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tags/tag1.xml" ContentType="application/vnd.openxmlformats-officedocument.presentationml.tags+xml"/>
  <Override PartName="/ppt/activeX/activeX2.xml" ContentType="application/vnd.ms-office.activeX+xml"/>
  <Override PartName="/ppt/tags/tag2.xml" ContentType="application/vnd.openxmlformats-officedocument.presentationml.tags+xml"/>
  <Override PartName="/ppt/activeX/activeX3.xml" ContentType="application/vnd.ms-office.activeX+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4.xml" ContentType="application/vnd.ms-office.activeX+xml"/>
  <Override PartName="/ppt/tags/tag4.xml" ContentType="application/vnd.openxmlformats-officedocument.presentationml.tags+xml"/>
  <Override PartName="/ppt/activeX/activeX5.xml" ContentType="application/vnd.ms-office.activeX+xml"/>
  <Override PartName="/ppt/tags/tag5.xml" ContentType="application/vnd.openxmlformats-officedocument.presentationml.tags+xml"/>
  <Override PartName="/ppt/activeX/activeX6.xml" ContentType="application/vnd.ms-office.activeX+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4.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5.bin" ContentType="application/vnd.openxmlformats-officedocument.oleObject"/>
  <Override PartName="/ppt/notesSlides/notesSlide41.xml" ContentType="application/vnd.openxmlformats-officedocument.presentationml.notesSlide+xml"/>
  <Override PartName="/ppt/embeddings/oleObject6.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7.bin" ContentType="application/vnd.openxmlformats-officedocument.oleObject"/>
  <Override PartName="/ppt/notesSlides/notesSlide47.xml" ContentType="application/vnd.openxmlformats-officedocument.presentationml.notesSlide+xml"/>
  <Override PartName="/ppt/embeddings/oleObject8.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embeddings/oleObject9.bin" ContentType="application/vnd.openxmlformats-officedocument.oleObject"/>
  <Override PartName="/ppt/notesSlides/notesSlide65.xml" ContentType="application/vnd.openxmlformats-officedocument.presentationml.notesSlide+xml"/>
  <Override PartName="/ppt/embeddings/oleObject10.bin" ContentType="application/vnd.openxmlformats-officedocument.oleObject"/>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835" r:id="rId2"/>
    <p:sldId id="794" r:id="rId3"/>
    <p:sldId id="795" r:id="rId4"/>
    <p:sldId id="796" r:id="rId5"/>
    <p:sldId id="797" r:id="rId6"/>
    <p:sldId id="798" r:id="rId7"/>
    <p:sldId id="799" r:id="rId8"/>
    <p:sldId id="800" r:id="rId9"/>
    <p:sldId id="801" r:id="rId10"/>
    <p:sldId id="350" r:id="rId11"/>
    <p:sldId id="802" r:id="rId12"/>
    <p:sldId id="803" r:id="rId13"/>
    <p:sldId id="353" r:id="rId14"/>
    <p:sldId id="804" r:id="rId15"/>
    <p:sldId id="805" r:id="rId16"/>
    <p:sldId id="806" r:id="rId17"/>
    <p:sldId id="807" r:id="rId18"/>
    <p:sldId id="368" r:id="rId19"/>
    <p:sldId id="758" r:id="rId20"/>
    <p:sldId id="369" r:id="rId21"/>
    <p:sldId id="263" r:id="rId22"/>
    <p:sldId id="264" r:id="rId23"/>
    <p:sldId id="808" r:id="rId24"/>
    <p:sldId id="809" r:id="rId25"/>
    <p:sldId id="810" r:id="rId26"/>
    <p:sldId id="811" r:id="rId27"/>
    <p:sldId id="266" r:id="rId28"/>
    <p:sldId id="812" r:id="rId29"/>
    <p:sldId id="268" r:id="rId30"/>
    <p:sldId id="267" r:id="rId31"/>
    <p:sldId id="310" r:id="rId32"/>
    <p:sldId id="759" r:id="rId33"/>
    <p:sldId id="760" r:id="rId34"/>
    <p:sldId id="372" r:id="rId35"/>
    <p:sldId id="373" r:id="rId36"/>
    <p:sldId id="390" r:id="rId37"/>
    <p:sldId id="388" r:id="rId38"/>
    <p:sldId id="387" r:id="rId39"/>
    <p:sldId id="764" r:id="rId40"/>
    <p:sldId id="765" r:id="rId41"/>
    <p:sldId id="813" r:id="rId42"/>
    <p:sldId id="285" r:id="rId43"/>
    <p:sldId id="814" r:id="rId44"/>
    <p:sldId id="815" r:id="rId45"/>
    <p:sldId id="816" r:id="rId46"/>
    <p:sldId id="711" r:id="rId47"/>
    <p:sldId id="405" r:id="rId48"/>
    <p:sldId id="817" r:id="rId49"/>
    <p:sldId id="818" r:id="rId50"/>
    <p:sldId id="819" r:id="rId51"/>
    <p:sldId id="708" r:id="rId52"/>
    <p:sldId id="709" r:id="rId53"/>
    <p:sldId id="710" r:id="rId54"/>
    <p:sldId id="718" r:id="rId55"/>
    <p:sldId id="648" r:id="rId56"/>
    <p:sldId id="747" r:id="rId57"/>
    <p:sldId id="713" r:id="rId58"/>
    <p:sldId id="719" r:id="rId59"/>
    <p:sldId id="715" r:id="rId60"/>
    <p:sldId id="720" r:id="rId61"/>
    <p:sldId id="679" r:id="rId62"/>
    <p:sldId id="716" r:id="rId63"/>
    <p:sldId id="738" r:id="rId64"/>
    <p:sldId id="739" r:id="rId65"/>
    <p:sldId id="687" r:id="rId66"/>
    <p:sldId id="379" r:id="rId67"/>
    <p:sldId id="377" r:id="rId68"/>
    <p:sldId id="378" r:id="rId6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showGuides="1">
      <p:cViewPr varScale="1">
        <p:scale>
          <a:sx n="75" d="100"/>
          <a:sy n="75" d="100"/>
        </p:scale>
        <p:origin x="919"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4023B-B486-4DD3-949F-1CC1DF15C532}" type="datetimeFigureOut">
              <a:rPr lang="cs-CZ" smtClean="0"/>
              <a:t>27.10.2025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0701B-6E81-4DA1-BC20-DB37A43201E5}" type="slidenum">
              <a:rPr lang="cs-CZ" smtClean="0"/>
              <a:t>‹#›</a:t>
            </a:fld>
            <a:endParaRPr lang="cs-CZ"/>
          </a:p>
        </p:txBody>
      </p:sp>
    </p:spTree>
    <p:extLst>
      <p:ext uri="{BB962C8B-B14F-4D97-AF65-F5344CB8AC3E}">
        <p14:creationId xmlns:p14="http://schemas.microsoft.com/office/powerpoint/2010/main" val="412290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5878F93-F8D8-4988-BF7B-45B67CA44F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DF0CD8-5F94-4CFE-B08E-DE32E2079C95}" type="slidenum">
              <a:rPr lang="cs-CZ" altLang="cs-CZ" smtClean="0"/>
              <a:pPr>
                <a:spcBef>
                  <a:spcPct val="0"/>
                </a:spcBef>
              </a:pPr>
              <a:t>2</a:t>
            </a:fld>
            <a:endParaRPr lang="cs-CZ" altLang="cs-CZ"/>
          </a:p>
        </p:txBody>
      </p:sp>
      <p:sp>
        <p:nvSpPr>
          <p:cNvPr id="25603" name="Rectangle 2">
            <a:extLst>
              <a:ext uri="{FF2B5EF4-FFF2-40B4-BE49-F238E27FC236}">
                <a16:creationId xmlns:a16="http://schemas.microsoft.com/office/drawing/2014/main" id="{782A1908-096B-4643-A347-8CA9FB11366D}"/>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0840BD6-0E28-4D24-A27F-CCC0A93840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Pro </a:t>
            </a:r>
            <a:r>
              <a:rPr lang="en-US" dirty="0" err="1"/>
              <a:t>vyhodnocování</a:t>
            </a:r>
            <a:r>
              <a:rPr lang="en-US" dirty="0"/>
              <a:t> </a:t>
            </a:r>
            <a:r>
              <a:rPr lang="en-US" dirty="0" err="1"/>
              <a:t>acidobazické</a:t>
            </a:r>
            <a:r>
              <a:rPr lang="en-US" dirty="0"/>
              <a:t> </a:t>
            </a:r>
            <a:r>
              <a:rPr lang="en-US" dirty="0" err="1"/>
              <a:t>rovnováhy</a:t>
            </a:r>
            <a:r>
              <a:rPr lang="en-US" dirty="0"/>
              <a:t> (ABR) </a:t>
            </a:r>
            <a:r>
              <a:rPr lang="en-US" dirty="0" err="1"/>
              <a:t>dnes</a:t>
            </a:r>
            <a:r>
              <a:rPr lang="en-US" dirty="0"/>
              <a:t> </a:t>
            </a:r>
            <a:r>
              <a:rPr lang="en-US" dirty="0" err="1"/>
              <a:t>existují</a:t>
            </a:r>
            <a:r>
              <a:rPr lang="en-US" dirty="0"/>
              <a:t> </a:t>
            </a:r>
            <a:r>
              <a:rPr lang="en-US" dirty="0" err="1"/>
              <a:t>dva</a:t>
            </a:r>
            <a:r>
              <a:rPr lang="en-US" dirty="0"/>
              <a:t> </a:t>
            </a:r>
            <a:r>
              <a:rPr lang="en-US" dirty="0" err="1"/>
              <a:t>přístupy</a:t>
            </a:r>
            <a:r>
              <a:rPr lang="en-US" dirty="0"/>
              <a:t> – </a:t>
            </a:r>
            <a:r>
              <a:rPr lang="en-US" dirty="0" err="1"/>
              <a:t>klasické</a:t>
            </a:r>
            <a:r>
              <a:rPr lang="en-US" dirty="0"/>
              <a:t> </a:t>
            </a:r>
            <a:r>
              <a:rPr lang="en-US" dirty="0" err="1"/>
              <a:t>pojetí</a:t>
            </a:r>
            <a:r>
              <a:rPr lang="en-US" dirty="0"/>
              <a:t> </a:t>
            </a:r>
            <a:r>
              <a:rPr lang="en-US" dirty="0" err="1"/>
              <a:t>podle</a:t>
            </a:r>
            <a:r>
              <a:rPr lang="en-US" dirty="0"/>
              <a:t> </a:t>
            </a:r>
            <a:r>
              <a:rPr lang="en-US" dirty="0" err="1"/>
              <a:t>dánské</a:t>
            </a:r>
            <a:r>
              <a:rPr lang="en-US" dirty="0"/>
              <a:t> </a:t>
            </a:r>
            <a:r>
              <a:rPr lang="en-US" dirty="0" err="1"/>
              <a:t>školy</a:t>
            </a:r>
            <a:r>
              <a:rPr lang="cs-CZ" dirty="0"/>
              <a:t> </a:t>
            </a:r>
            <a:r>
              <a:rPr lang="en-US" dirty="0" err="1"/>
              <a:t>Astrupa</a:t>
            </a:r>
            <a:r>
              <a:rPr lang="en-US" dirty="0"/>
              <a:t>, </a:t>
            </a:r>
            <a:r>
              <a:rPr lang="en-US" dirty="0" err="1"/>
              <a:t>Siggaard</a:t>
            </a:r>
            <a:r>
              <a:rPr lang="en-US" dirty="0"/>
              <a:t> </a:t>
            </a:r>
            <a:r>
              <a:rPr lang="en-US" dirty="0" err="1"/>
              <a:t>Andersena</a:t>
            </a:r>
            <a:r>
              <a:rPr lang="en-US" dirty="0"/>
              <a:t> a  </a:t>
            </a:r>
            <a:r>
              <a:rPr lang="en-US" dirty="0" err="1"/>
              <a:t>dalších</a:t>
            </a:r>
            <a:r>
              <a:rPr lang="en-US" dirty="0"/>
              <a:t>, </a:t>
            </a:r>
            <a:r>
              <a:rPr lang="en-US" dirty="0" err="1"/>
              <a:t>využívající</a:t>
            </a:r>
            <a:r>
              <a:rPr lang="en-US" dirty="0"/>
              <a:t> BE a  </a:t>
            </a:r>
            <a:r>
              <a:rPr lang="en-US" dirty="0" err="1"/>
              <a:t>kompenzační</a:t>
            </a:r>
            <a:r>
              <a:rPr lang="en-US" dirty="0"/>
              <a:t> </a:t>
            </a:r>
            <a:r>
              <a:rPr lang="en-US" dirty="0" err="1"/>
              <a:t>diagramy</a:t>
            </a:r>
            <a:r>
              <a:rPr lang="en-US" dirty="0"/>
              <a:t>, a </a:t>
            </a:r>
            <a:r>
              <a:rPr lang="en-US" dirty="0" err="1"/>
              <a:t>Stewartovo</a:t>
            </a:r>
            <a:r>
              <a:rPr lang="en-US" dirty="0"/>
              <a:t> </a:t>
            </a:r>
            <a:r>
              <a:rPr lang="en-US" dirty="0" err="1"/>
              <a:t>pojetí</a:t>
            </a:r>
            <a:r>
              <a:rPr lang="en-US" dirty="0"/>
              <a:t>, </a:t>
            </a:r>
            <a:r>
              <a:rPr lang="en-US" dirty="0" err="1"/>
              <a:t>někdy</a:t>
            </a:r>
            <a:r>
              <a:rPr lang="cs-CZ" dirty="0"/>
              <a:t> </a:t>
            </a:r>
            <a:r>
              <a:rPr lang="en-US" dirty="0" err="1"/>
              <a:t>udávané</a:t>
            </a:r>
            <a:r>
              <a:rPr lang="en-US" dirty="0"/>
              <a:t> </a:t>
            </a:r>
            <a:r>
              <a:rPr lang="en-US" dirty="0" err="1"/>
              <a:t>jako</a:t>
            </a:r>
            <a:r>
              <a:rPr lang="en-US" dirty="0"/>
              <a:t> „</a:t>
            </a:r>
            <a:r>
              <a:rPr lang="en-US" dirty="0" err="1"/>
              <a:t>moderní</a:t>
            </a:r>
            <a:r>
              <a:rPr lang="en-US" dirty="0"/>
              <a:t>“, </a:t>
            </a:r>
            <a:r>
              <a:rPr lang="en-US" dirty="0" err="1"/>
              <a:t>založené</a:t>
            </a:r>
            <a:r>
              <a:rPr lang="en-US" dirty="0"/>
              <a:t> </a:t>
            </a:r>
            <a:r>
              <a:rPr lang="en-US" dirty="0" err="1"/>
              <a:t>na</a:t>
            </a:r>
            <a:r>
              <a:rPr lang="en-US" dirty="0"/>
              <a:t> </a:t>
            </a:r>
            <a:r>
              <a:rPr lang="en-US" dirty="0" err="1"/>
              <a:t>fyzikálně</a:t>
            </a:r>
            <a:r>
              <a:rPr lang="en-US" dirty="0"/>
              <a:t> </a:t>
            </a:r>
            <a:r>
              <a:rPr lang="en-US" dirty="0" err="1"/>
              <a:t>chemických</a:t>
            </a:r>
            <a:r>
              <a:rPr lang="en-US" dirty="0"/>
              <a:t> </a:t>
            </a:r>
            <a:r>
              <a:rPr lang="en-US" dirty="0" err="1"/>
              <a:t>výpočtech</a:t>
            </a:r>
            <a:r>
              <a:rPr lang="en-US" dirty="0"/>
              <a:t> </a:t>
            </a:r>
            <a:r>
              <a:rPr lang="en-US" dirty="0" err="1"/>
              <a:t>acidobazických</a:t>
            </a:r>
            <a:r>
              <a:rPr lang="en-US" dirty="0"/>
              <a:t> a </a:t>
            </a:r>
            <a:r>
              <a:rPr lang="en-US" dirty="0" err="1"/>
              <a:t>elekroneutrálních</a:t>
            </a:r>
            <a:r>
              <a:rPr lang="cs-CZ" dirty="0"/>
              <a:t> </a:t>
            </a:r>
            <a:r>
              <a:rPr lang="en-US" dirty="0" err="1"/>
              <a:t>rovnovah</a:t>
            </a:r>
            <a:r>
              <a:rPr lang="en-US" dirty="0"/>
              <a:t> </a:t>
            </a:r>
            <a:r>
              <a:rPr lang="en-US" dirty="0" err="1"/>
              <a:t>iontů</a:t>
            </a:r>
            <a:r>
              <a:rPr lang="en-US" dirty="0"/>
              <a:t> a </a:t>
            </a:r>
            <a:r>
              <a:rPr lang="en-US" dirty="0" err="1"/>
              <a:t>pufrů</a:t>
            </a:r>
            <a:r>
              <a:rPr lang="en-US" dirty="0"/>
              <a:t> v </a:t>
            </a:r>
            <a:r>
              <a:rPr lang="en-US" dirty="0" err="1"/>
              <a:t>plazmě</a:t>
            </a:r>
            <a:r>
              <a:rPr lang="en-US" dirty="0"/>
              <a:t>. </a:t>
            </a:r>
            <a:r>
              <a:rPr lang="en-US" dirty="0" err="1"/>
              <a:t>Obě</a:t>
            </a:r>
            <a:r>
              <a:rPr lang="en-US" dirty="0"/>
              <a:t> </a:t>
            </a:r>
            <a:r>
              <a:rPr lang="en-US" dirty="0" err="1"/>
              <a:t>teorie</a:t>
            </a:r>
            <a:r>
              <a:rPr lang="en-US" dirty="0"/>
              <a:t> </a:t>
            </a:r>
            <a:r>
              <a:rPr lang="cs-CZ" dirty="0"/>
              <a:t>ale </a:t>
            </a:r>
            <a:r>
              <a:rPr lang="en-US" dirty="0" err="1"/>
              <a:t>popisují</a:t>
            </a:r>
            <a:r>
              <a:rPr lang="en-US" dirty="0"/>
              <a:t> v </a:t>
            </a:r>
            <a:r>
              <a:rPr lang="en-US" dirty="0" err="1"/>
              <a:t>zásadě</a:t>
            </a:r>
            <a:r>
              <a:rPr lang="en-US" dirty="0"/>
              <a:t> </a:t>
            </a:r>
            <a:r>
              <a:rPr lang="en-US" dirty="0" err="1"/>
              <a:t>stejnou</a:t>
            </a:r>
            <a:r>
              <a:rPr lang="en-US" dirty="0"/>
              <a:t> </a:t>
            </a:r>
            <a:r>
              <a:rPr lang="en-US" dirty="0" err="1"/>
              <a:t>problematiku</a:t>
            </a:r>
            <a:r>
              <a:rPr lang="en-US" dirty="0"/>
              <a:t> </a:t>
            </a:r>
            <a:r>
              <a:rPr lang="en-US" dirty="0" err="1"/>
              <a:t>pouze</a:t>
            </a:r>
            <a:r>
              <a:rPr lang="en-US" dirty="0"/>
              <a:t> z </a:t>
            </a:r>
            <a:r>
              <a:rPr lang="en-US" dirty="0" err="1"/>
              <a:t>různých</a:t>
            </a:r>
            <a:r>
              <a:rPr lang="cs-CZ" dirty="0"/>
              <a:t> </a:t>
            </a:r>
            <a:r>
              <a:rPr lang="en-US" dirty="0" err="1"/>
              <a:t>aspektů</a:t>
            </a:r>
            <a:r>
              <a:rPr lang="en-US" dirty="0"/>
              <a:t>.</a:t>
            </a:r>
            <a:endParaRPr lang="cs-CZ" altLang="cs-CZ" dirty="0"/>
          </a:p>
        </p:txBody>
      </p:sp>
    </p:spTree>
    <p:extLst>
      <p:ext uri="{BB962C8B-B14F-4D97-AF65-F5344CB8AC3E}">
        <p14:creationId xmlns:p14="http://schemas.microsoft.com/office/powerpoint/2010/main" val="3552727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C19F562-6889-43A9-BC3B-F25ADC4B91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8EEE8F-C298-4AF8-817C-C9AF1C3CE999}" type="slidenum">
              <a:rPr lang="cs-CZ" altLang="cs-CZ" smtClean="0"/>
              <a:pPr>
                <a:spcBef>
                  <a:spcPct val="0"/>
                </a:spcBef>
              </a:pPr>
              <a:t>11</a:t>
            </a:fld>
            <a:endParaRPr lang="cs-CZ" altLang="cs-CZ"/>
          </a:p>
        </p:txBody>
      </p:sp>
      <p:sp>
        <p:nvSpPr>
          <p:cNvPr id="43011" name="Rectangle 2">
            <a:extLst>
              <a:ext uri="{FF2B5EF4-FFF2-40B4-BE49-F238E27FC236}">
                <a16:creationId xmlns:a16="http://schemas.microsoft.com/office/drawing/2014/main" id="{CB745556-E48D-437E-B7CC-34BA7AA88BC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6C30DE7C-E94E-4F74-91C3-96BFE5EE65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MyriadPro-Regular" panose="020B0503030403020204" pitchFamily="34" charset="0"/>
              </a:rPr>
              <a:t>Pro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pCO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byla</a:t>
            </a:r>
            <a:r>
              <a:rPr lang="en-US" sz="1200" b="0" i="0" u="none" strike="noStrike" baseline="0" dirty="0">
                <a:latin typeface="MyriadPro-Regular" panose="020B0503030403020204" pitchFamily="34" charset="0"/>
              </a:rPr>
              <a:t> k </a:t>
            </a:r>
            <a:r>
              <a:rPr lang="en-US" sz="1200" b="0" i="0" u="none" strike="noStrike" baseline="0" dirty="0" err="1">
                <a:latin typeface="MyriadPro-Regular" panose="020B0503030403020204" pitchFamily="34" charset="0"/>
              </a:rPr>
              <a:t>dispozici</a:t>
            </a:r>
            <a:r>
              <a:rPr lang="cs-CZ"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poměrně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pracná</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metoda</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kterou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zavedl</a:t>
            </a:r>
            <a:r>
              <a:rPr lang="en-US" sz="1200" b="0" i="0" u="none" strike="noStrike" baseline="0" dirty="0">
                <a:latin typeface="MyriadPro-Regular" panose="020B0503030403020204" pitchFamily="34" charset="0"/>
              </a:rPr>
              <a:t> van Slyke, </a:t>
            </a:r>
            <a:r>
              <a:rPr lang="en-US" sz="1200" b="0" i="0" u="none" strike="noStrike" baseline="0" dirty="0" err="1">
                <a:latin typeface="MyriadPro-Regular" panose="020B0503030403020204" pitchFamily="34" charset="0"/>
              </a:rPr>
              <a:t>spočívající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vytěsnění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z </a:t>
            </a:r>
            <a:r>
              <a:rPr lang="en-US" sz="1200" b="0" i="0" u="none" strike="noStrike" baseline="0" dirty="0" err="1">
                <a:latin typeface="MyriadPro-Regular" panose="020B0503030403020204" pitchFamily="34" charset="0"/>
              </a:rPr>
              <a:t>vyšetřovaného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vzorku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krve</a:t>
            </a:r>
            <a:r>
              <a:rPr lang="en-US" sz="1200" b="0" i="0" u="none" strike="noStrike" baseline="0" dirty="0">
                <a:latin typeface="MyriadPro-Regular" panose="020B0503030403020204" pitchFamily="34" charset="0"/>
              </a:rPr>
              <a:t> do </a:t>
            </a:r>
            <a:r>
              <a:rPr lang="en-US" sz="1200" b="0" i="0" u="none" strike="noStrike" baseline="0" dirty="0" err="1">
                <a:latin typeface="MyriadPro-Regular" panose="020B0503030403020204" pitchFamily="34" charset="0"/>
              </a:rPr>
              <a:t>vakua</a:t>
            </a:r>
            <a:r>
              <a:rPr lang="en-US" sz="1200" b="0" i="0" u="none" strike="noStrike" baseline="0" dirty="0">
                <a:latin typeface="MyriadPro-Regular" panose="020B0503030403020204" pitchFamily="34" charset="0"/>
              </a:rPr>
              <a:t> a </a:t>
            </a:r>
            <a:r>
              <a:rPr lang="en-US" sz="1200" b="0" i="0" u="none" strike="noStrike" baseline="0" dirty="0" err="1">
                <a:latin typeface="MyriadPro-Regular" panose="020B0503030403020204" pitchFamily="34" charset="0"/>
              </a:rPr>
              <a:t>následného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celkového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množství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CO2 v </a:t>
            </a:r>
            <a:r>
              <a:rPr lang="en-US" sz="1200" b="0" i="0" u="none" strike="noStrike" baseline="0" dirty="0" err="1">
                <a:latin typeface="MyriadPro-Regular" panose="020B0503030403020204" pitchFamily="34" charset="0"/>
              </a:rPr>
              <a:t>krvi</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tzv</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alkalické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rezervy</a:t>
            </a:r>
            <a:r>
              <a:rPr lang="en-US" sz="1200" b="0" i="0" u="none" strike="noStrike" baseline="0" dirty="0">
                <a:latin typeface="MyriadPro-Regular" panose="020B0503030403020204" pitchFamily="34" charset="0"/>
              </a:rPr>
              <a:t>“ – </a:t>
            </a:r>
            <a:r>
              <a:rPr lang="en-US" sz="1200" b="0" i="0" u="none" strike="noStrike" baseline="0" dirty="0" err="1">
                <a:latin typeface="MyriadPro-Regular" panose="020B0503030403020204" pitchFamily="34" charset="0"/>
              </a:rPr>
              <a:t>zahrnující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rozpuštěné</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vázané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na</a:t>
            </a:r>
            <a:r>
              <a:rPr lang="en-US" sz="1200" b="0" i="0" u="none" strike="noStrike" baseline="0" dirty="0">
                <a:latin typeface="MyriadPro-Regular" panose="020B0503030403020204" pitchFamily="34" charset="0"/>
              </a:rPr>
              <a:t> hemoglobin</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a CO2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formě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bikarbonátu</a:t>
            </a:r>
            <a:r>
              <a:rPr lang="en-US" sz="1200" b="0" i="0" u="none" strike="noStrike" baseline="0" dirty="0">
                <a:latin typeface="MyriadPro-Regular" panose="020B0503030403020204" pitchFamily="34" charset="0"/>
              </a:rPr>
              <a:t>).</a:t>
            </a:r>
            <a:endParaRPr lang="cs-CZ" altLang="cs-CZ" dirty="0"/>
          </a:p>
          <a:p>
            <a:endParaRPr lang="cs-CZ" altLang="cs-CZ" dirty="0"/>
          </a:p>
        </p:txBody>
      </p:sp>
    </p:spTree>
    <p:extLst>
      <p:ext uri="{BB962C8B-B14F-4D97-AF65-F5344CB8AC3E}">
        <p14:creationId xmlns:p14="http://schemas.microsoft.com/office/powerpoint/2010/main" val="169303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D2B1ACC-9BB2-48E6-B01A-658749C346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49B5AA-A4E1-4846-943C-8095D2BF1B4D}" type="slidenum">
              <a:rPr lang="cs-CZ" altLang="cs-CZ" smtClean="0"/>
              <a:pPr>
                <a:spcBef>
                  <a:spcPct val="0"/>
                </a:spcBef>
              </a:pPr>
              <a:t>12</a:t>
            </a:fld>
            <a:endParaRPr lang="cs-CZ" altLang="cs-CZ"/>
          </a:p>
        </p:txBody>
      </p:sp>
      <p:sp>
        <p:nvSpPr>
          <p:cNvPr id="45059" name="Rectangle 2">
            <a:extLst>
              <a:ext uri="{FF2B5EF4-FFF2-40B4-BE49-F238E27FC236}">
                <a16:creationId xmlns:a16="http://schemas.microsoft.com/office/drawing/2014/main" id="{D2671CF3-316C-4198-A1F9-534A70C39B7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2BCFB32-1A37-4CBB-9463-F4370F521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MyriadPro-Regular" panose="020B0503030403020204" pitchFamily="34" charset="0"/>
              </a:rPr>
              <a:t>Pro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pCO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byla</a:t>
            </a:r>
            <a:r>
              <a:rPr lang="en-US" sz="1200" b="0" i="0" u="none" strike="noStrike" baseline="0" dirty="0">
                <a:latin typeface="MyriadPro-Regular" panose="020B0503030403020204" pitchFamily="34" charset="0"/>
              </a:rPr>
              <a:t> k </a:t>
            </a:r>
            <a:r>
              <a:rPr lang="en-US" sz="1200" b="0" i="0" u="none" strike="noStrike" baseline="0" dirty="0" err="1">
                <a:latin typeface="MyriadPro-Regular" panose="020B0503030403020204" pitchFamily="34" charset="0"/>
              </a:rPr>
              <a:t>dispozici</a:t>
            </a:r>
            <a:r>
              <a:rPr lang="cs-CZ"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poměrně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pracná</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metoda</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kterou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zavedl</a:t>
            </a:r>
            <a:r>
              <a:rPr lang="en-US" sz="1200" b="0" i="0" u="none" strike="noStrike" baseline="0" dirty="0">
                <a:latin typeface="MyriadPro-Regular" panose="020B0503030403020204" pitchFamily="34" charset="0"/>
              </a:rPr>
              <a:t> van Slyke, </a:t>
            </a:r>
            <a:r>
              <a:rPr lang="en-US" sz="1200" b="0" i="0" u="none" strike="noStrike" baseline="0" dirty="0" err="1">
                <a:latin typeface="MyriadPro-Regular" panose="020B0503030403020204" pitchFamily="34" charset="0"/>
              </a:rPr>
              <a:t>spočívající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vytěsnění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z </a:t>
            </a:r>
            <a:r>
              <a:rPr lang="en-US" sz="1200" b="0" i="0" u="none" strike="noStrike" baseline="0" dirty="0" err="1">
                <a:latin typeface="MyriadPro-Regular" panose="020B0503030403020204" pitchFamily="34" charset="0"/>
              </a:rPr>
              <a:t>vyšetřovaného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vzorku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krve</a:t>
            </a:r>
            <a:r>
              <a:rPr lang="en-US" sz="1200" b="0" i="0" u="none" strike="noStrike" baseline="0" dirty="0">
                <a:latin typeface="MyriadPro-Regular" panose="020B0503030403020204" pitchFamily="34" charset="0"/>
              </a:rPr>
              <a:t> do </a:t>
            </a:r>
            <a:r>
              <a:rPr lang="en-US" sz="1200" b="0" i="0" u="none" strike="noStrike" baseline="0" dirty="0" err="1">
                <a:latin typeface="MyriadPro-Regular" panose="020B0503030403020204" pitchFamily="34" charset="0"/>
              </a:rPr>
              <a:t>vakua</a:t>
            </a:r>
            <a:r>
              <a:rPr lang="en-US" sz="1200" b="0" i="0" u="none" strike="noStrike" baseline="0" dirty="0">
                <a:latin typeface="MyriadPro-Regular" panose="020B0503030403020204" pitchFamily="34" charset="0"/>
              </a:rPr>
              <a:t> a </a:t>
            </a:r>
            <a:r>
              <a:rPr lang="en-US" sz="1200" b="0" i="0" u="none" strike="noStrike" baseline="0" dirty="0" err="1">
                <a:latin typeface="MyriadPro-Regular" panose="020B0503030403020204" pitchFamily="34" charset="0"/>
              </a:rPr>
              <a:t>následného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celkového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množství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CO2 v </a:t>
            </a:r>
            <a:r>
              <a:rPr lang="en-US" sz="1200" b="0" i="0" u="none" strike="noStrike" baseline="0" dirty="0" err="1">
                <a:latin typeface="MyriadPro-Regular" panose="020B0503030403020204" pitchFamily="34" charset="0"/>
              </a:rPr>
              <a:t>krvi</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tzv</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alkalické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rezervy</a:t>
            </a:r>
            <a:r>
              <a:rPr lang="en-US" sz="1200" b="0" i="0" u="none" strike="noStrike" baseline="0" dirty="0">
                <a:latin typeface="MyriadPro-Regular" panose="020B0503030403020204" pitchFamily="34" charset="0"/>
              </a:rPr>
              <a:t>“ – </a:t>
            </a:r>
            <a:r>
              <a:rPr lang="en-US" sz="1200" b="0" i="0" u="none" strike="noStrike" baseline="0" dirty="0" err="1">
                <a:latin typeface="MyriadPro-Regular" panose="020B0503030403020204" pitchFamily="34" charset="0"/>
              </a:rPr>
              <a:t>zahrnující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rozpuštěné</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vázané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na</a:t>
            </a:r>
            <a:r>
              <a:rPr lang="en-US" sz="1200" b="0" i="0" u="none" strike="noStrike" baseline="0" dirty="0">
                <a:latin typeface="MyriadPro-Regular" panose="020B0503030403020204" pitchFamily="34" charset="0"/>
              </a:rPr>
              <a:t> hemoglobin</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a CO2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formě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bikarbonátu</a:t>
            </a:r>
            <a:r>
              <a:rPr lang="en-US" sz="1200" b="0" i="0" u="none" strike="noStrike" baseline="0" dirty="0">
                <a:latin typeface="MyriadPro-Regular" panose="020B0503030403020204" pitchFamily="34" charset="0"/>
              </a:rPr>
              <a:t>).</a:t>
            </a:r>
            <a:endParaRPr lang="cs-CZ" altLang="cs-CZ" dirty="0"/>
          </a:p>
          <a:p>
            <a:endParaRPr lang="cs-CZ" altLang="cs-CZ" dirty="0"/>
          </a:p>
        </p:txBody>
      </p:sp>
    </p:spTree>
    <p:extLst>
      <p:ext uri="{BB962C8B-B14F-4D97-AF65-F5344CB8AC3E}">
        <p14:creationId xmlns:p14="http://schemas.microsoft.com/office/powerpoint/2010/main" val="408246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D7D63C2-E8E6-42F9-8FAD-9C40F961ED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E4C157-BD3E-4ABA-8E5E-16FEB1C2F4A8}" type="slidenum">
              <a:rPr lang="cs-CZ" altLang="cs-CZ" smtClean="0"/>
              <a:pPr>
                <a:spcBef>
                  <a:spcPct val="0"/>
                </a:spcBef>
              </a:pPr>
              <a:t>13</a:t>
            </a:fld>
            <a:endParaRPr lang="cs-CZ" altLang="cs-CZ"/>
          </a:p>
        </p:txBody>
      </p:sp>
      <p:sp>
        <p:nvSpPr>
          <p:cNvPr id="47107" name="Rectangle 2">
            <a:extLst>
              <a:ext uri="{FF2B5EF4-FFF2-40B4-BE49-F238E27FC236}">
                <a16:creationId xmlns:a16="http://schemas.microsoft.com/office/drawing/2014/main" id="{D87DD9B0-1069-4338-9613-CECD7C7BE86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5E2DA15-B6E8-4A36-B961-48E69D5D61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MyriadPro-Regular" panose="020B0503030403020204" pitchFamily="34" charset="0"/>
              </a:rPr>
              <a:t>Pro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pCO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byla</a:t>
            </a:r>
            <a:r>
              <a:rPr lang="en-US" sz="1200" b="0" i="0" u="none" strike="noStrike" baseline="0" dirty="0">
                <a:latin typeface="MyriadPro-Regular" panose="020B0503030403020204" pitchFamily="34" charset="0"/>
              </a:rPr>
              <a:t> k </a:t>
            </a:r>
            <a:r>
              <a:rPr lang="en-US" sz="1200" b="0" i="0" u="none" strike="noStrike" baseline="0" dirty="0" err="1">
                <a:latin typeface="MyriadPro-Regular" panose="020B0503030403020204" pitchFamily="34" charset="0"/>
              </a:rPr>
              <a:t>dispozici</a:t>
            </a:r>
            <a:r>
              <a:rPr lang="cs-CZ"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poměrně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pracná</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metoda</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kterou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zavedl</a:t>
            </a:r>
            <a:r>
              <a:rPr lang="en-US" sz="1200" b="0" i="0" u="none" strike="noStrike" baseline="0" dirty="0">
                <a:latin typeface="MyriadPro-Regular" panose="020B0503030403020204" pitchFamily="34" charset="0"/>
              </a:rPr>
              <a:t> van Slyke, </a:t>
            </a:r>
            <a:r>
              <a:rPr lang="en-US" sz="1200" b="0" i="0" u="none" strike="noStrike" baseline="0" dirty="0" err="1">
                <a:latin typeface="MyriadPro-Regular" panose="020B0503030403020204" pitchFamily="34" charset="0"/>
              </a:rPr>
              <a:t>spočívající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vytěsnění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z </a:t>
            </a:r>
            <a:r>
              <a:rPr lang="en-US" sz="1200" b="0" i="0" u="none" strike="noStrike" baseline="0" dirty="0" err="1">
                <a:latin typeface="MyriadPro-Regular" panose="020B0503030403020204" pitchFamily="34" charset="0"/>
              </a:rPr>
              <a:t>vyšetřovaného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vzorku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krve</a:t>
            </a:r>
            <a:r>
              <a:rPr lang="en-US" sz="1200" b="0" i="0" u="none" strike="noStrike" baseline="0" dirty="0">
                <a:latin typeface="MyriadPro-Regular" panose="020B0503030403020204" pitchFamily="34" charset="0"/>
              </a:rPr>
              <a:t> do </a:t>
            </a:r>
            <a:r>
              <a:rPr lang="en-US" sz="1200" b="0" i="0" u="none" strike="noStrike" baseline="0" dirty="0" err="1">
                <a:latin typeface="MyriadPro-Regular" panose="020B0503030403020204" pitchFamily="34" charset="0"/>
              </a:rPr>
              <a:t>vakua</a:t>
            </a:r>
            <a:r>
              <a:rPr lang="en-US" sz="1200" b="0" i="0" u="none" strike="noStrike" baseline="0" dirty="0">
                <a:latin typeface="MyriadPro-Regular" panose="020B0503030403020204" pitchFamily="34" charset="0"/>
              </a:rPr>
              <a:t> a </a:t>
            </a:r>
            <a:r>
              <a:rPr lang="en-US" sz="1200" b="0" i="0" u="none" strike="noStrike" baseline="0" dirty="0" err="1">
                <a:latin typeface="MyriadPro-Regular" panose="020B0503030403020204" pitchFamily="34" charset="0"/>
              </a:rPr>
              <a:t>následného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celkového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množství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CO2 v </a:t>
            </a:r>
            <a:r>
              <a:rPr lang="en-US" sz="1200" b="0" i="0" u="none" strike="noStrike" baseline="0" dirty="0" err="1">
                <a:latin typeface="MyriadPro-Regular" panose="020B0503030403020204" pitchFamily="34" charset="0"/>
              </a:rPr>
              <a:t>krvi</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tzv</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alkalické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rezervy</a:t>
            </a:r>
            <a:r>
              <a:rPr lang="en-US" sz="1200" b="0" i="0" u="none" strike="noStrike" baseline="0" dirty="0">
                <a:latin typeface="MyriadPro-Regular" panose="020B0503030403020204" pitchFamily="34" charset="0"/>
              </a:rPr>
              <a:t>“ – </a:t>
            </a:r>
            <a:r>
              <a:rPr lang="en-US" sz="1200" b="0" i="0" u="none" strike="noStrike" baseline="0" dirty="0" err="1">
                <a:latin typeface="MyriadPro-Regular" panose="020B0503030403020204" pitchFamily="34" charset="0"/>
              </a:rPr>
              <a:t>zahrnující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rozpuštěné</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vázané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na</a:t>
            </a:r>
            <a:r>
              <a:rPr lang="en-US" sz="1200" b="0" i="0" u="none" strike="noStrike" baseline="0" dirty="0">
                <a:latin typeface="MyriadPro-Regular" panose="020B0503030403020204" pitchFamily="34" charset="0"/>
              </a:rPr>
              <a:t> hemoglobin</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a CO2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formě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bikarbonátu</a:t>
            </a:r>
            <a:r>
              <a:rPr lang="en-US" sz="1200" b="0" i="0" u="none" strike="noStrike" baseline="0" dirty="0">
                <a:latin typeface="MyriadPro-Regular" panose="020B0503030403020204" pitchFamily="34" charset="0"/>
              </a:rPr>
              <a:t>).</a:t>
            </a:r>
            <a:endParaRPr lang="cs-CZ" sz="1200" b="0" i="0" u="none" strike="noStrike" baseline="0" dirty="0">
              <a:latin typeface="MyriadPro-Regular"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cs-CZ" sz="1200" b="0" i="0" u="none" strike="noStrike" baseline="0" dirty="0">
              <a:latin typeface="MyriadPro-Regular" panose="020B0503030403020204" pitchFamily="34" charset="0"/>
            </a:endParaRPr>
          </a:p>
          <a:p>
            <a:pPr algn="l"/>
            <a:r>
              <a:rPr lang="en-US" sz="1800" b="1" i="0" u="none" strike="noStrike" baseline="0" dirty="0">
                <a:latin typeface="MyriadPro-Regular" panose="020B0503030403020204" pitchFamily="34" charset="0"/>
              </a:rPr>
              <a:t>Tato </a:t>
            </a:r>
            <a:r>
              <a:rPr lang="en-US" sz="1800" b="1" i="0" u="none" strike="noStrike" baseline="0" dirty="0" err="1">
                <a:latin typeface="MyriadPro-Regular" panose="020B0503030403020204" pitchFamily="34" charset="0"/>
              </a:rPr>
              <a:t>metoda</a:t>
            </a:r>
            <a:r>
              <a:rPr lang="en-US" sz="1800" b="1" i="0" u="none" strike="noStrike" baseline="0" dirty="0">
                <a:latin typeface="MyriadPro-Regular" panose="020B0503030403020204" pitchFamily="34" charset="0"/>
              </a:rPr>
              <a:t> se </a:t>
            </a:r>
            <a:r>
              <a:rPr lang="en-US" sz="1800" b="1" i="0" u="none" strike="noStrike" baseline="0" dirty="0" err="1">
                <a:latin typeface="MyriadPro-Regular" panose="020B0503030403020204" pitchFamily="34" charset="0"/>
              </a:rPr>
              <a:t>dala</a:t>
            </a:r>
            <a:r>
              <a:rPr lang="en-US" sz="1800" b="1" i="0" u="none" strike="noStrike" baseline="0" dirty="0">
                <a:latin typeface="MyriadPro-Regular" panose="020B0503030403020204" pitchFamily="34" charset="0"/>
              </a:rPr>
              <a:t> </a:t>
            </a:r>
            <a:r>
              <a:rPr lang="en-US" sz="1800" b="1" i="0" u="none" strike="noStrike" baseline="0" dirty="0" err="1">
                <a:latin typeface="MyriadPro-Regular" panose="020B0503030403020204" pitchFamily="34" charset="0"/>
              </a:rPr>
              <a:t>využít</a:t>
            </a:r>
            <a:r>
              <a:rPr lang="en-US" sz="1800" b="1" i="0" u="none" strike="noStrike" baseline="0" dirty="0">
                <a:latin typeface="MyriadPro-Regular" panose="020B0503030403020204" pitchFamily="34" charset="0"/>
              </a:rPr>
              <a:t> pro </a:t>
            </a:r>
            <a:r>
              <a:rPr lang="en-US" sz="1800" b="1" i="0" u="none" strike="noStrike" baseline="0" dirty="0" err="1">
                <a:latin typeface="MyriadPro-Regular" panose="020B0503030403020204" pitchFamily="34" charset="0"/>
              </a:rPr>
              <a:t>výzkumné</a:t>
            </a:r>
            <a:r>
              <a:rPr lang="en-US" sz="1800" b="1" i="0" u="none" strike="noStrike" baseline="0" dirty="0">
                <a:latin typeface="MyriadPro-Regular" panose="020B0503030403020204" pitchFamily="34" charset="0"/>
              </a:rPr>
              <a:t> </a:t>
            </a:r>
            <a:r>
              <a:rPr lang="en-US" sz="1800" b="1" i="0" u="none" strike="noStrike" baseline="0" dirty="0" err="1">
                <a:latin typeface="MyriadPro-Regular" panose="020B0503030403020204" pitchFamily="34" charset="0"/>
              </a:rPr>
              <a:t>účely</a:t>
            </a:r>
            <a:r>
              <a:rPr lang="en-US" sz="1800" b="1" i="0" u="none" strike="noStrike" baseline="0" dirty="0">
                <a:latin typeface="MyriadPro-Regular" panose="020B0503030403020204" pitchFamily="34" charset="0"/>
              </a:rPr>
              <a:t>, </a:t>
            </a:r>
            <a:r>
              <a:rPr lang="en-US" sz="1800" b="1" i="0" u="none" strike="noStrike" baseline="0" dirty="0" err="1">
                <a:latin typeface="MyriadPro-Regular" panose="020B0503030403020204" pitchFamily="34" charset="0"/>
              </a:rPr>
              <a:t>avšak</a:t>
            </a:r>
            <a:r>
              <a:rPr lang="en-US" sz="1800" b="1" i="0" u="none" strike="noStrike" baseline="0" dirty="0">
                <a:latin typeface="MyriadPro-Regular" panose="020B0503030403020204" pitchFamily="34" charset="0"/>
              </a:rPr>
              <a:t> pro</a:t>
            </a:r>
            <a:r>
              <a:rPr lang="cs-CZ" sz="1800" b="1" i="0" u="none" strike="noStrike" baseline="0" dirty="0">
                <a:latin typeface="MyriadPro-Regular" panose="020B0503030403020204" pitchFamily="34" charset="0"/>
              </a:rPr>
              <a:t> </a:t>
            </a:r>
            <a:r>
              <a:rPr lang="en-US" sz="1800" b="1" i="0" u="none" strike="noStrike" baseline="0" dirty="0" err="1">
                <a:latin typeface="MyriadPro-Regular" panose="020B0503030403020204" pitchFamily="34" charset="0"/>
              </a:rPr>
              <a:t>rutinní</a:t>
            </a:r>
            <a:r>
              <a:rPr lang="en-US" sz="1800" b="1" i="0" u="none" strike="noStrike" baseline="0" dirty="0">
                <a:latin typeface="MyriadPro-Regular" panose="020B0503030403020204" pitchFamily="34" charset="0"/>
              </a:rPr>
              <a:t> </a:t>
            </a:r>
            <a:r>
              <a:rPr lang="en-US" sz="1800" b="1" i="0" u="none" strike="noStrike" baseline="0" dirty="0" err="1">
                <a:latin typeface="MyriadPro-Regular" panose="020B0503030403020204" pitchFamily="34" charset="0"/>
              </a:rPr>
              <a:t>klinickou</a:t>
            </a:r>
            <a:r>
              <a:rPr lang="en-US" sz="1800" b="1" i="0" u="none" strike="noStrike" baseline="0" dirty="0">
                <a:latin typeface="MyriadPro-Regular" panose="020B0503030403020204" pitchFamily="34" charset="0"/>
              </a:rPr>
              <a:t> </a:t>
            </a:r>
            <a:r>
              <a:rPr lang="en-US" sz="1800" b="1" i="0" u="none" strike="noStrike" baseline="0" dirty="0" err="1">
                <a:latin typeface="MyriadPro-Regular" panose="020B0503030403020204" pitchFamily="34" charset="0"/>
              </a:rPr>
              <a:t>praxi</a:t>
            </a:r>
            <a:r>
              <a:rPr lang="en-US" sz="1800" b="1" i="0" u="none" strike="noStrike" baseline="0" dirty="0">
                <a:latin typeface="MyriadPro-Regular" panose="020B0503030403020204" pitchFamily="34" charset="0"/>
              </a:rPr>
              <a:t> </a:t>
            </a:r>
            <a:r>
              <a:rPr lang="en-US" sz="1800" b="1" i="0" u="none" strike="noStrike" baseline="0" dirty="0" err="1">
                <a:latin typeface="MyriadPro-Regular" panose="020B0503030403020204" pitchFamily="34" charset="0"/>
              </a:rPr>
              <a:t>byla</a:t>
            </a:r>
            <a:r>
              <a:rPr lang="en-US" sz="1800" b="1" i="0" u="none" strike="noStrike" baseline="0" dirty="0">
                <a:latin typeface="MyriadPro-Regular" panose="020B0503030403020204" pitchFamily="34" charset="0"/>
              </a:rPr>
              <a:t> </a:t>
            </a:r>
            <a:r>
              <a:rPr lang="en-US" sz="1800" b="1" i="0" u="none" strike="noStrike" baseline="0" dirty="0" err="1">
                <a:latin typeface="MyriadPro-Regular" panose="020B0503030403020204" pitchFamily="34" charset="0"/>
              </a:rPr>
              <a:t>stěží</a:t>
            </a:r>
            <a:r>
              <a:rPr lang="en-US" sz="1800" b="1" i="0" u="none" strike="noStrike" baseline="0" dirty="0">
                <a:latin typeface="MyriadPro-Regular" panose="020B0503030403020204" pitchFamily="34" charset="0"/>
              </a:rPr>
              <a:t> </a:t>
            </a:r>
            <a:r>
              <a:rPr lang="en-US" sz="1800" b="1" i="0" u="none" strike="noStrike" baseline="0" dirty="0" err="1">
                <a:latin typeface="MyriadPro-Regular" panose="020B0503030403020204" pitchFamily="34" charset="0"/>
              </a:rPr>
              <a:t>využitelná</a:t>
            </a:r>
            <a:r>
              <a:rPr lang="en-US" sz="1800" b="1" i="0" u="none" strike="noStrike" baseline="0" dirty="0">
                <a:latin typeface="MyriadPro-Regular" panose="020B0503030403020204" pitchFamily="34" charset="0"/>
              </a:rPr>
              <a:t>.</a:t>
            </a:r>
            <a:endParaRPr lang="cs-CZ" altLang="cs-CZ" b="1" dirty="0"/>
          </a:p>
          <a:p>
            <a:endParaRPr lang="cs-CZ" altLang="cs-CZ" dirty="0"/>
          </a:p>
        </p:txBody>
      </p:sp>
    </p:spTree>
    <p:extLst>
      <p:ext uri="{BB962C8B-B14F-4D97-AF65-F5344CB8AC3E}">
        <p14:creationId xmlns:p14="http://schemas.microsoft.com/office/powerpoint/2010/main" val="276146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25E045B-4F64-4E4A-9558-D3A8D50F21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9A017B-3732-48F1-9B97-A5794BC69214}" type="slidenum">
              <a:rPr lang="cs-CZ" altLang="cs-CZ" smtClean="0"/>
              <a:pPr>
                <a:spcBef>
                  <a:spcPct val="0"/>
                </a:spcBef>
              </a:pPr>
              <a:t>14</a:t>
            </a:fld>
            <a:endParaRPr lang="cs-CZ" altLang="cs-CZ"/>
          </a:p>
        </p:txBody>
      </p:sp>
      <p:sp>
        <p:nvSpPr>
          <p:cNvPr id="49155" name="Rectangle 2">
            <a:extLst>
              <a:ext uri="{FF2B5EF4-FFF2-40B4-BE49-F238E27FC236}">
                <a16:creationId xmlns:a16="http://schemas.microsoft.com/office/drawing/2014/main" id="{C24C1327-F2C8-4C0A-9BC5-C604428D45E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0AA845D-58FE-482C-B280-29B5994E1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b="0" i="0" u="none" strike="noStrike" baseline="0" dirty="0">
                <a:latin typeface="MyriadPro-Regular" panose="020B0503030403020204" pitchFamily="34" charset="0"/>
              </a:rPr>
              <a:t>Pod </a:t>
            </a:r>
            <a:r>
              <a:rPr lang="en-US" sz="1800" b="0" i="0" u="none" strike="noStrike" baseline="0" dirty="0" err="1">
                <a:latin typeface="MyriadPro-Regular" panose="020B0503030403020204" pitchFamily="34" charset="0"/>
              </a:rPr>
              <a:t>tlakem</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nutnosti</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řídit</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umělou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plicní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ventilaci</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mnoha</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nemocných</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dánský</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lékař</a:t>
            </a:r>
            <a:r>
              <a:rPr lang="cs-CZ" sz="1800" b="0" i="0" u="none" strike="noStrike" baseline="0" dirty="0">
                <a:latin typeface="MyriadPro-Regular" panose="020B0503030403020204" pitchFamily="34" charset="0"/>
              </a:rPr>
              <a:t> </a:t>
            </a:r>
            <a:r>
              <a:rPr lang="en-US" sz="1800" b="0" i="0" u="none" strike="noStrike" baseline="0" dirty="0">
                <a:latin typeface="MyriadPro-Regular" panose="020B0503030403020204" pitchFamily="34" charset="0"/>
              </a:rPr>
              <a:t>Paul </a:t>
            </a:r>
            <a:r>
              <a:rPr lang="en-US" sz="1800" b="0" i="0" u="none" strike="noStrike" baseline="0" dirty="0" err="1">
                <a:latin typeface="MyriadPro-Regular" panose="020B0503030403020204" pitchFamily="34" charset="0"/>
              </a:rPr>
              <a:t>Astrup</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vypracoval</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klinicky</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rutinně</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využitelnou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metodu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měření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parciálního</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tlaku</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oxidu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uhličitého</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Její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princip</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spočívá</a:t>
            </a:r>
            <a:r>
              <a:rPr lang="en-US" sz="1800" b="0" i="0" u="none" strike="noStrike" baseline="0" dirty="0">
                <a:latin typeface="MyriadPro-Regular" panose="020B0503030403020204" pitchFamily="34" charset="0"/>
              </a:rPr>
              <a:t> v </a:t>
            </a:r>
            <a:r>
              <a:rPr lang="en-US" sz="1800" b="0" i="0" u="none" strike="noStrike" baseline="0" dirty="0" err="1">
                <a:latin typeface="MyriadPro-Regular" panose="020B0503030403020204" pitchFamily="34" charset="0"/>
              </a:rPr>
              <a:t>ekvilibraci</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krve</a:t>
            </a:r>
            <a:r>
              <a:rPr lang="en-US" sz="1800" b="0" i="0" u="none" strike="noStrike" baseline="0" dirty="0">
                <a:latin typeface="MyriadPro-Regular" panose="020B0503030403020204" pitchFamily="34" charset="0"/>
              </a:rPr>
              <a:t> s </a:t>
            </a:r>
            <a:r>
              <a:rPr lang="en-US" sz="1800" b="0" i="0" u="none" strike="noStrike" baseline="0" dirty="0" err="1">
                <a:latin typeface="MyriadPro-Regular" panose="020B0503030403020204" pitchFamily="34" charset="0"/>
              </a:rPr>
              <a:t>různými</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parciálními</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tlaky</a:t>
            </a:r>
            <a:r>
              <a:rPr lang="cs-CZ" sz="1800" b="0" i="0" u="none" strike="noStrike" baseline="0" dirty="0">
                <a:latin typeface="MyriadPro-Regular" panose="020B0503030403020204" pitchFamily="34" charset="0"/>
              </a:rPr>
              <a:t> </a:t>
            </a:r>
            <a:r>
              <a:rPr lang="en-US" sz="1800" b="0" i="0" u="none" strike="noStrike" baseline="0" dirty="0">
                <a:latin typeface="MyriadPro-Regular" panose="020B0503030403020204" pitchFamily="34" charset="0"/>
              </a:rPr>
              <a:t>CO2 </a:t>
            </a:r>
            <a:r>
              <a:rPr lang="en-US" sz="1800" b="0" i="0" u="none" strike="noStrike" baseline="0" dirty="0" err="1">
                <a:latin typeface="MyriadPro-Regular" panose="020B0503030403020204" pitchFamily="34" charset="0"/>
              </a:rPr>
              <a:t>které</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vedou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změnám</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pH.</a:t>
            </a:r>
            <a:endParaRPr lang="cs-CZ" altLang="cs-CZ" dirty="0"/>
          </a:p>
        </p:txBody>
      </p:sp>
    </p:spTree>
    <p:extLst>
      <p:ext uri="{BB962C8B-B14F-4D97-AF65-F5344CB8AC3E}">
        <p14:creationId xmlns:p14="http://schemas.microsoft.com/office/powerpoint/2010/main" val="1369629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8E63CF8F-1FA4-440E-B5FC-92BFF0EDA4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597821-3775-421C-8DC5-0138BB9AFAE4}" type="slidenum">
              <a:rPr lang="cs-CZ" altLang="cs-CZ" smtClean="0"/>
              <a:pPr>
                <a:spcBef>
                  <a:spcPct val="0"/>
                </a:spcBef>
              </a:pPr>
              <a:t>15</a:t>
            </a:fld>
            <a:endParaRPr lang="cs-CZ" altLang="cs-CZ"/>
          </a:p>
        </p:txBody>
      </p:sp>
      <p:sp>
        <p:nvSpPr>
          <p:cNvPr id="51203" name="Rectangle 2">
            <a:extLst>
              <a:ext uri="{FF2B5EF4-FFF2-40B4-BE49-F238E27FC236}">
                <a16:creationId xmlns:a16="http://schemas.microsoft.com/office/drawing/2014/main" id="{B7006B3C-3BB3-4848-B746-F5F436990FE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AD343015-4C3C-412F-AC21-D1EE36BD37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b="0" i="0" u="none" strike="noStrike" baseline="0" dirty="0" err="1">
                <a:latin typeface="MyriadPro-Regular" panose="020B0503030403020204" pitchFamily="34" charset="0"/>
              </a:rPr>
              <a:t>Pokud</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titrační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křivku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změn</a:t>
            </a:r>
            <a:r>
              <a:rPr lang="en-US" sz="1800" b="0" i="0" u="none" strike="noStrike" baseline="0" dirty="0">
                <a:latin typeface="MyriadPro-Regular" panose="020B0503030403020204" pitchFamily="34" charset="0"/>
              </a:rPr>
              <a:t> pCO2 a pH </a:t>
            </a:r>
            <a:r>
              <a:rPr lang="en-US" sz="1800" b="0" i="0" u="none" strike="noStrike" baseline="0" dirty="0" err="1">
                <a:latin typeface="MyriadPro-Regular" panose="020B0503030403020204" pitchFamily="34" charset="0"/>
              </a:rPr>
              <a:t>vyjádříme</a:t>
            </a:r>
            <a:r>
              <a:rPr lang="cs-CZ" sz="1800" b="0" i="0" u="none" strike="noStrike" baseline="0" dirty="0">
                <a:latin typeface="MyriadPro-Regular" panose="020B0503030403020204" pitchFamily="34" charset="0"/>
              </a:rPr>
              <a:t> </a:t>
            </a:r>
            <a:r>
              <a:rPr lang="en-US" sz="1800" b="0" i="0" u="none" strike="noStrike" baseline="0" dirty="0">
                <a:latin typeface="MyriadPro-Regular" panose="020B0503030403020204" pitchFamily="34" charset="0"/>
              </a:rPr>
              <a:t>v </a:t>
            </a:r>
            <a:r>
              <a:rPr lang="en-US" sz="1800" b="0" i="0" u="none" strike="noStrike" baseline="0" dirty="0" err="1">
                <a:latin typeface="MyriadPro-Regular" panose="020B0503030403020204" pitchFamily="34" charset="0"/>
              </a:rPr>
              <a:t>semilogaritmických</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souřadnicích</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pak</a:t>
            </a:r>
            <a:r>
              <a:rPr lang="en-US" sz="1800" b="0" i="0" u="none" strike="noStrike" baseline="0" dirty="0">
                <a:latin typeface="MyriadPro-Regular" panose="020B0503030403020204" pitchFamily="34" charset="0"/>
              </a:rPr>
              <a:t> v </a:t>
            </a:r>
            <a:r>
              <a:rPr lang="en-US" sz="1800" b="0" i="0" u="none" strike="noStrike" baseline="0" dirty="0" err="1">
                <a:latin typeface="MyriadPro-Regular" panose="020B0503030403020204" pitchFamily="34" charset="0"/>
              </a:rPr>
              <a:t>rozmezí</a:t>
            </a:r>
            <a:r>
              <a:rPr lang="en-US" sz="1800" b="0" i="0" u="none" strike="noStrike" baseline="0" dirty="0">
                <a:latin typeface="MyriadPro-Regular" panose="020B0503030403020204" pitchFamily="34" charset="0"/>
              </a:rPr>
              <a:t> se </a:t>
            </a:r>
            <a:r>
              <a:rPr lang="en-US" sz="1800" b="0" i="0" u="none" strike="noStrike" baseline="0" dirty="0" err="1">
                <a:latin typeface="MyriadPro-Regular" panose="020B0503030403020204" pitchFamily="34" charset="0"/>
              </a:rPr>
              <a:t>životem</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slučitelných</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hodnot</a:t>
            </a:r>
            <a:r>
              <a:rPr lang="en-US" sz="1800" b="0" i="0" u="none" strike="noStrike" baseline="0" dirty="0">
                <a:latin typeface="MyriadPro-Regular" panose="020B0503030403020204" pitchFamily="34" charset="0"/>
              </a:rPr>
              <a:t> pH</a:t>
            </a:r>
            <a:r>
              <a:rPr lang="cs-CZ" sz="1800" b="0" i="0" u="none" strike="noStrike" baseline="0" dirty="0">
                <a:latin typeface="MyriadPro-Regular" panose="020B0503030403020204" pitchFamily="34" charset="0"/>
              </a:rPr>
              <a:t> </a:t>
            </a:r>
            <a:r>
              <a:rPr lang="en-US" sz="1800" b="0" i="0" u="none" strike="noStrike" baseline="0" dirty="0">
                <a:latin typeface="MyriadPro-Regular" panose="020B0503030403020204" pitchFamily="34" charset="0"/>
              </a:rPr>
              <a:t>se </a:t>
            </a:r>
            <a:r>
              <a:rPr lang="en-US" sz="1800" b="0" i="0" u="none" strike="noStrike" baseline="0" dirty="0" err="1">
                <a:latin typeface="MyriadPro-Regular" panose="020B0503030403020204" pitchFamily="34" charset="0"/>
              </a:rPr>
              <a:t>tyto</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titrační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křivky</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prakticky</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blíží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přímkám</a:t>
            </a:r>
            <a:r>
              <a:rPr lang="en-US" sz="1800" b="0" i="0" u="none" strike="noStrike" baseline="0" dirty="0">
                <a:latin typeface="MyriadPro-Regular" panose="020B0503030403020204" pitchFamily="34" charset="0"/>
              </a:rPr>
              <a:t>.</a:t>
            </a:r>
            <a:endParaRPr lang="cs-CZ" altLang="cs-CZ" dirty="0"/>
          </a:p>
        </p:txBody>
      </p:sp>
    </p:spTree>
    <p:extLst>
      <p:ext uri="{BB962C8B-B14F-4D97-AF65-F5344CB8AC3E}">
        <p14:creationId xmlns:p14="http://schemas.microsoft.com/office/powerpoint/2010/main" val="1500085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3223248-EF24-49ED-9C94-3B113E9CC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818E79-BF70-45BE-88EE-3B6F7F78F6DE}" type="slidenum">
              <a:rPr lang="cs-CZ" altLang="cs-CZ" smtClean="0"/>
              <a:pPr>
                <a:spcBef>
                  <a:spcPct val="0"/>
                </a:spcBef>
              </a:pPr>
              <a:t>16</a:t>
            </a:fld>
            <a:endParaRPr lang="cs-CZ" altLang="cs-CZ"/>
          </a:p>
        </p:txBody>
      </p:sp>
      <p:sp>
        <p:nvSpPr>
          <p:cNvPr id="53251" name="Rectangle 2">
            <a:extLst>
              <a:ext uri="{FF2B5EF4-FFF2-40B4-BE49-F238E27FC236}">
                <a16:creationId xmlns:a16="http://schemas.microsoft.com/office/drawing/2014/main" id="{E8AD1234-8251-4C67-BD6B-774A57C2982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3288D87-9AF5-458D-98BF-E6E923E3E3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b="0" i="0" u="none" strike="noStrike" baseline="0" dirty="0" err="1">
                <a:latin typeface="MyriadPro-Regular" panose="020B0503030403020204" pitchFamily="34" charset="0"/>
              </a:rPr>
              <a:t>Metoda</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stanovení</a:t>
            </a:r>
            <a:r>
              <a:rPr lang="en-US" sz="1800" b="0" i="0" u="none" strike="noStrike" baseline="0" dirty="0">
                <a:latin typeface="MyriadPro-Regular" panose="020B0503030403020204" pitchFamily="34" charset="0"/>
              </a:rPr>
              <a:t> pCO2 </a:t>
            </a:r>
            <a:r>
              <a:rPr lang="en-US" sz="1800" b="0" i="0" u="none" strike="noStrike" baseline="0" dirty="0" err="1">
                <a:latin typeface="MyriadPro-Regular" panose="020B0503030403020204" pitchFamily="34" charset="0"/>
              </a:rPr>
              <a:t>podle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Astrupa</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spočívala</a:t>
            </a:r>
            <a:r>
              <a:rPr lang="en-US" sz="1800" b="0" i="0" u="none" strike="noStrike" baseline="0" dirty="0">
                <a:latin typeface="MyriadPro-Regular" panose="020B0503030403020204" pitchFamily="34" charset="0"/>
              </a:rPr>
              <a:t> v tom, </a:t>
            </a:r>
            <a:r>
              <a:rPr lang="en-US" sz="1800" b="0" i="0" u="none" strike="noStrike" baseline="0" dirty="0" err="1">
                <a:latin typeface="MyriadPro-Regular" panose="020B0503030403020204" pitchFamily="34" charset="0"/>
              </a:rPr>
              <a:t>že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vyšetřovaném</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vzorku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krve</a:t>
            </a:r>
            <a:r>
              <a:rPr lang="en-US" sz="1800" b="0" i="0" u="none" strike="noStrike" baseline="0" dirty="0">
                <a:latin typeface="MyriadPro-Regular" panose="020B0503030403020204" pitchFamily="34" charset="0"/>
              </a:rPr>
              <a:t> se </a:t>
            </a:r>
            <a:r>
              <a:rPr lang="en-US" sz="1800" b="0" i="0" u="none" strike="noStrike" baseline="0" dirty="0" err="1">
                <a:latin typeface="MyriadPro-Regular" panose="020B0503030403020204" pitchFamily="34" charset="0"/>
              </a:rPr>
              <a:t>nejdříve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změřilo</a:t>
            </a:r>
            <a:r>
              <a:rPr lang="en-US" sz="1800" b="0" i="0" u="none" strike="noStrike" baseline="0" dirty="0">
                <a:latin typeface="MyriadPro-Regular" panose="020B0503030403020204" pitchFamily="34" charset="0"/>
              </a:rPr>
              <a:t> pH, </a:t>
            </a:r>
            <a:r>
              <a:rPr lang="en-US" sz="1800" b="0" i="0" u="none" strike="noStrike" baseline="0" dirty="0" err="1">
                <a:latin typeface="MyriadPro-Regular" panose="020B0503030403020204" pitchFamily="34" charset="0"/>
              </a:rPr>
              <a:t>potom</a:t>
            </a:r>
            <a:r>
              <a:rPr lang="en-US" sz="1800" b="0" i="0" u="none" strike="noStrike" baseline="0" dirty="0">
                <a:latin typeface="MyriadPro-Regular" panose="020B0503030403020204" pitchFamily="34" charset="0"/>
              </a:rPr>
              <a:t> se </a:t>
            </a:r>
            <a:r>
              <a:rPr lang="en-US" sz="1800" b="0" i="0" u="none" strike="noStrike" baseline="0" dirty="0" err="1">
                <a:latin typeface="MyriadPro-Regular" panose="020B0503030403020204" pitchFamily="34" charset="0"/>
              </a:rPr>
              <a:t>tento</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vzorek</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krve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automaticky</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ekvilibroval</a:t>
            </a:r>
            <a:r>
              <a:rPr lang="en-US" sz="1800" b="0" i="0" u="none" strike="noStrike" baseline="0" dirty="0">
                <a:latin typeface="MyriadPro-Regular" panose="020B0503030403020204" pitchFamily="34" charset="0"/>
              </a:rPr>
              <a:t> se </a:t>
            </a:r>
            <a:r>
              <a:rPr lang="en-US" sz="1800" b="0" i="0" u="none" strike="noStrike" baseline="0" dirty="0" err="1">
                <a:latin typeface="MyriadPro-Regular" panose="020B0503030403020204" pitchFamily="34" charset="0"/>
              </a:rPr>
              <a:t>směsí</a:t>
            </a:r>
            <a:r>
              <a:rPr lang="en-US" sz="1800" b="0" i="0" u="none" strike="noStrike" baseline="0" dirty="0">
                <a:latin typeface="MyriadPro-Regular" panose="020B0503030403020204" pitchFamily="34" charset="0"/>
              </a:rPr>
              <a:t> O2/CO2, v </a:t>
            </a:r>
            <a:r>
              <a:rPr lang="en-US" sz="1800" b="0" i="0" u="none" strike="noStrike" baseline="0" dirty="0" err="1">
                <a:latin typeface="MyriadPro-Regular" panose="020B0503030403020204" pitchFamily="34" charset="0"/>
              </a:rPr>
              <a:t>níž</a:t>
            </a:r>
            <a:r>
              <a:rPr lang="en-US" sz="1800" b="0" i="0" u="none" strike="noStrike" baseline="0" dirty="0">
                <a:latin typeface="MyriadPro-Regular" panose="020B0503030403020204" pitchFamily="34" charset="0"/>
              </a:rPr>
              <a:t> se </a:t>
            </a:r>
            <a:r>
              <a:rPr lang="en-US" sz="1800" b="0" i="0" u="none" strike="noStrike" baseline="0" dirty="0" err="1">
                <a:latin typeface="MyriadPro-Regular" panose="020B0503030403020204" pitchFamily="34" charset="0"/>
              </a:rPr>
              <a:t>mohla</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přesně</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nastavit</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hodnota</a:t>
            </a:r>
            <a:r>
              <a:rPr lang="en-US" sz="1800" b="0" i="0" u="none" strike="noStrike" baseline="0" dirty="0">
                <a:latin typeface="MyriadPro-Regular" panose="020B0503030403020204" pitchFamily="34" charset="0"/>
              </a:rPr>
              <a:t> pCO2. </a:t>
            </a:r>
            <a:r>
              <a:rPr lang="en-US" sz="1800" b="0" i="0" u="none" strike="noStrike" baseline="0" dirty="0" err="1">
                <a:latin typeface="MyriadPro-Regular" panose="020B0503030403020204" pitchFamily="34" charset="0"/>
              </a:rPr>
              <a:t>Vzorek</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krve</a:t>
            </a:r>
            <a:r>
              <a:rPr lang="en-US" sz="1800" b="0" i="0" u="none" strike="noStrike" baseline="0" dirty="0">
                <a:latin typeface="MyriadPro-Regular" panose="020B0503030403020204" pitchFamily="34" charset="0"/>
              </a:rPr>
              <a:t> se </a:t>
            </a:r>
            <a:r>
              <a:rPr lang="en-US" sz="1800" b="0" i="0" u="none" strike="noStrike" baseline="0" dirty="0" err="1">
                <a:latin typeface="MyriadPro-Regular" panose="020B0503030403020204" pitchFamily="34" charset="0"/>
              </a:rPr>
              <a:t>nejprve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ekvilibroval</a:t>
            </a:r>
            <a:r>
              <a:rPr lang="en-US" sz="1800" b="0" i="0" u="none" strike="noStrike" baseline="0" dirty="0">
                <a:latin typeface="MyriadPro-Regular" panose="020B0503030403020204" pitchFamily="34" charset="0"/>
              </a:rPr>
              <a:t> s </a:t>
            </a:r>
            <a:r>
              <a:rPr lang="en-US" sz="1800" b="0" i="0" u="none" strike="noStrike" baseline="0" dirty="0" err="1">
                <a:latin typeface="MyriadPro-Regular" panose="020B0503030403020204" pitchFamily="34" charset="0"/>
              </a:rPr>
              <a:t>plynnou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směsí</a:t>
            </a:r>
            <a:r>
              <a:rPr lang="en-US" sz="1800" b="0" i="0" u="none" strike="noStrike" baseline="0" dirty="0">
                <a:latin typeface="MyriadPro-Regular" panose="020B0503030403020204" pitchFamily="34" charset="0"/>
              </a:rPr>
              <a:t> s </a:t>
            </a:r>
            <a:r>
              <a:rPr lang="en-US" sz="1800" b="0" i="0" u="none" strike="noStrike" baseline="0" dirty="0" err="1">
                <a:latin typeface="MyriadPro-Regular" panose="020B0503030403020204" pitchFamily="34" charset="0"/>
              </a:rPr>
              <a:t>vysokým</a:t>
            </a:r>
            <a:r>
              <a:rPr lang="en-US" sz="1800" b="0" i="0" u="none" strike="noStrike" baseline="0" dirty="0">
                <a:latin typeface="MyriadPro-Regular" panose="020B0503030403020204" pitchFamily="34" charset="0"/>
              </a:rPr>
              <a:t> pCO2,</a:t>
            </a:r>
            <a:r>
              <a:rPr lang="cs-CZ" sz="1800" b="0" i="0" u="none" strike="noStrike" baseline="0" dirty="0">
                <a:latin typeface="MyriadPro-Regular" panose="020B0503030403020204" pitchFamily="34" charset="0"/>
              </a:rPr>
              <a:t> </a:t>
            </a:r>
            <a:r>
              <a:rPr lang="en-US" sz="1800" b="0" i="0" u="none" strike="noStrike" baseline="0" dirty="0">
                <a:latin typeface="MyriadPro-Regular" panose="020B0503030403020204" pitchFamily="34" charset="0"/>
              </a:rPr>
              <a:t>po </a:t>
            </a:r>
            <a:r>
              <a:rPr lang="en-US" sz="1800" b="0" i="0" u="none" strike="noStrike" baseline="0" dirty="0" err="1">
                <a:latin typeface="MyriadPro-Regular" panose="020B0503030403020204" pitchFamily="34" charset="0"/>
              </a:rPr>
              <a:t>ekvilibraci</a:t>
            </a:r>
            <a:r>
              <a:rPr lang="en-US" sz="1800" b="0" i="0" u="none" strike="noStrike" baseline="0" dirty="0">
                <a:latin typeface="MyriadPro-Regular" panose="020B0503030403020204" pitchFamily="34" charset="0"/>
              </a:rPr>
              <a:t> se </a:t>
            </a:r>
            <a:r>
              <a:rPr lang="en-US" sz="1800" b="0" i="0" u="none" strike="noStrike" baseline="0" dirty="0" err="1">
                <a:latin typeface="MyriadPro-Regular" panose="020B0503030403020204" pitchFamily="34" charset="0"/>
              </a:rPr>
              <a:t>změřilo</a:t>
            </a:r>
            <a:r>
              <a:rPr lang="en-US" sz="1800" b="0" i="0" u="none" strike="noStrike" baseline="0" dirty="0">
                <a:latin typeface="MyriadPro-Regular" panose="020B0503030403020204" pitchFamily="34" charset="0"/>
              </a:rPr>
              <a:t> pH, a </a:t>
            </a:r>
            <a:r>
              <a:rPr lang="en-US" sz="1800" b="0" i="0" u="none" strike="noStrike" baseline="0" dirty="0" err="1">
                <a:latin typeface="MyriadPro-Regular" panose="020B0503030403020204" pitchFamily="34" charset="0"/>
              </a:rPr>
              <a:t>pak</a:t>
            </a:r>
            <a:r>
              <a:rPr lang="en-US" sz="1800" b="0" i="0" u="none" strike="noStrike" baseline="0" dirty="0">
                <a:latin typeface="MyriadPro-Regular" panose="020B0503030403020204" pitchFamily="34" charset="0"/>
              </a:rPr>
              <a:t> se </a:t>
            </a:r>
            <a:r>
              <a:rPr lang="en-US" sz="1800" b="0" i="0" u="none" strike="noStrike" baseline="0" dirty="0" err="1">
                <a:latin typeface="MyriadPro-Regular" panose="020B0503030403020204" pitchFamily="34" charset="0"/>
              </a:rPr>
              <a:t>krev</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ekvilibrovala</a:t>
            </a:r>
            <a:r>
              <a:rPr lang="en-US" sz="1800" b="0" i="0" u="none" strike="noStrike" baseline="0" dirty="0">
                <a:latin typeface="MyriadPro-Regular" panose="020B0503030403020204" pitchFamily="34" charset="0"/>
              </a:rPr>
              <a:t> se </a:t>
            </a:r>
            <a:r>
              <a:rPr lang="en-US" sz="1800" b="0" i="0" u="none" strike="noStrike" baseline="0" dirty="0" err="1">
                <a:latin typeface="MyriadPro-Regular" panose="020B0503030403020204" pitchFamily="34" charset="0"/>
              </a:rPr>
              <a:t>směsí</a:t>
            </a:r>
            <a:r>
              <a:rPr lang="en-US" sz="1800" b="0" i="0" u="none" strike="noStrike" baseline="0" dirty="0">
                <a:latin typeface="MyriadPro-Regular" panose="020B0503030403020204" pitchFamily="34" charset="0"/>
              </a:rPr>
              <a:t> s </a:t>
            </a:r>
            <a:r>
              <a:rPr lang="en-US" sz="1800" b="0" i="0" u="none" strike="noStrike" baseline="0" dirty="0" err="1">
                <a:latin typeface="MyriadPro-Regular" panose="020B0503030403020204" pitchFamily="34" charset="0"/>
              </a:rPr>
              <a:t>nízkým</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parciálním</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tlakem</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oxidu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uhličitého</a:t>
            </a:r>
            <a:r>
              <a:rPr lang="en-US" sz="1800" b="0" i="0" u="none" strike="noStrike" baseline="0" dirty="0">
                <a:latin typeface="MyriadPro-Regular" panose="020B0503030403020204" pitchFamily="34" charset="0"/>
              </a:rPr>
              <a:t> a </a:t>
            </a:r>
            <a:r>
              <a:rPr lang="en-US" sz="1800" b="0" i="0" u="none" strike="noStrike" baseline="0" dirty="0" err="1">
                <a:latin typeface="MyriadPro-Regular" panose="020B0503030403020204" pitchFamily="34" charset="0"/>
              </a:rPr>
              <a:t>rovněž</a:t>
            </a:r>
            <a:r>
              <a:rPr lang="en-US" sz="1800" b="0" i="0" u="none" strike="noStrike" baseline="0" dirty="0">
                <a:latin typeface="MyriadPro-Regular" panose="020B0503030403020204" pitchFamily="34" charset="0"/>
              </a:rPr>
              <a:t> se </a:t>
            </a:r>
            <a:r>
              <a:rPr lang="en-US" sz="1800" b="0" i="0" u="none" strike="noStrike" baseline="0" dirty="0" err="1">
                <a:latin typeface="MyriadPro-Regular" panose="020B0503030403020204" pitchFamily="34" charset="0"/>
              </a:rPr>
              <a:t>změřilo</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pH.</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Obdržené</a:t>
            </a:r>
            <a:r>
              <a:rPr lang="en-US" sz="1800" b="0" i="0" u="none" strike="noStrike" baseline="0" dirty="0">
                <a:latin typeface="MyriadPro-Regular" panose="020B0503030403020204" pitchFamily="34" charset="0"/>
              </a:rPr>
              <a:t> body se </a:t>
            </a:r>
            <a:r>
              <a:rPr lang="en-US" sz="1800" b="0" i="0" u="none" strike="noStrike" baseline="0" dirty="0" err="1">
                <a:latin typeface="MyriadPro-Regular" panose="020B0503030403020204" pitchFamily="34" charset="0"/>
              </a:rPr>
              <a:t>propojili</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na</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semilogaritmickém</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grafu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přímkou</a:t>
            </a:r>
            <a:r>
              <a:rPr lang="en-US" sz="1800" b="0" i="0" u="none" strike="noStrike" baseline="0" dirty="0">
                <a:latin typeface="MyriadPro-Regular" panose="020B0503030403020204" pitchFamily="34" charset="0"/>
              </a:rPr>
              <a:t> a </a:t>
            </a:r>
            <a:r>
              <a:rPr lang="en-US" sz="1800" b="0" i="0" u="none" strike="noStrike" baseline="0" dirty="0" err="1">
                <a:latin typeface="MyriadPro-Regular" panose="020B0503030403020204" pitchFamily="34" charset="0"/>
              </a:rPr>
              <a:t>na</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ní</a:t>
            </a:r>
            <a:r>
              <a:rPr lang="en-US" sz="1800" b="0" i="0" u="none" strike="noStrike" baseline="0" dirty="0">
                <a:latin typeface="MyriadPro-Regular" panose="020B0503030403020204" pitchFamily="34" charset="0"/>
              </a:rPr>
              <a:t> se </a:t>
            </a:r>
            <a:r>
              <a:rPr lang="en-US" sz="1800" b="0" i="0" u="none" strike="noStrike" baseline="0" dirty="0" err="1">
                <a:latin typeface="MyriadPro-Regular" panose="020B0503030403020204" pitchFamily="34" charset="0"/>
              </a:rPr>
              <a:t>podle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původně</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změřeného</a:t>
            </a:r>
            <a:r>
              <a:rPr lang="en-US" sz="1800" b="0" i="0" u="none" strike="noStrike" baseline="0" dirty="0">
                <a:latin typeface="MyriadPro-Regular" panose="020B0503030403020204" pitchFamily="34" charset="0"/>
              </a:rPr>
              <a:t> pH </a:t>
            </a:r>
            <a:r>
              <a:rPr lang="en-US" sz="1800" b="0" i="0" u="none" strike="noStrike" baseline="0" dirty="0" err="1">
                <a:latin typeface="MyriadPro-Regular" panose="020B0503030403020204" pitchFamily="34" charset="0"/>
              </a:rPr>
              <a:t>odečetla</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odpovídající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hodnota</a:t>
            </a:r>
            <a:r>
              <a:rPr lang="en-US" sz="1800" b="0" i="0" u="none" strike="noStrike" baseline="0" dirty="0">
                <a:latin typeface="MyriadPro-Regular" panose="020B0503030403020204" pitchFamily="34" charset="0"/>
              </a:rPr>
              <a:t> pCO2.</a:t>
            </a:r>
            <a:endParaRPr lang="cs-CZ" sz="1800" b="0" i="0" u="none" strike="noStrike" baseline="0" dirty="0">
              <a:latin typeface="MyriadPro-Regular" panose="020B0503030403020204" pitchFamily="34" charset="0"/>
            </a:endParaRPr>
          </a:p>
          <a:p>
            <a:pPr algn="l"/>
            <a:r>
              <a:rPr lang="en-US" sz="1200" b="0" i="0" u="none" strike="noStrike" baseline="0" dirty="0" err="1">
                <a:latin typeface="MyriadPro-Regular" panose="020B0503030403020204" pitchFamily="34" charset="0"/>
              </a:rPr>
              <a:t>Vynález</a:t>
            </a:r>
            <a:r>
              <a:rPr lang="en-US" sz="1200" b="0" i="0" u="none" strike="noStrike" baseline="0" dirty="0">
                <a:latin typeface="MyriadPro-Regular" panose="020B0503030403020204" pitchFamily="34" charset="0"/>
              </a:rPr>
              <a:t> pCO2 </a:t>
            </a:r>
            <a:r>
              <a:rPr lang="en-US" sz="1200" b="0" i="0" u="none" strike="noStrike" baseline="0" dirty="0" err="1">
                <a:latin typeface="MyriadPro-Regular" panose="020B0503030403020204" pitchFamily="34" charset="0"/>
              </a:rPr>
              <a:t>elektrody</a:t>
            </a:r>
            <a:r>
              <a:rPr lang="en-US" sz="1200" b="0" i="0" u="none" strike="noStrike" baseline="0" dirty="0">
                <a:latin typeface="MyriadPro-Regular" panose="020B0503030403020204" pitchFamily="34" charset="0"/>
              </a:rPr>
              <a:t> </a:t>
            </a:r>
            <a:r>
              <a:rPr lang="cs-CZ" sz="1200" b="0" i="0" u="none" strike="noStrike" baseline="0" dirty="0">
                <a:latin typeface="MyriadPro-Regular" panose="020B0503030403020204" pitchFamily="34" charset="0"/>
              </a:rPr>
              <a:t>v roce 1962 </a:t>
            </a:r>
            <a:r>
              <a:rPr lang="en-US" sz="1200" b="0" i="0" u="none" strike="noStrike" baseline="0" dirty="0" err="1">
                <a:latin typeface="MyriadPro-Regular" panose="020B0503030403020204" pitchFamily="34" charset="0"/>
              </a:rPr>
              <a:t>záhy</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umožnil</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hodnotu</a:t>
            </a:r>
            <a:r>
              <a:rPr lang="en-US" sz="1200" b="0" i="0" u="none" strike="noStrike" baseline="0" dirty="0">
                <a:latin typeface="MyriadPro-Regular" panose="020B0503030403020204" pitchFamily="34" charset="0"/>
              </a:rPr>
              <a:t> pCO2 </a:t>
            </a:r>
            <a:r>
              <a:rPr lang="en-US" sz="1200" b="0" i="0" u="none" strike="noStrike" baseline="0" dirty="0" err="1">
                <a:latin typeface="MyriadPro-Regular" panose="020B0503030403020204" pitchFamily="34" charset="0"/>
              </a:rPr>
              <a:t>měřit</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přímo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nicméně</a:t>
            </a:r>
            <a:r>
              <a:rPr lang="en-US" sz="1200" b="0" i="0" u="none" strike="noStrike" baseline="0" dirty="0">
                <a:latin typeface="MyriadPro-Regular" panose="020B0503030403020204" pitchFamily="34" charset="0"/>
              </a:rPr>
              <a:t> v </a:t>
            </a:r>
            <a:r>
              <a:rPr lang="en-US" sz="1200" b="0" i="0" u="none" strike="noStrike" baseline="0" dirty="0" err="1">
                <a:latin typeface="MyriadPro-Regular" panose="020B0503030403020204" pitchFamily="34" charset="0"/>
              </a:rPr>
              <a:t>klinické</a:t>
            </a:r>
            <a:r>
              <a:rPr lang="cs-CZ"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hantýrce</a:t>
            </a:r>
            <a:r>
              <a:rPr lang="en-US" sz="1200" b="0" i="0" u="none" strike="noStrike" baseline="0" dirty="0">
                <a:latin typeface="MyriadPro-Regular" panose="020B0503030403020204" pitchFamily="34" charset="0"/>
              </a:rPr>
              <a:t> se </a:t>
            </a:r>
            <a:r>
              <a:rPr lang="en-US" sz="1200" b="0" i="0" u="none" strike="noStrike" baseline="0" dirty="0" err="1">
                <a:latin typeface="MyriadPro-Regular" panose="020B0503030403020204" pitchFamily="34" charset="0"/>
              </a:rPr>
              <a:t>dodnes</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užívá</a:t>
            </a:r>
            <a:r>
              <a:rPr lang="en-US" sz="1200" b="0" i="0" u="none" strike="noStrike" baseline="0" dirty="0">
                <a:latin typeface="MyriadPro-Regular" panose="020B0503030403020204" pitchFamily="34" charset="0"/>
              </a:rPr>
              <a:t> pro </a:t>
            </a:r>
            <a:r>
              <a:rPr lang="en-US" sz="1200" b="0" i="0" u="none" strike="noStrike" baseline="0" dirty="0" err="1">
                <a:latin typeface="MyriadPro-Regular" panose="020B0503030403020204" pitchFamily="34" charset="0"/>
              </a:rPr>
              <a:t>vyšetření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acidobazické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rovnováhy</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termín</a:t>
            </a:r>
            <a:r>
              <a:rPr lang="en-US" sz="1200" b="0" i="0" u="none" strike="noStrike" baseline="0" dirty="0">
                <a:latin typeface="MyriadPro-Regular" panose="020B0503030403020204" pitchFamily="34" charset="0"/>
              </a:rPr>
              <a:t> “</a:t>
            </a:r>
            <a:r>
              <a:rPr lang="en-US" sz="1200" b="0" i="1" u="none" strike="noStrike" baseline="0" dirty="0" err="1">
                <a:latin typeface="MyriadPro-It" panose="020B0503030403090204" pitchFamily="34" charset="0"/>
              </a:rPr>
              <a:t>změřit</a:t>
            </a:r>
            <a:r>
              <a:rPr lang="en-US" sz="1200" b="0" i="1" u="none" strike="noStrike" baseline="0" dirty="0">
                <a:latin typeface="MyriadPro-It" panose="020B0503030403090204" pitchFamily="34" charset="0"/>
              </a:rPr>
              <a:t> </a:t>
            </a:r>
            <a:r>
              <a:rPr lang="en-US" sz="1200" b="0" i="1" u="none" strike="noStrike" baseline="0" dirty="0" err="1">
                <a:latin typeface="MyriadPro-It" panose="020B0503030403090204" pitchFamily="34" charset="0"/>
              </a:rPr>
              <a:t>Astrupa</a:t>
            </a:r>
            <a:r>
              <a:rPr lang="en-US" sz="1200" b="0" i="0" u="none" strike="noStrike" baseline="0" dirty="0">
                <a:latin typeface="MyriadPro-Regular" panose="020B0503030403020204" pitchFamily="34" charset="0"/>
              </a:rPr>
              <a:t>“,</a:t>
            </a:r>
            <a:r>
              <a:rPr lang="cs-CZ"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i</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když</a:t>
            </a:r>
            <a:r>
              <a:rPr lang="en-US" sz="1200" b="0" i="0" u="none" strike="noStrike" baseline="0" dirty="0">
                <a:latin typeface="MyriadPro-Regular" panose="020B0503030403020204" pitchFamily="34" charset="0"/>
              </a:rPr>
              <a:t> se v </a:t>
            </a:r>
            <a:r>
              <a:rPr lang="en-US" sz="1200" b="0" i="0" u="none" strike="noStrike" baseline="0" dirty="0" err="1">
                <a:latin typeface="MyriadPro-Regular" panose="020B0503030403020204" pitchFamily="34" charset="0"/>
              </a:rPr>
              <a:t>současnosti</a:t>
            </a:r>
            <a:r>
              <a:rPr lang="en-US" sz="1200" b="0" i="0" u="none" strike="noStrike" baseline="0" dirty="0">
                <a:latin typeface="MyriadPro-Regular" panose="020B0503030403020204" pitchFamily="34" charset="0"/>
              </a:rPr>
              <a:t> </a:t>
            </a:r>
            <a:r>
              <a:rPr lang="cs-CZ" sz="1200" b="0" i="0" u="none" strike="noStrike" baseline="0" dirty="0" err="1">
                <a:latin typeface="MyriadPro-Regular" panose="020B0503030403020204" pitchFamily="34" charset="0"/>
              </a:rPr>
              <a:t>Astrupova</a:t>
            </a:r>
            <a:r>
              <a:rPr lang="cs-CZ"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ekvilibrační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metoda</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již</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dávno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nevyužívá</a:t>
            </a:r>
            <a:r>
              <a:rPr lang="en-US" sz="1200" b="0" i="0" u="none" strike="noStrike" baseline="0" dirty="0">
                <a:latin typeface="MyriadPro-Regular" panose="020B0503030403020204" pitchFamily="34" charset="0"/>
              </a:rPr>
              <a:t>.</a:t>
            </a:r>
            <a:endParaRPr lang="cs-CZ" altLang="cs-CZ" dirty="0"/>
          </a:p>
          <a:p>
            <a:pPr algn="l"/>
            <a:endParaRPr lang="cs-CZ" altLang="cs-CZ" dirty="0"/>
          </a:p>
        </p:txBody>
      </p:sp>
    </p:spTree>
    <p:extLst>
      <p:ext uri="{BB962C8B-B14F-4D97-AF65-F5344CB8AC3E}">
        <p14:creationId xmlns:p14="http://schemas.microsoft.com/office/powerpoint/2010/main" val="3059774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3B8F3B4-3DB7-4042-A258-0E7664AA49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3FC5881-7EC5-4646-BD07-1B2C79533A90}" type="slidenum">
              <a:rPr lang="cs-CZ" altLang="cs-CZ" sz="1200" smtClean="0"/>
              <a:pPr/>
              <a:t>17</a:t>
            </a:fld>
            <a:endParaRPr lang="cs-CZ" altLang="cs-CZ" sz="1200"/>
          </a:p>
        </p:txBody>
      </p:sp>
      <p:sp>
        <p:nvSpPr>
          <p:cNvPr id="55299" name="Rectangle 2">
            <a:extLst>
              <a:ext uri="{FF2B5EF4-FFF2-40B4-BE49-F238E27FC236}">
                <a16:creationId xmlns:a16="http://schemas.microsoft.com/office/drawing/2014/main" id="{C4643DCE-7302-415C-B546-5A36E0C8F5E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158EB97-2C2B-4256-AF1B-5865D073D7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b="0" i="0" u="none" strike="noStrike" baseline="0" dirty="0" err="1">
                <a:latin typeface="MyriadPro-Regular" panose="020B0503030403020204" pitchFamily="34" charset="0"/>
              </a:rPr>
              <a:t>Koncept</a:t>
            </a:r>
            <a:r>
              <a:rPr lang="en-US" sz="1800" b="0" i="0" u="none" strike="noStrike" baseline="0" dirty="0">
                <a:latin typeface="MyriadPro-Regular" panose="020B0503030403020204" pitchFamily="34" charset="0"/>
              </a:rPr>
              <a:t> Buffer Base, </a:t>
            </a:r>
            <a:r>
              <a:rPr lang="en-US" sz="1800" b="0" i="0" u="none" strike="noStrike" baseline="0" dirty="0" err="1">
                <a:latin typeface="MyriadPro-Regular" panose="020B0503030403020204" pitchFamily="34" charset="0"/>
              </a:rPr>
              <a:t>jako</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sumární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koncentrace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všech</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pufračních</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bází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tedy</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bikarbonátů</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i</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nebikarbonátových</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bází</a:t>
            </a:r>
            <a:r>
              <a:rPr lang="en-US" sz="1800" b="0" i="0" u="none" strike="noStrike" baseline="0" dirty="0">
                <a:latin typeface="MyriadPro-Regular" panose="020B0503030403020204" pitchFamily="34" charset="0"/>
              </a:rPr>
              <a:t> – [</a:t>
            </a:r>
            <a:r>
              <a:rPr lang="en-US" sz="1800" b="0" i="0" u="none" strike="noStrike" baseline="0" dirty="0" err="1">
                <a:latin typeface="MyriadPro-Regular" panose="020B0503030403020204" pitchFamily="34" charset="0"/>
              </a:rPr>
              <a:t>Buf</a:t>
            </a:r>
            <a:r>
              <a:rPr lang="en-US" sz="1800" b="0" i="0" u="none" strike="noStrike" baseline="0" dirty="0">
                <a:latin typeface="MyriadPro-Regular" panose="020B0503030403020204" pitchFamily="34" charset="0"/>
              </a:rPr>
              <a:t> </a:t>
            </a:r>
            <a:r>
              <a:rPr lang="en-US" sz="1800" b="0" i="0" u="none" strike="noStrike" baseline="30000" dirty="0">
                <a:latin typeface="MyriadPro-Regular" panose="020B0503030403020204" pitchFamily="34" charset="0"/>
              </a:rPr>
              <a:t>-</a:t>
            </a:r>
            <a:r>
              <a:rPr lang="en-US" sz="1800" b="0" i="0" u="none" strike="noStrike" baseline="0" dirty="0">
                <a:latin typeface="MyriadPro-Regular" panose="020B0503030403020204" pitchFamily="34" charset="0"/>
              </a:rPr>
              <a:t>]</a:t>
            </a:r>
            <a:r>
              <a:rPr lang="cs-CZ" sz="1800" b="0" i="0" u="none" strike="noStrike" baseline="0" dirty="0">
                <a:latin typeface="MyriadPro-Regular" panose="020B0503030403020204" pitchFamily="34" charset="0"/>
              </a:rPr>
              <a:t>: </a:t>
            </a:r>
            <a:r>
              <a:rPr lang="en-US" sz="1800" b="0" i="0" u="none" strike="noStrike" baseline="0" dirty="0">
                <a:latin typeface="MyriadPro-Regular" panose="020B0503030403020204" pitchFamily="34" charset="0"/>
              </a:rPr>
              <a:t>BB = [HCO</a:t>
            </a:r>
            <a:r>
              <a:rPr lang="en-US" sz="1800" b="0" i="0" u="none" strike="noStrike" baseline="-25000" dirty="0">
                <a:latin typeface="MyriadPro-Regular-SC700"/>
              </a:rPr>
              <a:t>3</a:t>
            </a:r>
            <a:r>
              <a:rPr lang="en-US" sz="1800" b="0" i="0" u="none" strike="noStrike" baseline="0" dirty="0">
                <a:latin typeface="MyriadPro-Regular-SC700"/>
              </a:rPr>
              <a:t>-</a:t>
            </a:r>
            <a:r>
              <a:rPr lang="en-US" sz="1800" b="0" i="0" u="none" strike="noStrike" baseline="0" dirty="0">
                <a:latin typeface="MyriadPro-Regular" panose="020B0503030403020204" pitchFamily="34" charset="0"/>
              </a:rPr>
              <a:t>] + [</a:t>
            </a:r>
            <a:r>
              <a:rPr lang="en-US" sz="1800" b="0" i="0" u="none" strike="noStrike" baseline="0" dirty="0" err="1">
                <a:latin typeface="MyriadPro-Regular" panose="020B0503030403020204" pitchFamily="34" charset="0"/>
              </a:rPr>
              <a:t>Buf</a:t>
            </a:r>
            <a:r>
              <a:rPr lang="en-US" sz="1800" b="0" i="0" u="none" strike="noStrike" baseline="30000" dirty="0">
                <a:latin typeface="MyriadPro-Regular" panose="020B0503030403020204" pitchFamily="34" charset="0"/>
              </a:rPr>
              <a:t>-</a:t>
            </a:r>
            <a:r>
              <a:rPr lang="en-US" sz="1800" b="0" i="0" u="none" strike="noStrike" baseline="0" dirty="0">
                <a:latin typeface="MyriadPro-Regular" panose="020B0503030403020204" pitchFamily="34" charset="0"/>
              </a:rPr>
              <a:t>]</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zavedený</a:t>
            </a:r>
            <a:r>
              <a:rPr lang="en-US" sz="1800" b="0" i="0" u="none" strike="noStrike" baseline="0" dirty="0">
                <a:latin typeface="MyriadPro-Regular" panose="020B0503030403020204" pitchFamily="34" charset="0"/>
              </a:rPr>
              <a:t> </a:t>
            </a:r>
            <a:r>
              <a:rPr lang="cs-CZ" sz="1800" b="0" i="0" u="none" strike="noStrike" baseline="0" dirty="0">
                <a:latin typeface="MyriadPro-Regular" panose="020B0503030403020204" pitchFamily="34" charset="0"/>
              </a:rPr>
              <a:t>v roce 1948 </a:t>
            </a:r>
            <a:r>
              <a:rPr lang="en-US" sz="1800" b="0" i="0" u="none" strike="noStrike" baseline="0" dirty="0" err="1">
                <a:latin typeface="MyriadPro-Regular" panose="020B0503030403020204" pitchFamily="34" charset="0"/>
              </a:rPr>
              <a:t>Singerem</a:t>
            </a:r>
            <a:r>
              <a:rPr lang="en-US" sz="1800" b="0" i="0" u="none" strike="noStrike" baseline="0" dirty="0">
                <a:latin typeface="MyriadPro-Regular" panose="020B0503030403020204" pitchFamily="34" charset="0"/>
              </a:rPr>
              <a:t> a </a:t>
            </a:r>
            <a:r>
              <a:rPr lang="en-US" sz="1800" b="0" i="0" u="none" strike="noStrike" baseline="0" dirty="0" err="1">
                <a:latin typeface="MyriadPro-Regular" panose="020B0503030403020204" pitchFamily="34" charset="0"/>
              </a:rPr>
              <a:t>Hastingsem</a:t>
            </a:r>
            <a:r>
              <a:rPr lang="cs-CZ" sz="1800" b="0" i="0" u="none" strike="noStrike" baseline="0" dirty="0">
                <a:latin typeface="MyriadPro-Regular" panose="020B0503030403020204" pitchFamily="34" charset="0"/>
              </a:rPr>
              <a:t>,</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byl</a:t>
            </a:r>
            <a:r>
              <a:rPr lang="en-US" sz="1800" b="0" i="0" u="none" strike="noStrike" baseline="0" dirty="0">
                <a:latin typeface="MyriadPro-Regular" panose="020B0503030403020204" pitchFamily="34" charset="0"/>
              </a:rPr>
              <a:t> v </a:t>
            </a:r>
            <a:r>
              <a:rPr lang="en-US" sz="1800" b="0" i="0" u="none" strike="noStrike" baseline="0" dirty="0" err="1">
                <a:latin typeface="MyriadPro-Regular" panose="020B0503030403020204" pitchFamily="34" charset="0"/>
              </a:rPr>
              <a:t>šedesátých</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letech</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dále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rozveden</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dánským</a:t>
            </a:r>
            <a:r>
              <a:rPr lang="cs-CZ" sz="1800" b="0" i="0" u="none" strike="noStrike" baseline="0" dirty="0">
                <a:latin typeface="MyriadPro-Regular" panose="020B0503030403020204" pitchFamily="34" charset="0"/>
              </a:rPr>
              <a:t> l</a:t>
            </a:r>
            <a:r>
              <a:rPr lang="de-DE" sz="1800" b="0" i="0" u="none" strike="noStrike" baseline="0" dirty="0" err="1">
                <a:latin typeface="MyriadPro-Regular" panose="020B0503030403020204" pitchFamily="34" charset="0"/>
              </a:rPr>
              <a:t>ékařem</a:t>
            </a:r>
            <a:r>
              <a:rPr lang="de-DE" sz="1800" b="0" i="0" u="none" strike="noStrike" baseline="0" dirty="0">
                <a:latin typeface="MyriadPro-Regular" panose="020B0503030403020204" pitchFamily="34" charset="0"/>
              </a:rPr>
              <a:t>, </a:t>
            </a:r>
            <a:r>
              <a:rPr lang="de-DE" sz="1800" b="0" i="0" u="none" strike="noStrike" baseline="0" dirty="0" err="1">
                <a:latin typeface="MyriadPro-Regular" panose="020B0503030403020204" pitchFamily="34" charset="0"/>
              </a:rPr>
              <a:t>klinickým</a:t>
            </a:r>
            <a:r>
              <a:rPr lang="de-DE" sz="1800" b="0" i="0" u="none" strike="noStrike" baseline="0" dirty="0">
                <a:latin typeface="MyriadPro-Regular" panose="020B0503030403020204" pitchFamily="34" charset="0"/>
              </a:rPr>
              <a:t> </a:t>
            </a:r>
            <a:r>
              <a:rPr lang="de-DE" sz="1800" b="0" i="0" u="none" strike="noStrike" baseline="0" dirty="0" err="1">
                <a:latin typeface="MyriadPro-Regular" panose="020B0503030403020204" pitchFamily="34" charset="0"/>
              </a:rPr>
              <a:t>biochemikem</a:t>
            </a:r>
            <a:r>
              <a:rPr lang="de-DE" sz="1800" b="0" i="0" u="none" strike="noStrike" baseline="0" dirty="0">
                <a:latin typeface="MyriadPro-Regular" panose="020B0503030403020204" pitchFamily="34" charset="0"/>
              </a:rPr>
              <a:t> </a:t>
            </a:r>
            <a:r>
              <a:rPr lang="de-DE" sz="1800" b="0" i="0" u="none" strike="noStrike" baseline="0" dirty="0" err="1">
                <a:latin typeface="MyriadPro-Regular" panose="020B0503030403020204" pitchFamily="34" charset="0"/>
              </a:rPr>
              <a:t>Siggaard-Andersenem</a:t>
            </a:r>
            <a:r>
              <a:rPr lang="de-DE" sz="1800" b="0" i="0" u="none" strike="noStrike" baseline="0" dirty="0">
                <a:latin typeface="MyriadPro-Regular" panose="020B0503030403020204" pitchFamily="34" charset="0"/>
              </a:rPr>
              <a:t>, </a:t>
            </a:r>
            <a:r>
              <a:rPr lang="de-DE" sz="1800" b="0" i="0" u="none" strike="noStrike" baseline="0" dirty="0" err="1">
                <a:latin typeface="MyriadPro-Regular" panose="020B0503030403020204" pitchFamily="34" charset="0"/>
              </a:rPr>
              <a:t>který</a:t>
            </a:r>
            <a:r>
              <a:rPr lang="de-DE" sz="1800" b="0" i="0" u="none" strike="noStrike" baseline="0" dirty="0">
                <a:latin typeface="MyriadPro-Regular" panose="020B0503030403020204" pitchFamily="34" charset="0"/>
              </a:rPr>
              <a:t> </a:t>
            </a:r>
            <a:r>
              <a:rPr lang="de-DE" sz="1800" b="0" i="0" u="none" strike="noStrike" baseline="0" dirty="0" err="1">
                <a:latin typeface="MyriadPro-Regular" panose="020B0503030403020204" pitchFamily="34" charset="0"/>
              </a:rPr>
              <a:t>jako</a:t>
            </a:r>
            <a:r>
              <a:rPr lang="de-DE" sz="1800" b="0" i="0" u="none" strike="noStrike" baseline="0" dirty="0">
                <a:latin typeface="MyriadPro-Regular" panose="020B0503030403020204" pitchFamily="34" charset="0"/>
              </a:rPr>
              <a:t> </a:t>
            </a:r>
            <a:r>
              <a:rPr lang="de-DE" sz="1800" b="0" i="0" u="none" strike="noStrike" baseline="0" dirty="0" err="1">
                <a:latin typeface="MyriadPro-Regular" panose="020B0503030403020204" pitchFamily="34" charset="0"/>
              </a:rPr>
              <a:t>klinicky</a:t>
            </a:r>
            <a:endParaRPr lang="de-DE" sz="1800" b="0" i="0" u="none" strike="noStrike" baseline="0" dirty="0">
              <a:latin typeface="MyriadPro-Regular" panose="020B0503030403020204" pitchFamily="34" charset="0"/>
            </a:endParaRPr>
          </a:p>
          <a:p>
            <a:pPr algn="l"/>
            <a:r>
              <a:rPr lang="en-US" sz="1800" b="0" i="0" u="none" strike="noStrike" baseline="0" dirty="0" err="1">
                <a:latin typeface="MyriadPro-Regular" panose="020B0503030403020204" pitchFamily="34" charset="0"/>
              </a:rPr>
              <a:t>relevantní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faktor</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zavedl</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pojem</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rozdílu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hodnoty</a:t>
            </a:r>
            <a:r>
              <a:rPr lang="en-US" sz="1800" b="0" i="0" u="none" strike="noStrike" baseline="0" dirty="0">
                <a:latin typeface="MyriadPro-Regular" panose="020B0503030403020204" pitchFamily="34" charset="0"/>
              </a:rPr>
              <a:t> Buffer Base (BB) od </a:t>
            </a:r>
            <a:r>
              <a:rPr lang="en-US" sz="1800" b="0" i="0" u="none" strike="noStrike" baseline="0" dirty="0" err="1">
                <a:latin typeface="MyriadPro-Regular" panose="020B0503030403020204" pitchFamily="34" charset="0"/>
              </a:rPr>
              <a:t>její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normální</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hodnoty</a:t>
            </a:r>
            <a:r>
              <a:rPr lang="en-US" sz="1800" b="0" i="0" u="none" strike="noStrike" baseline="0" dirty="0">
                <a:latin typeface="MyriadPro-Regular" panose="020B0503030403020204" pitchFamily="34" charset="0"/>
              </a:rPr>
              <a:t> - Normal Buffer Base (NBB):</a:t>
            </a:r>
            <a:r>
              <a:rPr lang="cs-CZ" sz="1800" b="0" i="0" u="none" strike="noStrike" baseline="0" dirty="0">
                <a:latin typeface="MyriadPro-Regular" panose="020B0503030403020204" pitchFamily="34" charset="0"/>
              </a:rPr>
              <a:t> </a:t>
            </a:r>
            <a:r>
              <a:rPr lang="en-US" sz="1800" b="0" i="0" u="none" strike="noStrike" baseline="0" dirty="0">
                <a:latin typeface="ArialMT"/>
              </a:rPr>
              <a:t>BE=BB-NBB</a:t>
            </a:r>
            <a:endParaRPr lang="cs-CZ" altLang="cs-CZ" dirty="0"/>
          </a:p>
        </p:txBody>
      </p:sp>
    </p:spTree>
    <p:extLst>
      <p:ext uri="{BB962C8B-B14F-4D97-AF65-F5344CB8AC3E}">
        <p14:creationId xmlns:p14="http://schemas.microsoft.com/office/powerpoint/2010/main" val="139413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a:extLst>
              <a:ext uri="{FF2B5EF4-FFF2-40B4-BE49-F238E27FC236}">
                <a16:creationId xmlns:a16="http://schemas.microsoft.com/office/drawing/2014/main" id="{573A527B-ADFD-4CFD-BA02-F0B0A109A585}"/>
              </a:ext>
            </a:extLst>
          </p:cNvPr>
          <p:cNvSpPr>
            <a:spLocks noGrp="1" noRot="1" noChangeAspect="1" noTextEdit="1"/>
          </p:cNvSpPr>
          <p:nvPr>
            <p:ph type="sldImg"/>
          </p:nvPr>
        </p:nvSpPr>
        <p:spPr>
          <a:ln/>
        </p:spPr>
      </p:sp>
      <p:sp>
        <p:nvSpPr>
          <p:cNvPr id="77827" name="Zástupný symbol pro poznámky 2">
            <a:extLst>
              <a:ext uri="{FF2B5EF4-FFF2-40B4-BE49-F238E27FC236}">
                <a16:creationId xmlns:a16="http://schemas.microsoft.com/office/drawing/2014/main" id="{6DBDC7F3-08F7-4E77-A56B-14F56A0C99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dirty="0" err="1"/>
              <a:t>Siggaard</a:t>
            </a:r>
            <a:r>
              <a:rPr lang="cs-CZ" altLang="cs-CZ" dirty="0"/>
              <a:t> Andersen, spolupracovník </a:t>
            </a:r>
            <a:r>
              <a:rPr lang="cs-CZ" altLang="cs-CZ" dirty="0" err="1"/>
              <a:t>Astrupa</a:t>
            </a:r>
            <a:r>
              <a:rPr lang="cs-CZ" altLang="cs-CZ" dirty="0"/>
              <a:t>, vymyslel způsob, jak změřit </a:t>
            </a:r>
            <a:r>
              <a:rPr lang="cs-CZ" altLang="cs-CZ" dirty="0" err="1"/>
              <a:t>hodnutu</a:t>
            </a:r>
            <a:r>
              <a:rPr lang="cs-CZ" altLang="cs-CZ" dirty="0"/>
              <a:t> BB a BE. Její princip spočíval v tom, že pokud titrujeme krev zvýšením pCO2, tak vodíkové z disociované kyseliny uhličité se prakticky všechny naváží na </a:t>
            </a:r>
            <a:r>
              <a:rPr lang="cs-CZ" altLang="cs-CZ" dirty="0" err="1"/>
              <a:t>nebikarbonátové</a:t>
            </a:r>
            <a:r>
              <a:rPr lang="cs-CZ" altLang="cs-CZ" dirty="0"/>
              <a:t> </a:t>
            </a:r>
            <a:r>
              <a:rPr lang="cs-CZ" altLang="cs-CZ" dirty="0" err="1"/>
              <a:t>baze</a:t>
            </a:r>
            <a:r>
              <a:rPr lang="cs-CZ" altLang="cs-CZ" dirty="0"/>
              <a:t>. Přesněji řečeno – ne všechny, koncentrace vodíkových iontů stoupne o </a:t>
            </a:r>
            <a:r>
              <a:rPr lang="cs-CZ" altLang="cs-CZ" dirty="0" err="1"/>
              <a:t>nanomoly</a:t>
            </a:r>
            <a:r>
              <a:rPr lang="cs-CZ" altLang="cs-CZ" dirty="0"/>
              <a:t>, ale pokles hodnoty </a:t>
            </a:r>
            <a:r>
              <a:rPr lang="cs-CZ" altLang="cs-CZ" dirty="0" err="1"/>
              <a:t>Buf</a:t>
            </a:r>
            <a:r>
              <a:rPr lang="cs-CZ" altLang="cs-CZ" dirty="0"/>
              <a:t>- a vzestup [HCO3-] je v řádu </a:t>
            </a:r>
            <a:r>
              <a:rPr lang="cs-CZ" altLang="cs-CZ" dirty="0" err="1"/>
              <a:t>milimolů</a:t>
            </a:r>
            <a:r>
              <a:rPr lang="cs-CZ" altLang="cs-CZ" dirty="0"/>
              <a:t>, tedy téměř milionkrát větší hodnotou. Vzestup hodnoty bikarbonátu se prakticky rovná poklesu celkové koncentrace </a:t>
            </a:r>
            <a:r>
              <a:rPr lang="cs-CZ" altLang="cs-CZ" dirty="0" err="1"/>
              <a:t>nebikarbonátových</a:t>
            </a:r>
            <a:r>
              <a:rPr lang="cs-CZ" altLang="cs-CZ" dirty="0"/>
              <a:t> </a:t>
            </a:r>
            <a:r>
              <a:rPr lang="cs-CZ" altLang="cs-CZ" dirty="0" err="1"/>
              <a:t>bazí</a:t>
            </a:r>
            <a:r>
              <a:rPr lang="cs-CZ" altLang="cs-CZ" dirty="0"/>
              <a:t> (</a:t>
            </a:r>
            <a:r>
              <a:rPr lang="cs-CZ" altLang="cs-CZ" dirty="0" err="1"/>
              <a:t>Buf</a:t>
            </a:r>
            <a:r>
              <a:rPr lang="cs-CZ" altLang="cs-CZ" baseline="30000" dirty="0"/>
              <a:t>-</a:t>
            </a:r>
            <a:r>
              <a:rPr lang="cs-CZ" altLang="cs-CZ" dirty="0"/>
              <a:t>).  Obdobně, při poklesu pCO2 snížení koncentrace bikarbonátu se rovná vzestupu </a:t>
            </a:r>
            <a:r>
              <a:rPr lang="cs-CZ" altLang="cs-CZ" dirty="0" err="1"/>
              <a:t>koncwentrace</a:t>
            </a:r>
            <a:r>
              <a:rPr lang="cs-CZ" altLang="cs-CZ" dirty="0"/>
              <a:t> </a:t>
            </a:r>
            <a:r>
              <a:rPr lang="cs-CZ" altLang="cs-CZ" dirty="0" err="1"/>
              <a:t>nebikarbonátových</a:t>
            </a:r>
            <a:r>
              <a:rPr lang="cs-CZ" altLang="cs-CZ" dirty="0"/>
              <a:t> </a:t>
            </a:r>
            <a:r>
              <a:rPr lang="cs-CZ" altLang="cs-CZ" dirty="0" err="1"/>
              <a:t>bazí</a:t>
            </a:r>
            <a:r>
              <a:rPr lang="cs-CZ" altLang="cs-CZ" dirty="0"/>
              <a:t> </a:t>
            </a:r>
            <a:r>
              <a:rPr lang="cs-CZ" altLang="cs-CZ" dirty="0" err="1"/>
              <a:t>Buf</a:t>
            </a:r>
            <a:r>
              <a:rPr lang="cs-CZ" altLang="cs-CZ" baseline="30000" dirty="0"/>
              <a:t>-</a:t>
            </a:r>
            <a:r>
              <a:rPr lang="cs-CZ" altLang="cs-CZ" dirty="0"/>
              <a:t>. Celková koncentrace </a:t>
            </a:r>
            <a:r>
              <a:rPr lang="cs-CZ" altLang="cs-CZ" dirty="0" err="1"/>
              <a:t>nebikarbonátových</a:t>
            </a:r>
            <a:r>
              <a:rPr lang="cs-CZ" altLang="cs-CZ" dirty="0"/>
              <a:t> </a:t>
            </a:r>
            <a:r>
              <a:rPr lang="cs-CZ" altLang="cs-CZ" dirty="0" err="1"/>
              <a:t>bazí</a:t>
            </a:r>
            <a:r>
              <a:rPr lang="cs-CZ" altLang="cs-CZ" dirty="0"/>
              <a:t> se tedy nemění, a je v krvi in vitro nezávislá na hodnotě pCO2.</a:t>
            </a:r>
          </a:p>
        </p:txBody>
      </p:sp>
      <p:sp>
        <p:nvSpPr>
          <p:cNvPr id="77828" name="Zástupný symbol pro číslo snímku 3">
            <a:extLst>
              <a:ext uri="{FF2B5EF4-FFF2-40B4-BE49-F238E27FC236}">
                <a16:creationId xmlns:a16="http://schemas.microsoft.com/office/drawing/2014/main" id="{D51906C2-A807-45F1-B891-41D7BD82A8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27CF4FF-02C7-4AF5-85A7-39A2919C9186}" type="slidenum">
              <a:rPr lang="cs-CZ" altLang="cs-CZ" sz="1200" smtClean="0"/>
              <a:pPr/>
              <a:t>18</a:t>
            </a:fld>
            <a:endParaRPr lang="cs-CZ" altLang="cs-CZ" sz="1200"/>
          </a:p>
        </p:txBody>
      </p:sp>
    </p:spTree>
    <p:extLst>
      <p:ext uri="{BB962C8B-B14F-4D97-AF65-F5344CB8AC3E}">
        <p14:creationId xmlns:p14="http://schemas.microsoft.com/office/powerpoint/2010/main" val="1097646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a:extLst>
              <a:ext uri="{FF2B5EF4-FFF2-40B4-BE49-F238E27FC236}">
                <a16:creationId xmlns:a16="http://schemas.microsoft.com/office/drawing/2014/main" id="{573A527B-ADFD-4CFD-BA02-F0B0A109A585}"/>
              </a:ext>
            </a:extLst>
          </p:cNvPr>
          <p:cNvSpPr>
            <a:spLocks noGrp="1" noRot="1" noChangeAspect="1" noTextEdit="1"/>
          </p:cNvSpPr>
          <p:nvPr>
            <p:ph type="sldImg"/>
          </p:nvPr>
        </p:nvSpPr>
        <p:spPr>
          <a:ln/>
        </p:spPr>
      </p:sp>
      <p:sp>
        <p:nvSpPr>
          <p:cNvPr id="77827" name="Zástupný symbol pro poznámky 2">
            <a:extLst>
              <a:ext uri="{FF2B5EF4-FFF2-40B4-BE49-F238E27FC236}">
                <a16:creationId xmlns:a16="http://schemas.microsoft.com/office/drawing/2014/main" id="{6DBDC7F3-08F7-4E77-A56B-14F56A0C99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dirty="0"/>
              <a:t>Přidáváním definovaného množství silné kyseliny nebo silné zásady je možné experimentálně vytvořit vzorky krve s definovanou hodnotou BE.</a:t>
            </a:r>
          </a:p>
        </p:txBody>
      </p:sp>
      <p:sp>
        <p:nvSpPr>
          <p:cNvPr id="77828" name="Zástupný symbol pro číslo snímku 3">
            <a:extLst>
              <a:ext uri="{FF2B5EF4-FFF2-40B4-BE49-F238E27FC236}">
                <a16:creationId xmlns:a16="http://schemas.microsoft.com/office/drawing/2014/main" id="{D51906C2-A807-45F1-B891-41D7BD82A8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27CF4FF-02C7-4AF5-85A7-39A2919C9186}" type="slidenum">
              <a:rPr lang="cs-CZ" altLang="cs-CZ" sz="1200" smtClean="0"/>
              <a:pPr/>
              <a:t>19</a:t>
            </a:fld>
            <a:endParaRPr lang="cs-CZ" altLang="cs-CZ" sz="1200"/>
          </a:p>
        </p:txBody>
      </p:sp>
    </p:spTree>
    <p:extLst>
      <p:ext uri="{BB962C8B-B14F-4D97-AF65-F5344CB8AC3E}">
        <p14:creationId xmlns:p14="http://schemas.microsoft.com/office/powerpoint/2010/main" val="3973703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E8BF5AB-2567-4726-8CE4-9C7B4F6116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D76485-507F-4915-BEF4-4551CFD18D4A}" type="slidenum">
              <a:rPr lang="cs-CZ" altLang="cs-CZ" sz="1200" smtClean="0"/>
              <a:pPr/>
              <a:t>20</a:t>
            </a:fld>
            <a:endParaRPr lang="cs-CZ" altLang="cs-CZ" sz="1200"/>
          </a:p>
        </p:txBody>
      </p:sp>
      <p:sp>
        <p:nvSpPr>
          <p:cNvPr id="79875" name="Rectangle 2">
            <a:extLst>
              <a:ext uri="{FF2B5EF4-FFF2-40B4-BE49-F238E27FC236}">
                <a16:creationId xmlns:a16="http://schemas.microsoft.com/office/drawing/2014/main" id="{99B1E7AB-BA2D-4272-A040-9E9AAE2E2A27}"/>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7CF9B64-772D-47F2-9DD1-D7C935D8E3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p>
        </p:txBody>
      </p:sp>
    </p:spTree>
    <p:extLst>
      <p:ext uri="{BB962C8B-B14F-4D97-AF65-F5344CB8AC3E}">
        <p14:creationId xmlns:p14="http://schemas.microsoft.com/office/powerpoint/2010/main" val="6746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800" b="0" i="0" u="none" strike="noStrike" baseline="0" dirty="0">
                <a:latin typeface="MyriadPro-Regular" panose="020B0503030403020204" pitchFamily="34" charset="0"/>
              </a:rPr>
              <a:t>Vznik klinických metod měření a vyhodnocování acidobazické rovnováhy „dánské školy“ souvisí s epidemií poliomyelitidy, která v </a:t>
            </a:r>
            <a:r>
              <a:rPr lang="en-US" sz="1800" b="0" i="0" u="none" strike="noStrike" baseline="0" dirty="0" err="1">
                <a:latin typeface="MyriadPro-Regular" panose="020B0503030403020204" pitchFamily="34" charset="0"/>
              </a:rPr>
              <a:t>letech</a:t>
            </a:r>
            <a:r>
              <a:rPr lang="en-US" sz="1800" b="0" i="0" u="none" strike="noStrike" baseline="0" dirty="0">
                <a:latin typeface="MyriadPro-Regular" panose="020B0503030403020204" pitchFamily="34" charset="0"/>
              </a:rPr>
              <a:t> 1952–53 </a:t>
            </a:r>
            <a:r>
              <a:rPr lang="en-US" sz="1800" b="0" i="0" u="none" strike="noStrike" baseline="0" dirty="0" err="1">
                <a:latin typeface="MyriadPro-Regular" panose="020B0503030403020204" pitchFamily="34" charset="0"/>
              </a:rPr>
              <a:t>postihla</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Dánsko</a:t>
            </a:r>
            <a:r>
              <a:rPr lang="cs-CZ" sz="1800" b="0" i="0" u="none" strike="noStrike" baseline="0" dirty="0">
                <a:latin typeface="MyriadPro-Regular" panose="020B0503030403020204" pitchFamily="34" charset="0"/>
              </a:rPr>
              <a:t>.</a:t>
            </a:r>
            <a:r>
              <a:rPr lang="en-US" sz="1800" b="0" i="0" u="none" strike="noStrike" baseline="0" dirty="0">
                <a:latin typeface="MyriadPro-Regular" panose="020B0503030403020204" pitchFamily="34" charset="0"/>
              </a:rPr>
              <a:t> </a:t>
            </a:r>
            <a:r>
              <a:rPr lang="cs-CZ" sz="1800" b="0" i="0" u="none" strike="noStrike" baseline="0" dirty="0">
                <a:latin typeface="MyriadPro-Regular" panose="020B0503030403020204" pitchFamily="34" charset="0"/>
              </a:rPr>
              <a:t>T</a:t>
            </a:r>
            <a:r>
              <a:rPr lang="en-US" sz="1800" b="0" i="0" u="none" strike="noStrike" baseline="0" dirty="0" err="1">
                <a:latin typeface="MyriadPro-Regular" panose="020B0503030403020204" pitchFamily="34" charset="0"/>
              </a:rPr>
              <a:t>ěžká</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epidemie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poliomyelitidy</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která</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vedla</a:t>
            </a:r>
            <a:r>
              <a:rPr lang="en-US" sz="1800" b="0" i="0" u="none" strike="noStrike" baseline="0" dirty="0">
                <a:latin typeface="MyriadPro-Regular" panose="020B0503030403020204" pitchFamily="34" charset="0"/>
              </a:rPr>
              <a:t> k </a:t>
            </a:r>
            <a:r>
              <a:rPr lang="en-US" sz="1800" b="0" i="0" u="none" strike="noStrike" baseline="0" dirty="0" err="1">
                <a:latin typeface="MyriadPro-Regular" panose="020B0503030403020204" pitchFamily="34" charset="0"/>
              </a:rPr>
              <a:t>nutnosti</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umělé</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plicní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ventilace</a:t>
            </a:r>
            <a:r>
              <a:rPr lang="en-US" sz="1800" b="0" i="0" u="none" strike="noStrike" baseline="0" dirty="0">
                <a:latin typeface="MyriadPro-Regular" panose="020B0503030403020204" pitchFamily="34" charset="0"/>
              </a:rPr>
              <a:t> u </a:t>
            </a:r>
            <a:r>
              <a:rPr lang="en-US" sz="1800" b="0" i="0" u="none" strike="noStrike" baseline="0" dirty="0" err="1">
                <a:latin typeface="MyriadPro-Regular" panose="020B0503030403020204" pitchFamily="34" charset="0"/>
              </a:rPr>
              <a:t>řady</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pacientů</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zejména</a:t>
            </a:r>
            <a:r>
              <a:rPr lang="en-US" sz="1800" b="0" i="0" u="none" strike="noStrike" baseline="0" dirty="0">
                <a:latin typeface="MyriadPro-Regular" panose="020B0503030403020204" pitchFamily="34" charset="0"/>
              </a:rPr>
              <a:t> a </a:t>
            </a:r>
            <a:r>
              <a:rPr lang="en-US" sz="1800" b="0" i="0" u="none" strike="noStrike" baseline="0" dirty="0" err="1">
                <a:latin typeface="MyriadPro-Regular" panose="020B0503030403020204" pitchFamily="34" charset="0"/>
              </a:rPr>
              <a:t>dětí</a:t>
            </a:r>
            <a:r>
              <a:rPr lang="en-US" sz="1800" b="0" i="0" u="none" strike="noStrike" baseline="0" dirty="0">
                <a:latin typeface="MyriadPro-Regular" panose="020B0503030403020204" pitchFamily="34" charset="0"/>
              </a:rPr>
              <a:t>. V </a:t>
            </a:r>
            <a:r>
              <a:rPr lang="en-US" sz="1800" b="0" i="0" u="none" strike="noStrike" baseline="0" dirty="0" err="1">
                <a:latin typeface="MyriadPro-Regular" panose="020B0503030403020204" pitchFamily="34" charset="0"/>
              </a:rPr>
              <a:t>té</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době</a:t>
            </a:r>
            <a:r>
              <a:rPr lang="en-US" sz="1800" b="0" i="0" u="none" strike="noStrike" baseline="0" dirty="0">
                <a:latin typeface="MyriadPro-Regular" panose="020B0503030403020204" pitchFamily="34" charset="0"/>
              </a:rPr>
              <a:t> se pro </a:t>
            </a:r>
            <a:r>
              <a:rPr lang="en-US" sz="1800" b="0" i="0" u="none" strike="noStrike" baseline="0" dirty="0" err="1">
                <a:latin typeface="MyriadPro-Regular" panose="020B0503030403020204" pitchFamily="34" charset="0"/>
              </a:rPr>
              <a:t>umělou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plicní</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ventilaci</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využívaly</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poměrně</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těžko</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ovladatelné</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železné</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plíce</a:t>
            </a:r>
            <a:r>
              <a:rPr lang="en-US" sz="1800" b="0" i="0" u="none" strike="noStrike" baseline="0" dirty="0">
                <a:latin typeface="MyriadPro-Regular" panose="020B0503030403020204" pitchFamily="34" charset="0"/>
              </a:rPr>
              <a:t>“</a:t>
            </a:r>
            <a:r>
              <a:rPr lang="cs-CZ" sz="1800" b="0" i="0" u="none" strike="noStrike" baseline="0" dirty="0">
                <a:latin typeface="MyriadPro-Regular" panose="020B0503030403020204" pitchFamily="34" charset="0"/>
              </a:rPr>
              <a:t>¨zajišťující ventilaci zevním pod tlakem. Železné plíce byly standardním vybavením pro ventilaci v tzv. </a:t>
            </a:r>
            <a:r>
              <a:rPr lang="cs-CZ" sz="1800" b="0" i="0" u="none" strike="noStrike" baseline="0" dirty="0" err="1">
                <a:latin typeface="MyriadPro-Regular" panose="020B0503030403020204" pitchFamily="34" charset="0"/>
              </a:rPr>
              <a:t>polioventilačních</a:t>
            </a:r>
            <a:r>
              <a:rPr lang="cs-CZ" sz="1800" b="0" i="0" u="none" strike="noStrike" baseline="0" dirty="0">
                <a:latin typeface="MyriadPro-Regular" panose="020B0503030403020204" pitchFamily="34" charset="0"/>
              </a:rPr>
              <a:t> jednotkách od 30. do 50. let v Evropě.</a:t>
            </a:r>
          </a:p>
          <a:p>
            <a:pPr algn="l"/>
            <a:r>
              <a:rPr lang="cs-CZ" sz="1800" b="0" i="0" u="none" strike="noStrike" baseline="0" dirty="0">
                <a:latin typeface="MyriadPro-Regular" panose="020B0503030403020204" pitchFamily="34" charset="0"/>
              </a:rPr>
              <a:t>Dnes se pro dlouhodobou umělou plicní ventilaci používá princip pozitivního přetlaku, v roce 1952 ale komerční přístroje založené na tomto principu ještě neexistovali.</a:t>
            </a:r>
          </a:p>
          <a:p>
            <a:pPr algn="l"/>
            <a:r>
              <a:rPr lang="en-US" sz="1800" b="0" i="0" u="none" strike="noStrike" baseline="0" dirty="0">
                <a:latin typeface="MyriadPro-Regular" panose="020B0503030403020204" pitchFamily="34" charset="0"/>
              </a:rPr>
              <a:t>. </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3</a:t>
            </a:fld>
            <a:endParaRPr lang="en-US"/>
          </a:p>
        </p:txBody>
      </p:sp>
    </p:spTree>
    <p:extLst>
      <p:ext uri="{BB962C8B-B14F-4D97-AF65-F5344CB8AC3E}">
        <p14:creationId xmlns:p14="http://schemas.microsoft.com/office/powerpoint/2010/main" val="987126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Zástupný symbol pro obrázek snímku 1">
            <a:extLst>
              <a:ext uri="{FF2B5EF4-FFF2-40B4-BE49-F238E27FC236}">
                <a16:creationId xmlns:a16="http://schemas.microsoft.com/office/drawing/2014/main" id="{19153BBB-AD51-03E9-0DF8-249C215E92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Zástupný symbol pro poznámky 2">
            <a:extLst>
              <a:ext uri="{FF2B5EF4-FFF2-40B4-BE49-F238E27FC236}">
                <a16:creationId xmlns:a16="http://schemas.microsoft.com/office/drawing/2014/main" id="{E15FEE08-1840-1EFC-205D-5B9FCF28F1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7220" name="Zástupný symbol pro číslo snímku 3">
            <a:extLst>
              <a:ext uri="{FF2B5EF4-FFF2-40B4-BE49-F238E27FC236}">
                <a16:creationId xmlns:a16="http://schemas.microsoft.com/office/drawing/2014/main" id="{AF39DD1F-4C83-BD35-8805-8314D64B550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15C05F-0856-4325-AFC7-69436C7976F0}" type="slidenum">
              <a:rPr lang="cs-CZ" altLang="en-US">
                <a:latin typeface="Calibri" panose="020F0502020204030204" pitchFamily="34" charset="0"/>
              </a:rPr>
              <a:pPr eaLnBrk="1" hangingPunct="1"/>
              <a:t>21</a:t>
            </a:fld>
            <a:endParaRPr lang="cs-CZ"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Zástupný symbol pro obrázek snímku 1">
            <a:extLst>
              <a:ext uri="{FF2B5EF4-FFF2-40B4-BE49-F238E27FC236}">
                <a16:creationId xmlns:a16="http://schemas.microsoft.com/office/drawing/2014/main" id="{F3A04E64-2405-CA85-939F-03602F07DF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Zástupný symbol pro poznámky 2">
            <a:extLst>
              <a:ext uri="{FF2B5EF4-FFF2-40B4-BE49-F238E27FC236}">
                <a16:creationId xmlns:a16="http://schemas.microsoft.com/office/drawing/2014/main" id="{D7A4DECE-EFB8-DFA3-89E9-6568DA97C5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8244" name="Zástupný symbol pro číslo snímku 3">
            <a:extLst>
              <a:ext uri="{FF2B5EF4-FFF2-40B4-BE49-F238E27FC236}">
                <a16:creationId xmlns:a16="http://schemas.microsoft.com/office/drawing/2014/main" id="{409CDA0D-F713-169A-2F5C-C5CA82CF4F0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6592E5-05C8-467C-AB12-DB88210CEFD8}" type="slidenum">
              <a:rPr lang="cs-CZ" altLang="en-US">
                <a:latin typeface="Calibri" panose="020F0502020204030204" pitchFamily="34" charset="0"/>
              </a:rPr>
              <a:pPr eaLnBrk="1" hangingPunct="1"/>
              <a:t>22</a:t>
            </a:fld>
            <a:endParaRPr lang="cs-CZ"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Zástupný symbol pro obrázek snímku 1">
            <a:extLst>
              <a:ext uri="{FF2B5EF4-FFF2-40B4-BE49-F238E27FC236}">
                <a16:creationId xmlns:a16="http://schemas.microsoft.com/office/drawing/2014/main" id="{ED5BDD2E-64E2-773D-D1DE-2F6DCE0A0B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Zástupný symbol pro poznámky 2">
            <a:extLst>
              <a:ext uri="{FF2B5EF4-FFF2-40B4-BE49-F238E27FC236}">
                <a16:creationId xmlns:a16="http://schemas.microsoft.com/office/drawing/2014/main" id="{A5A3B747-EEFA-A1B2-4F12-2F2287454B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9268" name="Zástupný symbol pro číslo snímku 3">
            <a:extLst>
              <a:ext uri="{FF2B5EF4-FFF2-40B4-BE49-F238E27FC236}">
                <a16:creationId xmlns:a16="http://schemas.microsoft.com/office/drawing/2014/main" id="{DC21F52D-CE76-3A19-83FF-91696F6D357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F01AB8-DBA5-4610-B96F-CE72CBF567E8}" type="slidenum">
              <a:rPr lang="cs-CZ" altLang="en-US">
                <a:latin typeface="Calibri" panose="020F0502020204030204" pitchFamily="34" charset="0"/>
              </a:rPr>
              <a:pPr eaLnBrk="1" hangingPunct="1"/>
              <a:t>23</a:t>
            </a:fld>
            <a:endParaRPr lang="cs-CZ"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Zástupný symbol pro obrázek snímku 1">
            <a:extLst>
              <a:ext uri="{FF2B5EF4-FFF2-40B4-BE49-F238E27FC236}">
                <a16:creationId xmlns:a16="http://schemas.microsoft.com/office/drawing/2014/main" id="{F1C8A365-92CF-D224-72DC-C873F66DDC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Zástupný symbol pro poznámky 2">
            <a:extLst>
              <a:ext uri="{FF2B5EF4-FFF2-40B4-BE49-F238E27FC236}">
                <a16:creationId xmlns:a16="http://schemas.microsoft.com/office/drawing/2014/main" id="{7026AF34-25AD-2235-8265-53C7AAD78E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0292" name="Zástupný symbol pro číslo snímku 3">
            <a:extLst>
              <a:ext uri="{FF2B5EF4-FFF2-40B4-BE49-F238E27FC236}">
                <a16:creationId xmlns:a16="http://schemas.microsoft.com/office/drawing/2014/main" id="{4CBB34A8-63AE-E1F1-C8F7-46FB4F84482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3007B2-D8F5-4051-8C70-A65BE93DB090}" type="slidenum">
              <a:rPr lang="cs-CZ" altLang="en-US">
                <a:latin typeface="Calibri" panose="020F0502020204030204" pitchFamily="34" charset="0"/>
              </a:rPr>
              <a:pPr eaLnBrk="1" hangingPunct="1"/>
              <a:t>24</a:t>
            </a:fld>
            <a:endParaRPr lang="cs-CZ"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Zástupný symbol pro obrázek snímku 1">
            <a:extLst>
              <a:ext uri="{FF2B5EF4-FFF2-40B4-BE49-F238E27FC236}">
                <a16:creationId xmlns:a16="http://schemas.microsoft.com/office/drawing/2014/main" id="{C745D4DF-963A-BC62-3202-E2DD63DC7E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Zástupný symbol pro poznámky 2">
            <a:extLst>
              <a:ext uri="{FF2B5EF4-FFF2-40B4-BE49-F238E27FC236}">
                <a16:creationId xmlns:a16="http://schemas.microsoft.com/office/drawing/2014/main" id="{20803D40-5664-B536-7C94-391BAB90C9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1316" name="Zástupný symbol pro číslo snímku 3">
            <a:extLst>
              <a:ext uri="{FF2B5EF4-FFF2-40B4-BE49-F238E27FC236}">
                <a16:creationId xmlns:a16="http://schemas.microsoft.com/office/drawing/2014/main" id="{8DBE34F4-6493-4FCC-4F31-A800EB62C66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01DB1C-594B-467B-9573-0C7B174A74ED}" type="slidenum">
              <a:rPr lang="cs-CZ" altLang="en-US">
                <a:latin typeface="Calibri" panose="020F0502020204030204" pitchFamily="34" charset="0"/>
              </a:rPr>
              <a:pPr eaLnBrk="1" hangingPunct="1"/>
              <a:t>25</a:t>
            </a:fld>
            <a:endParaRPr lang="cs-CZ"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Zástupný symbol pro obrázek snímku 1">
            <a:extLst>
              <a:ext uri="{FF2B5EF4-FFF2-40B4-BE49-F238E27FC236}">
                <a16:creationId xmlns:a16="http://schemas.microsoft.com/office/drawing/2014/main" id="{6B7009A7-F007-1187-02A6-9650DB80B9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Zástupný symbol pro poznámky 2">
            <a:extLst>
              <a:ext uri="{FF2B5EF4-FFF2-40B4-BE49-F238E27FC236}">
                <a16:creationId xmlns:a16="http://schemas.microsoft.com/office/drawing/2014/main" id="{FB994933-0D43-7C7A-9562-36A5C71E38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2340" name="Zástupný symbol pro číslo snímku 3">
            <a:extLst>
              <a:ext uri="{FF2B5EF4-FFF2-40B4-BE49-F238E27FC236}">
                <a16:creationId xmlns:a16="http://schemas.microsoft.com/office/drawing/2014/main" id="{A5A61DD2-D65F-88ED-897F-7326106D5C8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AC281B-FF06-4012-BEC1-E9475461289B}" type="slidenum">
              <a:rPr lang="cs-CZ" altLang="en-US">
                <a:latin typeface="Calibri" panose="020F0502020204030204" pitchFamily="34" charset="0"/>
              </a:rPr>
              <a:pPr eaLnBrk="1" hangingPunct="1"/>
              <a:t>26</a:t>
            </a:fld>
            <a:endParaRPr lang="cs-CZ"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Zástupný symbol pro obrázek snímku 1">
            <a:extLst>
              <a:ext uri="{FF2B5EF4-FFF2-40B4-BE49-F238E27FC236}">
                <a16:creationId xmlns:a16="http://schemas.microsoft.com/office/drawing/2014/main" id="{C3B579F9-45E5-F39A-075F-AA47DAE592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Zástupný symbol pro poznámky 2">
            <a:extLst>
              <a:ext uri="{FF2B5EF4-FFF2-40B4-BE49-F238E27FC236}">
                <a16:creationId xmlns:a16="http://schemas.microsoft.com/office/drawing/2014/main" id="{F0F18EA8-940F-5B57-B4AE-B411CB19B1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364" name="Zástupný symbol pro číslo snímku 3">
            <a:extLst>
              <a:ext uri="{FF2B5EF4-FFF2-40B4-BE49-F238E27FC236}">
                <a16:creationId xmlns:a16="http://schemas.microsoft.com/office/drawing/2014/main" id="{5A5C289A-3385-D625-158F-B7526B0782B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ED9864-046B-46E6-88F0-E1550FB62AC8}" type="slidenum">
              <a:rPr lang="cs-CZ" altLang="en-US">
                <a:latin typeface="Calibri" panose="020F0502020204030204" pitchFamily="34" charset="0"/>
              </a:rPr>
              <a:pPr eaLnBrk="1" hangingPunct="1"/>
              <a:t>27</a:t>
            </a:fld>
            <a:endParaRPr lang="cs-CZ"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obrázek snímku 1">
            <a:extLst>
              <a:ext uri="{FF2B5EF4-FFF2-40B4-BE49-F238E27FC236}">
                <a16:creationId xmlns:a16="http://schemas.microsoft.com/office/drawing/2014/main" id="{34951877-A04E-BF78-2B33-EEDCD6A387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Zástupný symbol pro poznámky 2">
            <a:extLst>
              <a:ext uri="{FF2B5EF4-FFF2-40B4-BE49-F238E27FC236}">
                <a16:creationId xmlns:a16="http://schemas.microsoft.com/office/drawing/2014/main" id="{6C7FFEBF-BBF1-344B-8875-DC02E17FB8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4388" name="Zástupný symbol pro číslo snímku 3">
            <a:extLst>
              <a:ext uri="{FF2B5EF4-FFF2-40B4-BE49-F238E27FC236}">
                <a16:creationId xmlns:a16="http://schemas.microsoft.com/office/drawing/2014/main" id="{3BF83060-CE1D-8A9D-28CC-B70BE06186D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CD1138-CB7F-4791-B7C2-EEBF2D2AE32D}" type="slidenum">
              <a:rPr lang="cs-CZ" altLang="en-US">
                <a:latin typeface="Calibri" panose="020F0502020204030204" pitchFamily="34" charset="0"/>
              </a:rPr>
              <a:pPr eaLnBrk="1" hangingPunct="1"/>
              <a:t>28</a:t>
            </a:fld>
            <a:endParaRPr lang="cs-CZ"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Zástupný symbol pro obrázek snímku 1">
            <a:extLst>
              <a:ext uri="{FF2B5EF4-FFF2-40B4-BE49-F238E27FC236}">
                <a16:creationId xmlns:a16="http://schemas.microsoft.com/office/drawing/2014/main" id="{778C41C6-A9EF-291D-F249-7A97D6E3D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Zástupný symbol pro poznámky 2">
            <a:extLst>
              <a:ext uri="{FF2B5EF4-FFF2-40B4-BE49-F238E27FC236}">
                <a16:creationId xmlns:a16="http://schemas.microsoft.com/office/drawing/2014/main" id="{8C2B48AF-897B-2B57-7CAB-E70B07DAF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5412" name="Zástupný symbol pro číslo snímku 3">
            <a:extLst>
              <a:ext uri="{FF2B5EF4-FFF2-40B4-BE49-F238E27FC236}">
                <a16:creationId xmlns:a16="http://schemas.microsoft.com/office/drawing/2014/main" id="{E8C36725-0685-D1AB-FC1E-8D4FB29D515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CEF2F6-F406-4F59-9164-3B374768D231}" type="slidenum">
              <a:rPr lang="cs-CZ" altLang="en-US">
                <a:latin typeface="Calibri" panose="020F0502020204030204" pitchFamily="34" charset="0"/>
              </a:rPr>
              <a:pPr eaLnBrk="1" hangingPunct="1"/>
              <a:t>29</a:t>
            </a:fld>
            <a:endParaRPr lang="cs-CZ"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Zástupný symbol pro obrázek snímku 1">
            <a:extLst>
              <a:ext uri="{FF2B5EF4-FFF2-40B4-BE49-F238E27FC236}">
                <a16:creationId xmlns:a16="http://schemas.microsoft.com/office/drawing/2014/main" id="{54603777-2753-3616-7944-D460E26AB3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Zástupný symbol pro poznámky 2">
            <a:extLst>
              <a:ext uri="{FF2B5EF4-FFF2-40B4-BE49-F238E27FC236}">
                <a16:creationId xmlns:a16="http://schemas.microsoft.com/office/drawing/2014/main" id="{85C5ACB5-8EDA-C1A5-59B9-5B50A102FC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6436" name="Zástupný symbol pro číslo snímku 3">
            <a:extLst>
              <a:ext uri="{FF2B5EF4-FFF2-40B4-BE49-F238E27FC236}">
                <a16:creationId xmlns:a16="http://schemas.microsoft.com/office/drawing/2014/main" id="{A023F38C-48E6-4D87-7992-6AF2C71E742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21776D-F9F7-4F20-A081-6DFD8EB8D035}" type="slidenum">
              <a:rPr lang="cs-CZ" altLang="en-US">
                <a:latin typeface="Calibri" panose="020F0502020204030204" pitchFamily="34" charset="0"/>
              </a:rPr>
              <a:pPr eaLnBrk="1" hangingPunct="1"/>
              <a:t>30</a:t>
            </a:fld>
            <a:endParaRPr lang="cs-CZ"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C87C0C3-2271-48F5-AD9B-792C76336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54437F-9CBB-40B2-BC53-0628BCB305D4}" type="slidenum">
              <a:rPr lang="cs-CZ" altLang="cs-CZ" smtClean="0"/>
              <a:pPr>
                <a:spcBef>
                  <a:spcPct val="0"/>
                </a:spcBef>
              </a:pPr>
              <a:t>4</a:t>
            </a:fld>
            <a:endParaRPr lang="cs-CZ" altLang="cs-CZ"/>
          </a:p>
        </p:txBody>
      </p:sp>
      <p:sp>
        <p:nvSpPr>
          <p:cNvPr id="28675" name="Rectangle 2">
            <a:extLst>
              <a:ext uri="{FF2B5EF4-FFF2-40B4-BE49-F238E27FC236}">
                <a16:creationId xmlns:a16="http://schemas.microsoft.com/office/drawing/2014/main" id="{AEB0797F-53D2-4DD1-8BCF-EA5E211F6A7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0633334-D60D-4ACA-8663-213BA6EA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b="0" i="0" u="none" strike="noStrike" baseline="0" dirty="0" err="1">
                <a:latin typeface="MyriadPro-Regular" panose="020B0503030403020204" pitchFamily="34" charset="0"/>
              </a:rPr>
              <a:t>Nutnost</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řídit</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ventilaci</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vyžadovalo</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stanovovat</a:t>
            </a:r>
            <a:r>
              <a:rPr lang="en-US" sz="1800" b="0" i="0" u="none" strike="noStrike" baseline="0" dirty="0">
                <a:latin typeface="MyriadPro-Regular" panose="020B0503030403020204" pitchFamily="34" charset="0"/>
              </a:rPr>
              <a:t> pCO2 v </a:t>
            </a:r>
            <a:r>
              <a:rPr lang="en-US" sz="1800" b="0" i="0" u="none" strike="noStrike" baseline="0" dirty="0" err="1">
                <a:latin typeface="MyriadPro-Regular" panose="020B0503030403020204" pitchFamily="34" charset="0"/>
              </a:rPr>
              <a:t>arteriální</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krvi</a:t>
            </a:r>
            <a:r>
              <a:rPr lang="en-US" sz="1800" b="0" i="0" u="none" strike="noStrike" baseline="0" dirty="0">
                <a:latin typeface="MyriadPro-Regular" panose="020B0503030403020204" pitchFamily="34" charset="0"/>
              </a:rPr>
              <a:t>. V </a:t>
            </a:r>
            <a:r>
              <a:rPr lang="en-US" sz="1800" b="0" i="0" u="none" strike="noStrike" baseline="0" dirty="0" err="1">
                <a:latin typeface="MyriadPro-Regular" panose="020B0503030403020204" pitchFamily="34" charset="0"/>
              </a:rPr>
              <a:t>té</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době</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existovaly</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poměrně</a:t>
            </a:r>
            <a:endParaRPr lang="en-US" sz="1800" b="0" i="0" u="none" strike="noStrike" baseline="0" dirty="0">
              <a:latin typeface="MyriadPro-Regular" panose="020B0503030403020204" pitchFamily="34" charset="0"/>
            </a:endParaRPr>
          </a:p>
          <a:p>
            <a:pPr algn="l"/>
            <a:r>
              <a:rPr lang="en-US" sz="1800" b="0" i="0" u="none" strike="noStrike" baseline="0" dirty="0" err="1">
                <a:latin typeface="MyriadPro-Regular" panose="020B0503030403020204" pitchFamily="34" charset="0"/>
              </a:rPr>
              <a:t>přesné</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elektrody</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na</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měření</a:t>
            </a:r>
            <a:r>
              <a:rPr lang="en-US" sz="1800" b="0" i="0" u="none" strike="noStrike" baseline="0" dirty="0">
                <a:latin typeface="MyriadPro-Regular" panose="020B0503030403020204" pitchFamily="34" charset="0"/>
              </a:rPr>
              <a:t> pH, </a:t>
            </a:r>
            <a:r>
              <a:rPr lang="en-US" sz="1800" b="0" i="0" u="none" strike="noStrike" baseline="0" dirty="0" err="1">
                <a:latin typeface="MyriadPro-Regular" panose="020B0503030403020204" pitchFamily="34" charset="0"/>
              </a:rPr>
              <a:t>avšak</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elektrody</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které</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přímo</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měřily</a:t>
            </a:r>
            <a:r>
              <a:rPr lang="en-US" sz="1800" b="0" i="0" u="none" strike="noStrike" baseline="0" dirty="0">
                <a:latin typeface="MyriadPro-Regular" panose="020B0503030403020204" pitchFamily="34" charset="0"/>
              </a:rPr>
              <a:t> pCO2 v </a:t>
            </a:r>
            <a:r>
              <a:rPr lang="en-US" sz="1800" b="0" i="0" u="none" strike="noStrike" baseline="0" dirty="0" err="1">
                <a:latin typeface="MyriadPro-Regular" panose="020B0503030403020204" pitchFamily="34" charset="0"/>
              </a:rPr>
              <a:t>plazmě</a:t>
            </a:r>
            <a:r>
              <a:rPr lang="cs-CZ"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vyšetřovaného</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vzorku</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krve</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ještě</a:t>
            </a:r>
            <a:r>
              <a:rPr lang="en-US" sz="1800" b="0" i="0" u="none" strike="noStrike" baseline="0" dirty="0">
                <a:latin typeface="MyriadPro-Regular" panose="020B0503030403020204" pitchFamily="34" charset="0"/>
              </a:rPr>
              <a:t> </a:t>
            </a:r>
            <a:r>
              <a:rPr lang="en-US" sz="1800" b="0" i="0" u="none" strike="noStrike" baseline="0" dirty="0" err="1">
                <a:latin typeface="MyriadPro-Regular" panose="020B0503030403020204" pitchFamily="34" charset="0"/>
              </a:rPr>
              <a:t>neexistovaly</a:t>
            </a:r>
            <a:r>
              <a:rPr lang="en-US" sz="1800" b="0" i="0" u="none" strike="noStrike" baseline="0" dirty="0">
                <a:latin typeface="MyriadPro-Regular" panose="020B0503030403020204" pitchFamily="34" charset="0"/>
              </a:rPr>
              <a:t>. </a:t>
            </a:r>
            <a:endParaRPr lang="cs-CZ" sz="1800" b="0" i="0" u="none" strike="noStrike" baseline="0" dirty="0">
              <a:latin typeface="MyriadPro-Regular" panose="020B0503030403020204" pitchFamily="34" charset="0"/>
            </a:endParaRPr>
          </a:p>
          <a:p>
            <a:pPr algn="l"/>
            <a:endParaRPr lang="cs-CZ" sz="1800" b="0" i="0" u="none" strike="noStrike" baseline="0" dirty="0">
              <a:latin typeface="MyriadPro-Regular" panose="020B0503030403020204" pitchFamily="34" charset="0"/>
            </a:endParaRPr>
          </a:p>
          <a:p>
            <a:pPr algn="l"/>
            <a:endParaRPr lang="cs-CZ" altLang="cs-CZ" dirty="0"/>
          </a:p>
        </p:txBody>
      </p:sp>
    </p:spTree>
    <p:extLst>
      <p:ext uri="{BB962C8B-B14F-4D97-AF65-F5344CB8AC3E}">
        <p14:creationId xmlns:p14="http://schemas.microsoft.com/office/powerpoint/2010/main" val="4118510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a:extLst>
              <a:ext uri="{FF2B5EF4-FFF2-40B4-BE49-F238E27FC236}">
                <a16:creationId xmlns:a16="http://schemas.microsoft.com/office/drawing/2014/main" id="{EF096DF6-8A77-18A1-FC9F-0DF150DDCA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Zástupný symbol pro poznámky 2">
            <a:extLst>
              <a:ext uri="{FF2B5EF4-FFF2-40B4-BE49-F238E27FC236}">
                <a16:creationId xmlns:a16="http://schemas.microsoft.com/office/drawing/2014/main" id="{715FE503-8244-3C83-127B-D59380AFDD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7460" name="Zástupný symbol pro číslo snímku 3">
            <a:extLst>
              <a:ext uri="{FF2B5EF4-FFF2-40B4-BE49-F238E27FC236}">
                <a16:creationId xmlns:a16="http://schemas.microsoft.com/office/drawing/2014/main" id="{EB8BDCDA-3144-901D-2AAA-DA14B225E93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43E259-F53B-44B1-972B-1E1CD0677047}" type="slidenum">
              <a:rPr lang="cs-CZ" altLang="en-US">
                <a:latin typeface="Calibri" panose="020F0502020204030204" pitchFamily="34" charset="0"/>
              </a:rPr>
              <a:pPr eaLnBrk="1" hangingPunct="1"/>
              <a:t>31</a:t>
            </a:fld>
            <a:endParaRPr lang="cs-CZ"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a:effectLst/>
                <a:latin typeface="Times New Roman" panose="02020603050405020304" pitchFamily="18" charset="0"/>
                <a:ea typeface="Times New Roman" panose="02020603050405020304" pitchFamily="18" charset="0"/>
              </a:rPr>
              <a:t>Princip konstrukce křivky BE v </a:t>
            </a:r>
            <a:r>
              <a:rPr lang="cs-CZ" sz="1800" i="1" dirty="0" err="1">
                <a:effectLst/>
                <a:latin typeface="Times New Roman" panose="02020603050405020304" pitchFamily="18" charset="0"/>
                <a:ea typeface="Times New Roman" panose="02020603050405020304" pitchFamily="18" charset="0"/>
              </a:rPr>
              <a:t>Siggaard</a:t>
            </a:r>
            <a:r>
              <a:rPr lang="cs-CZ" sz="1800" i="1" dirty="0">
                <a:effectLst/>
                <a:latin typeface="Times New Roman" panose="02020603050405020304" pitchFamily="18" charset="0"/>
                <a:ea typeface="Times New Roman" panose="02020603050405020304" pitchFamily="18" charset="0"/>
              </a:rPr>
              <a:t>-Andersenově nomogramu. Vzorky plazmy a krve s různým hematokritem byly titrovány oxidem uhličitým s měnícím se parciálním tlakem. Přidáváním definovaného množství silné kyseliny (nebo silné zásady) byly vytvořeny sady vzorků s různou hodnotou BE. Titrační křivky (v semilogaritmických souřadnicích přímky) při titraci krve oxidem uhličitým mají různý skon v závislosti na koncentraci hemoglobinu. Křivky vzorků krve se stejným BE se protínají v jednom bodě. Průsečíky těchto bodů sloužily podkladem pro experimentální stanovení křivky BE (Base </a:t>
            </a:r>
            <a:r>
              <a:rPr lang="cs-CZ" sz="1800" i="1" dirty="0" err="1">
                <a:effectLst/>
                <a:latin typeface="Times New Roman" panose="02020603050405020304" pitchFamily="18" charset="0"/>
                <a:ea typeface="Times New Roman" panose="02020603050405020304" pitchFamily="18" charset="0"/>
              </a:rPr>
              <a:t>Excess</a:t>
            </a:r>
            <a:r>
              <a:rPr lang="cs-CZ" sz="1800" i="1" dirty="0">
                <a:effectLst/>
                <a:latin typeface="Times New Roman" panose="02020603050405020304" pitchFamily="18" charset="0"/>
                <a:ea typeface="Times New Roman" panose="02020603050405020304" pitchFamily="18" charset="0"/>
              </a:rPr>
              <a:t>). Obdobným způsobem byla experimentálně stanovena křivka BB (Buffer Base) jako průsečík bodů, kde se protínají titrační křivky vzorků krve se stejným BB.</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32</a:t>
            </a:fld>
            <a:endParaRPr lang="en-US"/>
          </a:p>
        </p:txBody>
      </p:sp>
    </p:spTree>
    <p:extLst>
      <p:ext uri="{BB962C8B-B14F-4D97-AF65-F5344CB8AC3E}">
        <p14:creationId xmlns:p14="http://schemas.microsoft.com/office/powerpoint/2010/main" val="664938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a:effectLst/>
                <a:latin typeface="Times New Roman" panose="02020603050405020304" pitchFamily="18" charset="0"/>
                <a:ea typeface="Times New Roman" panose="02020603050405020304" pitchFamily="18" charset="0"/>
              </a:rPr>
              <a:t>Využití křivkového </a:t>
            </a:r>
            <a:r>
              <a:rPr lang="cs-CZ" sz="1800" i="1" dirty="0" err="1">
                <a:effectLst/>
                <a:latin typeface="Times New Roman" panose="02020603050405020304" pitchFamily="18" charset="0"/>
                <a:ea typeface="Times New Roman" panose="02020603050405020304" pitchFamily="18" charset="0"/>
              </a:rPr>
              <a:t>Siggaard</a:t>
            </a:r>
            <a:r>
              <a:rPr lang="cs-CZ" sz="1800" i="1" dirty="0">
                <a:effectLst/>
                <a:latin typeface="Times New Roman" panose="02020603050405020304" pitchFamily="18" charset="0"/>
                <a:ea typeface="Times New Roman" panose="02020603050405020304" pitchFamily="18" charset="0"/>
              </a:rPr>
              <a:t>-Andersenova nomogramu při vyšetřování acidobazické rovnováhy krve. Křivkový nomogram byl určen pro </a:t>
            </a:r>
            <a:r>
              <a:rPr lang="cs-CZ" sz="1800" i="1" dirty="0" err="1">
                <a:effectLst/>
                <a:latin typeface="Times New Roman" panose="02020603050405020304" pitchFamily="18" charset="0"/>
                <a:ea typeface="Times New Roman" panose="02020603050405020304" pitchFamily="18" charset="0"/>
              </a:rPr>
              <a:t>ekvilibrační</a:t>
            </a:r>
            <a:r>
              <a:rPr lang="cs-CZ" sz="1800" i="1" dirty="0">
                <a:effectLst/>
                <a:latin typeface="Times New Roman" panose="02020603050405020304" pitchFamily="18" charset="0"/>
                <a:ea typeface="Times New Roman" panose="02020603050405020304" pitchFamily="18" charset="0"/>
              </a:rPr>
              <a:t> metodu vyšetřování acidobazické rovnováhy dle </a:t>
            </a:r>
            <a:r>
              <a:rPr lang="cs-CZ" sz="1800" i="1" dirty="0" err="1">
                <a:effectLst/>
                <a:latin typeface="Times New Roman" panose="02020603050405020304" pitchFamily="18" charset="0"/>
                <a:ea typeface="Times New Roman" panose="02020603050405020304" pitchFamily="18" charset="0"/>
              </a:rPr>
              <a:t>Astrupa</a:t>
            </a:r>
            <a:r>
              <a:rPr lang="cs-CZ" sz="1800" i="1" dirty="0">
                <a:effectLst/>
                <a:latin typeface="Times New Roman" panose="02020603050405020304" pitchFamily="18" charset="0"/>
                <a:ea typeface="Times New Roman" panose="02020603050405020304" pitchFamily="18" charset="0"/>
              </a:rPr>
              <a:t>. Z titrační křivky (přímky v semilogaritmickém zobrazení) vyšetřovaného vzorku krve pacienta se na křivce BE a BB odečetly příslušné hodnoty. </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33</a:t>
            </a:fld>
            <a:endParaRPr lang="en-US"/>
          </a:p>
        </p:txBody>
      </p:sp>
    </p:spTree>
    <p:extLst>
      <p:ext uri="{BB962C8B-B14F-4D97-AF65-F5344CB8AC3E}">
        <p14:creationId xmlns:p14="http://schemas.microsoft.com/office/powerpoint/2010/main" val="1125626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roce 1962 přišla firma </a:t>
            </a:r>
            <a:r>
              <a:rPr lang="cs-CZ" dirty="0" err="1"/>
              <a:t>Radiometer</a:t>
            </a:r>
            <a:r>
              <a:rPr lang="cs-CZ" dirty="0"/>
              <a:t> s elektrodou přímo měřící pCO2 ve vzorku krve. </a:t>
            </a:r>
            <a:r>
              <a:rPr lang="cs-CZ" dirty="0" err="1"/>
              <a:t>Ekvilibrační</a:t>
            </a:r>
            <a:r>
              <a:rPr lang="cs-CZ" dirty="0"/>
              <a:t> metoda </a:t>
            </a:r>
            <a:r>
              <a:rPr lang="cs-CZ" dirty="0" err="1"/>
              <a:t>jiiž</a:t>
            </a:r>
            <a:r>
              <a:rPr lang="cs-CZ" dirty="0"/>
              <a:t> nebyla zapotřebí</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34</a:t>
            </a:fld>
            <a:endParaRPr lang="en-US"/>
          </a:p>
        </p:txBody>
      </p:sp>
    </p:spTree>
    <p:extLst>
      <p:ext uri="{BB962C8B-B14F-4D97-AF65-F5344CB8AC3E}">
        <p14:creationId xmlns:p14="http://schemas.microsoft.com/office/powerpoint/2010/main" val="614963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obrázek snímku 1">
            <a:extLst>
              <a:ext uri="{FF2B5EF4-FFF2-40B4-BE49-F238E27FC236}">
                <a16:creationId xmlns:a16="http://schemas.microsoft.com/office/drawing/2014/main" id="{0FE1851A-CF80-490F-9030-E37702B6E887}"/>
              </a:ext>
            </a:extLst>
          </p:cNvPr>
          <p:cNvSpPr>
            <a:spLocks noGrp="1" noRot="1" noChangeAspect="1" noTextEdit="1"/>
          </p:cNvSpPr>
          <p:nvPr>
            <p:ph type="sldImg"/>
          </p:nvPr>
        </p:nvSpPr>
        <p:spPr>
          <a:ln/>
        </p:spPr>
      </p:sp>
      <p:sp>
        <p:nvSpPr>
          <p:cNvPr id="87043" name="Zástupný symbol pro poznámky 2">
            <a:extLst>
              <a:ext uri="{FF2B5EF4-FFF2-40B4-BE49-F238E27FC236}">
                <a16:creationId xmlns:a16="http://schemas.microsoft.com/office/drawing/2014/main" id="{C1A15C18-EC6D-4D5D-BDFB-AF6D3637FA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dirty="0" err="1"/>
              <a:t>Siggaard</a:t>
            </a:r>
            <a:r>
              <a:rPr lang="cs-CZ" altLang="cs-CZ" dirty="0"/>
              <a:t>-Andersen na základě svého </a:t>
            </a:r>
            <a:r>
              <a:rPr lang="cs-CZ" altLang="cs-CZ" dirty="0" err="1"/>
              <a:t>experimantálně</a:t>
            </a:r>
            <a:r>
              <a:rPr lang="cs-CZ" altLang="cs-CZ" dirty="0"/>
              <a:t> vytvořeného křivkového nomogramu vytvořil spojnicový nomogram pro odečet hodnot BE z hodnot pCO2 pH a koncentrace hemoglobinu </a:t>
            </a:r>
          </a:p>
        </p:txBody>
      </p:sp>
      <p:sp>
        <p:nvSpPr>
          <p:cNvPr id="87044" name="Zástupný symbol pro číslo snímku 3">
            <a:extLst>
              <a:ext uri="{FF2B5EF4-FFF2-40B4-BE49-F238E27FC236}">
                <a16:creationId xmlns:a16="http://schemas.microsoft.com/office/drawing/2014/main" id="{87BD31A1-07CA-4D05-99E2-FA6DD41E37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15AB9C9-3F95-42DF-A02D-39ED570DF58C}" type="slidenum">
              <a:rPr lang="cs-CZ" altLang="cs-CZ" smtClean="0"/>
              <a:pPr>
                <a:spcBef>
                  <a:spcPct val="0"/>
                </a:spcBef>
              </a:pPr>
              <a:t>35</a:t>
            </a:fld>
            <a:endParaRPr lang="cs-CZ" altLang="cs-CZ"/>
          </a:p>
        </p:txBody>
      </p:sp>
    </p:spTree>
    <p:extLst>
      <p:ext uri="{BB962C8B-B14F-4D97-AF65-F5344CB8AC3E}">
        <p14:creationId xmlns:p14="http://schemas.microsoft.com/office/powerpoint/2010/main" val="1023826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A1831048-27DE-437D-A73C-F7D8216F7C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8853E78-D994-4236-BE93-D67131A145F1}" type="slidenum">
              <a:rPr lang="cs-CZ" altLang="cs-CZ"/>
              <a:pPr>
                <a:spcBef>
                  <a:spcPct val="0"/>
                </a:spcBef>
              </a:pPr>
              <a:t>36</a:t>
            </a:fld>
            <a:endParaRPr lang="cs-CZ" altLang="cs-CZ"/>
          </a:p>
        </p:txBody>
      </p:sp>
      <p:sp>
        <p:nvSpPr>
          <p:cNvPr id="122883" name="Rectangle 2">
            <a:extLst>
              <a:ext uri="{FF2B5EF4-FFF2-40B4-BE49-F238E27FC236}">
                <a16:creationId xmlns:a16="http://schemas.microsoft.com/office/drawing/2014/main" id="{11D12408-9B9A-44E6-91D6-A901D2442A6B}"/>
              </a:ext>
            </a:extLst>
          </p:cNvPr>
          <p:cNvSpPr>
            <a:spLocks noGrp="1" noRot="1" noChangeAspect="1" noChangeArrowheads="1" noTextEdit="1"/>
          </p:cNvSpPr>
          <p:nvPr>
            <p:ph type="sldImg"/>
          </p:nvPr>
        </p:nvSpPr>
        <p:spPr>
          <a:xfrm>
            <a:off x="407988" y="712788"/>
            <a:ext cx="6080125" cy="3421062"/>
          </a:xfrm>
          <a:ln/>
        </p:spPr>
      </p:sp>
      <p:sp>
        <p:nvSpPr>
          <p:cNvPr id="122884" name="Rectangle 3">
            <a:extLst>
              <a:ext uri="{FF2B5EF4-FFF2-40B4-BE49-F238E27FC236}">
                <a16:creationId xmlns:a16="http://schemas.microsoft.com/office/drawing/2014/main" id="{303126B3-1F7F-456D-8C11-967096DDDE5F}"/>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cs-CZ" altLang="cs-CZ" sz="2000" i="1"/>
              <a:t>A</a:t>
            </a:r>
            <a:endParaRPr lang="cs-CZ" altLang="cs-CZ" i="1"/>
          </a:p>
          <a:p>
            <a:pPr>
              <a:spcBef>
                <a:spcPts val="600"/>
              </a:spcBef>
              <a:spcAft>
                <a:spcPts val="600"/>
              </a:spcAft>
            </a:pPr>
            <a:endParaRPr lang="cs-CZ" altLang="cs-CZ" i="1"/>
          </a:p>
          <a:p>
            <a:pPr>
              <a:spcBef>
                <a:spcPts val="600"/>
              </a:spcBef>
              <a:spcAft>
                <a:spcPts val="600"/>
              </a:spcAft>
            </a:pPr>
            <a:endParaRPr lang="cs-CZ" altLang="cs-CZ" i="1"/>
          </a:p>
          <a:p>
            <a:pPr>
              <a:spcBef>
                <a:spcPts val="600"/>
              </a:spcBef>
              <a:spcAft>
                <a:spcPts val="600"/>
              </a:spcAft>
            </a:pPr>
            <a:r>
              <a:rPr lang="cs-CZ" altLang="cs-CZ" i="1"/>
              <a:t>obr. 13.22   </a:t>
            </a:r>
            <a:r>
              <a:rPr lang="cs-CZ" altLang="cs-CZ" b="1" i="1"/>
              <a:t>A -</a:t>
            </a:r>
            <a:r>
              <a:rPr lang="cs-CZ" altLang="cs-CZ" i="1"/>
              <a:t> Titrace krve oxidem uhličitým "in vitro": Při změnách koncentrace CO</a:t>
            </a:r>
            <a:r>
              <a:rPr lang="cs-CZ" altLang="cs-CZ" i="1" baseline="-25000"/>
              <a:t>2 </a:t>
            </a:r>
            <a:r>
              <a:rPr lang="cs-CZ" altLang="cs-CZ" i="1"/>
              <a:t>v krvi se součet celkových koncentrací bikarbonátů a nebikarbonátových nárazníkových bazí (na obr. souhrnně označených jako Buf </a:t>
            </a:r>
            <a:r>
              <a:rPr lang="cs-CZ" altLang="cs-CZ" i="1" baseline="30000">
                <a:latin typeface="h"/>
              </a:rPr>
              <a:t>-</a:t>
            </a:r>
            <a:r>
              <a:rPr lang="cs-CZ" altLang="cs-CZ" i="1">
                <a:latin typeface="h"/>
              </a:rPr>
              <a:t> ) nemění. To ovšem platí pouze v krvi "in vitro", nikoli v krvi v organismu (viz následující obrázek). </a:t>
            </a:r>
            <a:r>
              <a:rPr lang="cs-CZ" altLang="cs-CZ" b="1" i="1">
                <a:latin typeface="h"/>
              </a:rPr>
              <a:t>B -</a:t>
            </a:r>
            <a:r>
              <a:rPr lang="cs-CZ" altLang="cs-CZ" i="1">
                <a:latin typeface="h"/>
              </a:rPr>
              <a:t> Titrace krve oxidem uhličitým "in vivo": </a:t>
            </a:r>
            <a:r>
              <a:rPr lang="cs-CZ" altLang="cs-CZ" i="1"/>
              <a:t>Při vzestupu CO</a:t>
            </a:r>
            <a:r>
              <a:rPr lang="cs-CZ" altLang="cs-CZ" i="1" baseline="-25000"/>
              <a:t>2</a:t>
            </a:r>
            <a:r>
              <a:rPr lang="cs-CZ" altLang="cs-CZ" i="1"/>
              <a:t> se rovnováha v IST ustaví s menší koncentrací bikarbonátů, než v krvi. Mezi plazmou a intersticiem proto dochází ke koncentračnímu gradientu bikarbonátů, které při hyperkapnii</a:t>
            </a:r>
            <a:r>
              <a:rPr lang="cs-CZ" altLang="cs-CZ" i="1" baseline="-25000"/>
              <a:t> </a:t>
            </a:r>
            <a:r>
              <a:rPr lang="cs-CZ" altLang="cs-CZ" i="1"/>
              <a:t>unikají z plazmy do intersticiální tekutiny. BB a BE v krvi proto poněkud klesají.</a:t>
            </a:r>
          </a:p>
          <a:p>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61B3954-6283-4440-AA23-317E09CC9E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9839CC-AFDD-4EF0-91BA-A07BE9A7EC88}" type="slidenum">
              <a:rPr lang="cs-CZ" altLang="cs-CZ"/>
              <a:pPr>
                <a:spcBef>
                  <a:spcPct val="0"/>
                </a:spcBef>
              </a:pPr>
              <a:t>37</a:t>
            </a:fld>
            <a:endParaRPr lang="cs-CZ" altLang="cs-CZ"/>
          </a:p>
        </p:txBody>
      </p:sp>
      <p:sp>
        <p:nvSpPr>
          <p:cNvPr id="124931" name="Rectangle 2">
            <a:extLst>
              <a:ext uri="{FF2B5EF4-FFF2-40B4-BE49-F238E27FC236}">
                <a16:creationId xmlns:a16="http://schemas.microsoft.com/office/drawing/2014/main" id="{04C7EFDC-232E-41B7-AE14-56721BA54143}"/>
              </a:ext>
            </a:extLst>
          </p:cNvPr>
          <p:cNvSpPr>
            <a:spLocks noGrp="1" noRot="1" noChangeAspect="1" noChangeArrowheads="1" noTextEdit="1"/>
          </p:cNvSpPr>
          <p:nvPr>
            <p:ph type="sldImg"/>
          </p:nvPr>
        </p:nvSpPr>
        <p:spPr>
          <a:xfrm>
            <a:off x="407988" y="712788"/>
            <a:ext cx="6080125" cy="3421062"/>
          </a:xfrm>
          <a:ln/>
        </p:spPr>
      </p:sp>
      <p:sp>
        <p:nvSpPr>
          <p:cNvPr id="124932" name="Rectangle 3">
            <a:extLst>
              <a:ext uri="{FF2B5EF4-FFF2-40B4-BE49-F238E27FC236}">
                <a16:creationId xmlns:a16="http://schemas.microsoft.com/office/drawing/2014/main" id="{581344D3-28E8-4F1A-BB72-6BBF254A9DBA}"/>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cs-CZ" altLang="cs-CZ" sz="2000" i="1"/>
              <a:t>A</a:t>
            </a:r>
            <a:endParaRPr lang="cs-CZ" altLang="cs-CZ" i="1"/>
          </a:p>
          <a:p>
            <a:pPr>
              <a:spcBef>
                <a:spcPts val="600"/>
              </a:spcBef>
              <a:spcAft>
                <a:spcPts val="600"/>
              </a:spcAft>
            </a:pPr>
            <a:endParaRPr lang="cs-CZ" altLang="cs-CZ" i="1"/>
          </a:p>
          <a:p>
            <a:pPr>
              <a:spcBef>
                <a:spcPts val="600"/>
              </a:spcBef>
              <a:spcAft>
                <a:spcPts val="600"/>
              </a:spcAft>
            </a:pPr>
            <a:endParaRPr lang="cs-CZ" altLang="cs-CZ" i="1"/>
          </a:p>
          <a:p>
            <a:pPr>
              <a:spcBef>
                <a:spcPts val="600"/>
              </a:spcBef>
              <a:spcAft>
                <a:spcPts val="600"/>
              </a:spcAft>
            </a:pPr>
            <a:r>
              <a:rPr lang="cs-CZ" altLang="cs-CZ" i="1"/>
              <a:t>obr. 13.22   </a:t>
            </a:r>
            <a:r>
              <a:rPr lang="cs-CZ" altLang="cs-CZ" b="1" i="1"/>
              <a:t>A -</a:t>
            </a:r>
            <a:r>
              <a:rPr lang="cs-CZ" altLang="cs-CZ" i="1"/>
              <a:t> Titrace krve oxidem uhličitým "in vitro": Při změnách koncentrace CO</a:t>
            </a:r>
            <a:r>
              <a:rPr lang="cs-CZ" altLang="cs-CZ" i="1" baseline="-25000"/>
              <a:t>2 </a:t>
            </a:r>
            <a:r>
              <a:rPr lang="cs-CZ" altLang="cs-CZ" i="1"/>
              <a:t>v krvi se součet celkových koncentrací bikarbonátů a nebikarbonátových nárazníkových bazí (na obr. souhrnně označených jako Buf </a:t>
            </a:r>
            <a:r>
              <a:rPr lang="cs-CZ" altLang="cs-CZ" i="1" baseline="30000">
                <a:latin typeface="h"/>
              </a:rPr>
              <a:t>-</a:t>
            </a:r>
            <a:r>
              <a:rPr lang="cs-CZ" altLang="cs-CZ" i="1">
                <a:latin typeface="h"/>
              </a:rPr>
              <a:t> ) nemění. To ovšem platí pouze v krvi "in vitro", nikoli v krvi v organismu (viz následující obrázek). </a:t>
            </a:r>
            <a:r>
              <a:rPr lang="cs-CZ" altLang="cs-CZ" b="1" i="1">
                <a:latin typeface="h"/>
              </a:rPr>
              <a:t>B -</a:t>
            </a:r>
            <a:r>
              <a:rPr lang="cs-CZ" altLang="cs-CZ" i="1">
                <a:latin typeface="h"/>
              </a:rPr>
              <a:t> Titrace krve oxidem uhličitým "in vivo": </a:t>
            </a:r>
            <a:r>
              <a:rPr lang="cs-CZ" altLang="cs-CZ" i="1"/>
              <a:t>Při vzestupu CO</a:t>
            </a:r>
            <a:r>
              <a:rPr lang="cs-CZ" altLang="cs-CZ" i="1" baseline="-25000"/>
              <a:t>2</a:t>
            </a:r>
            <a:r>
              <a:rPr lang="cs-CZ" altLang="cs-CZ" i="1"/>
              <a:t> se rovnováha v IST ustaví s menší koncentrací bikarbonátů, než v krvi. Mezi plazmou a intersticiem proto dochází ke koncentračnímu gradientu bikarbonátů, které při hyperkapnii</a:t>
            </a:r>
            <a:r>
              <a:rPr lang="cs-CZ" altLang="cs-CZ" i="1" baseline="-25000"/>
              <a:t> </a:t>
            </a:r>
            <a:r>
              <a:rPr lang="cs-CZ" altLang="cs-CZ" i="1"/>
              <a:t>unikají z plazmy do intersticiální tekutiny. BB a BE v krvi proto poněkud klesají.</a:t>
            </a:r>
          </a:p>
          <a:p>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4D5A8F9D-79A4-4A44-9790-52414EC416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BF18BC-71B2-4938-8975-D6B41F9F7C60}" type="slidenum">
              <a:rPr lang="cs-CZ" altLang="cs-CZ"/>
              <a:pPr>
                <a:spcBef>
                  <a:spcPct val="0"/>
                </a:spcBef>
              </a:pPr>
              <a:t>38</a:t>
            </a:fld>
            <a:endParaRPr lang="cs-CZ" altLang="cs-CZ"/>
          </a:p>
        </p:txBody>
      </p:sp>
      <p:sp>
        <p:nvSpPr>
          <p:cNvPr id="126979" name="Rectangle 2">
            <a:extLst>
              <a:ext uri="{FF2B5EF4-FFF2-40B4-BE49-F238E27FC236}">
                <a16:creationId xmlns:a16="http://schemas.microsoft.com/office/drawing/2014/main" id="{17BE8C97-2CC8-465E-B3BE-AA6D9F618B16}"/>
              </a:ext>
            </a:extLst>
          </p:cNvPr>
          <p:cNvSpPr>
            <a:spLocks noGrp="1" noRot="1" noChangeAspect="1" noChangeArrowheads="1" noTextEdit="1"/>
          </p:cNvSpPr>
          <p:nvPr>
            <p:ph type="sldImg"/>
          </p:nvPr>
        </p:nvSpPr>
        <p:spPr>
          <a:xfrm>
            <a:off x="407988" y="712788"/>
            <a:ext cx="6080125" cy="3421062"/>
          </a:xfrm>
          <a:ln/>
        </p:spPr>
      </p:sp>
      <p:sp>
        <p:nvSpPr>
          <p:cNvPr id="126980" name="Rectangle 3">
            <a:extLst>
              <a:ext uri="{FF2B5EF4-FFF2-40B4-BE49-F238E27FC236}">
                <a16:creationId xmlns:a16="http://schemas.microsoft.com/office/drawing/2014/main" id="{2A3DF15C-733B-4A00-8883-6E74D187D0D0}"/>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cs-CZ" altLang="cs-CZ" sz="2000" i="1"/>
              <a:t>A</a:t>
            </a:r>
            <a:endParaRPr lang="cs-CZ" altLang="cs-CZ" i="1"/>
          </a:p>
          <a:p>
            <a:pPr>
              <a:spcBef>
                <a:spcPts val="600"/>
              </a:spcBef>
              <a:spcAft>
                <a:spcPts val="600"/>
              </a:spcAft>
            </a:pPr>
            <a:endParaRPr lang="cs-CZ" altLang="cs-CZ" i="1"/>
          </a:p>
          <a:p>
            <a:pPr>
              <a:spcBef>
                <a:spcPts val="600"/>
              </a:spcBef>
              <a:spcAft>
                <a:spcPts val="600"/>
              </a:spcAft>
            </a:pPr>
            <a:endParaRPr lang="cs-CZ" altLang="cs-CZ" i="1"/>
          </a:p>
          <a:p>
            <a:pPr>
              <a:spcBef>
                <a:spcPts val="600"/>
              </a:spcBef>
              <a:spcAft>
                <a:spcPts val="600"/>
              </a:spcAft>
            </a:pPr>
            <a:r>
              <a:rPr lang="cs-CZ" altLang="cs-CZ" i="1"/>
              <a:t>obr. 13.22   </a:t>
            </a:r>
            <a:r>
              <a:rPr lang="cs-CZ" altLang="cs-CZ" b="1" i="1"/>
              <a:t>A -</a:t>
            </a:r>
            <a:r>
              <a:rPr lang="cs-CZ" altLang="cs-CZ" i="1"/>
              <a:t> Titrace krve oxidem uhličitým "in vitro": Při změnách koncentrace CO</a:t>
            </a:r>
            <a:r>
              <a:rPr lang="cs-CZ" altLang="cs-CZ" i="1" baseline="-25000"/>
              <a:t>2 </a:t>
            </a:r>
            <a:r>
              <a:rPr lang="cs-CZ" altLang="cs-CZ" i="1"/>
              <a:t>v krvi se součet celkových koncentrací bikarbonátů a nebikarbonátových nárazníkových bazí (na obr. souhrnně označených jako Buf </a:t>
            </a:r>
            <a:r>
              <a:rPr lang="cs-CZ" altLang="cs-CZ" i="1" baseline="30000">
                <a:latin typeface="h"/>
              </a:rPr>
              <a:t>-</a:t>
            </a:r>
            <a:r>
              <a:rPr lang="cs-CZ" altLang="cs-CZ" i="1">
                <a:latin typeface="h"/>
              </a:rPr>
              <a:t> ) nemění. To ovšem platí pouze v krvi "in vitro", nikoli v krvi v organismu (viz následující obrázek). </a:t>
            </a:r>
            <a:r>
              <a:rPr lang="cs-CZ" altLang="cs-CZ" b="1" i="1">
                <a:latin typeface="h"/>
              </a:rPr>
              <a:t>B -</a:t>
            </a:r>
            <a:r>
              <a:rPr lang="cs-CZ" altLang="cs-CZ" i="1">
                <a:latin typeface="h"/>
              </a:rPr>
              <a:t> Titrace krve oxidem uhličitým "in vivo": </a:t>
            </a:r>
            <a:r>
              <a:rPr lang="cs-CZ" altLang="cs-CZ" i="1"/>
              <a:t>Při vzestupu CO</a:t>
            </a:r>
            <a:r>
              <a:rPr lang="cs-CZ" altLang="cs-CZ" i="1" baseline="-25000"/>
              <a:t>2</a:t>
            </a:r>
            <a:r>
              <a:rPr lang="cs-CZ" altLang="cs-CZ" i="1"/>
              <a:t> se rovnováha v IST ustaví s menší koncentrací bikarbonátů, než v krvi. Mezi plazmou a intersticiem proto dochází ke koncentračnímu gradientu bikarbonátů, které při hyperkapnii</a:t>
            </a:r>
            <a:r>
              <a:rPr lang="cs-CZ" altLang="cs-CZ" i="1" baseline="-25000"/>
              <a:t> </a:t>
            </a:r>
            <a:r>
              <a:rPr lang="cs-CZ" altLang="cs-CZ" i="1"/>
              <a:t>unikají z plazmy do intersticiální tekutiny. BB a BE v krvi proto poněkud klesají.</a:t>
            </a:r>
          </a:p>
          <a:p>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F0D9A98C-4AEA-4118-B297-ED96D4593C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A9BDB0-9B40-4046-82C9-7E369993C1D8}" type="slidenum">
              <a:rPr lang="cs-CZ" altLang="cs-CZ"/>
              <a:pPr>
                <a:spcBef>
                  <a:spcPct val="0"/>
                </a:spcBef>
              </a:pPr>
              <a:t>39</a:t>
            </a:fld>
            <a:endParaRPr lang="cs-CZ" altLang="cs-CZ"/>
          </a:p>
        </p:txBody>
      </p:sp>
      <p:sp>
        <p:nvSpPr>
          <p:cNvPr id="129027" name="Rectangle 2">
            <a:extLst>
              <a:ext uri="{FF2B5EF4-FFF2-40B4-BE49-F238E27FC236}">
                <a16:creationId xmlns:a16="http://schemas.microsoft.com/office/drawing/2014/main" id="{8F87C496-E296-4299-A66E-C93089A1338C}"/>
              </a:ext>
            </a:extLst>
          </p:cNvPr>
          <p:cNvSpPr>
            <a:spLocks noGrp="1" noRot="1" noChangeAspect="1" noChangeArrowheads="1" noTextEdit="1"/>
          </p:cNvSpPr>
          <p:nvPr>
            <p:ph type="sldImg"/>
          </p:nvPr>
        </p:nvSpPr>
        <p:spPr>
          <a:xfrm>
            <a:off x="407988" y="712788"/>
            <a:ext cx="6080125" cy="3421062"/>
          </a:xfrm>
          <a:ln/>
        </p:spPr>
      </p:sp>
      <p:sp>
        <p:nvSpPr>
          <p:cNvPr id="129028" name="Rectangle 3">
            <a:extLst>
              <a:ext uri="{FF2B5EF4-FFF2-40B4-BE49-F238E27FC236}">
                <a16:creationId xmlns:a16="http://schemas.microsoft.com/office/drawing/2014/main" id="{845717AF-EF7E-4D70-8C43-1395592AF2B9}"/>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cs-CZ" altLang="cs-CZ" sz="2000" i="1"/>
              <a:t>A</a:t>
            </a:r>
            <a:endParaRPr lang="cs-CZ" altLang="cs-CZ" i="1"/>
          </a:p>
          <a:p>
            <a:pPr>
              <a:spcBef>
                <a:spcPts val="600"/>
              </a:spcBef>
              <a:spcAft>
                <a:spcPts val="600"/>
              </a:spcAft>
            </a:pPr>
            <a:endParaRPr lang="cs-CZ" altLang="cs-CZ" i="1"/>
          </a:p>
          <a:p>
            <a:pPr>
              <a:spcBef>
                <a:spcPts val="600"/>
              </a:spcBef>
              <a:spcAft>
                <a:spcPts val="600"/>
              </a:spcAft>
            </a:pPr>
            <a:endParaRPr lang="cs-CZ" altLang="cs-CZ" i="1"/>
          </a:p>
          <a:p>
            <a:pPr>
              <a:spcBef>
                <a:spcPts val="600"/>
              </a:spcBef>
              <a:spcAft>
                <a:spcPts val="600"/>
              </a:spcAft>
            </a:pPr>
            <a:r>
              <a:rPr lang="cs-CZ" altLang="cs-CZ" i="1"/>
              <a:t>obr. 13.22   </a:t>
            </a:r>
            <a:r>
              <a:rPr lang="cs-CZ" altLang="cs-CZ" b="1" i="1"/>
              <a:t>A -</a:t>
            </a:r>
            <a:r>
              <a:rPr lang="cs-CZ" altLang="cs-CZ" i="1"/>
              <a:t> Titrace krve oxidem uhličitým "in vitro": Při změnách koncentrace CO</a:t>
            </a:r>
            <a:r>
              <a:rPr lang="cs-CZ" altLang="cs-CZ" i="1" baseline="-25000"/>
              <a:t>2 </a:t>
            </a:r>
            <a:r>
              <a:rPr lang="cs-CZ" altLang="cs-CZ" i="1"/>
              <a:t>v krvi se součet celkových koncentrací bikarbonátů a nebikarbonátových nárazníkových bazí (na obr. souhrnně označených jako Buf </a:t>
            </a:r>
            <a:r>
              <a:rPr lang="cs-CZ" altLang="cs-CZ" i="1" baseline="30000">
                <a:latin typeface="h"/>
              </a:rPr>
              <a:t>-</a:t>
            </a:r>
            <a:r>
              <a:rPr lang="cs-CZ" altLang="cs-CZ" i="1">
                <a:latin typeface="h"/>
              </a:rPr>
              <a:t> ) nemění. To ovšem platí pouze v krvi "in vitro", nikoli v krvi v organismu (viz následující obrázek). </a:t>
            </a:r>
            <a:r>
              <a:rPr lang="cs-CZ" altLang="cs-CZ" b="1" i="1">
                <a:latin typeface="h"/>
              </a:rPr>
              <a:t>B -</a:t>
            </a:r>
            <a:r>
              <a:rPr lang="cs-CZ" altLang="cs-CZ" i="1">
                <a:latin typeface="h"/>
              </a:rPr>
              <a:t> Titrace krve oxidem uhličitým "in vivo": </a:t>
            </a:r>
            <a:r>
              <a:rPr lang="cs-CZ" altLang="cs-CZ" i="1"/>
              <a:t>Při vzestupu CO</a:t>
            </a:r>
            <a:r>
              <a:rPr lang="cs-CZ" altLang="cs-CZ" i="1" baseline="-25000"/>
              <a:t>2</a:t>
            </a:r>
            <a:r>
              <a:rPr lang="cs-CZ" altLang="cs-CZ" i="1"/>
              <a:t> se rovnováha v IST ustaví s menší koncentrací bikarbonátů, než v krvi. Mezi plazmou a intersticiem proto dochází ke koncentračnímu gradientu bikarbonátů, které při hyperkapnii</a:t>
            </a:r>
            <a:r>
              <a:rPr lang="cs-CZ" altLang="cs-CZ" i="1" baseline="-25000"/>
              <a:t> </a:t>
            </a:r>
            <a:r>
              <a:rPr lang="cs-CZ" altLang="cs-CZ" i="1"/>
              <a:t>unikají z plazmy do intersticiální tekutiny. BB a BE v krvi proto poněkud klesají.</a:t>
            </a:r>
          </a:p>
          <a:p>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B840231-FA02-411F-9A7C-CC541815A0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BBDBF0-A931-4676-A61E-837C7A46B23B}" type="slidenum">
              <a:rPr lang="cs-CZ" altLang="cs-CZ"/>
              <a:pPr>
                <a:spcBef>
                  <a:spcPct val="0"/>
                </a:spcBef>
              </a:pPr>
              <a:t>40</a:t>
            </a:fld>
            <a:endParaRPr lang="cs-CZ" altLang="cs-CZ"/>
          </a:p>
        </p:txBody>
      </p:sp>
      <p:sp>
        <p:nvSpPr>
          <p:cNvPr id="131075" name="Rectangle 2">
            <a:extLst>
              <a:ext uri="{FF2B5EF4-FFF2-40B4-BE49-F238E27FC236}">
                <a16:creationId xmlns:a16="http://schemas.microsoft.com/office/drawing/2014/main" id="{C79110B4-0624-470C-B1FE-6AFD07AEBC46}"/>
              </a:ext>
            </a:extLst>
          </p:cNvPr>
          <p:cNvSpPr>
            <a:spLocks noGrp="1" noRot="1" noChangeAspect="1" noChangeArrowheads="1" noTextEdit="1"/>
          </p:cNvSpPr>
          <p:nvPr>
            <p:ph type="sldImg"/>
          </p:nvPr>
        </p:nvSpPr>
        <p:spPr>
          <a:xfrm>
            <a:off x="407988" y="712788"/>
            <a:ext cx="6080125" cy="3421062"/>
          </a:xfrm>
          <a:ln/>
        </p:spPr>
      </p:sp>
      <p:sp>
        <p:nvSpPr>
          <p:cNvPr id="131076" name="Rectangle 3">
            <a:extLst>
              <a:ext uri="{FF2B5EF4-FFF2-40B4-BE49-F238E27FC236}">
                <a16:creationId xmlns:a16="http://schemas.microsoft.com/office/drawing/2014/main" id="{798152AC-1553-460B-8EC5-2DE18E1DBF41}"/>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cs-CZ" altLang="cs-CZ" sz="2000" i="1"/>
              <a:t>A</a:t>
            </a:r>
            <a:endParaRPr lang="cs-CZ" altLang="cs-CZ" i="1"/>
          </a:p>
          <a:p>
            <a:pPr>
              <a:spcBef>
                <a:spcPts val="600"/>
              </a:spcBef>
              <a:spcAft>
                <a:spcPts val="600"/>
              </a:spcAft>
            </a:pPr>
            <a:endParaRPr lang="cs-CZ" altLang="cs-CZ" i="1"/>
          </a:p>
          <a:p>
            <a:pPr>
              <a:spcBef>
                <a:spcPts val="600"/>
              </a:spcBef>
              <a:spcAft>
                <a:spcPts val="600"/>
              </a:spcAft>
            </a:pPr>
            <a:endParaRPr lang="cs-CZ" altLang="cs-CZ" i="1"/>
          </a:p>
          <a:p>
            <a:pPr>
              <a:spcBef>
                <a:spcPts val="600"/>
              </a:spcBef>
              <a:spcAft>
                <a:spcPts val="600"/>
              </a:spcAft>
            </a:pPr>
            <a:r>
              <a:rPr lang="cs-CZ" altLang="cs-CZ" i="1"/>
              <a:t>obr. 13.22   </a:t>
            </a:r>
            <a:r>
              <a:rPr lang="cs-CZ" altLang="cs-CZ" b="1" i="1"/>
              <a:t>A -</a:t>
            </a:r>
            <a:r>
              <a:rPr lang="cs-CZ" altLang="cs-CZ" i="1"/>
              <a:t> Titrace krve oxidem uhličitým "in vitro": Při změnách koncentrace CO</a:t>
            </a:r>
            <a:r>
              <a:rPr lang="cs-CZ" altLang="cs-CZ" i="1" baseline="-25000"/>
              <a:t>2 </a:t>
            </a:r>
            <a:r>
              <a:rPr lang="cs-CZ" altLang="cs-CZ" i="1"/>
              <a:t>v krvi se součet celkových koncentrací bikarbonátů a nebikarbonátových nárazníkových bazí (na obr. souhrnně označených jako Buf </a:t>
            </a:r>
            <a:r>
              <a:rPr lang="cs-CZ" altLang="cs-CZ" i="1" baseline="30000">
                <a:latin typeface="h"/>
              </a:rPr>
              <a:t>-</a:t>
            </a:r>
            <a:r>
              <a:rPr lang="cs-CZ" altLang="cs-CZ" i="1">
                <a:latin typeface="h"/>
              </a:rPr>
              <a:t> ) nemění. To ovšem platí pouze v krvi "in vitro", nikoli v krvi v organismu (viz následující obrázek). </a:t>
            </a:r>
            <a:r>
              <a:rPr lang="cs-CZ" altLang="cs-CZ" b="1" i="1">
                <a:latin typeface="h"/>
              </a:rPr>
              <a:t>B -</a:t>
            </a:r>
            <a:r>
              <a:rPr lang="cs-CZ" altLang="cs-CZ" i="1">
                <a:latin typeface="h"/>
              </a:rPr>
              <a:t> Titrace krve oxidem uhličitým "in vivo": </a:t>
            </a:r>
            <a:r>
              <a:rPr lang="cs-CZ" altLang="cs-CZ" i="1"/>
              <a:t>Při vzestupu CO</a:t>
            </a:r>
            <a:r>
              <a:rPr lang="cs-CZ" altLang="cs-CZ" i="1" baseline="-25000"/>
              <a:t>2</a:t>
            </a:r>
            <a:r>
              <a:rPr lang="cs-CZ" altLang="cs-CZ" i="1"/>
              <a:t> se rovnováha v IST ustaví s menší koncentrací bikarbonátů, než v krvi. Mezi plazmou a intersticiem proto dochází ke koncentračnímu gradientu bikarbonátů, které při hyperkapnii</a:t>
            </a:r>
            <a:r>
              <a:rPr lang="cs-CZ" altLang="cs-CZ" i="1" baseline="-25000"/>
              <a:t> </a:t>
            </a:r>
            <a:r>
              <a:rPr lang="cs-CZ" altLang="cs-CZ" i="1"/>
              <a:t>unikají z plazmy do intersticiální tekutiny. BB a BE v krvi proto poněkud klesají.</a:t>
            </a:r>
          </a:p>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6B0FF2F-8894-4539-8654-97B773D5CD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2B11AB-A7B3-416F-B112-2B7E01BB5106}" type="slidenum">
              <a:rPr lang="cs-CZ" altLang="cs-CZ" smtClean="0"/>
              <a:pPr>
                <a:spcBef>
                  <a:spcPct val="0"/>
                </a:spcBef>
              </a:pPr>
              <a:t>5</a:t>
            </a:fld>
            <a:endParaRPr lang="cs-CZ" altLang="cs-CZ"/>
          </a:p>
        </p:txBody>
      </p:sp>
      <p:sp>
        <p:nvSpPr>
          <p:cNvPr id="30723" name="Rectangle 2">
            <a:extLst>
              <a:ext uri="{FF2B5EF4-FFF2-40B4-BE49-F238E27FC236}">
                <a16:creationId xmlns:a16="http://schemas.microsoft.com/office/drawing/2014/main" id="{4CBE68BB-6E33-4FBE-BF45-0D1BD4A8730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F6D233D-F3CC-46EE-A195-29B1E52CB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baseline="0" dirty="0">
                <a:latin typeface="MyriadPro-Regular" panose="020B0503030403020204" pitchFamily="34" charset="0"/>
              </a:rPr>
              <a:t>V krvi acidobazické rovnováhu ovlivňuje </a:t>
            </a:r>
            <a:r>
              <a:rPr lang="cs-CZ" sz="1200" b="0" i="0" u="none" strike="noStrike" baseline="0" dirty="0" err="1">
                <a:latin typeface="MyriadPro-Regular" panose="020B0503030403020204" pitchFamily="34" charset="0"/>
              </a:rPr>
              <a:t>bikarbonátový</a:t>
            </a:r>
            <a:r>
              <a:rPr lang="cs-CZ" sz="1200" b="0" i="0" u="none" strike="noStrike" baseline="0" dirty="0">
                <a:latin typeface="MyriadPro-Regular" panose="020B0503030403020204" pitchFamily="34" charset="0"/>
              </a:rPr>
              <a:t> </a:t>
            </a:r>
            <a:r>
              <a:rPr lang="cs-CZ" sz="1200" b="0" i="0" u="none" strike="noStrike" baseline="0" dirty="0" err="1">
                <a:latin typeface="MyriadPro-Regular" panose="020B0503030403020204" pitchFamily="34" charset="0"/>
              </a:rPr>
              <a:t>pufrační</a:t>
            </a:r>
            <a:r>
              <a:rPr lang="cs-CZ" sz="1200" b="0" i="0" u="none" strike="noStrike" baseline="0" dirty="0">
                <a:latin typeface="MyriadPro-Regular" panose="020B0503030403020204" pitchFamily="34" charset="0"/>
              </a:rPr>
              <a:t> systém, vodíkové ionty se ale také váží na albuminy, fosfáty a hemoglobin. Na tomto obrázku jsou všechny </a:t>
            </a:r>
            <a:r>
              <a:rPr lang="cs-CZ" sz="1200" b="0" i="0" u="none" strike="noStrike" baseline="0" dirty="0" err="1">
                <a:latin typeface="MyriadPro-Regular" panose="020B0503030403020204" pitchFamily="34" charset="0"/>
              </a:rPr>
              <a:t>nebikarbonátové</a:t>
            </a:r>
            <a:r>
              <a:rPr lang="cs-CZ" sz="1200" b="0" i="0" u="none" strike="noStrike" baseline="0" dirty="0">
                <a:latin typeface="MyriadPro-Regular" panose="020B0503030403020204" pitchFamily="34" charset="0"/>
              </a:rPr>
              <a:t> pufry schematicky znázorněny jako </a:t>
            </a:r>
            <a:r>
              <a:rPr lang="cs-CZ" sz="1200" b="0" i="0" u="none" strike="noStrike" baseline="0" dirty="0" err="1">
                <a:latin typeface="MyriadPro-Regular" panose="020B0503030403020204" pitchFamily="34" charset="0"/>
              </a:rPr>
              <a:t>Buf</a:t>
            </a:r>
            <a:r>
              <a:rPr lang="cs-CZ" sz="1200" b="0" i="0" u="none" strike="noStrike" baseline="30000" dirty="0">
                <a:latin typeface="MyriadPro-Regular" panose="020B0503030403020204" pitchFamily="34" charset="0"/>
              </a:rPr>
              <a:t>-</a:t>
            </a:r>
            <a:r>
              <a:rPr lang="cs-CZ" sz="1200" b="0" i="0" u="none" strike="noStrike" baseline="0" dirty="0">
                <a:latin typeface="MyriadPro-Regular" panose="020B0503030403020204" pitchFamily="34" charset="0"/>
              </a:rPr>
              <a:t> a </a:t>
            </a:r>
            <a:r>
              <a:rPr lang="cs-CZ" sz="1200" b="0" i="0" u="none" strike="noStrike" baseline="0" dirty="0" err="1">
                <a:latin typeface="MyriadPro-Regular" panose="020B0503030403020204" pitchFamily="34" charset="0"/>
              </a:rPr>
              <a:t>HBuf</a:t>
            </a:r>
            <a:r>
              <a:rPr lang="cs-CZ" sz="1200" b="0" i="0" u="none" strike="noStrike" baseline="0" dirty="0">
                <a:latin typeface="MyriadPro-Regular" panose="020B0503030403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u="none" strike="noStrike" baseline="0" dirty="0">
              <a:latin typeface="MyriadPro-Regular"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baseline="0" dirty="0">
                <a:latin typeface="MyriadPro-Regular" panose="020B0503030403020204" pitchFamily="34" charset="0"/>
              </a:rPr>
              <a:t>Pro charakteristiku acidobazické rovnováhy potřebujeme znát dva ze tří parametrů svázaných </a:t>
            </a:r>
            <a:r>
              <a:rPr lang="cs-CZ" sz="1200" b="0" i="0" u="none" strike="noStrike" baseline="0" dirty="0" err="1">
                <a:latin typeface="MyriadPro-Regular" panose="020B0503030403020204" pitchFamily="34" charset="0"/>
              </a:rPr>
              <a:t>Henderson-Hasselbachovou</a:t>
            </a:r>
            <a:r>
              <a:rPr lang="cs-CZ" sz="1200" b="0" i="0" u="none" strike="noStrike" baseline="0" dirty="0">
                <a:latin typeface="MyriadPro-Regular" panose="020B0503030403020204" pitchFamily="34" charset="0"/>
              </a:rPr>
              <a:t> rovnicí - pH, pCO2 a koncentraci bikarbonátu.</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u="none" strike="noStrike" baseline="0" dirty="0">
              <a:latin typeface="MyriadPro-Regular" panose="020B0503030403020204" pitchFamily="34" charset="0"/>
            </a:endParaRPr>
          </a:p>
          <a:p>
            <a:pPr algn="l"/>
            <a:endParaRPr lang="cs-CZ" sz="1200" b="0" i="0" u="none" strike="noStrike" baseline="0" dirty="0">
              <a:latin typeface="MyriadPro-Regular" panose="020B0503030403020204" pitchFamily="34" charset="0"/>
            </a:endParaRPr>
          </a:p>
          <a:p>
            <a:endParaRPr lang="cs-CZ" altLang="cs-CZ" dirty="0"/>
          </a:p>
        </p:txBody>
      </p:sp>
    </p:spTree>
    <p:extLst>
      <p:ext uri="{BB962C8B-B14F-4D97-AF65-F5344CB8AC3E}">
        <p14:creationId xmlns:p14="http://schemas.microsoft.com/office/powerpoint/2010/main" val="6403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57B80CDE-0B88-4C59-8F10-A0851709D0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8E4B0A-3AE6-4D1C-99BF-A60AFB8C63A3}" type="slidenum">
              <a:rPr lang="cs-CZ" altLang="cs-CZ"/>
              <a:pPr>
                <a:spcBef>
                  <a:spcPct val="0"/>
                </a:spcBef>
              </a:pPr>
              <a:t>41</a:t>
            </a:fld>
            <a:endParaRPr lang="cs-CZ" altLang="cs-CZ"/>
          </a:p>
        </p:txBody>
      </p:sp>
      <p:sp>
        <p:nvSpPr>
          <p:cNvPr id="137219" name="Rectangle 2">
            <a:extLst>
              <a:ext uri="{FF2B5EF4-FFF2-40B4-BE49-F238E27FC236}">
                <a16:creationId xmlns:a16="http://schemas.microsoft.com/office/drawing/2014/main" id="{549A2E89-717F-48C8-B419-1A8395FE4E16}"/>
              </a:ext>
            </a:extLst>
          </p:cNvPr>
          <p:cNvSpPr>
            <a:spLocks noGrp="1" noRot="1" noChangeAspect="1" noChangeArrowheads="1" noTextEdit="1"/>
          </p:cNvSpPr>
          <p:nvPr>
            <p:ph type="sldImg"/>
          </p:nvPr>
        </p:nvSpPr>
        <p:spPr>
          <a:xfrm>
            <a:off x="407988" y="712788"/>
            <a:ext cx="6080125" cy="3421062"/>
          </a:xfrm>
          <a:solidFill>
            <a:srgbClr val="FFFFFF"/>
          </a:solidFill>
          <a:ln/>
        </p:spPr>
      </p:sp>
      <p:sp>
        <p:nvSpPr>
          <p:cNvPr id="137220" name="Rectangle 3">
            <a:extLst>
              <a:ext uri="{FF2B5EF4-FFF2-40B4-BE49-F238E27FC236}">
                <a16:creationId xmlns:a16="http://schemas.microsoft.com/office/drawing/2014/main" id="{BBFEEC5F-9522-4B8C-866E-63DC7D44C724}"/>
              </a:ext>
            </a:extLst>
          </p:cNvPr>
          <p:cNvSpPr>
            <a:spLocks noGrp="1" noChangeArrowheads="1"/>
          </p:cNvSpPr>
          <p:nvPr>
            <p:ph type="body" idx="1"/>
          </p:nvPr>
        </p:nvSpPr>
        <p:spPr>
          <a:xfrm>
            <a:off x="939800" y="4348163"/>
            <a:ext cx="5014913" cy="4135437"/>
          </a:xfrm>
          <a:solidFill>
            <a:srgbClr val="FFFFFF"/>
          </a:solidFill>
          <a:ln>
            <a:solidFill>
              <a:srgbClr val="000000"/>
            </a:solidFill>
          </a:ln>
        </p:spPr>
        <p:txBody>
          <a:bodyPr/>
          <a:lstStyle/>
          <a:p>
            <a:pPr>
              <a:spcBef>
                <a:spcPts val="600"/>
              </a:spcBef>
              <a:spcAft>
                <a:spcPts val="600"/>
              </a:spcAft>
            </a:pPr>
            <a:r>
              <a:rPr lang="cs-CZ" altLang="cs-CZ" sz="2000" i="1"/>
              <a:t>B</a:t>
            </a:r>
            <a:endParaRPr lang="cs-CZ" altLang="cs-CZ" i="1"/>
          </a:p>
          <a:p>
            <a:pPr>
              <a:spcBef>
                <a:spcPts val="600"/>
              </a:spcBef>
              <a:spcAft>
                <a:spcPts val="600"/>
              </a:spcAft>
            </a:pPr>
            <a:endParaRPr lang="cs-CZ" altLang="cs-CZ" i="1"/>
          </a:p>
          <a:p>
            <a:pPr>
              <a:spcBef>
                <a:spcPts val="600"/>
              </a:spcBef>
              <a:spcAft>
                <a:spcPts val="600"/>
              </a:spcAft>
            </a:pPr>
            <a:endParaRPr lang="cs-CZ" altLang="cs-CZ" i="1"/>
          </a:p>
          <a:p>
            <a:pPr>
              <a:spcBef>
                <a:spcPts val="600"/>
              </a:spcBef>
              <a:spcAft>
                <a:spcPts val="600"/>
              </a:spcAft>
            </a:pPr>
            <a:r>
              <a:rPr lang="cs-CZ" altLang="cs-CZ" i="1"/>
              <a:t>obr. 13.22   </a:t>
            </a:r>
            <a:r>
              <a:rPr lang="cs-CZ" altLang="cs-CZ" b="1" i="1"/>
              <a:t>A -</a:t>
            </a:r>
            <a:r>
              <a:rPr lang="cs-CZ" altLang="cs-CZ" i="1"/>
              <a:t> Titrace krve oxidem uhličitým "in vitro": Při změnách koncentrace CO</a:t>
            </a:r>
            <a:r>
              <a:rPr lang="cs-CZ" altLang="cs-CZ" i="1" baseline="-25000"/>
              <a:t>2 </a:t>
            </a:r>
            <a:r>
              <a:rPr lang="cs-CZ" altLang="cs-CZ" i="1"/>
              <a:t>v krvi se součet celkových koncentrací bikarbonátů a nebikarbonátových nárazníkových bazí (na obr. souhrnně označených jako Buf </a:t>
            </a:r>
            <a:r>
              <a:rPr lang="cs-CZ" altLang="cs-CZ" i="1" baseline="30000">
                <a:latin typeface="h"/>
              </a:rPr>
              <a:t>-</a:t>
            </a:r>
            <a:r>
              <a:rPr lang="cs-CZ" altLang="cs-CZ" i="1">
                <a:latin typeface="h"/>
              </a:rPr>
              <a:t> ) nemění. To ovšem platí pouze v krvi "in vitro", nikoli v krvi v organismu (viz následující obrázek). </a:t>
            </a:r>
            <a:r>
              <a:rPr lang="cs-CZ" altLang="cs-CZ" b="1" i="1">
                <a:latin typeface="h"/>
              </a:rPr>
              <a:t>B -</a:t>
            </a:r>
            <a:r>
              <a:rPr lang="cs-CZ" altLang="cs-CZ" i="1">
                <a:latin typeface="h"/>
              </a:rPr>
              <a:t> Titrace krve oxidem uhličitým "in vivo": </a:t>
            </a:r>
            <a:r>
              <a:rPr lang="cs-CZ" altLang="cs-CZ" i="1"/>
              <a:t>Při vzestupu CO</a:t>
            </a:r>
            <a:r>
              <a:rPr lang="cs-CZ" altLang="cs-CZ" i="1" baseline="-25000"/>
              <a:t>2</a:t>
            </a:r>
            <a:r>
              <a:rPr lang="cs-CZ" altLang="cs-CZ" i="1"/>
              <a:t> se rovnováha v IST ustaví s menší koncentrací bikarbonátů, než v krvi. Mezi plazmou a intersticiem proto dochází ke koncentračnímu gradientu bikarbonátů, které při hyperkapnii</a:t>
            </a:r>
            <a:r>
              <a:rPr lang="cs-CZ" altLang="cs-CZ" i="1" baseline="-25000"/>
              <a:t> </a:t>
            </a:r>
            <a:r>
              <a:rPr lang="cs-CZ" altLang="cs-CZ" i="1"/>
              <a:t>unikají z plazmy do intersticiální tekutiny. BB a BE v krvi proto poněkud klesají.</a:t>
            </a:r>
          </a:p>
          <a:p>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3ADD9AE2-0950-43B3-9548-E41384EDFF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F99EE2-450A-440A-8AA3-F39221190D29}" type="slidenum">
              <a:rPr lang="cs-CZ" altLang="cs-CZ"/>
              <a:pPr>
                <a:spcBef>
                  <a:spcPct val="0"/>
                </a:spcBef>
              </a:pPr>
              <a:t>42</a:t>
            </a:fld>
            <a:endParaRPr lang="cs-CZ" altLang="cs-CZ"/>
          </a:p>
        </p:txBody>
      </p:sp>
      <p:sp>
        <p:nvSpPr>
          <p:cNvPr id="139267" name="Rectangle 2">
            <a:extLst>
              <a:ext uri="{FF2B5EF4-FFF2-40B4-BE49-F238E27FC236}">
                <a16:creationId xmlns:a16="http://schemas.microsoft.com/office/drawing/2014/main" id="{C6EEA046-E777-4C68-83B1-169B41E9FE2A}"/>
              </a:ext>
            </a:extLst>
          </p:cNvPr>
          <p:cNvSpPr>
            <a:spLocks noGrp="1" noRot="1" noChangeAspect="1" noChangeArrowheads="1" noTextEdit="1"/>
          </p:cNvSpPr>
          <p:nvPr>
            <p:ph type="sldImg"/>
          </p:nvPr>
        </p:nvSpPr>
        <p:spPr>
          <a:xfrm>
            <a:off x="407988" y="712788"/>
            <a:ext cx="6080125" cy="3421062"/>
          </a:xfrm>
          <a:solidFill>
            <a:srgbClr val="FFFFFF"/>
          </a:solidFill>
          <a:ln/>
        </p:spPr>
      </p:sp>
      <p:sp>
        <p:nvSpPr>
          <p:cNvPr id="139268" name="Rectangle 3">
            <a:extLst>
              <a:ext uri="{FF2B5EF4-FFF2-40B4-BE49-F238E27FC236}">
                <a16:creationId xmlns:a16="http://schemas.microsoft.com/office/drawing/2014/main" id="{3C323E13-F6FF-4B57-A919-053C47A28F1C}"/>
              </a:ext>
            </a:extLst>
          </p:cNvPr>
          <p:cNvSpPr>
            <a:spLocks noGrp="1" noChangeArrowheads="1"/>
          </p:cNvSpPr>
          <p:nvPr>
            <p:ph type="body" idx="1"/>
          </p:nvPr>
        </p:nvSpPr>
        <p:spPr>
          <a:xfrm>
            <a:off x="939800" y="4348163"/>
            <a:ext cx="5014913" cy="4135437"/>
          </a:xfrm>
          <a:solidFill>
            <a:srgbClr val="FFFFFF"/>
          </a:solidFill>
          <a:ln>
            <a:solidFill>
              <a:srgbClr val="000000"/>
            </a:solidFill>
          </a:ln>
        </p:spPr>
        <p:txBody>
          <a:bodyPr/>
          <a:lstStyle/>
          <a:p>
            <a:pPr>
              <a:spcBef>
                <a:spcPts val="600"/>
              </a:spcBef>
              <a:spcAft>
                <a:spcPts val="600"/>
              </a:spcAft>
            </a:pPr>
            <a:r>
              <a:rPr lang="cs-CZ" altLang="cs-CZ" sz="2000" i="1"/>
              <a:t>B</a:t>
            </a:r>
            <a:endParaRPr lang="cs-CZ" altLang="cs-CZ" i="1"/>
          </a:p>
          <a:p>
            <a:pPr>
              <a:spcBef>
                <a:spcPts val="600"/>
              </a:spcBef>
              <a:spcAft>
                <a:spcPts val="600"/>
              </a:spcAft>
            </a:pPr>
            <a:endParaRPr lang="cs-CZ" altLang="cs-CZ" i="1"/>
          </a:p>
          <a:p>
            <a:pPr>
              <a:spcBef>
                <a:spcPts val="600"/>
              </a:spcBef>
              <a:spcAft>
                <a:spcPts val="600"/>
              </a:spcAft>
            </a:pPr>
            <a:endParaRPr lang="cs-CZ" altLang="cs-CZ" i="1"/>
          </a:p>
          <a:p>
            <a:pPr>
              <a:spcBef>
                <a:spcPts val="600"/>
              </a:spcBef>
              <a:spcAft>
                <a:spcPts val="600"/>
              </a:spcAft>
            </a:pPr>
            <a:r>
              <a:rPr lang="cs-CZ" altLang="cs-CZ" i="1"/>
              <a:t>obr. 13.22   </a:t>
            </a:r>
            <a:r>
              <a:rPr lang="cs-CZ" altLang="cs-CZ" b="1" i="1"/>
              <a:t>A -</a:t>
            </a:r>
            <a:r>
              <a:rPr lang="cs-CZ" altLang="cs-CZ" i="1"/>
              <a:t> Titrace krve oxidem uhličitým "in vitro": Při změnách koncentrace CO</a:t>
            </a:r>
            <a:r>
              <a:rPr lang="cs-CZ" altLang="cs-CZ" i="1" baseline="-25000"/>
              <a:t>2 </a:t>
            </a:r>
            <a:r>
              <a:rPr lang="cs-CZ" altLang="cs-CZ" i="1"/>
              <a:t>v krvi se součet celkových koncentrací bikarbonátů a nebikarbonátových nárazníkových bazí (na obr. souhrnně označených jako Buf </a:t>
            </a:r>
            <a:r>
              <a:rPr lang="cs-CZ" altLang="cs-CZ" i="1" baseline="30000">
                <a:latin typeface="h"/>
              </a:rPr>
              <a:t>-</a:t>
            </a:r>
            <a:r>
              <a:rPr lang="cs-CZ" altLang="cs-CZ" i="1">
                <a:latin typeface="h"/>
              </a:rPr>
              <a:t> ) nemění. To ovšem platí pouze v krvi "in vitro", nikoli v krvi v organismu (viz následující obrázek). </a:t>
            </a:r>
            <a:r>
              <a:rPr lang="cs-CZ" altLang="cs-CZ" b="1" i="1">
                <a:latin typeface="h"/>
              </a:rPr>
              <a:t>B -</a:t>
            </a:r>
            <a:r>
              <a:rPr lang="cs-CZ" altLang="cs-CZ" i="1">
                <a:latin typeface="h"/>
              </a:rPr>
              <a:t> Titrace krve oxidem uhličitým "in vivo": </a:t>
            </a:r>
            <a:r>
              <a:rPr lang="cs-CZ" altLang="cs-CZ" i="1"/>
              <a:t>Při vzestupu CO</a:t>
            </a:r>
            <a:r>
              <a:rPr lang="cs-CZ" altLang="cs-CZ" i="1" baseline="-25000"/>
              <a:t>2</a:t>
            </a:r>
            <a:r>
              <a:rPr lang="cs-CZ" altLang="cs-CZ" i="1"/>
              <a:t> se rovnováha v IST ustaví s menší koncentrací bikarbonátů, než v krvi. Mezi plazmou a intersticiem proto dochází ke koncentračnímu gradientu bikarbonátů, které při hyperkapnii</a:t>
            </a:r>
            <a:r>
              <a:rPr lang="cs-CZ" altLang="cs-CZ" i="1" baseline="-25000"/>
              <a:t> </a:t>
            </a:r>
            <a:r>
              <a:rPr lang="cs-CZ" altLang="cs-CZ" i="1"/>
              <a:t>unikají z plazmy do intersticiální tekutiny. BB a BE v krvi proto poněkud klesají.</a:t>
            </a:r>
          </a:p>
          <a:p>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16215D8-3282-41C1-918D-D9B74A1E6A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484BD82-9DA4-422A-A6A2-358888C75BDC}" type="slidenum">
              <a:rPr lang="cs-CZ" altLang="cs-CZ" sz="1200"/>
              <a:pPr/>
              <a:t>43</a:t>
            </a:fld>
            <a:endParaRPr lang="cs-CZ" altLang="cs-CZ" sz="1200"/>
          </a:p>
        </p:txBody>
      </p:sp>
      <p:sp>
        <p:nvSpPr>
          <p:cNvPr id="133123" name="Rectangle 2">
            <a:extLst>
              <a:ext uri="{FF2B5EF4-FFF2-40B4-BE49-F238E27FC236}">
                <a16:creationId xmlns:a16="http://schemas.microsoft.com/office/drawing/2014/main" id="{10269B37-BB03-4BCD-807C-D693A6A769C5}"/>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14E5D1A1-FFBE-46C1-8CCC-32ADB5897F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8545F94E-CBED-4BEE-9886-6B4814CC07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F22E262-F48C-44E9-BF09-C57207F75669}" type="slidenum">
              <a:rPr lang="cs-CZ" altLang="cs-CZ" sz="1200"/>
              <a:pPr/>
              <a:t>44</a:t>
            </a:fld>
            <a:endParaRPr lang="cs-CZ" altLang="cs-CZ" sz="1200"/>
          </a:p>
        </p:txBody>
      </p:sp>
      <p:sp>
        <p:nvSpPr>
          <p:cNvPr id="135171" name="Rectangle 2">
            <a:extLst>
              <a:ext uri="{FF2B5EF4-FFF2-40B4-BE49-F238E27FC236}">
                <a16:creationId xmlns:a16="http://schemas.microsoft.com/office/drawing/2014/main" id="{783E7B97-C592-409A-BE14-A09CFC35EB72}"/>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2CC038AB-3435-4109-A94B-3D94CD000A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a:effectLst/>
                <a:latin typeface="Times New Roman" panose="02020603050405020304" pitchFamily="18" charset="0"/>
                <a:ea typeface="Times New Roman" panose="02020603050405020304" pitchFamily="18" charset="0"/>
              </a:rPr>
              <a:t>Acidobazické bilanční toky: tok metabolické produkce a respirační eliminace CO</a:t>
            </a:r>
            <a:r>
              <a:rPr lang="cs-CZ" sz="1800" i="1" baseline="-25000" dirty="0">
                <a:effectLst/>
                <a:latin typeface="Times New Roman" panose="02020603050405020304" pitchFamily="18" charset="0"/>
                <a:ea typeface="Times New Roman" panose="02020603050405020304" pitchFamily="18" charset="0"/>
              </a:rPr>
              <a:t>2</a:t>
            </a:r>
            <a:r>
              <a:rPr lang="cs-CZ" sz="1800" i="1" dirty="0">
                <a:effectLst/>
                <a:latin typeface="Times New Roman" panose="02020603050405020304" pitchFamily="18" charset="0"/>
                <a:ea typeface="Times New Roman" panose="02020603050405020304" pitchFamily="18" charset="0"/>
              </a:rPr>
              <a:t> a tok produkce a exkrece silných kyselin. Propojení těchto toků přes </a:t>
            </a:r>
            <a:r>
              <a:rPr lang="cs-CZ" sz="1800" i="1" dirty="0" err="1">
                <a:effectLst/>
                <a:latin typeface="Times New Roman" panose="02020603050405020304" pitchFamily="18" charset="0"/>
                <a:ea typeface="Times New Roman" panose="02020603050405020304" pitchFamily="18" charset="0"/>
              </a:rPr>
              <a:t>bikarbonátový</a:t>
            </a:r>
            <a:r>
              <a:rPr lang="cs-CZ" sz="1800" i="1" dirty="0">
                <a:effectLst/>
                <a:latin typeface="Times New Roman" panose="02020603050405020304" pitchFamily="18" charset="0"/>
                <a:ea typeface="Times New Roman" panose="02020603050405020304" pitchFamily="18" charset="0"/>
              </a:rPr>
              <a:t> pufr dává možnost respiračnímu systému korigovat metabolické poruchy acidobazické rovnováhy a ledvinám korigovat respirační poruchy. Za normálních okolností ledvina </a:t>
            </a:r>
            <a:r>
              <a:rPr lang="cs-CZ" sz="1800" i="1" dirty="0" err="1">
                <a:effectLst/>
                <a:latin typeface="Times New Roman" panose="02020603050405020304" pitchFamily="18" charset="0"/>
                <a:ea typeface="Times New Roman" panose="02020603050405020304" pitchFamily="18" charset="0"/>
              </a:rPr>
              <a:t>reabsorbuje</a:t>
            </a:r>
            <a:r>
              <a:rPr lang="cs-CZ" sz="1800" i="1" dirty="0">
                <a:effectLst/>
                <a:latin typeface="Times New Roman" panose="02020603050405020304" pitchFamily="18" charset="0"/>
                <a:ea typeface="Times New Roman" panose="02020603050405020304" pitchFamily="18" charset="0"/>
              </a:rPr>
              <a:t> veškerý bikarbonát, profiltrovaný do glomerulárního filtrátu. Při acidifikaci moči ledvina vytváří další </a:t>
            </a:r>
            <a:r>
              <a:rPr lang="cs-CZ" sz="1800" i="1" dirty="0" err="1">
                <a:effectLst/>
                <a:latin typeface="Times New Roman" panose="02020603050405020304" pitchFamily="18" charset="0"/>
                <a:ea typeface="Times New Roman" panose="02020603050405020304" pitchFamily="18" charset="0"/>
              </a:rPr>
              <a:t>bikarbonátové</a:t>
            </a:r>
            <a:r>
              <a:rPr lang="cs-CZ" sz="1800" i="1" dirty="0">
                <a:effectLst/>
                <a:latin typeface="Times New Roman" panose="02020603050405020304" pitchFamily="18" charset="0"/>
                <a:ea typeface="Times New Roman" panose="02020603050405020304" pitchFamily="18" charset="0"/>
              </a:rPr>
              <a:t> ionty, které odpovídají </a:t>
            </a:r>
            <a:r>
              <a:rPr lang="cs-CZ" sz="1800" i="1" dirty="0" err="1">
                <a:effectLst/>
                <a:latin typeface="Times New Roman" panose="02020603050405020304" pitchFamily="18" charset="0"/>
                <a:ea typeface="Times New Roman" panose="02020603050405020304" pitchFamily="18" charset="0"/>
              </a:rPr>
              <a:t>extreci</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titrovatelné</a:t>
            </a:r>
            <a:r>
              <a:rPr lang="cs-CZ" sz="1800" i="1" dirty="0">
                <a:effectLst/>
                <a:latin typeface="Times New Roman" panose="02020603050405020304" pitchFamily="18" charset="0"/>
                <a:ea typeface="Times New Roman" panose="02020603050405020304" pitchFamily="18" charset="0"/>
              </a:rPr>
              <a:t> acidity (TA) a NH</a:t>
            </a:r>
            <a:r>
              <a:rPr lang="cs-CZ" sz="1800" i="1" baseline="-25000" dirty="0">
                <a:effectLst/>
                <a:latin typeface="Times New Roman" panose="02020603050405020304" pitchFamily="18" charset="0"/>
                <a:ea typeface="Times New Roman" panose="02020603050405020304" pitchFamily="18" charset="0"/>
              </a:rPr>
              <a:t>4</a:t>
            </a:r>
            <a:r>
              <a:rPr lang="cs-CZ" sz="1800" i="1" baseline="30000" dirty="0">
                <a:effectLst/>
                <a:latin typeface="Times New Roman" panose="02020603050405020304" pitchFamily="18" charset="0"/>
                <a:ea typeface="Times New Roman" panose="02020603050405020304" pitchFamily="18" charset="0"/>
              </a:rPr>
              <a:t>+</a:t>
            </a:r>
            <a:r>
              <a:rPr lang="cs-CZ" sz="1800" i="1" dirty="0">
                <a:effectLst/>
                <a:latin typeface="Times New Roman" panose="02020603050405020304" pitchFamily="18" charset="0"/>
                <a:ea typeface="Times New Roman" panose="02020603050405020304" pitchFamily="18" charset="0"/>
              </a:rPr>
              <a:t>  do moči. Přítok vodíkových iontů z metabolicky vytvářených silných kyselin za </a:t>
            </a:r>
            <a:r>
              <a:rPr lang="cs-CZ" sz="1800" i="1" dirty="0" err="1">
                <a:effectLst/>
                <a:latin typeface="Times New Roman" panose="02020603050405020304" pitchFamily="18" charset="0"/>
                <a:ea typeface="Times New Roman" panose="02020603050405020304" pitchFamily="18" charset="0"/>
              </a:rPr>
              <a:t>normáních</a:t>
            </a:r>
            <a:r>
              <a:rPr lang="cs-CZ" sz="1800" i="1" dirty="0">
                <a:effectLst/>
                <a:latin typeface="Times New Roman" panose="02020603050405020304" pitchFamily="18" charset="0"/>
                <a:ea typeface="Times New Roman" panose="02020603050405020304" pitchFamily="18" charset="0"/>
              </a:rPr>
              <a:t> okolností odpovídá toku bikarbonátů generovaných ledvinou. Provázející anionty silných kyselin (UA</a:t>
            </a:r>
            <a:r>
              <a:rPr lang="cs-CZ" sz="1800" i="1" baseline="30000" dirty="0">
                <a:effectLst/>
                <a:latin typeface="Times New Roman" panose="02020603050405020304" pitchFamily="18" charset="0"/>
                <a:ea typeface="Times New Roman" panose="02020603050405020304" pitchFamily="18" charset="0"/>
              </a:rPr>
              <a:t>-</a:t>
            </a:r>
            <a:r>
              <a:rPr lang="cs-CZ" sz="1800" i="1" dirty="0">
                <a:effectLst/>
                <a:latin typeface="Times New Roman" panose="02020603050405020304" pitchFamily="18" charset="0"/>
                <a:ea typeface="Times New Roman" panose="02020603050405020304" pitchFamily="18" charset="0"/>
              </a:rPr>
              <a:t>) jsou v ustáleném stavu vylučovány ledvinou a nehromadí se ve vnitřním prostředí. Výkyvy </a:t>
            </a:r>
            <a:r>
              <a:rPr lang="cs-CZ" sz="1800" i="1" dirty="0" err="1">
                <a:effectLst/>
                <a:latin typeface="Times New Roman" panose="02020603050405020304" pitchFamily="18" charset="0"/>
                <a:ea typeface="Times New Roman" panose="02020603050405020304" pitchFamily="18" charset="0"/>
              </a:rPr>
              <a:t>acidobatických</a:t>
            </a:r>
            <a:r>
              <a:rPr lang="cs-CZ" sz="1800" i="1" dirty="0">
                <a:effectLst/>
                <a:latin typeface="Times New Roman" panose="02020603050405020304" pitchFamily="18" charset="0"/>
                <a:ea typeface="Times New Roman" panose="02020603050405020304" pitchFamily="18" charset="0"/>
              </a:rPr>
              <a:t> bilančních toků tlumí </a:t>
            </a:r>
            <a:r>
              <a:rPr lang="cs-CZ" sz="1800" i="1" dirty="0" err="1">
                <a:effectLst/>
                <a:latin typeface="Times New Roman" panose="02020603050405020304" pitchFamily="18" charset="0"/>
                <a:ea typeface="Times New Roman" panose="02020603050405020304" pitchFamily="18" charset="0"/>
              </a:rPr>
              <a:t>pufrační</a:t>
            </a:r>
            <a:r>
              <a:rPr lang="cs-CZ" sz="1800" i="1" dirty="0">
                <a:effectLst/>
                <a:latin typeface="Times New Roman" panose="02020603050405020304" pitchFamily="18" charset="0"/>
                <a:ea typeface="Times New Roman" panose="02020603050405020304" pitchFamily="18" charset="0"/>
              </a:rPr>
              <a:t> systémy. Při negativní nebo pozitivní bilanci bikarbonátů (tj. při metabolické acidóze nebo alkalóze) </a:t>
            </a:r>
            <a:r>
              <a:rPr lang="cs-CZ" sz="1800" i="1" dirty="0" err="1">
                <a:effectLst/>
                <a:latin typeface="Times New Roman" panose="02020603050405020304" pitchFamily="18" charset="0"/>
                <a:ea typeface="Times New Roman" panose="02020603050405020304" pitchFamily="18" charset="0"/>
              </a:rPr>
              <a:t>pufrační</a:t>
            </a:r>
            <a:r>
              <a:rPr lang="cs-CZ" sz="1800" i="1" dirty="0">
                <a:effectLst/>
                <a:latin typeface="Times New Roman" panose="02020603050405020304" pitchFamily="18" charset="0"/>
                <a:ea typeface="Times New Roman" panose="02020603050405020304" pitchFamily="18" charset="0"/>
              </a:rPr>
              <a:t> systémy poskytují nebo akumulují bikarbonáty a následná změna ekvilibria uvnitř </a:t>
            </a:r>
            <a:r>
              <a:rPr lang="cs-CZ" sz="1800" i="1" dirty="0" err="1">
                <a:effectLst/>
                <a:latin typeface="Times New Roman" panose="02020603050405020304" pitchFamily="18" charset="0"/>
                <a:ea typeface="Times New Roman" panose="02020603050405020304" pitchFamily="18" charset="0"/>
              </a:rPr>
              <a:t>pufračních</a:t>
            </a:r>
            <a:r>
              <a:rPr lang="cs-CZ" sz="1800" i="1" dirty="0">
                <a:effectLst/>
                <a:latin typeface="Times New Roman" panose="02020603050405020304" pitchFamily="18" charset="0"/>
                <a:ea typeface="Times New Roman" panose="02020603050405020304" pitchFamily="18" charset="0"/>
              </a:rPr>
              <a:t> systémů vede ke změnám pH.</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45</a:t>
            </a:fld>
            <a:endParaRPr lang="en-US"/>
          </a:p>
        </p:txBody>
      </p:sp>
    </p:spTree>
    <p:extLst>
      <p:ext uri="{BB962C8B-B14F-4D97-AF65-F5344CB8AC3E}">
        <p14:creationId xmlns:p14="http://schemas.microsoft.com/office/powerpoint/2010/main" val="2528053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a:effectLst/>
                <a:latin typeface="Times New Roman" panose="02020603050405020304" pitchFamily="18" charset="0"/>
                <a:ea typeface="Times New Roman" panose="02020603050405020304" pitchFamily="18" charset="0"/>
              </a:rPr>
              <a:t>Buňky mohou při </a:t>
            </a:r>
            <a:r>
              <a:rPr lang="cs-CZ" sz="1800" i="1" dirty="0" err="1">
                <a:effectLst/>
                <a:latin typeface="Times New Roman" panose="02020603050405020304" pitchFamily="18" charset="0"/>
                <a:ea typeface="Times New Roman" panose="02020603050405020304" pitchFamily="18" charset="0"/>
              </a:rPr>
              <a:t>acidémiích</a:t>
            </a:r>
            <a:r>
              <a:rPr lang="cs-CZ" sz="1800" i="1" dirty="0">
                <a:effectLst/>
                <a:latin typeface="Times New Roman" panose="02020603050405020304" pitchFamily="18" charset="0"/>
                <a:ea typeface="Times New Roman" panose="02020603050405020304" pitchFamily="18" charset="0"/>
              </a:rPr>
              <a:t> adsorbovat značné množství vodíkových iontů výměnou za ionty draslíku a sodíku - uvnitř buněk jsou vodíkové ionty pufrovány nitrobuněčnými nárazníky. Při </a:t>
            </a:r>
            <a:r>
              <a:rPr lang="cs-CZ" sz="1800" i="1" dirty="0" err="1">
                <a:effectLst/>
                <a:latin typeface="Times New Roman" panose="02020603050405020304" pitchFamily="18" charset="0"/>
                <a:ea typeface="Times New Roman" panose="02020603050405020304" pitchFamily="18" charset="0"/>
              </a:rPr>
              <a:t>alkalémiích</a:t>
            </a:r>
            <a:r>
              <a:rPr lang="cs-CZ" sz="1800" i="1" dirty="0">
                <a:effectLst/>
                <a:latin typeface="Times New Roman" panose="02020603050405020304" pitchFamily="18" charset="0"/>
                <a:ea typeface="Times New Roman" panose="02020603050405020304" pitchFamily="18" charset="0"/>
              </a:rPr>
              <a:t> dochází k opačným procesům. Při dlouhodobých poruchách acidobazické bilance se uplatňuje jako vazebné místo pro H</a:t>
            </a:r>
            <a:r>
              <a:rPr lang="cs-CZ" sz="1800" i="1" baseline="30000" dirty="0">
                <a:effectLst/>
                <a:latin typeface="Times New Roman" panose="02020603050405020304" pitchFamily="18" charset="0"/>
                <a:ea typeface="Times New Roman" panose="02020603050405020304" pitchFamily="18" charset="0"/>
              </a:rPr>
              <a:t>+</a:t>
            </a:r>
            <a:r>
              <a:rPr lang="cs-CZ" sz="1800" i="1" dirty="0">
                <a:effectLst/>
                <a:latin typeface="Times New Roman" panose="02020603050405020304" pitchFamily="18" charset="0"/>
                <a:ea typeface="Times New Roman" panose="02020603050405020304" pitchFamily="18" charset="0"/>
              </a:rPr>
              <a:t> ionty a bikarbonáty ještě základní hmota kostí.</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46</a:t>
            </a:fld>
            <a:endParaRPr lang="en-US"/>
          </a:p>
        </p:txBody>
      </p:sp>
    </p:spTree>
    <p:extLst>
      <p:ext uri="{BB962C8B-B14F-4D97-AF65-F5344CB8AC3E}">
        <p14:creationId xmlns:p14="http://schemas.microsoft.com/office/powerpoint/2010/main" val="2671511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a:extLst>
              <a:ext uri="{FF2B5EF4-FFF2-40B4-BE49-F238E27FC236}">
                <a16:creationId xmlns:a16="http://schemas.microsoft.com/office/drawing/2014/main" id="{39553773-6CBF-48E0-9770-0C1095A6BA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2C9D29-6C9F-410D-9ECC-121C74F3E072}" type="slidenum">
              <a:rPr lang="cs-CZ" altLang="cs-CZ" smtClean="0"/>
              <a:pPr>
                <a:spcBef>
                  <a:spcPct val="0"/>
                </a:spcBef>
              </a:pPr>
              <a:t>47</a:t>
            </a:fld>
            <a:endParaRPr lang="cs-CZ" altLang="cs-CZ"/>
          </a:p>
        </p:txBody>
      </p:sp>
      <p:sp>
        <p:nvSpPr>
          <p:cNvPr id="264195" name="Rectangle 2">
            <a:extLst>
              <a:ext uri="{FF2B5EF4-FFF2-40B4-BE49-F238E27FC236}">
                <a16:creationId xmlns:a16="http://schemas.microsoft.com/office/drawing/2014/main" id="{0E83A126-3D48-4C62-952C-A9D0C7BF2A6E}"/>
              </a:ext>
            </a:extLst>
          </p:cNvPr>
          <p:cNvSpPr>
            <a:spLocks noGrp="1" noRot="1" noChangeAspect="1" noChangeArrowheads="1" noTextEdit="1"/>
          </p:cNvSpPr>
          <p:nvPr>
            <p:ph type="sldImg"/>
          </p:nvPr>
        </p:nvSpPr>
        <p:spPr>
          <a:xfrm>
            <a:off x="407988" y="712788"/>
            <a:ext cx="6080125" cy="3421062"/>
          </a:xfrm>
          <a:ln/>
        </p:spPr>
      </p:sp>
      <p:sp>
        <p:nvSpPr>
          <p:cNvPr id="264196" name="Rectangle 3">
            <a:extLst>
              <a:ext uri="{FF2B5EF4-FFF2-40B4-BE49-F238E27FC236}">
                <a16:creationId xmlns:a16="http://schemas.microsoft.com/office/drawing/2014/main" id="{FC3FD9D2-5BBF-492F-AD48-110C9B72EA78}"/>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t>Respirační regulátor acidobazické rovnováhy reaguje na rychlé změny acidobazického stavu s určitým zpožděním. Při náhle vzniklé metabolické acidóze pokles bikarbonátů v moku zaostává za jejich poklesem v plazmě. Příčinou je malá permeabilita hematoencefalické bariéry pro </a:t>
            </a:r>
            <a:r>
              <a:rPr lang="cs-CZ" altLang="cs-CZ" dirty="0" err="1"/>
              <a:t>bikarbonátové</a:t>
            </a:r>
            <a:r>
              <a:rPr lang="cs-CZ" altLang="cs-CZ" dirty="0"/>
              <a:t>  ionty. Spolu s postupným poklesem hladiny bikarbonátů v moku pomalu klesá i mozkomíšní pH a tím se postupně stimulují centrální chemoreceptory dechového centra. Ventilace pozvolna stoupá. Adaptační odpověď respirace na náhle vzniklou metabolickou acidózu proto dosahuje svého maxima až za 12 hodin.</a:t>
            </a:r>
          </a:p>
        </p:txBody>
      </p:sp>
    </p:spTree>
    <p:extLst>
      <p:ext uri="{BB962C8B-B14F-4D97-AF65-F5344CB8AC3E}">
        <p14:creationId xmlns:p14="http://schemas.microsoft.com/office/powerpoint/2010/main" val="23839474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a:effectLst/>
                <a:latin typeface="Times New Roman" panose="02020603050405020304" pitchFamily="18" charset="0"/>
                <a:ea typeface="Times New Roman" panose="02020603050405020304" pitchFamily="18" charset="0"/>
              </a:rPr>
              <a:t>Regulace ABR ledvinou: Sekrece vodíkových iontů v ledvinných tubulech která se podílí na zpětné resorpci bikarbonátů a sekreci </a:t>
            </a:r>
            <a:r>
              <a:rPr lang="cs-CZ" sz="1800" i="1" dirty="0" err="1">
                <a:effectLst/>
                <a:latin typeface="Times New Roman" panose="02020603050405020304" pitchFamily="18" charset="0"/>
                <a:ea typeface="Times New Roman" panose="02020603050405020304" pitchFamily="18" charset="0"/>
              </a:rPr>
              <a:t>titrovatelné</a:t>
            </a:r>
            <a:r>
              <a:rPr lang="cs-CZ" sz="1800" i="1" dirty="0">
                <a:effectLst/>
                <a:latin typeface="Times New Roman" panose="02020603050405020304" pitchFamily="18" charset="0"/>
                <a:ea typeface="Times New Roman" panose="02020603050405020304" pitchFamily="18" charset="0"/>
              </a:rPr>
              <a:t> acidity.</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48</a:t>
            </a:fld>
            <a:endParaRPr lang="en-US"/>
          </a:p>
        </p:txBody>
      </p:sp>
    </p:spTree>
    <p:extLst>
      <p:ext uri="{BB962C8B-B14F-4D97-AF65-F5344CB8AC3E}">
        <p14:creationId xmlns:p14="http://schemas.microsoft.com/office/powerpoint/2010/main" val="572961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a:effectLst/>
                <a:latin typeface="Times New Roman" panose="02020603050405020304" pitchFamily="18" charset="0"/>
                <a:ea typeface="Times New Roman" panose="02020603050405020304" pitchFamily="18" charset="0"/>
              </a:rPr>
              <a:t>Regulace ABR ledvinou: Sekrece vodíkových iontů v ledvinných tubulech která se podílí na zpětné resorpci bikarbonátů a sekreci </a:t>
            </a:r>
            <a:r>
              <a:rPr lang="cs-CZ" sz="1800" i="1" dirty="0" err="1">
                <a:effectLst/>
                <a:latin typeface="Times New Roman" panose="02020603050405020304" pitchFamily="18" charset="0"/>
                <a:ea typeface="Times New Roman" panose="02020603050405020304" pitchFamily="18" charset="0"/>
              </a:rPr>
              <a:t>titrovatelné</a:t>
            </a:r>
            <a:r>
              <a:rPr lang="cs-CZ" sz="1800" i="1" dirty="0">
                <a:effectLst/>
                <a:latin typeface="Times New Roman" panose="02020603050405020304" pitchFamily="18" charset="0"/>
                <a:ea typeface="Times New Roman" panose="02020603050405020304" pitchFamily="18" charset="0"/>
              </a:rPr>
              <a:t> acidity.</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49</a:t>
            </a:fld>
            <a:endParaRPr lang="en-US"/>
          </a:p>
        </p:txBody>
      </p:sp>
    </p:spTree>
    <p:extLst>
      <p:ext uri="{BB962C8B-B14F-4D97-AF65-F5344CB8AC3E}">
        <p14:creationId xmlns:p14="http://schemas.microsoft.com/office/powerpoint/2010/main" val="12658882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a:effectLst/>
                <a:latin typeface="Times New Roman" panose="02020603050405020304" pitchFamily="18" charset="0"/>
                <a:ea typeface="Times New Roman" panose="02020603050405020304" pitchFamily="18" charset="0"/>
              </a:rPr>
              <a:t>Regulace ABR ledvinou: Sekrece vodíkových iontů v ledvinných tubulech která se podílí na zpětné resorpci bikarbonátů a sekreci </a:t>
            </a:r>
            <a:r>
              <a:rPr lang="cs-CZ" sz="1800" i="1" dirty="0" err="1">
                <a:effectLst/>
                <a:latin typeface="Times New Roman" panose="02020603050405020304" pitchFamily="18" charset="0"/>
                <a:ea typeface="Times New Roman" panose="02020603050405020304" pitchFamily="18" charset="0"/>
              </a:rPr>
              <a:t>titrovatelné</a:t>
            </a:r>
            <a:r>
              <a:rPr lang="cs-CZ" sz="1800" i="1" dirty="0">
                <a:effectLst/>
                <a:latin typeface="Times New Roman" panose="02020603050405020304" pitchFamily="18" charset="0"/>
                <a:ea typeface="Times New Roman" panose="02020603050405020304" pitchFamily="18" charset="0"/>
              </a:rPr>
              <a:t> acidity.</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50</a:t>
            </a:fld>
            <a:endParaRPr lang="en-US"/>
          </a:p>
        </p:txBody>
      </p:sp>
    </p:spTree>
    <p:extLst>
      <p:ext uri="{BB962C8B-B14F-4D97-AF65-F5344CB8AC3E}">
        <p14:creationId xmlns:p14="http://schemas.microsoft.com/office/powerpoint/2010/main" val="245823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B1882D0-CE45-41AD-96AF-C73DD7DFC6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7A115E-386C-48A5-8287-16A7A5F6AEEE}" type="slidenum">
              <a:rPr lang="cs-CZ" altLang="cs-CZ" smtClean="0"/>
              <a:pPr>
                <a:spcBef>
                  <a:spcPct val="0"/>
                </a:spcBef>
              </a:pPr>
              <a:t>6</a:t>
            </a:fld>
            <a:endParaRPr lang="cs-CZ" altLang="cs-CZ"/>
          </a:p>
        </p:txBody>
      </p:sp>
      <p:sp>
        <p:nvSpPr>
          <p:cNvPr id="32771" name="Rectangle 2">
            <a:extLst>
              <a:ext uri="{FF2B5EF4-FFF2-40B4-BE49-F238E27FC236}">
                <a16:creationId xmlns:a16="http://schemas.microsoft.com/office/drawing/2014/main" id="{D557DEE9-BEA0-474A-B800-873F5CF7C16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0C34874-5468-429F-B7DA-2299102587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cs-CZ" sz="1200" b="0" i="0" u="none" strike="noStrike" baseline="0" dirty="0">
              <a:latin typeface="MyriadPro-Regular" panose="020B0503030403020204" pitchFamily="34" charset="0"/>
            </a:endParaRPr>
          </a:p>
          <a:p>
            <a:pPr algn="l"/>
            <a:r>
              <a:rPr lang="cs-CZ" sz="1200" b="0" i="0" u="none" strike="noStrike" baseline="0" dirty="0">
                <a:latin typeface="MyriadPro-Regular" panose="020B0503030403020204" pitchFamily="34" charset="0"/>
              </a:rPr>
              <a:t>V době epidemie poliomyelitidy v Dánsku bylo možné měřit pH v krvi.</a:t>
            </a:r>
          </a:p>
          <a:p>
            <a:pPr algn="l"/>
            <a:endParaRPr lang="cs-CZ" sz="1200" b="0" i="0" u="none" strike="noStrike" baseline="0" dirty="0">
              <a:latin typeface="MyriadPro-Regular"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u="none" strike="noStrike" baseline="0" dirty="0">
              <a:latin typeface="MyriadPro-Regular" panose="020B0503030403020204" pitchFamily="34" charset="0"/>
            </a:endParaRPr>
          </a:p>
          <a:p>
            <a:endParaRPr lang="cs-CZ" altLang="cs-CZ" dirty="0"/>
          </a:p>
        </p:txBody>
      </p:sp>
    </p:spTree>
    <p:extLst>
      <p:ext uri="{BB962C8B-B14F-4D97-AF65-F5344CB8AC3E}">
        <p14:creationId xmlns:p14="http://schemas.microsoft.com/office/powerpoint/2010/main" val="231023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a:effectLst/>
                <a:latin typeface="Times New Roman" panose="02020603050405020304" pitchFamily="18" charset="0"/>
                <a:ea typeface="Times New Roman" panose="02020603050405020304" pitchFamily="18" charset="0"/>
              </a:rPr>
              <a:t>Regulace ABR ledvinou: Sekrece vodíkových iontů v ledvinných tubulech která se podílí na zpětné resorpci bikarbonátů a sekreci </a:t>
            </a:r>
            <a:r>
              <a:rPr lang="cs-CZ" sz="1800" i="1" dirty="0" err="1">
                <a:effectLst/>
                <a:latin typeface="Times New Roman" panose="02020603050405020304" pitchFamily="18" charset="0"/>
                <a:ea typeface="Times New Roman" panose="02020603050405020304" pitchFamily="18" charset="0"/>
              </a:rPr>
              <a:t>titrovatelné</a:t>
            </a:r>
            <a:r>
              <a:rPr lang="cs-CZ" sz="1800" i="1" dirty="0">
                <a:effectLst/>
                <a:latin typeface="Times New Roman" panose="02020603050405020304" pitchFamily="18" charset="0"/>
                <a:ea typeface="Times New Roman" panose="02020603050405020304" pitchFamily="18" charset="0"/>
              </a:rPr>
              <a:t> acidity.</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51</a:t>
            </a:fld>
            <a:endParaRPr lang="en-US"/>
          </a:p>
        </p:txBody>
      </p:sp>
    </p:spTree>
    <p:extLst>
      <p:ext uri="{BB962C8B-B14F-4D97-AF65-F5344CB8AC3E}">
        <p14:creationId xmlns:p14="http://schemas.microsoft.com/office/powerpoint/2010/main" val="2207317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a:effectLst/>
                <a:latin typeface="Times New Roman" panose="02020603050405020304" pitchFamily="18" charset="0"/>
                <a:ea typeface="Times New Roman" panose="02020603050405020304" pitchFamily="18" charset="0"/>
              </a:rPr>
              <a:t>.Ledvina generuje bikarbonáty při zpracování glutaminu v proximálních buňkách ledvinných tubulů. Ve vzestupném kanálku </a:t>
            </a:r>
            <a:r>
              <a:rPr lang="cs-CZ" sz="1800" i="1" dirty="0" err="1">
                <a:effectLst/>
                <a:latin typeface="Times New Roman" panose="02020603050405020304" pitchFamily="18" charset="0"/>
                <a:ea typeface="Times New Roman" panose="02020603050405020304" pitchFamily="18" charset="0"/>
              </a:rPr>
              <a:t>Henleho</a:t>
            </a:r>
            <a:r>
              <a:rPr lang="cs-CZ" sz="1800" i="1" dirty="0">
                <a:effectLst/>
                <a:latin typeface="Times New Roman" panose="02020603050405020304" pitchFamily="18" charset="0"/>
                <a:ea typeface="Times New Roman" panose="02020603050405020304" pitchFamily="18" charset="0"/>
              </a:rPr>
              <a:t> kličky se část amonných iontů vstřebává a dřeni ledvin se po rozpadu na amoniak a vodíkový iont dostává do sběrných kanálků, kde se váže na vodíkový iont </a:t>
            </a:r>
            <a:r>
              <a:rPr lang="cs-CZ" sz="1800" i="1" dirty="0" err="1">
                <a:effectLst/>
                <a:latin typeface="Times New Roman" panose="02020603050405020304" pitchFamily="18" charset="0"/>
                <a:ea typeface="Times New Roman" panose="02020603050405020304" pitchFamily="18" charset="0"/>
              </a:rPr>
              <a:t>secernovaný</a:t>
            </a:r>
            <a:r>
              <a:rPr lang="cs-CZ" sz="1800" i="1" dirty="0">
                <a:effectLst/>
                <a:latin typeface="Times New Roman" panose="02020603050405020304" pitchFamily="18" charset="0"/>
                <a:ea typeface="Times New Roman" panose="02020603050405020304" pitchFamily="18" charset="0"/>
              </a:rPr>
              <a:t> alfa buňkami ledvinných tubulů, a tím přispívá k zabránění přílišného poklesu pH moči (při poklesu pH moči blízko k hodnotě 5,3 hrozí vznik kalciových konkrementů).</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52</a:t>
            </a:fld>
            <a:endParaRPr lang="en-US"/>
          </a:p>
        </p:txBody>
      </p:sp>
    </p:spTree>
    <p:extLst>
      <p:ext uri="{BB962C8B-B14F-4D97-AF65-F5344CB8AC3E}">
        <p14:creationId xmlns:p14="http://schemas.microsoft.com/office/powerpoint/2010/main" val="415202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a:effectLst/>
                <a:latin typeface="Times New Roman" panose="02020603050405020304" pitchFamily="18" charset="0"/>
                <a:ea typeface="Times New Roman" panose="02020603050405020304" pitchFamily="18" charset="0"/>
              </a:rPr>
              <a:t>Z 1 </a:t>
            </a:r>
            <a:r>
              <a:rPr lang="cs-CZ" sz="1800" i="1" dirty="0" err="1">
                <a:effectLst/>
                <a:latin typeface="Times New Roman" panose="02020603050405020304" pitchFamily="18" charset="0"/>
                <a:ea typeface="Times New Roman" panose="02020603050405020304" pitchFamily="18" charset="0"/>
              </a:rPr>
              <a:t>mmol</a:t>
            </a:r>
            <a:r>
              <a:rPr lang="cs-CZ" sz="1800" i="1" dirty="0">
                <a:effectLst/>
                <a:latin typeface="Times New Roman" panose="02020603050405020304" pitchFamily="18" charset="0"/>
                <a:ea typeface="Times New Roman" panose="02020603050405020304" pitchFamily="18" charset="0"/>
              </a:rPr>
              <a:t> glutaminu se v proximálním tubulu vytvoří 2 </a:t>
            </a:r>
            <a:r>
              <a:rPr lang="cs-CZ" sz="1800" i="1" dirty="0" err="1">
                <a:effectLst/>
                <a:latin typeface="Times New Roman" panose="02020603050405020304" pitchFamily="18" charset="0"/>
                <a:ea typeface="Times New Roman" panose="02020603050405020304" pitchFamily="18" charset="0"/>
              </a:rPr>
              <a:t>mmol</a:t>
            </a:r>
            <a:r>
              <a:rPr lang="cs-CZ" sz="1800" i="1" dirty="0">
                <a:effectLst/>
                <a:latin typeface="Times New Roman" panose="02020603050405020304" pitchFamily="18" charset="0"/>
                <a:ea typeface="Times New Roman" panose="02020603050405020304" pitchFamily="18" charset="0"/>
              </a:rPr>
              <a:t> HCO</a:t>
            </a:r>
            <a:r>
              <a:rPr lang="cs-CZ" sz="1800" i="1" baseline="-25000" dirty="0">
                <a:effectLst/>
                <a:latin typeface="Times New Roman" panose="02020603050405020304" pitchFamily="18" charset="0"/>
                <a:ea typeface="Times New Roman" panose="02020603050405020304" pitchFamily="18" charset="0"/>
              </a:rPr>
              <a:t>3</a:t>
            </a:r>
            <a:r>
              <a:rPr lang="cs-CZ" sz="1800" i="1" baseline="30000" dirty="0">
                <a:effectLst/>
                <a:latin typeface="Times New Roman" panose="02020603050405020304" pitchFamily="18" charset="0"/>
                <a:ea typeface="Times New Roman" panose="02020603050405020304" pitchFamily="18" charset="0"/>
              </a:rPr>
              <a:t>-</a:t>
            </a:r>
            <a:r>
              <a:rPr lang="cs-CZ" sz="1800" i="1" dirty="0">
                <a:effectLst/>
                <a:latin typeface="Times New Roman" panose="02020603050405020304" pitchFamily="18" charset="0"/>
                <a:ea typeface="Times New Roman" panose="02020603050405020304" pitchFamily="18" charset="0"/>
              </a:rPr>
              <a:t> a 2 </a:t>
            </a:r>
            <a:r>
              <a:rPr lang="cs-CZ" sz="1800" i="1" dirty="0" err="1">
                <a:effectLst/>
                <a:latin typeface="Times New Roman" panose="02020603050405020304" pitchFamily="18" charset="0"/>
                <a:ea typeface="Times New Roman" panose="02020603050405020304" pitchFamily="18" charset="0"/>
              </a:rPr>
              <a:t>mmol</a:t>
            </a:r>
            <a:r>
              <a:rPr lang="cs-CZ" sz="1800" i="1" dirty="0">
                <a:effectLst/>
                <a:latin typeface="Times New Roman" panose="02020603050405020304" pitchFamily="18" charset="0"/>
                <a:ea typeface="Times New Roman" panose="02020603050405020304" pitchFamily="18" charset="0"/>
              </a:rPr>
              <a:t> NH</a:t>
            </a:r>
            <a:r>
              <a:rPr lang="cs-CZ" sz="1800" i="1" baseline="-25000" dirty="0">
                <a:effectLst/>
                <a:latin typeface="Times New Roman" panose="02020603050405020304" pitchFamily="18" charset="0"/>
                <a:ea typeface="Times New Roman" panose="02020603050405020304" pitchFamily="18" charset="0"/>
              </a:rPr>
              <a:t>4</a:t>
            </a:r>
            <a:r>
              <a:rPr lang="cs-CZ" sz="1800" i="1" baseline="30000" dirty="0">
                <a:effectLst/>
                <a:latin typeface="Times New Roman" panose="02020603050405020304" pitchFamily="18" charset="0"/>
                <a:ea typeface="Times New Roman" panose="02020603050405020304" pitchFamily="18" charset="0"/>
              </a:rPr>
              <a:t>+</a:t>
            </a:r>
            <a:r>
              <a:rPr lang="cs-CZ" sz="1800" i="1" dirty="0">
                <a:effectLst/>
                <a:latin typeface="Times New Roman" panose="02020603050405020304" pitchFamily="18" charset="0"/>
                <a:ea typeface="Times New Roman" panose="02020603050405020304" pitchFamily="18" charset="0"/>
              </a:rPr>
              <a:t>. Větší část vytvořeného NH</a:t>
            </a:r>
            <a:r>
              <a:rPr lang="cs-CZ" sz="1800" i="1" baseline="-25000" dirty="0">
                <a:effectLst/>
                <a:latin typeface="Times New Roman" panose="02020603050405020304" pitchFamily="18" charset="0"/>
                <a:ea typeface="Times New Roman" panose="02020603050405020304" pitchFamily="18" charset="0"/>
              </a:rPr>
              <a:t>4</a:t>
            </a:r>
            <a:r>
              <a:rPr lang="cs-CZ" sz="1800" i="1" baseline="30000" dirty="0">
                <a:effectLst/>
                <a:latin typeface="Times New Roman" panose="02020603050405020304" pitchFamily="18" charset="0"/>
                <a:ea typeface="Times New Roman" panose="02020603050405020304" pitchFamily="18" charset="0"/>
              </a:rPr>
              <a:t>+ </a:t>
            </a:r>
            <a:r>
              <a:rPr lang="cs-CZ" sz="1800" i="1" dirty="0">
                <a:effectLst/>
                <a:latin typeface="Times New Roman" panose="02020603050405020304" pitchFamily="18" charset="0"/>
                <a:ea typeface="Times New Roman" panose="02020603050405020304" pitchFamily="18" charset="0"/>
              </a:rPr>
              <a:t>se </a:t>
            </a:r>
            <a:r>
              <a:rPr lang="cs-CZ" sz="1800" i="1" dirty="0" err="1">
                <a:effectLst/>
                <a:latin typeface="Times New Roman" panose="02020603050405020304" pitchFamily="18" charset="0"/>
                <a:ea typeface="Times New Roman" panose="02020603050405020304" pitchFamily="18" charset="0"/>
              </a:rPr>
              <a:t>exkretuje</a:t>
            </a:r>
            <a:r>
              <a:rPr lang="cs-CZ" sz="1800" i="1" dirty="0">
                <a:effectLst/>
                <a:latin typeface="Times New Roman" panose="02020603050405020304" pitchFamily="18" charset="0"/>
                <a:ea typeface="Times New Roman" panose="02020603050405020304" pitchFamily="18" charset="0"/>
              </a:rPr>
              <a:t> do moči, zbytek se v játrech zpracuje na močovinu, při níž se spotřebuje ekvimolární množství bikarbonátů. Celkové množství bikarbonátů, které ledvina nově vytvoří při zpracování glutaminu se o toto množství musí snížit. Ledvina do vnitřního prostředí generuje navíc množství bikarbonátů, které odpovídá exkreci NH</a:t>
            </a:r>
            <a:r>
              <a:rPr lang="cs-CZ" sz="1800" i="1" baseline="-25000" dirty="0">
                <a:effectLst/>
                <a:latin typeface="Times New Roman" panose="02020603050405020304" pitchFamily="18" charset="0"/>
                <a:ea typeface="Times New Roman" panose="02020603050405020304" pitchFamily="18" charset="0"/>
              </a:rPr>
              <a:t>4</a:t>
            </a:r>
            <a:r>
              <a:rPr lang="cs-CZ" sz="1800" i="1" baseline="30000" dirty="0">
                <a:effectLst/>
                <a:latin typeface="Times New Roman" panose="02020603050405020304" pitchFamily="18" charset="0"/>
                <a:ea typeface="Times New Roman" panose="02020603050405020304" pitchFamily="18" charset="0"/>
              </a:rPr>
              <a:t>+</a:t>
            </a:r>
            <a:r>
              <a:rPr lang="cs-CZ" sz="1800" i="1" dirty="0">
                <a:effectLst/>
                <a:latin typeface="Times New Roman" panose="02020603050405020304" pitchFamily="18" charset="0"/>
                <a:ea typeface="Times New Roman" panose="02020603050405020304" pitchFamily="18" charset="0"/>
              </a:rPr>
              <a:t>.</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53</a:t>
            </a:fld>
            <a:endParaRPr lang="en-US"/>
          </a:p>
        </p:txBody>
      </p:sp>
    </p:spTree>
    <p:extLst>
      <p:ext uri="{BB962C8B-B14F-4D97-AF65-F5344CB8AC3E}">
        <p14:creationId xmlns:p14="http://schemas.microsoft.com/office/powerpoint/2010/main" val="732221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a:effectLst/>
                <a:latin typeface="Times New Roman" panose="02020603050405020304" pitchFamily="18" charset="0"/>
                <a:ea typeface="Times New Roman" panose="02020603050405020304" pitchFamily="18" charset="0"/>
              </a:rPr>
              <a:t>Toky jednotlivých iontů mezi ICT a ECT přes membránu buněk jsou ve své bilanci elektroneutrální (vyjma změny potenciálu membrány ve vzrušivých tkáních). Proto přesuny vodíkových iontů a bikarbonátů mezi ECT a ICT jsou vždy provázeny přesunem komplementárních iontů.</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55</a:t>
            </a:fld>
            <a:endParaRPr lang="en-US"/>
          </a:p>
        </p:txBody>
      </p:sp>
    </p:spTree>
    <p:extLst>
      <p:ext uri="{BB962C8B-B14F-4D97-AF65-F5344CB8AC3E}">
        <p14:creationId xmlns:p14="http://schemas.microsoft.com/office/powerpoint/2010/main" val="22718309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Times New Roman" panose="02020603050405020304" pitchFamily="18" charset="0"/>
                <a:ea typeface="Times New Roman" panose="02020603050405020304" pitchFamily="18" charset="0"/>
              </a:rPr>
              <a:t>Přes buněčnou membránu procházejí anionty organických kyselin, např. laktát, spolu s vodíkovým iontem (jako kyseliny). Když se laktát </a:t>
            </a:r>
            <a:r>
              <a:rPr lang="cs-CZ" sz="1800" dirty="0" err="1">
                <a:effectLst/>
                <a:latin typeface="Times New Roman" panose="02020603050405020304" pitchFamily="18" charset="0"/>
                <a:ea typeface="Times New Roman" panose="02020603050405020304" pitchFamily="18" charset="0"/>
              </a:rPr>
              <a:t>utilizuje</a:t>
            </a:r>
            <a:r>
              <a:rPr lang="cs-CZ" sz="1800" dirty="0">
                <a:effectLst/>
                <a:latin typeface="Times New Roman" panose="02020603050405020304" pitchFamily="18" charset="0"/>
                <a:ea typeface="Times New Roman" panose="02020603050405020304" pitchFamily="18" charset="0"/>
              </a:rPr>
              <a:t>, přechází do buňky spolu s vodíkovým iontem a ve vnitřním prostředí po něm zůstane bikarbonát (proto jsou laktátové anionty v klinice považovány za potenciální bikarbonáty a </a:t>
            </a:r>
            <a:r>
              <a:rPr lang="cs-CZ" sz="1800" dirty="0" err="1">
                <a:effectLst/>
                <a:latin typeface="Times New Roman" panose="02020603050405020304" pitchFamily="18" charset="0"/>
                <a:ea typeface="Times New Roman" panose="02020603050405020304" pitchFamily="18" charset="0"/>
              </a:rPr>
              <a:t>podíní</a:t>
            </a:r>
            <a:r>
              <a:rPr lang="cs-CZ" sz="1800" dirty="0">
                <a:effectLst/>
                <a:latin typeface="Times New Roman" panose="02020603050405020304" pitchFamily="18" charset="0"/>
                <a:ea typeface="Times New Roman" panose="02020603050405020304" pitchFamily="18" charset="0"/>
              </a:rPr>
              <a:t> natrium-laktátu má </a:t>
            </a:r>
            <a:r>
              <a:rPr lang="cs-CZ" sz="1800" dirty="0" err="1">
                <a:effectLst/>
                <a:latin typeface="Times New Roman" panose="02020603050405020304" pitchFamily="18" charset="0"/>
                <a:ea typeface="Times New Roman" panose="02020603050405020304" pitchFamily="18" charset="0"/>
              </a:rPr>
              <a:t>acidifikační</a:t>
            </a:r>
            <a:r>
              <a:rPr lang="cs-CZ" sz="1800" dirty="0">
                <a:effectLst/>
                <a:latin typeface="Times New Roman" panose="02020603050405020304" pitchFamily="18" charset="0"/>
                <a:ea typeface="Times New Roman" panose="02020603050405020304" pitchFamily="18" charset="0"/>
              </a:rPr>
              <a:t> účinek. </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56</a:t>
            </a:fld>
            <a:endParaRPr lang="en-US"/>
          </a:p>
        </p:txBody>
      </p:sp>
    </p:spTree>
    <p:extLst>
      <p:ext uri="{BB962C8B-B14F-4D97-AF65-F5344CB8AC3E}">
        <p14:creationId xmlns:p14="http://schemas.microsoft.com/office/powerpoint/2010/main" val="133015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a:effectLst/>
                <a:latin typeface="Times New Roman" panose="02020603050405020304" pitchFamily="18" charset="0"/>
                <a:ea typeface="Times New Roman" panose="02020603050405020304" pitchFamily="18" charset="0"/>
              </a:rPr>
              <a:t>Anionty organických kyselin jsou metabolismem vytvářeny a spotřebovávány spolu s vodíkovým iontem jako kyseliny. </a:t>
            </a:r>
            <a:r>
              <a:rPr lang="cs-CZ" sz="1800" i="1" dirty="0">
                <a:solidFill>
                  <a:srgbClr val="000000"/>
                </a:solidFill>
                <a:effectLst/>
                <a:latin typeface="Times New Roman" panose="02020603050405020304" pitchFamily="18" charset="0"/>
                <a:ea typeface="Times New Roman" panose="02020603050405020304" pitchFamily="18" charset="0"/>
              </a:rPr>
              <a:t>V ustáleném stavu je rychlost vzniku a utilizace organických kyselin, proto se nemění jejich koncentrace v krvi a nemění ani acidobazickou rovnováhu (rychlost tvorby vodíkových iontů při jejich sekreci z buněk do ECT se rovná rychlosti spotřeby vodíkových iontů </a:t>
            </a:r>
            <a:r>
              <a:rPr lang="cs-CZ" sz="1800" i="1" dirty="0" err="1">
                <a:solidFill>
                  <a:srgbClr val="000000"/>
                </a:solidFill>
                <a:effectLst/>
                <a:latin typeface="Times New Roman" panose="02020603050405020304" pitchFamily="18" charset="0"/>
                <a:ea typeface="Times New Roman" panose="02020603050405020304" pitchFamily="18" charset="0"/>
              </a:rPr>
              <a:t>přii</a:t>
            </a:r>
            <a:r>
              <a:rPr lang="cs-CZ" sz="1800" i="1" dirty="0">
                <a:solidFill>
                  <a:srgbClr val="000000"/>
                </a:solidFill>
                <a:effectLst/>
                <a:latin typeface="Times New Roman" panose="02020603050405020304" pitchFamily="18" charset="0"/>
                <a:ea typeface="Times New Roman" panose="02020603050405020304" pitchFamily="18" charset="0"/>
              </a:rPr>
              <a:t> jejich utilizaci. Ledviny anionty organických kyselin téměř zcela </a:t>
            </a:r>
            <a:r>
              <a:rPr lang="cs-CZ" sz="1800" i="1" dirty="0" err="1">
                <a:solidFill>
                  <a:srgbClr val="000000"/>
                </a:solidFill>
                <a:effectLst/>
                <a:latin typeface="Times New Roman" panose="02020603050405020304" pitchFamily="18" charset="0"/>
                <a:ea typeface="Times New Roman" panose="02020603050405020304" pitchFamily="18" charset="0"/>
              </a:rPr>
              <a:t>reabsorbují</a:t>
            </a:r>
            <a:r>
              <a:rPr lang="cs-CZ" sz="1800" i="1" dirty="0">
                <a:solidFill>
                  <a:srgbClr val="000000"/>
                </a:solidFill>
                <a:effectLst/>
                <a:latin typeface="Times New Roman" panose="02020603050405020304" pitchFamily="18" charset="0"/>
                <a:ea typeface="Times New Roman" panose="02020603050405020304" pitchFamily="18" charset="0"/>
              </a:rPr>
              <a:t> a organické kyseliny se proto za normálních okolností z těla neztrácejí.</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i="1"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a:solidFill>
                  <a:srgbClr val="000000"/>
                </a:solidFill>
                <a:effectLst/>
                <a:latin typeface="Times New Roman" panose="02020603050405020304" pitchFamily="18" charset="0"/>
                <a:ea typeface="Times New Roman" panose="02020603050405020304" pitchFamily="18" charset="0"/>
              </a:rPr>
              <a:t> Jiná situace nastává při narušení rovnováhy mezi tvorbou a spotřebou organických kyselin. Příkladem je rychlá metabolická utilizace laktátu alkalizuje vnitřní prostředí – je to proto, že laktát se metabolizuje jako kyselina mléčná a spotřebovávaný vodíkový iont při její utilizaci vede k vytváření </a:t>
            </a:r>
            <a:r>
              <a:rPr lang="cs-CZ" sz="1800" i="1" dirty="0" err="1">
                <a:solidFill>
                  <a:srgbClr val="000000"/>
                </a:solidFill>
                <a:effectLst/>
                <a:latin typeface="Times New Roman" panose="02020603050405020304" pitchFamily="18" charset="0"/>
                <a:ea typeface="Times New Roman" panose="02020603050405020304" pitchFamily="18" charset="0"/>
              </a:rPr>
              <a:t>bikarbonáu</a:t>
            </a:r>
            <a:r>
              <a:rPr lang="cs-CZ" sz="1800" i="1" dirty="0">
                <a:solidFill>
                  <a:srgbClr val="000000"/>
                </a:solidFill>
                <a:effectLst/>
                <a:latin typeface="Times New Roman" panose="02020603050405020304" pitchFamily="18" charset="0"/>
                <a:ea typeface="Times New Roman" panose="02020603050405020304" pitchFamily="18" charset="0"/>
              </a:rPr>
              <a:t> (proto se někdy o laktátových aniontech hovoří jako o potenciálních bikarbonátech).</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57</a:t>
            </a:fld>
            <a:endParaRPr lang="en-US"/>
          </a:p>
        </p:txBody>
      </p:sp>
    </p:spTree>
    <p:extLst>
      <p:ext uri="{BB962C8B-B14F-4D97-AF65-F5344CB8AC3E}">
        <p14:creationId xmlns:p14="http://schemas.microsoft.com/office/powerpoint/2010/main" val="3241899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a:effectLst/>
                <a:latin typeface="Times New Roman" panose="02020603050405020304" pitchFamily="18" charset="0"/>
                <a:ea typeface="Times New Roman" panose="02020603050405020304" pitchFamily="18" charset="0"/>
              </a:rPr>
              <a:t>Organické kyseliny se tvoří i metabolizují - normálně je jejich tvorba i metabolický zánik v rovnováze, ledviny anionty organických kyselin z valné většiny </a:t>
            </a:r>
            <a:r>
              <a:rPr lang="cs-CZ" sz="1800" i="1" dirty="0" err="1">
                <a:effectLst/>
                <a:latin typeface="Times New Roman" panose="02020603050405020304" pitchFamily="18" charset="0"/>
                <a:ea typeface="Times New Roman" panose="02020603050405020304" pitchFamily="18" charset="0"/>
              </a:rPr>
              <a:t>reabsorbují</a:t>
            </a:r>
            <a:r>
              <a:rPr lang="cs-CZ" sz="1800" i="1" dirty="0">
                <a:effectLst/>
                <a:latin typeface="Times New Roman" panose="02020603050405020304" pitchFamily="18" charset="0"/>
                <a:ea typeface="Times New Roman" panose="02020603050405020304" pitchFamily="18" charset="0"/>
              </a:rPr>
              <a:t>. Snížení reabsorpce aniontů organických kyselin je regulační odpověď na alkalizaci vnitřního prostředí. Odpověď ledvin na </a:t>
            </a:r>
            <a:r>
              <a:rPr lang="cs-CZ" sz="1800" i="1" dirty="0" err="1">
                <a:effectLst/>
                <a:latin typeface="Times New Roman" panose="02020603050405020304" pitchFamily="18" charset="0"/>
                <a:ea typeface="Times New Roman" panose="02020603050405020304" pitchFamily="18" charset="0"/>
              </a:rPr>
              <a:t>alkalémii</a:t>
            </a:r>
            <a:r>
              <a:rPr lang="cs-CZ" sz="1800" i="1" dirty="0">
                <a:effectLst/>
                <a:latin typeface="Times New Roman" panose="02020603050405020304" pitchFamily="18" charset="0"/>
                <a:ea typeface="Times New Roman" panose="02020603050405020304" pitchFamily="18" charset="0"/>
              </a:rPr>
              <a:t> není proto jen ve snížení acidifikace moči a následném snížení generovaných bikarbonátů. Vzestup pH sníží reabsorpci aniontů organických kyselin a v ECT zadržený vodíkový iont </a:t>
            </a:r>
            <a:r>
              <a:rPr lang="cs-CZ" sz="1800" i="1" dirty="0" err="1">
                <a:effectLst/>
                <a:latin typeface="Times New Roman" panose="02020603050405020304" pitchFamily="18" charset="0"/>
                <a:ea typeface="Times New Roman" panose="02020603050405020304" pitchFamily="18" charset="0"/>
              </a:rPr>
              <a:t>acidifikuje</a:t>
            </a:r>
            <a:r>
              <a:rPr lang="cs-CZ" sz="1800" i="1" dirty="0">
                <a:effectLst/>
                <a:latin typeface="Times New Roman" panose="02020603050405020304" pitchFamily="18" charset="0"/>
                <a:ea typeface="Times New Roman" panose="02020603050405020304" pitchFamily="18" charset="0"/>
              </a:rPr>
              <a:t> vnitřní prostředí.</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58</a:t>
            </a:fld>
            <a:endParaRPr lang="en-US"/>
          </a:p>
        </p:txBody>
      </p:sp>
    </p:spTree>
    <p:extLst>
      <p:ext uri="{BB962C8B-B14F-4D97-AF65-F5344CB8AC3E}">
        <p14:creationId xmlns:p14="http://schemas.microsoft.com/office/powerpoint/2010/main" val="25540802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a:solidFill>
                  <a:srgbClr val="000000"/>
                </a:solidFill>
                <a:effectLst/>
                <a:latin typeface="Times New Roman" panose="02020603050405020304" pitchFamily="18" charset="0"/>
                <a:ea typeface="Times New Roman" panose="02020603050405020304" pitchFamily="18" charset="0"/>
              </a:rPr>
              <a:t>Tvorba silných kyselin (60-70 </a:t>
            </a:r>
            <a:r>
              <a:rPr lang="cs-CZ" sz="1800" i="1" dirty="0" err="1">
                <a:solidFill>
                  <a:srgbClr val="000000"/>
                </a:solidFill>
                <a:effectLst/>
                <a:latin typeface="Times New Roman" panose="02020603050405020304" pitchFamily="18" charset="0"/>
                <a:ea typeface="Times New Roman" panose="02020603050405020304" pitchFamily="18" charset="0"/>
              </a:rPr>
              <a:t>mmol</a:t>
            </a:r>
            <a:r>
              <a:rPr lang="cs-CZ" sz="1800" i="1" dirty="0">
                <a:solidFill>
                  <a:srgbClr val="000000"/>
                </a:solidFill>
                <a:effectLst/>
                <a:latin typeface="Times New Roman" panose="02020603050405020304" pitchFamily="18" charset="0"/>
                <a:ea typeface="Times New Roman" panose="02020603050405020304" pitchFamily="18" charset="0"/>
              </a:rPr>
              <a:t>/den) závisí na dietě (stoupá s příjmem bílkovin). Naproti tomu soli organických kyselin (kalium citrát apod.) v ovoci a zelenině působí </a:t>
            </a:r>
            <a:r>
              <a:rPr lang="cs-CZ" sz="1800" i="1" dirty="0" err="1">
                <a:solidFill>
                  <a:srgbClr val="000000"/>
                </a:solidFill>
                <a:effectLst/>
                <a:latin typeface="Times New Roman" panose="02020603050405020304" pitchFamily="18" charset="0"/>
                <a:ea typeface="Times New Roman" panose="02020603050405020304" pitchFamily="18" charset="0"/>
              </a:rPr>
              <a:t>acidifikačně</a:t>
            </a:r>
            <a:r>
              <a:rPr lang="cs-CZ" sz="1800" i="1" dirty="0">
                <a:solidFill>
                  <a:srgbClr val="000000"/>
                </a:solidFill>
                <a:effectLst/>
                <a:latin typeface="Times New Roman" panose="02020603050405020304" pitchFamily="18" charset="0"/>
                <a:ea typeface="Times New Roman" panose="02020603050405020304" pitchFamily="18" charset="0"/>
              </a:rPr>
              <a:t> proto, že organické kyseliny se metabolizují jako kyseliny (spolu s vodíkovým iontem), a po vstřebání organické kyseliny vytvořený </a:t>
            </a:r>
            <a:r>
              <a:rPr lang="cs-CZ" sz="1800" i="1" dirty="0" err="1">
                <a:solidFill>
                  <a:srgbClr val="000000"/>
                </a:solidFill>
                <a:effectLst/>
                <a:latin typeface="Times New Roman" panose="02020603050405020304" pitchFamily="18" charset="0"/>
                <a:ea typeface="Times New Roman" panose="02020603050405020304" pitchFamily="18" charset="0"/>
              </a:rPr>
              <a:t>bikarbonátový</a:t>
            </a:r>
            <a:r>
              <a:rPr lang="cs-CZ" sz="1800" i="1" dirty="0">
                <a:solidFill>
                  <a:srgbClr val="000000"/>
                </a:solidFill>
                <a:effectLst/>
                <a:latin typeface="Times New Roman" panose="02020603050405020304" pitchFamily="18" charset="0"/>
                <a:ea typeface="Times New Roman" panose="02020603050405020304" pitchFamily="18" charset="0"/>
              </a:rPr>
              <a:t> iont alkalizuje vnitřní prostředí. </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59</a:t>
            </a:fld>
            <a:endParaRPr lang="en-US"/>
          </a:p>
        </p:txBody>
      </p:sp>
    </p:spTree>
    <p:extLst>
      <p:ext uri="{BB962C8B-B14F-4D97-AF65-F5344CB8AC3E}">
        <p14:creationId xmlns:p14="http://schemas.microsoft.com/office/powerpoint/2010/main" val="2902651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a:effectLst/>
                <a:latin typeface="Times New Roman" panose="02020603050405020304" pitchFamily="18" charset="0"/>
                <a:ea typeface="Times New Roman" panose="02020603050405020304" pitchFamily="18" charset="0"/>
              </a:rPr>
              <a:t>Do žaludeční šťávy se </a:t>
            </a:r>
            <a:r>
              <a:rPr lang="cs-CZ" sz="1800" i="1" dirty="0" err="1">
                <a:effectLst/>
                <a:latin typeface="Times New Roman" panose="02020603050405020304" pitchFamily="18" charset="0"/>
                <a:ea typeface="Times New Roman" panose="02020603050405020304" pitchFamily="18" charset="0"/>
              </a:rPr>
              <a:t>secernuje</a:t>
            </a:r>
            <a:r>
              <a:rPr lang="cs-CZ" sz="1800" i="1" dirty="0">
                <a:effectLst/>
                <a:latin typeface="Times New Roman" panose="02020603050405020304" pitchFamily="18" charset="0"/>
                <a:ea typeface="Times New Roman" panose="02020603050405020304" pitchFamily="18" charset="0"/>
              </a:rPr>
              <a:t> kyselina solná, v pankreatu a ve střevech se </a:t>
            </a:r>
            <a:r>
              <a:rPr lang="cs-CZ" sz="1800" i="1" dirty="0" err="1">
                <a:effectLst/>
                <a:latin typeface="Times New Roman" panose="02020603050405020304" pitchFamily="18" charset="0"/>
                <a:ea typeface="Times New Roman" panose="02020603050405020304" pitchFamily="18" charset="0"/>
              </a:rPr>
              <a:t>secernují</a:t>
            </a:r>
            <a:r>
              <a:rPr lang="cs-CZ" sz="1800" i="1" dirty="0">
                <a:effectLst/>
                <a:latin typeface="Times New Roman" panose="02020603050405020304" pitchFamily="18" charset="0"/>
                <a:ea typeface="Times New Roman" panose="02020603050405020304" pitchFamily="18" charset="0"/>
              </a:rPr>
              <a:t> bikarbonáty a resorbují chloridy. bilance bikarbonátů a chloridů je v gastrointestinálním traktu za určitou časovou jednotku vyrovnaná (krátce po příjmu potravy se vnitřní prostředí mírně alkalizuje - hovoří se o tzv. alkalizační vlně, po pasáži potravy do střev se acidobazická bilance vyrovnává). Retence bikarbonátů a ztráta chloridů při zvracení vede k </a:t>
            </a:r>
            <a:r>
              <a:rPr lang="cs-CZ" sz="1800" i="1" dirty="0" err="1">
                <a:effectLst/>
                <a:latin typeface="Times New Roman" panose="02020603050405020304" pitchFamily="18" charset="0"/>
                <a:ea typeface="Times New Roman" panose="02020603050405020304" pitchFamily="18" charset="0"/>
              </a:rPr>
              <a:t>hypochloremické</a:t>
            </a:r>
            <a:r>
              <a:rPr lang="cs-CZ" sz="1800" i="1" dirty="0">
                <a:effectLst/>
                <a:latin typeface="Times New Roman" panose="02020603050405020304" pitchFamily="18" charset="0"/>
                <a:ea typeface="Times New Roman" panose="02020603050405020304" pitchFamily="18" charset="0"/>
              </a:rPr>
              <a:t> alkalóze, ztráty bikarbonátů a retence chloridů vedou k </a:t>
            </a:r>
            <a:r>
              <a:rPr lang="cs-CZ" sz="1800" i="1" dirty="0" err="1">
                <a:effectLst/>
                <a:latin typeface="Times New Roman" panose="02020603050405020304" pitchFamily="18" charset="0"/>
                <a:ea typeface="Times New Roman" panose="02020603050405020304" pitchFamily="18" charset="0"/>
              </a:rPr>
              <a:t>hyperchloremické</a:t>
            </a:r>
            <a:r>
              <a:rPr lang="cs-CZ" sz="1800" i="1" dirty="0">
                <a:effectLst/>
                <a:latin typeface="Times New Roman" panose="02020603050405020304" pitchFamily="18" charset="0"/>
                <a:ea typeface="Times New Roman" panose="02020603050405020304" pitchFamily="18" charset="0"/>
              </a:rPr>
              <a:t> acidóze.</a:t>
            </a:r>
            <a:endParaRPr lang="en-US" sz="1800" dirty="0">
              <a:effectLst/>
              <a:latin typeface="Times New Roman" panose="02020603050405020304" pitchFamily="18" charset="0"/>
              <a:ea typeface="Times New Roman" panose="02020603050405020304" pitchFamily="18" charset="0"/>
            </a:endParaRPr>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60</a:t>
            </a:fld>
            <a:endParaRPr lang="en-US"/>
          </a:p>
        </p:txBody>
      </p:sp>
    </p:spTree>
    <p:extLst>
      <p:ext uri="{BB962C8B-B14F-4D97-AF65-F5344CB8AC3E}">
        <p14:creationId xmlns:p14="http://schemas.microsoft.com/office/powerpoint/2010/main" val="7984223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a:effectLst/>
                <a:latin typeface="Calibri" panose="020F0502020204030204" pitchFamily="34" charset="0"/>
                <a:ea typeface="Calibri" panose="020F0502020204030204" pitchFamily="34" charset="0"/>
              </a:rPr>
              <a:t>Patogeneze </a:t>
            </a:r>
            <a:r>
              <a:rPr lang="cs-CZ" sz="1800" i="1" dirty="0" err="1">
                <a:effectLst/>
                <a:latin typeface="Calibri" panose="020F0502020204030204" pitchFamily="34" charset="0"/>
                <a:ea typeface="Calibri" panose="020F0502020204030204" pitchFamily="34" charset="0"/>
              </a:rPr>
              <a:t>hyperchloremické</a:t>
            </a:r>
            <a:r>
              <a:rPr lang="cs-CZ" sz="1800" i="1" dirty="0">
                <a:effectLst/>
                <a:latin typeface="Calibri" panose="020F0502020204030204" pitchFamily="34" charset="0"/>
                <a:ea typeface="Calibri" panose="020F0502020204030204" pitchFamily="34" charset="0"/>
              </a:rPr>
              <a:t> acidózy při průjmech. Základní příčinou je ztráta bikarbonátů ekvimolárně provázená akumulací chloridů. Příkladem je </a:t>
            </a:r>
            <a:r>
              <a:rPr lang="cs-CZ" sz="1800" i="1" dirty="0" err="1">
                <a:effectLst/>
                <a:latin typeface="Calibri" panose="020F0502020204030204" pitchFamily="34" charset="0"/>
                <a:ea typeface="Calibri" panose="020F0502020204030204" pitchFamily="34" charset="0"/>
              </a:rPr>
              <a:t>hyperchloremická</a:t>
            </a:r>
            <a:r>
              <a:rPr lang="cs-CZ" sz="1800" i="1" dirty="0">
                <a:effectLst/>
                <a:latin typeface="Calibri" panose="020F0502020204030204" pitchFamily="34" charset="0"/>
                <a:ea typeface="Calibri" panose="020F0502020204030204" pitchFamily="34" charset="0"/>
              </a:rPr>
              <a:t> acidóza při průjmech. Příčinou je menší maximální kapacita pumpy čerpající sodík výměnou za vodíkové ionty. Když střevo musí čerpat velkou nálož obsahu, pak výměna bikarbonátů za chloridy je větší než výměna vodíkových iontů za Na</a:t>
            </a:r>
            <a:r>
              <a:rPr lang="cs-CZ" sz="1800" i="1" baseline="30000" dirty="0">
                <a:effectLst/>
                <a:latin typeface="Calibri" panose="020F0502020204030204" pitchFamily="34" charset="0"/>
                <a:ea typeface="Calibri" panose="020F0502020204030204" pitchFamily="34" charset="0"/>
              </a:rPr>
              <a:t>+</a:t>
            </a:r>
            <a:r>
              <a:rPr lang="cs-CZ" sz="1800" i="1" dirty="0">
                <a:effectLst/>
                <a:latin typeface="Calibri" panose="020F0502020204030204" pitchFamily="34" charset="0"/>
                <a:ea typeface="Calibri" panose="020F0502020204030204" pitchFamily="34" charset="0"/>
              </a:rPr>
              <a:t>. </a:t>
            </a:r>
            <a:r>
              <a:rPr lang="cs-CZ" sz="1800" i="1" dirty="0" err="1">
                <a:effectLst/>
                <a:latin typeface="Calibri" panose="020F0502020204030204" pitchFamily="34" charset="0"/>
                <a:ea typeface="Calibri" panose="020F0502020204030204" pitchFamily="34" charset="0"/>
              </a:rPr>
              <a:t>Dýsledkem</a:t>
            </a:r>
            <a:r>
              <a:rPr lang="cs-CZ" sz="1800" i="1" dirty="0">
                <a:effectLst/>
                <a:latin typeface="Calibri" panose="020F0502020204030204" pitchFamily="34" charset="0"/>
                <a:ea typeface="Calibri" panose="020F0502020204030204" pitchFamily="34" charset="0"/>
              </a:rPr>
              <a:t> je ztráta bikarbonátů a akumulace chloridů. Ztráta bikarbonátů vyvolá pokles koncentrace bikarbonátů a posuny v acidobazických </a:t>
            </a:r>
            <a:r>
              <a:rPr lang="cs-CZ" sz="1800" i="1" dirty="0" err="1">
                <a:effectLst/>
                <a:latin typeface="Calibri" panose="020F0502020204030204" pitchFamily="34" charset="0"/>
                <a:ea typeface="Calibri" panose="020F0502020204030204" pitchFamily="34" charset="0"/>
              </a:rPr>
              <a:t>pufračních</a:t>
            </a:r>
            <a:r>
              <a:rPr lang="cs-CZ" sz="1800" i="1" dirty="0">
                <a:effectLst/>
                <a:latin typeface="Calibri" panose="020F0502020204030204" pitchFamily="34" charset="0"/>
                <a:ea typeface="Calibri" panose="020F0502020204030204" pitchFamily="34" charset="0"/>
              </a:rPr>
              <a:t> systémech vedoucí k poklesu pH a k poklesu všech </a:t>
            </a:r>
            <a:r>
              <a:rPr lang="cs-CZ" sz="1800" i="1" dirty="0" err="1">
                <a:effectLst/>
                <a:latin typeface="Calibri" panose="020F0502020204030204" pitchFamily="34" charset="0"/>
                <a:ea typeface="Calibri" panose="020F0502020204030204" pitchFamily="34" charset="0"/>
              </a:rPr>
              <a:t>pufračních</a:t>
            </a:r>
            <a:r>
              <a:rPr lang="cs-CZ" sz="1800" i="1" dirty="0">
                <a:effectLst/>
                <a:latin typeface="Calibri" panose="020F0502020204030204" pitchFamily="34" charset="0"/>
                <a:ea typeface="Calibri" panose="020F0502020204030204" pitchFamily="34" charset="0"/>
              </a:rPr>
              <a:t> </a:t>
            </a:r>
            <a:r>
              <a:rPr lang="cs-CZ" sz="1800" i="1" dirty="0" err="1">
                <a:effectLst/>
                <a:latin typeface="Calibri" panose="020F0502020204030204" pitchFamily="34" charset="0"/>
                <a:ea typeface="Calibri" panose="020F0502020204030204" pitchFamily="34" charset="0"/>
              </a:rPr>
              <a:t>bazí</a:t>
            </a:r>
            <a:r>
              <a:rPr lang="cs-CZ" sz="1800" i="1" dirty="0">
                <a:effectLst/>
                <a:latin typeface="Calibri" panose="020F0502020204030204" pitchFamily="34" charset="0"/>
                <a:ea typeface="Calibri" panose="020F0502020204030204" pitchFamily="34" charset="0"/>
              </a:rPr>
              <a:t> - a tedy i k poklesu SID. Pokles SID je důsledkem ekvimolární ztráty bikarbonátů a retence chloridů. Tím se liší od Stewartova přístupu, kde pokles SID je jednou z prvotních příčin.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61</a:t>
            </a:fld>
            <a:endParaRPr lang="en-US"/>
          </a:p>
        </p:txBody>
      </p:sp>
    </p:spTree>
    <p:extLst>
      <p:ext uri="{BB962C8B-B14F-4D97-AF65-F5344CB8AC3E}">
        <p14:creationId xmlns:p14="http://schemas.microsoft.com/office/powerpoint/2010/main" val="123105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C741A98-C05D-40E3-8078-CFE8CAF97A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C95497-BE7E-49F6-BAB4-323E70D94EDF}" type="slidenum">
              <a:rPr lang="cs-CZ" altLang="cs-CZ" smtClean="0"/>
              <a:pPr>
                <a:spcBef>
                  <a:spcPct val="0"/>
                </a:spcBef>
              </a:pPr>
              <a:t>7</a:t>
            </a:fld>
            <a:endParaRPr lang="cs-CZ" altLang="cs-CZ"/>
          </a:p>
        </p:txBody>
      </p:sp>
      <p:sp>
        <p:nvSpPr>
          <p:cNvPr id="34819" name="Rectangle 2">
            <a:extLst>
              <a:ext uri="{FF2B5EF4-FFF2-40B4-BE49-F238E27FC236}">
                <a16:creationId xmlns:a16="http://schemas.microsoft.com/office/drawing/2014/main" id="{354C092A-E5A2-4114-BCC5-33FE796D007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79A61F27-1B43-43A1-80EE-6A62D679B1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t>Celková koncentrace CO2, </a:t>
            </a:r>
            <a:r>
              <a:rPr lang="cs-CZ" altLang="cs-CZ" dirty="0" err="1"/>
              <a:t>vytěsnitelná</a:t>
            </a:r>
            <a:r>
              <a:rPr lang="cs-CZ" altLang="cs-CZ" dirty="0"/>
              <a:t> z krve do vakua (tj. sumární koncentrace rozpuštěného CO</a:t>
            </a:r>
            <a:r>
              <a:rPr lang="cs-CZ" altLang="cs-CZ" baseline="0" dirty="0"/>
              <a:t>2</a:t>
            </a:r>
            <a:r>
              <a:rPr lang="cs-CZ" altLang="cs-CZ" dirty="0"/>
              <a:t>, H</a:t>
            </a:r>
            <a:r>
              <a:rPr lang="cs-CZ" altLang="cs-CZ" sz="1400" baseline="-25000" dirty="0"/>
              <a:t>2</a:t>
            </a:r>
            <a:r>
              <a:rPr lang="cs-CZ" altLang="cs-CZ" dirty="0"/>
              <a:t>CO</a:t>
            </a:r>
            <a:r>
              <a:rPr lang="cs-CZ" altLang="cs-CZ" baseline="-25000" dirty="0"/>
              <a:t>3</a:t>
            </a:r>
            <a:r>
              <a:rPr lang="cs-CZ" altLang="cs-CZ" dirty="0"/>
              <a:t> a HCO</a:t>
            </a:r>
            <a:r>
              <a:rPr lang="cs-CZ" altLang="cs-CZ" baseline="-25000" dirty="0"/>
              <a:t>3</a:t>
            </a:r>
            <a:r>
              <a:rPr lang="cs-CZ" altLang="cs-CZ" baseline="30000" dirty="0"/>
              <a:t>-</a:t>
            </a:r>
            <a:r>
              <a:rPr lang="cs-CZ" altLang="cs-CZ" dirty="0"/>
              <a:t> – a pro upřesnění i CO</a:t>
            </a:r>
            <a:r>
              <a:rPr lang="cs-CZ" altLang="cs-CZ" baseline="-25000" dirty="0"/>
              <a:t>2</a:t>
            </a:r>
            <a:r>
              <a:rPr lang="cs-CZ" altLang="cs-CZ" dirty="0"/>
              <a:t> vázaného na molekulu hemoglobinu jako </a:t>
            </a:r>
            <a:r>
              <a:rPr lang="cs-CZ" altLang="cs-CZ" dirty="0" err="1"/>
              <a:t>karbaminohemoglobin</a:t>
            </a:r>
            <a:r>
              <a:rPr lang="cs-CZ" altLang="cs-CZ" dirty="0"/>
              <a:t>) se nazývala alkalická rezerva. </a:t>
            </a:r>
          </a:p>
          <a:p>
            <a:endParaRPr lang="cs-CZ" altLang="cs-CZ" dirty="0"/>
          </a:p>
          <a:p>
            <a:r>
              <a:rPr lang="cs-CZ" altLang="cs-CZ" dirty="0"/>
              <a:t>Pro její stanovení se využívala poměrně pracná metoda vytěsnění CO</a:t>
            </a:r>
            <a:r>
              <a:rPr lang="cs-CZ" altLang="cs-CZ" baseline="-25000" dirty="0"/>
              <a:t>2</a:t>
            </a:r>
            <a:r>
              <a:rPr lang="cs-CZ" altLang="cs-CZ" dirty="0"/>
              <a:t> do vakua pomocí rtuťové vývěvy. Pokud známe alkalickou </a:t>
            </a:r>
            <a:r>
              <a:rPr lang="cs-CZ" altLang="cs-CZ" dirty="0" err="1"/>
              <a:t>rezeru</a:t>
            </a:r>
            <a:r>
              <a:rPr lang="cs-CZ" altLang="cs-CZ" dirty="0"/>
              <a:t> a pH, dá se z fyzikálně chemických rovnic vypočítat koncentrace HCO</a:t>
            </a:r>
            <a:r>
              <a:rPr lang="cs-CZ" altLang="cs-CZ" baseline="-25000" dirty="0"/>
              <a:t>3</a:t>
            </a:r>
            <a:r>
              <a:rPr lang="cs-CZ" altLang="cs-CZ" dirty="0"/>
              <a:t>- a koncentrace volně rozpuštěného CO</a:t>
            </a:r>
            <a:r>
              <a:rPr lang="cs-CZ" altLang="cs-CZ" baseline="-25000" dirty="0"/>
              <a:t>2</a:t>
            </a:r>
            <a:r>
              <a:rPr lang="cs-CZ" altLang="cs-CZ" dirty="0"/>
              <a:t>, resp. pCO</a:t>
            </a:r>
            <a:r>
              <a:rPr lang="cs-CZ" altLang="cs-CZ" baseline="-25000" dirty="0"/>
              <a:t>2</a:t>
            </a:r>
            <a:r>
              <a:rPr lang="cs-CZ" altLang="cs-CZ" baseline="0" dirty="0"/>
              <a:t>.</a:t>
            </a:r>
          </a:p>
        </p:txBody>
      </p:sp>
    </p:spTree>
    <p:extLst>
      <p:ext uri="{BB962C8B-B14F-4D97-AF65-F5344CB8AC3E}">
        <p14:creationId xmlns:p14="http://schemas.microsoft.com/office/powerpoint/2010/main" val="1759314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a:effectLst/>
                <a:latin typeface="Times New Roman" panose="02020603050405020304" pitchFamily="18" charset="0"/>
                <a:ea typeface="Times New Roman" panose="02020603050405020304" pitchFamily="18" charset="0"/>
              </a:rPr>
              <a:t>Negativně nabitý albumin se tvoří i vstřebává spolu s vodíkovým iontem (přitom se </a:t>
            </a:r>
            <a:r>
              <a:rPr lang="cs-CZ" sz="1800" i="1" dirty="0" err="1">
                <a:effectLst/>
                <a:latin typeface="Times New Roman" panose="02020603050405020304" pitchFamily="18" charset="0"/>
                <a:ea typeface="Times New Roman" panose="02020603050405020304" pitchFamily="18" charset="0"/>
              </a:rPr>
              <a:t>utilizují</a:t>
            </a:r>
            <a:r>
              <a:rPr lang="cs-CZ" sz="1800" i="1" dirty="0">
                <a:effectLst/>
                <a:latin typeface="Times New Roman" panose="02020603050405020304" pitchFamily="18" charset="0"/>
                <a:ea typeface="Times New Roman" panose="02020603050405020304" pitchFamily="18" charset="0"/>
              </a:rPr>
              <a:t> nebo generují bikarbonáty) - pokud jsou tvorba a zánik albuminu vyrovnané, k poruchám bilance nedochází, pokud rychlost odbourávání převáží nad rychlostí tvorby albuminu (a rychlost tvorby bikarbonátů převáží nad rychlostí jejich utilizace) hladina albuminu se sníží a bikarbonáty se </a:t>
            </a:r>
            <a:r>
              <a:rPr lang="cs-CZ" sz="1800" i="1" dirty="0" err="1">
                <a:effectLst/>
                <a:latin typeface="Times New Roman" panose="02020603050405020304" pitchFamily="18" charset="0"/>
                <a:ea typeface="Times New Roman" panose="02020603050405020304" pitchFamily="18" charset="0"/>
              </a:rPr>
              <a:t>retinují</a:t>
            </a:r>
            <a:r>
              <a:rPr lang="cs-CZ" sz="1800" i="1" dirty="0">
                <a:effectLst/>
                <a:latin typeface="Times New Roman" panose="02020603050405020304" pitchFamily="18" charset="0"/>
                <a:ea typeface="Times New Roman" panose="02020603050405020304" pitchFamily="18" charset="0"/>
              </a:rPr>
              <a:t>, což vede k </a:t>
            </a:r>
            <a:r>
              <a:rPr lang="cs-CZ" sz="1800" i="1" dirty="0" err="1">
                <a:effectLst/>
                <a:latin typeface="Times New Roman" panose="02020603050405020304" pitchFamily="18" charset="0"/>
                <a:ea typeface="Times New Roman" panose="02020603050405020304" pitchFamily="18" charset="0"/>
              </a:rPr>
              <a:t>hypoalbuminemické</a:t>
            </a:r>
            <a:r>
              <a:rPr lang="cs-CZ" sz="1800" i="1" dirty="0">
                <a:effectLst/>
                <a:latin typeface="Times New Roman" panose="02020603050405020304" pitchFamily="18" charset="0"/>
                <a:ea typeface="Times New Roman" panose="02020603050405020304" pitchFamily="18" charset="0"/>
              </a:rPr>
              <a:t> alkalóze.</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62</a:t>
            </a:fld>
            <a:endParaRPr lang="en-US"/>
          </a:p>
        </p:txBody>
      </p:sp>
    </p:spTree>
    <p:extLst>
      <p:ext uri="{BB962C8B-B14F-4D97-AF65-F5344CB8AC3E}">
        <p14:creationId xmlns:p14="http://schemas.microsoft.com/office/powerpoint/2010/main" val="12997567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a:effectLst/>
                <a:latin typeface="Times New Roman" panose="02020603050405020304" pitchFamily="18" charset="0"/>
                <a:ea typeface="Times New Roman" panose="02020603050405020304" pitchFamily="18" charset="0"/>
              </a:rPr>
              <a:t>Kompenzační diagram dle </a:t>
            </a:r>
            <a:r>
              <a:rPr lang="cs-CZ" sz="1800" i="1" dirty="0" err="1">
                <a:effectLst/>
                <a:latin typeface="Times New Roman" panose="02020603050405020304" pitchFamily="18" charset="0"/>
                <a:ea typeface="Times New Roman" panose="02020603050405020304" pitchFamily="18" charset="0"/>
              </a:rPr>
              <a:t>Siggaard</a:t>
            </a:r>
            <a:r>
              <a:rPr lang="cs-CZ" sz="1800" i="1" dirty="0">
                <a:effectLst/>
                <a:latin typeface="Times New Roman" panose="02020603050405020304" pitchFamily="18" charset="0"/>
                <a:ea typeface="Times New Roman" panose="02020603050405020304" pitchFamily="18" charset="0"/>
              </a:rPr>
              <a:t>-Andersena, vyjadřující rozsah kompenzační odpovědi respirace a ledvin na poruchu acidobazické rovnováhy.</a:t>
            </a:r>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63</a:t>
            </a:fld>
            <a:endParaRPr lang="en-US"/>
          </a:p>
        </p:txBody>
      </p:sp>
    </p:spTree>
    <p:extLst>
      <p:ext uri="{BB962C8B-B14F-4D97-AF65-F5344CB8AC3E}">
        <p14:creationId xmlns:p14="http://schemas.microsoft.com/office/powerpoint/2010/main" val="11471801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a:effectLst/>
                <a:latin typeface="Times New Roman" panose="02020603050405020304" pitchFamily="18" charset="0"/>
                <a:ea typeface="Times New Roman" panose="02020603050405020304" pitchFamily="18" charset="0"/>
              </a:rPr>
              <a:t>Kompenzační diagram acidobazické regulace dle Engliše: A - akutní, U - ustálená, M - metabolická, </a:t>
            </a:r>
            <a:r>
              <a:rPr lang="cs-CZ" sz="1800" i="1" dirty="0" err="1">
                <a:effectLst/>
                <a:latin typeface="Times New Roman" panose="02020603050405020304" pitchFamily="18" charset="0"/>
                <a:ea typeface="Times New Roman" panose="02020603050405020304" pitchFamily="18" charset="0"/>
              </a:rPr>
              <a:t>Ac</a:t>
            </a:r>
            <a:r>
              <a:rPr lang="cs-CZ" sz="1800" i="1" dirty="0">
                <a:effectLst/>
                <a:latin typeface="Times New Roman" panose="02020603050405020304" pitchFamily="18" charset="0"/>
                <a:ea typeface="Times New Roman" panose="02020603050405020304" pitchFamily="18" charset="0"/>
              </a:rPr>
              <a:t> - Acidóza, Alk - Alkalóza, NH - oblast fyziologických hodnot.</a:t>
            </a:r>
            <a:endParaRPr lang="en-US" sz="1800" dirty="0">
              <a:effectLst/>
              <a:latin typeface="Times New Roman" panose="02020603050405020304" pitchFamily="18" charset="0"/>
              <a:ea typeface="Times New Roman" panose="02020603050405020304" pitchFamily="18" charset="0"/>
            </a:endParaRPr>
          </a:p>
          <a:p>
            <a:r>
              <a:rPr lang="cs-CZ"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cs-CZ" sz="1800" i="1" dirty="0">
                <a:effectLst/>
                <a:latin typeface="Times New Roman" panose="02020603050405020304" pitchFamily="18" charset="0"/>
                <a:ea typeface="Times New Roman" panose="02020603050405020304" pitchFamily="18" charset="0"/>
              </a:rPr>
              <a:t>Výsledky vyšetřování acidobazické rovnováhy, založené na využití </a:t>
            </a:r>
            <a:r>
              <a:rPr lang="cs-CZ" sz="1800" i="1" dirty="0" err="1">
                <a:effectLst/>
                <a:latin typeface="Times New Roman" panose="02020603050405020304" pitchFamily="18" charset="0"/>
                <a:ea typeface="Times New Roman" panose="02020603050405020304" pitchFamily="18" charset="0"/>
              </a:rPr>
              <a:t>Siggaard-Andersonova</a:t>
            </a:r>
            <a:r>
              <a:rPr lang="cs-CZ" sz="1800" i="1" dirty="0">
                <a:effectLst/>
                <a:latin typeface="Times New Roman" panose="02020603050405020304" pitchFamily="18" charset="0"/>
                <a:ea typeface="Times New Roman" panose="02020603050405020304" pitchFamily="18" charset="0"/>
              </a:rPr>
              <a:t> nomogramu spolu s kompenzačními diagramy byly velkou pomůckou pro posouzení rozsahu kompenzačních odpovědí jednotlivých poruch acidobazické rovnováhy. Umožnily charakterizovat některé smíšené poruchy acidobazické rovnováhy, a byly i pomocníkem pro odhad dávkování infuzní terapie. Kompenzační diagramy vcelku dobře odrážejí situaci, pokud se jedná o jednoduchou poruchu. Umožňují odhalit smíšené poruchy tam, kde nejsou obě poruchy protichůdné (např. Respirační acidóza kombinovaná s metabolickou acidózou). </a:t>
            </a:r>
            <a:endParaRPr lang="en-US" sz="1800" dirty="0">
              <a:effectLst/>
              <a:latin typeface="Times New Roman" panose="02020603050405020304" pitchFamily="18" charset="0"/>
              <a:ea typeface="Times New Roman" panose="02020603050405020304" pitchFamily="18" charset="0"/>
            </a:endParaRPr>
          </a:p>
          <a:p>
            <a:r>
              <a:rPr lang="cs-CZ"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cs-CZ" sz="1800" i="1" dirty="0">
                <a:effectLst/>
                <a:latin typeface="Times New Roman" panose="02020603050405020304" pitchFamily="18" charset="0"/>
                <a:ea typeface="Times New Roman" panose="02020603050405020304" pitchFamily="18" charset="0"/>
              </a:rPr>
              <a:t>Pokud se ale jedná o smíšenou poruchu působící ve dvou směrech – např. metabolická acidóza + metabolická alkalóza, pak se vliv na parametry acidobazické rovnováhy vzájemně vyrušuje a vyšetřované acidobazické parametry mohou být dokonce i téměř normální. </a:t>
            </a:r>
            <a:endParaRPr lang="en-US" sz="1800" dirty="0">
              <a:effectLst/>
              <a:latin typeface="Times New Roman" panose="02020603050405020304" pitchFamily="18" charset="0"/>
              <a:ea typeface="Times New Roman" panose="02020603050405020304" pitchFamily="18" charset="0"/>
            </a:endParaRPr>
          </a:p>
          <a:p>
            <a:r>
              <a:rPr lang="cs-CZ"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cs-CZ" sz="1800" i="1" dirty="0">
                <a:effectLst/>
                <a:latin typeface="Times New Roman" panose="02020603050405020304" pitchFamily="18" charset="0"/>
                <a:ea typeface="Times New Roman" panose="02020603050405020304" pitchFamily="18" charset="0"/>
              </a:rPr>
              <a:t>Pro klinické hodnocení acidobazických poruch proto samotné výsledky vyšetřování ABR parametrů nestačí. Kompenzační diagram sám o sobě vypovídá pouze o stavu </a:t>
            </a:r>
            <a:r>
              <a:rPr lang="cs-CZ" sz="1800" i="1" dirty="0" err="1">
                <a:effectLst/>
                <a:latin typeface="Times New Roman" panose="02020603050405020304" pitchFamily="18" charset="0"/>
                <a:ea typeface="Times New Roman" panose="02020603050405020304" pitchFamily="18" charset="0"/>
              </a:rPr>
              <a:t>pufračních</a:t>
            </a:r>
            <a:r>
              <a:rPr lang="cs-CZ" sz="1800" i="1" dirty="0">
                <a:effectLst/>
                <a:latin typeface="Times New Roman" panose="02020603050405020304" pitchFamily="18" charset="0"/>
                <a:ea typeface="Times New Roman" panose="02020603050405020304" pitchFamily="18" charset="0"/>
              </a:rPr>
              <a:t> systémů a rozsahu adaptačních odpovědí, pro objasnění příčin acidobazických poruch je nutno spojit hodnocení změn acidobazických parametrů s ionty.</a:t>
            </a:r>
            <a:r>
              <a:rPr lang="cs-CZ" sz="1800" i="0" dirty="0">
                <a:effectLst/>
                <a:latin typeface="Times New Roman" panose="02020603050405020304" pitchFamily="18" charset="0"/>
                <a:ea typeface="Times New Roman" panose="02020603050405020304" pitchFamily="18" charset="0"/>
              </a:rPr>
              <a:t> </a:t>
            </a:r>
          </a:p>
          <a:p>
            <a:endParaRPr lang="cs-CZ" sz="1800" i="0" dirty="0">
              <a:effectLst/>
              <a:latin typeface="Times New Roman" panose="02020603050405020304" pitchFamily="18" charset="0"/>
              <a:ea typeface="Times New Roman" panose="02020603050405020304" pitchFamily="18" charset="0"/>
            </a:endParaRPr>
          </a:p>
          <a:p>
            <a:r>
              <a:rPr lang="cs-CZ" sz="1800" i="1" dirty="0">
                <a:effectLst/>
                <a:latin typeface="Times New Roman" panose="02020603050405020304" pitchFamily="18" charset="0"/>
                <a:ea typeface="Times New Roman" panose="02020603050405020304" pitchFamily="18" charset="0"/>
              </a:rPr>
              <a:t>Tak například metabolická acidóza, může být způsobena akumulací silných kyselin (např. laktátová acidóza, </a:t>
            </a:r>
            <a:r>
              <a:rPr lang="cs-CZ" sz="1800" i="1" dirty="0" err="1">
                <a:effectLst/>
                <a:latin typeface="Times New Roman" panose="02020603050405020304" pitchFamily="18" charset="0"/>
                <a:ea typeface="Times New Roman" panose="02020603050405020304" pitchFamily="18" charset="0"/>
              </a:rPr>
              <a:t>ketoacidóza</a:t>
            </a:r>
            <a:r>
              <a:rPr lang="cs-CZ" sz="1800" i="1" dirty="0">
                <a:effectLst/>
                <a:latin typeface="Times New Roman" panose="02020603050405020304" pitchFamily="18" charset="0"/>
                <a:ea typeface="Times New Roman" panose="02020603050405020304" pitchFamily="18" charset="0"/>
              </a:rPr>
              <a:t>, renální acidóza) nebo také ztrátou bikarbonátů při průjmech, kdy bikarbonáty se ztrácí ve stolici a místo nich se v extracelulární tekutině akumulují chloridy. Ve všech těchto případech vyšetření acidobazické rovnováhy vykáže snížení BE a pokles hladiny bikarbonátů a neodhalí příčinu acidobazické poruchy.</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64</a:t>
            </a:fld>
            <a:endParaRPr lang="en-US"/>
          </a:p>
        </p:txBody>
      </p:sp>
    </p:spTree>
    <p:extLst>
      <p:ext uri="{BB962C8B-B14F-4D97-AF65-F5344CB8AC3E}">
        <p14:creationId xmlns:p14="http://schemas.microsoft.com/office/powerpoint/2010/main" val="37003833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15000"/>
              </a:lnSpc>
            </a:pPr>
            <a:r>
              <a:rPr lang="cs-CZ" sz="1800" i="1" dirty="0">
                <a:effectLst/>
                <a:latin typeface="Times New Roman" panose="02020603050405020304" pitchFamily="18" charset="0"/>
                <a:ea typeface="Times New Roman" panose="02020603050405020304" pitchFamily="18" charset="0"/>
              </a:rPr>
              <a:t>Pro klinické hodnocení acidobazických poruch je nutno spojit hodnocení změn acidobazických parametrů s ionty. </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cs-CZ"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cs-CZ" sz="1800" i="1" dirty="0">
                <a:effectLst/>
                <a:latin typeface="Times New Roman" panose="02020603050405020304" pitchFamily="18" charset="0"/>
                <a:ea typeface="Times New Roman" panose="02020603050405020304" pitchFamily="18" charset="0"/>
              </a:rPr>
              <a:t>Proto se v klasické teorii při posuzování příčin metabolické acidózy užívá také rozdíl mezi koncentrací hlavních kationtů a aniontů extracelulární tekutiny: sodíku, chloridů a bikarbonátů, tzv. aniontové okno - </a:t>
            </a:r>
            <a:r>
              <a:rPr lang="cs-CZ" sz="1800" b="1" i="1" dirty="0">
                <a:effectLst/>
                <a:latin typeface="Times New Roman" panose="02020603050405020304" pitchFamily="18" charset="0"/>
                <a:ea typeface="Times New Roman" panose="02020603050405020304" pitchFamily="18" charset="0"/>
              </a:rPr>
              <a:t>anion gap (AG)</a:t>
            </a:r>
            <a:r>
              <a:rPr lang="cs-CZ"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i="1" dirty="0">
                <a:effectLst/>
                <a:latin typeface="Times New Roman" panose="02020603050405020304" pitchFamily="18" charset="0"/>
                <a:ea typeface="Times New Roman" panose="02020603050405020304" pitchFamily="18" charset="0"/>
              </a:rPr>
              <a:t>AG = [Na+] - ( [Cl</a:t>
            </a:r>
            <a:r>
              <a:rPr lang="en-US" sz="1800" i="1" baseline="30000"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 + [HCO</a:t>
            </a:r>
            <a:r>
              <a:rPr lang="en-US" sz="1800" i="1" baseline="-25000" dirty="0">
                <a:effectLst/>
                <a:latin typeface="Times New Roman" panose="02020603050405020304" pitchFamily="18" charset="0"/>
                <a:ea typeface="Times New Roman" panose="02020603050405020304" pitchFamily="18" charset="0"/>
              </a:rPr>
              <a:t>3</a:t>
            </a:r>
            <a:r>
              <a:rPr lang="en-US" sz="1800" i="1" baseline="30000"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i="1" dirty="0" err="1">
                <a:effectLst/>
                <a:latin typeface="Times New Roman" panose="02020603050405020304" pitchFamily="18" charset="0"/>
                <a:ea typeface="Times New Roman" panose="02020603050405020304" pitchFamily="18" charset="0"/>
              </a:rPr>
              <a:t>Někdy</a:t>
            </a:r>
            <a:r>
              <a:rPr lang="en-US" sz="1800" i="1" dirty="0">
                <a:effectLst/>
                <a:latin typeface="Times New Roman" panose="02020603050405020304" pitchFamily="18" charset="0"/>
                <a:ea typeface="Times New Roman" panose="02020603050405020304" pitchFamily="18" charset="0"/>
              </a:rPr>
              <a:t> se </a:t>
            </a:r>
            <a:r>
              <a:rPr lang="en-US" sz="1800" i="1" dirty="0" err="1">
                <a:effectLst/>
                <a:latin typeface="Times New Roman" panose="02020603050405020304" pitchFamily="18" charset="0"/>
                <a:ea typeface="Times New Roman" panose="02020603050405020304" pitchFamily="18" charset="0"/>
              </a:rPr>
              <a:t>používá</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druhá</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varianta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počítající</a:t>
            </a:r>
            <a:r>
              <a:rPr lang="en-US" sz="1800" i="1" dirty="0">
                <a:effectLst/>
                <a:latin typeface="Times New Roman" panose="02020603050405020304" pitchFamily="18" charset="0"/>
                <a:ea typeface="Times New Roman" panose="02020603050405020304" pitchFamily="18" charset="0"/>
              </a:rPr>
              <a:t> s </a:t>
            </a:r>
            <a:r>
              <a:rPr lang="en-US" sz="1800" i="1" dirty="0" err="1">
                <a:effectLst/>
                <a:latin typeface="Times New Roman" panose="02020603050405020304" pitchFamily="18" charset="0"/>
                <a:ea typeface="Times New Roman" panose="02020603050405020304" pitchFamily="18" charset="0"/>
              </a:rPr>
              <a:t>koncentrací</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draslík</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de-DE" sz="1800" i="1" dirty="0">
                <a:effectLst/>
                <a:latin typeface="Times New Roman" panose="02020603050405020304" pitchFamily="18" charset="0"/>
                <a:ea typeface="Times New Roman" panose="02020603050405020304" pitchFamily="18" charset="0"/>
              </a:rPr>
              <a:t>AG = ([Na</a:t>
            </a:r>
            <a:r>
              <a:rPr lang="de-DE" sz="1800" i="1" baseline="30000" dirty="0">
                <a:effectLst/>
                <a:latin typeface="Times New Roman" panose="02020603050405020304" pitchFamily="18" charset="0"/>
                <a:ea typeface="Times New Roman" panose="02020603050405020304" pitchFamily="18" charset="0"/>
              </a:rPr>
              <a:t>+</a:t>
            </a:r>
            <a:r>
              <a:rPr lang="de-DE" sz="1800" i="1" dirty="0">
                <a:effectLst/>
                <a:latin typeface="Times New Roman" panose="02020603050405020304" pitchFamily="18" charset="0"/>
                <a:ea typeface="Times New Roman" panose="02020603050405020304" pitchFamily="18" charset="0"/>
              </a:rPr>
              <a:t>] + [K</a:t>
            </a:r>
            <a:r>
              <a:rPr lang="de-DE" sz="1800" i="1" baseline="30000" dirty="0">
                <a:effectLst/>
                <a:latin typeface="Times New Roman" panose="02020603050405020304" pitchFamily="18" charset="0"/>
                <a:ea typeface="Times New Roman" panose="02020603050405020304" pitchFamily="18" charset="0"/>
              </a:rPr>
              <a:t>+</a:t>
            </a:r>
            <a:r>
              <a:rPr lang="de-DE" sz="1800" i="1" dirty="0">
                <a:effectLst/>
                <a:latin typeface="Times New Roman" panose="02020603050405020304" pitchFamily="18" charset="0"/>
                <a:ea typeface="Times New Roman" panose="02020603050405020304" pitchFamily="18" charset="0"/>
              </a:rPr>
              <a:t>]) - ([Cl</a:t>
            </a:r>
            <a:r>
              <a:rPr lang="de-DE" sz="1800" i="1" baseline="30000" dirty="0">
                <a:effectLst/>
                <a:latin typeface="Times New Roman" panose="02020603050405020304" pitchFamily="18" charset="0"/>
                <a:ea typeface="Times New Roman" panose="02020603050405020304" pitchFamily="18" charset="0"/>
              </a:rPr>
              <a:t>-</a:t>
            </a:r>
            <a:r>
              <a:rPr lang="de-DE" sz="1800" i="1" dirty="0">
                <a:effectLst/>
                <a:latin typeface="Times New Roman" panose="02020603050405020304" pitchFamily="18" charset="0"/>
                <a:ea typeface="Times New Roman" panose="02020603050405020304" pitchFamily="18" charset="0"/>
              </a:rPr>
              <a:t>] + [HCO</a:t>
            </a:r>
            <a:r>
              <a:rPr lang="de-DE" sz="1800" i="1" baseline="-25000" dirty="0">
                <a:effectLst/>
                <a:latin typeface="Times New Roman" panose="02020603050405020304" pitchFamily="18" charset="0"/>
                <a:ea typeface="Times New Roman" panose="02020603050405020304" pitchFamily="18" charset="0"/>
              </a:rPr>
              <a:t>3</a:t>
            </a:r>
            <a:r>
              <a:rPr lang="de-DE" sz="1800" i="1" baseline="30000" dirty="0">
                <a:effectLst/>
                <a:latin typeface="Times New Roman" panose="02020603050405020304" pitchFamily="18" charset="0"/>
                <a:ea typeface="Times New Roman" panose="02020603050405020304" pitchFamily="18" charset="0"/>
              </a:rPr>
              <a:t>-</a:t>
            </a:r>
            <a:r>
              <a:rPr lang="de-DE"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de-DE" sz="1800" i="1" dirty="0">
                <a:effectLst/>
                <a:latin typeface="Times New Roman" panose="02020603050405020304" pitchFamily="18" charset="0"/>
                <a:ea typeface="Times New Roman" panose="02020603050405020304" pitchFamily="18" charset="0"/>
              </a:rPr>
              <a:t>V </a:t>
            </a:r>
            <a:r>
              <a:rPr lang="de-DE" sz="1800" i="1" dirty="0" err="1">
                <a:effectLst/>
                <a:latin typeface="Times New Roman" panose="02020603050405020304" pitchFamily="18" charset="0"/>
                <a:ea typeface="Times New Roman" panose="02020603050405020304" pitchFamily="18" charset="0"/>
              </a:rPr>
              <a:t>případě</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acidózy</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při</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průjmech</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kdy</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jsou</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ionty</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bikarbonátů</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směňovány</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za</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ionty</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chloridů</a:t>
            </a:r>
            <a:r>
              <a:rPr lang="de-DE" sz="1800" i="1" dirty="0">
                <a:effectLst/>
                <a:latin typeface="Times New Roman" panose="02020603050405020304" pitchFamily="18" charset="0"/>
                <a:ea typeface="Times New Roman" panose="02020603050405020304" pitchFamily="18" charset="0"/>
              </a:rPr>
              <a:t> se </a:t>
            </a:r>
            <a:r>
              <a:rPr lang="de-DE" sz="1800" i="1" dirty="0" err="1">
                <a:effectLst/>
                <a:latin typeface="Times New Roman" panose="02020603050405020304" pitchFamily="18" charset="0"/>
                <a:ea typeface="Times New Roman" panose="02020603050405020304" pitchFamily="18" charset="0"/>
              </a:rPr>
              <a:t>hodnota</a:t>
            </a:r>
            <a:r>
              <a:rPr lang="de-DE" sz="1800" i="1" dirty="0">
                <a:effectLst/>
                <a:latin typeface="Times New Roman" panose="02020603050405020304" pitchFamily="18" charset="0"/>
                <a:ea typeface="Times New Roman" panose="02020603050405020304" pitchFamily="18" charset="0"/>
              </a:rPr>
              <a:t> AG </a:t>
            </a:r>
            <a:r>
              <a:rPr lang="de-DE" sz="1800" i="1" dirty="0" err="1">
                <a:effectLst/>
                <a:latin typeface="Times New Roman" panose="02020603050405020304" pitchFamily="18" charset="0"/>
                <a:ea typeface="Times New Roman" panose="02020603050405020304" pitchFamily="18" charset="0"/>
              </a:rPr>
              <a:t>nemění</a:t>
            </a:r>
            <a:r>
              <a:rPr lang="de-DE" sz="1800" i="1" dirty="0">
                <a:effectLst/>
                <a:latin typeface="Times New Roman" panose="02020603050405020304" pitchFamily="18" charset="0"/>
                <a:ea typeface="Times New Roman" panose="02020603050405020304" pitchFamily="18" charset="0"/>
              </a:rPr>
              <a:t>, na </a:t>
            </a:r>
            <a:r>
              <a:rPr lang="de-DE" sz="1800" i="1" dirty="0" err="1">
                <a:effectLst/>
                <a:latin typeface="Times New Roman" panose="02020603050405020304" pitchFamily="18" charset="0"/>
                <a:ea typeface="Times New Roman" panose="02020603050405020304" pitchFamily="18" charset="0"/>
              </a:rPr>
              <a:t>rozdíl</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od</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acidóz</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způsobených</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akumulací</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akumulací</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silných</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kyselin</a:t>
            </a:r>
            <a:r>
              <a:rPr lang="de-DE" sz="1800" i="1" dirty="0">
                <a:effectLst/>
                <a:latin typeface="Times New Roman" panose="02020603050405020304" pitchFamily="18" charset="0"/>
                <a:ea typeface="Times New Roman" panose="02020603050405020304" pitchFamily="18" charset="0"/>
              </a:rPr>
              <a:t>, </a:t>
            </a:r>
            <a:r>
              <a:rPr lang="de-DE" sz="1800" i="1" dirty="0" err="1">
                <a:effectLst/>
                <a:latin typeface="Times New Roman" panose="02020603050405020304" pitchFamily="18" charset="0"/>
                <a:ea typeface="Times New Roman" panose="02020603050405020304" pitchFamily="18" charset="0"/>
              </a:rPr>
              <a:t>kdy</a:t>
            </a:r>
            <a:r>
              <a:rPr lang="de-DE" sz="1800" i="1" dirty="0">
                <a:effectLst/>
                <a:latin typeface="Times New Roman" panose="02020603050405020304" pitchFamily="18" charset="0"/>
                <a:ea typeface="Times New Roman" panose="02020603050405020304" pitchFamily="18" charset="0"/>
              </a:rPr>
              <a:t> se </a:t>
            </a:r>
            <a:r>
              <a:rPr lang="de-DE" sz="1800" i="1" dirty="0" err="1">
                <a:effectLst/>
                <a:latin typeface="Times New Roman" panose="02020603050405020304" pitchFamily="18" charset="0"/>
                <a:ea typeface="Times New Roman" panose="02020603050405020304" pitchFamily="18" charset="0"/>
              </a:rPr>
              <a:t>hodnota</a:t>
            </a:r>
            <a:r>
              <a:rPr lang="de-DE" sz="1800" i="1" dirty="0">
                <a:effectLst/>
                <a:latin typeface="Times New Roman" panose="02020603050405020304" pitchFamily="18" charset="0"/>
                <a:ea typeface="Times New Roman" panose="02020603050405020304" pitchFamily="18" charset="0"/>
              </a:rPr>
              <a:t> AG </a:t>
            </a:r>
            <a:r>
              <a:rPr lang="de-DE" sz="1800" i="1" dirty="0" err="1">
                <a:effectLst/>
                <a:latin typeface="Times New Roman" panose="02020603050405020304" pitchFamily="18" charset="0"/>
                <a:ea typeface="Times New Roman" panose="02020603050405020304" pitchFamily="18" charset="0"/>
              </a:rPr>
              <a:t>zvyšuje</a:t>
            </a:r>
            <a:r>
              <a:rPr lang="de-DE"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cs-CZ"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cs-CZ" sz="1800" i="1" dirty="0">
                <a:effectLst/>
                <a:latin typeface="Times New Roman" panose="02020603050405020304" pitchFamily="18" charset="0"/>
                <a:ea typeface="Times New Roman" panose="02020603050405020304" pitchFamily="18" charset="0"/>
              </a:rPr>
              <a:t>Referenční hodnoty AG se pohybují od 14-18 </a:t>
            </a:r>
            <a:r>
              <a:rPr lang="cs-CZ" sz="1800" i="1" dirty="0" err="1">
                <a:effectLst/>
                <a:latin typeface="Times New Roman" panose="02020603050405020304" pitchFamily="18" charset="0"/>
                <a:ea typeface="Times New Roman" panose="02020603050405020304" pitchFamily="18" charset="0"/>
              </a:rPr>
              <a:t>mmol</a:t>
            </a:r>
            <a:r>
              <a:rPr lang="cs-CZ" sz="1800" i="1" dirty="0">
                <a:effectLst/>
                <a:latin typeface="Times New Roman" panose="02020603050405020304" pitchFamily="18" charset="0"/>
                <a:ea typeface="Times New Roman" panose="02020603050405020304" pitchFamily="18" charset="0"/>
              </a:rPr>
              <a:t>/l. Tato hodnota umožňuje např. odhadnout, zda při metabolické acidóze je zvýšená hodnota neměřených aniontů silných kyselin (UA</a:t>
            </a:r>
            <a:r>
              <a:rPr lang="cs-CZ" sz="1800" i="1" baseline="30000" dirty="0">
                <a:effectLst/>
                <a:latin typeface="Times New Roman" panose="02020603050405020304" pitchFamily="18" charset="0"/>
                <a:ea typeface="Times New Roman" panose="02020603050405020304" pitchFamily="18" charset="0"/>
              </a:rPr>
              <a:t>-</a:t>
            </a:r>
            <a:r>
              <a:rPr lang="cs-CZ" sz="1800" i="1" dirty="0">
                <a:effectLst/>
                <a:latin typeface="Times New Roman" panose="02020603050405020304" pitchFamily="18" charset="0"/>
                <a:ea typeface="Times New Roman" panose="02020603050405020304" pitchFamily="18" charset="0"/>
              </a:rPr>
              <a:t>), např. laktátu, 3-hydroxybutyrátu, </a:t>
            </a:r>
            <a:r>
              <a:rPr lang="cs-CZ" sz="1800" i="1" dirty="0" err="1">
                <a:effectLst/>
                <a:latin typeface="Times New Roman" panose="02020603050405020304" pitchFamily="18" charset="0"/>
                <a:ea typeface="Times New Roman" panose="02020603050405020304" pitchFamily="18" charset="0"/>
              </a:rPr>
              <a:t>acetoacetátu</a:t>
            </a:r>
            <a:r>
              <a:rPr lang="cs-CZ" sz="1800" i="1" dirty="0">
                <a:effectLst/>
                <a:latin typeface="Times New Roman" panose="02020603050405020304" pitchFamily="18" charset="0"/>
                <a:ea typeface="Times New Roman" panose="02020603050405020304" pitchFamily="18" charset="0"/>
              </a:rPr>
              <a:t> (ketolátek) – v těchto případech se AG zvyšuje. Naopak, při </a:t>
            </a:r>
            <a:r>
              <a:rPr lang="cs-CZ" sz="1800" i="1" dirty="0" err="1">
                <a:effectLst/>
                <a:latin typeface="Times New Roman" panose="02020603050405020304" pitchFamily="18" charset="0"/>
                <a:ea typeface="Times New Roman" panose="02020603050405020304" pitchFamily="18" charset="0"/>
              </a:rPr>
              <a:t>hyperchloremické</a:t>
            </a:r>
            <a:r>
              <a:rPr lang="cs-CZ" sz="1800" i="1" dirty="0">
                <a:effectLst/>
                <a:latin typeface="Times New Roman" panose="02020603050405020304" pitchFamily="18" charset="0"/>
                <a:ea typeface="Times New Roman" panose="02020603050405020304" pitchFamily="18" charset="0"/>
              </a:rPr>
              <a:t> acidóze při průjmech, kdy se bikarbonáty ztrácejí ve stolici a místo nich se hromadí chloridy je AG nezměněno. </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cs-CZ"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cs-CZ" sz="1800" i="1" dirty="0">
                <a:effectLst/>
                <a:latin typeface="Times New Roman" panose="02020603050405020304" pitchFamily="18" charset="0"/>
                <a:ea typeface="Times New Roman" panose="02020603050405020304" pitchFamily="18" charset="0"/>
              </a:rPr>
              <a:t>Snížená hladina albuminu ale může odhad neměřených aniontů silných kyselin (UA) falešně ovlivnit, proto se používá korigovaná hodnota AG – </a:t>
            </a:r>
            <a:r>
              <a:rPr lang="cs-CZ" sz="1800" i="1" dirty="0" err="1">
                <a:effectLst/>
                <a:latin typeface="Times New Roman" panose="02020603050405020304" pitchFamily="18" charset="0"/>
                <a:ea typeface="Times New Roman" panose="02020603050405020304" pitchFamily="18" charset="0"/>
              </a:rPr>
              <a:t>AGkor</a:t>
            </a:r>
            <a:r>
              <a:rPr lang="cs-CZ" sz="1800" i="1" dirty="0">
                <a:effectLst/>
                <a:latin typeface="Times New Roman" panose="02020603050405020304" pitchFamily="18" charset="0"/>
                <a:ea typeface="Times New Roman" panose="02020603050405020304" pitchFamily="18" charset="0"/>
              </a:rPr>
              <a:t>, která se počítá takto: </a:t>
            </a:r>
            <a:r>
              <a:rPr lang="cs-CZ" sz="1800" i="1" dirty="0" err="1">
                <a:effectLst/>
                <a:latin typeface="Times New Roman" panose="02020603050405020304" pitchFamily="18" charset="0"/>
                <a:ea typeface="Times New Roman" panose="02020603050405020304" pitchFamily="18" charset="0"/>
              </a:rPr>
              <a:t>AGkor</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Alb</a:t>
            </a:r>
            <a:r>
              <a:rPr lang="cs-CZ" sz="1800" i="1" baseline="-25000" dirty="0" err="1">
                <a:effectLst/>
                <a:latin typeface="Times New Roman" panose="02020603050405020304" pitchFamily="18" charset="0"/>
                <a:ea typeface="Times New Roman" panose="02020603050405020304" pitchFamily="18" charset="0"/>
              </a:rPr>
              <a:t>Norm</a:t>
            </a:r>
            <a:r>
              <a:rPr lang="cs-CZ" sz="1800" i="1" dirty="0">
                <a:effectLst/>
                <a:latin typeface="Times New Roman" panose="02020603050405020304" pitchFamily="18" charset="0"/>
                <a:ea typeface="Times New Roman" panose="02020603050405020304" pitchFamily="18" charset="0"/>
              </a:rPr>
              <a:t> – </a:t>
            </a:r>
            <a:r>
              <a:rPr lang="cs-CZ" sz="1800" i="1" dirty="0" err="1">
                <a:effectLst/>
                <a:latin typeface="Times New Roman" panose="02020603050405020304" pitchFamily="18" charset="0"/>
                <a:ea typeface="Times New Roman" panose="02020603050405020304" pitchFamily="18" charset="0"/>
              </a:rPr>
              <a:t>Alb</a:t>
            </a:r>
            <a:r>
              <a:rPr lang="cs-CZ" sz="1800" i="1" baseline="-25000" dirty="0" err="1">
                <a:effectLst/>
                <a:latin typeface="Times New Roman" panose="02020603050405020304" pitchFamily="18" charset="0"/>
                <a:ea typeface="Times New Roman" panose="02020603050405020304" pitchFamily="18" charset="0"/>
              </a:rPr>
              <a:t>Měřené</a:t>
            </a:r>
            <a:r>
              <a:rPr lang="cs-CZ" sz="1800" i="1" dirty="0">
                <a:effectLst/>
                <a:latin typeface="Times New Roman" panose="02020603050405020304" pitchFamily="18" charset="0"/>
                <a:ea typeface="Times New Roman" panose="02020603050405020304" pitchFamily="18" charset="0"/>
              </a:rPr>
              <a:t>) * 0,25, kde </a:t>
            </a:r>
            <a:r>
              <a:rPr lang="cs-CZ" sz="1800" i="1" dirty="0" err="1">
                <a:effectLst/>
                <a:latin typeface="Times New Roman" panose="02020603050405020304" pitchFamily="18" charset="0"/>
                <a:ea typeface="Times New Roman" panose="02020603050405020304" pitchFamily="18" charset="0"/>
              </a:rPr>
              <a:t>Alb</a:t>
            </a:r>
            <a:r>
              <a:rPr lang="cs-CZ" sz="1800" i="1" baseline="-25000" dirty="0" err="1">
                <a:effectLst/>
                <a:latin typeface="Times New Roman" panose="02020603050405020304" pitchFamily="18" charset="0"/>
                <a:ea typeface="Times New Roman" panose="02020603050405020304" pitchFamily="18" charset="0"/>
              </a:rPr>
              <a:t>Norm</a:t>
            </a:r>
            <a:r>
              <a:rPr lang="cs-CZ" sz="1800" i="1" dirty="0">
                <a:effectLst/>
                <a:latin typeface="Times New Roman" panose="02020603050405020304" pitchFamily="18" charset="0"/>
                <a:ea typeface="Times New Roman" panose="02020603050405020304" pitchFamily="18" charset="0"/>
              </a:rPr>
              <a:t> je normální, referenční hodnota koncentrace albuminu (40 g/l) a </a:t>
            </a:r>
            <a:r>
              <a:rPr lang="cs-CZ" sz="1800" i="1" dirty="0" err="1">
                <a:effectLst/>
                <a:latin typeface="Times New Roman" panose="02020603050405020304" pitchFamily="18" charset="0"/>
                <a:ea typeface="Times New Roman" panose="02020603050405020304" pitchFamily="18" charset="0"/>
              </a:rPr>
              <a:t>Alb</a:t>
            </a:r>
            <a:r>
              <a:rPr lang="cs-CZ" sz="1800" i="1" baseline="-25000" dirty="0" err="1">
                <a:effectLst/>
                <a:latin typeface="Times New Roman" panose="02020603050405020304" pitchFamily="18" charset="0"/>
                <a:ea typeface="Times New Roman" panose="02020603050405020304" pitchFamily="18" charset="0"/>
              </a:rPr>
              <a:t>Měřené</a:t>
            </a:r>
            <a:r>
              <a:rPr lang="cs-CZ" sz="1800" i="1" dirty="0">
                <a:effectLst/>
                <a:latin typeface="Times New Roman" panose="02020603050405020304" pitchFamily="18" charset="0"/>
                <a:ea typeface="Times New Roman" panose="02020603050405020304" pitchFamily="18" charset="0"/>
              </a:rPr>
              <a:t> je naměřená hodnota albuminu v g/l.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65</a:t>
            </a:fld>
            <a:endParaRPr lang="en-US"/>
          </a:p>
        </p:txBody>
      </p:sp>
    </p:spTree>
    <p:extLst>
      <p:ext uri="{BB962C8B-B14F-4D97-AF65-F5344CB8AC3E}">
        <p14:creationId xmlns:p14="http://schemas.microsoft.com/office/powerpoint/2010/main" val="22659202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i="1" dirty="0" err="1">
                <a:effectLst/>
                <a:latin typeface="Times New Roman" panose="02020603050405020304" pitchFamily="18" charset="0"/>
                <a:ea typeface="Times New Roman" panose="02020603050405020304" pitchFamily="18" charset="0"/>
              </a:rPr>
              <a:t>Siggaard</a:t>
            </a:r>
            <a:r>
              <a:rPr lang="cs-CZ" sz="1800" i="1" dirty="0">
                <a:effectLst/>
                <a:latin typeface="Times New Roman" panose="02020603050405020304" pitchFamily="18" charset="0"/>
                <a:ea typeface="Times New Roman" panose="02020603050405020304" pitchFamily="18" charset="0"/>
              </a:rPr>
              <a:t>-Andersenův nomogram (vyjádřený ve formě aproximačních rovnic) se stal základem vyhodnocovacích algoritmů v řadě laboratorních automatů pro měření acidobazické rovnováhy krve. Určitým problémem je to, že experimentální měření při konstrukci </a:t>
            </a:r>
            <a:r>
              <a:rPr lang="cs-CZ" sz="1800" i="1" dirty="0" err="1">
                <a:effectLst/>
                <a:latin typeface="Times New Roman" panose="02020603050405020304" pitchFamily="18" charset="0"/>
                <a:ea typeface="Times New Roman" panose="02020603050405020304" pitchFamily="18" charset="0"/>
              </a:rPr>
              <a:t>Siggaard</a:t>
            </a:r>
            <a:r>
              <a:rPr lang="cs-CZ" sz="1800" i="1" dirty="0">
                <a:effectLst/>
                <a:latin typeface="Times New Roman" panose="02020603050405020304" pitchFamily="18" charset="0"/>
                <a:ea typeface="Times New Roman" panose="02020603050405020304" pitchFamily="18" charset="0"/>
              </a:rPr>
              <a:t>-Andersenova nomogramu byla prováděna při teplotě 38°C. Dnešní přístroje pro měření acidobazické rovnováhy krve (přímo měřící hodnoty pCO2, pH a pO2) poskytují obvykle údaje naměřené při teplotě vzorku krve 37°C. Sám </a:t>
            </a:r>
            <a:r>
              <a:rPr lang="cs-CZ" sz="1800" i="1" dirty="0" err="1">
                <a:effectLst/>
                <a:latin typeface="Times New Roman" panose="02020603050405020304" pitchFamily="18" charset="0"/>
                <a:ea typeface="Times New Roman" panose="02020603050405020304" pitchFamily="18" charset="0"/>
              </a:rPr>
              <a:t>Siggaard</a:t>
            </a:r>
            <a:r>
              <a:rPr lang="cs-CZ" sz="1800" i="1" dirty="0">
                <a:effectLst/>
                <a:latin typeface="Times New Roman" panose="02020603050405020304" pitchFamily="18" charset="0"/>
                <a:ea typeface="Times New Roman" panose="02020603050405020304" pitchFamily="18" charset="0"/>
              </a:rPr>
              <a:t>-Andersen (66) tvrdí, že rozdíl hodnot mezi 37°C a 38°C je vzhledem k citlivosti měření zanedbatelný. Přepočet dat z 38°C na 37°C a vytvoření </a:t>
            </a:r>
            <a:r>
              <a:rPr lang="cs-CZ" sz="1800" i="1" dirty="0" err="1">
                <a:effectLst/>
                <a:latin typeface="Times New Roman" panose="02020603050405020304" pitchFamily="18" charset="0"/>
                <a:ea typeface="Times New Roman" panose="02020603050405020304" pitchFamily="18" charset="0"/>
              </a:rPr>
              <a:t>Siggaard-Andersonova</a:t>
            </a:r>
            <a:r>
              <a:rPr lang="cs-CZ" sz="1800" i="0" dirty="0">
                <a:effectLst/>
                <a:latin typeface="Times New Roman" panose="02020603050405020304" pitchFamily="18" charset="0"/>
                <a:ea typeface="Times New Roman" panose="02020603050405020304" pitchFamily="18" charset="0"/>
              </a:rPr>
              <a:t> </a:t>
            </a:r>
            <a:r>
              <a:rPr lang="cs-CZ" sz="1800" i="1" dirty="0">
                <a:effectLst/>
                <a:latin typeface="Times New Roman" panose="02020603050405020304" pitchFamily="18" charset="0"/>
                <a:ea typeface="Times New Roman" panose="02020603050405020304" pitchFamily="18" charset="0"/>
              </a:rPr>
              <a:t>nomogramu pro 37°C (Kofránek 2009) ukazuje, že rozdíly jsou jen pro extrémní hodnoty BE.</a:t>
            </a:r>
            <a:endParaRPr lang="en-US" sz="1800" dirty="0">
              <a:effectLst/>
              <a:latin typeface="Times New Roman" panose="02020603050405020304" pitchFamily="18" charset="0"/>
              <a:ea typeface="Times New Roman" panose="02020603050405020304" pitchFamily="18" charset="0"/>
            </a:endParaRPr>
          </a:p>
        </p:txBody>
      </p:sp>
      <p:sp>
        <p:nvSpPr>
          <p:cNvPr id="4" name="Zástupný symbol pro číslo snímku 3"/>
          <p:cNvSpPr>
            <a:spLocks noGrp="1"/>
          </p:cNvSpPr>
          <p:nvPr>
            <p:ph type="sldNum" sz="quarter" idx="5"/>
          </p:nvPr>
        </p:nvSpPr>
        <p:spPr/>
        <p:txBody>
          <a:bodyPr/>
          <a:lstStyle/>
          <a:p>
            <a:fld id="{E9729D51-9690-455B-995B-214F27A52887}" type="slidenum">
              <a:rPr lang="en-US" smtClean="0"/>
              <a:t>66</a:t>
            </a:fld>
            <a:endParaRPr lang="en-US"/>
          </a:p>
        </p:txBody>
      </p:sp>
    </p:spTree>
    <p:extLst>
      <p:ext uri="{BB962C8B-B14F-4D97-AF65-F5344CB8AC3E}">
        <p14:creationId xmlns:p14="http://schemas.microsoft.com/office/powerpoint/2010/main" val="29269243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A97F940C-A56A-4C09-BFC9-FC5D9514AC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67DF02-7FD5-4E1E-A18C-84DFEC76998B}" type="slidenum">
              <a:rPr lang="cs-CZ" altLang="cs-CZ" smtClean="0">
                <a:latin typeface="Calibri" panose="020F0502020204030204" pitchFamily="34" charset="0"/>
              </a:rPr>
              <a:pPr>
                <a:spcBef>
                  <a:spcPct val="0"/>
                </a:spcBef>
              </a:pPr>
              <a:t>67</a:t>
            </a:fld>
            <a:endParaRPr lang="cs-CZ" altLang="cs-CZ">
              <a:latin typeface="Calibri" panose="020F0502020204030204" pitchFamily="34" charset="0"/>
            </a:endParaRPr>
          </a:p>
        </p:txBody>
      </p:sp>
      <p:sp>
        <p:nvSpPr>
          <p:cNvPr id="94211" name="Rectangle 2">
            <a:extLst>
              <a:ext uri="{FF2B5EF4-FFF2-40B4-BE49-F238E27FC236}">
                <a16:creationId xmlns:a16="http://schemas.microsoft.com/office/drawing/2014/main" id="{5FC799D4-8036-42B3-853F-39D943350D7A}"/>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1FF58253-FF8A-462A-8912-BDF2700C88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b="0" i="1" u="none" strike="noStrike" baseline="0" dirty="0" err="1">
                <a:latin typeface="MyriadPro-Regular" panose="020B0503030403020204" pitchFamily="34" charset="0"/>
              </a:rPr>
              <a:t>Závažnějším</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problémem</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než</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teplotní</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posuny</a:t>
            </a:r>
            <a:r>
              <a:rPr lang="en-US" sz="1800" b="0" i="1" u="none" strike="noStrike" baseline="0" dirty="0">
                <a:latin typeface="MyriadPro-Regular" panose="020B0503030403020204" pitchFamily="34" charset="0"/>
              </a:rPr>
              <a:t>, je </a:t>
            </a:r>
            <a:r>
              <a:rPr lang="en-US" sz="1800" b="0" i="1" u="none" strike="noStrike" baseline="0" dirty="0" err="1">
                <a:latin typeface="MyriadPro-Regular" panose="020B0503030403020204" pitchFamily="34" charset="0"/>
              </a:rPr>
              <a:t>však</a:t>
            </a:r>
            <a:r>
              <a:rPr lang="en-US" sz="1800" b="0" i="1" u="none" strike="noStrike" baseline="0" dirty="0">
                <a:latin typeface="MyriadPro-Regular" panose="020B0503030403020204" pitchFamily="34" charset="0"/>
              </a:rPr>
              <a:t> to, </a:t>
            </a:r>
            <a:r>
              <a:rPr lang="en-US" sz="1800" b="0" i="1" u="none" strike="noStrike" baseline="0" dirty="0" err="1">
                <a:latin typeface="MyriadPro-Regular" panose="020B0503030403020204" pitchFamily="34" charset="0"/>
              </a:rPr>
              <a:t>že</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titrace</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při</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tvorbě</a:t>
            </a:r>
            <a:endParaRPr lang="en-US" sz="1800" b="0" i="1" u="none" strike="noStrike" baseline="0" dirty="0">
              <a:latin typeface="MyriadPro-Regular" panose="020B0503030403020204" pitchFamily="34" charset="0"/>
            </a:endParaRPr>
          </a:p>
          <a:p>
            <a:pPr algn="l"/>
            <a:r>
              <a:rPr lang="en-US" sz="1800" b="0" i="1" u="none" strike="noStrike" baseline="0" dirty="0" err="1">
                <a:latin typeface="MyriadPro-Regular" panose="020B0503030403020204" pitchFamily="34" charset="0"/>
              </a:rPr>
              <a:t>experimentálního</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nomogramu</a:t>
            </a:r>
            <a:r>
              <a:rPr lang="en-US" sz="1800" b="0" i="1" u="none" strike="noStrike" baseline="0" dirty="0">
                <a:latin typeface="MyriadPro-Regular" panose="020B0503030403020204" pitchFamily="34" charset="0"/>
              </a:rPr>
              <a:t> (62, 69) </a:t>
            </a:r>
            <a:r>
              <a:rPr lang="en-US" sz="1800" b="0" i="1" u="none" strike="noStrike" baseline="0" dirty="0" err="1">
                <a:latin typeface="MyriadPro-Regular" panose="020B0503030403020204" pitchFamily="34" charset="0"/>
              </a:rPr>
              <a:t>byla</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prováděna</a:t>
            </a:r>
            <a:r>
              <a:rPr lang="en-US" sz="1800" b="0" i="1" u="none" strike="noStrike" baseline="0" dirty="0">
                <a:latin typeface="MyriadPro-Regular" panose="020B0503030403020204" pitchFamily="34" charset="0"/>
              </a:rPr>
              <a:t> s </a:t>
            </a:r>
            <a:r>
              <a:rPr lang="en-US" sz="1800" b="0" i="1" u="none" strike="noStrike" baseline="0" dirty="0" err="1">
                <a:latin typeface="MyriadPro-Regular" panose="020B0503030403020204" pitchFamily="34" charset="0"/>
              </a:rPr>
              <a:t>krví</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která</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měla</a:t>
            </a:r>
            <a:r>
              <a:rPr lang="en-US" sz="1800" b="0" i="1" u="none" strike="noStrike" baseline="0" dirty="0">
                <a:latin typeface="MyriadPro-Regular" panose="020B0503030403020204" pitchFamily="34" charset="0"/>
              </a:rPr>
              <a:t> </a:t>
            </a:r>
            <a:r>
              <a:rPr lang="en-US" sz="1800" b="1" i="1" u="none" strike="noStrike" baseline="0" dirty="0" err="1">
                <a:latin typeface="MyriadPro-BoldIt" panose="020B0703030403090204" pitchFamily="34" charset="0"/>
              </a:rPr>
              <a:t>normální</a:t>
            </a:r>
            <a:endParaRPr lang="en-US" sz="1800" b="1" i="1" u="none" strike="noStrike" baseline="0" dirty="0">
              <a:latin typeface="MyriadPro-BoldIt" panose="020B0703030403090204" pitchFamily="34" charset="0"/>
            </a:endParaRPr>
          </a:p>
          <a:p>
            <a:pPr algn="l"/>
            <a:r>
              <a:rPr lang="en-US" sz="1800" b="1" i="1" u="none" strike="noStrike" baseline="0" dirty="0" err="1">
                <a:latin typeface="MyriadPro-BoldIt" panose="020B0703030403090204" pitchFamily="34" charset="0"/>
              </a:rPr>
              <a:t>koncentraci</a:t>
            </a:r>
            <a:r>
              <a:rPr lang="en-US" sz="1800" b="1" i="1" u="none" strike="noStrike" baseline="0" dirty="0">
                <a:latin typeface="MyriadPro-BoldIt" panose="020B0703030403090204" pitchFamily="34" charset="0"/>
              </a:rPr>
              <a:t> </a:t>
            </a:r>
            <a:r>
              <a:rPr lang="en-US" sz="1800" b="1" i="1" u="none" strike="noStrike" baseline="0" dirty="0" err="1">
                <a:latin typeface="MyriadPro-BoldIt" panose="020B0703030403090204" pitchFamily="34" charset="0"/>
              </a:rPr>
              <a:t>plazmatických</a:t>
            </a:r>
            <a:r>
              <a:rPr lang="en-US" sz="1800" b="1" i="1" u="none" strike="noStrike" baseline="0" dirty="0">
                <a:latin typeface="MyriadPro-BoldIt" panose="020B0703030403090204" pitchFamily="34" charset="0"/>
              </a:rPr>
              <a:t> </a:t>
            </a:r>
            <a:r>
              <a:rPr lang="en-US" sz="1800" b="1" i="1" u="none" strike="noStrike" baseline="0" dirty="0" err="1">
                <a:latin typeface="MyriadPro-BoldIt" panose="020B0703030403090204" pitchFamily="34" charset="0"/>
              </a:rPr>
              <a:t>bílkovi</a:t>
            </a:r>
            <a:r>
              <a:rPr lang="en-US" sz="1800" b="0" i="1" u="none" strike="noStrike" baseline="0" dirty="0" err="1">
                <a:latin typeface="MyriadPro-Regular" panose="020B0503030403020204" pitchFamily="34" charset="0"/>
              </a:rPr>
              <a:t>n</a:t>
            </a:r>
            <a:r>
              <a:rPr lang="en-US" sz="1800" b="0" i="1" u="none" strike="noStrike" baseline="0" dirty="0">
                <a:latin typeface="MyriadPro-Regular" panose="020B0503030403020204" pitchFamily="34" charset="0"/>
              </a:rPr>
              <a:t> (72 g/l) a </a:t>
            </a:r>
            <a:r>
              <a:rPr lang="en-US" sz="1800" b="0" i="1" u="none" strike="noStrike" baseline="0" dirty="0" err="1">
                <a:latin typeface="MyriadPro-Regular" panose="020B0503030403020204" pitchFamily="34" charset="0"/>
              </a:rPr>
              <a:t>normální</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osmolaritou</a:t>
            </a:r>
            <a:r>
              <a:rPr lang="en-US" sz="1800" b="0" i="1" u="none" strike="noStrike" baseline="0" dirty="0">
                <a:latin typeface="MyriadPro-Regular" panose="020B0503030403020204" pitchFamily="34" charset="0"/>
              </a:rPr>
              <a:t>. V </a:t>
            </a:r>
            <a:r>
              <a:rPr lang="en-US" sz="1800" b="0" i="1" u="none" strike="noStrike" baseline="0" dirty="0" err="1">
                <a:latin typeface="MyriadPro-Regular" panose="020B0503030403020204" pitchFamily="34" charset="0"/>
              </a:rPr>
              <a:t>případech</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kdy</a:t>
            </a:r>
            <a:r>
              <a:rPr lang="cs-CZ" sz="1800" b="0" i="1" u="none" strike="noStrike" baseline="0" dirty="0">
                <a:latin typeface="MyriadPro-Regular" panose="020B0503030403020204" pitchFamily="34" charset="0"/>
              </a:rPr>
              <a:t> </a:t>
            </a:r>
            <a:r>
              <a:rPr lang="en-US" sz="1800" b="0" i="1" u="none" strike="noStrike" baseline="0" dirty="0">
                <a:latin typeface="MyriadPro-Regular" panose="020B0503030403020204" pitchFamily="34" charset="0"/>
              </a:rPr>
              <a:t>je </a:t>
            </a:r>
            <a:r>
              <a:rPr lang="en-US" sz="1800" b="0" i="1" u="none" strike="noStrike" baseline="0" dirty="0" err="1">
                <a:latin typeface="MyriadPro-Regular" panose="020B0503030403020204" pitchFamily="34" charset="0"/>
              </a:rPr>
              <a:t>koncentrace</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plazmatických</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bílkovin</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nižší</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což</a:t>
            </a:r>
            <a:r>
              <a:rPr lang="en-US" sz="1800" b="0" i="1" u="none" strike="noStrike" baseline="0" dirty="0">
                <a:latin typeface="MyriadPro-Regular" panose="020B0503030403020204" pitchFamily="34" charset="0"/>
              </a:rPr>
              <a:t> u </a:t>
            </a:r>
            <a:r>
              <a:rPr lang="en-US" sz="1800" b="0" i="1" u="none" strike="noStrike" baseline="0" dirty="0" err="1">
                <a:latin typeface="MyriadPro-Regular" panose="020B0503030403020204" pitchFamily="34" charset="0"/>
              </a:rPr>
              <a:t>kriticky</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nemocných</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pacientů</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nebývá</a:t>
            </a:r>
            <a:r>
              <a:rPr lang="cs-CZ"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nijakou</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vzácností</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budou</a:t>
            </a:r>
            <a:r>
              <a:rPr lang="en-US" sz="1800" b="0" i="1" u="none" strike="noStrike" baseline="0" dirty="0">
                <a:latin typeface="MyriadPro-Regular" panose="020B0503030403020204" pitchFamily="34" charset="0"/>
              </a:rPr>
              <a:t> body </a:t>
            </a:r>
            <a:r>
              <a:rPr lang="en-US" sz="1800" b="0" i="1" u="none" strike="noStrike" baseline="0" dirty="0" err="1">
                <a:latin typeface="MyriadPro-Regular" panose="020B0503030403020204" pitchFamily="34" charset="0"/>
              </a:rPr>
              <a:t>na</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nomogramu</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posunuty</a:t>
            </a:r>
            <a:r>
              <a:rPr lang="en-US" sz="1800" b="0" i="1" u="none" strike="noStrike" baseline="0" dirty="0">
                <a:latin typeface="MyriadPro-Regular" panose="020B0503030403020204" pitchFamily="34" charset="0"/>
              </a:rPr>
              <a:t> a </a:t>
            </a:r>
            <a:r>
              <a:rPr lang="en-US" sz="1800" b="0" i="1" u="none" strike="noStrike" baseline="0" dirty="0" err="1">
                <a:latin typeface="MyriadPro-Regular" panose="020B0503030403020204" pitchFamily="34" charset="0"/>
              </a:rPr>
              <a:t>veškeré</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klinické</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výpočty</a:t>
            </a:r>
            <a:r>
              <a:rPr lang="cs-CZ" sz="1800" b="0" i="1" u="none" strike="noStrike" baseline="0" dirty="0">
                <a:latin typeface="MyriadPro-Regular" panose="020B0503030403020204" pitchFamily="34" charset="0"/>
              </a:rPr>
              <a:t> </a:t>
            </a:r>
            <a:r>
              <a:rPr lang="pl-PL" sz="1800" b="0" i="1" u="none" strike="noStrike" baseline="0" dirty="0">
                <a:latin typeface="MyriadPro-Regular" panose="020B0503030403020204" pitchFamily="34" charset="0"/>
              </a:rPr>
              <a:t>podle tohoto nomogramu budou tedy chybné.</a:t>
            </a:r>
          </a:p>
          <a:p>
            <a:pPr algn="l"/>
            <a:r>
              <a:rPr lang="en-US" sz="1800" b="0" i="1" u="none" strike="noStrike" baseline="0" dirty="0" err="1">
                <a:latin typeface="MyriadPro-Regular" panose="020B0503030403020204" pitchFamily="34" charset="0"/>
              </a:rPr>
              <a:t>Siggaard</a:t>
            </a:r>
            <a:r>
              <a:rPr lang="en-US" sz="1800" b="0" i="1" u="none" strike="noStrike" baseline="0" dirty="0">
                <a:latin typeface="MyriadPro-Regular" panose="020B0503030403020204" pitchFamily="34" charset="0"/>
              </a:rPr>
              <a:t>-Andersen </a:t>
            </a:r>
            <a:r>
              <a:rPr lang="en-US" sz="1800" b="0" i="1" u="none" strike="noStrike" baseline="0" dirty="0" err="1">
                <a:latin typeface="MyriadPro-Regular" panose="020B0503030403020204" pitchFamily="34" charset="0"/>
              </a:rPr>
              <a:t>později</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publikoval</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i</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určité</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korekce</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uvažující</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různé</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koncentrace</a:t>
            </a:r>
            <a:endParaRPr lang="en-US" sz="1800" b="0" i="1" u="none" strike="noStrike" baseline="0" dirty="0">
              <a:latin typeface="MyriadPro-Regular" panose="020B0503030403020204" pitchFamily="34" charset="0"/>
            </a:endParaRPr>
          </a:p>
          <a:p>
            <a:pPr algn="l"/>
            <a:r>
              <a:rPr lang="en-US" sz="1800" b="0" i="1" u="none" strike="noStrike" baseline="0" dirty="0" err="1">
                <a:latin typeface="MyriadPro-Regular" panose="020B0503030403020204" pitchFamily="34" charset="0"/>
              </a:rPr>
              <a:t>plazmatických</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bílkovin</a:t>
            </a:r>
            <a:r>
              <a:rPr lang="en-US" sz="1800" b="0" i="1" u="none" strike="noStrike" baseline="0" dirty="0">
                <a:latin typeface="MyriadPro-Regular" panose="020B0503030403020204" pitchFamily="34" charset="0"/>
              </a:rPr>
              <a:t> (67, 68, 70, 71), do </a:t>
            </a:r>
            <a:r>
              <a:rPr lang="en-US" sz="1800" b="0" i="1" u="none" strike="noStrike" baseline="0" dirty="0" err="1">
                <a:latin typeface="MyriadPro-Regular" panose="020B0503030403020204" pitchFamily="34" charset="0"/>
              </a:rPr>
              <a:t>rutinní</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klinické</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praxe</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však</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tyto</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korekce</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zřejmě</a:t>
            </a:r>
            <a:r>
              <a:rPr lang="cs-CZ"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pronikly</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nedostatečně</a:t>
            </a:r>
            <a:r>
              <a:rPr lang="en-US" sz="1800" b="0" i="1" u="none" strike="noStrike" baseline="0" dirty="0">
                <a:latin typeface="MyriadPro-Regular" panose="020B0503030403020204" pitchFamily="34" charset="0"/>
              </a:rPr>
              <a:t>.</a:t>
            </a:r>
          </a:p>
          <a:p>
            <a:pPr algn="l"/>
            <a:r>
              <a:rPr lang="en-US" sz="1800" b="0" i="1" u="none" strike="noStrike" baseline="0" dirty="0" err="1">
                <a:latin typeface="MyriadPro-Regular" panose="020B0503030403020204" pitchFamily="34" charset="0"/>
              </a:rPr>
              <a:t>Protože</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experimenty</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na</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jejichž</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základě</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byl</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sestaven</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Siggaard-Andersonův</a:t>
            </a:r>
            <a:r>
              <a:rPr lang="cs-CZ" sz="1800" b="0" i="1" u="none" strike="noStrike" baseline="0" dirty="0">
                <a:latin typeface="MyriadPro-Regular" panose="020B0503030403020204" pitchFamily="34" charset="0"/>
              </a:rPr>
              <a:t> </a:t>
            </a:r>
            <a:r>
              <a:rPr lang="en-US" sz="1800" b="0" i="1" u="none" strike="noStrike" baseline="0" dirty="0">
                <a:latin typeface="MyriadPro-Regular" panose="020B0503030403020204" pitchFamily="34" charset="0"/>
              </a:rPr>
              <a:t>nomogram </a:t>
            </a:r>
            <a:r>
              <a:rPr lang="en-US" sz="1800" b="0" i="1" u="none" strike="noStrike" baseline="0" dirty="0" err="1">
                <a:latin typeface="MyriadPro-Regular" panose="020B0503030403020204" pitchFamily="34" charset="0"/>
              </a:rPr>
              <a:t>byly</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prováděny</a:t>
            </a:r>
            <a:r>
              <a:rPr lang="en-US" sz="1800" b="0" i="1" u="none" strike="noStrike" baseline="0" dirty="0">
                <a:latin typeface="MyriadPro-Regular" panose="020B0503030403020204" pitchFamily="34" charset="0"/>
              </a:rPr>
              <a:t> a </a:t>
            </a:r>
            <a:r>
              <a:rPr lang="en-US" sz="1800" b="0" i="1" u="none" strike="noStrike" baseline="0" dirty="0" err="1">
                <a:latin typeface="MyriadPro-Regular" panose="020B0503030403020204" pitchFamily="34" charset="0"/>
              </a:rPr>
              <a:t>krví</a:t>
            </a:r>
            <a:r>
              <a:rPr lang="en-US" sz="1800" b="0" i="1" u="none" strike="noStrike" baseline="0" dirty="0">
                <a:latin typeface="MyriadPro-Regular" panose="020B0503030403020204" pitchFamily="34" charset="0"/>
              </a:rPr>
              <a:t> s </a:t>
            </a:r>
            <a:r>
              <a:rPr lang="en-US" sz="1800" b="0" i="1" u="none" strike="noStrike" baseline="0" dirty="0" err="1">
                <a:latin typeface="MyriadPro-Regular" panose="020B0503030403020204" pitchFamily="34" charset="0"/>
              </a:rPr>
              <a:t>normální</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osmolaritou</a:t>
            </a:r>
            <a:r>
              <a:rPr lang="en-US" sz="1800" b="0" i="1" u="none" strike="noStrike" baseline="0" dirty="0">
                <a:latin typeface="MyriadPro-Regular" panose="020B0503030403020204" pitchFamily="34" charset="0"/>
              </a:rPr>
              <a:t> a </a:t>
            </a:r>
            <a:r>
              <a:rPr lang="en-US" sz="1800" b="0" i="1" u="none" strike="noStrike" baseline="0" dirty="0" err="1">
                <a:latin typeface="MyriadPro-Regular" panose="020B0503030403020204" pitchFamily="34" charset="0"/>
              </a:rPr>
              <a:t>normálním</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složením</a:t>
            </a:r>
            <a:endParaRPr lang="en-US" sz="1800" b="0" i="1" u="none" strike="noStrike" baseline="0" dirty="0">
              <a:latin typeface="MyriadPro-Regular" panose="020B0503030403020204" pitchFamily="34" charset="0"/>
            </a:endParaRPr>
          </a:p>
          <a:p>
            <a:pPr algn="l"/>
            <a:r>
              <a:rPr lang="en-US" sz="1800" b="0" i="1" u="none" strike="noStrike" baseline="0" dirty="0" err="1">
                <a:latin typeface="MyriadPro-Regular" panose="020B0503030403020204" pitchFamily="34" charset="0"/>
              </a:rPr>
              <a:t>elektrolytů</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hodnocení</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acidobazického</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stavu</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podle</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nomogramu</a:t>
            </a:r>
            <a:r>
              <a:rPr lang="en-US" sz="1800" b="0" i="1" u="none" strike="noStrike" baseline="0" dirty="0">
                <a:latin typeface="MyriadPro-Regular" panose="020B0503030403020204" pitchFamily="34" charset="0"/>
              </a:rPr>
              <a:t> </a:t>
            </a:r>
            <a:r>
              <a:rPr lang="en-US" sz="1800" b="1" i="1" u="none" strike="noStrike" baseline="0" dirty="0" err="1">
                <a:latin typeface="MyriadPro-BoldIt" panose="020B0703030403090204" pitchFamily="34" charset="0"/>
              </a:rPr>
              <a:t>selhává</a:t>
            </a:r>
            <a:r>
              <a:rPr lang="en-US" sz="1800" b="1" i="1" u="none" strike="noStrike" baseline="0" dirty="0">
                <a:latin typeface="MyriadPro-BoldIt" panose="020B0703030403090204" pitchFamily="34" charset="0"/>
              </a:rPr>
              <a:t> </a:t>
            </a:r>
            <a:r>
              <a:rPr lang="en-US" sz="1800" b="0" i="1" u="none" strike="noStrike" baseline="0" dirty="0" err="1">
                <a:latin typeface="MyriadPro-Regular" panose="020B0503030403020204" pitchFamily="34" charset="0"/>
              </a:rPr>
              <a:t>také</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i</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při</a:t>
            </a:r>
            <a:endParaRPr lang="en-US" sz="1800" b="0" i="1" u="none" strike="noStrike" baseline="0" dirty="0">
              <a:latin typeface="MyriadPro-Regular" panose="020B0503030403020204" pitchFamily="34" charset="0"/>
            </a:endParaRPr>
          </a:p>
          <a:p>
            <a:pPr algn="l"/>
            <a:r>
              <a:rPr lang="en-US" sz="1800" b="1" i="1" u="none" strike="noStrike" baseline="0" dirty="0" err="1">
                <a:latin typeface="MyriadPro-BoldIt" panose="020B0703030403090204" pitchFamily="34" charset="0"/>
              </a:rPr>
              <a:t>hemodiluci</a:t>
            </a:r>
            <a:r>
              <a:rPr lang="en-US" sz="1800" b="1" i="1" u="none" strike="noStrike" baseline="0" dirty="0">
                <a:latin typeface="MyriadPro-BoldIt" panose="020B0703030403090204" pitchFamily="34" charset="0"/>
              </a:rPr>
              <a:t> </a:t>
            </a:r>
            <a:r>
              <a:rPr lang="en-US" sz="1800" b="0" i="1" u="none" strike="noStrike" baseline="0" dirty="0" err="1">
                <a:latin typeface="MyriadPro-Regular" panose="020B0503030403020204" pitchFamily="34" charset="0"/>
              </a:rPr>
              <a:t>nebo</a:t>
            </a:r>
            <a:r>
              <a:rPr lang="en-US" sz="1800" b="0" i="1" u="none" strike="noStrike" baseline="0" dirty="0">
                <a:latin typeface="MyriadPro-Regular" panose="020B0503030403020204" pitchFamily="34" charset="0"/>
              </a:rPr>
              <a:t> </a:t>
            </a:r>
            <a:r>
              <a:rPr lang="en-US" sz="1800" b="1" i="1" u="none" strike="noStrike" baseline="0" dirty="0" err="1">
                <a:latin typeface="MyriadPro-BoldIt" panose="020B0703030403090204" pitchFamily="34" charset="0"/>
              </a:rPr>
              <a:t>hemokoncentraci</a:t>
            </a:r>
            <a:r>
              <a:rPr lang="en-US" sz="1800" b="0" i="1" u="none" strike="noStrike" baseline="0" dirty="0">
                <a:latin typeface="MyriadPro-Regular" panose="020B0503030403020204" pitchFamily="34" charset="0"/>
              </a:rPr>
              <a:t>.</a:t>
            </a:r>
          </a:p>
          <a:p>
            <a:pPr algn="l"/>
            <a:endParaRPr lang="cs-CZ" sz="1800" b="0" i="1" u="none" strike="noStrike" baseline="0" dirty="0">
              <a:latin typeface="MyriadPro-Regular" panose="020B0503030403020204" pitchFamily="34" charset="0"/>
            </a:endParaRPr>
          </a:p>
          <a:p>
            <a:pPr algn="l"/>
            <a:r>
              <a:rPr lang="en-US" sz="1800" b="0" i="1" u="none" strike="noStrike" baseline="0" dirty="0">
                <a:latin typeface="MyriadPro-Regular" panose="020B0503030403020204" pitchFamily="34" charset="0"/>
              </a:rPr>
              <a:t>Tyto </a:t>
            </a:r>
            <a:r>
              <a:rPr lang="en-US" sz="1800" b="0" i="1" u="none" strike="noStrike" baseline="0" dirty="0" err="1">
                <a:latin typeface="MyriadPro-Regular" panose="020B0503030403020204" pitchFamily="34" charset="0"/>
              </a:rPr>
              <a:t>problémy</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vedly</a:t>
            </a:r>
            <a:r>
              <a:rPr lang="en-US" sz="1800" b="0" i="1" u="none" strike="noStrike" baseline="0" dirty="0">
                <a:latin typeface="MyriadPro-Regular" panose="020B0503030403020204" pitchFamily="34" charset="0"/>
              </a:rPr>
              <a:t> k </a:t>
            </a:r>
            <a:r>
              <a:rPr lang="en-US" sz="1800" b="0" i="1" u="none" strike="noStrike" baseline="0" dirty="0" err="1">
                <a:latin typeface="MyriadPro-Regular" panose="020B0503030403020204" pitchFamily="34" charset="0"/>
              </a:rPr>
              <a:t>tomu</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že</a:t>
            </a:r>
            <a:r>
              <a:rPr lang="en-US" sz="1800" b="0" i="1" u="none" strike="noStrike" baseline="0" dirty="0">
                <a:latin typeface="MyriadPro-Regular" panose="020B0503030403020204" pitchFamily="34" charset="0"/>
              </a:rPr>
              <a:t> v </a:t>
            </a:r>
            <a:r>
              <a:rPr lang="en-US" sz="1800" b="0" i="1" u="none" strike="noStrike" baseline="0" dirty="0" err="1">
                <a:latin typeface="MyriadPro-Regular" panose="020B0503030403020204" pitchFamily="34" charset="0"/>
              </a:rPr>
              <a:t>oblasti</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studia</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acidobazických</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stavů</a:t>
            </a:r>
            <a:r>
              <a:rPr lang="en-US" sz="1800" b="0" i="1" u="none" strike="noStrike" baseline="0" dirty="0">
                <a:latin typeface="MyriadPro-Regular" panose="020B0503030403020204" pitchFamily="34" charset="0"/>
              </a:rPr>
              <a:t> se </a:t>
            </a:r>
            <a:r>
              <a:rPr lang="en-US" sz="1800" b="0" i="1" u="none" strike="noStrike" baseline="0" dirty="0" err="1">
                <a:latin typeface="MyriadPro-Regular" panose="020B0503030403020204" pitchFamily="34" charset="0"/>
              </a:rPr>
              <a:t>pozornost</a:t>
            </a:r>
            <a:r>
              <a:rPr lang="cs-CZ"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obrátila</a:t>
            </a:r>
            <a:r>
              <a:rPr lang="en-US" sz="1800" b="0" i="1" u="none" strike="noStrike" baseline="0" dirty="0">
                <a:latin typeface="MyriadPro-Regular" panose="020B0503030403020204" pitchFamily="34" charset="0"/>
              </a:rPr>
              <a:t> k </a:t>
            </a:r>
            <a:r>
              <a:rPr lang="en-US" sz="1800" b="0" i="1" u="none" strike="noStrike" baseline="0" dirty="0" err="1">
                <a:latin typeface="MyriadPro-Regular" panose="020B0503030403020204" pitchFamily="34" charset="0"/>
              </a:rPr>
              <a:t>metodám</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popisu</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fyziologické</a:t>
            </a:r>
            <a:r>
              <a:rPr lang="en-US" sz="1800" b="0" i="1" u="none" strike="noStrike" baseline="0" dirty="0">
                <a:latin typeface="MyriadPro-Regular" panose="020B0503030403020204" pitchFamily="34" charset="0"/>
              </a:rPr>
              <a:t> reality </a:t>
            </a:r>
            <a:r>
              <a:rPr lang="en-US" sz="1800" b="0" i="1" u="none" strike="noStrike" baseline="0" dirty="0" err="1">
                <a:latin typeface="MyriadPro-Regular" panose="020B0503030403020204" pitchFamily="34" charset="0"/>
              </a:rPr>
              <a:t>na</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základě</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matematického</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popisu</a:t>
            </a:r>
            <a:endParaRPr lang="en-US" sz="1800" b="0" i="1" u="none" strike="noStrike" baseline="0" dirty="0">
              <a:latin typeface="MyriadPro-Regular" panose="020B0503030403020204" pitchFamily="34" charset="0"/>
            </a:endParaRPr>
          </a:p>
          <a:p>
            <a:pPr algn="l"/>
            <a:r>
              <a:rPr lang="en-US" sz="1800" b="0" i="1" u="none" strike="noStrike" baseline="0" dirty="0" err="1">
                <a:latin typeface="MyriadPro-Regular" panose="020B0503030403020204" pitchFamily="34" charset="0"/>
              </a:rPr>
              <a:t>fyzikálně</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chemických</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vztahů</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které</a:t>
            </a:r>
            <a:r>
              <a:rPr lang="en-US" sz="1800" b="0" i="1" u="none" strike="noStrike" baseline="0" dirty="0">
                <a:latin typeface="MyriadPro-Regular" panose="020B0503030403020204" pitchFamily="34" charset="0"/>
              </a:rPr>
              <a:t> by </a:t>
            </a:r>
            <a:r>
              <a:rPr lang="en-US" sz="1800" b="0" i="1" u="none" strike="noStrike" baseline="0" dirty="0" err="1">
                <a:latin typeface="MyriadPro-Regular" panose="020B0503030403020204" pitchFamily="34" charset="0"/>
              </a:rPr>
              <a:t>nahradily</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experimentálně</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získané</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empirické</a:t>
            </a:r>
            <a:r>
              <a:rPr lang="cs-CZ"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závislosti</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Siggaard-Andersenova</a:t>
            </a:r>
            <a:r>
              <a:rPr lang="en-US" sz="1800" b="0" i="1" u="none" strike="noStrike" baseline="0" dirty="0">
                <a:latin typeface="MyriadPro-Regular" panose="020B0503030403020204" pitchFamily="34" charset="0"/>
              </a:rPr>
              <a:t> </a:t>
            </a:r>
            <a:r>
              <a:rPr lang="en-US" sz="1800" b="0" i="1" u="none" strike="noStrike" baseline="0" dirty="0" err="1">
                <a:latin typeface="MyriadPro-Regular" panose="020B0503030403020204" pitchFamily="34" charset="0"/>
              </a:rPr>
              <a:t>nomogramu</a:t>
            </a:r>
            <a:r>
              <a:rPr lang="en-US" sz="1800" b="0" i="1" u="none" strike="noStrike" baseline="0" dirty="0">
                <a:latin typeface="MyriadPro-Regular" panose="020B0503030403020204" pitchFamily="34" charset="0"/>
              </a:rPr>
              <a:t>.</a:t>
            </a:r>
            <a:endParaRPr lang="en-US" altLang="cs-CZ" i="1" dirty="0"/>
          </a:p>
        </p:txBody>
      </p:sp>
    </p:spTree>
    <p:extLst>
      <p:ext uri="{BB962C8B-B14F-4D97-AF65-F5344CB8AC3E}">
        <p14:creationId xmlns:p14="http://schemas.microsoft.com/office/powerpoint/2010/main" val="35225650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A5EAEDC-6E32-4653-AEBF-9FAFCF34295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431131D-4754-47A7-93D5-42A4D63DA191}" type="slidenum">
              <a:rPr lang="cs-CZ" altLang="cs-CZ">
                <a:latin typeface="Arial" panose="020B0604020202020204" pitchFamily="34" charset="0"/>
              </a:rPr>
              <a:pPr algn="r" eaLnBrk="1" hangingPunct="1">
                <a:spcBef>
                  <a:spcPct val="0"/>
                </a:spcBef>
              </a:pPr>
              <a:t>68</a:t>
            </a:fld>
            <a:endParaRPr lang="cs-CZ" altLang="cs-CZ">
              <a:latin typeface="Arial" panose="020B0604020202020204" pitchFamily="34" charset="0"/>
            </a:endParaRPr>
          </a:p>
        </p:txBody>
      </p:sp>
      <p:sp>
        <p:nvSpPr>
          <p:cNvPr id="96259" name="Rectangle 2">
            <a:extLst>
              <a:ext uri="{FF2B5EF4-FFF2-40B4-BE49-F238E27FC236}">
                <a16:creationId xmlns:a16="http://schemas.microsoft.com/office/drawing/2014/main" id="{940418BD-6FD4-4663-82E7-1EC6E1271167}"/>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1B0059D8-798B-4556-B1CB-BBDFBA5754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1800" dirty="0">
                <a:effectLst/>
                <a:latin typeface="Times New Roman" panose="02020603050405020304" pitchFamily="18" charset="0"/>
                <a:ea typeface="Times New Roman" panose="02020603050405020304" pitchFamily="18" charset="0"/>
              </a:rPr>
              <a:t>Siggaard-Andersena spolu s dalšími později publikovali i určité korekce, uvažující různé koncentrace plazmatických bílkovin, do rutinní klinické praxe však tyto korekce zřejmě pronikly nedostatečně.</a:t>
            </a:r>
            <a:endParaRPr lang="en-US" sz="1800" dirty="0">
              <a:effectLst/>
              <a:latin typeface="Times New Roman" panose="02020603050405020304" pitchFamily="18" charset="0"/>
              <a:ea typeface="Times New Roman" panose="02020603050405020304" pitchFamily="18" charset="0"/>
            </a:endParaRPr>
          </a:p>
          <a:p>
            <a:pPr eaLnBrk="1" hangingPunct="1">
              <a:spcBef>
                <a:spcPct val="0"/>
              </a:spcBef>
            </a:pPr>
            <a:endParaRPr lang="en-US" altLang="cs-CZ" dirty="0"/>
          </a:p>
        </p:txBody>
      </p:sp>
    </p:spTree>
    <p:extLst>
      <p:ext uri="{BB962C8B-B14F-4D97-AF65-F5344CB8AC3E}">
        <p14:creationId xmlns:p14="http://schemas.microsoft.com/office/powerpoint/2010/main" val="348624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162CF38-4F6D-4A83-B1B3-3B73EA3CE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C1759-C675-45B0-9301-19F6A4C17138}" type="slidenum">
              <a:rPr lang="cs-CZ" altLang="cs-CZ" smtClean="0"/>
              <a:pPr>
                <a:spcBef>
                  <a:spcPct val="0"/>
                </a:spcBef>
              </a:pPr>
              <a:t>8</a:t>
            </a:fld>
            <a:endParaRPr lang="cs-CZ" altLang="cs-CZ"/>
          </a:p>
        </p:txBody>
      </p:sp>
      <p:sp>
        <p:nvSpPr>
          <p:cNvPr id="36867" name="Rectangle 2">
            <a:extLst>
              <a:ext uri="{FF2B5EF4-FFF2-40B4-BE49-F238E27FC236}">
                <a16:creationId xmlns:a16="http://schemas.microsoft.com/office/drawing/2014/main" id="{326EFC71-6161-410D-84A2-BF55086D684F}"/>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C62946C-5F64-4E57-8803-E41A835C66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MyriadPro-Regular" panose="020B0503030403020204" pitchFamily="34" charset="0"/>
              </a:rPr>
              <a:t>Pro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pCO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byla</a:t>
            </a:r>
            <a:r>
              <a:rPr lang="en-US" sz="1200" b="0" i="0" u="none" strike="noStrike" baseline="0" dirty="0">
                <a:latin typeface="MyriadPro-Regular" panose="020B0503030403020204" pitchFamily="34" charset="0"/>
              </a:rPr>
              <a:t> k </a:t>
            </a:r>
            <a:r>
              <a:rPr lang="en-US" sz="1200" b="0" i="0" u="none" strike="noStrike" baseline="0" dirty="0" err="1">
                <a:latin typeface="MyriadPro-Regular" panose="020B0503030403020204" pitchFamily="34" charset="0"/>
              </a:rPr>
              <a:t>dispozici</a:t>
            </a:r>
            <a:r>
              <a:rPr lang="cs-CZ"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poměrně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pracná</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metoda</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kterou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zavedl</a:t>
            </a:r>
            <a:r>
              <a:rPr lang="en-US" sz="1200" b="0" i="0" u="none" strike="noStrike" baseline="0" dirty="0">
                <a:latin typeface="MyriadPro-Regular" panose="020B0503030403020204" pitchFamily="34" charset="0"/>
              </a:rPr>
              <a:t> van Slyke, </a:t>
            </a:r>
            <a:r>
              <a:rPr lang="en-US" sz="1200" b="0" i="0" u="none" strike="noStrike" baseline="0" dirty="0" err="1">
                <a:latin typeface="MyriadPro-Regular" panose="020B0503030403020204" pitchFamily="34" charset="0"/>
              </a:rPr>
              <a:t>spočívající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vytěsnění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z </a:t>
            </a:r>
            <a:r>
              <a:rPr lang="en-US" sz="1200" b="0" i="0" u="none" strike="noStrike" baseline="0" dirty="0" err="1">
                <a:latin typeface="MyriadPro-Regular" panose="020B0503030403020204" pitchFamily="34" charset="0"/>
              </a:rPr>
              <a:t>vyšetřovaného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vzorku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krve</a:t>
            </a:r>
            <a:r>
              <a:rPr lang="en-US" sz="1200" b="0" i="0" u="none" strike="noStrike" baseline="0" dirty="0">
                <a:latin typeface="MyriadPro-Regular" panose="020B0503030403020204" pitchFamily="34" charset="0"/>
              </a:rPr>
              <a:t> do </a:t>
            </a:r>
            <a:r>
              <a:rPr lang="en-US" sz="1200" b="0" i="0" u="none" strike="noStrike" baseline="0" dirty="0" err="1">
                <a:latin typeface="MyriadPro-Regular" panose="020B0503030403020204" pitchFamily="34" charset="0"/>
              </a:rPr>
              <a:t>vakua</a:t>
            </a:r>
            <a:r>
              <a:rPr lang="en-US" sz="1200" b="0" i="0" u="none" strike="noStrike" baseline="0" dirty="0">
                <a:latin typeface="MyriadPro-Regular" panose="020B0503030403020204" pitchFamily="34" charset="0"/>
              </a:rPr>
              <a:t> a </a:t>
            </a:r>
            <a:r>
              <a:rPr lang="en-US" sz="1200" b="0" i="0" u="none" strike="noStrike" baseline="0" dirty="0" err="1">
                <a:latin typeface="MyriadPro-Regular" panose="020B0503030403020204" pitchFamily="34" charset="0"/>
              </a:rPr>
              <a:t>následného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celkového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množství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CO2 v </a:t>
            </a:r>
            <a:r>
              <a:rPr lang="en-US" sz="1200" b="0" i="0" u="none" strike="noStrike" baseline="0" dirty="0" err="1">
                <a:latin typeface="MyriadPro-Regular" panose="020B0503030403020204" pitchFamily="34" charset="0"/>
              </a:rPr>
              <a:t>krvi</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tzv</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alkalické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rezervy</a:t>
            </a:r>
            <a:r>
              <a:rPr lang="en-US" sz="1200" b="0" i="0" u="none" strike="noStrike" baseline="0" dirty="0">
                <a:latin typeface="MyriadPro-Regular" panose="020B0503030403020204" pitchFamily="34" charset="0"/>
              </a:rPr>
              <a:t>“ – </a:t>
            </a:r>
            <a:r>
              <a:rPr lang="en-US" sz="1200" b="0" i="0" u="none" strike="noStrike" baseline="0" dirty="0" err="1">
                <a:latin typeface="MyriadPro-Regular" panose="020B0503030403020204" pitchFamily="34" charset="0"/>
              </a:rPr>
              <a:t>zahrnující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rozpuštěné</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vázané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na</a:t>
            </a:r>
            <a:r>
              <a:rPr lang="en-US" sz="1200" b="0" i="0" u="none" strike="noStrike" baseline="0" dirty="0">
                <a:latin typeface="MyriadPro-Regular" panose="020B0503030403020204" pitchFamily="34" charset="0"/>
              </a:rPr>
              <a:t> hemoglobin</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a CO2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formě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bikarbonátu</a:t>
            </a:r>
            <a:r>
              <a:rPr lang="en-US" sz="1200" b="0" i="0" u="none" strike="noStrike" baseline="0" dirty="0">
                <a:latin typeface="MyriadPro-Regular" panose="020B0503030403020204" pitchFamily="34" charset="0"/>
              </a:rPr>
              <a:t>).</a:t>
            </a:r>
            <a:endParaRPr lang="cs-CZ" altLang="cs-CZ" dirty="0"/>
          </a:p>
          <a:p>
            <a:endParaRPr lang="cs-CZ" altLang="cs-CZ" dirty="0"/>
          </a:p>
        </p:txBody>
      </p:sp>
    </p:spTree>
    <p:extLst>
      <p:ext uri="{BB962C8B-B14F-4D97-AF65-F5344CB8AC3E}">
        <p14:creationId xmlns:p14="http://schemas.microsoft.com/office/powerpoint/2010/main" val="371544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30F1E20-1B62-40F2-B988-9624FC6F70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BD3199-A608-47A2-B58C-C6829B105E9F}" type="slidenum">
              <a:rPr lang="cs-CZ" altLang="cs-CZ" smtClean="0"/>
              <a:pPr>
                <a:spcBef>
                  <a:spcPct val="0"/>
                </a:spcBef>
              </a:pPr>
              <a:t>9</a:t>
            </a:fld>
            <a:endParaRPr lang="cs-CZ" altLang="cs-CZ"/>
          </a:p>
        </p:txBody>
      </p:sp>
      <p:sp>
        <p:nvSpPr>
          <p:cNvPr id="38915" name="Rectangle 2">
            <a:extLst>
              <a:ext uri="{FF2B5EF4-FFF2-40B4-BE49-F238E27FC236}">
                <a16:creationId xmlns:a16="http://schemas.microsoft.com/office/drawing/2014/main" id="{541C70F6-CF9E-4CC5-815B-3A77666E123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58FB72A-C281-4891-933D-1B3ADB29D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MyriadPro-Regular" panose="020B0503030403020204" pitchFamily="34" charset="0"/>
              </a:rPr>
              <a:t>Pro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pCO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byla</a:t>
            </a:r>
            <a:r>
              <a:rPr lang="en-US" sz="1200" b="0" i="0" u="none" strike="noStrike" baseline="0" dirty="0">
                <a:latin typeface="MyriadPro-Regular" panose="020B0503030403020204" pitchFamily="34" charset="0"/>
              </a:rPr>
              <a:t> k </a:t>
            </a:r>
            <a:r>
              <a:rPr lang="en-US" sz="1200" b="0" i="0" u="none" strike="noStrike" baseline="0" dirty="0" err="1">
                <a:latin typeface="MyriadPro-Regular" panose="020B0503030403020204" pitchFamily="34" charset="0"/>
              </a:rPr>
              <a:t>dispozici</a:t>
            </a:r>
            <a:r>
              <a:rPr lang="cs-CZ"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poměrně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pracná</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metoda</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kterou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zavedl</a:t>
            </a:r>
            <a:r>
              <a:rPr lang="en-US" sz="1200" b="0" i="0" u="none" strike="noStrike" baseline="0" dirty="0">
                <a:latin typeface="MyriadPro-Regular" panose="020B0503030403020204" pitchFamily="34" charset="0"/>
              </a:rPr>
              <a:t> van Slyke, </a:t>
            </a:r>
            <a:r>
              <a:rPr lang="en-US" sz="1200" b="0" i="0" u="none" strike="noStrike" baseline="0" dirty="0" err="1">
                <a:latin typeface="MyriadPro-Regular" panose="020B0503030403020204" pitchFamily="34" charset="0"/>
              </a:rPr>
              <a:t>spočívající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vytěsnění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z </a:t>
            </a:r>
            <a:r>
              <a:rPr lang="en-US" sz="1200" b="0" i="0" u="none" strike="noStrike" baseline="0" dirty="0" err="1">
                <a:latin typeface="MyriadPro-Regular" panose="020B0503030403020204" pitchFamily="34" charset="0"/>
              </a:rPr>
              <a:t>vyšetřovaného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vzorku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krve</a:t>
            </a:r>
            <a:r>
              <a:rPr lang="en-US" sz="1200" b="0" i="0" u="none" strike="noStrike" baseline="0" dirty="0">
                <a:latin typeface="MyriadPro-Regular" panose="020B0503030403020204" pitchFamily="34" charset="0"/>
              </a:rPr>
              <a:t> do </a:t>
            </a:r>
            <a:r>
              <a:rPr lang="en-US" sz="1200" b="0" i="0" u="none" strike="noStrike" baseline="0" dirty="0" err="1">
                <a:latin typeface="MyriadPro-Regular" panose="020B0503030403020204" pitchFamily="34" charset="0"/>
              </a:rPr>
              <a:t>vakua</a:t>
            </a:r>
            <a:r>
              <a:rPr lang="en-US" sz="1200" b="0" i="0" u="none" strike="noStrike" baseline="0" dirty="0">
                <a:latin typeface="MyriadPro-Regular" panose="020B0503030403020204" pitchFamily="34" charset="0"/>
              </a:rPr>
              <a:t> a </a:t>
            </a:r>
            <a:r>
              <a:rPr lang="en-US" sz="1200" b="0" i="0" u="none" strike="noStrike" baseline="0" dirty="0" err="1">
                <a:latin typeface="MyriadPro-Regular" panose="020B0503030403020204" pitchFamily="34" charset="0"/>
              </a:rPr>
              <a:t>následného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celkového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množství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CO2 v </a:t>
            </a:r>
            <a:r>
              <a:rPr lang="en-US" sz="1200" b="0" i="0" u="none" strike="noStrike" baseline="0" dirty="0" err="1">
                <a:latin typeface="MyriadPro-Regular" panose="020B0503030403020204" pitchFamily="34" charset="0"/>
              </a:rPr>
              <a:t>krvi</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tzv</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alkalické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rezervy</a:t>
            </a:r>
            <a:r>
              <a:rPr lang="en-US" sz="1200" b="0" i="0" u="none" strike="noStrike" baseline="0" dirty="0">
                <a:latin typeface="MyriadPro-Regular" panose="020B0503030403020204" pitchFamily="34" charset="0"/>
              </a:rPr>
              <a:t>“ – </a:t>
            </a:r>
            <a:r>
              <a:rPr lang="en-US" sz="1200" b="0" i="0" u="none" strike="noStrike" baseline="0" dirty="0" err="1">
                <a:latin typeface="MyriadPro-Regular" panose="020B0503030403020204" pitchFamily="34" charset="0"/>
              </a:rPr>
              <a:t>zahrnující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rozpuštěné</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vázané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na</a:t>
            </a:r>
            <a:r>
              <a:rPr lang="en-US" sz="1200" b="0" i="0" u="none" strike="noStrike" baseline="0" dirty="0">
                <a:latin typeface="MyriadPro-Regular" panose="020B0503030403020204" pitchFamily="34" charset="0"/>
              </a:rPr>
              <a:t> hemoglobin</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a CO2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formě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bikarbonátu</a:t>
            </a:r>
            <a:r>
              <a:rPr lang="en-US" sz="1200" b="0" i="0" u="none" strike="noStrike" baseline="0" dirty="0">
                <a:latin typeface="MyriadPro-Regular" panose="020B0503030403020204" pitchFamily="34" charset="0"/>
              </a:rPr>
              <a:t>).</a:t>
            </a:r>
            <a:endParaRPr lang="cs-CZ" altLang="cs-CZ" dirty="0"/>
          </a:p>
          <a:p>
            <a:endParaRPr lang="cs-CZ" altLang="cs-CZ" dirty="0"/>
          </a:p>
        </p:txBody>
      </p:sp>
    </p:spTree>
    <p:extLst>
      <p:ext uri="{BB962C8B-B14F-4D97-AF65-F5344CB8AC3E}">
        <p14:creationId xmlns:p14="http://schemas.microsoft.com/office/powerpoint/2010/main" val="1623349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50C7D53-2435-43A7-B74F-EA55DCFB93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AF1ED9-48E3-411D-B5E3-A6C6DD5548B7}" type="slidenum">
              <a:rPr lang="cs-CZ" altLang="cs-CZ" smtClean="0"/>
              <a:pPr>
                <a:spcBef>
                  <a:spcPct val="0"/>
                </a:spcBef>
              </a:pPr>
              <a:t>10</a:t>
            </a:fld>
            <a:endParaRPr lang="cs-CZ" altLang="cs-CZ"/>
          </a:p>
        </p:txBody>
      </p:sp>
      <p:sp>
        <p:nvSpPr>
          <p:cNvPr id="40963" name="Rectangle 2">
            <a:extLst>
              <a:ext uri="{FF2B5EF4-FFF2-40B4-BE49-F238E27FC236}">
                <a16:creationId xmlns:a16="http://schemas.microsoft.com/office/drawing/2014/main" id="{AAF03FEC-D56C-45BC-A67B-359BF04D3D8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E20ED344-E456-4543-9E40-7A5F873A32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MyriadPro-Regular" panose="020B0503030403020204" pitchFamily="34" charset="0"/>
              </a:rPr>
              <a:t>Pro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pCO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byla</a:t>
            </a:r>
            <a:r>
              <a:rPr lang="en-US" sz="1200" b="0" i="0" u="none" strike="noStrike" baseline="0" dirty="0">
                <a:latin typeface="MyriadPro-Regular" panose="020B0503030403020204" pitchFamily="34" charset="0"/>
              </a:rPr>
              <a:t> k </a:t>
            </a:r>
            <a:r>
              <a:rPr lang="en-US" sz="1200" b="0" i="0" u="none" strike="noStrike" baseline="0" dirty="0" err="1">
                <a:latin typeface="MyriadPro-Regular" panose="020B0503030403020204" pitchFamily="34" charset="0"/>
              </a:rPr>
              <a:t>dispozici</a:t>
            </a:r>
            <a:r>
              <a:rPr lang="cs-CZ"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poměrně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pracná</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metoda</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kterou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zavedl</a:t>
            </a:r>
            <a:r>
              <a:rPr lang="en-US" sz="1200" b="0" i="0" u="none" strike="noStrike" baseline="0" dirty="0">
                <a:latin typeface="MyriadPro-Regular" panose="020B0503030403020204" pitchFamily="34" charset="0"/>
              </a:rPr>
              <a:t> van Slyke, </a:t>
            </a:r>
            <a:r>
              <a:rPr lang="en-US" sz="1200" b="0" i="0" u="none" strike="noStrike" baseline="0" dirty="0" err="1">
                <a:latin typeface="MyriadPro-Regular" panose="020B0503030403020204" pitchFamily="34" charset="0"/>
              </a:rPr>
              <a:t>spočívající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vytěsnění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z </a:t>
            </a:r>
            <a:r>
              <a:rPr lang="en-US" sz="1200" b="0" i="0" u="none" strike="noStrike" baseline="0" dirty="0" err="1">
                <a:latin typeface="MyriadPro-Regular" panose="020B0503030403020204" pitchFamily="34" charset="0"/>
              </a:rPr>
              <a:t>vyšetřovaného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vzorku</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krve</a:t>
            </a:r>
            <a:r>
              <a:rPr lang="en-US" sz="1200" b="0" i="0" u="none" strike="noStrike" baseline="0" dirty="0">
                <a:latin typeface="MyriadPro-Regular" panose="020B0503030403020204" pitchFamily="34" charset="0"/>
              </a:rPr>
              <a:t> do </a:t>
            </a:r>
            <a:r>
              <a:rPr lang="en-US" sz="1200" b="0" i="0" u="none" strike="noStrike" baseline="0" dirty="0" err="1">
                <a:latin typeface="MyriadPro-Regular" panose="020B0503030403020204" pitchFamily="34" charset="0"/>
              </a:rPr>
              <a:t>vakua</a:t>
            </a:r>
            <a:r>
              <a:rPr lang="en-US" sz="1200" b="0" i="0" u="none" strike="noStrike" baseline="0" dirty="0">
                <a:latin typeface="MyriadPro-Regular" panose="020B0503030403020204" pitchFamily="34" charset="0"/>
              </a:rPr>
              <a:t> a </a:t>
            </a:r>
            <a:r>
              <a:rPr lang="en-US" sz="1200" b="0" i="0" u="none" strike="noStrike" baseline="0" dirty="0" err="1">
                <a:latin typeface="MyriadPro-Regular" panose="020B0503030403020204" pitchFamily="34" charset="0"/>
              </a:rPr>
              <a:t>následného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stanovení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celkového</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množství</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CO2 v </a:t>
            </a:r>
            <a:r>
              <a:rPr lang="en-US" sz="1200" b="0" i="0" u="none" strike="noStrike" baseline="0" dirty="0" err="1">
                <a:latin typeface="MyriadPro-Regular" panose="020B0503030403020204" pitchFamily="34" charset="0"/>
              </a:rPr>
              <a:t>krvi</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tzv</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alkalické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rezervy</a:t>
            </a:r>
            <a:r>
              <a:rPr lang="en-US" sz="1200" b="0" i="0" u="none" strike="noStrike" baseline="0" dirty="0">
                <a:latin typeface="MyriadPro-Regular" panose="020B0503030403020204" pitchFamily="34" charset="0"/>
              </a:rPr>
              <a:t>“ – </a:t>
            </a:r>
            <a:r>
              <a:rPr lang="en-US" sz="1200" b="0" i="0" u="none" strike="noStrike" baseline="0" dirty="0" err="1">
                <a:latin typeface="MyriadPro-Regular" panose="020B0503030403020204" pitchFamily="34" charset="0"/>
              </a:rPr>
              <a:t>zahrnující</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rozpuštěné</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CO</a:t>
            </a:r>
            <a:r>
              <a:rPr lang="en-US" sz="1200" b="0" i="0" u="none" strike="noStrike" baseline="-25000" dirty="0">
                <a:latin typeface="MyriadPro-Regular" panose="020B0503030403020204" pitchFamily="34" charset="0"/>
              </a:rPr>
              <a:t>2</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vázané</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na</a:t>
            </a:r>
            <a:r>
              <a:rPr lang="en-US" sz="1200" b="0" i="0" u="none" strike="noStrike" baseline="0" dirty="0">
                <a:latin typeface="MyriadPro-Regular" panose="020B0503030403020204" pitchFamily="34" charset="0"/>
              </a:rPr>
              <a:t> hemoglobin</a:t>
            </a:r>
            <a:r>
              <a:rPr lang="cs-CZ" sz="1200" b="0" i="0" u="none" strike="noStrike" baseline="0" dirty="0">
                <a:latin typeface="MyriadPro-Regular" panose="020B0503030403020204" pitchFamily="34" charset="0"/>
              </a:rPr>
              <a:t> </a:t>
            </a:r>
            <a:r>
              <a:rPr lang="en-US" sz="1200" b="0" i="0" u="none" strike="noStrike" baseline="0" dirty="0">
                <a:latin typeface="MyriadPro-Regular" panose="020B0503030403020204" pitchFamily="34" charset="0"/>
              </a:rPr>
              <a:t>a CO2 </a:t>
            </a:r>
            <a:r>
              <a:rPr lang="en-US" sz="1200" b="0" i="0" u="none" strike="noStrike" baseline="0" dirty="0" err="1">
                <a:latin typeface="MyriadPro-Regular" panose="020B0503030403020204" pitchFamily="34" charset="0"/>
              </a:rPr>
              <a:t>ve</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formě</a:t>
            </a:r>
            <a:r>
              <a:rPr lang="en-US" sz="1200" b="0" i="0" u="none" strike="noStrike" baseline="0" dirty="0">
                <a:latin typeface="MyriadPro-Regular" panose="020B0503030403020204" pitchFamily="34" charset="0"/>
              </a:rPr>
              <a:t> </a:t>
            </a:r>
            <a:r>
              <a:rPr lang="en-US" sz="1200" b="0" i="0" u="none" strike="noStrike" baseline="0" dirty="0" err="1">
                <a:latin typeface="MyriadPro-Regular" panose="020B0503030403020204" pitchFamily="34" charset="0"/>
              </a:rPr>
              <a:t>bikarbonátu</a:t>
            </a:r>
            <a:r>
              <a:rPr lang="en-US" sz="1200" b="0" i="0" u="none" strike="noStrike" baseline="0" dirty="0">
                <a:latin typeface="MyriadPro-Regular" panose="020B0503030403020204" pitchFamily="34" charset="0"/>
              </a:rPr>
              <a:t>).</a:t>
            </a:r>
            <a:endParaRPr lang="cs-CZ" altLang="cs-CZ" dirty="0"/>
          </a:p>
          <a:p>
            <a:endParaRPr lang="cs-CZ" altLang="cs-CZ" dirty="0"/>
          </a:p>
        </p:txBody>
      </p:sp>
    </p:spTree>
    <p:extLst>
      <p:ext uri="{BB962C8B-B14F-4D97-AF65-F5344CB8AC3E}">
        <p14:creationId xmlns:p14="http://schemas.microsoft.com/office/powerpoint/2010/main" val="177566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EEA84E-1816-231C-C603-24E04CB1572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7BC4B96-FE5C-B5B3-781E-B9D28CB06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5972EF9-631D-F812-8B62-8D6486BAAA5A}"/>
              </a:ext>
            </a:extLst>
          </p:cNvPr>
          <p:cNvSpPr>
            <a:spLocks noGrp="1"/>
          </p:cNvSpPr>
          <p:nvPr>
            <p:ph type="dt" sz="half" idx="10"/>
          </p:nvPr>
        </p:nvSpPr>
        <p:spPr/>
        <p:txBody>
          <a:bodyPr/>
          <a:lstStyle/>
          <a:p>
            <a:fld id="{E149BA7B-BA03-4625-9EB7-00A5ED03894D}" type="datetimeFigureOut">
              <a:rPr lang="cs-CZ" smtClean="0"/>
              <a:t>27.10.2025</a:t>
            </a:fld>
            <a:endParaRPr lang="cs-CZ"/>
          </a:p>
        </p:txBody>
      </p:sp>
      <p:sp>
        <p:nvSpPr>
          <p:cNvPr id="5" name="Zástupný symbol pro zápatí 4">
            <a:extLst>
              <a:ext uri="{FF2B5EF4-FFF2-40B4-BE49-F238E27FC236}">
                <a16:creationId xmlns:a16="http://schemas.microsoft.com/office/drawing/2014/main" id="{EBD42F25-C4B3-ADC3-705F-B50D9CAC071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D1337E6-51B3-D4A1-EB0B-0908820AC0A1}"/>
              </a:ext>
            </a:extLst>
          </p:cNvPr>
          <p:cNvSpPr>
            <a:spLocks noGrp="1"/>
          </p:cNvSpPr>
          <p:nvPr>
            <p:ph type="sldNum" sz="quarter" idx="12"/>
          </p:nvPr>
        </p:nvSpPr>
        <p:spPr/>
        <p:txBody>
          <a:bodyPr/>
          <a:lstStyle/>
          <a:p>
            <a:fld id="{CF9A2507-66FF-4FA8-9AA9-C1E4C2E311B7}" type="slidenum">
              <a:rPr lang="cs-CZ" smtClean="0"/>
              <a:t>‹#›</a:t>
            </a:fld>
            <a:endParaRPr lang="cs-CZ"/>
          </a:p>
        </p:txBody>
      </p:sp>
    </p:spTree>
    <p:extLst>
      <p:ext uri="{BB962C8B-B14F-4D97-AF65-F5344CB8AC3E}">
        <p14:creationId xmlns:p14="http://schemas.microsoft.com/office/powerpoint/2010/main" val="245054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21B3F-2EC0-17FF-7DA2-AE46AD27EC0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B6611B8-C67A-7D87-72D4-B6196018742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408949C-274A-6C35-D117-8BDA6427E996}"/>
              </a:ext>
            </a:extLst>
          </p:cNvPr>
          <p:cNvSpPr>
            <a:spLocks noGrp="1"/>
          </p:cNvSpPr>
          <p:nvPr>
            <p:ph type="dt" sz="half" idx="10"/>
          </p:nvPr>
        </p:nvSpPr>
        <p:spPr/>
        <p:txBody>
          <a:bodyPr/>
          <a:lstStyle/>
          <a:p>
            <a:fld id="{E149BA7B-BA03-4625-9EB7-00A5ED03894D}" type="datetimeFigureOut">
              <a:rPr lang="cs-CZ" smtClean="0"/>
              <a:t>27.10.2025</a:t>
            </a:fld>
            <a:endParaRPr lang="cs-CZ"/>
          </a:p>
        </p:txBody>
      </p:sp>
      <p:sp>
        <p:nvSpPr>
          <p:cNvPr id="5" name="Zástupný symbol pro zápatí 4">
            <a:extLst>
              <a:ext uri="{FF2B5EF4-FFF2-40B4-BE49-F238E27FC236}">
                <a16:creationId xmlns:a16="http://schemas.microsoft.com/office/drawing/2014/main" id="{065CDEBA-18DF-2B91-3EE7-E49C6B5EF3E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D342246-0EA6-AC2B-5454-1198A5290DC0}"/>
              </a:ext>
            </a:extLst>
          </p:cNvPr>
          <p:cNvSpPr>
            <a:spLocks noGrp="1"/>
          </p:cNvSpPr>
          <p:nvPr>
            <p:ph type="sldNum" sz="quarter" idx="12"/>
          </p:nvPr>
        </p:nvSpPr>
        <p:spPr/>
        <p:txBody>
          <a:bodyPr/>
          <a:lstStyle/>
          <a:p>
            <a:fld id="{CF9A2507-66FF-4FA8-9AA9-C1E4C2E311B7}" type="slidenum">
              <a:rPr lang="cs-CZ" smtClean="0"/>
              <a:t>‹#›</a:t>
            </a:fld>
            <a:endParaRPr lang="cs-CZ"/>
          </a:p>
        </p:txBody>
      </p:sp>
    </p:spTree>
    <p:extLst>
      <p:ext uri="{BB962C8B-B14F-4D97-AF65-F5344CB8AC3E}">
        <p14:creationId xmlns:p14="http://schemas.microsoft.com/office/powerpoint/2010/main" val="285045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20DB6F0-4212-2DE8-CF1B-585C8294191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8528901-42E2-CB34-8814-FA64D656CE1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B07AA70-BA80-8B45-EFB1-AC882C1222DA}"/>
              </a:ext>
            </a:extLst>
          </p:cNvPr>
          <p:cNvSpPr>
            <a:spLocks noGrp="1"/>
          </p:cNvSpPr>
          <p:nvPr>
            <p:ph type="dt" sz="half" idx="10"/>
          </p:nvPr>
        </p:nvSpPr>
        <p:spPr/>
        <p:txBody>
          <a:bodyPr/>
          <a:lstStyle/>
          <a:p>
            <a:fld id="{E149BA7B-BA03-4625-9EB7-00A5ED03894D}" type="datetimeFigureOut">
              <a:rPr lang="cs-CZ" smtClean="0"/>
              <a:t>27.10.2025</a:t>
            </a:fld>
            <a:endParaRPr lang="cs-CZ"/>
          </a:p>
        </p:txBody>
      </p:sp>
      <p:sp>
        <p:nvSpPr>
          <p:cNvPr id="5" name="Zástupný symbol pro zápatí 4">
            <a:extLst>
              <a:ext uri="{FF2B5EF4-FFF2-40B4-BE49-F238E27FC236}">
                <a16:creationId xmlns:a16="http://schemas.microsoft.com/office/drawing/2014/main" id="{CFDAEABA-1560-13E1-EF59-F075381382D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7547659-1505-2A70-CF04-902AD561BC5E}"/>
              </a:ext>
            </a:extLst>
          </p:cNvPr>
          <p:cNvSpPr>
            <a:spLocks noGrp="1"/>
          </p:cNvSpPr>
          <p:nvPr>
            <p:ph type="sldNum" sz="quarter" idx="12"/>
          </p:nvPr>
        </p:nvSpPr>
        <p:spPr/>
        <p:txBody>
          <a:bodyPr/>
          <a:lstStyle/>
          <a:p>
            <a:fld id="{CF9A2507-66FF-4FA8-9AA9-C1E4C2E311B7}" type="slidenum">
              <a:rPr lang="cs-CZ" smtClean="0"/>
              <a:t>‹#›</a:t>
            </a:fld>
            <a:endParaRPr lang="cs-CZ"/>
          </a:p>
        </p:txBody>
      </p:sp>
    </p:spTree>
    <p:extLst>
      <p:ext uri="{BB962C8B-B14F-4D97-AF65-F5344CB8AC3E}">
        <p14:creationId xmlns:p14="http://schemas.microsoft.com/office/powerpoint/2010/main" val="339813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614079-C70F-DD6A-9C8B-92379B9B83D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79A2169-A5FC-11C5-9411-D599E165342B}"/>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5E5251A-263D-6487-7E50-F37C4C9A3E76}"/>
              </a:ext>
            </a:extLst>
          </p:cNvPr>
          <p:cNvSpPr>
            <a:spLocks noGrp="1"/>
          </p:cNvSpPr>
          <p:nvPr>
            <p:ph type="dt" sz="half" idx="10"/>
          </p:nvPr>
        </p:nvSpPr>
        <p:spPr/>
        <p:txBody>
          <a:bodyPr/>
          <a:lstStyle/>
          <a:p>
            <a:fld id="{E149BA7B-BA03-4625-9EB7-00A5ED03894D}" type="datetimeFigureOut">
              <a:rPr lang="cs-CZ" smtClean="0"/>
              <a:t>27.10.2025</a:t>
            </a:fld>
            <a:endParaRPr lang="cs-CZ"/>
          </a:p>
        </p:txBody>
      </p:sp>
      <p:sp>
        <p:nvSpPr>
          <p:cNvPr id="5" name="Zástupný symbol pro zápatí 4">
            <a:extLst>
              <a:ext uri="{FF2B5EF4-FFF2-40B4-BE49-F238E27FC236}">
                <a16:creationId xmlns:a16="http://schemas.microsoft.com/office/drawing/2014/main" id="{EC9009CE-B4F7-F3A3-D3FB-141F9C65B59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070F2D1-1A56-6C8B-63FD-C0AE2273D7AC}"/>
              </a:ext>
            </a:extLst>
          </p:cNvPr>
          <p:cNvSpPr>
            <a:spLocks noGrp="1"/>
          </p:cNvSpPr>
          <p:nvPr>
            <p:ph type="sldNum" sz="quarter" idx="12"/>
          </p:nvPr>
        </p:nvSpPr>
        <p:spPr/>
        <p:txBody>
          <a:bodyPr/>
          <a:lstStyle/>
          <a:p>
            <a:fld id="{CF9A2507-66FF-4FA8-9AA9-C1E4C2E311B7}" type="slidenum">
              <a:rPr lang="cs-CZ" smtClean="0"/>
              <a:t>‹#›</a:t>
            </a:fld>
            <a:endParaRPr lang="cs-CZ"/>
          </a:p>
        </p:txBody>
      </p:sp>
    </p:spTree>
    <p:extLst>
      <p:ext uri="{BB962C8B-B14F-4D97-AF65-F5344CB8AC3E}">
        <p14:creationId xmlns:p14="http://schemas.microsoft.com/office/powerpoint/2010/main" val="15389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9BB92A-2BC0-8A81-3E88-2C98D98468C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9EB15F1-8F60-C2D8-D1E2-FACF60330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E995D9C-2C7B-7D25-B8F6-EFADC546D78C}"/>
              </a:ext>
            </a:extLst>
          </p:cNvPr>
          <p:cNvSpPr>
            <a:spLocks noGrp="1"/>
          </p:cNvSpPr>
          <p:nvPr>
            <p:ph type="dt" sz="half" idx="10"/>
          </p:nvPr>
        </p:nvSpPr>
        <p:spPr/>
        <p:txBody>
          <a:bodyPr/>
          <a:lstStyle/>
          <a:p>
            <a:fld id="{E149BA7B-BA03-4625-9EB7-00A5ED03894D}" type="datetimeFigureOut">
              <a:rPr lang="cs-CZ" smtClean="0"/>
              <a:t>27.10.2025</a:t>
            </a:fld>
            <a:endParaRPr lang="cs-CZ"/>
          </a:p>
        </p:txBody>
      </p:sp>
      <p:sp>
        <p:nvSpPr>
          <p:cNvPr id="5" name="Zástupný symbol pro zápatí 4">
            <a:extLst>
              <a:ext uri="{FF2B5EF4-FFF2-40B4-BE49-F238E27FC236}">
                <a16:creationId xmlns:a16="http://schemas.microsoft.com/office/drawing/2014/main" id="{7AF9721E-E700-8CF7-1218-B9FD04133CB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46F0331-66C0-0FD1-0ED6-C0EDCFF19946}"/>
              </a:ext>
            </a:extLst>
          </p:cNvPr>
          <p:cNvSpPr>
            <a:spLocks noGrp="1"/>
          </p:cNvSpPr>
          <p:nvPr>
            <p:ph type="sldNum" sz="quarter" idx="12"/>
          </p:nvPr>
        </p:nvSpPr>
        <p:spPr/>
        <p:txBody>
          <a:bodyPr/>
          <a:lstStyle/>
          <a:p>
            <a:fld id="{CF9A2507-66FF-4FA8-9AA9-C1E4C2E311B7}" type="slidenum">
              <a:rPr lang="cs-CZ" smtClean="0"/>
              <a:t>‹#›</a:t>
            </a:fld>
            <a:endParaRPr lang="cs-CZ"/>
          </a:p>
        </p:txBody>
      </p:sp>
    </p:spTree>
    <p:extLst>
      <p:ext uri="{BB962C8B-B14F-4D97-AF65-F5344CB8AC3E}">
        <p14:creationId xmlns:p14="http://schemas.microsoft.com/office/powerpoint/2010/main" val="240212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2BE2B6-D6C3-D36F-1AD5-9C6DAE23DBD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50139D4-D006-722A-E532-E89E0ECC43D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A5D4ACD-2603-612E-2675-561CA2F1637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3571083-4F78-706F-363C-37616D0BA34B}"/>
              </a:ext>
            </a:extLst>
          </p:cNvPr>
          <p:cNvSpPr>
            <a:spLocks noGrp="1"/>
          </p:cNvSpPr>
          <p:nvPr>
            <p:ph type="dt" sz="half" idx="10"/>
          </p:nvPr>
        </p:nvSpPr>
        <p:spPr/>
        <p:txBody>
          <a:bodyPr/>
          <a:lstStyle/>
          <a:p>
            <a:fld id="{E149BA7B-BA03-4625-9EB7-00A5ED03894D}" type="datetimeFigureOut">
              <a:rPr lang="cs-CZ" smtClean="0"/>
              <a:t>27.10.2025</a:t>
            </a:fld>
            <a:endParaRPr lang="cs-CZ"/>
          </a:p>
        </p:txBody>
      </p:sp>
      <p:sp>
        <p:nvSpPr>
          <p:cNvPr id="6" name="Zástupný symbol pro zápatí 5">
            <a:extLst>
              <a:ext uri="{FF2B5EF4-FFF2-40B4-BE49-F238E27FC236}">
                <a16:creationId xmlns:a16="http://schemas.microsoft.com/office/drawing/2014/main" id="{6443FAB8-2E02-76DD-6115-92F738901D4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7582393-D696-86B1-6C93-5BECBB55A0F2}"/>
              </a:ext>
            </a:extLst>
          </p:cNvPr>
          <p:cNvSpPr>
            <a:spLocks noGrp="1"/>
          </p:cNvSpPr>
          <p:nvPr>
            <p:ph type="sldNum" sz="quarter" idx="12"/>
          </p:nvPr>
        </p:nvSpPr>
        <p:spPr/>
        <p:txBody>
          <a:bodyPr/>
          <a:lstStyle/>
          <a:p>
            <a:fld id="{CF9A2507-66FF-4FA8-9AA9-C1E4C2E311B7}" type="slidenum">
              <a:rPr lang="cs-CZ" smtClean="0"/>
              <a:t>‹#›</a:t>
            </a:fld>
            <a:endParaRPr lang="cs-CZ"/>
          </a:p>
        </p:txBody>
      </p:sp>
    </p:spTree>
    <p:extLst>
      <p:ext uri="{BB962C8B-B14F-4D97-AF65-F5344CB8AC3E}">
        <p14:creationId xmlns:p14="http://schemas.microsoft.com/office/powerpoint/2010/main" val="181866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8BFE25-7591-4071-815D-888F9D3A117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660AC21-EFFE-8693-BE25-0E63564A44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3168C54-3021-F2B9-AE69-5CAEBCA09F5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BC24E05-7E74-A78F-CF4C-B8AD51173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23C2DBF-8CDB-BC5D-8431-99507A3305A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F74B804-D0FA-176F-25DD-2EA5E39D83C2}"/>
              </a:ext>
            </a:extLst>
          </p:cNvPr>
          <p:cNvSpPr>
            <a:spLocks noGrp="1"/>
          </p:cNvSpPr>
          <p:nvPr>
            <p:ph type="dt" sz="half" idx="10"/>
          </p:nvPr>
        </p:nvSpPr>
        <p:spPr/>
        <p:txBody>
          <a:bodyPr/>
          <a:lstStyle/>
          <a:p>
            <a:fld id="{E149BA7B-BA03-4625-9EB7-00A5ED03894D}" type="datetimeFigureOut">
              <a:rPr lang="cs-CZ" smtClean="0"/>
              <a:t>27.10.2025</a:t>
            </a:fld>
            <a:endParaRPr lang="cs-CZ"/>
          </a:p>
        </p:txBody>
      </p:sp>
      <p:sp>
        <p:nvSpPr>
          <p:cNvPr id="8" name="Zástupný symbol pro zápatí 7">
            <a:extLst>
              <a:ext uri="{FF2B5EF4-FFF2-40B4-BE49-F238E27FC236}">
                <a16:creationId xmlns:a16="http://schemas.microsoft.com/office/drawing/2014/main" id="{FD9FEB45-9A17-B4CD-1097-2FD0A2EFDDD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5A07055-1124-F6A9-53C6-7BA675F41BA8}"/>
              </a:ext>
            </a:extLst>
          </p:cNvPr>
          <p:cNvSpPr>
            <a:spLocks noGrp="1"/>
          </p:cNvSpPr>
          <p:nvPr>
            <p:ph type="sldNum" sz="quarter" idx="12"/>
          </p:nvPr>
        </p:nvSpPr>
        <p:spPr/>
        <p:txBody>
          <a:bodyPr/>
          <a:lstStyle/>
          <a:p>
            <a:fld id="{CF9A2507-66FF-4FA8-9AA9-C1E4C2E311B7}" type="slidenum">
              <a:rPr lang="cs-CZ" smtClean="0"/>
              <a:t>‹#›</a:t>
            </a:fld>
            <a:endParaRPr lang="cs-CZ"/>
          </a:p>
        </p:txBody>
      </p:sp>
    </p:spTree>
    <p:extLst>
      <p:ext uri="{BB962C8B-B14F-4D97-AF65-F5344CB8AC3E}">
        <p14:creationId xmlns:p14="http://schemas.microsoft.com/office/powerpoint/2010/main" val="139956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90D3F9-0A9C-31FB-4088-855555747A3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74E3A2F-E0AC-19AB-7AF1-7EE4F77B385D}"/>
              </a:ext>
            </a:extLst>
          </p:cNvPr>
          <p:cNvSpPr>
            <a:spLocks noGrp="1"/>
          </p:cNvSpPr>
          <p:nvPr>
            <p:ph type="dt" sz="half" idx="10"/>
          </p:nvPr>
        </p:nvSpPr>
        <p:spPr/>
        <p:txBody>
          <a:bodyPr/>
          <a:lstStyle/>
          <a:p>
            <a:fld id="{E149BA7B-BA03-4625-9EB7-00A5ED03894D}" type="datetimeFigureOut">
              <a:rPr lang="cs-CZ" smtClean="0"/>
              <a:t>27.10.2025</a:t>
            </a:fld>
            <a:endParaRPr lang="cs-CZ"/>
          </a:p>
        </p:txBody>
      </p:sp>
      <p:sp>
        <p:nvSpPr>
          <p:cNvPr id="4" name="Zástupný symbol pro zápatí 3">
            <a:extLst>
              <a:ext uri="{FF2B5EF4-FFF2-40B4-BE49-F238E27FC236}">
                <a16:creationId xmlns:a16="http://schemas.microsoft.com/office/drawing/2014/main" id="{2F1D89DC-758A-8B81-DEC6-A245097CB89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B465AA9-5E3D-87CB-8B9B-17DF7DA92A69}"/>
              </a:ext>
            </a:extLst>
          </p:cNvPr>
          <p:cNvSpPr>
            <a:spLocks noGrp="1"/>
          </p:cNvSpPr>
          <p:nvPr>
            <p:ph type="sldNum" sz="quarter" idx="12"/>
          </p:nvPr>
        </p:nvSpPr>
        <p:spPr/>
        <p:txBody>
          <a:bodyPr/>
          <a:lstStyle/>
          <a:p>
            <a:fld id="{CF9A2507-66FF-4FA8-9AA9-C1E4C2E311B7}" type="slidenum">
              <a:rPr lang="cs-CZ" smtClean="0"/>
              <a:t>‹#›</a:t>
            </a:fld>
            <a:endParaRPr lang="cs-CZ"/>
          </a:p>
        </p:txBody>
      </p:sp>
    </p:spTree>
    <p:extLst>
      <p:ext uri="{BB962C8B-B14F-4D97-AF65-F5344CB8AC3E}">
        <p14:creationId xmlns:p14="http://schemas.microsoft.com/office/powerpoint/2010/main" val="155065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A419A16-58B3-B8D9-C7D5-6B17CC8D8369}"/>
              </a:ext>
            </a:extLst>
          </p:cNvPr>
          <p:cNvSpPr>
            <a:spLocks noGrp="1"/>
          </p:cNvSpPr>
          <p:nvPr>
            <p:ph type="dt" sz="half" idx="10"/>
          </p:nvPr>
        </p:nvSpPr>
        <p:spPr/>
        <p:txBody>
          <a:bodyPr/>
          <a:lstStyle/>
          <a:p>
            <a:fld id="{E149BA7B-BA03-4625-9EB7-00A5ED03894D}" type="datetimeFigureOut">
              <a:rPr lang="cs-CZ" smtClean="0"/>
              <a:t>27.10.2025</a:t>
            </a:fld>
            <a:endParaRPr lang="cs-CZ"/>
          </a:p>
        </p:txBody>
      </p:sp>
      <p:sp>
        <p:nvSpPr>
          <p:cNvPr id="3" name="Zástupný symbol pro zápatí 2">
            <a:extLst>
              <a:ext uri="{FF2B5EF4-FFF2-40B4-BE49-F238E27FC236}">
                <a16:creationId xmlns:a16="http://schemas.microsoft.com/office/drawing/2014/main" id="{0C3B8647-282B-523D-BB72-4871C677F64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045B3CD-A4DD-8516-05A7-31F2C8F020AD}"/>
              </a:ext>
            </a:extLst>
          </p:cNvPr>
          <p:cNvSpPr>
            <a:spLocks noGrp="1"/>
          </p:cNvSpPr>
          <p:nvPr>
            <p:ph type="sldNum" sz="quarter" idx="12"/>
          </p:nvPr>
        </p:nvSpPr>
        <p:spPr/>
        <p:txBody>
          <a:bodyPr/>
          <a:lstStyle/>
          <a:p>
            <a:fld id="{CF9A2507-66FF-4FA8-9AA9-C1E4C2E311B7}" type="slidenum">
              <a:rPr lang="cs-CZ" smtClean="0"/>
              <a:t>‹#›</a:t>
            </a:fld>
            <a:endParaRPr lang="cs-CZ"/>
          </a:p>
        </p:txBody>
      </p:sp>
    </p:spTree>
    <p:extLst>
      <p:ext uri="{BB962C8B-B14F-4D97-AF65-F5344CB8AC3E}">
        <p14:creationId xmlns:p14="http://schemas.microsoft.com/office/powerpoint/2010/main" val="78937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10D1F6-6620-6269-7BC5-40B65A45F63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7A60B1D-BF0B-3085-8F0F-7972D6327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49126FF-736E-B4A7-EE7E-0B6CE252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C5F1623-3989-45E1-B9D2-631AA6BBDC1E}"/>
              </a:ext>
            </a:extLst>
          </p:cNvPr>
          <p:cNvSpPr>
            <a:spLocks noGrp="1"/>
          </p:cNvSpPr>
          <p:nvPr>
            <p:ph type="dt" sz="half" idx="10"/>
          </p:nvPr>
        </p:nvSpPr>
        <p:spPr/>
        <p:txBody>
          <a:bodyPr/>
          <a:lstStyle/>
          <a:p>
            <a:fld id="{E149BA7B-BA03-4625-9EB7-00A5ED03894D}" type="datetimeFigureOut">
              <a:rPr lang="cs-CZ" smtClean="0"/>
              <a:t>27.10.2025</a:t>
            </a:fld>
            <a:endParaRPr lang="cs-CZ"/>
          </a:p>
        </p:txBody>
      </p:sp>
      <p:sp>
        <p:nvSpPr>
          <p:cNvPr id="6" name="Zástupný symbol pro zápatí 5">
            <a:extLst>
              <a:ext uri="{FF2B5EF4-FFF2-40B4-BE49-F238E27FC236}">
                <a16:creationId xmlns:a16="http://schemas.microsoft.com/office/drawing/2014/main" id="{D93AA221-A77D-5D2E-3847-6E48F42DAE0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73C0CC6-5B95-0E16-1D83-76F36573DFF5}"/>
              </a:ext>
            </a:extLst>
          </p:cNvPr>
          <p:cNvSpPr>
            <a:spLocks noGrp="1"/>
          </p:cNvSpPr>
          <p:nvPr>
            <p:ph type="sldNum" sz="quarter" idx="12"/>
          </p:nvPr>
        </p:nvSpPr>
        <p:spPr/>
        <p:txBody>
          <a:bodyPr/>
          <a:lstStyle/>
          <a:p>
            <a:fld id="{CF9A2507-66FF-4FA8-9AA9-C1E4C2E311B7}" type="slidenum">
              <a:rPr lang="cs-CZ" smtClean="0"/>
              <a:t>‹#›</a:t>
            </a:fld>
            <a:endParaRPr lang="cs-CZ"/>
          </a:p>
        </p:txBody>
      </p:sp>
    </p:spTree>
    <p:extLst>
      <p:ext uri="{BB962C8B-B14F-4D97-AF65-F5344CB8AC3E}">
        <p14:creationId xmlns:p14="http://schemas.microsoft.com/office/powerpoint/2010/main" val="406709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B54233-2FC2-5C1C-C8D2-4D04C50A6DF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732A402-A980-8087-0E31-3DD3184B5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CCD5AE0-565C-1855-67CB-93BB0ED00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A9E2D04-8AA2-6530-B518-6548E01051C1}"/>
              </a:ext>
            </a:extLst>
          </p:cNvPr>
          <p:cNvSpPr>
            <a:spLocks noGrp="1"/>
          </p:cNvSpPr>
          <p:nvPr>
            <p:ph type="dt" sz="half" idx="10"/>
          </p:nvPr>
        </p:nvSpPr>
        <p:spPr/>
        <p:txBody>
          <a:bodyPr/>
          <a:lstStyle/>
          <a:p>
            <a:fld id="{E149BA7B-BA03-4625-9EB7-00A5ED03894D}" type="datetimeFigureOut">
              <a:rPr lang="cs-CZ" smtClean="0"/>
              <a:t>27.10.2025</a:t>
            </a:fld>
            <a:endParaRPr lang="cs-CZ"/>
          </a:p>
        </p:txBody>
      </p:sp>
      <p:sp>
        <p:nvSpPr>
          <p:cNvPr id="6" name="Zástupný symbol pro zápatí 5">
            <a:extLst>
              <a:ext uri="{FF2B5EF4-FFF2-40B4-BE49-F238E27FC236}">
                <a16:creationId xmlns:a16="http://schemas.microsoft.com/office/drawing/2014/main" id="{567ABDE8-195E-3AED-AD4E-D9740E97A8A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82164B6-93C8-8C1E-8267-F283C502F094}"/>
              </a:ext>
            </a:extLst>
          </p:cNvPr>
          <p:cNvSpPr>
            <a:spLocks noGrp="1"/>
          </p:cNvSpPr>
          <p:nvPr>
            <p:ph type="sldNum" sz="quarter" idx="12"/>
          </p:nvPr>
        </p:nvSpPr>
        <p:spPr/>
        <p:txBody>
          <a:bodyPr/>
          <a:lstStyle/>
          <a:p>
            <a:fld id="{CF9A2507-66FF-4FA8-9AA9-C1E4C2E311B7}" type="slidenum">
              <a:rPr lang="cs-CZ" smtClean="0"/>
              <a:t>‹#›</a:t>
            </a:fld>
            <a:endParaRPr lang="cs-CZ"/>
          </a:p>
        </p:txBody>
      </p:sp>
    </p:spTree>
    <p:extLst>
      <p:ext uri="{BB962C8B-B14F-4D97-AF65-F5344CB8AC3E}">
        <p14:creationId xmlns:p14="http://schemas.microsoft.com/office/powerpoint/2010/main" val="1048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16261EC-A727-BBCD-F70B-24D539EC39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C332A61-27DF-7D8F-4191-E6FB0C199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4A2F2E8-3A13-113C-6B38-B9AD6E6E6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9BA7B-BA03-4625-9EB7-00A5ED03894D}" type="datetimeFigureOut">
              <a:rPr lang="cs-CZ" smtClean="0"/>
              <a:t>27.10.2025</a:t>
            </a:fld>
            <a:endParaRPr lang="cs-CZ"/>
          </a:p>
        </p:txBody>
      </p:sp>
      <p:sp>
        <p:nvSpPr>
          <p:cNvPr id="5" name="Zástupný symbol pro zápatí 4">
            <a:extLst>
              <a:ext uri="{FF2B5EF4-FFF2-40B4-BE49-F238E27FC236}">
                <a16:creationId xmlns:a16="http://schemas.microsoft.com/office/drawing/2014/main" id="{22ADBFF3-4D2B-2E50-6E2B-4BC258A6A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DBC9D94-7B76-61A7-BA23-BACBFB3FD5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A2507-66FF-4FA8-9AA9-C1E4C2E311B7}" type="slidenum">
              <a:rPr lang="cs-CZ" smtClean="0"/>
              <a:t>‹#›</a:t>
            </a:fld>
            <a:endParaRPr lang="cs-CZ"/>
          </a:p>
        </p:txBody>
      </p:sp>
    </p:spTree>
    <p:extLst>
      <p:ext uri="{BB962C8B-B14F-4D97-AF65-F5344CB8AC3E}">
        <p14:creationId xmlns:p14="http://schemas.microsoft.com/office/powerpoint/2010/main" val="2191680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4.jpeg"/><Relationship Id="rId3" Type="http://schemas.openxmlformats.org/officeDocument/2006/relationships/control" Target="../activeX/activeX2.xml"/><Relationship Id="rId7" Type="http://schemas.openxmlformats.org/officeDocument/2006/relationships/slideLayout" Target="../slideLayouts/slideLayout2.xml"/><Relationship Id="rId12" Type="http://schemas.openxmlformats.org/officeDocument/2006/relationships/hyperlink" Target="../../../MEDSOFT%202009/Komplexn&#237;%20model/2006Acidob&#225;ze.swf" TargetMode="External"/><Relationship Id="rId2" Type="http://schemas.openxmlformats.org/officeDocument/2006/relationships/tags" Target="../tags/tag1.xml"/><Relationship Id="rId16" Type="http://schemas.openxmlformats.org/officeDocument/2006/relationships/image" Target="../media/image7.wmf"/><Relationship Id="rId1" Type="http://schemas.openxmlformats.org/officeDocument/2006/relationships/control" Target="../activeX/activeX1.xml"/><Relationship Id="rId6" Type="http://schemas.openxmlformats.org/officeDocument/2006/relationships/tags" Target="../tags/tag3.xml"/><Relationship Id="rId11" Type="http://schemas.openxmlformats.org/officeDocument/2006/relationships/image" Target="../media/image3.jpeg"/><Relationship Id="rId5" Type="http://schemas.openxmlformats.org/officeDocument/2006/relationships/control" Target="../activeX/activeX3.xml"/><Relationship Id="rId15" Type="http://schemas.openxmlformats.org/officeDocument/2006/relationships/image" Target="../media/image6.wmf"/><Relationship Id="rId10" Type="http://schemas.openxmlformats.org/officeDocument/2006/relationships/image" Target="../media/image2.jpeg"/><Relationship Id="rId4" Type="http://schemas.openxmlformats.org/officeDocument/2006/relationships/tags" Target="../tags/tag2.xml"/><Relationship Id="rId9" Type="http://schemas.openxmlformats.org/officeDocument/2006/relationships/image" Target="../media/image1.jpeg"/><Relationship Id="rId14"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 Id="rId9"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7.wmf"/><Relationship Id="rId3" Type="http://schemas.openxmlformats.org/officeDocument/2006/relationships/control" Target="../activeX/activeX5.xml"/><Relationship Id="rId7" Type="http://schemas.openxmlformats.org/officeDocument/2006/relationships/slideLayout" Target="../slideLayouts/slideLayout2.xml"/><Relationship Id="rId12" Type="http://schemas.openxmlformats.org/officeDocument/2006/relationships/image" Target="../media/image5.wmf"/><Relationship Id="rId2" Type="http://schemas.openxmlformats.org/officeDocument/2006/relationships/tags" Target="../tags/tag4.xml"/><Relationship Id="rId1" Type="http://schemas.openxmlformats.org/officeDocument/2006/relationships/control" Target="../activeX/activeX4.xml"/><Relationship Id="rId6" Type="http://schemas.openxmlformats.org/officeDocument/2006/relationships/tags" Target="../tags/tag6.xml"/><Relationship Id="rId11" Type="http://schemas.openxmlformats.org/officeDocument/2006/relationships/image" Target="../media/image8.jpeg"/><Relationship Id="rId5" Type="http://schemas.openxmlformats.org/officeDocument/2006/relationships/control" Target="../activeX/activeX6.xml"/><Relationship Id="rId10" Type="http://schemas.openxmlformats.org/officeDocument/2006/relationships/image" Target="../media/image3.jpeg"/><Relationship Id="rId4" Type="http://schemas.openxmlformats.org/officeDocument/2006/relationships/tags" Target="../tags/tag5.xml"/><Relationship Id="rId9"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AC30E8-4252-C379-4B10-1F25908FF534}"/>
              </a:ext>
            </a:extLst>
          </p:cNvPr>
          <p:cNvSpPr>
            <a:spLocks noGrp="1"/>
          </p:cNvSpPr>
          <p:nvPr>
            <p:ph type="title"/>
          </p:nvPr>
        </p:nvSpPr>
        <p:spPr/>
        <p:txBody>
          <a:bodyPr/>
          <a:lstStyle/>
          <a:p>
            <a:r>
              <a:rPr lang="cs-CZ" dirty="0"/>
              <a:t>Poruchy acidobazické rovnováhy dle klasické dánské školy </a:t>
            </a:r>
          </a:p>
        </p:txBody>
      </p:sp>
      <p:sp>
        <p:nvSpPr>
          <p:cNvPr id="3" name="Zástupný obsah 2">
            <a:extLst>
              <a:ext uri="{FF2B5EF4-FFF2-40B4-BE49-F238E27FC236}">
                <a16:creationId xmlns:a16="http://schemas.microsoft.com/office/drawing/2014/main" id="{E51CB9F4-C22A-4B28-13B5-E873718F25BA}"/>
              </a:ext>
            </a:extLst>
          </p:cNvPr>
          <p:cNvSpPr>
            <a:spLocks noGrp="1"/>
          </p:cNvSpPr>
          <p:nvPr>
            <p:ph idx="1"/>
          </p:nvPr>
        </p:nvSpPr>
        <p:spPr/>
        <p:txBody>
          <a:bodyPr/>
          <a:lstStyle/>
          <a:p>
            <a:pPr marL="0" indent="0">
              <a:buNone/>
            </a:pPr>
            <a:r>
              <a:rPr lang="cs-CZ" dirty="0"/>
              <a:t> </a:t>
            </a:r>
          </a:p>
        </p:txBody>
      </p:sp>
    </p:spTree>
    <p:extLst>
      <p:ext uri="{BB962C8B-B14F-4D97-AF65-F5344CB8AC3E}">
        <p14:creationId xmlns:p14="http://schemas.microsoft.com/office/powerpoint/2010/main" val="131049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a:extLst>
              <a:ext uri="{FF2B5EF4-FFF2-40B4-BE49-F238E27FC236}">
                <a16:creationId xmlns:a16="http://schemas.microsoft.com/office/drawing/2014/main" id="{CB522E8E-2E79-4FB5-8FD7-F49970AE6F00}"/>
              </a:ext>
            </a:extLst>
          </p:cNvPr>
          <p:cNvSpPr>
            <a:spLocks noChangeArrowheads="1"/>
          </p:cNvSpPr>
          <p:nvPr/>
        </p:nvSpPr>
        <p:spPr bwMode="auto">
          <a:xfrm>
            <a:off x="1775159" y="620930"/>
            <a:ext cx="1254028" cy="584154"/>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6" name="Obdélník 5">
            <a:extLst>
              <a:ext uri="{FF2B5EF4-FFF2-40B4-BE49-F238E27FC236}">
                <a16:creationId xmlns:a16="http://schemas.microsoft.com/office/drawing/2014/main" id="{59B6F0B2-675F-4632-9147-461BEB893C63}"/>
              </a:ext>
            </a:extLst>
          </p:cNvPr>
          <p:cNvSpPr/>
          <p:nvPr/>
        </p:nvSpPr>
        <p:spPr>
          <a:xfrm>
            <a:off x="1524353" y="1506687"/>
            <a:ext cx="9143295" cy="5351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cs-CZ" sz="1400"/>
          </a:p>
        </p:txBody>
      </p:sp>
      <p:sp>
        <p:nvSpPr>
          <p:cNvPr id="39941" name="Rectangle 4">
            <a:extLst>
              <a:ext uri="{FF2B5EF4-FFF2-40B4-BE49-F238E27FC236}">
                <a16:creationId xmlns:a16="http://schemas.microsoft.com/office/drawing/2014/main" id="{A0D56EA4-ABC5-48E6-B9A3-0585E862D7CB}"/>
              </a:ext>
            </a:extLst>
          </p:cNvPr>
          <p:cNvSpPr>
            <a:spLocks noChangeArrowheads="1"/>
          </p:cNvSpPr>
          <p:nvPr/>
        </p:nvSpPr>
        <p:spPr bwMode="auto">
          <a:xfrm>
            <a:off x="6745238" y="1989250"/>
            <a:ext cx="934965" cy="431767"/>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HCO</a:t>
            </a:r>
            <a:r>
              <a:rPr lang="cs-CZ" altLang="cs-CZ" sz="1799" baseline="-25000">
                <a:solidFill>
                  <a:srgbClr val="FF0066"/>
                </a:solidFill>
                <a:latin typeface="Verdana" panose="020B0604030504040204" pitchFamily="34" charset="0"/>
              </a:rPr>
              <a:t>3</a:t>
            </a:r>
            <a:r>
              <a:rPr lang="cs-CZ" altLang="cs-CZ" sz="1799" baseline="40000">
                <a:solidFill>
                  <a:srgbClr val="FF0066"/>
                </a:solidFill>
                <a:latin typeface="Verdana" panose="020B0604030504040204" pitchFamily="34" charset="0"/>
              </a:rPr>
              <a:t>-</a:t>
            </a:r>
          </a:p>
        </p:txBody>
      </p:sp>
      <p:sp>
        <p:nvSpPr>
          <p:cNvPr id="39942" name="Rectangle 5">
            <a:extLst>
              <a:ext uri="{FF2B5EF4-FFF2-40B4-BE49-F238E27FC236}">
                <a16:creationId xmlns:a16="http://schemas.microsoft.com/office/drawing/2014/main" id="{F4CE27B6-20CD-4980-8A20-997552BE54DC}"/>
              </a:ext>
            </a:extLst>
          </p:cNvPr>
          <p:cNvSpPr>
            <a:spLocks noChangeArrowheads="1"/>
          </p:cNvSpPr>
          <p:nvPr/>
        </p:nvSpPr>
        <p:spPr bwMode="auto">
          <a:xfrm>
            <a:off x="6762699" y="3932200"/>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40000">
                <a:solidFill>
                  <a:srgbClr val="FF0066"/>
                </a:solidFill>
                <a:latin typeface="Verdana" panose="020B0604030504040204" pitchFamily="34" charset="0"/>
              </a:rPr>
              <a:t>+</a:t>
            </a:r>
          </a:p>
        </p:txBody>
      </p:sp>
      <p:sp>
        <p:nvSpPr>
          <p:cNvPr id="39943" name="Rectangle 6">
            <a:extLst>
              <a:ext uri="{FF2B5EF4-FFF2-40B4-BE49-F238E27FC236}">
                <a16:creationId xmlns:a16="http://schemas.microsoft.com/office/drawing/2014/main" id="{83C2F13B-AC21-43B4-BF08-5E6CEE6EF512}"/>
              </a:ext>
            </a:extLst>
          </p:cNvPr>
          <p:cNvSpPr>
            <a:spLocks noChangeArrowheads="1"/>
          </p:cNvSpPr>
          <p:nvPr/>
        </p:nvSpPr>
        <p:spPr bwMode="auto">
          <a:xfrm>
            <a:off x="6781748" y="5238611"/>
            <a:ext cx="934966" cy="1214344"/>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Buf</a:t>
            </a:r>
            <a:r>
              <a:rPr lang="cs-CZ" altLang="cs-CZ" sz="1799" baseline="40000">
                <a:latin typeface="Verdana" panose="020B0604030504040204" pitchFamily="34" charset="0"/>
              </a:rPr>
              <a:t>-</a:t>
            </a:r>
          </a:p>
        </p:txBody>
      </p:sp>
      <p:sp>
        <p:nvSpPr>
          <p:cNvPr id="39944" name="Rectangle 7">
            <a:extLst>
              <a:ext uri="{FF2B5EF4-FFF2-40B4-BE49-F238E27FC236}">
                <a16:creationId xmlns:a16="http://schemas.microsoft.com/office/drawing/2014/main" id="{1FC14977-9029-408B-9CBE-D912F3BB43A5}"/>
              </a:ext>
            </a:extLst>
          </p:cNvPr>
          <p:cNvSpPr>
            <a:spLocks noChangeArrowheads="1"/>
          </p:cNvSpPr>
          <p:nvPr/>
        </p:nvSpPr>
        <p:spPr bwMode="auto">
          <a:xfrm>
            <a:off x="9472352" y="4797321"/>
            <a:ext cx="934965" cy="830198"/>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HBuf</a:t>
            </a:r>
            <a:endParaRPr lang="cs-CZ" altLang="cs-CZ" sz="1799" baseline="40000">
              <a:latin typeface="Verdana" panose="020B0604030504040204" pitchFamily="34" charset="0"/>
            </a:endParaRPr>
          </a:p>
        </p:txBody>
      </p:sp>
      <p:sp>
        <p:nvSpPr>
          <p:cNvPr id="39945" name="Rectangle 8">
            <a:extLst>
              <a:ext uri="{FF2B5EF4-FFF2-40B4-BE49-F238E27FC236}">
                <a16:creationId xmlns:a16="http://schemas.microsoft.com/office/drawing/2014/main" id="{113D06DD-9CE1-41CA-8F04-F21597AE67C4}"/>
              </a:ext>
            </a:extLst>
          </p:cNvPr>
          <p:cNvSpPr>
            <a:spLocks noChangeArrowheads="1"/>
          </p:cNvSpPr>
          <p:nvPr/>
        </p:nvSpPr>
        <p:spPr bwMode="auto">
          <a:xfrm>
            <a:off x="1776746" y="1700347"/>
            <a:ext cx="934965" cy="585742"/>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39946" name="Rectangle 9">
            <a:extLst>
              <a:ext uri="{FF2B5EF4-FFF2-40B4-BE49-F238E27FC236}">
                <a16:creationId xmlns:a16="http://schemas.microsoft.com/office/drawing/2014/main" id="{5157221B-393C-4A26-8AD6-7283FA06BA1A}"/>
              </a:ext>
            </a:extLst>
          </p:cNvPr>
          <p:cNvSpPr>
            <a:spLocks noChangeArrowheads="1"/>
          </p:cNvSpPr>
          <p:nvPr/>
        </p:nvSpPr>
        <p:spPr bwMode="auto">
          <a:xfrm>
            <a:off x="1776746" y="387029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O</a:t>
            </a:r>
            <a:endParaRPr lang="cs-CZ" altLang="cs-CZ" sz="1799" baseline="-25000">
              <a:latin typeface="Verdana" panose="020B0604030504040204" pitchFamily="34" charset="0"/>
            </a:endParaRPr>
          </a:p>
        </p:txBody>
      </p:sp>
      <p:grpSp>
        <p:nvGrpSpPr>
          <p:cNvPr id="39947" name="Group 10">
            <a:extLst>
              <a:ext uri="{FF2B5EF4-FFF2-40B4-BE49-F238E27FC236}">
                <a16:creationId xmlns:a16="http://schemas.microsoft.com/office/drawing/2014/main" id="{BBDB8541-B916-45A8-A583-142467B266F1}"/>
              </a:ext>
            </a:extLst>
          </p:cNvPr>
          <p:cNvGrpSpPr>
            <a:grpSpLocks/>
          </p:cNvGrpSpPr>
          <p:nvPr/>
        </p:nvGrpSpPr>
        <p:grpSpPr bwMode="auto">
          <a:xfrm>
            <a:off x="5088016" y="2141638"/>
            <a:ext cx="1655634" cy="2231852"/>
            <a:chOff x="2245" y="572"/>
            <a:chExt cx="1134" cy="1724"/>
          </a:xfrm>
        </p:grpSpPr>
        <p:sp>
          <p:nvSpPr>
            <p:cNvPr id="39965" name="Line 11">
              <a:extLst>
                <a:ext uri="{FF2B5EF4-FFF2-40B4-BE49-F238E27FC236}">
                  <a16:creationId xmlns:a16="http://schemas.microsoft.com/office/drawing/2014/main" id="{D4B65208-497B-42E9-B3C8-B8A4D6B6821B}"/>
                </a:ext>
              </a:extLst>
            </p:cNvPr>
            <p:cNvSpPr>
              <a:spLocks noChangeShapeType="1"/>
            </p:cNvSpPr>
            <p:nvPr/>
          </p:nvSpPr>
          <p:spPr bwMode="auto">
            <a:xfrm>
              <a:off x="2880" y="1434"/>
              <a:ext cx="499" cy="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9966" name="Line 12">
              <a:extLst>
                <a:ext uri="{FF2B5EF4-FFF2-40B4-BE49-F238E27FC236}">
                  <a16:creationId xmlns:a16="http://schemas.microsoft.com/office/drawing/2014/main" id="{AD3C095A-5FC2-426A-82C0-89A3A02E65C8}"/>
                </a:ext>
              </a:extLst>
            </p:cNvPr>
            <p:cNvSpPr>
              <a:spLocks noChangeShapeType="1"/>
            </p:cNvSpPr>
            <p:nvPr/>
          </p:nvSpPr>
          <p:spPr bwMode="auto">
            <a:xfrm flipV="1">
              <a:off x="2880" y="572"/>
              <a:ext cx="499" cy="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9967" name="Line 13">
              <a:extLst>
                <a:ext uri="{FF2B5EF4-FFF2-40B4-BE49-F238E27FC236}">
                  <a16:creationId xmlns:a16="http://schemas.microsoft.com/office/drawing/2014/main" id="{0B291601-A97C-4FBC-8F7B-446343553E8B}"/>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39948" name="Rectangle 14">
            <a:extLst>
              <a:ext uri="{FF2B5EF4-FFF2-40B4-BE49-F238E27FC236}">
                <a16:creationId xmlns:a16="http://schemas.microsoft.com/office/drawing/2014/main" id="{57C317B1-603B-414F-A758-D4DBD54B2DFA}"/>
              </a:ext>
            </a:extLst>
          </p:cNvPr>
          <p:cNvSpPr>
            <a:spLocks noChangeArrowheads="1"/>
          </p:cNvSpPr>
          <p:nvPr/>
        </p:nvSpPr>
        <p:spPr bwMode="auto">
          <a:xfrm>
            <a:off x="4151464" y="3068666"/>
            <a:ext cx="934965" cy="431767"/>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25000">
                <a:solidFill>
                  <a:srgbClr val="FF0066"/>
                </a:solidFill>
                <a:latin typeface="Verdana" panose="020B0604030504040204" pitchFamily="34" charset="0"/>
              </a:rPr>
              <a:t>2</a:t>
            </a: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3</a:t>
            </a:r>
          </a:p>
        </p:txBody>
      </p:sp>
      <p:grpSp>
        <p:nvGrpSpPr>
          <p:cNvPr id="39949" name="Group 15">
            <a:extLst>
              <a:ext uri="{FF2B5EF4-FFF2-40B4-BE49-F238E27FC236}">
                <a16:creationId xmlns:a16="http://schemas.microsoft.com/office/drawing/2014/main" id="{37DD1ED1-6E2F-4992-A571-FA68D22895A4}"/>
              </a:ext>
            </a:extLst>
          </p:cNvPr>
          <p:cNvGrpSpPr>
            <a:grpSpLocks/>
          </p:cNvGrpSpPr>
          <p:nvPr/>
        </p:nvGrpSpPr>
        <p:grpSpPr bwMode="auto">
          <a:xfrm flipH="1">
            <a:off x="2711712" y="2141639"/>
            <a:ext cx="1439752" cy="2160420"/>
            <a:chOff x="2245" y="572"/>
            <a:chExt cx="1134" cy="1724"/>
          </a:xfrm>
        </p:grpSpPr>
        <p:sp>
          <p:nvSpPr>
            <p:cNvPr id="39962" name="Line 16">
              <a:extLst>
                <a:ext uri="{FF2B5EF4-FFF2-40B4-BE49-F238E27FC236}">
                  <a16:creationId xmlns:a16="http://schemas.microsoft.com/office/drawing/2014/main" id="{1065435B-6293-4927-9DF6-B9F5CB9566DB}"/>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9963" name="Line 17">
              <a:extLst>
                <a:ext uri="{FF2B5EF4-FFF2-40B4-BE49-F238E27FC236}">
                  <a16:creationId xmlns:a16="http://schemas.microsoft.com/office/drawing/2014/main" id="{2C857590-FA50-4200-AF8F-69632BBFBB42}"/>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9964" name="Line 18">
              <a:extLst>
                <a:ext uri="{FF2B5EF4-FFF2-40B4-BE49-F238E27FC236}">
                  <a16:creationId xmlns:a16="http://schemas.microsoft.com/office/drawing/2014/main" id="{A381732F-B1E2-4740-BAAF-693EDF296897}"/>
                </a:ext>
              </a:extLst>
            </p:cNvPr>
            <p:cNvSpPr>
              <a:spLocks noChangeShapeType="1"/>
            </p:cNvSpPr>
            <p:nvPr/>
          </p:nvSpPr>
          <p:spPr bwMode="auto">
            <a:xfrm>
              <a:off x="2245" y="1434"/>
              <a:ext cx="63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39950" name="Group 19">
            <a:extLst>
              <a:ext uri="{FF2B5EF4-FFF2-40B4-BE49-F238E27FC236}">
                <a16:creationId xmlns:a16="http://schemas.microsoft.com/office/drawing/2014/main" id="{D4D510B7-AE81-42D3-A184-7DDA29A232BC}"/>
              </a:ext>
            </a:extLst>
          </p:cNvPr>
          <p:cNvGrpSpPr>
            <a:grpSpLocks/>
          </p:cNvGrpSpPr>
          <p:nvPr/>
        </p:nvGrpSpPr>
        <p:grpSpPr bwMode="auto">
          <a:xfrm flipH="1">
            <a:off x="7713539" y="4443336"/>
            <a:ext cx="1728653" cy="1585789"/>
            <a:chOff x="2245" y="572"/>
            <a:chExt cx="1134" cy="1724"/>
          </a:xfrm>
        </p:grpSpPr>
        <p:sp>
          <p:nvSpPr>
            <p:cNvPr id="39959" name="Line 20">
              <a:extLst>
                <a:ext uri="{FF2B5EF4-FFF2-40B4-BE49-F238E27FC236}">
                  <a16:creationId xmlns:a16="http://schemas.microsoft.com/office/drawing/2014/main" id="{C0A737A2-9991-483D-A389-EEED8716AF31}"/>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9960" name="Line 21">
              <a:extLst>
                <a:ext uri="{FF2B5EF4-FFF2-40B4-BE49-F238E27FC236}">
                  <a16:creationId xmlns:a16="http://schemas.microsoft.com/office/drawing/2014/main" id="{5EF0482C-602E-4DDC-9666-4E361366D664}"/>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9961" name="Line 22">
              <a:extLst>
                <a:ext uri="{FF2B5EF4-FFF2-40B4-BE49-F238E27FC236}">
                  <a16:creationId xmlns:a16="http://schemas.microsoft.com/office/drawing/2014/main" id="{6DFA0951-67E3-4393-8F6A-653A95674CEB}"/>
                </a:ext>
              </a:extLst>
            </p:cNvPr>
            <p:cNvSpPr>
              <a:spLocks noChangeShapeType="1"/>
            </p:cNvSpPr>
            <p:nvPr/>
          </p:nvSpPr>
          <p:spPr bwMode="auto">
            <a:xfrm>
              <a:off x="2245" y="1434"/>
              <a:ext cx="63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39952" name="TextovéPole 1">
            <a:extLst>
              <a:ext uri="{FF2B5EF4-FFF2-40B4-BE49-F238E27FC236}">
                <a16:creationId xmlns:a16="http://schemas.microsoft.com/office/drawing/2014/main" id="{AF1CB8C2-5FFE-4154-9661-D83D66F2622F}"/>
              </a:ext>
            </a:extLst>
          </p:cNvPr>
          <p:cNvSpPr txBox="1">
            <a:spLocks noChangeArrowheads="1"/>
          </p:cNvSpPr>
          <p:nvPr/>
        </p:nvSpPr>
        <p:spPr bwMode="auto">
          <a:xfrm>
            <a:off x="3346662" y="6251357"/>
            <a:ext cx="254383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Van Slyke 1921-22</a:t>
            </a:r>
          </a:p>
        </p:txBody>
      </p:sp>
      <p:pic>
        <p:nvPicPr>
          <p:cNvPr id="39953" name="Picture 4" descr="BÜRETTE ZU APPARAT N.VAN SLYKE">
            <a:extLst>
              <a:ext uri="{FF2B5EF4-FFF2-40B4-BE49-F238E27FC236}">
                <a16:creationId xmlns:a16="http://schemas.microsoft.com/office/drawing/2014/main" id="{0719F174-8FA9-491A-81B4-531CCC3E0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927" y="1670186"/>
            <a:ext cx="1904853" cy="260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6" descr="http://centennial.rucares.org/centennial/assets_public/images/53_photo1.jpg">
            <a:extLst>
              <a:ext uri="{FF2B5EF4-FFF2-40B4-BE49-F238E27FC236}">
                <a16:creationId xmlns:a16="http://schemas.microsoft.com/office/drawing/2014/main" id="{4D58968B-21CE-444C-9C08-D3E907D85A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813" y="4127446"/>
            <a:ext cx="2295348" cy="200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5" name="Picture 25" descr="http://www.asbmb.org/uploadedfiles/aboutus/asbmb_history/past_president_images/large_images/1920s/1921_1922VanSlyke.jpg">
            <a:extLst>
              <a:ext uri="{FF2B5EF4-FFF2-40B4-BE49-F238E27FC236}">
                <a16:creationId xmlns:a16="http://schemas.microsoft.com/office/drawing/2014/main" id="{F9B1420B-7F0E-4036-94A2-85A172C58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901" y="4075063"/>
            <a:ext cx="1619126" cy="21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Šipka nahoru 3">
            <a:extLst>
              <a:ext uri="{FF2B5EF4-FFF2-40B4-BE49-F238E27FC236}">
                <a16:creationId xmlns:a16="http://schemas.microsoft.com/office/drawing/2014/main" id="{3689DFD5-EC9E-44AF-B520-D3BD1A431D9C}"/>
              </a:ext>
            </a:extLst>
          </p:cNvPr>
          <p:cNvSpPr/>
          <p:nvPr/>
        </p:nvSpPr>
        <p:spPr>
          <a:xfrm>
            <a:off x="2135494" y="1140003"/>
            <a:ext cx="252393" cy="56986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800" dirty="0"/>
              <a:t>.</a:t>
            </a:r>
          </a:p>
        </p:txBody>
      </p:sp>
      <p:sp>
        <p:nvSpPr>
          <p:cNvPr id="39957" name="TextovéPole 6">
            <a:extLst>
              <a:ext uri="{FF2B5EF4-FFF2-40B4-BE49-F238E27FC236}">
                <a16:creationId xmlns:a16="http://schemas.microsoft.com/office/drawing/2014/main" id="{5058548B-7275-4320-8FFB-466888079DA1}"/>
              </a:ext>
            </a:extLst>
          </p:cNvPr>
          <p:cNvSpPr txBox="1">
            <a:spLocks noChangeArrowheads="1"/>
          </p:cNvSpPr>
          <p:nvPr/>
        </p:nvSpPr>
        <p:spPr bwMode="auto">
          <a:xfrm>
            <a:off x="3518098" y="1044759"/>
            <a:ext cx="237872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Vakuová extrakce</a:t>
            </a:r>
          </a:p>
        </p:txBody>
      </p:sp>
      <p:sp>
        <p:nvSpPr>
          <p:cNvPr id="39958" name="Rectangle 2">
            <a:extLst>
              <a:ext uri="{FF2B5EF4-FFF2-40B4-BE49-F238E27FC236}">
                <a16:creationId xmlns:a16="http://schemas.microsoft.com/office/drawing/2014/main" id="{B02B8B7F-0380-4750-B659-B0F43C9632DF}"/>
              </a:ext>
            </a:extLst>
          </p:cNvPr>
          <p:cNvSpPr>
            <a:spLocks noGrp="1" noChangeArrowheads="1"/>
          </p:cNvSpPr>
          <p:nvPr>
            <p:ph type="title"/>
          </p:nvPr>
        </p:nvSpPr>
        <p:spPr>
          <a:xfrm>
            <a:off x="1524354" y="-242604"/>
            <a:ext cx="9756022" cy="1139738"/>
          </a:xfrm>
        </p:spPr>
        <p:txBody>
          <a:bodyPr/>
          <a:lstStyle/>
          <a:p>
            <a:pPr algn="ctr"/>
            <a:r>
              <a:rPr lang="cs-CZ" altLang="cs-CZ" sz="4000" dirty="0">
                <a:solidFill>
                  <a:srgbClr val="FF0000"/>
                </a:solidFill>
                <a:latin typeface="Arial" panose="020B0604020202020204" pitchFamily="34" charset="0"/>
              </a:rPr>
              <a:t>Vyšetřování parametrů ABR</a:t>
            </a:r>
            <a:endParaRPr lang="cs-CZ" altLang="cs-CZ" sz="4000" dirty="0">
              <a:solidFill>
                <a:srgbClr val="FF0000"/>
              </a:solidFill>
            </a:endParaRPr>
          </a:p>
        </p:txBody>
      </p:sp>
      <p:sp>
        <p:nvSpPr>
          <p:cNvPr id="39951" name="Text Box 23">
            <a:extLst>
              <a:ext uri="{FF2B5EF4-FFF2-40B4-BE49-F238E27FC236}">
                <a16:creationId xmlns:a16="http://schemas.microsoft.com/office/drawing/2014/main" id="{D3728596-FB14-44D6-987A-E2CCC308811E}"/>
              </a:ext>
            </a:extLst>
          </p:cNvPr>
          <p:cNvSpPr txBox="1">
            <a:spLocks noChangeArrowheads="1"/>
          </p:cNvSpPr>
          <p:nvPr/>
        </p:nvSpPr>
        <p:spPr bwMode="auto">
          <a:xfrm>
            <a:off x="8070698" y="1044537"/>
            <a:ext cx="2149309" cy="369204"/>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Alkalická rezerva</a:t>
            </a:r>
          </a:p>
        </p:txBody>
      </p:sp>
    </p:spTree>
    <p:extLst>
      <p:ext uri="{BB962C8B-B14F-4D97-AF65-F5344CB8AC3E}">
        <p14:creationId xmlns:p14="http://schemas.microsoft.com/office/powerpoint/2010/main" val="149224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2C294E0F-2158-4AC8-8490-290FFE46F033}"/>
              </a:ext>
            </a:extLst>
          </p:cNvPr>
          <p:cNvSpPr>
            <a:spLocks noChangeArrowheads="1"/>
          </p:cNvSpPr>
          <p:nvPr/>
        </p:nvSpPr>
        <p:spPr bwMode="auto">
          <a:xfrm>
            <a:off x="1775160" y="620930"/>
            <a:ext cx="2842993" cy="584154"/>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6" name="Obdélník 5">
            <a:extLst>
              <a:ext uri="{FF2B5EF4-FFF2-40B4-BE49-F238E27FC236}">
                <a16:creationId xmlns:a16="http://schemas.microsoft.com/office/drawing/2014/main" id="{71CC4E6A-FAC5-485C-8AE3-85AAB77D9E0F}"/>
              </a:ext>
            </a:extLst>
          </p:cNvPr>
          <p:cNvSpPr/>
          <p:nvPr/>
        </p:nvSpPr>
        <p:spPr>
          <a:xfrm>
            <a:off x="1524353" y="1506687"/>
            <a:ext cx="9143295" cy="5351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cs-CZ" sz="1400"/>
          </a:p>
        </p:txBody>
      </p:sp>
      <p:sp>
        <p:nvSpPr>
          <p:cNvPr id="41989" name="Rectangle 4">
            <a:extLst>
              <a:ext uri="{FF2B5EF4-FFF2-40B4-BE49-F238E27FC236}">
                <a16:creationId xmlns:a16="http://schemas.microsoft.com/office/drawing/2014/main" id="{E463368B-94A2-4358-929D-B28F4F3B0088}"/>
              </a:ext>
            </a:extLst>
          </p:cNvPr>
          <p:cNvSpPr>
            <a:spLocks noChangeArrowheads="1"/>
          </p:cNvSpPr>
          <p:nvPr/>
        </p:nvSpPr>
        <p:spPr bwMode="auto">
          <a:xfrm>
            <a:off x="6745238" y="1989250"/>
            <a:ext cx="934965" cy="152388"/>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HCO</a:t>
            </a:r>
            <a:r>
              <a:rPr lang="cs-CZ" altLang="cs-CZ" sz="1799" baseline="-25000">
                <a:solidFill>
                  <a:srgbClr val="FF0066"/>
                </a:solidFill>
                <a:latin typeface="Verdana" panose="020B0604030504040204" pitchFamily="34" charset="0"/>
              </a:rPr>
              <a:t>3</a:t>
            </a:r>
            <a:r>
              <a:rPr lang="cs-CZ" altLang="cs-CZ" sz="1799" baseline="40000">
                <a:solidFill>
                  <a:srgbClr val="FF0066"/>
                </a:solidFill>
                <a:latin typeface="Verdana" panose="020B0604030504040204" pitchFamily="34" charset="0"/>
              </a:rPr>
              <a:t>-</a:t>
            </a:r>
          </a:p>
        </p:txBody>
      </p:sp>
      <p:sp>
        <p:nvSpPr>
          <p:cNvPr id="41990" name="Rectangle 5">
            <a:extLst>
              <a:ext uri="{FF2B5EF4-FFF2-40B4-BE49-F238E27FC236}">
                <a16:creationId xmlns:a16="http://schemas.microsoft.com/office/drawing/2014/main" id="{01B8B573-49C8-4F4A-A314-C296F9BBA266}"/>
              </a:ext>
            </a:extLst>
          </p:cNvPr>
          <p:cNvSpPr>
            <a:spLocks noChangeArrowheads="1"/>
          </p:cNvSpPr>
          <p:nvPr/>
        </p:nvSpPr>
        <p:spPr bwMode="auto">
          <a:xfrm>
            <a:off x="6762699" y="4076649"/>
            <a:ext cx="934966" cy="668287"/>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40000">
                <a:solidFill>
                  <a:srgbClr val="FF0066"/>
                </a:solidFill>
                <a:latin typeface="Verdana" panose="020B0604030504040204" pitchFamily="34" charset="0"/>
              </a:rPr>
              <a:t>+</a:t>
            </a:r>
          </a:p>
        </p:txBody>
      </p:sp>
      <p:sp>
        <p:nvSpPr>
          <p:cNvPr id="41991" name="Rectangle 6">
            <a:extLst>
              <a:ext uri="{FF2B5EF4-FFF2-40B4-BE49-F238E27FC236}">
                <a16:creationId xmlns:a16="http://schemas.microsoft.com/office/drawing/2014/main" id="{1FEED641-3E43-4EF4-A289-5D730A5AC1FB}"/>
              </a:ext>
            </a:extLst>
          </p:cNvPr>
          <p:cNvSpPr>
            <a:spLocks noChangeArrowheads="1"/>
          </p:cNvSpPr>
          <p:nvPr/>
        </p:nvSpPr>
        <p:spPr bwMode="auto">
          <a:xfrm>
            <a:off x="6781748" y="5238611"/>
            <a:ext cx="934966" cy="1214344"/>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Buf</a:t>
            </a:r>
            <a:r>
              <a:rPr lang="cs-CZ" altLang="cs-CZ" sz="1799" baseline="40000">
                <a:latin typeface="Verdana" panose="020B0604030504040204" pitchFamily="34" charset="0"/>
              </a:rPr>
              <a:t>-</a:t>
            </a:r>
          </a:p>
        </p:txBody>
      </p:sp>
      <p:sp>
        <p:nvSpPr>
          <p:cNvPr id="41992" name="Rectangle 7">
            <a:extLst>
              <a:ext uri="{FF2B5EF4-FFF2-40B4-BE49-F238E27FC236}">
                <a16:creationId xmlns:a16="http://schemas.microsoft.com/office/drawing/2014/main" id="{BA6D9436-B2A3-42BD-9480-AEF4AF490F38}"/>
              </a:ext>
            </a:extLst>
          </p:cNvPr>
          <p:cNvSpPr>
            <a:spLocks noChangeArrowheads="1"/>
          </p:cNvSpPr>
          <p:nvPr/>
        </p:nvSpPr>
        <p:spPr bwMode="auto">
          <a:xfrm>
            <a:off x="9472352" y="5084636"/>
            <a:ext cx="934965" cy="54288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HBuf</a:t>
            </a:r>
            <a:endParaRPr lang="cs-CZ" altLang="cs-CZ" sz="1799" baseline="40000">
              <a:latin typeface="Verdana" panose="020B0604030504040204" pitchFamily="34" charset="0"/>
            </a:endParaRPr>
          </a:p>
        </p:txBody>
      </p:sp>
      <p:sp>
        <p:nvSpPr>
          <p:cNvPr id="41993" name="Rectangle 8">
            <a:extLst>
              <a:ext uri="{FF2B5EF4-FFF2-40B4-BE49-F238E27FC236}">
                <a16:creationId xmlns:a16="http://schemas.microsoft.com/office/drawing/2014/main" id="{B55A0226-3F41-4074-B347-83D4DE162C44}"/>
              </a:ext>
            </a:extLst>
          </p:cNvPr>
          <p:cNvSpPr>
            <a:spLocks noChangeArrowheads="1"/>
          </p:cNvSpPr>
          <p:nvPr/>
        </p:nvSpPr>
        <p:spPr bwMode="auto">
          <a:xfrm>
            <a:off x="1776746" y="1943215"/>
            <a:ext cx="934965" cy="190485"/>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41994" name="Rectangle 9">
            <a:extLst>
              <a:ext uri="{FF2B5EF4-FFF2-40B4-BE49-F238E27FC236}">
                <a16:creationId xmlns:a16="http://schemas.microsoft.com/office/drawing/2014/main" id="{43B1157B-3A1A-4EB1-80A8-859E4D7D557A}"/>
              </a:ext>
            </a:extLst>
          </p:cNvPr>
          <p:cNvSpPr>
            <a:spLocks noChangeArrowheads="1"/>
          </p:cNvSpPr>
          <p:nvPr/>
        </p:nvSpPr>
        <p:spPr bwMode="auto">
          <a:xfrm>
            <a:off x="1776746" y="387029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O</a:t>
            </a:r>
            <a:endParaRPr lang="cs-CZ" altLang="cs-CZ" sz="1799" baseline="-25000">
              <a:latin typeface="Verdana" panose="020B0604030504040204" pitchFamily="34" charset="0"/>
            </a:endParaRPr>
          </a:p>
        </p:txBody>
      </p:sp>
      <p:grpSp>
        <p:nvGrpSpPr>
          <p:cNvPr id="41995" name="Group 10">
            <a:extLst>
              <a:ext uri="{FF2B5EF4-FFF2-40B4-BE49-F238E27FC236}">
                <a16:creationId xmlns:a16="http://schemas.microsoft.com/office/drawing/2014/main" id="{BD42AD45-1254-4FA3-91F5-BA35CE8BE8F3}"/>
              </a:ext>
            </a:extLst>
          </p:cNvPr>
          <p:cNvGrpSpPr>
            <a:grpSpLocks/>
          </p:cNvGrpSpPr>
          <p:nvPr/>
        </p:nvGrpSpPr>
        <p:grpSpPr bwMode="auto">
          <a:xfrm>
            <a:off x="5088016" y="2141638"/>
            <a:ext cx="1655634" cy="2231852"/>
            <a:chOff x="2245" y="572"/>
            <a:chExt cx="1134" cy="1724"/>
          </a:xfrm>
        </p:grpSpPr>
        <p:sp>
          <p:nvSpPr>
            <p:cNvPr id="42013" name="Line 11">
              <a:extLst>
                <a:ext uri="{FF2B5EF4-FFF2-40B4-BE49-F238E27FC236}">
                  <a16:creationId xmlns:a16="http://schemas.microsoft.com/office/drawing/2014/main" id="{B7193793-01DB-44F3-AC4D-88EA94BF7D5B}"/>
                </a:ext>
              </a:extLst>
            </p:cNvPr>
            <p:cNvSpPr>
              <a:spLocks noChangeShapeType="1"/>
            </p:cNvSpPr>
            <p:nvPr/>
          </p:nvSpPr>
          <p:spPr bwMode="auto">
            <a:xfrm>
              <a:off x="2880" y="1434"/>
              <a:ext cx="499" cy="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42014" name="Line 12">
              <a:extLst>
                <a:ext uri="{FF2B5EF4-FFF2-40B4-BE49-F238E27FC236}">
                  <a16:creationId xmlns:a16="http://schemas.microsoft.com/office/drawing/2014/main" id="{2F00DFCC-5883-480C-B8B4-BEDDABE02CF8}"/>
                </a:ext>
              </a:extLst>
            </p:cNvPr>
            <p:cNvSpPr>
              <a:spLocks noChangeShapeType="1"/>
            </p:cNvSpPr>
            <p:nvPr/>
          </p:nvSpPr>
          <p:spPr bwMode="auto">
            <a:xfrm flipV="1">
              <a:off x="2880" y="572"/>
              <a:ext cx="499" cy="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42015" name="Line 13">
              <a:extLst>
                <a:ext uri="{FF2B5EF4-FFF2-40B4-BE49-F238E27FC236}">
                  <a16:creationId xmlns:a16="http://schemas.microsoft.com/office/drawing/2014/main" id="{C75E4F9B-479D-4E91-98A6-0E497A5878A2}"/>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41996" name="Rectangle 14">
            <a:extLst>
              <a:ext uri="{FF2B5EF4-FFF2-40B4-BE49-F238E27FC236}">
                <a16:creationId xmlns:a16="http://schemas.microsoft.com/office/drawing/2014/main" id="{599A8F46-19A4-41B0-A212-0E16FF5C4680}"/>
              </a:ext>
            </a:extLst>
          </p:cNvPr>
          <p:cNvSpPr>
            <a:spLocks noChangeArrowheads="1"/>
          </p:cNvSpPr>
          <p:nvPr/>
        </p:nvSpPr>
        <p:spPr bwMode="auto">
          <a:xfrm>
            <a:off x="4151464" y="3203592"/>
            <a:ext cx="934965" cy="153976"/>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25000">
                <a:solidFill>
                  <a:srgbClr val="FF0066"/>
                </a:solidFill>
                <a:latin typeface="Verdana" panose="020B0604030504040204" pitchFamily="34" charset="0"/>
              </a:rPr>
              <a:t>2</a:t>
            </a: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3</a:t>
            </a:r>
          </a:p>
        </p:txBody>
      </p:sp>
      <p:grpSp>
        <p:nvGrpSpPr>
          <p:cNvPr id="41997" name="Group 15">
            <a:extLst>
              <a:ext uri="{FF2B5EF4-FFF2-40B4-BE49-F238E27FC236}">
                <a16:creationId xmlns:a16="http://schemas.microsoft.com/office/drawing/2014/main" id="{17ACC389-7F61-40FC-9162-5886BF51B63A}"/>
              </a:ext>
            </a:extLst>
          </p:cNvPr>
          <p:cNvGrpSpPr>
            <a:grpSpLocks/>
          </p:cNvGrpSpPr>
          <p:nvPr/>
        </p:nvGrpSpPr>
        <p:grpSpPr bwMode="auto">
          <a:xfrm flipH="1">
            <a:off x="2711712" y="2141639"/>
            <a:ext cx="1439752" cy="2160420"/>
            <a:chOff x="2245" y="572"/>
            <a:chExt cx="1134" cy="1724"/>
          </a:xfrm>
        </p:grpSpPr>
        <p:sp>
          <p:nvSpPr>
            <p:cNvPr id="42010" name="Line 16">
              <a:extLst>
                <a:ext uri="{FF2B5EF4-FFF2-40B4-BE49-F238E27FC236}">
                  <a16:creationId xmlns:a16="http://schemas.microsoft.com/office/drawing/2014/main" id="{B61276CD-15A1-48C8-9E9F-B30041AFDEA9}"/>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2011" name="Line 17">
              <a:extLst>
                <a:ext uri="{FF2B5EF4-FFF2-40B4-BE49-F238E27FC236}">
                  <a16:creationId xmlns:a16="http://schemas.microsoft.com/office/drawing/2014/main" id="{ABE2FBA9-ED08-4F0E-957F-8252F7BA3367}"/>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2012" name="Line 18">
              <a:extLst>
                <a:ext uri="{FF2B5EF4-FFF2-40B4-BE49-F238E27FC236}">
                  <a16:creationId xmlns:a16="http://schemas.microsoft.com/office/drawing/2014/main" id="{9E57AE4D-52E2-4BB5-AD2F-2F16C38F73EB}"/>
                </a:ext>
              </a:extLst>
            </p:cNvPr>
            <p:cNvSpPr>
              <a:spLocks noChangeShapeType="1"/>
            </p:cNvSpPr>
            <p:nvPr/>
          </p:nvSpPr>
          <p:spPr bwMode="auto">
            <a:xfrm>
              <a:off x="2245" y="1434"/>
              <a:ext cx="63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41998" name="Group 19">
            <a:extLst>
              <a:ext uri="{FF2B5EF4-FFF2-40B4-BE49-F238E27FC236}">
                <a16:creationId xmlns:a16="http://schemas.microsoft.com/office/drawing/2014/main" id="{15EF8A03-C240-4AB0-B0B4-E4AA19591C0E}"/>
              </a:ext>
            </a:extLst>
          </p:cNvPr>
          <p:cNvGrpSpPr>
            <a:grpSpLocks/>
          </p:cNvGrpSpPr>
          <p:nvPr/>
        </p:nvGrpSpPr>
        <p:grpSpPr bwMode="auto">
          <a:xfrm flipH="1">
            <a:off x="7713539" y="4443336"/>
            <a:ext cx="1728653" cy="1585789"/>
            <a:chOff x="2245" y="572"/>
            <a:chExt cx="1134" cy="1724"/>
          </a:xfrm>
        </p:grpSpPr>
        <p:sp>
          <p:nvSpPr>
            <p:cNvPr id="42007" name="Line 20">
              <a:extLst>
                <a:ext uri="{FF2B5EF4-FFF2-40B4-BE49-F238E27FC236}">
                  <a16:creationId xmlns:a16="http://schemas.microsoft.com/office/drawing/2014/main" id="{5375C492-BB31-4400-B377-33B95925E991}"/>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2008" name="Line 21">
              <a:extLst>
                <a:ext uri="{FF2B5EF4-FFF2-40B4-BE49-F238E27FC236}">
                  <a16:creationId xmlns:a16="http://schemas.microsoft.com/office/drawing/2014/main" id="{1C1D150A-CF8B-4C73-9DAD-FE85CC75C16F}"/>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2009" name="Line 22">
              <a:extLst>
                <a:ext uri="{FF2B5EF4-FFF2-40B4-BE49-F238E27FC236}">
                  <a16:creationId xmlns:a16="http://schemas.microsoft.com/office/drawing/2014/main" id="{E6684E33-0482-4518-B29C-802527E97D0E}"/>
                </a:ext>
              </a:extLst>
            </p:cNvPr>
            <p:cNvSpPr>
              <a:spLocks noChangeShapeType="1"/>
            </p:cNvSpPr>
            <p:nvPr/>
          </p:nvSpPr>
          <p:spPr bwMode="auto">
            <a:xfrm>
              <a:off x="2245" y="1434"/>
              <a:ext cx="63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42000" name="TextovéPole 1">
            <a:extLst>
              <a:ext uri="{FF2B5EF4-FFF2-40B4-BE49-F238E27FC236}">
                <a16:creationId xmlns:a16="http://schemas.microsoft.com/office/drawing/2014/main" id="{5E5C9623-186B-4F2A-93E8-A36FEFB49800}"/>
              </a:ext>
            </a:extLst>
          </p:cNvPr>
          <p:cNvSpPr txBox="1">
            <a:spLocks noChangeArrowheads="1"/>
          </p:cNvSpPr>
          <p:nvPr/>
        </p:nvSpPr>
        <p:spPr bwMode="auto">
          <a:xfrm>
            <a:off x="3346662" y="6251357"/>
            <a:ext cx="254383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Van Slyke 1921-22</a:t>
            </a:r>
          </a:p>
        </p:txBody>
      </p:sp>
      <p:pic>
        <p:nvPicPr>
          <p:cNvPr id="42001" name="Picture 4" descr="BÜRETTE ZU APPARAT N.VAN SLYKE">
            <a:extLst>
              <a:ext uri="{FF2B5EF4-FFF2-40B4-BE49-F238E27FC236}">
                <a16:creationId xmlns:a16="http://schemas.microsoft.com/office/drawing/2014/main" id="{A9293278-47ED-4C83-A890-1C0368802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927" y="1670186"/>
            <a:ext cx="1904853" cy="260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6" descr="http://centennial.rucares.org/centennial/assets_public/images/53_photo1.jpg">
            <a:extLst>
              <a:ext uri="{FF2B5EF4-FFF2-40B4-BE49-F238E27FC236}">
                <a16:creationId xmlns:a16="http://schemas.microsoft.com/office/drawing/2014/main" id="{AD71F2C9-6CAE-442E-91C7-825C38285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813" y="4127446"/>
            <a:ext cx="2295348" cy="200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25" descr="http://www.asbmb.org/uploadedfiles/aboutus/asbmb_history/past_president_images/large_images/1920s/1921_1922VanSlyke.jpg">
            <a:extLst>
              <a:ext uri="{FF2B5EF4-FFF2-40B4-BE49-F238E27FC236}">
                <a16:creationId xmlns:a16="http://schemas.microsoft.com/office/drawing/2014/main" id="{446CEC25-8C36-47F2-8925-0A947A8BA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901" y="4075063"/>
            <a:ext cx="1619126" cy="21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Šipka nahoru 3">
            <a:extLst>
              <a:ext uri="{FF2B5EF4-FFF2-40B4-BE49-F238E27FC236}">
                <a16:creationId xmlns:a16="http://schemas.microsoft.com/office/drawing/2014/main" id="{6E4B9E30-7235-4EF9-AFB5-287C8C9ECAE2}"/>
              </a:ext>
            </a:extLst>
          </p:cNvPr>
          <p:cNvSpPr/>
          <p:nvPr/>
        </p:nvSpPr>
        <p:spPr>
          <a:xfrm>
            <a:off x="2135494" y="1140003"/>
            <a:ext cx="252393" cy="849247"/>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800" dirty="0"/>
              <a:t>.</a:t>
            </a:r>
          </a:p>
        </p:txBody>
      </p:sp>
      <p:sp>
        <p:nvSpPr>
          <p:cNvPr id="42005" name="TextovéPole 6">
            <a:extLst>
              <a:ext uri="{FF2B5EF4-FFF2-40B4-BE49-F238E27FC236}">
                <a16:creationId xmlns:a16="http://schemas.microsoft.com/office/drawing/2014/main" id="{691CE757-73F5-411B-8305-22514C513C97}"/>
              </a:ext>
            </a:extLst>
          </p:cNvPr>
          <p:cNvSpPr txBox="1">
            <a:spLocks noChangeArrowheads="1"/>
          </p:cNvSpPr>
          <p:nvPr/>
        </p:nvSpPr>
        <p:spPr bwMode="auto">
          <a:xfrm>
            <a:off x="3518098" y="1044759"/>
            <a:ext cx="237872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Vakuová extrakce</a:t>
            </a:r>
          </a:p>
        </p:txBody>
      </p:sp>
      <p:sp>
        <p:nvSpPr>
          <p:cNvPr id="42006" name="Rectangle 2">
            <a:extLst>
              <a:ext uri="{FF2B5EF4-FFF2-40B4-BE49-F238E27FC236}">
                <a16:creationId xmlns:a16="http://schemas.microsoft.com/office/drawing/2014/main" id="{A6C91CA8-2FED-4379-890E-21F61F85E878}"/>
              </a:ext>
            </a:extLst>
          </p:cNvPr>
          <p:cNvSpPr>
            <a:spLocks noGrp="1" noChangeArrowheads="1"/>
          </p:cNvSpPr>
          <p:nvPr>
            <p:ph type="title"/>
          </p:nvPr>
        </p:nvSpPr>
        <p:spPr>
          <a:xfrm>
            <a:off x="1501370" y="-230698"/>
            <a:ext cx="9756022" cy="1139738"/>
          </a:xfrm>
        </p:spPr>
        <p:txBody>
          <a:bodyPr/>
          <a:lstStyle/>
          <a:p>
            <a:pPr algn="ctr"/>
            <a:r>
              <a:rPr lang="cs-CZ" altLang="cs-CZ" sz="4000" dirty="0">
                <a:solidFill>
                  <a:srgbClr val="FF0000"/>
                </a:solidFill>
                <a:latin typeface="Arial" panose="020B0604020202020204" pitchFamily="34" charset="0"/>
              </a:rPr>
              <a:t>Vyšetřování parametrů ABR</a:t>
            </a:r>
            <a:endParaRPr lang="cs-CZ" altLang="cs-CZ" sz="4000" dirty="0">
              <a:solidFill>
                <a:srgbClr val="FF0000"/>
              </a:solidFill>
            </a:endParaRPr>
          </a:p>
        </p:txBody>
      </p:sp>
      <p:sp>
        <p:nvSpPr>
          <p:cNvPr id="35" name="Text Box 23">
            <a:extLst>
              <a:ext uri="{FF2B5EF4-FFF2-40B4-BE49-F238E27FC236}">
                <a16:creationId xmlns:a16="http://schemas.microsoft.com/office/drawing/2014/main" id="{9566BF2B-26C2-4C7C-89CF-49A7D8B3F12D}"/>
              </a:ext>
            </a:extLst>
          </p:cNvPr>
          <p:cNvSpPr txBox="1">
            <a:spLocks noChangeArrowheads="1"/>
          </p:cNvSpPr>
          <p:nvPr/>
        </p:nvSpPr>
        <p:spPr bwMode="auto">
          <a:xfrm>
            <a:off x="8093873" y="972989"/>
            <a:ext cx="1675356" cy="646074"/>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dirty="0">
                <a:solidFill>
                  <a:srgbClr val="FF0066"/>
                </a:solidFill>
                <a:latin typeface="Verdana" panose="020B0604030504040204" pitchFamily="34" charset="0"/>
              </a:rPr>
              <a:t>Alkalická rezerva</a:t>
            </a:r>
          </a:p>
        </p:txBody>
      </p:sp>
    </p:spTree>
    <p:extLst>
      <p:ext uri="{BB962C8B-B14F-4D97-AF65-F5344CB8AC3E}">
        <p14:creationId xmlns:p14="http://schemas.microsoft.com/office/powerpoint/2010/main" val="11766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a:extLst>
              <a:ext uri="{FF2B5EF4-FFF2-40B4-BE49-F238E27FC236}">
                <a16:creationId xmlns:a16="http://schemas.microsoft.com/office/drawing/2014/main" id="{FA5143C7-B2CB-4319-ACB1-F06431FD2E69}"/>
              </a:ext>
            </a:extLst>
          </p:cNvPr>
          <p:cNvSpPr>
            <a:spLocks noChangeArrowheads="1"/>
          </p:cNvSpPr>
          <p:nvPr/>
        </p:nvSpPr>
        <p:spPr bwMode="auto">
          <a:xfrm>
            <a:off x="1775158" y="620930"/>
            <a:ext cx="4116071" cy="584154"/>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6" name="Obdélník 5">
            <a:extLst>
              <a:ext uri="{FF2B5EF4-FFF2-40B4-BE49-F238E27FC236}">
                <a16:creationId xmlns:a16="http://schemas.microsoft.com/office/drawing/2014/main" id="{E265C010-E1F3-4DDE-AB96-8E2514B1B1F3}"/>
              </a:ext>
            </a:extLst>
          </p:cNvPr>
          <p:cNvSpPr/>
          <p:nvPr/>
        </p:nvSpPr>
        <p:spPr>
          <a:xfrm>
            <a:off x="1524353" y="1506687"/>
            <a:ext cx="9143295" cy="5351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cs-CZ" sz="1400"/>
          </a:p>
        </p:txBody>
      </p:sp>
      <p:sp>
        <p:nvSpPr>
          <p:cNvPr id="44037" name="Rectangle 4">
            <a:extLst>
              <a:ext uri="{FF2B5EF4-FFF2-40B4-BE49-F238E27FC236}">
                <a16:creationId xmlns:a16="http://schemas.microsoft.com/office/drawing/2014/main" id="{5D6126C2-2751-4B6B-B634-25F7673E6EC2}"/>
              </a:ext>
            </a:extLst>
          </p:cNvPr>
          <p:cNvSpPr>
            <a:spLocks noChangeArrowheads="1"/>
          </p:cNvSpPr>
          <p:nvPr/>
        </p:nvSpPr>
        <p:spPr bwMode="auto">
          <a:xfrm>
            <a:off x="6745238" y="2087667"/>
            <a:ext cx="934965" cy="46034"/>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HCO</a:t>
            </a:r>
            <a:r>
              <a:rPr lang="cs-CZ" altLang="cs-CZ" sz="1799" baseline="-25000">
                <a:solidFill>
                  <a:srgbClr val="FF0066"/>
                </a:solidFill>
                <a:latin typeface="Verdana" panose="020B0604030504040204" pitchFamily="34" charset="0"/>
              </a:rPr>
              <a:t>3</a:t>
            </a:r>
            <a:r>
              <a:rPr lang="cs-CZ" altLang="cs-CZ" sz="1799" baseline="40000">
                <a:solidFill>
                  <a:srgbClr val="FF0066"/>
                </a:solidFill>
                <a:latin typeface="Verdana" panose="020B0604030504040204" pitchFamily="34" charset="0"/>
              </a:rPr>
              <a:t>-</a:t>
            </a:r>
          </a:p>
        </p:txBody>
      </p:sp>
      <p:sp>
        <p:nvSpPr>
          <p:cNvPr id="44038" name="Rectangle 5">
            <a:extLst>
              <a:ext uri="{FF2B5EF4-FFF2-40B4-BE49-F238E27FC236}">
                <a16:creationId xmlns:a16="http://schemas.microsoft.com/office/drawing/2014/main" id="{A297FA82-C44A-49DF-B488-C594A9380B60}"/>
              </a:ext>
            </a:extLst>
          </p:cNvPr>
          <p:cNvSpPr>
            <a:spLocks noChangeArrowheads="1"/>
          </p:cNvSpPr>
          <p:nvPr/>
        </p:nvSpPr>
        <p:spPr bwMode="auto">
          <a:xfrm>
            <a:off x="6762699" y="4076649"/>
            <a:ext cx="934966" cy="668287"/>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40000">
                <a:solidFill>
                  <a:srgbClr val="FF0066"/>
                </a:solidFill>
                <a:latin typeface="Verdana" panose="020B0604030504040204" pitchFamily="34" charset="0"/>
              </a:rPr>
              <a:t>+</a:t>
            </a:r>
          </a:p>
        </p:txBody>
      </p:sp>
      <p:sp>
        <p:nvSpPr>
          <p:cNvPr id="44039" name="Rectangle 6">
            <a:extLst>
              <a:ext uri="{FF2B5EF4-FFF2-40B4-BE49-F238E27FC236}">
                <a16:creationId xmlns:a16="http://schemas.microsoft.com/office/drawing/2014/main" id="{F3389F77-6BEB-405A-BBEC-1A84D4F2A07E}"/>
              </a:ext>
            </a:extLst>
          </p:cNvPr>
          <p:cNvSpPr>
            <a:spLocks noChangeArrowheads="1"/>
          </p:cNvSpPr>
          <p:nvPr/>
        </p:nvSpPr>
        <p:spPr bwMode="auto">
          <a:xfrm>
            <a:off x="6781748" y="5084636"/>
            <a:ext cx="934966" cy="1368319"/>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Buf</a:t>
            </a:r>
            <a:r>
              <a:rPr lang="cs-CZ" altLang="cs-CZ" sz="1799" baseline="40000">
                <a:latin typeface="Verdana" panose="020B0604030504040204" pitchFamily="34" charset="0"/>
              </a:rPr>
              <a:t>-</a:t>
            </a:r>
          </a:p>
        </p:txBody>
      </p:sp>
      <p:sp>
        <p:nvSpPr>
          <p:cNvPr id="44040" name="Rectangle 7">
            <a:extLst>
              <a:ext uri="{FF2B5EF4-FFF2-40B4-BE49-F238E27FC236}">
                <a16:creationId xmlns:a16="http://schemas.microsoft.com/office/drawing/2014/main" id="{E2259495-5BB2-4843-8C36-AE055FB03E63}"/>
              </a:ext>
            </a:extLst>
          </p:cNvPr>
          <p:cNvSpPr>
            <a:spLocks noChangeArrowheads="1"/>
          </p:cNvSpPr>
          <p:nvPr/>
        </p:nvSpPr>
        <p:spPr bwMode="auto">
          <a:xfrm>
            <a:off x="9472352" y="5084636"/>
            <a:ext cx="934965" cy="54288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HBuf</a:t>
            </a:r>
            <a:endParaRPr lang="cs-CZ" altLang="cs-CZ" sz="1799" baseline="40000">
              <a:latin typeface="Verdana" panose="020B0604030504040204" pitchFamily="34" charset="0"/>
            </a:endParaRPr>
          </a:p>
        </p:txBody>
      </p:sp>
      <p:sp>
        <p:nvSpPr>
          <p:cNvPr id="44041" name="Rectangle 8">
            <a:extLst>
              <a:ext uri="{FF2B5EF4-FFF2-40B4-BE49-F238E27FC236}">
                <a16:creationId xmlns:a16="http://schemas.microsoft.com/office/drawing/2014/main" id="{D2F9082F-3363-40BA-B99A-CF36EB25DE3E}"/>
              </a:ext>
            </a:extLst>
          </p:cNvPr>
          <p:cNvSpPr>
            <a:spLocks noChangeArrowheads="1"/>
          </p:cNvSpPr>
          <p:nvPr/>
        </p:nvSpPr>
        <p:spPr bwMode="auto">
          <a:xfrm>
            <a:off x="1776746" y="2159099"/>
            <a:ext cx="934965" cy="46034"/>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44042" name="Rectangle 9">
            <a:extLst>
              <a:ext uri="{FF2B5EF4-FFF2-40B4-BE49-F238E27FC236}">
                <a16:creationId xmlns:a16="http://schemas.microsoft.com/office/drawing/2014/main" id="{9F3A3B4B-6B69-4E02-BF52-858304627C02}"/>
              </a:ext>
            </a:extLst>
          </p:cNvPr>
          <p:cNvSpPr>
            <a:spLocks noChangeArrowheads="1"/>
          </p:cNvSpPr>
          <p:nvPr/>
        </p:nvSpPr>
        <p:spPr bwMode="auto">
          <a:xfrm>
            <a:off x="1776746" y="387029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O</a:t>
            </a:r>
            <a:endParaRPr lang="cs-CZ" altLang="cs-CZ" sz="1799" baseline="-25000">
              <a:latin typeface="Verdana" panose="020B0604030504040204" pitchFamily="34" charset="0"/>
            </a:endParaRPr>
          </a:p>
        </p:txBody>
      </p:sp>
      <p:grpSp>
        <p:nvGrpSpPr>
          <p:cNvPr id="44043" name="Group 10">
            <a:extLst>
              <a:ext uri="{FF2B5EF4-FFF2-40B4-BE49-F238E27FC236}">
                <a16:creationId xmlns:a16="http://schemas.microsoft.com/office/drawing/2014/main" id="{EB88E79F-1544-4CF9-BD18-392B513488A6}"/>
              </a:ext>
            </a:extLst>
          </p:cNvPr>
          <p:cNvGrpSpPr>
            <a:grpSpLocks/>
          </p:cNvGrpSpPr>
          <p:nvPr/>
        </p:nvGrpSpPr>
        <p:grpSpPr bwMode="auto">
          <a:xfrm>
            <a:off x="5088016" y="2141638"/>
            <a:ext cx="1655634" cy="2231852"/>
            <a:chOff x="2245" y="572"/>
            <a:chExt cx="1134" cy="1724"/>
          </a:xfrm>
        </p:grpSpPr>
        <p:sp>
          <p:nvSpPr>
            <p:cNvPr id="44063" name="Line 11">
              <a:extLst>
                <a:ext uri="{FF2B5EF4-FFF2-40B4-BE49-F238E27FC236}">
                  <a16:creationId xmlns:a16="http://schemas.microsoft.com/office/drawing/2014/main" id="{48926895-4363-4708-8E6F-3C49D580A316}"/>
                </a:ext>
              </a:extLst>
            </p:cNvPr>
            <p:cNvSpPr>
              <a:spLocks noChangeShapeType="1"/>
            </p:cNvSpPr>
            <p:nvPr/>
          </p:nvSpPr>
          <p:spPr bwMode="auto">
            <a:xfrm>
              <a:off x="2880" y="1434"/>
              <a:ext cx="499" cy="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44064" name="Line 12">
              <a:extLst>
                <a:ext uri="{FF2B5EF4-FFF2-40B4-BE49-F238E27FC236}">
                  <a16:creationId xmlns:a16="http://schemas.microsoft.com/office/drawing/2014/main" id="{9DBE10ED-EAD2-4D92-8994-77513C029CF6}"/>
                </a:ext>
              </a:extLst>
            </p:cNvPr>
            <p:cNvSpPr>
              <a:spLocks noChangeShapeType="1"/>
            </p:cNvSpPr>
            <p:nvPr/>
          </p:nvSpPr>
          <p:spPr bwMode="auto">
            <a:xfrm flipV="1">
              <a:off x="2880" y="572"/>
              <a:ext cx="499" cy="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44065" name="Line 13">
              <a:extLst>
                <a:ext uri="{FF2B5EF4-FFF2-40B4-BE49-F238E27FC236}">
                  <a16:creationId xmlns:a16="http://schemas.microsoft.com/office/drawing/2014/main" id="{8D7CFF53-9F0A-42FB-8197-481CE971BF1B}"/>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44044" name="Group 15">
            <a:extLst>
              <a:ext uri="{FF2B5EF4-FFF2-40B4-BE49-F238E27FC236}">
                <a16:creationId xmlns:a16="http://schemas.microsoft.com/office/drawing/2014/main" id="{08CA0608-D9CD-47A1-B03C-92A69C9DCACE}"/>
              </a:ext>
            </a:extLst>
          </p:cNvPr>
          <p:cNvGrpSpPr>
            <a:grpSpLocks/>
          </p:cNvGrpSpPr>
          <p:nvPr/>
        </p:nvGrpSpPr>
        <p:grpSpPr bwMode="auto">
          <a:xfrm flipH="1">
            <a:off x="2711712" y="2141639"/>
            <a:ext cx="1439752" cy="2160420"/>
            <a:chOff x="2245" y="572"/>
            <a:chExt cx="1134" cy="1724"/>
          </a:xfrm>
        </p:grpSpPr>
        <p:sp>
          <p:nvSpPr>
            <p:cNvPr id="44060" name="Line 16">
              <a:extLst>
                <a:ext uri="{FF2B5EF4-FFF2-40B4-BE49-F238E27FC236}">
                  <a16:creationId xmlns:a16="http://schemas.microsoft.com/office/drawing/2014/main" id="{DB774081-8F9C-4853-A202-89170BF65447}"/>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4061" name="Line 17">
              <a:extLst>
                <a:ext uri="{FF2B5EF4-FFF2-40B4-BE49-F238E27FC236}">
                  <a16:creationId xmlns:a16="http://schemas.microsoft.com/office/drawing/2014/main" id="{6B934166-6279-4891-8476-735A4BBA94EF}"/>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4062" name="Line 18">
              <a:extLst>
                <a:ext uri="{FF2B5EF4-FFF2-40B4-BE49-F238E27FC236}">
                  <a16:creationId xmlns:a16="http://schemas.microsoft.com/office/drawing/2014/main" id="{CE5081CC-3D49-4B77-AC71-4211A34CFAA9}"/>
                </a:ext>
              </a:extLst>
            </p:cNvPr>
            <p:cNvSpPr>
              <a:spLocks noChangeShapeType="1"/>
            </p:cNvSpPr>
            <p:nvPr/>
          </p:nvSpPr>
          <p:spPr bwMode="auto">
            <a:xfrm>
              <a:off x="2245" y="1434"/>
              <a:ext cx="63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44045" name="Group 19">
            <a:extLst>
              <a:ext uri="{FF2B5EF4-FFF2-40B4-BE49-F238E27FC236}">
                <a16:creationId xmlns:a16="http://schemas.microsoft.com/office/drawing/2014/main" id="{4EAED461-ED6D-48A9-B22A-A2BB0CF5B2AB}"/>
              </a:ext>
            </a:extLst>
          </p:cNvPr>
          <p:cNvGrpSpPr>
            <a:grpSpLocks/>
          </p:cNvGrpSpPr>
          <p:nvPr/>
        </p:nvGrpSpPr>
        <p:grpSpPr bwMode="auto">
          <a:xfrm flipH="1">
            <a:off x="7713539" y="4443336"/>
            <a:ext cx="1728653" cy="1585789"/>
            <a:chOff x="2245" y="572"/>
            <a:chExt cx="1134" cy="1724"/>
          </a:xfrm>
        </p:grpSpPr>
        <p:sp>
          <p:nvSpPr>
            <p:cNvPr id="44057" name="Line 20">
              <a:extLst>
                <a:ext uri="{FF2B5EF4-FFF2-40B4-BE49-F238E27FC236}">
                  <a16:creationId xmlns:a16="http://schemas.microsoft.com/office/drawing/2014/main" id="{A607CC33-745E-4A0F-BFD0-E52D447CE5D3}"/>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4058" name="Line 21">
              <a:extLst>
                <a:ext uri="{FF2B5EF4-FFF2-40B4-BE49-F238E27FC236}">
                  <a16:creationId xmlns:a16="http://schemas.microsoft.com/office/drawing/2014/main" id="{1E1C0AD3-C9FF-4506-AC0B-EE3C1BE9EFAE}"/>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4059" name="Line 22">
              <a:extLst>
                <a:ext uri="{FF2B5EF4-FFF2-40B4-BE49-F238E27FC236}">
                  <a16:creationId xmlns:a16="http://schemas.microsoft.com/office/drawing/2014/main" id="{48E710E9-325B-4642-AA07-AC8A70693044}"/>
                </a:ext>
              </a:extLst>
            </p:cNvPr>
            <p:cNvSpPr>
              <a:spLocks noChangeShapeType="1"/>
            </p:cNvSpPr>
            <p:nvPr/>
          </p:nvSpPr>
          <p:spPr bwMode="auto">
            <a:xfrm>
              <a:off x="2245" y="1434"/>
              <a:ext cx="63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44047" name="TextovéPole 1">
            <a:extLst>
              <a:ext uri="{FF2B5EF4-FFF2-40B4-BE49-F238E27FC236}">
                <a16:creationId xmlns:a16="http://schemas.microsoft.com/office/drawing/2014/main" id="{D45EFE14-B08B-450A-90B2-F774F80AA062}"/>
              </a:ext>
            </a:extLst>
          </p:cNvPr>
          <p:cNvSpPr txBox="1">
            <a:spLocks noChangeArrowheads="1"/>
          </p:cNvSpPr>
          <p:nvPr/>
        </p:nvSpPr>
        <p:spPr bwMode="auto">
          <a:xfrm>
            <a:off x="3346662" y="6251357"/>
            <a:ext cx="254383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Van Slyke 1921-22</a:t>
            </a:r>
          </a:p>
        </p:txBody>
      </p:sp>
      <p:pic>
        <p:nvPicPr>
          <p:cNvPr id="44048" name="Picture 4" descr="BÜRETTE ZU APPARAT N.VAN SLYKE">
            <a:extLst>
              <a:ext uri="{FF2B5EF4-FFF2-40B4-BE49-F238E27FC236}">
                <a16:creationId xmlns:a16="http://schemas.microsoft.com/office/drawing/2014/main" id="{D892DF6F-4FD7-43B6-971A-3CD8D2681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927" y="1670186"/>
            <a:ext cx="1904853" cy="260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6" descr="http://centennial.rucares.org/centennial/assets_public/images/53_photo1.jpg">
            <a:extLst>
              <a:ext uri="{FF2B5EF4-FFF2-40B4-BE49-F238E27FC236}">
                <a16:creationId xmlns:a16="http://schemas.microsoft.com/office/drawing/2014/main" id="{77432F3B-A80A-448E-983A-F752CF419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813" y="4127446"/>
            <a:ext cx="2295348" cy="200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25" descr="http://www.asbmb.org/uploadedfiles/aboutus/asbmb_history/past_president_images/large_images/1920s/1921_1922VanSlyke.jpg">
            <a:extLst>
              <a:ext uri="{FF2B5EF4-FFF2-40B4-BE49-F238E27FC236}">
                <a16:creationId xmlns:a16="http://schemas.microsoft.com/office/drawing/2014/main" id="{35D8C152-2CC6-4A8C-A722-0CCCD5923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901" y="4075063"/>
            <a:ext cx="1619126" cy="21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Šipka nahoru 3">
            <a:extLst>
              <a:ext uri="{FF2B5EF4-FFF2-40B4-BE49-F238E27FC236}">
                <a16:creationId xmlns:a16="http://schemas.microsoft.com/office/drawing/2014/main" id="{C8C05259-C3FE-4DB8-8A80-A34CA2B5E38C}"/>
              </a:ext>
            </a:extLst>
          </p:cNvPr>
          <p:cNvSpPr/>
          <p:nvPr/>
        </p:nvSpPr>
        <p:spPr>
          <a:xfrm>
            <a:off x="2135494" y="1140003"/>
            <a:ext cx="252393" cy="849247"/>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800" dirty="0"/>
              <a:t>.</a:t>
            </a:r>
          </a:p>
        </p:txBody>
      </p:sp>
      <p:sp>
        <p:nvSpPr>
          <p:cNvPr id="44052" name="TextovéPole 6">
            <a:extLst>
              <a:ext uri="{FF2B5EF4-FFF2-40B4-BE49-F238E27FC236}">
                <a16:creationId xmlns:a16="http://schemas.microsoft.com/office/drawing/2014/main" id="{40FAA7A7-F820-49AF-B9DF-52983DD84894}"/>
              </a:ext>
            </a:extLst>
          </p:cNvPr>
          <p:cNvSpPr txBox="1">
            <a:spLocks noChangeArrowheads="1"/>
          </p:cNvSpPr>
          <p:nvPr/>
        </p:nvSpPr>
        <p:spPr bwMode="auto">
          <a:xfrm>
            <a:off x="3518098" y="1095555"/>
            <a:ext cx="237872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Vakuová extrakce</a:t>
            </a:r>
          </a:p>
        </p:txBody>
      </p:sp>
      <p:sp>
        <p:nvSpPr>
          <p:cNvPr id="44053" name="Rectangle 14">
            <a:extLst>
              <a:ext uri="{FF2B5EF4-FFF2-40B4-BE49-F238E27FC236}">
                <a16:creationId xmlns:a16="http://schemas.microsoft.com/office/drawing/2014/main" id="{A8191E1B-0FB5-41E3-B675-50AB056FD659}"/>
              </a:ext>
            </a:extLst>
          </p:cNvPr>
          <p:cNvSpPr>
            <a:spLocks noChangeArrowheads="1"/>
          </p:cNvSpPr>
          <p:nvPr/>
        </p:nvSpPr>
        <p:spPr bwMode="auto">
          <a:xfrm>
            <a:off x="4151464" y="3203592"/>
            <a:ext cx="934965" cy="46034"/>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25000">
                <a:solidFill>
                  <a:srgbClr val="FF0066"/>
                </a:solidFill>
                <a:latin typeface="Verdana" panose="020B0604030504040204" pitchFamily="34" charset="0"/>
              </a:rPr>
              <a:t>2</a:t>
            </a: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3</a:t>
            </a:r>
          </a:p>
        </p:txBody>
      </p:sp>
      <p:sp>
        <p:nvSpPr>
          <p:cNvPr id="44054" name="TextovéPole 33">
            <a:extLst>
              <a:ext uri="{FF2B5EF4-FFF2-40B4-BE49-F238E27FC236}">
                <a16:creationId xmlns:a16="http://schemas.microsoft.com/office/drawing/2014/main" id="{10F62613-F07B-46D1-A6E7-383BD0F6BCC6}"/>
              </a:ext>
            </a:extLst>
          </p:cNvPr>
          <p:cNvSpPr txBox="1">
            <a:spLocks noChangeArrowheads="1"/>
          </p:cNvSpPr>
          <p:nvPr/>
        </p:nvSpPr>
        <p:spPr bwMode="auto">
          <a:xfrm>
            <a:off x="4238769" y="560609"/>
            <a:ext cx="1325460" cy="70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999">
                <a:solidFill>
                  <a:srgbClr val="FF0000"/>
                </a:solidFill>
                <a:latin typeface="Times New Roman" panose="02020603050405020304" pitchFamily="18" charset="0"/>
              </a:rPr>
              <a:t>změny tlaku</a:t>
            </a:r>
          </a:p>
        </p:txBody>
      </p:sp>
      <p:sp>
        <p:nvSpPr>
          <p:cNvPr id="3" name="Šipka doprava se zářezem 2">
            <a:extLst>
              <a:ext uri="{FF2B5EF4-FFF2-40B4-BE49-F238E27FC236}">
                <a16:creationId xmlns:a16="http://schemas.microsoft.com/office/drawing/2014/main" id="{588C11E4-3F62-4AE9-8095-6C5CED80BFA3}"/>
              </a:ext>
            </a:extLst>
          </p:cNvPr>
          <p:cNvSpPr/>
          <p:nvPr/>
        </p:nvSpPr>
        <p:spPr>
          <a:xfrm>
            <a:off x="5591214" y="836813"/>
            <a:ext cx="2665207" cy="455577"/>
          </a:xfrm>
          <a:prstGeom prst="notchedRightArrow">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999" dirty="0">
                <a:solidFill>
                  <a:srgbClr val="FF0000"/>
                </a:solidFill>
              </a:rPr>
              <a:t>výpočet</a:t>
            </a:r>
            <a:endParaRPr lang="cs-CZ" sz="1400" dirty="0"/>
          </a:p>
        </p:txBody>
      </p:sp>
      <p:sp>
        <p:nvSpPr>
          <p:cNvPr id="44056" name="Rectangle 2">
            <a:extLst>
              <a:ext uri="{FF2B5EF4-FFF2-40B4-BE49-F238E27FC236}">
                <a16:creationId xmlns:a16="http://schemas.microsoft.com/office/drawing/2014/main" id="{ED497D41-4F49-4E69-84A1-E133AB641C82}"/>
              </a:ext>
            </a:extLst>
          </p:cNvPr>
          <p:cNvSpPr>
            <a:spLocks noGrp="1" noChangeArrowheads="1"/>
          </p:cNvSpPr>
          <p:nvPr>
            <p:ph type="title"/>
          </p:nvPr>
        </p:nvSpPr>
        <p:spPr>
          <a:xfrm>
            <a:off x="1524353" y="-232478"/>
            <a:ext cx="9756022" cy="1139738"/>
          </a:xfrm>
        </p:spPr>
        <p:txBody>
          <a:bodyPr/>
          <a:lstStyle/>
          <a:p>
            <a:pPr algn="ctr"/>
            <a:r>
              <a:rPr lang="cs-CZ" altLang="cs-CZ" sz="4000" dirty="0">
                <a:solidFill>
                  <a:srgbClr val="FF0000"/>
                </a:solidFill>
                <a:latin typeface="Arial" panose="020B0604020202020204" pitchFamily="34" charset="0"/>
              </a:rPr>
              <a:t>Vyšetřování parametrů ABR</a:t>
            </a:r>
            <a:endParaRPr lang="cs-CZ" altLang="cs-CZ" sz="4000" dirty="0">
              <a:solidFill>
                <a:srgbClr val="FF0000"/>
              </a:solidFill>
            </a:endParaRPr>
          </a:p>
        </p:txBody>
      </p:sp>
      <p:sp>
        <p:nvSpPr>
          <p:cNvPr id="37" name="Text Box 23">
            <a:extLst>
              <a:ext uri="{FF2B5EF4-FFF2-40B4-BE49-F238E27FC236}">
                <a16:creationId xmlns:a16="http://schemas.microsoft.com/office/drawing/2014/main" id="{1B44079E-D22B-4C3E-99F9-13F6077527F1}"/>
              </a:ext>
            </a:extLst>
          </p:cNvPr>
          <p:cNvSpPr txBox="1">
            <a:spLocks noChangeArrowheads="1"/>
          </p:cNvSpPr>
          <p:nvPr/>
        </p:nvSpPr>
        <p:spPr bwMode="auto">
          <a:xfrm>
            <a:off x="8278646" y="746639"/>
            <a:ext cx="1675356" cy="646074"/>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Alkalická rezerva</a:t>
            </a:r>
          </a:p>
        </p:txBody>
      </p:sp>
    </p:spTree>
    <p:extLst>
      <p:ext uri="{BB962C8B-B14F-4D97-AF65-F5344CB8AC3E}">
        <p14:creationId xmlns:p14="http://schemas.microsoft.com/office/powerpoint/2010/main" val="1594449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a:extLst>
              <a:ext uri="{FF2B5EF4-FFF2-40B4-BE49-F238E27FC236}">
                <a16:creationId xmlns:a16="http://schemas.microsoft.com/office/drawing/2014/main" id="{7518B034-995B-4CBD-8A43-1A4B1C3E23F1}"/>
              </a:ext>
            </a:extLst>
          </p:cNvPr>
          <p:cNvSpPr>
            <a:spLocks noChangeArrowheads="1"/>
          </p:cNvSpPr>
          <p:nvPr/>
        </p:nvSpPr>
        <p:spPr bwMode="auto">
          <a:xfrm>
            <a:off x="1775158" y="620930"/>
            <a:ext cx="4116071" cy="584154"/>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6" name="Obdélník 5">
            <a:extLst>
              <a:ext uri="{FF2B5EF4-FFF2-40B4-BE49-F238E27FC236}">
                <a16:creationId xmlns:a16="http://schemas.microsoft.com/office/drawing/2014/main" id="{A516F843-E8EF-4B16-807C-DBC4FB837046}"/>
              </a:ext>
            </a:extLst>
          </p:cNvPr>
          <p:cNvSpPr/>
          <p:nvPr/>
        </p:nvSpPr>
        <p:spPr>
          <a:xfrm>
            <a:off x="1524353" y="1506687"/>
            <a:ext cx="9143295" cy="5351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cs-CZ" sz="1400"/>
          </a:p>
        </p:txBody>
      </p:sp>
      <p:sp>
        <p:nvSpPr>
          <p:cNvPr id="46102" name="Rectangle 2">
            <a:extLst>
              <a:ext uri="{FF2B5EF4-FFF2-40B4-BE49-F238E27FC236}">
                <a16:creationId xmlns:a16="http://schemas.microsoft.com/office/drawing/2014/main" id="{0B4F2A76-4731-442E-89CA-B247E521C309}"/>
              </a:ext>
            </a:extLst>
          </p:cNvPr>
          <p:cNvSpPr>
            <a:spLocks noGrp="1" noChangeArrowheads="1"/>
          </p:cNvSpPr>
          <p:nvPr>
            <p:ph type="title"/>
          </p:nvPr>
        </p:nvSpPr>
        <p:spPr>
          <a:xfrm>
            <a:off x="1217989" y="-227522"/>
            <a:ext cx="9756022" cy="1139738"/>
          </a:xfrm>
        </p:spPr>
        <p:txBody>
          <a:bodyPr/>
          <a:lstStyle/>
          <a:p>
            <a:pPr algn="ctr"/>
            <a:r>
              <a:rPr lang="cs-CZ" altLang="cs-CZ" sz="4000" dirty="0">
                <a:solidFill>
                  <a:srgbClr val="FF0000"/>
                </a:solidFill>
                <a:latin typeface="Arial" panose="020B0604020202020204" pitchFamily="34" charset="0"/>
              </a:rPr>
              <a:t>Vyšetřování parametrů ABR</a:t>
            </a:r>
            <a:endParaRPr lang="cs-CZ" altLang="cs-CZ" sz="4000" dirty="0">
              <a:solidFill>
                <a:srgbClr val="FF0000"/>
              </a:solidFill>
            </a:endParaRPr>
          </a:p>
        </p:txBody>
      </p:sp>
      <p:sp>
        <p:nvSpPr>
          <p:cNvPr id="46084" name="Rectangle 3">
            <a:extLst>
              <a:ext uri="{FF2B5EF4-FFF2-40B4-BE49-F238E27FC236}">
                <a16:creationId xmlns:a16="http://schemas.microsoft.com/office/drawing/2014/main" id="{EDA33178-707B-4E86-A858-F18B8124F296}"/>
              </a:ext>
            </a:extLst>
          </p:cNvPr>
          <p:cNvSpPr>
            <a:spLocks noGrp="1" noChangeArrowheads="1"/>
          </p:cNvSpPr>
          <p:nvPr>
            <p:ph idx="1"/>
          </p:nvPr>
        </p:nvSpPr>
        <p:spPr>
          <a:xfrm>
            <a:off x="2438683" y="1466210"/>
            <a:ext cx="8228966" cy="649237"/>
          </a:xfrm>
        </p:spPr>
        <p:txBody>
          <a:bodyPr>
            <a:normAutofit/>
          </a:bodyPr>
          <a:lstStyle/>
          <a:p>
            <a:pPr eaLnBrk="1" hangingPunct="1">
              <a:buFontTx/>
              <a:buNone/>
            </a:pPr>
            <a:r>
              <a:rPr lang="cs-CZ" altLang="cs-CZ" sz="3600" dirty="0">
                <a:solidFill>
                  <a:srgbClr val="FF0066"/>
                </a:solidFill>
              </a:rPr>
              <a:t>Stanovení pH</a:t>
            </a:r>
            <a:r>
              <a:rPr lang="cs-CZ" altLang="cs-CZ" sz="3600" dirty="0"/>
              <a:t>, </a:t>
            </a:r>
            <a:r>
              <a:rPr lang="cs-CZ" altLang="cs-CZ" sz="3600" dirty="0">
                <a:solidFill>
                  <a:srgbClr val="FF0000"/>
                </a:solidFill>
              </a:rPr>
              <a:t>pCO2</a:t>
            </a:r>
            <a:r>
              <a:rPr lang="cs-CZ" altLang="cs-CZ" sz="3600" dirty="0"/>
              <a:t>, </a:t>
            </a:r>
            <a:r>
              <a:rPr lang="cs-CZ" altLang="cs-CZ" sz="3600" dirty="0">
                <a:solidFill>
                  <a:srgbClr val="FF0000"/>
                </a:solidFill>
              </a:rPr>
              <a:t>[HCO</a:t>
            </a:r>
            <a:r>
              <a:rPr lang="cs-CZ" altLang="cs-CZ" sz="3600" baseline="-25000" dirty="0">
                <a:solidFill>
                  <a:srgbClr val="FF0000"/>
                </a:solidFill>
              </a:rPr>
              <a:t>3</a:t>
            </a:r>
            <a:r>
              <a:rPr lang="cs-CZ" altLang="cs-CZ" sz="3600" baseline="40000" dirty="0">
                <a:solidFill>
                  <a:srgbClr val="FF0000"/>
                </a:solidFill>
              </a:rPr>
              <a:t>-</a:t>
            </a:r>
            <a:r>
              <a:rPr lang="cs-CZ" altLang="cs-CZ" sz="3600" dirty="0">
                <a:solidFill>
                  <a:srgbClr val="FF0000"/>
                </a:solidFill>
              </a:rPr>
              <a:t>]</a:t>
            </a:r>
          </a:p>
        </p:txBody>
      </p:sp>
      <p:sp>
        <p:nvSpPr>
          <p:cNvPr id="46085" name="Rectangle 4">
            <a:extLst>
              <a:ext uri="{FF2B5EF4-FFF2-40B4-BE49-F238E27FC236}">
                <a16:creationId xmlns:a16="http://schemas.microsoft.com/office/drawing/2014/main" id="{13DDC8D5-8122-4197-8016-42072EA25D8A}"/>
              </a:ext>
            </a:extLst>
          </p:cNvPr>
          <p:cNvSpPr>
            <a:spLocks noChangeArrowheads="1"/>
          </p:cNvSpPr>
          <p:nvPr/>
        </p:nvSpPr>
        <p:spPr bwMode="auto">
          <a:xfrm>
            <a:off x="6745238" y="2087667"/>
            <a:ext cx="934965" cy="46034"/>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HCO</a:t>
            </a:r>
            <a:r>
              <a:rPr lang="cs-CZ" altLang="cs-CZ" sz="1799" baseline="-25000">
                <a:solidFill>
                  <a:srgbClr val="FF0066"/>
                </a:solidFill>
                <a:latin typeface="Verdana" panose="020B0604030504040204" pitchFamily="34" charset="0"/>
              </a:rPr>
              <a:t>3</a:t>
            </a:r>
            <a:r>
              <a:rPr lang="cs-CZ" altLang="cs-CZ" sz="1799" baseline="40000">
                <a:solidFill>
                  <a:srgbClr val="FF0066"/>
                </a:solidFill>
                <a:latin typeface="Verdana" panose="020B0604030504040204" pitchFamily="34" charset="0"/>
              </a:rPr>
              <a:t>-</a:t>
            </a:r>
          </a:p>
        </p:txBody>
      </p:sp>
      <p:sp>
        <p:nvSpPr>
          <p:cNvPr id="46086" name="Rectangle 5">
            <a:extLst>
              <a:ext uri="{FF2B5EF4-FFF2-40B4-BE49-F238E27FC236}">
                <a16:creationId xmlns:a16="http://schemas.microsoft.com/office/drawing/2014/main" id="{1A3E07FC-90B7-420E-97F5-9964CD6A40A4}"/>
              </a:ext>
            </a:extLst>
          </p:cNvPr>
          <p:cNvSpPr>
            <a:spLocks noChangeArrowheads="1"/>
          </p:cNvSpPr>
          <p:nvPr/>
        </p:nvSpPr>
        <p:spPr bwMode="auto">
          <a:xfrm>
            <a:off x="6762699" y="4075063"/>
            <a:ext cx="934966" cy="668287"/>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40000">
                <a:solidFill>
                  <a:srgbClr val="FF0066"/>
                </a:solidFill>
                <a:latin typeface="Verdana" panose="020B0604030504040204" pitchFamily="34" charset="0"/>
              </a:rPr>
              <a:t>+</a:t>
            </a:r>
          </a:p>
        </p:txBody>
      </p:sp>
      <p:sp>
        <p:nvSpPr>
          <p:cNvPr id="46087" name="Rectangle 6">
            <a:extLst>
              <a:ext uri="{FF2B5EF4-FFF2-40B4-BE49-F238E27FC236}">
                <a16:creationId xmlns:a16="http://schemas.microsoft.com/office/drawing/2014/main" id="{44553AD0-5CF9-41D1-A5C9-CA43F3C84B6F}"/>
              </a:ext>
            </a:extLst>
          </p:cNvPr>
          <p:cNvSpPr>
            <a:spLocks noChangeArrowheads="1"/>
          </p:cNvSpPr>
          <p:nvPr/>
        </p:nvSpPr>
        <p:spPr bwMode="auto">
          <a:xfrm>
            <a:off x="6781748" y="5084636"/>
            <a:ext cx="934966" cy="1368319"/>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Buf</a:t>
            </a:r>
            <a:r>
              <a:rPr lang="cs-CZ" altLang="cs-CZ" sz="1799" baseline="40000">
                <a:latin typeface="Verdana" panose="020B0604030504040204" pitchFamily="34" charset="0"/>
              </a:rPr>
              <a:t>-</a:t>
            </a:r>
          </a:p>
        </p:txBody>
      </p:sp>
      <p:sp>
        <p:nvSpPr>
          <p:cNvPr id="46088" name="Rectangle 7">
            <a:extLst>
              <a:ext uri="{FF2B5EF4-FFF2-40B4-BE49-F238E27FC236}">
                <a16:creationId xmlns:a16="http://schemas.microsoft.com/office/drawing/2014/main" id="{C1665B4A-6E1E-49F2-91DE-7C91D7D599BB}"/>
              </a:ext>
            </a:extLst>
          </p:cNvPr>
          <p:cNvSpPr>
            <a:spLocks noChangeArrowheads="1"/>
          </p:cNvSpPr>
          <p:nvPr/>
        </p:nvSpPr>
        <p:spPr bwMode="auto">
          <a:xfrm>
            <a:off x="9472352" y="5084636"/>
            <a:ext cx="934965" cy="54288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HBuf</a:t>
            </a:r>
            <a:endParaRPr lang="cs-CZ" altLang="cs-CZ" sz="1799" baseline="40000">
              <a:latin typeface="Verdana" panose="020B0604030504040204" pitchFamily="34" charset="0"/>
            </a:endParaRPr>
          </a:p>
        </p:txBody>
      </p:sp>
      <p:sp>
        <p:nvSpPr>
          <p:cNvPr id="46089" name="Rectangle 8">
            <a:extLst>
              <a:ext uri="{FF2B5EF4-FFF2-40B4-BE49-F238E27FC236}">
                <a16:creationId xmlns:a16="http://schemas.microsoft.com/office/drawing/2014/main" id="{CCD97169-B385-4A30-9160-0ACBC6E36504}"/>
              </a:ext>
            </a:extLst>
          </p:cNvPr>
          <p:cNvSpPr>
            <a:spLocks noChangeArrowheads="1"/>
          </p:cNvSpPr>
          <p:nvPr/>
        </p:nvSpPr>
        <p:spPr bwMode="auto">
          <a:xfrm>
            <a:off x="1776746" y="2159099"/>
            <a:ext cx="934965" cy="46034"/>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46090" name="Rectangle 9">
            <a:extLst>
              <a:ext uri="{FF2B5EF4-FFF2-40B4-BE49-F238E27FC236}">
                <a16:creationId xmlns:a16="http://schemas.microsoft.com/office/drawing/2014/main" id="{C338C64B-1DFC-4430-9049-F1DE7EA53818}"/>
              </a:ext>
            </a:extLst>
          </p:cNvPr>
          <p:cNvSpPr>
            <a:spLocks noChangeArrowheads="1"/>
          </p:cNvSpPr>
          <p:nvPr/>
        </p:nvSpPr>
        <p:spPr bwMode="auto">
          <a:xfrm>
            <a:off x="1776746" y="3868705"/>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O</a:t>
            </a:r>
            <a:endParaRPr lang="cs-CZ" altLang="cs-CZ" sz="1799" baseline="-25000">
              <a:latin typeface="Verdana" panose="020B0604030504040204" pitchFamily="34" charset="0"/>
            </a:endParaRPr>
          </a:p>
        </p:txBody>
      </p:sp>
      <p:grpSp>
        <p:nvGrpSpPr>
          <p:cNvPr id="46091" name="Group 10">
            <a:extLst>
              <a:ext uri="{FF2B5EF4-FFF2-40B4-BE49-F238E27FC236}">
                <a16:creationId xmlns:a16="http://schemas.microsoft.com/office/drawing/2014/main" id="{BF383D8C-140C-4523-9B5B-0156594FDD6C}"/>
              </a:ext>
            </a:extLst>
          </p:cNvPr>
          <p:cNvGrpSpPr>
            <a:grpSpLocks/>
          </p:cNvGrpSpPr>
          <p:nvPr/>
        </p:nvGrpSpPr>
        <p:grpSpPr bwMode="auto">
          <a:xfrm>
            <a:off x="5088016" y="2141638"/>
            <a:ext cx="1655634" cy="2231852"/>
            <a:chOff x="2245" y="572"/>
            <a:chExt cx="1134" cy="1724"/>
          </a:xfrm>
        </p:grpSpPr>
        <p:sp>
          <p:nvSpPr>
            <p:cNvPr id="46111" name="Line 11">
              <a:extLst>
                <a:ext uri="{FF2B5EF4-FFF2-40B4-BE49-F238E27FC236}">
                  <a16:creationId xmlns:a16="http://schemas.microsoft.com/office/drawing/2014/main" id="{ED23FFC5-0E18-4878-B021-32A313E1765B}"/>
                </a:ext>
              </a:extLst>
            </p:cNvPr>
            <p:cNvSpPr>
              <a:spLocks noChangeShapeType="1"/>
            </p:cNvSpPr>
            <p:nvPr/>
          </p:nvSpPr>
          <p:spPr bwMode="auto">
            <a:xfrm>
              <a:off x="2880" y="1434"/>
              <a:ext cx="499" cy="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46112" name="Line 12">
              <a:extLst>
                <a:ext uri="{FF2B5EF4-FFF2-40B4-BE49-F238E27FC236}">
                  <a16:creationId xmlns:a16="http://schemas.microsoft.com/office/drawing/2014/main" id="{7EA84BAE-E232-4A0A-82D4-F9142DA04E09}"/>
                </a:ext>
              </a:extLst>
            </p:cNvPr>
            <p:cNvSpPr>
              <a:spLocks noChangeShapeType="1"/>
            </p:cNvSpPr>
            <p:nvPr/>
          </p:nvSpPr>
          <p:spPr bwMode="auto">
            <a:xfrm flipV="1">
              <a:off x="2880" y="572"/>
              <a:ext cx="499" cy="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46113" name="Line 13">
              <a:extLst>
                <a:ext uri="{FF2B5EF4-FFF2-40B4-BE49-F238E27FC236}">
                  <a16:creationId xmlns:a16="http://schemas.microsoft.com/office/drawing/2014/main" id="{30F472A9-477A-471B-AF5D-82101EBA2549}"/>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46092" name="Group 15">
            <a:extLst>
              <a:ext uri="{FF2B5EF4-FFF2-40B4-BE49-F238E27FC236}">
                <a16:creationId xmlns:a16="http://schemas.microsoft.com/office/drawing/2014/main" id="{81EC7DC6-8FDB-4A85-A729-89230DDCF079}"/>
              </a:ext>
            </a:extLst>
          </p:cNvPr>
          <p:cNvGrpSpPr>
            <a:grpSpLocks/>
          </p:cNvGrpSpPr>
          <p:nvPr/>
        </p:nvGrpSpPr>
        <p:grpSpPr bwMode="auto">
          <a:xfrm flipH="1">
            <a:off x="2711712" y="2141639"/>
            <a:ext cx="1439752" cy="2160420"/>
            <a:chOff x="2245" y="572"/>
            <a:chExt cx="1134" cy="1724"/>
          </a:xfrm>
        </p:grpSpPr>
        <p:sp>
          <p:nvSpPr>
            <p:cNvPr id="46108" name="Line 16">
              <a:extLst>
                <a:ext uri="{FF2B5EF4-FFF2-40B4-BE49-F238E27FC236}">
                  <a16:creationId xmlns:a16="http://schemas.microsoft.com/office/drawing/2014/main" id="{7860CE6A-0952-4608-B151-14228814563C}"/>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6109" name="Line 17">
              <a:extLst>
                <a:ext uri="{FF2B5EF4-FFF2-40B4-BE49-F238E27FC236}">
                  <a16:creationId xmlns:a16="http://schemas.microsoft.com/office/drawing/2014/main" id="{4D5BD0B2-9E46-45A9-866F-6DE88CFDD5FA}"/>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6110" name="Line 18">
              <a:extLst>
                <a:ext uri="{FF2B5EF4-FFF2-40B4-BE49-F238E27FC236}">
                  <a16:creationId xmlns:a16="http://schemas.microsoft.com/office/drawing/2014/main" id="{AB1711F3-2697-44AF-B44A-B77B444782DD}"/>
                </a:ext>
              </a:extLst>
            </p:cNvPr>
            <p:cNvSpPr>
              <a:spLocks noChangeShapeType="1"/>
            </p:cNvSpPr>
            <p:nvPr/>
          </p:nvSpPr>
          <p:spPr bwMode="auto">
            <a:xfrm>
              <a:off x="2245" y="1434"/>
              <a:ext cx="63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46093" name="Group 19">
            <a:extLst>
              <a:ext uri="{FF2B5EF4-FFF2-40B4-BE49-F238E27FC236}">
                <a16:creationId xmlns:a16="http://schemas.microsoft.com/office/drawing/2014/main" id="{D1A4353D-0B3D-4228-B28A-8F592DE0BE0B}"/>
              </a:ext>
            </a:extLst>
          </p:cNvPr>
          <p:cNvGrpSpPr>
            <a:grpSpLocks/>
          </p:cNvGrpSpPr>
          <p:nvPr/>
        </p:nvGrpSpPr>
        <p:grpSpPr bwMode="auto">
          <a:xfrm flipH="1">
            <a:off x="7713539" y="4443336"/>
            <a:ext cx="1728653" cy="1585789"/>
            <a:chOff x="2245" y="572"/>
            <a:chExt cx="1134" cy="1724"/>
          </a:xfrm>
        </p:grpSpPr>
        <p:sp>
          <p:nvSpPr>
            <p:cNvPr id="46105" name="Line 20">
              <a:extLst>
                <a:ext uri="{FF2B5EF4-FFF2-40B4-BE49-F238E27FC236}">
                  <a16:creationId xmlns:a16="http://schemas.microsoft.com/office/drawing/2014/main" id="{8B2165A2-45C4-43E5-BD0D-14143D1218FB}"/>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6106" name="Line 21">
              <a:extLst>
                <a:ext uri="{FF2B5EF4-FFF2-40B4-BE49-F238E27FC236}">
                  <a16:creationId xmlns:a16="http://schemas.microsoft.com/office/drawing/2014/main" id="{262637D5-F569-42A1-8971-9E5DEFA29239}"/>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6107" name="Line 22">
              <a:extLst>
                <a:ext uri="{FF2B5EF4-FFF2-40B4-BE49-F238E27FC236}">
                  <a16:creationId xmlns:a16="http://schemas.microsoft.com/office/drawing/2014/main" id="{000AAE31-C2F4-41F1-9BB5-C888C7A3B9EF}"/>
                </a:ext>
              </a:extLst>
            </p:cNvPr>
            <p:cNvSpPr>
              <a:spLocks noChangeShapeType="1"/>
            </p:cNvSpPr>
            <p:nvPr/>
          </p:nvSpPr>
          <p:spPr bwMode="auto">
            <a:xfrm>
              <a:off x="2245" y="1434"/>
              <a:ext cx="63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46094" name="Text Box 23">
            <a:extLst>
              <a:ext uri="{FF2B5EF4-FFF2-40B4-BE49-F238E27FC236}">
                <a16:creationId xmlns:a16="http://schemas.microsoft.com/office/drawing/2014/main" id="{798EEDA0-104C-4F23-95FA-64705DB8C6E6}"/>
              </a:ext>
            </a:extLst>
          </p:cNvPr>
          <p:cNvSpPr txBox="1">
            <a:spLocks noChangeArrowheads="1"/>
          </p:cNvSpPr>
          <p:nvPr/>
        </p:nvSpPr>
        <p:spPr bwMode="auto">
          <a:xfrm>
            <a:off x="8300869" y="859079"/>
            <a:ext cx="2149309" cy="369204"/>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Alkalická rezerva</a:t>
            </a:r>
          </a:p>
        </p:txBody>
      </p:sp>
      <p:sp>
        <p:nvSpPr>
          <p:cNvPr id="46095" name="TextovéPole 1">
            <a:extLst>
              <a:ext uri="{FF2B5EF4-FFF2-40B4-BE49-F238E27FC236}">
                <a16:creationId xmlns:a16="http://schemas.microsoft.com/office/drawing/2014/main" id="{BB603A82-DDEA-4442-8BFD-6C5B46FF3D49}"/>
              </a:ext>
            </a:extLst>
          </p:cNvPr>
          <p:cNvSpPr txBox="1">
            <a:spLocks noChangeArrowheads="1"/>
          </p:cNvSpPr>
          <p:nvPr/>
        </p:nvSpPr>
        <p:spPr bwMode="auto">
          <a:xfrm>
            <a:off x="3346662" y="6251357"/>
            <a:ext cx="254383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Van Slyke 1921-22</a:t>
            </a:r>
          </a:p>
        </p:txBody>
      </p:sp>
      <p:pic>
        <p:nvPicPr>
          <p:cNvPr id="46096" name="Picture 4" descr="BÜRETTE ZU APPARAT N.VAN SLYKE">
            <a:extLst>
              <a:ext uri="{FF2B5EF4-FFF2-40B4-BE49-F238E27FC236}">
                <a16:creationId xmlns:a16="http://schemas.microsoft.com/office/drawing/2014/main" id="{1FC6DA34-305A-4625-8662-81C212AB8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927" y="1670186"/>
            <a:ext cx="1904853" cy="260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6" descr="http://centennial.rucares.org/centennial/assets_public/images/53_photo1.jpg">
            <a:extLst>
              <a:ext uri="{FF2B5EF4-FFF2-40B4-BE49-F238E27FC236}">
                <a16:creationId xmlns:a16="http://schemas.microsoft.com/office/drawing/2014/main" id="{87952323-5D7A-4C19-89E3-E96FEFAB5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813" y="4127446"/>
            <a:ext cx="2295348" cy="200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25" descr="http://www.asbmb.org/uploadedfiles/aboutus/asbmb_history/past_president_images/large_images/1920s/1921_1922VanSlyke.jpg">
            <a:extLst>
              <a:ext uri="{FF2B5EF4-FFF2-40B4-BE49-F238E27FC236}">
                <a16:creationId xmlns:a16="http://schemas.microsoft.com/office/drawing/2014/main" id="{4B9161DD-32CF-48E6-8DA0-483FCA889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901" y="4075063"/>
            <a:ext cx="1619126" cy="21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Šipka nahoru 3">
            <a:extLst>
              <a:ext uri="{FF2B5EF4-FFF2-40B4-BE49-F238E27FC236}">
                <a16:creationId xmlns:a16="http://schemas.microsoft.com/office/drawing/2014/main" id="{2E047130-205C-4B0D-9909-37EB3736FC6D}"/>
              </a:ext>
            </a:extLst>
          </p:cNvPr>
          <p:cNvSpPr/>
          <p:nvPr/>
        </p:nvSpPr>
        <p:spPr>
          <a:xfrm>
            <a:off x="2135494" y="1140003"/>
            <a:ext cx="252393" cy="849247"/>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800" dirty="0"/>
              <a:t>.</a:t>
            </a:r>
          </a:p>
        </p:txBody>
      </p:sp>
      <p:sp>
        <p:nvSpPr>
          <p:cNvPr id="46100" name="TextovéPole 6">
            <a:extLst>
              <a:ext uri="{FF2B5EF4-FFF2-40B4-BE49-F238E27FC236}">
                <a16:creationId xmlns:a16="http://schemas.microsoft.com/office/drawing/2014/main" id="{96D4001A-5DA8-4305-BE9F-C56596AFF444}"/>
              </a:ext>
            </a:extLst>
          </p:cNvPr>
          <p:cNvSpPr txBox="1">
            <a:spLocks noChangeArrowheads="1"/>
          </p:cNvSpPr>
          <p:nvPr/>
        </p:nvSpPr>
        <p:spPr bwMode="auto">
          <a:xfrm>
            <a:off x="3518098" y="1095555"/>
            <a:ext cx="237872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Vakuová extrakce</a:t>
            </a:r>
          </a:p>
        </p:txBody>
      </p:sp>
      <p:sp>
        <p:nvSpPr>
          <p:cNvPr id="46101" name="Rectangle 14">
            <a:extLst>
              <a:ext uri="{FF2B5EF4-FFF2-40B4-BE49-F238E27FC236}">
                <a16:creationId xmlns:a16="http://schemas.microsoft.com/office/drawing/2014/main" id="{8C8546A0-04C6-4F91-A685-2FBFAB2F4B78}"/>
              </a:ext>
            </a:extLst>
          </p:cNvPr>
          <p:cNvSpPr>
            <a:spLocks noChangeArrowheads="1"/>
          </p:cNvSpPr>
          <p:nvPr/>
        </p:nvSpPr>
        <p:spPr bwMode="auto">
          <a:xfrm>
            <a:off x="4151464" y="3203592"/>
            <a:ext cx="934965" cy="46034"/>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25000">
                <a:solidFill>
                  <a:srgbClr val="FF0066"/>
                </a:solidFill>
                <a:latin typeface="Verdana" panose="020B0604030504040204" pitchFamily="34" charset="0"/>
              </a:rPr>
              <a:t>2</a:t>
            </a: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3</a:t>
            </a:r>
          </a:p>
        </p:txBody>
      </p:sp>
      <p:sp>
        <p:nvSpPr>
          <p:cNvPr id="46103" name="TextovéPole 33">
            <a:extLst>
              <a:ext uri="{FF2B5EF4-FFF2-40B4-BE49-F238E27FC236}">
                <a16:creationId xmlns:a16="http://schemas.microsoft.com/office/drawing/2014/main" id="{773BFB92-E65C-44F5-BDD6-0BEDEA0ABA7E}"/>
              </a:ext>
            </a:extLst>
          </p:cNvPr>
          <p:cNvSpPr txBox="1">
            <a:spLocks noChangeArrowheads="1"/>
          </p:cNvSpPr>
          <p:nvPr/>
        </p:nvSpPr>
        <p:spPr bwMode="auto">
          <a:xfrm>
            <a:off x="4238769" y="560609"/>
            <a:ext cx="1325460" cy="70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999">
                <a:solidFill>
                  <a:srgbClr val="FF0000"/>
                </a:solidFill>
                <a:latin typeface="Times New Roman" panose="02020603050405020304" pitchFamily="18" charset="0"/>
              </a:rPr>
              <a:t>změny tlaku</a:t>
            </a:r>
          </a:p>
        </p:txBody>
      </p:sp>
      <p:sp>
        <p:nvSpPr>
          <p:cNvPr id="38" name="Šipka doprava se zářezem 37">
            <a:extLst>
              <a:ext uri="{FF2B5EF4-FFF2-40B4-BE49-F238E27FC236}">
                <a16:creationId xmlns:a16="http://schemas.microsoft.com/office/drawing/2014/main" id="{383165C3-39CB-4199-954B-90AD0399F002}"/>
              </a:ext>
            </a:extLst>
          </p:cNvPr>
          <p:cNvSpPr/>
          <p:nvPr/>
        </p:nvSpPr>
        <p:spPr>
          <a:xfrm>
            <a:off x="5688836" y="779668"/>
            <a:ext cx="2665207" cy="455577"/>
          </a:xfrm>
          <a:prstGeom prst="notchedRightArrow">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999" dirty="0">
                <a:solidFill>
                  <a:srgbClr val="FF0000"/>
                </a:solidFill>
              </a:rPr>
              <a:t>výpočet</a:t>
            </a:r>
            <a:endParaRPr lang="cs-CZ" sz="1400" dirty="0">
              <a:solidFill>
                <a:srgbClr val="FF0000"/>
              </a:solidFill>
            </a:endParaRPr>
          </a:p>
        </p:txBody>
      </p:sp>
    </p:spTree>
    <p:extLst>
      <p:ext uri="{BB962C8B-B14F-4D97-AF65-F5344CB8AC3E}">
        <p14:creationId xmlns:p14="http://schemas.microsoft.com/office/powerpoint/2010/main" val="373094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délník 25">
            <a:extLst>
              <a:ext uri="{FF2B5EF4-FFF2-40B4-BE49-F238E27FC236}">
                <a16:creationId xmlns:a16="http://schemas.microsoft.com/office/drawing/2014/main" id="{5F15CF72-C652-476E-9CA4-57B9AEB0FAE3}"/>
              </a:ext>
            </a:extLst>
          </p:cNvPr>
          <p:cNvSpPr/>
          <p:nvPr/>
        </p:nvSpPr>
        <p:spPr>
          <a:xfrm>
            <a:off x="1443396" y="1493986"/>
            <a:ext cx="9143295" cy="5351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cs-CZ" sz="1400"/>
          </a:p>
        </p:txBody>
      </p:sp>
      <p:sp>
        <p:nvSpPr>
          <p:cNvPr id="48148" name="Rectangle 2">
            <a:extLst>
              <a:ext uri="{FF2B5EF4-FFF2-40B4-BE49-F238E27FC236}">
                <a16:creationId xmlns:a16="http://schemas.microsoft.com/office/drawing/2014/main" id="{3C0B0509-FC77-4C57-A4D5-78A6FD01FF5C}"/>
              </a:ext>
            </a:extLst>
          </p:cNvPr>
          <p:cNvSpPr>
            <a:spLocks noGrp="1" noChangeArrowheads="1"/>
          </p:cNvSpPr>
          <p:nvPr>
            <p:ph type="title"/>
          </p:nvPr>
        </p:nvSpPr>
        <p:spPr>
          <a:xfrm>
            <a:off x="1524354" y="-242604"/>
            <a:ext cx="9756022" cy="1139738"/>
          </a:xfrm>
        </p:spPr>
        <p:txBody>
          <a:bodyPr/>
          <a:lstStyle/>
          <a:p>
            <a:pPr algn="ctr"/>
            <a:r>
              <a:rPr lang="cs-CZ" altLang="cs-CZ" sz="4000" dirty="0">
                <a:solidFill>
                  <a:srgbClr val="FF0000"/>
                </a:solidFill>
                <a:latin typeface="Arial" panose="020B0604020202020204" pitchFamily="34" charset="0"/>
              </a:rPr>
              <a:t>Vyšetřování parametrů ABR</a:t>
            </a:r>
            <a:endParaRPr lang="cs-CZ" altLang="cs-CZ" sz="4000" dirty="0">
              <a:solidFill>
                <a:srgbClr val="FF0000"/>
              </a:solidFill>
            </a:endParaRPr>
          </a:p>
        </p:txBody>
      </p:sp>
      <p:sp>
        <p:nvSpPr>
          <p:cNvPr id="48131" name="Rectangle 3">
            <a:extLst>
              <a:ext uri="{FF2B5EF4-FFF2-40B4-BE49-F238E27FC236}">
                <a16:creationId xmlns:a16="http://schemas.microsoft.com/office/drawing/2014/main" id="{1ECA2605-DCE1-481D-B41E-0128AC54751B}"/>
              </a:ext>
            </a:extLst>
          </p:cNvPr>
          <p:cNvSpPr>
            <a:spLocks noGrp="1" noChangeArrowheads="1"/>
          </p:cNvSpPr>
          <p:nvPr>
            <p:ph idx="1"/>
          </p:nvPr>
        </p:nvSpPr>
        <p:spPr>
          <a:xfrm>
            <a:off x="2640280" y="836813"/>
            <a:ext cx="8228966" cy="649237"/>
          </a:xfrm>
        </p:spPr>
        <p:txBody>
          <a:bodyPr/>
          <a:lstStyle/>
          <a:p>
            <a:pPr eaLnBrk="1" hangingPunct="1">
              <a:buFontTx/>
              <a:buNone/>
            </a:pPr>
            <a:r>
              <a:rPr lang="cs-CZ" altLang="cs-CZ">
                <a:solidFill>
                  <a:srgbClr val="FF0066"/>
                </a:solidFill>
              </a:rPr>
              <a:t>pH</a:t>
            </a:r>
            <a:r>
              <a:rPr lang="cs-CZ" altLang="cs-CZ"/>
              <a:t>, pCO2, [HCO</a:t>
            </a:r>
            <a:r>
              <a:rPr lang="cs-CZ" altLang="cs-CZ" baseline="-25000"/>
              <a:t>3</a:t>
            </a:r>
            <a:r>
              <a:rPr lang="cs-CZ" altLang="cs-CZ" baseline="40000"/>
              <a:t>-</a:t>
            </a:r>
            <a:r>
              <a:rPr lang="cs-CZ" altLang="cs-CZ"/>
              <a:t>]</a:t>
            </a:r>
          </a:p>
        </p:txBody>
      </p:sp>
      <p:sp>
        <p:nvSpPr>
          <p:cNvPr id="48132" name="Rectangle 4">
            <a:extLst>
              <a:ext uri="{FF2B5EF4-FFF2-40B4-BE49-F238E27FC236}">
                <a16:creationId xmlns:a16="http://schemas.microsoft.com/office/drawing/2014/main" id="{6A7C2AAE-D447-469D-BD0E-0F482820C336}"/>
              </a:ext>
            </a:extLst>
          </p:cNvPr>
          <p:cNvSpPr>
            <a:spLocks noChangeArrowheads="1"/>
          </p:cNvSpPr>
          <p:nvPr/>
        </p:nvSpPr>
        <p:spPr bwMode="auto">
          <a:xfrm>
            <a:off x="6745238" y="170987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HCO</a:t>
            </a:r>
            <a:r>
              <a:rPr lang="cs-CZ" altLang="cs-CZ" sz="1799" baseline="-25000">
                <a:latin typeface="Verdana" panose="020B0604030504040204" pitchFamily="34" charset="0"/>
              </a:rPr>
              <a:t>3</a:t>
            </a:r>
            <a:r>
              <a:rPr lang="cs-CZ" altLang="cs-CZ" sz="1799" baseline="40000">
                <a:latin typeface="Verdana" panose="020B0604030504040204" pitchFamily="34" charset="0"/>
              </a:rPr>
              <a:t>-</a:t>
            </a:r>
          </a:p>
        </p:txBody>
      </p:sp>
      <p:sp>
        <p:nvSpPr>
          <p:cNvPr id="48133" name="Rectangle 5">
            <a:extLst>
              <a:ext uri="{FF2B5EF4-FFF2-40B4-BE49-F238E27FC236}">
                <a16:creationId xmlns:a16="http://schemas.microsoft.com/office/drawing/2014/main" id="{76DB3C6C-F6CA-461C-A035-DE223F413B72}"/>
              </a:ext>
            </a:extLst>
          </p:cNvPr>
          <p:cNvSpPr>
            <a:spLocks noChangeArrowheads="1"/>
          </p:cNvSpPr>
          <p:nvPr/>
        </p:nvSpPr>
        <p:spPr bwMode="auto">
          <a:xfrm>
            <a:off x="6762699" y="3932200"/>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40000">
                <a:solidFill>
                  <a:srgbClr val="FF0066"/>
                </a:solidFill>
                <a:latin typeface="Verdana" panose="020B0604030504040204" pitchFamily="34" charset="0"/>
              </a:rPr>
              <a:t>+</a:t>
            </a:r>
          </a:p>
        </p:txBody>
      </p:sp>
      <p:sp>
        <p:nvSpPr>
          <p:cNvPr id="48134" name="Rectangle 6">
            <a:extLst>
              <a:ext uri="{FF2B5EF4-FFF2-40B4-BE49-F238E27FC236}">
                <a16:creationId xmlns:a16="http://schemas.microsoft.com/office/drawing/2014/main" id="{B16EF430-F815-447C-B3B0-7108D314CE4B}"/>
              </a:ext>
            </a:extLst>
          </p:cNvPr>
          <p:cNvSpPr>
            <a:spLocks noChangeArrowheads="1"/>
          </p:cNvSpPr>
          <p:nvPr/>
        </p:nvSpPr>
        <p:spPr bwMode="auto">
          <a:xfrm>
            <a:off x="6781748" y="5589421"/>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Buf</a:t>
            </a:r>
            <a:r>
              <a:rPr lang="cs-CZ" altLang="cs-CZ" sz="1799" baseline="40000">
                <a:latin typeface="Verdana" panose="020B0604030504040204" pitchFamily="34" charset="0"/>
              </a:rPr>
              <a:t>-</a:t>
            </a:r>
          </a:p>
        </p:txBody>
      </p:sp>
      <p:sp>
        <p:nvSpPr>
          <p:cNvPr id="48135" name="Rectangle 7">
            <a:extLst>
              <a:ext uri="{FF2B5EF4-FFF2-40B4-BE49-F238E27FC236}">
                <a16:creationId xmlns:a16="http://schemas.microsoft.com/office/drawing/2014/main" id="{2DDBD7FC-2A67-418E-BC69-A0A0218574CB}"/>
              </a:ext>
            </a:extLst>
          </p:cNvPr>
          <p:cNvSpPr>
            <a:spLocks noChangeArrowheads="1"/>
          </p:cNvSpPr>
          <p:nvPr/>
        </p:nvSpPr>
        <p:spPr bwMode="auto">
          <a:xfrm>
            <a:off x="9472352" y="4806844"/>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HBuf</a:t>
            </a:r>
            <a:endParaRPr lang="cs-CZ" altLang="cs-CZ" sz="1799" baseline="40000">
              <a:latin typeface="Verdana" panose="020B0604030504040204" pitchFamily="34" charset="0"/>
            </a:endParaRPr>
          </a:p>
        </p:txBody>
      </p:sp>
      <p:sp>
        <p:nvSpPr>
          <p:cNvPr id="48136" name="Rectangle 8">
            <a:extLst>
              <a:ext uri="{FF2B5EF4-FFF2-40B4-BE49-F238E27FC236}">
                <a16:creationId xmlns:a16="http://schemas.microsoft.com/office/drawing/2014/main" id="{C5E2652F-946A-4FB7-8723-1842C3EE7860}"/>
              </a:ext>
            </a:extLst>
          </p:cNvPr>
          <p:cNvSpPr>
            <a:spLocks noChangeArrowheads="1"/>
          </p:cNvSpPr>
          <p:nvPr/>
        </p:nvSpPr>
        <p:spPr bwMode="auto">
          <a:xfrm>
            <a:off x="1776746" y="1709871"/>
            <a:ext cx="934965" cy="863533"/>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48137" name="Rectangle 9">
            <a:extLst>
              <a:ext uri="{FF2B5EF4-FFF2-40B4-BE49-F238E27FC236}">
                <a16:creationId xmlns:a16="http://schemas.microsoft.com/office/drawing/2014/main" id="{BE77F92E-3D13-45EE-AF52-CEC5B15FDCEF}"/>
              </a:ext>
            </a:extLst>
          </p:cNvPr>
          <p:cNvSpPr>
            <a:spLocks noChangeArrowheads="1"/>
          </p:cNvSpPr>
          <p:nvPr/>
        </p:nvSpPr>
        <p:spPr bwMode="auto">
          <a:xfrm>
            <a:off x="1776746" y="387029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O</a:t>
            </a:r>
            <a:endParaRPr lang="cs-CZ" altLang="cs-CZ" sz="1799" baseline="-25000">
              <a:latin typeface="Verdana" panose="020B0604030504040204" pitchFamily="34" charset="0"/>
            </a:endParaRPr>
          </a:p>
        </p:txBody>
      </p:sp>
      <p:grpSp>
        <p:nvGrpSpPr>
          <p:cNvPr id="48138" name="Group 10">
            <a:extLst>
              <a:ext uri="{FF2B5EF4-FFF2-40B4-BE49-F238E27FC236}">
                <a16:creationId xmlns:a16="http://schemas.microsoft.com/office/drawing/2014/main" id="{74D4FC9F-F9FC-48A3-84DD-ED0D8B8F815B}"/>
              </a:ext>
            </a:extLst>
          </p:cNvPr>
          <p:cNvGrpSpPr>
            <a:grpSpLocks/>
          </p:cNvGrpSpPr>
          <p:nvPr/>
        </p:nvGrpSpPr>
        <p:grpSpPr bwMode="auto">
          <a:xfrm>
            <a:off x="5088016" y="2141638"/>
            <a:ext cx="1655634" cy="2231852"/>
            <a:chOff x="2245" y="572"/>
            <a:chExt cx="1134" cy="1724"/>
          </a:xfrm>
        </p:grpSpPr>
        <p:sp>
          <p:nvSpPr>
            <p:cNvPr id="48155" name="Line 11">
              <a:extLst>
                <a:ext uri="{FF2B5EF4-FFF2-40B4-BE49-F238E27FC236}">
                  <a16:creationId xmlns:a16="http://schemas.microsoft.com/office/drawing/2014/main" id="{4F7AF368-E2D8-492A-9DF0-EA98CCD48E40}"/>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8156" name="Line 12">
              <a:extLst>
                <a:ext uri="{FF2B5EF4-FFF2-40B4-BE49-F238E27FC236}">
                  <a16:creationId xmlns:a16="http://schemas.microsoft.com/office/drawing/2014/main" id="{47A0BA48-E47A-4F28-8404-63F7BCAD6A1E}"/>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8157" name="Line 13">
              <a:extLst>
                <a:ext uri="{FF2B5EF4-FFF2-40B4-BE49-F238E27FC236}">
                  <a16:creationId xmlns:a16="http://schemas.microsoft.com/office/drawing/2014/main" id="{31E6BE12-CB35-4E60-8F07-C5449BB7F06F}"/>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48139" name="Rectangle 14">
            <a:extLst>
              <a:ext uri="{FF2B5EF4-FFF2-40B4-BE49-F238E27FC236}">
                <a16:creationId xmlns:a16="http://schemas.microsoft.com/office/drawing/2014/main" id="{CCB4ADEB-D2BB-4829-9A48-A5E02DDB0FF8}"/>
              </a:ext>
            </a:extLst>
          </p:cNvPr>
          <p:cNvSpPr>
            <a:spLocks noChangeArrowheads="1"/>
          </p:cNvSpPr>
          <p:nvPr/>
        </p:nvSpPr>
        <p:spPr bwMode="auto">
          <a:xfrm>
            <a:off x="4151464" y="2789287"/>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CO</a:t>
            </a:r>
            <a:r>
              <a:rPr lang="cs-CZ" altLang="cs-CZ" sz="1799" baseline="-25000">
                <a:latin typeface="Verdana" panose="020B0604030504040204" pitchFamily="34" charset="0"/>
              </a:rPr>
              <a:t>3</a:t>
            </a:r>
          </a:p>
        </p:txBody>
      </p:sp>
      <p:grpSp>
        <p:nvGrpSpPr>
          <p:cNvPr id="48140" name="Group 15">
            <a:extLst>
              <a:ext uri="{FF2B5EF4-FFF2-40B4-BE49-F238E27FC236}">
                <a16:creationId xmlns:a16="http://schemas.microsoft.com/office/drawing/2014/main" id="{B24EA80B-F05E-4340-9BA0-A695F7834B4F}"/>
              </a:ext>
            </a:extLst>
          </p:cNvPr>
          <p:cNvGrpSpPr>
            <a:grpSpLocks/>
          </p:cNvGrpSpPr>
          <p:nvPr/>
        </p:nvGrpSpPr>
        <p:grpSpPr bwMode="auto">
          <a:xfrm flipH="1">
            <a:off x="2711712" y="2141639"/>
            <a:ext cx="1439752" cy="2160420"/>
            <a:chOff x="2245" y="572"/>
            <a:chExt cx="1134" cy="1724"/>
          </a:xfrm>
        </p:grpSpPr>
        <p:sp>
          <p:nvSpPr>
            <p:cNvPr id="48152" name="Line 16">
              <a:extLst>
                <a:ext uri="{FF2B5EF4-FFF2-40B4-BE49-F238E27FC236}">
                  <a16:creationId xmlns:a16="http://schemas.microsoft.com/office/drawing/2014/main" id="{BEAF6518-327B-4A57-BB55-4AEB0F27859B}"/>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8153" name="Line 17">
              <a:extLst>
                <a:ext uri="{FF2B5EF4-FFF2-40B4-BE49-F238E27FC236}">
                  <a16:creationId xmlns:a16="http://schemas.microsoft.com/office/drawing/2014/main" id="{7B15595C-E51E-401A-B0A8-7D3D329F8824}"/>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8154" name="Line 18">
              <a:extLst>
                <a:ext uri="{FF2B5EF4-FFF2-40B4-BE49-F238E27FC236}">
                  <a16:creationId xmlns:a16="http://schemas.microsoft.com/office/drawing/2014/main" id="{4EB5B559-4B18-4CCA-8ECF-654E08F9BCF5}"/>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48141" name="Group 19">
            <a:extLst>
              <a:ext uri="{FF2B5EF4-FFF2-40B4-BE49-F238E27FC236}">
                <a16:creationId xmlns:a16="http://schemas.microsoft.com/office/drawing/2014/main" id="{D3E99858-EB84-4046-8C9F-D4CA54DA23EC}"/>
              </a:ext>
            </a:extLst>
          </p:cNvPr>
          <p:cNvGrpSpPr>
            <a:grpSpLocks/>
          </p:cNvGrpSpPr>
          <p:nvPr/>
        </p:nvGrpSpPr>
        <p:grpSpPr bwMode="auto">
          <a:xfrm flipH="1">
            <a:off x="7713539" y="4443336"/>
            <a:ext cx="1728653" cy="1585789"/>
            <a:chOff x="2245" y="572"/>
            <a:chExt cx="1134" cy="1724"/>
          </a:xfrm>
        </p:grpSpPr>
        <p:sp>
          <p:nvSpPr>
            <p:cNvPr id="48149" name="Line 20">
              <a:extLst>
                <a:ext uri="{FF2B5EF4-FFF2-40B4-BE49-F238E27FC236}">
                  <a16:creationId xmlns:a16="http://schemas.microsoft.com/office/drawing/2014/main" id="{DBECC1ED-53E8-4DC0-897E-51AA11ECC3B0}"/>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8150" name="Line 21">
              <a:extLst>
                <a:ext uri="{FF2B5EF4-FFF2-40B4-BE49-F238E27FC236}">
                  <a16:creationId xmlns:a16="http://schemas.microsoft.com/office/drawing/2014/main" id="{8CB370AA-1DE3-40EB-B99C-436BAFA50B2B}"/>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48151" name="Line 22">
              <a:extLst>
                <a:ext uri="{FF2B5EF4-FFF2-40B4-BE49-F238E27FC236}">
                  <a16:creationId xmlns:a16="http://schemas.microsoft.com/office/drawing/2014/main" id="{3ACA68B5-BDEF-4D00-A272-20CC71287849}"/>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48142" name="Text Box 23">
            <a:extLst>
              <a:ext uri="{FF2B5EF4-FFF2-40B4-BE49-F238E27FC236}">
                <a16:creationId xmlns:a16="http://schemas.microsoft.com/office/drawing/2014/main" id="{14F02FEE-936C-4F53-A52A-34874E96FE95}"/>
              </a:ext>
            </a:extLst>
          </p:cNvPr>
          <p:cNvSpPr txBox="1">
            <a:spLocks noChangeArrowheads="1"/>
          </p:cNvSpPr>
          <p:nvPr/>
        </p:nvSpPr>
        <p:spPr bwMode="auto">
          <a:xfrm>
            <a:off x="7967520" y="878084"/>
            <a:ext cx="2149309" cy="830740"/>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399">
                <a:solidFill>
                  <a:srgbClr val="FF0066"/>
                </a:solidFill>
                <a:latin typeface="Verdana" panose="020B0604030504040204" pitchFamily="34" charset="0"/>
              </a:rPr>
              <a:t>P. Astrup 1956</a:t>
            </a:r>
          </a:p>
        </p:txBody>
      </p:sp>
      <p:sp>
        <p:nvSpPr>
          <p:cNvPr id="48143" name="AutoShape 25" descr="data:image/jpeg;base64,/9j/4AAQSkZJRgABAQAAAQABAAD/2wCEAAkGBhQSERUUExQUFRUVGBwXFxUVFxUXFRgYHBgYFxgUFBcXHCYeFxkjHRcYIC8gIycpLCwsFR4xNTAqNSYrLCkBCQoKDgwOGg8PGiwfHyQsKSwsLCkpKSksLCwsLCwsKSksLCwsLCwsLCwsLCwsLCwpKSksLCwpLCwpLCkpKSwsLP/AABEIAMABAAMBIgACEQEDEQH/xAAcAAABBQEBAQAAAAAAAAAAAAAFAQIDBAYHAAj/xABHEAABAwEFAwkECAQEBQUAAAABAAIRAwQFEiExQVFhBhMicYGRobHwBzJCwRQjJFJictHhFZKi8TNDgrJjc3SD0hY0RFNk/8QAGQEAAwEBAQAAAAAAAAAAAAAAAQIDBAAF/8QAJhEAAgICAgEEAgMBAAAAAAAAAAECEQMhEjFBBCJRYRPwcYGRMv/aAAwDAQACEQMRAD8A4uAvQlK8UpQ8vELyUBcBsUJYXmpSuOs8ntpSkDVPTCAY9kXNpparBfl1qMu3rrOZGGp0J+FehcA8wK033T62qFjVLmgPERgRIkFvUJVBohP5zuhKykJOKJw3PskdqjNNKX6QpKuYBSguxaLVYZSnaoaQVuiiwI82ziUVuCy4rRTA1OKNnwEqiCiVwf8AuaMa4o/ocCVNjR7tGo5T05fZjvszO9VLnp9G1f8ATn/cEV5UZPs3/TN+SoXT7to/5Dv9zVKadf6aYe7Zrrqb9Td54iO4LerB3SfstgO5wC3i1YlV/vhGHLV/vyVrxH1buzzCkrHJNtw+rd1fNL8DeoeSsSKV2PLalVhBlzsYOwg5dmiv1jodxVNln+tD2nTJw2QdMt8+avuCCCxV5NYnIgPihKvLxCUoxQEqQJ4XC0eCcAlphLhQGQ+lTlPc/YmNOxNwoDN10LMp4pSohKmYZRFQrqKbsTqlTcmgoDaHMKkaVCFIxcKuyQnYvFI0KVoQKC02qYGRG71661GFKz13pGd0iamrNJVGKzSKKKJWSNdBRbk477ZZ+LyP6HIS6mWwdpzHy+aKcnm/a7Mf+KO4hwSgpp6NnyqEOsm2bM0eKH3T/wDI/wCQ7unL59yN8q6XQsO9tGTxHQgdhzQS6PetA/8Az1PAj91LPrX0V9PPlH+zYXMPsVhP4x81vVz+5T9gsR3VGjxK6AVrh0YsnZDax0HdRXm+43qHknWn3HflPko25029TfJOIQ2T/FfGhDSeBzHiFdKG3fZw2tVIMyBI3E5q/VOY61xw8pV4prSuOPisBeTmtTgxKVobgTmhPa1KGIAaoSU6UoYlNJcChAUrkopp3NIWFKhkJ7Pklc1IuDQyE5oSlq8GFcGmKKakaUhBS80dxS2dTJmCQpMKbToHcVMbK77ru4pXLZSMbGwpmM9evWSWhd9Rzg1rXFzjDRGZJ0C6dyb9mwonnLXD4Etpicnay47YySt6CkZTk9yKrWrDAwsdo86QDmeOi259kLWtZ9YXOBOLYCCIa4biEfdfIYA1gDQMgBsATf4wdrkn5EV4S/gH2z2Z0mjDTOIe80uzgz7uXw5A9qkocgcFWi9uYpnIH4QRmeOY8UXsl8NzLnCBmUUu++21NBliwg74GeSMXFvehW8kVoyvLi7yG2U59FmF27LD8/ksxcf+PWG+z1+7DI+a6jyju4WijAMOGm4gkSDwyWSs/I6rRtLnCHU3U6rQRqMTThBT5Y8na+BMMlGLT07EuipF12Y7qw8yujgyuaXXSLbrptIgtrhdJo+6OoeS0IhNbG2o9B35T5FQWc/Us6gpbX7j/wArvJQWM/UM6gu8iFWyMwWp06VG5cCIkHu8UTrmIO4jxy+aH8yfpDHA54SHD8O8cZRKroOsIRDIcEhCSmdRuKemFPkBt2N3lT07qbvKkNsbsZ5qSnbhl0Vntno1FDWXOydXacFOLoZuK1/ITkkbwFVwc2maZAhwJmZzy00WjqeyCv8ADVpHrDh8lzUvAjljumcv/hNOPd8fNTNu2n93xXQKvsptmw0T/qPzCrVPZlbx8FN3U4LqkDnjMT/Dqf3R6lL9BZPuD1P7LVVfZ3eA/wAmepzT81n7fd9elUdTqMLHtyLTrpMjeDIStS7GTg2VxYWfcakFjZ91nckw1dkTGxMfTrTqEqv5HpEjbM37re5TNpN3D+VVW0a06gJfo1YfEO9F2NdeC41vAfyhTMPrChzaVT74ClFCp/8AYEKvZ3ZfY52ye4KWmahMQ7aco0GZ8EM5l4/zQt1yQ5NB1OlanvJEvbg2HPDIPEbOJSU6BJq+ghyEuV7Xc/UaekC1gdHRg5u7dh3LQcpLwFNsAguOQHmepR2i+BSp9FuTRkNwAyCpWmzOcxtV46RaXcANcPXAQbvQYwuVsz1prO1VT6c47UTttnMHdkO7VBHxOWn7JPOzZSLQtpAPrgi1w3oQ7MkAft0lngETuwiRJhCjmtbOh2S0mq1hBzJI7NhHbCI3ZasYg5Pbk4cd6C8nXtJwgggxt0Iz8VZtRNO2AjR+Gd2eR+XctmJas8rN/wBcReVNkw2Z2HQVGvy4uzRyynoN/KPJetVmbUY5jhIcIKZYmwxgOxsd2S0GWz1sPQf+U+RVe73fZ6Z4DzU9qPQf+U+RVG56k2Vk7I81xwlKxuNpbUJgNaRG05nLxRK1GAPzDzQm8a5x02tcGuLxhJ0nOfBFrV7hU8bW6Gknqx7h0k9MdnB9Z/3TgclQQ+RgXK1Rxz+3grFGuNyuU6gKy8j1uCNj7Hbwcy2vpuOVamRH4mGR4GO9dqK+fOTd4Cja6FUmAyoJPB3RPmvoMK8HaMOePGWiLnDAyzIOXEbFDZbfjYHRqBl2lvmFI89Lq+WR8D4Idd9Qc7Vpz7jpjg6D5j+pOZwtTqTPD+65n7XbpPOUa7fiBpOjWR0mnzHYuj0X5zsdp5oXyzuzn7HVbEuaMbd8tzy7JQatBi6dnB6tnfxUBsztsrSMwkA9LuScy2Pi7lh5NHrxjF9Gb+hO3FKbC7cc9Von0m5QHJrmAjMHMeGceIQU2wqEWzPiwFPFgduRp7BuKQNG4rudjLHFglth9Sum+z9s2JzTmGVCQdgJJkDw71h3UgNiPciLwcy006MxTqF5LZymJBRjJydMnlguN/Bor5o9EZayY6hOfaprfeAFlOgJZDZ46nxA7VcvZskNiSWv8GkwPBZm2sL6dETDXYnuJ+Fphzm9mBBtrQIbSszttvGo7IHLL1x0Vek8jJ3rNV7yr1HOxUWYabnHCPwgkNns81HVqPMCJJIwjfwXVrRpTDLS1wIURowPeiFP/Bni0mzNzqBrTG84QT4yqFSkXEtdIiWkHIyMiD1EJEmUtPSDlwWirzgNJwc4GYnNwAJgdS6Cy1Cs6hVHu1GFp4OEmOsHyXL7BYubwlhcC1wLS3UHTLvGS6vYaTXB1ORiAa+WiOnHSfA0k+a04dKjzfVxapsL03yAd6p3TbBUaSDIa97f6slapEx2rE3NVr0K9QhrnMNR2NkH7x6TOPmtEpKO2YIx5dGwtOjvynyKHXCfsbev5hXa9WWE727eI2obyZqTYgeJ8wjYK0WqtJhcwOaDLxmdkSZnsRK0+4UPbTJqU9wcSeORhX7VTlhbvy/RSxdD5Ox1MdGOz914O28ElnOUHUZJtV0B3AE+CsTPlylSIAVyiw+u9JTG4cfXarNNqyt6PXivLJKVMkEevWi75yUt/PWOi/bgDXcHN6JB7QuF0Quo+y23zSrUT8D8TRweM/EeKfE90Z/VR0mbZ+o7h67EwNGZyy1/dSlspvNDvVzAMLdCIyUpCa2mBonwuOOHX9dxoWirSBMMecP5Tm3zKF1A7eV0X2i3X9dTqge+0sP5m9IE9YJHYsTVs6y5I+49PBPlCvgFnENpTQDvPqf1VypTURCh10WIQDOpTS07yrEL0ZLpMO3sgLOJXhLXNIJBDmnXPJw07FKQkhdfk7j4Z1ilelOrTFdpkFpe3fmzogj/AFILgIp0BGkF3WekWngsvcd580Hyegyg/EN0OxUnD/U7CexaKtUxUqRJjnWh3UCwO+ZCZ72CEKM1b3dNwZpJ4xnom3PWFK00nuGLCTlEzkcx1aq9e8AQwRme6du8n5hDLHXex730wJDSzEcw2SDI45EJU6NLXtNLZbVgvdj36S1pJ3vacPjkq96WB3P1S5hZiqPLZGRGLYfHtQejbnS15OJzYzI1iMJ6xkrP8RqOjE9zoMjETuP6pudKhPxvkprwqJG0iCADmVuORdrdjLXaYeiTrLci2eoeCw1N8nPVajk3a4dTH3Xd4JI83BCEuMkL6iPLG0bM20Co6ntAFTraSR5pKYQwWqnUtr4J5ylTczDsdmSY3kSERY9XyvpnkxietTug7qPkg/I2rNidwf8A+JRW1noO6j5FAORL/sNXb0vk1NjlyYs40g8bW1hYHH3nho6yr9tfDQdzh5ws7Qu5zrTRqud7hMN2Zg+UI3e7CaYAMHEF2F+1nZVTLbW5z3+ShvIfVvP4SnsqTB3gHvCjvN31T90eZVyR840/Xl661NSboog1T0wsTPcaLlBq1/s8r83bWjQVWOaesdJvbr3BZGg1G7otOCrSf92o09kgHwK6NJpmfLuLR2leXk0nPsW08sdK8mxqnLjgPyru3nrM4AS5pD2gb27O0SO1cztFm3LsiwF+XNzby2MtQeBkjtUsq1Zo9POnRiq9H13euwKi9i0Nos/BDK9m4LHVnpooxKQtVg0YS8ygcisGpObVz6KpWWVBdFEytdljFSq2m6cFWaboyydmO5zWlHLHaIY+mD0aQHN7SWMc6mSe2B2KpQs5aQ4aggjszU9jspY9ziScTCzg1s48utyP0KtFe2iKBcR0i8N6g1pPickLstpIZzTQXOJxADU5dI+APajVtb9We+OKjuGz82xzyOk6cJ/BJ7tPJdaLS6M862EZYCM1Zs1qqEEtZMCf1UtrYS4uOhOvgrl1sPvAdGcJPXnCLaOSoia+ddYPlmAtndtDFXa/ZzdJx63EE+KAOuZznPDM8JgjrzyWouNkhx+7zdI/9uBPmghMjpFmy2B7LZUqEtwY3uH3pcAC08MkXY/YqYqSSd5J8SpKb1zk32ee0T2h/RM6IByFq/Y6/B8/L5I1VMtI4HyQ7kNY2fQoJP1riHcCDAHgrYH7iOVe0gp3y51voUm+7LieORE+BK1d8PikTnk5py6xrwQupyRpCuys0vaWCIB3GQc89rgfzFErUwVGlr/dJjgdyvji4qmRnJSeiSiegOGXcUy9P8B3YPEJlnpkNgZgSc+GQCjvCpNMTliLZ3yM48E6eha2fPnODepGPCzeCqDofWiL3JyetdoH1TJgwZIHmVmUT1Fk+g3RrAbVeo2xsEbwfXrcorN7ObxPwMHW4Ky72eW9rSS1mTSSQ4bASUODJ/mR2i5rZztnpVPv02uPWQJ8ZVxZDkZfNKlY6dOo9rC2AGuImH5sy4zC01mvBlQvwGcDsLo2GAfmtaaZ58otMsryZzi9zoRFHoDyitfNubIBDmkdoMx3IybS0fE3vCzfLq1UjZH9NuNhDmAEF0yAQAMzIJQfQ0ewFabTSdqI6kPq0qZ0cFmatuLtHa7/AJ8VE+nW1AkTkRpCxNWeklHpM0L7IOC8KEIAx1oHwnuUrK1q+55JaKKwy5oStQkG1H4B3hQWm86lJxFSGkRxGfFBr4CpJGgaE6taAxjnO0aCeuBOEcclm/4+4RDm5iRluz+So1b3dWfDjkAchppu3ruDA5o1NRoIEGWuh7HH4mOhw7hI7FeNVpY0j4ZHZEn9EJsNQvu+k5uZozQe0ahzDAd1OaR1aobTtLsoOTkWq0VhNTjZdvS0ggNGg8Jzz7/BT3NbmsDmn49OuIB8VnalRzpPHNJz7mnPdI7M0GitpaZ0S670FOlzhiXOEzrkI8kYoscKTTEGo9z3CNAQSAe8LP3TdEuoYs6baLK7zsJgkDqkI7eDLRUY3mXAVGPdjacgQ5uMAZHpAAd6NN2ZMs1VotUaR3KZtJ06FZF9629phwGXAH5pv/qK2Dd3BStfZPi35RtTRJyjf5IPyDJFKvTfLcLxIcILXOnuzAQanyltn4cwRpv2jq+St3HXrE1OfgMewNJyxYm+6ctuZnsVcc4p2ic4Pi068G9s1QlpxjpDomNPzDr1VezW4Pc5jgA4TI2dY7CD2rM0uWLaddlF2KpigNe0S6ZgNePi111yzWhtFmbUDarNYxN2TwPetinyVoxuPF0yK13iaNVrT0mVSQNhaYEHiD3qK1VsbGO3OOLcDEeamtdMOLHFswDkdWuEEdozzVdhaJaBDXa8DIh3fks+abeiuNLs5RR5k/Cr1lrU6fuktz2SPJZWz3nS+8rX8aofeKnR6PtZpa1/QG82+oTBxS4jOcoz0hVbZylrljgC7C5paelJgzO3cgZvmy6lzuxWBf1jLYBcNN/XmmSYjUCWy2J1ag6rMVGV8QnbTZh6E7IIkLqN5WA/Qqtag4sqPZiBB6Mg690rk777soouY175Li6M4MtA8xK1lk5f2Nl3Ps7ary/C4NBa7adJ4BVxtK7M2VPVAv6fbCAed1z97wCjdabXtf8A1KkzlHZ8gSRHA+v7qxT5Q2edSeMGFNplPbRLRt1ei9tV/SDHNcRMyARiEfllaH2kXY977ParNBFUQRoZw4mP7sj1BZ61coLNgPTkxphPCfBF+UXL6zVDSbRqHBTDgW4SM8mtjfkmhKk7JyinJNGKq3DaxozLZmOxafk/ZHUrOwVSMQLyeEvLo46qnbeUGUtxHrlZS9OVD3GJIG5JUpF7jHZv7TyhosEuqDqAzQW28vmDKm2dek79B1Lnta1FxzKixp1jS7JPLZp7RykdU1dluByVa87fjpYZkAz68EAcck3nyEyghHNkv0kgxKtWW3kOkoaTmnByahEzc8j+UYoWgseYo2iGuOxrx7j+EzhPZuR2+rtLHFzBltb45cVyvnDEbCuiXDyk56i1tTNzBgJOpAAgnsUckdWaMUqY2vUBbibM5Yt+IZE9og9qr2lwIafW5Xq9EGdiH2+xOpMaX5tqYgxwzBg5jgRkpG5yVHSrBfVOnd9KvVgN+jhrhtOEkBo3kpOT94OpWWhabQYfarXijYGva6m1o4QAudXfitn0azunmqR6WvxuBIOzYR371sfbXaeboWOlTywvNQRsDGYWiOt3gtmKrbZ5edVUUaflBZ4MzGwO3GdHcFm/4hhdhqNEjYfMbwdUfsl5ttVmp1R/mMBPAxmOwoFeFna84XGHCebedBIJwv3sPgsU1UqRSD0WW1qbtDhMbpCfVslQjoua4cNVjBeLqb3MdIc3Ig6g+tDuhEqXKEszKDjbH66LtxPP8Ts9J7XANDnAxEvAMSdo171seUVlq0rO11KqWGm6Q0NBa5pPuu2gROizd0csGOe0yCW6TrpBWlt1sZaacEw4GQdmhGY7StOKUUqZmypydmSvLlLa2Pw1DgDnFrXCCwuAmAd8Zx1qlVv6t0umTsJgb/1WnvO6Ocs9Wi7Mmk0gjPDVptxNcNxMRP6LCWyuaVOltbVptd2wMXcVnknSf2WjJcjl7axnwSh68aMJWtW7QFFktN4IzT2PgGAPUqJo4qVpzSsIw1D1JW1DuUjiDsXsl2hWmOZWIzVinaDGWh/RVSQV6m4iQIhK0ddFssJ+JXboscuxOghunX6zQvnH8EdusnmQ77zjPZkh4CietUkrN3tQh0wjVWoQ7hKFXs4HLhP7IxFl0CUocoyV5rlQkmSOconuTymvCAX0I1PJUQOZ9a6KREVDgFfua2YKg/Fl+nihxXmE66eskGrRROmdApWwAEuMBokngNfJZi3cqKlao0yRTZIYzYAcyTxKnvCqalmEfFGLszjtPks49haYKnCN9lcmWRvaHPWdgt1Fwc1kCrSOha6Nm7PXYStn7QqzLZY7JaqZlhBpuG1pLc2nc4FpGfBYa5L2xXVXpfE2rSnL4HOEZ9YTrstz6VKrQEmjW6Tm/ce0hwqsGkwCCNsjcmUuNpk3Dm00HeQV+81Qwv8AdaS07hkT8vBau14XgOaZBXPOQrRVrWmzmPrGYmHiCcx/MnWXlE+y1TTfJZu2gzEjgs84lV1/Bo75u8VgDpVbk1x0cJ9xx8jxhZ+8auFsOBB2g6jbHWjtS8WvaSDIO0bRn3LHcqL1xv7A3rjKe35JY29AclFFOneBa6Z2+v0W95K3+XiJkjVcyFWSiNxXmaVVp2Tn5KkoWhFI66y/y28qdFxyrWUAj8Yc+D1xKxl9n7JZjOjI7MZy8FLfVsw3vQqHRtmDhxyfl2kx2pb3s5FnpMcB0WZOBxN96QOvNTctJHR7Zzx15OIOmfD5qmbanByZUaD8/JbdHSm6HG3p4t3V69FUn0k1y7iiXNovi3DglNtA3IYlAXcUD8jCX04JzLfO5UKbEQu+wF7XuDQ5rILthh2KP9pQaSGTcghdNnfaHtYwEyRoNk5lGaDyA6jBBomHTtxSQ4Ddpn1Ke5agpWavWszg6rToUTgI6TceJtdzR8RaQDwlSvZUrUbLbKhOMmpRqCINRjS51MnfHyCk+yy+wNbBsBz1hCq1paddeCLXpY56XuuGhHFZetRc0mU8dkm6HViEjhkHDqPXsKhxKVr8iN8eGYTk0y7YbOKmSq16Za4g9fivWK1FhB70ZvqmHsbUbsyPVsS9MpVxM64JabkrhK8BknJ+R6dKaDqkKBydGk5PVw6k5m0O8HfuCh3KBrWloGvymF7k/XisGzk/o9urfHzVG96+Ks87nEDsy/VTUamXc7x0HeQ1oHPuouMNtFN1IzpiiaZPU5aSzANziIMEbthB8Vzuz1y1wcNWkEdhn11rpN4Xgx4bVED6QzGR/wARohw6yCD3pMq8lPTTS7Mrd1sNjvBj9jHwfykweyCStp7Q7hBitT91zcXb/ZYPlGJc133mNz4xBK6jyYtYtdga1+ZAw9RGvy70HfFMn1Jo53cl6Opis10lmAnDtkaYdx1VO86BEva7HTJydtg7HDYf0Whvu4ebe8jQgg98z1rKNqlgLfhOo2Hs3ox3tAlaIS5TWUnE3r/dVwfH1+ivXRRx1mAfeTska69LY1tvpOP+VZ2B3USSR/Kr97WXBZqDmNID5naA7MgHccz1wstaqnO165G04R+VgwtHVlPajl8W2qW0uanC7m3jdjbBaf5gfFQlDpFoeTnzjGhTWjNRAevXUntYtYtFhrMXWJ7k6pdRwkjPzjeqrKxB7I7Fo7gtNPF03gCDtGseWXilk2laHSUuzJubBTmhT3hBe6NCVWDoTp2jMWQzPiiV3S3t8QJQ2k6fkr9jBNVjQfec1veQEsuisEbXkRUpUaxdWaQIxMqNzwuE9FwGrXSAinLK30qtSi6iZbgdIGQa/FqRsJCS7OTj6dqqNqH6ulTL24Yh0SWt6yPJAaJBbj21ek7hJJDR1fNQu3ZqnFdFO11SEBtlRpG4ore1Qacde9ZyprrKrHZknpjXNCaMipaLgTB26JjhvVEyZGTn4+u5HbntIew03bR8s0CcIUlmrYSCNiDWgKWyS2USwkHUKOUYtbBUbjHb5IPEGClTHkqYmi8SlJSEphULRqFpBGoII7IIUJdJKlafXgontz61yOY+mij7zPMsaNWuxDuiPHxQoFSYlzVhRorxp85ZqbhrhJ/qK0XstvD36ZO3F4Z+Syl1WuaRZunuP9lNyMvDmrW3OASWnqPoKNacS78NHQ+VVm6Mju4QuYW73z69bV1y8xiZ2D9/XBZC7PZ7VttqdTY5rGN6b6jsw1s/C0e8e1JiTugZbXZhUb5MmKjqhH+GxzvD+y63ZPYnZKbmOe6tWAMOEhrXZE4jGY2ZAxkrt4+zWx2ek806R6ZwkF73S0mYGeUR3K8oNpkYu5I4hc9twuGWZhbWvWf9HobIL6YaNogvDvEjsC6Vc/I67zSDvo1JuF7nZgy0zvOZCF8r7roCg+o0spYGSwadM9EsA/EDHapZEmk7KY7uj//Z">
            <a:extLst>
              <a:ext uri="{FF2B5EF4-FFF2-40B4-BE49-F238E27FC236}">
                <a16:creationId xmlns:a16="http://schemas.microsoft.com/office/drawing/2014/main" id="{B8CDFAE3-A58C-402B-A5E3-D7C76FEBB8EB}"/>
              </a:ext>
            </a:extLst>
          </p:cNvPr>
          <p:cNvSpPr>
            <a:spLocks noChangeAspect="1" noChangeArrowheads="1"/>
          </p:cNvSpPr>
          <p:nvPr/>
        </p:nvSpPr>
        <p:spPr bwMode="auto">
          <a:xfrm>
            <a:off x="1692616" y="-182284"/>
            <a:ext cx="304777" cy="30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sp>
        <p:nvSpPr>
          <p:cNvPr id="48144" name="AutoShape 27" descr="data:image/jpeg;base64,/9j/4AAQSkZJRgABAQAAAQABAAD/2wCEAAkGBhQSERUUExQUFRUVGBwXFxUVFxUXFRgYHBgYFxgUFBcXHCYeFxkjHRcYIC8gIycpLCwsFR4xNTAqNSYrLCkBCQoKDgwOGg8PGiwfHyQsKSwsLCkpKSksLCwsLCwsKSksLCwsLCwsLCwsLCwsLCwpKSksLCwpLCwpLCkpKSwsLP/AABEIAMABAAMBIgACEQEDEQH/xAAcAAABBQEBAQAAAAAAAAAAAAAFAQIDBAYHAAj/xABHEAABAwEFAwkECAQEBQUAAAABAAIRAwQFEiExQVFhBhMicYGRobHwBzJCwRQjJFJictHhFZKi8TNDgrJjc3SD0hY0RFNk/8QAGQEAAwEBAQAAAAAAAAAAAAAAAQIDBAAF/8QAJhEAAgICAgEEAgMBAAAAAAAAAAECEQMhEjFBBCJRYRPwcYGRMv/aAAwDAQACEQMRAD8A4uAvQlK8UpQ8vELyUBcBsUJYXmpSuOs8ntpSkDVPTCAY9kXNpparBfl1qMu3rrOZGGp0J+FehcA8wK033T62qFjVLmgPERgRIkFvUJVBohP5zuhKykJOKJw3PskdqjNNKX6QpKuYBSguxaLVYZSnaoaQVuiiwI82ziUVuCy4rRTA1OKNnwEqiCiVwf8AuaMa4o/ocCVNjR7tGo5T05fZjvszO9VLnp9G1f8ATn/cEV5UZPs3/TN+SoXT7to/5Dv9zVKadf6aYe7Zrrqb9Td54iO4LerB3SfstgO5wC3i1YlV/vhGHLV/vyVrxH1buzzCkrHJNtw+rd1fNL8DeoeSsSKV2PLalVhBlzsYOwg5dmiv1jodxVNln+tD2nTJw2QdMt8+avuCCCxV5NYnIgPihKvLxCUoxQEqQJ4XC0eCcAlphLhQGQ+lTlPc/YmNOxNwoDN10LMp4pSohKmYZRFQrqKbsTqlTcmgoDaHMKkaVCFIxcKuyQnYvFI0KVoQKC02qYGRG71661GFKz13pGd0iamrNJVGKzSKKKJWSNdBRbk477ZZ+LyP6HIS6mWwdpzHy+aKcnm/a7Mf+KO4hwSgpp6NnyqEOsm2bM0eKH3T/wDI/wCQ7unL59yN8q6XQsO9tGTxHQgdhzQS6PetA/8Az1PAj91LPrX0V9PPlH+zYXMPsVhP4x81vVz+5T9gsR3VGjxK6AVrh0YsnZDax0HdRXm+43qHknWn3HflPko25029TfJOIQ2T/FfGhDSeBzHiFdKG3fZw2tVIMyBI3E5q/VOY61xw8pV4prSuOPisBeTmtTgxKVobgTmhPa1KGIAaoSU6UoYlNJcChAUrkopp3NIWFKhkJ7Pklc1IuDQyE5oSlq8GFcGmKKakaUhBS80dxS2dTJmCQpMKbToHcVMbK77ru4pXLZSMbGwpmM9evWSWhd9Rzg1rXFzjDRGZJ0C6dyb9mwonnLXD4Etpicnay47YySt6CkZTk9yKrWrDAwsdo86QDmeOi259kLWtZ9YXOBOLYCCIa4biEfdfIYA1gDQMgBsATf4wdrkn5EV4S/gH2z2Z0mjDTOIe80uzgz7uXw5A9qkocgcFWi9uYpnIH4QRmeOY8UXsl8NzLnCBmUUu++21NBliwg74GeSMXFvehW8kVoyvLi7yG2U59FmF27LD8/ksxcf+PWG+z1+7DI+a6jyju4WijAMOGm4gkSDwyWSs/I6rRtLnCHU3U6rQRqMTThBT5Y8na+BMMlGLT07EuipF12Y7qw8yujgyuaXXSLbrptIgtrhdJo+6OoeS0IhNbG2o9B35T5FQWc/Us6gpbX7j/wArvJQWM/UM6gu8iFWyMwWp06VG5cCIkHu8UTrmIO4jxy+aH8yfpDHA54SHD8O8cZRKroOsIRDIcEhCSmdRuKemFPkBt2N3lT07qbvKkNsbsZ5qSnbhl0Vntno1FDWXOydXacFOLoZuK1/ITkkbwFVwc2maZAhwJmZzy00WjqeyCv8ADVpHrDh8lzUvAjljumcv/hNOPd8fNTNu2n93xXQKvsptmw0T/qPzCrVPZlbx8FN3U4LqkDnjMT/Dqf3R6lL9BZPuD1P7LVVfZ3eA/wAmepzT81n7fd9elUdTqMLHtyLTrpMjeDIStS7GTg2VxYWfcakFjZ91nckw1dkTGxMfTrTqEqv5HpEjbM37re5TNpN3D+VVW0a06gJfo1YfEO9F2NdeC41vAfyhTMPrChzaVT74ClFCp/8AYEKvZ3ZfY52ye4KWmahMQ7aco0GZ8EM5l4/zQt1yQ5NB1OlanvJEvbg2HPDIPEbOJSU6BJq+ghyEuV7Xc/UaekC1gdHRg5u7dh3LQcpLwFNsAguOQHmepR2i+BSp9FuTRkNwAyCpWmzOcxtV46RaXcANcPXAQbvQYwuVsz1prO1VT6c47UTttnMHdkO7VBHxOWn7JPOzZSLQtpAPrgi1w3oQ7MkAft0lngETuwiRJhCjmtbOh2S0mq1hBzJI7NhHbCI3ZasYg5Pbk4cd6C8nXtJwgggxt0Iz8VZtRNO2AjR+Gd2eR+XctmJas8rN/wBcReVNkw2Z2HQVGvy4uzRyynoN/KPJetVmbUY5jhIcIKZYmwxgOxsd2S0GWz1sPQf+U+RVe73fZ6Z4DzU9qPQf+U+RVG56k2Vk7I81xwlKxuNpbUJgNaRG05nLxRK1GAPzDzQm8a5x02tcGuLxhJ0nOfBFrV7hU8bW6Gknqx7h0k9MdnB9Z/3TgclQQ+RgXK1Rxz+3grFGuNyuU6gKy8j1uCNj7Hbwcy2vpuOVamRH4mGR4GO9dqK+fOTd4Cja6FUmAyoJPB3RPmvoMK8HaMOePGWiLnDAyzIOXEbFDZbfjYHRqBl2lvmFI89Lq+WR8D4Idd9Qc7Vpz7jpjg6D5j+pOZwtTqTPD+65n7XbpPOUa7fiBpOjWR0mnzHYuj0X5zsdp5oXyzuzn7HVbEuaMbd8tzy7JQatBi6dnB6tnfxUBsztsrSMwkA9LuScy2Pi7lh5NHrxjF9Gb+hO3FKbC7cc9Von0m5QHJrmAjMHMeGceIQU2wqEWzPiwFPFgduRp7BuKQNG4rudjLHFglth9Sum+z9s2JzTmGVCQdgJJkDw71h3UgNiPciLwcy006MxTqF5LZymJBRjJydMnlguN/Bor5o9EZayY6hOfaprfeAFlOgJZDZ46nxA7VcvZskNiSWv8GkwPBZm2sL6dETDXYnuJ+Fphzm9mBBtrQIbSszttvGo7IHLL1x0Vek8jJ3rNV7yr1HOxUWYabnHCPwgkNns81HVqPMCJJIwjfwXVrRpTDLS1wIURowPeiFP/Bni0mzNzqBrTG84QT4yqFSkXEtdIiWkHIyMiD1EJEmUtPSDlwWirzgNJwc4GYnNwAJgdS6Cy1Cs6hVHu1GFp4OEmOsHyXL7BYubwlhcC1wLS3UHTLvGS6vYaTXB1ORiAa+WiOnHSfA0k+a04dKjzfVxapsL03yAd6p3TbBUaSDIa97f6slapEx2rE3NVr0K9QhrnMNR2NkH7x6TOPmtEpKO2YIx5dGwtOjvynyKHXCfsbev5hXa9WWE727eI2obyZqTYgeJ8wjYK0WqtJhcwOaDLxmdkSZnsRK0+4UPbTJqU9wcSeORhX7VTlhbvy/RSxdD5Ox1MdGOz914O28ElnOUHUZJtV0B3AE+CsTPlylSIAVyiw+u9JTG4cfXarNNqyt6PXivLJKVMkEevWi75yUt/PWOi/bgDXcHN6JB7QuF0Quo+y23zSrUT8D8TRweM/EeKfE90Z/VR0mbZ+o7h67EwNGZyy1/dSlspvNDvVzAMLdCIyUpCa2mBonwuOOHX9dxoWirSBMMecP5Tm3zKF1A7eV0X2i3X9dTqge+0sP5m9IE9YJHYsTVs6y5I+49PBPlCvgFnENpTQDvPqf1VypTURCh10WIQDOpTS07yrEL0ZLpMO3sgLOJXhLXNIJBDmnXPJw07FKQkhdfk7j4Z1ilelOrTFdpkFpe3fmzogj/AFILgIp0BGkF3WekWngsvcd580Hyegyg/EN0OxUnD/U7CexaKtUxUqRJjnWh3UCwO+ZCZ72CEKM1b3dNwZpJ4xnom3PWFK00nuGLCTlEzkcx1aq9e8AQwRme6du8n5hDLHXex730wJDSzEcw2SDI45EJU6NLXtNLZbVgvdj36S1pJ3vacPjkq96WB3P1S5hZiqPLZGRGLYfHtQejbnS15OJzYzI1iMJ6xkrP8RqOjE9zoMjETuP6pudKhPxvkprwqJG0iCADmVuORdrdjLXaYeiTrLci2eoeCw1N8nPVajk3a4dTH3Xd4JI83BCEuMkL6iPLG0bM20Co6ntAFTraSR5pKYQwWqnUtr4J5ylTczDsdmSY3kSERY9XyvpnkxietTug7qPkg/I2rNidwf8A+JRW1noO6j5FAORL/sNXb0vk1NjlyYs40g8bW1hYHH3nho6yr9tfDQdzh5ws7Qu5zrTRqud7hMN2Zg+UI3e7CaYAMHEF2F+1nZVTLbW5z3+ShvIfVvP4SnsqTB3gHvCjvN31T90eZVyR840/Xl661NSboog1T0wsTPcaLlBq1/s8r83bWjQVWOaesdJvbr3BZGg1G7otOCrSf92o09kgHwK6NJpmfLuLR2leXk0nPsW08sdK8mxqnLjgPyru3nrM4AS5pD2gb27O0SO1cztFm3LsiwF+XNzby2MtQeBkjtUsq1Zo9POnRiq9H13euwKi9i0Nos/BDK9m4LHVnpooxKQtVg0YS8ygcisGpObVz6KpWWVBdFEytdljFSq2m6cFWaboyydmO5zWlHLHaIY+mD0aQHN7SWMc6mSe2B2KpQs5aQ4aggjszU9jspY9ziScTCzg1s48utyP0KtFe2iKBcR0i8N6g1pPickLstpIZzTQXOJxADU5dI+APajVtb9We+OKjuGz82xzyOk6cJ/BJ7tPJdaLS6M862EZYCM1Zs1qqEEtZMCf1UtrYS4uOhOvgrl1sPvAdGcJPXnCLaOSoia+ddYPlmAtndtDFXa/ZzdJx63EE+KAOuZznPDM8JgjrzyWouNkhx+7zdI/9uBPmghMjpFmy2B7LZUqEtwY3uH3pcAC08MkXY/YqYqSSd5J8SpKb1zk32ee0T2h/RM6IByFq/Y6/B8/L5I1VMtI4HyQ7kNY2fQoJP1riHcCDAHgrYH7iOVe0gp3y51voUm+7LieORE+BK1d8PikTnk5py6xrwQupyRpCuys0vaWCIB3GQc89rgfzFErUwVGlr/dJjgdyvji4qmRnJSeiSiegOGXcUy9P8B3YPEJlnpkNgZgSc+GQCjvCpNMTliLZ3yM48E6eha2fPnODepGPCzeCqDofWiL3JyetdoH1TJgwZIHmVmUT1Fk+g3RrAbVeo2xsEbwfXrcorN7ObxPwMHW4Ky72eW9rSS1mTSSQ4bASUODJ/mR2i5rZztnpVPv02uPWQJ8ZVxZDkZfNKlY6dOo9rC2AGuImH5sy4zC01mvBlQvwGcDsLo2GAfmtaaZ58otMsryZzi9zoRFHoDyitfNubIBDmkdoMx3IybS0fE3vCzfLq1UjZH9NuNhDmAEF0yAQAMzIJQfQ0ewFabTSdqI6kPq0qZ0cFmatuLtHa7/AJ8VE+nW1AkTkRpCxNWeklHpM0L7IOC8KEIAx1oHwnuUrK1q+55JaKKwy5oStQkG1H4B3hQWm86lJxFSGkRxGfFBr4CpJGgaE6taAxjnO0aCeuBOEcclm/4+4RDm5iRluz+So1b3dWfDjkAchppu3ruDA5o1NRoIEGWuh7HH4mOhw7hI7FeNVpY0j4ZHZEn9EJsNQvu+k5uZozQe0ahzDAd1OaR1aobTtLsoOTkWq0VhNTjZdvS0ggNGg8Jzz7/BT3NbmsDmn49OuIB8VnalRzpPHNJz7mnPdI7M0GitpaZ0S670FOlzhiXOEzrkI8kYoscKTTEGo9z3CNAQSAe8LP3TdEuoYs6baLK7zsJgkDqkI7eDLRUY3mXAVGPdjacgQ5uMAZHpAAd6NN2ZMs1VotUaR3KZtJ06FZF9629phwGXAH5pv/qK2Dd3BStfZPi35RtTRJyjf5IPyDJFKvTfLcLxIcILXOnuzAQanyltn4cwRpv2jq+St3HXrE1OfgMewNJyxYm+6ctuZnsVcc4p2ic4Pi068G9s1QlpxjpDomNPzDr1VezW4Pc5jgA4TI2dY7CD2rM0uWLaddlF2KpigNe0S6ZgNePi111yzWhtFmbUDarNYxN2TwPetinyVoxuPF0yK13iaNVrT0mVSQNhaYEHiD3qK1VsbGO3OOLcDEeamtdMOLHFswDkdWuEEdozzVdhaJaBDXa8DIh3fks+abeiuNLs5RR5k/Cr1lrU6fuktz2SPJZWz3nS+8rX8aofeKnR6PtZpa1/QG82+oTBxS4jOcoz0hVbZylrljgC7C5paelJgzO3cgZvmy6lzuxWBf1jLYBcNN/XmmSYjUCWy2J1ag6rMVGV8QnbTZh6E7IIkLqN5WA/Qqtag4sqPZiBB6Mg690rk777soouY175Li6M4MtA8xK1lk5f2Nl3Ps7ary/C4NBa7adJ4BVxtK7M2VPVAv6fbCAed1z97wCjdabXtf8A1KkzlHZ8gSRHA+v7qxT5Q2edSeMGFNplPbRLRt1ei9tV/SDHNcRMyARiEfllaH2kXY977ParNBFUQRoZw4mP7sj1BZ61coLNgPTkxphPCfBF+UXL6zVDSbRqHBTDgW4SM8mtjfkmhKk7JyinJNGKq3DaxozLZmOxafk/ZHUrOwVSMQLyeEvLo46qnbeUGUtxHrlZS9OVD3GJIG5JUpF7jHZv7TyhosEuqDqAzQW28vmDKm2dek79B1Lnta1FxzKixp1jS7JPLZp7RykdU1dluByVa87fjpYZkAz68EAcck3nyEyghHNkv0kgxKtWW3kOkoaTmnByahEzc8j+UYoWgseYo2iGuOxrx7j+EzhPZuR2+rtLHFzBltb45cVyvnDEbCuiXDyk56i1tTNzBgJOpAAgnsUckdWaMUqY2vUBbibM5Yt+IZE9og9qr2lwIafW5Xq9EGdiH2+xOpMaX5tqYgxwzBg5jgRkpG5yVHSrBfVOnd9KvVgN+jhrhtOEkBo3kpOT94OpWWhabQYfarXijYGva6m1o4QAudXfitn0azunmqR6WvxuBIOzYR371sfbXaeboWOlTywvNQRsDGYWiOt3gtmKrbZ5edVUUaflBZ4MzGwO3GdHcFm/4hhdhqNEjYfMbwdUfsl5ttVmp1R/mMBPAxmOwoFeFna84XGHCebedBIJwv3sPgsU1UqRSD0WW1qbtDhMbpCfVslQjoua4cNVjBeLqb3MdIc3Ig6g+tDuhEqXKEszKDjbH66LtxPP8Ts9J7XANDnAxEvAMSdo171seUVlq0rO11KqWGm6Q0NBa5pPuu2gROizd0csGOe0yCW6TrpBWlt1sZaacEw4GQdmhGY7StOKUUqZmypydmSvLlLa2Pw1DgDnFrXCCwuAmAd8Zx1qlVv6t0umTsJgb/1WnvO6Ocs9Wi7Mmk0gjPDVptxNcNxMRP6LCWyuaVOltbVptd2wMXcVnknSf2WjJcjl7axnwSh68aMJWtW7QFFktN4IzT2PgGAPUqJo4qVpzSsIw1D1JW1DuUjiDsXsl2hWmOZWIzVinaDGWh/RVSQV6m4iQIhK0ddFssJ+JXboscuxOghunX6zQvnH8EdusnmQ77zjPZkh4CietUkrN3tQh0wjVWoQ7hKFXs4HLhP7IxFl0CUocoyV5rlQkmSOconuTymvCAX0I1PJUQOZ9a6KREVDgFfua2YKg/Fl+nihxXmE66eskGrRROmdApWwAEuMBokngNfJZi3cqKlao0yRTZIYzYAcyTxKnvCqalmEfFGLszjtPks49haYKnCN9lcmWRvaHPWdgt1Fwc1kCrSOha6Nm7PXYStn7QqzLZY7JaqZlhBpuG1pLc2nc4FpGfBYa5L2xXVXpfE2rSnL4HOEZ9YTrstz6VKrQEmjW6Tm/ce0hwqsGkwCCNsjcmUuNpk3Dm00HeQV+81Qwv8AdaS07hkT8vBau14XgOaZBXPOQrRVrWmzmPrGYmHiCcx/MnWXlE+y1TTfJZu2gzEjgs84lV1/Bo75u8VgDpVbk1x0cJ9xx8jxhZ+8auFsOBB2g6jbHWjtS8WvaSDIO0bRn3LHcqL1xv7A3rjKe35JY29AclFFOneBa6Z2+v0W95K3+XiJkjVcyFWSiNxXmaVVp2Tn5KkoWhFI66y/y28qdFxyrWUAj8Yc+D1xKxl9n7JZjOjI7MZy8FLfVsw3vQqHRtmDhxyfl2kx2pb3s5FnpMcB0WZOBxN96QOvNTctJHR7Zzx15OIOmfD5qmbanByZUaD8/JbdHSm6HG3p4t3V69FUn0k1y7iiXNovi3DglNtA3IYlAXcUD8jCX04JzLfO5UKbEQu+wF7XuDQ5rILthh2KP9pQaSGTcghdNnfaHtYwEyRoNk5lGaDyA6jBBomHTtxSQ4Ddpn1Ke5agpWavWszg6rToUTgI6TceJtdzR8RaQDwlSvZUrUbLbKhOMmpRqCINRjS51MnfHyCk+yy+wNbBsBz1hCq1paddeCLXpY56XuuGhHFZetRc0mU8dkm6HViEjhkHDqPXsKhxKVr8iN8eGYTk0y7YbOKmSq16Za4g9fivWK1FhB70ZvqmHsbUbsyPVsS9MpVxM64JabkrhK8BknJ+R6dKaDqkKBydGk5PVw6k5m0O8HfuCh3KBrWloGvymF7k/XisGzk/o9urfHzVG96+Ks87nEDsy/VTUamXc7x0HeQ1oHPuouMNtFN1IzpiiaZPU5aSzANziIMEbthB8Vzuz1y1wcNWkEdhn11rpN4Xgx4bVED6QzGR/wARohw6yCD3pMq8lPTTS7Mrd1sNjvBj9jHwfykweyCStp7Q7hBitT91zcXb/ZYPlGJc133mNz4xBK6jyYtYtdga1+ZAw9RGvy70HfFMn1Jo53cl6Opis10lmAnDtkaYdx1VO86BEva7HTJydtg7HDYf0Whvu4ebe8jQgg98z1rKNqlgLfhOo2Hs3ox3tAlaIS5TWUnE3r/dVwfH1+ivXRRx1mAfeTska69LY1tvpOP+VZ2B3USSR/Kr97WXBZqDmNID5naA7MgHccz1wstaqnO165G04R+VgwtHVlPajl8W2qW0uanC7m3jdjbBaf5gfFQlDpFoeTnzjGhTWjNRAevXUntYtYtFhrMXWJ7k6pdRwkjPzjeqrKxB7I7Fo7gtNPF03gCDtGseWXilk2laHSUuzJubBTmhT3hBe6NCVWDoTp2jMWQzPiiV3S3t8QJQ2k6fkr9jBNVjQfec1veQEsuisEbXkRUpUaxdWaQIxMqNzwuE9FwGrXSAinLK30qtSi6iZbgdIGQa/FqRsJCS7OTj6dqqNqH6ulTL24Yh0SWt6yPJAaJBbj21ek7hJJDR1fNQu3ZqnFdFO11SEBtlRpG4ore1Qacde9ZyprrKrHZknpjXNCaMipaLgTB26JjhvVEyZGTn4+u5HbntIew03bR8s0CcIUlmrYSCNiDWgKWyS2USwkHUKOUYtbBUbjHb5IPEGClTHkqYmi8SlJSEphULRqFpBGoII7IIUJdJKlafXgontz61yOY+mij7zPMsaNWuxDuiPHxQoFSYlzVhRorxp85ZqbhrhJ/qK0XstvD36ZO3F4Z+Syl1WuaRZunuP9lNyMvDmrW3OASWnqPoKNacS78NHQ+VVm6Mju4QuYW73z69bV1y8xiZ2D9/XBZC7PZ7VttqdTY5rGN6b6jsw1s/C0e8e1JiTugZbXZhUb5MmKjqhH+GxzvD+y63ZPYnZKbmOe6tWAMOEhrXZE4jGY2ZAxkrt4+zWx2ek806R6ZwkF73S0mYGeUR3K8oNpkYu5I4hc9twuGWZhbWvWf9HobIL6YaNogvDvEjsC6Vc/I67zSDvo1JuF7nZgy0zvOZCF8r7roCg+o0spYGSwadM9EsA/EDHapZEmk7KY7uj//Z">
            <a:extLst>
              <a:ext uri="{FF2B5EF4-FFF2-40B4-BE49-F238E27FC236}">
                <a16:creationId xmlns:a16="http://schemas.microsoft.com/office/drawing/2014/main" id="{B4C09CF6-EF80-46C4-965A-D87FB81D70D9}"/>
              </a:ext>
            </a:extLst>
          </p:cNvPr>
          <p:cNvSpPr>
            <a:spLocks noChangeAspect="1" noChangeArrowheads="1"/>
          </p:cNvSpPr>
          <p:nvPr/>
        </p:nvSpPr>
        <p:spPr bwMode="auto">
          <a:xfrm>
            <a:off x="1845003" y="-29896"/>
            <a:ext cx="304777" cy="30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sp>
        <p:nvSpPr>
          <p:cNvPr id="48145" name="AutoShape 29" descr="data:image/jpeg;base64,/9j/4AAQSkZJRgABAQAAAQABAAD/2wCEAAkGBhQSERUUExQUFRUVGBwXFxUVFxUXFRgYHBgYFxgUFBcXHCYeFxkjHRcYIC8gIycpLCwsFR4xNTAqNSYrLCkBCQoKDgwOGg8PGiwfHyQsKSwsLCkpKSksLCwsLCwsKSksLCwsLCwsLCwsLCwsLCwpKSksLCwpLCwpLCkpKSwsLP/AABEIAMABAAMBIgACEQEDEQH/xAAcAAABBQEBAQAAAAAAAAAAAAAFAQIDBAYHAAj/xABHEAABAwEFAwkECAQEBQUAAAABAAIRAwQFEiExQVFhBhMicYGRobHwBzJCwRQjJFJictHhFZKi8TNDgrJjc3SD0hY0RFNk/8QAGQEAAwEBAQAAAAAAAAAAAAAAAQIDBAAF/8QAJhEAAgICAgEEAgMBAAAAAAAAAAECEQMhEjFBBCJRYRPwcYGRMv/aAAwDAQACEQMRAD8A4uAvQlK8UpQ8vELyUBcBsUJYXmpSuOs8ntpSkDVPTCAY9kXNpparBfl1qMu3rrOZGGp0J+FehcA8wK033T62qFjVLmgPERgRIkFvUJVBohP5zuhKykJOKJw3PskdqjNNKX6QpKuYBSguxaLVYZSnaoaQVuiiwI82ziUVuCy4rRTA1OKNnwEqiCiVwf8AuaMa4o/ocCVNjR7tGo5T05fZjvszO9VLnp9G1f8ATn/cEV5UZPs3/TN+SoXT7to/5Dv9zVKadf6aYe7Zrrqb9Td54iO4LerB3SfstgO5wC3i1YlV/vhGHLV/vyVrxH1buzzCkrHJNtw+rd1fNL8DeoeSsSKV2PLalVhBlzsYOwg5dmiv1jodxVNln+tD2nTJw2QdMt8+avuCCCxV5NYnIgPihKvLxCUoxQEqQJ4XC0eCcAlphLhQGQ+lTlPc/YmNOxNwoDN10LMp4pSohKmYZRFQrqKbsTqlTcmgoDaHMKkaVCFIxcKuyQnYvFI0KVoQKC02qYGRG71661GFKz13pGd0iamrNJVGKzSKKKJWSNdBRbk477ZZ+LyP6HIS6mWwdpzHy+aKcnm/a7Mf+KO4hwSgpp6NnyqEOsm2bM0eKH3T/wDI/wCQ7unL59yN8q6XQsO9tGTxHQgdhzQS6PetA/8Az1PAj91LPrX0V9PPlH+zYXMPsVhP4x81vVz+5T9gsR3VGjxK6AVrh0YsnZDax0HdRXm+43qHknWn3HflPko25029TfJOIQ2T/FfGhDSeBzHiFdKG3fZw2tVIMyBI3E5q/VOY61xw8pV4prSuOPisBeTmtTgxKVobgTmhPa1KGIAaoSU6UoYlNJcChAUrkopp3NIWFKhkJ7Pklc1IuDQyE5oSlq8GFcGmKKakaUhBS80dxS2dTJmCQpMKbToHcVMbK77ru4pXLZSMbGwpmM9evWSWhd9Rzg1rXFzjDRGZJ0C6dyb9mwonnLXD4Etpicnay47YySt6CkZTk9yKrWrDAwsdo86QDmeOi259kLWtZ9YXOBOLYCCIa4biEfdfIYA1gDQMgBsATf4wdrkn5EV4S/gH2z2Z0mjDTOIe80uzgz7uXw5A9qkocgcFWi9uYpnIH4QRmeOY8UXsl8NzLnCBmUUu++21NBliwg74GeSMXFvehW8kVoyvLi7yG2U59FmF27LD8/ksxcf+PWG+z1+7DI+a6jyju4WijAMOGm4gkSDwyWSs/I6rRtLnCHU3U6rQRqMTThBT5Y8na+BMMlGLT07EuipF12Y7qw8yujgyuaXXSLbrptIgtrhdJo+6OoeS0IhNbG2o9B35T5FQWc/Us6gpbX7j/wArvJQWM/UM6gu8iFWyMwWp06VG5cCIkHu8UTrmIO4jxy+aH8yfpDHA54SHD8O8cZRKroOsIRDIcEhCSmdRuKemFPkBt2N3lT07qbvKkNsbsZ5qSnbhl0Vntno1FDWXOydXacFOLoZuK1/ITkkbwFVwc2maZAhwJmZzy00WjqeyCv8ADVpHrDh8lzUvAjljumcv/hNOPd8fNTNu2n93xXQKvsptmw0T/qPzCrVPZlbx8FN3U4LqkDnjMT/Dqf3R6lL9BZPuD1P7LVVfZ3eA/wAmepzT81n7fd9elUdTqMLHtyLTrpMjeDIStS7GTg2VxYWfcakFjZ91nckw1dkTGxMfTrTqEqv5HpEjbM37re5TNpN3D+VVW0a06gJfo1YfEO9F2NdeC41vAfyhTMPrChzaVT74ClFCp/8AYEKvZ3ZfY52ye4KWmahMQ7aco0GZ8EM5l4/zQt1yQ5NB1OlanvJEvbg2HPDIPEbOJSU6BJq+ghyEuV7Xc/UaekC1gdHRg5u7dh3LQcpLwFNsAguOQHmepR2i+BSp9FuTRkNwAyCpWmzOcxtV46RaXcANcPXAQbvQYwuVsz1prO1VT6c47UTttnMHdkO7VBHxOWn7JPOzZSLQtpAPrgi1w3oQ7MkAft0lngETuwiRJhCjmtbOh2S0mq1hBzJI7NhHbCI3ZasYg5Pbk4cd6C8nXtJwgggxt0Iz8VZtRNO2AjR+Gd2eR+XctmJas8rN/wBcReVNkw2Z2HQVGvy4uzRyynoN/KPJetVmbUY5jhIcIKZYmwxgOxsd2S0GWz1sPQf+U+RVe73fZ6Z4DzU9qPQf+U+RVG56k2Vk7I81xwlKxuNpbUJgNaRG05nLxRK1GAPzDzQm8a5x02tcGuLxhJ0nOfBFrV7hU8bW6Gknqx7h0k9MdnB9Z/3TgclQQ+RgXK1Rxz+3grFGuNyuU6gKy8j1uCNj7Hbwcy2vpuOVamRH4mGR4GO9dqK+fOTd4Cja6FUmAyoJPB3RPmvoMK8HaMOePGWiLnDAyzIOXEbFDZbfjYHRqBl2lvmFI89Lq+WR8D4Idd9Qc7Vpz7jpjg6D5j+pOZwtTqTPD+65n7XbpPOUa7fiBpOjWR0mnzHYuj0X5zsdp5oXyzuzn7HVbEuaMbd8tzy7JQatBi6dnB6tnfxUBsztsrSMwkA9LuScy2Pi7lh5NHrxjF9Gb+hO3FKbC7cc9Von0m5QHJrmAjMHMeGceIQU2wqEWzPiwFPFgduRp7BuKQNG4rudjLHFglth9Sum+z9s2JzTmGVCQdgJJkDw71h3UgNiPciLwcy006MxTqF5LZymJBRjJydMnlguN/Bor5o9EZayY6hOfaprfeAFlOgJZDZ46nxA7VcvZskNiSWv8GkwPBZm2sL6dETDXYnuJ+Fphzm9mBBtrQIbSszttvGo7IHLL1x0Vek8jJ3rNV7yr1HOxUWYabnHCPwgkNns81HVqPMCJJIwjfwXVrRpTDLS1wIURowPeiFP/Bni0mzNzqBrTG84QT4yqFSkXEtdIiWkHIyMiD1EJEmUtPSDlwWirzgNJwc4GYnNwAJgdS6Cy1Cs6hVHu1GFp4OEmOsHyXL7BYubwlhcC1wLS3UHTLvGS6vYaTXB1ORiAa+WiOnHSfA0k+a04dKjzfVxapsL03yAd6p3TbBUaSDIa97f6slapEx2rE3NVr0K9QhrnMNR2NkH7x6TOPmtEpKO2YIx5dGwtOjvynyKHXCfsbev5hXa9WWE727eI2obyZqTYgeJ8wjYK0WqtJhcwOaDLxmdkSZnsRK0+4UPbTJqU9wcSeORhX7VTlhbvy/RSxdD5Ox1MdGOz914O28ElnOUHUZJtV0B3AE+CsTPlylSIAVyiw+u9JTG4cfXarNNqyt6PXivLJKVMkEevWi75yUt/PWOi/bgDXcHN6JB7QuF0Quo+y23zSrUT8D8TRweM/EeKfE90Z/VR0mbZ+o7h67EwNGZyy1/dSlspvNDvVzAMLdCIyUpCa2mBonwuOOHX9dxoWirSBMMecP5Tm3zKF1A7eV0X2i3X9dTqge+0sP5m9IE9YJHYsTVs6y5I+49PBPlCvgFnENpTQDvPqf1VypTURCh10WIQDOpTS07yrEL0ZLpMO3sgLOJXhLXNIJBDmnXPJw07FKQkhdfk7j4Z1ilelOrTFdpkFpe3fmzogj/AFILgIp0BGkF3WekWngsvcd580Hyegyg/EN0OxUnD/U7CexaKtUxUqRJjnWh3UCwO+ZCZ72CEKM1b3dNwZpJ4xnom3PWFK00nuGLCTlEzkcx1aq9e8AQwRme6du8n5hDLHXex730wJDSzEcw2SDI45EJU6NLXtNLZbVgvdj36S1pJ3vacPjkq96WB3P1S5hZiqPLZGRGLYfHtQejbnS15OJzYzI1iMJ6xkrP8RqOjE9zoMjETuP6pudKhPxvkprwqJG0iCADmVuORdrdjLXaYeiTrLci2eoeCw1N8nPVajk3a4dTH3Xd4JI83BCEuMkL6iPLG0bM20Co6ntAFTraSR5pKYQwWqnUtr4J5ylTczDsdmSY3kSERY9XyvpnkxietTug7qPkg/I2rNidwf8A+JRW1noO6j5FAORL/sNXb0vk1NjlyYs40g8bW1hYHH3nho6yr9tfDQdzh5ws7Qu5zrTRqud7hMN2Zg+UI3e7CaYAMHEF2F+1nZVTLbW5z3+ShvIfVvP4SnsqTB3gHvCjvN31T90eZVyR840/Xl661NSboog1T0wsTPcaLlBq1/s8r83bWjQVWOaesdJvbr3BZGg1G7otOCrSf92o09kgHwK6NJpmfLuLR2leXk0nPsW08sdK8mxqnLjgPyru3nrM4AS5pD2gb27O0SO1cztFm3LsiwF+XNzby2MtQeBkjtUsq1Zo9POnRiq9H13euwKi9i0Nos/BDK9m4LHVnpooxKQtVg0YS8ygcisGpObVz6KpWWVBdFEytdljFSq2m6cFWaboyydmO5zWlHLHaIY+mD0aQHN7SWMc6mSe2B2KpQs5aQ4aggjszU9jspY9ziScTCzg1s48utyP0KtFe2iKBcR0i8N6g1pPickLstpIZzTQXOJxADU5dI+APajVtb9We+OKjuGz82xzyOk6cJ/BJ7tPJdaLS6M862EZYCM1Zs1qqEEtZMCf1UtrYS4uOhOvgrl1sPvAdGcJPXnCLaOSoia+ddYPlmAtndtDFXa/ZzdJx63EE+KAOuZznPDM8JgjrzyWouNkhx+7zdI/9uBPmghMjpFmy2B7LZUqEtwY3uH3pcAC08MkXY/YqYqSSd5J8SpKb1zk32ee0T2h/RM6IByFq/Y6/B8/L5I1VMtI4HyQ7kNY2fQoJP1riHcCDAHgrYH7iOVe0gp3y51voUm+7LieORE+BK1d8PikTnk5py6xrwQupyRpCuys0vaWCIB3GQc89rgfzFErUwVGlr/dJjgdyvji4qmRnJSeiSiegOGXcUy9P8B3YPEJlnpkNgZgSc+GQCjvCpNMTliLZ3yM48E6eha2fPnODepGPCzeCqDofWiL3JyetdoH1TJgwZIHmVmUT1Fk+g3RrAbVeo2xsEbwfXrcorN7ObxPwMHW4Ky72eW9rSS1mTSSQ4bASUODJ/mR2i5rZztnpVPv02uPWQJ8ZVxZDkZfNKlY6dOo9rC2AGuImH5sy4zC01mvBlQvwGcDsLo2GAfmtaaZ58otMsryZzi9zoRFHoDyitfNubIBDmkdoMx3IybS0fE3vCzfLq1UjZH9NuNhDmAEF0yAQAMzIJQfQ0ewFabTSdqI6kPq0qZ0cFmatuLtHa7/AJ8VE+nW1AkTkRpCxNWeklHpM0L7IOC8KEIAx1oHwnuUrK1q+55JaKKwy5oStQkG1H4B3hQWm86lJxFSGkRxGfFBr4CpJGgaE6taAxjnO0aCeuBOEcclm/4+4RDm5iRluz+So1b3dWfDjkAchppu3ruDA5o1NRoIEGWuh7HH4mOhw7hI7FeNVpY0j4ZHZEn9EJsNQvu+k5uZozQe0ahzDAd1OaR1aobTtLsoOTkWq0VhNTjZdvS0ggNGg8Jzz7/BT3NbmsDmn49OuIB8VnalRzpPHNJz7mnPdI7M0GitpaZ0S670FOlzhiXOEzrkI8kYoscKTTEGo9z3CNAQSAe8LP3TdEuoYs6baLK7zsJgkDqkI7eDLRUY3mXAVGPdjacgQ5uMAZHpAAd6NN2ZMs1VotUaR3KZtJ06FZF9629phwGXAH5pv/qK2Dd3BStfZPi35RtTRJyjf5IPyDJFKvTfLcLxIcILXOnuzAQanyltn4cwRpv2jq+St3HXrE1OfgMewNJyxYm+6ctuZnsVcc4p2ic4Pi068G9s1QlpxjpDomNPzDr1VezW4Pc5jgA4TI2dY7CD2rM0uWLaddlF2KpigNe0S6ZgNePi111yzWhtFmbUDarNYxN2TwPetinyVoxuPF0yK13iaNVrT0mVSQNhaYEHiD3qK1VsbGO3OOLcDEeamtdMOLHFswDkdWuEEdozzVdhaJaBDXa8DIh3fks+abeiuNLs5RR5k/Cr1lrU6fuktz2SPJZWz3nS+8rX8aofeKnR6PtZpa1/QG82+oTBxS4jOcoz0hVbZylrljgC7C5paelJgzO3cgZvmy6lzuxWBf1jLYBcNN/XmmSYjUCWy2J1ag6rMVGV8QnbTZh6E7IIkLqN5WA/Qqtag4sqPZiBB6Mg690rk777soouY175Li6M4MtA8xK1lk5f2Nl3Ps7ary/C4NBa7adJ4BVxtK7M2VPVAv6fbCAed1z97wCjdabXtf8A1KkzlHZ8gSRHA+v7qxT5Q2edSeMGFNplPbRLRt1ei9tV/SDHNcRMyARiEfllaH2kXY977ParNBFUQRoZw4mP7sj1BZ61coLNgPTkxphPCfBF+UXL6zVDSbRqHBTDgW4SM8mtjfkmhKk7JyinJNGKq3DaxozLZmOxafk/ZHUrOwVSMQLyeEvLo46qnbeUGUtxHrlZS9OVD3GJIG5JUpF7jHZv7TyhosEuqDqAzQW28vmDKm2dek79B1Lnta1FxzKixp1jS7JPLZp7RykdU1dluByVa87fjpYZkAz68EAcck3nyEyghHNkv0kgxKtWW3kOkoaTmnByahEzc8j+UYoWgseYo2iGuOxrx7j+EzhPZuR2+rtLHFzBltb45cVyvnDEbCuiXDyk56i1tTNzBgJOpAAgnsUckdWaMUqY2vUBbibM5Yt+IZE9og9qr2lwIafW5Xq9EGdiH2+xOpMaX5tqYgxwzBg5jgRkpG5yVHSrBfVOnd9KvVgN+jhrhtOEkBo3kpOT94OpWWhabQYfarXijYGva6m1o4QAudXfitn0azunmqR6WvxuBIOzYR371sfbXaeboWOlTywvNQRsDGYWiOt3gtmKrbZ5edVUUaflBZ4MzGwO3GdHcFm/4hhdhqNEjYfMbwdUfsl5ttVmp1R/mMBPAxmOwoFeFna84XGHCebedBIJwv3sPgsU1UqRSD0WW1qbtDhMbpCfVslQjoua4cNVjBeLqb3MdIc3Ig6g+tDuhEqXKEszKDjbH66LtxPP8Ts9J7XANDnAxEvAMSdo171seUVlq0rO11KqWGm6Q0NBa5pPuu2gROizd0csGOe0yCW6TrpBWlt1sZaacEw4GQdmhGY7StOKUUqZmypydmSvLlLa2Pw1DgDnFrXCCwuAmAd8Zx1qlVv6t0umTsJgb/1WnvO6Ocs9Wi7Mmk0gjPDVptxNcNxMRP6LCWyuaVOltbVptd2wMXcVnknSf2WjJcjl7axnwSh68aMJWtW7QFFktN4IzT2PgGAPUqJo4qVpzSsIw1D1JW1DuUjiDsXsl2hWmOZWIzVinaDGWh/RVSQV6m4iQIhK0ddFssJ+JXboscuxOghunX6zQvnH8EdusnmQ77zjPZkh4CietUkrN3tQh0wjVWoQ7hKFXs4HLhP7IxFl0CUocoyV5rlQkmSOconuTymvCAX0I1PJUQOZ9a6KREVDgFfua2YKg/Fl+nihxXmE66eskGrRROmdApWwAEuMBokngNfJZi3cqKlao0yRTZIYzYAcyTxKnvCqalmEfFGLszjtPks49haYKnCN9lcmWRvaHPWdgt1Fwc1kCrSOha6Nm7PXYStn7QqzLZY7JaqZlhBpuG1pLc2nc4FpGfBYa5L2xXVXpfE2rSnL4HOEZ9YTrstz6VKrQEmjW6Tm/ce0hwqsGkwCCNsjcmUuNpk3Dm00HeQV+81Qwv8AdaS07hkT8vBau14XgOaZBXPOQrRVrWmzmPrGYmHiCcx/MnWXlE+y1TTfJZu2gzEjgs84lV1/Bo75u8VgDpVbk1x0cJ9xx8jxhZ+8auFsOBB2g6jbHWjtS8WvaSDIO0bRn3LHcqL1xv7A3rjKe35JY29AclFFOneBa6Z2+v0W95K3+XiJkjVcyFWSiNxXmaVVp2Tn5KkoWhFI66y/y28qdFxyrWUAj8Yc+D1xKxl9n7JZjOjI7MZy8FLfVsw3vQqHRtmDhxyfl2kx2pb3s5FnpMcB0WZOBxN96QOvNTctJHR7Zzx15OIOmfD5qmbanByZUaD8/JbdHSm6HG3p4t3V69FUn0k1y7iiXNovi3DglNtA3IYlAXcUD8jCX04JzLfO5UKbEQu+wF7XuDQ5rILthh2KP9pQaSGTcghdNnfaHtYwEyRoNk5lGaDyA6jBBomHTtxSQ4Ddpn1Ke5agpWavWszg6rToUTgI6TceJtdzR8RaQDwlSvZUrUbLbKhOMmpRqCINRjS51MnfHyCk+yy+wNbBsBz1hCq1paddeCLXpY56XuuGhHFZetRc0mU8dkm6HViEjhkHDqPXsKhxKVr8iN8eGYTk0y7YbOKmSq16Za4g9fivWK1FhB70ZvqmHsbUbsyPVsS9MpVxM64JabkrhK8BknJ+R6dKaDqkKBydGk5PVw6k5m0O8HfuCh3KBrWloGvymF7k/XisGzk/o9urfHzVG96+Ks87nEDsy/VTUamXc7x0HeQ1oHPuouMNtFN1IzpiiaZPU5aSzANziIMEbthB8Vzuz1y1wcNWkEdhn11rpN4Xgx4bVED6QzGR/wARohw6yCD3pMq8lPTTS7Mrd1sNjvBj9jHwfykweyCStp7Q7hBitT91zcXb/ZYPlGJc133mNz4xBK6jyYtYtdga1+ZAw9RGvy70HfFMn1Jo53cl6Opis10lmAnDtkaYdx1VO86BEva7HTJydtg7HDYf0Whvu4ebe8jQgg98z1rKNqlgLfhOo2Hs3ox3tAlaIS5TWUnE3r/dVwfH1+ivXRRx1mAfeTska69LY1tvpOP+VZ2B3USSR/Kr97WXBZqDmNID5naA7MgHccz1wstaqnO165G04R+VgwtHVlPajl8W2qW0uanC7m3jdjbBaf5gfFQlDpFoeTnzjGhTWjNRAevXUntYtYtFhrMXWJ7k6pdRwkjPzjeqrKxB7I7Fo7gtNPF03gCDtGseWXilk2laHSUuzJubBTmhT3hBe6NCVWDoTp2jMWQzPiiV3S3t8QJQ2k6fkr9jBNVjQfec1veQEsuisEbXkRUpUaxdWaQIxMqNzwuE9FwGrXSAinLK30qtSi6iZbgdIGQa/FqRsJCS7OTj6dqqNqH6ulTL24Yh0SWt6yPJAaJBbj21ek7hJJDR1fNQu3ZqnFdFO11SEBtlRpG4ore1Qacde9ZyprrKrHZknpjXNCaMipaLgTB26JjhvVEyZGTn4+u5HbntIew03bR8s0CcIUlmrYSCNiDWgKWyS2USwkHUKOUYtbBUbjHb5IPEGClTHkqYmi8SlJSEphULRqFpBGoII7IIUJdJKlafXgontz61yOY+mij7zPMsaNWuxDuiPHxQoFSYlzVhRorxp85ZqbhrhJ/qK0XstvD36ZO3F4Z+Syl1WuaRZunuP9lNyMvDmrW3OASWnqPoKNacS78NHQ+VVm6Mju4QuYW73z69bV1y8xiZ2D9/XBZC7PZ7VttqdTY5rGN6b6jsw1s/C0e8e1JiTugZbXZhUb5MmKjqhH+GxzvD+y63ZPYnZKbmOe6tWAMOEhrXZE4jGY2ZAxkrt4+zWx2ek806R6ZwkF73S0mYGeUR3K8oNpkYu5I4hc9twuGWZhbWvWf9HobIL6YaNogvDvEjsC6Vc/I67zSDvo1JuF7nZgy0zvOZCF8r7roCg+o0spYGSwadM9EsA/EDHapZEmk7KY7uj//Z">
            <a:extLst>
              <a:ext uri="{FF2B5EF4-FFF2-40B4-BE49-F238E27FC236}">
                <a16:creationId xmlns:a16="http://schemas.microsoft.com/office/drawing/2014/main" id="{434156BB-8438-4576-A1C2-C01C440299E9}"/>
              </a:ext>
            </a:extLst>
          </p:cNvPr>
          <p:cNvSpPr>
            <a:spLocks noChangeAspect="1" noChangeArrowheads="1"/>
          </p:cNvSpPr>
          <p:nvPr/>
        </p:nvSpPr>
        <p:spPr bwMode="auto">
          <a:xfrm>
            <a:off x="1997392" y="122493"/>
            <a:ext cx="304777" cy="30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pic>
        <p:nvPicPr>
          <p:cNvPr id="48146" name="Picture 31" descr="http://anestit.unipa.it/esiait/astrup.JPG">
            <a:extLst>
              <a:ext uri="{FF2B5EF4-FFF2-40B4-BE49-F238E27FC236}">
                <a16:creationId xmlns:a16="http://schemas.microsoft.com/office/drawing/2014/main" id="{E191FC49-5276-4BEF-98A0-3AC1413C7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646" t="7581" r="2238" b="-7581"/>
          <a:stretch>
            <a:fillRect/>
          </a:stretch>
        </p:blipFill>
        <p:spPr bwMode="auto">
          <a:xfrm>
            <a:off x="7967520" y="1638439"/>
            <a:ext cx="2166770" cy="228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33" descr="http://t3.gstatic.com/images?q=tbn:ANd9GcSOLdhOJfIkn_y_b6MlIEdlcn2G-DOHByCT3Ks1poa1aiVRVTNPC7j9Kb8z">
            <a:extLst>
              <a:ext uri="{FF2B5EF4-FFF2-40B4-BE49-F238E27FC236}">
                <a16:creationId xmlns:a16="http://schemas.microsoft.com/office/drawing/2014/main" id="{A6BB05B2-CC4D-4EDC-9D13-6ABE8FC2D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076" y="4375077"/>
            <a:ext cx="2206455" cy="220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64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93" descr="http://www.virk-info.dk/Virk-R/Radiometer/Radiom1.gif">
            <a:extLst>
              <a:ext uri="{FF2B5EF4-FFF2-40B4-BE49-F238E27FC236}">
                <a16:creationId xmlns:a16="http://schemas.microsoft.com/office/drawing/2014/main" id="{932E3174-6519-4497-9EF4-162C5BB57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257" y="4894151"/>
            <a:ext cx="2976333" cy="199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9">
            <a:extLst>
              <a:ext uri="{FF2B5EF4-FFF2-40B4-BE49-F238E27FC236}">
                <a16:creationId xmlns:a16="http://schemas.microsoft.com/office/drawing/2014/main" id="{3A047F37-E817-417C-8E29-8295733A8E58}"/>
              </a:ext>
            </a:extLst>
          </p:cNvPr>
          <p:cNvSpPr>
            <a:spLocks noChangeArrowheads="1"/>
          </p:cNvSpPr>
          <p:nvPr/>
        </p:nvSpPr>
        <p:spPr bwMode="auto">
          <a:xfrm>
            <a:off x="1524354" y="266"/>
            <a:ext cx="9141708" cy="688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b="1" dirty="0" err="1">
                <a:solidFill>
                  <a:srgbClr val="FF0066"/>
                </a:solidFill>
                <a:latin typeface="Times New Roman" panose="02020603050405020304" pitchFamily="18" charset="0"/>
              </a:rPr>
              <a:t>Ekvilibrační</a:t>
            </a:r>
            <a:r>
              <a:rPr lang="cs-CZ" altLang="cs-CZ" sz="2399" b="1" dirty="0">
                <a:solidFill>
                  <a:srgbClr val="FF0066"/>
                </a:solidFill>
                <a:latin typeface="Times New Roman" panose="02020603050405020304" pitchFamily="18" charset="0"/>
              </a:rPr>
              <a:t> metoda měření pCO2 dle </a:t>
            </a:r>
            <a:r>
              <a:rPr lang="cs-CZ" altLang="cs-CZ" sz="2399" b="1" dirty="0" err="1">
                <a:solidFill>
                  <a:srgbClr val="FF0066"/>
                </a:solidFill>
                <a:latin typeface="Times New Roman" panose="02020603050405020304" pitchFamily="18" charset="0"/>
              </a:rPr>
              <a:t>Astrupa</a:t>
            </a:r>
            <a:endParaRPr lang="cs-CZ" altLang="cs-CZ" sz="2399" b="1" dirty="0">
              <a:solidFill>
                <a:srgbClr val="FF0066"/>
              </a:solidFill>
              <a:latin typeface="Times New Roman" panose="02020603050405020304" pitchFamily="18" charset="0"/>
            </a:endParaRPr>
          </a:p>
        </p:txBody>
      </p:sp>
      <p:sp>
        <p:nvSpPr>
          <p:cNvPr id="50180" name="Rectangle 10">
            <a:extLst>
              <a:ext uri="{FF2B5EF4-FFF2-40B4-BE49-F238E27FC236}">
                <a16:creationId xmlns:a16="http://schemas.microsoft.com/office/drawing/2014/main" id="{0573DF8E-0C7E-484F-BEBE-808586C8FDB3}"/>
              </a:ext>
            </a:extLst>
          </p:cNvPr>
          <p:cNvSpPr>
            <a:spLocks noChangeArrowheads="1"/>
          </p:cNvSpPr>
          <p:nvPr/>
        </p:nvSpPr>
        <p:spPr bwMode="auto">
          <a:xfrm>
            <a:off x="1513242" y="-10847"/>
            <a:ext cx="9162344" cy="6909855"/>
          </a:xfrm>
          <a:prstGeom prst="rect">
            <a:avLst/>
          </a:prstGeom>
          <a:noFill/>
          <a:ln w="190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399">
              <a:latin typeface="Times New Roman" panose="02020603050405020304" pitchFamily="18" charset="0"/>
            </a:endParaRPr>
          </a:p>
        </p:txBody>
      </p:sp>
      <p:sp>
        <p:nvSpPr>
          <p:cNvPr id="50181" name="Line 11">
            <a:extLst>
              <a:ext uri="{FF2B5EF4-FFF2-40B4-BE49-F238E27FC236}">
                <a16:creationId xmlns:a16="http://schemas.microsoft.com/office/drawing/2014/main" id="{4453B4B9-7240-4C0E-9E37-4B5C5D2B818B}"/>
              </a:ext>
            </a:extLst>
          </p:cNvPr>
          <p:cNvSpPr>
            <a:spLocks noChangeShapeType="1"/>
          </p:cNvSpPr>
          <p:nvPr/>
        </p:nvSpPr>
        <p:spPr bwMode="auto">
          <a:xfrm>
            <a:off x="4518147" y="4905262"/>
            <a:ext cx="5622491"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50182" name="Line 12">
            <a:extLst>
              <a:ext uri="{FF2B5EF4-FFF2-40B4-BE49-F238E27FC236}">
                <a16:creationId xmlns:a16="http://schemas.microsoft.com/office/drawing/2014/main" id="{F46BA8E2-82F7-423E-908E-8526C6B6C7E8}"/>
              </a:ext>
            </a:extLst>
          </p:cNvPr>
          <p:cNvSpPr>
            <a:spLocks noChangeShapeType="1"/>
          </p:cNvSpPr>
          <p:nvPr/>
        </p:nvSpPr>
        <p:spPr bwMode="auto">
          <a:xfrm flipV="1">
            <a:off x="4518147" y="786017"/>
            <a:ext cx="1588" cy="41176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50183" name="Rectangle 14">
            <a:extLst>
              <a:ext uri="{FF2B5EF4-FFF2-40B4-BE49-F238E27FC236}">
                <a16:creationId xmlns:a16="http://schemas.microsoft.com/office/drawing/2014/main" id="{5C7466A3-CBFB-45F6-A451-74101DD62432}"/>
              </a:ext>
            </a:extLst>
          </p:cNvPr>
          <p:cNvSpPr>
            <a:spLocks noChangeArrowheads="1"/>
          </p:cNvSpPr>
          <p:nvPr/>
        </p:nvSpPr>
        <p:spPr bwMode="auto">
          <a:xfrm>
            <a:off x="3935581" y="405047"/>
            <a:ext cx="7069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b="1" i="1">
                <a:solidFill>
                  <a:srgbClr val="000000"/>
                </a:solidFill>
                <a:latin typeface="Arial" panose="020B0604020202020204" pitchFamily="34" charset="0"/>
              </a:rPr>
              <a:t>log PCO</a:t>
            </a:r>
            <a:endParaRPr lang="cs-CZ" altLang="cs-CZ" sz="2399">
              <a:latin typeface="Times New Roman" panose="02020603050405020304" pitchFamily="18" charset="0"/>
            </a:endParaRPr>
          </a:p>
        </p:txBody>
      </p:sp>
      <p:sp>
        <p:nvSpPr>
          <p:cNvPr id="50184" name="Rectangle 15">
            <a:extLst>
              <a:ext uri="{FF2B5EF4-FFF2-40B4-BE49-F238E27FC236}">
                <a16:creationId xmlns:a16="http://schemas.microsoft.com/office/drawing/2014/main" id="{1B3AAD27-3977-42F3-9F8C-A71BEDD466E4}"/>
              </a:ext>
            </a:extLst>
          </p:cNvPr>
          <p:cNvSpPr>
            <a:spLocks noChangeArrowheads="1"/>
          </p:cNvSpPr>
          <p:nvPr/>
        </p:nvSpPr>
        <p:spPr bwMode="auto">
          <a:xfrm>
            <a:off x="4632438" y="557436"/>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900" b="1" i="1">
                <a:solidFill>
                  <a:srgbClr val="000000"/>
                </a:solidFill>
                <a:latin typeface="Arial" panose="020B0604020202020204" pitchFamily="34" charset="0"/>
              </a:rPr>
              <a:t>2</a:t>
            </a:r>
            <a:endParaRPr lang="cs-CZ" altLang="cs-CZ" sz="2399">
              <a:latin typeface="Times New Roman" panose="02020603050405020304" pitchFamily="18" charset="0"/>
            </a:endParaRPr>
          </a:p>
        </p:txBody>
      </p:sp>
      <p:sp>
        <p:nvSpPr>
          <p:cNvPr id="50185" name="Rectangle 16">
            <a:extLst>
              <a:ext uri="{FF2B5EF4-FFF2-40B4-BE49-F238E27FC236}">
                <a16:creationId xmlns:a16="http://schemas.microsoft.com/office/drawing/2014/main" id="{D01770A2-6BD8-4403-A35E-F943E22CD286}"/>
              </a:ext>
            </a:extLst>
          </p:cNvPr>
          <p:cNvSpPr>
            <a:spLocks noChangeArrowheads="1"/>
          </p:cNvSpPr>
          <p:nvPr/>
        </p:nvSpPr>
        <p:spPr bwMode="auto">
          <a:xfrm>
            <a:off x="9334250" y="4649694"/>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b="1" i="1">
                <a:solidFill>
                  <a:srgbClr val="000000"/>
                </a:solidFill>
                <a:latin typeface="Arial" panose="020B0604020202020204" pitchFamily="34" charset="0"/>
              </a:rPr>
              <a:t> </a:t>
            </a:r>
            <a:endParaRPr lang="cs-CZ" altLang="cs-CZ" sz="2399">
              <a:latin typeface="Times New Roman" panose="02020603050405020304" pitchFamily="18" charset="0"/>
            </a:endParaRPr>
          </a:p>
        </p:txBody>
      </p:sp>
      <p:sp>
        <p:nvSpPr>
          <p:cNvPr id="50186" name="Rectangle 17">
            <a:extLst>
              <a:ext uri="{FF2B5EF4-FFF2-40B4-BE49-F238E27FC236}">
                <a16:creationId xmlns:a16="http://schemas.microsoft.com/office/drawing/2014/main" id="{70B15297-7732-4252-967C-D7E154E11CCB}"/>
              </a:ext>
            </a:extLst>
          </p:cNvPr>
          <p:cNvSpPr>
            <a:spLocks noChangeArrowheads="1"/>
          </p:cNvSpPr>
          <p:nvPr/>
        </p:nvSpPr>
        <p:spPr bwMode="auto">
          <a:xfrm>
            <a:off x="10110478" y="4649694"/>
            <a:ext cx="2388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b="1" i="1">
                <a:solidFill>
                  <a:srgbClr val="000000"/>
                </a:solidFill>
                <a:latin typeface="Arial" panose="020B0604020202020204" pitchFamily="34" charset="0"/>
              </a:rPr>
              <a:t>pH</a:t>
            </a:r>
            <a:endParaRPr lang="cs-CZ" altLang="cs-CZ" sz="2399">
              <a:latin typeface="Times New Roman" panose="02020603050405020304" pitchFamily="18" charset="0"/>
            </a:endParaRPr>
          </a:p>
        </p:txBody>
      </p:sp>
      <p:sp>
        <p:nvSpPr>
          <p:cNvPr id="3" name="Šipka doprava se zářezem 2">
            <a:extLst>
              <a:ext uri="{FF2B5EF4-FFF2-40B4-BE49-F238E27FC236}">
                <a16:creationId xmlns:a16="http://schemas.microsoft.com/office/drawing/2014/main" id="{3B9ADCC1-E84A-47CF-A138-88638F54FEA9}"/>
              </a:ext>
            </a:extLst>
          </p:cNvPr>
          <p:cNvSpPr/>
          <p:nvPr/>
        </p:nvSpPr>
        <p:spPr>
          <a:xfrm>
            <a:off x="2567262" y="2392443"/>
            <a:ext cx="2128672" cy="1181009"/>
          </a:xfrm>
          <a:prstGeom prst="notchedRightArrow">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799" dirty="0">
                <a:solidFill>
                  <a:schemeClr val="tx1"/>
                </a:solidFill>
              </a:rPr>
              <a:t>Nastavované pCO2</a:t>
            </a:r>
          </a:p>
        </p:txBody>
      </p:sp>
      <p:sp>
        <p:nvSpPr>
          <p:cNvPr id="50188" name="TextovéPole 4">
            <a:extLst>
              <a:ext uri="{FF2B5EF4-FFF2-40B4-BE49-F238E27FC236}">
                <a16:creationId xmlns:a16="http://schemas.microsoft.com/office/drawing/2014/main" id="{36FD3342-9C4E-471B-85F0-A6F72E3AE76E}"/>
              </a:ext>
            </a:extLst>
          </p:cNvPr>
          <p:cNvSpPr txBox="1">
            <a:spLocks noChangeArrowheads="1"/>
          </p:cNvSpPr>
          <p:nvPr/>
        </p:nvSpPr>
        <p:spPr bwMode="auto">
          <a:xfrm>
            <a:off x="1151318" y="2528958"/>
            <a:ext cx="1487373"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r">
              <a:spcBef>
                <a:spcPct val="0"/>
              </a:spcBef>
              <a:buClrTx/>
              <a:buFontTx/>
              <a:buNone/>
            </a:pPr>
            <a:r>
              <a:rPr lang="cs-CZ" altLang="cs-CZ" sz="2399">
                <a:latin typeface="Times New Roman" panose="02020603050405020304" pitchFamily="18" charset="0"/>
              </a:rPr>
              <a:t>směs</a:t>
            </a:r>
          </a:p>
          <a:p>
            <a:pPr algn="r">
              <a:spcBef>
                <a:spcPct val="0"/>
              </a:spcBef>
              <a:buClrTx/>
              <a:buFontTx/>
              <a:buNone/>
            </a:pPr>
            <a:r>
              <a:rPr lang="cs-CZ" altLang="cs-CZ" sz="2399">
                <a:latin typeface="Times New Roman" panose="02020603050405020304" pitchFamily="18" charset="0"/>
              </a:rPr>
              <a:t>O</a:t>
            </a:r>
            <a:r>
              <a:rPr lang="cs-CZ" altLang="cs-CZ" sz="2399" baseline="-25000">
                <a:latin typeface="Times New Roman" panose="02020603050405020304" pitchFamily="18" charset="0"/>
              </a:rPr>
              <a:t>2</a:t>
            </a:r>
            <a:r>
              <a:rPr lang="cs-CZ" altLang="cs-CZ" sz="2399">
                <a:latin typeface="Times New Roman" panose="02020603050405020304" pitchFamily="18" charset="0"/>
              </a:rPr>
              <a:t>/CO</a:t>
            </a:r>
            <a:r>
              <a:rPr lang="cs-CZ" altLang="cs-CZ" sz="2399" baseline="-25000">
                <a:latin typeface="Times New Roman" panose="02020603050405020304" pitchFamily="18" charset="0"/>
              </a:rPr>
              <a:t>2</a:t>
            </a:r>
            <a:endParaRPr lang="cs-CZ" altLang="cs-CZ" sz="2399">
              <a:latin typeface="Times New Roman" panose="02020603050405020304" pitchFamily="18" charset="0"/>
            </a:endParaRPr>
          </a:p>
        </p:txBody>
      </p:sp>
      <p:sp>
        <p:nvSpPr>
          <p:cNvPr id="6" name="Šipka dolů 5">
            <a:extLst>
              <a:ext uri="{FF2B5EF4-FFF2-40B4-BE49-F238E27FC236}">
                <a16:creationId xmlns:a16="http://schemas.microsoft.com/office/drawing/2014/main" id="{154C5CE7-70D6-4186-AB3A-D81BBA49A6C4}"/>
              </a:ext>
            </a:extLst>
          </p:cNvPr>
          <p:cNvSpPr/>
          <p:nvPr/>
        </p:nvSpPr>
        <p:spPr>
          <a:xfrm>
            <a:off x="6311884" y="4921136"/>
            <a:ext cx="3341430" cy="1401655"/>
          </a:xfrm>
          <a:prstGeom prst="downArrow">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solidFill>
                  <a:schemeClr val="tx1"/>
                </a:solidFill>
              </a:rPr>
              <a:t>Měřené pH </a:t>
            </a:r>
          </a:p>
        </p:txBody>
      </p:sp>
      <p:grpSp>
        <p:nvGrpSpPr>
          <p:cNvPr id="2" name="Group 97">
            <a:extLst>
              <a:ext uri="{FF2B5EF4-FFF2-40B4-BE49-F238E27FC236}">
                <a16:creationId xmlns:a16="http://schemas.microsoft.com/office/drawing/2014/main" id="{3923488C-761E-4563-93DD-68B96C3247F6}"/>
              </a:ext>
            </a:extLst>
          </p:cNvPr>
          <p:cNvGrpSpPr>
            <a:grpSpLocks/>
          </p:cNvGrpSpPr>
          <p:nvPr/>
        </p:nvGrpSpPr>
        <p:grpSpPr bwMode="auto">
          <a:xfrm>
            <a:off x="4800702" y="1125715"/>
            <a:ext cx="5874885" cy="3706527"/>
            <a:chOff x="2440" y="1005"/>
            <a:chExt cx="2790" cy="1730"/>
          </a:xfrm>
        </p:grpSpPr>
        <p:sp>
          <p:nvSpPr>
            <p:cNvPr id="50191" name="Line 13">
              <a:extLst>
                <a:ext uri="{FF2B5EF4-FFF2-40B4-BE49-F238E27FC236}">
                  <a16:creationId xmlns:a16="http://schemas.microsoft.com/office/drawing/2014/main" id="{BD813EA5-3961-4FCA-AC30-A80AB42FA50F}"/>
                </a:ext>
              </a:extLst>
            </p:cNvPr>
            <p:cNvSpPr>
              <a:spLocks noChangeShapeType="1"/>
            </p:cNvSpPr>
            <p:nvPr/>
          </p:nvSpPr>
          <p:spPr bwMode="auto">
            <a:xfrm>
              <a:off x="2440" y="1005"/>
              <a:ext cx="2213" cy="173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400"/>
            </a:p>
          </p:txBody>
        </p:sp>
        <p:grpSp>
          <p:nvGrpSpPr>
            <p:cNvPr id="50192" name="Group 26">
              <a:extLst>
                <a:ext uri="{FF2B5EF4-FFF2-40B4-BE49-F238E27FC236}">
                  <a16:creationId xmlns:a16="http://schemas.microsoft.com/office/drawing/2014/main" id="{CD59C144-9AA8-4561-95D9-FB6754D16163}"/>
                </a:ext>
              </a:extLst>
            </p:cNvPr>
            <p:cNvGrpSpPr>
              <a:grpSpLocks/>
            </p:cNvGrpSpPr>
            <p:nvPr/>
          </p:nvGrpSpPr>
          <p:grpSpPr bwMode="auto">
            <a:xfrm>
              <a:off x="4083" y="1499"/>
              <a:ext cx="1127" cy="759"/>
              <a:chOff x="4083" y="1499"/>
              <a:chExt cx="1127" cy="759"/>
            </a:xfrm>
          </p:grpSpPr>
          <p:sp>
            <p:nvSpPr>
              <p:cNvPr id="50195" name="Freeform 24">
                <a:extLst>
                  <a:ext uri="{FF2B5EF4-FFF2-40B4-BE49-F238E27FC236}">
                    <a16:creationId xmlns:a16="http://schemas.microsoft.com/office/drawing/2014/main" id="{767890A6-5CDE-4AF6-AE64-7B6DB8E4AAFB}"/>
                  </a:ext>
                </a:extLst>
              </p:cNvPr>
              <p:cNvSpPr>
                <a:spLocks/>
              </p:cNvSpPr>
              <p:nvPr/>
            </p:nvSpPr>
            <p:spPr bwMode="auto">
              <a:xfrm>
                <a:off x="4083" y="1499"/>
                <a:ext cx="1127" cy="759"/>
              </a:xfrm>
              <a:custGeom>
                <a:avLst/>
                <a:gdLst>
                  <a:gd name="T0" fmla="*/ 194 w 1127"/>
                  <a:gd name="T1" fmla="*/ 0 h 759"/>
                  <a:gd name="T2" fmla="*/ 194 w 1127"/>
                  <a:gd name="T3" fmla="*/ 173 h 759"/>
                  <a:gd name="T4" fmla="*/ 194 w 1127"/>
                  <a:gd name="T5" fmla="*/ 173 h 759"/>
                  <a:gd name="T6" fmla="*/ 194 w 1127"/>
                  <a:gd name="T7" fmla="*/ 247 h 759"/>
                  <a:gd name="T8" fmla="*/ 194 w 1127"/>
                  <a:gd name="T9" fmla="*/ 296 h 759"/>
                  <a:gd name="T10" fmla="*/ 349 w 1127"/>
                  <a:gd name="T11" fmla="*/ 296 h 759"/>
                  <a:gd name="T12" fmla="*/ 0 w 1127"/>
                  <a:gd name="T13" fmla="*/ 759 h 759"/>
                  <a:gd name="T14" fmla="*/ 582 w 1127"/>
                  <a:gd name="T15" fmla="*/ 296 h 759"/>
                  <a:gd name="T16" fmla="*/ 1127 w 1127"/>
                  <a:gd name="T17" fmla="*/ 296 h 759"/>
                  <a:gd name="T18" fmla="*/ 1127 w 1127"/>
                  <a:gd name="T19" fmla="*/ 247 h 759"/>
                  <a:gd name="T20" fmla="*/ 1127 w 1127"/>
                  <a:gd name="T21" fmla="*/ 173 h 759"/>
                  <a:gd name="T22" fmla="*/ 1127 w 1127"/>
                  <a:gd name="T23" fmla="*/ 173 h 759"/>
                  <a:gd name="T24" fmla="*/ 1127 w 1127"/>
                  <a:gd name="T25" fmla="*/ 0 h 759"/>
                  <a:gd name="T26" fmla="*/ 582 w 1127"/>
                  <a:gd name="T27" fmla="*/ 0 h 759"/>
                  <a:gd name="T28" fmla="*/ 349 w 1127"/>
                  <a:gd name="T29" fmla="*/ 0 h 759"/>
                  <a:gd name="T30" fmla="*/ 349 w 1127"/>
                  <a:gd name="T31" fmla="*/ 0 h 759"/>
                  <a:gd name="T32" fmla="*/ 194 w 1127"/>
                  <a:gd name="T33" fmla="*/ 0 h 7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7"/>
                  <a:gd name="T52" fmla="*/ 0 h 759"/>
                  <a:gd name="T53" fmla="*/ 1127 w 1127"/>
                  <a:gd name="T54" fmla="*/ 759 h 7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7" h="759">
                    <a:moveTo>
                      <a:pt x="194" y="0"/>
                    </a:moveTo>
                    <a:lnTo>
                      <a:pt x="194" y="173"/>
                    </a:lnTo>
                    <a:lnTo>
                      <a:pt x="194" y="247"/>
                    </a:lnTo>
                    <a:lnTo>
                      <a:pt x="194" y="296"/>
                    </a:lnTo>
                    <a:lnTo>
                      <a:pt x="349" y="296"/>
                    </a:lnTo>
                    <a:lnTo>
                      <a:pt x="0" y="759"/>
                    </a:lnTo>
                    <a:lnTo>
                      <a:pt x="582" y="296"/>
                    </a:lnTo>
                    <a:lnTo>
                      <a:pt x="1127" y="296"/>
                    </a:lnTo>
                    <a:lnTo>
                      <a:pt x="1127" y="247"/>
                    </a:lnTo>
                    <a:lnTo>
                      <a:pt x="1127" y="173"/>
                    </a:lnTo>
                    <a:lnTo>
                      <a:pt x="1127" y="0"/>
                    </a:lnTo>
                    <a:lnTo>
                      <a:pt x="582" y="0"/>
                    </a:lnTo>
                    <a:lnTo>
                      <a:pt x="349" y="0"/>
                    </a:lnTo>
                    <a:lnTo>
                      <a:pt x="1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50196" name="Freeform 25">
                <a:extLst>
                  <a:ext uri="{FF2B5EF4-FFF2-40B4-BE49-F238E27FC236}">
                    <a16:creationId xmlns:a16="http://schemas.microsoft.com/office/drawing/2014/main" id="{EB6C6C88-E3A3-403C-A077-A3C024EAABB7}"/>
                  </a:ext>
                </a:extLst>
              </p:cNvPr>
              <p:cNvSpPr>
                <a:spLocks/>
              </p:cNvSpPr>
              <p:nvPr/>
            </p:nvSpPr>
            <p:spPr bwMode="auto">
              <a:xfrm>
                <a:off x="4083" y="1499"/>
                <a:ext cx="1127" cy="759"/>
              </a:xfrm>
              <a:custGeom>
                <a:avLst/>
                <a:gdLst>
                  <a:gd name="T0" fmla="*/ 194 w 1127"/>
                  <a:gd name="T1" fmla="*/ 0 h 759"/>
                  <a:gd name="T2" fmla="*/ 194 w 1127"/>
                  <a:gd name="T3" fmla="*/ 173 h 759"/>
                  <a:gd name="T4" fmla="*/ 194 w 1127"/>
                  <a:gd name="T5" fmla="*/ 173 h 759"/>
                  <a:gd name="T6" fmla="*/ 194 w 1127"/>
                  <a:gd name="T7" fmla="*/ 247 h 759"/>
                  <a:gd name="T8" fmla="*/ 194 w 1127"/>
                  <a:gd name="T9" fmla="*/ 296 h 759"/>
                  <a:gd name="T10" fmla="*/ 349 w 1127"/>
                  <a:gd name="T11" fmla="*/ 296 h 759"/>
                  <a:gd name="T12" fmla="*/ 0 w 1127"/>
                  <a:gd name="T13" fmla="*/ 759 h 759"/>
                  <a:gd name="T14" fmla="*/ 582 w 1127"/>
                  <a:gd name="T15" fmla="*/ 296 h 759"/>
                  <a:gd name="T16" fmla="*/ 1127 w 1127"/>
                  <a:gd name="T17" fmla="*/ 296 h 759"/>
                  <a:gd name="T18" fmla="*/ 1127 w 1127"/>
                  <a:gd name="T19" fmla="*/ 247 h 759"/>
                  <a:gd name="T20" fmla="*/ 1127 w 1127"/>
                  <a:gd name="T21" fmla="*/ 173 h 759"/>
                  <a:gd name="T22" fmla="*/ 1127 w 1127"/>
                  <a:gd name="T23" fmla="*/ 173 h 759"/>
                  <a:gd name="T24" fmla="*/ 1127 w 1127"/>
                  <a:gd name="T25" fmla="*/ 0 h 759"/>
                  <a:gd name="T26" fmla="*/ 582 w 1127"/>
                  <a:gd name="T27" fmla="*/ 0 h 759"/>
                  <a:gd name="T28" fmla="*/ 349 w 1127"/>
                  <a:gd name="T29" fmla="*/ 0 h 759"/>
                  <a:gd name="T30" fmla="*/ 349 w 1127"/>
                  <a:gd name="T31" fmla="*/ 0 h 759"/>
                  <a:gd name="T32" fmla="*/ 194 w 1127"/>
                  <a:gd name="T33" fmla="*/ 0 h 7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7"/>
                  <a:gd name="T52" fmla="*/ 0 h 759"/>
                  <a:gd name="T53" fmla="*/ 1127 w 1127"/>
                  <a:gd name="T54" fmla="*/ 759 h 7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7" h="759">
                    <a:moveTo>
                      <a:pt x="194" y="0"/>
                    </a:moveTo>
                    <a:lnTo>
                      <a:pt x="194" y="173"/>
                    </a:lnTo>
                    <a:lnTo>
                      <a:pt x="194" y="247"/>
                    </a:lnTo>
                    <a:lnTo>
                      <a:pt x="194" y="296"/>
                    </a:lnTo>
                    <a:lnTo>
                      <a:pt x="349" y="296"/>
                    </a:lnTo>
                    <a:lnTo>
                      <a:pt x="0" y="759"/>
                    </a:lnTo>
                    <a:lnTo>
                      <a:pt x="582" y="296"/>
                    </a:lnTo>
                    <a:lnTo>
                      <a:pt x="1127" y="296"/>
                    </a:lnTo>
                    <a:lnTo>
                      <a:pt x="1127" y="247"/>
                    </a:lnTo>
                    <a:lnTo>
                      <a:pt x="1127" y="173"/>
                    </a:lnTo>
                    <a:lnTo>
                      <a:pt x="1127" y="0"/>
                    </a:lnTo>
                    <a:lnTo>
                      <a:pt x="582" y="0"/>
                    </a:lnTo>
                    <a:lnTo>
                      <a:pt x="349" y="0"/>
                    </a:lnTo>
                    <a:lnTo>
                      <a:pt x="194" y="0"/>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grpSp>
        <p:sp>
          <p:nvSpPr>
            <p:cNvPr id="50193" name="Rectangle 27">
              <a:extLst>
                <a:ext uri="{FF2B5EF4-FFF2-40B4-BE49-F238E27FC236}">
                  <a16:creationId xmlns:a16="http://schemas.microsoft.com/office/drawing/2014/main" id="{A5707D36-98A9-457A-BB3E-7FEE58E58F0A}"/>
                </a:ext>
              </a:extLst>
            </p:cNvPr>
            <p:cNvSpPr>
              <a:spLocks noChangeArrowheads="1"/>
            </p:cNvSpPr>
            <p:nvPr/>
          </p:nvSpPr>
          <p:spPr bwMode="auto">
            <a:xfrm>
              <a:off x="4310" y="1535"/>
              <a:ext cx="92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Titrační křivka</a:t>
              </a:r>
            </a:p>
            <a:p>
              <a:pPr>
                <a:spcBef>
                  <a:spcPct val="0"/>
                </a:spcBef>
                <a:buClrTx/>
                <a:buFontTx/>
                <a:buNone/>
              </a:pPr>
              <a:r>
                <a:rPr lang="cs-CZ" altLang="cs-CZ" sz="1200">
                  <a:solidFill>
                    <a:srgbClr val="000000"/>
                  </a:solidFill>
                  <a:latin typeface="Arial" panose="020B0604020202020204" pitchFamily="34" charset="0"/>
                </a:rPr>
                <a:t>(přímka v log. souřadnicích) </a:t>
              </a:r>
              <a:endParaRPr lang="cs-CZ" altLang="cs-CZ" sz="2399">
                <a:latin typeface="Times New Roman" panose="02020603050405020304" pitchFamily="18" charset="0"/>
              </a:endParaRPr>
            </a:p>
          </p:txBody>
        </p:sp>
        <p:sp>
          <p:nvSpPr>
            <p:cNvPr id="50194" name="Rectangle 28">
              <a:extLst>
                <a:ext uri="{FF2B5EF4-FFF2-40B4-BE49-F238E27FC236}">
                  <a16:creationId xmlns:a16="http://schemas.microsoft.com/office/drawing/2014/main" id="{082C876D-759A-4324-9CB7-CD5606AA4281}"/>
                </a:ext>
              </a:extLst>
            </p:cNvPr>
            <p:cNvSpPr>
              <a:spLocks noChangeArrowheads="1"/>
            </p:cNvSpPr>
            <p:nvPr/>
          </p:nvSpPr>
          <p:spPr bwMode="auto">
            <a:xfrm>
              <a:off x="4338" y="1655"/>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grpSp>
    </p:spTree>
    <p:extLst>
      <p:ext uri="{BB962C8B-B14F-4D97-AF65-F5344CB8AC3E}">
        <p14:creationId xmlns:p14="http://schemas.microsoft.com/office/powerpoint/2010/main" val="446084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7">
            <a:extLst>
              <a:ext uri="{FF2B5EF4-FFF2-40B4-BE49-F238E27FC236}">
                <a16:creationId xmlns:a16="http://schemas.microsoft.com/office/drawing/2014/main" id="{EE5B0734-A73A-4B17-B532-E6923079D092}"/>
              </a:ext>
            </a:extLst>
          </p:cNvPr>
          <p:cNvSpPr>
            <a:spLocks noChangeAspect="1" noChangeArrowheads="1" noTextEdit="1"/>
          </p:cNvSpPr>
          <p:nvPr/>
        </p:nvSpPr>
        <p:spPr bwMode="auto">
          <a:xfrm>
            <a:off x="1524353" y="-33072"/>
            <a:ext cx="9143295" cy="689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52227" name="Rectangle 9">
            <a:extLst>
              <a:ext uri="{FF2B5EF4-FFF2-40B4-BE49-F238E27FC236}">
                <a16:creationId xmlns:a16="http://schemas.microsoft.com/office/drawing/2014/main" id="{67430642-2686-45FD-94A1-FAE3F1FCF4EF}"/>
              </a:ext>
            </a:extLst>
          </p:cNvPr>
          <p:cNvSpPr>
            <a:spLocks noChangeArrowheads="1"/>
          </p:cNvSpPr>
          <p:nvPr/>
        </p:nvSpPr>
        <p:spPr bwMode="auto">
          <a:xfrm>
            <a:off x="1524354" y="266"/>
            <a:ext cx="9141708" cy="688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b="1">
                <a:solidFill>
                  <a:srgbClr val="FF0066"/>
                </a:solidFill>
                <a:latin typeface="Times New Roman" panose="02020603050405020304" pitchFamily="18" charset="0"/>
              </a:rPr>
              <a:t>Ekvilibrační metadoa měření pCO2 dle Astrupa</a:t>
            </a:r>
          </a:p>
        </p:txBody>
      </p:sp>
      <p:sp>
        <p:nvSpPr>
          <p:cNvPr id="52228" name="Rectangle 10">
            <a:extLst>
              <a:ext uri="{FF2B5EF4-FFF2-40B4-BE49-F238E27FC236}">
                <a16:creationId xmlns:a16="http://schemas.microsoft.com/office/drawing/2014/main" id="{35E8B917-6C10-4B56-AECA-908CEB8033D5}"/>
              </a:ext>
            </a:extLst>
          </p:cNvPr>
          <p:cNvSpPr>
            <a:spLocks noChangeArrowheads="1"/>
          </p:cNvSpPr>
          <p:nvPr/>
        </p:nvSpPr>
        <p:spPr bwMode="auto">
          <a:xfrm>
            <a:off x="1513242" y="-10847"/>
            <a:ext cx="9162344" cy="6909855"/>
          </a:xfrm>
          <a:prstGeom prst="rect">
            <a:avLst/>
          </a:prstGeom>
          <a:noFill/>
          <a:ln w="19050" cap="rnd">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399">
              <a:latin typeface="Times New Roman" panose="02020603050405020304" pitchFamily="18" charset="0"/>
            </a:endParaRPr>
          </a:p>
        </p:txBody>
      </p:sp>
      <p:sp>
        <p:nvSpPr>
          <p:cNvPr id="52229" name="Line 11">
            <a:extLst>
              <a:ext uri="{FF2B5EF4-FFF2-40B4-BE49-F238E27FC236}">
                <a16:creationId xmlns:a16="http://schemas.microsoft.com/office/drawing/2014/main" id="{6D02E84F-16D9-406D-9F60-2854F3663DE8}"/>
              </a:ext>
            </a:extLst>
          </p:cNvPr>
          <p:cNvSpPr>
            <a:spLocks noChangeShapeType="1"/>
          </p:cNvSpPr>
          <p:nvPr/>
        </p:nvSpPr>
        <p:spPr bwMode="auto">
          <a:xfrm>
            <a:off x="4518147" y="4905262"/>
            <a:ext cx="5622491"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52230" name="Line 12">
            <a:extLst>
              <a:ext uri="{FF2B5EF4-FFF2-40B4-BE49-F238E27FC236}">
                <a16:creationId xmlns:a16="http://schemas.microsoft.com/office/drawing/2014/main" id="{99474974-AA62-4414-9F9C-FED3EAA334EA}"/>
              </a:ext>
            </a:extLst>
          </p:cNvPr>
          <p:cNvSpPr>
            <a:spLocks noChangeShapeType="1"/>
          </p:cNvSpPr>
          <p:nvPr/>
        </p:nvSpPr>
        <p:spPr bwMode="auto">
          <a:xfrm flipV="1">
            <a:off x="4518147" y="786017"/>
            <a:ext cx="1588" cy="41176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52231" name="Rectangle 14">
            <a:extLst>
              <a:ext uri="{FF2B5EF4-FFF2-40B4-BE49-F238E27FC236}">
                <a16:creationId xmlns:a16="http://schemas.microsoft.com/office/drawing/2014/main" id="{CDFA68EF-1372-42EA-93F2-4B734B28520B}"/>
              </a:ext>
            </a:extLst>
          </p:cNvPr>
          <p:cNvSpPr>
            <a:spLocks noChangeArrowheads="1"/>
          </p:cNvSpPr>
          <p:nvPr/>
        </p:nvSpPr>
        <p:spPr bwMode="auto">
          <a:xfrm>
            <a:off x="3935581" y="405047"/>
            <a:ext cx="7069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b="1" i="1">
                <a:solidFill>
                  <a:srgbClr val="000000"/>
                </a:solidFill>
                <a:latin typeface="Arial" panose="020B0604020202020204" pitchFamily="34" charset="0"/>
              </a:rPr>
              <a:t>log PCO</a:t>
            </a:r>
            <a:endParaRPr lang="cs-CZ" altLang="cs-CZ" sz="2399">
              <a:latin typeface="Times New Roman" panose="02020603050405020304" pitchFamily="18" charset="0"/>
            </a:endParaRPr>
          </a:p>
        </p:txBody>
      </p:sp>
      <p:sp>
        <p:nvSpPr>
          <p:cNvPr id="52232" name="Rectangle 15">
            <a:extLst>
              <a:ext uri="{FF2B5EF4-FFF2-40B4-BE49-F238E27FC236}">
                <a16:creationId xmlns:a16="http://schemas.microsoft.com/office/drawing/2014/main" id="{C2BE6529-5E43-466B-AE96-CAEA0B065E4D}"/>
              </a:ext>
            </a:extLst>
          </p:cNvPr>
          <p:cNvSpPr>
            <a:spLocks noChangeArrowheads="1"/>
          </p:cNvSpPr>
          <p:nvPr/>
        </p:nvSpPr>
        <p:spPr bwMode="auto">
          <a:xfrm>
            <a:off x="4632438" y="557436"/>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900" b="1" i="1">
                <a:solidFill>
                  <a:srgbClr val="000000"/>
                </a:solidFill>
                <a:latin typeface="Arial" panose="020B0604020202020204" pitchFamily="34" charset="0"/>
              </a:rPr>
              <a:t>2</a:t>
            </a:r>
            <a:endParaRPr lang="cs-CZ" altLang="cs-CZ" sz="2399">
              <a:latin typeface="Times New Roman" panose="02020603050405020304" pitchFamily="18" charset="0"/>
            </a:endParaRPr>
          </a:p>
        </p:txBody>
      </p:sp>
      <p:sp>
        <p:nvSpPr>
          <p:cNvPr id="52233" name="Rectangle 16">
            <a:extLst>
              <a:ext uri="{FF2B5EF4-FFF2-40B4-BE49-F238E27FC236}">
                <a16:creationId xmlns:a16="http://schemas.microsoft.com/office/drawing/2014/main" id="{DEB2C62A-F917-46D3-8988-758A7D96C392}"/>
              </a:ext>
            </a:extLst>
          </p:cNvPr>
          <p:cNvSpPr>
            <a:spLocks noChangeArrowheads="1"/>
          </p:cNvSpPr>
          <p:nvPr/>
        </p:nvSpPr>
        <p:spPr bwMode="auto">
          <a:xfrm>
            <a:off x="9334250" y="4649694"/>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b="1" i="1">
                <a:solidFill>
                  <a:srgbClr val="000000"/>
                </a:solidFill>
                <a:latin typeface="Arial" panose="020B0604020202020204" pitchFamily="34" charset="0"/>
              </a:rPr>
              <a:t> </a:t>
            </a:r>
            <a:endParaRPr lang="cs-CZ" altLang="cs-CZ" sz="2399">
              <a:latin typeface="Times New Roman" panose="02020603050405020304" pitchFamily="18" charset="0"/>
            </a:endParaRPr>
          </a:p>
        </p:txBody>
      </p:sp>
      <p:sp>
        <p:nvSpPr>
          <p:cNvPr id="52234" name="Rectangle 17">
            <a:extLst>
              <a:ext uri="{FF2B5EF4-FFF2-40B4-BE49-F238E27FC236}">
                <a16:creationId xmlns:a16="http://schemas.microsoft.com/office/drawing/2014/main" id="{55E922FD-EB97-4197-AA17-A71F0F8A8FA1}"/>
              </a:ext>
            </a:extLst>
          </p:cNvPr>
          <p:cNvSpPr>
            <a:spLocks noChangeArrowheads="1"/>
          </p:cNvSpPr>
          <p:nvPr/>
        </p:nvSpPr>
        <p:spPr bwMode="auto">
          <a:xfrm>
            <a:off x="10110478" y="4649694"/>
            <a:ext cx="2388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b="1" i="1">
                <a:solidFill>
                  <a:srgbClr val="000000"/>
                </a:solidFill>
                <a:latin typeface="Arial" panose="020B0604020202020204" pitchFamily="34" charset="0"/>
              </a:rPr>
              <a:t>pH</a:t>
            </a:r>
            <a:endParaRPr lang="cs-CZ" altLang="cs-CZ" sz="2399">
              <a:latin typeface="Times New Roman" panose="02020603050405020304" pitchFamily="18" charset="0"/>
            </a:endParaRPr>
          </a:p>
        </p:txBody>
      </p:sp>
      <p:sp>
        <p:nvSpPr>
          <p:cNvPr id="107542" name="Freeform 22">
            <a:extLst>
              <a:ext uri="{FF2B5EF4-FFF2-40B4-BE49-F238E27FC236}">
                <a16:creationId xmlns:a16="http://schemas.microsoft.com/office/drawing/2014/main" id="{833868D7-12A6-44D0-8D46-CD4ECAC8D4E8}"/>
              </a:ext>
            </a:extLst>
          </p:cNvPr>
          <p:cNvSpPr>
            <a:spLocks noEditPoints="1"/>
          </p:cNvSpPr>
          <p:nvPr/>
        </p:nvSpPr>
        <p:spPr bwMode="auto">
          <a:xfrm>
            <a:off x="6940485" y="2828972"/>
            <a:ext cx="76194" cy="2073115"/>
          </a:xfrm>
          <a:custGeom>
            <a:avLst/>
            <a:gdLst>
              <a:gd name="T0" fmla="*/ 2147483646 w 48"/>
              <a:gd name="T1" fmla="*/ 2147483646 h 1306"/>
              <a:gd name="T2" fmla="*/ 2147483646 w 48"/>
              <a:gd name="T3" fmla="*/ 2147483646 h 1306"/>
              <a:gd name="T4" fmla="*/ 2147483646 w 48"/>
              <a:gd name="T5" fmla="*/ 2147483646 h 1306"/>
              <a:gd name="T6" fmla="*/ 2147483646 w 48"/>
              <a:gd name="T7" fmla="*/ 2147483646 h 1306"/>
              <a:gd name="T8" fmla="*/ 2147483646 w 48"/>
              <a:gd name="T9" fmla="*/ 2147483646 h 1306"/>
              <a:gd name="T10" fmla="*/ 2147483646 w 48"/>
              <a:gd name="T11" fmla="*/ 2147483646 h 1306"/>
              <a:gd name="T12" fmla="*/ 2147483646 w 48"/>
              <a:gd name="T13" fmla="*/ 2147483646 h 1306"/>
              <a:gd name="T14" fmla="*/ 2147483646 w 48"/>
              <a:gd name="T15" fmla="*/ 2147483646 h 1306"/>
              <a:gd name="T16" fmla="*/ 2147483646 w 48"/>
              <a:gd name="T17" fmla="*/ 2147483646 h 1306"/>
              <a:gd name="T18" fmla="*/ 2147483646 w 48"/>
              <a:gd name="T19" fmla="*/ 2147483646 h 1306"/>
              <a:gd name="T20" fmla="*/ 2147483646 w 48"/>
              <a:gd name="T21" fmla="*/ 2147483646 h 1306"/>
              <a:gd name="T22" fmla="*/ 2147483646 w 48"/>
              <a:gd name="T23" fmla="*/ 2147483646 h 1306"/>
              <a:gd name="T24" fmla="*/ 2147483646 w 48"/>
              <a:gd name="T25" fmla="*/ 2147483646 h 1306"/>
              <a:gd name="T26" fmla="*/ 2147483646 w 48"/>
              <a:gd name="T27" fmla="*/ 2147483646 h 1306"/>
              <a:gd name="T28" fmla="*/ 2147483646 w 48"/>
              <a:gd name="T29" fmla="*/ 2147483646 h 1306"/>
              <a:gd name="T30" fmla="*/ 2147483646 w 48"/>
              <a:gd name="T31" fmla="*/ 2147483646 h 1306"/>
              <a:gd name="T32" fmla="*/ 2147483646 w 48"/>
              <a:gd name="T33" fmla="*/ 2147483646 h 1306"/>
              <a:gd name="T34" fmla="*/ 2147483646 w 48"/>
              <a:gd name="T35" fmla="*/ 2147483646 h 1306"/>
              <a:gd name="T36" fmla="*/ 2147483646 w 48"/>
              <a:gd name="T37" fmla="*/ 2147483646 h 1306"/>
              <a:gd name="T38" fmla="*/ 2147483646 w 48"/>
              <a:gd name="T39" fmla="*/ 2147483646 h 1306"/>
              <a:gd name="T40" fmla="*/ 2147483646 w 48"/>
              <a:gd name="T41" fmla="*/ 2147483646 h 1306"/>
              <a:gd name="T42" fmla="*/ 2147483646 w 48"/>
              <a:gd name="T43" fmla="*/ 2147483646 h 1306"/>
              <a:gd name="T44" fmla="*/ 2147483646 w 48"/>
              <a:gd name="T45" fmla="*/ 2147483646 h 1306"/>
              <a:gd name="T46" fmla="*/ 2147483646 w 48"/>
              <a:gd name="T47" fmla="*/ 2147483646 h 1306"/>
              <a:gd name="T48" fmla="*/ 2147483646 w 48"/>
              <a:gd name="T49" fmla="*/ 2147483646 h 1306"/>
              <a:gd name="T50" fmla="*/ 2147483646 w 48"/>
              <a:gd name="T51" fmla="*/ 2147483646 h 1306"/>
              <a:gd name="T52" fmla="*/ 2147483646 w 48"/>
              <a:gd name="T53" fmla="*/ 2147483646 h 1306"/>
              <a:gd name="T54" fmla="*/ 2147483646 w 48"/>
              <a:gd name="T55" fmla="*/ 2147483646 h 1306"/>
              <a:gd name="T56" fmla="*/ 2147483646 w 48"/>
              <a:gd name="T57" fmla="*/ 2147483646 h 1306"/>
              <a:gd name="T58" fmla="*/ 2147483646 w 48"/>
              <a:gd name="T59" fmla="*/ 2147483646 h 1306"/>
              <a:gd name="T60" fmla="*/ 2147483646 w 48"/>
              <a:gd name="T61" fmla="*/ 2147483646 h 1306"/>
              <a:gd name="T62" fmla="*/ 2147483646 w 48"/>
              <a:gd name="T63" fmla="*/ 2147483646 h 1306"/>
              <a:gd name="T64" fmla="*/ 2147483646 w 48"/>
              <a:gd name="T65" fmla="*/ 2147483646 h 1306"/>
              <a:gd name="T66" fmla="*/ 2147483646 w 48"/>
              <a:gd name="T67" fmla="*/ 2147483646 h 1306"/>
              <a:gd name="T68" fmla="*/ 2147483646 w 48"/>
              <a:gd name="T69" fmla="*/ 2147483646 h 1306"/>
              <a:gd name="T70" fmla="*/ 2147483646 w 48"/>
              <a:gd name="T71" fmla="*/ 2147483646 h 1306"/>
              <a:gd name="T72" fmla="*/ 2147483646 w 48"/>
              <a:gd name="T73" fmla="*/ 2147483646 h 1306"/>
              <a:gd name="T74" fmla="*/ 2147483646 w 48"/>
              <a:gd name="T75" fmla="*/ 2147483646 h 1306"/>
              <a:gd name="T76" fmla="*/ 2147483646 w 48"/>
              <a:gd name="T77" fmla="*/ 2147483646 h 1306"/>
              <a:gd name="T78" fmla="*/ 2147483646 w 48"/>
              <a:gd name="T79" fmla="*/ 2147483646 h 1306"/>
              <a:gd name="T80" fmla="*/ 2147483646 w 48"/>
              <a:gd name="T81" fmla="*/ 2147483646 h 1306"/>
              <a:gd name="T82" fmla="*/ 2147483646 w 48"/>
              <a:gd name="T83" fmla="*/ 2147483646 h 1306"/>
              <a:gd name="T84" fmla="*/ 2147483646 w 48"/>
              <a:gd name="T85" fmla="*/ 2147483646 h 1306"/>
              <a:gd name="T86" fmla="*/ 2147483646 w 48"/>
              <a:gd name="T87" fmla="*/ 2147483646 h 1306"/>
              <a:gd name="T88" fmla="*/ 2147483646 w 48"/>
              <a:gd name="T89" fmla="*/ 2147483646 h 1306"/>
              <a:gd name="T90" fmla="*/ 2147483646 w 48"/>
              <a:gd name="T91" fmla="*/ 2147483646 h 1306"/>
              <a:gd name="T92" fmla="*/ 2147483646 w 48"/>
              <a:gd name="T93" fmla="*/ 2147483646 h 1306"/>
              <a:gd name="T94" fmla="*/ 2147483646 w 48"/>
              <a:gd name="T95" fmla="*/ 2147483646 h 1306"/>
              <a:gd name="T96" fmla="*/ 2147483646 w 48"/>
              <a:gd name="T97" fmla="*/ 2147483646 h 1306"/>
              <a:gd name="T98" fmla="*/ 2147483646 w 48"/>
              <a:gd name="T99" fmla="*/ 2147483646 h 1306"/>
              <a:gd name="T100" fmla="*/ 2147483646 w 48"/>
              <a:gd name="T101" fmla="*/ 2147483646 h 1306"/>
              <a:gd name="T102" fmla="*/ 2147483646 w 48"/>
              <a:gd name="T103" fmla="*/ 2147483646 h 1306"/>
              <a:gd name="T104" fmla="*/ 2147483646 w 48"/>
              <a:gd name="T105" fmla="*/ 2147483646 h 13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
              <a:gd name="T160" fmla="*/ 0 h 1306"/>
              <a:gd name="T161" fmla="*/ 48 w 48"/>
              <a:gd name="T162" fmla="*/ 1306 h 13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 h="1306">
                <a:moveTo>
                  <a:pt x="30" y="40"/>
                </a:moveTo>
                <a:lnTo>
                  <a:pt x="30" y="52"/>
                </a:lnTo>
                <a:lnTo>
                  <a:pt x="18" y="52"/>
                </a:lnTo>
                <a:lnTo>
                  <a:pt x="18" y="40"/>
                </a:lnTo>
                <a:lnTo>
                  <a:pt x="30" y="40"/>
                </a:lnTo>
                <a:close/>
                <a:moveTo>
                  <a:pt x="30" y="64"/>
                </a:moveTo>
                <a:lnTo>
                  <a:pt x="30" y="77"/>
                </a:lnTo>
                <a:lnTo>
                  <a:pt x="18" y="77"/>
                </a:lnTo>
                <a:lnTo>
                  <a:pt x="18" y="64"/>
                </a:lnTo>
                <a:lnTo>
                  <a:pt x="30" y="64"/>
                </a:lnTo>
                <a:close/>
                <a:moveTo>
                  <a:pt x="30" y="89"/>
                </a:moveTo>
                <a:lnTo>
                  <a:pt x="30" y="101"/>
                </a:lnTo>
                <a:lnTo>
                  <a:pt x="18" y="101"/>
                </a:lnTo>
                <a:lnTo>
                  <a:pt x="18" y="89"/>
                </a:lnTo>
                <a:lnTo>
                  <a:pt x="30" y="89"/>
                </a:lnTo>
                <a:close/>
                <a:moveTo>
                  <a:pt x="30" y="113"/>
                </a:moveTo>
                <a:lnTo>
                  <a:pt x="30" y="125"/>
                </a:lnTo>
                <a:lnTo>
                  <a:pt x="18" y="125"/>
                </a:lnTo>
                <a:lnTo>
                  <a:pt x="18" y="113"/>
                </a:lnTo>
                <a:lnTo>
                  <a:pt x="30" y="113"/>
                </a:lnTo>
                <a:close/>
                <a:moveTo>
                  <a:pt x="30" y="137"/>
                </a:moveTo>
                <a:lnTo>
                  <a:pt x="30" y="149"/>
                </a:lnTo>
                <a:lnTo>
                  <a:pt x="18" y="149"/>
                </a:lnTo>
                <a:lnTo>
                  <a:pt x="18" y="137"/>
                </a:lnTo>
                <a:lnTo>
                  <a:pt x="30" y="137"/>
                </a:lnTo>
                <a:close/>
                <a:moveTo>
                  <a:pt x="30" y="161"/>
                </a:moveTo>
                <a:lnTo>
                  <a:pt x="30" y="173"/>
                </a:lnTo>
                <a:lnTo>
                  <a:pt x="18" y="173"/>
                </a:lnTo>
                <a:lnTo>
                  <a:pt x="18" y="161"/>
                </a:lnTo>
                <a:lnTo>
                  <a:pt x="30" y="161"/>
                </a:lnTo>
                <a:close/>
                <a:moveTo>
                  <a:pt x="30" y="185"/>
                </a:moveTo>
                <a:lnTo>
                  <a:pt x="30" y="197"/>
                </a:lnTo>
                <a:lnTo>
                  <a:pt x="18" y="197"/>
                </a:lnTo>
                <a:lnTo>
                  <a:pt x="18" y="185"/>
                </a:lnTo>
                <a:lnTo>
                  <a:pt x="30" y="185"/>
                </a:lnTo>
                <a:close/>
                <a:moveTo>
                  <a:pt x="30" y="209"/>
                </a:moveTo>
                <a:lnTo>
                  <a:pt x="30" y="221"/>
                </a:lnTo>
                <a:lnTo>
                  <a:pt x="18" y="221"/>
                </a:lnTo>
                <a:lnTo>
                  <a:pt x="18" y="209"/>
                </a:lnTo>
                <a:lnTo>
                  <a:pt x="30" y="209"/>
                </a:lnTo>
                <a:close/>
                <a:moveTo>
                  <a:pt x="30" y="233"/>
                </a:moveTo>
                <a:lnTo>
                  <a:pt x="30" y="245"/>
                </a:lnTo>
                <a:lnTo>
                  <a:pt x="18" y="245"/>
                </a:lnTo>
                <a:lnTo>
                  <a:pt x="18" y="233"/>
                </a:lnTo>
                <a:lnTo>
                  <a:pt x="30" y="233"/>
                </a:lnTo>
                <a:close/>
                <a:moveTo>
                  <a:pt x="30" y="257"/>
                </a:moveTo>
                <a:lnTo>
                  <a:pt x="30" y="269"/>
                </a:lnTo>
                <a:lnTo>
                  <a:pt x="18" y="269"/>
                </a:lnTo>
                <a:lnTo>
                  <a:pt x="18" y="257"/>
                </a:lnTo>
                <a:lnTo>
                  <a:pt x="30" y="257"/>
                </a:lnTo>
                <a:close/>
                <a:moveTo>
                  <a:pt x="30" y="282"/>
                </a:moveTo>
                <a:lnTo>
                  <a:pt x="30" y="294"/>
                </a:lnTo>
                <a:lnTo>
                  <a:pt x="18" y="294"/>
                </a:lnTo>
                <a:lnTo>
                  <a:pt x="18" y="282"/>
                </a:lnTo>
                <a:lnTo>
                  <a:pt x="30" y="282"/>
                </a:lnTo>
                <a:close/>
                <a:moveTo>
                  <a:pt x="30" y="306"/>
                </a:moveTo>
                <a:lnTo>
                  <a:pt x="30" y="318"/>
                </a:lnTo>
                <a:lnTo>
                  <a:pt x="18" y="318"/>
                </a:lnTo>
                <a:lnTo>
                  <a:pt x="18" y="306"/>
                </a:lnTo>
                <a:lnTo>
                  <a:pt x="30" y="306"/>
                </a:lnTo>
                <a:close/>
                <a:moveTo>
                  <a:pt x="30" y="330"/>
                </a:moveTo>
                <a:lnTo>
                  <a:pt x="30" y="342"/>
                </a:lnTo>
                <a:lnTo>
                  <a:pt x="18" y="342"/>
                </a:lnTo>
                <a:lnTo>
                  <a:pt x="18" y="330"/>
                </a:lnTo>
                <a:lnTo>
                  <a:pt x="30" y="330"/>
                </a:lnTo>
                <a:close/>
                <a:moveTo>
                  <a:pt x="30" y="354"/>
                </a:moveTo>
                <a:lnTo>
                  <a:pt x="30" y="366"/>
                </a:lnTo>
                <a:lnTo>
                  <a:pt x="18" y="366"/>
                </a:lnTo>
                <a:lnTo>
                  <a:pt x="18" y="354"/>
                </a:lnTo>
                <a:lnTo>
                  <a:pt x="30" y="354"/>
                </a:lnTo>
                <a:close/>
                <a:moveTo>
                  <a:pt x="30" y="378"/>
                </a:moveTo>
                <a:lnTo>
                  <a:pt x="30" y="390"/>
                </a:lnTo>
                <a:lnTo>
                  <a:pt x="18" y="390"/>
                </a:lnTo>
                <a:lnTo>
                  <a:pt x="18" y="378"/>
                </a:lnTo>
                <a:lnTo>
                  <a:pt x="30" y="378"/>
                </a:lnTo>
                <a:close/>
                <a:moveTo>
                  <a:pt x="30" y="402"/>
                </a:moveTo>
                <a:lnTo>
                  <a:pt x="30" y="414"/>
                </a:lnTo>
                <a:lnTo>
                  <a:pt x="18" y="414"/>
                </a:lnTo>
                <a:lnTo>
                  <a:pt x="18" y="402"/>
                </a:lnTo>
                <a:lnTo>
                  <a:pt x="30" y="402"/>
                </a:lnTo>
                <a:close/>
                <a:moveTo>
                  <a:pt x="30" y="426"/>
                </a:moveTo>
                <a:lnTo>
                  <a:pt x="30" y="438"/>
                </a:lnTo>
                <a:lnTo>
                  <a:pt x="18" y="438"/>
                </a:lnTo>
                <a:lnTo>
                  <a:pt x="18" y="426"/>
                </a:lnTo>
                <a:lnTo>
                  <a:pt x="30" y="426"/>
                </a:lnTo>
                <a:close/>
                <a:moveTo>
                  <a:pt x="30" y="450"/>
                </a:moveTo>
                <a:lnTo>
                  <a:pt x="30" y="462"/>
                </a:lnTo>
                <a:lnTo>
                  <a:pt x="18" y="462"/>
                </a:lnTo>
                <a:lnTo>
                  <a:pt x="18" y="450"/>
                </a:lnTo>
                <a:lnTo>
                  <a:pt x="30" y="450"/>
                </a:lnTo>
                <a:close/>
                <a:moveTo>
                  <a:pt x="30" y="474"/>
                </a:moveTo>
                <a:lnTo>
                  <a:pt x="30" y="486"/>
                </a:lnTo>
                <a:lnTo>
                  <a:pt x="18" y="486"/>
                </a:lnTo>
                <a:lnTo>
                  <a:pt x="18" y="474"/>
                </a:lnTo>
                <a:lnTo>
                  <a:pt x="30" y="474"/>
                </a:lnTo>
                <a:close/>
                <a:moveTo>
                  <a:pt x="30" y="499"/>
                </a:moveTo>
                <a:lnTo>
                  <a:pt x="30" y="511"/>
                </a:lnTo>
                <a:lnTo>
                  <a:pt x="18" y="511"/>
                </a:lnTo>
                <a:lnTo>
                  <a:pt x="18" y="499"/>
                </a:lnTo>
                <a:lnTo>
                  <a:pt x="30" y="499"/>
                </a:lnTo>
                <a:close/>
                <a:moveTo>
                  <a:pt x="30" y="523"/>
                </a:moveTo>
                <a:lnTo>
                  <a:pt x="30" y="535"/>
                </a:lnTo>
                <a:lnTo>
                  <a:pt x="18" y="535"/>
                </a:lnTo>
                <a:lnTo>
                  <a:pt x="18" y="523"/>
                </a:lnTo>
                <a:lnTo>
                  <a:pt x="30" y="523"/>
                </a:lnTo>
                <a:close/>
                <a:moveTo>
                  <a:pt x="30" y="547"/>
                </a:moveTo>
                <a:lnTo>
                  <a:pt x="30" y="559"/>
                </a:lnTo>
                <a:lnTo>
                  <a:pt x="18" y="559"/>
                </a:lnTo>
                <a:lnTo>
                  <a:pt x="18" y="547"/>
                </a:lnTo>
                <a:lnTo>
                  <a:pt x="30" y="547"/>
                </a:lnTo>
                <a:close/>
                <a:moveTo>
                  <a:pt x="30" y="571"/>
                </a:moveTo>
                <a:lnTo>
                  <a:pt x="30" y="583"/>
                </a:lnTo>
                <a:lnTo>
                  <a:pt x="18" y="583"/>
                </a:lnTo>
                <a:lnTo>
                  <a:pt x="18" y="571"/>
                </a:lnTo>
                <a:lnTo>
                  <a:pt x="30" y="571"/>
                </a:lnTo>
                <a:close/>
                <a:moveTo>
                  <a:pt x="30" y="595"/>
                </a:moveTo>
                <a:lnTo>
                  <a:pt x="30" y="607"/>
                </a:lnTo>
                <a:lnTo>
                  <a:pt x="18" y="607"/>
                </a:lnTo>
                <a:lnTo>
                  <a:pt x="18" y="595"/>
                </a:lnTo>
                <a:lnTo>
                  <a:pt x="30" y="595"/>
                </a:lnTo>
                <a:close/>
                <a:moveTo>
                  <a:pt x="30" y="619"/>
                </a:moveTo>
                <a:lnTo>
                  <a:pt x="30" y="631"/>
                </a:lnTo>
                <a:lnTo>
                  <a:pt x="18" y="631"/>
                </a:lnTo>
                <a:lnTo>
                  <a:pt x="18" y="619"/>
                </a:lnTo>
                <a:lnTo>
                  <a:pt x="30" y="619"/>
                </a:lnTo>
                <a:close/>
                <a:moveTo>
                  <a:pt x="30" y="643"/>
                </a:moveTo>
                <a:lnTo>
                  <a:pt x="30" y="655"/>
                </a:lnTo>
                <a:lnTo>
                  <a:pt x="18" y="655"/>
                </a:lnTo>
                <a:lnTo>
                  <a:pt x="18" y="643"/>
                </a:lnTo>
                <a:lnTo>
                  <a:pt x="30" y="643"/>
                </a:lnTo>
                <a:close/>
                <a:moveTo>
                  <a:pt x="30" y="667"/>
                </a:moveTo>
                <a:lnTo>
                  <a:pt x="30" y="679"/>
                </a:lnTo>
                <a:lnTo>
                  <a:pt x="18" y="679"/>
                </a:lnTo>
                <a:lnTo>
                  <a:pt x="18" y="667"/>
                </a:lnTo>
                <a:lnTo>
                  <a:pt x="30" y="667"/>
                </a:lnTo>
                <a:close/>
                <a:moveTo>
                  <a:pt x="30" y="691"/>
                </a:moveTo>
                <a:lnTo>
                  <a:pt x="30" y="704"/>
                </a:lnTo>
                <a:lnTo>
                  <a:pt x="18" y="704"/>
                </a:lnTo>
                <a:lnTo>
                  <a:pt x="18" y="691"/>
                </a:lnTo>
                <a:lnTo>
                  <a:pt x="30" y="691"/>
                </a:lnTo>
                <a:close/>
                <a:moveTo>
                  <a:pt x="30" y="716"/>
                </a:moveTo>
                <a:lnTo>
                  <a:pt x="30" y="728"/>
                </a:lnTo>
                <a:lnTo>
                  <a:pt x="18" y="728"/>
                </a:lnTo>
                <a:lnTo>
                  <a:pt x="18" y="716"/>
                </a:lnTo>
                <a:lnTo>
                  <a:pt x="30" y="716"/>
                </a:lnTo>
                <a:close/>
                <a:moveTo>
                  <a:pt x="30" y="740"/>
                </a:moveTo>
                <a:lnTo>
                  <a:pt x="30" y="752"/>
                </a:lnTo>
                <a:lnTo>
                  <a:pt x="18" y="752"/>
                </a:lnTo>
                <a:lnTo>
                  <a:pt x="18" y="740"/>
                </a:lnTo>
                <a:lnTo>
                  <a:pt x="30" y="740"/>
                </a:lnTo>
                <a:close/>
                <a:moveTo>
                  <a:pt x="30" y="764"/>
                </a:moveTo>
                <a:lnTo>
                  <a:pt x="30" y="776"/>
                </a:lnTo>
                <a:lnTo>
                  <a:pt x="18" y="776"/>
                </a:lnTo>
                <a:lnTo>
                  <a:pt x="18" y="764"/>
                </a:lnTo>
                <a:lnTo>
                  <a:pt x="30" y="764"/>
                </a:lnTo>
                <a:close/>
                <a:moveTo>
                  <a:pt x="30" y="788"/>
                </a:moveTo>
                <a:lnTo>
                  <a:pt x="30" y="800"/>
                </a:lnTo>
                <a:lnTo>
                  <a:pt x="18" y="800"/>
                </a:lnTo>
                <a:lnTo>
                  <a:pt x="18" y="788"/>
                </a:lnTo>
                <a:lnTo>
                  <a:pt x="30" y="788"/>
                </a:lnTo>
                <a:close/>
                <a:moveTo>
                  <a:pt x="30" y="812"/>
                </a:moveTo>
                <a:lnTo>
                  <a:pt x="30" y="824"/>
                </a:lnTo>
                <a:lnTo>
                  <a:pt x="18" y="824"/>
                </a:lnTo>
                <a:lnTo>
                  <a:pt x="18" y="812"/>
                </a:lnTo>
                <a:lnTo>
                  <a:pt x="30" y="812"/>
                </a:lnTo>
                <a:close/>
                <a:moveTo>
                  <a:pt x="30" y="836"/>
                </a:moveTo>
                <a:lnTo>
                  <a:pt x="30" y="848"/>
                </a:lnTo>
                <a:lnTo>
                  <a:pt x="18" y="848"/>
                </a:lnTo>
                <a:lnTo>
                  <a:pt x="18" y="836"/>
                </a:lnTo>
                <a:lnTo>
                  <a:pt x="30" y="836"/>
                </a:lnTo>
                <a:close/>
                <a:moveTo>
                  <a:pt x="30" y="860"/>
                </a:moveTo>
                <a:lnTo>
                  <a:pt x="30" y="872"/>
                </a:lnTo>
                <a:lnTo>
                  <a:pt x="18" y="872"/>
                </a:lnTo>
                <a:lnTo>
                  <a:pt x="18" y="860"/>
                </a:lnTo>
                <a:lnTo>
                  <a:pt x="30" y="860"/>
                </a:lnTo>
                <a:close/>
                <a:moveTo>
                  <a:pt x="30" y="884"/>
                </a:moveTo>
                <a:lnTo>
                  <a:pt x="30" y="896"/>
                </a:lnTo>
                <a:lnTo>
                  <a:pt x="18" y="896"/>
                </a:lnTo>
                <a:lnTo>
                  <a:pt x="18" y="884"/>
                </a:lnTo>
                <a:lnTo>
                  <a:pt x="30" y="884"/>
                </a:lnTo>
                <a:close/>
                <a:moveTo>
                  <a:pt x="30" y="909"/>
                </a:moveTo>
                <a:lnTo>
                  <a:pt x="30" y="921"/>
                </a:lnTo>
                <a:lnTo>
                  <a:pt x="18" y="921"/>
                </a:lnTo>
                <a:lnTo>
                  <a:pt x="18" y="909"/>
                </a:lnTo>
                <a:lnTo>
                  <a:pt x="30" y="909"/>
                </a:lnTo>
                <a:close/>
                <a:moveTo>
                  <a:pt x="30" y="933"/>
                </a:moveTo>
                <a:lnTo>
                  <a:pt x="30" y="945"/>
                </a:lnTo>
                <a:lnTo>
                  <a:pt x="18" y="945"/>
                </a:lnTo>
                <a:lnTo>
                  <a:pt x="18" y="933"/>
                </a:lnTo>
                <a:lnTo>
                  <a:pt x="30" y="933"/>
                </a:lnTo>
                <a:close/>
                <a:moveTo>
                  <a:pt x="30" y="957"/>
                </a:moveTo>
                <a:lnTo>
                  <a:pt x="30" y="969"/>
                </a:lnTo>
                <a:lnTo>
                  <a:pt x="18" y="969"/>
                </a:lnTo>
                <a:lnTo>
                  <a:pt x="18" y="957"/>
                </a:lnTo>
                <a:lnTo>
                  <a:pt x="30" y="957"/>
                </a:lnTo>
                <a:close/>
                <a:moveTo>
                  <a:pt x="30" y="981"/>
                </a:moveTo>
                <a:lnTo>
                  <a:pt x="30" y="993"/>
                </a:lnTo>
                <a:lnTo>
                  <a:pt x="18" y="993"/>
                </a:lnTo>
                <a:lnTo>
                  <a:pt x="18" y="981"/>
                </a:lnTo>
                <a:lnTo>
                  <a:pt x="30" y="981"/>
                </a:lnTo>
                <a:close/>
                <a:moveTo>
                  <a:pt x="30" y="1005"/>
                </a:moveTo>
                <a:lnTo>
                  <a:pt x="30" y="1017"/>
                </a:lnTo>
                <a:lnTo>
                  <a:pt x="18" y="1017"/>
                </a:lnTo>
                <a:lnTo>
                  <a:pt x="18" y="1005"/>
                </a:lnTo>
                <a:lnTo>
                  <a:pt x="30" y="1005"/>
                </a:lnTo>
                <a:close/>
                <a:moveTo>
                  <a:pt x="30" y="1029"/>
                </a:moveTo>
                <a:lnTo>
                  <a:pt x="30" y="1041"/>
                </a:lnTo>
                <a:lnTo>
                  <a:pt x="18" y="1041"/>
                </a:lnTo>
                <a:lnTo>
                  <a:pt x="18" y="1029"/>
                </a:lnTo>
                <a:lnTo>
                  <a:pt x="30" y="1029"/>
                </a:lnTo>
                <a:close/>
                <a:moveTo>
                  <a:pt x="30" y="1053"/>
                </a:moveTo>
                <a:lnTo>
                  <a:pt x="30" y="1065"/>
                </a:lnTo>
                <a:lnTo>
                  <a:pt x="18" y="1065"/>
                </a:lnTo>
                <a:lnTo>
                  <a:pt x="18" y="1053"/>
                </a:lnTo>
                <a:lnTo>
                  <a:pt x="30" y="1053"/>
                </a:lnTo>
                <a:close/>
                <a:moveTo>
                  <a:pt x="30" y="1077"/>
                </a:moveTo>
                <a:lnTo>
                  <a:pt x="30" y="1089"/>
                </a:lnTo>
                <a:lnTo>
                  <a:pt x="18" y="1089"/>
                </a:lnTo>
                <a:lnTo>
                  <a:pt x="18" y="1077"/>
                </a:lnTo>
                <a:lnTo>
                  <a:pt x="30" y="1077"/>
                </a:lnTo>
                <a:close/>
                <a:moveTo>
                  <a:pt x="30" y="1101"/>
                </a:moveTo>
                <a:lnTo>
                  <a:pt x="30" y="1114"/>
                </a:lnTo>
                <a:lnTo>
                  <a:pt x="18" y="1114"/>
                </a:lnTo>
                <a:lnTo>
                  <a:pt x="18" y="1101"/>
                </a:lnTo>
                <a:lnTo>
                  <a:pt x="30" y="1101"/>
                </a:lnTo>
                <a:close/>
                <a:moveTo>
                  <a:pt x="30" y="1126"/>
                </a:moveTo>
                <a:lnTo>
                  <a:pt x="30" y="1138"/>
                </a:lnTo>
                <a:lnTo>
                  <a:pt x="18" y="1138"/>
                </a:lnTo>
                <a:lnTo>
                  <a:pt x="18" y="1126"/>
                </a:lnTo>
                <a:lnTo>
                  <a:pt x="30" y="1126"/>
                </a:lnTo>
                <a:close/>
                <a:moveTo>
                  <a:pt x="30" y="1150"/>
                </a:moveTo>
                <a:lnTo>
                  <a:pt x="30" y="1162"/>
                </a:lnTo>
                <a:lnTo>
                  <a:pt x="18" y="1162"/>
                </a:lnTo>
                <a:lnTo>
                  <a:pt x="18" y="1150"/>
                </a:lnTo>
                <a:lnTo>
                  <a:pt x="30" y="1150"/>
                </a:lnTo>
                <a:close/>
                <a:moveTo>
                  <a:pt x="30" y="1174"/>
                </a:moveTo>
                <a:lnTo>
                  <a:pt x="30" y="1186"/>
                </a:lnTo>
                <a:lnTo>
                  <a:pt x="18" y="1186"/>
                </a:lnTo>
                <a:lnTo>
                  <a:pt x="18" y="1174"/>
                </a:lnTo>
                <a:lnTo>
                  <a:pt x="30" y="1174"/>
                </a:lnTo>
                <a:close/>
                <a:moveTo>
                  <a:pt x="30" y="1198"/>
                </a:moveTo>
                <a:lnTo>
                  <a:pt x="31" y="1210"/>
                </a:lnTo>
                <a:lnTo>
                  <a:pt x="19" y="1210"/>
                </a:lnTo>
                <a:lnTo>
                  <a:pt x="18" y="1198"/>
                </a:lnTo>
                <a:lnTo>
                  <a:pt x="30" y="1198"/>
                </a:lnTo>
                <a:close/>
                <a:moveTo>
                  <a:pt x="31" y="1222"/>
                </a:moveTo>
                <a:lnTo>
                  <a:pt x="31" y="1234"/>
                </a:lnTo>
                <a:lnTo>
                  <a:pt x="19" y="1234"/>
                </a:lnTo>
                <a:lnTo>
                  <a:pt x="19" y="1222"/>
                </a:lnTo>
                <a:lnTo>
                  <a:pt x="31" y="1222"/>
                </a:lnTo>
                <a:close/>
                <a:moveTo>
                  <a:pt x="31" y="1246"/>
                </a:moveTo>
                <a:lnTo>
                  <a:pt x="31" y="1258"/>
                </a:lnTo>
                <a:lnTo>
                  <a:pt x="19" y="1258"/>
                </a:lnTo>
                <a:lnTo>
                  <a:pt x="19" y="1246"/>
                </a:lnTo>
                <a:lnTo>
                  <a:pt x="31" y="1246"/>
                </a:lnTo>
                <a:close/>
                <a:moveTo>
                  <a:pt x="31" y="1270"/>
                </a:moveTo>
                <a:lnTo>
                  <a:pt x="31" y="1282"/>
                </a:lnTo>
                <a:lnTo>
                  <a:pt x="19" y="1282"/>
                </a:lnTo>
                <a:lnTo>
                  <a:pt x="19" y="1270"/>
                </a:lnTo>
                <a:lnTo>
                  <a:pt x="31" y="1270"/>
                </a:lnTo>
                <a:close/>
                <a:moveTo>
                  <a:pt x="31" y="1294"/>
                </a:moveTo>
                <a:lnTo>
                  <a:pt x="31" y="1306"/>
                </a:lnTo>
                <a:lnTo>
                  <a:pt x="19" y="1306"/>
                </a:lnTo>
                <a:lnTo>
                  <a:pt x="19" y="1294"/>
                </a:lnTo>
                <a:lnTo>
                  <a:pt x="31" y="1294"/>
                </a:lnTo>
                <a:close/>
                <a:moveTo>
                  <a:pt x="0" y="48"/>
                </a:moveTo>
                <a:lnTo>
                  <a:pt x="24" y="0"/>
                </a:lnTo>
                <a:lnTo>
                  <a:pt x="48" y="48"/>
                </a:lnTo>
                <a:lnTo>
                  <a:pt x="0" y="48"/>
                </a:lnTo>
                <a:close/>
              </a:path>
            </a:pathLst>
          </a:custGeom>
          <a:solidFill>
            <a:srgbClr val="000000"/>
          </a:solidFill>
          <a:ln w="1588">
            <a:solidFill>
              <a:srgbClr val="000000"/>
            </a:solidFill>
            <a:bevel/>
            <a:headEnd/>
            <a:tailEnd/>
          </a:ln>
        </p:spPr>
        <p:txBody>
          <a:bodyPr/>
          <a:lstStyle/>
          <a:p>
            <a:endParaRPr lang="en-US" sz="1400"/>
          </a:p>
        </p:txBody>
      </p:sp>
      <p:sp>
        <p:nvSpPr>
          <p:cNvPr id="107543" name="Freeform 23">
            <a:extLst>
              <a:ext uri="{FF2B5EF4-FFF2-40B4-BE49-F238E27FC236}">
                <a16:creationId xmlns:a16="http://schemas.microsoft.com/office/drawing/2014/main" id="{D2E26324-8700-413F-8828-63DED24173BF}"/>
              </a:ext>
            </a:extLst>
          </p:cNvPr>
          <p:cNvSpPr>
            <a:spLocks noEditPoints="1"/>
          </p:cNvSpPr>
          <p:nvPr/>
        </p:nvSpPr>
        <p:spPr bwMode="auto">
          <a:xfrm>
            <a:off x="4511797" y="2775001"/>
            <a:ext cx="2444562" cy="76194"/>
          </a:xfrm>
          <a:custGeom>
            <a:avLst/>
            <a:gdLst>
              <a:gd name="T0" fmla="*/ 2147483646 w 1540"/>
              <a:gd name="T1" fmla="*/ 2147483646 h 48"/>
              <a:gd name="T2" fmla="*/ 2147483646 w 1540"/>
              <a:gd name="T3" fmla="*/ 2147483646 h 48"/>
              <a:gd name="T4" fmla="*/ 2147483646 w 1540"/>
              <a:gd name="T5" fmla="*/ 2147483646 h 48"/>
              <a:gd name="T6" fmla="*/ 2147483646 w 1540"/>
              <a:gd name="T7" fmla="*/ 2147483646 h 48"/>
              <a:gd name="T8" fmla="*/ 2147483646 w 1540"/>
              <a:gd name="T9" fmla="*/ 2147483646 h 48"/>
              <a:gd name="T10" fmla="*/ 2147483646 w 1540"/>
              <a:gd name="T11" fmla="*/ 2147483646 h 48"/>
              <a:gd name="T12" fmla="*/ 2147483646 w 1540"/>
              <a:gd name="T13" fmla="*/ 2147483646 h 48"/>
              <a:gd name="T14" fmla="*/ 2147483646 w 1540"/>
              <a:gd name="T15" fmla="*/ 2147483646 h 48"/>
              <a:gd name="T16" fmla="*/ 2147483646 w 1540"/>
              <a:gd name="T17" fmla="*/ 2147483646 h 48"/>
              <a:gd name="T18" fmla="*/ 2147483646 w 1540"/>
              <a:gd name="T19" fmla="*/ 2147483646 h 48"/>
              <a:gd name="T20" fmla="*/ 2147483646 w 1540"/>
              <a:gd name="T21" fmla="*/ 2147483646 h 48"/>
              <a:gd name="T22" fmla="*/ 2147483646 w 1540"/>
              <a:gd name="T23" fmla="*/ 2147483646 h 48"/>
              <a:gd name="T24" fmla="*/ 2147483646 w 1540"/>
              <a:gd name="T25" fmla="*/ 2147483646 h 48"/>
              <a:gd name="T26" fmla="*/ 2147483646 w 1540"/>
              <a:gd name="T27" fmla="*/ 2147483646 h 48"/>
              <a:gd name="T28" fmla="*/ 2147483646 w 1540"/>
              <a:gd name="T29" fmla="*/ 2147483646 h 48"/>
              <a:gd name="T30" fmla="*/ 2147483646 w 1540"/>
              <a:gd name="T31" fmla="*/ 2147483646 h 48"/>
              <a:gd name="T32" fmla="*/ 2147483646 w 1540"/>
              <a:gd name="T33" fmla="*/ 2147483646 h 48"/>
              <a:gd name="T34" fmla="*/ 2147483646 w 1540"/>
              <a:gd name="T35" fmla="*/ 2147483646 h 48"/>
              <a:gd name="T36" fmla="*/ 2147483646 w 1540"/>
              <a:gd name="T37" fmla="*/ 2147483646 h 48"/>
              <a:gd name="T38" fmla="*/ 2147483646 w 1540"/>
              <a:gd name="T39" fmla="*/ 2147483646 h 48"/>
              <a:gd name="T40" fmla="*/ 2147483646 w 1540"/>
              <a:gd name="T41" fmla="*/ 2147483646 h 48"/>
              <a:gd name="T42" fmla="*/ 2147483646 w 1540"/>
              <a:gd name="T43" fmla="*/ 2147483646 h 48"/>
              <a:gd name="T44" fmla="*/ 2147483646 w 1540"/>
              <a:gd name="T45" fmla="*/ 2147483646 h 48"/>
              <a:gd name="T46" fmla="*/ 2147483646 w 1540"/>
              <a:gd name="T47" fmla="*/ 2147483646 h 48"/>
              <a:gd name="T48" fmla="*/ 2147483646 w 1540"/>
              <a:gd name="T49" fmla="*/ 2147483646 h 48"/>
              <a:gd name="T50" fmla="*/ 2147483646 w 1540"/>
              <a:gd name="T51" fmla="*/ 2147483646 h 48"/>
              <a:gd name="T52" fmla="*/ 2147483646 w 1540"/>
              <a:gd name="T53" fmla="*/ 2147483646 h 48"/>
              <a:gd name="T54" fmla="*/ 2147483646 w 1540"/>
              <a:gd name="T55" fmla="*/ 2147483646 h 48"/>
              <a:gd name="T56" fmla="*/ 2147483646 w 1540"/>
              <a:gd name="T57" fmla="*/ 2147483646 h 48"/>
              <a:gd name="T58" fmla="*/ 2147483646 w 1540"/>
              <a:gd name="T59" fmla="*/ 2147483646 h 48"/>
              <a:gd name="T60" fmla="*/ 2147483646 w 1540"/>
              <a:gd name="T61" fmla="*/ 2147483646 h 48"/>
              <a:gd name="T62" fmla="*/ 2147483646 w 1540"/>
              <a:gd name="T63" fmla="*/ 2147483646 h 48"/>
              <a:gd name="T64" fmla="*/ 2147483646 w 1540"/>
              <a:gd name="T65" fmla="*/ 2147483646 h 48"/>
              <a:gd name="T66" fmla="*/ 2147483646 w 1540"/>
              <a:gd name="T67" fmla="*/ 2147483646 h 48"/>
              <a:gd name="T68" fmla="*/ 2147483646 w 1540"/>
              <a:gd name="T69" fmla="*/ 2147483646 h 48"/>
              <a:gd name="T70" fmla="*/ 2147483646 w 1540"/>
              <a:gd name="T71" fmla="*/ 2147483646 h 48"/>
              <a:gd name="T72" fmla="*/ 2147483646 w 1540"/>
              <a:gd name="T73" fmla="*/ 2147483646 h 48"/>
              <a:gd name="T74" fmla="*/ 2147483646 w 1540"/>
              <a:gd name="T75" fmla="*/ 2147483646 h 48"/>
              <a:gd name="T76" fmla="*/ 2147483646 w 1540"/>
              <a:gd name="T77" fmla="*/ 2147483646 h 48"/>
              <a:gd name="T78" fmla="*/ 2147483646 w 1540"/>
              <a:gd name="T79" fmla="*/ 2147483646 h 48"/>
              <a:gd name="T80" fmla="*/ 2147483646 w 1540"/>
              <a:gd name="T81" fmla="*/ 2147483646 h 48"/>
              <a:gd name="T82" fmla="*/ 2147483646 w 1540"/>
              <a:gd name="T83" fmla="*/ 2147483646 h 48"/>
              <a:gd name="T84" fmla="*/ 2147483646 w 1540"/>
              <a:gd name="T85" fmla="*/ 2147483646 h 48"/>
              <a:gd name="T86" fmla="*/ 2147483646 w 1540"/>
              <a:gd name="T87" fmla="*/ 2147483646 h 48"/>
              <a:gd name="T88" fmla="*/ 2147483646 w 1540"/>
              <a:gd name="T89" fmla="*/ 2147483646 h 48"/>
              <a:gd name="T90" fmla="*/ 2147483646 w 1540"/>
              <a:gd name="T91" fmla="*/ 2147483646 h 48"/>
              <a:gd name="T92" fmla="*/ 2147483646 w 1540"/>
              <a:gd name="T93" fmla="*/ 2147483646 h 48"/>
              <a:gd name="T94" fmla="*/ 2147483646 w 1540"/>
              <a:gd name="T95" fmla="*/ 2147483646 h 48"/>
              <a:gd name="T96" fmla="*/ 2147483646 w 1540"/>
              <a:gd name="T97" fmla="*/ 2147483646 h 48"/>
              <a:gd name="T98" fmla="*/ 2147483646 w 1540"/>
              <a:gd name="T99" fmla="*/ 2147483646 h 48"/>
              <a:gd name="T100" fmla="*/ 2147483646 w 1540"/>
              <a:gd name="T101" fmla="*/ 2147483646 h 48"/>
              <a:gd name="T102" fmla="*/ 2147483646 w 1540"/>
              <a:gd name="T103" fmla="*/ 2147483646 h 48"/>
              <a:gd name="T104" fmla="*/ 2147483646 w 1540"/>
              <a:gd name="T105" fmla="*/ 2147483646 h 48"/>
              <a:gd name="T106" fmla="*/ 2147483646 w 1540"/>
              <a:gd name="T107" fmla="*/ 2147483646 h 48"/>
              <a:gd name="T108" fmla="*/ 2147483646 w 1540"/>
              <a:gd name="T109" fmla="*/ 2147483646 h 48"/>
              <a:gd name="T110" fmla="*/ 2147483646 w 1540"/>
              <a:gd name="T111" fmla="*/ 2147483646 h 48"/>
              <a:gd name="T112" fmla="*/ 2147483646 w 1540"/>
              <a:gd name="T113" fmla="*/ 2147483646 h 48"/>
              <a:gd name="T114" fmla="*/ 2147483646 w 1540"/>
              <a:gd name="T115" fmla="*/ 2147483646 h 48"/>
              <a:gd name="T116" fmla="*/ 2147483646 w 1540"/>
              <a:gd name="T117" fmla="*/ 2147483646 h 48"/>
              <a:gd name="T118" fmla="*/ 2147483646 w 1540"/>
              <a:gd name="T119" fmla="*/ 2147483646 h 48"/>
              <a:gd name="T120" fmla="*/ 2147483646 w 1540"/>
              <a:gd name="T121" fmla="*/ 2147483646 h 48"/>
              <a:gd name="T122" fmla="*/ 2147483646 w 1540"/>
              <a:gd name="T123" fmla="*/ 2147483646 h 48"/>
              <a:gd name="T124" fmla="*/ 2147483646 w 1540"/>
              <a:gd name="T125" fmla="*/ 2147483646 h 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40"/>
              <a:gd name="T190" fmla="*/ 0 h 48"/>
              <a:gd name="T191" fmla="*/ 1540 w 1540"/>
              <a:gd name="T192" fmla="*/ 48 h 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40" h="48">
                <a:moveTo>
                  <a:pt x="40" y="18"/>
                </a:moveTo>
                <a:lnTo>
                  <a:pt x="52" y="18"/>
                </a:lnTo>
                <a:lnTo>
                  <a:pt x="52" y="30"/>
                </a:lnTo>
                <a:lnTo>
                  <a:pt x="40" y="30"/>
                </a:lnTo>
                <a:lnTo>
                  <a:pt x="40" y="18"/>
                </a:lnTo>
                <a:close/>
                <a:moveTo>
                  <a:pt x="64" y="18"/>
                </a:moveTo>
                <a:lnTo>
                  <a:pt x="76" y="18"/>
                </a:lnTo>
                <a:lnTo>
                  <a:pt x="76" y="30"/>
                </a:lnTo>
                <a:lnTo>
                  <a:pt x="64" y="30"/>
                </a:lnTo>
                <a:lnTo>
                  <a:pt x="64" y="18"/>
                </a:lnTo>
                <a:close/>
                <a:moveTo>
                  <a:pt x="88" y="18"/>
                </a:moveTo>
                <a:lnTo>
                  <a:pt x="100" y="18"/>
                </a:lnTo>
                <a:lnTo>
                  <a:pt x="100" y="30"/>
                </a:lnTo>
                <a:lnTo>
                  <a:pt x="88" y="30"/>
                </a:lnTo>
                <a:lnTo>
                  <a:pt x="88" y="18"/>
                </a:lnTo>
                <a:close/>
                <a:moveTo>
                  <a:pt x="112" y="18"/>
                </a:moveTo>
                <a:lnTo>
                  <a:pt x="124" y="18"/>
                </a:lnTo>
                <a:lnTo>
                  <a:pt x="124" y="30"/>
                </a:lnTo>
                <a:lnTo>
                  <a:pt x="112" y="30"/>
                </a:lnTo>
                <a:lnTo>
                  <a:pt x="112" y="18"/>
                </a:lnTo>
                <a:close/>
                <a:moveTo>
                  <a:pt x="136" y="18"/>
                </a:moveTo>
                <a:lnTo>
                  <a:pt x="148" y="18"/>
                </a:lnTo>
                <a:lnTo>
                  <a:pt x="148" y="30"/>
                </a:lnTo>
                <a:lnTo>
                  <a:pt x="136" y="30"/>
                </a:lnTo>
                <a:lnTo>
                  <a:pt x="136" y="18"/>
                </a:lnTo>
                <a:close/>
                <a:moveTo>
                  <a:pt x="160" y="18"/>
                </a:moveTo>
                <a:lnTo>
                  <a:pt x="172" y="18"/>
                </a:lnTo>
                <a:lnTo>
                  <a:pt x="172" y="30"/>
                </a:lnTo>
                <a:lnTo>
                  <a:pt x="160" y="30"/>
                </a:lnTo>
                <a:lnTo>
                  <a:pt x="160" y="18"/>
                </a:lnTo>
                <a:close/>
                <a:moveTo>
                  <a:pt x="184" y="18"/>
                </a:moveTo>
                <a:lnTo>
                  <a:pt x="196" y="18"/>
                </a:lnTo>
                <a:lnTo>
                  <a:pt x="196" y="30"/>
                </a:lnTo>
                <a:lnTo>
                  <a:pt x="184" y="30"/>
                </a:lnTo>
                <a:lnTo>
                  <a:pt x="184" y="18"/>
                </a:lnTo>
                <a:close/>
                <a:moveTo>
                  <a:pt x="208" y="18"/>
                </a:moveTo>
                <a:lnTo>
                  <a:pt x="220" y="18"/>
                </a:lnTo>
                <a:lnTo>
                  <a:pt x="220" y="30"/>
                </a:lnTo>
                <a:lnTo>
                  <a:pt x="208" y="30"/>
                </a:lnTo>
                <a:lnTo>
                  <a:pt x="208" y="18"/>
                </a:lnTo>
                <a:close/>
                <a:moveTo>
                  <a:pt x="232" y="18"/>
                </a:moveTo>
                <a:lnTo>
                  <a:pt x="244" y="18"/>
                </a:lnTo>
                <a:lnTo>
                  <a:pt x="244" y="30"/>
                </a:lnTo>
                <a:lnTo>
                  <a:pt x="232" y="30"/>
                </a:lnTo>
                <a:lnTo>
                  <a:pt x="232" y="18"/>
                </a:lnTo>
                <a:close/>
                <a:moveTo>
                  <a:pt x="256" y="18"/>
                </a:moveTo>
                <a:lnTo>
                  <a:pt x="268" y="18"/>
                </a:lnTo>
                <a:lnTo>
                  <a:pt x="268" y="30"/>
                </a:lnTo>
                <a:lnTo>
                  <a:pt x="256" y="30"/>
                </a:lnTo>
                <a:lnTo>
                  <a:pt x="256" y="18"/>
                </a:lnTo>
                <a:close/>
                <a:moveTo>
                  <a:pt x="280" y="18"/>
                </a:moveTo>
                <a:lnTo>
                  <a:pt x="292" y="18"/>
                </a:lnTo>
                <a:lnTo>
                  <a:pt x="292" y="30"/>
                </a:lnTo>
                <a:lnTo>
                  <a:pt x="280" y="30"/>
                </a:lnTo>
                <a:lnTo>
                  <a:pt x="280" y="18"/>
                </a:lnTo>
                <a:close/>
                <a:moveTo>
                  <a:pt x="304" y="18"/>
                </a:moveTo>
                <a:lnTo>
                  <a:pt x="316" y="18"/>
                </a:lnTo>
                <a:lnTo>
                  <a:pt x="316" y="30"/>
                </a:lnTo>
                <a:lnTo>
                  <a:pt x="304" y="30"/>
                </a:lnTo>
                <a:lnTo>
                  <a:pt x="304" y="18"/>
                </a:lnTo>
                <a:close/>
                <a:moveTo>
                  <a:pt x="328" y="18"/>
                </a:moveTo>
                <a:lnTo>
                  <a:pt x="340" y="18"/>
                </a:lnTo>
                <a:lnTo>
                  <a:pt x="340" y="30"/>
                </a:lnTo>
                <a:lnTo>
                  <a:pt x="328" y="30"/>
                </a:lnTo>
                <a:lnTo>
                  <a:pt x="328" y="18"/>
                </a:lnTo>
                <a:close/>
                <a:moveTo>
                  <a:pt x="352" y="18"/>
                </a:moveTo>
                <a:lnTo>
                  <a:pt x="364" y="18"/>
                </a:lnTo>
                <a:lnTo>
                  <a:pt x="364" y="30"/>
                </a:lnTo>
                <a:lnTo>
                  <a:pt x="352" y="30"/>
                </a:lnTo>
                <a:lnTo>
                  <a:pt x="352" y="18"/>
                </a:lnTo>
                <a:close/>
                <a:moveTo>
                  <a:pt x="376" y="18"/>
                </a:moveTo>
                <a:lnTo>
                  <a:pt x="388" y="18"/>
                </a:lnTo>
                <a:lnTo>
                  <a:pt x="388" y="30"/>
                </a:lnTo>
                <a:lnTo>
                  <a:pt x="376" y="30"/>
                </a:lnTo>
                <a:lnTo>
                  <a:pt x="376" y="18"/>
                </a:lnTo>
                <a:close/>
                <a:moveTo>
                  <a:pt x="400" y="18"/>
                </a:moveTo>
                <a:lnTo>
                  <a:pt x="412" y="18"/>
                </a:lnTo>
                <a:lnTo>
                  <a:pt x="412" y="30"/>
                </a:lnTo>
                <a:lnTo>
                  <a:pt x="400" y="30"/>
                </a:lnTo>
                <a:lnTo>
                  <a:pt x="400" y="18"/>
                </a:lnTo>
                <a:close/>
                <a:moveTo>
                  <a:pt x="424" y="18"/>
                </a:moveTo>
                <a:lnTo>
                  <a:pt x="436" y="18"/>
                </a:lnTo>
                <a:lnTo>
                  <a:pt x="436" y="30"/>
                </a:lnTo>
                <a:lnTo>
                  <a:pt x="424" y="30"/>
                </a:lnTo>
                <a:lnTo>
                  <a:pt x="424" y="18"/>
                </a:lnTo>
                <a:close/>
                <a:moveTo>
                  <a:pt x="448" y="18"/>
                </a:moveTo>
                <a:lnTo>
                  <a:pt x="460" y="18"/>
                </a:lnTo>
                <a:lnTo>
                  <a:pt x="460" y="30"/>
                </a:lnTo>
                <a:lnTo>
                  <a:pt x="448" y="30"/>
                </a:lnTo>
                <a:lnTo>
                  <a:pt x="448" y="18"/>
                </a:lnTo>
                <a:close/>
                <a:moveTo>
                  <a:pt x="472" y="18"/>
                </a:moveTo>
                <a:lnTo>
                  <a:pt x="484" y="18"/>
                </a:lnTo>
                <a:lnTo>
                  <a:pt x="484" y="30"/>
                </a:lnTo>
                <a:lnTo>
                  <a:pt x="472" y="30"/>
                </a:lnTo>
                <a:lnTo>
                  <a:pt x="472" y="18"/>
                </a:lnTo>
                <a:close/>
                <a:moveTo>
                  <a:pt x="496" y="18"/>
                </a:moveTo>
                <a:lnTo>
                  <a:pt x="508" y="18"/>
                </a:lnTo>
                <a:lnTo>
                  <a:pt x="508" y="30"/>
                </a:lnTo>
                <a:lnTo>
                  <a:pt x="496" y="30"/>
                </a:lnTo>
                <a:lnTo>
                  <a:pt x="496" y="18"/>
                </a:lnTo>
                <a:close/>
                <a:moveTo>
                  <a:pt x="520" y="18"/>
                </a:moveTo>
                <a:lnTo>
                  <a:pt x="532" y="18"/>
                </a:lnTo>
                <a:lnTo>
                  <a:pt x="532" y="30"/>
                </a:lnTo>
                <a:lnTo>
                  <a:pt x="520" y="30"/>
                </a:lnTo>
                <a:lnTo>
                  <a:pt x="520" y="18"/>
                </a:lnTo>
                <a:close/>
                <a:moveTo>
                  <a:pt x="544" y="18"/>
                </a:moveTo>
                <a:lnTo>
                  <a:pt x="556" y="18"/>
                </a:lnTo>
                <a:lnTo>
                  <a:pt x="556" y="30"/>
                </a:lnTo>
                <a:lnTo>
                  <a:pt x="544" y="30"/>
                </a:lnTo>
                <a:lnTo>
                  <a:pt x="544" y="18"/>
                </a:lnTo>
                <a:close/>
                <a:moveTo>
                  <a:pt x="568" y="19"/>
                </a:moveTo>
                <a:lnTo>
                  <a:pt x="580" y="19"/>
                </a:lnTo>
                <a:lnTo>
                  <a:pt x="580" y="31"/>
                </a:lnTo>
                <a:lnTo>
                  <a:pt x="568" y="31"/>
                </a:lnTo>
                <a:lnTo>
                  <a:pt x="568" y="19"/>
                </a:lnTo>
                <a:close/>
                <a:moveTo>
                  <a:pt x="592" y="19"/>
                </a:moveTo>
                <a:lnTo>
                  <a:pt x="604" y="19"/>
                </a:lnTo>
                <a:lnTo>
                  <a:pt x="604" y="31"/>
                </a:lnTo>
                <a:lnTo>
                  <a:pt x="592" y="31"/>
                </a:lnTo>
                <a:lnTo>
                  <a:pt x="592" y="19"/>
                </a:lnTo>
                <a:close/>
                <a:moveTo>
                  <a:pt x="616" y="19"/>
                </a:moveTo>
                <a:lnTo>
                  <a:pt x="628" y="19"/>
                </a:lnTo>
                <a:lnTo>
                  <a:pt x="628" y="31"/>
                </a:lnTo>
                <a:lnTo>
                  <a:pt x="616" y="31"/>
                </a:lnTo>
                <a:lnTo>
                  <a:pt x="616" y="19"/>
                </a:lnTo>
                <a:close/>
                <a:moveTo>
                  <a:pt x="640" y="19"/>
                </a:moveTo>
                <a:lnTo>
                  <a:pt x="652" y="19"/>
                </a:lnTo>
                <a:lnTo>
                  <a:pt x="652" y="31"/>
                </a:lnTo>
                <a:lnTo>
                  <a:pt x="640" y="31"/>
                </a:lnTo>
                <a:lnTo>
                  <a:pt x="640" y="19"/>
                </a:lnTo>
                <a:close/>
                <a:moveTo>
                  <a:pt x="664" y="19"/>
                </a:moveTo>
                <a:lnTo>
                  <a:pt x="676" y="19"/>
                </a:lnTo>
                <a:lnTo>
                  <a:pt x="676" y="31"/>
                </a:lnTo>
                <a:lnTo>
                  <a:pt x="664" y="31"/>
                </a:lnTo>
                <a:lnTo>
                  <a:pt x="664" y="19"/>
                </a:lnTo>
                <a:close/>
                <a:moveTo>
                  <a:pt x="688" y="19"/>
                </a:moveTo>
                <a:lnTo>
                  <a:pt x="700" y="19"/>
                </a:lnTo>
                <a:lnTo>
                  <a:pt x="700" y="31"/>
                </a:lnTo>
                <a:lnTo>
                  <a:pt x="688" y="31"/>
                </a:lnTo>
                <a:lnTo>
                  <a:pt x="688" y="19"/>
                </a:lnTo>
                <a:close/>
                <a:moveTo>
                  <a:pt x="712" y="19"/>
                </a:moveTo>
                <a:lnTo>
                  <a:pt x="724" y="19"/>
                </a:lnTo>
                <a:lnTo>
                  <a:pt x="724" y="31"/>
                </a:lnTo>
                <a:lnTo>
                  <a:pt x="712" y="31"/>
                </a:lnTo>
                <a:lnTo>
                  <a:pt x="712" y="19"/>
                </a:lnTo>
                <a:close/>
                <a:moveTo>
                  <a:pt x="736" y="19"/>
                </a:moveTo>
                <a:lnTo>
                  <a:pt x="748" y="19"/>
                </a:lnTo>
                <a:lnTo>
                  <a:pt x="748" y="31"/>
                </a:lnTo>
                <a:lnTo>
                  <a:pt x="736" y="31"/>
                </a:lnTo>
                <a:lnTo>
                  <a:pt x="736" y="19"/>
                </a:lnTo>
                <a:close/>
                <a:moveTo>
                  <a:pt x="760" y="19"/>
                </a:moveTo>
                <a:lnTo>
                  <a:pt x="772" y="19"/>
                </a:lnTo>
                <a:lnTo>
                  <a:pt x="772" y="31"/>
                </a:lnTo>
                <a:lnTo>
                  <a:pt x="760" y="31"/>
                </a:lnTo>
                <a:lnTo>
                  <a:pt x="760" y="19"/>
                </a:lnTo>
                <a:close/>
                <a:moveTo>
                  <a:pt x="784" y="19"/>
                </a:moveTo>
                <a:lnTo>
                  <a:pt x="796" y="19"/>
                </a:lnTo>
                <a:lnTo>
                  <a:pt x="796" y="31"/>
                </a:lnTo>
                <a:lnTo>
                  <a:pt x="784" y="31"/>
                </a:lnTo>
                <a:lnTo>
                  <a:pt x="784" y="19"/>
                </a:lnTo>
                <a:close/>
                <a:moveTo>
                  <a:pt x="808" y="19"/>
                </a:moveTo>
                <a:lnTo>
                  <a:pt x="820" y="19"/>
                </a:lnTo>
                <a:lnTo>
                  <a:pt x="820" y="31"/>
                </a:lnTo>
                <a:lnTo>
                  <a:pt x="808" y="31"/>
                </a:lnTo>
                <a:lnTo>
                  <a:pt x="808" y="19"/>
                </a:lnTo>
                <a:close/>
                <a:moveTo>
                  <a:pt x="832" y="19"/>
                </a:moveTo>
                <a:lnTo>
                  <a:pt x="844" y="19"/>
                </a:lnTo>
                <a:lnTo>
                  <a:pt x="844" y="31"/>
                </a:lnTo>
                <a:lnTo>
                  <a:pt x="832" y="31"/>
                </a:lnTo>
                <a:lnTo>
                  <a:pt x="832" y="19"/>
                </a:lnTo>
                <a:close/>
                <a:moveTo>
                  <a:pt x="856" y="19"/>
                </a:moveTo>
                <a:lnTo>
                  <a:pt x="868" y="19"/>
                </a:lnTo>
                <a:lnTo>
                  <a:pt x="868" y="31"/>
                </a:lnTo>
                <a:lnTo>
                  <a:pt x="856" y="31"/>
                </a:lnTo>
                <a:lnTo>
                  <a:pt x="856" y="19"/>
                </a:lnTo>
                <a:close/>
                <a:moveTo>
                  <a:pt x="880" y="19"/>
                </a:moveTo>
                <a:lnTo>
                  <a:pt x="892" y="19"/>
                </a:lnTo>
                <a:lnTo>
                  <a:pt x="892" y="31"/>
                </a:lnTo>
                <a:lnTo>
                  <a:pt x="880" y="31"/>
                </a:lnTo>
                <a:lnTo>
                  <a:pt x="880" y="19"/>
                </a:lnTo>
                <a:close/>
                <a:moveTo>
                  <a:pt x="904" y="19"/>
                </a:moveTo>
                <a:lnTo>
                  <a:pt x="916" y="19"/>
                </a:lnTo>
                <a:lnTo>
                  <a:pt x="916" y="31"/>
                </a:lnTo>
                <a:lnTo>
                  <a:pt x="904" y="31"/>
                </a:lnTo>
                <a:lnTo>
                  <a:pt x="904" y="19"/>
                </a:lnTo>
                <a:close/>
                <a:moveTo>
                  <a:pt x="928" y="19"/>
                </a:moveTo>
                <a:lnTo>
                  <a:pt x="940" y="19"/>
                </a:lnTo>
                <a:lnTo>
                  <a:pt x="940" y="31"/>
                </a:lnTo>
                <a:lnTo>
                  <a:pt x="928" y="31"/>
                </a:lnTo>
                <a:lnTo>
                  <a:pt x="928" y="19"/>
                </a:lnTo>
                <a:close/>
                <a:moveTo>
                  <a:pt x="952" y="19"/>
                </a:moveTo>
                <a:lnTo>
                  <a:pt x="964" y="19"/>
                </a:lnTo>
                <a:lnTo>
                  <a:pt x="964" y="31"/>
                </a:lnTo>
                <a:lnTo>
                  <a:pt x="952" y="31"/>
                </a:lnTo>
                <a:lnTo>
                  <a:pt x="952" y="19"/>
                </a:lnTo>
                <a:close/>
                <a:moveTo>
                  <a:pt x="976" y="19"/>
                </a:moveTo>
                <a:lnTo>
                  <a:pt x="988" y="19"/>
                </a:lnTo>
                <a:lnTo>
                  <a:pt x="988" y="31"/>
                </a:lnTo>
                <a:lnTo>
                  <a:pt x="976" y="31"/>
                </a:lnTo>
                <a:lnTo>
                  <a:pt x="976" y="19"/>
                </a:lnTo>
                <a:close/>
                <a:moveTo>
                  <a:pt x="1000" y="19"/>
                </a:moveTo>
                <a:lnTo>
                  <a:pt x="1012" y="19"/>
                </a:lnTo>
                <a:lnTo>
                  <a:pt x="1012" y="31"/>
                </a:lnTo>
                <a:lnTo>
                  <a:pt x="1000" y="31"/>
                </a:lnTo>
                <a:lnTo>
                  <a:pt x="1000" y="19"/>
                </a:lnTo>
                <a:close/>
                <a:moveTo>
                  <a:pt x="1024" y="19"/>
                </a:moveTo>
                <a:lnTo>
                  <a:pt x="1036" y="19"/>
                </a:lnTo>
                <a:lnTo>
                  <a:pt x="1036" y="31"/>
                </a:lnTo>
                <a:lnTo>
                  <a:pt x="1024" y="31"/>
                </a:lnTo>
                <a:lnTo>
                  <a:pt x="1024" y="19"/>
                </a:lnTo>
                <a:close/>
                <a:moveTo>
                  <a:pt x="1048" y="19"/>
                </a:moveTo>
                <a:lnTo>
                  <a:pt x="1060" y="19"/>
                </a:lnTo>
                <a:lnTo>
                  <a:pt x="1060" y="31"/>
                </a:lnTo>
                <a:lnTo>
                  <a:pt x="1048" y="31"/>
                </a:lnTo>
                <a:lnTo>
                  <a:pt x="1048" y="19"/>
                </a:lnTo>
                <a:close/>
                <a:moveTo>
                  <a:pt x="1072" y="19"/>
                </a:moveTo>
                <a:lnTo>
                  <a:pt x="1084" y="19"/>
                </a:lnTo>
                <a:lnTo>
                  <a:pt x="1084" y="31"/>
                </a:lnTo>
                <a:lnTo>
                  <a:pt x="1072" y="31"/>
                </a:lnTo>
                <a:lnTo>
                  <a:pt x="1072" y="19"/>
                </a:lnTo>
                <a:close/>
                <a:moveTo>
                  <a:pt x="1096" y="19"/>
                </a:moveTo>
                <a:lnTo>
                  <a:pt x="1108" y="19"/>
                </a:lnTo>
                <a:lnTo>
                  <a:pt x="1108" y="31"/>
                </a:lnTo>
                <a:lnTo>
                  <a:pt x="1096" y="31"/>
                </a:lnTo>
                <a:lnTo>
                  <a:pt x="1096" y="19"/>
                </a:lnTo>
                <a:close/>
                <a:moveTo>
                  <a:pt x="1120" y="19"/>
                </a:moveTo>
                <a:lnTo>
                  <a:pt x="1132" y="19"/>
                </a:lnTo>
                <a:lnTo>
                  <a:pt x="1132" y="31"/>
                </a:lnTo>
                <a:lnTo>
                  <a:pt x="1120" y="31"/>
                </a:lnTo>
                <a:lnTo>
                  <a:pt x="1120" y="19"/>
                </a:lnTo>
                <a:close/>
                <a:moveTo>
                  <a:pt x="1144" y="19"/>
                </a:moveTo>
                <a:lnTo>
                  <a:pt x="1156" y="19"/>
                </a:lnTo>
                <a:lnTo>
                  <a:pt x="1156" y="31"/>
                </a:lnTo>
                <a:lnTo>
                  <a:pt x="1144" y="31"/>
                </a:lnTo>
                <a:lnTo>
                  <a:pt x="1144" y="19"/>
                </a:lnTo>
                <a:close/>
                <a:moveTo>
                  <a:pt x="1168" y="19"/>
                </a:moveTo>
                <a:lnTo>
                  <a:pt x="1180" y="19"/>
                </a:lnTo>
                <a:lnTo>
                  <a:pt x="1180" y="31"/>
                </a:lnTo>
                <a:lnTo>
                  <a:pt x="1168" y="31"/>
                </a:lnTo>
                <a:lnTo>
                  <a:pt x="1168" y="19"/>
                </a:lnTo>
                <a:close/>
                <a:moveTo>
                  <a:pt x="1192" y="19"/>
                </a:moveTo>
                <a:lnTo>
                  <a:pt x="1204" y="19"/>
                </a:lnTo>
                <a:lnTo>
                  <a:pt x="1204" y="31"/>
                </a:lnTo>
                <a:lnTo>
                  <a:pt x="1192" y="31"/>
                </a:lnTo>
                <a:lnTo>
                  <a:pt x="1192" y="19"/>
                </a:lnTo>
                <a:close/>
                <a:moveTo>
                  <a:pt x="1216" y="19"/>
                </a:moveTo>
                <a:lnTo>
                  <a:pt x="1228" y="19"/>
                </a:lnTo>
                <a:lnTo>
                  <a:pt x="1228" y="31"/>
                </a:lnTo>
                <a:lnTo>
                  <a:pt x="1216" y="31"/>
                </a:lnTo>
                <a:lnTo>
                  <a:pt x="1216" y="19"/>
                </a:lnTo>
                <a:close/>
                <a:moveTo>
                  <a:pt x="1240" y="19"/>
                </a:moveTo>
                <a:lnTo>
                  <a:pt x="1252" y="19"/>
                </a:lnTo>
                <a:lnTo>
                  <a:pt x="1252" y="31"/>
                </a:lnTo>
                <a:lnTo>
                  <a:pt x="1240" y="31"/>
                </a:lnTo>
                <a:lnTo>
                  <a:pt x="1240" y="19"/>
                </a:lnTo>
                <a:close/>
                <a:moveTo>
                  <a:pt x="1264" y="19"/>
                </a:moveTo>
                <a:lnTo>
                  <a:pt x="1276" y="19"/>
                </a:lnTo>
                <a:lnTo>
                  <a:pt x="1276" y="31"/>
                </a:lnTo>
                <a:lnTo>
                  <a:pt x="1264" y="31"/>
                </a:lnTo>
                <a:lnTo>
                  <a:pt x="1264" y="19"/>
                </a:lnTo>
                <a:close/>
                <a:moveTo>
                  <a:pt x="1288" y="19"/>
                </a:moveTo>
                <a:lnTo>
                  <a:pt x="1300" y="19"/>
                </a:lnTo>
                <a:lnTo>
                  <a:pt x="1300" y="31"/>
                </a:lnTo>
                <a:lnTo>
                  <a:pt x="1288" y="31"/>
                </a:lnTo>
                <a:lnTo>
                  <a:pt x="1288" y="19"/>
                </a:lnTo>
                <a:close/>
                <a:moveTo>
                  <a:pt x="1312" y="19"/>
                </a:moveTo>
                <a:lnTo>
                  <a:pt x="1324" y="19"/>
                </a:lnTo>
                <a:lnTo>
                  <a:pt x="1324" y="31"/>
                </a:lnTo>
                <a:lnTo>
                  <a:pt x="1312" y="31"/>
                </a:lnTo>
                <a:lnTo>
                  <a:pt x="1312" y="19"/>
                </a:lnTo>
                <a:close/>
                <a:moveTo>
                  <a:pt x="1336" y="19"/>
                </a:moveTo>
                <a:lnTo>
                  <a:pt x="1348" y="19"/>
                </a:lnTo>
                <a:lnTo>
                  <a:pt x="1348" y="31"/>
                </a:lnTo>
                <a:lnTo>
                  <a:pt x="1336" y="31"/>
                </a:lnTo>
                <a:lnTo>
                  <a:pt x="1336" y="19"/>
                </a:lnTo>
                <a:close/>
                <a:moveTo>
                  <a:pt x="1360" y="19"/>
                </a:moveTo>
                <a:lnTo>
                  <a:pt x="1372" y="19"/>
                </a:lnTo>
                <a:lnTo>
                  <a:pt x="1372" y="31"/>
                </a:lnTo>
                <a:lnTo>
                  <a:pt x="1360" y="31"/>
                </a:lnTo>
                <a:lnTo>
                  <a:pt x="1360" y="19"/>
                </a:lnTo>
                <a:close/>
                <a:moveTo>
                  <a:pt x="1384" y="19"/>
                </a:moveTo>
                <a:lnTo>
                  <a:pt x="1396" y="19"/>
                </a:lnTo>
                <a:lnTo>
                  <a:pt x="1396" y="31"/>
                </a:lnTo>
                <a:lnTo>
                  <a:pt x="1384" y="31"/>
                </a:lnTo>
                <a:lnTo>
                  <a:pt x="1384" y="19"/>
                </a:lnTo>
                <a:close/>
                <a:moveTo>
                  <a:pt x="1408" y="19"/>
                </a:moveTo>
                <a:lnTo>
                  <a:pt x="1420" y="19"/>
                </a:lnTo>
                <a:lnTo>
                  <a:pt x="1420" y="31"/>
                </a:lnTo>
                <a:lnTo>
                  <a:pt x="1408" y="31"/>
                </a:lnTo>
                <a:lnTo>
                  <a:pt x="1408" y="19"/>
                </a:lnTo>
                <a:close/>
                <a:moveTo>
                  <a:pt x="1432" y="19"/>
                </a:moveTo>
                <a:lnTo>
                  <a:pt x="1444" y="19"/>
                </a:lnTo>
                <a:lnTo>
                  <a:pt x="1444" y="31"/>
                </a:lnTo>
                <a:lnTo>
                  <a:pt x="1432" y="31"/>
                </a:lnTo>
                <a:lnTo>
                  <a:pt x="1432" y="19"/>
                </a:lnTo>
                <a:close/>
                <a:moveTo>
                  <a:pt x="1456" y="19"/>
                </a:moveTo>
                <a:lnTo>
                  <a:pt x="1468" y="19"/>
                </a:lnTo>
                <a:lnTo>
                  <a:pt x="1468" y="31"/>
                </a:lnTo>
                <a:lnTo>
                  <a:pt x="1456" y="31"/>
                </a:lnTo>
                <a:lnTo>
                  <a:pt x="1456" y="19"/>
                </a:lnTo>
                <a:close/>
                <a:moveTo>
                  <a:pt x="1480" y="19"/>
                </a:moveTo>
                <a:lnTo>
                  <a:pt x="1492" y="19"/>
                </a:lnTo>
                <a:lnTo>
                  <a:pt x="1492" y="31"/>
                </a:lnTo>
                <a:lnTo>
                  <a:pt x="1480" y="31"/>
                </a:lnTo>
                <a:lnTo>
                  <a:pt x="1480" y="19"/>
                </a:lnTo>
                <a:close/>
                <a:moveTo>
                  <a:pt x="1504" y="19"/>
                </a:moveTo>
                <a:lnTo>
                  <a:pt x="1516" y="19"/>
                </a:lnTo>
                <a:lnTo>
                  <a:pt x="1516" y="31"/>
                </a:lnTo>
                <a:lnTo>
                  <a:pt x="1504" y="31"/>
                </a:lnTo>
                <a:lnTo>
                  <a:pt x="1504" y="19"/>
                </a:lnTo>
                <a:close/>
                <a:moveTo>
                  <a:pt x="1528" y="19"/>
                </a:moveTo>
                <a:lnTo>
                  <a:pt x="1540" y="19"/>
                </a:lnTo>
                <a:lnTo>
                  <a:pt x="1540" y="31"/>
                </a:lnTo>
                <a:lnTo>
                  <a:pt x="1528" y="31"/>
                </a:lnTo>
                <a:lnTo>
                  <a:pt x="1528" y="19"/>
                </a:lnTo>
                <a:close/>
                <a:moveTo>
                  <a:pt x="48" y="48"/>
                </a:moveTo>
                <a:lnTo>
                  <a:pt x="0" y="24"/>
                </a:lnTo>
                <a:lnTo>
                  <a:pt x="48" y="0"/>
                </a:lnTo>
                <a:lnTo>
                  <a:pt x="48" y="48"/>
                </a:lnTo>
                <a:close/>
              </a:path>
            </a:pathLst>
          </a:custGeom>
          <a:solidFill>
            <a:srgbClr val="000000"/>
          </a:solidFill>
          <a:ln w="1588">
            <a:solidFill>
              <a:srgbClr val="000000"/>
            </a:solidFill>
            <a:bevel/>
            <a:headEnd/>
            <a:tailEnd/>
          </a:ln>
        </p:spPr>
        <p:txBody>
          <a:bodyPr/>
          <a:lstStyle/>
          <a:p>
            <a:endParaRPr lang="en-US" sz="1400"/>
          </a:p>
        </p:txBody>
      </p:sp>
      <p:grpSp>
        <p:nvGrpSpPr>
          <p:cNvPr id="2" name="Group 97">
            <a:extLst>
              <a:ext uri="{FF2B5EF4-FFF2-40B4-BE49-F238E27FC236}">
                <a16:creationId xmlns:a16="http://schemas.microsoft.com/office/drawing/2014/main" id="{4011A59C-46DA-4D87-A588-83B1793B8CBD}"/>
              </a:ext>
            </a:extLst>
          </p:cNvPr>
          <p:cNvGrpSpPr>
            <a:grpSpLocks/>
          </p:cNvGrpSpPr>
          <p:nvPr/>
        </p:nvGrpSpPr>
        <p:grpSpPr bwMode="auto">
          <a:xfrm>
            <a:off x="5397555" y="1595581"/>
            <a:ext cx="4397036" cy="2746163"/>
            <a:chOff x="2440" y="1005"/>
            <a:chExt cx="2770" cy="1730"/>
          </a:xfrm>
        </p:grpSpPr>
        <p:sp>
          <p:nvSpPr>
            <p:cNvPr id="52310" name="Line 13">
              <a:extLst>
                <a:ext uri="{FF2B5EF4-FFF2-40B4-BE49-F238E27FC236}">
                  <a16:creationId xmlns:a16="http://schemas.microsoft.com/office/drawing/2014/main" id="{A09CC1F8-442A-42D5-84FA-EB702E1E66A8}"/>
                </a:ext>
              </a:extLst>
            </p:cNvPr>
            <p:cNvSpPr>
              <a:spLocks noChangeShapeType="1"/>
            </p:cNvSpPr>
            <p:nvPr/>
          </p:nvSpPr>
          <p:spPr bwMode="auto">
            <a:xfrm>
              <a:off x="2440" y="1005"/>
              <a:ext cx="2213" cy="173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400"/>
            </a:p>
          </p:txBody>
        </p:sp>
        <p:grpSp>
          <p:nvGrpSpPr>
            <p:cNvPr id="52311" name="Group 26">
              <a:extLst>
                <a:ext uri="{FF2B5EF4-FFF2-40B4-BE49-F238E27FC236}">
                  <a16:creationId xmlns:a16="http://schemas.microsoft.com/office/drawing/2014/main" id="{DDE3A910-BE48-4384-A875-921445D24762}"/>
                </a:ext>
              </a:extLst>
            </p:cNvPr>
            <p:cNvGrpSpPr>
              <a:grpSpLocks/>
            </p:cNvGrpSpPr>
            <p:nvPr/>
          </p:nvGrpSpPr>
          <p:grpSpPr bwMode="auto">
            <a:xfrm>
              <a:off x="4083" y="1499"/>
              <a:ext cx="1127" cy="759"/>
              <a:chOff x="4083" y="1499"/>
              <a:chExt cx="1127" cy="759"/>
            </a:xfrm>
          </p:grpSpPr>
          <p:sp>
            <p:nvSpPr>
              <p:cNvPr id="52314" name="Freeform 24">
                <a:extLst>
                  <a:ext uri="{FF2B5EF4-FFF2-40B4-BE49-F238E27FC236}">
                    <a16:creationId xmlns:a16="http://schemas.microsoft.com/office/drawing/2014/main" id="{84D9F0F9-A640-4670-8EC5-8BE61E636B86}"/>
                  </a:ext>
                </a:extLst>
              </p:cNvPr>
              <p:cNvSpPr>
                <a:spLocks/>
              </p:cNvSpPr>
              <p:nvPr/>
            </p:nvSpPr>
            <p:spPr bwMode="auto">
              <a:xfrm>
                <a:off x="4083" y="1499"/>
                <a:ext cx="1127" cy="759"/>
              </a:xfrm>
              <a:custGeom>
                <a:avLst/>
                <a:gdLst>
                  <a:gd name="T0" fmla="*/ 194 w 1127"/>
                  <a:gd name="T1" fmla="*/ 0 h 759"/>
                  <a:gd name="T2" fmla="*/ 194 w 1127"/>
                  <a:gd name="T3" fmla="*/ 173 h 759"/>
                  <a:gd name="T4" fmla="*/ 194 w 1127"/>
                  <a:gd name="T5" fmla="*/ 173 h 759"/>
                  <a:gd name="T6" fmla="*/ 194 w 1127"/>
                  <a:gd name="T7" fmla="*/ 247 h 759"/>
                  <a:gd name="T8" fmla="*/ 194 w 1127"/>
                  <a:gd name="T9" fmla="*/ 296 h 759"/>
                  <a:gd name="T10" fmla="*/ 349 w 1127"/>
                  <a:gd name="T11" fmla="*/ 296 h 759"/>
                  <a:gd name="T12" fmla="*/ 0 w 1127"/>
                  <a:gd name="T13" fmla="*/ 759 h 759"/>
                  <a:gd name="T14" fmla="*/ 582 w 1127"/>
                  <a:gd name="T15" fmla="*/ 296 h 759"/>
                  <a:gd name="T16" fmla="*/ 1127 w 1127"/>
                  <a:gd name="T17" fmla="*/ 296 h 759"/>
                  <a:gd name="T18" fmla="*/ 1127 w 1127"/>
                  <a:gd name="T19" fmla="*/ 247 h 759"/>
                  <a:gd name="T20" fmla="*/ 1127 w 1127"/>
                  <a:gd name="T21" fmla="*/ 173 h 759"/>
                  <a:gd name="T22" fmla="*/ 1127 w 1127"/>
                  <a:gd name="T23" fmla="*/ 173 h 759"/>
                  <a:gd name="T24" fmla="*/ 1127 w 1127"/>
                  <a:gd name="T25" fmla="*/ 0 h 759"/>
                  <a:gd name="T26" fmla="*/ 582 w 1127"/>
                  <a:gd name="T27" fmla="*/ 0 h 759"/>
                  <a:gd name="T28" fmla="*/ 349 w 1127"/>
                  <a:gd name="T29" fmla="*/ 0 h 759"/>
                  <a:gd name="T30" fmla="*/ 349 w 1127"/>
                  <a:gd name="T31" fmla="*/ 0 h 759"/>
                  <a:gd name="T32" fmla="*/ 194 w 1127"/>
                  <a:gd name="T33" fmla="*/ 0 h 7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7"/>
                  <a:gd name="T52" fmla="*/ 0 h 759"/>
                  <a:gd name="T53" fmla="*/ 1127 w 1127"/>
                  <a:gd name="T54" fmla="*/ 759 h 7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7" h="759">
                    <a:moveTo>
                      <a:pt x="194" y="0"/>
                    </a:moveTo>
                    <a:lnTo>
                      <a:pt x="194" y="173"/>
                    </a:lnTo>
                    <a:lnTo>
                      <a:pt x="194" y="247"/>
                    </a:lnTo>
                    <a:lnTo>
                      <a:pt x="194" y="296"/>
                    </a:lnTo>
                    <a:lnTo>
                      <a:pt x="349" y="296"/>
                    </a:lnTo>
                    <a:lnTo>
                      <a:pt x="0" y="759"/>
                    </a:lnTo>
                    <a:lnTo>
                      <a:pt x="582" y="296"/>
                    </a:lnTo>
                    <a:lnTo>
                      <a:pt x="1127" y="296"/>
                    </a:lnTo>
                    <a:lnTo>
                      <a:pt x="1127" y="247"/>
                    </a:lnTo>
                    <a:lnTo>
                      <a:pt x="1127" y="173"/>
                    </a:lnTo>
                    <a:lnTo>
                      <a:pt x="1127" y="0"/>
                    </a:lnTo>
                    <a:lnTo>
                      <a:pt x="582" y="0"/>
                    </a:lnTo>
                    <a:lnTo>
                      <a:pt x="349" y="0"/>
                    </a:lnTo>
                    <a:lnTo>
                      <a:pt x="1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52315" name="Freeform 25">
                <a:extLst>
                  <a:ext uri="{FF2B5EF4-FFF2-40B4-BE49-F238E27FC236}">
                    <a16:creationId xmlns:a16="http://schemas.microsoft.com/office/drawing/2014/main" id="{DA4CA3B4-19C4-4E0F-955D-FB53A964A44E}"/>
                  </a:ext>
                </a:extLst>
              </p:cNvPr>
              <p:cNvSpPr>
                <a:spLocks/>
              </p:cNvSpPr>
              <p:nvPr/>
            </p:nvSpPr>
            <p:spPr bwMode="auto">
              <a:xfrm>
                <a:off x="4083" y="1499"/>
                <a:ext cx="1127" cy="759"/>
              </a:xfrm>
              <a:custGeom>
                <a:avLst/>
                <a:gdLst>
                  <a:gd name="T0" fmla="*/ 194 w 1127"/>
                  <a:gd name="T1" fmla="*/ 0 h 759"/>
                  <a:gd name="T2" fmla="*/ 194 w 1127"/>
                  <a:gd name="T3" fmla="*/ 173 h 759"/>
                  <a:gd name="T4" fmla="*/ 194 w 1127"/>
                  <a:gd name="T5" fmla="*/ 173 h 759"/>
                  <a:gd name="T6" fmla="*/ 194 w 1127"/>
                  <a:gd name="T7" fmla="*/ 247 h 759"/>
                  <a:gd name="T8" fmla="*/ 194 w 1127"/>
                  <a:gd name="T9" fmla="*/ 296 h 759"/>
                  <a:gd name="T10" fmla="*/ 349 w 1127"/>
                  <a:gd name="T11" fmla="*/ 296 h 759"/>
                  <a:gd name="T12" fmla="*/ 0 w 1127"/>
                  <a:gd name="T13" fmla="*/ 759 h 759"/>
                  <a:gd name="T14" fmla="*/ 582 w 1127"/>
                  <a:gd name="T15" fmla="*/ 296 h 759"/>
                  <a:gd name="T16" fmla="*/ 1127 w 1127"/>
                  <a:gd name="T17" fmla="*/ 296 h 759"/>
                  <a:gd name="T18" fmla="*/ 1127 w 1127"/>
                  <a:gd name="T19" fmla="*/ 247 h 759"/>
                  <a:gd name="T20" fmla="*/ 1127 w 1127"/>
                  <a:gd name="T21" fmla="*/ 173 h 759"/>
                  <a:gd name="T22" fmla="*/ 1127 w 1127"/>
                  <a:gd name="T23" fmla="*/ 173 h 759"/>
                  <a:gd name="T24" fmla="*/ 1127 w 1127"/>
                  <a:gd name="T25" fmla="*/ 0 h 759"/>
                  <a:gd name="T26" fmla="*/ 582 w 1127"/>
                  <a:gd name="T27" fmla="*/ 0 h 759"/>
                  <a:gd name="T28" fmla="*/ 349 w 1127"/>
                  <a:gd name="T29" fmla="*/ 0 h 759"/>
                  <a:gd name="T30" fmla="*/ 349 w 1127"/>
                  <a:gd name="T31" fmla="*/ 0 h 759"/>
                  <a:gd name="T32" fmla="*/ 194 w 1127"/>
                  <a:gd name="T33" fmla="*/ 0 h 7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7"/>
                  <a:gd name="T52" fmla="*/ 0 h 759"/>
                  <a:gd name="T53" fmla="*/ 1127 w 1127"/>
                  <a:gd name="T54" fmla="*/ 759 h 7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7" h="759">
                    <a:moveTo>
                      <a:pt x="194" y="0"/>
                    </a:moveTo>
                    <a:lnTo>
                      <a:pt x="194" y="173"/>
                    </a:lnTo>
                    <a:lnTo>
                      <a:pt x="194" y="247"/>
                    </a:lnTo>
                    <a:lnTo>
                      <a:pt x="194" y="296"/>
                    </a:lnTo>
                    <a:lnTo>
                      <a:pt x="349" y="296"/>
                    </a:lnTo>
                    <a:lnTo>
                      <a:pt x="0" y="759"/>
                    </a:lnTo>
                    <a:lnTo>
                      <a:pt x="582" y="296"/>
                    </a:lnTo>
                    <a:lnTo>
                      <a:pt x="1127" y="296"/>
                    </a:lnTo>
                    <a:lnTo>
                      <a:pt x="1127" y="247"/>
                    </a:lnTo>
                    <a:lnTo>
                      <a:pt x="1127" y="173"/>
                    </a:lnTo>
                    <a:lnTo>
                      <a:pt x="1127" y="0"/>
                    </a:lnTo>
                    <a:lnTo>
                      <a:pt x="582" y="0"/>
                    </a:lnTo>
                    <a:lnTo>
                      <a:pt x="349" y="0"/>
                    </a:lnTo>
                    <a:lnTo>
                      <a:pt x="194" y="0"/>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grpSp>
        <p:sp>
          <p:nvSpPr>
            <p:cNvPr id="52312" name="Rectangle 27">
              <a:extLst>
                <a:ext uri="{FF2B5EF4-FFF2-40B4-BE49-F238E27FC236}">
                  <a16:creationId xmlns:a16="http://schemas.microsoft.com/office/drawing/2014/main" id="{6EE0940F-6F5B-4642-86DC-CCF678E51E6C}"/>
                </a:ext>
              </a:extLst>
            </p:cNvPr>
            <p:cNvSpPr>
              <a:spLocks noChangeArrowheads="1"/>
            </p:cNvSpPr>
            <p:nvPr/>
          </p:nvSpPr>
          <p:spPr bwMode="auto">
            <a:xfrm>
              <a:off x="4338" y="1539"/>
              <a:ext cx="6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Titrační křivka </a:t>
              </a:r>
            </a:p>
            <a:p>
              <a:pPr>
                <a:spcBef>
                  <a:spcPct val="0"/>
                </a:spcBef>
                <a:buClrTx/>
                <a:buFontTx/>
                <a:buNone/>
              </a:pPr>
              <a:r>
                <a:rPr lang="cs-CZ" altLang="cs-CZ" sz="1200">
                  <a:solidFill>
                    <a:srgbClr val="000000"/>
                  </a:solidFill>
                  <a:latin typeface="Arial" panose="020B0604020202020204" pitchFamily="34" charset="0"/>
                </a:rPr>
                <a:t>(přímka)</a:t>
              </a:r>
              <a:endParaRPr lang="cs-CZ" altLang="cs-CZ" sz="2399">
                <a:latin typeface="Times New Roman" panose="02020603050405020304" pitchFamily="18" charset="0"/>
              </a:endParaRPr>
            </a:p>
          </p:txBody>
        </p:sp>
        <p:sp>
          <p:nvSpPr>
            <p:cNvPr id="52313" name="Rectangle 28">
              <a:extLst>
                <a:ext uri="{FF2B5EF4-FFF2-40B4-BE49-F238E27FC236}">
                  <a16:creationId xmlns:a16="http://schemas.microsoft.com/office/drawing/2014/main" id="{84BAB815-BC2D-40D4-A86F-86E496F58901}"/>
                </a:ext>
              </a:extLst>
            </p:cNvPr>
            <p:cNvSpPr>
              <a:spLocks noChangeArrowheads="1"/>
            </p:cNvSpPr>
            <p:nvPr/>
          </p:nvSpPr>
          <p:spPr bwMode="auto">
            <a:xfrm>
              <a:off x="4338" y="1655"/>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grpSp>
      <p:grpSp>
        <p:nvGrpSpPr>
          <p:cNvPr id="4" name="Group 88">
            <a:extLst>
              <a:ext uri="{FF2B5EF4-FFF2-40B4-BE49-F238E27FC236}">
                <a16:creationId xmlns:a16="http://schemas.microsoft.com/office/drawing/2014/main" id="{4594021A-B49E-4BAF-A3E5-60748A66235D}"/>
              </a:ext>
            </a:extLst>
          </p:cNvPr>
          <p:cNvGrpSpPr>
            <a:grpSpLocks/>
          </p:cNvGrpSpPr>
          <p:nvPr/>
        </p:nvGrpSpPr>
        <p:grpSpPr bwMode="auto">
          <a:xfrm>
            <a:off x="5784876" y="4897325"/>
            <a:ext cx="2182646" cy="1282601"/>
            <a:chOff x="2684" y="3085"/>
            <a:chExt cx="1375" cy="808"/>
          </a:xfrm>
        </p:grpSpPr>
        <p:grpSp>
          <p:nvGrpSpPr>
            <p:cNvPr id="52302" name="Group 87">
              <a:extLst>
                <a:ext uri="{FF2B5EF4-FFF2-40B4-BE49-F238E27FC236}">
                  <a16:creationId xmlns:a16="http://schemas.microsoft.com/office/drawing/2014/main" id="{A8393670-73B7-4A2B-9E53-1E1B0657CD13}"/>
                </a:ext>
              </a:extLst>
            </p:cNvPr>
            <p:cNvGrpSpPr>
              <a:grpSpLocks/>
            </p:cNvGrpSpPr>
            <p:nvPr/>
          </p:nvGrpSpPr>
          <p:grpSpPr bwMode="auto">
            <a:xfrm>
              <a:off x="2684" y="3085"/>
              <a:ext cx="1375" cy="808"/>
              <a:chOff x="2684" y="3085"/>
              <a:chExt cx="1375" cy="808"/>
            </a:xfrm>
          </p:grpSpPr>
          <p:grpSp>
            <p:nvGrpSpPr>
              <p:cNvPr id="52304" name="Group 40">
                <a:extLst>
                  <a:ext uri="{FF2B5EF4-FFF2-40B4-BE49-F238E27FC236}">
                    <a16:creationId xmlns:a16="http://schemas.microsoft.com/office/drawing/2014/main" id="{65CB0E25-997A-454D-A51B-7DC086D5A44D}"/>
                  </a:ext>
                </a:extLst>
              </p:cNvPr>
              <p:cNvGrpSpPr>
                <a:grpSpLocks/>
              </p:cNvGrpSpPr>
              <p:nvPr/>
            </p:nvGrpSpPr>
            <p:grpSpPr bwMode="auto">
              <a:xfrm>
                <a:off x="2684" y="3085"/>
                <a:ext cx="1375" cy="726"/>
                <a:chOff x="2684" y="3085"/>
                <a:chExt cx="1375" cy="726"/>
              </a:xfrm>
            </p:grpSpPr>
            <p:sp>
              <p:nvSpPr>
                <p:cNvPr id="52308" name="Freeform 38">
                  <a:extLst>
                    <a:ext uri="{FF2B5EF4-FFF2-40B4-BE49-F238E27FC236}">
                      <a16:creationId xmlns:a16="http://schemas.microsoft.com/office/drawing/2014/main" id="{A06A5821-2457-4500-9C59-3A262FCFF16C}"/>
                    </a:ext>
                  </a:extLst>
                </p:cNvPr>
                <p:cNvSpPr>
                  <a:spLocks/>
                </p:cNvSpPr>
                <p:nvPr/>
              </p:nvSpPr>
              <p:spPr bwMode="auto">
                <a:xfrm>
                  <a:off x="2698" y="3085"/>
                  <a:ext cx="1361" cy="726"/>
                </a:xfrm>
                <a:custGeom>
                  <a:avLst/>
                  <a:gdLst>
                    <a:gd name="T0" fmla="*/ 0 w 1361"/>
                    <a:gd name="T1" fmla="*/ 419 h 726"/>
                    <a:gd name="T2" fmla="*/ 0 w 1361"/>
                    <a:gd name="T3" fmla="*/ 470 h 726"/>
                    <a:gd name="T4" fmla="*/ 0 w 1361"/>
                    <a:gd name="T5" fmla="*/ 470 h 726"/>
                    <a:gd name="T6" fmla="*/ 0 w 1361"/>
                    <a:gd name="T7" fmla="*/ 547 h 726"/>
                    <a:gd name="T8" fmla="*/ 0 w 1361"/>
                    <a:gd name="T9" fmla="*/ 726 h 726"/>
                    <a:gd name="T10" fmla="*/ 794 w 1361"/>
                    <a:gd name="T11" fmla="*/ 726 h 726"/>
                    <a:gd name="T12" fmla="*/ 794 w 1361"/>
                    <a:gd name="T13" fmla="*/ 726 h 726"/>
                    <a:gd name="T14" fmla="*/ 1134 w 1361"/>
                    <a:gd name="T15" fmla="*/ 726 h 726"/>
                    <a:gd name="T16" fmla="*/ 1361 w 1361"/>
                    <a:gd name="T17" fmla="*/ 726 h 726"/>
                    <a:gd name="T18" fmla="*/ 1361 w 1361"/>
                    <a:gd name="T19" fmla="*/ 547 h 726"/>
                    <a:gd name="T20" fmla="*/ 1361 w 1361"/>
                    <a:gd name="T21" fmla="*/ 470 h 726"/>
                    <a:gd name="T22" fmla="*/ 1361 w 1361"/>
                    <a:gd name="T23" fmla="*/ 470 h 726"/>
                    <a:gd name="T24" fmla="*/ 1361 w 1361"/>
                    <a:gd name="T25" fmla="*/ 419 h 726"/>
                    <a:gd name="T26" fmla="*/ 1134 w 1361"/>
                    <a:gd name="T27" fmla="*/ 419 h 726"/>
                    <a:gd name="T28" fmla="*/ 743 w 1361"/>
                    <a:gd name="T29" fmla="*/ 0 h 726"/>
                    <a:gd name="T30" fmla="*/ 794 w 1361"/>
                    <a:gd name="T31" fmla="*/ 419 h 726"/>
                    <a:gd name="T32" fmla="*/ 0 w 1361"/>
                    <a:gd name="T33" fmla="*/ 419 h 7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1"/>
                    <a:gd name="T52" fmla="*/ 0 h 726"/>
                    <a:gd name="T53" fmla="*/ 1361 w 1361"/>
                    <a:gd name="T54" fmla="*/ 726 h 7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1" h="726">
                      <a:moveTo>
                        <a:pt x="0" y="419"/>
                      </a:moveTo>
                      <a:lnTo>
                        <a:pt x="0" y="470"/>
                      </a:lnTo>
                      <a:lnTo>
                        <a:pt x="0" y="547"/>
                      </a:lnTo>
                      <a:lnTo>
                        <a:pt x="0" y="726"/>
                      </a:lnTo>
                      <a:lnTo>
                        <a:pt x="794" y="726"/>
                      </a:lnTo>
                      <a:lnTo>
                        <a:pt x="1134" y="726"/>
                      </a:lnTo>
                      <a:lnTo>
                        <a:pt x="1361" y="726"/>
                      </a:lnTo>
                      <a:lnTo>
                        <a:pt x="1361" y="547"/>
                      </a:lnTo>
                      <a:lnTo>
                        <a:pt x="1361" y="470"/>
                      </a:lnTo>
                      <a:lnTo>
                        <a:pt x="1361" y="419"/>
                      </a:lnTo>
                      <a:lnTo>
                        <a:pt x="1134" y="419"/>
                      </a:lnTo>
                      <a:lnTo>
                        <a:pt x="743" y="0"/>
                      </a:lnTo>
                      <a:lnTo>
                        <a:pt x="794" y="419"/>
                      </a:lnTo>
                      <a:lnTo>
                        <a:pt x="0" y="4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52309" name="Freeform 39">
                  <a:extLst>
                    <a:ext uri="{FF2B5EF4-FFF2-40B4-BE49-F238E27FC236}">
                      <a16:creationId xmlns:a16="http://schemas.microsoft.com/office/drawing/2014/main" id="{5AD48F0C-EAE0-4DE6-A56C-CF1DFC7AD135}"/>
                    </a:ext>
                  </a:extLst>
                </p:cNvPr>
                <p:cNvSpPr>
                  <a:spLocks/>
                </p:cNvSpPr>
                <p:nvPr/>
              </p:nvSpPr>
              <p:spPr bwMode="auto">
                <a:xfrm>
                  <a:off x="2684" y="3085"/>
                  <a:ext cx="1361" cy="726"/>
                </a:xfrm>
                <a:custGeom>
                  <a:avLst/>
                  <a:gdLst>
                    <a:gd name="T0" fmla="*/ 0 w 1361"/>
                    <a:gd name="T1" fmla="*/ 419 h 726"/>
                    <a:gd name="T2" fmla="*/ 0 w 1361"/>
                    <a:gd name="T3" fmla="*/ 470 h 726"/>
                    <a:gd name="T4" fmla="*/ 0 w 1361"/>
                    <a:gd name="T5" fmla="*/ 470 h 726"/>
                    <a:gd name="T6" fmla="*/ 0 w 1361"/>
                    <a:gd name="T7" fmla="*/ 547 h 726"/>
                    <a:gd name="T8" fmla="*/ 0 w 1361"/>
                    <a:gd name="T9" fmla="*/ 726 h 726"/>
                    <a:gd name="T10" fmla="*/ 794 w 1361"/>
                    <a:gd name="T11" fmla="*/ 726 h 726"/>
                    <a:gd name="T12" fmla="*/ 794 w 1361"/>
                    <a:gd name="T13" fmla="*/ 726 h 726"/>
                    <a:gd name="T14" fmla="*/ 1134 w 1361"/>
                    <a:gd name="T15" fmla="*/ 726 h 726"/>
                    <a:gd name="T16" fmla="*/ 1361 w 1361"/>
                    <a:gd name="T17" fmla="*/ 726 h 726"/>
                    <a:gd name="T18" fmla="*/ 1361 w 1361"/>
                    <a:gd name="T19" fmla="*/ 547 h 726"/>
                    <a:gd name="T20" fmla="*/ 1361 w 1361"/>
                    <a:gd name="T21" fmla="*/ 470 h 726"/>
                    <a:gd name="T22" fmla="*/ 1361 w 1361"/>
                    <a:gd name="T23" fmla="*/ 470 h 726"/>
                    <a:gd name="T24" fmla="*/ 1361 w 1361"/>
                    <a:gd name="T25" fmla="*/ 419 h 726"/>
                    <a:gd name="T26" fmla="*/ 1134 w 1361"/>
                    <a:gd name="T27" fmla="*/ 419 h 726"/>
                    <a:gd name="T28" fmla="*/ 743 w 1361"/>
                    <a:gd name="T29" fmla="*/ 0 h 726"/>
                    <a:gd name="T30" fmla="*/ 794 w 1361"/>
                    <a:gd name="T31" fmla="*/ 419 h 726"/>
                    <a:gd name="T32" fmla="*/ 0 w 1361"/>
                    <a:gd name="T33" fmla="*/ 419 h 7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1"/>
                    <a:gd name="T52" fmla="*/ 0 h 726"/>
                    <a:gd name="T53" fmla="*/ 1361 w 1361"/>
                    <a:gd name="T54" fmla="*/ 726 h 7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1" h="726">
                      <a:moveTo>
                        <a:pt x="0" y="419"/>
                      </a:moveTo>
                      <a:lnTo>
                        <a:pt x="0" y="470"/>
                      </a:lnTo>
                      <a:lnTo>
                        <a:pt x="0" y="547"/>
                      </a:lnTo>
                      <a:lnTo>
                        <a:pt x="0" y="726"/>
                      </a:lnTo>
                      <a:lnTo>
                        <a:pt x="794" y="726"/>
                      </a:lnTo>
                      <a:lnTo>
                        <a:pt x="1134" y="726"/>
                      </a:lnTo>
                      <a:lnTo>
                        <a:pt x="1361" y="726"/>
                      </a:lnTo>
                      <a:lnTo>
                        <a:pt x="1361" y="547"/>
                      </a:lnTo>
                      <a:lnTo>
                        <a:pt x="1361" y="470"/>
                      </a:lnTo>
                      <a:lnTo>
                        <a:pt x="1361" y="419"/>
                      </a:lnTo>
                      <a:lnTo>
                        <a:pt x="1134" y="419"/>
                      </a:lnTo>
                      <a:lnTo>
                        <a:pt x="743" y="0"/>
                      </a:lnTo>
                      <a:lnTo>
                        <a:pt x="794" y="419"/>
                      </a:lnTo>
                      <a:lnTo>
                        <a:pt x="0" y="419"/>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grpSp>
          <p:sp>
            <p:nvSpPr>
              <p:cNvPr id="52305" name="Rectangle 41">
                <a:extLst>
                  <a:ext uri="{FF2B5EF4-FFF2-40B4-BE49-F238E27FC236}">
                    <a16:creationId xmlns:a16="http://schemas.microsoft.com/office/drawing/2014/main" id="{ED923EA6-3C9C-4AD5-9863-FF2D7EC3DD78}"/>
                  </a:ext>
                </a:extLst>
              </p:cNvPr>
              <p:cNvSpPr>
                <a:spLocks noChangeArrowheads="1"/>
              </p:cNvSpPr>
              <p:nvPr/>
            </p:nvSpPr>
            <p:spPr bwMode="auto">
              <a:xfrm>
                <a:off x="2745" y="3544"/>
                <a:ext cx="12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FF0066"/>
                    </a:solidFill>
                    <a:latin typeface="Arial" panose="020B0604020202020204" pitchFamily="34" charset="0"/>
                  </a:rPr>
                  <a:t>pH</a:t>
                </a:r>
                <a:endParaRPr lang="cs-CZ" altLang="cs-CZ" sz="2399">
                  <a:solidFill>
                    <a:srgbClr val="FF0066"/>
                  </a:solidFill>
                  <a:latin typeface="Times New Roman" panose="02020603050405020304" pitchFamily="18" charset="0"/>
                </a:endParaRPr>
              </a:p>
            </p:txBody>
          </p:sp>
          <p:sp>
            <p:nvSpPr>
              <p:cNvPr id="52306" name="Rectangle 42">
                <a:extLst>
                  <a:ext uri="{FF2B5EF4-FFF2-40B4-BE49-F238E27FC236}">
                    <a16:creationId xmlns:a16="http://schemas.microsoft.com/office/drawing/2014/main" id="{61E8885D-6D2B-4FBB-8A8B-2D728036B685}"/>
                  </a:ext>
                </a:extLst>
              </p:cNvPr>
              <p:cNvSpPr>
                <a:spLocks noChangeArrowheads="1"/>
              </p:cNvSpPr>
              <p:nvPr/>
            </p:nvSpPr>
            <p:spPr bwMode="auto">
              <a:xfrm>
                <a:off x="2918" y="3544"/>
                <a:ext cx="9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FF0066"/>
                    </a:solidFill>
                    <a:latin typeface="Arial" panose="020B0604020202020204" pitchFamily="34" charset="0"/>
                  </a:rPr>
                  <a:t>v krvi před ekvilibrací</a:t>
                </a:r>
                <a:endParaRPr lang="cs-CZ" altLang="cs-CZ" sz="2399">
                  <a:solidFill>
                    <a:srgbClr val="FF0066"/>
                  </a:solidFill>
                  <a:latin typeface="Times New Roman" panose="02020603050405020304" pitchFamily="18" charset="0"/>
                </a:endParaRPr>
              </a:p>
            </p:txBody>
          </p:sp>
          <p:sp>
            <p:nvSpPr>
              <p:cNvPr id="52307" name="Rectangle 44">
                <a:extLst>
                  <a:ext uri="{FF2B5EF4-FFF2-40B4-BE49-F238E27FC236}">
                    <a16:creationId xmlns:a16="http://schemas.microsoft.com/office/drawing/2014/main" id="{C895061C-5D56-4D63-8C70-5CBF6CB4D075}"/>
                  </a:ext>
                </a:extLst>
              </p:cNvPr>
              <p:cNvSpPr>
                <a:spLocks noChangeArrowheads="1"/>
              </p:cNvSpPr>
              <p:nvPr/>
            </p:nvSpPr>
            <p:spPr bwMode="auto">
              <a:xfrm>
                <a:off x="2995" y="366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solidFill>
                    <a:srgbClr val="FF0066"/>
                  </a:solidFill>
                  <a:latin typeface="Times New Roman" panose="02020603050405020304" pitchFamily="18" charset="0"/>
                </a:endParaRPr>
              </a:p>
            </p:txBody>
          </p:sp>
        </p:grpSp>
        <p:sp>
          <p:nvSpPr>
            <p:cNvPr id="52303" name="Rectangle 45">
              <a:extLst>
                <a:ext uri="{FF2B5EF4-FFF2-40B4-BE49-F238E27FC236}">
                  <a16:creationId xmlns:a16="http://schemas.microsoft.com/office/drawing/2014/main" id="{5C2E30B1-27E0-4428-AA1C-E8FA12900B52}"/>
                </a:ext>
              </a:extLst>
            </p:cNvPr>
            <p:cNvSpPr>
              <a:spLocks noChangeArrowheads="1"/>
            </p:cNvSpPr>
            <p:nvPr/>
          </p:nvSpPr>
          <p:spPr bwMode="auto">
            <a:xfrm>
              <a:off x="3419" y="366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grpSp>
      <p:sp>
        <p:nvSpPr>
          <p:cNvPr id="97295" name="Freeform 55">
            <a:extLst>
              <a:ext uri="{FF2B5EF4-FFF2-40B4-BE49-F238E27FC236}">
                <a16:creationId xmlns:a16="http://schemas.microsoft.com/office/drawing/2014/main" id="{315C0673-576E-4500-9321-19FAF54C0AF7}"/>
              </a:ext>
            </a:extLst>
          </p:cNvPr>
          <p:cNvSpPr>
            <a:spLocks/>
          </p:cNvSpPr>
          <p:nvPr/>
        </p:nvSpPr>
        <p:spPr bwMode="auto">
          <a:xfrm>
            <a:off x="1992630" y="3795686"/>
            <a:ext cx="2533454" cy="668286"/>
          </a:xfrm>
          <a:custGeom>
            <a:avLst/>
            <a:gdLst>
              <a:gd name="T0" fmla="*/ 0 w 1596"/>
              <a:gd name="T1" fmla="*/ 0 h 421"/>
              <a:gd name="T2" fmla="*/ 0 w 1596"/>
              <a:gd name="T3" fmla="*/ 2147483646 h 421"/>
              <a:gd name="T4" fmla="*/ 0 w 1596"/>
              <a:gd name="T5" fmla="*/ 2147483646 h 421"/>
              <a:gd name="T6" fmla="*/ 0 w 1596"/>
              <a:gd name="T7" fmla="*/ 2147483646 h 421"/>
              <a:gd name="T8" fmla="*/ 0 w 1596"/>
              <a:gd name="T9" fmla="*/ 2147483646 h 421"/>
              <a:gd name="T10" fmla="*/ 2147483646 w 1596"/>
              <a:gd name="T11" fmla="*/ 2147483646 h 421"/>
              <a:gd name="T12" fmla="*/ 2147483646 w 1596"/>
              <a:gd name="T13" fmla="*/ 2147483646 h 421"/>
              <a:gd name="T14" fmla="*/ 2147483646 w 1596"/>
              <a:gd name="T15" fmla="*/ 2147483646 h 421"/>
              <a:gd name="T16" fmla="*/ 2147483646 w 1596"/>
              <a:gd name="T17" fmla="*/ 2147483646 h 421"/>
              <a:gd name="T18" fmla="*/ 2147483646 w 1596"/>
              <a:gd name="T19" fmla="*/ 2147483646 h 421"/>
              <a:gd name="T20" fmla="*/ 2147483646 w 1596"/>
              <a:gd name="T21" fmla="*/ 2147483646 h 421"/>
              <a:gd name="T22" fmla="*/ 2147483646 w 1596"/>
              <a:gd name="T23" fmla="*/ 2147483646 h 421"/>
              <a:gd name="T24" fmla="*/ 2147483646 w 1596"/>
              <a:gd name="T25" fmla="*/ 0 h 421"/>
              <a:gd name="T26" fmla="*/ 2147483646 w 1596"/>
              <a:gd name="T27" fmla="*/ 0 h 421"/>
              <a:gd name="T28" fmla="*/ 2147483646 w 1596"/>
              <a:gd name="T29" fmla="*/ 0 h 421"/>
              <a:gd name="T30" fmla="*/ 2147483646 w 1596"/>
              <a:gd name="T31" fmla="*/ 0 h 421"/>
              <a:gd name="T32" fmla="*/ 0 w 1596"/>
              <a:gd name="T33" fmla="*/ 0 h 4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6"/>
              <a:gd name="T52" fmla="*/ 0 h 421"/>
              <a:gd name="T53" fmla="*/ 1596 w 1596"/>
              <a:gd name="T54" fmla="*/ 421 h 4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6" h="421">
                <a:moveTo>
                  <a:pt x="0" y="0"/>
                </a:moveTo>
                <a:lnTo>
                  <a:pt x="0" y="246"/>
                </a:lnTo>
                <a:lnTo>
                  <a:pt x="0" y="351"/>
                </a:lnTo>
                <a:lnTo>
                  <a:pt x="0" y="421"/>
                </a:lnTo>
                <a:lnTo>
                  <a:pt x="631" y="421"/>
                </a:lnTo>
                <a:lnTo>
                  <a:pt x="901" y="421"/>
                </a:lnTo>
                <a:lnTo>
                  <a:pt x="1082" y="421"/>
                </a:lnTo>
                <a:lnTo>
                  <a:pt x="1082" y="351"/>
                </a:lnTo>
                <a:lnTo>
                  <a:pt x="1596" y="335"/>
                </a:lnTo>
                <a:lnTo>
                  <a:pt x="1082" y="246"/>
                </a:lnTo>
                <a:lnTo>
                  <a:pt x="1082" y="0"/>
                </a:lnTo>
                <a:lnTo>
                  <a:pt x="901" y="0"/>
                </a:lnTo>
                <a:lnTo>
                  <a:pt x="63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grpSp>
        <p:nvGrpSpPr>
          <p:cNvPr id="7" name="Group 91">
            <a:extLst>
              <a:ext uri="{FF2B5EF4-FFF2-40B4-BE49-F238E27FC236}">
                <a16:creationId xmlns:a16="http://schemas.microsoft.com/office/drawing/2014/main" id="{5BF88CA0-2B3B-4A91-B263-61EFE209F323}"/>
              </a:ext>
            </a:extLst>
          </p:cNvPr>
          <p:cNvGrpSpPr>
            <a:grpSpLocks/>
          </p:cNvGrpSpPr>
          <p:nvPr/>
        </p:nvGrpSpPr>
        <p:grpSpPr bwMode="auto">
          <a:xfrm>
            <a:off x="1992629" y="3789336"/>
            <a:ext cx="7967048" cy="2390590"/>
            <a:chOff x="299" y="2396"/>
            <a:chExt cx="5019" cy="1506"/>
          </a:xfrm>
        </p:grpSpPr>
        <p:sp>
          <p:nvSpPr>
            <p:cNvPr id="52278" name="Freeform 18">
              <a:extLst>
                <a:ext uri="{FF2B5EF4-FFF2-40B4-BE49-F238E27FC236}">
                  <a16:creationId xmlns:a16="http://schemas.microsoft.com/office/drawing/2014/main" id="{7ECB93EC-2E2E-4342-8180-CE16FB124A08}"/>
                </a:ext>
              </a:extLst>
            </p:cNvPr>
            <p:cNvSpPr>
              <a:spLocks noEditPoints="1"/>
            </p:cNvSpPr>
            <p:nvPr/>
          </p:nvSpPr>
          <p:spPr bwMode="auto">
            <a:xfrm>
              <a:off x="1882" y="2704"/>
              <a:ext cx="2766" cy="48"/>
            </a:xfrm>
            <a:custGeom>
              <a:avLst/>
              <a:gdLst>
                <a:gd name="T0" fmla="*/ 24 w 2766"/>
                <a:gd name="T1" fmla="*/ 29 h 48"/>
                <a:gd name="T2" fmla="*/ 84 w 2766"/>
                <a:gd name="T3" fmla="*/ 29 h 48"/>
                <a:gd name="T4" fmla="*/ 132 w 2766"/>
                <a:gd name="T5" fmla="*/ 17 h 48"/>
                <a:gd name="T6" fmla="*/ 168 w 2766"/>
                <a:gd name="T7" fmla="*/ 17 h 48"/>
                <a:gd name="T8" fmla="*/ 192 w 2766"/>
                <a:gd name="T9" fmla="*/ 17 h 48"/>
                <a:gd name="T10" fmla="*/ 240 w 2766"/>
                <a:gd name="T11" fmla="*/ 29 h 48"/>
                <a:gd name="T12" fmla="*/ 300 w 2766"/>
                <a:gd name="T13" fmla="*/ 29 h 48"/>
                <a:gd name="T14" fmla="*/ 348 w 2766"/>
                <a:gd name="T15" fmla="*/ 17 h 48"/>
                <a:gd name="T16" fmla="*/ 384 w 2766"/>
                <a:gd name="T17" fmla="*/ 17 h 48"/>
                <a:gd name="T18" fmla="*/ 408 w 2766"/>
                <a:gd name="T19" fmla="*/ 17 h 48"/>
                <a:gd name="T20" fmla="*/ 456 w 2766"/>
                <a:gd name="T21" fmla="*/ 29 h 48"/>
                <a:gd name="T22" fmla="*/ 516 w 2766"/>
                <a:gd name="T23" fmla="*/ 29 h 48"/>
                <a:gd name="T24" fmla="*/ 564 w 2766"/>
                <a:gd name="T25" fmla="*/ 17 h 48"/>
                <a:gd name="T26" fmla="*/ 600 w 2766"/>
                <a:gd name="T27" fmla="*/ 17 h 48"/>
                <a:gd name="T28" fmla="*/ 624 w 2766"/>
                <a:gd name="T29" fmla="*/ 17 h 48"/>
                <a:gd name="T30" fmla="*/ 672 w 2766"/>
                <a:gd name="T31" fmla="*/ 29 h 48"/>
                <a:gd name="T32" fmla="*/ 732 w 2766"/>
                <a:gd name="T33" fmla="*/ 29 h 48"/>
                <a:gd name="T34" fmla="*/ 780 w 2766"/>
                <a:gd name="T35" fmla="*/ 17 h 48"/>
                <a:gd name="T36" fmla="*/ 816 w 2766"/>
                <a:gd name="T37" fmla="*/ 17 h 48"/>
                <a:gd name="T38" fmla="*/ 840 w 2766"/>
                <a:gd name="T39" fmla="*/ 17 h 48"/>
                <a:gd name="T40" fmla="*/ 888 w 2766"/>
                <a:gd name="T41" fmla="*/ 29 h 48"/>
                <a:gd name="T42" fmla="*/ 948 w 2766"/>
                <a:gd name="T43" fmla="*/ 29 h 48"/>
                <a:gd name="T44" fmla="*/ 996 w 2766"/>
                <a:gd name="T45" fmla="*/ 17 h 48"/>
                <a:gd name="T46" fmla="*/ 1032 w 2766"/>
                <a:gd name="T47" fmla="*/ 17 h 48"/>
                <a:gd name="T48" fmla="*/ 1056 w 2766"/>
                <a:gd name="T49" fmla="*/ 17 h 48"/>
                <a:gd name="T50" fmla="*/ 1104 w 2766"/>
                <a:gd name="T51" fmla="*/ 29 h 48"/>
                <a:gd name="T52" fmla="*/ 1164 w 2766"/>
                <a:gd name="T53" fmla="*/ 29 h 48"/>
                <a:gd name="T54" fmla="*/ 1212 w 2766"/>
                <a:gd name="T55" fmla="*/ 17 h 48"/>
                <a:gd name="T56" fmla="*/ 1248 w 2766"/>
                <a:gd name="T57" fmla="*/ 17 h 48"/>
                <a:gd name="T58" fmla="*/ 1272 w 2766"/>
                <a:gd name="T59" fmla="*/ 17 h 48"/>
                <a:gd name="T60" fmla="*/ 1320 w 2766"/>
                <a:gd name="T61" fmla="*/ 29 h 48"/>
                <a:gd name="T62" fmla="*/ 1380 w 2766"/>
                <a:gd name="T63" fmla="*/ 29 h 48"/>
                <a:gd name="T64" fmla="*/ 1428 w 2766"/>
                <a:gd name="T65" fmla="*/ 17 h 48"/>
                <a:gd name="T66" fmla="*/ 1464 w 2766"/>
                <a:gd name="T67" fmla="*/ 17 h 48"/>
                <a:gd name="T68" fmla="*/ 1488 w 2766"/>
                <a:gd name="T69" fmla="*/ 17 h 48"/>
                <a:gd name="T70" fmla="*/ 1536 w 2766"/>
                <a:gd name="T71" fmla="*/ 29 h 48"/>
                <a:gd name="T72" fmla="*/ 1596 w 2766"/>
                <a:gd name="T73" fmla="*/ 29 h 48"/>
                <a:gd name="T74" fmla="*/ 1644 w 2766"/>
                <a:gd name="T75" fmla="*/ 17 h 48"/>
                <a:gd name="T76" fmla="*/ 1680 w 2766"/>
                <a:gd name="T77" fmla="*/ 17 h 48"/>
                <a:gd name="T78" fmla="*/ 1704 w 2766"/>
                <a:gd name="T79" fmla="*/ 17 h 48"/>
                <a:gd name="T80" fmla="*/ 1752 w 2766"/>
                <a:gd name="T81" fmla="*/ 29 h 48"/>
                <a:gd name="T82" fmla="*/ 1812 w 2766"/>
                <a:gd name="T83" fmla="*/ 29 h 48"/>
                <a:gd name="T84" fmla="*/ 1860 w 2766"/>
                <a:gd name="T85" fmla="*/ 17 h 48"/>
                <a:gd name="T86" fmla="*/ 1896 w 2766"/>
                <a:gd name="T87" fmla="*/ 17 h 48"/>
                <a:gd name="T88" fmla="*/ 1920 w 2766"/>
                <a:gd name="T89" fmla="*/ 17 h 48"/>
                <a:gd name="T90" fmla="*/ 1968 w 2766"/>
                <a:gd name="T91" fmla="*/ 29 h 48"/>
                <a:gd name="T92" fmla="*/ 2028 w 2766"/>
                <a:gd name="T93" fmla="*/ 29 h 48"/>
                <a:gd name="T94" fmla="*/ 2076 w 2766"/>
                <a:gd name="T95" fmla="*/ 17 h 48"/>
                <a:gd name="T96" fmla="*/ 2112 w 2766"/>
                <a:gd name="T97" fmla="*/ 17 h 48"/>
                <a:gd name="T98" fmla="*/ 2136 w 2766"/>
                <a:gd name="T99" fmla="*/ 17 h 48"/>
                <a:gd name="T100" fmla="*/ 2184 w 2766"/>
                <a:gd name="T101" fmla="*/ 30 h 48"/>
                <a:gd name="T102" fmla="*/ 2244 w 2766"/>
                <a:gd name="T103" fmla="*/ 30 h 48"/>
                <a:gd name="T104" fmla="*/ 2292 w 2766"/>
                <a:gd name="T105" fmla="*/ 18 h 48"/>
                <a:gd name="T106" fmla="*/ 2328 w 2766"/>
                <a:gd name="T107" fmla="*/ 18 h 48"/>
                <a:gd name="T108" fmla="*/ 2352 w 2766"/>
                <a:gd name="T109" fmla="*/ 18 h 48"/>
                <a:gd name="T110" fmla="*/ 2400 w 2766"/>
                <a:gd name="T111" fmla="*/ 30 h 48"/>
                <a:gd name="T112" fmla="*/ 2460 w 2766"/>
                <a:gd name="T113" fmla="*/ 30 h 48"/>
                <a:gd name="T114" fmla="*/ 2508 w 2766"/>
                <a:gd name="T115" fmla="*/ 18 h 48"/>
                <a:gd name="T116" fmla="*/ 2544 w 2766"/>
                <a:gd name="T117" fmla="*/ 18 h 48"/>
                <a:gd name="T118" fmla="*/ 2568 w 2766"/>
                <a:gd name="T119" fmla="*/ 18 h 48"/>
                <a:gd name="T120" fmla="*/ 2616 w 2766"/>
                <a:gd name="T121" fmla="*/ 30 h 48"/>
                <a:gd name="T122" fmla="*/ 2676 w 2766"/>
                <a:gd name="T123" fmla="*/ 30 h 48"/>
                <a:gd name="T124" fmla="*/ 2724 w 2766"/>
                <a:gd name="T125" fmla="*/ 18 h 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66"/>
                <a:gd name="T190" fmla="*/ 0 h 48"/>
                <a:gd name="T191" fmla="*/ 2766 w 2766"/>
                <a:gd name="T192" fmla="*/ 48 h 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66" h="48">
                  <a:moveTo>
                    <a:pt x="0" y="17"/>
                  </a:moveTo>
                  <a:lnTo>
                    <a:pt x="12" y="17"/>
                  </a:lnTo>
                  <a:lnTo>
                    <a:pt x="12" y="29"/>
                  </a:lnTo>
                  <a:lnTo>
                    <a:pt x="0" y="29"/>
                  </a:lnTo>
                  <a:lnTo>
                    <a:pt x="0" y="17"/>
                  </a:lnTo>
                  <a:close/>
                  <a:moveTo>
                    <a:pt x="24" y="17"/>
                  </a:moveTo>
                  <a:lnTo>
                    <a:pt x="36" y="17"/>
                  </a:lnTo>
                  <a:lnTo>
                    <a:pt x="36" y="29"/>
                  </a:lnTo>
                  <a:lnTo>
                    <a:pt x="24" y="29"/>
                  </a:lnTo>
                  <a:lnTo>
                    <a:pt x="24" y="17"/>
                  </a:lnTo>
                  <a:close/>
                  <a:moveTo>
                    <a:pt x="48" y="17"/>
                  </a:moveTo>
                  <a:lnTo>
                    <a:pt x="60" y="17"/>
                  </a:lnTo>
                  <a:lnTo>
                    <a:pt x="60" y="29"/>
                  </a:lnTo>
                  <a:lnTo>
                    <a:pt x="48" y="29"/>
                  </a:lnTo>
                  <a:lnTo>
                    <a:pt x="48" y="17"/>
                  </a:lnTo>
                  <a:close/>
                  <a:moveTo>
                    <a:pt x="72" y="17"/>
                  </a:moveTo>
                  <a:lnTo>
                    <a:pt x="84" y="17"/>
                  </a:lnTo>
                  <a:lnTo>
                    <a:pt x="84" y="29"/>
                  </a:lnTo>
                  <a:lnTo>
                    <a:pt x="72" y="29"/>
                  </a:lnTo>
                  <a:lnTo>
                    <a:pt x="72" y="17"/>
                  </a:lnTo>
                  <a:close/>
                  <a:moveTo>
                    <a:pt x="96" y="17"/>
                  </a:moveTo>
                  <a:lnTo>
                    <a:pt x="108" y="17"/>
                  </a:lnTo>
                  <a:lnTo>
                    <a:pt x="108" y="29"/>
                  </a:lnTo>
                  <a:lnTo>
                    <a:pt x="96" y="29"/>
                  </a:lnTo>
                  <a:lnTo>
                    <a:pt x="96" y="17"/>
                  </a:lnTo>
                  <a:close/>
                  <a:moveTo>
                    <a:pt x="120" y="17"/>
                  </a:moveTo>
                  <a:lnTo>
                    <a:pt x="132" y="17"/>
                  </a:lnTo>
                  <a:lnTo>
                    <a:pt x="132" y="29"/>
                  </a:lnTo>
                  <a:lnTo>
                    <a:pt x="120" y="29"/>
                  </a:lnTo>
                  <a:lnTo>
                    <a:pt x="120" y="17"/>
                  </a:lnTo>
                  <a:close/>
                  <a:moveTo>
                    <a:pt x="144" y="17"/>
                  </a:moveTo>
                  <a:lnTo>
                    <a:pt x="156" y="17"/>
                  </a:lnTo>
                  <a:lnTo>
                    <a:pt x="156" y="29"/>
                  </a:lnTo>
                  <a:lnTo>
                    <a:pt x="144" y="29"/>
                  </a:lnTo>
                  <a:lnTo>
                    <a:pt x="144" y="17"/>
                  </a:lnTo>
                  <a:close/>
                  <a:moveTo>
                    <a:pt x="168" y="17"/>
                  </a:moveTo>
                  <a:lnTo>
                    <a:pt x="180" y="17"/>
                  </a:lnTo>
                  <a:lnTo>
                    <a:pt x="180" y="29"/>
                  </a:lnTo>
                  <a:lnTo>
                    <a:pt x="168" y="29"/>
                  </a:lnTo>
                  <a:lnTo>
                    <a:pt x="168" y="17"/>
                  </a:lnTo>
                  <a:close/>
                  <a:moveTo>
                    <a:pt x="192" y="17"/>
                  </a:moveTo>
                  <a:lnTo>
                    <a:pt x="204" y="17"/>
                  </a:lnTo>
                  <a:lnTo>
                    <a:pt x="204" y="29"/>
                  </a:lnTo>
                  <a:lnTo>
                    <a:pt x="192" y="29"/>
                  </a:lnTo>
                  <a:lnTo>
                    <a:pt x="192" y="17"/>
                  </a:lnTo>
                  <a:close/>
                  <a:moveTo>
                    <a:pt x="216" y="17"/>
                  </a:moveTo>
                  <a:lnTo>
                    <a:pt x="228" y="17"/>
                  </a:lnTo>
                  <a:lnTo>
                    <a:pt x="228" y="29"/>
                  </a:lnTo>
                  <a:lnTo>
                    <a:pt x="216" y="29"/>
                  </a:lnTo>
                  <a:lnTo>
                    <a:pt x="216" y="17"/>
                  </a:lnTo>
                  <a:close/>
                  <a:moveTo>
                    <a:pt x="240" y="17"/>
                  </a:moveTo>
                  <a:lnTo>
                    <a:pt x="252" y="17"/>
                  </a:lnTo>
                  <a:lnTo>
                    <a:pt x="252" y="29"/>
                  </a:lnTo>
                  <a:lnTo>
                    <a:pt x="240" y="29"/>
                  </a:lnTo>
                  <a:lnTo>
                    <a:pt x="240" y="17"/>
                  </a:lnTo>
                  <a:close/>
                  <a:moveTo>
                    <a:pt x="264" y="17"/>
                  </a:moveTo>
                  <a:lnTo>
                    <a:pt x="276" y="17"/>
                  </a:lnTo>
                  <a:lnTo>
                    <a:pt x="276" y="29"/>
                  </a:lnTo>
                  <a:lnTo>
                    <a:pt x="264" y="29"/>
                  </a:lnTo>
                  <a:lnTo>
                    <a:pt x="264" y="17"/>
                  </a:lnTo>
                  <a:close/>
                  <a:moveTo>
                    <a:pt x="288" y="17"/>
                  </a:moveTo>
                  <a:lnTo>
                    <a:pt x="300" y="17"/>
                  </a:lnTo>
                  <a:lnTo>
                    <a:pt x="300" y="29"/>
                  </a:lnTo>
                  <a:lnTo>
                    <a:pt x="288" y="29"/>
                  </a:lnTo>
                  <a:lnTo>
                    <a:pt x="288" y="17"/>
                  </a:lnTo>
                  <a:close/>
                  <a:moveTo>
                    <a:pt x="312" y="17"/>
                  </a:moveTo>
                  <a:lnTo>
                    <a:pt x="324" y="17"/>
                  </a:lnTo>
                  <a:lnTo>
                    <a:pt x="324" y="29"/>
                  </a:lnTo>
                  <a:lnTo>
                    <a:pt x="312" y="29"/>
                  </a:lnTo>
                  <a:lnTo>
                    <a:pt x="312" y="17"/>
                  </a:lnTo>
                  <a:close/>
                  <a:moveTo>
                    <a:pt x="336" y="17"/>
                  </a:moveTo>
                  <a:lnTo>
                    <a:pt x="348" y="17"/>
                  </a:lnTo>
                  <a:lnTo>
                    <a:pt x="348" y="29"/>
                  </a:lnTo>
                  <a:lnTo>
                    <a:pt x="336" y="29"/>
                  </a:lnTo>
                  <a:lnTo>
                    <a:pt x="336" y="17"/>
                  </a:lnTo>
                  <a:close/>
                  <a:moveTo>
                    <a:pt x="360" y="17"/>
                  </a:moveTo>
                  <a:lnTo>
                    <a:pt x="372" y="17"/>
                  </a:lnTo>
                  <a:lnTo>
                    <a:pt x="372" y="29"/>
                  </a:lnTo>
                  <a:lnTo>
                    <a:pt x="360" y="29"/>
                  </a:lnTo>
                  <a:lnTo>
                    <a:pt x="360" y="17"/>
                  </a:lnTo>
                  <a:close/>
                  <a:moveTo>
                    <a:pt x="384" y="17"/>
                  </a:moveTo>
                  <a:lnTo>
                    <a:pt x="396" y="17"/>
                  </a:lnTo>
                  <a:lnTo>
                    <a:pt x="396" y="29"/>
                  </a:lnTo>
                  <a:lnTo>
                    <a:pt x="384" y="29"/>
                  </a:lnTo>
                  <a:lnTo>
                    <a:pt x="384" y="17"/>
                  </a:lnTo>
                  <a:close/>
                  <a:moveTo>
                    <a:pt x="408" y="17"/>
                  </a:moveTo>
                  <a:lnTo>
                    <a:pt x="420" y="17"/>
                  </a:lnTo>
                  <a:lnTo>
                    <a:pt x="420" y="29"/>
                  </a:lnTo>
                  <a:lnTo>
                    <a:pt x="408" y="29"/>
                  </a:lnTo>
                  <a:lnTo>
                    <a:pt x="408" y="17"/>
                  </a:lnTo>
                  <a:close/>
                  <a:moveTo>
                    <a:pt x="432" y="17"/>
                  </a:moveTo>
                  <a:lnTo>
                    <a:pt x="444" y="17"/>
                  </a:lnTo>
                  <a:lnTo>
                    <a:pt x="444" y="29"/>
                  </a:lnTo>
                  <a:lnTo>
                    <a:pt x="432" y="29"/>
                  </a:lnTo>
                  <a:lnTo>
                    <a:pt x="432" y="17"/>
                  </a:lnTo>
                  <a:close/>
                  <a:moveTo>
                    <a:pt x="456" y="17"/>
                  </a:moveTo>
                  <a:lnTo>
                    <a:pt x="468" y="17"/>
                  </a:lnTo>
                  <a:lnTo>
                    <a:pt x="468" y="29"/>
                  </a:lnTo>
                  <a:lnTo>
                    <a:pt x="456" y="29"/>
                  </a:lnTo>
                  <a:lnTo>
                    <a:pt x="456" y="17"/>
                  </a:lnTo>
                  <a:close/>
                  <a:moveTo>
                    <a:pt x="480" y="17"/>
                  </a:moveTo>
                  <a:lnTo>
                    <a:pt x="492" y="17"/>
                  </a:lnTo>
                  <a:lnTo>
                    <a:pt x="492" y="29"/>
                  </a:lnTo>
                  <a:lnTo>
                    <a:pt x="480" y="29"/>
                  </a:lnTo>
                  <a:lnTo>
                    <a:pt x="480" y="17"/>
                  </a:lnTo>
                  <a:close/>
                  <a:moveTo>
                    <a:pt x="504" y="17"/>
                  </a:moveTo>
                  <a:lnTo>
                    <a:pt x="516" y="17"/>
                  </a:lnTo>
                  <a:lnTo>
                    <a:pt x="516" y="29"/>
                  </a:lnTo>
                  <a:lnTo>
                    <a:pt x="504" y="29"/>
                  </a:lnTo>
                  <a:lnTo>
                    <a:pt x="504" y="17"/>
                  </a:lnTo>
                  <a:close/>
                  <a:moveTo>
                    <a:pt x="528" y="17"/>
                  </a:moveTo>
                  <a:lnTo>
                    <a:pt x="540" y="17"/>
                  </a:lnTo>
                  <a:lnTo>
                    <a:pt x="540" y="29"/>
                  </a:lnTo>
                  <a:lnTo>
                    <a:pt x="528" y="29"/>
                  </a:lnTo>
                  <a:lnTo>
                    <a:pt x="528" y="17"/>
                  </a:lnTo>
                  <a:close/>
                  <a:moveTo>
                    <a:pt x="552" y="17"/>
                  </a:moveTo>
                  <a:lnTo>
                    <a:pt x="564" y="17"/>
                  </a:lnTo>
                  <a:lnTo>
                    <a:pt x="564" y="29"/>
                  </a:lnTo>
                  <a:lnTo>
                    <a:pt x="552" y="29"/>
                  </a:lnTo>
                  <a:lnTo>
                    <a:pt x="552" y="17"/>
                  </a:lnTo>
                  <a:close/>
                  <a:moveTo>
                    <a:pt x="576" y="17"/>
                  </a:moveTo>
                  <a:lnTo>
                    <a:pt x="588" y="17"/>
                  </a:lnTo>
                  <a:lnTo>
                    <a:pt x="588" y="29"/>
                  </a:lnTo>
                  <a:lnTo>
                    <a:pt x="576" y="29"/>
                  </a:lnTo>
                  <a:lnTo>
                    <a:pt x="576" y="17"/>
                  </a:lnTo>
                  <a:close/>
                  <a:moveTo>
                    <a:pt x="600" y="17"/>
                  </a:moveTo>
                  <a:lnTo>
                    <a:pt x="612" y="17"/>
                  </a:lnTo>
                  <a:lnTo>
                    <a:pt x="612" y="29"/>
                  </a:lnTo>
                  <a:lnTo>
                    <a:pt x="600" y="29"/>
                  </a:lnTo>
                  <a:lnTo>
                    <a:pt x="600" y="17"/>
                  </a:lnTo>
                  <a:close/>
                  <a:moveTo>
                    <a:pt x="624" y="17"/>
                  </a:moveTo>
                  <a:lnTo>
                    <a:pt x="636" y="17"/>
                  </a:lnTo>
                  <a:lnTo>
                    <a:pt x="636" y="29"/>
                  </a:lnTo>
                  <a:lnTo>
                    <a:pt x="624" y="29"/>
                  </a:lnTo>
                  <a:lnTo>
                    <a:pt x="624" y="17"/>
                  </a:lnTo>
                  <a:close/>
                  <a:moveTo>
                    <a:pt x="648" y="17"/>
                  </a:moveTo>
                  <a:lnTo>
                    <a:pt x="660" y="17"/>
                  </a:lnTo>
                  <a:lnTo>
                    <a:pt x="660" y="29"/>
                  </a:lnTo>
                  <a:lnTo>
                    <a:pt x="648" y="29"/>
                  </a:lnTo>
                  <a:lnTo>
                    <a:pt x="648" y="17"/>
                  </a:lnTo>
                  <a:close/>
                  <a:moveTo>
                    <a:pt x="672" y="17"/>
                  </a:moveTo>
                  <a:lnTo>
                    <a:pt x="684" y="17"/>
                  </a:lnTo>
                  <a:lnTo>
                    <a:pt x="684" y="29"/>
                  </a:lnTo>
                  <a:lnTo>
                    <a:pt x="672" y="29"/>
                  </a:lnTo>
                  <a:lnTo>
                    <a:pt x="672" y="17"/>
                  </a:lnTo>
                  <a:close/>
                  <a:moveTo>
                    <a:pt x="696" y="17"/>
                  </a:moveTo>
                  <a:lnTo>
                    <a:pt x="708" y="17"/>
                  </a:lnTo>
                  <a:lnTo>
                    <a:pt x="708" y="29"/>
                  </a:lnTo>
                  <a:lnTo>
                    <a:pt x="696" y="29"/>
                  </a:lnTo>
                  <a:lnTo>
                    <a:pt x="696" y="17"/>
                  </a:lnTo>
                  <a:close/>
                  <a:moveTo>
                    <a:pt x="720" y="17"/>
                  </a:moveTo>
                  <a:lnTo>
                    <a:pt x="732" y="17"/>
                  </a:lnTo>
                  <a:lnTo>
                    <a:pt x="732" y="29"/>
                  </a:lnTo>
                  <a:lnTo>
                    <a:pt x="720" y="29"/>
                  </a:lnTo>
                  <a:lnTo>
                    <a:pt x="720" y="17"/>
                  </a:lnTo>
                  <a:close/>
                  <a:moveTo>
                    <a:pt x="744" y="17"/>
                  </a:moveTo>
                  <a:lnTo>
                    <a:pt x="756" y="17"/>
                  </a:lnTo>
                  <a:lnTo>
                    <a:pt x="756" y="29"/>
                  </a:lnTo>
                  <a:lnTo>
                    <a:pt x="744" y="29"/>
                  </a:lnTo>
                  <a:lnTo>
                    <a:pt x="744" y="17"/>
                  </a:lnTo>
                  <a:close/>
                  <a:moveTo>
                    <a:pt x="768" y="17"/>
                  </a:moveTo>
                  <a:lnTo>
                    <a:pt x="780" y="17"/>
                  </a:lnTo>
                  <a:lnTo>
                    <a:pt x="780" y="29"/>
                  </a:lnTo>
                  <a:lnTo>
                    <a:pt x="768" y="29"/>
                  </a:lnTo>
                  <a:lnTo>
                    <a:pt x="768" y="17"/>
                  </a:lnTo>
                  <a:close/>
                  <a:moveTo>
                    <a:pt x="792" y="17"/>
                  </a:moveTo>
                  <a:lnTo>
                    <a:pt x="804" y="17"/>
                  </a:lnTo>
                  <a:lnTo>
                    <a:pt x="804" y="29"/>
                  </a:lnTo>
                  <a:lnTo>
                    <a:pt x="792" y="29"/>
                  </a:lnTo>
                  <a:lnTo>
                    <a:pt x="792" y="17"/>
                  </a:lnTo>
                  <a:close/>
                  <a:moveTo>
                    <a:pt x="816" y="17"/>
                  </a:moveTo>
                  <a:lnTo>
                    <a:pt x="828" y="17"/>
                  </a:lnTo>
                  <a:lnTo>
                    <a:pt x="828" y="29"/>
                  </a:lnTo>
                  <a:lnTo>
                    <a:pt x="816" y="29"/>
                  </a:lnTo>
                  <a:lnTo>
                    <a:pt x="816" y="17"/>
                  </a:lnTo>
                  <a:close/>
                  <a:moveTo>
                    <a:pt x="840" y="17"/>
                  </a:moveTo>
                  <a:lnTo>
                    <a:pt x="852" y="17"/>
                  </a:lnTo>
                  <a:lnTo>
                    <a:pt x="852" y="29"/>
                  </a:lnTo>
                  <a:lnTo>
                    <a:pt x="840" y="29"/>
                  </a:lnTo>
                  <a:lnTo>
                    <a:pt x="840" y="17"/>
                  </a:lnTo>
                  <a:close/>
                  <a:moveTo>
                    <a:pt x="864" y="17"/>
                  </a:moveTo>
                  <a:lnTo>
                    <a:pt x="876" y="17"/>
                  </a:lnTo>
                  <a:lnTo>
                    <a:pt x="876" y="29"/>
                  </a:lnTo>
                  <a:lnTo>
                    <a:pt x="864" y="29"/>
                  </a:lnTo>
                  <a:lnTo>
                    <a:pt x="864" y="17"/>
                  </a:lnTo>
                  <a:close/>
                  <a:moveTo>
                    <a:pt x="888" y="17"/>
                  </a:moveTo>
                  <a:lnTo>
                    <a:pt x="900" y="17"/>
                  </a:lnTo>
                  <a:lnTo>
                    <a:pt x="900" y="29"/>
                  </a:lnTo>
                  <a:lnTo>
                    <a:pt x="888" y="29"/>
                  </a:lnTo>
                  <a:lnTo>
                    <a:pt x="888" y="17"/>
                  </a:lnTo>
                  <a:close/>
                  <a:moveTo>
                    <a:pt x="912" y="17"/>
                  </a:moveTo>
                  <a:lnTo>
                    <a:pt x="924" y="17"/>
                  </a:lnTo>
                  <a:lnTo>
                    <a:pt x="924" y="29"/>
                  </a:lnTo>
                  <a:lnTo>
                    <a:pt x="912" y="29"/>
                  </a:lnTo>
                  <a:lnTo>
                    <a:pt x="912" y="17"/>
                  </a:lnTo>
                  <a:close/>
                  <a:moveTo>
                    <a:pt x="936" y="17"/>
                  </a:moveTo>
                  <a:lnTo>
                    <a:pt x="948" y="17"/>
                  </a:lnTo>
                  <a:lnTo>
                    <a:pt x="948" y="29"/>
                  </a:lnTo>
                  <a:lnTo>
                    <a:pt x="936" y="29"/>
                  </a:lnTo>
                  <a:lnTo>
                    <a:pt x="936" y="17"/>
                  </a:lnTo>
                  <a:close/>
                  <a:moveTo>
                    <a:pt x="960" y="17"/>
                  </a:moveTo>
                  <a:lnTo>
                    <a:pt x="972" y="17"/>
                  </a:lnTo>
                  <a:lnTo>
                    <a:pt x="972" y="29"/>
                  </a:lnTo>
                  <a:lnTo>
                    <a:pt x="960" y="29"/>
                  </a:lnTo>
                  <a:lnTo>
                    <a:pt x="960" y="17"/>
                  </a:lnTo>
                  <a:close/>
                  <a:moveTo>
                    <a:pt x="984" y="17"/>
                  </a:moveTo>
                  <a:lnTo>
                    <a:pt x="996" y="17"/>
                  </a:lnTo>
                  <a:lnTo>
                    <a:pt x="996" y="29"/>
                  </a:lnTo>
                  <a:lnTo>
                    <a:pt x="984" y="29"/>
                  </a:lnTo>
                  <a:lnTo>
                    <a:pt x="984" y="17"/>
                  </a:lnTo>
                  <a:close/>
                  <a:moveTo>
                    <a:pt x="1008" y="17"/>
                  </a:moveTo>
                  <a:lnTo>
                    <a:pt x="1020" y="17"/>
                  </a:lnTo>
                  <a:lnTo>
                    <a:pt x="1020" y="29"/>
                  </a:lnTo>
                  <a:lnTo>
                    <a:pt x="1008" y="29"/>
                  </a:lnTo>
                  <a:lnTo>
                    <a:pt x="1008" y="17"/>
                  </a:lnTo>
                  <a:close/>
                  <a:moveTo>
                    <a:pt x="1032" y="17"/>
                  </a:moveTo>
                  <a:lnTo>
                    <a:pt x="1044" y="17"/>
                  </a:lnTo>
                  <a:lnTo>
                    <a:pt x="1044" y="29"/>
                  </a:lnTo>
                  <a:lnTo>
                    <a:pt x="1032" y="29"/>
                  </a:lnTo>
                  <a:lnTo>
                    <a:pt x="1032" y="17"/>
                  </a:lnTo>
                  <a:close/>
                  <a:moveTo>
                    <a:pt x="1056" y="17"/>
                  </a:moveTo>
                  <a:lnTo>
                    <a:pt x="1068" y="17"/>
                  </a:lnTo>
                  <a:lnTo>
                    <a:pt x="1068" y="29"/>
                  </a:lnTo>
                  <a:lnTo>
                    <a:pt x="1056" y="29"/>
                  </a:lnTo>
                  <a:lnTo>
                    <a:pt x="1056" y="17"/>
                  </a:lnTo>
                  <a:close/>
                  <a:moveTo>
                    <a:pt x="1080" y="17"/>
                  </a:moveTo>
                  <a:lnTo>
                    <a:pt x="1092" y="17"/>
                  </a:lnTo>
                  <a:lnTo>
                    <a:pt x="1092" y="29"/>
                  </a:lnTo>
                  <a:lnTo>
                    <a:pt x="1080" y="29"/>
                  </a:lnTo>
                  <a:lnTo>
                    <a:pt x="1080" y="17"/>
                  </a:lnTo>
                  <a:close/>
                  <a:moveTo>
                    <a:pt x="1104" y="17"/>
                  </a:moveTo>
                  <a:lnTo>
                    <a:pt x="1116" y="17"/>
                  </a:lnTo>
                  <a:lnTo>
                    <a:pt x="1116" y="29"/>
                  </a:lnTo>
                  <a:lnTo>
                    <a:pt x="1104" y="29"/>
                  </a:lnTo>
                  <a:lnTo>
                    <a:pt x="1104" y="17"/>
                  </a:lnTo>
                  <a:close/>
                  <a:moveTo>
                    <a:pt x="1128" y="17"/>
                  </a:moveTo>
                  <a:lnTo>
                    <a:pt x="1140" y="17"/>
                  </a:lnTo>
                  <a:lnTo>
                    <a:pt x="1140" y="29"/>
                  </a:lnTo>
                  <a:lnTo>
                    <a:pt x="1128" y="29"/>
                  </a:lnTo>
                  <a:lnTo>
                    <a:pt x="1128" y="17"/>
                  </a:lnTo>
                  <a:close/>
                  <a:moveTo>
                    <a:pt x="1152" y="17"/>
                  </a:moveTo>
                  <a:lnTo>
                    <a:pt x="1164" y="17"/>
                  </a:lnTo>
                  <a:lnTo>
                    <a:pt x="1164" y="29"/>
                  </a:lnTo>
                  <a:lnTo>
                    <a:pt x="1152" y="29"/>
                  </a:lnTo>
                  <a:lnTo>
                    <a:pt x="1152" y="17"/>
                  </a:lnTo>
                  <a:close/>
                  <a:moveTo>
                    <a:pt x="1176" y="17"/>
                  </a:moveTo>
                  <a:lnTo>
                    <a:pt x="1188" y="17"/>
                  </a:lnTo>
                  <a:lnTo>
                    <a:pt x="1188" y="29"/>
                  </a:lnTo>
                  <a:lnTo>
                    <a:pt x="1176" y="29"/>
                  </a:lnTo>
                  <a:lnTo>
                    <a:pt x="1176" y="17"/>
                  </a:lnTo>
                  <a:close/>
                  <a:moveTo>
                    <a:pt x="1200" y="17"/>
                  </a:moveTo>
                  <a:lnTo>
                    <a:pt x="1212" y="17"/>
                  </a:lnTo>
                  <a:lnTo>
                    <a:pt x="1212" y="29"/>
                  </a:lnTo>
                  <a:lnTo>
                    <a:pt x="1200" y="29"/>
                  </a:lnTo>
                  <a:lnTo>
                    <a:pt x="1200" y="17"/>
                  </a:lnTo>
                  <a:close/>
                  <a:moveTo>
                    <a:pt x="1224" y="17"/>
                  </a:moveTo>
                  <a:lnTo>
                    <a:pt x="1236" y="17"/>
                  </a:lnTo>
                  <a:lnTo>
                    <a:pt x="1236" y="29"/>
                  </a:lnTo>
                  <a:lnTo>
                    <a:pt x="1224" y="29"/>
                  </a:lnTo>
                  <a:lnTo>
                    <a:pt x="1224" y="17"/>
                  </a:lnTo>
                  <a:close/>
                  <a:moveTo>
                    <a:pt x="1248" y="17"/>
                  </a:moveTo>
                  <a:lnTo>
                    <a:pt x="1260" y="17"/>
                  </a:lnTo>
                  <a:lnTo>
                    <a:pt x="1260" y="29"/>
                  </a:lnTo>
                  <a:lnTo>
                    <a:pt x="1248" y="29"/>
                  </a:lnTo>
                  <a:lnTo>
                    <a:pt x="1248" y="17"/>
                  </a:lnTo>
                  <a:close/>
                  <a:moveTo>
                    <a:pt x="1272" y="17"/>
                  </a:moveTo>
                  <a:lnTo>
                    <a:pt x="1284" y="17"/>
                  </a:lnTo>
                  <a:lnTo>
                    <a:pt x="1284" y="29"/>
                  </a:lnTo>
                  <a:lnTo>
                    <a:pt x="1272" y="29"/>
                  </a:lnTo>
                  <a:lnTo>
                    <a:pt x="1272" y="17"/>
                  </a:lnTo>
                  <a:close/>
                  <a:moveTo>
                    <a:pt x="1296" y="17"/>
                  </a:moveTo>
                  <a:lnTo>
                    <a:pt x="1308" y="17"/>
                  </a:lnTo>
                  <a:lnTo>
                    <a:pt x="1308" y="29"/>
                  </a:lnTo>
                  <a:lnTo>
                    <a:pt x="1296" y="29"/>
                  </a:lnTo>
                  <a:lnTo>
                    <a:pt x="1296" y="17"/>
                  </a:lnTo>
                  <a:close/>
                  <a:moveTo>
                    <a:pt x="1320" y="17"/>
                  </a:moveTo>
                  <a:lnTo>
                    <a:pt x="1332" y="17"/>
                  </a:lnTo>
                  <a:lnTo>
                    <a:pt x="1332" y="29"/>
                  </a:lnTo>
                  <a:lnTo>
                    <a:pt x="1320" y="29"/>
                  </a:lnTo>
                  <a:lnTo>
                    <a:pt x="1320" y="17"/>
                  </a:lnTo>
                  <a:close/>
                  <a:moveTo>
                    <a:pt x="1344" y="17"/>
                  </a:moveTo>
                  <a:lnTo>
                    <a:pt x="1356" y="17"/>
                  </a:lnTo>
                  <a:lnTo>
                    <a:pt x="1356" y="29"/>
                  </a:lnTo>
                  <a:lnTo>
                    <a:pt x="1344" y="29"/>
                  </a:lnTo>
                  <a:lnTo>
                    <a:pt x="1344" y="17"/>
                  </a:lnTo>
                  <a:close/>
                  <a:moveTo>
                    <a:pt x="1368" y="17"/>
                  </a:moveTo>
                  <a:lnTo>
                    <a:pt x="1380" y="17"/>
                  </a:lnTo>
                  <a:lnTo>
                    <a:pt x="1380" y="29"/>
                  </a:lnTo>
                  <a:lnTo>
                    <a:pt x="1368" y="29"/>
                  </a:lnTo>
                  <a:lnTo>
                    <a:pt x="1368" y="17"/>
                  </a:lnTo>
                  <a:close/>
                  <a:moveTo>
                    <a:pt x="1392" y="17"/>
                  </a:moveTo>
                  <a:lnTo>
                    <a:pt x="1404" y="17"/>
                  </a:lnTo>
                  <a:lnTo>
                    <a:pt x="1404" y="29"/>
                  </a:lnTo>
                  <a:lnTo>
                    <a:pt x="1392" y="29"/>
                  </a:lnTo>
                  <a:lnTo>
                    <a:pt x="1392" y="17"/>
                  </a:lnTo>
                  <a:close/>
                  <a:moveTo>
                    <a:pt x="1416" y="17"/>
                  </a:moveTo>
                  <a:lnTo>
                    <a:pt x="1428" y="17"/>
                  </a:lnTo>
                  <a:lnTo>
                    <a:pt x="1428" y="29"/>
                  </a:lnTo>
                  <a:lnTo>
                    <a:pt x="1416" y="29"/>
                  </a:lnTo>
                  <a:lnTo>
                    <a:pt x="1416" y="17"/>
                  </a:lnTo>
                  <a:close/>
                  <a:moveTo>
                    <a:pt x="1440" y="17"/>
                  </a:moveTo>
                  <a:lnTo>
                    <a:pt x="1452" y="17"/>
                  </a:lnTo>
                  <a:lnTo>
                    <a:pt x="1452" y="29"/>
                  </a:lnTo>
                  <a:lnTo>
                    <a:pt x="1440" y="29"/>
                  </a:lnTo>
                  <a:lnTo>
                    <a:pt x="1440" y="17"/>
                  </a:lnTo>
                  <a:close/>
                  <a:moveTo>
                    <a:pt x="1464" y="17"/>
                  </a:moveTo>
                  <a:lnTo>
                    <a:pt x="1476" y="17"/>
                  </a:lnTo>
                  <a:lnTo>
                    <a:pt x="1476" y="29"/>
                  </a:lnTo>
                  <a:lnTo>
                    <a:pt x="1464" y="29"/>
                  </a:lnTo>
                  <a:lnTo>
                    <a:pt x="1464" y="17"/>
                  </a:lnTo>
                  <a:close/>
                  <a:moveTo>
                    <a:pt x="1488" y="17"/>
                  </a:moveTo>
                  <a:lnTo>
                    <a:pt x="1500" y="17"/>
                  </a:lnTo>
                  <a:lnTo>
                    <a:pt x="1500" y="29"/>
                  </a:lnTo>
                  <a:lnTo>
                    <a:pt x="1488" y="29"/>
                  </a:lnTo>
                  <a:lnTo>
                    <a:pt x="1488" y="17"/>
                  </a:lnTo>
                  <a:close/>
                  <a:moveTo>
                    <a:pt x="1512" y="17"/>
                  </a:moveTo>
                  <a:lnTo>
                    <a:pt x="1524" y="17"/>
                  </a:lnTo>
                  <a:lnTo>
                    <a:pt x="1524" y="29"/>
                  </a:lnTo>
                  <a:lnTo>
                    <a:pt x="1512" y="29"/>
                  </a:lnTo>
                  <a:lnTo>
                    <a:pt x="1512" y="17"/>
                  </a:lnTo>
                  <a:close/>
                  <a:moveTo>
                    <a:pt x="1536" y="17"/>
                  </a:moveTo>
                  <a:lnTo>
                    <a:pt x="1548" y="17"/>
                  </a:lnTo>
                  <a:lnTo>
                    <a:pt x="1548" y="29"/>
                  </a:lnTo>
                  <a:lnTo>
                    <a:pt x="1536" y="29"/>
                  </a:lnTo>
                  <a:lnTo>
                    <a:pt x="1536" y="17"/>
                  </a:lnTo>
                  <a:close/>
                  <a:moveTo>
                    <a:pt x="1560" y="17"/>
                  </a:moveTo>
                  <a:lnTo>
                    <a:pt x="1572" y="17"/>
                  </a:lnTo>
                  <a:lnTo>
                    <a:pt x="1572" y="29"/>
                  </a:lnTo>
                  <a:lnTo>
                    <a:pt x="1560" y="29"/>
                  </a:lnTo>
                  <a:lnTo>
                    <a:pt x="1560" y="17"/>
                  </a:lnTo>
                  <a:close/>
                  <a:moveTo>
                    <a:pt x="1584" y="17"/>
                  </a:moveTo>
                  <a:lnTo>
                    <a:pt x="1596" y="17"/>
                  </a:lnTo>
                  <a:lnTo>
                    <a:pt x="1596" y="29"/>
                  </a:lnTo>
                  <a:lnTo>
                    <a:pt x="1584" y="29"/>
                  </a:lnTo>
                  <a:lnTo>
                    <a:pt x="1584" y="17"/>
                  </a:lnTo>
                  <a:close/>
                  <a:moveTo>
                    <a:pt x="1608" y="17"/>
                  </a:moveTo>
                  <a:lnTo>
                    <a:pt x="1620" y="17"/>
                  </a:lnTo>
                  <a:lnTo>
                    <a:pt x="1620" y="29"/>
                  </a:lnTo>
                  <a:lnTo>
                    <a:pt x="1608" y="29"/>
                  </a:lnTo>
                  <a:lnTo>
                    <a:pt x="1608" y="17"/>
                  </a:lnTo>
                  <a:close/>
                  <a:moveTo>
                    <a:pt x="1632" y="17"/>
                  </a:moveTo>
                  <a:lnTo>
                    <a:pt x="1644" y="17"/>
                  </a:lnTo>
                  <a:lnTo>
                    <a:pt x="1644" y="29"/>
                  </a:lnTo>
                  <a:lnTo>
                    <a:pt x="1632" y="29"/>
                  </a:lnTo>
                  <a:lnTo>
                    <a:pt x="1632" y="17"/>
                  </a:lnTo>
                  <a:close/>
                  <a:moveTo>
                    <a:pt x="1656" y="17"/>
                  </a:moveTo>
                  <a:lnTo>
                    <a:pt x="1668" y="17"/>
                  </a:lnTo>
                  <a:lnTo>
                    <a:pt x="1668" y="29"/>
                  </a:lnTo>
                  <a:lnTo>
                    <a:pt x="1656" y="29"/>
                  </a:lnTo>
                  <a:lnTo>
                    <a:pt x="1656" y="17"/>
                  </a:lnTo>
                  <a:close/>
                  <a:moveTo>
                    <a:pt x="1680" y="17"/>
                  </a:moveTo>
                  <a:lnTo>
                    <a:pt x="1692" y="17"/>
                  </a:lnTo>
                  <a:lnTo>
                    <a:pt x="1692" y="29"/>
                  </a:lnTo>
                  <a:lnTo>
                    <a:pt x="1680" y="29"/>
                  </a:lnTo>
                  <a:lnTo>
                    <a:pt x="1680" y="17"/>
                  </a:lnTo>
                  <a:close/>
                  <a:moveTo>
                    <a:pt x="1704" y="17"/>
                  </a:moveTo>
                  <a:lnTo>
                    <a:pt x="1716" y="17"/>
                  </a:lnTo>
                  <a:lnTo>
                    <a:pt x="1716" y="29"/>
                  </a:lnTo>
                  <a:lnTo>
                    <a:pt x="1704" y="29"/>
                  </a:lnTo>
                  <a:lnTo>
                    <a:pt x="1704" y="17"/>
                  </a:lnTo>
                  <a:close/>
                  <a:moveTo>
                    <a:pt x="1728" y="17"/>
                  </a:moveTo>
                  <a:lnTo>
                    <a:pt x="1740" y="17"/>
                  </a:lnTo>
                  <a:lnTo>
                    <a:pt x="1740" y="29"/>
                  </a:lnTo>
                  <a:lnTo>
                    <a:pt x="1728" y="29"/>
                  </a:lnTo>
                  <a:lnTo>
                    <a:pt x="1728" y="17"/>
                  </a:lnTo>
                  <a:close/>
                  <a:moveTo>
                    <a:pt x="1752" y="17"/>
                  </a:moveTo>
                  <a:lnTo>
                    <a:pt x="1764" y="17"/>
                  </a:lnTo>
                  <a:lnTo>
                    <a:pt x="1764" y="29"/>
                  </a:lnTo>
                  <a:lnTo>
                    <a:pt x="1752" y="29"/>
                  </a:lnTo>
                  <a:lnTo>
                    <a:pt x="1752" y="17"/>
                  </a:lnTo>
                  <a:close/>
                  <a:moveTo>
                    <a:pt x="1776" y="17"/>
                  </a:moveTo>
                  <a:lnTo>
                    <a:pt x="1788" y="17"/>
                  </a:lnTo>
                  <a:lnTo>
                    <a:pt x="1788" y="29"/>
                  </a:lnTo>
                  <a:lnTo>
                    <a:pt x="1776" y="29"/>
                  </a:lnTo>
                  <a:lnTo>
                    <a:pt x="1776" y="17"/>
                  </a:lnTo>
                  <a:close/>
                  <a:moveTo>
                    <a:pt x="1800" y="17"/>
                  </a:moveTo>
                  <a:lnTo>
                    <a:pt x="1812" y="17"/>
                  </a:lnTo>
                  <a:lnTo>
                    <a:pt x="1812" y="29"/>
                  </a:lnTo>
                  <a:lnTo>
                    <a:pt x="1800" y="29"/>
                  </a:lnTo>
                  <a:lnTo>
                    <a:pt x="1800" y="17"/>
                  </a:lnTo>
                  <a:close/>
                  <a:moveTo>
                    <a:pt x="1824" y="17"/>
                  </a:moveTo>
                  <a:lnTo>
                    <a:pt x="1836" y="17"/>
                  </a:lnTo>
                  <a:lnTo>
                    <a:pt x="1836" y="29"/>
                  </a:lnTo>
                  <a:lnTo>
                    <a:pt x="1824" y="29"/>
                  </a:lnTo>
                  <a:lnTo>
                    <a:pt x="1824" y="17"/>
                  </a:lnTo>
                  <a:close/>
                  <a:moveTo>
                    <a:pt x="1848" y="17"/>
                  </a:moveTo>
                  <a:lnTo>
                    <a:pt x="1860" y="17"/>
                  </a:lnTo>
                  <a:lnTo>
                    <a:pt x="1860" y="29"/>
                  </a:lnTo>
                  <a:lnTo>
                    <a:pt x="1848" y="29"/>
                  </a:lnTo>
                  <a:lnTo>
                    <a:pt x="1848" y="17"/>
                  </a:lnTo>
                  <a:close/>
                  <a:moveTo>
                    <a:pt x="1872" y="17"/>
                  </a:moveTo>
                  <a:lnTo>
                    <a:pt x="1884" y="17"/>
                  </a:lnTo>
                  <a:lnTo>
                    <a:pt x="1884" y="29"/>
                  </a:lnTo>
                  <a:lnTo>
                    <a:pt x="1872" y="29"/>
                  </a:lnTo>
                  <a:lnTo>
                    <a:pt x="1872" y="17"/>
                  </a:lnTo>
                  <a:close/>
                  <a:moveTo>
                    <a:pt x="1896" y="17"/>
                  </a:moveTo>
                  <a:lnTo>
                    <a:pt x="1908" y="17"/>
                  </a:lnTo>
                  <a:lnTo>
                    <a:pt x="1908" y="29"/>
                  </a:lnTo>
                  <a:lnTo>
                    <a:pt x="1896" y="29"/>
                  </a:lnTo>
                  <a:lnTo>
                    <a:pt x="1896" y="17"/>
                  </a:lnTo>
                  <a:close/>
                  <a:moveTo>
                    <a:pt x="1920" y="17"/>
                  </a:moveTo>
                  <a:lnTo>
                    <a:pt x="1932" y="17"/>
                  </a:lnTo>
                  <a:lnTo>
                    <a:pt x="1932" y="29"/>
                  </a:lnTo>
                  <a:lnTo>
                    <a:pt x="1920" y="29"/>
                  </a:lnTo>
                  <a:lnTo>
                    <a:pt x="1920" y="17"/>
                  </a:lnTo>
                  <a:close/>
                  <a:moveTo>
                    <a:pt x="1944" y="17"/>
                  </a:moveTo>
                  <a:lnTo>
                    <a:pt x="1956" y="17"/>
                  </a:lnTo>
                  <a:lnTo>
                    <a:pt x="1956" y="29"/>
                  </a:lnTo>
                  <a:lnTo>
                    <a:pt x="1944" y="29"/>
                  </a:lnTo>
                  <a:lnTo>
                    <a:pt x="1944" y="17"/>
                  </a:lnTo>
                  <a:close/>
                  <a:moveTo>
                    <a:pt x="1968" y="17"/>
                  </a:moveTo>
                  <a:lnTo>
                    <a:pt x="1980" y="17"/>
                  </a:lnTo>
                  <a:lnTo>
                    <a:pt x="1980" y="29"/>
                  </a:lnTo>
                  <a:lnTo>
                    <a:pt x="1968" y="29"/>
                  </a:lnTo>
                  <a:lnTo>
                    <a:pt x="1968" y="17"/>
                  </a:lnTo>
                  <a:close/>
                  <a:moveTo>
                    <a:pt x="1992" y="17"/>
                  </a:moveTo>
                  <a:lnTo>
                    <a:pt x="2004" y="17"/>
                  </a:lnTo>
                  <a:lnTo>
                    <a:pt x="2004" y="29"/>
                  </a:lnTo>
                  <a:lnTo>
                    <a:pt x="1992" y="29"/>
                  </a:lnTo>
                  <a:lnTo>
                    <a:pt x="1992" y="17"/>
                  </a:lnTo>
                  <a:close/>
                  <a:moveTo>
                    <a:pt x="2016" y="17"/>
                  </a:moveTo>
                  <a:lnTo>
                    <a:pt x="2028" y="17"/>
                  </a:lnTo>
                  <a:lnTo>
                    <a:pt x="2028" y="29"/>
                  </a:lnTo>
                  <a:lnTo>
                    <a:pt x="2016" y="29"/>
                  </a:lnTo>
                  <a:lnTo>
                    <a:pt x="2016" y="17"/>
                  </a:lnTo>
                  <a:close/>
                  <a:moveTo>
                    <a:pt x="2040" y="17"/>
                  </a:moveTo>
                  <a:lnTo>
                    <a:pt x="2052" y="17"/>
                  </a:lnTo>
                  <a:lnTo>
                    <a:pt x="2052" y="29"/>
                  </a:lnTo>
                  <a:lnTo>
                    <a:pt x="2040" y="29"/>
                  </a:lnTo>
                  <a:lnTo>
                    <a:pt x="2040" y="17"/>
                  </a:lnTo>
                  <a:close/>
                  <a:moveTo>
                    <a:pt x="2064" y="17"/>
                  </a:moveTo>
                  <a:lnTo>
                    <a:pt x="2076" y="17"/>
                  </a:lnTo>
                  <a:lnTo>
                    <a:pt x="2076" y="29"/>
                  </a:lnTo>
                  <a:lnTo>
                    <a:pt x="2064" y="29"/>
                  </a:lnTo>
                  <a:lnTo>
                    <a:pt x="2064" y="17"/>
                  </a:lnTo>
                  <a:close/>
                  <a:moveTo>
                    <a:pt x="2088" y="17"/>
                  </a:moveTo>
                  <a:lnTo>
                    <a:pt x="2100" y="17"/>
                  </a:lnTo>
                  <a:lnTo>
                    <a:pt x="2100" y="29"/>
                  </a:lnTo>
                  <a:lnTo>
                    <a:pt x="2088" y="29"/>
                  </a:lnTo>
                  <a:lnTo>
                    <a:pt x="2088" y="17"/>
                  </a:lnTo>
                  <a:close/>
                  <a:moveTo>
                    <a:pt x="2112" y="17"/>
                  </a:moveTo>
                  <a:lnTo>
                    <a:pt x="2124" y="17"/>
                  </a:lnTo>
                  <a:lnTo>
                    <a:pt x="2124" y="29"/>
                  </a:lnTo>
                  <a:lnTo>
                    <a:pt x="2112" y="29"/>
                  </a:lnTo>
                  <a:lnTo>
                    <a:pt x="2112" y="17"/>
                  </a:lnTo>
                  <a:close/>
                  <a:moveTo>
                    <a:pt x="2136" y="17"/>
                  </a:moveTo>
                  <a:lnTo>
                    <a:pt x="2148" y="18"/>
                  </a:lnTo>
                  <a:lnTo>
                    <a:pt x="2148" y="30"/>
                  </a:lnTo>
                  <a:lnTo>
                    <a:pt x="2136" y="29"/>
                  </a:lnTo>
                  <a:lnTo>
                    <a:pt x="2136" y="17"/>
                  </a:lnTo>
                  <a:close/>
                  <a:moveTo>
                    <a:pt x="2160" y="18"/>
                  </a:moveTo>
                  <a:lnTo>
                    <a:pt x="2172" y="18"/>
                  </a:lnTo>
                  <a:lnTo>
                    <a:pt x="2172" y="30"/>
                  </a:lnTo>
                  <a:lnTo>
                    <a:pt x="2160" y="30"/>
                  </a:lnTo>
                  <a:lnTo>
                    <a:pt x="2160" y="18"/>
                  </a:lnTo>
                  <a:close/>
                  <a:moveTo>
                    <a:pt x="2184" y="18"/>
                  </a:moveTo>
                  <a:lnTo>
                    <a:pt x="2196" y="18"/>
                  </a:lnTo>
                  <a:lnTo>
                    <a:pt x="2196" y="30"/>
                  </a:lnTo>
                  <a:lnTo>
                    <a:pt x="2184" y="30"/>
                  </a:lnTo>
                  <a:lnTo>
                    <a:pt x="2184" y="18"/>
                  </a:lnTo>
                  <a:close/>
                  <a:moveTo>
                    <a:pt x="2208" y="18"/>
                  </a:moveTo>
                  <a:lnTo>
                    <a:pt x="2220" y="18"/>
                  </a:lnTo>
                  <a:lnTo>
                    <a:pt x="2220" y="30"/>
                  </a:lnTo>
                  <a:lnTo>
                    <a:pt x="2208" y="30"/>
                  </a:lnTo>
                  <a:lnTo>
                    <a:pt x="2208" y="18"/>
                  </a:lnTo>
                  <a:close/>
                  <a:moveTo>
                    <a:pt x="2232" y="18"/>
                  </a:moveTo>
                  <a:lnTo>
                    <a:pt x="2244" y="18"/>
                  </a:lnTo>
                  <a:lnTo>
                    <a:pt x="2244" y="30"/>
                  </a:lnTo>
                  <a:lnTo>
                    <a:pt x="2232" y="30"/>
                  </a:lnTo>
                  <a:lnTo>
                    <a:pt x="2232" y="18"/>
                  </a:lnTo>
                  <a:close/>
                  <a:moveTo>
                    <a:pt x="2256" y="18"/>
                  </a:moveTo>
                  <a:lnTo>
                    <a:pt x="2268" y="18"/>
                  </a:lnTo>
                  <a:lnTo>
                    <a:pt x="2268" y="30"/>
                  </a:lnTo>
                  <a:lnTo>
                    <a:pt x="2256" y="30"/>
                  </a:lnTo>
                  <a:lnTo>
                    <a:pt x="2256" y="18"/>
                  </a:lnTo>
                  <a:close/>
                  <a:moveTo>
                    <a:pt x="2280" y="18"/>
                  </a:moveTo>
                  <a:lnTo>
                    <a:pt x="2292" y="18"/>
                  </a:lnTo>
                  <a:lnTo>
                    <a:pt x="2292" y="30"/>
                  </a:lnTo>
                  <a:lnTo>
                    <a:pt x="2280" y="30"/>
                  </a:lnTo>
                  <a:lnTo>
                    <a:pt x="2280" y="18"/>
                  </a:lnTo>
                  <a:close/>
                  <a:moveTo>
                    <a:pt x="2304" y="18"/>
                  </a:moveTo>
                  <a:lnTo>
                    <a:pt x="2316" y="18"/>
                  </a:lnTo>
                  <a:lnTo>
                    <a:pt x="2316" y="30"/>
                  </a:lnTo>
                  <a:lnTo>
                    <a:pt x="2304" y="30"/>
                  </a:lnTo>
                  <a:lnTo>
                    <a:pt x="2304" y="18"/>
                  </a:lnTo>
                  <a:close/>
                  <a:moveTo>
                    <a:pt x="2328" y="18"/>
                  </a:moveTo>
                  <a:lnTo>
                    <a:pt x="2340" y="18"/>
                  </a:lnTo>
                  <a:lnTo>
                    <a:pt x="2340" y="30"/>
                  </a:lnTo>
                  <a:lnTo>
                    <a:pt x="2328" y="30"/>
                  </a:lnTo>
                  <a:lnTo>
                    <a:pt x="2328" y="18"/>
                  </a:lnTo>
                  <a:close/>
                  <a:moveTo>
                    <a:pt x="2352" y="18"/>
                  </a:moveTo>
                  <a:lnTo>
                    <a:pt x="2364" y="18"/>
                  </a:lnTo>
                  <a:lnTo>
                    <a:pt x="2364" y="30"/>
                  </a:lnTo>
                  <a:lnTo>
                    <a:pt x="2352" y="30"/>
                  </a:lnTo>
                  <a:lnTo>
                    <a:pt x="2352" y="18"/>
                  </a:lnTo>
                  <a:close/>
                  <a:moveTo>
                    <a:pt x="2376" y="18"/>
                  </a:moveTo>
                  <a:lnTo>
                    <a:pt x="2388" y="18"/>
                  </a:lnTo>
                  <a:lnTo>
                    <a:pt x="2388" y="30"/>
                  </a:lnTo>
                  <a:lnTo>
                    <a:pt x="2376" y="30"/>
                  </a:lnTo>
                  <a:lnTo>
                    <a:pt x="2376" y="18"/>
                  </a:lnTo>
                  <a:close/>
                  <a:moveTo>
                    <a:pt x="2400" y="18"/>
                  </a:moveTo>
                  <a:lnTo>
                    <a:pt x="2412" y="18"/>
                  </a:lnTo>
                  <a:lnTo>
                    <a:pt x="2412" y="30"/>
                  </a:lnTo>
                  <a:lnTo>
                    <a:pt x="2400" y="30"/>
                  </a:lnTo>
                  <a:lnTo>
                    <a:pt x="2400" y="18"/>
                  </a:lnTo>
                  <a:close/>
                  <a:moveTo>
                    <a:pt x="2424" y="18"/>
                  </a:moveTo>
                  <a:lnTo>
                    <a:pt x="2436" y="18"/>
                  </a:lnTo>
                  <a:lnTo>
                    <a:pt x="2436" y="30"/>
                  </a:lnTo>
                  <a:lnTo>
                    <a:pt x="2424" y="30"/>
                  </a:lnTo>
                  <a:lnTo>
                    <a:pt x="2424" y="18"/>
                  </a:lnTo>
                  <a:close/>
                  <a:moveTo>
                    <a:pt x="2448" y="18"/>
                  </a:moveTo>
                  <a:lnTo>
                    <a:pt x="2460" y="18"/>
                  </a:lnTo>
                  <a:lnTo>
                    <a:pt x="2460" y="30"/>
                  </a:lnTo>
                  <a:lnTo>
                    <a:pt x="2448" y="30"/>
                  </a:lnTo>
                  <a:lnTo>
                    <a:pt x="2448" y="18"/>
                  </a:lnTo>
                  <a:close/>
                  <a:moveTo>
                    <a:pt x="2472" y="18"/>
                  </a:moveTo>
                  <a:lnTo>
                    <a:pt x="2484" y="18"/>
                  </a:lnTo>
                  <a:lnTo>
                    <a:pt x="2484" y="30"/>
                  </a:lnTo>
                  <a:lnTo>
                    <a:pt x="2472" y="30"/>
                  </a:lnTo>
                  <a:lnTo>
                    <a:pt x="2472" y="18"/>
                  </a:lnTo>
                  <a:close/>
                  <a:moveTo>
                    <a:pt x="2496" y="18"/>
                  </a:moveTo>
                  <a:lnTo>
                    <a:pt x="2508" y="18"/>
                  </a:lnTo>
                  <a:lnTo>
                    <a:pt x="2508" y="30"/>
                  </a:lnTo>
                  <a:lnTo>
                    <a:pt x="2496" y="30"/>
                  </a:lnTo>
                  <a:lnTo>
                    <a:pt x="2496" y="18"/>
                  </a:lnTo>
                  <a:close/>
                  <a:moveTo>
                    <a:pt x="2520" y="18"/>
                  </a:moveTo>
                  <a:lnTo>
                    <a:pt x="2532" y="18"/>
                  </a:lnTo>
                  <a:lnTo>
                    <a:pt x="2532" y="30"/>
                  </a:lnTo>
                  <a:lnTo>
                    <a:pt x="2520" y="30"/>
                  </a:lnTo>
                  <a:lnTo>
                    <a:pt x="2520" y="18"/>
                  </a:lnTo>
                  <a:close/>
                  <a:moveTo>
                    <a:pt x="2544" y="18"/>
                  </a:moveTo>
                  <a:lnTo>
                    <a:pt x="2556" y="18"/>
                  </a:lnTo>
                  <a:lnTo>
                    <a:pt x="2556" y="30"/>
                  </a:lnTo>
                  <a:lnTo>
                    <a:pt x="2544" y="30"/>
                  </a:lnTo>
                  <a:lnTo>
                    <a:pt x="2544" y="18"/>
                  </a:lnTo>
                  <a:close/>
                  <a:moveTo>
                    <a:pt x="2568" y="18"/>
                  </a:moveTo>
                  <a:lnTo>
                    <a:pt x="2580" y="18"/>
                  </a:lnTo>
                  <a:lnTo>
                    <a:pt x="2580" y="30"/>
                  </a:lnTo>
                  <a:lnTo>
                    <a:pt x="2568" y="30"/>
                  </a:lnTo>
                  <a:lnTo>
                    <a:pt x="2568" y="18"/>
                  </a:lnTo>
                  <a:close/>
                  <a:moveTo>
                    <a:pt x="2592" y="18"/>
                  </a:moveTo>
                  <a:lnTo>
                    <a:pt x="2604" y="18"/>
                  </a:lnTo>
                  <a:lnTo>
                    <a:pt x="2604" y="30"/>
                  </a:lnTo>
                  <a:lnTo>
                    <a:pt x="2592" y="30"/>
                  </a:lnTo>
                  <a:lnTo>
                    <a:pt x="2592" y="18"/>
                  </a:lnTo>
                  <a:close/>
                  <a:moveTo>
                    <a:pt x="2616" y="18"/>
                  </a:moveTo>
                  <a:lnTo>
                    <a:pt x="2628" y="18"/>
                  </a:lnTo>
                  <a:lnTo>
                    <a:pt x="2628" y="30"/>
                  </a:lnTo>
                  <a:lnTo>
                    <a:pt x="2616" y="30"/>
                  </a:lnTo>
                  <a:lnTo>
                    <a:pt x="2616" y="18"/>
                  </a:lnTo>
                  <a:close/>
                  <a:moveTo>
                    <a:pt x="2640" y="18"/>
                  </a:moveTo>
                  <a:lnTo>
                    <a:pt x="2652" y="18"/>
                  </a:lnTo>
                  <a:lnTo>
                    <a:pt x="2652" y="30"/>
                  </a:lnTo>
                  <a:lnTo>
                    <a:pt x="2640" y="30"/>
                  </a:lnTo>
                  <a:lnTo>
                    <a:pt x="2640" y="18"/>
                  </a:lnTo>
                  <a:close/>
                  <a:moveTo>
                    <a:pt x="2664" y="18"/>
                  </a:moveTo>
                  <a:lnTo>
                    <a:pt x="2676" y="18"/>
                  </a:lnTo>
                  <a:lnTo>
                    <a:pt x="2676" y="30"/>
                  </a:lnTo>
                  <a:lnTo>
                    <a:pt x="2664" y="30"/>
                  </a:lnTo>
                  <a:lnTo>
                    <a:pt x="2664" y="18"/>
                  </a:lnTo>
                  <a:close/>
                  <a:moveTo>
                    <a:pt x="2688" y="18"/>
                  </a:moveTo>
                  <a:lnTo>
                    <a:pt x="2700" y="18"/>
                  </a:lnTo>
                  <a:lnTo>
                    <a:pt x="2700" y="30"/>
                  </a:lnTo>
                  <a:lnTo>
                    <a:pt x="2688" y="30"/>
                  </a:lnTo>
                  <a:lnTo>
                    <a:pt x="2688" y="18"/>
                  </a:lnTo>
                  <a:close/>
                  <a:moveTo>
                    <a:pt x="2712" y="18"/>
                  </a:moveTo>
                  <a:lnTo>
                    <a:pt x="2724" y="18"/>
                  </a:lnTo>
                  <a:lnTo>
                    <a:pt x="2724" y="30"/>
                  </a:lnTo>
                  <a:lnTo>
                    <a:pt x="2712" y="30"/>
                  </a:lnTo>
                  <a:lnTo>
                    <a:pt x="2712" y="18"/>
                  </a:lnTo>
                  <a:close/>
                  <a:moveTo>
                    <a:pt x="2718" y="0"/>
                  </a:moveTo>
                  <a:lnTo>
                    <a:pt x="2766" y="24"/>
                  </a:lnTo>
                  <a:lnTo>
                    <a:pt x="2718" y="48"/>
                  </a:lnTo>
                  <a:lnTo>
                    <a:pt x="2718" y="0"/>
                  </a:lnTo>
                  <a:close/>
                </a:path>
              </a:pathLst>
            </a:custGeom>
            <a:solidFill>
              <a:srgbClr val="000000"/>
            </a:solidFill>
            <a:ln w="1588">
              <a:solidFill>
                <a:srgbClr val="000000"/>
              </a:solidFill>
              <a:bevel/>
              <a:headEnd/>
              <a:tailEnd/>
            </a:ln>
          </p:spPr>
          <p:txBody>
            <a:bodyPr/>
            <a:lstStyle/>
            <a:p>
              <a:endParaRPr lang="en-US" sz="1400"/>
            </a:p>
          </p:txBody>
        </p:sp>
        <p:sp>
          <p:nvSpPr>
            <p:cNvPr id="52279" name="Freeform 19">
              <a:extLst>
                <a:ext uri="{FF2B5EF4-FFF2-40B4-BE49-F238E27FC236}">
                  <a16:creationId xmlns:a16="http://schemas.microsoft.com/office/drawing/2014/main" id="{236DEF31-2783-4C26-B583-E95EE1F9AC02}"/>
                </a:ext>
              </a:extLst>
            </p:cNvPr>
            <p:cNvSpPr>
              <a:spLocks noEditPoints="1"/>
            </p:cNvSpPr>
            <p:nvPr/>
          </p:nvSpPr>
          <p:spPr bwMode="auto">
            <a:xfrm>
              <a:off x="4611" y="2718"/>
              <a:ext cx="48" cy="366"/>
            </a:xfrm>
            <a:custGeom>
              <a:avLst/>
              <a:gdLst>
                <a:gd name="T0" fmla="*/ 30 w 48"/>
                <a:gd name="T1" fmla="*/ 52 h 366"/>
                <a:gd name="T2" fmla="*/ 18 w 48"/>
                <a:gd name="T3" fmla="*/ 40 h 366"/>
                <a:gd name="T4" fmla="*/ 30 w 48"/>
                <a:gd name="T5" fmla="*/ 64 h 366"/>
                <a:gd name="T6" fmla="*/ 18 w 48"/>
                <a:gd name="T7" fmla="*/ 76 h 366"/>
                <a:gd name="T8" fmla="*/ 30 w 48"/>
                <a:gd name="T9" fmla="*/ 64 h 366"/>
                <a:gd name="T10" fmla="*/ 30 w 48"/>
                <a:gd name="T11" fmla="*/ 100 h 366"/>
                <a:gd name="T12" fmla="*/ 18 w 48"/>
                <a:gd name="T13" fmla="*/ 88 h 366"/>
                <a:gd name="T14" fmla="*/ 30 w 48"/>
                <a:gd name="T15" fmla="*/ 112 h 366"/>
                <a:gd name="T16" fmla="*/ 18 w 48"/>
                <a:gd name="T17" fmla="*/ 124 h 366"/>
                <a:gd name="T18" fmla="*/ 30 w 48"/>
                <a:gd name="T19" fmla="*/ 112 h 366"/>
                <a:gd name="T20" fmla="*/ 30 w 48"/>
                <a:gd name="T21" fmla="*/ 148 h 366"/>
                <a:gd name="T22" fmla="*/ 18 w 48"/>
                <a:gd name="T23" fmla="*/ 136 h 366"/>
                <a:gd name="T24" fmla="*/ 30 w 48"/>
                <a:gd name="T25" fmla="*/ 161 h 366"/>
                <a:gd name="T26" fmla="*/ 18 w 48"/>
                <a:gd name="T27" fmla="*/ 173 h 366"/>
                <a:gd name="T28" fmla="*/ 30 w 48"/>
                <a:gd name="T29" fmla="*/ 161 h 366"/>
                <a:gd name="T30" fmla="*/ 30 w 48"/>
                <a:gd name="T31" fmla="*/ 197 h 366"/>
                <a:gd name="T32" fmla="*/ 18 w 48"/>
                <a:gd name="T33" fmla="*/ 185 h 366"/>
                <a:gd name="T34" fmla="*/ 30 w 48"/>
                <a:gd name="T35" fmla="*/ 209 h 366"/>
                <a:gd name="T36" fmla="*/ 18 w 48"/>
                <a:gd name="T37" fmla="*/ 221 h 366"/>
                <a:gd name="T38" fmla="*/ 30 w 48"/>
                <a:gd name="T39" fmla="*/ 209 h 366"/>
                <a:gd name="T40" fmla="*/ 30 w 48"/>
                <a:gd name="T41" fmla="*/ 245 h 366"/>
                <a:gd name="T42" fmla="*/ 18 w 48"/>
                <a:gd name="T43" fmla="*/ 233 h 366"/>
                <a:gd name="T44" fmla="*/ 30 w 48"/>
                <a:gd name="T45" fmla="*/ 257 h 366"/>
                <a:gd name="T46" fmla="*/ 18 w 48"/>
                <a:gd name="T47" fmla="*/ 269 h 366"/>
                <a:gd name="T48" fmla="*/ 30 w 48"/>
                <a:gd name="T49" fmla="*/ 257 h 366"/>
                <a:gd name="T50" fmla="*/ 30 w 48"/>
                <a:gd name="T51" fmla="*/ 293 h 366"/>
                <a:gd name="T52" fmla="*/ 18 w 48"/>
                <a:gd name="T53" fmla="*/ 281 h 366"/>
                <a:gd name="T54" fmla="*/ 30 w 48"/>
                <a:gd name="T55" fmla="*/ 305 h 366"/>
                <a:gd name="T56" fmla="*/ 18 w 48"/>
                <a:gd name="T57" fmla="*/ 317 h 366"/>
                <a:gd name="T58" fmla="*/ 30 w 48"/>
                <a:gd name="T59" fmla="*/ 305 h 366"/>
                <a:gd name="T60" fmla="*/ 30 w 48"/>
                <a:gd name="T61" fmla="*/ 341 h 366"/>
                <a:gd name="T62" fmla="*/ 18 w 48"/>
                <a:gd name="T63" fmla="*/ 329 h 366"/>
                <a:gd name="T64" fmla="*/ 30 w 48"/>
                <a:gd name="T65" fmla="*/ 353 h 366"/>
                <a:gd name="T66" fmla="*/ 18 w 48"/>
                <a:gd name="T67" fmla="*/ 366 h 366"/>
                <a:gd name="T68" fmla="*/ 30 w 48"/>
                <a:gd name="T69" fmla="*/ 353 h 366"/>
                <a:gd name="T70" fmla="*/ 24 w 48"/>
                <a:gd name="T71" fmla="*/ 0 h 366"/>
                <a:gd name="T72" fmla="*/ 0 w 48"/>
                <a:gd name="T73" fmla="*/ 48 h 3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366"/>
                <a:gd name="T113" fmla="*/ 48 w 48"/>
                <a:gd name="T114" fmla="*/ 366 h 3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366">
                  <a:moveTo>
                    <a:pt x="30" y="40"/>
                  </a:moveTo>
                  <a:lnTo>
                    <a:pt x="30" y="52"/>
                  </a:lnTo>
                  <a:lnTo>
                    <a:pt x="18" y="52"/>
                  </a:lnTo>
                  <a:lnTo>
                    <a:pt x="18" y="40"/>
                  </a:lnTo>
                  <a:lnTo>
                    <a:pt x="30" y="40"/>
                  </a:lnTo>
                  <a:close/>
                  <a:moveTo>
                    <a:pt x="30" y="64"/>
                  </a:moveTo>
                  <a:lnTo>
                    <a:pt x="30" y="76"/>
                  </a:lnTo>
                  <a:lnTo>
                    <a:pt x="18" y="76"/>
                  </a:lnTo>
                  <a:lnTo>
                    <a:pt x="18" y="64"/>
                  </a:lnTo>
                  <a:lnTo>
                    <a:pt x="30" y="64"/>
                  </a:lnTo>
                  <a:close/>
                  <a:moveTo>
                    <a:pt x="30" y="88"/>
                  </a:moveTo>
                  <a:lnTo>
                    <a:pt x="30" y="100"/>
                  </a:lnTo>
                  <a:lnTo>
                    <a:pt x="18" y="100"/>
                  </a:lnTo>
                  <a:lnTo>
                    <a:pt x="18" y="88"/>
                  </a:lnTo>
                  <a:lnTo>
                    <a:pt x="30" y="88"/>
                  </a:lnTo>
                  <a:close/>
                  <a:moveTo>
                    <a:pt x="30" y="112"/>
                  </a:moveTo>
                  <a:lnTo>
                    <a:pt x="30" y="124"/>
                  </a:lnTo>
                  <a:lnTo>
                    <a:pt x="18" y="124"/>
                  </a:lnTo>
                  <a:lnTo>
                    <a:pt x="18" y="112"/>
                  </a:lnTo>
                  <a:lnTo>
                    <a:pt x="30" y="112"/>
                  </a:lnTo>
                  <a:close/>
                  <a:moveTo>
                    <a:pt x="30" y="136"/>
                  </a:moveTo>
                  <a:lnTo>
                    <a:pt x="30" y="148"/>
                  </a:lnTo>
                  <a:lnTo>
                    <a:pt x="18" y="148"/>
                  </a:lnTo>
                  <a:lnTo>
                    <a:pt x="18" y="136"/>
                  </a:lnTo>
                  <a:lnTo>
                    <a:pt x="30" y="136"/>
                  </a:lnTo>
                  <a:close/>
                  <a:moveTo>
                    <a:pt x="30" y="161"/>
                  </a:moveTo>
                  <a:lnTo>
                    <a:pt x="30" y="173"/>
                  </a:lnTo>
                  <a:lnTo>
                    <a:pt x="18" y="173"/>
                  </a:lnTo>
                  <a:lnTo>
                    <a:pt x="18" y="161"/>
                  </a:lnTo>
                  <a:lnTo>
                    <a:pt x="30" y="161"/>
                  </a:lnTo>
                  <a:close/>
                  <a:moveTo>
                    <a:pt x="30" y="185"/>
                  </a:moveTo>
                  <a:lnTo>
                    <a:pt x="30" y="197"/>
                  </a:lnTo>
                  <a:lnTo>
                    <a:pt x="18" y="197"/>
                  </a:lnTo>
                  <a:lnTo>
                    <a:pt x="18" y="185"/>
                  </a:lnTo>
                  <a:lnTo>
                    <a:pt x="30" y="185"/>
                  </a:lnTo>
                  <a:close/>
                  <a:moveTo>
                    <a:pt x="30" y="209"/>
                  </a:moveTo>
                  <a:lnTo>
                    <a:pt x="30" y="221"/>
                  </a:lnTo>
                  <a:lnTo>
                    <a:pt x="18" y="221"/>
                  </a:lnTo>
                  <a:lnTo>
                    <a:pt x="18" y="209"/>
                  </a:lnTo>
                  <a:lnTo>
                    <a:pt x="30" y="209"/>
                  </a:lnTo>
                  <a:close/>
                  <a:moveTo>
                    <a:pt x="30" y="233"/>
                  </a:moveTo>
                  <a:lnTo>
                    <a:pt x="30" y="245"/>
                  </a:lnTo>
                  <a:lnTo>
                    <a:pt x="18" y="245"/>
                  </a:lnTo>
                  <a:lnTo>
                    <a:pt x="18" y="233"/>
                  </a:lnTo>
                  <a:lnTo>
                    <a:pt x="30" y="233"/>
                  </a:lnTo>
                  <a:close/>
                  <a:moveTo>
                    <a:pt x="30" y="257"/>
                  </a:moveTo>
                  <a:lnTo>
                    <a:pt x="30" y="269"/>
                  </a:lnTo>
                  <a:lnTo>
                    <a:pt x="18" y="269"/>
                  </a:lnTo>
                  <a:lnTo>
                    <a:pt x="18" y="257"/>
                  </a:lnTo>
                  <a:lnTo>
                    <a:pt x="30" y="257"/>
                  </a:lnTo>
                  <a:close/>
                  <a:moveTo>
                    <a:pt x="30" y="281"/>
                  </a:moveTo>
                  <a:lnTo>
                    <a:pt x="30" y="293"/>
                  </a:lnTo>
                  <a:lnTo>
                    <a:pt x="18" y="293"/>
                  </a:lnTo>
                  <a:lnTo>
                    <a:pt x="18" y="281"/>
                  </a:lnTo>
                  <a:lnTo>
                    <a:pt x="30" y="281"/>
                  </a:lnTo>
                  <a:close/>
                  <a:moveTo>
                    <a:pt x="30" y="305"/>
                  </a:moveTo>
                  <a:lnTo>
                    <a:pt x="30" y="317"/>
                  </a:lnTo>
                  <a:lnTo>
                    <a:pt x="18" y="317"/>
                  </a:lnTo>
                  <a:lnTo>
                    <a:pt x="18" y="305"/>
                  </a:lnTo>
                  <a:lnTo>
                    <a:pt x="30" y="305"/>
                  </a:lnTo>
                  <a:close/>
                  <a:moveTo>
                    <a:pt x="30" y="329"/>
                  </a:moveTo>
                  <a:lnTo>
                    <a:pt x="30" y="341"/>
                  </a:lnTo>
                  <a:lnTo>
                    <a:pt x="18" y="341"/>
                  </a:lnTo>
                  <a:lnTo>
                    <a:pt x="18" y="329"/>
                  </a:lnTo>
                  <a:lnTo>
                    <a:pt x="30" y="329"/>
                  </a:lnTo>
                  <a:close/>
                  <a:moveTo>
                    <a:pt x="30" y="353"/>
                  </a:moveTo>
                  <a:lnTo>
                    <a:pt x="30" y="366"/>
                  </a:lnTo>
                  <a:lnTo>
                    <a:pt x="18" y="366"/>
                  </a:lnTo>
                  <a:lnTo>
                    <a:pt x="18" y="353"/>
                  </a:lnTo>
                  <a:lnTo>
                    <a:pt x="30" y="353"/>
                  </a:lnTo>
                  <a:close/>
                  <a:moveTo>
                    <a:pt x="0" y="48"/>
                  </a:moveTo>
                  <a:lnTo>
                    <a:pt x="24" y="0"/>
                  </a:lnTo>
                  <a:lnTo>
                    <a:pt x="48" y="48"/>
                  </a:lnTo>
                  <a:lnTo>
                    <a:pt x="0" y="48"/>
                  </a:lnTo>
                  <a:close/>
                </a:path>
              </a:pathLst>
            </a:custGeom>
            <a:solidFill>
              <a:srgbClr val="000000"/>
            </a:solidFill>
            <a:ln w="1588">
              <a:solidFill>
                <a:srgbClr val="000000"/>
              </a:solidFill>
              <a:bevel/>
              <a:headEnd/>
              <a:tailEnd/>
            </a:ln>
          </p:spPr>
          <p:txBody>
            <a:bodyPr/>
            <a:lstStyle/>
            <a:p>
              <a:endParaRPr lang="en-US" sz="1400"/>
            </a:p>
          </p:txBody>
        </p:sp>
        <p:grpSp>
          <p:nvGrpSpPr>
            <p:cNvPr id="52280" name="Group 90">
              <a:extLst>
                <a:ext uri="{FF2B5EF4-FFF2-40B4-BE49-F238E27FC236}">
                  <a16:creationId xmlns:a16="http://schemas.microsoft.com/office/drawing/2014/main" id="{58BB2A2B-7E6D-41F3-BA21-965283635FBB}"/>
                </a:ext>
              </a:extLst>
            </p:cNvPr>
            <p:cNvGrpSpPr>
              <a:grpSpLocks/>
            </p:cNvGrpSpPr>
            <p:nvPr/>
          </p:nvGrpSpPr>
          <p:grpSpPr bwMode="auto">
            <a:xfrm>
              <a:off x="4222" y="3080"/>
              <a:ext cx="1096" cy="822"/>
              <a:chOff x="4222" y="3080"/>
              <a:chExt cx="1096" cy="822"/>
            </a:xfrm>
          </p:grpSpPr>
          <p:grpSp>
            <p:nvGrpSpPr>
              <p:cNvPr id="52293" name="Group 31">
                <a:extLst>
                  <a:ext uri="{FF2B5EF4-FFF2-40B4-BE49-F238E27FC236}">
                    <a16:creationId xmlns:a16="http://schemas.microsoft.com/office/drawing/2014/main" id="{F9F8E194-04D3-4883-9140-A9F7DB691941}"/>
                  </a:ext>
                </a:extLst>
              </p:cNvPr>
              <p:cNvGrpSpPr>
                <a:grpSpLocks/>
              </p:cNvGrpSpPr>
              <p:nvPr/>
            </p:nvGrpSpPr>
            <p:grpSpPr bwMode="auto">
              <a:xfrm>
                <a:off x="4222" y="3080"/>
                <a:ext cx="1096" cy="822"/>
                <a:chOff x="4222" y="3080"/>
                <a:chExt cx="1096" cy="822"/>
              </a:xfrm>
            </p:grpSpPr>
            <p:sp>
              <p:nvSpPr>
                <p:cNvPr id="52300" name="Freeform 29">
                  <a:extLst>
                    <a:ext uri="{FF2B5EF4-FFF2-40B4-BE49-F238E27FC236}">
                      <a16:creationId xmlns:a16="http://schemas.microsoft.com/office/drawing/2014/main" id="{C8F3750D-006A-4653-B461-66410230BE95}"/>
                    </a:ext>
                  </a:extLst>
                </p:cNvPr>
                <p:cNvSpPr>
                  <a:spLocks/>
                </p:cNvSpPr>
                <p:nvPr/>
              </p:nvSpPr>
              <p:spPr bwMode="auto">
                <a:xfrm>
                  <a:off x="4222" y="3080"/>
                  <a:ext cx="1096" cy="822"/>
                </a:xfrm>
                <a:custGeom>
                  <a:avLst/>
                  <a:gdLst>
                    <a:gd name="T0" fmla="*/ 0 w 1096"/>
                    <a:gd name="T1" fmla="*/ 452 h 822"/>
                    <a:gd name="T2" fmla="*/ 0 w 1096"/>
                    <a:gd name="T3" fmla="*/ 514 h 822"/>
                    <a:gd name="T4" fmla="*/ 0 w 1096"/>
                    <a:gd name="T5" fmla="*/ 514 h 822"/>
                    <a:gd name="T6" fmla="*/ 0 w 1096"/>
                    <a:gd name="T7" fmla="*/ 606 h 822"/>
                    <a:gd name="T8" fmla="*/ 0 w 1096"/>
                    <a:gd name="T9" fmla="*/ 822 h 822"/>
                    <a:gd name="T10" fmla="*/ 182 w 1096"/>
                    <a:gd name="T11" fmla="*/ 822 h 822"/>
                    <a:gd name="T12" fmla="*/ 182 w 1096"/>
                    <a:gd name="T13" fmla="*/ 822 h 822"/>
                    <a:gd name="T14" fmla="*/ 456 w 1096"/>
                    <a:gd name="T15" fmla="*/ 822 h 822"/>
                    <a:gd name="T16" fmla="*/ 1096 w 1096"/>
                    <a:gd name="T17" fmla="*/ 822 h 822"/>
                    <a:gd name="T18" fmla="*/ 1096 w 1096"/>
                    <a:gd name="T19" fmla="*/ 606 h 822"/>
                    <a:gd name="T20" fmla="*/ 1096 w 1096"/>
                    <a:gd name="T21" fmla="*/ 514 h 822"/>
                    <a:gd name="T22" fmla="*/ 1096 w 1096"/>
                    <a:gd name="T23" fmla="*/ 514 h 822"/>
                    <a:gd name="T24" fmla="*/ 1096 w 1096"/>
                    <a:gd name="T25" fmla="*/ 452 h 822"/>
                    <a:gd name="T26" fmla="*/ 456 w 1096"/>
                    <a:gd name="T27" fmla="*/ 452 h 822"/>
                    <a:gd name="T28" fmla="*/ 411 w 1096"/>
                    <a:gd name="T29" fmla="*/ 0 h 822"/>
                    <a:gd name="T30" fmla="*/ 182 w 1096"/>
                    <a:gd name="T31" fmla="*/ 452 h 822"/>
                    <a:gd name="T32" fmla="*/ 0 w 1096"/>
                    <a:gd name="T33" fmla="*/ 452 h 8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6"/>
                    <a:gd name="T52" fmla="*/ 0 h 822"/>
                    <a:gd name="T53" fmla="*/ 1096 w 1096"/>
                    <a:gd name="T54" fmla="*/ 822 h 8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6" h="822">
                      <a:moveTo>
                        <a:pt x="0" y="452"/>
                      </a:moveTo>
                      <a:lnTo>
                        <a:pt x="0" y="514"/>
                      </a:lnTo>
                      <a:lnTo>
                        <a:pt x="0" y="606"/>
                      </a:lnTo>
                      <a:lnTo>
                        <a:pt x="0" y="822"/>
                      </a:lnTo>
                      <a:lnTo>
                        <a:pt x="182" y="822"/>
                      </a:lnTo>
                      <a:lnTo>
                        <a:pt x="456" y="822"/>
                      </a:lnTo>
                      <a:lnTo>
                        <a:pt x="1096" y="822"/>
                      </a:lnTo>
                      <a:lnTo>
                        <a:pt x="1096" y="606"/>
                      </a:lnTo>
                      <a:lnTo>
                        <a:pt x="1096" y="514"/>
                      </a:lnTo>
                      <a:lnTo>
                        <a:pt x="1096" y="452"/>
                      </a:lnTo>
                      <a:lnTo>
                        <a:pt x="456" y="452"/>
                      </a:lnTo>
                      <a:lnTo>
                        <a:pt x="411" y="0"/>
                      </a:lnTo>
                      <a:lnTo>
                        <a:pt x="182" y="452"/>
                      </a:lnTo>
                      <a:lnTo>
                        <a:pt x="0" y="4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52301" name="Freeform 30">
                  <a:extLst>
                    <a:ext uri="{FF2B5EF4-FFF2-40B4-BE49-F238E27FC236}">
                      <a16:creationId xmlns:a16="http://schemas.microsoft.com/office/drawing/2014/main" id="{521AF40B-2C84-4170-82D3-FC97653815E4}"/>
                    </a:ext>
                  </a:extLst>
                </p:cNvPr>
                <p:cNvSpPr>
                  <a:spLocks/>
                </p:cNvSpPr>
                <p:nvPr/>
              </p:nvSpPr>
              <p:spPr bwMode="auto">
                <a:xfrm>
                  <a:off x="4222" y="3080"/>
                  <a:ext cx="1096" cy="822"/>
                </a:xfrm>
                <a:custGeom>
                  <a:avLst/>
                  <a:gdLst>
                    <a:gd name="T0" fmla="*/ 0 w 1096"/>
                    <a:gd name="T1" fmla="*/ 452 h 822"/>
                    <a:gd name="T2" fmla="*/ 0 w 1096"/>
                    <a:gd name="T3" fmla="*/ 514 h 822"/>
                    <a:gd name="T4" fmla="*/ 0 w 1096"/>
                    <a:gd name="T5" fmla="*/ 514 h 822"/>
                    <a:gd name="T6" fmla="*/ 0 w 1096"/>
                    <a:gd name="T7" fmla="*/ 606 h 822"/>
                    <a:gd name="T8" fmla="*/ 0 w 1096"/>
                    <a:gd name="T9" fmla="*/ 822 h 822"/>
                    <a:gd name="T10" fmla="*/ 182 w 1096"/>
                    <a:gd name="T11" fmla="*/ 822 h 822"/>
                    <a:gd name="T12" fmla="*/ 182 w 1096"/>
                    <a:gd name="T13" fmla="*/ 822 h 822"/>
                    <a:gd name="T14" fmla="*/ 456 w 1096"/>
                    <a:gd name="T15" fmla="*/ 822 h 822"/>
                    <a:gd name="T16" fmla="*/ 1096 w 1096"/>
                    <a:gd name="T17" fmla="*/ 822 h 822"/>
                    <a:gd name="T18" fmla="*/ 1096 w 1096"/>
                    <a:gd name="T19" fmla="*/ 606 h 822"/>
                    <a:gd name="T20" fmla="*/ 1096 w 1096"/>
                    <a:gd name="T21" fmla="*/ 514 h 822"/>
                    <a:gd name="T22" fmla="*/ 1096 w 1096"/>
                    <a:gd name="T23" fmla="*/ 514 h 822"/>
                    <a:gd name="T24" fmla="*/ 1096 w 1096"/>
                    <a:gd name="T25" fmla="*/ 452 h 822"/>
                    <a:gd name="T26" fmla="*/ 456 w 1096"/>
                    <a:gd name="T27" fmla="*/ 452 h 822"/>
                    <a:gd name="T28" fmla="*/ 411 w 1096"/>
                    <a:gd name="T29" fmla="*/ 0 h 822"/>
                    <a:gd name="T30" fmla="*/ 182 w 1096"/>
                    <a:gd name="T31" fmla="*/ 452 h 822"/>
                    <a:gd name="T32" fmla="*/ 0 w 1096"/>
                    <a:gd name="T33" fmla="*/ 452 h 8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6"/>
                    <a:gd name="T52" fmla="*/ 0 h 822"/>
                    <a:gd name="T53" fmla="*/ 1096 w 1096"/>
                    <a:gd name="T54" fmla="*/ 822 h 8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6" h="822">
                      <a:moveTo>
                        <a:pt x="0" y="452"/>
                      </a:moveTo>
                      <a:lnTo>
                        <a:pt x="0" y="514"/>
                      </a:lnTo>
                      <a:lnTo>
                        <a:pt x="0" y="606"/>
                      </a:lnTo>
                      <a:lnTo>
                        <a:pt x="0" y="822"/>
                      </a:lnTo>
                      <a:lnTo>
                        <a:pt x="182" y="822"/>
                      </a:lnTo>
                      <a:lnTo>
                        <a:pt x="456" y="822"/>
                      </a:lnTo>
                      <a:lnTo>
                        <a:pt x="1096" y="822"/>
                      </a:lnTo>
                      <a:lnTo>
                        <a:pt x="1096" y="606"/>
                      </a:lnTo>
                      <a:lnTo>
                        <a:pt x="1096" y="514"/>
                      </a:lnTo>
                      <a:lnTo>
                        <a:pt x="1096" y="452"/>
                      </a:lnTo>
                      <a:lnTo>
                        <a:pt x="456" y="452"/>
                      </a:lnTo>
                      <a:lnTo>
                        <a:pt x="411" y="0"/>
                      </a:lnTo>
                      <a:lnTo>
                        <a:pt x="182" y="452"/>
                      </a:lnTo>
                      <a:lnTo>
                        <a:pt x="0" y="452"/>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grpSp>
          <p:sp>
            <p:nvSpPr>
              <p:cNvPr id="52294" name="Rectangle 32">
                <a:extLst>
                  <a:ext uri="{FF2B5EF4-FFF2-40B4-BE49-F238E27FC236}">
                    <a16:creationId xmlns:a16="http://schemas.microsoft.com/office/drawing/2014/main" id="{7E605F8F-AB8C-4593-95D0-DCBCD8E028F9}"/>
                  </a:ext>
                </a:extLst>
              </p:cNvPr>
              <p:cNvSpPr>
                <a:spLocks noChangeArrowheads="1"/>
              </p:cNvSpPr>
              <p:nvPr/>
            </p:nvSpPr>
            <p:spPr bwMode="auto">
              <a:xfrm>
                <a:off x="4309" y="3573"/>
                <a:ext cx="7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pH po ekvilibraci</a:t>
                </a:r>
                <a:endParaRPr lang="cs-CZ" altLang="cs-CZ" sz="2399">
                  <a:latin typeface="Times New Roman" panose="02020603050405020304" pitchFamily="18" charset="0"/>
                </a:endParaRPr>
              </a:p>
            </p:txBody>
          </p:sp>
          <p:sp>
            <p:nvSpPr>
              <p:cNvPr id="52295" name="Rectangle 33">
                <a:extLst>
                  <a:ext uri="{FF2B5EF4-FFF2-40B4-BE49-F238E27FC236}">
                    <a16:creationId xmlns:a16="http://schemas.microsoft.com/office/drawing/2014/main" id="{60B4929B-A02A-43FF-826D-2EFBE315C3F2}"/>
                  </a:ext>
                </a:extLst>
              </p:cNvPr>
              <p:cNvSpPr>
                <a:spLocks noChangeArrowheads="1"/>
              </p:cNvSpPr>
              <p:nvPr/>
            </p:nvSpPr>
            <p:spPr bwMode="auto">
              <a:xfrm>
                <a:off x="4459" y="3573"/>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sp>
            <p:nvSpPr>
              <p:cNvPr id="52296" name="Rectangle 34">
                <a:extLst>
                  <a:ext uri="{FF2B5EF4-FFF2-40B4-BE49-F238E27FC236}">
                    <a16:creationId xmlns:a16="http://schemas.microsoft.com/office/drawing/2014/main" id="{0144415E-526F-4A1A-8D54-F312B6473141}"/>
                  </a:ext>
                </a:extLst>
              </p:cNvPr>
              <p:cNvSpPr>
                <a:spLocks noChangeArrowheads="1"/>
              </p:cNvSpPr>
              <p:nvPr/>
            </p:nvSpPr>
            <p:spPr bwMode="auto">
              <a:xfrm>
                <a:off x="4592" y="3573"/>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sp>
            <p:nvSpPr>
              <p:cNvPr id="52297" name="Rectangle 35">
                <a:extLst>
                  <a:ext uri="{FF2B5EF4-FFF2-40B4-BE49-F238E27FC236}">
                    <a16:creationId xmlns:a16="http://schemas.microsoft.com/office/drawing/2014/main" id="{2656E0AB-D5BA-40E5-ABE9-4B81FBF4A768}"/>
                  </a:ext>
                </a:extLst>
              </p:cNvPr>
              <p:cNvSpPr>
                <a:spLocks noChangeArrowheads="1"/>
              </p:cNvSpPr>
              <p:nvPr/>
            </p:nvSpPr>
            <p:spPr bwMode="auto">
              <a:xfrm>
                <a:off x="5038" y="3573"/>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 </a:t>
                </a:r>
                <a:endParaRPr lang="cs-CZ" altLang="cs-CZ" sz="2399">
                  <a:latin typeface="Times New Roman" panose="02020603050405020304" pitchFamily="18" charset="0"/>
                </a:endParaRPr>
              </a:p>
            </p:txBody>
          </p:sp>
          <p:sp>
            <p:nvSpPr>
              <p:cNvPr id="52298" name="Rectangle 36">
                <a:extLst>
                  <a:ext uri="{FF2B5EF4-FFF2-40B4-BE49-F238E27FC236}">
                    <a16:creationId xmlns:a16="http://schemas.microsoft.com/office/drawing/2014/main" id="{058BC078-8319-4736-A8D5-678EB9203AA9}"/>
                  </a:ext>
                </a:extLst>
              </p:cNvPr>
              <p:cNvSpPr>
                <a:spLocks noChangeArrowheads="1"/>
              </p:cNvSpPr>
              <p:nvPr/>
            </p:nvSpPr>
            <p:spPr bwMode="auto">
              <a:xfrm>
                <a:off x="4283" y="3688"/>
                <a:ext cx="6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s nízkým pCO</a:t>
                </a:r>
                <a:endParaRPr lang="cs-CZ" altLang="cs-CZ" sz="2399">
                  <a:latin typeface="Times New Roman" panose="02020603050405020304" pitchFamily="18" charset="0"/>
                </a:endParaRPr>
              </a:p>
            </p:txBody>
          </p:sp>
          <p:sp>
            <p:nvSpPr>
              <p:cNvPr id="52299" name="Rectangle 37">
                <a:extLst>
                  <a:ext uri="{FF2B5EF4-FFF2-40B4-BE49-F238E27FC236}">
                    <a16:creationId xmlns:a16="http://schemas.microsoft.com/office/drawing/2014/main" id="{A28212B6-A95F-4E58-B308-87DB70CD7914}"/>
                  </a:ext>
                </a:extLst>
              </p:cNvPr>
              <p:cNvSpPr>
                <a:spLocks noChangeArrowheads="1"/>
              </p:cNvSpPr>
              <p:nvPr/>
            </p:nvSpPr>
            <p:spPr bwMode="auto">
              <a:xfrm>
                <a:off x="4811" y="373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800">
                    <a:solidFill>
                      <a:srgbClr val="000000"/>
                    </a:solidFill>
                    <a:latin typeface="Arial" panose="020B0604020202020204" pitchFamily="34" charset="0"/>
                  </a:rPr>
                  <a:t>2</a:t>
                </a:r>
                <a:endParaRPr lang="cs-CZ" altLang="cs-CZ" sz="2399">
                  <a:latin typeface="Times New Roman" panose="02020603050405020304" pitchFamily="18" charset="0"/>
                </a:endParaRPr>
              </a:p>
            </p:txBody>
          </p:sp>
        </p:grpSp>
        <p:grpSp>
          <p:nvGrpSpPr>
            <p:cNvPr id="52281" name="Group 89">
              <a:extLst>
                <a:ext uri="{FF2B5EF4-FFF2-40B4-BE49-F238E27FC236}">
                  <a16:creationId xmlns:a16="http://schemas.microsoft.com/office/drawing/2014/main" id="{E8FFBCA5-D7AE-47D5-B0DF-4D3744E6C7F6}"/>
                </a:ext>
              </a:extLst>
            </p:cNvPr>
            <p:cNvGrpSpPr>
              <a:grpSpLocks/>
            </p:cNvGrpSpPr>
            <p:nvPr/>
          </p:nvGrpSpPr>
          <p:grpSpPr bwMode="auto">
            <a:xfrm>
              <a:off x="299" y="2396"/>
              <a:ext cx="1596" cy="505"/>
              <a:chOff x="299" y="2387"/>
              <a:chExt cx="1596" cy="505"/>
            </a:xfrm>
          </p:grpSpPr>
          <p:sp>
            <p:nvSpPr>
              <p:cNvPr id="52282" name="Freeform 56">
                <a:extLst>
                  <a:ext uri="{FF2B5EF4-FFF2-40B4-BE49-F238E27FC236}">
                    <a16:creationId xmlns:a16="http://schemas.microsoft.com/office/drawing/2014/main" id="{33F5BFDB-847F-487C-BFB2-212256449C2A}"/>
                  </a:ext>
                </a:extLst>
              </p:cNvPr>
              <p:cNvSpPr>
                <a:spLocks/>
              </p:cNvSpPr>
              <p:nvPr/>
            </p:nvSpPr>
            <p:spPr bwMode="auto">
              <a:xfrm>
                <a:off x="299" y="2387"/>
                <a:ext cx="1596" cy="421"/>
              </a:xfrm>
              <a:custGeom>
                <a:avLst/>
                <a:gdLst>
                  <a:gd name="T0" fmla="*/ 0 w 1596"/>
                  <a:gd name="T1" fmla="*/ 0 h 421"/>
                  <a:gd name="T2" fmla="*/ 0 w 1596"/>
                  <a:gd name="T3" fmla="*/ 246 h 421"/>
                  <a:gd name="T4" fmla="*/ 0 w 1596"/>
                  <a:gd name="T5" fmla="*/ 246 h 421"/>
                  <a:gd name="T6" fmla="*/ 0 w 1596"/>
                  <a:gd name="T7" fmla="*/ 351 h 421"/>
                  <a:gd name="T8" fmla="*/ 0 w 1596"/>
                  <a:gd name="T9" fmla="*/ 421 h 421"/>
                  <a:gd name="T10" fmla="*/ 631 w 1596"/>
                  <a:gd name="T11" fmla="*/ 421 h 421"/>
                  <a:gd name="T12" fmla="*/ 631 w 1596"/>
                  <a:gd name="T13" fmla="*/ 421 h 421"/>
                  <a:gd name="T14" fmla="*/ 901 w 1596"/>
                  <a:gd name="T15" fmla="*/ 421 h 421"/>
                  <a:gd name="T16" fmla="*/ 1082 w 1596"/>
                  <a:gd name="T17" fmla="*/ 421 h 421"/>
                  <a:gd name="T18" fmla="*/ 1082 w 1596"/>
                  <a:gd name="T19" fmla="*/ 351 h 421"/>
                  <a:gd name="T20" fmla="*/ 1596 w 1596"/>
                  <a:gd name="T21" fmla="*/ 335 h 421"/>
                  <a:gd name="T22" fmla="*/ 1082 w 1596"/>
                  <a:gd name="T23" fmla="*/ 246 h 421"/>
                  <a:gd name="T24" fmla="*/ 1082 w 1596"/>
                  <a:gd name="T25" fmla="*/ 0 h 421"/>
                  <a:gd name="T26" fmla="*/ 901 w 1596"/>
                  <a:gd name="T27" fmla="*/ 0 h 421"/>
                  <a:gd name="T28" fmla="*/ 631 w 1596"/>
                  <a:gd name="T29" fmla="*/ 0 h 421"/>
                  <a:gd name="T30" fmla="*/ 631 w 1596"/>
                  <a:gd name="T31" fmla="*/ 0 h 421"/>
                  <a:gd name="T32" fmla="*/ 0 w 1596"/>
                  <a:gd name="T33" fmla="*/ 0 h 4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6"/>
                  <a:gd name="T52" fmla="*/ 0 h 421"/>
                  <a:gd name="T53" fmla="*/ 1596 w 1596"/>
                  <a:gd name="T54" fmla="*/ 421 h 4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6" h="421">
                    <a:moveTo>
                      <a:pt x="0" y="0"/>
                    </a:moveTo>
                    <a:lnTo>
                      <a:pt x="0" y="246"/>
                    </a:lnTo>
                    <a:lnTo>
                      <a:pt x="0" y="351"/>
                    </a:lnTo>
                    <a:lnTo>
                      <a:pt x="0" y="421"/>
                    </a:lnTo>
                    <a:lnTo>
                      <a:pt x="631" y="421"/>
                    </a:lnTo>
                    <a:lnTo>
                      <a:pt x="901" y="421"/>
                    </a:lnTo>
                    <a:lnTo>
                      <a:pt x="1082" y="421"/>
                    </a:lnTo>
                    <a:lnTo>
                      <a:pt x="1082" y="351"/>
                    </a:lnTo>
                    <a:lnTo>
                      <a:pt x="1596" y="335"/>
                    </a:lnTo>
                    <a:lnTo>
                      <a:pt x="1082" y="246"/>
                    </a:lnTo>
                    <a:lnTo>
                      <a:pt x="1082" y="0"/>
                    </a:lnTo>
                    <a:lnTo>
                      <a:pt x="901" y="0"/>
                    </a:lnTo>
                    <a:lnTo>
                      <a:pt x="631" y="0"/>
                    </a:lnTo>
                    <a:lnTo>
                      <a:pt x="0" y="0"/>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sp>
            <p:nvSpPr>
              <p:cNvPr id="52283" name="Rectangle 58">
                <a:extLst>
                  <a:ext uri="{FF2B5EF4-FFF2-40B4-BE49-F238E27FC236}">
                    <a16:creationId xmlns:a16="http://schemas.microsoft.com/office/drawing/2014/main" id="{8B7DB0DF-EC95-4599-A47E-00B05524034B}"/>
                  </a:ext>
                </a:extLst>
              </p:cNvPr>
              <p:cNvSpPr>
                <a:spLocks noChangeArrowheads="1"/>
              </p:cNvSpPr>
              <p:nvPr/>
            </p:nvSpPr>
            <p:spPr bwMode="auto">
              <a:xfrm>
                <a:off x="608" y="2428"/>
                <a:ext cx="65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Nízká hodnota </a:t>
                </a:r>
                <a:endParaRPr lang="cs-CZ" altLang="cs-CZ" sz="2399">
                  <a:latin typeface="Times New Roman" panose="02020603050405020304" pitchFamily="18" charset="0"/>
                </a:endParaRPr>
              </a:p>
            </p:txBody>
          </p:sp>
          <p:sp>
            <p:nvSpPr>
              <p:cNvPr id="52284" name="Rectangle 59">
                <a:extLst>
                  <a:ext uri="{FF2B5EF4-FFF2-40B4-BE49-F238E27FC236}">
                    <a16:creationId xmlns:a16="http://schemas.microsoft.com/office/drawing/2014/main" id="{D5E20B25-DBEB-4B16-B435-9A55E873CE2C}"/>
                  </a:ext>
                </a:extLst>
              </p:cNvPr>
              <p:cNvSpPr>
                <a:spLocks noChangeArrowheads="1"/>
              </p:cNvSpPr>
              <p:nvPr/>
            </p:nvSpPr>
            <p:spPr bwMode="auto">
              <a:xfrm>
                <a:off x="681" y="2544"/>
                <a:ext cx="1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pCO</a:t>
                </a:r>
                <a:endParaRPr lang="cs-CZ" altLang="cs-CZ" sz="2399">
                  <a:latin typeface="Times New Roman" panose="02020603050405020304" pitchFamily="18" charset="0"/>
                </a:endParaRPr>
              </a:p>
            </p:txBody>
          </p:sp>
          <p:sp>
            <p:nvSpPr>
              <p:cNvPr id="52285" name="Rectangle 60">
                <a:extLst>
                  <a:ext uri="{FF2B5EF4-FFF2-40B4-BE49-F238E27FC236}">
                    <a16:creationId xmlns:a16="http://schemas.microsoft.com/office/drawing/2014/main" id="{D4C1672F-153B-4BB3-A204-364CBF0773A5}"/>
                  </a:ext>
                </a:extLst>
              </p:cNvPr>
              <p:cNvSpPr>
                <a:spLocks noChangeArrowheads="1"/>
              </p:cNvSpPr>
              <p:nvPr/>
            </p:nvSpPr>
            <p:spPr bwMode="auto">
              <a:xfrm>
                <a:off x="878" y="259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800">
                    <a:solidFill>
                      <a:srgbClr val="000000"/>
                    </a:solidFill>
                    <a:latin typeface="Arial" panose="020B0604020202020204" pitchFamily="34" charset="0"/>
                  </a:rPr>
                  <a:t>2</a:t>
                </a:r>
                <a:endParaRPr lang="cs-CZ" altLang="cs-CZ" sz="2399">
                  <a:latin typeface="Times New Roman" panose="02020603050405020304" pitchFamily="18" charset="0"/>
                </a:endParaRPr>
              </a:p>
            </p:txBody>
          </p:sp>
          <p:sp>
            <p:nvSpPr>
              <p:cNvPr id="52286" name="Rectangle 61">
                <a:extLst>
                  <a:ext uri="{FF2B5EF4-FFF2-40B4-BE49-F238E27FC236}">
                    <a16:creationId xmlns:a16="http://schemas.microsoft.com/office/drawing/2014/main" id="{56CB8ED3-F79A-4E10-8EE5-FFA2C0C6FC8D}"/>
                  </a:ext>
                </a:extLst>
              </p:cNvPr>
              <p:cNvSpPr>
                <a:spLocks noChangeArrowheads="1"/>
              </p:cNvSpPr>
              <p:nvPr/>
            </p:nvSpPr>
            <p:spPr bwMode="auto">
              <a:xfrm>
                <a:off x="941" y="2544"/>
                <a:ext cx="4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ve směsi </a:t>
                </a:r>
                <a:endParaRPr lang="cs-CZ" altLang="cs-CZ" sz="2399">
                  <a:latin typeface="Times New Roman" panose="02020603050405020304" pitchFamily="18" charset="0"/>
                </a:endParaRPr>
              </a:p>
            </p:txBody>
          </p:sp>
          <p:sp>
            <p:nvSpPr>
              <p:cNvPr id="52287" name="Rectangle 62">
                <a:extLst>
                  <a:ext uri="{FF2B5EF4-FFF2-40B4-BE49-F238E27FC236}">
                    <a16:creationId xmlns:a16="http://schemas.microsoft.com/office/drawing/2014/main" id="{AC647FA3-0192-430F-A251-936C3EEF20AA}"/>
                  </a:ext>
                </a:extLst>
              </p:cNvPr>
              <p:cNvSpPr>
                <a:spLocks noChangeArrowheads="1"/>
              </p:cNvSpPr>
              <p:nvPr/>
            </p:nvSpPr>
            <p:spPr bwMode="auto">
              <a:xfrm>
                <a:off x="399" y="2659"/>
                <a:ext cx="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O</a:t>
                </a:r>
                <a:endParaRPr lang="cs-CZ" altLang="cs-CZ" sz="2399">
                  <a:latin typeface="Times New Roman" panose="02020603050405020304" pitchFamily="18" charset="0"/>
                </a:endParaRPr>
              </a:p>
            </p:txBody>
          </p:sp>
          <p:sp>
            <p:nvSpPr>
              <p:cNvPr id="52288" name="Rectangle 63">
                <a:extLst>
                  <a:ext uri="{FF2B5EF4-FFF2-40B4-BE49-F238E27FC236}">
                    <a16:creationId xmlns:a16="http://schemas.microsoft.com/office/drawing/2014/main" id="{D7658B8E-06BB-44F1-A6DA-D41BAC60A5AB}"/>
                  </a:ext>
                </a:extLst>
              </p:cNvPr>
              <p:cNvSpPr>
                <a:spLocks noChangeArrowheads="1"/>
              </p:cNvSpPr>
              <p:nvPr/>
            </p:nvSpPr>
            <p:spPr bwMode="auto">
              <a:xfrm>
                <a:off x="474" y="271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800">
                    <a:solidFill>
                      <a:srgbClr val="000000"/>
                    </a:solidFill>
                    <a:latin typeface="Arial" panose="020B0604020202020204" pitchFamily="34" charset="0"/>
                  </a:rPr>
                  <a:t>2</a:t>
                </a:r>
                <a:endParaRPr lang="cs-CZ" altLang="cs-CZ" sz="2399">
                  <a:latin typeface="Times New Roman" panose="02020603050405020304" pitchFamily="18" charset="0"/>
                </a:endParaRPr>
              </a:p>
            </p:txBody>
          </p:sp>
          <p:sp>
            <p:nvSpPr>
              <p:cNvPr id="52289" name="Rectangle 64">
                <a:extLst>
                  <a:ext uri="{FF2B5EF4-FFF2-40B4-BE49-F238E27FC236}">
                    <a16:creationId xmlns:a16="http://schemas.microsoft.com/office/drawing/2014/main" id="{4441DAA6-DB48-471F-A63F-7758DC156790}"/>
                  </a:ext>
                </a:extLst>
              </p:cNvPr>
              <p:cNvSpPr>
                <a:spLocks noChangeArrowheads="1"/>
              </p:cNvSpPr>
              <p:nvPr/>
            </p:nvSpPr>
            <p:spPr bwMode="auto">
              <a:xfrm>
                <a:off x="510" y="2659"/>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/CO</a:t>
                </a:r>
                <a:endParaRPr lang="cs-CZ" altLang="cs-CZ" sz="2399">
                  <a:latin typeface="Times New Roman" panose="02020603050405020304" pitchFamily="18" charset="0"/>
                </a:endParaRPr>
              </a:p>
            </p:txBody>
          </p:sp>
          <p:sp>
            <p:nvSpPr>
              <p:cNvPr id="52290" name="Rectangle 65">
                <a:extLst>
                  <a:ext uri="{FF2B5EF4-FFF2-40B4-BE49-F238E27FC236}">
                    <a16:creationId xmlns:a16="http://schemas.microsoft.com/office/drawing/2014/main" id="{70434CD2-4595-43BA-84ED-45397715BA1B}"/>
                  </a:ext>
                </a:extLst>
              </p:cNvPr>
              <p:cNvSpPr>
                <a:spLocks noChangeArrowheads="1"/>
              </p:cNvSpPr>
              <p:nvPr/>
            </p:nvSpPr>
            <p:spPr bwMode="auto">
              <a:xfrm>
                <a:off x="681" y="2711"/>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800">
                    <a:solidFill>
                      <a:srgbClr val="000000"/>
                    </a:solidFill>
                    <a:latin typeface="Arial" panose="020B0604020202020204" pitchFamily="34" charset="0"/>
                  </a:rPr>
                  <a:t>2 </a:t>
                </a:r>
                <a:endParaRPr lang="cs-CZ" altLang="cs-CZ" sz="2399">
                  <a:latin typeface="Times New Roman" panose="02020603050405020304" pitchFamily="18" charset="0"/>
                </a:endParaRPr>
              </a:p>
            </p:txBody>
          </p:sp>
          <p:sp>
            <p:nvSpPr>
              <p:cNvPr id="52291" name="Rectangle 66">
                <a:extLst>
                  <a:ext uri="{FF2B5EF4-FFF2-40B4-BE49-F238E27FC236}">
                    <a16:creationId xmlns:a16="http://schemas.microsoft.com/office/drawing/2014/main" id="{57E5B98C-816A-4FC7-B622-BB099BEA035E}"/>
                  </a:ext>
                </a:extLst>
              </p:cNvPr>
              <p:cNvSpPr>
                <a:spLocks noChangeArrowheads="1"/>
              </p:cNvSpPr>
              <p:nvPr/>
            </p:nvSpPr>
            <p:spPr bwMode="auto">
              <a:xfrm>
                <a:off x="734" y="2659"/>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sp>
            <p:nvSpPr>
              <p:cNvPr id="52292" name="Rectangle 67">
                <a:extLst>
                  <a:ext uri="{FF2B5EF4-FFF2-40B4-BE49-F238E27FC236}">
                    <a16:creationId xmlns:a16="http://schemas.microsoft.com/office/drawing/2014/main" id="{E5EFFFC5-064F-455C-B551-68DF6AB16F44}"/>
                  </a:ext>
                </a:extLst>
              </p:cNvPr>
              <p:cNvSpPr>
                <a:spLocks noChangeArrowheads="1"/>
              </p:cNvSpPr>
              <p:nvPr/>
            </p:nvSpPr>
            <p:spPr bwMode="auto">
              <a:xfrm>
                <a:off x="900" y="2659"/>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grpSp>
      </p:grpSp>
      <p:grpSp>
        <p:nvGrpSpPr>
          <p:cNvPr id="11" name="Group 96">
            <a:extLst>
              <a:ext uri="{FF2B5EF4-FFF2-40B4-BE49-F238E27FC236}">
                <a16:creationId xmlns:a16="http://schemas.microsoft.com/office/drawing/2014/main" id="{7976A04E-DA34-4DD0-BDB3-C97849E387AE}"/>
              </a:ext>
            </a:extLst>
          </p:cNvPr>
          <p:cNvGrpSpPr>
            <a:grpSpLocks/>
          </p:cNvGrpSpPr>
          <p:nvPr/>
        </p:nvGrpSpPr>
        <p:grpSpPr bwMode="auto">
          <a:xfrm>
            <a:off x="1948184" y="846339"/>
            <a:ext cx="3487468" cy="5203424"/>
            <a:chOff x="267" y="533"/>
            <a:chExt cx="2197" cy="3278"/>
          </a:xfrm>
        </p:grpSpPr>
        <p:grpSp>
          <p:nvGrpSpPr>
            <p:cNvPr id="52250" name="Group 95">
              <a:extLst>
                <a:ext uri="{FF2B5EF4-FFF2-40B4-BE49-F238E27FC236}">
                  <a16:creationId xmlns:a16="http://schemas.microsoft.com/office/drawing/2014/main" id="{3F4A98F6-C009-47F6-9B56-9D620685C319}"/>
                </a:ext>
              </a:extLst>
            </p:cNvPr>
            <p:cNvGrpSpPr>
              <a:grpSpLocks/>
            </p:cNvGrpSpPr>
            <p:nvPr/>
          </p:nvGrpSpPr>
          <p:grpSpPr bwMode="auto">
            <a:xfrm>
              <a:off x="815" y="988"/>
              <a:ext cx="1649" cy="2823"/>
              <a:chOff x="815" y="988"/>
              <a:chExt cx="1649" cy="2823"/>
            </a:xfrm>
          </p:grpSpPr>
          <p:sp>
            <p:nvSpPr>
              <p:cNvPr id="52267" name="Freeform 21">
                <a:extLst>
                  <a:ext uri="{FF2B5EF4-FFF2-40B4-BE49-F238E27FC236}">
                    <a16:creationId xmlns:a16="http://schemas.microsoft.com/office/drawing/2014/main" id="{BF25D0C1-F7E4-4584-ACE6-715E6E6B473D}"/>
                  </a:ext>
                </a:extLst>
              </p:cNvPr>
              <p:cNvSpPr>
                <a:spLocks noEditPoints="1"/>
              </p:cNvSpPr>
              <p:nvPr/>
            </p:nvSpPr>
            <p:spPr bwMode="auto">
              <a:xfrm>
                <a:off x="2416" y="988"/>
                <a:ext cx="48" cy="2101"/>
              </a:xfrm>
              <a:custGeom>
                <a:avLst/>
                <a:gdLst>
                  <a:gd name="T0" fmla="*/ 29 w 48"/>
                  <a:gd name="T1" fmla="*/ 77 h 2101"/>
                  <a:gd name="T2" fmla="*/ 17 w 48"/>
                  <a:gd name="T3" fmla="*/ 89 h 2101"/>
                  <a:gd name="T4" fmla="*/ 29 w 48"/>
                  <a:gd name="T5" fmla="*/ 137 h 2101"/>
                  <a:gd name="T6" fmla="*/ 17 w 48"/>
                  <a:gd name="T7" fmla="*/ 173 h 2101"/>
                  <a:gd name="T8" fmla="*/ 29 w 48"/>
                  <a:gd name="T9" fmla="*/ 185 h 2101"/>
                  <a:gd name="T10" fmla="*/ 29 w 48"/>
                  <a:gd name="T11" fmla="*/ 246 h 2101"/>
                  <a:gd name="T12" fmla="*/ 17 w 48"/>
                  <a:gd name="T13" fmla="*/ 258 h 2101"/>
                  <a:gd name="T14" fmla="*/ 29 w 48"/>
                  <a:gd name="T15" fmla="*/ 306 h 2101"/>
                  <a:gd name="T16" fmla="*/ 17 w 48"/>
                  <a:gd name="T17" fmla="*/ 342 h 2101"/>
                  <a:gd name="T18" fmla="*/ 29 w 48"/>
                  <a:gd name="T19" fmla="*/ 354 h 2101"/>
                  <a:gd name="T20" fmla="*/ 29 w 48"/>
                  <a:gd name="T21" fmla="*/ 414 h 2101"/>
                  <a:gd name="T22" fmla="*/ 17 w 48"/>
                  <a:gd name="T23" fmla="*/ 426 h 2101"/>
                  <a:gd name="T24" fmla="*/ 29 w 48"/>
                  <a:gd name="T25" fmla="*/ 475 h 2101"/>
                  <a:gd name="T26" fmla="*/ 17 w 48"/>
                  <a:gd name="T27" fmla="*/ 511 h 2101"/>
                  <a:gd name="T28" fmla="*/ 29 w 48"/>
                  <a:gd name="T29" fmla="*/ 523 h 2101"/>
                  <a:gd name="T30" fmla="*/ 29 w 48"/>
                  <a:gd name="T31" fmla="*/ 583 h 2101"/>
                  <a:gd name="T32" fmla="*/ 17 w 48"/>
                  <a:gd name="T33" fmla="*/ 595 h 2101"/>
                  <a:gd name="T34" fmla="*/ 29 w 48"/>
                  <a:gd name="T35" fmla="*/ 643 h 2101"/>
                  <a:gd name="T36" fmla="*/ 17 w 48"/>
                  <a:gd name="T37" fmla="*/ 680 h 2101"/>
                  <a:gd name="T38" fmla="*/ 29 w 48"/>
                  <a:gd name="T39" fmla="*/ 692 h 2101"/>
                  <a:gd name="T40" fmla="*/ 29 w 48"/>
                  <a:gd name="T41" fmla="*/ 752 h 2101"/>
                  <a:gd name="T42" fmla="*/ 17 w 48"/>
                  <a:gd name="T43" fmla="*/ 764 h 2101"/>
                  <a:gd name="T44" fmla="*/ 29 w 48"/>
                  <a:gd name="T45" fmla="*/ 812 h 2101"/>
                  <a:gd name="T46" fmla="*/ 17 w 48"/>
                  <a:gd name="T47" fmla="*/ 848 h 2101"/>
                  <a:gd name="T48" fmla="*/ 29 w 48"/>
                  <a:gd name="T49" fmla="*/ 861 h 2101"/>
                  <a:gd name="T50" fmla="*/ 29 w 48"/>
                  <a:gd name="T51" fmla="*/ 921 h 2101"/>
                  <a:gd name="T52" fmla="*/ 17 w 48"/>
                  <a:gd name="T53" fmla="*/ 933 h 2101"/>
                  <a:gd name="T54" fmla="*/ 29 w 48"/>
                  <a:gd name="T55" fmla="*/ 981 h 2101"/>
                  <a:gd name="T56" fmla="*/ 17 w 48"/>
                  <a:gd name="T57" fmla="*/ 1017 h 2101"/>
                  <a:gd name="T58" fmla="*/ 29 w 48"/>
                  <a:gd name="T59" fmla="*/ 1029 h 2101"/>
                  <a:gd name="T60" fmla="*/ 29 w 48"/>
                  <a:gd name="T61" fmla="*/ 1090 h 2101"/>
                  <a:gd name="T62" fmla="*/ 17 w 48"/>
                  <a:gd name="T63" fmla="*/ 1102 h 2101"/>
                  <a:gd name="T64" fmla="*/ 29 w 48"/>
                  <a:gd name="T65" fmla="*/ 1150 h 2101"/>
                  <a:gd name="T66" fmla="*/ 17 w 48"/>
                  <a:gd name="T67" fmla="*/ 1186 h 2101"/>
                  <a:gd name="T68" fmla="*/ 29 w 48"/>
                  <a:gd name="T69" fmla="*/ 1198 h 2101"/>
                  <a:gd name="T70" fmla="*/ 29 w 48"/>
                  <a:gd name="T71" fmla="*/ 1258 h 2101"/>
                  <a:gd name="T72" fmla="*/ 17 w 48"/>
                  <a:gd name="T73" fmla="*/ 1270 h 2101"/>
                  <a:gd name="T74" fmla="*/ 29 w 48"/>
                  <a:gd name="T75" fmla="*/ 1319 h 2101"/>
                  <a:gd name="T76" fmla="*/ 17 w 48"/>
                  <a:gd name="T77" fmla="*/ 1355 h 2101"/>
                  <a:gd name="T78" fmla="*/ 29 w 48"/>
                  <a:gd name="T79" fmla="*/ 1367 h 2101"/>
                  <a:gd name="T80" fmla="*/ 29 w 48"/>
                  <a:gd name="T81" fmla="*/ 1427 h 2101"/>
                  <a:gd name="T82" fmla="*/ 17 w 48"/>
                  <a:gd name="T83" fmla="*/ 1439 h 2101"/>
                  <a:gd name="T84" fmla="*/ 29 w 48"/>
                  <a:gd name="T85" fmla="*/ 1488 h 2101"/>
                  <a:gd name="T86" fmla="*/ 17 w 48"/>
                  <a:gd name="T87" fmla="*/ 1524 h 2101"/>
                  <a:gd name="T88" fmla="*/ 29 w 48"/>
                  <a:gd name="T89" fmla="*/ 1536 h 2101"/>
                  <a:gd name="T90" fmla="*/ 29 w 48"/>
                  <a:gd name="T91" fmla="*/ 1596 h 2101"/>
                  <a:gd name="T92" fmla="*/ 17 w 48"/>
                  <a:gd name="T93" fmla="*/ 1608 h 2101"/>
                  <a:gd name="T94" fmla="*/ 29 w 48"/>
                  <a:gd name="T95" fmla="*/ 1656 h 2101"/>
                  <a:gd name="T96" fmla="*/ 17 w 48"/>
                  <a:gd name="T97" fmla="*/ 1693 h 2101"/>
                  <a:gd name="T98" fmla="*/ 29 w 48"/>
                  <a:gd name="T99" fmla="*/ 1705 h 2101"/>
                  <a:gd name="T100" fmla="*/ 29 w 48"/>
                  <a:gd name="T101" fmla="*/ 1765 h 2101"/>
                  <a:gd name="T102" fmla="*/ 17 w 48"/>
                  <a:gd name="T103" fmla="*/ 1777 h 2101"/>
                  <a:gd name="T104" fmla="*/ 29 w 48"/>
                  <a:gd name="T105" fmla="*/ 1825 h 2101"/>
                  <a:gd name="T106" fmla="*/ 17 w 48"/>
                  <a:gd name="T107" fmla="*/ 1861 h 2101"/>
                  <a:gd name="T108" fmla="*/ 29 w 48"/>
                  <a:gd name="T109" fmla="*/ 1873 h 2101"/>
                  <a:gd name="T110" fmla="*/ 29 w 48"/>
                  <a:gd name="T111" fmla="*/ 1934 h 2101"/>
                  <a:gd name="T112" fmla="*/ 17 w 48"/>
                  <a:gd name="T113" fmla="*/ 1946 h 2101"/>
                  <a:gd name="T114" fmla="*/ 29 w 48"/>
                  <a:gd name="T115" fmla="*/ 1994 h 2101"/>
                  <a:gd name="T116" fmla="*/ 17 w 48"/>
                  <a:gd name="T117" fmla="*/ 2030 h 2101"/>
                  <a:gd name="T118" fmla="*/ 29 w 48"/>
                  <a:gd name="T119" fmla="*/ 2042 h 2101"/>
                  <a:gd name="T120" fmla="*/ 28 w 48"/>
                  <a:gd name="T121" fmla="*/ 2101 h 2101"/>
                  <a:gd name="T122" fmla="*/ 0 w 48"/>
                  <a:gd name="T123" fmla="*/ 49 h 2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
                  <a:gd name="T187" fmla="*/ 0 h 2101"/>
                  <a:gd name="T188" fmla="*/ 48 w 48"/>
                  <a:gd name="T189" fmla="*/ 2101 h 2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 h="2101">
                    <a:moveTo>
                      <a:pt x="30" y="41"/>
                    </a:moveTo>
                    <a:lnTo>
                      <a:pt x="30" y="53"/>
                    </a:lnTo>
                    <a:lnTo>
                      <a:pt x="18" y="53"/>
                    </a:lnTo>
                    <a:lnTo>
                      <a:pt x="18" y="41"/>
                    </a:lnTo>
                    <a:lnTo>
                      <a:pt x="30" y="41"/>
                    </a:lnTo>
                    <a:close/>
                    <a:moveTo>
                      <a:pt x="30" y="65"/>
                    </a:moveTo>
                    <a:lnTo>
                      <a:pt x="29" y="77"/>
                    </a:lnTo>
                    <a:lnTo>
                      <a:pt x="17" y="77"/>
                    </a:lnTo>
                    <a:lnTo>
                      <a:pt x="18" y="65"/>
                    </a:lnTo>
                    <a:lnTo>
                      <a:pt x="30" y="65"/>
                    </a:lnTo>
                    <a:close/>
                    <a:moveTo>
                      <a:pt x="29" y="89"/>
                    </a:moveTo>
                    <a:lnTo>
                      <a:pt x="29" y="101"/>
                    </a:lnTo>
                    <a:lnTo>
                      <a:pt x="17" y="101"/>
                    </a:lnTo>
                    <a:lnTo>
                      <a:pt x="17" y="89"/>
                    </a:lnTo>
                    <a:lnTo>
                      <a:pt x="29" y="89"/>
                    </a:lnTo>
                    <a:close/>
                    <a:moveTo>
                      <a:pt x="29" y="113"/>
                    </a:moveTo>
                    <a:lnTo>
                      <a:pt x="29" y="125"/>
                    </a:lnTo>
                    <a:lnTo>
                      <a:pt x="17" y="125"/>
                    </a:lnTo>
                    <a:lnTo>
                      <a:pt x="17" y="113"/>
                    </a:lnTo>
                    <a:lnTo>
                      <a:pt x="29" y="113"/>
                    </a:lnTo>
                    <a:close/>
                    <a:moveTo>
                      <a:pt x="29" y="137"/>
                    </a:moveTo>
                    <a:lnTo>
                      <a:pt x="29" y="149"/>
                    </a:lnTo>
                    <a:lnTo>
                      <a:pt x="17" y="149"/>
                    </a:lnTo>
                    <a:lnTo>
                      <a:pt x="17" y="137"/>
                    </a:lnTo>
                    <a:lnTo>
                      <a:pt x="29" y="137"/>
                    </a:lnTo>
                    <a:close/>
                    <a:moveTo>
                      <a:pt x="29" y="161"/>
                    </a:moveTo>
                    <a:lnTo>
                      <a:pt x="29" y="173"/>
                    </a:lnTo>
                    <a:lnTo>
                      <a:pt x="17" y="173"/>
                    </a:lnTo>
                    <a:lnTo>
                      <a:pt x="17" y="161"/>
                    </a:lnTo>
                    <a:lnTo>
                      <a:pt x="29" y="161"/>
                    </a:lnTo>
                    <a:close/>
                    <a:moveTo>
                      <a:pt x="29" y="185"/>
                    </a:moveTo>
                    <a:lnTo>
                      <a:pt x="29" y="197"/>
                    </a:lnTo>
                    <a:lnTo>
                      <a:pt x="17" y="197"/>
                    </a:lnTo>
                    <a:lnTo>
                      <a:pt x="17" y="185"/>
                    </a:lnTo>
                    <a:lnTo>
                      <a:pt x="29" y="185"/>
                    </a:lnTo>
                    <a:close/>
                    <a:moveTo>
                      <a:pt x="29" y="209"/>
                    </a:moveTo>
                    <a:lnTo>
                      <a:pt x="29" y="221"/>
                    </a:lnTo>
                    <a:lnTo>
                      <a:pt x="17" y="221"/>
                    </a:lnTo>
                    <a:lnTo>
                      <a:pt x="17" y="209"/>
                    </a:lnTo>
                    <a:lnTo>
                      <a:pt x="29" y="209"/>
                    </a:lnTo>
                    <a:close/>
                    <a:moveTo>
                      <a:pt x="29" y="233"/>
                    </a:moveTo>
                    <a:lnTo>
                      <a:pt x="29" y="246"/>
                    </a:lnTo>
                    <a:lnTo>
                      <a:pt x="17" y="246"/>
                    </a:lnTo>
                    <a:lnTo>
                      <a:pt x="17" y="233"/>
                    </a:lnTo>
                    <a:lnTo>
                      <a:pt x="29" y="233"/>
                    </a:lnTo>
                    <a:close/>
                    <a:moveTo>
                      <a:pt x="29" y="258"/>
                    </a:moveTo>
                    <a:lnTo>
                      <a:pt x="29" y="270"/>
                    </a:lnTo>
                    <a:lnTo>
                      <a:pt x="17" y="270"/>
                    </a:lnTo>
                    <a:lnTo>
                      <a:pt x="17" y="258"/>
                    </a:lnTo>
                    <a:lnTo>
                      <a:pt x="29" y="258"/>
                    </a:lnTo>
                    <a:close/>
                    <a:moveTo>
                      <a:pt x="29" y="282"/>
                    </a:moveTo>
                    <a:lnTo>
                      <a:pt x="29" y="294"/>
                    </a:lnTo>
                    <a:lnTo>
                      <a:pt x="17" y="294"/>
                    </a:lnTo>
                    <a:lnTo>
                      <a:pt x="17" y="282"/>
                    </a:lnTo>
                    <a:lnTo>
                      <a:pt x="29" y="282"/>
                    </a:lnTo>
                    <a:close/>
                    <a:moveTo>
                      <a:pt x="29" y="306"/>
                    </a:moveTo>
                    <a:lnTo>
                      <a:pt x="29" y="318"/>
                    </a:lnTo>
                    <a:lnTo>
                      <a:pt x="17" y="318"/>
                    </a:lnTo>
                    <a:lnTo>
                      <a:pt x="17" y="306"/>
                    </a:lnTo>
                    <a:lnTo>
                      <a:pt x="29" y="306"/>
                    </a:lnTo>
                    <a:close/>
                    <a:moveTo>
                      <a:pt x="29" y="330"/>
                    </a:moveTo>
                    <a:lnTo>
                      <a:pt x="29" y="342"/>
                    </a:lnTo>
                    <a:lnTo>
                      <a:pt x="17" y="342"/>
                    </a:lnTo>
                    <a:lnTo>
                      <a:pt x="17" y="330"/>
                    </a:lnTo>
                    <a:lnTo>
                      <a:pt x="29" y="330"/>
                    </a:lnTo>
                    <a:close/>
                    <a:moveTo>
                      <a:pt x="29" y="354"/>
                    </a:moveTo>
                    <a:lnTo>
                      <a:pt x="29" y="366"/>
                    </a:lnTo>
                    <a:lnTo>
                      <a:pt x="17" y="366"/>
                    </a:lnTo>
                    <a:lnTo>
                      <a:pt x="17" y="354"/>
                    </a:lnTo>
                    <a:lnTo>
                      <a:pt x="29" y="354"/>
                    </a:lnTo>
                    <a:close/>
                    <a:moveTo>
                      <a:pt x="29" y="378"/>
                    </a:moveTo>
                    <a:lnTo>
                      <a:pt x="29" y="390"/>
                    </a:lnTo>
                    <a:lnTo>
                      <a:pt x="17" y="390"/>
                    </a:lnTo>
                    <a:lnTo>
                      <a:pt x="17" y="378"/>
                    </a:lnTo>
                    <a:lnTo>
                      <a:pt x="29" y="378"/>
                    </a:lnTo>
                    <a:close/>
                    <a:moveTo>
                      <a:pt x="29" y="402"/>
                    </a:moveTo>
                    <a:lnTo>
                      <a:pt x="29" y="414"/>
                    </a:lnTo>
                    <a:lnTo>
                      <a:pt x="17" y="414"/>
                    </a:lnTo>
                    <a:lnTo>
                      <a:pt x="17" y="402"/>
                    </a:lnTo>
                    <a:lnTo>
                      <a:pt x="29" y="402"/>
                    </a:lnTo>
                    <a:close/>
                    <a:moveTo>
                      <a:pt x="29" y="426"/>
                    </a:moveTo>
                    <a:lnTo>
                      <a:pt x="29" y="438"/>
                    </a:lnTo>
                    <a:lnTo>
                      <a:pt x="17" y="438"/>
                    </a:lnTo>
                    <a:lnTo>
                      <a:pt x="17" y="426"/>
                    </a:lnTo>
                    <a:lnTo>
                      <a:pt x="29" y="426"/>
                    </a:lnTo>
                    <a:close/>
                    <a:moveTo>
                      <a:pt x="29" y="451"/>
                    </a:moveTo>
                    <a:lnTo>
                      <a:pt x="29" y="463"/>
                    </a:lnTo>
                    <a:lnTo>
                      <a:pt x="17" y="463"/>
                    </a:lnTo>
                    <a:lnTo>
                      <a:pt x="17" y="451"/>
                    </a:lnTo>
                    <a:lnTo>
                      <a:pt x="29" y="451"/>
                    </a:lnTo>
                    <a:close/>
                    <a:moveTo>
                      <a:pt x="29" y="475"/>
                    </a:moveTo>
                    <a:lnTo>
                      <a:pt x="29" y="487"/>
                    </a:lnTo>
                    <a:lnTo>
                      <a:pt x="17" y="487"/>
                    </a:lnTo>
                    <a:lnTo>
                      <a:pt x="17" y="475"/>
                    </a:lnTo>
                    <a:lnTo>
                      <a:pt x="29" y="475"/>
                    </a:lnTo>
                    <a:close/>
                    <a:moveTo>
                      <a:pt x="29" y="499"/>
                    </a:moveTo>
                    <a:lnTo>
                      <a:pt x="29" y="511"/>
                    </a:lnTo>
                    <a:lnTo>
                      <a:pt x="17" y="511"/>
                    </a:lnTo>
                    <a:lnTo>
                      <a:pt x="17" y="499"/>
                    </a:lnTo>
                    <a:lnTo>
                      <a:pt x="29" y="499"/>
                    </a:lnTo>
                    <a:close/>
                    <a:moveTo>
                      <a:pt x="29" y="523"/>
                    </a:moveTo>
                    <a:lnTo>
                      <a:pt x="29" y="535"/>
                    </a:lnTo>
                    <a:lnTo>
                      <a:pt x="17" y="535"/>
                    </a:lnTo>
                    <a:lnTo>
                      <a:pt x="17" y="523"/>
                    </a:lnTo>
                    <a:lnTo>
                      <a:pt x="29" y="523"/>
                    </a:lnTo>
                    <a:close/>
                    <a:moveTo>
                      <a:pt x="29" y="547"/>
                    </a:moveTo>
                    <a:lnTo>
                      <a:pt x="29" y="559"/>
                    </a:lnTo>
                    <a:lnTo>
                      <a:pt x="17" y="559"/>
                    </a:lnTo>
                    <a:lnTo>
                      <a:pt x="17" y="547"/>
                    </a:lnTo>
                    <a:lnTo>
                      <a:pt x="29" y="547"/>
                    </a:lnTo>
                    <a:close/>
                    <a:moveTo>
                      <a:pt x="29" y="571"/>
                    </a:moveTo>
                    <a:lnTo>
                      <a:pt x="29" y="583"/>
                    </a:lnTo>
                    <a:lnTo>
                      <a:pt x="17" y="583"/>
                    </a:lnTo>
                    <a:lnTo>
                      <a:pt x="17" y="571"/>
                    </a:lnTo>
                    <a:lnTo>
                      <a:pt x="29" y="571"/>
                    </a:lnTo>
                    <a:close/>
                    <a:moveTo>
                      <a:pt x="29" y="595"/>
                    </a:moveTo>
                    <a:lnTo>
                      <a:pt x="29" y="607"/>
                    </a:lnTo>
                    <a:lnTo>
                      <a:pt x="17" y="607"/>
                    </a:lnTo>
                    <a:lnTo>
                      <a:pt x="17" y="595"/>
                    </a:lnTo>
                    <a:lnTo>
                      <a:pt x="29" y="595"/>
                    </a:lnTo>
                    <a:close/>
                    <a:moveTo>
                      <a:pt x="29" y="619"/>
                    </a:moveTo>
                    <a:lnTo>
                      <a:pt x="29" y="631"/>
                    </a:lnTo>
                    <a:lnTo>
                      <a:pt x="17" y="631"/>
                    </a:lnTo>
                    <a:lnTo>
                      <a:pt x="17" y="619"/>
                    </a:lnTo>
                    <a:lnTo>
                      <a:pt x="29" y="619"/>
                    </a:lnTo>
                    <a:close/>
                    <a:moveTo>
                      <a:pt x="29" y="643"/>
                    </a:moveTo>
                    <a:lnTo>
                      <a:pt x="29" y="656"/>
                    </a:lnTo>
                    <a:lnTo>
                      <a:pt x="17" y="656"/>
                    </a:lnTo>
                    <a:lnTo>
                      <a:pt x="17" y="643"/>
                    </a:lnTo>
                    <a:lnTo>
                      <a:pt x="29" y="643"/>
                    </a:lnTo>
                    <a:close/>
                    <a:moveTo>
                      <a:pt x="29" y="668"/>
                    </a:moveTo>
                    <a:lnTo>
                      <a:pt x="29" y="680"/>
                    </a:lnTo>
                    <a:lnTo>
                      <a:pt x="17" y="680"/>
                    </a:lnTo>
                    <a:lnTo>
                      <a:pt x="17" y="668"/>
                    </a:lnTo>
                    <a:lnTo>
                      <a:pt x="29" y="668"/>
                    </a:lnTo>
                    <a:close/>
                    <a:moveTo>
                      <a:pt x="29" y="692"/>
                    </a:moveTo>
                    <a:lnTo>
                      <a:pt x="29" y="704"/>
                    </a:lnTo>
                    <a:lnTo>
                      <a:pt x="17" y="704"/>
                    </a:lnTo>
                    <a:lnTo>
                      <a:pt x="17" y="692"/>
                    </a:lnTo>
                    <a:lnTo>
                      <a:pt x="29" y="692"/>
                    </a:lnTo>
                    <a:close/>
                    <a:moveTo>
                      <a:pt x="29" y="716"/>
                    </a:moveTo>
                    <a:lnTo>
                      <a:pt x="29" y="728"/>
                    </a:lnTo>
                    <a:lnTo>
                      <a:pt x="17" y="728"/>
                    </a:lnTo>
                    <a:lnTo>
                      <a:pt x="17" y="716"/>
                    </a:lnTo>
                    <a:lnTo>
                      <a:pt x="29" y="716"/>
                    </a:lnTo>
                    <a:close/>
                    <a:moveTo>
                      <a:pt x="29" y="740"/>
                    </a:moveTo>
                    <a:lnTo>
                      <a:pt x="29" y="752"/>
                    </a:lnTo>
                    <a:lnTo>
                      <a:pt x="17" y="752"/>
                    </a:lnTo>
                    <a:lnTo>
                      <a:pt x="17" y="740"/>
                    </a:lnTo>
                    <a:lnTo>
                      <a:pt x="29" y="740"/>
                    </a:lnTo>
                    <a:close/>
                    <a:moveTo>
                      <a:pt x="29" y="764"/>
                    </a:moveTo>
                    <a:lnTo>
                      <a:pt x="29" y="776"/>
                    </a:lnTo>
                    <a:lnTo>
                      <a:pt x="17" y="776"/>
                    </a:lnTo>
                    <a:lnTo>
                      <a:pt x="17" y="764"/>
                    </a:lnTo>
                    <a:lnTo>
                      <a:pt x="29" y="764"/>
                    </a:lnTo>
                    <a:close/>
                    <a:moveTo>
                      <a:pt x="29" y="788"/>
                    </a:moveTo>
                    <a:lnTo>
                      <a:pt x="29" y="800"/>
                    </a:lnTo>
                    <a:lnTo>
                      <a:pt x="17" y="800"/>
                    </a:lnTo>
                    <a:lnTo>
                      <a:pt x="17" y="788"/>
                    </a:lnTo>
                    <a:lnTo>
                      <a:pt x="29" y="788"/>
                    </a:lnTo>
                    <a:close/>
                    <a:moveTo>
                      <a:pt x="29" y="812"/>
                    </a:moveTo>
                    <a:lnTo>
                      <a:pt x="29" y="824"/>
                    </a:lnTo>
                    <a:lnTo>
                      <a:pt x="17" y="824"/>
                    </a:lnTo>
                    <a:lnTo>
                      <a:pt x="17" y="812"/>
                    </a:lnTo>
                    <a:lnTo>
                      <a:pt x="29" y="812"/>
                    </a:lnTo>
                    <a:close/>
                    <a:moveTo>
                      <a:pt x="29" y="836"/>
                    </a:moveTo>
                    <a:lnTo>
                      <a:pt x="29" y="848"/>
                    </a:lnTo>
                    <a:lnTo>
                      <a:pt x="17" y="848"/>
                    </a:lnTo>
                    <a:lnTo>
                      <a:pt x="17" y="836"/>
                    </a:lnTo>
                    <a:lnTo>
                      <a:pt x="29" y="836"/>
                    </a:lnTo>
                    <a:close/>
                    <a:moveTo>
                      <a:pt x="29" y="861"/>
                    </a:moveTo>
                    <a:lnTo>
                      <a:pt x="29" y="873"/>
                    </a:lnTo>
                    <a:lnTo>
                      <a:pt x="17" y="873"/>
                    </a:lnTo>
                    <a:lnTo>
                      <a:pt x="17" y="861"/>
                    </a:lnTo>
                    <a:lnTo>
                      <a:pt x="29" y="861"/>
                    </a:lnTo>
                    <a:close/>
                    <a:moveTo>
                      <a:pt x="29" y="885"/>
                    </a:moveTo>
                    <a:lnTo>
                      <a:pt x="29" y="897"/>
                    </a:lnTo>
                    <a:lnTo>
                      <a:pt x="17" y="897"/>
                    </a:lnTo>
                    <a:lnTo>
                      <a:pt x="17" y="885"/>
                    </a:lnTo>
                    <a:lnTo>
                      <a:pt x="29" y="885"/>
                    </a:lnTo>
                    <a:close/>
                    <a:moveTo>
                      <a:pt x="29" y="909"/>
                    </a:moveTo>
                    <a:lnTo>
                      <a:pt x="29" y="921"/>
                    </a:lnTo>
                    <a:lnTo>
                      <a:pt x="17" y="921"/>
                    </a:lnTo>
                    <a:lnTo>
                      <a:pt x="17" y="909"/>
                    </a:lnTo>
                    <a:lnTo>
                      <a:pt x="29" y="909"/>
                    </a:lnTo>
                    <a:close/>
                    <a:moveTo>
                      <a:pt x="29" y="933"/>
                    </a:moveTo>
                    <a:lnTo>
                      <a:pt x="29" y="945"/>
                    </a:lnTo>
                    <a:lnTo>
                      <a:pt x="17" y="945"/>
                    </a:lnTo>
                    <a:lnTo>
                      <a:pt x="17" y="933"/>
                    </a:lnTo>
                    <a:lnTo>
                      <a:pt x="29" y="933"/>
                    </a:lnTo>
                    <a:close/>
                    <a:moveTo>
                      <a:pt x="29" y="957"/>
                    </a:moveTo>
                    <a:lnTo>
                      <a:pt x="29" y="969"/>
                    </a:lnTo>
                    <a:lnTo>
                      <a:pt x="17" y="969"/>
                    </a:lnTo>
                    <a:lnTo>
                      <a:pt x="17" y="957"/>
                    </a:lnTo>
                    <a:lnTo>
                      <a:pt x="29" y="957"/>
                    </a:lnTo>
                    <a:close/>
                    <a:moveTo>
                      <a:pt x="29" y="981"/>
                    </a:moveTo>
                    <a:lnTo>
                      <a:pt x="29" y="993"/>
                    </a:lnTo>
                    <a:lnTo>
                      <a:pt x="17" y="993"/>
                    </a:lnTo>
                    <a:lnTo>
                      <a:pt x="17" y="981"/>
                    </a:lnTo>
                    <a:lnTo>
                      <a:pt x="29" y="981"/>
                    </a:lnTo>
                    <a:close/>
                    <a:moveTo>
                      <a:pt x="29" y="1005"/>
                    </a:moveTo>
                    <a:lnTo>
                      <a:pt x="29" y="1017"/>
                    </a:lnTo>
                    <a:lnTo>
                      <a:pt x="17" y="1017"/>
                    </a:lnTo>
                    <a:lnTo>
                      <a:pt x="17" y="1005"/>
                    </a:lnTo>
                    <a:lnTo>
                      <a:pt x="29" y="1005"/>
                    </a:lnTo>
                    <a:close/>
                    <a:moveTo>
                      <a:pt x="29" y="1029"/>
                    </a:moveTo>
                    <a:lnTo>
                      <a:pt x="29" y="1041"/>
                    </a:lnTo>
                    <a:lnTo>
                      <a:pt x="17" y="1041"/>
                    </a:lnTo>
                    <a:lnTo>
                      <a:pt x="17" y="1029"/>
                    </a:lnTo>
                    <a:lnTo>
                      <a:pt x="29" y="1029"/>
                    </a:lnTo>
                    <a:close/>
                    <a:moveTo>
                      <a:pt x="29" y="1053"/>
                    </a:moveTo>
                    <a:lnTo>
                      <a:pt x="29" y="1065"/>
                    </a:lnTo>
                    <a:lnTo>
                      <a:pt x="17" y="1065"/>
                    </a:lnTo>
                    <a:lnTo>
                      <a:pt x="17" y="1053"/>
                    </a:lnTo>
                    <a:lnTo>
                      <a:pt x="29" y="1053"/>
                    </a:lnTo>
                    <a:close/>
                    <a:moveTo>
                      <a:pt x="29" y="1078"/>
                    </a:moveTo>
                    <a:lnTo>
                      <a:pt x="29" y="1090"/>
                    </a:lnTo>
                    <a:lnTo>
                      <a:pt x="17" y="1090"/>
                    </a:lnTo>
                    <a:lnTo>
                      <a:pt x="17" y="1078"/>
                    </a:lnTo>
                    <a:lnTo>
                      <a:pt x="29" y="1078"/>
                    </a:lnTo>
                    <a:close/>
                    <a:moveTo>
                      <a:pt x="29" y="1102"/>
                    </a:moveTo>
                    <a:lnTo>
                      <a:pt x="29" y="1114"/>
                    </a:lnTo>
                    <a:lnTo>
                      <a:pt x="17" y="1114"/>
                    </a:lnTo>
                    <a:lnTo>
                      <a:pt x="17" y="1102"/>
                    </a:lnTo>
                    <a:lnTo>
                      <a:pt x="29" y="1102"/>
                    </a:lnTo>
                    <a:close/>
                    <a:moveTo>
                      <a:pt x="29" y="1126"/>
                    </a:moveTo>
                    <a:lnTo>
                      <a:pt x="29" y="1138"/>
                    </a:lnTo>
                    <a:lnTo>
                      <a:pt x="17" y="1138"/>
                    </a:lnTo>
                    <a:lnTo>
                      <a:pt x="17" y="1126"/>
                    </a:lnTo>
                    <a:lnTo>
                      <a:pt x="29" y="1126"/>
                    </a:lnTo>
                    <a:close/>
                    <a:moveTo>
                      <a:pt x="29" y="1150"/>
                    </a:moveTo>
                    <a:lnTo>
                      <a:pt x="29" y="1162"/>
                    </a:lnTo>
                    <a:lnTo>
                      <a:pt x="17" y="1162"/>
                    </a:lnTo>
                    <a:lnTo>
                      <a:pt x="17" y="1150"/>
                    </a:lnTo>
                    <a:lnTo>
                      <a:pt x="29" y="1150"/>
                    </a:lnTo>
                    <a:close/>
                    <a:moveTo>
                      <a:pt x="29" y="1174"/>
                    </a:moveTo>
                    <a:lnTo>
                      <a:pt x="29" y="1186"/>
                    </a:lnTo>
                    <a:lnTo>
                      <a:pt x="17" y="1186"/>
                    </a:lnTo>
                    <a:lnTo>
                      <a:pt x="17" y="1174"/>
                    </a:lnTo>
                    <a:lnTo>
                      <a:pt x="29" y="1174"/>
                    </a:lnTo>
                    <a:close/>
                    <a:moveTo>
                      <a:pt x="29" y="1198"/>
                    </a:moveTo>
                    <a:lnTo>
                      <a:pt x="29" y="1210"/>
                    </a:lnTo>
                    <a:lnTo>
                      <a:pt x="17" y="1210"/>
                    </a:lnTo>
                    <a:lnTo>
                      <a:pt x="17" y="1198"/>
                    </a:lnTo>
                    <a:lnTo>
                      <a:pt x="29" y="1198"/>
                    </a:lnTo>
                    <a:close/>
                    <a:moveTo>
                      <a:pt x="29" y="1222"/>
                    </a:moveTo>
                    <a:lnTo>
                      <a:pt x="29" y="1234"/>
                    </a:lnTo>
                    <a:lnTo>
                      <a:pt x="17" y="1234"/>
                    </a:lnTo>
                    <a:lnTo>
                      <a:pt x="17" y="1222"/>
                    </a:lnTo>
                    <a:lnTo>
                      <a:pt x="29" y="1222"/>
                    </a:lnTo>
                    <a:close/>
                    <a:moveTo>
                      <a:pt x="29" y="1246"/>
                    </a:moveTo>
                    <a:lnTo>
                      <a:pt x="29" y="1258"/>
                    </a:lnTo>
                    <a:lnTo>
                      <a:pt x="17" y="1258"/>
                    </a:lnTo>
                    <a:lnTo>
                      <a:pt x="17" y="1246"/>
                    </a:lnTo>
                    <a:lnTo>
                      <a:pt x="29" y="1246"/>
                    </a:lnTo>
                    <a:close/>
                    <a:moveTo>
                      <a:pt x="29" y="1270"/>
                    </a:moveTo>
                    <a:lnTo>
                      <a:pt x="29" y="1283"/>
                    </a:lnTo>
                    <a:lnTo>
                      <a:pt x="17" y="1283"/>
                    </a:lnTo>
                    <a:lnTo>
                      <a:pt x="17" y="1270"/>
                    </a:lnTo>
                    <a:lnTo>
                      <a:pt x="29" y="1270"/>
                    </a:lnTo>
                    <a:close/>
                    <a:moveTo>
                      <a:pt x="29" y="1295"/>
                    </a:moveTo>
                    <a:lnTo>
                      <a:pt x="29" y="1307"/>
                    </a:lnTo>
                    <a:lnTo>
                      <a:pt x="17" y="1307"/>
                    </a:lnTo>
                    <a:lnTo>
                      <a:pt x="17" y="1295"/>
                    </a:lnTo>
                    <a:lnTo>
                      <a:pt x="29" y="1295"/>
                    </a:lnTo>
                    <a:close/>
                    <a:moveTo>
                      <a:pt x="29" y="1319"/>
                    </a:moveTo>
                    <a:lnTo>
                      <a:pt x="29" y="1331"/>
                    </a:lnTo>
                    <a:lnTo>
                      <a:pt x="17" y="1331"/>
                    </a:lnTo>
                    <a:lnTo>
                      <a:pt x="17" y="1319"/>
                    </a:lnTo>
                    <a:lnTo>
                      <a:pt x="29" y="1319"/>
                    </a:lnTo>
                    <a:close/>
                    <a:moveTo>
                      <a:pt x="29" y="1343"/>
                    </a:moveTo>
                    <a:lnTo>
                      <a:pt x="29" y="1355"/>
                    </a:lnTo>
                    <a:lnTo>
                      <a:pt x="17" y="1355"/>
                    </a:lnTo>
                    <a:lnTo>
                      <a:pt x="17" y="1343"/>
                    </a:lnTo>
                    <a:lnTo>
                      <a:pt x="29" y="1343"/>
                    </a:lnTo>
                    <a:close/>
                    <a:moveTo>
                      <a:pt x="29" y="1367"/>
                    </a:moveTo>
                    <a:lnTo>
                      <a:pt x="29" y="1379"/>
                    </a:lnTo>
                    <a:lnTo>
                      <a:pt x="17" y="1379"/>
                    </a:lnTo>
                    <a:lnTo>
                      <a:pt x="17" y="1367"/>
                    </a:lnTo>
                    <a:lnTo>
                      <a:pt x="29" y="1367"/>
                    </a:lnTo>
                    <a:close/>
                    <a:moveTo>
                      <a:pt x="29" y="1391"/>
                    </a:moveTo>
                    <a:lnTo>
                      <a:pt x="29" y="1403"/>
                    </a:lnTo>
                    <a:lnTo>
                      <a:pt x="17" y="1403"/>
                    </a:lnTo>
                    <a:lnTo>
                      <a:pt x="17" y="1391"/>
                    </a:lnTo>
                    <a:lnTo>
                      <a:pt x="29" y="1391"/>
                    </a:lnTo>
                    <a:close/>
                    <a:moveTo>
                      <a:pt x="29" y="1415"/>
                    </a:moveTo>
                    <a:lnTo>
                      <a:pt x="29" y="1427"/>
                    </a:lnTo>
                    <a:lnTo>
                      <a:pt x="17" y="1427"/>
                    </a:lnTo>
                    <a:lnTo>
                      <a:pt x="17" y="1415"/>
                    </a:lnTo>
                    <a:lnTo>
                      <a:pt x="29" y="1415"/>
                    </a:lnTo>
                    <a:close/>
                    <a:moveTo>
                      <a:pt x="29" y="1439"/>
                    </a:moveTo>
                    <a:lnTo>
                      <a:pt x="29" y="1451"/>
                    </a:lnTo>
                    <a:lnTo>
                      <a:pt x="17" y="1451"/>
                    </a:lnTo>
                    <a:lnTo>
                      <a:pt x="17" y="1439"/>
                    </a:lnTo>
                    <a:lnTo>
                      <a:pt x="29" y="1439"/>
                    </a:lnTo>
                    <a:close/>
                    <a:moveTo>
                      <a:pt x="29" y="1463"/>
                    </a:moveTo>
                    <a:lnTo>
                      <a:pt x="29" y="1475"/>
                    </a:lnTo>
                    <a:lnTo>
                      <a:pt x="17" y="1475"/>
                    </a:lnTo>
                    <a:lnTo>
                      <a:pt x="17" y="1463"/>
                    </a:lnTo>
                    <a:lnTo>
                      <a:pt x="29" y="1463"/>
                    </a:lnTo>
                    <a:close/>
                    <a:moveTo>
                      <a:pt x="29" y="1488"/>
                    </a:moveTo>
                    <a:lnTo>
                      <a:pt x="29" y="1500"/>
                    </a:lnTo>
                    <a:lnTo>
                      <a:pt x="17" y="1500"/>
                    </a:lnTo>
                    <a:lnTo>
                      <a:pt x="17" y="1488"/>
                    </a:lnTo>
                    <a:lnTo>
                      <a:pt x="29" y="1488"/>
                    </a:lnTo>
                    <a:close/>
                    <a:moveTo>
                      <a:pt x="29" y="1512"/>
                    </a:moveTo>
                    <a:lnTo>
                      <a:pt x="29" y="1524"/>
                    </a:lnTo>
                    <a:lnTo>
                      <a:pt x="17" y="1524"/>
                    </a:lnTo>
                    <a:lnTo>
                      <a:pt x="17" y="1512"/>
                    </a:lnTo>
                    <a:lnTo>
                      <a:pt x="29" y="1512"/>
                    </a:lnTo>
                    <a:close/>
                    <a:moveTo>
                      <a:pt x="29" y="1536"/>
                    </a:moveTo>
                    <a:lnTo>
                      <a:pt x="29" y="1548"/>
                    </a:lnTo>
                    <a:lnTo>
                      <a:pt x="17" y="1548"/>
                    </a:lnTo>
                    <a:lnTo>
                      <a:pt x="17" y="1536"/>
                    </a:lnTo>
                    <a:lnTo>
                      <a:pt x="29" y="1536"/>
                    </a:lnTo>
                    <a:close/>
                    <a:moveTo>
                      <a:pt x="29" y="1560"/>
                    </a:moveTo>
                    <a:lnTo>
                      <a:pt x="29" y="1572"/>
                    </a:lnTo>
                    <a:lnTo>
                      <a:pt x="17" y="1572"/>
                    </a:lnTo>
                    <a:lnTo>
                      <a:pt x="17" y="1560"/>
                    </a:lnTo>
                    <a:lnTo>
                      <a:pt x="29" y="1560"/>
                    </a:lnTo>
                    <a:close/>
                    <a:moveTo>
                      <a:pt x="29" y="1584"/>
                    </a:moveTo>
                    <a:lnTo>
                      <a:pt x="29" y="1596"/>
                    </a:lnTo>
                    <a:lnTo>
                      <a:pt x="17" y="1596"/>
                    </a:lnTo>
                    <a:lnTo>
                      <a:pt x="17" y="1584"/>
                    </a:lnTo>
                    <a:lnTo>
                      <a:pt x="29" y="1584"/>
                    </a:lnTo>
                    <a:close/>
                    <a:moveTo>
                      <a:pt x="29" y="1608"/>
                    </a:moveTo>
                    <a:lnTo>
                      <a:pt x="29" y="1620"/>
                    </a:lnTo>
                    <a:lnTo>
                      <a:pt x="17" y="1620"/>
                    </a:lnTo>
                    <a:lnTo>
                      <a:pt x="17" y="1608"/>
                    </a:lnTo>
                    <a:lnTo>
                      <a:pt x="29" y="1608"/>
                    </a:lnTo>
                    <a:close/>
                    <a:moveTo>
                      <a:pt x="29" y="1632"/>
                    </a:moveTo>
                    <a:lnTo>
                      <a:pt x="29" y="1644"/>
                    </a:lnTo>
                    <a:lnTo>
                      <a:pt x="17" y="1644"/>
                    </a:lnTo>
                    <a:lnTo>
                      <a:pt x="17" y="1632"/>
                    </a:lnTo>
                    <a:lnTo>
                      <a:pt x="29" y="1632"/>
                    </a:lnTo>
                    <a:close/>
                    <a:moveTo>
                      <a:pt x="29" y="1656"/>
                    </a:moveTo>
                    <a:lnTo>
                      <a:pt x="29" y="1668"/>
                    </a:lnTo>
                    <a:lnTo>
                      <a:pt x="17" y="1668"/>
                    </a:lnTo>
                    <a:lnTo>
                      <a:pt x="17" y="1656"/>
                    </a:lnTo>
                    <a:lnTo>
                      <a:pt x="29" y="1656"/>
                    </a:lnTo>
                    <a:close/>
                    <a:moveTo>
                      <a:pt x="29" y="1680"/>
                    </a:moveTo>
                    <a:lnTo>
                      <a:pt x="29" y="1693"/>
                    </a:lnTo>
                    <a:lnTo>
                      <a:pt x="17" y="1693"/>
                    </a:lnTo>
                    <a:lnTo>
                      <a:pt x="17" y="1680"/>
                    </a:lnTo>
                    <a:lnTo>
                      <a:pt x="29" y="1680"/>
                    </a:lnTo>
                    <a:close/>
                    <a:moveTo>
                      <a:pt x="29" y="1705"/>
                    </a:moveTo>
                    <a:lnTo>
                      <a:pt x="29" y="1717"/>
                    </a:lnTo>
                    <a:lnTo>
                      <a:pt x="17" y="1717"/>
                    </a:lnTo>
                    <a:lnTo>
                      <a:pt x="17" y="1705"/>
                    </a:lnTo>
                    <a:lnTo>
                      <a:pt x="29" y="1705"/>
                    </a:lnTo>
                    <a:close/>
                    <a:moveTo>
                      <a:pt x="29" y="1729"/>
                    </a:moveTo>
                    <a:lnTo>
                      <a:pt x="29" y="1741"/>
                    </a:lnTo>
                    <a:lnTo>
                      <a:pt x="17" y="1741"/>
                    </a:lnTo>
                    <a:lnTo>
                      <a:pt x="17" y="1729"/>
                    </a:lnTo>
                    <a:lnTo>
                      <a:pt x="29" y="1729"/>
                    </a:lnTo>
                    <a:close/>
                    <a:moveTo>
                      <a:pt x="29" y="1753"/>
                    </a:moveTo>
                    <a:lnTo>
                      <a:pt x="29" y="1765"/>
                    </a:lnTo>
                    <a:lnTo>
                      <a:pt x="17" y="1765"/>
                    </a:lnTo>
                    <a:lnTo>
                      <a:pt x="17" y="1753"/>
                    </a:lnTo>
                    <a:lnTo>
                      <a:pt x="29" y="1753"/>
                    </a:lnTo>
                    <a:close/>
                    <a:moveTo>
                      <a:pt x="29" y="1777"/>
                    </a:moveTo>
                    <a:lnTo>
                      <a:pt x="29" y="1789"/>
                    </a:lnTo>
                    <a:lnTo>
                      <a:pt x="17" y="1789"/>
                    </a:lnTo>
                    <a:lnTo>
                      <a:pt x="17" y="1777"/>
                    </a:lnTo>
                    <a:lnTo>
                      <a:pt x="29" y="1777"/>
                    </a:lnTo>
                    <a:close/>
                    <a:moveTo>
                      <a:pt x="29" y="1801"/>
                    </a:moveTo>
                    <a:lnTo>
                      <a:pt x="29" y="1813"/>
                    </a:lnTo>
                    <a:lnTo>
                      <a:pt x="17" y="1813"/>
                    </a:lnTo>
                    <a:lnTo>
                      <a:pt x="17" y="1801"/>
                    </a:lnTo>
                    <a:lnTo>
                      <a:pt x="29" y="1801"/>
                    </a:lnTo>
                    <a:close/>
                    <a:moveTo>
                      <a:pt x="29" y="1825"/>
                    </a:moveTo>
                    <a:lnTo>
                      <a:pt x="29" y="1837"/>
                    </a:lnTo>
                    <a:lnTo>
                      <a:pt x="17" y="1837"/>
                    </a:lnTo>
                    <a:lnTo>
                      <a:pt x="17" y="1825"/>
                    </a:lnTo>
                    <a:lnTo>
                      <a:pt x="29" y="1825"/>
                    </a:lnTo>
                    <a:close/>
                    <a:moveTo>
                      <a:pt x="29" y="1849"/>
                    </a:moveTo>
                    <a:lnTo>
                      <a:pt x="29" y="1861"/>
                    </a:lnTo>
                    <a:lnTo>
                      <a:pt x="17" y="1861"/>
                    </a:lnTo>
                    <a:lnTo>
                      <a:pt x="17" y="1849"/>
                    </a:lnTo>
                    <a:lnTo>
                      <a:pt x="29" y="1849"/>
                    </a:lnTo>
                    <a:close/>
                    <a:moveTo>
                      <a:pt x="29" y="1873"/>
                    </a:moveTo>
                    <a:lnTo>
                      <a:pt x="29" y="1885"/>
                    </a:lnTo>
                    <a:lnTo>
                      <a:pt x="17" y="1885"/>
                    </a:lnTo>
                    <a:lnTo>
                      <a:pt x="17" y="1873"/>
                    </a:lnTo>
                    <a:lnTo>
                      <a:pt x="29" y="1873"/>
                    </a:lnTo>
                    <a:close/>
                    <a:moveTo>
                      <a:pt x="29" y="1898"/>
                    </a:moveTo>
                    <a:lnTo>
                      <a:pt x="29" y="1910"/>
                    </a:lnTo>
                    <a:lnTo>
                      <a:pt x="17" y="1910"/>
                    </a:lnTo>
                    <a:lnTo>
                      <a:pt x="17" y="1898"/>
                    </a:lnTo>
                    <a:lnTo>
                      <a:pt x="29" y="1898"/>
                    </a:lnTo>
                    <a:close/>
                    <a:moveTo>
                      <a:pt x="29" y="1922"/>
                    </a:moveTo>
                    <a:lnTo>
                      <a:pt x="29" y="1934"/>
                    </a:lnTo>
                    <a:lnTo>
                      <a:pt x="17" y="1934"/>
                    </a:lnTo>
                    <a:lnTo>
                      <a:pt x="17" y="1922"/>
                    </a:lnTo>
                    <a:lnTo>
                      <a:pt x="29" y="1922"/>
                    </a:lnTo>
                    <a:close/>
                    <a:moveTo>
                      <a:pt x="29" y="1946"/>
                    </a:moveTo>
                    <a:lnTo>
                      <a:pt x="29" y="1958"/>
                    </a:lnTo>
                    <a:lnTo>
                      <a:pt x="17" y="1958"/>
                    </a:lnTo>
                    <a:lnTo>
                      <a:pt x="17" y="1946"/>
                    </a:lnTo>
                    <a:lnTo>
                      <a:pt x="29" y="1946"/>
                    </a:lnTo>
                    <a:close/>
                    <a:moveTo>
                      <a:pt x="29" y="1970"/>
                    </a:moveTo>
                    <a:lnTo>
                      <a:pt x="29" y="1982"/>
                    </a:lnTo>
                    <a:lnTo>
                      <a:pt x="17" y="1982"/>
                    </a:lnTo>
                    <a:lnTo>
                      <a:pt x="17" y="1970"/>
                    </a:lnTo>
                    <a:lnTo>
                      <a:pt x="29" y="1970"/>
                    </a:lnTo>
                    <a:close/>
                    <a:moveTo>
                      <a:pt x="29" y="1994"/>
                    </a:moveTo>
                    <a:lnTo>
                      <a:pt x="29" y="2006"/>
                    </a:lnTo>
                    <a:lnTo>
                      <a:pt x="17" y="2006"/>
                    </a:lnTo>
                    <a:lnTo>
                      <a:pt x="17" y="1994"/>
                    </a:lnTo>
                    <a:lnTo>
                      <a:pt x="29" y="1994"/>
                    </a:lnTo>
                    <a:close/>
                    <a:moveTo>
                      <a:pt x="29" y="2018"/>
                    </a:moveTo>
                    <a:lnTo>
                      <a:pt x="29" y="2030"/>
                    </a:lnTo>
                    <a:lnTo>
                      <a:pt x="17" y="2030"/>
                    </a:lnTo>
                    <a:lnTo>
                      <a:pt x="17" y="2018"/>
                    </a:lnTo>
                    <a:lnTo>
                      <a:pt x="29" y="2018"/>
                    </a:lnTo>
                    <a:close/>
                    <a:moveTo>
                      <a:pt x="29" y="2042"/>
                    </a:moveTo>
                    <a:lnTo>
                      <a:pt x="29" y="2054"/>
                    </a:lnTo>
                    <a:lnTo>
                      <a:pt x="17" y="2054"/>
                    </a:lnTo>
                    <a:lnTo>
                      <a:pt x="17" y="2042"/>
                    </a:lnTo>
                    <a:lnTo>
                      <a:pt x="29" y="2042"/>
                    </a:lnTo>
                    <a:close/>
                    <a:moveTo>
                      <a:pt x="29" y="2066"/>
                    </a:moveTo>
                    <a:lnTo>
                      <a:pt x="29" y="2078"/>
                    </a:lnTo>
                    <a:lnTo>
                      <a:pt x="17" y="2078"/>
                    </a:lnTo>
                    <a:lnTo>
                      <a:pt x="17" y="2066"/>
                    </a:lnTo>
                    <a:lnTo>
                      <a:pt x="29" y="2066"/>
                    </a:lnTo>
                    <a:close/>
                    <a:moveTo>
                      <a:pt x="29" y="2090"/>
                    </a:moveTo>
                    <a:lnTo>
                      <a:pt x="28" y="2101"/>
                    </a:lnTo>
                    <a:lnTo>
                      <a:pt x="16" y="2101"/>
                    </a:lnTo>
                    <a:lnTo>
                      <a:pt x="17" y="2090"/>
                    </a:lnTo>
                    <a:lnTo>
                      <a:pt x="29" y="2090"/>
                    </a:lnTo>
                    <a:close/>
                    <a:moveTo>
                      <a:pt x="0" y="49"/>
                    </a:moveTo>
                    <a:lnTo>
                      <a:pt x="24" y="0"/>
                    </a:lnTo>
                    <a:lnTo>
                      <a:pt x="48" y="49"/>
                    </a:lnTo>
                    <a:lnTo>
                      <a:pt x="0" y="49"/>
                    </a:lnTo>
                    <a:close/>
                  </a:path>
                </a:pathLst>
              </a:custGeom>
              <a:solidFill>
                <a:srgbClr val="000000"/>
              </a:solidFill>
              <a:ln w="1588">
                <a:solidFill>
                  <a:srgbClr val="000000"/>
                </a:solidFill>
                <a:bevel/>
                <a:headEnd/>
                <a:tailEnd/>
              </a:ln>
            </p:spPr>
            <p:txBody>
              <a:bodyPr/>
              <a:lstStyle/>
              <a:p>
                <a:endParaRPr lang="en-US" sz="1400"/>
              </a:p>
            </p:txBody>
          </p:sp>
          <p:grpSp>
            <p:nvGrpSpPr>
              <p:cNvPr id="52268" name="Group 94">
                <a:extLst>
                  <a:ext uri="{FF2B5EF4-FFF2-40B4-BE49-F238E27FC236}">
                    <a16:creationId xmlns:a16="http://schemas.microsoft.com/office/drawing/2014/main" id="{AF7021B0-09E0-4626-9718-9231F22B59C1}"/>
                  </a:ext>
                </a:extLst>
              </p:cNvPr>
              <p:cNvGrpSpPr>
                <a:grpSpLocks/>
              </p:cNvGrpSpPr>
              <p:nvPr/>
            </p:nvGrpSpPr>
            <p:grpSpPr bwMode="auto">
              <a:xfrm>
                <a:off x="815" y="3097"/>
                <a:ext cx="1614" cy="714"/>
                <a:chOff x="815" y="3097"/>
                <a:chExt cx="1614" cy="714"/>
              </a:xfrm>
            </p:grpSpPr>
            <p:grpSp>
              <p:nvGrpSpPr>
                <p:cNvPr id="52269" name="Group 48">
                  <a:extLst>
                    <a:ext uri="{FF2B5EF4-FFF2-40B4-BE49-F238E27FC236}">
                      <a16:creationId xmlns:a16="http://schemas.microsoft.com/office/drawing/2014/main" id="{F14ADA2C-3FB2-4AE3-9848-979FC3180287}"/>
                    </a:ext>
                  </a:extLst>
                </p:cNvPr>
                <p:cNvGrpSpPr>
                  <a:grpSpLocks/>
                </p:cNvGrpSpPr>
                <p:nvPr/>
              </p:nvGrpSpPr>
              <p:grpSpPr bwMode="auto">
                <a:xfrm>
                  <a:off x="815" y="3097"/>
                  <a:ext cx="1614" cy="714"/>
                  <a:chOff x="815" y="3097"/>
                  <a:chExt cx="1614" cy="714"/>
                </a:xfrm>
              </p:grpSpPr>
              <p:sp>
                <p:nvSpPr>
                  <p:cNvPr id="52276" name="Freeform 46">
                    <a:extLst>
                      <a:ext uri="{FF2B5EF4-FFF2-40B4-BE49-F238E27FC236}">
                        <a16:creationId xmlns:a16="http://schemas.microsoft.com/office/drawing/2014/main" id="{434749CE-8350-4FFE-B2E8-2C33FB85A3B6}"/>
                      </a:ext>
                    </a:extLst>
                  </p:cNvPr>
                  <p:cNvSpPr>
                    <a:spLocks/>
                  </p:cNvSpPr>
                  <p:nvPr/>
                </p:nvSpPr>
                <p:spPr bwMode="auto">
                  <a:xfrm>
                    <a:off x="815" y="3097"/>
                    <a:ext cx="1614" cy="714"/>
                  </a:xfrm>
                  <a:custGeom>
                    <a:avLst/>
                    <a:gdLst>
                      <a:gd name="T0" fmla="*/ 0 w 1614"/>
                      <a:gd name="T1" fmla="*/ 406 h 714"/>
                      <a:gd name="T2" fmla="*/ 0 w 1614"/>
                      <a:gd name="T3" fmla="*/ 458 h 714"/>
                      <a:gd name="T4" fmla="*/ 0 w 1614"/>
                      <a:gd name="T5" fmla="*/ 458 h 714"/>
                      <a:gd name="T6" fmla="*/ 0 w 1614"/>
                      <a:gd name="T7" fmla="*/ 535 h 714"/>
                      <a:gd name="T8" fmla="*/ 0 w 1614"/>
                      <a:gd name="T9" fmla="*/ 714 h 714"/>
                      <a:gd name="T10" fmla="*/ 673 w 1614"/>
                      <a:gd name="T11" fmla="*/ 714 h 714"/>
                      <a:gd name="T12" fmla="*/ 673 w 1614"/>
                      <a:gd name="T13" fmla="*/ 714 h 714"/>
                      <a:gd name="T14" fmla="*/ 962 w 1614"/>
                      <a:gd name="T15" fmla="*/ 714 h 714"/>
                      <a:gd name="T16" fmla="*/ 1155 w 1614"/>
                      <a:gd name="T17" fmla="*/ 714 h 714"/>
                      <a:gd name="T18" fmla="*/ 1155 w 1614"/>
                      <a:gd name="T19" fmla="*/ 535 h 714"/>
                      <a:gd name="T20" fmla="*/ 1155 w 1614"/>
                      <a:gd name="T21" fmla="*/ 458 h 714"/>
                      <a:gd name="T22" fmla="*/ 1155 w 1614"/>
                      <a:gd name="T23" fmla="*/ 458 h 714"/>
                      <a:gd name="T24" fmla="*/ 1155 w 1614"/>
                      <a:gd name="T25" fmla="*/ 406 h 714"/>
                      <a:gd name="T26" fmla="*/ 962 w 1614"/>
                      <a:gd name="T27" fmla="*/ 406 h 714"/>
                      <a:gd name="T28" fmla="*/ 1614 w 1614"/>
                      <a:gd name="T29" fmla="*/ 0 h 714"/>
                      <a:gd name="T30" fmla="*/ 673 w 1614"/>
                      <a:gd name="T31" fmla="*/ 406 h 714"/>
                      <a:gd name="T32" fmla="*/ 0 w 1614"/>
                      <a:gd name="T33" fmla="*/ 406 h 7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4"/>
                      <a:gd name="T52" fmla="*/ 0 h 714"/>
                      <a:gd name="T53" fmla="*/ 1614 w 1614"/>
                      <a:gd name="T54" fmla="*/ 714 h 7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4" h="714">
                        <a:moveTo>
                          <a:pt x="0" y="406"/>
                        </a:moveTo>
                        <a:lnTo>
                          <a:pt x="0" y="458"/>
                        </a:lnTo>
                        <a:lnTo>
                          <a:pt x="0" y="535"/>
                        </a:lnTo>
                        <a:lnTo>
                          <a:pt x="0" y="714"/>
                        </a:lnTo>
                        <a:lnTo>
                          <a:pt x="673" y="714"/>
                        </a:lnTo>
                        <a:lnTo>
                          <a:pt x="962" y="714"/>
                        </a:lnTo>
                        <a:lnTo>
                          <a:pt x="1155" y="714"/>
                        </a:lnTo>
                        <a:lnTo>
                          <a:pt x="1155" y="535"/>
                        </a:lnTo>
                        <a:lnTo>
                          <a:pt x="1155" y="458"/>
                        </a:lnTo>
                        <a:lnTo>
                          <a:pt x="1155" y="406"/>
                        </a:lnTo>
                        <a:lnTo>
                          <a:pt x="962" y="406"/>
                        </a:lnTo>
                        <a:lnTo>
                          <a:pt x="1614" y="0"/>
                        </a:lnTo>
                        <a:lnTo>
                          <a:pt x="673" y="406"/>
                        </a:lnTo>
                        <a:lnTo>
                          <a:pt x="0" y="4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52277" name="Freeform 47">
                    <a:extLst>
                      <a:ext uri="{FF2B5EF4-FFF2-40B4-BE49-F238E27FC236}">
                        <a16:creationId xmlns:a16="http://schemas.microsoft.com/office/drawing/2014/main" id="{4CD6B8CB-17C1-4756-B951-E739737508B8}"/>
                      </a:ext>
                    </a:extLst>
                  </p:cNvPr>
                  <p:cNvSpPr>
                    <a:spLocks/>
                  </p:cNvSpPr>
                  <p:nvPr/>
                </p:nvSpPr>
                <p:spPr bwMode="auto">
                  <a:xfrm>
                    <a:off x="815" y="3097"/>
                    <a:ext cx="1614" cy="714"/>
                  </a:xfrm>
                  <a:custGeom>
                    <a:avLst/>
                    <a:gdLst>
                      <a:gd name="T0" fmla="*/ 0 w 1614"/>
                      <a:gd name="T1" fmla="*/ 406 h 714"/>
                      <a:gd name="T2" fmla="*/ 0 w 1614"/>
                      <a:gd name="T3" fmla="*/ 458 h 714"/>
                      <a:gd name="T4" fmla="*/ 0 w 1614"/>
                      <a:gd name="T5" fmla="*/ 458 h 714"/>
                      <a:gd name="T6" fmla="*/ 0 w 1614"/>
                      <a:gd name="T7" fmla="*/ 535 h 714"/>
                      <a:gd name="T8" fmla="*/ 0 w 1614"/>
                      <a:gd name="T9" fmla="*/ 714 h 714"/>
                      <a:gd name="T10" fmla="*/ 673 w 1614"/>
                      <a:gd name="T11" fmla="*/ 714 h 714"/>
                      <a:gd name="T12" fmla="*/ 673 w 1614"/>
                      <a:gd name="T13" fmla="*/ 714 h 714"/>
                      <a:gd name="T14" fmla="*/ 962 w 1614"/>
                      <a:gd name="T15" fmla="*/ 714 h 714"/>
                      <a:gd name="T16" fmla="*/ 1155 w 1614"/>
                      <a:gd name="T17" fmla="*/ 714 h 714"/>
                      <a:gd name="T18" fmla="*/ 1155 w 1614"/>
                      <a:gd name="T19" fmla="*/ 535 h 714"/>
                      <a:gd name="T20" fmla="*/ 1155 w 1614"/>
                      <a:gd name="T21" fmla="*/ 458 h 714"/>
                      <a:gd name="T22" fmla="*/ 1155 w 1614"/>
                      <a:gd name="T23" fmla="*/ 458 h 714"/>
                      <a:gd name="T24" fmla="*/ 1155 w 1614"/>
                      <a:gd name="T25" fmla="*/ 406 h 714"/>
                      <a:gd name="T26" fmla="*/ 962 w 1614"/>
                      <a:gd name="T27" fmla="*/ 406 h 714"/>
                      <a:gd name="T28" fmla="*/ 1614 w 1614"/>
                      <a:gd name="T29" fmla="*/ 0 h 714"/>
                      <a:gd name="T30" fmla="*/ 673 w 1614"/>
                      <a:gd name="T31" fmla="*/ 406 h 714"/>
                      <a:gd name="T32" fmla="*/ 0 w 1614"/>
                      <a:gd name="T33" fmla="*/ 406 h 7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4"/>
                      <a:gd name="T52" fmla="*/ 0 h 714"/>
                      <a:gd name="T53" fmla="*/ 1614 w 1614"/>
                      <a:gd name="T54" fmla="*/ 714 h 7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4" h="714">
                        <a:moveTo>
                          <a:pt x="0" y="406"/>
                        </a:moveTo>
                        <a:lnTo>
                          <a:pt x="0" y="458"/>
                        </a:lnTo>
                        <a:lnTo>
                          <a:pt x="0" y="535"/>
                        </a:lnTo>
                        <a:lnTo>
                          <a:pt x="0" y="714"/>
                        </a:lnTo>
                        <a:lnTo>
                          <a:pt x="673" y="714"/>
                        </a:lnTo>
                        <a:lnTo>
                          <a:pt x="962" y="714"/>
                        </a:lnTo>
                        <a:lnTo>
                          <a:pt x="1155" y="714"/>
                        </a:lnTo>
                        <a:lnTo>
                          <a:pt x="1155" y="535"/>
                        </a:lnTo>
                        <a:lnTo>
                          <a:pt x="1155" y="458"/>
                        </a:lnTo>
                        <a:lnTo>
                          <a:pt x="1155" y="406"/>
                        </a:lnTo>
                        <a:lnTo>
                          <a:pt x="962" y="406"/>
                        </a:lnTo>
                        <a:lnTo>
                          <a:pt x="1614" y="0"/>
                        </a:lnTo>
                        <a:lnTo>
                          <a:pt x="673" y="406"/>
                        </a:lnTo>
                        <a:lnTo>
                          <a:pt x="0" y="406"/>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grpSp>
            <p:sp>
              <p:nvSpPr>
                <p:cNvPr id="52270" name="Rectangle 49">
                  <a:extLst>
                    <a:ext uri="{FF2B5EF4-FFF2-40B4-BE49-F238E27FC236}">
                      <a16:creationId xmlns:a16="http://schemas.microsoft.com/office/drawing/2014/main" id="{CDB9DF90-7BF4-4EC4-85CA-C52AFD8699AB}"/>
                    </a:ext>
                  </a:extLst>
                </p:cNvPr>
                <p:cNvSpPr>
                  <a:spLocks noChangeArrowheads="1"/>
                </p:cNvSpPr>
                <p:nvPr/>
              </p:nvSpPr>
              <p:spPr bwMode="auto">
                <a:xfrm>
                  <a:off x="903" y="3544"/>
                  <a:ext cx="7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pH po ekvilibraci</a:t>
                  </a:r>
                </a:p>
              </p:txBody>
            </p:sp>
            <p:sp>
              <p:nvSpPr>
                <p:cNvPr id="52271" name="Rectangle 50">
                  <a:extLst>
                    <a:ext uri="{FF2B5EF4-FFF2-40B4-BE49-F238E27FC236}">
                      <a16:creationId xmlns:a16="http://schemas.microsoft.com/office/drawing/2014/main" id="{89FEF05C-3952-4597-9897-F6F739518E60}"/>
                    </a:ext>
                  </a:extLst>
                </p:cNvPr>
                <p:cNvSpPr>
                  <a:spLocks noChangeArrowheads="1"/>
                </p:cNvSpPr>
                <p:nvPr/>
              </p:nvSpPr>
              <p:spPr bwMode="auto">
                <a:xfrm>
                  <a:off x="1053" y="3544"/>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sp>
              <p:nvSpPr>
                <p:cNvPr id="52272" name="Rectangle 51">
                  <a:extLst>
                    <a:ext uri="{FF2B5EF4-FFF2-40B4-BE49-F238E27FC236}">
                      <a16:creationId xmlns:a16="http://schemas.microsoft.com/office/drawing/2014/main" id="{F6BD9E25-49CB-4D11-BE9B-3CC0CF476996}"/>
                    </a:ext>
                  </a:extLst>
                </p:cNvPr>
                <p:cNvSpPr>
                  <a:spLocks noChangeArrowheads="1"/>
                </p:cNvSpPr>
                <p:nvPr/>
              </p:nvSpPr>
              <p:spPr bwMode="auto">
                <a:xfrm>
                  <a:off x="1186" y="3544"/>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sp>
              <p:nvSpPr>
                <p:cNvPr id="52273" name="Rectangle 52">
                  <a:extLst>
                    <a:ext uri="{FF2B5EF4-FFF2-40B4-BE49-F238E27FC236}">
                      <a16:creationId xmlns:a16="http://schemas.microsoft.com/office/drawing/2014/main" id="{710F8F8E-CCE9-4B4E-8E59-2935AFF74304}"/>
                    </a:ext>
                  </a:extLst>
                </p:cNvPr>
                <p:cNvSpPr>
                  <a:spLocks noChangeArrowheads="1"/>
                </p:cNvSpPr>
                <p:nvPr/>
              </p:nvSpPr>
              <p:spPr bwMode="auto">
                <a:xfrm>
                  <a:off x="1632" y="3544"/>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sp>
              <p:nvSpPr>
                <p:cNvPr id="52274" name="Rectangle 53">
                  <a:extLst>
                    <a:ext uri="{FF2B5EF4-FFF2-40B4-BE49-F238E27FC236}">
                      <a16:creationId xmlns:a16="http://schemas.microsoft.com/office/drawing/2014/main" id="{CFB6E2ED-412F-4752-B3B3-A8560D923DA4}"/>
                    </a:ext>
                  </a:extLst>
                </p:cNvPr>
                <p:cNvSpPr>
                  <a:spLocks noChangeArrowheads="1"/>
                </p:cNvSpPr>
                <p:nvPr/>
              </p:nvSpPr>
              <p:spPr bwMode="auto">
                <a:xfrm>
                  <a:off x="876" y="3660"/>
                  <a:ext cx="6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s vysokým pCO</a:t>
                  </a:r>
                  <a:endParaRPr lang="cs-CZ" altLang="cs-CZ" sz="2399">
                    <a:latin typeface="Times New Roman" panose="02020603050405020304" pitchFamily="18" charset="0"/>
                  </a:endParaRPr>
                </a:p>
              </p:txBody>
            </p:sp>
            <p:sp>
              <p:nvSpPr>
                <p:cNvPr id="52275" name="Rectangle 54">
                  <a:extLst>
                    <a:ext uri="{FF2B5EF4-FFF2-40B4-BE49-F238E27FC236}">
                      <a16:creationId xmlns:a16="http://schemas.microsoft.com/office/drawing/2014/main" id="{8566CDA8-9177-44CD-9EC0-7D127069527D}"/>
                    </a:ext>
                  </a:extLst>
                </p:cNvPr>
                <p:cNvSpPr>
                  <a:spLocks noChangeArrowheads="1"/>
                </p:cNvSpPr>
                <p:nvPr/>
              </p:nvSpPr>
              <p:spPr bwMode="auto">
                <a:xfrm>
                  <a:off x="1474" y="371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800">
                      <a:solidFill>
                        <a:srgbClr val="000000"/>
                      </a:solidFill>
                      <a:latin typeface="Arial" panose="020B0604020202020204" pitchFamily="34" charset="0"/>
                    </a:rPr>
                    <a:t>2</a:t>
                  </a:r>
                  <a:endParaRPr lang="cs-CZ" altLang="cs-CZ" sz="2399">
                    <a:latin typeface="Times New Roman" panose="02020603050405020304" pitchFamily="18" charset="0"/>
                  </a:endParaRPr>
                </a:p>
              </p:txBody>
            </p:sp>
          </p:grpSp>
        </p:grpSp>
        <p:grpSp>
          <p:nvGrpSpPr>
            <p:cNvPr id="52251" name="Group 93">
              <a:extLst>
                <a:ext uri="{FF2B5EF4-FFF2-40B4-BE49-F238E27FC236}">
                  <a16:creationId xmlns:a16="http://schemas.microsoft.com/office/drawing/2014/main" id="{7E8E6DFC-B982-40BD-AC22-3C053AEE5245}"/>
                </a:ext>
              </a:extLst>
            </p:cNvPr>
            <p:cNvGrpSpPr>
              <a:grpSpLocks/>
            </p:cNvGrpSpPr>
            <p:nvPr/>
          </p:nvGrpSpPr>
          <p:grpSpPr bwMode="auto">
            <a:xfrm>
              <a:off x="267" y="533"/>
              <a:ext cx="2171" cy="505"/>
              <a:chOff x="267" y="533"/>
              <a:chExt cx="2171" cy="505"/>
            </a:xfrm>
          </p:grpSpPr>
          <p:sp>
            <p:nvSpPr>
              <p:cNvPr id="52252" name="Freeform 20">
                <a:extLst>
                  <a:ext uri="{FF2B5EF4-FFF2-40B4-BE49-F238E27FC236}">
                    <a16:creationId xmlns:a16="http://schemas.microsoft.com/office/drawing/2014/main" id="{0775F3B3-FB07-4065-8546-53EAD7A24290}"/>
                  </a:ext>
                </a:extLst>
              </p:cNvPr>
              <p:cNvSpPr>
                <a:spLocks noEditPoints="1"/>
              </p:cNvSpPr>
              <p:nvPr/>
            </p:nvSpPr>
            <p:spPr bwMode="auto">
              <a:xfrm>
                <a:off x="1886" y="965"/>
                <a:ext cx="552" cy="48"/>
              </a:xfrm>
              <a:custGeom>
                <a:avLst/>
                <a:gdLst>
                  <a:gd name="T0" fmla="*/ 13 w 552"/>
                  <a:gd name="T1" fmla="*/ 17 h 48"/>
                  <a:gd name="T2" fmla="*/ 0 w 552"/>
                  <a:gd name="T3" fmla="*/ 29 h 48"/>
                  <a:gd name="T4" fmla="*/ 25 w 552"/>
                  <a:gd name="T5" fmla="*/ 17 h 48"/>
                  <a:gd name="T6" fmla="*/ 36 w 552"/>
                  <a:gd name="T7" fmla="*/ 29 h 48"/>
                  <a:gd name="T8" fmla="*/ 25 w 552"/>
                  <a:gd name="T9" fmla="*/ 17 h 48"/>
                  <a:gd name="T10" fmla="*/ 61 w 552"/>
                  <a:gd name="T11" fmla="*/ 17 h 48"/>
                  <a:gd name="T12" fmla="*/ 48 w 552"/>
                  <a:gd name="T13" fmla="*/ 29 h 48"/>
                  <a:gd name="T14" fmla="*/ 73 w 552"/>
                  <a:gd name="T15" fmla="*/ 17 h 48"/>
                  <a:gd name="T16" fmla="*/ 84 w 552"/>
                  <a:gd name="T17" fmla="*/ 30 h 48"/>
                  <a:gd name="T18" fmla="*/ 73 w 552"/>
                  <a:gd name="T19" fmla="*/ 17 h 48"/>
                  <a:gd name="T20" fmla="*/ 109 w 552"/>
                  <a:gd name="T21" fmla="*/ 17 h 48"/>
                  <a:gd name="T22" fmla="*/ 96 w 552"/>
                  <a:gd name="T23" fmla="*/ 30 h 48"/>
                  <a:gd name="T24" fmla="*/ 121 w 552"/>
                  <a:gd name="T25" fmla="*/ 17 h 48"/>
                  <a:gd name="T26" fmla="*/ 132 w 552"/>
                  <a:gd name="T27" fmla="*/ 30 h 48"/>
                  <a:gd name="T28" fmla="*/ 121 w 552"/>
                  <a:gd name="T29" fmla="*/ 17 h 48"/>
                  <a:gd name="T30" fmla="*/ 157 w 552"/>
                  <a:gd name="T31" fmla="*/ 18 h 48"/>
                  <a:gd name="T32" fmla="*/ 144 w 552"/>
                  <a:gd name="T33" fmla="*/ 30 h 48"/>
                  <a:gd name="T34" fmla="*/ 169 w 552"/>
                  <a:gd name="T35" fmla="*/ 18 h 48"/>
                  <a:gd name="T36" fmla="*/ 180 w 552"/>
                  <a:gd name="T37" fmla="*/ 30 h 48"/>
                  <a:gd name="T38" fmla="*/ 169 w 552"/>
                  <a:gd name="T39" fmla="*/ 18 h 48"/>
                  <a:gd name="T40" fmla="*/ 205 w 552"/>
                  <a:gd name="T41" fmla="*/ 18 h 48"/>
                  <a:gd name="T42" fmla="*/ 192 w 552"/>
                  <a:gd name="T43" fmla="*/ 30 h 48"/>
                  <a:gd name="T44" fmla="*/ 217 w 552"/>
                  <a:gd name="T45" fmla="*/ 18 h 48"/>
                  <a:gd name="T46" fmla="*/ 228 w 552"/>
                  <a:gd name="T47" fmla="*/ 30 h 48"/>
                  <a:gd name="T48" fmla="*/ 217 w 552"/>
                  <a:gd name="T49" fmla="*/ 18 h 48"/>
                  <a:gd name="T50" fmla="*/ 253 w 552"/>
                  <a:gd name="T51" fmla="*/ 18 h 48"/>
                  <a:gd name="T52" fmla="*/ 240 w 552"/>
                  <a:gd name="T53" fmla="*/ 30 h 48"/>
                  <a:gd name="T54" fmla="*/ 265 w 552"/>
                  <a:gd name="T55" fmla="*/ 18 h 48"/>
                  <a:gd name="T56" fmla="*/ 276 w 552"/>
                  <a:gd name="T57" fmla="*/ 30 h 48"/>
                  <a:gd name="T58" fmla="*/ 265 w 552"/>
                  <a:gd name="T59" fmla="*/ 18 h 48"/>
                  <a:gd name="T60" fmla="*/ 301 w 552"/>
                  <a:gd name="T61" fmla="*/ 18 h 48"/>
                  <a:gd name="T62" fmla="*/ 288 w 552"/>
                  <a:gd name="T63" fmla="*/ 30 h 48"/>
                  <a:gd name="T64" fmla="*/ 313 w 552"/>
                  <a:gd name="T65" fmla="*/ 18 h 48"/>
                  <a:gd name="T66" fmla="*/ 324 w 552"/>
                  <a:gd name="T67" fmla="*/ 30 h 48"/>
                  <a:gd name="T68" fmla="*/ 313 w 552"/>
                  <a:gd name="T69" fmla="*/ 18 h 48"/>
                  <a:gd name="T70" fmla="*/ 349 w 552"/>
                  <a:gd name="T71" fmla="*/ 18 h 48"/>
                  <a:gd name="T72" fmla="*/ 336 w 552"/>
                  <a:gd name="T73" fmla="*/ 30 h 48"/>
                  <a:gd name="T74" fmla="*/ 361 w 552"/>
                  <a:gd name="T75" fmla="*/ 18 h 48"/>
                  <a:gd name="T76" fmla="*/ 372 w 552"/>
                  <a:gd name="T77" fmla="*/ 30 h 48"/>
                  <a:gd name="T78" fmla="*/ 361 w 552"/>
                  <a:gd name="T79" fmla="*/ 18 h 48"/>
                  <a:gd name="T80" fmla="*/ 397 w 552"/>
                  <a:gd name="T81" fmla="*/ 18 h 48"/>
                  <a:gd name="T82" fmla="*/ 384 w 552"/>
                  <a:gd name="T83" fmla="*/ 30 h 48"/>
                  <a:gd name="T84" fmla="*/ 409 w 552"/>
                  <a:gd name="T85" fmla="*/ 18 h 48"/>
                  <a:gd name="T86" fmla="*/ 420 w 552"/>
                  <a:gd name="T87" fmla="*/ 30 h 48"/>
                  <a:gd name="T88" fmla="*/ 409 w 552"/>
                  <a:gd name="T89" fmla="*/ 18 h 48"/>
                  <a:gd name="T90" fmla="*/ 445 w 552"/>
                  <a:gd name="T91" fmla="*/ 18 h 48"/>
                  <a:gd name="T92" fmla="*/ 432 w 552"/>
                  <a:gd name="T93" fmla="*/ 30 h 48"/>
                  <a:gd name="T94" fmla="*/ 457 w 552"/>
                  <a:gd name="T95" fmla="*/ 18 h 48"/>
                  <a:gd name="T96" fmla="*/ 468 w 552"/>
                  <a:gd name="T97" fmla="*/ 30 h 48"/>
                  <a:gd name="T98" fmla="*/ 457 w 552"/>
                  <a:gd name="T99" fmla="*/ 18 h 48"/>
                  <a:gd name="T100" fmla="*/ 493 w 552"/>
                  <a:gd name="T101" fmla="*/ 18 h 48"/>
                  <a:gd name="T102" fmla="*/ 480 w 552"/>
                  <a:gd name="T103" fmla="*/ 30 h 48"/>
                  <a:gd name="T104" fmla="*/ 505 w 552"/>
                  <a:gd name="T105" fmla="*/ 18 h 48"/>
                  <a:gd name="T106" fmla="*/ 513 w 552"/>
                  <a:gd name="T107" fmla="*/ 30 h 48"/>
                  <a:gd name="T108" fmla="*/ 505 w 552"/>
                  <a:gd name="T109" fmla="*/ 18 h 48"/>
                  <a:gd name="T110" fmla="*/ 552 w 552"/>
                  <a:gd name="T111" fmla="*/ 24 h 48"/>
                  <a:gd name="T112" fmla="*/ 505 w 552"/>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2"/>
                  <a:gd name="T172" fmla="*/ 0 h 48"/>
                  <a:gd name="T173" fmla="*/ 552 w 552"/>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2" h="48">
                    <a:moveTo>
                      <a:pt x="1" y="17"/>
                    </a:moveTo>
                    <a:lnTo>
                      <a:pt x="13" y="17"/>
                    </a:lnTo>
                    <a:lnTo>
                      <a:pt x="12" y="29"/>
                    </a:lnTo>
                    <a:lnTo>
                      <a:pt x="0" y="29"/>
                    </a:lnTo>
                    <a:lnTo>
                      <a:pt x="1" y="17"/>
                    </a:lnTo>
                    <a:close/>
                    <a:moveTo>
                      <a:pt x="25" y="17"/>
                    </a:moveTo>
                    <a:lnTo>
                      <a:pt x="37" y="17"/>
                    </a:lnTo>
                    <a:lnTo>
                      <a:pt x="36" y="29"/>
                    </a:lnTo>
                    <a:lnTo>
                      <a:pt x="24" y="29"/>
                    </a:lnTo>
                    <a:lnTo>
                      <a:pt x="25" y="17"/>
                    </a:lnTo>
                    <a:close/>
                    <a:moveTo>
                      <a:pt x="49" y="17"/>
                    </a:moveTo>
                    <a:lnTo>
                      <a:pt x="61" y="17"/>
                    </a:lnTo>
                    <a:lnTo>
                      <a:pt x="60" y="29"/>
                    </a:lnTo>
                    <a:lnTo>
                      <a:pt x="48" y="29"/>
                    </a:lnTo>
                    <a:lnTo>
                      <a:pt x="49" y="17"/>
                    </a:lnTo>
                    <a:close/>
                    <a:moveTo>
                      <a:pt x="73" y="17"/>
                    </a:moveTo>
                    <a:lnTo>
                      <a:pt x="85" y="17"/>
                    </a:lnTo>
                    <a:lnTo>
                      <a:pt x="84" y="30"/>
                    </a:lnTo>
                    <a:lnTo>
                      <a:pt x="72" y="30"/>
                    </a:lnTo>
                    <a:lnTo>
                      <a:pt x="73" y="17"/>
                    </a:lnTo>
                    <a:close/>
                    <a:moveTo>
                      <a:pt x="97" y="17"/>
                    </a:moveTo>
                    <a:lnTo>
                      <a:pt x="109" y="17"/>
                    </a:lnTo>
                    <a:lnTo>
                      <a:pt x="108" y="30"/>
                    </a:lnTo>
                    <a:lnTo>
                      <a:pt x="96" y="30"/>
                    </a:lnTo>
                    <a:lnTo>
                      <a:pt x="97" y="17"/>
                    </a:lnTo>
                    <a:close/>
                    <a:moveTo>
                      <a:pt x="121" y="17"/>
                    </a:moveTo>
                    <a:lnTo>
                      <a:pt x="133" y="17"/>
                    </a:lnTo>
                    <a:lnTo>
                      <a:pt x="132" y="30"/>
                    </a:lnTo>
                    <a:lnTo>
                      <a:pt x="120" y="30"/>
                    </a:lnTo>
                    <a:lnTo>
                      <a:pt x="121" y="17"/>
                    </a:lnTo>
                    <a:close/>
                    <a:moveTo>
                      <a:pt x="145" y="18"/>
                    </a:moveTo>
                    <a:lnTo>
                      <a:pt x="157" y="18"/>
                    </a:lnTo>
                    <a:lnTo>
                      <a:pt x="156" y="30"/>
                    </a:lnTo>
                    <a:lnTo>
                      <a:pt x="144" y="30"/>
                    </a:lnTo>
                    <a:lnTo>
                      <a:pt x="145" y="18"/>
                    </a:lnTo>
                    <a:close/>
                    <a:moveTo>
                      <a:pt x="169" y="18"/>
                    </a:moveTo>
                    <a:lnTo>
                      <a:pt x="181" y="18"/>
                    </a:lnTo>
                    <a:lnTo>
                      <a:pt x="180" y="30"/>
                    </a:lnTo>
                    <a:lnTo>
                      <a:pt x="168" y="30"/>
                    </a:lnTo>
                    <a:lnTo>
                      <a:pt x="169" y="18"/>
                    </a:lnTo>
                    <a:close/>
                    <a:moveTo>
                      <a:pt x="193" y="18"/>
                    </a:moveTo>
                    <a:lnTo>
                      <a:pt x="205" y="18"/>
                    </a:lnTo>
                    <a:lnTo>
                      <a:pt x="204" y="30"/>
                    </a:lnTo>
                    <a:lnTo>
                      <a:pt x="192" y="30"/>
                    </a:lnTo>
                    <a:lnTo>
                      <a:pt x="193" y="18"/>
                    </a:lnTo>
                    <a:close/>
                    <a:moveTo>
                      <a:pt x="217" y="18"/>
                    </a:moveTo>
                    <a:lnTo>
                      <a:pt x="229" y="18"/>
                    </a:lnTo>
                    <a:lnTo>
                      <a:pt x="228" y="30"/>
                    </a:lnTo>
                    <a:lnTo>
                      <a:pt x="216" y="30"/>
                    </a:lnTo>
                    <a:lnTo>
                      <a:pt x="217" y="18"/>
                    </a:lnTo>
                    <a:close/>
                    <a:moveTo>
                      <a:pt x="241" y="18"/>
                    </a:moveTo>
                    <a:lnTo>
                      <a:pt x="253" y="18"/>
                    </a:lnTo>
                    <a:lnTo>
                      <a:pt x="252" y="30"/>
                    </a:lnTo>
                    <a:lnTo>
                      <a:pt x="240" y="30"/>
                    </a:lnTo>
                    <a:lnTo>
                      <a:pt x="241" y="18"/>
                    </a:lnTo>
                    <a:close/>
                    <a:moveTo>
                      <a:pt x="265" y="18"/>
                    </a:moveTo>
                    <a:lnTo>
                      <a:pt x="277" y="18"/>
                    </a:lnTo>
                    <a:lnTo>
                      <a:pt x="276" y="30"/>
                    </a:lnTo>
                    <a:lnTo>
                      <a:pt x="264" y="30"/>
                    </a:lnTo>
                    <a:lnTo>
                      <a:pt x="265" y="18"/>
                    </a:lnTo>
                    <a:close/>
                    <a:moveTo>
                      <a:pt x="289" y="18"/>
                    </a:moveTo>
                    <a:lnTo>
                      <a:pt x="301" y="18"/>
                    </a:lnTo>
                    <a:lnTo>
                      <a:pt x="300" y="30"/>
                    </a:lnTo>
                    <a:lnTo>
                      <a:pt x="288" y="30"/>
                    </a:lnTo>
                    <a:lnTo>
                      <a:pt x="289" y="18"/>
                    </a:lnTo>
                    <a:close/>
                    <a:moveTo>
                      <a:pt x="313" y="18"/>
                    </a:moveTo>
                    <a:lnTo>
                      <a:pt x="325" y="18"/>
                    </a:lnTo>
                    <a:lnTo>
                      <a:pt x="324" y="30"/>
                    </a:lnTo>
                    <a:lnTo>
                      <a:pt x="312" y="30"/>
                    </a:lnTo>
                    <a:lnTo>
                      <a:pt x="313" y="18"/>
                    </a:lnTo>
                    <a:close/>
                    <a:moveTo>
                      <a:pt x="337" y="18"/>
                    </a:moveTo>
                    <a:lnTo>
                      <a:pt x="349" y="18"/>
                    </a:lnTo>
                    <a:lnTo>
                      <a:pt x="348" y="30"/>
                    </a:lnTo>
                    <a:lnTo>
                      <a:pt x="336" y="30"/>
                    </a:lnTo>
                    <a:lnTo>
                      <a:pt x="337" y="18"/>
                    </a:lnTo>
                    <a:close/>
                    <a:moveTo>
                      <a:pt x="361" y="18"/>
                    </a:moveTo>
                    <a:lnTo>
                      <a:pt x="373" y="18"/>
                    </a:lnTo>
                    <a:lnTo>
                      <a:pt x="372" y="30"/>
                    </a:lnTo>
                    <a:lnTo>
                      <a:pt x="360" y="30"/>
                    </a:lnTo>
                    <a:lnTo>
                      <a:pt x="361" y="18"/>
                    </a:lnTo>
                    <a:close/>
                    <a:moveTo>
                      <a:pt x="385" y="18"/>
                    </a:moveTo>
                    <a:lnTo>
                      <a:pt x="397" y="18"/>
                    </a:lnTo>
                    <a:lnTo>
                      <a:pt x="396" y="30"/>
                    </a:lnTo>
                    <a:lnTo>
                      <a:pt x="384" y="30"/>
                    </a:lnTo>
                    <a:lnTo>
                      <a:pt x="385" y="18"/>
                    </a:lnTo>
                    <a:close/>
                    <a:moveTo>
                      <a:pt x="409" y="18"/>
                    </a:moveTo>
                    <a:lnTo>
                      <a:pt x="421" y="18"/>
                    </a:lnTo>
                    <a:lnTo>
                      <a:pt x="420" y="30"/>
                    </a:lnTo>
                    <a:lnTo>
                      <a:pt x="408" y="30"/>
                    </a:lnTo>
                    <a:lnTo>
                      <a:pt x="409" y="18"/>
                    </a:lnTo>
                    <a:close/>
                    <a:moveTo>
                      <a:pt x="433" y="18"/>
                    </a:moveTo>
                    <a:lnTo>
                      <a:pt x="445" y="18"/>
                    </a:lnTo>
                    <a:lnTo>
                      <a:pt x="444" y="30"/>
                    </a:lnTo>
                    <a:lnTo>
                      <a:pt x="432" y="30"/>
                    </a:lnTo>
                    <a:lnTo>
                      <a:pt x="433" y="18"/>
                    </a:lnTo>
                    <a:close/>
                    <a:moveTo>
                      <a:pt x="457" y="18"/>
                    </a:moveTo>
                    <a:lnTo>
                      <a:pt x="469" y="18"/>
                    </a:lnTo>
                    <a:lnTo>
                      <a:pt x="468" y="30"/>
                    </a:lnTo>
                    <a:lnTo>
                      <a:pt x="456" y="30"/>
                    </a:lnTo>
                    <a:lnTo>
                      <a:pt x="457" y="18"/>
                    </a:lnTo>
                    <a:close/>
                    <a:moveTo>
                      <a:pt x="481" y="18"/>
                    </a:moveTo>
                    <a:lnTo>
                      <a:pt x="493" y="18"/>
                    </a:lnTo>
                    <a:lnTo>
                      <a:pt x="492" y="30"/>
                    </a:lnTo>
                    <a:lnTo>
                      <a:pt x="480" y="30"/>
                    </a:lnTo>
                    <a:lnTo>
                      <a:pt x="481" y="18"/>
                    </a:lnTo>
                    <a:close/>
                    <a:moveTo>
                      <a:pt x="505" y="18"/>
                    </a:moveTo>
                    <a:lnTo>
                      <a:pt x="513" y="18"/>
                    </a:lnTo>
                    <a:lnTo>
                      <a:pt x="513" y="30"/>
                    </a:lnTo>
                    <a:lnTo>
                      <a:pt x="504" y="30"/>
                    </a:lnTo>
                    <a:lnTo>
                      <a:pt x="505" y="18"/>
                    </a:lnTo>
                    <a:close/>
                    <a:moveTo>
                      <a:pt x="505" y="0"/>
                    </a:moveTo>
                    <a:lnTo>
                      <a:pt x="552" y="24"/>
                    </a:lnTo>
                    <a:lnTo>
                      <a:pt x="504" y="48"/>
                    </a:lnTo>
                    <a:lnTo>
                      <a:pt x="505" y="0"/>
                    </a:lnTo>
                    <a:close/>
                  </a:path>
                </a:pathLst>
              </a:custGeom>
              <a:solidFill>
                <a:srgbClr val="000000"/>
              </a:solidFill>
              <a:ln w="1588">
                <a:solidFill>
                  <a:srgbClr val="000000"/>
                </a:solidFill>
                <a:bevel/>
                <a:headEnd/>
                <a:tailEnd/>
              </a:ln>
            </p:spPr>
            <p:txBody>
              <a:bodyPr/>
              <a:lstStyle/>
              <a:p>
                <a:endParaRPr lang="en-US" sz="1400"/>
              </a:p>
            </p:txBody>
          </p:sp>
          <p:grpSp>
            <p:nvGrpSpPr>
              <p:cNvPr id="52253" name="Group 92">
                <a:extLst>
                  <a:ext uri="{FF2B5EF4-FFF2-40B4-BE49-F238E27FC236}">
                    <a16:creationId xmlns:a16="http://schemas.microsoft.com/office/drawing/2014/main" id="{DF480F94-65AA-48AB-942E-A1C21952FF6A}"/>
                  </a:ext>
                </a:extLst>
              </p:cNvPr>
              <p:cNvGrpSpPr>
                <a:grpSpLocks/>
              </p:cNvGrpSpPr>
              <p:nvPr/>
            </p:nvGrpSpPr>
            <p:grpSpPr bwMode="auto">
              <a:xfrm>
                <a:off x="267" y="533"/>
                <a:ext cx="1604" cy="505"/>
                <a:chOff x="267" y="533"/>
                <a:chExt cx="1604" cy="505"/>
              </a:xfrm>
            </p:grpSpPr>
            <p:grpSp>
              <p:nvGrpSpPr>
                <p:cNvPr id="52254" name="Group 70">
                  <a:extLst>
                    <a:ext uri="{FF2B5EF4-FFF2-40B4-BE49-F238E27FC236}">
                      <a16:creationId xmlns:a16="http://schemas.microsoft.com/office/drawing/2014/main" id="{3E292F13-F605-4D1B-B0FE-9E187FA1160C}"/>
                    </a:ext>
                  </a:extLst>
                </p:cNvPr>
                <p:cNvGrpSpPr>
                  <a:grpSpLocks/>
                </p:cNvGrpSpPr>
                <p:nvPr/>
              </p:nvGrpSpPr>
              <p:grpSpPr bwMode="auto">
                <a:xfrm>
                  <a:off x="267" y="533"/>
                  <a:ext cx="1604" cy="455"/>
                  <a:chOff x="267" y="533"/>
                  <a:chExt cx="1604" cy="455"/>
                </a:xfrm>
              </p:grpSpPr>
              <p:sp>
                <p:nvSpPr>
                  <p:cNvPr id="52265" name="Freeform 68">
                    <a:extLst>
                      <a:ext uri="{FF2B5EF4-FFF2-40B4-BE49-F238E27FC236}">
                        <a16:creationId xmlns:a16="http://schemas.microsoft.com/office/drawing/2014/main" id="{EFBB82FF-30DD-4D9F-9A5B-1C8A9705F445}"/>
                      </a:ext>
                    </a:extLst>
                  </p:cNvPr>
                  <p:cNvSpPr>
                    <a:spLocks/>
                  </p:cNvSpPr>
                  <p:nvPr/>
                </p:nvSpPr>
                <p:spPr bwMode="auto">
                  <a:xfrm>
                    <a:off x="267" y="533"/>
                    <a:ext cx="1604" cy="455"/>
                  </a:xfrm>
                  <a:custGeom>
                    <a:avLst/>
                    <a:gdLst>
                      <a:gd name="T0" fmla="*/ 0 w 1604"/>
                      <a:gd name="T1" fmla="*/ 0 h 455"/>
                      <a:gd name="T2" fmla="*/ 0 w 1604"/>
                      <a:gd name="T3" fmla="*/ 237 h 455"/>
                      <a:gd name="T4" fmla="*/ 0 w 1604"/>
                      <a:gd name="T5" fmla="*/ 237 h 455"/>
                      <a:gd name="T6" fmla="*/ 0 w 1604"/>
                      <a:gd name="T7" fmla="*/ 338 h 455"/>
                      <a:gd name="T8" fmla="*/ 0 w 1604"/>
                      <a:gd name="T9" fmla="*/ 406 h 455"/>
                      <a:gd name="T10" fmla="*/ 631 w 1604"/>
                      <a:gd name="T11" fmla="*/ 406 h 455"/>
                      <a:gd name="T12" fmla="*/ 631 w 1604"/>
                      <a:gd name="T13" fmla="*/ 406 h 455"/>
                      <a:gd name="T14" fmla="*/ 901 w 1604"/>
                      <a:gd name="T15" fmla="*/ 406 h 455"/>
                      <a:gd name="T16" fmla="*/ 1082 w 1604"/>
                      <a:gd name="T17" fmla="*/ 406 h 455"/>
                      <a:gd name="T18" fmla="*/ 1082 w 1604"/>
                      <a:gd name="T19" fmla="*/ 338 h 455"/>
                      <a:gd name="T20" fmla="*/ 1604 w 1604"/>
                      <a:gd name="T21" fmla="*/ 455 h 455"/>
                      <a:gd name="T22" fmla="*/ 1082 w 1604"/>
                      <a:gd name="T23" fmla="*/ 237 h 455"/>
                      <a:gd name="T24" fmla="*/ 1082 w 1604"/>
                      <a:gd name="T25" fmla="*/ 0 h 455"/>
                      <a:gd name="T26" fmla="*/ 901 w 1604"/>
                      <a:gd name="T27" fmla="*/ 0 h 455"/>
                      <a:gd name="T28" fmla="*/ 631 w 1604"/>
                      <a:gd name="T29" fmla="*/ 0 h 455"/>
                      <a:gd name="T30" fmla="*/ 631 w 1604"/>
                      <a:gd name="T31" fmla="*/ 0 h 455"/>
                      <a:gd name="T32" fmla="*/ 0 w 1604"/>
                      <a:gd name="T33" fmla="*/ 0 h 4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4"/>
                      <a:gd name="T52" fmla="*/ 0 h 455"/>
                      <a:gd name="T53" fmla="*/ 1604 w 1604"/>
                      <a:gd name="T54" fmla="*/ 455 h 4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4" h="455">
                        <a:moveTo>
                          <a:pt x="0" y="0"/>
                        </a:moveTo>
                        <a:lnTo>
                          <a:pt x="0" y="237"/>
                        </a:lnTo>
                        <a:lnTo>
                          <a:pt x="0" y="338"/>
                        </a:lnTo>
                        <a:lnTo>
                          <a:pt x="0" y="406"/>
                        </a:lnTo>
                        <a:lnTo>
                          <a:pt x="631" y="406"/>
                        </a:lnTo>
                        <a:lnTo>
                          <a:pt x="901" y="406"/>
                        </a:lnTo>
                        <a:lnTo>
                          <a:pt x="1082" y="406"/>
                        </a:lnTo>
                        <a:lnTo>
                          <a:pt x="1082" y="338"/>
                        </a:lnTo>
                        <a:lnTo>
                          <a:pt x="1604" y="455"/>
                        </a:lnTo>
                        <a:lnTo>
                          <a:pt x="1082" y="237"/>
                        </a:lnTo>
                        <a:lnTo>
                          <a:pt x="1082" y="0"/>
                        </a:lnTo>
                        <a:lnTo>
                          <a:pt x="901" y="0"/>
                        </a:lnTo>
                        <a:lnTo>
                          <a:pt x="63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52266" name="Freeform 69">
                    <a:extLst>
                      <a:ext uri="{FF2B5EF4-FFF2-40B4-BE49-F238E27FC236}">
                        <a16:creationId xmlns:a16="http://schemas.microsoft.com/office/drawing/2014/main" id="{94007DC2-281F-4DDE-8EAF-71B65E99A2E5}"/>
                      </a:ext>
                    </a:extLst>
                  </p:cNvPr>
                  <p:cNvSpPr>
                    <a:spLocks/>
                  </p:cNvSpPr>
                  <p:nvPr/>
                </p:nvSpPr>
                <p:spPr bwMode="auto">
                  <a:xfrm>
                    <a:off x="267" y="533"/>
                    <a:ext cx="1604" cy="455"/>
                  </a:xfrm>
                  <a:custGeom>
                    <a:avLst/>
                    <a:gdLst>
                      <a:gd name="T0" fmla="*/ 0 w 1604"/>
                      <a:gd name="T1" fmla="*/ 0 h 455"/>
                      <a:gd name="T2" fmla="*/ 0 w 1604"/>
                      <a:gd name="T3" fmla="*/ 237 h 455"/>
                      <a:gd name="T4" fmla="*/ 0 w 1604"/>
                      <a:gd name="T5" fmla="*/ 237 h 455"/>
                      <a:gd name="T6" fmla="*/ 0 w 1604"/>
                      <a:gd name="T7" fmla="*/ 338 h 455"/>
                      <a:gd name="T8" fmla="*/ 0 w 1604"/>
                      <a:gd name="T9" fmla="*/ 406 h 455"/>
                      <a:gd name="T10" fmla="*/ 631 w 1604"/>
                      <a:gd name="T11" fmla="*/ 406 h 455"/>
                      <a:gd name="T12" fmla="*/ 631 w 1604"/>
                      <a:gd name="T13" fmla="*/ 406 h 455"/>
                      <a:gd name="T14" fmla="*/ 901 w 1604"/>
                      <a:gd name="T15" fmla="*/ 406 h 455"/>
                      <a:gd name="T16" fmla="*/ 1082 w 1604"/>
                      <a:gd name="T17" fmla="*/ 406 h 455"/>
                      <a:gd name="T18" fmla="*/ 1082 w 1604"/>
                      <a:gd name="T19" fmla="*/ 338 h 455"/>
                      <a:gd name="T20" fmla="*/ 1604 w 1604"/>
                      <a:gd name="T21" fmla="*/ 455 h 455"/>
                      <a:gd name="T22" fmla="*/ 1082 w 1604"/>
                      <a:gd name="T23" fmla="*/ 237 h 455"/>
                      <a:gd name="T24" fmla="*/ 1082 w 1604"/>
                      <a:gd name="T25" fmla="*/ 0 h 455"/>
                      <a:gd name="T26" fmla="*/ 901 w 1604"/>
                      <a:gd name="T27" fmla="*/ 0 h 455"/>
                      <a:gd name="T28" fmla="*/ 631 w 1604"/>
                      <a:gd name="T29" fmla="*/ 0 h 455"/>
                      <a:gd name="T30" fmla="*/ 631 w 1604"/>
                      <a:gd name="T31" fmla="*/ 0 h 455"/>
                      <a:gd name="T32" fmla="*/ 0 w 1604"/>
                      <a:gd name="T33" fmla="*/ 0 h 4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4"/>
                      <a:gd name="T52" fmla="*/ 0 h 455"/>
                      <a:gd name="T53" fmla="*/ 1604 w 1604"/>
                      <a:gd name="T54" fmla="*/ 455 h 4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4" h="455">
                        <a:moveTo>
                          <a:pt x="0" y="0"/>
                        </a:moveTo>
                        <a:lnTo>
                          <a:pt x="0" y="237"/>
                        </a:lnTo>
                        <a:lnTo>
                          <a:pt x="0" y="338"/>
                        </a:lnTo>
                        <a:lnTo>
                          <a:pt x="0" y="406"/>
                        </a:lnTo>
                        <a:lnTo>
                          <a:pt x="631" y="406"/>
                        </a:lnTo>
                        <a:lnTo>
                          <a:pt x="901" y="406"/>
                        </a:lnTo>
                        <a:lnTo>
                          <a:pt x="1082" y="406"/>
                        </a:lnTo>
                        <a:lnTo>
                          <a:pt x="1082" y="338"/>
                        </a:lnTo>
                        <a:lnTo>
                          <a:pt x="1604" y="455"/>
                        </a:lnTo>
                        <a:lnTo>
                          <a:pt x="1082" y="237"/>
                        </a:lnTo>
                        <a:lnTo>
                          <a:pt x="1082" y="0"/>
                        </a:lnTo>
                        <a:lnTo>
                          <a:pt x="901" y="0"/>
                        </a:lnTo>
                        <a:lnTo>
                          <a:pt x="631" y="0"/>
                        </a:lnTo>
                        <a:lnTo>
                          <a:pt x="0" y="0"/>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grpSp>
            <p:sp>
              <p:nvSpPr>
                <p:cNvPr id="52255" name="Rectangle 71">
                  <a:extLst>
                    <a:ext uri="{FF2B5EF4-FFF2-40B4-BE49-F238E27FC236}">
                      <a16:creationId xmlns:a16="http://schemas.microsoft.com/office/drawing/2014/main" id="{FBA1A542-E6FD-47CA-B342-D1E83EC45880}"/>
                    </a:ext>
                  </a:extLst>
                </p:cNvPr>
                <p:cNvSpPr>
                  <a:spLocks noChangeArrowheads="1"/>
                </p:cNvSpPr>
                <p:nvPr/>
              </p:nvSpPr>
              <p:spPr bwMode="auto">
                <a:xfrm>
                  <a:off x="506" y="574"/>
                  <a:ext cx="7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Vysioká hodnota </a:t>
                  </a:r>
                  <a:endParaRPr lang="cs-CZ" altLang="cs-CZ" sz="2399">
                    <a:latin typeface="Times New Roman" panose="02020603050405020304" pitchFamily="18" charset="0"/>
                  </a:endParaRPr>
                </a:p>
              </p:txBody>
            </p:sp>
            <p:sp>
              <p:nvSpPr>
                <p:cNvPr id="52256" name="Rectangle 72">
                  <a:extLst>
                    <a:ext uri="{FF2B5EF4-FFF2-40B4-BE49-F238E27FC236}">
                      <a16:creationId xmlns:a16="http://schemas.microsoft.com/office/drawing/2014/main" id="{EBFCA2B3-783D-4661-AC78-271CE392B222}"/>
                    </a:ext>
                  </a:extLst>
                </p:cNvPr>
                <p:cNvSpPr>
                  <a:spLocks noChangeArrowheads="1"/>
                </p:cNvSpPr>
                <p:nvPr/>
              </p:nvSpPr>
              <p:spPr bwMode="auto">
                <a:xfrm>
                  <a:off x="649" y="690"/>
                  <a:ext cx="1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pCO</a:t>
                  </a:r>
                  <a:endParaRPr lang="cs-CZ" altLang="cs-CZ" sz="2399">
                    <a:latin typeface="Times New Roman" panose="02020603050405020304" pitchFamily="18" charset="0"/>
                  </a:endParaRPr>
                </a:p>
              </p:txBody>
            </p:sp>
            <p:sp>
              <p:nvSpPr>
                <p:cNvPr id="52257" name="Rectangle 73">
                  <a:extLst>
                    <a:ext uri="{FF2B5EF4-FFF2-40B4-BE49-F238E27FC236}">
                      <a16:creationId xmlns:a16="http://schemas.microsoft.com/office/drawing/2014/main" id="{8DAFC621-7104-43A9-BC08-4B07EF04A2B6}"/>
                    </a:ext>
                  </a:extLst>
                </p:cNvPr>
                <p:cNvSpPr>
                  <a:spLocks noChangeArrowheads="1"/>
                </p:cNvSpPr>
                <p:nvPr/>
              </p:nvSpPr>
              <p:spPr bwMode="auto">
                <a:xfrm>
                  <a:off x="847" y="7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800">
                      <a:solidFill>
                        <a:srgbClr val="000000"/>
                      </a:solidFill>
                      <a:latin typeface="Arial" panose="020B0604020202020204" pitchFamily="34" charset="0"/>
                    </a:rPr>
                    <a:t>2</a:t>
                  </a:r>
                  <a:endParaRPr lang="cs-CZ" altLang="cs-CZ" sz="2399">
                    <a:latin typeface="Times New Roman" panose="02020603050405020304" pitchFamily="18" charset="0"/>
                  </a:endParaRPr>
                </a:p>
              </p:txBody>
            </p:sp>
            <p:sp>
              <p:nvSpPr>
                <p:cNvPr id="52258" name="Rectangle 74">
                  <a:extLst>
                    <a:ext uri="{FF2B5EF4-FFF2-40B4-BE49-F238E27FC236}">
                      <a16:creationId xmlns:a16="http://schemas.microsoft.com/office/drawing/2014/main" id="{CE806B9C-FCB0-40D4-B257-43D03FD3A8B9}"/>
                    </a:ext>
                  </a:extLst>
                </p:cNvPr>
                <p:cNvSpPr>
                  <a:spLocks noChangeArrowheads="1"/>
                </p:cNvSpPr>
                <p:nvPr/>
              </p:nvSpPr>
              <p:spPr bwMode="auto">
                <a:xfrm>
                  <a:off x="909" y="690"/>
                  <a:ext cx="4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ve směsi </a:t>
                  </a:r>
                  <a:endParaRPr lang="cs-CZ" altLang="cs-CZ" sz="2399">
                    <a:latin typeface="Times New Roman" panose="02020603050405020304" pitchFamily="18" charset="0"/>
                  </a:endParaRPr>
                </a:p>
              </p:txBody>
            </p:sp>
            <p:sp>
              <p:nvSpPr>
                <p:cNvPr id="52259" name="Rectangle 75">
                  <a:extLst>
                    <a:ext uri="{FF2B5EF4-FFF2-40B4-BE49-F238E27FC236}">
                      <a16:creationId xmlns:a16="http://schemas.microsoft.com/office/drawing/2014/main" id="{136707D3-C0B0-4E14-998B-682270B353DE}"/>
                    </a:ext>
                  </a:extLst>
                </p:cNvPr>
                <p:cNvSpPr>
                  <a:spLocks noChangeArrowheads="1"/>
                </p:cNvSpPr>
                <p:nvPr/>
              </p:nvSpPr>
              <p:spPr bwMode="auto">
                <a:xfrm>
                  <a:off x="368" y="805"/>
                  <a:ext cx="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O</a:t>
                  </a:r>
                  <a:endParaRPr lang="cs-CZ" altLang="cs-CZ" sz="2399">
                    <a:latin typeface="Times New Roman" panose="02020603050405020304" pitchFamily="18" charset="0"/>
                  </a:endParaRPr>
                </a:p>
              </p:txBody>
            </p:sp>
            <p:sp>
              <p:nvSpPr>
                <p:cNvPr id="52260" name="Rectangle 76">
                  <a:extLst>
                    <a:ext uri="{FF2B5EF4-FFF2-40B4-BE49-F238E27FC236}">
                      <a16:creationId xmlns:a16="http://schemas.microsoft.com/office/drawing/2014/main" id="{A8E55657-69B2-4F9F-9E78-351B9A1C4BAC}"/>
                    </a:ext>
                  </a:extLst>
                </p:cNvPr>
                <p:cNvSpPr>
                  <a:spLocks noChangeArrowheads="1"/>
                </p:cNvSpPr>
                <p:nvPr/>
              </p:nvSpPr>
              <p:spPr bwMode="auto">
                <a:xfrm>
                  <a:off x="443" y="85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800">
                      <a:solidFill>
                        <a:srgbClr val="000000"/>
                      </a:solidFill>
                      <a:latin typeface="Arial" panose="020B0604020202020204" pitchFamily="34" charset="0"/>
                    </a:rPr>
                    <a:t>2</a:t>
                  </a:r>
                  <a:endParaRPr lang="cs-CZ" altLang="cs-CZ" sz="2399">
                    <a:latin typeface="Times New Roman" panose="02020603050405020304" pitchFamily="18" charset="0"/>
                  </a:endParaRPr>
                </a:p>
              </p:txBody>
            </p:sp>
            <p:sp>
              <p:nvSpPr>
                <p:cNvPr id="52261" name="Rectangle 77">
                  <a:extLst>
                    <a:ext uri="{FF2B5EF4-FFF2-40B4-BE49-F238E27FC236}">
                      <a16:creationId xmlns:a16="http://schemas.microsoft.com/office/drawing/2014/main" id="{09F818F5-28FC-45DF-8AE4-FF49A92D955D}"/>
                    </a:ext>
                  </a:extLst>
                </p:cNvPr>
                <p:cNvSpPr>
                  <a:spLocks noChangeArrowheads="1"/>
                </p:cNvSpPr>
                <p:nvPr/>
              </p:nvSpPr>
              <p:spPr bwMode="auto">
                <a:xfrm>
                  <a:off x="478" y="805"/>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000000"/>
                      </a:solidFill>
                      <a:latin typeface="Arial" panose="020B0604020202020204" pitchFamily="34" charset="0"/>
                    </a:rPr>
                    <a:t>/CO</a:t>
                  </a:r>
                  <a:endParaRPr lang="cs-CZ" altLang="cs-CZ" sz="2399">
                    <a:latin typeface="Times New Roman" panose="02020603050405020304" pitchFamily="18" charset="0"/>
                  </a:endParaRPr>
                </a:p>
              </p:txBody>
            </p:sp>
            <p:sp>
              <p:nvSpPr>
                <p:cNvPr id="52262" name="Rectangle 78">
                  <a:extLst>
                    <a:ext uri="{FF2B5EF4-FFF2-40B4-BE49-F238E27FC236}">
                      <a16:creationId xmlns:a16="http://schemas.microsoft.com/office/drawing/2014/main" id="{3D0BFA36-6948-44D2-858D-1C691F66EDAC}"/>
                    </a:ext>
                  </a:extLst>
                </p:cNvPr>
                <p:cNvSpPr>
                  <a:spLocks noChangeArrowheads="1"/>
                </p:cNvSpPr>
                <p:nvPr/>
              </p:nvSpPr>
              <p:spPr bwMode="auto">
                <a:xfrm>
                  <a:off x="649" y="856"/>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800">
                      <a:solidFill>
                        <a:srgbClr val="000000"/>
                      </a:solidFill>
                      <a:latin typeface="Arial" panose="020B0604020202020204" pitchFamily="34" charset="0"/>
                    </a:rPr>
                    <a:t>2 </a:t>
                  </a:r>
                  <a:endParaRPr lang="cs-CZ" altLang="cs-CZ" sz="2399">
                    <a:latin typeface="Times New Roman" panose="02020603050405020304" pitchFamily="18" charset="0"/>
                  </a:endParaRPr>
                </a:p>
              </p:txBody>
            </p:sp>
            <p:sp>
              <p:nvSpPr>
                <p:cNvPr id="52263" name="Rectangle 79">
                  <a:extLst>
                    <a:ext uri="{FF2B5EF4-FFF2-40B4-BE49-F238E27FC236}">
                      <a16:creationId xmlns:a16="http://schemas.microsoft.com/office/drawing/2014/main" id="{0E59EDA3-013B-47EC-B36A-5926CE6A90FA}"/>
                    </a:ext>
                  </a:extLst>
                </p:cNvPr>
                <p:cNvSpPr>
                  <a:spLocks noChangeArrowheads="1"/>
                </p:cNvSpPr>
                <p:nvPr/>
              </p:nvSpPr>
              <p:spPr bwMode="auto">
                <a:xfrm>
                  <a:off x="703" y="805"/>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sp>
              <p:nvSpPr>
                <p:cNvPr id="52264" name="Rectangle 80">
                  <a:extLst>
                    <a:ext uri="{FF2B5EF4-FFF2-40B4-BE49-F238E27FC236}">
                      <a16:creationId xmlns:a16="http://schemas.microsoft.com/office/drawing/2014/main" id="{FB216EF0-EAA3-4C5C-9B51-E7FC9C148197}"/>
                    </a:ext>
                  </a:extLst>
                </p:cNvPr>
                <p:cNvSpPr>
                  <a:spLocks noChangeArrowheads="1"/>
                </p:cNvSpPr>
                <p:nvPr/>
              </p:nvSpPr>
              <p:spPr bwMode="auto">
                <a:xfrm>
                  <a:off x="869" y="805"/>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latin typeface="Times New Roman" panose="02020603050405020304" pitchFamily="18" charset="0"/>
                  </a:endParaRPr>
                </a:p>
              </p:txBody>
            </p:sp>
          </p:grpSp>
        </p:grpSp>
      </p:grpSp>
      <p:grpSp>
        <p:nvGrpSpPr>
          <p:cNvPr id="18" name="Group 98">
            <a:extLst>
              <a:ext uri="{FF2B5EF4-FFF2-40B4-BE49-F238E27FC236}">
                <a16:creationId xmlns:a16="http://schemas.microsoft.com/office/drawing/2014/main" id="{21F47616-69FB-4FFE-A25E-F6DA728A969B}"/>
              </a:ext>
            </a:extLst>
          </p:cNvPr>
          <p:cNvGrpSpPr>
            <a:grpSpLocks/>
          </p:cNvGrpSpPr>
          <p:nvPr/>
        </p:nvGrpSpPr>
        <p:grpSpPr bwMode="auto">
          <a:xfrm>
            <a:off x="2256135" y="2060682"/>
            <a:ext cx="2255662" cy="922268"/>
            <a:chOff x="226" y="1391"/>
            <a:chExt cx="1648" cy="459"/>
          </a:xfrm>
        </p:grpSpPr>
        <p:grpSp>
          <p:nvGrpSpPr>
            <p:cNvPr id="52244" name="Group 83">
              <a:extLst>
                <a:ext uri="{FF2B5EF4-FFF2-40B4-BE49-F238E27FC236}">
                  <a16:creationId xmlns:a16="http://schemas.microsoft.com/office/drawing/2014/main" id="{1977E3E3-29EC-4148-B4D8-3BAD8168AA95}"/>
                </a:ext>
              </a:extLst>
            </p:cNvPr>
            <p:cNvGrpSpPr>
              <a:grpSpLocks/>
            </p:cNvGrpSpPr>
            <p:nvPr/>
          </p:nvGrpSpPr>
          <p:grpSpPr bwMode="auto">
            <a:xfrm>
              <a:off x="226" y="1391"/>
              <a:ext cx="1648" cy="459"/>
              <a:chOff x="226" y="1391"/>
              <a:chExt cx="1648" cy="459"/>
            </a:xfrm>
          </p:grpSpPr>
          <p:sp>
            <p:nvSpPr>
              <p:cNvPr id="52248" name="Freeform 81">
                <a:extLst>
                  <a:ext uri="{FF2B5EF4-FFF2-40B4-BE49-F238E27FC236}">
                    <a16:creationId xmlns:a16="http://schemas.microsoft.com/office/drawing/2014/main" id="{D0A25740-4481-4BCD-83B6-59647991ED38}"/>
                  </a:ext>
                </a:extLst>
              </p:cNvPr>
              <p:cNvSpPr>
                <a:spLocks/>
              </p:cNvSpPr>
              <p:nvPr/>
            </p:nvSpPr>
            <p:spPr bwMode="auto">
              <a:xfrm>
                <a:off x="226" y="1391"/>
                <a:ext cx="1648" cy="459"/>
              </a:xfrm>
              <a:custGeom>
                <a:avLst/>
                <a:gdLst>
                  <a:gd name="T0" fmla="*/ 0 w 1648"/>
                  <a:gd name="T1" fmla="*/ 0 h 459"/>
                  <a:gd name="T2" fmla="*/ 0 w 1648"/>
                  <a:gd name="T3" fmla="*/ 268 h 459"/>
                  <a:gd name="T4" fmla="*/ 0 w 1648"/>
                  <a:gd name="T5" fmla="*/ 268 h 459"/>
                  <a:gd name="T6" fmla="*/ 0 w 1648"/>
                  <a:gd name="T7" fmla="*/ 383 h 459"/>
                  <a:gd name="T8" fmla="*/ 0 w 1648"/>
                  <a:gd name="T9" fmla="*/ 459 h 459"/>
                  <a:gd name="T10" fmla="*/ 631 w 1648"/>
                  <a:gd name="T11" fmla="*/ 459 h 459"/>
                  <a:gd name="T12" fmla="*/ 631 w 1648"/>
                  <a:gd name="T13" fmla="*/ 459 h 459"/>
                  <a:gd name="T14" fmla="*/ 901 w 1648"/>
                  <a:gd name="T15" fmla="*/ 459 h 459"/>
                  <a:gd name="T16" fmla="*/ 1082 w 1648"/>
                  <a:gd name="T17" fmla="*/ 459 h 459"/>
                  <a:gd name="T18" fmla="*/ 1082 w 1648"/>
                  <a:gd name="T19" fmla="*/ 383 h 459"/>
                  <a:gd name="T20" fmla="*/ 1648 w 1648"/>
                  <a:gd name="T21" fmla="*/ 381 h 459"/>
                  <a:gd name="T22" fmla="*/ 1082 w 1648"/>
                  <a:gd name="T23" fmla="*/ 268 h 459"/>
                  <a:gd name="T24" fmla="*/ 1082 w 1648"/>
                  <a:gd name="T25" fmla="*/ 0 h 459"/>
                  <a:gd name="T26" fmla="*/ 901 w 1648"/>
                  <a:gd name="T27" fmla="*/ 0 h 459"/>
                  <a:gd name="T28" fmla="*/ 631 w 1648"/>
                  <a:gd name="T29" fmla="*/ 0 h 459"/>
                  <a:gd name="T30" fmla="*/ 631 w 1648"/>
                  <a:gd name="T31" fmla="*/ 0 h 459"/>
                  <a:gd name="T32" fmla="*/ 0 w 1648"/>
                  <a:gd name="T33" fmla="*/ 0 h 4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8"/>
                  <a:gd name="T52" fmla="*/ 0 h 459"/>
                  <a:gd name="T53" fmla="*/ 1648 w 1648"/>
                  <a:gd name="T54" fmla="*/ 459 h 4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8" h="459">
                    <a:moveTo>
                      <a:pt x="0" y="0"/>
                    </a:moveTo>
                    <a:lnTo>
                      <a:pt x="0" y="268"/>
                    </a:lnTo>
                    <a:lnTo>
                      <a:pt x="0" y="383"/>
                    </a:lnTo>
                    <a:lnTo>
                      <a:pt x="0" y="459"/>
                    </a:lnTo>
                    <a:lnTo>
                      <a:pt x="631" y="459"/>
                    </a:lnTo>
                    <a:lnTo>
                      <a:pt x="901" y="459"/>
                    </a:lnTo>
                    <a:lnTo>
                      <a:pt x="1082" y="459"/>
                    </a:lnTo>
                    <a:lnTo>
                      <a:pt x="1082" y="383"/>
                    </a:lnTo>
                    <a:lnTo>
                      <a:pt x="1648" y="381"/>
                    </a:lnTo>
                    <a:lnTo>
                      <a:pt x="1082" y="268"/>
                    </a:lnTo>
                    <a:lnTo>
                      <a:pt x="1082" y="0"/>
                    </a:lnTo>
                    <a:lnTo>
                      <a:pt x="901" y="0"/>
                    </a:lnTo>
                    <a:lnTo>
                      <a:pt x="63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52249" name="Freeform 82">
                <a:extLst>
                  <a:ext uri="{FF2B5EF4-FFF2-40B4-BE49-F238E27FC236}">
                    <a16:creationId xmlns:a16="http://schemas.microsoft.com/office/drawing/2014/main" id="{F4FE6BB9-327F-436C-AB0B-B760988DD821}"/>
                  </a:ext>
                </a:extLst>
              </p:cNvPr>
              <p:cNvSpPr>
                <a:spLocks/>
              </p:cNvSpPr>
              <p:nvPr/>
            </p:nvSpPr>
            <p:spPr bwMode="auto">
              <a:xfrm>
                <a:off x="226" y="1391"/>
                <a:ext cx="1648" cy="459"/>
              </a:xfrm>
              <a:custGeom>
                <a:avLst/>
                <a:gdLst>
                  <a:gd name="T0" fmla="*/ 0 w 1648"/>
                  <a:gd name="T1" fmla="*/ 0 h 459"/>
                  <a:gd name="T2" fmla="*/ 0 w 1648"/>
                  <a:gd name="T3" fmla="*/ 268 h 459"/>
                  <a:gd name="T4" fmla="*/ 0 w 1648"/>
                  <a:gd name="T5" fmla="*/ 268 h 459"/>
                  <a:gd name="T6" fmla="*/ 0 w 1648"/>
                  <a:gd name="T7" fmla="*/ 383 h 459"/>
                  <a:gd name="T8" fmla="*/ 0 w 1648"/>
                  <a:gd name="T9" fmla="*/ 459 h 459"/>
                  <a:gd name="T10" fmla="*/ 631 w 1648"/>
                  <a:gd name="T11" fmla="*/ 459 h 459"/>
                  <a:gd name="T12" fmla="*/ 631 w 1648"/>
                  <a:gd name="T13" fmla="*/ 459 h 459"/>
                  <a:gd name="T14" fmla="*/ 901 w 1648"/>
                  <a:gd name="T15" fmla="*/ 459 h 459"/>
                  <a:gd name="T16" fmla="*/ 1082 w 1648"/>
                  <a:gd name="T17" fmla="*/ 459 h 459"/>
                  <a:gd name="T18" fmla="*/ 1082 w 1648"/>
                  <a:gd name="T19" fmla="*/ 383 h 459"/>
                  <a:gd name="T20" fmla="*/ 1648 w 1648"/>
                  <a:gd name="T21" fmla="*/ 381 h 459"/>
                  <a:gd name="T22" fmla="*/ 1082 w 1648"/>
                  <a:gd name="T23" fmla="*/ 268 h 459"/>
                  <a:gd name="T24" fmla="*/ 1082 w 1648"/>
                  <a:gd name="T25" fmla="*/ 0 h 459"/>
                  <a:gd name="T26" fmla="*/ 901 w 1648"/>
                  <a:gd name="T27" fmla="*/ 0 h 459"/>
                  <a:gd name="T28" fmla="*/ 631 w 1648"/>
                  <a:gd name="T29" fmla="*/ 0 h 459"/>
                  <a:gd name="T30" fmla="*/ 631 w 1648"/>
                  <a:gd name="T31" fmla="*/ 0 h 459"/>
                  <a:gd name="T32" fmla="*/ 0 w 1648"/>
                  <a:gd name="T33" fmla="*/ 0 h 4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8"/>
                  <a:gd name="T52" fmla="*/ 0 h 459"/>
                  <a:gd name="T53" fmla="*/ 1648 w 1648"/>
                  <a:gd name="T54" fmla="*/ 459 h 4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8" h="459">
                    <a:moveTo>
                      <a:pt x="0" y="0"/>
                    </a:moveTo>
                    <a:lnTo>
                      <a:pt x="0" y="268"/>
                    </a:lnTo>
                    <a:lnTo>
                      <a:pt x="0" y="383"/>
                    </a:lnTo>
                    <a:lnTo>
                      <a:pt x="0" y="459"/>
                    </a:lnTo>
                    <a:lnTo>
                      <a:pt x="631" y="459"/>
                    </a:lnTo>
                    <a:lnTo>
                      <a:pt x="901" y="459"/>
                    </a:lnTo>
                    <a:lnTo>
                      <a:pt x="1082" y="459"/>
                    </a:lnTo>
                    <a:lnTo>
                      <a:pt x="1082" y="383"/>
                    </a:lnTo>
                    <a:lnTo>
                      <a:pt x="1648" y="381"/>
                    </a:lnTo>
                    <a:lnTo>
                      <a:pt x="1082" y="268"/>
                    </a:lnTo>
                    <a:lnTo>
                      <a:pt x="1082" y="0"/>
                    </a:lnTo>
                    <a:lnTo>
                      <a:pt x="901" y="0"/>
                    </a:lnTo>
                    <a:lnTo>
                      <a:pt x="631" y="0"/>
                    </a:lnTo>
                    <a:lnTo>
                      <a:pt x="0" y="0"/>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grpSp>
        <p:sp>
          <p:nvSpPr>
            <p:cNvPr id="52245" name="Rectangle 84">
              <a:extLst>
                <a:ext uri="{FF2B5EF4-FFF2-40B4-BE49-F238E27FC236}">
                  <a16:creationId xmlns:a16="http://schemas.microsoft.com/office/drawing/2014/main" id="{EB07CE6A-3F9A-4305-8D11-FB20BB2FA8CE}"/>
                </a:ext>
              </a:extLst>
            </p:cNvPr>
            <p:cNvSpPr>
              <a:spLocks noChangeArrowheads="1"/>
            </p:cNvSpPr>
            <p:nvPr/>
          </p:nvSpPr>
          <p:spPr bwMode="auto">
            <a:xfrm>
              <a:off x="522" y="1432"/>
              <a:ext cx="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solidFill>
                  <a:srgbClr val="FF0066"/>
                </a:solidFill>
                <a:latin typeface="Times New Roman" panose="02020603050405020304" pitchFamily="18" charset="0"/>
              </a:endParaRPr>
            </a:p>
          </p:txBody>
        </p:sp>
        <p:sp>
          <p:nvSpPr>
            <p:cNvPr id="52246" name="Rectangle 85">
              <a:extLst>
                <a:ext uri="{FF2B5EF4-FFF2-40B4-BE49-F238E27FC236}">
                  <a16:creationId xmlns:a16="http://schemas.microsoft.com/office/drawing/2014/main" id="{FC4176ED-490D-44DC-82D7-813DE94889C4}"/>
                </a:ext>
              </a:extLst>
            </p:cNvPr>
            <p:cNvSpPr>
              <a:spLocks noChangeArrowheads="1"/>
            </p:cNvSpPr>
            <p:nvPr/>
          </p:nvSpPr>
          <p:spPr bwMode="auto">
            <a:xfrm>
              <a:off x="550" y="1548"/>
              <a:ext cx="86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200">
                  <a:solidFill>
                    <a:srgbClr val="FF0066"/>
                  </a:solidFill>
                  <a:latin typeface="Arial" panose="020B0604020202020204" pitchFamily="34" charset="0"/>
                </a:rPr>
                <a:t>pCO2  </a:t>
              </a:r>
            </a:p>
            <a:p>
              <a:pPr>
                <a:spcBef>
                  <a:spcPct val="0"/>
                </a:spcBef>
                <a:buClrTx/>
                <a:buFontTx/>
                <a:buNone/>
              </a:pPr>
              <a:r>
                <a:rPr lang="cs-CZ" altLang="cs-CZ" sz="1200">
                  <a:solidFill>
                    <a:srgbClr val="FF0066"/>
                  </a:solidFill>
                  <a:latin typeface="Arial" panose="020B0604020202020204" pitchFamily="34" charset="0"/>
                </a:rPr>
                <a:t>v měřeném vzorku</a:t>
              </a:r>
              <a:endParaRPr lang="cs-CZ" altLang="cs-CZ" sz="2399">
                <a:solidFill>
                  <a:srgbClr val="FF0066"/>
                </a:solidFill>
                <a:latin typeface="Times New Roman" panose="02020603050405020304" pitchFamily="18" charset="0"/>
              </a:endParaRPr>
            </a:p>
          </p:txBody>
        </p:sp>
        <p:sp>
          <p:nvSpPr>
            <p:cNvPr id="52247" name="Rectangle 86">
              <a:extLst>
                <a:ext uri="{FF2B5EF4-FFF2-40B4-BE49-F238E27FC236}">
                  <a16:creationId xmlns:a16="http://schemas.microsoft.com/office/drawing/2014/main" id="{7B816DB4-5034-40CF-854F-7397B73724E2}"/>
                </a:ext>
              </a:extLst>
            </p:cNvPr>
            <p:cNvSpPr>
              <a:spLocks noChangeArrowheads="1"/>
            </p:cNvSpPr>
            <p:nvPr/>
          </p:nvSpPr>
          <p:spPr bwMode="auto">
            <a:xfrm>
              <a:off x="326" y="1663"/>
              <a:ext cx="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solidFill>
                  <a:srgbClr val="FF0066"/>
                </a:solidFill>
                <a:latin typeface="Times New Roman" panose="02020603050405020304" pitchFamily="18" charset="0"/>
              </a:endParaRPr>
            </a:p>
          </p:txBody>
        </p:sp>
      </p:grpSp>
      <p:pic>
        <p:nvPicPr>
          <p:cNvPr id="52243" name="Picture 4" descr="http://www.soa.group.shef.ac.uk/museum/Photos/700_DSCN0016.jpg">
            <a:extLst>
              <a:ext uri="{FF2B5EF4-FFF2-40B4-BE49-F238E27FC236}">
                <a16:creationId xmlns:a16="http://schemas.microsoft.com/office/drawing/2014/main" id="{919FC9E1-D34D-4835-A5AF-5A7071C48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297" y="441556"/>
            <a:ext cx="1582616" cy="203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35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1" presetClass="entr" presetSubtype="0" fill="hold" nodeType="withEffect">
                                  <p:stCondLst>
                                    <p:cond delay="0"/>
                                  </p:stCondLst>
                                  <p:childTnLst>
                                    <p:set>
                                      <p:cBhvr>
                                        <p:cTn id="15" dur="1" fill="hold">
                                          <p:stCondLst>
                                            <p:cond delay="0"/>
                                          </p:stCondLst>
                                        </p:cTn>
                                        <p:tgtEl>
                                          <p:spTgt spid="9729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07542"/>
                                        </p:tgtEl>
                                        <p:attrNameLst>
                                          <p:attrName>style.visibility</p:attrName>
                                        </p:attrNameLst>
                                      </p:cBhvr>
                                      <p:to>
                                        <p:strVal val="visible"/>
                                      </p:to>
                                    </p:set>
                                    <p:animEffect transition="in" filter="dissolve">
                                      <p:cBhvr>
                                        <p:cTn id="30" dur="500"/>
                                        <p:tgtEl>
                                          <p:spTgt spid="10754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07543"/>
                                        </p:tgtEl>
                                        <p:attrNameLst>
                                          <p:attrName>style.visibility</p:attrName>
                                        </p:attrNameLst>
                                      </p:cBhvr>
                                      <p:to>
                                        <p:strVal val="visible"/>
                                      </p:to>
                                    </p:set>
                                    <p:animEffect transition="in" filter="dissolve">
                                      <p:cBhvr>
                                        <p:cTn id="35" dur="500"/>
                                        <p:tgtEl>
                                          <p:spTgt spid="10754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3">
            <a:extLst>
              <a:ext uri="{FF2B5EF4-FFF2-40B4-BE49-F238E27FC236}">
                <a16:creationId xmlns:a16="http://schemas.microsoft.com/office/drawing/2014/main" id="{5D0B8D3E-8B7D-4A2E-BA1A-B036242BD0AB}"/>
              </a:ext>
            </a:extLst>
          </p:cNvPr>
          <p:cNvGrpSpPr>
            <a:grpSpLocks/>
          </p:cNvGrpSpPr>
          <p:nvPr/>
        </p:nvGrpSpPr>
        <p:grpSpPr bwMode="auto">
          <a:xfrm flipH="1">
            <a:off x="3329203" y="1643201"/>
            <a:ext cx="1171485" cy="2038192"/>
            <a:chOff x="2575" y="781"/>
            <a:chExt cx="866" cy="1284"/>
          </a:xfrm>
        </p:grpSpPr>
        <p:sp>
          <p:nvSpPr>
            <p:cNvPr id="54304" name="Freeform 4">
              <a:extLst>
                <a:ext uri="{FF2B5EF4-FFF2-40B4-BE49-F238E27FC236}">
                  <a16:creationId xmlns:a16="http://schemas.microsoft.com/office/drawing/2014/main" id="{FBD675FC-A1B8-4CD7-8495-BC3FE15C22B8}"/>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400"/>
            </a:p>
          </p:txBody>
        </p:sp>
        <p:sp>
          <p:nvSpPr>
            <p:cNvPr id="54305" name="Freeform 5">
              <a:extLst>
                <a:ext uri="{FF2B5EF4-FFF2-40B4-BE49-F238E27FC236}">
                  <a16:creationId xmlns:a16="http://schemas.microsoft.com/office/drawing/2014/main" id="{A5A15799-DDBF-4B14-B033-2942F9DD4222}"/>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400"/>
            </a:p>
          </p:txBody>
        </p:sp>
      </p:grpSp>
      <p:sp>
        <p:nvSpPr>
          <p:cNvPr id="54275" name="Rectangle 6">
            <a:extLst>
              <a:ext uri="{FF2B5EF4-FFF2-40B4-BE49-F238E27FC236}">
                <a16:creationId xmlns:a16="http://schemas.microsoft.com/office/drawing/2014/main" id="{4292B861-CB30-4394-8D7E-16DD8591EE62}"/>
              </a:ext>
            </a:extLst>
          </p:cNvPr>
          <p:cNvSpPr>
            <a:spLocks noChangeArrowheads="1"/>
          </p:cNvSpPr>
          <p:nvPr/>
        </p:nvSpPr>
        <p:spPr bwMode="auto">
          <a:xfrm>
            <a:off x="2418047" y="1197148"/>
            <a:ext cx="927029" cy="78416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399">
              <a:latin typeface="Arial" panose="020B0604020202020204" pitchFamily="34" charset="0"/>
            </a:endParaRPr>
          </a:p>
        </p:txBody>
      </p:sp>
      <p:sp>
        <p:nvSpPr>
          <p:cNvPr id="54276" name="Freeform 7">
            <a:extLst>
              <a:ext uri="{FF2B5EF4-FFF2-40B4-BE49-F238E27FC236}">
                <a16:creationId xmlns:a16="http://schemas.microsoft.com/office/drawing/2014/main" id="{2452546F-DEF6-46F4-8EDE-E000ED031AE7}"/>
              </a:ext>
            </a:extLst>
          </p:cNvPr>
          <p:cNvSpPr>
            <a:spLocks/>
          </p:cNvSpPr>
          <p:nvPr/>
        </p:nvSpPr>
        <p:spPr bwMode="auto">
          <a:xfrm>
            <a:off x="7491306" y="3690918"/>
            <a:ext cx="1846120" cy="103973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400"/>
          </a:p>
        </p:txBody>
      </p:sp>
      <p:sp>
        <p:nvSpPr>
          <p:cNvPr id="54277" name="Freeform 8">
            <a:extLst>
              <a:ext uri="{FF2B5EF4-FFF2-40B4-BE49-F238E27FC236}">
                <a16:creationId xmlns:a16="http://schemas.microsoft.com/office/drawing/2014/main" id="{C02933DF-4082-4F6A-88A4-BEC323241229}"/>
              </a:ext>
            </a:extLst>
          </p:cNvPr>
          <p:cNvSpPr>
            <a:spLocks/>
          </p:cNvSpPr>
          <p:nvPr/>
        </p:nvSpPr>
        <p:spPr bwMode="auto">
          <a:xfrm flipH="1" flipV="1">
            <a:off x="8115146" y="4721126"/>
            <a:ext cx="1222280" cy="1023859"/>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400"/>
          </a:p>
        </p:txBody>
      </p:sp>
      <p:sp>
        <p:nvSpPr>
          <p:cNvPr id="54278" name="Rectangle 9">
            <a:extLst>
              <a:ext uri="{FF2B5EF4-FFF2-40B4-BE49-F238E27FC236}">
                <a16:creationId xmlns:a16="http://schemas.microsoft.com/office/drawing/2014/main" id="{ED738942-AC13-4422-B608-69320EAC6D03}"/>
              </a:ext>
            </a:extLst>
          </p:cNvPr>
          <p:cNvSpPr>
            <a:spLocks noChangeArrowheads="1"/>
          </p:cNvSpPr>
          <p:nvPr/>
        </p:nvSpPr>
        <p:spPr bwMode="auto">
          <a:xfrm>
            <a:off x="9335839" y="4336982"/>
            <a:ext cx="1111164" cy="741306"/>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399">
              <a:latin typeface="Arial" panose="020B0604020202020204" pitchFamily="34" charset="0"/>
            </a:endParaRPr>
          </a:p>
        </p:txBody>
      </p:sp>
      <p:sp>
        <p:nvSpPr>
          <p:cNvPr id="54279" name="Rectangle 10">
            <a:extLst>
              <a:ext uri="{FF2B5EF4-FFF2-40B4-BE49-F238E27FC236}">
                <a16:creationId xmlns:a16="http://schemas.microsoft.com/office/drawing/2014/main" id="{857228EE-EA0D-46F9-B46C-55CB97C6259B}"/>
              </a:ext>
            </a:extLst>
          </p:cNvPr>
          <p:cNvSpPr>
            <a:spLocks noChangeArrowheads="1"/>
          </p:cNvSpPr>
          <p:nvPr/>
        </p:nvSpPr>
        <p:spPr bwMode="auto">
          <a:xfrm>
            <a:off x="6929374" y="3349632"/>
            <a:ext cx="558757" cy="674636"/>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399">
              <a:latin typeface="Arial" panose="020B0604020202020204" pitchFamily="34" charset="0"/>
            </a:endParaRPr>
          </a:p>
        </p:txBody>
      </p:sp>
      <p:sp>
        <p:nvSpPr>
          <p:cNvPr id="54280" name="Rectangle 11">
            <a:extLst>
              <a:ext uri="{FF2B5EF4-FFF2-40B4-BE49-F238E27FC236}">
                <a16:creationId xmlns:a16="http://schemas.microsoft.com/office/drawing/2014/main" id="{504C35DD-F65C-4FA9-8282-41B00E7035E9}"/>
              </a:ext>
            </a:extLst>
          </p:cNvPr>
          <p:cNvSpPr>
            <a:spLocks noChangeArrowheads="1"/>
          </p:cNvSpPr>
          <p:nvPr/>
        </p:nvSpPr>
        <p:spPr bwMode="auto">
          <a:xfrm>
            <a:off x="6927786" y="1168576"/>
            <a:ext cx="1115928" cy="715908"/>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399">
              <a:latin typeface="Arial" panose="020B0604020202020204" pitchFamily="34" charset="0"/>
            </a:endParaRPr>
          </a:p>
        </p:txBody>
      </p:sp>
      <p:sp>
        <p:nvSpPr>
          <p:cNvPr id="54281" name="Rectangle 12">
            <a:extLst>
              <a:ext uri="{FF2B5EF4-FFF2-40B4-BE49-F238E27FC236}">
                <a16:creationId xmlns:a16="http://schemas.microsoft.com/office/drawing/2014/main" id="{0FF7B35B-7C16-4F98-8F20-D2D6C608F839}"/>
              </a:ext>
            </a:extLst>
          </p:cNvPr>
          <p:cNvSpPr>
            <a:spLocks noChangeArrowheads="1"/>
          </p:cNvSpPr>
          <p:nvPr/>
        </p:nvSpPr>
        <p:spPr bwMode="auto">
          <a:xfrm>
            <a:off x="6915088" y="3357569"/>
            <a:ext cx="579393" cy="663523"/>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399">
              <a:latin typeface="Arial" panose="020B0604020202020204" pitchFamily="34" charset="0"/>
            </a:endParaRPr>
          </a:p>
        </p:txBody>
      </p:sp>
      <p:sp>
        <p:nvSpPr>
          <p:cNvPr id="54282" name="Rectangle 13">
            <a:extLst>
              <a:ext uri="{FF2B5EF4-FFF2-40B4-BE49-F238E27FC236}">
                <a16:creationId xmlns:a16="http://schemas.microsoft.com/office/drawing/2014/main" id="{896ED104-66D4-4D2C-B076-2EE7ABC18F22}"/>
              </a:ext>
            </a:extLst>
          </p:cNvPr>
          <p:cNvSpPr>
            <a:spLocks noChangeArrowheads="1"/>
          </p:cNvSpPr>
          <p:nvPr/>
        </p:nvSpPr>
        <p:spPr bwMode="auto">
          <a:xfrm>
            <a:off x="6954773" y="5167180"/>
            <a:ext cx="1106401" cy="857183"/>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399">
              <a:latin typeface="Arial" panose="020B0604020202020204" pitchFamily="34" charset="0"/>
            </a:endParaRPr>
          </a:p>
        </p:txBody>
      </p:sp>
      <p:sp>
        <p:nvSpPr>
          <p:cNvPr id="54283" name="Rectangle 14">
            <a:extLst>
              <a:ext uri="{FF2B5EF4-FFF2-40B4-BE49-F238E27FC236}">
                <a16:creationId xmlns:a16="http://schemas.microsoft.com/office/drawing/2014/main" id="{FBE27A14-8FF7-4723-B4F7-974FFE9B705B}"/>
              </a:ext>
            </a:extLst>
          </p:cNvPr>
          <p:cNvSpPr>
            <a:spLocks noChangeArrowheads="1"/>
          </p:cNvSpPr>
          <p:nvPr/>
        </p:nvSpPr>
        <p:spPr bwMode="auto">
          <a:xfrm>
            <a:off x="9340600" y="4292534"/>
            <a:ext cx="1111164" cy="795277"/>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399">
              <a:latin typeface="Arial" panose="020B0604020202020204" pitchFamily="34" charset="0"/>
            </a:endParaRPr>
          </a:p>
        </p:txBody>
      </p:sp>
      <p:sp>
        <p:nvSpPr>
          <p:cNvPr id="54284" name="Rectangle 15">
            <a:extLst>
              <a:ext uri="{FF2B5EF4-FFF2-40B4-BE49-F238E27FC236}">
                <a16:creationId xmlns:a16="http://schemas.microsoft.com/office/drawing/2014/main" id="{EF64C9F8-13D8-47C0-AE5C-69D8B0F99477}"/>
              </a:ext>
            </a:extLst>
          </p:cNvPr>
          <p:cNvSpPr>
            <a:spLocks noChangeArrowheads="1"/>
          </p:cNvSpPr>
          <p:nvPr/>
        </p:nvSpPr>
        <p:spPr bwMode="auto">
          <a:xfrm>
            <a:off x="6954772" y="5157654"/>
            <a:ext cx="1111164" cy="877820"/>
          </a:xfrm>
          <a:prstGeom prst="rect">
            <a:avLst/>
          </a:prstGeom>
          <a:solidFill>
            <a:srgbClr val="A6FFFF"/>
          </a:solidFill>
          <a:ln w="38100">
            <a:solidFill>
              <a:srgbClr val="FF0066"/>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399">
              <a:latin typeface="Arial" panose="020B0604020202020204" pitchFamily="34" charset="0"/>
            </a:endParaRPr>
          </a:p>
        </p:txBody>
      </p:sp>
      <p:sp>
        <p:nvSpPr>
          <p:cNvPr id="54285" name="Rectangle 16">
            <a:extLst>
              <a:ext uri="{FF2B5EF4-FFF2-40B4-BE49-F238E27FC236}">
                <a16:creationId xmlns:a16="http://schemas.microsoft.com/office/drawing/2014/main" id="{818260E5-DF81-4389-818E-23F3DDBE88DA}"/>
              </a:ext>
            </a:extLst>
          </p:cNvPr>
          <p:cNvSpPr>
            <a:spLocks noChangeArrowheads="1"/>
          </p:cNvSpPr>
          <p:nvPr/>
        </p:nvSpPr>
        <p:spPr bwMode="auto">
          <a:xfrm>
            <a:off x="6929373" y="1125715"/>
            <a:ext cx="1120689" cy="957189"/>
          </a:xfrm>
          <a:prstGeom prst="rect">
            <a:avLst/>
          </a:prstGeom>
          <a:solidFill>
            <a:srgbClr val="A6FFFF"/>
          </a:solidFill>
          <a:ln w="28575">
            <a:solidFill>
              <a:srgbClr val="FF0066"/>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399">
              <a:latin typeface="Arial" panose="020B0604020202020204" pitchFamily="34" charset="0"/>
            </a:endParaRPr>
          </a:p>
        </p:txBody>
      </p:sp>
      <p:sp>
        <p:nvSpPr>
          <p:cNvPr id="54286" name="Rectangle 17">
            <a:extLst>
              <a:ext uri="{FF2B5EF4-FFF2-40B4-BE49-F238E27FC236}">
                <a16:creationId xmlns:a16="http://schemas.microsoft.com/office/drawing/2014/main" id="{012CEBDE-8F93-4EF4-939E-130BACB9C4B4}"/>
              </a:ext>
            </a:extLst>
          </p:cNvPr>
          <p:cNvSpPr>
            <a:spLocks noChangeArrowheads="1"/>
          </p:cNvSpPr>
          <p:nvPr/>
        </p:nvSpPr>
        <p:spPr bwMode="auto">
          <a:xfrm>
            <a:off x="4518147" y="2294026"/>
            <a:ext cx="1144500" cy="707971"/>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399">
              <a:latin typeface="Arial" panose="020B0604020202020204" pitchFamily="34" charset="0"/>
            </a:endParaRPr>
          </a:p>
        </p:txBody>
      </p:sp>
      <p:sp>
        <p:nvSpPr>
          <p:cNvPr id="54287" name="Text Box 19">
            <a:extLst>
              <a:ext uri="{FF2B5EF4-FFF2-40B4-BE49-F238E27FC236}">
                <a16:creationId xmlns:a16="http://schemas.microsoft.com/office/drawing/2014/main" id="{5B306FA0-A457-44B9-82CB-A54C90E1EB51}"/>
              </a:ext>
            </a:extLst>
          </p:cNvPr>
          <p:cNvSpPr txBox="1">
            <a:spLocks noChangeArrowheads="1"/>
          </p:cNvSpPr>
          <p:nvPr/>
        </p:nvSpPr>
        <p:spPr bwMode="auto">
          <a:xfrm>
            <a:off x="2510218" y="1395571"/>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399" b="1">
                <a:latin typeface="Arial" panose="020B0604020202020204" pitchFamily="34" charset="0"/>
              </a:rPr>
              <a:t>CO</a:t>
            </a:r>
            <a:r>
              <a:rPr lang="cs-CZ" altLang="cs-CZ" sz="2399" b="1" baseline="-25000">
                <a:latin typeface="Arial" panose="020B0604020202020204" pitchFamily="34" charset="0"/>
              </a:rPr>
              <a:t>2</a:t>
            </a:r>
            <a:endParaRPr lang="cs-CZ" altLang="cs-CZ" sz="2399">
              <a:latin typeface="Arial" panose="020B0604020202020204" pitchFamily="34" charset="0"/>
            </a:endParaRPr>
          </a:p>
        </p:txBody>
      </p:sp>
      <p:sp>
        <p:nvSpPr>
          <p:cNvPr id="54288" name="Text Box 20">
            <a:extLst>
              <a:ext uri="{FF2B5EF4-FFF2-40B4-BE49-F238E27FC236}">
                <a16:creationId xmlns:a16="http://schemas.microsoft.com/office/drawing/2014/main" id="{43455230-B4F5-4D6C-A9E0-058CBF881CF5}"/>
              </a:ext>
            </a:extLst>
          </p:cNvPr>
          <p:cNvSpPr txBox="1">
            <a:spLocks noChangeArrowheads="1"/>
          </p:cNvSpPr>
          <p:nvPr/>
        </p:nvSpPr>
        <p:spPr bwMode="auto">
          <a:xfrm>
            <a:off x="2551491" y="3441699"/>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399" b="1">
                <a:latin typeface="Arial" panose="020B0604020202020204" pitchFamily="34" charset="0"/>
              </a:rPr>
              <a:t>H</a:t>
            </a:r>
            <a:r>
              <a:rPr lang="cs-CZ" altLang="cs-CZ" sz="2399" b="1" baseline="-25000">
                <a:latin typeface="Arial" panose="020B0604020202020204" pitchFamily="34" charset="0"/>
              </a:rPr>
              <a:t>2</a:t>
            </a:r>
            <a:r>
              <a:rPr lang="cs-CZ" altLang="cs-CZ" sz="2399" b="1">
                <a:latin typeface="Arial" panose="020B0604020202020204" pitchFamily="34" charset="0"/>
              </a:rPr>
              <a:t>O</a:t>
            </a:r>
            <a:endParaRPr lang="cs-CZ" altLang="cs-CZ" sz="2399">
              <a:latin typeface="Arial" panose="020B0604020202020204" pitchFamily="34" charset="0"/>
            </a:endParaRPr>
          </a:p>
        </p:txBody>
      </p:sp>
      <p:sp>
        <p:nvSpPr>
          <p:cNvPr id="54289" name="Text Box 21">
            <a:extLst>
              <a:ext uri="{FF2B5EF4-FFF2-40B4-BE49-F238E27FC236}">
                <a16:creationId xmlns:a16="http://schemas.microsoft.com/office/drawing/2014/main" id="{0D509DA9-5B47-467A-94D7-03438ED66ABE}"/>
              </a:ext>
            </a:extLst>
          </p:cNvPr>
          <p:cNvSpPr txBox="1">
            <a:spLocks noChangeArrowheads="1"/>
          </p:cNvSpPr>
          <p:nvPr/>
        </p:nvSpPr>
        <p:spPr bwMode="auto">
          <a:xfrm>
            <a:off x="4554708" y="2436891"/>
            <a:ext cx="109677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399" b="1">
                <a:latin typeface="Arial" panose="020B0604020202020204" pitchFamily="34" charset="0"/>
              </a:rPr>
              <a:t>H</a:t>
            </a:r>
            <a:r>
              <a:rPr lang="cs-CZ" altLang="cs-CZ" sz="2399" b="1" baseline="-25000">
                <a:latin typeface="Arial" panose="020B0604020202020204" pitchFamily="34" charset="0"/>
              </a:rPr>
              <a:t>2</a:t>
            </a:r>
            <a:r>
              <a:rPr lang="cs-CZ" altLang="cs-CZ" sz="2399" b="1">
                <a:latin typeface="Arial" panose="020B0604020202020204" pitchFamily="34" charset="0"/>
              </a:rPr>
              <a:t>CO</a:t>
            </a:r>
            <a:r>
              <a:rPr lang="cs-CZ" altLang="cs-CZ" sz="2399" b="1" baseline="-25000">
                <a:latin typeface="Arial" panose="020B0604020202020204" pitchFamily="34" charset="0"/>
              </a:rPr>
              <a:t>3</a:t>
            </a:r>
            <a:endParaRPr lang="cs-CZ" altLang="cs-CZ" sz="2399">
              <a:latin typeface="Arial" panose="020B0604020202020204" pitchFamily="34" charset="0"/>
            </a:endParaRPr>
          </a:p>
        </p:txBody>
      </p:sp>
      <p:sp>
        <p:nvSpPr>
          <p:cNvPr id="54290" name="Text Box 22">
            <a:extLst>
              <a:ext uri="{FF2B5EF4-FFF2-40B4-BE49-F238E27FC236}">
                <a16:creationId xmlns:a16="http://schemas.microsoft.com/office/drawing/2014/main" id="{03B7D818-0822-464E-82E0-C56746069116}"/>
              </a:ext>
            </a:extLst>
          </p:cNvPr>
          <p:cNvSpPr txBox="1">
            <a:spLocks noChangeArrowheads="1"/>
          </p:cNvSpPr>
          <p:nvPr/>
        </p:nvSpPr>
        <p:spPr bwMode="auto">
          <a:xfrm>
            <a:off x="7091893" y="1462241"/>
            <a:ext cx="982961"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399" b="1">
                <a:latin typeface="Arial" panose="020B0604020202020204" pitchFamily="34" charset="0"/>
              </a:rPr>
              <a:t>HCO</a:t>
            </a:r>
            <a:r>
              <a:rPr lang="cs-CZ" altLang="cs-CZ" sz="2399" b="1" baseline="-25000">
                <a:latin typeface="Arial" panose="020B0604020202020204" pitchFamily="34" charset="0"/>
              </a:rPr>
              <a:t>3</a:t>
            </a:r>
            <a:endParaRPr lang="cs-CZ" altLang="cs-CZ" sz="2399" b="1">
              <a:latin typeface="Arial" panose="020B0604020202020204" pitchFamily="34" charset="0"/>
            </a:endParaRPr>
          </a:p>
        </p:txBody>
      </p:sp>
      <p:sp>
        <p:nvSpPr>
          <p:cNvPr id="54291" name="Text Box 23">
            <a:extLst>
              <a:ext uri="{FF2B5EF4-FFF2-40B4-BE49-F238E27FC236}">
                <a16:creationId xmlns:a16="http://schemas.microsoft.com/office/drawing/2014/main" id="{45BBD993-E5F2-48E6-B0C6-C874B09415D1}"/>
              </a:ext>
            </a:extLst>
          </p:cNvPr>
          <p:cNvSpPr txBox="1">
            <a:spLocks noChangeArrowheads="1"/>
          </p:cNvSpPr>
          <p:nvPr/>
        </p:nvSpPr>
        <p:spPr bwMode="auto">
          <a:xfrm>
            <a:off x="7064302" y="3516306"/>
            <a:ext cx="52383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399" b="1">
                <a:latin typeface="Arial" panose="020B0604020202020204" pitchFamily="34" charset="0"/>
              </a:rPr>
              <a:t>H</a:t>
            </a:r>
            <a:r>
              <a:rPr lang="cs-CZ" altLang="cs-CZ" sz="2399" b="1" baseline="70000">
                <a:latin typeface="Arial" panose="020B0604020202020204" pitchFamily="34" charset="0"/>
              </a:rPr>
              <a:t>+</a:t>
            </a:r>
            <a:endParaRPr lang="cs-CZ" altLang="cs-CZ" sz="2399" b="1">
              <a:latin typeface="Arial" panose="020B0604020202020204" pitchFamily="34" charset="0"/>
            </a:endParaRPr>
          </a:p>
        </p:txBody>
      </p:sp>
      <p:grpSp>
        <p:nvGrpSpPr>
          <p:cNvPr id="54292" name="Group 24">
            <a:extLst>
              <a:ext uri="{FF2B5EF4-FFF2-40B4-BE49-F238E27FC236}">
                <a16:creationId xmlns:a16="http://schemas.microsoft.com/office/drawing/2014/main" id="{B8E610BE-5E00-4C69-8E08-E685EF515AFA}"/>
              </a:ext>
            </a:extLst>
          </p:cNvPr>
          <p:cNvGrpSpPr>
            <a:grpSpLocks/>
          </p:cNvGrpSpPr>
          <p:nvPr/>
        </p:nvGrpSpPr>
        <p:grpSpPr bwMode="auto">
          <a:xfrm>
            <a:off x="5656297" y="1644788"/>
            <a:ext cx="1273076" cy="2038192"/>
            <a:chOff x="2575" y="781"/>
            <a:chExt cx="866" cy="1284"/>
          </a:xfrm>
        </p:grpSpPr>
        <p:sp>
          <p:nvSpPr>
            <p:cNvPr id="54302" name="Freeform 25">
              <a:extLst>
                <a:ext uri="{FF2B5EF4-FFF2-40B4-BE49-F238E27FC236}">
                  <a16:creationId xmlns:a16="http://schemas.microsoft.com/office/drawing/2014/main" id="{932C1BFD-14DE-49E8-AFD6-9F7FE2096F54}"/>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400"/>
            </a:p>
          </p:txBody>
        </p:sp>
        <p:sp>
          <p:nvSpPr>
            <p:cNvPr id="54303" name="Freeform 26">
              <a:extLst>
                <a:ext uri="{FF2B5EF4-FFF2-40B4-BE49-F238E27FC236}">
                  <a16:creationId xmlns:a16="http://schemas.microsoft.com/office/drawing/2014/main" id="{4FA22B33-8BCD-4D67-A854-C4F924A4BCF1}"/>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400"/>
            </a:p>
          </p:txBody>
        </p:sp>
      </p:grpSp>
      <p:sp>
        <p:nvSpPr>
          <p:cNvPr id="54293" name="Rectangle 28">
            <a:extLst>
              <a:ext uri="{FF2B5EF4-FFF2-40B4-BE49-F238E27FC236}">
                <a16:creationId xmlns:a16="http://schemas.microsoft.com/office/drawing/2014/main" id="{2C67358E-608B-4E87-8A43-3536000F480D}"/>
              </a:ext>
            </a:extLst>
          </p:cNvPr>
          <p:cNvSpPr>
            <a:spLocks noChangeArrowheads="1"/>
          </p:cNvSpPr>
          <p:nvPr/>
        </p:nvSpPr>
        <p:spPr bwMode="auto">
          <a:xfrm flipH="1">
            <a:off x="1692616" y="1484463"/>
            <a:ext cx="723845" cy="71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399">
              <a:latin typeface="Arial" panose="020B0604020202020204" pitchFamily="34" charset="0"/>
            </a:endParaRPr>
          </a:p>
        </p:txBody>
      </p:sp>
      <p:sp>
        <p:nvSpPr>
          <p:cNvPr id="54294" name="Text Box 32">
            <a:extLst>
              <a:ext uri="{FF2B5EF4-FFF2-40B4-BE49-F238E27FC236}">
                <a16:creationId xmlns:a16="http://schemas.microsoft.com/office/drawing/2014/main" id="{9D638538-AF7F-439B-BD79-DFCAD92BBBDA}"/>
              </a:ext>
            </a:extLst>
          </p:cNvPr>
          <p:cNvSpPr txBox="1">
            <a:spLocks noChangeArrowheads="1"/>
          </p:cNvSpPr>
          <p:nvPr/>
        </p:nvSpPr>
        <p:spPr bwMode="auto">
          <a:xfrm>
            <a:off x="7121107" y="5464019"/>
            <a:ext cx="85151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399" b="1">
                <a:latin typeface="Arial" panose="020B0604020202020204" pitchFamily="34" charset="0"/>
              </a:rPr>
              <a:t>Buf </a:t>
            </a:r>
            <a:r>
              <a:rPr lang="cs-CZ" altLang="cs-CZ" sz="2399" b="1" baseline="70000">
                <a:latin typeface="Arial" panose="020B0604020202020204" pitchFamily="34" charset="0"/>
              </a:rPr>
              <a:t>-</a:t>
            </a:r>
            <a:endParaRPr lang="cs-CZ" altLang="cs-CZ" sz="2399" b="1">
              <a:latin typeface="Arial" panose="020B0604020202020204" pitchFamily="34" charset="0"/>
            </a:endParaRPr>
          </a:p>
        </p:txBody>
      </p:sp>
      <p:sp>
        <p:nvSpPr>
          <p:cNvPr id="54295" name="Text Box 33">
            <a:extLst>
              <a:ext uri="{FF2B5EF4-FFF2-40B4-BE49-F238E27FC236}">
                <a16:creationId xmlns:a16="http://schemas.microsoft.com/office/drawing/2014/main" id="{21842890-7295-49E3-87DD-7E40B4857062}"/>
              </a:ext>
            </a:extLst>
          </p:cNvPr>
          <p:cNvSpPr txBox="1">
            <a:spLocks noChangeArrowheads="1"/>
          </p:cNvSpPr>
          <p:nvPr/>
        </p:nvSpPr>
        <p:spPr bwMode="auto">
          <a:xfrm>
            <a:off x="9490725" y="4549689"/>
            <a:ext cx="9204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399" b="1">
                <a:latin typeface="Arial" panose="020B0604020202020204" pitchFamily="34" charset="0"/>
              </a:rPr>
              <a:t>HBuf</a:t>
            </a:r>
          </a:p>
        </p:txBody>
      </p:sp>
      <p:sp>
        <p:nvSpPr>
          <p:cNvPr id="54296" name="Text Box 34">
            <a:extLst>
              <a:ext uri="{FF2B5EF4-FFF2-40B4-BE49-F238E27FC236}">
                <a16:creationId xmlns:a16="http://schemas.microsoft.com/office/drawing/2014/main" id="{67E657F2-6D2A-4251-B2EE-9F0767FC24A3}"/>
              </a:ext>
            </a:extLst>
          </p:cNvPr>
          <p:cNvSpPr txBox="1">
            <a:spLocks noChangeArrowheads="1"/>
          </p:cNvSpPr>
          <p:nvPr/>
        </p:nvSpPr>
        <p:spPr bwMode="auto">
          <a:xfrm>
            <a:off x="7784207" y="1363823"/>
            <a:ext cx="28725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399">
                <a:latin typeface="Arial" panose="020B0604020202020204" pitchFamily="34" charset="0"/>
              </a:rPr>
              <a:t>-</a:t>
            </a:r>
          </a:p>
        </p:txBody>
      </p:sp>
      <p:sp>
        <p:nvSpPr>
          <p:cNvPr id="112763" name="Text Box 123">
            <a:extLst>
              <a:ext uri="{FF2B5EF4-FFF2-40B4-BE49-F238E27FC236}">
                <a16:creationId xmlns:a16="http://schemas.microsoft.com/office/drawing/2014/main" id="{A1448332-7DE1-4998-AA94-0B2E65E166BD}"/>
              </a:ext>
            </a:extLst>
          </p:cNvPr>
          <p:cNvSpPr txBox="1">
            <a:spLocks noChangeArrowheads="1"/>
          </p:cNvSpPr>
          <p:nvPr/>
        </p:nvSpPr>
        <p:spPr bwMode="auto">
          <a:xfrm>
            <a:off x="3419682" y="260596"/>
            <a:ext cx="3468420" cy="584519"/>
          </a:xfrm>
          <a:prstGeom prst="rect">
            <a:avLst/>
          </a:prstGeom>
          <a:noFill/>
          <a:ln w="12700">
            <a:solidFill>
              <a:schemeClr val="tx1"/>
            </a:solidFill>
            <a:miter lim="800000"/>
            <a:headEnd/>
            <a:tailEnd/>
          </a:ln>
          <a:effectLst>
            <a:prstShdw prst="shdw17" dist="17961" dir="2700000">
              <a:schemeClr val="tx1">
                <a:gamma/>
                <a:shade val="60000"/>
                <a:invGamma/>
              </a:schemeClr>
            </a:prstShdw>
          </a:effectLst>
        </p:spPr>
        <p:txBody>
          <a:bodyPr>
            <a:spAutoFit/>
          </a:bodyPr>
          <a:lstStyle/>
          <a:p>
            <a:pPr algn="ctr" eaLnBrk="1" hangingPunct="1">
              <a:defRPr/>
            </a:pPr>
            <a:r>
              <a:rPr lang="cs-CZ" sz="1599" b="1" dirty="0"/>
              <a:t>Buffer Base (BB)</a:t>
            </a:r>
          </a:p>
          <a:p>
            <a:pPr algn="ctr" eaLnBrk="1" hangingPunct="1">
              <a:defRPr/>
            </a:pPr>
            <a:r>
              <a:rPr lang="cs-CZ" sz="1599" b="1" dirty="0"/>
              <a:t>BB  =</a:t>
            </a:r>
            <a:r>
              <a:rPr lang="cs-CZ" sz="1400" b="1" dirty="0"/>
              <a:t> </a:t>
            </a:r>
            <a:r>
              <a:rPr lang="en-US" sz="1400" dirty="0"/>
              <a:t>[</a:t>
            </a:r>
            <a:r>
              <a:rPr lang="cs-CZ" sz="1599" b="1" dirty="0"/>
              <a:t>HCO</a:t>
            </a:r>
            <a:r>
              <a:rPr lang="cs-CZ" sz="1599" b="1" baseline="-25000" dirty="0"/>
              <a:t>3</a:t>
            </a:r>
            <a:r>
              <a:rPr lang="cs-CZ" sz="1599" b="1" baseline="70000" dirty="0"/>
              <a:t>-</a:t>
            </a:r>
            <a:r>
              <a:rPr lang="cs-CZ" sz="1400" b="1" baseline="70000" dirty="0"/>
              <a:t> </a:t>
            </a:r>
            <a:r>
              <a:rPr lang="cs-CZ" sz="1400" dirty="0"/>
              <a:t>]</a:t>
            </a:r>
            <a:r>
              <a:rPr lang="cs-CZ" sz="1400" b="1" dirty="0"/>
              <a:t>+ </a:t>
            </a:r>
            <a:r>
              <a:rPr lang="cs-CZ" sz="1400" dirty="0"/>
              <a:t>[</a:t>
            </a:r>
            <a:r>
              <a:rPr lang="cs-CZ" sz="1599" b="1" dirty="0"/>
              <a:t>Buf </a:t>
            </a:r>
            <a:r>
              <a:rPr lang="cs-CZ" sz="1599" b="1" baseline="70000" dirty="0"/>
              <a:t>-</a:t>
            </a:r>
            <a:r>
              <a:rPr lang="cs-CZ" sz="1400" b="1" baseline="70000" dirty="0"/>
              <a:t> </a:t>
            </a:r>
            <a:r>
              <a:rPr lang="cs-CZ" sz="1400" dirty="0"/>
              <a:t>]</a:t>
            </a:r>
            <a:endParaRPr lang="cs-CZ" sz="1400" b="1" baseline="70000" dirty="0"/>
          </a:p>
        </p:txBody>
      </p:sp>
      <p:sp>
        <p:nvSpPr>
          <p:cNvPr id="112764" name="Line 124">
            <a:extLst>
              <a:ext uri="{FF2B5EF4-FFF2-40B4-BE49-F238E27FC236}">
                <a16:creationId xmlns:a16="http://schemas.microsoft.com/office/drawing/2014/main" id="{40AA4114-D91A-4690-922F-6F32E6D308F8}"/>
              </a:ext>
            </a:extLst>
          </p:cNvPr>
          <p:cNvSpPr>
            <a:spLocks noChangeShapeType="1"/>
          </p:cNvSpPr>
          <p:nvPr/>
        </p:nvSpPr>
        <p:spPr bwMode="auto">
          <a:xfrm flipV="1">
            <a:off x="4511797" y="981264"/>
            <a:ext cx="0" cy="6492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12765" name="Text Box 125">
            <a:extLst>
              <a:ext uri="{FF2B5EF4-FFF2-40B4-BE49-F238E27FC236}">
                <a16:creationId xmlns:a16="http://schemas.microsoft.com/office/drawing/2014/main" id="{DA1BB70C-4EB6-4529-8E4F-BE2A51090D91}"/>
              </a:ext>
            </a:extLst>
          </p:cNvPr>
          <p:cNvSpPr txBox="1">
            <a:spLocks noChangeArrowheads="1"/>
          </p:cNvSpPr>
          <p:nvPr/>
        </p:nvSpPr>
        <p:spPr bwMode="auto">
          <a:xfrm>
            <a:off x="3935581" y="1628914"/>
            <a:ext cx="2509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Závisí na koncentraci hemoglobinu</a:t>
            </a:r>
            <a:endParaRPr lang="en-US" altLang="cs-CZ" sz="1400">
              <a:latin typeface="Arial" panose="020B0604020202020204" pitchFamily="34" charset="0"/>
            </a:endParaRPr>
          </a:p>
        </p:txBody>
      </p:sp>
      <p:sp>
        <p:nvSpPr>
          <p:cNvPr id="112766" name="Text Box 126">
            <a:extLst>
              <a:ext uri="{FF2B5EF4-FFF2-40B4-BE49-F238E27FC236}">
                <a16:creationId xmlns:a16="http://schemas.microsoft.com/office/drawing/2014/main" id="{483ED83A-4CE6-4E8C-A440-6145D5E089E6}"/>
              </a:ext>
            </a:extLst>
          </p:cNvPr>
          <p:cNvSpPr txBox="1">
            <a:spLocks noChangeArrowheads="1"/>
          </p:cNvSpPr>
          <p:nvPr/>
        </p:nvSpPr>
        <p:spPr bwMode="auto">
          <a:xfrm>
            <a:off x="2208513" y="4436985"/>
            <a:ext cx="4429418"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latin typeface="Arial" panose="020B0604020202020204" pitchFamily="34" charset="0"/>
              </a:rPr>
              <a:t>Norma Buffer Base (NBB):</a:t>
            </a:r>
          </a:p>
          <a:p>
            <a:pPr eaLnBrk="1" hangingPunct="1">
              <a:spcBef>
                <a:spcPct val="0"/>
              </a:spcBef>
              <a:buClrTx/>
              <a:buFontTx/>
              <a:buNone/>
            </a:pPr>
            <a:r>
              <a:rPr lang="cs-CZ" altLang="cs-CZ" sz="2399">
                <a:latin typeface="Arial" panose="020B0604020202020204" pitchFamily="34" charset="0"/>
              </a:rPr>
              <a:t>NBB=41.7+0.42*cHB [g/100ml]</a:t>
            </a:r>
            <a:endParaRPr lang="en-US" altLang="cs-CZ" sz="2399">
              <a:latin typeface="Arial" panose="020B0604020202020204" pitchFamily="34" charset="0"/>
            </a:endParaRPr>
          </a:p>
        </p:txBody>
      </p:sp>
      <p:sp>
        <p:nvSpPr>
          <p:cNvPr id="112767" name="Text Box 127">
            <a:extLst>
              <a:ext uri="{FF2B5EF4-FFF2-40B4-BE49-F238E27FC236}">
                <a16:creationId xmlns:a16="http://schemas.microsoft.com/office/drawing/2014/main" id="{4F62E347-28D2-48D4-8CC5-3A8B434F245F}"/>
              </a:ext>
            </a:extLst>
          </p:cNvPr>
          <p:cNvSpPr txBox="1">
            <a:spLocks noChangeArrowheads="1"/>
          </p:cNvSpPr>
          <p:nvPr/>
        </p:nvSpPr>
        <p:spPr bwMode="auto">
          <a:xfrm>
            <a:off x="2135494" y="5733872"/>
            <a:ext cx="2153154" cy="119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latin typeface="Arial" panose="020B0604020202020204" pitchFamily="34" charset="0"/>
              </a:rPr>
              <a:t>Nadbytek bazí</a:t>
            </a:r>
            <a:endParaRPr lang="ru-RU" altLang="cs-CZ" sz="2399">
              <a:latin typeface="Arial" panose="020B0604020202020204" pitchFamily="34" charset="0"/>
            </a:endParaRPr>
          </a:p>
          <a:p>
            <a:pPr eaLnBrk="1" hangingPunct="1">
              <a:spcBef>
                <a:spcPct val="0"/>
              </a:spcBef>
              <a:buClrTx/>
              <a:buFontTx/>
              <a:buNone/>
            </a:pPr>
            <a:r>
              <a:rPr lang="cs-CZ" altLang="cs-CZ" sz="2399">
                <a:latin typeface="Arial" panose="020B0604020202020204" pitchFamily="34" charset="0"/>
              </a:rPr>
              <a:t>Base Excess:</a:t>
            </a:r>
          </a:p>
          <a:p>
            <a:pPr eaLnBrk="1" hangingPunct="1">
              <a:spcBef>
                <a:spcPct val="0"/>
              </a:spcBef>
              <a:buClrTx/>
              <a:buFontTx/>
              <a:buNone/>
            </a:pPr>
            <a:r>
              <a:rPr lang="cs-CZ" altLang="cs-CZ" sz="2399">
                <a:latin typeface="Arial" panose="020B0604020202020204" pitchFamily="34" charset="0"/>
              </a:rPr>
              <a:t>BE=BB-NBB</a:t>
            </a:r>
            <a:endParaRPr lang="en-US" altLang="cs-CZ" sz="2399">
              <a:latin typeface="Arial" panose="020B0604020202020204" pitchFamily="34" charset="0"/>
            </a:endParaRPr>
          </a:p>
        </p:txBody>
      </p:sp>
    </p:spTree>
    <p:extLst>
      <p:ext uri="{BB962C8B-B14F-4D97-AF65-F5344CB8AC3E}">
        <p14:creationId xmlns:p14="http://schemas.microsoft.com/office/powerpoint/2010/main" val="183184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763">
                                            <p:txEl>
                                              <p:pRg st="1" end="1"/>
                                            </p:txEl>
                                          </p:spTgt>
                                        </p:tgtEl>
                                        <p:attrNameLst>
                                          <p:attrName>style.visibility</p:attrName>
                                        </p:attrNameLst>
                                      </p:cBhvr>
                                      <p:to>
                                        <p:strVal val="visible"/>
                                      </p:to>
                                    </p:set>
                                    <p:animEffect transition="in" filter="checkerboard(across)">
                                      <p:cBhvr>
                                        <p:cTn id="7" dur="500"/>
                                        <p:tgtEl>
                                          <p:spTgt spid="1127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765"/>
                                        </p:tgtEl>
                                        <p:attrNameLst>
                                          <p:attrName>style.visibility</p:attrName>
                                        </p:attrNameLst>
                                      </p:cBhvr>
                                      <p:to>
                                        <p:strVal val="visible"/>
                                      </p:to>
                                    </p:set>
                                    <p:animEffect transition="in" filter="checkerboard(across)">
                                      <p:cBhvr>
                                        <p:cTn id="12" dur="500"/>
                                        <p:tgtEl>
                                          <p:spTgt spid="112765"/>
                                        </p:tgtEl>
                                      </p:cBhvr>
                                    </p:animEffect>
                                  </p:childTnLst>
                                </p:cTn>
                              </p:par>
                              <p:par>
                                <p:cTn id="13" presetID="5" presetClass="entr" presetSubtype="10" fill="hold" nodeType="withEffect">
                                  <p:stCondLst>
                                    <p:cond delay="0"/>
                                  </p:stCondLst>
                                  <p:childTnLst>
                                    <p:set>
                                      <p:cBhvr>
                                        <p:cTn id="14" dur="1" fill="hold">
                                          <p:stCondLst>
                                            <p:cond delay="0"/>
                                          </p:stCondLst>
                                        </p:cTn>
                                        <p:tgtEl>
                                          <p:spTgt spid="112764"/>
                                        </p:tgtEl>
                                        <p:attrNameLst>
                                          <p:attrName>style.visibility</p:attrName>
                                        </p:attrNameLst>
                                      </p:cBhvr>
                                      <p:to>
                                        <p:strVal val="visible"/>
                                      </p:to>
                                    </p:set>
                                    <p:animEffect transition="in" filter="checkerboard(across)">
                                      <p:cBhvr>
                                        <p:cTn id="15" dur="500"/>
                                        <p:tgtEl>
                                          <p:spTgt spid="1127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2766"/>
                                        </p:tgtEl>
                                        <p:attrNameLst>
                                          <p:attrName>style.visibility</p:attrName>
                                        </p:attrNameLst>
                                      </p:cBhvr>
                                      <p:to>
                                        <p:strVal val="visible"/>
                                      </p:to>
                                    </p:set>
                                    <p:animEffect transition="in" filter="checkerboard(across)">
                                      <p:cBhvr>
                                        <p:cTn id="20" dur="500"/>
                                        <p:tgtEl>
                                          <p:spTgt spid="1127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2767"/>
                                        </p:tgtEl>
                                        <p:attrNameLst>
                                          <p:attrName>style.visibility</p:attrName>
                                        </p:attrNameLst>
                                      </p:cBhvr>
                                      <p:to>
                                        <p:strVal val="visible"/>
                                      </p:to>
                                    </p:set>
                                    <p:animEffect transition="in" filter="checkerboard(across)">
                                      <p:cBhvr>
                                        <p:cTn id="25" dur="500"/>
                                        <p:tgtEl>
                                          <p:spTgt spid="112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5" grpId="0"/>
      <p:bldP spid="112766" grpId="0"/>
      <p:bldP spid="1127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37B0692-936E-442D-A4AA-647BE315961F}"/>
              </a:ext>
            </a:extLst>
          </p:cNvPr>
          <p:cNvSpPr>
            <a:spLocks noChangeArrowheads="1"/>
          </p:cNvSpPr>
          <p:nvPr/>
        </p:nvSpPr>
        <p:spPr bwMode="auto">
          <a:xfrm>
            <a:off x="6745238" y="170987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t>HCO</a:t>
            </a:r>
            <a:r>
              <a:rPr lang="cs-CZ" altLang="cs-CZ" sz="2399" baseline="-25000"/>
              <a:t>3</a:t>
            </a:r>
            <a:r>
              <a:rPr lang="cs-CZ" altLang="cs-CZ" sz="2399" baseline="40000"/>
              <a:t>-</a:t>
            </a:r>
          </a:p>
        </p:txBody>
      </p:sp>
      <p:sp>
        <p:nvSpPr>
          <p:cNvPr id="37891" name="Rectangle 8">
            <a:extLst>
              <a:ext uri="{FF2B5EF4-FFF2-40B4-BE49-F238E27FC236}">
                <a16:creationId xmlns:a16="http://schemas.microsoft.com/office/drawing/2014/main" id="{E4EFF1FC-9A4D-46C9-ACCA-4FF0DFEC6762}"/>
              </a:ext>
            </a:extLst>
          </p:cNvPr>
          <p:cNvSpPr>
            <a:spLocks noChangeArrowheads="1"/>
          </p:cNvSpPr>
          <p:nvPr/>
        </p:nvSpPr>
        <p:spPr bwMode="auto">
          <a:xfrm>
            <a:off x="6762699" y="3932200"/>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t>H</a:t>
            </a:r>
            <a:r>
              <a:rPr lang="cs-CZ" altLang="cs-CZ" sz="2399" baseline="40000"/>
              <a:t>+</a:t>
            </a:r>
          </a:p>
        </p:txBody>
      </p:sp>
      <p:sp>
        <p:nvSpPr>
          <p:cNvPr id="37892" name="Rectangle 10">
            <a:extLst>
              <a:ext uri="{FF2B5EF4-FFF2-40B4-BE49-F238E27FC236}">
                <a16:creationId xmlns:a16="http://schemas.microsoft.com/office/drawing/2014/main" id="{4F47F5F2-28A8-463F-A9F4-F884169CA803}"/>
              </a:ext>
            </a:extLst>
          </p:cNvPr>
          <p:cNvSpPr>
            <a:spLocks noChangeArrowheads="1"/>
          </p:cNvSpPr>
          <p:nvPr/>
        </p:nvSpPr>
        <p:spPr bwMode="auto">
          <a:xfrm>
            <a:off x="6778573" y="5774173"/>
            <a:ext cx="934966" cy="719082"/>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t>Buf</a:t>
            </a:r>
            <a:r>
              <a:rPr lang="cs-CZ" altLang="cs-CZ" sz="2399" baseline="40000"/>
              <a:t>-</a:t>
            </a:r>
          </a:p>
        </p:txBody>
      </p:sp>
      <p:sp>
        <p:nvSpPr>
          <p:cNvPr id="76806" name="Rectangle 11">
            <a:extLst>
              <a:ext uri="{FF2B5EF4-FFF2-40B4-BE49-F238E27FC236}">
                <a16:creationId xmlns:a16="http://schemas.microsoft.com/office/drawing/2014/main" id="{93139462-1733-47B9-A66C-0EA3B7F41651}"/>
              </a:ext>
            </a:extLst>
          </p:cNvPr>
          <p:cNvSpPr>
            <a:spLocks noChangeArrowheads="1"/>
          </p:cNvSpPr>
          <p:nvPr/>
        </p:nvSpPr>
        <p:spPr bwMode="auto">
          <a:xfrm>
            <a:off x="9472352" y="4806844"/>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t>HBuf</a:t>
            </a:r>
            <a:endParaRPr lang="cs-CZ" altLang="cs-CZ" sz="2399" baseline="40000"/>
          </a:p>
        </p:txBody>
      </p:sp>
      <p:sp>
        <p:nvSpPr>
          <p:cNvPr id="37894" name="Rectangle 4">
            <a:extLst>
              <a:ext uri="{FF2B5EF4-FFF2-40B4-BE49-F238E27FC236}">
                <a16:creationId xmlns:a16="http://schemas.microsoft.com/office/drawing/2014/main" id="{D4F6DCB1-8E39-4204-B0EC-5FA33B1FB9A5}"/>
              </a:ext>
            </a:extLst>
          </p:cNvPr>
          <p:cNvSpPr>
            <a:spLocks noChangeArrowheads="1"/>
          </p:cNvSpPr>
          <p:nvPr/>
        </p:nvSpPr>
        <p:spPr bwMode="auto">
          <a:xfrm>
            <a:off x="1776746" y="170987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t>CO</a:t>
            </a:r>
            <a:r>
              <a:rPr lang="cs-CZ" altLang="cs-CZ" sz="2399" baseline="-25000"/>
              <a:t>2</a:t>
            </a:r>
          </a:p>
        </p:txBody>
      </p:sp>
      <p:sp>
        <p:nvSpPr>
          <p:cNvPr id="37895" name="Rectangle 6">
            <a:extLst>
              <a:ext uri="{FF2B5EF4-FFF2-40B4-BE49-F238E27FC236}">
                <a16:creationId xmlns:a16="http://schemas.microsoft.com/office/drawing/2014/main" id="{399D042F-D5D7-4A6F-8F7E-B3F69E0920F0}"/>
              </a:ext>
            </a:extLst>
          </p:cNvPr>
          <p:cNvSpPr>
            <a:spLocks noChangeArrowheads="1"/>
          </p:cNvSpPr>
          <p:nvPr/>
        </p:nvSpPr>
        <p:spPr bwMode="auto">
          <a:xfrm>
            <a:off x="1776746" y="387029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t>H</a:t>
            </a:r>
            <a:r>
              <a:rPr lang="cs-CZ" altLang="cs-CZ" sz="2399" baseline="-25000"/>
              <a:t>2</a:t>
            </a:r>
            <a:r>
              <a:rPr lang="cs-CZ" altLang="cs-CZ" sz="2399"/>
              <a:t>O</a:t>
            </a:r>
            <a:endParaRPr lang="cs-CZ" altLang="cs-CZ" sz="2399" baseline="-25000"/>
          </a:p>
        </p:txBody>
      </p:sp>
      <p:grpSp>
        <p:nvGrpSpPr>
          <p:cNvPr id="2" name="Group 32">
            <a:extLst>
              <a:ext uri="{FF2B5EF4-FFF2-40B4-BE49-F238E27FC236}">
                <a16:creationId xmlns:a16="http://schemas.microsoft.com/office/drawing/2014/main" id="{DD85E5FB-C75A-4D76-B7FD-14EE90D1F86E}"/>
              </a:ext>
            </a:extLst>
          </p:cNvPr>
          <p:cNvGrpSpPr>
            <a:grpSpLocks/>
          </p:cNvGrpSpPr>
          <p:nvPr/>
        </p:nvGrpSpPr>
        <p:grpSpPr bwMode="auto">
          <a:xfrm>
            <a:off x="5088016" y="2141638"/>
            <a:ext cx="1655634" cy="2231852"/>
            <a:chOff x="2245" y="572"/>
            <a:chExt cx="1134" cy="1724"/>
          </a:xfrm>
        </p:grpSpPr>
        <p:sp>
          <p:nvSpPr>
            <p:cNvPr id="76830" name="Line 29">
              <a:extLst>
                <a:ext uri="{FF2B5EF4-FFF2-40B4-BE49-F238E27FC236}">
                  <a16:creationId xmlns:a16="http://schemas.microsoft.com/office/drawing/2014/main" id="{7E3B6CFD-5E88-438D-9FEF-C7D88384E9EC}"/>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76831" name="Line 30">
              <a:extLst>
                <a:ext uri="{FF2B5EF4-FFF2-40B4-BE49-F238E27FC236}">
                  <a16:creationId xmlns:a16="http://schemas.microsoft.com/office/drawing/2014/main" id="{6A2FD57B-8B37-48AB-AE3B-DEF9C9D4E2FA}"/>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76832" name="Line 31">
              <a:extLst>
                <a:ext uri="{FF2B5EF4-FFF2-40B4-BE49-F238E27FC236}">
                  <a16:creationId xmlns:a16="http://schemas.microsoft.com/office/drawing/2014/main" id="{CD68BCAA-A9AB-49B2-B176-5E9CC1B1A466}"/>
                </a:ext>
              </a:extLst>
            </p:cNvPr>
            <p:cNvSpPr>
              <a:spLocks noChangeShapeType="1"/>
            </p:cNvSpPr>
            <p:nvPr/>
          </p:nvSpPr>
          <p:spPr bwMode="auto">
            <a:xfrm>
              <a:off x="2245" y="1434"/>
              <a:ext cx="63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37897" name="Rectangle 5">
            <a:extLst>
              <a:ext uri="{FF2B5EF4-FFF2-40B4-BE49-F238E27FC236}">
                <a16:creationId xmlns:a16="http://schemas.microsoft.com/office/drawing/2014/main" id="{D3D8423A-D785-49DE-831F-112E9CDE4EDF}"/>
              </a:ext>
            </a:extLst>
          </p:cNvPr>
          <p:cNvSpPr>
            <a:spLocks noChangeArrowheads="1"/>
          </p:cNvSpPr>
          <p:nvPr/>
        </p:nvSpPr>
        <p:spPr bwMode="auto">
          <a:xfrm>
            <a:off x="4151464" y="2789287"/>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000" dirty="0"/>
              <a:t>H</a:t>
            </a:r>
            <a:r>
              <a:rPr lang="cs-CZ" altLang="cs-CZ" sz="2000" baseline="-25000" dirty="0"/>
              <a:t>2</a:t>
            </a:r>
            <a:r>
              <a:rPr lang="cs-CZ" altLang="cs-CZ" sz="2000" dirty="0"/>
              <a:t>CO</a:t>
            </a:r>
            <a:r>
              <a:rPr lang="cs-CZ" altLang="cs-CZ" sz="2000" baseline="-25000" dirty="0"/>
              <a:t>3</a:t>
            </a:r>
          </a:p>
        </p:txBody>
      </p:sp>
      <p:grpSp>
        <p:nvGrpSpPr>
          <p:cNvPr id="3" name="Group 41">
            <a:extLst>
              <a:ext uri="{FF2B5EF4-FFF2-40B4-BE49-F238E27FC236}">
                <a16:creationId xmlns:a16="http://schemas.microsoft.com/office/drawing/2014/main" id="{7D8A2A35-F721-4476-A1BA-76ADB6C2C6E6}"/>
              </a:ext>
            </a:extLst>
          </p:cNvPr>
          <p:cNvGrpSpPr>
            <a:grpSpLocks/>
          </p:cNvGrpSpPr>
          <p:nvPr/>
        </p:nvGrpSpPr>
        <p:grpSpPr bwMode="auto">
          <a:xfrm flipH="1">
            <a:off x="2711712" y="2141639"/>
            <a:ext cx="1439752" cy="2160420"/>
            <a:chOff x="2245" y="572"/>
            <a:chExt cx="1134" cy="1724"/>
          </a:xfrm>
        </p:grpSpPr>
        <p:sp>
          <p:nvSpPr>
            <p:cNvPr id="76827" name="Line 42">
              <a:extLst>
                <a:ext uri="{FF2B5EF4-FFF2-40B4-BE49-F238E27FC236}">
                  <a16:creationId xmlns:a16="http://schemas.microsoft.com/office/drawing/2014/main" id="{9BE801CE-AC59-4317-8B1F-2D46BE8439F2}"/>
                </a:ext>
              </a:extLst>
            </p:cNvPr>
            <p:cNvSpPr>
              <a:spLocks noChangeShapeType="1"/>
            </p:cNvSpPr>
            <p:nvPr/>
          </p:nvSpPr>
          <p:spPr bwMode="auto">
            <a:xfrm>
              <a:off x="2880" y="1434"/>
              <a:ext cx="499" cy="86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76828" name="Line 43">
              <a:extLst>
                <a:ext uri="{FF2B5EF4-FFF2-40B4-BE49-F238E27FC236}">
                  <a16:creationId xmlns:a16="http://schemas.microsoft.com/office/drawing/2014/main" id="{CF8F8767-60F3-4D27-B925-F88073CA888C}"/>
                </a:ext>
              </a:extLst>
            </p:cNvPr>
            <p:cNvSpPr>
              <a:spLocks noChangeShapeType="1"/>
            </p:cNvSpPr>
            <p:nvPr/>
          </p:nvSpPr>
          <p:spPr bwMode="auto">
            <a:xfrm flipV="1">
              <a:off x="2880" y="572"/>
              <a:ext cx="499" cy="86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76829" name="Line 44">
              <a:extLst>
                <a:ext uri="{FF2B5EF4-FFF2-40B4-BE49-F238E27FC236}">
                  <a16:creationId xmlns:a16="http://schemas.microsoft.com/office/drawing/2014/main" id="{124EA309-382C-4C86-8158-DC82EE1C15AA}"/>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4" name="Group 45">
            <a:extLst>
              <a:ext uri="{FF2B5EF4-FFF2-40B4-BE49-F238E27FC236}">
                <a16:creationId xmlns:a16="http://schemas.microsoft.com/office/drawing/2014/main" id="{7B14136A-BC6F-479C-A5FB-0644CC2FC82F}"/>
              </a:ext>
            </a:extLst>
          </p:cNvPr>
          <p:cNvGrpSpPr>
            <a:grpSpLocks/>
          </p:cNvGrpSpPr>
          <p:nvPr/>
        </p:nvGrpSpPr>
        <p:grpSpPr bwMode="auto">
          <a:xfrm flipH="1">
            <a:off x="7713539" y="4443336"/>
            <a:ext cx="1728653" cy="1585789"/>
            <a:chOff x="2245" y="572"/>
            <a:chExt cx="1134" cy="1724"/>
          </a:xfrm>
        </p:grpSpPr>
        <p:sp>
          <p:nvSpPr>
            <p:cNvPr id="76824" name="Line 46">
              <a:extLst>
                <a:ext uri="{FF2B5EF4-FFF2-40B4-BE49-F238E27FC236}">
                  <a16:creationId xmlns:a16="http://schemas.microsoft.com/office/drawing/2014/main" id="{86943B28-AB4A-4EF2-A73F-C85B7D86C1CB}"/>
                </a:ext>
              </a:extLst>
            </p:cNvPr>
            <p:cNvSpPr>
              <a:spLocks noChangeShapeType="1"/>
            </p:cNvSpPr>
            <p:nvPr/>
          </p:nvSpPr>
          <p:spPr bwMode="auto">
            <a:xfrm>
              <a:off x="2880" y="1434"/>
              <a:ext cx="499" cy="86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76825" name="Line 47">
              <a:extLst>
                <a:ext uri="{FF2B5EF4-FFF2-40B4-BE49-F238E27FC236}">
                  <a16:creationId xmlns:a16="http://schemas.microsoft.com/office/drawing/2014/main" id="{B6E9457D-01A1-429A-AE9A-76AAEAC412FB}"/>
                </a:ext>
              </a:extLst>
            </p:cNvPr>
            <p:cNvSpPr>
              <a:spLocks noChangeShapeType="1"/>
            </p:cNvSpPr>
            <p:nvPr/>
          </p:nvSpPr>
          <p:spPr bwMode="auto">
            <a:xfrm flipV="1">
              <a:off x="2880" y="572"/>
              <a:ext cx="499" cy="86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76826" name="Line 48">
              <a:extLst>
                <a:ext uri="{FF2B5EF4-FFF2-40B4-BE49-F238E27FC236}">
                  <a16:creationId xmlns:a16="http://schemas.microsoft.com/office/drawing/2014/main" id="{87E61221-2C69-48AB-A7A6-BE1D5D030A95}"/>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37900" name="Rectangle 49">
            <a:extLst>
              <a:ext uri="{FF2B5EF4-FFF2-40B4-BE49-F238E27FC236}">
                <a16:creationId xmlns:a16="http://schemas.microsoft.com/office/drawing/2014/main" id="{B9DCA8A4-6EA0-4FC3-BF0C-2EA93B4C779B}"/>
              </a:ext>
            </a:extLst>
          </p:cNvPr>
          <p:cNvSpPr>
            <a:spLocks noChangeArrowheads="1"/>
          </p:cNvSpPr>
          <p:nvPr/>
        </p:nvSpPr>
        <p:spPr bwMode="auto">
          <a:xfrm>
            <a:off x="1774777" y="1582327"/>
            <a:ext cx="936552" cy="142864"/>
          </a:xfrm>
          <a:prstGeom prst="rect">
            <a:avLst/>
          </a:prstGeom>
          <a:solidFill>
            <a:srgbClr val="FF0066"/>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37901" name="Rectangle 50">
            <a:extLst>
              <a:ext uri="{FF2B5EF4-FFF2-40B4-BE49-F238E27FC236}">
                <a16:creationId xmlns:a16="http://schemas.microsoft.com/office/drawing/2014/main" id="{C1A0504E-3FC5-4DDF-8A6B-3CC9EF8BE6BF}"/>
              </a:ext>
            </a:extLst>
          </p:cNvPr>
          <p:cNvSpPr>
            <a:spLocks noChangeArrowheads="1"/>
          </p:cNvSpPr>
          <p:nvPr/>
        </p:nvSpPr>
        <p:spPr bwMode="auto">
          <a:xfrm>
            <a:off x="4151465" y="2636900"/>
            <a:ext cx="936552" cy="142864"/>
          </a:xfrm>
          <a:prstGeom prst="rect">
            <a:avLst/>
          </a:prstGeom>
          <a:solidFill>
            <a:srgbClr val="FF0066"/>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dirty="0"/>
          </a:p>
          <a:p>
            <a:pPr eaLnBrk="1" hangingPunct="1">
              <a:spcBef>
                <a:spcPct val="0"/>
              </a:spcBef>
              <a:buClrTx/>
              <a:buFontTx/>
              <a:buNone/>
            </a:pPr>
            <a:endParaRPr lang="cs-CZ" altLang="cs-CZ" sz="2399" dirty="0"/>
          </a:p>
          <a:p>
            <a:pPr eaLnBrk="1" hangingPunct="1">
              <a:spcBef>
                <a:spcPct val="0"/>
              </a:spcBef>
              <a:buClrTx/>
              <a:buFontTx/>
              <a:buNone/>
            </a:pPr>
            <a:endParaRPr lang="cs-CZ" altLang="cs-CZ" sz="2399" dirty="0"/>
          </a:p>
          <a:p>
            <a:pPr eaLnBrk="1" hangingPunct="1">
              <a:spcBef>
                <a:spcPct val="0"/>
              </a:spcBef>
              <a:buClrTx/>
              <a:buFontTx/>
              <a:buNone/>
            </a:pPr>
            <a:endParaRPr lang="cs-CZ" altLang="cs-CZ" sz="2399" dirty="0"/>
          </a:p>
          <a:p>
            <a:pPr eaLnBrk="1" hangingPunct="1">
              <a:spcBef>
                <a:spcPct val="0"/>
              </a:spcBef>
              <a:buClrTx/>
              <a:buFontTx/>
              <a:buNone/>
            </a:pPr>
            <a:endParaRPr lang="cs-CZ" altLang="cs-CZ" sz="2399" dirty="0"/>
          </a:p>
          <a:p>
            <a:pPr eaLnBrk="1" hangingPunct="1">
              <a:spcBef>
                <a:spcPct val="0"/>
              </a:spcBef>
              <a:buClrTx/>
              <a:buFontTx/>
              <a:buNone/>
            </a:pPr>
            <a:endParaRPr lang="cs-CZ" altLang="cs-CZ" sz="2399" dirty="0"/>
          </a:p>
        </p:txBody>
      </p:sp>
      <p:sp>
        <p:nvSpPr>
          <p:cNvPr id="37902" name="Rectangle 51">
            <a:extLst>
              <a:ext uri="{FF2B5EF4-FFF2-40B4-BE49-F238E27FC236}">
                <a16:creationId xmlns:a16="http://schemas.microsoft.com/office/drawing/2014/main" id="{5BA0C559-2F28-4EEB-90A6-6B14F5BA75B5}"/>
              </a:ext>
            </a:extLst>
          </p:cNvPr>
          <p:cNvSpPr>
            <a:spLocks noChangeArrowheads="1"/>
          </p:cNvSpPr>
          <p:nvPr/>
        </p:nvSpPr>
        <p:spPr bwMode="auto">
          <a:xfrm>
            <a:off x="6743652" y="1557484"/>
            <a:ext cx="936552" cy="142864"/>
          </a:xfrm>
          <a:prstGeom prst="rect">
            <a:avLst/>
          </a:prstGeom>
          <a:solidFill>
            <a:srgbClr val="FF0066"/>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37903" name="Rectangle 52">
            <a:extLst>
              <a:ext uri="{FF2B5EF4-FFF2-40B4-BE49-F238E27FC236}">
                <a16:creationId xmlns:a16="http://schemas.microsoft.com/office/drawing/2014/main" id="{A11AF888-3EE0-46AC-A1A8-2C756248D316}"/>
              </a:ext>
            </a:extLst>
          </p:cNvPr>
          <p:cNvSpPr>
            <a:spLocks noChangeArrowheads="1"/>
          </p:cNvSpPr>
          <p:nvPr/>
        </p:nvSpPr>
        <p:spPr bwMode="auto">
          <a:xfrm>
            <a:off x="6780240" y="5762992"/>
            <a:ext cx="936552" cy="142864"/>
          </a:xfrm>
          <a:prstGeom prst="rect">
            <a:avLst/>
          </a:prstGeom>
          <a:solidFill>
            <a:schemeClr val="bg1"/>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76817" name="Rectangle 53">
            <a:extLst>
              <a:ext uri="{FF2B5EF4-FFF2-40B4-BE49-F238E27FC236}">
                <a16:creationId xmlns:a16="http://schemas.microsoft.com/office/drawing/2014/main" id="{F22E5DEB-7C9A-4782-BE7B-6939E8D929E6}"/>
              </a:ext>
            </a:extLst>
          </p:cNvPr>
          <p:cNvSpPr>
            <a:spLocks noChangeArrowheads="1"/>
          </p:cNvSpPr>
          <p:nvPr/>
        </p:nvSpPr>
        <p:spPr bwMode="auto">
          <a:xfrm>
            <a:off x="9473467" y="4652870"/>
            <a:ext cx="936552" cy="142864"/>
          </a:xfrm>
          <a:prstGeom prst="rect">
            <a:avLst/>
          </a:prstGeom>
          <a:solidFill>
            <a:srgbClr val="FF0066"/>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37905" name="AutoShape 54">
            <a:extLst>
              <a:ext uri="{FF2B5EF4-FFF2-40B4-BE49-F238E27FC236}">
                <a16:creationId xmlns:a16="http://schemas.microsoft.com/office/drawing/2014/main" id="{9E27FB5B-4D20-405E-BA20-817A37BB48A3}"/>
              </a:ext>
            </a:extLst>
          </p:cNvPr>
          <p:cNvSpPr>
            <a:spLocks noChangeArrowheads="1"/>
          </p:cNvSpPr>
          <p:nvPr/>
        </p:nvSpPr>
        <p:spPr bwMode="auto">
          <a:xfrm rot="4527759">
            <a:off x="1739442" y="945550"/>
            <a:ext cx="792102" cy="431767"/>
          </a:xfrm>
          <a:prstGeom prst="rightArrow">
            <a:avLst>
              <a:gd name="adj1" fmla="val 50000"/>
              <a:gd name="adj2" fmla="val 45864"/>
            </a:avLst>
          </a:prstGeom>
          <a:solidFill>
            <a:srgbClr val="FF0066"/>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11319" name="Rectangle 55">
            <a:extLst>
              <a:ext uri="{FF2B5EF4-FFF2-40B4-BE49-F238E27FC236}">
                <a16:creationId xmlns:a16="http://schemas.microsoft.com/office/drawing/2014/main" id="{90FBE1F8-0EC0-49CE-BD2A-FC5CAC4BB4E7}"/>
              </a:ext>
            </a:extLst>
          </p:cNvPr>
          <p:cNvSpPr>
            <a:spLocks noChangeArrowheads="1"/>
          </p:cNvSpPr>
          <p:nvPr/>
        </p:nvSpPr>
        <p:spPr bwMode="auto">
          <a:xfrm>
            <a:off x="1312822" y="5155687"/>
            <a:ext cx="7055894" cy="533359"/>
          </a:xfrm>
          <a:prstGeom prst="rect">
            <a:avLst/>
          </a:prstGeom>
          <a:noFill/>
          <a:ln w="9525">
            <a:noFill/>
            <a:miter lim="800000"/>
            <a:headEnd/>
            <a:tailEnd/>
          </a:ln>
          <a:effectLst/>
        </p:spPr>
        <p:txBody>
          <a:bodyPr/>
          <a:lstStyle/>
          <a:p>
            <a:pPr marL="342881" indent="-342881">
              <a:defRPr/>
            </a:pPr>
            <a:r>
              <a:rPr lang="cs-CZ" sz="3200" dirty="0"/>
              <a:t>BB=[HCO</a:t>
            </a:r>
            <a:r>
              <a:rPr lang="cs-CZ" sz="3200" baseline="-25000" dirty="0"/>
              <a:t>3</a:t>
            </a:r>
            <a:r>
              <a:rPr lang="cs-CZ" sz="3200" baseline="40000" dirty="0"/>
              <a:t>-</a:t>
            </a:r>
            <a:r>
              <a:rPr lang="cs-CZ" sz="3200" dirty="0"/>
              <a:t>] +[Buf</a:t>
            </a:r>
            <a:r>
              <a:rPr lang="cs-CZ" sz="3200" baseline="40000" dirty="0"/>
              <a:t>-</a:t>
            </a:r>
            <a:r>
              <a:rPr lang="cs-CZ" sz="3200" dirty="0"/>
              <a:t>] = </a:t>
            </a:r>
            <a:r>
              <a:rPr lang="cs-CZ" sz="3200" dirty="0" err="1"/>
              <a:t>konst</a:t>
            </a:r>
            <a:endParaRPr lang="cs-CZ" sz="3200" dirty="0"/>
          </a:p>
          <a:p>
            <a:pPr marL="342881" indent="-342881">
              <a:defRPr/>
            </a:pPr>
            <a:endParaRPr lang="cs-CZ" sz="3200" dirty="0"/>
          </a:p>
          <a:p>
            <a:pPr marL="342881" indent="-342881">
              <a:spcBef>
                <a:spcPct val="20000"/>
              </a:spcBef>
              <a:buClr>
                <a:schemeClr val="hlink"/>
              </a:buClr>
              <a:buSzPct val="70000"/>
              <a:defRPr/>
            </a:pPr>
            <a:endParaRPr lang="cs-CZ" sz="3200" dirty="0">
              <a:effectLst>
                <a:outerShdw blurRad="38100" dist="38100" dir="2700000" algn="tl">
                  <a:srgbClr val="000000"/>
                </a:outerShdw>
              </a:effectLst>
            </a:endParaRPr>
          </a:p>
        </p:txBody>
      </p:sp>
      <p:sp>
        <p:nvSpPr>
          <p:cNvPr id="37907" name="Rectangle 58">
            <a:extLst>
              <a:ext uri="{FF2B5EF4-FFF2-40B4-BE49-F238E27FC236}">
                <a16:creationId xmlns:a16="http://schemas.microsoft.com/office/drawing/2014/main" id="{BE3CF489-61BD-42C4-8456-94E7101AAF01}"/>
              </a:ext>
            </a:extLst>
          </p:cNvPr>
          <p:cNvSpPr>
            <a:spLocks noGrp="1" noChangeArrowheads="1"/>
          </p:cNvSpPr>
          <p:nvPr>
            <p:ph type="title"/>
          </p:nvPr>
        </p:nvSpPr>
        <p:spPr>
          <a:xfrm>
            <a:off x="1277938" y="5769206"/>
            <a:ext cx="5427724" cy="1076242"/>
          </a:xfrm>
        </p:spPr>
        <p:txBody>
          <a:bodyPr>
            <a:noAutofit/>
          </a:bodyPr>
          <a:lstStyle/>
          <a:p>
            <a:pPr eaLnBrk="1" hangingPunct="1"/>
            <a:r>
              <a:rPr lang="cs-CZ" altLang="cs-CZ" sz="2400" dirty="0"/>
              <a:t>Koncentrace </a:t>
            </a:r>
            <a:r>
              <a:rPr lang="cs-CZ" altLang="cs-CZ" sz="2400" dirty="0">
                <a:solidFill>
                  <a:srgbClr val="FF3300"/>
                </a:solidFill>
              </a:rPr>
              <a:t>BB</a:t>
            </a:r>
            <a:r>
              <a:rPr lang="cs-CZ" altLang="cs-CZ" sz="2400" dirty="0"/>
              <a:t> je </a:t>
            </a:r>
            <a:r>
              <a:rPr lang="cs-CZ" altLang="cs-CZ" sz="2400" dirty="0">
                <a:solidFill>
                  <a:srgbClr val="FF3300"/>
                </a:solidFill>
              </a:rPr>
              <a:t>nezávislá na pCO</a:t>
            </a:r>
            <a:r>
              <a:rPr lang="cs-CZ" altLang="cs-CZ" sz="2400" baseline="-25000" dirty="0">
                <a:solidFill>
                  <a:srgbClr val="FF3300"/>
                </a:solidFill>
              </a:rPr>
              <a:t>2</a:t>
            </a:r>
            <a:r>
              <a:rPr lang="cs-CZ" altLang="cs-CZ" sz="2400" dirty="0"/>
              <a:t> (v krvi in vitro)</a:t>
            </a:r>
          </a:p>
        </p:txBody>
      </p:sp>
      <p:pic>
        <p:nvPicPr>
          <p:cNvPr id="29" name="Picture 10" descr="Summer2003">
            <a:extLst>
              <a:ext uri="{FF2B5EF4-FFF2-40B4-BE49-F238E27FC236}">
                <a16:creationId xmlns:a16="http://schemas.microsoft.com/office/drawing/2014/main" id="{96D7EC9A-D7C4-4D02-BAC0-C1677C1A42C7}"/>
              </a:ext>
            </a:extLst>
          </p:cNvPr>
          <p:cNvPicPr>
            <a:picLocks noChangeAspect="1" noChangeArrowheads="1"/>
          </p:cNvPicPr>
          <p:nvPr/>
        </p:nvPicPr>
        <p:blipFill>
          <a:blip r:embed="rId3"/>
          <a:srcRect l="18808" t="9206" r="45308"/>
          <a:stretch>
            <a:fillRect/>
          </a:stretch>
        </p:blipFill>
        <p:spPr bwMode="auto">
          <a:xfrm>
            <a:off x="8953280" y="143129"/>
            <a:ext cx="1511183" cy="2562028"/>
          </a:xfrm>
          <a:prstGeom prst="rect">
            <a:avLst/>
          </a:prstGeom>
          <a:noFill/>
          <a:effectLst>
            <a:outerShdw blurRad="50800" dist="38100" dir="2700000" algn="tl" rotWithShape="0">
              <a:prstClr val="black">
                <a:alpha val="40000"/>
              </a:prstClr>
            </a:outerShdw>
          </a:effectLst>
        </p:spPr>
      </p:pic>
      <p:sp>
        <p:nvSpPr>
          <p:cNvPr id="76822" name="TextovéPole 29">
            <a:extLst>
              <a:ext uri="{FF2B5EF4-FFF2-40B4-BE49-F238E27FC236}">
                <a16:creationId xmlns:a16="http://schemas.microsoft.com/office/drawing/2014/main" id="{0869BE5F-B2AD-40FF-8BF2-B1F52FEABBB5}"/>
              </a:ext>
            </a:extLst>
          </p:cNvPr>
          <p:cNvSpPr txBox="1">
            <a:spLocks noChangeArrowheads="1"/>
          </p:cNvSpPr>
          <p:nvPr/>
        </p:nvSpPr>
        <p:spPr bwMode="auto">
          <a:xfrm>
            <a:off x="8524688" y="2714681"/>
            <a:ext cx="279435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dirty="0" err="1"/>
              <a:t>Siggaard</a:t>
            </a:r>
            <a:r>
              <a:rPr lang="cs-CZ" altLang="cs-CZ" sz="2399" dirty="0"/>
              <a:t>-Andersen</a:t>
            </a:r>
          </a:p>
        </p:txBody>
      </p:sp>
      <p:sp>
        <p:nvSpPr>
          <p:cNvPr id="76823" name="TextovéPole 30">
            <a:extLst>
              <a:ext uri="{FF2B5EF4-FFF2-40B4-BE49-F238E27FC236}">
                <a16:creationId xmlns:a16="http://schemas.microsoft.com/office/drawing/2014/main" id="{D5CCCEA8-5859-4BF8-89D6-0185E92D372E}"/>
              </a:ext>
            </a:extLst>
          </p:cNvPr>
          <p:cNvSpPr txBox="1">
            <a:spLocks noChangeArrowheads="1"/>
          </p:cNvSpPr>
          <p:nvPr/>
        </p:nvSpPr>
        <p:spPr bwMode="auto">
          <a:xfrm>
            <a:off x="3314916" y="265"/>
            <a:ext cx="49494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800" dirty="0">
                <a:latin typeface="Arial" panose="020B0604020202020204" pitchFamily="34" charset="0"/>
              </a:rPr>
              <a:t>Jak změřit </a:t>
            </a:r>
            <a:r>
              <a:rPr lang="ru-RU" altLang="cs-CZ" sz="2800" dirty="0">
                <a:latin typeface="Arial" panose="020B0604020202020204" pitchFamily="34" charset="0"/>
              </a:rPr>
              <a:t>ВВ </a:t>
            </a:r>
            <a:r>
              <a:rPr lang="cs-CZ" altLang="cs-CZ" sz="2800" dirty="0">
                <a:latin typeface="Arial" panose="020B0604020202020204" pitchFamily="34" charset="0"/>
              </a:rPr>
              <a:t>a</a:t>
            </a:r>
            <a:r>
              <a:rPr lang="ru-RU" altLang="cs-CZ" sz="2800" dirty="0">
                <a:latin typeface="Arial" panose="020B0604020202020204" pitchFamily="34" charset="0"/>
              </a:rPr>
              <a:t>  ВЕ?</a:t>
            </a:r>
            <a:endParaRPr lang="cs-CZ" altLang="cs-CZ" sz="2800" dirty="0">
              <a:latin typeface="Arial" panose="020B0604020202020204" pitchFamily="34" charset="0"/>
            </a:endParaRPr>
          </a:p>
        </p:txBody>
      </p:sp>
      <p:sp>
        <p:nvSpPr>
          <p:cNvPr id="32" name="Rectangle 50">
            <a:extLst>
              <a:ext uri="{FF2B5EF4-FFF2-40B4-BE49-F238E27FC236}">
                <a16:creationId xmlns:a16="http://schemas.microsoft.com/office/drawing/2014/main" id="{1335FDFA-6D06-459C-A402-0DD05392A355}"/>
              </a:ext>
            </a:extLst>
          </p:cNvPr>
          <p:cNvSpPr>
            <a:spLocks noChangeArrowheads="1"/>
          </p:cNvSpPr>
          <p:nvPr/>
        </p:nvSpPr>
        <p:spPr bwMode="auto">
          <a:xfrm>
            <a:off x="6762699" y="3779811"/>
            <a:ext cx="936552" cy="142864"/>
          </a:xfrm>
          <a:prstGeom prst="rect">
            <a:avLst/>
          </a:prstGeom>
          <a:solidFill>
            <a:srgbClr val="FF0066"/>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Tree>
    <p:extLst>
      <p:ext uri="{BB962C8B-B14F-4D97-AF65-F5344CB8AC3E}">
        <p14:creationId xmlns:p14="http://schemas.microsoft.com/office/powerpoint/2010/main" val="136531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905"/>
                                        </p:tgtEl>
                                        <p:attrNameLst>
                                          <p:attrName>style.visibility</p:attrName>
                                        </p:attrNameLst>
                                      </p:cBhvr>
                                      <p:to>
                                        <p:strVal val="visible"/>
                                      </p:to>
                                    </p:set>
                                    <p:anim calcmode="lin" valueType="num">
                                      <p:cBhvr additive="base">
                                        <p:cTn id="7" dur="500" fill="hold"/>
                                        <p:tgtEl>
                                          <p:spTgt spid="37905"/>
                                        </p:tgtEl>
                                        <p:attrNameLst>
                                          <p:attrName>ppt_x</p:attrName>
                                        </p:attrNameLst>
                                      </p:cBhvr>
                                      <p:tavLst>
                                        <p:tav tm="0">
                                          <p:val>
                                            <p:strVal val="#ppt_x"/>
                                          </p:val>
                                        </p:tav>
                                        <p:tav tm="100000">
                                          <p:val>
                                            <p:strVal val="#ppt_x"/>
                                          </p:val>
                                        </p:tav>
                                      </p:tavLst>
                                    </p:anim>
                                    <p:anim calcmode="lin" valueType="num">
                                      <p:cBhvr additive="base">
                                        <p:cTn id="8" dur="500" fill="hold"/>
                                        <p:tgtEl>
                                          <p:spTgt spid="3790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7900"/>
                                        </p:tgtEl>
                                        <p:attrNameLst>
                                          <p:attrName>style.visibility</p:attrName>
                                        </p:attrNameLst>
                                      </p:cBhvr>
                                      <p:to>
                                        <p:strVal val="visible"/>
                                      </p:to>
                                    </p:set>
                                    <p:animEffect transition="in" filter="fade">
                                      <p:cBhvr>
                                        <p:cTn id="13" dur="500"/>
                                        <p:tgtEl>
                                          <p:spTgt spid="3790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901"/>
                                        </p:tgtEl>
                                        <p:attrNameLst>
                                          <p:attrName>style.visibility</p:attrName>
                                        </p:attrNameLst>
                                      </p:cBhvr>
                                      <p:to>
                                        <p:strVal val="visible"/>
                                      </p:to>
                                    </p:set>
                                    <p:animEffect transition="in" filter="fade">
                                      <p:cBhvr>
                                        <p:cTn id="16" dur="500"/>
                                        <p:tgtEl>
                                          <p:spTgt spid="379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902"/>
                                        </p:tgtEl>
                                        <p:attrNameLst>
                                          <p:attrName>style.visibility</p:attrName>
                                        </p:attrNameLst>
                                      </p:cBhvr>
                                      <p:to>
                                        <p:strVal val="visible"/>
                                      </p:to>
                                    </p:set>
                                    <p:animEffect transition="in" filter="fade">
                                      <p:cBhvr>
                                        <p:cTn id="19" dur="500"/>
                                        <p:tgtEl>
                                          <p:spTgt spid="3790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76817"/>
                                        </p:tgtEl>
                                        <p:attrNameLst>
                                          <p:attrName>style.visibility</p:attrName>
                                        </p:attrNameLst>
                                      </p:cBhvr>
                                      <p:to>
                                        <p:strVal val="visible"/>
                                      </p:to>
                                    </p:set>
                                    <p:animEffect transition="in" filter="fade">
                                      <p:cBhvr>
                                        <p:cTn id="30" dur="500"/>
                                        <p:tgtEl>
                                          <p:spTgt spid="768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903"/>
                                        </p:tgtEl>
                                        <p:attrNameLst>
                                          <p:attrName>style.visibility</p:attrName>
                                        </p:attrNameLst>
                                      </p:cBhvr>
                                      <p:to>
                                        <p:strVal val="visible"/>
                                      </p:to>
                                    </p:set>
                                    <p:animEffect transition="in" filter="fade">
                                      <p:cBhvr>
                                        <p:cTn id="33" dur="500"/>
                                        <p:tgtEl>
                                          <p:spTgt spid="3790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319"/>
                                        </p:tgtEl>
                                        <p:attrNameLst>
                                          <p:attrName>style.visibility</p:attrName>
                                        </p:attrNameLst>
                                      </p:cBhvr>
                                      <p:to>
                                        <p:strVal val="visible"/>
                                      </p:to>
                                    </p:set>
                                    <p:animEffect transition="in" filter="fade">
                                      <p:cBhvr>
                                        <p:cTn id="38" dur="500"/>
                                        <p:tgtEl>
                                          <p:spTgt spid="113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907"/>
                                        </p:tgtEl>
                                        <p:attrNameLst>
                                          <p:attrName>style.visibility</p:attrName>
                                        </p:attrNameLst>
                                      </p:cBhvr>
                                      <p:to>
                                        <p:strVal val="visible"/>
                                      </p:to>
                                    </p:set>
                                    <p:animEffect transition="in" filter="fade">
                                      <p:cBhvr>
                                        <p:cTn id="43"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0" grpId="0" animBg="1"/>
      <p:bldP spid="37901" grpId="0" animBg="1"/>
      <p:bldP spid="37902" grpId="0" animBg="1"/>
      <p:bldP spid="37903" grpId="0" animBg="1"/>
      <p:bldP spid="76817" grpId="0" animBg="1"/>
      <p:bldP spid="37905" grpId="0" animBg="1"/>
      <p:bldP spid="11319" grpId="0"/>
      <p:bldP spid="37907" grpId="0"/>
      <p:bldP spid="32" grpId="0" animBg="1"/>
      <p:bldP spid="3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37B0692-936E-442D-A4AA-647BE315961F}"/>
              </a:ext>
            </a:extLst>
          </p:cNvPr>
          <p:cNvSpPr>
            <a:spLocks noChangeArrowheads="1"/>
          </p:cNvSpPr>
          <p:nvPr/>
        </p:nvSpPr>
        <p:spPr bwMode="auto">
          <a:xfrm>
            <a:off x="6745238" y="170987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t>HCO</a:t>
            </a:r>
            <a:r>
              <a:rPr lang="cs-CZ" altLang="cs-CZ" sz="2399" baseline="-25000"/>
              <a:t>3</a:t>
            </a:r>
            <a:r>
              <a:rPr lang="cs-CZ" altLang="cs-CZ" sz="2399" baseline="40000"/>
              <a:t>-</a:t>
            </a:r>
          </a:p>
        </p:txBody>
      </p:sp>
      <p:sp>
        <p:nvSpPr>
          <p:cNvPr id="37891" name="Rectangle 8">
            <a:extLst>
              <a:ext uri="{FF2B5EF4-FFF2-40B4-BE49-F238E27FC236}">
                <a16:creationId xmlns:a16="http://schemas.microsoft.com/office/drawing/2014/main" id="{E4EFF1FC-9A4D-46C9-ACCA-4FF0DFEC6762}"/>
              </a:ext>
            </a:extLst>
          </p:cNvPr>
          <p:cNvSpPr>
            <a:spLocks noChangeArrowheads="1"/>
          </p:cNvSpPr>
          <p:nvPr/>
        </p:nvSpPr>
        <p:spPr bwMode="auto">
          <a:xfrm>
            <a:off x="6762699" y="3932200"/>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t>H</a:t>
            </a:r>
            <a:r>
              <a:rPr lang="cs-CZ" altLang="cs-CZ" sz="2399" baseline="40000"/>
              <a:t>+</a:t>
            </a:r>
          </a:p>
        </p:txBody>
      </p:sp>
      <p:sp>
        <p:nvSpPr>
          <p:cNvPr id="37892" name="Rectangle 10">
            <a:extLst>
              <a:ext uri="{FF2B5EF4-FFF2-40B4-BE49-F238E27FC236}">
                <a16:creationId xmlns:a16="http://schemas.microsoft.com/office/drawing/2014/main" id="{4F47F5F2-28A8-463F-A9F4-F884169CA803}"/>
              </a:ext>
            </a:extLst>
          </p:cNvPr>
          <p:cNvSpPr>
            <a:spLocks noChangeArrowheads="1"/>
          </p:cNvSpPr>
          <p:nvPr/>
        </p:nvSpPr>
        <p:spPr bwMode="auto">
          <a:xfrm>
            <a:off x="6778573" y="5774173"/>
            <a:ext cx="934966" cy="719082"/>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dirty="0" err="1"/>
              <a:t>Buf</a:t>
            </a:r>
            <a:r>
              <a:rPr lang="cs-CZ" altLang="cs-CZ" sz="2399" baseline="40000" dirty="0"/>
              <a:t>-</a:t>
            </a:r>
          </a:p>
        </p:txBody>
      </p:sp>
      <p:sp>
        <p:nvSpPr>
          <p:cNvPr id="76806" name="Rectangle 11">
            <a:extLst>
              <a:ext uri="{FF2B5EF4-FFF2-40B4-BE49-F238E27FC236}">
                <a16:creationId xmlns:a16="http://schemas.microsoft.com/office/drawing/2014/main" id="{93139462-1733-47B9-A66C-0EA3B7F41651}"/>
              </a:ext>
            </a:extLst>
          </p:cNvPr>
          <p:cNvSpPr>
            <a:spLocks noChangeArrowheads="1"/>
          </p:cNvSpPr>
          <p:nvPr/>
        </p:nvSpPr>
        <p:spPr bwMode="auto">
          <a:xfrm>
            <a:off x="9472352" y="4806844"/>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t>HBuf</a:t>
            </a:r>
            <a:endParaRPr lang="cs-CZ" altLang="cs-CZ" sz="2399" baseline="40000"/>
          </a:p>
        </p:txBody>
      </p:sp>
      <p:sp>
        <p:nvSpPr>
          <p:cNvPr id="37894" name="Rectangle 4">
            <a:extLst>
              <a:ext uri="{FF2B5EF4-FFF2-40B4-BE49-F238E27FC236}">
                <a16:creationId xmlns:a16="http://schemas.microsoft.com/office/drawing/2014/main" id="{D4F6DCB1-8E39-4204-B0EC-5FA33B1FB9A5}"/>
              </a:ext>
            </a:extLst>
          </p:cNvPr>
          <p:cNvSpPr>
            <a:spLocks noChangeArrowheads="1"/>
          </p:cNvSpPr>
          <p:nvPr/>
        </p:nvSpPr>
        <p:spPr bwMode="auto">
          <a:xfrm>
            <a:off x="1776746" y="170987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t>CO</a:t>
            </a:r>
            <a:r>
              <a:rPr lang="cs-CZ" altLang="cs-CZ" sz="2399" baseline="-25000"/>
              <a:t>2</a:t>
            </a:r>
          </a:p>
        </p:txBody>
      </p:sp>
      <p:sp>
        <p:nvSpPr>
          <p:cNvPr id="37895" name="Rectangle 6">
            <a:extLst>
              <a:ext uri="{FF2B5EF4-FFF2-40B4-BE49-F238E27FC236}">
                <a16:creationId xmlns:a16="http://schemas.microsoft.com/office/drawing/2014/main" id="{399D042F-D5D7-4A6F-8F7E-B3F69E0920F0}"/>
              </a:ext>
            </a:extLst>
          </p:cNvPr>
          <p:cNvSpPr>
            <a:spLocks noChangeArrowheads="1"/>
          </p:cNvSpPr>
          <p:nvPr/>
        </p:nvSpPr>
        <p:spPr bwMode="auto">
          <a:xfrm>
            <a:off x="1776746" y="387029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t>H</a:t>
            </a:r>
            <a:r>
              <a:rPr lang="cs-CZ" altLang="cs-CZ" sz="2399" baseline="-25000"/>
              <a:t>2</a:t>
            </a:r>
            <a:r>
              <a:rPr lang="cs-CZ" altLang="cs-CZ" sz="2399"/>
              <a:t>O</a:t>
            </a:r>
            <a:endParaRPr lang="cs-CZ" altLang="cs-CZ" sz="2399" baseline="-25000"/>
          </a:p>
        </p:txBody>
      </p:sp>
      <p:sp>
        <p:nvSpPr>
          <p:cNvPr id="76830" name="Line 29">
            <a:extLst>
              <a:ext uri="{FF2B5EF4-FFF2-40B4-BE49-F238E27FC236}">
                <a16:creationId xmlns:a16="http://schemas.microsoft.com/office/drawing/2014/main" id="{7E3B6CFD-5E88-438D-9FEF-C7D88384E9EC}"/>
              </a:ext>
            </a:extLst>
          </p:cNvPr>
          <p:cNvSpPr>
            <a:spLocks noChangeShapeType="1"/>
          </p:cNvSpPr>
          <p:nvPr/>
        </p:nvSpPr>
        <p:spPr bwMode="auto">
          <a:xfrm>
            <a:off x="6015113" y="3257564"/>
            <a:ext cx="728537" cy="1115926"/>
          </a:xfrm>
          <a:prstGeom prst="line">
            <a:avLst/>
          </a:prstGeom>
          <a:noFill/>
          <a:ln w="5715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76831" name="Line 30">
            <a:extLst>
              <a:ext uri="{FF2B5EF4-FFF2-40B4-BE49-F238E27FC236}">
                <a16:creationId xmlns:a16="http://schemas.microsoft.com/office/drawing/2014/main" id="{6A2FD57B-8B37-48AB-AE3B-DEF9C9D4E2FA}"/>
              </a:ext>
            </a:extLst>
          </p:cNvPr>
          <p:cNvSpPr>
            <a:spLocks noChangeShapeType="1"/>
          </p:cNvSpPr>
          <p:nvPr/>
        </p:nvSpPr>
        <p:spPr bwMode="auto">
          <a:xfrm flipV="1">
            <a:off x="6015113" y="2141638"/>
            <a:ext cx="728537" cy="1115926"/>
          </a:xfrm>
          <a:prstGeom prst="line">
            <a:avLst/>
          </a:prstGeom>
          <a:noFill/>
          <a:ln w="5715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76832" name="Line 31">
            <a:extLst>
              <a:ext uri="{FF2B5EF4-FFF2-40B4-BE49-F238E27FC236}">
                <a16:creationId xmlns:a16="http://schemas.microsoft.com/office/drawing/2014/main" id="{CD68BCAA-A9AB-49B2-B176-5E9CC1B1A466}"/>
              </a:ext>
            </a:extLst>
          </p:cNvPr>
          <p:cNvSpPr>
            <a:spLocks noChangeShapeType="1"/>
          </p:cNvSpPr>
          <p:nvPr/>
        </p:nvSpPr>
        <p:spPr bwMode="auto">
          <a:xfrm>
            <a:off x="5088016" y="3257564"/>
            <a:ext cx="927097" cy="0"/>
          </a:xfrm>
          <a:prstGeom prst="line">
            <a:avLst/>
          </a:prstGeom>
          <a:noFill/>
          <a:ln w="5715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7897" name="Rectangle 5">
            <a:extLst>
              <a:ext uri="{FF2B5EF4-FFF2-40B4-BE49-F238E27FC236}">
                <a16:creationId xmlns:a16="http://schemas.microsoft.com/office/drawing/2014/main" id="{D3D8423A-D785-49DE-831F-112E9CDE4EDF}"/>
              </a:ext>
            </a:extLst>
          </p:cNvPr>
          <p:cNvSpPr>
            <a:spLocks noChangeArrowheads="1"/>
          </p:cNvSpPr>
          <p:nvPr/>
        </p:nvSpPr>
        <p:spPr bwMode="auto">
          <a:xfrm>
            <a:off x="4151464" y="2789287"/>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000" dirty="0"/>
              <a:t>H</a:t>
            </a:r>
            <a:r>
              <a:rPr lang="cs-CZ" altLang="cs-CZ" sz="2000" baseline="-25000" dirty="0"/>
              <a:t>2</a:t>
            </a:r>
            <a:r>
              <a:rPr lang="cs-CZ" altLang="cs-CZ" sz="2000" dirty="0"/>
              <a:t>CO</a:t>
            </a:r>
            <a:r>
              <a:rPr lang="cs-CZ" altLang="cs-CZ" sz="2000" baseline="-25000" dirty="0"/>
              <a:t>3</a:t>
            </a:r>
          </a:p>
        </p:txBody>
      </p:sp>
      <p:sp>
        <p:nvSpPr>
          <p:cNvPr id="76827" name="Line 42">
            <a:extLst>
              <a:ext uri="{FF2B5EF4-FFF2-40B4-BE49-F238E27FC236}">
                <a16:creationId xmlns:a16="http://schemas.microsoft.com/office/drawing/2014/main" id="{9BE801CE-AC59-4317-8B1F-2D46BE8439F2}"/>
              </a:ext>
            </a:extLst>
          </p:cNvPr>
          <p:cNvSpPr>
            <a:spLocks noChangeShapeType="1"/>
          </p:cNvSpPr>
          <p:nvPr/>
        </p:nvSpPr>
        <p:spPr bwMode="auto">
          <a:xfrm flipH="1">
            <a:off x="2711712" y="3221849"/>
            <a:ext cx="633542" cy="1080210"/>
          </a:xfrm>
          <a:prstGeom prst="line">
            <a:avLst/>
          </a:prstGeom>
          <a:noFill/>
          <a:ln w="571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76828" name="Line 43">
            <a:extLst>
              <a:ext uri="{FF2B5EF4-FFF2-40B4-BE49-F238E27FC236}">
                <a16:creationId xmlns:a16="http://schemas.microsoft.com/office/drawing/2014/main" id="{CF8F8767-60F3-4D27-B925-F88073CA888C}"/>
              </a:ext>
            </a:extLst>
          </p:cNvPr>
          <p:cNvSpPr>
            <a:spLocks noChangeShapeType="1"/>
          </p:cNvSpPr>
          <p:nvPr/>
        </p:nvSpPr>
        <p:spPr bwMode="auto">
          <a:xfrm flipH="1" flipV="1">
            <a:off x="2711712" y="2141639"/>
            <a:ext cx="633542" cy="1080210"/>
          </a:xfrm>
          <a:prstGeom prst="line">
            <a:avLst/>
          </a:prstGeom>
          <a:noFill/>
          <a:ln w="571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76829" name="Line 44">
            <a:extLst>
              <a:ext uri="{FF2B5EF4-FFF2-40B4-BE49-F238E27FC236}">
                <a16:creationId xmlns:a16="http://schemas.microsoft.com/office/drawing/2014/main" id="{124EA309-382C-4C86-8158-DC82EE1C15AA}"/>
              </a:ext>
            </a:extLst>
          </p:cNvPr>
          <p:cNvSpPr>
            <a:spLocks noChangeShapeType="1"/>
          </p:cNvSpPr>
          <p:nvPr/>
        </p:nvSpPr>
        <p:spPr bwMode="auto">
          <a:xfrm flipH="1">
            <a:off x="3345254" y="3221849"/>
            <a:ext cx="806210" cy="0"/>
          </a:xfrm>
          <a:prstGeom prst="line">
            <a:avLst/>
          </a:prstGeom>
          <a:noFill/>
          <a:ln w="571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grpSp>
        <p:nvGrpSpPr>
          <p:cNvPr id="4" name="Group 45">
            <a:extLst>
              <a:ext uri="{FF2B5EF4-FFF2-40B4-BE49-F238E27FC236}">
                <a16:creationId xmlns:a16="http://schemas.microsoft.com/office/drawing/2014/main" id="{7B14136A-BC6F-479C-A5FB-0644CC2FC82F}"/>
              </a:ext>
            </a:extLst>
          </p:cNvPr>
          <p:cNvGrpSpPr>
            <a:grpSpLocks/>
          </p:cNvGrpSpPr>
          <p:nvPr/>
        </p:nvGrpSpPr>
        <p:grpSpPr bwMode="auto">
          <a:xfrm flipH="1">
            <a:off x="7713539" y="4443336"/>
            <a:ext cx="1728653" cy="1585789"/>
            <a:chOff x="2245" y="572"/>
            <a:chExt cx="1134" cy="1724"/>
          </a:xfrm>
        </p:grpSpPr>
        <p:sp>
          <p:nvSpPr>
            <p:cNvPr id="76824" name="Line 46">
              <a:extLst>
                <a:ext uri="{FF2B5EF4-FFF2-40B4-BE49-F238E27FC236}">
                  <a16:creationId xmlns:a16="http://schemas.microsoft.com/office/drawing/2014/main" id="{86943B28-AB4A-4EF2-A73F-C85B7D86C1CB}"/>
                </a:ext>
              </a:extLst>
            </p:cNvPr>
            <p:cNvSpPr>
              <a:spLocks noChangeShapeType="1"/>
            </p:cNvSpPr>
            <p:nvPr/>
          </p:nvSpPr>
          <p:spPr bwMode="auto">
            <a:xfrm>
              <a:off x="2880" y="1434"/>
              <a:ext cx="499" cy="86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76825" name="Line 47">
              <a:extLst>
                <a:ext uri="{FF2B5EF4-FFF2-40B4-BE49-F238E27FC236}">
                  <a16:creationId xmlns:a16="http://schemas.microsoft.com/office/drawing/2014/main" id="{B6E9457D-01A1-429A-AE9A-76AAEAC412FB}"/>
                </a:ext>
              </a:extLst>
            </p:cNvPr>
            <p:cNvSpPr>
              <a:spLocks noChangeShapeType="1"/>
            </p:cNvSpPr>
            <p:nvPr/>
          </p:nvSpPr>
          <p:spPr bwMode="auto">
            <a:xfrm flipV="1">
              <a:off x="2880" y="572"/>
              <a:ext cx="499" cy="86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76826" name="Line 48">
              <a:extLst>
                <a:ext uri="{FF2B5EF4-FFF2-40B4-BE49-F238E27FC236}">
                  <a16:creationId xmlns:a16="http://schemas.microsoft.com/office/drawing/2014/main" id="{87E61221-2C69-48AB-A7A6-BE1D5D030A95}"/>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37902" name="Rectangle 51">
            <a:extLst>
              <a:ext uri="{FF2B5EF4-FFF2-40B4-BE49-F238E27FC236}">
                <a16:creationId xmlns:a16="http://schemas.microsoft.com/office/drawing/2014/main" id="{5BA0C559-2F28-4EEB-90A6-6B14F5BA75B5}"/>
              </a:ext>
            </a:extLst>
          </p:cNvPr>
          <p:cNvSpPr>
            <a:spLocks noChangeArrowheads="1"/>
          </p:cNvSpPr>
          <p:nvPr/>
        </p:nvSpPr>
        <p:spPr bwMode="auto">
          <a:xfrm>
            <a:off x="6743650" y="1700346"/>
            <a:ext cx="936552" cy="151797"/>
          </a:xfrm>
          <a:prstGeom prst="rect">
            <a:avLst/>
          </a:prstGeom>
          <a:solidFill>
            <a:schemeClr val="bg1"/>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37903" name="Rectangle 52">
            <a:extLst>
              <a:ext uri="{FF2B5EF4-FFF2-40B4-BE49-F238E27FC236}">
                <a16:creationId xmlns:a16="http://schemas.microsoft.com/office/drawing/2014/main" id="{A11AF888-3EE0-46AC-A1A8-2C756248D316}"/>
              </a:ext>
            </a:extLst>
          </p:cNvPr>
          <p:cNvSpPr>
            <a:spLocks noChangeArrowheads="1"/>
          </p:cNvSpPr>
          <p:nvPr/>
        </p:nvSpPr>
        <p:spPr bwMode="auto">
          <a:xfrm>
            <a:off x="6780240" y="5762992"/>
            <a:ext cx="936552" cy="142864"/>
          </a:xfrm>
          <a:prstGeom prst="rect">
            <a:avLst/>
          </a:prstGeom>
          <a:solidFill>
            <a:schemeClr val="bg1"/>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76817" name="Rectangle 53">
            <a:extLst>
              <a:ext uri="{FF2B5EF4-FFF2-40B4-BE49-F238E27FC236}">
                <a16:creationId xmlns:a16="http://schemas.microsoft.com/office/drawing/2014/main" id="{F22E5DEB-7C9A-4782-BE7B-6939E8D929E6}"/>
              </a:ext>
            </a:extLst>
          </p:cNvPr>
          <p:cNvSpPr>
            <a:spLocks noChangeArrowheads="1"/>
          </p:cNvSpPr>
          <p:nvPr/>
        </p:nvSpPr>
        <p:spPr bwMode="auto">
          <a:xfrm>
            <a:off x="9473467" y="4652870"/>
            <a:ext cx="936552" cy="142864"/>
          </a:xfrm>
          <a:prstGeom prst="rect">
            <a:avLst/>
          </a:prstGeom>
          <a:solidFill>
            <a:srgbClr val="FF0066"/>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37905" name="AutoShape 54">
            <a:extLst>
              <a:ext uri="{FF2B5EF4-FFF2-40B4-BE49-F238E27FC236}">
                <a16:creationId xmlns:a16="http://schemas.microsoft.com/office/drawing/2014/main" id="{9E27FB5B-4D20-405E-BA20-817A37BB48A3}"/>
              </a:ext>
            </a:extLst>
          </p:cNvPr>
          <p:cNvSpPr>
            <a:spLocks noChangeArrowheads="1"/>
          </p:cNvSpPr>
          <p:nvPr/>
        </p:nvSpPr>
        <p:spPr bwMode="auto">
          <a:xfrm rot="5400000">
            <a:off x="6937373" y="3092539"/>
            <a:ext cx="617362" cy="431767"/>
          </a:xfrm>
          <a:prstGeom prst="rightArrow">
            <a:avLst>
              <a:gd name="adj1" fmla="val 50000"/>
              <a:gd name="adj2" fmla="val 45864"/>
            </a:avLst>
          </a:prstGeom>
          <a:solidFill>
            <a:srgbClr val="FF0066"/>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11319" name="Rectangle 55">
            <a:extLst>
              <a:ext uri="{FF2B5EF4-FFF2-40B4-BE49-F238E27FC236}">
                <a16:creationId xmlns:a16="http://schemas.microsoft.com/office/drawing/2014/main" id="{90FBE1F8-0EC0-49CE-BD2A-FC5CAC4BB4E7}"/>
              </a:ext>
            </a:extLst>
          </p:cNvPr>
          <p:cNvSpPr>
            <a:spLocks noChangeArrowheads="1"/>
          </p:cNvSpPr>
          <p:nvPr/>
        </p:nvSpPr>
        <p:spPr bwMode="auto">
          <a:xfrm>
            <a:off x="1312822" y="5155687"/>
            <a:ext cx="7055894" cy="533359"/>
          </a:xfrm>
          <a:prstGeom prst="rect">
            <a:avLst/>
          </a:prstGeom>
          <a:noFill/>
          <a:ln w="9525">
            <a:noFill/>
            <a:miter lim="800000"/>
            <a:headEnd/>
            <a:tailEnd/>
          </a:ln>
          <a:effectLst/>
        </p:spPr>
        <p:txBody>
          <a:bodyPr/>
          <a:lstStyle/>
          <a:p>
            <a:pPr marL="342881" indent="-342881">
              <a:defRPr/>
            </a:pPr>
            <a:r>
              <a:rPr lang="cs-CZ" sz="3200" dirty="0"/>
              <a:t>BB=[HCO</a:t>
            </a:r>
            <a:r>
              <a:rPr lang="cs-CZ" sz="3200" baseline="-25000" dirty="0"/>
              <a:t>3</a:t>
            </a:r>
            <a:r>
              <a:rPr lang="cs-CZ" sz="3200" baseline="40000" dirty="0"/>
              <a:t>-</a:t>
            </a:r>
            <a:r>
              <a:rPr lang="cs-CZ" sz="3200" dirty="0"/>
              <a:t>] +[Buf</a:t>
            </a:r>
            <a:r>
              <a:rPr lang="cs-CZ" sz="3200" baseline="40000" dirty="0"/>
              <a:t>-</a:t>
            </a:r>
            <a:r>
              <a:rPr lang="cs-CZ" sz="3200" dirty="0"/>
              <a:t>] = </a:t>
            </a:r>
            <a:r>
              <a:rPr lang="cs-CZ" sz="3200" dirty="0" err="1"/>
              <a:t>konst</a:t>
            </a:r>
            <a:endParaRPr lang="cs-CZ" sz="3200" dirty="0"/>
          </a:p>
          <a:p>
            <a:pPr marL="342881" indent="-342881">
              <a:defRPr/>
            </a:pPr>
            <a:endParaRPr lang="cs-CZ" sz="3200" dirty="0"/>
          </a:p>
          <a:p>
            <a:pPr marL="342881" indent="-342881">
              <a:spcBef>
                <a:spcPct val="20000"/>
              </a:spcBef>
              <a:buClr>
                <a:schemeClr val="hlink"/>
              </a:buClr>
              <a:buSzPct val="70000"/>
              <a:defRPr/>
            </a:pPr>
            <a:endParaRPr lang="cs-CZ" sz="3200" dirty="0">
              <a:effectLst>
                <a:outerShdw blurRad="38100" dist="38100" dir="2700000" algn="tl">
                  <a:srgbClr val="000000"/>
                </a:outerShdw>
              </a:effectLst>
            </a:endParaRPr>
          </a:p>
        </p:txBody>
      </p:sp>
      <p:sp>
        <p:nvSpPr>
          <p:cNvPr id="37907" name="Rectangle 58">
            <a:extLst>
              <a:ext uri="{FF2B5EF4-FFF2-40B4-BE49-F238E27FC236}">
                <a16:creationId xmlns:a16="http://schemas.microsoft.com/office/drawing/2014/main" id="{BE3CF489-61BD-42C4-8456-94E7101AAF01}"/>
              </a:ext>
            </a:extLst>
          </p:cNvPr>
          <p:cNvSpPr>
            <a:spLocks noGrp="1" noChangeArrowheads="1"/>
          </p:cNvSpPr>
          <p:nvPr>
            <p:ph type="title"/>
          </p:nvPr>
        </p:nvSpPr>
        <p:spPr>
          <a:xfrm>
            <a:off x="1226193" y="5780012"/>
            <a:ext cx="5517457" cy="1076242"/>
          </a:xfrm>
        </p:spPr>
        <p:txBody>
          <a:bodyPr>
            <a:noAutofit/>
          </a:bodyPr>
          <a:lstStyle/>
          <a:p>
            <a:pPr eaLnBrk="1" hangingPunct="1"/>
            <a:r>
              <a:rPr lang="cs-CZ" altLang="cs-CZ" sz="2400" dirty="0"/>
              <a:t>Koncentrace </a:t>
            </a:r>
            <a:r>
              <a:rPr lang="cs-CZ" altLang="cs-CZ" sz="2400" dirty="0">
                <a:solidFill>
                  <a:srgbClr val="FF3300"/>
                </a:solidFill>
              </a:rPr>
              <a:t>BB</a:t>
            </a:r>
            <a:r>
              <a:rPr lang="cs-CZ" altLang="cs-CZ" sz="2400" dirty="0"/>
              <a:t> je </a:t>
            </a:r>
            <a:r>
              <a:rPr lang="cs-CZ" altLang="cs-CZ" sz="2400" dirty="0">
                <a:solidFill>
                  <a:srgbClr val="FF3300"/>
                </a:solidFill>
              </a:rPr>
              <a:t>nezávislá na pCO</a:t>
            </a:r>
            <a:r>
              <a:rPr lang="cs-CZ" altLang="cs-CZ" sz="2400" baseline="-25000" dirty="0">
                <a:solidFill>
                  <a:srgbClr val="FF3300"/>
                </a:solidFill>
              </a:rPr>
              <a:t>2</a:t>
            </a:r>
            <a:r>
              <a:rPr lang="cs-CZ" altLang="cs-CZ" sz="2400" dirty="0"/>
              <a:t> (v krvi in vitro)</a:t>
            </a:r>
          </a:p>
        </p:txBody>
      </p:sp>
      <p:pic>
        <p:nvPicPr>
          <p:cNvPr id="29" name="Picture 10" descr="Summer2003">
            <a:extLst>
              <a:ext uri="{FF2B5EF4-FFF2-40B4-BE49-F238E27FC236}">
                <a16:creationId xmlns:a16="http://schemas.microsoft.com/office/drawing/2014/main" id="{96D7EC9A-D7C4-4D02-BAC0-C1677C1A42C7}"/>
              </a:ext>
            </a:extLst>
          </p:cNvPr>
          <p:cNvPicPr>
            <a:picLocks noChangeAspect="1" noChangeArrowheads="1"/>
          </p:cNvPicPr>
          <p:nvPr/>
        </p:nvPicPr>
        <p:blipFill>
          <a:blip r:embed="rId3"/>
          <a:srcRect l="18808" t="9206" r="45308"/>
          <a:stretch>
            <a:fillRect/>
          </a:stretch>
        </p:blipFill>
        <p:spPr bwMode="auto">
          <a:xfrm>
            <a:off x="8953280" y="143129"/>
            <a:ext cx="1511183" cy="2562028"/>
          </a:xfrm>
          <a:prstGeom prst="rect">
            <a:avLst/>
          </a:prstGeom>
          <a:noFill/>
          <a:effectLst>
            <a:outerShdw blurRad="50800" dist="38100" dir="2700000" algn="tl" rotWithShape="0">
              <a:prstClr val="black">
                <a:alpha val="40000"/>
              </a:prstClr>
            </a:outerShdw>
          </a:effectLst>
        </p:spPr>
      </p:pic>
      <p:sp>
        <p:nvSpPr>
          <p:cNvPr id="76822" name="TextovéPole 29">
            <a:extLst>
              <a:ext uri="{FF2B5EF4-FFF2-40B4-BE49-F238E27FC236}">
                <a16:creationId xmlns:a16="http://schemas.microsoft.com/office/drawing/2014/main" id="{0869BE5F-B2AD-40FF-8BF2-B1F52FEABBB5}"/>
              </a:ext>
            </a:extLst>
          </p:cNvPr>
          <p:cNvSpPr txBox="1">
            <a:spLocks noChangeArrowheads="1"/>
          </p:cNvSpPr>
          <p:nvPr/>
        </p:nvSpPr>
        <p:spPr bwMode="auto">
          <a:xfrm>
            <a:off x="8524688" y="2714681"/>
            <a:ext cx="279435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dirty="0" err="1"/>
              <a:t>Siggaard</a:t>
            </a:r>
            <a:r>
              <a:rPr lang="cs-CZ" altLang="cs-CZ" sz="2399" dirty="0"/>
              <a:t>-Andersen</a:t>
            </a:r>
          </a:p>
        </p:txBody>
      </p:sp>
      <p:sp>
        <p:nvSpPr>
          <p:cNvPr id="76823" name="TextovéPole 30">
            <a:extLst>
              <a:ext uri="{FF2B5EF4-FFF2-40B4-BE49-F238E27FC236}">
                <a16:creationId xmlns:a16="http://schemas.microsoft.com/office/drawing/2014/main" id="{D5CCCEA8-5859-4BF8-89D6-0185E92D372E}"/>
              </a:ext>
            </a:extLst>
          </p:cNvPr>
          <p:cNvSpPr txBox="1">
            <a:spLocks noChangeArrowheads="1"/>
          </p:cNvSpPr>
          <p:nvPr/>
        </p:nvSpPr>
        <p:spPr bwMode="auto">
          <a:xfrm>
            <a:off x="3314916" y="265"/>
            <a:ext cx="49494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800" dirty="0">
                <a:latin typeface="Arial" panose="020B0604020202020204" pitchFamily="34" charset="0"/>
              </a:rPr>
              <a:t>Jak změřit </a:t>
            </a:r>
            <a:r>
              <a:rPr lang="ru-RU" altLang="cs-CZ" sz="2800" dirty="0">
                <a:latin typeface="Arial" panose="020B0604020202020204" pitchFamily="34" charset="0"/>
              </a:rPr>
              <a:t>ВВ </a:t>
            </a:r>
            <a:r>
              <a:rPr lang="cs-CZ" altLang="cs-CZ" sz="2800" dirty="0">
                <a:latin typeface="Arial" panose="020B0604020202020204" pitchFamily="34" charset="0"/>
              </a:rPr>
              <a:t>a</a:t>
            </a:r>
            <a:r>
              <a:rPr lang="ru-RU" altLang="cs-CZ" sz="2800" dirty="0">
                <a:latin typeface="Arial" panose="020B0604020202020204" pitchFamily="34" charset="0"/>
              </a:rPr>
              <a:t>  ВЕ?</a:t>
            </a:r>
            <a:endParaRPr lang="cs-CZ" altLang="cs-CZ" sz="2800" dirty="0">
              <a:latin typeface="Arial" panose="020B0604020202020204" pitchFamily="34" charset="0"/>
            </a:endParaRPr>
          </a:p>
        </p:txBody>
      </p:sp>
      <p:sp>
        <p:nvSpPr>
          <p:cNvPr id="32" name="Rectangle 50">
            <a:extLst>
              <a:ext uri="{FF2B5EF4-FFF2-40B4-BE49-F238E27FC236}">
                <a16:creationId xmlns:a16="http://schemas.microsoft.com/office/drawing/2014/main" id="{1335FDFA-6D06-459C-A402-0DD05392A355}"/>
              </a:ext>
            </a:extLst>
          </p:cNvPr>
          <p:cNvSpPr>
            <a:spLocks noChangeArrowheads="1"/>
          </p:cNvSpPr>
          <p:nvPr/>
        </p:nvSpPr>
        <p:spPr bwMode="auto">
          <a:xfrm>
            <a:off x="6762699" y="3598470"/>
            <a:ext cx="936552" cy="324205"/>
          </a:xfrm>
          <a:prstGeom prst="rect">
            <a:avLst/>
          </a:prstGeom>
          <a:solidFill>
            <a:srgbClr val="FF0066"/>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33" name="Rectangle 51">
            <a:extLst>
              <a:ext uri="{FF2B5EF4-FFF2-40B4-BE49-F238E27FC236}">
                <a16:creationId xmlns:a16="http://schemas.microsoft.com/office/drawing/2014/main" id="{323F8351-BA82-4F4E-B67C-1095024AAF88}"/>
              </a:ext>
            </a:extLst>
          </p:cNvPr>
          <p:cNvSpPr>
            <a:spLocks noChangeArrowheads="1"/>
          </p:cNvSpPr>
          <p:nvPr/>
        </p:nvSpPr>
        <p:spPr bwMode="auto">
          <a:xfrm>
            <a:off x="4145943" y="2681603"/>
            <a:ext cx="936552" cy="142864"/>
          </a:xfrm>
          <a:prstGeom prst="rect">
            <a:avLst/>
          </a:prstGeom>
          <a:solidFill>
            <a:srgbClr val="FF0066"/>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34" name="Rectangle 51">
            <a:extLst>
              <a:ext uri="{FF2B5EF4-FFF2-40B4-BE49-F238E27FC236}">
                <a16:creationId xmlns:a16="http://schemas.microsoft.com/office/drawing/2014/main" id="{6220E034-3D6B-4BBC-A697-9C7976DF160C}"/>
              </a:ext>
            </a:extLst>
          </p:cNvPr>
          <p:cNvSpPr>
            <a:spLocks noChangeArrowheads="1"/>
          </p:cNvSpPr>
          <p:nvPr/>
        </p:nvSpPr>
        <p:spPr bwMode="auto">
          <a:xfrm>
            <a:off x="1776746" y="1493197"/>
            <a:ext cx="936552" cy="216673"/>
          </a:xfrm>
          <a:prstGeom prst="rect">
            <a:avLst/>
          </a:prstGeom>
          <a:solidFill>
            <a:srgbClr val="FF0066"/>
          </a:solidFill>
          <a:ln w="9525" algn="ctr">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cs-CZ" altLang="cs-CZ" sz="2399"/>
          </a:p>
        </p:txBody>
      </p:sp>
      <p:sp>
        <p:nvSpPr>
          <p:cNvPr id="5" name="TextovéPole 4">
            <a:extLst>
              <a:ext uri="{FF2B5EF4-FFF2-40B4-BE49-F238E27FC236}">
                <a16:creationId xmlns:a16="http://schemas.microsoft.com/office/drawing/2014/main" id="{05F89DE4-6854-4730-AA4D-792673043232}"/>
              </a:ext>
            </a:extLst>
          </p:cNvPr>
          <p:cNvSpPr txBox="1"/>
          <p:nvPr/>
        </p:nvSpPr>
        <p:spPr>
          <a:xfrm>
            <a:off x="6581342" y="2653948"/>
            <a:ext cx="1798890" cy="369332"/>
          </a:xfrm>
          <a:prstGeom prst="rect">
            <a:avLst/>
          </a:prstGeom>
          <a:solidFill>
            <a:srgbClr val="FFFF45"/>
          </a:solidFill>
          <a:ln>
            <a:solidFill>
              <a:schemeClr val="tx1"/>
            </a:solidFill>
          </a:ln>
        </p:spPr>
        <p:txBody>
          <a:bodyPr wrap="none" rtlCol="0">
            <a:spAutoFit/>
          </a:bodyPr>
          <a:lstStyle/>
          <a:p>
            <a:r>
              <a:rPr lang="cs-CZ" dirty="0"/>
              <a:t>Přidání 1 mol </a:t>
            </a:r>
            <a:r>
              <a:rPr lang="cs-CZ" dirty="0" err="1"/>
              <a:t>HCl</a:t>
            </a:r>
            <a:endParaRPr lang="en-US" dirty="0"/>
          </a:p>
        </p:txBody>
      </p:sp>
      <p:sp>
        <p:nvSpPr>
          <p:cNvPr id="6" name="TextovéPole 5">
            <a:extLst>
              <a:ext uri="{FF2B5EF4-FFF2-40B4-BE49-F238E27FC236}">
                <a16:creationId xmlns:a16="http://schemas.microsoft.com/office/drawing/2014/main" id="{A9AF763B-C9F8-42D2-96C6-B34D3B8ED18D}"/>
              </a:ext>
            </a:extLst>
          </p:cNvPr>
          <p:cNvSpPr txBox="1"/>
          <p:nvPr/>
        </p:nvSpPr>
        <p:spPr>
          <a:xfrm>
            <a:off x="2906973" y="5632678"/>
            <a:ext cx="184731" cy="369332"/>
          </a:xfrm>
          <a:prstGeom prst="rect">
            <a:avLst/>
          </a:prstGeom>
          <a:noFill/>
        </p:spPr>
        <p:txBody>
          <a:bodyPr wrap="none" rtlCol="0">
            <a:spAutoFit/>
          </a:bodyPr>
          <a:lstStyle/>
          <a:p>
            <a:endParaRPr lang="en-US" dirty="0"/>
          </a:p>
        </p:txBody>
      </p:sp>
      <p:sp>
        <p:nvSpPr>
          <p:cNvPr id="37" name="Rectangle 55">
            <a:extLst>
              <a:ext uri="{FF2B5EF4-FFF2-40B4-BE49-F238E27FC236}">
                <a16:creationId xmlns:a16="http://schemas.microsoft.com/office/drawing/2014/main" id="{5F75915D-5424-4A35-AD37-15269A1DD850}"/>
              </a:ext>
            </a:extLst>
          </p:cNvPr>
          <p:cNvSpPr>
            <a:spLocks noChangeArrowheads="1"/>
          </p:cNvSpPr>
          <p:nvPr/>
        </p:nvSpPr>
        <p:spPr bwMode="auto">
          <a:xfrm>
            <a:off x="1327902" y="4775890"/>
            <a:ext cx="7055894" cy="533359"/>
          </a:xfrm>
          <a:prstGeom prst="rect">
            <a:avLst/>
          </a:prstGeom>
          <a:noFill/>
          <a:ln w="9525">
            <a:noFill/>
            <a:miter lim="800000"/>
            <a:headEnd/>
            <a:tailEnd/>
          </a:ln>
          <a:effectLst/>
        </p:spPr>
        <p:txBody>
          <a:bodyPr/>
          <a:lstStyle/>
          <a:p>
            <a:pPr marL="342881" indent="-342881">
              <a:defRPr/>
            </a:pPr>
            <a:r>
              <a:rPr lang="cs-CZ" sz="3200" dirty="0"/>
              <a:t>BE = BB-NBB</a:t>
            </a:r>
          </a:p>
          <a:p>
            <a:pPr marL="342881" indent="-342881">
              <a:defRPr/>
            </a:pPr>
            <a:endParaRPr lang="cs-CZ" sz="3200" dirty="0"/>
          </a:p>
          <a:p>
            <a:pPr marL="342881" indent="-342881">
              <a:spcBef>
                <a:spcPct val="20000"/>
              </a:spcBef>
              <a:buClr>
                <a:schemeClr val="hlink"/>
              </a:buClr>
              <a:buSzPct val="70000"/>
              <a:defRPr/>
            </a:pPr>
            <a:endParaRPr lang="cs-CZ" sz="3200" dirty="0">
              <a:effectLst>
                <a:outerShdw blurRad="38100" dist="38100" dir="2700000" algn="tl">
                  <a:srgbClr val="000000"/>
                </a:outerShdw>
              </a:effectLst>
            </a:endParaRPr>
          </a:p>
        </p:txBody>
      </p:sp>
      <p:sp>
        <p:nvSpPr>
          <p:cNvPr id="38" name="TextovéPole 37">
            <a:extLst>
              <a:ext uri="{FF2B5EF4-FFF2-40B4-BE49-F238E27FC236}">
                <a16:creationId xmlns:a16="http://schemas.microsoft.com/office/drawing/2014/main" id="{CE581877-47BE-4512-991E-BBB04CE55E8D}"/>
              </a:ext>
            </a:extLst>
          </p:cNvPr>
          <p:cNvSpPr txBox="1"/>
          <p:nvPr/>
        </p:nvSpPr>
        <p:spPr>
          <a:xfrm>
            <a:off x="7984186" y="3562868"/>
            <a:ext cx="3432093" cy="369332"/>
          </a:xfrm>
          <a:prstGeom prst="rect">
            <a:avLst/>
          </a:prstGeom>
          <a:solidFill>
            <a:srgbClr val="FFFF45"/>
          </a:solidFill>
          <a:ln>
            <a:solidFill>
              <a:schemeClr val="tx1"/>
            </a:solidFill>
          </a:ln>
        </p:spPr>
        <p:txBody>
          <a:bodyPr wrap="none" rtlCol="0">
            <a:spAutoFit/>
          </a:bodyPr>
          <a:lstStyle/>
          <a:p>
            <a:r>
              <a:rPr lang="cs-CZ" dirty="0"/>
              <a:t>Pokles  [HCO3</a:t>
            </a:r>
            <a:r>
              <a:rPr lang="cs-CZ" baseline="30000" dirty="0"/>
              <a:t>-</a:t>
            </a:r>
            <a:r>
              <a:rPr lang="cs-CZ" dirty="0"/>
              <a:t>] + [</a:t>
            </a:r>
            <a:r>
              <a:rPr lang="cs-CZ" dirty="0" err="1"/>
              <a:t>Buf</a:t>
            </a:r>
            <a:r>
              <a:rPr lang="cs-CZ" baseline="30000" dirty="0"/>
              <a:t>-</a:t>
            </a:r>
            <a:r>
              <a:rPr lang="cs-CZ" dirty="0"/>
              <a:t>]  o 1 </a:t>
            </a:r>
            <a:r>
              <a:rPr lang="cs-CZ" dirty="0" err="1"/>
              <a:t>mmol</a:t>
            </a:r>
            <a:r>
              <a:rPr lang="cs-CZ" dirty="0"/>
              <a:t> </a:t>
            </a:r>
            <a:endParaRPr lang="en-US" dirty="0"/>
          </a:p>
        </p:txBody>
      </p:sp>
      <p:sp>
        <p:nvSpPr>
          <p:cNvPr id="39" name="TextovéPole 38">
            <a:extLst>
              <a:ext uri="{FF2B5EF4-FFF2-40B4-BE49-F238E27FC236}">
                <a16:creationId xmlns:a16="http://schemas.microsoft.com/office/drawing/2014/main" id="{EE803165-DCB0-4596-BBB9-3DD9C76D60B9}"/>
              </a:ext>
            </a:extLst>
          </p:cNvPr>
          <p:cNvSpPr txBox="1"/>
          <p:nvPr/>
        </p:nvSpPr>
        <p:spPr>
          <a:xfrm>
            <a:off x="9862807" y="4247291"/>
            <a:ext cx="2148345" cy="369332"/>
          </a:xfrm>
          <a:prstGeom prst="rect">
            <a:avLst/>
          </a:prstGeom>
          <a:solidFill>
            <a:srgbClr val="FFFF45"/>
          </a:solidFill>
          <a:ln>
            <a:solidFill>
              <a:schemeClr val="tx1"/>
            </a:solidFill>
          </a:ln>
        </p:spPr>
        <p:txBody>
          <a:bodyPr wrap="none" rtlCol="0">
            <a:spAutoFit/>
          </a:bodyPr>
          <a:lstStyle/>
          <a:p>
            <a:r>
              <a:rPr lang="cs-CZ" dirty="0"/>
              <a:t>BB se sníží o 1 </a:t>
            </a:r>
            <a:r>
              <a:rPr lang="cs-CZ" dirty="0" err="1"/>
              <a:t>mmol</a:t>
            </a:r>
            <a:r>
              <a:rPr lang="cs-CZ" dirty="0"/>
              <a:t> </a:t>
            </a:r>
            <a:endParaRPr lang="en-US" dirty="0"/>
          </a:p>
        </p:txBody>
      </p:sp>
      <p:sp>
        <p:nvSpPr>
          <p:cNvPr id="7" name="Šipka: doprava 6">
            <a:extLst>
              <a:ext uri="{FF2B5EF4-FFF2-40B4-BE49-F238E27FC236}">
                <a16:creationId xmlns:a16="http://schemas.microsoft.com/office/drawing/2014/main" id="{1774ED6C-BC78-4785-93CB-1C6061D3F302}"/>
              </a:ext>
            </a:extLst>
          </p:cNvPr>
          <p:cNvSpPr/>
          <p:nvPr/>
        </p:nvSpPr>
        <p:spPr>
          <a:xfrm rot="3035501">
            <a:off x="7878889" y="3256763"/>
            <a:ext cx="718288" cy="1121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Šipka: doprava 40">
            <a:extLst>
              <a:ext uri="{FF2B5EF4-FFF2-40B4-BE49-F238E27FC236}">
                <a16:creationId xmlns:a16="http://schemas.microsoft.com/office/drawing/2014/main" id="{53452D0C-EFC6-4942-A2BA-8B9089AFE85C}"/>
              </a:ext>
            </a:extLst>
          </p:cNvPr>
          <p:cNvSpPr/>
          <p:nvPr/>
        </p:nvSpPr>
        <p:spPr>
          <a:xfrm rot="3035501">
            <a:off x="9501397" y="4068509"/>
            <a:ext cx="479314" cy="7420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ovéPole 41">
            <a:extLst>
              <a:ext uri="{FF2B5EF4-FFF2-40B4-BE49-F238E27FC236}">
                <a16:creationId xmlns:a16="http://schemas.microsoft.com/office/drawing/2014/main" id="{5D8B46A9-634A-40BE-BC3F-DFCAE1CD881E}"/>
              </a:ext>
            </a:extLst>
          </p:cNvPr>
          <p:cNvSpPr txBox="1"/>
          <p:nvPr/>
        </p:nvSpPr>
        <p:spPr>
          <a:xfrm>
            <a:off x="9221315" y="6308589"/>
            <a:ext cx="2970685" cy="369332"/>
          </a:xfrm>
          <a:prstGeom prst="rect">
            <a:avLst/>
          </a:prstGeom>
          <a:solidFill>
            <a:srgbClr val="FFFF45"/>
          </a:solidFill>
          <a:ln>
            <a:solidFill>
              <a:schemeClr val="tx1"/>
            </a:solidFill>
          </a:ln>
        </p:spPr>
        <p:txBody>
          <a:bodyPr wrap="none" rtlCol="0">
            <a:spAutoFit/>
          </a:bodyPr>
          <a:lstStyle/>
          <a:p>
            <a:r>
              <a:rPr lang="cs-CZ" dirty="0"/>
              <a:t>BE=BB-NBB se sníží o 1 </a:t>
            </a:r>
            <a:r>
              <a:rPr lang="cs-CZ" dirty="0" err="1"/>
              <a:t>mmol</a:t>
            </a:r>
            <a:r>
              <a:rPr lang="cs-CZ" dirty="0"/>
              <a:t> </a:t>
            </a:r>
            <a:endParaRPr lang="en-US" dirty="0"/>
          </a:p>
        </p:txBody>
      </p:sp>
      <p:sp>
        <p:nvSpPr>
          <p:cNvPr id="43" name="Šipka: doprava 42">
            <a:extLst>
              <a:ext uri="{FF2B5EF4-FFF2-40B4-BE49-F238E27FC236}">
                <a16:creationId xmlns:a16="http://schemas.microsoft.com/office/drawing/2014/main" id="{3DEC01C9-8015-4BE8-9196-C4BFBB19F67E}"/>
              </a:ext>
            </a:extLst>
          </p:cNvPr>
          <p:cNvSpPr/>
          <p:nvPr/>
        </p:nvSpPr>
        <p:spPr>
          <a:xfrm rot="5400000">
            <a:off x="10238421" y="5379496"/>
            <a:ext cx="1666224" cy="14287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ovéPole 7">
            <a:extLst>
              <a:ext uri="{FF2B5EF4-FFF2-40B4-BE49-F238E27FC236}">
                <a16:creationId xmlns:a16="http://schemas.microsoft.com/office/drawing/2014/main" id="{07F88DEB-7A83-4011-BDBF-433B8850262B}"/>
              </a:ext>
            </a:extLst>
          </p:cNvPr>
          <p:cNvSpPr txBox="1"/>
          <p:nvPr/>
        </p:nvSpPr>
        <p:spPr>
          <a:xfrm>
            <a:off x="2905112" y="529650"/>
            <a:ext cx="4354765" cy="646331"/>
          </a:xfrm>
          <a:prstGeom prst="rect">
            <a:avLst/>
          </a:prstGeom>
          <a:solidFill>
            <a:srgbClr val="FFFF45"/>
          </a:solidFill>
          <a:ln>
            <a:solidFill>
              <a:schemeClr val="tx1"/>
            </a:solidFill>
          </a:ln>
        </p:spPr>
        <p:txBody>
          <a:bodyPr wrap="square" rtlCol="0">
            <a:spAutoFit/>
          </a:bodyPr>
          <a:lstStyle/>
          <a:p>
            <a:pPr algn="ctr"/>
            <a:r>
              <a:rPr lang="cs-CZ" dirty="0"/>
              <a:t>Je možné experimentálně si připravit vzorky krve s definovanou hodnotou BE</a:t>
            </a:r>
            <a:endParaRPr lang="en-US" dirty="0"/>
          </a:p>
        </p:txBody>
      </p:sp>
    </p:spTree>
    <p:extLst>
      <p:ext uri="{BB962C8B-B14F-4D97-AF65-F5344CB8AC3E}">
        <p14:creationId xmlns:p14="http://schemas.microsoft.com/office/powerpoint/2010/main" val="190425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905"/>
                                        </p:tgtEl>
                                        <p:attrNameLst>
                                          <p:attrName>style.visibility</p:attrName>
                                        </p:attrNameLst>
                                      </p:cBhvr>
                                      <p:to>
                                        <p:strVal val="visible"/>
                                      </p:to>
                                    </p:set>
                                    <p:animEffect transition="in" filter="fade">
                                      <p:cBhvr>
                                        <p:cTn id="10" dur="500"/>
                                        <p:tgtEl>
                                          <p:spTgt spid="3790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7902"/>
                                        </p:tgtEl>
                                        <p:attrNameLst>
                                          <p:attrName>style.visibility</p:attrName>
                                        </p:attrNameLst>
                                      </p:cBhvr>
                                      <p:to>
                                        <p:strVal val="visible"/>
                                      </p:to>
                                    </p:set>
                                    <p:animEffect transition="in" filter="fade">
                                      <p:cBhvr>
                                        <p:cTn id="21" dur="500"/>
                                        <p:tgtEl>
                                          <p:spTgt spid="3790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903"/>
                                        </p:tgtEl>
                                        <p:attrNameLst>
                                          <p:attrName>style.visibility</p:attrName>
                                        </p:attrNameLst>
                                      </p:cBhvr>
                                      <p:to>
                                        <p:strVal val="visible"/>
                                      </p:to>
                                    </p:set>
                                    <p:animEffect transition="in" filter="fade">
                                      <p:cBhvr>
                                        <p:cTn id="24" dur="500"/>
                                        <p:tgtEl>
                                          <p:spTgt spid="3790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6817"/>
                                        </p:tgtEl>
                                        <p:attrNameLst>
                                          <p:attrName>style.visibility</p:attrName>
                                        </p:attrNameLst>
                                      </p:cBhvr>
                                      <p:to>
                                        <p:strVal val="visible"/>
                                      </p:to>
                                    </p:set>
                                    <p:animEffect transition="in" filter="fade">
                                      <p:cBhvr>
                                        <p:cTn id="27" dur="500"/>
                                        <p:tgtEl>
                                          <p:spTgt spid="768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xit" presetSubtype="0" fill="hold" grpId="1" nodeType="withEffect">
                                  <p:stCondLst>
                                    <p:cond delay="0"/>
                                  </p:stCondLst>
                                  <p:childTnLst>
                                    <p:animEffect transition="out" filter="fade">
                                      <p:cBhvr>
                                        <p:cTn id="35" dur="500"/>
                                        <p:tgtEl>
                                          <p:spTgt spid="37905"/>
                                        </p:tgtEl>
                                      </p:cBhvr>
                                    </p:animEffect>
                                    <p:set>
                                      <p:cBhvr>
                                        <p:cTn id="36" dur="1" fill="hold">
                                          <p:stCondLst>
                                            <p:cond delay="499"/>
                                          </p:stCondLst>
                                        </p:cTn>
                                        <p:tgtEl>
                                          <p:spTgt spid="37905"/>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animBg="1"/>
      <p:bldP spid="37903" grpId="0" animBg="1"/>
      <p:bldP spid="76817" grpId="0" animBg="1"/>
      <p:bldP spid="37905" grpId="0" animBg="1"/>
      <p:bldP spid="37905" grpId="1" animBg="1"/>
      <p:bldP spid="32" grpId="0" animBg="1"/>
      <p:bldP spid="32" grpId="1" animBg="1"/>
      <p:bldP spid="33" grpId="0" animBg="1"/>
      <p:bldP spid="34" grpId="0" animBg="1"/>
      <p:bldP spid="5" grpId="0" animBg="1"/>
      <p:bldP spid="38" grpId="0" animBg="1"/>
      <p:bldP spid="39" grpId="0" animBg="1"/>
      <p:bldP spid="7" grpId="0" animBg="1"/>
      <p:bldP spid="41" grpId="0" animBg="1"/>
      <p:bldP spid="42" grpId="0" animBg="1"/>
      <p:bldP spid="4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Dr. Fencl">
            <a:extLst>
              <a:ext uri="{FF2B5EF4-FFF2-40B4-BE49-F238E27FC236}">
                <a16:creationId xmlns:a16="http://schemas.microsoft.com/office/drawing/2014/main" id="{A578B652-3A7A-4D25-BF0E-5B18ADD4A9DA}"/>
              </a:ext>
            </a:extLst>
          </p:cNvPr>
          <p:cNvPicPr>
            <a:picLocks noChangeAspect="1" noChangeArrowheads="1"/>
          </p:cNvPicPr>
          <p:nvPr/>
        </p:nvPicPr>
        <p:blipFill>
          <a:blip r:embed="rId9"/>
          <a:srcRect/>
          <a:stretch>
            <a:fillRect/>
          </a:stretch>
        </p:blipFill>
        <p:spPr bwMode="auto">
          <a:xfrm>
            <a:off x="9702048" y="4096374"/>
            <a:ext cx="1771513" cy="2214391"/>
          </a:xfrm>
          <a:prstGeom prst="rect">
            <a:avLst/>
          </a:prstGeom>
          <a:noFill/>
          <a:effectLst>
            <a:outerShdw blurRad="50800" dist="38100" dir="2700000" algn="tl" rotWithShape="0">
              <a:prstClr val="black">
                <a:alpha val="40000"/>
              </a:prstClr>
            </a:outerShdw>
          </a:effectLst>
        </p:spPr>
      </p:pic>
      <p:pic>
        <p:nvPicPr>
          <p:cNvPr id="2054" name="Picture 6" descr="http://www.unipa.it/~lanza/esiait/astrup.JPG">
            <a:extLst>
              <a:ext uri="{FF2B5EF4-FFF2-40B4-BE49-F238E27FC236}">
                <a16:creationId xmlns:a16="http://schemas.microsoft.com/office/drawing/2014/main" id="{08BE7FE7-F9DA-401D-A174-08DBE4EC2C75}"/>
              </a:ext>
            </a:extLst>
          </p:cNvPr>
          <p:cNvPicPr>
            <a:picLocks noChangeAspect="1" noChangeArrowheads="1"/>
          </p:cNvPicPr>
          <p:nvPr/>
        </p:nvPicPr>
        <p:blipFill>
          <a:blip r:embed="rId10"/>
          <a:srcRect/>
          <a:stretch>
            <a:fillRect/>
          </a:stretch>
        </p:blipFill>
        <p:spPr bwMode="auto">
          <a:xfrm>
            <a:off x="448443" y="1017774"/>
            <a:ext cx="3214440" cy="2411226"/>
          </a:xfrm>
          <a:prstGeom prst="rect">
            <a:avLst/>
          </a:prstGeom>
          <a:noFill/>
          <a:effectLst>
            <a:outerShdw blurRad="50800" dist="38100" dir="2700000" algn="tl" rotWithShape="0">
              <a:prstClr val="black">
                <a:alpha val="40000"/>
              </a:prstClr>
            </a:outerShdw>
          </a:effectLst>
        </p:spPr>
      </p:pic>
      <p:sp>
        <p:nvSpPr>
          <p:cNvPr id="24581" name="Rectangle 8">
            <a:extLst>
              <a:ext uri="{FF2B5EF4-FFF2-40B4-BE49-F238E27FC236}">
                <a16:creationId xmlns:a16="http://schemas.microsoft.com/office/drawing/2014/main" id="{73287841-6022-45FA-BE87-F81C5F65C2BC}"/>
              </a:ext>
            </a:extLst>
          </p:cNvPr>
          <p:cNvSpPr>
            <a:spLocks noChangeArrowheads="1"/>
          </p:cNvSpPr>
          <p:nvPr/>
        </p:nvSpPr>
        <p:spPr bwMode="auto">
          <a:xfrm>
            <a:off x="4884831" y="1845453"/>
            <a:ext cx="3311270" cy="12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3600" dirty="0">
                <a:solidFill>
                  <a:srgbClr val="FF0000"/>
                </a:solidFill>
              </a:rPr>
              <a:t>Klasická dánská škola</a:t>
            </a:r>
          </a:p>
        </p:txBody>
      </p:sp>
      <p:pic>
        <p:nvPicPr>
          <p:cNvPr id="76810" name="Picture 10" descr="Summer2003">
            <a:extLst>
              <a:ext uri="{FF2B5EF4-FFF2-40B4-BE49-F238E27FC236}">
                <a16:creationId xmlns:a16="http://schemas.microsoft.com/office/drawing/2014/main" id="{51801D0C-0D6D-4EDF-B0D9-8BAF518CAA07}"/>
              </a:ext>
            </a:extLst>
          </p:cNvPr>
          <p:cNvPicPr>
            <a:picLocks noChangeAspect="1" noChangeArrowheads="1"/>
          </p:cNvPicPr>
          <p:nvPr/>
        </p:nvPicPr>
        <p:blipFill>
          <a:blip r:embed="rId11"/>
          <a:srcRect l="18808" t="9206" r="45308"/>
          <a:stretch>
            <a:fillRect/>
          </a:stretch>
        </p:blipFill>
        <p:spPr bwMode="auto">
          <a:xfrm>
            <a:off x="10011796" y="451874"/>
            <a:ext cx="1554042" cy="2633459"/>
          </a:xfrm>
          <a:prstGeom prst="rect">
            <a:avLst/>
          </a:prstGeom>
          <a:noFill/>
          <a:effectLst>
            <a:outerShdw blurRad="50800" dist="38100" dir="2700000" algn="tl" rotWithShape="0">
              <a:prstClr val="black">
                <a:alpha val="40000"/>
              </a:prstClr>
            </a:outerShdw>
          </a:effectLst>
        </p:spPr>
      </p:pic>
      <p:sp>
        <p:nvSpPr>
          <p:cNvPr id="24583" name="Rectangle 11">
            <a:extLst>
              <a:ext uri="{FF2B5EF4-FFF2-40B4-BE49-F238E27FC236}">
                <a16:creationId xmlns:a16="http://schemas.microsoft.com/office/drawing/2014/main" id="{5F472420-B6A4-4A8A-B9BB-DD9CE3923901}"/>
              </a:ext>
            </a:extLst>
          </p:cNvPr>
          <p:cNvSpPr>
            <a:spLocks noChangeArrowheads="1"/>
          </p:cNvSpPr>
          <p:nvPr/>
        </p:nvSpPr>
        <p:spPr bwMode="auto">
          <a:xfrm>
            <a:off x="3662883" y="4790803"/>
            <a:ext cx="5976475" cy="165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3600" dirty="0">
                <a:solidFill>
                  <a:srgbClr val="FF0000"/>
                </a:solidFill>
              </a:rPr>
              <a:t>„Moderní přístup“  </a:t>
            </a:r>
          </a:p>
          <a:p>
            <a:pPr>
              <a:spcBef>
                <a:spcPct val="0"/>
              </a:spcBef>
              <a:buClrTx/>
              <a:buFontTx/>
              <a:buNone/>
            </a:pPr>
            <a:r>
              <a:rPr lang="cs-CZ" altLang="cs-CZ" sz="3600" dirty="0">
                <a:solidFill>
                  <a:srgbClr val="FF0000"/>
                </a:solidFill>
              </a:rPr>
              <a:t>dle Stewarta and Fencla</a:t>
            </a:r>
          </a:p>
        </p:txBody>
      </p:sp>
      <p:grpSp>
        <p:nvGrpSpPr>
          <p:cNvPr id="24584" name="Skupina 13">
            <a:extLst>
              <a:ext uri="{FF2B5EF4-FFF2-40B4-BE49-F238E27FC236}">
                <a16:creationId xmlns:a16="http://schemas.microsoft.com/office/drawing/2014/main" id="{EC445B1A-BF16-4EAD-80AC-44870AB84610}"/>
              </a:ext>
            </a:extLst>
          </p:cNvPr>
          <p:cNvGrpSpPr>
            <a:grpSpLocks/>
          </p:cNvGrpSpPr>
          <p:nvPr/>
        </p:nvGrpSpPr>
        <p:grpSpPr bwMode="auto">
          <a:xfrm>
            <a:off x="5114207" y="3470272"/>
            <a:ext cx="1963586" cy="1446550"/>
            <a:chOff x="4067299" y="3446219"/>
            <a:chExt cx="1962857" cy="1446662"/>
          </a:xfrm>
        </p:grpSpPr>
        <p:sp>
          <p:nvSpPr>
            <p:cNvPr id="24593" name="AutoShape 12">
              <a:extLst>
                <a:ext uri="{FF2B5EF4-FFF2-40B4-BE49-F238E27FC236}">
                  <a16:creationId xmlns:a16="http://schemas.microsoft.com/office/drawing/2014/main" id="{2BE44B8B-D10D-4BC8-9210-419A66B36458}"/>
                </a:ext>
              </a:extLst>
            </p:cNvPr>
            <p:cNvSpPr>
              <a:spLocks noChangeArrowheads="1"/>
            </p:cNvSpPr>
            <p:nvPr/>
          </p:nvSpPr>
          <p:spPr bwMode="auto">
            <a:xfrm>
              <a:off x="4067299" y="3786188"/>
              <a:ext cx="720725" cy="865187"/>
            </a:xfrm>
            <a:prstGeom prst="lightningBolt">
              <a:avLst/>
            </a:prstGeom>
            <a:solidFill>
              <a:srgbClr val="00CC00"/>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p>
          </p:txBody>
        </p:sp>
        <p:sp>
          <p:nvSpPr>
            <p:cNvPr id="24594" name="AutoShape 13">
              <a:extLst>
                <a:ext uri="{FF2B5EF4-FFF2-40B4-BE49-F238E27FC236}">
                  <a16:creationId xmlns:a16="http://schemas.microsoft.com/office/drawing/2014/main" id="{542D2F49-9757-49A4-BDF9-192ECAC86FDA}"/>
                </a:ext>
              </a:extLst>
            </p:cNvPr>
            <p:cNvSpPr>
              <a:spLocks noChangeArrowheads="1"/>
            </p:cNvSpPr>
            <p:nvPr/>
          </p:nvSpPr>
          <p:spPr bwMode="auto">
            <a:xfrm rot="-10344321">
              <a:off x="5309431" y="3694730"/>
              <a:ext cx="720725" cy="865188"/>
            </a:xfrm>
            <a:prstGeom prst="lightningBol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399"/>
            </a:p>
          </p:txBody>
        </p:sp>
        <p:sp>
          <p:nvSpPr>
            <p:cNvPr id="24595" name="Text Box 14">
              <a:hlinkClick r:id="rId12" action="ppaction://hlinkfile"/>
              <a:extLst>
                <a:ext uri="{FF2B5EF4-FFF2-40B4-BE49-F238E27FC236}">
                  <a16:creationId xmlns:a16="http://schemas.microsoft.com/office/drawing/2014/main" id="{37E13B5D-DD7B-4A2E-A69E-FF3A766CCE15}"/>
                </a:ext>
              </a:extLst>
            </p:cNvPr>
            <p:cNvSpPr txBox="1">
              <a:spLocks noChangeArrowheads="1"/>
            </p:cNvSpPr>
            <p:nvPr/>
          </p:nvSpPr>
          <p:spPr bwMode="auto">
            <a:xfrm>
              <a:off x="4707791" y="3446219"/>
              <a:ext cx="724609" cy="14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8800"/>
                <a:t>?</a:t>
              </a:r>
            </a:p>
          </p:txBody>
        </p:sp>
      </p:grpSp>
      <p:pic>
        <p:nvPicPr>
          <p:cNvPr id="2056" name="Picture 8" descr="http://www.acidbase.org/i/stewart.jpg">
            <a:extLst>
              <a:ext uri="{FF2B5EF4-FFF2-40B4-BE49-F238E27FC236}">
                <a16:creationId xmlns:a16="http://schemas.microsoft.com/office/drawing/2014/main" id="{D35E0E25-AC52-4964-8F6C-01D7CCC7D0FD}"/>
              </a:ext>
            </a:extLst>
          </p:cNvPr>
          <p:cNvPicPr>
            <a:picLocks noChangeAspect="1" noChangeArrowheads="1"/>
          </p:cNvPicPr>
          <p:nvPr/>
        </p:nvPicPr>
        <p:blipFill>
          <a:blip r:embed="rId13"/>
          <a:srcRect l="3900" r="6395"/>
          <a:stretch>
            <a:fillRect/>
          </a:stretch>
        </p:blipFill>
        <p:spPr bwMode="auto">
          <a:xfrm>
            <a:off x="926313" y="4080983"/>
            <a:ext cx="1357208" cy="2254076"/>
          </a:xfrm>
          <a:prstGeom prst="rect">
            <a:avLst/>
          </a:prstGeom>
          <a:noFill/>
          <a:effectLst>
            <a:outerShdw blurRad="50800" dist="38100" dir="2700000" algn="tl" rotWithShape="0">
              <a:prstClr val="black">
                <a:alpha val="40000"/>
              </a:prstClr>
            </a:outerShdw>
          </a:effectLst>
        </p:spPr>
      </p:pic>
      <p:sp>
        <p:nvSpPr>
          <p:cNvPr id="24586" name="Rectangle 11">
            <a:extLst>
              <a:ext uri="{FF2B5EF4-FFF2-40B4-BE49-F238E27FC236}">
                <a16:creationId xmlns:a16="http://schemas.microsoft.com/office/drawing/2014/main" id="{63CD9805-A609-408A-80CB-87C8ACD2CE81}"/>
              </a:ext>
            </a:extLst>
          </p:cNvPr>
          <p:cNvSpPr>
            <a:spLocks noChangeArrowheads="1"/>
          </p:cNvSpPr>
          <p:nvPr/>
        </p:nvSpPr>
        <p:spPr bwMode="auto">
          <a:xfrm>
            <a:off x="9128304" y="2642455"/>
            <a:ext cx="3519264" cy="165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dirty="0" err="1">
                <a:solidFill>
                  <a:srgbClr val="FF0000"/>
                </a:solidFill>
              </a:rPr>
              <a:t>Siggaard</a:t>
            </a:r>
            <a:r>
              <a:rPr lang="cs-CZ" altLang="cs-CZ" sz="2399" dirty="0">
                <a:solidFill>
                  <a:srgbClr val="FF0000"/>
                </a:solidFill>
              </a:rPr>
              <a:t>-Andersen</a:t>
            </a:r>
          </a:p>
        </p:txBody>
      </p:sp>
      <p:sp>
        <p:nvSpPr>
          <p:cNvPr id="24587" name="Rectangle 11">
            <a:extLst>
              <a:ext uri="{FF2B5EF4-FFF2-40B4-BE49-F238E27FC236}">
                <a16:creationId xmlns:a16="http://schemas.microsoft.com/office/drawing/2014/main" id="{BED43438-58C8-4081-9149-533D1C5FD438}"/>
              </a:ext>
            </a:extLst>
          </p:cNvPr>
          <p:cNvSpPr>
            <a:spLocks noChangeArrowheads="1"/>
          </p:cNvSpPr>
          <p:nvPr/>
        </p:nvSpPr>
        <p:spPr bwMode="auto">
          <a:xfrm>
            <a:off x="848079" y="2884956"/>
            <a:ext cx="5976475" cy="165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dirty="0">
                <a:solidFill>
                  <a:srgbClr val="FF0000"/>
                </a:solidFill>
              </a:rPr>
              <a:t>Paul </a:t>
            </a:r>
            <a:r>
              <a:rPr lang="cs-CZ" altLang="cs-CZ" sz="2399" dirty="0" err="1">
                <a:solidFill>
                  <a:srgbClr val="FF0000"/>
                </a:solidFill>
              </a:rPr>
              <a:t>Astrup</a:t>
            </a:r>
            <a:endParaRPr lang="cs-CZ" altLang="cs-CZ" sz="2399" dirty="0">
              <a:solidFill>
                <a:srgbClr val="FF0000"/>
              </a:solidFill>
            </a:endParaRPr>
          </a:p>
        </p:txBody>
      </p:sp>
      <p:sp>
        <p:nvSpPr>
          <p:cNvPr id="24591" name="Rectangle 11">
            <a:extLst>
              <a:ext uri="{FF2B5EF4-FFF2-40B4-BE49-F238E27FC236}">
                <a16:creationId xmlns:a16="http://schemas.microsoft.com/office/drawing/2014/main" id="{6EBA2DBB-33CC-4E67-BACF-25A0F590A2E2}"/>
              </a:ext>
            </a:extLst>
          </p:cNvPr>
          <p:cNvSpPr>
            <a:spLocks noChangeArrowheads="1"/>
          </p:cNvSpPr>
          <p:nvPr/>
        </p:nvSpPr>
        <p:spPr bwMode="auto">
          <a:xfrm>
            <a:off x="659745" y="6230576"/>
            <a:ext cx="2208043" cy="74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dirty="0">
                <a:solidFill>
                  <a:srgbClr val="FF0000"/>
                </a:solidFill>
              </a:rPr>
              <a:t>Peter Stewart</a:t>
            </a:r>
          </a:p>
        </p:txBody>
      </p:sp>
      <p:sp>
        <p:nvSpPr>
          <p:cNvPr id="24592" name="Rectangle 11">
            <a:extLst>
              <a:ext uri="{FF2B5EF4-FFF2-40B4-BE49-F238E27FC236}">
                <a16:creationId xmlns:a16="http://schemas.microsoft.com/office/drawing/2014/main" id="{A1A7AD90-BED9-4219-8182-525156A68D8F}"/>
              </a:ext>
            </a:extLst>
          </p:cNvPr>
          <p:cNvSpPr>
            <a:spLocks noChangeArrowheads="1"/>
          </p:cNvSpPr>
          <p:nvPr/>
        </p:nvSpPr>
        <p:spPr bwMode="auto">
          <a:xfrm>
            <a:off x="9623662" y="6189532"/>
            <a:ext cx="2608891" cy="74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dirty="0">
                <a:solidFill>
                  <a:srgbClr val="FF0000"/>
                </a:solidFill>
              </a:rPr>
              <a:t>Vladimír Fencl</a:t>
            </a:r>
          </a:p>
        </p:txBody>
      </p:sp>
      <p:sp>
        <p:nvSpPr>
          <p:cNvPr id="22" name="Rectangle 2">
            <a:extLst>
              <a:ext uri="{FF2B5EF4-FFF2-40B4-BE49-F238E27FC236}">
                <a16:creationId xmlns:a16="http://schemas.microsoft.com/office/drawing/2014/main" id="{A78D33DA-1BDF-4441-A87A-EE2A57CD6EAA}"/>
              </a:ext>
            </a:extLst>
          </p:cNvPr>
          <p:cNvSpPr txBox="1">
            <a:spLocks noChangeArrowheads="1"/>
          </p:cNvSpPr>
          <p:nvPr/>
        </p:nvSpPr>
        <p:spPr>
          <a:xfrm>
            <a:off x="3384760" y="266"/>
            <a:ext cx="7282888" cy="1223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cs-CZ"/>
              <a:t>Acidobazická rovnováha</a:t>
            </a:r>
            <a:endParaRPr lang="cs-CZ" altLang="cs-CZ" dirty="0"/>
          </a:p>
        </p:txBody>
      </p:sp>
    </p:spTree>
    <p:controls>
      <mc:AlternateContent xmlns:mc="http://schemas.openxmlformats.org/markup-compatibility/2006">
        <mc:Choice xmlns:v="urn:schemas-microsoft-com:vml" Requires="v">
          <p:control r:id="rId1" imgW="1828800" imgH="1828800"/>
        </mc:Choice>
        <mc:Fallback>
          <p:control r:id="rId1" imgW="1828800" imgH="1828800">
            <p:pic>
              <p:nvPicPr>
                <p:cNvPr id="24588" name="ShockwaveFlash1">
                  <a:extLst>
                    <a:ext uri="{FF2B5EF4-FFF2-40B4-BE49-F238E27FC236}">
                      <a16:creationId xmlns:a16="http://schemas.microsoft.com/office/drawing/2014/main" id="{AD1971B1-71CF-4A37-8313-C009EE5DF500}"/>
                    </a:ext>
                  </a:extLst>
                </p:cNvPr>
                <p:cNvPicPr preferRelativeResize="0">
                  <a:picLocks noChangeArrowheads="1" noChangeShapeType="1"/>
                </p:cNvPicPr>
                <p:nvPr>
                  <p:custDataLst>
                    <p:tags r:id="rId2"/>
                  </p:custDataLst>
                </p:nvPr>
              </p:nvPicPr>
              <p:blipFill>
                <a:blip r:embed="rId14"/>
                <a:srcRect/>
                <a:stretch>
                  <a:fillRect/>
                </a:stretch>
              </p:blipFill>
              <p:spPr bwMode="auto">
                <a:xfrm>
                  <a:off x="1537053" y="12964"/>
                  <a:ext cx="12699" cy="12699"/>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r:id="rId3" imgW="1828800" imgH="1828800"/>
        </mc:Choice>
        <mc:Fallback>
          <p:control r:id="rId3" imgW="1828800" imgH="1828800">
            <p:pic>
              <p:nvPicPr>
                <p:cNvPr id="24589" name="ShockwaveFlash2">
                  <a:extLst>
                    <a:ext uri="{FF2B5EF4-FFF2-40B4-BE49-F238E27FC236}">
                      <a16:creationId xmlns:a16="http://schemas.microsoft.com/office/drawing/2014/main" id="{47B0CBA5-AAE8-4989-B13D-3FA4E13964F2}"/>
                    </a:ext>
                  </a:extLst>
                </p:cNvPr>
                <p:cNvPicPr preferRelativeResize="0">
                  <a:picLocks noChangeArrowheads="1" noChangeShapeType="1"/>
                </p:cNvPicPr>
                <p:nvPr>
                  <p:custDataLst>
                    <p:tags r:id="rId4"/>
                  </p:custDataLst>
                </p:nvPr>
              </p:nvPicPr>
              <p:blipFill>
                <a:blip r:embed="rId15"/>
                <a:srcRect/>
                <a:stretch>
                  <a:fillRect/>
                </a:stretch>
              </p:blipFill>
              <p:spPr bwMode="auto">
                <a:xfrm>
                  <a:off x="1537053" y="12964"/>
                  <a:ext cx="12699" cy="12699"/>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r:id="rId5" imgW="1828800" imgH="1828800"/>
        </mc:Choice>
        <mc:Fallback>
          <p:control r:id="rId5" imgW="1828800" imgH="1828800">
            <p:pic>
              <p:nvPicPr>
                <p:cNvPr id="24590" name="ShockwaveFlash3">
                  <a:extLst>
                    <a:ext uri="{FF2B5EF4-FFF2-40B4-BE49-F238E27FC236}">
                      <a16:creationId xmlns:a16="http://schemas.microsoft.com/office/drawing/2014/main" id="{025EB2F3-D705-4228-8569-0032C32177B1}"/>
                    </a:ext>
                  </a:extLst>
                </p:cNvPr>
                <p:cNvPicPr preferRelativeResize="0">
                  <a:picLocks noChangeArrowheads="1" noChangeShapeType="1"/>
                </p:cNvPicPr>
                <p:nvPr>
                  <p:custDataLst>
                    <p:tags r:id="rId6"/>
                  </p:custDataLst>
                </p:nvPr>
              </p:nvPicPr>
              <p:blipFill>
                <a:blip r:embed="rId16"/>
                <a:srcRect/>
                <a:stretch>
                  <a:fillRect/>
                </a:stretch>
              </p:blipFill>
              <p:spPr bwMode="auto">
                <a:xfrm>
                  <a:off x="1537053" y="12964"/>
                  <a:ext cx="12699" cy="12699"/>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4350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Line 4">
            <a:extLst>
              <a:ext uri="{FF2B5EF4-FFF2-40B4-BE49-F238E27FC236}">
                <a16:creationId xmlns:a16="http://schemas.microsoft.com/office/drawing/2014/main" id="{22A668DC-D133-4409-BC0B-504D2AB63724}"/>
              </a:ext>
            </a:extLst>
          </p:cNvPr>
          <p:cNvSpPr>
            <a:spLocks noChangeShapeType="1"/>
          </p:cNvSpPr>
          <p:nvPr/>
        </p:nvSpPr>
        <p:spPr bwMode="auto">
          <a:xfrm>
            <a:off x="2567260" y="692361"/>
            <a:ext cx="0" cy="56891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78852" name="Line 5">
            <a:extLst>
              <a:ext uri="{FF2B5EF4-FFF2-40B4-BE49-F238E27FC236}">
                <a16:creationId xmlns:a16="http://schemas.microsoft.com/office/drawing/2014/main" id="{94EB71BE-CB8F-4A94-87BB-B40CC30C298D}"/>
              </a:ext>
            </a:extLst>
          </p:cNvPr>
          <p:cNvSpPr>
            <a:spLocks noChangeShapeType="1"/>
          </p:cNvSpPr>
          <p:nvPr/>
        </p:nvSpPr>
        <p:spPr bwMode="auto">
          <a:xfrm>
            <a:off x="2567262" y="6381522"/>
            <a:ext cx="74892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78853" name="Text Box 6">
            <a:extLst>
              <a:ext uri="{FF2B5EF4-FFF2-40B4-BE49-F238E27FC236}">
                <a16:creationId xmlns:a16="http://schemas.microsoft.com/office/drawing/2014/main" id="{D8A0ED8A-56DB-4C4F-A821-C1F9F4111BB9}"/>
              </a:ext>
            </a:extLst>
          </p:cNvPr>
          <p:cNvSpPr txBox="1">
            <a:spLocks noChangeArrowheads="1"/>
          </p:cNvSpPr>
          <p:nvPr/>
        </p:nvSpPr>
        <p:spPr bwMode="auto">
          <a:xfrm>
            <a:off x="1524352" y="265"/>
            <a:ext cx="148630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latin typeface="Arial" panose="020B0604020202020204" pitchFamily="34" charset="0"/>
              </a:rPr>
              <a:t>log pCO2</a:t>
            </a:r>
          </a:p>
        </p:txBody>
      </p:sp>
      <p:sp>
        <p:nvSpPr>
          <p:cNvPr id="78854" name="Text Box 7">
            <a:extLst>
              <a:ext uri="{FF2B5EF4-FFF2-40B4-BE49-F238E27FC236}">
                <a16:creationId xmlns:a16="http://schemas.microsoft.com/office/drawing/2014/main" id="{3BF02111-D0E3-4645-83DE-7DADDB8D24FE}"/>
              </a:ext>
            </a:extLst>
          </p:cNvPr>
          <p:cNvSpPr txBox="1">
            <a:spLocks noChangeArrowheads="1"/>
          </p:cNvSpPr>
          <p:nvPr/>
        </p:nvSpPr>
        <p:spPr bwMode="auto">
          <a:xfrm>
            <a:off x="9840625" y="6400571"/>
            <a:ext cx="57900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latin typeface="Arial" panose="020B0604020202020204" pitchFamily="34" charset="0"/>
              </a:rPr>
              <a:t>pH</a:t>
            </a:r>
          </a:p>
        </p:txBody>
      </p:sp>
      <p:sp>
        <p:nvSpPr>
          <p:cNvPr id="109576" name="Line 8">
            <a:extLst>
              <a:ext uri="{FF2B5EF4-FFF2-40B4-BE49-F238E27FC236}">
                <a16:creationId xmlns:a16="http://schemas.microsoft.com/office/drawing/2014/main" id="{B24CAF92-AA7D-44ED-9679-788561C22E9A}"/>
              </a:ext>
            </a:extLst>
          </p:cNvPr>
          <p:cNvSpPr>
            <a:spLocks noChangeShapeType="1"/>
          </p:cNvSpPr>
          <p:nvPr/>
        </p:nvSpPr>
        <p:spPr bwMode="auto">
          <a:xfrm flipH="1" flipV="1">
            <a:off x="4367347" y="981265"/>
            <a:ext cx="4176390" cy="48954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78856" name="Text Box 9">
            <a:extLst>
              <a:ext uri="{FF2B5EF4-FFF2-40B4-BE49-F238E27FC236}">
                <a16:creationId xmlns:a16="http://schemas.microsoft.com/office/drawing/2014/main" id="{DE9BC5C9-8344-4F76-BB85-6E988C74D8F1}"/>
              </a:ext>
            </a:extLst>
          </p:cNvPr>
          <p:cNvSpPr txBox="1">
            <a:spLocks noChangeArrowheads="1"/>
          </p:cNvSpPr>
          <p:nvPr/>
        </p:nvSpPr>
        <p:spPr bwMode="auto">
          <a:xfrm>
            <a:off x="3446669" y="160591"/>
            <a:ext cx="7220979"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latin typeface="Arial" panose="020B0604020202020204" pitchFamily="34" charset="0"/>
              </a:rPr>
              <a:t>Plazma a krev s různými koncentracemi hemoglobinu</a:t>
            </a:r>
          </a:p>
        </p:txBody>
      </p:sp>
      <p:sp>
        <p:nvSpPr>
          <p:cNvPr id="109578" name="Line 10">
            <a:extLst>
              <a:ext uri="{FF2B5EF4-FFF2-40B4-BE49-F238E27FC236}">
                <a16:creationId xmlns:a16="http://schemas.microsoft.com/office/drawing/2014/main" id="{53F21BCD-AD80-4294-AC8B-4D7291AB7F77}"/>
              </a:ext>
            </a:extLst>
          </p:cNvPr>
          <p:cNvSpPr>
            <a:spLocks noChangeShapeType="1"/>
          </p:cNvSpPr>
          <p:nvPr/>
        </p:nvSpPr>
        <p:spPr bwMode="auto">
          <a:xfrm flipH="1" flipV="1">
            <a:off x="5088017" y="763795"/>
            <a:ext cx="2447737" cy="49684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9579" name="Line 11">
            <a:extLst>
              <a:ext uri="{FF2B5EF4-FFF2-40B4-BE49-F238E27FC236}">
                <a16:creationId xmlns:a16="http://schemas.microsoft.com/office/drawing/2014/main" id="{34918C0F-2D90-4BDC-B04D-C78CF9326726}"/>
              </a:ext>
            </a:extLst>
          </p:cNvPr>
          <p:cNvSpPr>
            <a:spLocks noChangeShapeType="1"/>
          </p:cNvSpPr>
          <p:nvPr/>
        </p:nvSpPr>
        <p:spPr bwMode="auto">
          <a:xfrm flipH="1" flipV="1">
            <a:off x="4583230" y="692361"/>
            <a:ext cx="3312856" cy="48970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9580" name="Text Box 12">
            <a:extLst>
              <a:ext uri="{FF2B5EF4-FFF2-40B4-BE49-F238E27FC236}">
                <a16:creationId xmlns:a16="http://schemas.microsoft.com/office/drawing/2014/main" id="{0D88C337-67E0-4451-AE96-D1F9CCD9D4AB}"/>
              </a:ext>
            </a:extLst>
          </p:cNvPr>
          <p:cNvSpPr txBox="1">
            <a:spLocks noChangeArrowheads="1"/>
          </p:cNvSpPr>
          <p:nvPr/>
        </p:nvSpPr>
        <p:spPr bwMode="auto">
          <a:xfrm>
            <a:off x="6311885" y="2781351"/>
            <a:ext cx="946093"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latin typeface="Arial" panose="020B0604020202020204" pitchFamily="34" charset="0"/>
              </a:rPr>
              <a:t>BE=0</a:t>
            </a:r>
          </a:p>
        </p:txBody>
      </p:sp>
      <p:sp>
        <p:nvSpPr>
          <p:cNvPr id="109582" name="Line 14">
            <a:extLst>
              <a:ext uri="{FF2B5EF4-FFF2-40B4-BE49-F238E27FC236}">
                <a16:creationId xmlns:a16="http://schemas.microsoft.com/office/drawing/2014/main" id="{9B2EC52C-CC07-42E6-A227-1BE2E90BC825}"/>
              </a:ext>
            </a:extLst>
          </p:cNvPr>
          <p:cNvSpPr>
            <a:spLocks noChangeShapeType="1"/>
          </p:cNvSpPr>
          <p:nvPr/>
        </p:nvSpPr>
        <p:spPr bwMode="auto">
          <a:xfrm flipH="1" flipV="1">
            <a:off x="3432381" y="1341599"/>
            <a:ext cx="4176391" cy="48954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9583" name="Line 15">
            <a:extLst>
              <a:ext uri="{FF2B5EF4-FFF2-40B4-BE49-F238E27FC236}">
                <a16:creationId xmlns:a16="http://schemas.microsoft.com/office/drawing/2014/main" id="{AFB4216A-7F7A-4EF2-AE3F-56D62C7EF224}"/>
              </a:ext>
            </a:extLst>
          </p:cNvPr>
          <p:cNvSpPr>
            <a:spLocks noChangeShapeType="1"/>
          </p:cNvSpPr>
          <p:nvPr/>
        </p:nvSpPr>
        <p:spPr bwMode="auto">
          <a:xfrm flipH="1" flipV="1">
            <a:off x="4295915" y="1268581"/>
            <a:ext cx="2447737" cy="49684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9584" name="Line 16">
            <a:extLst>
              <a:ext uri="{FF2B5EF4-FFF2-40B4-BE49-F238E27FC236}">
                <a16:creationId xmlns:a16="http://schemas.microsoft.com/office/drawing/2014/main" id="{462EC8E2-06C0-48D6-A332-881D64559E68}"/>
              </a:ext>
            </a:extLst>
          </p:cNvPr>
          <p:cNvSpPr>
            <a:spLocks noChangeShapeType="1"/>
          </p:cNvSpPr>
          <p:nvPr/>
        </p:nvSpPr>
        <p:spPr bwMode="auto">
          <a:xfrm flipH="1" flipV="1">
            <a:off x="3778428" y="1197148"/>
            <a:ext cx="3312858" cy="48970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78863" name="Line 17">
            <a:extLst>
              <a:ext uri="{FF2B5EF4-FFF2-40B4-BE49-F238E27FC236}">
                <a16:creationId xmlns:a16="http://schemas.microsoft.com/office/drawing/2014/main" id="{F55334EB-6159-4936-BF7F-6F48BFA4D8A5}"/>
              </a:ext>
            </a:extLst>
          </p:cNvPr>
          <p:cNvSpPr>
            <a:spLocks noChangeShapeType="1"/>
          </p:cNvSpPr>
          <p:nvPr/>
        </p:nvSpPr>
        <p:spPr bwMode="auto">
          <a:xfrm>
            <a:off x="2424397" y="3357569"/>
            <a:ext cx="396050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78864" name="Line 18">
            <a:extLst>
              <a:ext uri="{FF2B5EF4-FFF2-40B4-BE49-F238E27FC236}">
                <a16:creationId xmlns:a16="http://schemas.microsoft.com/office/drawing/2014/main" id="{611C2A22-8AE9-431A-851D-BB652FA57AFA}"/>
              </a:ext>
            </a:extLst>
          </p:cNvPr>
          <p:cNvSpPr>
            <a:spLocks noChangeShapeType="1"/>
          </p:cNvSpPr>
          <p:nvPr/>
        </p:nvSpPr>
        <p:spPr bwMode="auto">
          <a:xfrm>
            <a:off x="6383317" y="3357569"/>
            <a:ext cx="73019" cy="3166817"/>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78865" name="Text Box 19">
            <a:extLst>
              <a:ext uri="{FF2B5EF4-FFF2-40B4-BE49-F238E27FC236}">
                <a16:creationId xmlns:a16="http://schemas.microsoft.com/office/drawing/2014/main" id="{B2D4B40C-8ADE-4268-8A8A-B91FCF3283DA}"/>
              </a:ext>
            </a:extLst>
          </p:cNvPr>
          <p:cNvSpPr txBox="1">
            <a:spLocks noChangeArrowheads="1"/>
          </p:cNvSpPr>
          <p:nvPr/>
        </p:nvSpPr>
        <p:spPr bwMode="auto">
          <a:xfrm>
            <a:off x="6600787" y="6452955"/>
            <a:ext cx="61266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latin typeface="Arial" panose="020B0604020202020204" pitchFamily="34" charset="0"/>
              </a:rPr>
              <a:t>7.4</a:t>
            </a:r>
          </a:p>
        </p:txBody>
      </p:sp>
      <p:sp>
        <p:nvSpPr>
          <p:cNvPr id="78866" name="Text Box 20">
            <a:extLst>
              <a:ext uri="{FF2B5EF4-FFF2-40B4-BE49-F238E27FC236}">
                <a16:creationId xmlns:a16="http://schemas.microsoft.com/office/drawing/2014/main" id="{AB7F99B5-EFF3-4A17-8BBE-A1969BF49F62}"/>
              </a:ext>
            </a:extLst>
          </p:cNvPr>
          <p:cNvSpPr txBox="1">
            <a:spLocks noChangeArrowheads="1"/>
          </p:cNvSpPr>
          <p:nvPr/>
        </p:nvSpPr>
        <p:spPr bwMode="auto">
          <a:xfrm>
            <a:off x="1524354" y="3068666"/>
            <a:ext cx="1074333"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latin typeface="Arial" panose="020B0604020202020204" pitchFamily="34" charset="0"/>
              </a:rPr>
              <a:t>40 torr</a:t>
            </a:r>
          </a:p>
        </p:txBody>
      </p:sp>
      <p:sp>
        <p:nvSpPr>
          <p:cNvPr id="109589" name="Text Box 21">
            <a:extLst>
              <a:ext uri="{FF2B5EF4-FFF2-40B4-BE49-F238E27FC236}">
                <a16:creationId xmlns:a16="http://schemas.microsoft.com/office/drawing/2014/main" id="{2D9DD3C3-A465-47D8-9C47-0874A90F638D}"/>
              </a:ext>
            </a:extLst>
          </p:cNvPr>
          <p:cNvSpPr txBox="1">
            <a:spLocks noChangeArrowheads="1"/>
          </p:cNvSpPr>
          <p:nvPr/>
        </p:nvSpPr>
        <p:spPr bwMode="auto">
          <a:xfrm>
            <a:off x="5303900" y="3068666"/>
            <a:ext cx="104868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latin typeface="Arial" panose="020B0604020202020204" pitchFamily="34" charset="0"/>
              </a:rPr>
              <a:t>BE=-5</a:t>
            </a:r>
          </a:p>
        </p:txBody>
      </p:sp>
      <p:sp>
        <p:nvSpPr>
          <p:cNvPr id="109590" name="Line 22">
            <a:extLst>
              <a:ext uri="{FF2B5EF4-FFF2-40B4-BE49-F238E27FC236}">
                <a16:creationId xmlns:a16="http://schemas.microsoft.com/office/drawing/2014/main" id="{3364BACB-311A-4B3C-84DB-18BE5A11C314}"/>
              </a:ext>
            </a:extLst>
          </p:cNvPr>
          <p:cNvSpPr>
            <a:spLocks noChangeShapeType="1"/>
          </p:cNvSpPr>
          <p:nvPr/>
        </p:nvSpPr>
        <p:spPr bwMode="auto">
          <a:xfrm flipH="1" flipV="1">
            <a:off x="2640280" y="1989248"/>
            <a:ext cx="3743037" cy="4392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9591" name="Line 23">
            <a:extLst>
              <a:ext uri="{FF2B5EF4-FFF2-40B4-BE49-F238E27FC236}">
                <a16:creationId xmlns:a16="http://schemas.microsoft.com/office/drawing/2014/main" id="{2FD983C3-A9A1-4A95-99FE-B5A3BB0AC0F1}"/>
              </a:ext>
            </a:extLst>
          </p:cNvPr>
          <p:cNvSpPr>
            <a:spLocks noChangeShapeType="1"/>
          </p:cNvSpPr>
          <p:nvPr/>
        </p:nvSpPr>
        <p:spPr bwMode="auto">
          <a:xfrm flipH="1" flipV="1">
            <a:off x="3287930" y="1413032"/>
            <a:ext cx="2447737" cy="49684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9592" name="Line 24">
            <a:extLst>
              <a:ext uri="{FF2B5EF4-FFF2-40B4-BE49-F238E27FC236}">
                <a16:creationId xmlns:a16="http://schemas.microsoft.com/office/drawing/2014/main" id="{BA4630BC-E26F-48DE-872C-118408F28CBB}"/>
              </a:ext>
            </a:extLst>
          </p:cNvPr>
          <p:cNvSpPr>
            <a:spLocks noChangeShapeType="1"/>
          </p:cNvSpPr>
          <p:nvPr/>
        </p:nvSpPr>
        <p:spPr bwMode="auto">
          <a:xfrm flipH="1" flipV="1">
            <a:off x="3105381" y="1989248"/>
            <a:ext cx="2952522" cy="4392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9593" name="Text Box 25">
            <a:extLst>
              <a:ext uri="{FF2B5EF4-FFF2-40B4-BE49-F238E27FC236}">
                <a16:creationId xmlns:a16="http://schemas.microsoft.com/office/drawing/2014/main" id="{BE74EA3F-5E7D-488C-8C51-2432B9FD7E78}"/>
              </a:ext>
            </a:extLst>
          </p:cNvPr>
          <p:cNvSpPr txBox="1">
            <a:spLocks noChangeArrowheads="1"/>
          </p:cNvSpPr>
          <p:nvPr/>
        </p:nvSpPr>
        <p:spPr bwMode="auto">
          <a:xfrm>
            <a:off x="3575245" y="4292534"/>
            <a:ext cx="1220206"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latin typeface="Arial" panose="020B0604020202020204" pitchFamily="34" charset="0"/>
              </a:rPr>
              <a:t>BE=-10</a:t>
            </a:r>
          </a:p>
        </p:txBody>
      </p:sp>
      <p:sp>
        <p:nvSpPr>
          <p:cNvPr id="109594" name="Line 26">
            <a:extLst>
              <a:ext uri="{FF2B5EF4-FFF2-40B4-BE49-F238E27FC236}">
                <a16:creationId xmlns:a16="http://schemas.microsoft.com/office/drawing/2014/main" id="{AB813032-F781-42EB-BD0A-AD023C1C811E}"/>
              </a:ext>
            </a:extLst>
          </p:cNvPr>
          <p:cNvSpPr>
            <a:spLocks noChangeShapeType="1"/>
          </p:cNvSpPr>
          <p:nvPr/>
        </p:nvSpPr>
        <p:spPr bwMode="auto">
          <a:xfrm flipH="1" flipV="1">
            <a:off x="5735666" y="1341599"/>
            <a:ext cx="4176390" cy="48954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9595" name="Line 27">
            <a:extLst>
              <a:ext uri="{FF2B5EF4-FFF2-40B4-BE49-F238E27FC236}">
                <a16:creationId xmlns:a16="http://schemas.microsoft.com/office/drawing/2014/main" id="{ACB268A3-5A47-47B8-A5EA-40A39A74F51A}"/>
              </a:ext>
            </a:extLst>
          </p:cNvPr>
          <p:cNvSpPr>
            <a:spLocks noChangeShapeType="1"/>
          </p:cNvSpPr>
          <p:nvPr/>
        </p:nvSpPr>
        <p:spPr bwMode="auto">
          <a:xfrm flipH="1" flipV="1">
            <a:off x="6599200" y="1268581"/>
            <a:ext cx="2447737" cy="49684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9596" name="Line 28">
            <a:extLst>
              <a:ext uri="{FF2B5EF4-FFF2-40B4-BE49-F238E27FC236}">
                <a16:creationId xmlns:a16="http://schemas.microsoft.com/office/drawing/2014/main" id="{B2091C6C-F1F5-49A9-ADC8-33AF10313073}"/>
              </a:ext>
            </a:extLst>
          </p:cNvPr>
          <p:cNvSpPr>
            <a:spLocks noChangeShapeType="1"/>
          </p:cNvSpPr>
          <p:nvPr/>
        </p:nvSpPr>
        <p:spPr bwMode="auto">
          <a:xfrm flipH="1" flipV="1">
            <a:off x="6081714" y="1197148"/>
            <a:ext cx="3312856" cy="48970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09597" name="Text Box 29">
            <a:extLst>
              <a:ext uri="{FF2B5EF4-FFF2-40B4-BE49-F238E27FC236}">
                <a16:creationId xmlns:a16="http://schemas.microsoft.com/office/drawing/2014/main" id="{6035D177-30A9-4FB6-B58B-BB3470F0BA40}"/>
              </a:ext>
            </a:extLst>
          </p:cNvPr>
          <p:cNvSpPr txBox="1">
            <a:spLocks noChangeArrowheads="1"/>
          </p:cNvSpPr>
          <p:nvPr/>
        </p:nvSpPr>
        <p:spPr bwMode="auto">
          <a:xfrm>
            <a:off x="7896088" y="3068666"/>
            <a:ext cx="946093"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a:latin typeface="Arial" panose="020B0604020202020204" pitchFamily="34" charset="0"/>
              </a:rPr>
              <a:t>BE=5</a:t>
            </a:r>
          </a:p>
        </p:txBody>
      </p:sp>
      <p:sp>
        <p:nvSpPr>
          <p:cNvPr id="109598" name="Freeform 30">
            <a:extLst>
              <a:ext uri="{FF2B5EF4-FFF2-40B4-BE49-F238E27FC236}">
                <a16:creationId xmlns:a16="http://schemas.microsoft.com/office/drawing/2014/main" id="{85F57681-2040-432F-9733-FF8ED8AA5AA6}"/>
              </a:ext>
            </a:extLst>
          </p:cNvPr>
          <p:cNvSpPr>
            <a:spLocks/>
          </p:cNvSpPr>
          <p:nvPr/>
        </p:nvSpPr>
        <p:spPr bwMode="auto">
          <a:xfrm>
            <a:off x="3903833" y="3328995"/>
            <a:ext cx="6008223" cy="2882678"/>
          </a:xfrm>
          <a:custGeom>
            <a:avLst/>
            <a:gdLst>
              <a:gd name="T0" fmla="*/ 0 w 3785"/>
              <a:gd name="T1" fmla="*/ 2147483646 h 1816"/>
              <a:gd name="T2" fmla="*/ 2147483646 w 3785"/>
              <a:gd name="T3" fmla="*/ 2147483646 h 1816"/>
              <a:gd name="T4" fmla="*/ 2147483646 w 3785"/>
              <a:gd name="T5" fmla="*/ 2147483646 h 1816"/>
              <a:gd name="T6" fmla="*/ 2147483646 w 3785"/>
              <a:gd name="T7" fmla="*/ 2147483646 h 1816"/>
              <a:gd name="T8" fmla="*/ 2147483646 w 3785"/>
              <a:gd name="T9" fmla="*/ 2147483646 h 1816"/>
              <a:gd name="T10" fmla="*/ 2147483646 w 3785"/>
              <a:gd name="T11" fmla="*/ 2147483646 h 1816"/>
              <a:gd name="T12" fmla="*/ 2147483646 w 3785"/>
              <a:gd name="T13" fmla="*/ 2147483646 h 1816"/>
              <a:gd name="T14" fmla="*/ 0 60000 65536"/>
              <a:gd name="T15" fmla="*/ 0 60000 65536"/>
              <a:gd name="T16" fmla="*/ 0 60000 65536"/>
              <a:gd name="T17" fmla="*/ 0 60000 65536"/>
              <a:gd name="T18" fmla="*/ 0 60000 65536"/>
              <a:gd name="T19" fmla="*/ 0 60000 65536"/>
              <a:gd name="T20" fmla="*/ 0 60000 65536"/>
              <a:gd name="T21" fmla="*/ 0 w 3785"/>
              <a:gd name="T22" fmla="*/ 0 h 1816"/>
              <a:gd name="T23" fmla="*/ 3785 w 3785"/>
              <a:gd name="T24" fmla="*/ 1816 h 1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85" h="1816">
                <a:moveTo>
                  <a:pt x="0" y="1816"/>
                </a:moveTo>
                <a:cubicBezTo>
                  <a:pt x="31" y="1748"/>
                  <a:pt x="106" y="1575"/>
                  <a:pt x="195" y="1410"/>
                </a:cubicBezTo>
                <a:cubicBezTo>
                  <a:pt x="284" y="1245"/>
                  <a:pt x="372" y="1030"/>
                  <a:pt x="534" y="825"/>
                </a:cubicBezTo>
                <a:cubicBezTo>
                  <a:pt x="696" y="620"/>
                  <a:pt x="967" y="316"/>
                  <a:pt x="1169" y="182"/>
                </a:cubicBezTo>
                <a:cubicBezTo>
                  <a:pt x="1371" y="48"/>
                  <a:pt x="1520" y="0"/>
                  <a:pt x="1744" y="18"/>
                </a:cubicBezTo>
                <a:cubicBezTo>
                  <a:pt x="1968" y="36"/>
                  <a:pt x="2175" y="78"/>
                  <a:pt x="2515" y="290"/>
                </a:cubicBezTo>
                <a:cubicBezTo>
                  <a:pt x="2855" y="502"/>
                  <a:pt x="3320" y="895"/>
                  <a:pt x="3785" y="128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sp>
        <p:nvSpPr>
          <p:cNvPr id="109599" name="AutoShape 31">
            <a:extLst>
              <a:ext uri="{FF2B5EF4-FFF2-40B4-BE49-F238E27FC236}">
                <a16:creationId xmlns:a16="http://schemas.microsoft.com/office/drawing/2014/main" id="{2938525D-3CFD-48CE-9C1D-D4ABB2931FDA}"/>
              </a:ext>
            </a:extLst>
          </p:cNvPr>
          <p:cNvSpPr>
            <a:spLocks noChangeArrowheads="1"/>
          </p:cNvSpPr>
          <p:nvPr/>
        </p:nvSpPr>
        <p:spPr bwMode="auto">
          <a:xfrm>
            <a:off x="8975504" y="2349584"/>
            <a:ext cx="1223869" cy="1079416"/>
          </a:xfrm>
          <a:prstGeom prst="wedgeRoundRectCallout">
            <a:avLst>
              <a:gd name="adj1" fmla="val -72440"/>
              <a:gd name="adj2" fmla="val 132060"/>
              <a:gd name="adj3" fmla="val 16667"/>
            </a:avLst>
          </a:prstGeom>
          <a:solidFill>
            <a:srgbClr val="A6FFFF"/>
          </a:solidFill>
          <a:ln w="9525">
            <a:solidFill>
              <a:schemeClr val="tx1"/>
            </a:solidFill>
            <a:miter lim="800000"/>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399">
                <a:latin typeface="Arial" panose="020B0604020202020204" pitchFamily="34" charset="0"/>
              </a:rPr>
              <a:t>křivka</a:t>
            </a:r>
            <a:r>
              <a:rPr lang="ru-RU" altLang="cs-CZ" sz="2399">
                <a:latin typeface="Arial" panose="020B0604020202020204" pitchFamily="34" charset="0"/>
              </a:rPr>
              <a:t> </a:t>
            </a:r>
            <a:r>
              <a:rPr lang="cs-CZ" altLang="cs-CZ" sz="2399">
                <a:latin typeface="Arial" panose="020B0604020202020204" pitchFamily="34" charset="0"/>
              </a:rPr>
              <a:t>BE</a:t>
            </a:r>
          </a:p>
        </p:txBody>
      </p:sp>
    </p:spTree>
    <p:extLst>
      <p:ext uri="{BB962C8B-B14F-4D97-AF65-F5344CB8AC3E}">
        <p14:creationId xmlns:p14="http://schemas.microsoft.com/office/powerpoint/2010/main" val="270143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580"/>
                                        </p:tgtEl>
                                        <p:attrNameLst>
                                          <p:attrName>style.visibility</p:attrName>
                                        </p:attrNameLst>
                                      </p:cBhvr>
                                      <p:to>
                                        <p:strVal val="visible"/>
                                      </p:to>
                                    </p:set>
                                    <p:animEffect transition="in" filter="dissolve">
                                      <p:cBhvr>
                                        <p:cTn id="7" dur="500"/>
                                        <p:tgtEl>
                                          <p:spTgt spid="109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9576"/>
                                        </p:tgtEl>
                                        <p:attrNameLst>
                                          <p:attrName>style.visibility</p:attrName>
                                        </p:attrNameLst>
                                      </p:cBhvr>
                                      <p:to>
                                        <p:strVal val="visible"/>
                                      </p:to>
                                    </p:set>
                                    <p:animEffect transition="in" filter="dissolve">
                                      <p:cBhvr>
                                        <p:cTn id="12" dur="500"/>
                                        <p:tgtEl>
                                          <p:spTgt spid="1095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9579"/>
                                        </p:tgtEl>
                                        <p:attrNameLst>
                                          <p:attrName>style.visibility</p:attrName>
                                        </p:attrNameLst>
                                      </p:cBhvr>
                                      <p:to>
                                        <p:strVal val="visible"/>
                                      </p:to>
                                    </p:set>
                                    <p:animEffect transition="in" filter="dissolve">
                                      <p:cBhvr>
                                        <p:cTn id="17" dur="500"/>
                                        <p:tgtEl>
                                          <p:spTgt spid="1095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9578"/>
                                        </p:tgtEl>
                                        <p:attrNameLst>
                                          <p:attrName>style.visibility</p:attrName>
                                        </p:attrNameLst>
                                      </p:cBhvr>
                                      <p:to>
                                        <p:strVal val="visible"/>
                                      </p:to>
                                    </p:set>
                                    <p:animEffect transition="in" filter="dissolve">
                                      <p:cBhvr>
                                        <p:cTn id="22" dur="500"/>
                                        <p:tgtEl>
                                          <p:spTgt spid="1095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9589"/>
                                        </p:tgtEl>
                                        <p:attrNameLst>
                                          <p:attrName>style.visibility</p:attrName>
                                        </p:attrNameLst>
                                      </p:cBhvr>
                                      <p:to>
                                        <p:strVal val="visible"/>
                                      </p:to>
                                    </p:set>
                                    <p:anim calcmode="lin" valueType="num">
                                      <p:cBhvr additive="base">
                                        <p:cTn id="27" dur="500" fill="hold"/>
                                        <p:tgtEl>
                                          <p:spTgt spid="109589"/>
                                        </p:tgtEl>
                                        <p:attrNameLst>
                                          <p:attrName>ppt_x</p:attrName>
                                        </p:attrNameLst>
                                      </p:cBhvr>
                                      <p:tavLst>
                                        <p:tav tm="0">
                                          <p:val>
                                            <p:strVal val="#ppt_x"/>
                                          </p:val>
                                        </p:tav>
                                        <p:tav tm="100000">
                                          <p:val>
                                            <p:strVal val="#ppt_x"/>
                                          </p:val>
                                        </p:tav>
                                      </p:tavLst>
                                    </p:anim>
                                    <p:anim calcmode="lin" valueType="num">
                                      <p:cBhvr additive="base">
                                        <p:cTn id="28" dur="500" fill="hold"/>
                                        <p:tgtEl>
                                          <p:spTgt spid="10958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09582"/>
                                        </p:tgtEl>
                                        <p:attrNameLst>
                                          <p:attrName>style.visibility</p:attrName>
                                        </p:attrNameLst>
                                      </p:cBhvr>
                                      <p:to>
                                        <p:strVal val="visible"/>
                                      </p:to>
                                    </p:set>
                                    <p:animEffect transition="in" filter="dissolve">
                                      <p:cBhvr>
                                        <p:cTn id="33" dur="500"/>
                                        <p:tgtEl>
                                          <p:spTgt spid="10958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09584"/>
                                        </p:tgtEl>
                                        <p:attrNameLst>
                                          <p:attrName>style.visibility</p:attrName>
                                        </p:attrNameLst>
                                      </p:cBhvr>
                                      <p:to>
                                        <p:strVal val="visible"/>
                                      </p:to>
                                    </p:set>
                                    <p:animEffect transition="in" filter="dissolve">
                                      <p:cBhvr>
                                        <p:cTn id="38" dur="500"/>
                                        <p:tgtEl>
                                          <p:spTgt spid="10958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09583"/>
                                        </p:tgtEl>
                                        <p:attrNameLst>
                                          <p:attrName>style.visibility</p:attrName>
                                        </p:attrNameLst>
                                      </p:cBhvr>
                                      <p:to>
                                        <p:strVal val="visible"/>
                                      </p:to>
                                    </p:set>
                                    <p:animEffect transition="in" filter="dissolve">
                                      <p:cBhvr>
                                        <p:cTn id="43" dur="500"/>
                                        <p:tgtEl>
                                          <p:spTgt spid="10958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9593"/>
                                        </p:tgtEl>
                                        <p:attrNameLst>
                                          <p:attrName>style.visibility</p:attrName>
                                        </p:attrNameLst>
                                      </p:cBhvr>
                                      <p:to>
                                        <p:strVal val="visible"/>
                                      </p:to>
                                    </p:set>
                                    <p:anim calcmode="lin" valueType="num">
                                      <p:cBhvr additive="base">
                                        <p:cTn id="48" dur="500" fill="hold"/>
                                        <p:tgtEl>
                                          <p:spTgt spid="109593"/>
                                        </p:tgtEl>
                                        <p:attrNameLst>
                                          <p:attrName>ppt_x</p:attrName>
                                        </p:attrNameLst>
                                      </p:cBhvr>
                                      <p:tavLst>
                                        <p:tav tm="0">
                                          <p:val>
                                            <p:strVal val="#ppt_x"/>
                                          </p:val>
                                        </p:tav>
                                        <p:tav tm="100000">
                                          <p:val>
                                            <p:strVal val="#ppt_x"/>
                                          </p:val>
                                        </p:tav>
                                      </p:tavLst>
                                    </p:anim>
                                    <p:anim calcmode="lin" valueType="num">
                                      <p:cBhvr additive="base">
                                        <p:cTn id="49" dur="500" fill="hold"/>
                                        <p:tgtEl>
                                          <p:spTgt spid="10959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109590"/>
                                        </p:tgtEl>
                                        <p:attrNameLst>
                                          <p:attrName>style.visibility</p:attrName>
                                        </p:attrNameLst>
                                      </p:cBhvr>
                                      <p:to>
                                        <p:strVal val="visible"/>
                                      </p:to>
                                    </p:set>
                                    <p:animEffect transition="in" filter="dissolve">
                                      <p:cBhvr>
                                        <p:cTn id="54" dur="500"/>
                                        <p:tgtEl>
                                          <p:spTgt spid="10959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109592"/>
                                        </p:tgtEl>
                                        <p:attrNameLst>
                                          <p:attrName>style.visibility</p:attrName>
                                        </p:attrNameLst>
                                      </p:cBhvr>
                                      <p:to>
                                        <p:strVal val="visible"/>
                                      </p:to>
                                    </p:set>
                                    <p:animEffect transition="in" filter="dissolve">
                                      <p:cBhvr>
                                        <p:cTn id="59" dur="500"/>
                                        <p:tgtEl>
                                          <p:spTgt spid="10959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109591"/>
                                        </p:tgtEl>
                                        <p:attrNameLst>
                                          <p:attrName>style.visibility</p:attrName>
                                        </p:attrNameLst>
                                      </p:cBhvr>
                                      <p:to>
                                        <p:strVal val="visible"/>
                                      </p:to>
                                    </p:set>
                                    <p:animEffect transition="in" filter="dissolve">
                                      <p:cBhvr>
                                        <p:cTn id="64" dur="500"/>
                                        <p:tgtEl>
                                          <p:spTgt spid="10959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9597"/>
                                        </p:tgtEl>
                                        <p:attrNameLst>
                                          <p:attrName>style.visibility</p:attrName>
                                        </p:attrNameLst>
                                      </p:cBhvr>
                                      <p:to>
                                        <p:strVal val="visible"/>
                                      </p:to>
                                    </p:set>
                                    <p:anim calcmode="lin" valueType="num">
                                      <p:cBhvr additive="base">
                                        <p:cTn id="69" dur="500" fill="hold"/>
                                        <p:tgtEl>
                                          <p:spTgt spid="109597"/>
                                        </p:tgtEl>
                                        <p:attrNameLst>
                                          <p:attrName>ppt_x</p:attrName>
                                        </p:attrNameLst>
                                      </p:cBhvr>
                                      <p:tavLst>
                                        <p:tav tm="0">
                                          <p:val>
                                            <p:strVal val="#ppt_x"/>
                                          </p:val>
                                        </p:tav>
                                        <p:tav tm="100000">
                                          <p:val>
                                            <p:strVal val="#ppt_x"/>
                                          </p:val>
                                        </p:tav>
                                      </p:tavLst>
                                    </p:anim>
                                    <p:anim calcmode="lin" valueType="num">
                                      <p:cBhvr additive="base">
                                        <p:cTn id="70" dur="500" fill="hold"/>
                                        <p:tgtEl>
                                          <p:spTgt spid="109597"/>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109594"/>
                                        </p:tgtEl>
                                        <p:attrNameLst>
                                          <p:attrName>style.visibility</p:attrName>
                                        </p:attrNameLst>
                                      </p:cBhvr>
                                      <p:to>
                                        <p:strVal val="visible"/>
                                      </p:to>
                                    </p:set>
                                    <p:animEffect transition="in" filter="dissolve">
                                      <p:cBhvr>
                                        <p:cTn id="75" dur="500"/>
                                        <p:tgtEl>
                                          <p:spTgt spid="10959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nodeType="clickEffect">
                                  <p:stCondLst>
                                    <p:cond delay="0"/>
                                  </p:stCondLst>
                                  <p:childTnLst>
                                    <p:set>
                                      <p:cBhvr>
                                        <p:cTn id="79" dur="1" fill="hold">
                                          <p:stCondLst>
                                            <p:cond delay="0"/>
                                          </p:stCondLst>
                                        </p:cTn>
                                        <p:tgtEl>
                                          <p:spTgt spid="109596"/>
                                        </p:tgtEl>
                                        <p:attrNameLst>
                                          <p:attrName>style.visibility</p:attrName>
                                        </p:attrNameLst>
                                      </p:cBhvr>
                                      <p:to>
                                        <p:strVal val="visible"/>
                                      </p:to>
                                    </p:set>
                                    <p:animEffect transition="in" filter="dissolve">
                                      <p:cBhvr>
                                        <p:cTn id="80" dur="500"/>
                                        <p:tgtEl>
                                          <p:spTgt spid="10959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109595"/>
                                        </p:tgtEl>
                                        <p:attrNameLst>
                                          <p:attrName>style.visibility</p:attrName>
                                        </p:attrNameLst>
                                      </p:cBhvr>
                                      <p:to>
                                        <p:strVal val="visible"/>
                                      </p:to>
                                    </p:set>
                                    <p:animEffect transition="in" filter="dissolve">
                                      <p:cBhvr>
                                        <p:cTn id="85" dur="500"/>
                                        <p:tgtEl>
                                          <p:spTgt spid="10959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nodeType="clickEffect">
                                  <p:stCondLst>
                                    <p:cond delay="0"/>
                                  </p:stCondLst>
                                  <p:childTnLst>
                                    <p:set>
                                      <p:cBhvr>
                                        <p:cTn id="89" dur="1" fill="hold">
                                          <p:stCondLst>
                                            <p:cond delay="0"/>
                                          </p:stCondLst>
                                        </p:cTn>
                                        <p:tgtEl>
                                          <p:spTgt spid="109598"/>
                                        </p:tgtEl>
                                        <p:attrNameLst>
                                          <p:attrName>style.visibility</p:attrName>
                                        </p:attrNameLst>
                                      </p:cBhvr>
                                      <p:to>
                                        <p:strVal val="visible"/>
                                      </p:to>
                                    </p:set>
                                    <p:animEffect transition="in" filter="dissolve">
                                      <p:cBhvr>
                                        <p:cTn id="90" dur="500"/>
                                        <p:tgtEl>
                                          <p:spTgt spid="109598"/>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09599"/>
                                        </p:tgtEl>
                                        <p:attrNameLst>
                                          <p:attrName>style.visibility</p:attrName>
                                        </p:attrNameLst>
                                      </p:cBhvr>
                                      <p:to>
                                        <p:strVal val="visible"/>
                                      </p:to>
                                    </p:set>
                                    <p:animEffect transition="in" filter="dissolve">
                                      <p:cBhvr>
                                        <p:cTn id="93" dur="500"/>
                                        <p:tgtEl>
                                          <p:spTgt spid="109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0" grpId="0"/>
      <p:bldP spid="109589" grpId="0"/>
      <p:bldP spid="109593" grpId="0"/>
      <p:bldP spid="109597" grpId="0"/>
      <p:bldP spid="1095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bdélník 174">
            <a:extLst>
              <a:ext uri="{FF2B5EF4-FFF2-40B4-BE49-F238E27FC236}">
                <a16:creationId xmlns:a16="http://schemas.microsoft.com/office/drawing/2014/main" id="{E24DA2BA-CF74-2683-7A76-83FF19050947}"/>
              </a:ext>
            </a:extLst>
          </p:cNvPr>
          <p:cNvSpPr/>
          <p:nvPr/>
        </p:nvSpPr>
        <p:spPr>
          <a:xfrm>
            <a:off x="1524000" y="857250"/>
            <a:ext cx="9144000" cy="6000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9" name="Obdélník 138">
            <a:extLst>
              <a:ext uri="{FF2B5EF4-FFF2-40B4-BE49-F238E27FC236}">
                <a16:creationId xmlns:a16="http://schemas.microsoft.com/office/drawing/2014/main" id="{A75FD3E4-D20C-BC4D-35B0-D41E97B67570}"/>
              </a:ext>
            </a:extLst>
          </p:cNvPr>
          <p:cNvSpPr/>
          <p:nvPr/>
        </p:nvSpPr>
        <p:spPr>
          <a:xfrm>
            <a:off x="2595564" y="3143250"/>
            <a:ext cx="928687"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CO2</a:t>
            </a:r>
          </a:p>
        </p:txBody>
      </p:sp>
      <p:sp>
        <p:nvSpPr>
          <p:cNvPr id="140" name="Obdélník 139">
            <a:extLst>
              <a:ext uri="{FF2B5EF4-FFF2-40B4-BE49-F238E27FC236}">
                <a16:creationId xmlns:a16="http://schemas.microsoft.com/office/drawing/2014/main" id="{5C590CDB-0CAF-F535-791F-D67BB3657299}"/>
              </a:ext>
            </a:extLst>
          </p:cNvPr>
          <p:cNvSpPr/>
          <p:nvPr/>
        </p:nvSpPr>
        <p:spPr>
          <a:xfrm>
            <a:off x="2667001" y="2143125"/>
            <a:ext cx="785813"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H2O</a:t>
            </a:r>
          </a:p>
        </p:txBody>
      </p:sp>
      <p:sp>
        <p:nvSpPr>
          <p:cNvPr id="141" name="Obdélník 140">
            <a:extLst>
              <a:ext uri="{FF2B5EF4-FFF2-40B4-BE49-F238E27FC236}">
                <a16:creationId xmlns:a16="http://schemas.microsoft.com/office/drawing/2014/main" id="{78D72120-DD11-2FE2-65B0-577B6B49FE18}"/>
              </a:ext>
            </a:extLst>
          </p:cNvPr>
          <p:cNvSpPr/>
          <p:nvPr/>
        </p:nvSpPr>
        <p:spPr>
          <a:xfrm>
            <a:off x="4310063" y="2571750"/>
            <a:ext cx="1071562" cy="5715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H2CO3</a:t>
            </a:r>
          </a:p>
        </p:txBody>
      </p:sp>
      <p:sp>
        <p:nvSpPr>
          <p:cNvPr id="142" name="Obdélník 141">
            <a:extLst>
              <a:ext uri="{FF2B5EF4-FFF2-40B4-BE49-F238E27FC236}">
                <a16:creationId xmlns:a16="http://schemas.microsoft.com/office/drawing/2014/main" id="{E8D227BC-49F1-B697-916B-BAC565A953FD}"/>
              </a:ext>
            </a:extLst>
          </p:cNvPr>
          <p:cNvSpPr/>
          <p:nvPr/>
        </p:nvSpPr>
        <p:spPr>
          <a:xfrm>
            <a:off x="5953126" y="2000251"/>
            <a:ext cx="1000125" cy="7143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HCO3 </a:t>
            </a:r>
            <a:r>
              <a:rPr lang="cs-CZ" sz="1600" baseline="46000" dirty="0"/>
              <a:t>-</a:t>
            </a:r>
            <a:endParaRPr lang="cs-CZ" baseline="46000" dirty="0"/>
          </a:p>
        </p:txBody>
      </p:sp>
      <p:sp>
        <p:nvSpPr>
          <p:cNvPr id="143" name="Obdélník 142">
            <a:extLst>
              <a:ext uri="{FF2B5EF4-FFF2-40B4-BE49-F238E27FC236}">
                <a16:creationId xmlns:a16="http://schemas.microsoft.com/office/drawing/2014/main" id="{06C54717-ABBF-26BA-2990-32A39F3B258B}"/>
              </a:ext>
            </a:extLst>
          </p:cNvPr>
          <p:cNvSpPr/>
          <p:nvPr/>
        </p:nvSpPr>
        <p:spPr>
          <a:xfrm>
            <a:off x="6167438" y="3143251"/>
            <a:ext cx="571500" cy="5000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 </a:t>
            </a:r>
            <a:r>
              <a:rPr lang="cs-CZ" sz="1600" baseline="46000" dirty="0"/>
              <a:t>+</a:t>
            </a:r>
            <a:endParaRPr lang="cs-CZ" baseline="46000" dirty="0"/>
          </a:p>
        </p:txBody>
      </p:sp>
      <p:sp>
        <p:nvSpPr>
          <p:cNvPr id="144" name="Obdélník 143">
            <a:extLst>
              <a:ext uri="{FF2B5EF4-FFF2-40B4-BE49-F238E27FC236}">
                <a16:creationId xmlns:a16="http://schemas.microsoft.com/office/drawing/2014/main" id="{48998FCD-F8AE-1EE5-78B1-9ECDFA998D25}"/>
              </a:ext>
            </a:extLst>
          </p:cNvPr>
          <p:cNvSpPr/>
          <p:nvPr/>
        </p:nvSpPr>
        <p:spPr>
          <a:xfrm>
            <a:off x="8382000" y="3500439"/>
            <a:ext cx="928688"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err="1"/>
              <a:t>HBuf</a:t>
            </a:r>
            <a:r>
              <a:rPr lang="cs-CZ" dirty="0"/>
              <a:t> </a:t>
            </a:r>
            <a:endParaRPr lang="cs-CZ" baseline="46000" dirty="0"/>
          </a:p>
        </p:txBody>
      </p:sp>
      <p:sp>
        <p:nvSpPr>
          <p:cNvPr id="145" name="Obdélník 144">
            <a:extLst>
              <a:ext uri="{FF2B5EF4-FFF2-40B4-BE49-F238E27FC236}">
                <a16:creationId xmlns:a16="http://schemas.microsoft.com/office/drawing/2014/main" id="{586355C5-1E6C-3E8E-DD6D-068620D1872E}"/>
              </a:ext>
            </a:extLst>
          </p:cNvPr>
          <p:cNvSpPr/>
          <p:nvPr/>
        </p:nvSpPr>
        <p:spPr>
          <a:xfrm>
            <a:off x="6024564" y="4071939"/>
            <a:ext cx="1000125" cy="7143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Buf </a:t>
            </a:r>
            <a:r>
              <a:rPr lang="cs-CZ" baseline="46000" dirty="0"/>
              <a:t>-</a:t>
            </a:r>
            <a:r>
              <a:rPr lang="cs-CZ" dirty="0"/>
              <a:t> </a:t>
            </a:r>
            <a:endParaRPr lang="cs-CZ" baseline="46000" dirty="0"/>
          </a:p>
        </p:txBody>
      </p:sp>
      <p:cxnSp>
        <p:nvCxnSpPr>
          <p:cNvPr id="146" name="Pravoúhlá spojovací čára 145">
            <a:extLst>
              <a:ext uri="{FF2B5EF4-FFF2-40B4-BE49-F238E27FC236}">
                <a16:creationId xmlns:a16="http://schemas.microsoft.com/office/drawing/2014/main" id="{67D0D1F7-2B24-E5E3-6D0B-9E8F2FD5A40F}"/>
              </a:ext>
            </a:extLst>
          </p:cNvPr>
          <p:cNvCxnSpPr>
            <a:stCxn id="144" idx="1"/>
            <a:endCxn id="143" idx="3"/>
          </p:cNvCxnSpPr>
          <p:nvPr/>
        </p:nvCxnSpPr>
        <p:spPr>
          <a:xfrm rot="10800000">
            <a:off x="6738938" y="3392488"/>
            <a:ext cx="1643062" cy="43021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47" name="Pravoúhlá spojovací čára 146">
            <a:extLst>
              <a:ext uri="{FF2B5EF4-FFF2-40B4-BE49-F238E27FC236}">
                <a16:creationId xmlns:a16="http://schemas.microsoft.com/office/drawing/2014/main" id="{659211D6-EF75-1F95-C3A4-E899E84DF8D7}"/>
              </a:ext>
            </a:extLst>
          </p:cNvPr>
          <p:cNvCxnSpPr>
            <a:stCxn id="145" idx="3"/>
            <a:endCxn id="144" idx="1"/>
          </p:cNvCxnSpPr>
          <p:nvPr/>
        </p:nvCxnSpPr>
        <p:spPr>
          <a:xfrm flipV="1">
            <a:off x="7024688" y="3822701"/>
            <a:ext cx="1357312" cy="606425"/>
          </a:xfrm>
          <a:prstGeom prst="bentConnector3">
            <a:avLst>
              <a:gd name="adj1" fmla="val 38772"/>
            </a:avLst>
          </a:prstGeom>
        </p:spPr>
        <p:style>
          <a:lnRef idx="2">
            <a:schemeClr val="dk1"/>
          </a:lnRef>
          <a:fillRef idx="1">
            <a:schemeClr val="lt1"/>
          </a:fillRef>
          <a:effectRef idx="0">
            <a:schemeClr val="dk1"/>
          </a:effectRef>
          <a:fontRef idx="minor">
            <a:schemeClr val="dk1"/>
          </a:fontRef>
        </p:style>
      </p:cxnSp>
      <p:cxnSp>
        <p:nvCxnSpPr>
          <p:cNvPr id="148" name="Pravoúhlá spojovací čára 147">
            <a:extLst>
              <a:ext uri="{FF2B5EF4-FFF2-40B4-BE49-F238E27FC236}">
                <a16:creationId xmlns:a16="http://schemas.microsoft.com/office/drawing/2014/main" id="{2A844707-FB6E-C784-D941-D583E6B19C15}"/>
              </a:ext>
            </a:extLst>
          </p:cNvPr>
          <p:cNvCxnSpPr>
            <a:stCxn id="141" idx="1"/>
            <a:endCxn id="140" idx="3"/>
          </p:cNvCxnSpPr>
          <p:nvPr/>
        </p:nvCxnSpPr>
        <p:spPr>
          <a:xfrm rot="10800000">
            <a:off x="3452813" y="2463800"/>
            <a:ext cx="857250" cy="393700"/>
          </a:xfrm>
          <a:prstGeom prst="bentConnector3">
            <a:avLst>
              <a:gd name="adj1" fmla="val 46768"/>
            </a:avLst>
          </a:prstGeom>
        </p:spPr>
        <p:style>
          <a:lnRef idx="2">
            <a:schemeClr val="dk1"/>
          </a:lnRef>
          <a:fillRef idx="1">
            <a:schemeClr val="lt1"/>
          </a:fillRef>
          <a:effectRef idx="0">
            <a:schemeClr val="dk1"/>
          </a:effectRef>
          <a:fontRef idx="minor">
            <a:schemeClr val="dk1"/>
          </a:fontRef>
        </p:style>
      </p:cxnSp>
      <p:cxnSp>
        <p:nvCxnSpPr>
          <p:cNvPr id="149" name="Pravoúhlá spojovací čára 148">
            <a:extLst>
              <a:ext uri="{FF2B5EF4-FFF2-40B4-BE49-F238E27FC236}">
                <a16:creationId xmlns:a16="http://schemas.microsoft.com/office/drawing/2014/main" id="{2DF5F650-9EB0-C129-5B5D-54FB23995927}"/>
              </a:ext>
            </a:extLst>
          </p:cNvPr>
          <p:cNvCxnSpPr>
            <a:stCxn id="139" idx="3"/>
            <a:endCxn id="141" idx="1"/>
          </p:cNvCxnSpPr>
          <p:nvPr/>
        </p:nvCxnSpPr>
        <p:spPr>
          <a:xfrm flipV="1">
            <a:off x="3524251" y="2857501"/>
            <a:ext cx="785813" cy="608013"/>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0" name="Pravoúhlá spojovací čára 149">
            <a:extLst>
              <a:ext uri="{FF2B5EF4-FFF2-40B4-BE49-F238E27FC236}">
                <a16:creationId xmlns:a16="http://schemas.microsoft.com/office/drawing/2014/main" id="{91386E76-1CDF-E6B4-381F-C37B5ABE3598}"/>
              </a:ext>
            </a:extLst>
          </p:cNvPr>
          <p:cNvCxnSpPr>
            <a:stCxn id="142" idx="1"/>
            <a:endCxn id="141" idx="3"/>
          </p:cNvCxnSpPr>
          <p:nvPr/>
        </p:nvCxnSpPr>
        <p:spPr>
          <a:xfrm rot="10800000" flipV="1">
            <a:off x="5381625" y="2357438"/>
            <a:ext cx="571500" cy="50006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1" name="Pravoúhlá spojovací čára 150">
            <a:extLst>
              <a:ext uri="{FF2B5EF4-FFF2-40B4-BE49-F238E27FC236}">
                <a16:creationId xmlns:a16="http://schemas.microsoft.com/office/drawing/2014/main" id="{6723F8F8-7D03-07F9-C546-7E5D17A8EFD3}"/>
              </a:ext>
            </a:extLst>
          </p:cNvPr>
          <p:cNvCxnSpPr>
            <a:stCxn id="143" idx="1"/>
            <a:endCxn id="141" idx="3"/>
          </p:cNvCxnSpPr>
          <p:nvPr/>
        </p:nvCxnSpPr>
        <p:spPr>
          <a:xfrm rot="10800000">
            <a:off x="5381626" y="2857501"/>
            <a:ext cx="785813" cy="536575"/>
          </a:xfrm>
          <a:prstGeom prst="bentConnector3">
            <a:avLst>
              <a:gd name="adj1" fmla="val 64105"/>
            </a:avLst>
          </a:prstGeom>
        </p:spPr>
        <p:style>
          <a:lnRef idx="2">
            <a:schemeClr val="dk1"/>
          </a:lnRef>
          <a:fillRef idx="1">
            <a:schemeClr val="lt1"/>
          </a:fillRef>
          <a:effectRef idx="0">
            <a:schemeClr val="dk1"/>
          </a:effectRef>
          <a:fontRef idx="minor">
            <a:schemeClr val="dk1"/>
          </a:fontRef>
        </p:style>
      </p:cxnSp>
      <p:sp>
        <p:nvSpPr>
          <p:cNvPr id="59408" name="TextovéPole 171">
            <a:extLst>
              <a:ext uri="{FF2B5EF4-FFF2-40B4-BE49-F238E27FC236}">
                <a16:creationId xmlns:a16="http://schemas.microsoft.com/office/drawing/2014/main" id="{051372D6-20FE-8834-4ADC-98A91D08287C}"/>
              </a:ext>
            </a:extLst>
          </p:cNvPr>
          <p:cNvSpPr txBox="1">
            <a:spLocks noChangeArrowheads="1"/>
          </p:cNvSpPr>
          <p:nvPr/>
        </p:nvSpPr>
        <p:spPr bwMode="auto">
          <a:xfrm>
            <a:off x="2524126" y="3929063"/>
            <a:ext cx="327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=[HCO3</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r>
              <a:rPr lang="cs-CZ" altLang="en-US" sz="2400">
                <a:latin typeface="Georgia" panose="02040502050405020303" pitchFamily="18" charset="0"/>
              </a:rPr>
              <a:t>+[Buf</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p>
        </p:txBody>
      </p:sp>
      <p:sp>
        <p:nvSpPr>
          <p:cNvPr id="59409" name="TextovéPole 176">
            <a:extLst>
              <a:ext uri="{FF2B5EF4-FFF2-40B4-BE49-F238E27FC236}">
                <a16:creationId xmlns:a16="http://schemas.microsoft.com/office/drawing/2014/main" id="{EAF6C5CD-5FF4-C3DC-8269-1607F1589589}"/>
              </a:ext>
            </a:extLst>
          </p:cNvPr>
          <p:cNvSpPr txBox="1">
            <a:spLocks noChangeArrowheads="1"/>
          </p:cNvSpPr>
          <p:nvPr/>
        </p:nvSpPr>
        <p:spPr bwMode="auto">
          <a:xfrm>
            <a:off x="2524125" y="4467226"/>
            <a:ext cx="2293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a:t>
            </a:r>
            <a:r>
              <a:rPr lang="cs-CZ" altLang="en-US" sz="2400" baseline="-25000">
                <a:latin typeface="Georgia" panose="02040502050405020303" pitchFamily="18" charset="0"/>
              </a:rPr>
              <a:t>p</a:t>
            </a:r>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-NBB</a:t>
            </a:r>
            <a:r>
              <a:rPr lang="cs-CZ" altLang="en-US" sz="2400" baseline="-25000">
                <a:latin typeface="Georgia" panose="02040502050405020303" pitchFamily="18" charset="0"/>
              </a:rPr>
              <a:t>p</a:t>
            </a:r>
          </a:p>
        </p:txBody>
      </p:sp>
      <p:cxnSp>
        <p:nvCxnSpPr>
          <p:cNvPr id="81" name="Přímá spojovací čára 80">
            <a:extLst>
              <a:ext uri="{FF2B5EF4-FFF2-40B4-BE49-F238E27FC236}">
                <a16:creationId xmlns:a16="http://schemas.microsoft.com/office/drawing/2014/main" id="{33999E38-E85E-768A-4A50-5BAB012DF476}"/>
              </a:ext>
            </a:extLst>
          </p:cNvPr>
          <p:cNvCxnSpPr/>
          <p:nvPr/>
        </p:nvCxnSpPr>
        <p:spPr>
          <a:xfrm rot="5400000" flipH="1" flipV="1">
            <a:off x="6167439" y="3071814"/>
            <a:ext cx="15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87" name="Čárový popisek 2 86">
            <a:extLst>
              <a:ext uri="{FF2B5EF4-FFF2-40B4-BE49-F238E27FC236}">
                <a16:creationId xmlns:a16="http://schemas.microsoft.com/office/drawing/2014/main" id="{D328DA10-27DF-E3BF-E461-CC3B4B087FD9}"/>
              </a:ext>
            </a:extLst>
          </p:cNvPr>
          <p:cNvSpPr/>
          <p:nvPr/>
        </p:nvSpPr>
        <p:spPr>
          <a:xfrm>
            <a:off x="8524875" y="995046"/>
            <a:ext cx="1714500" cy="714375"/>
          </a:xfrm>
          <a:prstGeom prst="borderCallout2">
            <a:avLst>
              <a:gd name="adj1" fmla="val 14871"/>
              <a:gd name="adj2" fmla="val 1364"/>
              <a:gd name="adj3" fmla="val 18750"/>
              <a:gd name="adj4" fmla="val -16667"/>
              <a:gd name="adj5" fmla="val 141773"/>
              <a:gd name="adj6" fmla="val -92752"/>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0070C0"/>
                </a:solidFill>
              </a:rPr>
              <a:t>Bikarbonát</a:t>
            </a:r>
          </a:p>
        </p:txBody>
      </p:sp>
      <p:sp>
        <p:nvSpPr>
          <p:cNvPr id="88" name="Čárový popisek 2 87">
            <a:extLst>
              <a:ext uri="{FF2B5EF4-FFF2-40B4-BE49-F238E27FC236}">
                <a16:creationId xmlns:a16="http://schemas.microsoft.com/office/drawing/2014/main" id="{D4311827-CD53-320D-D927-417E9FBB95ED}"/>
              </a:ext>
            </a:extLst>
          </p:cNvPr>
          <p:cNvSpPr/>
          <p:nvPr/>
        </p:nvSpPr>
        <p:spPr>
          <a:xfrm>
            <a:off x="8596313" y="4286250"/>
            <a:ext cx="1714500" cy="857250"/>
          </a:xfrm>
          <a:prstGeom prst="borderCallout2">
            <a:avLst>
              <a:gd name="adj1" fmla="val 14871"/>
              <a:gd name="adj2" fmla="val 1364"/>
              <a:gd name="adj3" fmla="val 18750"/>
              <a:gd name="adj4" fmla="val -16667"/>
              <a:gd name="adj5" fmla="val 47774"/>
              <a:gd name="adj6" fmla="val -90252"/>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0070C0"/>
                </a:solidFill>
              </a:rPr>
              <a:t>Plazmatické bílkoviny a fosfáty</a:t>
            </a:r>
          </a:p>
        </p:txBody>
      </p:sp>
      <p:sp>
        <p:nvSpPr>
          <p:cNvPr id="59414" name="Nadpis 1">
            <a:extLst>
              <a:ext uri="{FF2B5EF4-FFF2-40B4-BE49-F238E27FC236}">
                <a16:creationId xmlns:a16="http://schemas.microsoft.com/office/drawing/2014/main" id="{70D8884E-6861-33EE-01EE-FA9563B73612}"/>
              </a:ext>
            </a:extLst>
          </p:cNvPr>
          <p:cNvSpPr>
            <a:spLocks noGrp="1"/>
          </p:cNvSpPr>
          <p:nvPr>
            <p:ph type="title"/>
          </p:nvPr>
        </p:nvSpPr>
        <p:spPr>
          <a:xfrm>
            <a:off x="3881438" y="142876"/>
            <a:ext cx="6429375" cy="589754"/>
          </a:xfrm>
        </p:spPr>
        <p:txBody>
          <a:bodyPr/>
          <a:lstStyle/>
          <a:p>
            <a:pPr eaLnBrk="1" hangingPunct="1"/>
            <a:r>
              <a:rPr lang="cs-CZ" altLang="en-US" sz="2800" dirty="0" err="1"/>
              <a:t>Pufrační</a:t>
            </a:r>
            <a:r>
              <a:rPr lang="cs-CZ" altLang="en-US" sz="2800" dirty="0"/>
              <a:t> systémy plazmy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bdélník 174">
            <a:extLst>
              <a:ext uri="{FF2B5EF4-FFF2-40B4-BE49-F238E27FC236}">
                <a16:creationId xmlns:a16="http://schemas.microsoft.com/office/drawing/2014/main" id="{C9278C47-D559-A504-B786-F68B7BD0BFF7}"/>
              </a:ext>
            </a:extLst>
          </p:cNvPr>
          <p:cNvSpPr/>
          <p:nvPr/>
        </p:nvSpPr>
        <p:spPr>
          <a:xfrm>
            <a:off x="1666876" y="357189"/>
            <a:ext cx="9144000" cy="6000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9" name="Obdélník 138">
            <a:extLst>
              <a:ext uri="{FF2B5EF4-FFF2-40B4-BE49-F238E27FC236}">
                <a16:creationId xmlns:a16="http://schemas.microsoft.com/office/drawing/2014/main" id="{24293E4C-C81D-7157-9D97-7A072051B536}"/>
              </a:ext>
            </a:extLst>
          </p:cNvPr>
          <p:cNvSpPr/>
          <p:nvPr/>
        </p:nvSpPr>
        <p:spPr>
          <a:xfrm>
            <a:off x="1809750" y="4286250"/>
            <a:ext cx="928688"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CO2</a:t>
            </a:r>
          </a:p>
        </p:txBody>
      </p:sp>
      <p:sp>
        <p:nvSpPr>
          <p:cNvPr id="140" name="Obdélník 139">
            <a:extLst>
              <a:ext uri="{FF2B5EF4-FFF2-40B4-BE49-F238E27FC236}">
                <a16:creationId xmlns:a16="http://schemas.microsoft.com/office/drawing/2014/main" id="{1B61E6AC-CFB0-4E1E-9B9F-4595445C2FE7}"/>
              </a:ext>
            </a:extLst>
          </p:cNvPr>
          <p:cNvSpPr/>
          <p:nvPr/>
        </p:nvSpPr>
        <p:spPr>
          <a:xfrm>
            <a:off x="1881188" y="3286125"/>
            <a:ext cx="785812"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H2O</a:t>
            </a:r>
          </a:p>
        </p:txBody>
      </p:sp>
      <p:sp>
        <p:nvSpPr>
          <p:cNvPr id="141" name="Obdélník 140">
            <a:extLst>
              <a:ext uri="{FF2B5EF4-FFF2-40B4-BE49-F238E27FC236}">
                <a16:creationId xmlns:a16="http://schemas.microsoft.com/office/drawing/2014/main" id="{0020DCA2-8C61-98A7-3978-3C33547A129A}"/>
              </a:ext>
            </a:extLst>
          </p:cNvPr>
          <p:cNvSpPr/>
          <p:nvPr/>
        </p:nvSpPr>
        <p:spPr>
          <a:xfrm>
            <a:off x="3524251" y="3714750"/>
            <a:ext cx="1071563" cy="5715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H2CO3</a:t>
            </a:r>
          </a:p>
        </p:txBody>
      </p:sp>
      <p:sp>
        <p:nvSpPr>
          <p:cNvPr id="142" name="Obdélník 141">
            <a:extLst>
              <a:ext uri="{FF2B5EF4-FFF2-40B4-BE49-F238E27FC236}">
                <a16:creationId xmlns:a16="http://schemas.microsoft.com/office/drawing/2014/main" id="{6D46BB08-64C1-B368-1AA6-62DCB5943B67}"/>
              </a:ext>
            </a:extLst>
          </p:cNvPr>
          <p:cNvSpPr/>
          <p:nvPr/>
        </p:nvSpPr>
        <p:spPr>
          <a:xfrm>
            <a:off x="5167314" y="3143251"/>
            <a:ext cx="1000125" cy="7143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HCO3 </a:t>
            </a:r>
            <a:r>
              <a:rPr lang="cs-CZ" sz="1600" baseline="46000" dirty="0"/>
              <a:t>-</a:t>
            </a:r>
            <a:endParaRPr lang="cs-CZ" baseline="46000" dirty="0"/>
          </a:p>
        </p:txBody>
      </p:sp>
      <p:sp>
        <p:nvSpPr>
          <p:cNvPr id="143" name="Obdélník 142">
            <a:extLst>
              <a:ext uri="{FF2B5EF4-FFF2-40B4-BE49-F238E27FC236}">
                <a16:creationId xmlns:a16="http://schemas.microsoft.com/office/drawing/2014/main" id="{6ED78F26-9256-EC2F-E4EA-86C155A93BB2}"/>
              </a:ext>
            </a:extLst>
          </p:cNvPr>
          <p:cNvSpPr/>
          <p:nvPr/>
        </p:nvSpPr>
        <p:spPr>
          <a:xfrm>
            <a:off x="5381625" y="4286251"/>
            <a:ext cx="571500" cy="5000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 </a:t>
            </a:r>
            <a:r>
              <a:rPr lang="cs-CZ" sz="1600" baseline="46000" dirty="0"/>
              <a:t>+</a:t>
            </a:r>
            <a:endParaRPr lang="cs-CZ" baseline="46000" dirty="0"/>
          </a:p>
        </p:txBody>
      </p:sp>
      <p:sp>
        <p:nvSpPr>
          <p:cNvPr id="144" name="Obdélník 143">
            <a:extLst>
              <a:ext uri="{FF2B5EF4-FFF2-40B4-BE49-F238E27FC236}">
                <a16:creationId xmlns:a16="http://schemas.microsoft.com/office/drawing/2014/main" id="{6E1A5A3E-5F6E-86FA-DCB3-DA033F6D9650}"/>
              </a:ext>
            </a:extLst>
          </p:cNvPr>
          <p:cNvSpPr/>
          <p:nvPr/>
        </p:nvSpPr>
        <p:spPr>
          <a:xfrm>
            <a:off x="7596189" y="4643439"/>
            <a:ext cx="928687"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err="1"/>
              <a:t>HBuf</a:t>
            </a:r>
            <a:r>
              <a:rPr lang="cs-CZ" dirty="0"/>
              <a:t> </a:t>
            </a:r>
            <a:endParaRPr lang="cs-CZ" baseline="46000" dirty="0"/>
          </a:p>
        </p:txBody>
      </p:sp>
      <p:sp>
        <p:nvSpPr>
          <p:cNvPr id="145" name="Obdélník 144">
            <a:extLst>
              <a:ext uri="{FF2B5EF4-FFF2-40B4-BE49-F238E27FC236}">
                <a16:creationId xmlns:a16="http://schemas.microsoft.com/office/drawing/2014/main" id="{77EB30B2-77A3-C049-27CC-FF4802C357E7}"/>
              </a:ext>
            </a:extLst>
          </p:cNvPr>
          <p:cNvSpPr/>
          <p:nvPr/>
        </p:nvSpPr>
        <p:spPr>
          <a:xfrm>
            <a:off x="5238751" y="5214939"/>
            <a:ext cx="1000125" cy="7143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Buf </a:t>
            </a:r>
            <a:r>
              <a:rPr lang="cs-CZ" baseline="46000" dirty="0"/>
              <a:t>-</a:t>
            </a:r>
            <a:r>
              <a:rPr lang="cs-CZ" dirty="0"/>
              <a:t> </a:t>
            </a:r>
            <a:endParaRPr lang="cs-CZ" baseline="46000" dirty="0"/>
          </a:p>
        </p:txBody>
      </p:sp>
      <p:cxnSp>
        <p:nvCxnSpPr>
          <p:cNvPr id="146" name="Pravoúhlá spojovací čára 145">
            <a:extLst>
              <a:ext uri="{FF2B5EF4-FFF2-40B4-BE49-F238E27FC236}">
                <a16:creationId xmlns:a16="http://schemas.microsoft.com/office/drawing/2014/main" id="{BE0F27C9-0D30-FFA3-6F6A-0ECFB9644868}"/>
              </a:ext>
            </a:extLst>
          </p:cNvPr>
          <p:cNvCxnSpPr>
            <a:stCxn id="144" idx="1"/>
            <a:endCxn id="143" idx="3"/>
          </p:cNvCxnSpPr>
          <p:nvPr/>
        </p:nvCxnSpPr>
        <p:spPr>
          <a:xfrm rot="10800000">
            <a:off x="5953126" y="4537076"/>
            <a:ext cx="1643063" cy="428625"/>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47" name="Pravoúhlá spojovací čára 146">
            <a:extLst>
              <a:ext uri="{FF2B5EF4-FFF2-40B4-BE49-F238E27FC236}">
                <a16:creationId xmlns:a16="http://schemas.microsoft.com/office/drawing/2014/main" id="{98DE11FE-AB8B-3F43-ED8F-62758EC69FFE}"/>
              </a:ext>
            </a:extLst>
          </p:cNvPr>
          <p:cNvCxnSpPr>
            <a:stCxn id="145" idx="3"/>
            <a:endCxn id="144" idx="1"/>
          </p:cNvCxnSpPr>
          <p:nvPr/>
        </p:nvCxnSpPr>
        <p:spPr>
          <a:xfrm flipV="1">
            <a:off x="6238876" y="4965701"/>
            <a:ext cx="1357313" cy="606425"/>
          </a:xfrm>
          <a:prstGeom prst="bentConnector3">
            <a:avLst>
              <a:gd name="adj1" fmla="val 38772"/>
            </a:avLst>
          </a:prstGeom>
        </p:spPr>
        <p:style>
          <a:lnRef idx="2">
            <a:schemeClr val="dk1"/>
          </a:lnRef>
          <a:fillRef idx="1">
            <a:schemeClr val="lt1"/>
          </a:fillRef>
          <a:effectRef idx="0">
            <a:schemeClr val="dk1"/>
          </a:effectRef>
          <a:fontRef idx="minor">
            <a:schemeClr val="dk1"/>
          </a:fontRef>
        </p:style>
      </p:cxnSp>
      <p:cxnSp>
        <p:nvCxnSpPr>
          <p:cNvPr id="148" name="Pravoúhlá spojovací čára 147">
            <a:extLst>
              <a:ext uri="{FF2B5EF4-FFF2-40B4-BE49-F238E27FC236}">
                <a16:creationId xmlns:a16="http://schemas.microsoft.com/office/drawing/2014/main" id="{485187D9-AE49-24B2-E99A-80FF39363E16}"/>
              </a:ext>
            </a:extLst>
          </p:cNvPr>
          <p:cNvCxnSpPr>
            <a:stCxn id="141" idx="1"/>
            <a:endCxn id="140" idx="3"/>
          </p:cNvCxnSpPr>
          <p:nvPr/>
        </p:nvCxnSpPr>
        <p:spPr>
          <a:xfrm rot="10800000">
            <a:off x="2667000" y="3608388"/>
            <a:ext cx="857250" cy="392112"/>
          </a:xfrm>
          <a:prstGeom prst="bentConnector3">
            <a:avLst>
              <a:gd name="adj1" fmla="val 46768"/>
            </a:avLst>
          </a:prstGeom>
        </p:spPr>
        <p:style>
          <a:lnRef idx="2">
            <a:schemeClr val="dk1"/>
          </a:lnRef>
          <a:fillRef idx="1">
            <a:schemeClr val="lt1"/>
          </a:fillRef>
          <a:effectRef idx="0">
            <a:schemeClr val="dk1"/>
          </a:effectRef>
          <a:fontRef idx="minor">
            <a:schemeClr val="dk1"/>
          </a:fontRef>
        </p:style>
      </p:cxnSp>
      <p:cxnSp>
        <p:nvCxnSpPr>
          <p:cNvPr id="149" name="Pravoúhlá spojovací čára 148">
            <a:extLst>
              <a:ext uri="{FF2B5EF4-FFF2-40B4-BE49-F238E27FC236}">
                <a16:creationId xmlns:a16="http://schemas.microsoft.com/office/drawing/2014/main" id="{DDE47814-DACF-8A1C-FDE3-64AC333880FE}"/>
              </a:ext>
            </a:extLst>
          </p:cNvPr>
          <p:cNvCxnSpPr>
            <a:stCxn id="139" idx="3"/>
            <a:endCxn id="141" idx="1"/>
          </p:cNvCxnSpPr>
          <p:nvPr/>
        </p:nvCxnSpPr>
        <p:spPr>
          <a:xfrm flipV="1">
            <a:off x="2738438" y="4000501"/>
            <a:ext cx="785812" cy="608013"/>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0" name="Pravoúhlá spojovací čára 149">
            <a:extLst>
              <a:ext uri="{FF2B5EF4-FFF2-40B4-BE49-F238E27FC236}">
                <a16:creationId xmlns:a16="http://schemas.microsoft.com/office/drawing/2014/main" id="{B72CCCBF-57E4-ECA4-88D7-CF47725DEF86}"/>
              </a:ext>
            </a:extLst>
          </p:cNvPr>
          <p:cNvCxnSpPr>
            <a:stCxn id="142" idx="1"/>
            <a:endCxn id="141" idx="3"/>
          </p:cNvCxnSpPr>
          <p:nvPr/>
        </p:nvCxnSpPr>
        <p:spPr>
          <a:xfrm rot="10800000" flipV="1">
            <a:off x="4595813" y="3500438"/>
            <a:ext cx="571500" cy="50006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1" name="Pravoúhlá spojovací čára 150">
            <a:extLst>
              <a:ext uri="{FF2B5EF4-FFF2-40B4-BE49-F238E27FC236}">
                <a16:creationId xmlns:a16="http://schemas.microsoft.com/office/drawing/2014/main" id="{4EE511F2-23F1-7254-E220-FB382E2BF28F}"/>
              </a:ext>
            </a:extLst>
          </p:cNvPr>
          <p:cNvCxnSpPr>
            <a:stCxn id="143" idx="1"/>
            <a:endCxn id="141" idx="3"/>
          </p:cNvCxnSpPr>
          <p:nvPr/>
        </p:nvCxnSpPr>
        <p:spPr>
          <a:xfrm rot="10800000">
            <a:off x="4595813" y="4000501"/>
            <a:ext cx="785812" cy="536575"/>
          </a:xfrm>
          <a:prstGeom prst="bentConnector3">
            <a:avLst>
              <a:gd name="adj1" fmla="val 64105"/>
            </a:avLst>
          </a:prstGeom>
        </p:spPr>
        <p:style>
          <a:lnRef idx="2">
            <a:schemeClr val="dk1"/>
          </a:lnRef>
          <a:fillRef idx="1">
            <a:schemeClr val="lt1"/>
          </a:fillRef>
          <a:effectRef idx="0">
            <a:schemeClr val="dk1"/>
          </a:effectRef>
          <a:fontRef idx="minor">
            <a:schemeClr val="dk1"/>
          </a:fontRef>
        </p:style>
      </p:cxnSp>
      <p:cxnSp>
        <p:nvCxnSpPr>
          <p:cNvPr id="81" name="Přímá spojovací čára 80">
            <a:extLst>
              <a:ext uri="{FF2B5EF4-FFF2-40B4-BE49-F238E27FC236}">
                <a16:creationId xmlns:a16="http://schemas.microsoft.com/office/drawing/2014/main" id="{BDEDAAE5-4268-B977-60C0-B72A7011A496}"/>
              </a:ext>
            </a:extLst>
          </p:cNvPr>
          <p:cNvCxnSpPr/>
          <p:nvPr/>
        </p:nvCxnSpPr>
        <p:spPr>
          <a:xfrm rot="5400000" flipH="1" flipV="1">
            <a:off x="5381626" y="4214813"/>
            <a:ext cx="1587"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Obdélník 24">
            <a:extLst>
              <a:ext uri="{FF2B5EF4-FFF2-40B4-BE49-F238E27FC236}">
                <a16:creationId xmlns:a16="http://schemas.microsoft.com/office/drawing/2014/main" id="{033CFFE4-DC2E-4700-2CF2-FB92624073AD}"/>
              </a:ext>
            </a:extLst>
          </p:cNvPr>
          <p:cNvSpPr/>
          <p:nvPr/>
        </p:nvSpPr>
        <p:spPr>
          <a:xfrm>
            <a:off x="7524751" y="3786188"/>
            <a:ext cx="1000125" cy="5715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CO3 </a:t>
            </a:r>
            <a:r>
              <a:rPr lang="cs-CZ" sz="1600" baseline="46000" dirty="0"/>
              <a:t>2-</a:t>
            </a:r>
            <a:endParaRPr lang="cs-CZ" baseline="46000" dirty="0"/>
          </a:p>
        </p:txBody>
      </p:sp>
      <p:cxnSp>
        <p:nvCxnSpPr>
          <p:cNvPr id="27" name="Tvar 26">
            <a:extLst>
              <a:ext uri="{FF2B5EF4-FFF2-40B4-BE49-F238E27FC236}">
                <a16:creationId xmlns:a16="http://schemas.microsoft.com/office/drawing/2014/main" id="{C51C0BB2-9CAD-60D6-A70F-1C5E0823B412}"/>
              </a:ext>
            </a:extLst>
          </p:cNvPr>
          <p:cNvCxnSpPr>
            <a:stCxn id="142" idx="3"/>
            <a:endCxn id="143" idx="0"/>
          </p:cNvCxnSpPr>
          <p:nvPr/>
        </p:nvCxnSpPr>
        <p:spPr>
          <a:xfrm flipH="1">
            <a:off x="5667376" y="3500438"/>
            <a:ext cx="500063" cy="785812"/>
          </a:xfrm>
          <a:prstGeom prst="bentConnector4">
            <a:avLst>
              <a:gd name="adj1" fmla="val -134285"/>
              <a:gd name="adj2" fmla="val 72727"/>
            </a:avLst>
          </a:prstGeom>
          <a:ln w="25400"/>
        </p:spPr>
        <p:style>
          <a:lnRef idx="1">
            <a:schemeClr val="dk1"/>
          </a:lnRef>
          <a:fillRef idx="0">
            <a:schemeClr val="dk1"/>
          </a:fillRef>
          <a:effectRef idx="0">
            <a:schemeClr val="dk1"/>
          </a:effectRef>
          <a:fontRef idx="minor">
            <a:schemeClr val="tx1"/>
          </a:fontRef>
        </p:style>
      </p:cxnSp>
      <p:cxnSp>
        <p:nvCxnSpPr>
          <p:cNvPr id="38" name="Tvar 37">
            <a:extLst>
              <a:ext uri="{FF2B5EF4-FFF2-40B4-BE49-F238E27FC236}">
                <a16:creationId xmlns:a16="http://schemas.microsoft.com/office/drawing/2014/main" id="{D92B097A-0267-D1F5-8E6E-AAA7764DC2EA}"/>
              </a:ext>
            </a:extLst>
          </p:cNvPr>
          <p:cNvCxnSpPr>
            <a:stCxn id="25" idx="1"/>
            <a:endCxn id="142" idx="3"/>
          </p:cNvCxnSpPr>
          <p:nvPr/>
        </p:nvCxnSpPr>
        <p:spPr>
          <a:xfrm rot="10800000">
            <a:off x="6167438" y="3500438"/>
            <a:ext cx="1357312" cy="571500"/>
          </a:xfrm>
          <a:prstGeom prst="bentConnector3">
            <a:avLst>
              <a:gd name="adj1" fmla="val 50000"/>
            </a:avLst>
          </a:prstGeom>
          <a:ln w="25400"/>
        </p:spPr>
        <p:style>
          <a:lnRef idx="1">
            <a:schemeClr val="dk1"/>
          </a:lnRef>
          <a:fillRef idx="0">
            <a:schemeClr val="dk1"/>
          </a:fillRef>
          <a:effectRef idx="0">
            <a:schemeClr val="dk1"/>
          </a:effectRef>
          <a:fontRef idx="minor">
            <a:schemeClr val="tx1"/>
          </a:fontRef>
        </p:style>
      </p:cxnSp>
      <p:sp>
        <p:nvSpPr>
          <p:cNvPr id="61" name="Čárový popisek 2 60">
            <a:extLst>
              <a:ext uri="{FF2B5EF4-FFF2-40B4-BE49-F238E27FC236}">
                <a16:creationId xmlns:a16="http://schemas.microsoft.com/office/drawing/2014/main" id="{D125FDF8-CBA8-E67F-946F-811667BCAC25}"/>
              </a:ext>
            </a:extLst>
          </p:cNvPr>
          <p:cNvSpPr/>
          <p:nvPr/>
        </p:nvSpPr>
        <p:spPr>
          <a:xfrm>
            <a:off x="7239000" y="1285876"/>
            <a:ext cx="1714500" cy="714375"/>
          </a:xfrm>
          <a:prstGeom prst="borderCallout2">
            <a:avLst>
              <a:gd name="adj1" fmla="val 14871"/>
              <a:gd name="adj2" fmla="val 1364"/>
              <a:gd name="adj3" fmla="val 18750"/>
              <a:gd name="adj4" fmla="val -16667"/>
              <a:gd name="adj5" fmla="val 263772"/>
              <a:gd name="adj6" fmla="val -91919"/>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0070C0"/>
                </a:solidFill>
              </a:rPr>
              <a:t>Bikarbonát</a:t>
            </a:r>
          </a:p>
          <a:p>
            <a:pPr algn="ctr">
              <a:defRPr/>
            </a:pPr>
            <a:r>
              <a:rPr lang="cs-CZ" sz="1200" dirty="0">
                <a:solidFill>
                  <a:srgbClr val="0070C0"/>
                </a:solidFill>
              </a:rPr>
              <a:t>(</a:t>
            </a:r>
            <a:r>
              <a:rPr lang="cs-CZ" sz="1200" dirty="0" err="1">
                <a:solidFill>
                  <a:srgbClr val="0070C0"/>
                </a:solidFill>
              </a:rPr>
              <a:t>norm</a:t>
            </a:r>
            <a:r>
              <a:rPr lang="cs-CZ" sz="1200" dirty="0">
                <a:solidFill>
                  <a:srgbClr val="0070C0"/>
                </a:solidFill>
              </a:rPr>
              <a:t> 24,7 </a:t>
            </a:r>
            <a:r>
              <a:rPr lang="cs-CZ" sz="1200" dirty="0" err="1">
                <a:solidFill>
                  <a:srgbClr val="0070C0"/>
                </a:solidFill>
              </a:rPr>
              <a:t>mmol</a:t>
            </a:r>
            <a:r>
              <a:rPr lang="cs-CZ" sz="1200" dirty="0">
                <a:solidFill>
                  <a:srgbClr val="0070C0"/>
                </a:solidFill>
              </a:rPr>
              <a:t>/l)</a:t>
            </a:r>
          </a:p>
        </p:txBody>
      </p:sp>
      <p:sp>
        <p:nvSpPr>
          <p:cNvPr id="62" name="Čárový popisek 2 61">
            <a:extLst>
              <a:ext uri="{FF2B5EF4-FFF2-40B4-BE49-F238E27FC236}">
                <a16:creationId xmlns:a16="http://schemas.microsoft.com/office/drawing/2014/main" id="{3938BCF2-5015-2A48-B5D1-D0CC737D6058}"/>
              </a:ext>
            </a:extLst>
          </p:cNvPr>
          <p:cNvSpPr/>
          <p:nvPr/>
        </p:nvSpPr>
        <p:spPr>
          <a:xfrm>
            <a:off x="8167688" y="5393532"/>
            <a:ext cx="1714500" cy="1071563"/>
          </a:xfrm>
          <a:prstGeom prst="borderCallout2">
            <a:avLst>
              <a:gd name="adj1" fmla="val 14871"/>
              <a:gd name="adj2" fmla="val 1364"/>
              <a:gd name="adj3" fmla="val 18750"/>
              <a:gd name="adj4" fmla="val -16667"/>
              <a:gd name="adj5" fmla="val 22441"/>
              <a:gd name="adj6" fmla="val -919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0070C0"/>
                </a:solidFill>
              </a:rPr>
              <a:t>Plazmatické bílkoviny a fosfáty</a:t>
            </a:r>
          </a:p>
          <a:p>
            <a:pPr algn="ctr">
              <a:defRPr/>
            </a:pPr>
            <a:r>
              <a:rPr lang="cs-CZ" sz="1100" dirty="0">
                <a:solidFill>
                  <a:srgbClr val="0070C0"/>
                </a:solidFill>
              </a:rPr>
              <a:t>(</a:t>
            </a:r>
            <a:r>
              <a:rPr lang="cs-CZ" sz="1100" dirty="0" err="1">
                <a:solidFill>
                  <a:srgbClr val="0070C0"/>
                </a:solidFill>
              </a:rPr>
              <a:t>norm</a:t>
            </a:r>
            <a:r>
              <a:rPr lang="cs-CZ" sz="1100" dirty="0">
                <a:solidFill>
                  <a:srgbClr val="0070C0"/>
                </a:solidFill>
              </a:rPr>
              <a:t>.  9.2 </a:t>
            </a:r>
            <a:r>
              <a:rPr lang="cs-CZ" sz="1100" dirty="0" err="1">
                <a:solidFill>
                  <a:srgbClr val="0070C0"/>
                </a:solidFill>
              </a:rPr>
              <a:t>mmol</a:t>
            </a:r>
            <a:r>
              <a:rPr lang="cs-CZ" sz="1100" dirty="0">
                <a:solidFill>
                  <a:srgbClr val="0070C0"/>
                </a:solidFill>
              </a:rPr>
              <a:t>/l)</a:t>
            </a:r>
          </a:p>
        </p:txBody>
      </p:sp>
      <p:sp>
        <p:nvSpPr>
          <p:cNvPr id="63" name="Čárový popisek 2 62">
            <a:extLst>
              <a:ext uri="{FF2B5EF4-FFF2-40B4-BE49-F238E27FC236}">
                <a16:creationId xmlns:a16="http://schemas.microsoft.com/office/drawing/2014/main" id="{ACC28244-9041-E304-956E-F980F1807682}"/>
              </a:ext>
            </a:extLst>
          </p:cNvPr>
          <p:cNvSpPr/>
          <p:nvPr/>
        </p:nvSpPr>
        <p:spPr>
          <a:xfrm>
            <a:off x="8167688" y="2643189"/>
            <a:ext cx="1714500" cy="714375"/>
          </a:xfrm>
          <a:prstGeom prst="borderCallout2">
            <a:avLst>
              <a:gd name="adj1" fmla="val 14871"/>
              <a:gd name="adj2" fmla="val 1364"/>
              <a:gd name="adj3" fmla="val 18750"/>
              <a:gd name="adj4" fmla="val -16667"/>
              <a:gd name="adj5" fmla="val 151774"/>
              <a:gd name="adj6" fmla="val -22753"/>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0070C0"/>
                </a:solidFill>
              </a:rPr>
              <a:t>Karbonát</a:t>
            </a:r>
          </a:p>
          <a:p>
            <a:pPr algn="ctr">
              <a:defRPr/>
            </a:pPr>
            <a:r>
              <a:rPr lang="cs-CZ" sz="1200" dirty="0">
                <a:solidFill>
                  <a:srgbClr val="0070C0"/>
                </a:solidFill>
              </a:rPr>
              <a:t>(norm.0.019 mm/l)</a:t>
            </a:r>
          </a:p>
        </p:txBody>
      </p:sp>
      <p:sp>
        <p:nvSpPr>
          <p:cNvPr id="64" name="Čárový popisek 2 63">
            <a:extLst>
              <a:ext uri="{FF2B5EF4-FFF2-40B4-BE49-F238E27FC236}">
                <a16:creationId xmlns:a16="http://schemas.microsoft.com/office/drawing/2014/main" id="{C3A76300-1499-D5F2-12FF-65F288BE4117}"/>
              </a:ext>
            </a:extLst>
          </p:cNvPr>
          <p:cNvSpPr/>
          <p:nvPr/>
        </p:nvSpPr>
        <p:spPr>
          <a:xfrm>
            <a:off x="4167188" y="1357313"/>
            <a:ext cx="1714500" cy="1071562"/>
          </a:xfrm>
          <a:prstGeom prst="borderCallout2">
            <a:avLst>
              <a:gd name="adj1" fmla="val 14871"/>
              <a:gd name="adj2" fmla="val 1364"/>
              <a:gd name="adj3" fmla="val 18750"/>
              <a:gd name="adj4" fmla="val -16667"/>
              <a:gd name="adj5" fmla="val 218439"/>
              <a:gd name="adj6" fmla="val -19419"/>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0070C0"/>
                </a:solidFill>
              </a:rPr>
              <a:t>Kyselina uhličitá</a:t>
            </a:r>
          </a:p>
          <a:p>
            <a:pPr algn="ctr">
              <a:defRPr/>
            </a:pPr>
            <a:r>
              <a:rPr lang="cs-CZ" sz="1100" dirty="0">
                <a:solidFill>
                  <a:srgbClr val="0070C0"/>
                </a:solidFill>
              </a:rPr>
              <a:t>(</a:t>
            </a:r>
            <a:r>
              <a:rPr lang="cs-CZ" sz="1100" dirty="0" err="1">
                <a:solidFill>
                  <a:srgbClr val="0070C0"/>
                </a:solidFill>
              </a:rPr>
              <a:t>norm</a:t>
            </a:r>
            <a:r>
              <a:rPr lang="cs-CZ" sz="1100" dirty="0">
                <a:solidFill>
                  <a:srgbClr val="0070C0"/>
                </a:solidFill>
              </a:rPr>
              <a:t>.  0.004 </a:t>
            </a:r>
            <a:r>
              <a:rPr lang="cs-CZ" sz="1100" dirty="0" err="1">
                <a:solidFill>
                  <a:srgbClr val="0070C0"/>
                </a:solidFill>
              </a:rPr>
              <a:t>mmol</a:t>
            </a:r>
            <a:r>
              <a:rPr lang="cs-CZ" sz="1100" dirty="0">
                <a:solidFill>
                  <a:srgbClr val="0070C0"/>
                </a:solidFill>
              </a:rPr>
              <a:t>/l)</a:t>
            </a:r>
          </a:p>
        </p:txBody>
      </p:sp>
      <p:sp>
        <p:nvSpPr>
          <p:cNvPr id="65" name="Čárový popisek 2 64">
            <a:extLst>
              <a:ext uri="{FF2B5EF4-FFF2-40B4-BE49-F238E27FC236}">
                <a16:creationId xmlns:a16="http://schemas.microsoft.com/office/drawing/2014/main" id="{E02E94EA-0552-F1B1-47DA-18F59129E673}"/>
              </a:ext>
            </a:extLst>
          </p:cNvPr>
          <p:cNvSpPr/>
          <p:nvPr/>
        </p:nvSpPr>
        <p:spPr>
          <a:xfrm>
            <a:off x="8953500" y="4357689"/>
            <a:ext cx="1714500" cy="642937"/>
          </a:xfrm>
          <a:prstGeom prst="borderCallout2">
            <a:avLst>
              <a:gd name="adj1" fmla="val 14871"/>
              <a:gd name="adj2" fmla="val 1364"/>
              <a:gd name="adj3" fmla="val 18750"/>
              <a:gd name="adj4" fmla="val -16667"/>
              <a:gd name="adj5" fmla="val 8219"/>
              <a:gd name="adj6" fmla="val -173585"/>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0070C0"/>
                </a:solidFill>
              </a:rPr>
              <a:t>H</a:t>
            </a:r>
            <a:r>
              <a:rPr lang="cs-CZ" baseline="-25000" dirty="0">
                <a:solidFill>
                  <a:srgbClr val="0070C0"/>
                </a:solidFill>
              </a:rPr>
              <a:t>3</a:t>
            </a:r>
            <a:r>
              <a:rPr lang="cs-CZ" dirty="0">
                <a:solidFill>
                  <a:srgbClr val="0070C0"/>
                </a:solidFill>
              </a:rPr>
              <a:t>O</a:t>
            </a:r>
            <a:r>
              <a:rPr lang="cs-CZ" baseline="46000" dirty="0">
                <a:solidFill>
                  <a:srgbClr val="0070C0"/>
                </a:solidFill>
              </a:rPr>
              <a:t>+</a:t>
            </a:r>
          </a:p>
          <a:p>
            <a:pPr algn="ctr">
              <a:defRPr/>
            </a:pPr>
            <a:r>
              <a:rPr lang="cs-CZ" sz="1100" dirty="0">
                <a:solidFill>
                  <a:srgbClr val="0070C0"/>
                </a:solidFill>
              </a:rPr>
              <a:t>(</a:t>
            </a:r>
            <a:r>
              <a:rPr lang="cs-CZ" sz="1100" dirty="0" err="1">
                <a:solidFill>
                  <a:srgbClr val="0070C0"/>
                </a:solidFill>
              </a:rPr>
              <a:t>norm</a:t>
            </a:r>
            <a:r>
              <a:rPr lang="cs-CZ" sz="1100" dirty="0">
                <a:solidFill>
                  <a:srgbClr val="0070C0"/>
                </a:solidFill>
              </a:rPr>
              <a:t>. 0.00004mmol/l</a:t>
            </a:r>
          </a:p>
          <a:p>
            <a:pPr algn="ctr">
              <a:defRPr/>
            </a:pPr>
            <a:r>
              <a:rPr lang="cs-CZ" sz="1100" dirty="0">
                <a:solidFill>
                  <a:srgbClr val="0070C0"/>
                </a:solidFill>
              </a:rPr>
              <a:t> =40 </a:t>
            </a:r>
            <a:r>
              <a:rPr lang="cs-CZ" sz="1100" dirty="0" err="1">
                <a:solidFill>
                  <a:srgbClr val="0070C0"/>
                </a:solidFill>
              </a:rPr>
              <a:t>nmol</a:t>
            </a:r>
            <a:r>
              <a:rPr lang="cs-CZ" sz="1100" dirty="0">
                <a:solidFill>
                  <a:srgbClr val="0070C0"/>
                </a:solidFill>
              </a:rPr>
              <a:t>/l)</a:t>
            </a:r>
          </a:p>
        </p:txBody>
      </p:sp>
      <p:sp>
        <p:nvSpPr>
          <p:cNvPr id="66" name="Čárový popisek 2 65">
            <a:extLst>
              <a:ext uri="{FF2B5EF4-FFF2-40B4-BE49-F238E27FC236}">
                <a16:creationId xmlns:a16="http://schemas.microsoft.com/office/drawing/2014/main" id="{F2E0A631-2C40-DBDE-C2A2-B9659BC3B9A5}"/>
              </a:ext>
            </a:extLst>
          </p:cNvPr>
          <p:cNvSpPr/>
          <p:nvPr/>
        </p:nvSpPr>
        <p:spPr>
          <a:xfrm>
            <a:off x="3238500" y="5786438"/>
            <a:ext cx="1714500" cy="438150"/>
          </a:xfrm>
          <a:prstGeom prst="borderCallout2">
            <a:avLst>
              <a:gd name="adj1" fmla="val 14871"/>
              <a:gd name="adj2" fmla="val 1364"/>
              <a:gd name="adj3" fmla="val 18750"/>
              <a:gd name="adj4" fmla="val -16667"/>
              <a:gd name="adj5" fmla="val -197182"/>
              <a:gd name="adj6" fmla="val -48586"/>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0070C0"/>
                </a:solidFill>
              </a:rPr>
              <a:t>Oxid uhličitý</a:t>
            </a:r>
          </a:p>
          <a:p>
            <a:pPr algn="ctr">
              <a:defRPr/>
            </a:pPr>
            <a:r>
              <a:rPr lang="cs-CZ" sz="1100" dirty="0">
                <a:solidFill>
                  <a:srgbClr val="0070C0"/>
                </a:solidFill>
              </a:rPr>
              <a:t>(</a:t>
            </a:r>
            <a:r>
              <a:rPr lang="cs-CZ" sz="1100" dirty="0" err="1">
                <a:solidFill>
                  <a:srgbClr val="0070C0"/>
                </a:solidFill>
              </a:rPr>
              <a:t>norm</a:t>
            </a:r>
            <a:r>
              <a:rPr lang="cs-CZ" sz="1100" dirty="0">
                <a:solidFill>
                  <a:srgbClr val="0070C0"/>
                </a:solidFill>
              </a:rPr>
              <a:t>.  1.2 </a:t>
            </a:r>
            <a:r>
              <a:rPr lang="cs-CZ" sz="1100" dirty="0" err="1">
                <a:solidFill>
                  <a:srgbClr val="0070C0"/>
                </a:solidFill>
              </a:rPr>
              <a:t>mmol</a:t>
            </a:r>
            <a:r>
              <a:rPr lang="cs-CZ" sz="1100" dirty="0">
                <a:solidFill>
                  <a:srgbClr val="0070C0"/>
                </a:solidFill>
              </a:rPr>
              <a:t>/l)</a:t>
            </a:r>
          </a:p>
        </p:txBody>
      </p:sp>
      <p:sp>
        <p:nvSpPr>
          <p:cNvPr id="30" name="Nadpis 1">
            <a:extLst>
              <a:ext uri="{FF2B5EF4-FFF2-40B4-BE49-F238E27FC236}">
                <a16:creationId xmlns:a16="http://schemas.microsoft.com/office/drawing/2014/main" id="{2044303F-B1F5-EBDE-EC56-179F39B8699C}"/>
              </a:ext>
            </a:extLst>
          </p:cNvPr>
          <p:cNvSpPr>
            <a:spLocks noGrp="1"/>
          </p:cNvSpPr>
          <p:nvPr>
            <p:ph type="title"/>
          </p:nvPr>
        </p:nvSpPr>
        <p:spPr>
          <a:xfrm>
            <a:off x="3886201" y="-196846"/>
            <a:ext cx="6429375" cy="589754"/>
          </a:xfrm>
        </p:spPr>
        <p:txBody>
          <a:bodyPr/>
          <a:lstStyle/>
          <a:p>
            <a:pPr eaLnBrk="1" hangingPunct="1"/>
            <a:r>
              <a:rPr lang="cs-CZ" altLang="en-US" sz="2800" dirty="0" err="1"/>
              <a:t>Pufrační</a:t>
            </a:r>
            <a:r>
              <a:rPr lang="cs-CZ" altLang="en-US" sz="2800" dirty="0"/>
              <a:t> systémy plazmy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bdélník 174">
            <a:extLst>
              <a:ext uri="{FF2B5EF4-FFF2-40B4-BE49-F238E27FC236}">
                <a16:creationId xmlns:a16="http://schemas.microsoft.com/office/drawing/2014/main" id="{4621BD9D-778E-AFBA-1569-FF37A345D965}"/>
              </a:ext>
            </a:extLst>
          </p:cNvPr>
          <p:cNvSpPr/>
          <p:nvPr/>
        </p:nvSpPr>
        <p:spPr>
          <a:xfrm>
            <a:off x="1524000" y="857250"/>
            <a:ext cx="9144000" cy="6000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9" name="Obdélník 138">
            <a:extLst>
              <a:ext uri="{FF2B5EF4-FFF2-40B4-BE49-F238E27FC236}">
                <a16:creationId xmlns:a16="http://schemas.microsoft.com/office/drawing/2014/main" id="{D1E67751-911A-2BE4-22C3-A944D6DFEB9D}"/>
              </a:ext>
            </a:extLst>
          </p:cNvPr>
          <p:cNvSpPr/>
          <p:nvPr/>
        </p:nvSpPr>
        <p:spPr>
          <a:xfrm>
            <a:off x="2595564" y="3143250"/>
            <a:ext cx="928687"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CO2</a:t>
            </a:r>
          </a:p>
        </p:txBody>
      </p:sp>
      <p:sp>
        <p:nvSpPr>
          <p:cNvPr id="140" name="Obdélník 139">
            <a:extLst>
              <a:ext uri="{FF2B5EF4-FFF2-40B4-BE49-F238E27FC236}">
                <a16:creationId xmlns:a16="http://schemas.microsoft.com/office/drawing/2014/main" id="{582657E7-9384-446E-B801-A0ACAB3E3587}"/>
              </a:ext>
            </a:extLst>
          </p:cNvPr>
          <p:cNvSpPr/>
          <p:nvPr/>
        </p:nvSpPr>
        <p:spPr>
          <a:xfrm>
            <a:off x="2667001" y="2143125"/>
            <a:ext cx="785813"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H2O</a:t>
            </a:r>
          </a:p>
        </p:txBody>
      </p:sp>
      <p:sp>
        <p:nvSpPr>
          <p:cNvPr id="141" name="Obdélník 140">
            <a:extLst>
              <a:ext uri="{FF2B5EF4-FFF2-40B4-BE49-F238E27FC236}">
                <a16:creationId xmlns:a16="http://schemas.microsoft.com/office/drawing/2014/main" id="{21A23410-6F19-5D6E-9022-5926560119B2}"/>
              </a:ext>
            </a:extLst>
          </p:cNvPr>
          <p:cNvSpPr/>
          <p:nvPr/>
        </p:nvSpPr>
        <p:spPr>
          <a:xfrm>
            <a:off x="4310063" y="2571750"/>
            <a:ext cx="1071562" cy="5715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H2CO3</a:t>
            </a:r>
          </a:p>
        </p:txBody>
      </p:sp>
      <p:sp>
        <p:nvSpPr>
          <p:cNvPr id="142" name="Obdélník 141">
            <a:extLst>
              <a:ext uri="{FF2B5EF4-FFF2-40B4-BE49-F238E27FC236}">
                <a16:creationId xmlns:a16="http://schemas.microsoft.com/office/drawing/2014/main" id="{BAE9EF06-517E-C20E-4F72-5D6858B93EDF}"/>
              </a:ext>
            </a:extLst>
          </p:cNvPr>
          <p:cNvSpPr/>
          <p:nvPr/>
        </p:nvSpPr>
        <p:spPr>
          <a:xfrm>
            <a:off x="5953126" y="2000251"/>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HCO3 </a:t>
            </a:r>
            <a:r>
              <a:rPr lang="cs-CZ" sz="1600" baseline="46000" dirty="0"/>
              <a:t>-</a:t>
            </a:r>
            <a:endParaRPr lang="cs-CZ" baseline="46000" dirty="0"/>
          </a:p>
        </p:txBody>
      </p:sp>
      <p:sp>
        <p:nvSpPr>
          <p:cNvPr id="143" name="Obdélník 142">
            <a:extLst>
              <a:ext uri="{FF2B5EF4-FFF2-40B4-BE49-F238E27FC236}">
                <a16:creationId xmlns:a16="http://schemas.microsoft.com/office/drawing/2014/main" id="{98B1F1F2-1295-F513-EFF3-3E1D12B8CC34}"/>
              </a:ext>
            </a:extLst>
          </p:cNvPr>
          <p:cNvSpPr/>
          <p:nvPr/>
        </p:nvSpPr>
        <p:spPr>
          <a:xfrm>
            <a:off x="6167438" y="3143251"/>
            <a:ext cx="571500" cy="5000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 </a:t>
            </a:r>
            <a:r>
              <a:rPr lang="cs-CZ" sz="1600" baseline="46000" dirty="0"/>
              <a:t>+</a:t>
            </a:r>
            <a:endParaRPr lang="cs-CZ" baseline="46000" dirty="0"/>
          </a:p>
        </p:txBody>
      </p:sp>
      <p:sp>
        <p:nvSpPr>
          <p:cNvPr id="144" name="Obdélník 143">
            <a:extLst>
              <a:ext uri="{FF2B5EF4-FFF2-40B4-BE49-F238E27FC236}">
                <a16:creationId xmlns:a16="http://schemas.microsoft.com/office/drawing/2014/main" id="{1DD9E812-A2E2-0222-0635-755355E72AD6}"/>
              </a:ext>
            </a:extLst>
          </p:cNvPr>
          <p:cNvSpPr/>
          <p:nvPr/>
        </p:nvSpPr>
        <p:spPr>
          <a:xfrm>
            <a:off x="8382000" y="3500439"/>
            <a:ext cx="928688"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err="1"/>
              <a:t>HBuf</a:t>
            </a:r>
            <a:r>
              <a:rPr lang="cs-CZ" dirty="0"/>
              <a:t> </a:t>
            </a:r>
            <a:endParaRPr lang="cs-CZ" baseline="46000" dirty="0"/>
          </a:p>
        </p:txBody>
      </p:sp>
      <p:sp>
        <p:nvSpPr>
          <p:cNvPr id="145" name="Obdélník 144">
            <a:extLst>
              <a:ext uri="{FF2B5EF4-FFF2-40B4-BE49-F238E27FC236}">
                <a16:creationId xmlns:a16="http://schemas.microsoft.com/office/drawing/2014/main" id="{78853823-92B5-7608-8DB0-0052C4CC3F27}"/>
              </a:ext>
            </a:extLst>
          </p:cNvPr>
          <p:cNvSpPr/>
          <p:nvPr/>
        </p:nvSpPr>
        <p:spPr>
          <a:xfrm>
            <a:off x="6024564" y="4071939"/>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Buf </a:t>
            </a:r>
            <a:r>
              <a:rPr lang="cs-CZ" baseline="46000" dirty="0"/>
              <a:t>-</a:t>
            </a:r>
            <a:r>
              <a:rPr lang="cs-CZ" dirty="0"/>
              <a:t> </a:t>
            </a:r>
            <a:endParaRPr lang="cs-CZ" baseline="46000" dirty="0"/>
          </a:p>
        </p:txBody>
      </p:sp>
      <p:cxnSp>
        <p:nvCxnSpPr>
          <p:cNvPr id="146" name="Pravoúhlá spojovací čára 145">
            <a:extLst>
              <a:ext uri="{FF2B5EF4-FFF2-40B4-BE49-F238E27FC236}">
                <a16:creationId xmlns:a16="http://schemas.microsoft.com/office/drawing/2014/main" id="{0CE0E63C-29F6-4608-7F5B-C9E475348E8A}"/>
              </a:ext>
            </a:extLst>
          </p:cNvPr>
          <p:cNvCxnSpPr>
            <a:stCxn id="144" idx="1"/>
            <a:endCxn id="143" idx="3"/>
          </p:cNvCxnSpPr>
          <p:nvPr/>
        </p:nvCxnSpPr>
        <p:spPr>
          <a:xfrm rot="10800000">
            <a:off x="6738938" y="3392488"/>
            <a:ext cx="1643062" cy="43021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47" name="Pravoúhlá spojovací čára 146">
            <a:extLst>
              <a:ext uri="{FF2B5EF4-FFF2-40B4-BE49-F238E27FC236}">
                <a16:creationId xmlns:a16="http://schemas.microsoft.com/office/drawing/2014/main" id="{134B1B41-2037-8526-16AD-920E3526DB86}"/>
              </a:ext>
            </a:extLst>
          </p:cNvPr>
          <p:cNvCxnSpPr>
            <a:stCxn id="145" idx="3"/>
            <a:endCxn id="144" idx="1"/>
          </p:cNvCxnSpPr>
          <p:nvPr/>
        </p:nvCxnSpPr>
        <p:spPr>
          <a:xfrm flipV="1">
            <a:off x="7024688" y="3822701"/>
            <a:ext cx="1357312" cy="606425"/>
          </a:xfrm>
          <a:prstGeom prst="bentConnector3">
            <a:avLst>
              <a:gd name="adj1" fmla="val 38772"/>
            </a:avLst>
          </a:prstGeom>
        </p:spPr>
        <p:style>
          <a:lnRef idx="2">
            <a:schemeClr val="dk1"/>
          </a:lnRef>
          <a:fillRef idx="1">
            <a:schemeClr val="lt1"/>
          </a:fillRef>
          <a:effectRef idx="0">
            <a:schemeClr val="dk1"/>
          </a:effectRef>
          <a:fontRef idx="minor">
            <a:schemeClr val="dk1"/>
          </a:fontRef>
        </p:style>
      </p:cxnSp>
      <p:cxnSp>
        <p:nvCxnSpPr>
          <p:cNvPr id="148" name="Pravoúhlá spojovací čára 147">
            <a:extLst>
              <a:ext uri="{FF2B5EF4-FFF2-40B4-BE49-F238E27FC236}">
                <a16:creationId xmlns:a16="http://schemas.microsoft.com/office/drawing/2014/main" id="{5D8DC8E5-5BA1-CFE7-6EAD-43D235BBF9BC}"/>
              </a:ext>
            </a:extLst>
          </p:cNvPr>
          <p:cNvCxnSpPr>
            <a:stCxn id="141" idx="1"/>
            <a:endCxn id="140" idx="3"/>
          </p:cNvCxnSpPr>
          <p:nvPr/>
        </p:nvCxnSpPr>
        <p:spPr>
          <a:xfrm rot="10800000">
            <a:off x="3452813" y="2463800"/>
            <a:ext cx="857250" cy="393700"/>
          </a:xfrm>
          <a:prstGeom prst="bentConnector3">
            <a:avLst>
              <a:gd name="adj1" fmla="val 46768"/>
            </a:avLst>
          </a:prstGeom>
        </p:spPr>
        <p:style>
          <a:lnRef idx="2">
            <a:schemeClr val="dk1"/>
          </a:lnRef>
          <a:fillRef idx="1">
            <a:schemeClr val="lt1"/>
          </a:fillRef>
          <a:effectRef idx="0">
            <a:schemeClr val="dk1"/>
          </a:effectRef>
          <a:fontRef idx="minor">
            <a:schemeClr val="dk1"/>
          </a:fontRef>
        </p:style>
      </p:cxnSp>
      <p:cxnSp>
        <p:nvCxnSpPr>
          <p:cNvPr id="149" name="Pravoúhlá spojovací čára 148">
            <a:extLst>
              <a:ext uri="{FF2B5EF4-FFF2-40B4-BE49-F238E27FC236}">
                <a16:creationId xmlns:a16="http://schemas.microsoft.com/office/drawing/2014/main" id="{88A2BC65-3F93-30B9-75DC-BFA2BFDE1112}"/>
              </a:ext>
            </a:extLst>
          </p:cNvPr>
          <p:cNvCxnSpPr>
            <a:stCxn id="139" idx="3"/>
            <a:endCxn id="141" idx="1"/>
          </p:cNvCxnSpPr>
          <p:nvPr/>
        </p:nvCxnSpPr>
        <p:spPr>
          <a:xfrm flipV="1">
            <a:off x="3524251" y="2857501"/>
            <a:ext cx="785813" cy="608013"/>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0" name="Pravoúhlá spojovací čára 149">
            <a:extLst>
              <a:ext uri="{FF2B5EF4-FFF2-40B4-BE49-F238E27FC236}">
                <a16:creationId xmlns:a16="http://schemas.microsoft.com/office/drawing/2014/main" id="{A5226A75-7679-B44C-196B-A16FE1A5EE95}"/>
              </a:ext>
            </a:extLst>
          </p:cNvPr>
          <p:cNvCxnSpPr>
            <a:stCxn id="142" idx="1"/>
            <a:endCxn id="141" idx="3"/>
          </p:cNvCxnSpPr>
          <p:nvPr/>
        </p:nvCxnSpPr>
        <p:spPr>
          <a:xfrm rot="10800000" flipV="1">
            <a:off x="5381625" y="2357438"/>
            <a:ext cx="571500" cy="50006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1" name="Pravoúhlá spojovací čára 150">
            <a:extLst>
              <a:ext uri="{FF2B5EF4-FFF2-40B4-BE49-F238E27FC236}">
                <a16:creationId xmlns:a16="http://schemas.microsoft.com/office/drawing/2014/main" id="{2BCFEB68-06FA-CCE7-EE87-4C7370AA470B}"/>
              </a:ext>
            </a:extLst>
          </p:cNvPr>
          <p:cNvCxnSpPr>
            <a:stCxn id="143" idx="1"/>
            <a:endCxn id="141" idx="3"/>
          </p:cNvCxnSpPr>
          <p:nvPr/>
        </p:nvCxnSpPr>
        <p:spPr>
          <a:xfrm rot="10800000">
            <a:off x="5381626" y="2857501"/>
            <a:ext cx="785813" cy="536575"/>
          </a:xfrm>
          <a:prstGeom prst="bentConnector3">
            <a:avLst>
              <a:gd name="adj1" fmla="val 64105"/>
            </a:avLst>
          </a:prstGeom>
        </p:spPr>
        <p:style>
          <a:lnRef idx="2">
            <a:schemeClr val="dk1"/>
          </a:lnRef>
          <a:fillRef idx="1">
            <a:schemeClr val="lt1"/>
          </a:fillRef>
          <a:effectRef idx="0">
            <a:schemeClr val="dk1"/>
          </a:effectRef>
          <a:fontRef idx="minor">
            <a:schemeClr val="dk1"/>
          </a:fontRef>
        </p:style>
      </p:cxnSp>
      <p:sp>
        <p:nvSpPr>
          <p:cNvPr id="61456" name="TextovéPole 171">
            <a:extLst>
              <a:ext uri="{FF2B5EF4-FFF2-40B4-BE49-F238E27FC236}">
                <a16:creationId xmlns:a16="http://schemas.microsoft.com/office/drawing/2014/main" id="{CDC89F55-F1E5-5133-570A-B52102F609E4}"/>
              </a:ext>
            </a:extLst>
          </p:cNvPr>
          <p:cNvSpPr txBox="1">
            <a:spLocks noChangeArrowheads="1"/>
          </p:cNvSpPr>
          <p:nvPr/>
        </p:nvSpPr>
        <p:spPr bwMode="auto">
          <a:xfrm>
            <a:off x="2524126" y="3929063"/>
            <a:ext cx="327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=[HCO3</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r>
              <a:rPr lang="cs-CZ" altLang="en-US" sz="2400">
                <a:latin typeface="Georgia" panose="02040502050405020303" pitchFamily="18" charset="0"/>
              </a:rPr>
              <a:t>+[Buf</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p>
        </p:txBody>
      </p:sp>
      <p:sp>
        <p:nvSpPr>
          <p:cNvPr id="61457" name="TextovéPole 176">
            <a:extLst>
              <a:ext uri="{FF2B5EF4-FFF2-40B4-BE49-F238E27FC236}">
                <a16:creationId xmlns:a16="http://schemas.microsoft.com/office/drawing/2014/main" id="{EBAFB3BF-2803-A042-6E5E-6A27CDA8735B}"/>
              </a:ext>
            </a:extLst>
          </p:cNvPr>
          <p:cNvSpPr txBox="1">
            <a:spLocks noChangeArrowheads="1"/>
          </p:cNvSpPr>
          <p:nvPr/>
        </p:nvSpPr>
        <p:spPr bwMode="auto">
          <a:xfrm>
            <a:off x="2524125" y="4467226"/>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a:t>
            </a:r>
            <a:r>
              <a:rPr lang="cs-CZ" altLang="en-US" sz="2400" baseline="-25000">
                <a:latin typeface="Georgia" panose="02040502050405020303" pitchFamily="18" charset="0"/>
              </a:rPr>
              <a:t>p</a:t>
            </a:r>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-NBB</a:t>
            </a:r>
            <a:r>
              <a:rPr lang="cs-CZ" altLang="en-US" sz="2400" baseline="-25000">
                <a:latin typeface="Georgia" panose="02040502050405020303" pitchFamily="18" charset="0"/>
              </a:rPr>
              <a:t>p</a:t>
            </a:r>
          </a:p>
        </p:txBody>
      </p:sp>
      <p:cxnSp>
        <p:nvCxnSpPr>
          <p:cNvPr id="81" name="Přímá spojovací čára 80">
            <a:extLst>
              <a:ext uri="{FF2B5EF4-FFF2-40B4-BE49-F238E27FC236}">
                <a16:creationId xmlns:a16="http://schemas.microsoft.com/office/drawing/2014/main" id="{DCC26365-54E0-44BA-717B-DAA9A6E16DFB}"/>
              </a:ext>
            </a:extLst>
          </p:cNvPr>
          <p:cNvCxnSpPr/>
          <p:nvPr/>
        </p:nvCxnSpPr>
        <p:spPr>
          <a:xfrm rot="5400000" flipH="1" flipV="1">
            <a:off x="6167439" y="3071814"/>
            <a:ext cx="15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23" name="Nadpis 1">
            <a:extLst>
              <a:ext uri="{FF2B5EF4-FFF2-40B4-BE49-F238E27FC236}">
                <a16:creationId xmlns:a16="http://schemas.microsoft.com/office/drawing/2014/main" id="{2CF9A6A6-AAA1-B023-6776-CDF0C07FCFA1}"/>
              </a:ext>
            </a:extLst>
          </p:cNvPr>
          <p:cNvSpPr>
            <a:spLocks noGrp="1"/>
          </p:cNvSpPr>
          <p:nvPr>
            <p:ph type="title"/>
          </p:nvPr>
        </p:nvSpPr>
        <p:spPr>
          <a:xfrm>
            <a:off x="3881438" y="142876"/>
            <a:ext cx="6429375" cy="589754"/>
          </a:xfrm>
        </p:spPr>
        <p:txBody>
          <a:bodyPr/>
          <a:lstStyle/>
          <a:p>
            <a:pPr eaLnBrk="1" hangingPunct="1"/>
            <a:r>
              <a:rPr lang="cs-CZ" altLang="en-US" sz="2800" dirty="0" err="1"/>
              <a:t>Pufrační</a:t>
            </a:r>
            <a:r>
              <a:rPr lang="cs-CZ" altLang="en-US" sz="2800" dirty="0"/>
              <a:t> systémy plazmy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bdélník 174">
            <a:extLst>
              <a:ext uri="{FF2B5EF4-FFF2-40B4-BE49-F238E27FC236}">
                <a16:creationId xmlns:a16="http://schemas.microsoft.com/office/drawing/2014/main" id="{BD3156F2-33D1-FE69-2337-D39E41EC040B}"/>
              </a:ext>
            </a:extLst>
          </p:cNvPr>
          <p:cNvSpPr/>
          <p:nvPr/>
        </p:nvSpPr>
        <p:spPr>
          <a:xfrm>
            <a:off x="1524000" y="857250"/>
            <a:ext cx="9144000" cy="6000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9" name="Obdélník 138">
            <a:extLst>
              <a:ext uri="{FF2B5EF4-FFF2-40B4-BE49-F238E27FC236}">
                <a16:creationId xmlns:a16="http://schemas.microsoft.com/office/drawing/2014/main" id="{AFB89C35-90BA-D1BC-B524-41AC6B1A1653}"/>
              </a:ext>
            </a:extLst>
          </p:cNvPr>
          <p:cNvSpPr/>
          <p:nvPr/>
        </p:nvSpPr>
        <p:spPr>
          <a:xfrm>
            <a:off x="2595564" y="3143250"/>
            <a:ext cx="928687"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CO2</a:t>
            </a:r>
          </a:p>
        </p:txBody>
      </p:sp>
      <p:sp>
        <p:nvSpPr>
          <p:cNvPr id="140" name="Obdélník 139">
            <a:extLst>
              <a:ext uri="{FF2B5EF4-FFF2-40B4-BE49-F238E27FC236}">
                <a16:creationId xmlns:a16="http://schemas.microsoft.com/office/drawing/2014/main" id="{60367A76-1588-2D02-16F8-F5F86A66B4CE}"/>
              </a:ext>
            </a:extLst>
          </p:cNvPr>
          <p:cNvSpPr/>
          <p:nvPr/>
        </p:nvSpPr>
        <p:spPr>
          <a:xfrm>
            <a:off x="2667001" y="2143125"/>
            <a:ext cx="785813"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H2O</a:t>
            </a:r>
          </a:p>
        </p:txBody>
      </p:sp>
      <p:sp>
        <p:nvSpPr>
          <p:cNvPr id="141" name="Obdélník 140">
            <a:extLst>
              <a:ext uri="{FF2B5EF4-FFF2-40B4-BE49-F238E27FC236}">
                <a16:creationId xmlns:a16="http://schemas.microsoft.com/office/drawing/2014/main" id="{05E6ED03-B64D-0825-5B5F-8C92D174956B}"/>
              </a:ext>
            </a:extLst>
          </p:cNvPr>
          <p:cNvSpPr/>
          <p:nvPr/>
        </p:nvSpPr>
        <p:spPr>
          <a:xfrm>
            <a:off x="4310063" y="2571750"/>
            <a:ext cx="1071562" cy="5715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H2CO3</a:t>
            </a:r>
          </a:p>
        </p:txBody>
      </p:sp>
      <p:sp>
        <p:nvSpPr>
          <p:cNvPr id="142" name="Obdélník 141">
            <a:extLst>
              <a:ext uri="{FF2B5EF4-FFF2-40B4-BE49-F238E27FC236}">
                <a16:creationId xmlns:a16="http://schemas.microsoft.com/office/drawing/2014/main" id="{A7A854D8-2D71-7DB3-358E-A4CB3C4D5FED}"/>
              </a:ext>
            </a:extLst>
          </p:cNvPr>
          <p:cNvSpPr/>
          <p:nvPr/>
        </p:nvSpPr>
        <p:spPr>
          <a:xfrm>
            <a:off x="5953126" y="2000251"/>
            <a:ext cx="1000125" cy="714375"/>
          </a:xfrm>
          <a:prstGeom prst="rect">
            <a:avLst/>
          </a:prstGeom>
          <a:solidFill>
            <a:schemeClr val="accent3">
              <a:lumMod val="8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HCO3 </a:t>
            </a:r>
            <a:r>
              <a:rPr lang="cs-CZ" sz="1600" baseline="46000" dirty="0"/>
              <a:t>-</a:t>
            </a:r>
            <a:endParaRPr lang="cs-CZ" baseline="46000" dirty="0"/>
          </a:p>
        </p:txBody>
      </p:sp>
      <p:sp>
        <p:nvSpPr>
          <p:cNvPr id="143" name="Obdélník 142">
            <a:extLst>
              <a:ext uri="{FF2B5EF4-FFF2-40B4-BE49-F238E27FC236}">
                <a16:creationId xmlns:a16="http://schemas.microsoft.com/office/drawing/2014/main" id="{BFD8B8CE-2395-957E-48F1-61D60D5A4F20}"/>
              </a:ext>
            </a:extLst>
          </p:cNvPr>
          <p:cNvSpPr/>
          <p:nvPr/>
        </p:nvSpPr>
        <p:spPr>
          <a:xfrm>
            <a:off x="6167438" y="3143251"/>
            <a:ext cx="571500" cy="5000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 </a:t>
            </a:r>
            <a:r>
              <a:rPr lang="cs-CZ" sz="1600" baseline="46000" dirty="0"/>
              <a:t>+</a:t>
            </a:r>
            <a:endParaRPr lang="cs-CZ" baseline="46000" dirty="0"/>
          </a:p>
        </p:txBody>
      </p:sp>
      <p:sp>
        <p:nvSpPr>
          <p:cNvPr id="144" name="Obdélník 143">
            <a:extLst>
              <a:ext uri="{FF2B5EF4-FFF2-40B4-BE49-F238E27FC236}">
                <a16:creationId xmlns:a16="http://schemas.microsoft.com/office/drawing/2014/main" id="{B4BB3910-84C0-9A95-047A-BA1FCFA0B9B4}"/>
              </a:ext>
            </a:extLst>
          </p:cNvPr>
          <p:cNvSpPr/>
          <p:nvPr/>
        </p:nvSpPr>
        <p:spPr>
          <a:xfrm>
            <a:off x="8382000" y="3500439"/>
            <a:ext cx="928688"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err="1"/>
              <a:t>HBuf</a:t>
            </a:r>
            <a:r>
              <a:rPr lang="cs-CZ" dirty="0"/>
              <a:t> </a:t>
            </a:r>
            <a:endParaRPr lang="cs-CZ" baseline="46000" dirty="0"/>
          </a:p>
        </p:txBody>
      </p:sp>
      <p:sp>
        <p:nvSpPr>
          <p:cNvPr id="145" name="Obdélník 144">
            <a:extLst>
              <a:ext uri="{FF2B5EF4-FFF2-40B4-BE49-F238E27FC236}">
                <a16:creationId xmlns:a16="http://schemas.microsoft.com/office/drawing/2014/main" id="{15251CE8-67FF-B719-55FD-AFE5A8818FAC}"/>
              </a:ext>
            </a:extLst>
          </p:cNvPr>
          <p:cNvSpPr/>
          <p:nvPr/>
        </p:nvSpPr>
        <p:spPr>
          <a:xfrm>
            <a:off x="6024564" y="4071939"/>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Buf </a:t>
            </a:r>
            <a:r>
              <a:rPr lang="cs-CZ" baseline="46000" dirty="0"/>
              <a:t>-</a:t>
            </a:r>
            <a:r>
              <a:rPr lang="cs-CZ" dirty="0"/>
              <a:t> </a:t>
            </a:r>
            <a:endParaRPr lang="cs-CZ" baseline="46000" dirty="0"/>
          </a:p>
        </p:txBody>
      </p:sp>
      <p:cxnSp>
        <p:nvCxnSpPr>
          <p:cNvPr id="146" name="Pravoúhlá spojovací čára 145">
            <a:extLst>
              <a:ext uri="{FF2B5EF4-FFF2-40B4-BE49-F238E27FC236}">
                <a16:creationId xmlns:a16="http://schemas.microsoft.com/office/drawing/2014/main" id="{42B796F9-1C5F-F2E6-C4FB-4943DC063150}"/>
              </a:ext>
            </a:extLst>
          </p:cNvPr>
          <p:cNvCxnSpPr>
            <a:stCxn id="144" idx="1"/>
            <a:endCxn id="143" idx="3"/>
          </p:cNvCxnSpPr>
          <p:nvPr/>
        </p:nvCxnSpPr>
        <p:spPr>
          <a:xfrm rot="10800000">
            <a:off x="6738938" y="3392488"/>
            <a:ext cx="1643062" cy="43021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47" name="Pravoúhlá spojovací čára 146">
            <a:extLst>
              <a:ext uri="{FF2B5EF4-FFF2-40B4-BE49-F238E27FC236}">
                <a16:creationId xmlns:a16="http://schemas.microsoft.com/office/drawing/2014/main" id="{D19CBB8E-92D3-5DF7-B921-74D30EF5B742}"/>
              </a:ext>
            </a:extLst>
          </p:cNvPr>
          <p:cNvCxnSpPr>
            <a:stCxn id="145" idx="3"/>
            <a:endCxn id="144" idx="1"/>
          </p:cNvCxnSpPr>
          <p:nvPr/>
        </p:nvCxnSpPr>
        <p:spPr>
          <a:xfrm flipV="1">
            <a:off x="7024688" y="3822701"/>
            <a:ext cx="1357312" cy="606425"/>
          </a:xfrm>
          <a:prstGeom prst="bentConnector3">
            <a:avLst>
              <a:gd name="adj1" fmla="val 38772"/>
            </a:avLst>
          </a:prstGeom>
        </p:spPr>
        <p:style>
          <a:lnRef idx="2">
            <a:schemeClr val="dk1"/>
          </a:lnRef>
          <a:fillRef idx="1">
            <a:schemeClr val="lt1"/>
          </a:fillRef>
          <a:effectRef idx="0">
            <a:schemeClr val="dk1"/>
          </a:effectRef>
          <a:fontRef idx="minor">
            <a:schemeClr val="dk1"/>
          </a:fontRef>
        </p:style>
      </p:cxnSp>
      <p:cxnSp>
        <p:nvCxnSpPr>
          <p:cNvPr id="148" name="Pravoúhlá spojovací čára 147">
            <a:extLst>
              <a:ext uri="{FF2B5EF4-FFF2-40B4-BE49-F238E27FC236}">
                <a16:creationId xmlns:a16="http://schemas.microsoft.com/office/drawing/2014/main" id="{86BE8256-4730-4504-21E5-8D85FDD35FE7}"/>
              </a:ext>
            </a:extLst>
          </p:cNvPr>
          <p:cNvCxnSpPr>
            <a:stCxn id="141" idx="1"/>
            <a:endCxn id="140" idx="3"/>
          </p:cNvCxnSpPr>
          <p:nvPr/>
        </p:nvCxnSpPr>
        <p:spPr>
          <a:xfrm rot="10800000">
            <a:off x="3452813" y="2463800"/>
            <a:ext cx="857250" cy="393700"/>
          </a:xfrm>
          <a:prstGeom prst="bentConnector3">
            <a:avLst>
              <a:gd name="adj1" fmla="val 46768"/>
            </a:avLst>
          </a:prstGeom>
        </p:spPr>
        <p:style>
          <a:lnRef idx="2">
            <a:schemeClr val="dk1"/>
          </a:lnRef>
          <a:fillRef idx="1">
            <a:schemeClr val="lt1"/>
          </a:fillRef>
          <a:effectRef idx="0">
            <a:schemeClr val="dk1"/>
          </a:effectRef>
          <a:fontRef idx="minor">
            <a:schemeClr val="dk1"/>
          </a:fontRef>
        </p:style>
      </p:cxnSp>
      <p:cxnSp>
        <p:nvCxnSpPr>
          <p:cNvPr id="149" name="Pravoúhlá spojovací čára 148">
            <a:extLst>
              <a:ext uri="{FF2B5EF4-FFF2-40B4-BE49-F238E27FC236}">
                <a16:creationId xmlns:a16="http://schemas.microsoft.com/office/drawing/2014/main" id="{F8F9A49D-87D2-7F16-ECD6-BE0622908944}"/>
              </a:ext>
            </a:extLst>
          </p:cNvPr>
          <p:cNvCxnSpPr>
            <a:stCxn id="139" idx="3"/>
            <a:endCxn id="141" idx="1"/>
          </p:cNvCxnSpPr>
          <p:nvPr/>
        </p:nvCxnSpPr>
        <p:spPr>
          <a:xfrm flipV="1">
            <a:off x="3524251" y="2857501"/>
            <a:ext cx="785813" cy="608013"/>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0" name="Pravoúhlá spojovací čára 149">
            <a:extLst>
              <a:ext uri="{FF2B5EF4-FFF2-40B4-BE49-F238E27FC236}">
                <a16:creationId xmlns:a16="http://schemas.microsoft.com/office/drawing/2014/main" id="{831769EC-1F43-9F38-9606-35ECE9BD2C9A}"/>
              </a:ext>
            </a:extLst>
          </p:cNvPr>
          <p:cNvCxnSpPr>
            <a:stCxn id="142" idx="1"/>
            <a:endCxn id="141" idx="3"/>
          </p:cNvCxnSpPr>
          <p:nvPr/>
        </p:nvCxnSpPr>
        <p:spPr>
          <a:xfrm rot="10800000" flipV="1">
            <a:off x="5381625" y="2357438"/>
            <a:ext cx="571500" cy="50006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1" name="Pravoúhlá spojovací čára 150">
            <a:extLst>
              <a:ext uri="{FF2B5EF4-FFF2-40B4-BE49-F238E27FC236}">
                <a16:creationId xmlns:a16="http://schemas.microsoft.com/office/drawing/2014/main" id="{B197860D-B592-1386-2860-C26A51FE7AB2}"/>
              </a:ext>
            </a:extLst>
          </p:cNvPr>
          <p:cNvCxnSpPr>
            <a:stCxn id="143" idx="1"/>
            <a:endCxn id="141" idx="3"/>
          </p:cNvCxnSpPr>
          <p:nvPr/>
        </p:nvCxnSpPr>
        <p:spPr>
          <a:xfrm rot="10800000">
            <a:off x="5381626" y="2857501"/>
            <a:ext cx="785813" cy="536575"/>
          </a:xfrm>
          <a:prstGeom prst="bentConnector3">
            <a:avLst>
              <a:gd name="adj1" fmla="val 64105"/>
            </a:avLst>
          </a:prstGeom>
        </p:spPr>
        <p:style>
          <a:lnRef idx="2">
            <a:schemeClr val="dk1"/>
          </a:lnRef>
          <a:fillRef idx="1">
            <a:schemeClr val="lt1"/>
          </a:fillRef>
          <a:effectRef idx="0">
            <a:schemeClr val="dk1"/>
          </a:effectRef>
          <a:fontRef idx="minor">
            <a:schemeClr val="dk1"/>
          </a:fontRef>
        </p:style>
      </p:cxnSp>
      <p:sp>
        <p:nvSpPr>
          <p:cNvPr id="62480" name="TextovéPole 171">
            <a:extLst>
              <a:ext uri="{FF2B5EF4-FFF2-40B4-BE49-F238E27FC236}">
                <a16:creationId xmlns:a16="http://schemas.microsoft.com/office/drawing/2014/main" id="{FDB82470-7D49-290C-1C56-A718C8C51A1E}"/>
              </a:ext>
            </a:extLst>
          </p:cNvPr>
          <p:cNvSpPr txBox="1">
            <a:spLocks noChangeArrowheads="1"/>
          </p:cNvSpPr>
          <p:nvPr/>
        </p:nvSpPr>
        <p:spPr bwMode="auto">
          <a:xfrm>
            <a:off x="2524126" y="3929063"/>
            <a:ext cx="327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=[HCO3</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r>
              <a:rPr lang="cs-CZ" altLang="en-US" sz="2400">
                <a:latin typeface="Georgia" panose="02040502050405020303" pitchFamily="18" charset="0"/>
              </a:rPr>
              <a:t>+[Buf</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p>
        </p:txBody>
      </p:sp>
      <p:sp>
        <p:nvSpPr>
          <p:cNvPr id="62481" name="TextovéPole 176">
            <a:extLst>
              <a:ext uri="{FF2B5EF4-FFF2-40B4-BE49-F238E27FC236}">
                <a16:creationId xmlns:a16="http://schemas.microsoft.com/office/drawing/2014/main" id="{613B903B-EE8E-2276-030E-38F70FAE1339}"/>
              </a:ext>
            </a:extLst>
          </p:cNvPr>
          <p:cNvSpPr txBox="1">
            <a:spLocks noChangeArrowheads="1"/>
          </p:cNvSpPr>
          <p:nvPr/>
        </p:nvSpPr>
        <p:spPr bwMode="auto">
          <a:xfrm>
            <a:off x="2524125" y="4467226"/>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a:t>
            </a:r>
            <a:r>
              <a:rPr lang="cs-CZ" altLang="en-US" sz="2400" baseline="-25000">
                <a:latin typeface="Georgia" panose="02040502050405020303" pitchFamily="18" charset="0"/>
              </a:rPr>
              <a:t>p</a:t>
            </a:r>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-NBB</a:t>
            </a:r>
            <a:r>
              <a:rPr lang="cs-CZ" altLang="en-US" sz="2400" baseline="-25000">
                <a:latin typeface="Georgia" panose="02040502050405020303" pitchFamily="18" charset="0"/>
              </a:rPr>
              <a:t>p</a:t>
            </a:r>
          </a:p>
        </p:txBody>
      </p:sp>
      <p:sp>
        <p:nvSpPr>
          <p:cNvPr id="36" name="Šipka doprava 35">
            <a:extLst>
              <a:ext uri="{FF2B5EF4-FFF2-40B4-BE49-F238E27FC236}">
                <a16:creationId xmlns:a16="http://schemas.microsoft.com/office/drawing/2014/main" id="{25E0EEE4-F073-4E9F-C028-C98412DF5A4C}"/>
              </a:ext>
            </a:extLst>
          </p:cNvPr>
          <p:cNvSpPr/>
          <p:nvPr/>
        </p:nvSpPr>
        <p:spPr>
          <a:xfrm>
            <a:off x="1524001" y="3500438"/>
            <a:ext cx="1071563" cy="285750"/>
          </a:xfrm>
          <a:prstGeom prst="rightArrow">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37" name="Obdélník 36">
            <a:extLst>
              <a:ext uri="{FF2B5EF4-FFF2-40B4-BE49-F238E27FC236}">
                <a16:creationId xmlns:a16="http://schemas.microsoft.com/office/drawing/2014/main" id="{6654D869-5DC2-C0CC-D1D2-D78AC2338002}"/>
              </a:ext>
            </a:extLst>
          </p:cNvPr>
          <p:cNvSpPr/>
          <p:nvPr/>
        </p:nvSpPr>
        <p:spPr>
          <a:xfrm>
            <a:off x="2595564" y="3000376"/>
            <a:ext cx="928687" cy="1428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9" name="Obdélník 38">
            <a:extLst>
              <a:ext uri="{FF2B5EF4-FFF2-40B4-BE49-F238E27FC236}">
                <a16:creationId xmlns:a16="http://schemas.microsoft.com/office/drawing/2014/main" id="{03AC8B81-4137-84E5-EBBF-842E7062A181}"/>
              </a:ext>
            </a:extLst>
          </p:cNvPr>
          <p:cNvSpPr/>
          <p:nvPr/>
        </p:nvSpPr>
        <p:spPr>
          <a:xfrm>
            <a:off x="5953126" y="1857376"/>
            <a:ext cx="1000125" cy="1428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0" name="Obdélník 39">
            <a:extLst>
              <a:ext uri="{FF2B5EF4-FFF2-40B4-BE49-F238E27FC236}">
                <a16:creationId xmlns:a16="http://schemas.microsoft.com/office/drawing/2014/main" id="{078D23E5-71A6-190D-7338-54A40E353AB4}"/>
              </a:ext>
            </a:extLst>
          </p:cNvPr>
          <p:cNvSpPr/>
          <p:nvPr/>
        </p:nvSpPr>
        <p:spPr>
          <a:xfrm flipV="1">
            <a:off x="6024564" y="4000501"/>
            <a:ext cx="1000125" cy="214313"/>
          </a:xfrm>
          <a:prstGeom prst="rect">
            <a:avLst/>
          </a:prstGeom>
          <a:solidFill>
            <a:schemeClr val="bg1"/>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3" name="Šipka doprava 52">
            <a:extLst>
              <a:ext uri="{FF2B5EF4-FFF2-40B4-BE49-F238E27FC236}">
                <a16:creationId xmlns:a16="http://schemas.microsoft.com/office/drawing/2014/main" id="{3F174EB0-39CA-088B-6B7C-9F3C10B9622C}"/>
              </a:ext>
            </a:extLst>
          </p:cNvPr>
          <p:cNvSpPr/>
          <p:nvPr/>
        </p:nvSpPr>
        <p:spPr>
          <a:xfrm>
            <a:off x="4003675" y="2806700"/>
            <a:ext cx="234950" cy="122238"/>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4" name="Šipka doprava 53">
            <a:extLst>
              <a:ext uri="{FF2B5EF4-FFF2-40B4-BE49-F238E27FC236}">
                <a16:creationId xmlns:a16="http://schemas.microsoft.com/office/drawing/2014/main" id="{29603348-038D-7650-C3BA-A6BEC56DA082}"/>
              </a:ext>
            </a:extLst>
          </p:cNvPr>
          <p:cNvSpPr/>
          <p:nvPr/>
        </p:nvSpPr>
        <p:spPr>
          <a:xfrm>
            <a:off x="3524250" y="2406650"/>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5" name="Šipka doprava 54">
            <a:extLst>
              <a:ext uri="{FF2B5EF4-FFF2-40B4-BE49-F238E27FC236}">
                <a16:creationId xmlns:a16="http://schemas.microsoft.com/office/drawing/2014/main" id="{569F5BCC-D36B-0D7C-3182-E4627064ECFF}"/>
              </a:ext>
            </a:extLst>
          </p:cNvPr>
          <p:cNvSpPr/>
          <p:nvPr/>
        </p:nvSpPr>
        <p:spPr>
          <a:xfrm>
            <a:off x="3595688" y="3408364"/>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6" name="Šipka doprava 55">
            <a:extLst>
              <a:ext uri="{FF2B5EF4-FFF2-40B4-BE49-F238E27FC236}">
                <a16:creationId xmlns:a16="http://schemas.microsoft.com/office/drawing/2014/main" id="{DC848151-7E39-4090-793C-1A117BA472C2}"/>
              </a:ext>
            </a:extLst>
          </p:cNvPr>
          <p:cNvSpPr/>
          <p:nvPr/>
        </p:nvSpPr>
        <p:spPr>
          <a:xfrm>
            <a:off x="5381625" y="2806700"/>
            <a:ext cx="234950" cy="122238"/>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7" name="Šipka doprava 56">
            <a:extLst>
              <a:ext uri="{FF2B5EF4-FFF2-40B4-BE49-F238E27FC236}">
                <a16:creationId xmlns:a16="http://schemas.microsoft.com/office/drawing/2014/main" id="{AF7BDB96-DFDD-7A05-C6D1-ECC69977DAD5}"/>
              </a:ext>
            </a:extLst>
          </p:cNvPr>
          <p:cNvSpPr/>
          <p:nvPr/>
        </p:nvSpPr>
        <p:spPr>
          <a:xfrm>
            <a:off x="5667375" y="2306639"/>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8" name="Šipka doprava 57">
            <a:extLst>
              <a:ext uri="{FF2B5EF4-FFF2-40B4-BE49-F238E27FC236}">
                <a16:creationId xmlns:a16="http://schemas.microsoft.com/office/drawing/2014/main" id="{B8A6BAA9-0B72-0946-5949-90738027F633}"/>
              </a:ext>
            </a:extLst>
          </p:cNvPr>
          <p:cNvSpPr/>
          <p:nvPr/>
        </p:nvSpPr>
        <p:spPr>
          <a:xfrm>
            <a:off x="7167563" y="4378325"/>
            <a:ext cx="234950" cy="122238"/>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9" name="Šipka doprava 58">
            <a:extLst>
              <a:ext uri="{FF2B5EF4-FFF2-40B4-BE49-F238E27FC236}">
                <a16:creationId xmlns:a16="http://schemas.microsoft.com/office/drawing/2014/main" id="{9DD938C0-80F3-6F55-748E-05FF34251315}"/>
              </a:ext>
            </a:extLst>
          </p:cNvPr>
          <p:cNvSpPr/>
          <p:nvPr/>
        </p:nvSpPr>
        <p:spPr>
          <a:xfrm>
            <a:off x="7953375" y="3770313"/>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0" name="Šipka doprava 59">
            <a:extLst>
              <a:ext uri="{FF2B5EF4-FFF2-40B4-BE49-F238E27FC236}">
                <a16:creationId xmlns:a16="http://schemas.microsoft.com/office/drawing/2014/main" id="{FF9050D8-EB0C-32C4-1912-68998D4AA6EE}"/>
              </a:ext>
            </a:extLst>
          </p:cNvPr>
          <p:cNvSpPr/>
          <p:nvPr/>
        </p:nvSpPr>
        <p:spPr>
          <a:xfrm>
            <a:off x="5718175" y="3335338"/>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1" name="Šipka doprava 60">
            <a:extLst>
              <a:ext uri="{FF2B5EF4-FFF2-40B4-BE49-F238E27FC236}">
                <a16:creationId xmlns:a16="http://schemas.microsoft.com/office/drawing/2014/main" id="{30FB5EFA-4F04-162B-1F3F-3413CEF47750}"/>
              </a:ext>
            </a:extLst>
          </p:cNvPr>
          <p:cNvSpPr/>
          <p:nvPr/>
        </p:nvSpPr>
        <p:spPr>
          <a:xfrm>
            <a:off x="7146925" y="3341688"/>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cxnSp>
        <p:nvCxnSpPr>
          <p:cNvPr id="77" name="Přímá spojovací čára 76">
            <a:extLst>
              <a:ext uri="{FF2B5EF4-FFF2-40B4-BE49-F238E27FC236}">
                <a16:creationId xmlns:a16="http://schemas.microsoft.com/office/drawing/2014/main" id="{A20C0BE2-7FEF-7926-B80C-99C47FABA509}"/>
              </a:ext>
            </a:extLst>
          </p:cNvPr>
          <p:cNvCxnSpPr/>
          <p:nvPr/>
        </p:nvCxnSpPr>
        <p:spPr>
          <a:xfrm>
            <a:off x="6024564" y="4213225"/>
            <a:ext cx="1000125" cy="1588"/>
          </a:xfrm>
          <a:prstGeom prst="line">
            <a:avLst/>
          </a:prstGeom>
          <a:ln w="25400"/>
        </p:spPr>
        <p:style>
          <a:lnRef idx="1">
            <a:schemeClr val="dk1"/>
          </a:lnRef>
          <a:fillRef idx="0">
            <a:schemeClr val="dk1"/>
          </a:fillRef>
          <a:effectRef idx="0">
            <a:schemeClr val="dk1"/>
          </a:effectRef>
          <a:fontRef idx="minor">
            <a:schemeClr val="tx1"/>
          </a:fontRef>
        </p:style>
      </p:cxnSp>
      <p:sp>
        <p:nvSpPr>
          <p:cNvPr id="78" name="Obdélník 77">
            <a:extLst>
              <a:ext uri="{FF2B5EF4-FFF2-40B4-BE49-F238E27FC236}">
                <a16:creationId xmlns:a16="http://schemas.microsoft.com/office/drawing/2014/main" id="{6E59E313-8A5C-3900-0E17-B9FF5F3584C3}"/>
              </a:ext>
            </a:extLst>
          </p:cNvPr>
          <p:cNvSpPr/>
          <p:nvPr/>
        </p:nvSpPr>
        <p:spPr>
          <a:xfrm>
            <a:off x="8382000" y="3357564"/>
            <a:ext cx="928688" cy="1428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81" name="Přímá spojovací čára 80">
            <a:extLst>
              <a:ext uri="{FF2B5EF4-FFF2-40B4-BE49-F238E27FC236}">
                <a16:creationId xmlns:a16="http://schemas.microsoft.com/office/drawing/2014/main" id="{F1167DCC-6286-59B5-2B54-23E4816EF8A1}"/>
              </a:ext>
            </a:extLst>
          </p:cNvPr>
          <p:cNvCxnSpPr/>
          <p:nvPr/>
        </p:nvCxnSpPr>
        <p:spPr>
          <a:xfrm rot="5400000" flipH="1" flipV="1">
            <a:off x="6167439" y="3071814"/>
            <a:ext cx="15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Přímá spojovací čára 83">
            <a:extLst>
              <a:ext uri="{FF2B5EF4-FFF2-40B4-BE49-F238E27FC236}">
                <a16:creationId xmlns:a16="http://schemas.microsoft.com/office/drawing/2014/main" id="{A1ABA65E-3C18-6578-8D49-0DA86913F356}"/>
              </a:ext>
            </a:extLst>
          </p:cNvPr>
          <p:cNvCxnSpPr/>
          <p:nvPr/>
        </p:nvCxnSpPr>
        <p:spPr>
          <a:xfrm>
            <a:off x="6167438" y="3141664"/>
            <a:ext cx="571500" cy="158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Čárový popisek 2 84">
            <a:extLst>
              <a:ext uri="{FF2B5EF4-FFF2-40B4-BE49-F238E27FC236}">
                <a16:creationId xmlns:a16="http://schemas.microsoft.com/office/drawing/2014/main" id="{B9F1C6DA-0B23-2EB0-EF6E-1751B3785E24}"/>
              </a:ext>
            </a:extLst>
          </p:cNvPr>
          <p:cNvSpPr/>
          <p:nvPr/>
        </p:nvSpPr>
        <p:spPr>
          <a:xfrm>
            <a:off x="8596313" y="2071689"/>
            <a:ext cx="1714500" cy="714375"/>
          </a:xfrm>
          <a:prstGeom prst="borderCallout2">
            <a:avLst>
              <a:gd name="adj1" fmla="val 14871"/>
              <a:gd name="adj2" fmla="val 1364"/>
              <a:gd name="adj3" fmla="val 18750"/>
              <a:gd name="adj4" fmla="val -16667"/>
              <a:gd name="adj5" fmla="val 157106"/>
              <a:gd name="adj6" fmla="val -109697"/>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0070C0"/>
                </a:solidFill>
              </a:rPr>
              <a:t>Vzestup v řádu </a:t>
            </a:r>
            <a:r>
              <a:rPr lang="cs-CZ" dirty="0" err="1">
                <a:solidFill>
                  <a:srgbClr val="0070C0"/>
                </a:solidFill>
              </a:rPr>
              <a:t>nanomolů</a:t>
            </a:r>
            <a:endParaRPr lang="cs-CZ" dirty="0">
              <a:solidFill>
                <a:srgbClr val="0070C0"/>
              </a:solidFill>
            </a:endParaRPr>
          </a:p>
        </p:txBody>
      </p:sp>
      <p:sp>
        <p:nvSpPr>
          <p:cNvPr id="87" name="Čárový popisek 2 86">
            <a:extLst>
              <a:ext uri="{FF2B5EF4-FFF2-40B4-BE49-F238E27FC236}">
                <a16:creationId xmlns:a16="http://schemas.microsoft.com/office/drawing/2014/main" id="{A789F627-1BB9-6A49-6530-B299EAF0AF94}"/>
              </a:ext>
            </a:extLst>
          </p:cNvPr>
          <p:cNvSpPr/>
          <p:nvPr/>
        </p:nvSpPr>
        <p:spPr>
          <a:xfrm>
            <a:off x="8524875" y="1143001"/>
            <a:ext cx="1714500" cy="714375"/>
          </a:xfrm>
          <a:prstGeom prst="borderCallout2">
            <a:avLst>
              <a:gd name="adj1" fmla="val 14871"/>
              <a:gd name="adj2" fmla="val 1364"/>
              <a:gd name="adj3" fmla="val 18750"/>
              <a:gd name="adj4" fmla="val -16667"/>
              <a:gd name="adj5" fmla="val 135773"/>
              <a:gd name="adj6" fmla="val -91919"/>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0070C0"/>
                </a:solidFill>
              </a:rPr>
              <a:t>Vzestup v řádu </a:t>
            </a:r>
            <a:r>
              <a:rPr lang="cs-CZ" dirty="0" err="1">
                <a:solidFill>
                  <a:srgbClr val="0070C0"/>
                </a:solidFill>
              </a:rPr>
              <a:t>milimolů</a:t>
            </a:r>
            <a:endParaRPr lang="cs-CZ" dirty="0">
              <a:solidFill>
                <a:srgbClr val="0070C0"/>
              </a:solidFill>
            </a:endParaRPr>
          </a:p>
        </p:txBody>
      </p:sp>
      <p:sp>
        <p:nvSpPr>
          <p:cNvPr id="88" name="Čárový popisek 2 87">
            <a:extLst>
              <a:ext uri="{FF2B5EF4-FFF2-40B4-BE49-F238E27FC236}">
                <a16:creationId xmlns:a16="http://schemas.microsoft.com/office/drawing/2014/main" id="{0430D185-9579-0BCE-5C16-FF2588764106}"/>
              </a:ext>
            </a:extLst>
          </p:cNvPr>
          <p:cNvSpPr/>
          <p:nvPr/>
        </p:nvSpPr>
        <p:spPr>
          <a:xfrm>
            <a:off x="8596313" y="4286251"/>
            <a:ext cx="1714500" cy="714375"/>
          </a:xfrm>
          <a:prstGeom prst="borderCallout2">
            <a:avLst>
              <a:gd name="adj1" fmla="val 14871"/>
              <a:gd name="adj2" fmla="val 1364"/>
              <a:gd name="adj3" fmla="val 18750"/>
              <a:gd name="adj4" fmla="val -16667"/>
              <a:gd name="adj5" fmla="val 47774"/>
              <a:gd name="adj6" fmla="val -90252"/>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0070C0"/>
                </a:solidFill>
              </a:rPr>
              <a:t>Pokles v řádu </a:t>
            </a:r>
            <a:r>
              <a:rPr lang="cs-CZ" dirty="0" err="1">
                <a:solidFill>
                  <a:srgbClr val="0070C0"/>
                </a:solidFill>
              </a:rPr>
              <a:t>milimolů</a:t>
            </a:r>
            <a:endParaRPr lang="cs-CZ" dirty="0">
              <a:solidFill>
                <a:srgbClr val="0070C0"/>
              </a:solidFill>
            </a:endParaRPr>
          </a:p>
        </p:txBody>
      </p:sp>
      <p:sp>
        <p:nvSpPr>
          <p:cNvPr id="62503" name="Nadpis 1">
            <a:extLst>
              <a:ext uri="{FF2B5EF4-FFF2-40B4-BE49-F238E27FC236}">
                <a16:creationId xmlns:a16="http://schemas.microsoft.com/office/drawing/2014/main" id="{DCF042FF-6BFC-C167-3B96-FC20FC81BFEB}"/>
              </a:ext>
            </a:extLst>
          </p:cNvPr>
          <p:cNvSpPr>
            <a:spLocks noGrp="1"/>
          </p:cNvSpPr>
          <p:nvPr>
            <p:ph type="title"/>
          </p:nvPr>
        </p:nvSpPr>
        <p:spPr>
          <a:xfrm>
            <a:off x="2595564" y="-328613"/>
            <a:ext cx="8472487" cy="1223963"/>
          </a:xfrm>
        </p:spPr>
        <p:txBody>
          <a:bodyPr/>
          <a:lstStyle/>
          <a:p>
            <a:pPr eaLnBrk="1" hangingPunct="1"/>
            <a:r>
              <a:rPr lang="cs-CZ" altLang="en-US" sz="2800" dirty="0"/>
              <a:t>Při titraci plazmy CO2 (in vitro) se </a:t>
            </a:r>
            <a:r>
              <a:rPr lang="cs-CZ" altLang="en-US" sz="2800" dirty="0" err="1"/>
              <a:t>BB</a:t>
            </a:r>
            <a:r>
              <a:rPr lang="cs-CZ" altLang="en-US" sz="2800" baseline="-25000" dirty="0" err="1"/>
              <a:t>p</a:t>
            </a:r>
            <a:r>
              <a:rPr lang="cs-CZ" altLang="en-US" sz="2800" dirty="0"/>
              <a:t> nemění</a:t>
            </a:r>
          </a:p>
        </p:txBody>
      </p:sp>
      <p:sp>
        <p:nvSpPr>
          <p:cNvPr id="62504" name="TextovéPole 89">
            <a:extLst>
              <a:ext uri="{FF2B5EF4-FFF2-40B4-BE49-F238E27FC236}">
                <a16:creationId xmlns:a16="http://schemas.microsoft.com/office/drawing/2014/main" id="{FDFB9264-3F1B-59A6-AEA2-8199EF0C80A7}"/>
              </a:ext>
            </a:extLst>
          </p:cNvPr>
          <p:cNvSpPr txBox="1">
            <a:spLocks noChangeArrowheads="1"/>
          </p:cNvSpPr>
          <p:nvPr/>
        </p:nvSpPr>
        <p:spPr bwMode="auto">
          <a:xfrm>
            <a:off x="5810251" y="6000750"/>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SID, BB</a:t>
            </a:r>
            <a:r>
              <a:rPr lang="cs-CZ" altLang="en-US" sz="2400" baseline="-25000">
                <a:latin typeface="Georgia" panose="02040502050405020303" pitchFamily="18" charset="0"/>
              </a:rPr>
              <a:t>p  </a:t>
            </a:r>
            <a:r>
              <a:rPr lang="cs-CZ" altLang="en-US" sz="2400">
                <a:latin typeface="Georgia" panose="02040502050405020303" pitchFamily="18" charset="0"/>
              </a:rPr>
              <a:t>a BE</a:t>
            </a:r>
            <a:r>
              <a:rPr lang="cs-CZ" altLang="en-US" sz="2400" baseline="-25000">
                <a:latin typeface="Georgia" panose="02040502050405020303" pitchFamily="18" charset="0"/>
              </a:rPr>
              <a:t>p</a:t>
            </a:r>
            <a:r>
              <a:rPr lang="cs-CZ" altLang="en-US" sz="2400">
                <a:latin typeface="Georgia" panose="02040502050405020303" pitchFamily="18" charset="0"/>
              </a:rPr>
              <a:t> se nemění !</a:t>
            </a:r>
            <a:endParaRPr lang="cs-CZ" altLang="en-US" sz="2400" baseline="-25000">
              <a:latin typeface="Georgia" panose="02040502050405020303" pitchFamily="18" charset="0"/>
            </a:endParaRPr>
          </a:p>
        </p:txBody>
      </p:sp>
      <p:sp>
        <p:nvSpPr>
          <p:cNvPr id="62505" name="TextovéPole 90">
            <a:extLst>
              <a:ext uri="{FF2B5EF4-FFF2-40B4-BE49-F238E27FC236}">
                <a16:creationId xmlns:a16="http://schemas.microsoft.com/office/drawing/2014/main" id="{1F94DC97-BF37-8EF8-DAD3-A3A7E540DE9D}"/>
              </a:ext>
            </a:extLst>
          </p:cNvPr>
          <p:cNvSpPr txBox="1">
            <a:spLocks noChangeArrowheads="1"/>
          </p:cNvSpPr>
          <p:nvPr/>
        </p:nvSpPr>
        <p:spPr bwMode="auto">
          <a:xfrm>
            <a:off x="5738814" y="5500688"/>
            <a:ext cx="3221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d[HCO3</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 </a:t>
            </a:r>
            <a:r>
              <a:rPr lang="cs-CZ" altLang="en-US" sz="2400">
                <a:latin typeface="Georgia" panose="02040502050405020303" pitchFamily="18" charset="0"/>
              </a:rPr>
              <a:t> = -d[Buf</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p>
        </p:txBody>
      </p:sp>
      <p:sp>
        <p:nvSpPr>
          <p:cNvPr id="92" name="Obdélník 91">
            <a:extLst>
              <a:ext uri="{FF2B5EF4-FFF2-40B4-BE49-F238E27FC236}">
                <a16:creationId xmlns:a16="http://schemas.microsoft.com/office/drawing/2014/main" id="{A3501C5E-BD42-B66A-46E2-741F3B5D7C92}"/>
              </a:ext>
            </a:extLst>
          </p:cNvPr>
          <p:cNvSpPr/>
          <p:nvPr/>
        </p:nvSpPr>
        <p:spPr>
          <a:xfrm>
            <a:off x="4310063" y="2543175"/>
            <a:ext cx="1071562" cy="71438"/>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3" name="Nadpis 1">
            <a:extLst>
              <a:ext uri="{FF2B5EF4-FFF2-40B4-BE49-F238E27FC236}">
                <a16:creationId xmlns:a16="http://schemas.microsoft.com/office/drawing/2014/main" id="{360AC2F9-AE58-9CEB-D50F-3FE7369CDADE}"/>
              </a:ext>
            </a:extLst>
          </p:cNvPr>
          <p:cNvSpPr txBox="1">
            <a:spLocks/>
          </p:cNvSpPr>
          <p:nvPr/>
        </p:nvSpPr>
        <p:spPr>
          <a:xfrm>
            <a:off x="3830638" y="-34923"/>
            <a:ext cx="6429375" cy="58975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altLang="en-US" sz="2800"/>
              <a:t>Pufrační systémy plazmy</a:t>
            </a:r>
            <a:endParaRPr lang="cs-CZ" alt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bdélník 174">
            <a:extLst>
              <a:ext uri="{FF2B5EF4-FFF2-40B4-BE49-F238E27FC236}">
                <a16:creationId xmlns:a16="http://schemas.microsoft.com/office/drawing/2014/main" id="{C9DF1C41-30B7-9B2D-D0C9-42640DF49720}"/>
              </a:ext>
            </a:extLst>
          </p:cNvPr>
          <p:cNvSpPr/>
          <p:nvPr/>
        </p:nvSpPr>
        <p:spPr>
          <a:xfrm>
            <a:off x="152400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2" name="Elipsa 151">
            <a:extLst>
              <a:ext uri="{FF2B5EF4-FFF2-40B4-BE49-F238E27FC236}">
                <a16:creationId xmlns:a16="http://schemas.microsoft.com/office/drawing/2014/main" id="{95062742-FD20-5E5C-2C91-48472EF7BD54}"/>
              </a:ext>
            </a:extLst>
          </p:cNvPr>
          <p:cNvSpPr/>
          <p:nvPr/>
        </p:nvSpPr>
        <p:spPr>
          <a:xfrm>
            <a:off x="1023938" y="-1571625"/>
            <a:ext cx="10215563" cy="521493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a:extLst>
              <a:ext uri="{FF2B5EF4-FFF2-40B4-BE49-F238E27FC236}">
                <a16:creationId xmlns:a16="http://schemas.microsoft.com/office/drawing/2014/main" id="{8B8C2982-4B49-45C4-83F4-AC644CC2DDF1}"/>
              </a:ext>
            </a:extLst>
          </p:cNvPr>
          <p:cNvSpPr/>
          <p:nvPr/>
        </p:nvSpPr>
        <p:spPr>
          <a:xfrm>
            <a:off x="2381250" y="1428750"/>
            <a:ext cx="928688"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CO2</a:t>
            </a:r>
          </a:p>
        </p:txBody>
      </p:sp>
      <p:sp>
        <p:nvSpPr>
          <p:cNvPr id="5" name="Obdélník 4">
            <a:extLst>
              <a:ext uri="{FF2B5EF4-FFF2-40B4-BE49-F238E27FC236}">
                <a16:creationId xmlns:a16="http://schemas.microsoft.com/office/drawing/2014/main" id="{915BD5B7-BC07-77A3-5D19-4058FAB05E90}"/>
              </a:ext>
            </a:extLst>
          </p:cNvPr>
          <p:cNvSpPr/>
          <p:nvPr/>
        </p:nvSpPr>
        <p:spPr>
          <a:xfrm>
            <a:off x="2452688" y="428625"/>
            <a:ext cx="785812"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H2O</a:t>
            </a:r>
          </a:p>
        </p:txBody>
      </p:sp>
      <p:sp>
        <p:nvSpPr>
          <p:cNvPr id="6" name="Obdélník 5">
            <a:extLst>
              <a:ext uri="{FF2B5EF4-FFF2-40B4-BE49-F238E27FC236}">
                <a16:creationId xmlns:a16="http://schemas.microsoft.com/office/drawing/2014/main" id="{F6B8D6EF-A572-C335-0D22-B15DE7752B96}"/>
              </a:ext>
            </a:extLst>
          </p:cNvPr>
          <p:cNvSpPr/>
          <p:nvPr/>
        </p:nvSpPr>
        <p:spPr>
          <a:xfrm>
            <a:off x="4095751" y="857250"/>
            <a:ext cx="1071563" cy="5715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H2CO3</a:t>
            </a:r>
          </a:p>
        </p:txBody>
      </p:sp>
      <p:sp>
        <p:nvSpPr>
          <p:cNvPr id="7" name="Obdélník 6">
            <a:extLst>
              <a:ext uri="{FF2B5EF4-FFF2-40B4-BE49-F238E27FC236}">
                <a16:creationId xmlns:a16="http://schemas.microsoft.com/office/drawing/2014/main" id="{89F56DBC-BD19-6C4E-6918-1867A0B1D0FE}"/>
              </a:ext>
            </a:extLst>
          </p:cNvPr>
          <p:cNvSpPr/>
          <p:nvPr/>
        </p:nvSpPr>
        <p:spPr>
          <a:xfrm>
            <a:off x="5738814" y="285751"/>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HCO3 </a:t>
            </a:r>
            <a:r>
              <a:rPr lang="cs-CZ" sz="1600" baseline="46000" dirty="0"/>
              <a:t>-</a:t>
            </a:r>
            <a:endParaRPr lang="cs-CZ" baseline="46000" dirty="0"/>
          </a:p>
        </p:txBody>
      </p:sp>
      <p:sp>
        <p:nvSpPr>
          <p:cNvPr id="10" name="Obdélník 9">
            <a:extLst>
              <a:ext uri="{FF2B5EF4-FFF2-40B4-BE49-F238E27FC236}">
                <a16:creationId xmlns:a16="http://schemas.microsoft.com/office/drawing/2014/main" id="{E4449819-721A-6FC2-3A70-02CBBD2BD923}"/>
              </a:ext>
            </a:extLst>
          </p:cNvPr>
          <p:cNvSpPr/>
          <p:nvPr/>
        </p:nvSpPr>
        <p:spPr>
          <a:xfrm>
            <a:off x="5953125" y="1428751"/>
            <a:ext cx="571500" cy="5000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 </a:t>
            </a:r>
            <a:r>
              <a:rPr lang="cs-CZ" sz="1600" baseline="46000" dirty="0"/>
              <a:t>+</a:t>
            </a:r>
            <a:endParaRPr lang="cs-CZ" baseline="46000" dirty="0"/>
          </a:p>
        </p:txBody>
      </p:sp>
      <p:sp>
        <p:nvSpPr>
          <p:cNvPr id="11" name="Obdélník 10">
            <a:extLst>
              <a:ext uri="{FF2B5EF4-FFF2-40B4-BE49-F238E27FC236}">
                <a16:creationId xmlns:a16="http://schemas.microsoft.com/office/drawing/2014/main" id="{2F7FEBE8-5868-F533-B413-B32B394F84BD}"/>
              </a:ext>
            </a:extLst>
          </p:cNvPr>
          <p:cNvSpPr/>
          <p:nvPr/>
        </p:nvSpPr>
        <p:spPr>
          <a:xfrm>
            <a:off x="8167689" y="1785939"/>
            <a:ext cx="928687"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err="1"/>
              <a:t>HBuf</a:t>
            </a:r>
            <a:r>
              <a:rPr lang="cs-CZ" dirty="0"/>
              <a:t> </a:t>
            </a:r>
            <a:endParaRPr lang="cs-CZ" baseline="46000" dirty="0"/>
          </a:p>
        </p:txBody>
      </p:sp>
      <p:sp>
        <p:nvSpPr>
          <p:cNvPr id="20" name="Obdélník 19">
            <a:extLst>
              <a:ext uri="{FF2B5EF4-FFF2-40B4-BE49-F238E27FC236}">
                <a16:creationId xmlns:a16="http://schemas.microsoft.com/office/drawing/2014/main" id="{58AA9070-DCCB-B2C2-2057-5454F2FA52B7}"/>
              </a:ext>
            </a:extLst>
          </p:cNvPr>
          <p:cNvSpPr/>
          <p:nvPr/>
        </p:nvSpPr>
        <p:spPr>
          <a:xfrm>
            <a:off x="5810251" y="2357439"/>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Buf </a:t>
            </a:r>
            <a:r>
              <a:rPr lang="cs-CZ" baseline="46000" dirty="0"/>
              <a:t>-</a:t>
            </a:r>
            <a:r>
              <a:rPr lang="cs-CZ" dirty="0"/>
              <a:t> </a:t>
            </a:r>
            <a:endParaRPr lang="cs-CZ" baseline="46000" dirty="0"/>
          </a:p>
        </p:txBody>
      </p:sp>
      <p:cxnSp>
        <p:nvCxnSpPr>
          <p:cNvPr id="82" name="Pravoúhlá spojovací čára 81">
            <a:extLst>
              <a:ext uri="{FF2B5EF4-FFF2-40B4-BE49-F238E27FC236}">
                <a16:creationId xmlns:a16="http://schemas.microsoft.com/office/drawing/2014/main" id="{30171D5F-06A4-46C8-A1A0-ADD4A083A26F}"/>
              </a:ext>
            </a:extLst>
          </p:cNvPr>
          <p:cNvCxnSpPr>
            <a:stCxn id="11" idx="1"/>
            <a:endCxn id="10" idx="3"/>
          </p:cNvCxnSpPr>
          <p:nvPr/>
        </p:nvCxnSpPr>
        <p:spPr>
          <a:xfrm rot="10800000">
            <a:off x="6524626" y="1677989"/>
            <a:ext cx="1643063" cy="428625"/>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86" name="Pravoúhlá spojovací čára 85">
            <a:extLst>
              <a:ext uri="{FF2B5EF4-FFF2-40B4-BE49-F238E27FC236}">
                <a16:creationId xmlns:a16="http://schemas.microsoft.com/office/drawing/2014/main" id="{050640B4-C4D7-7EC7-EA04-06B7EDBD71B9}"/>
              </a:ext>
            </a:extLst>
          </p:cNvPr>
          <p:cNvCxnSpPr>
            <a:stCxn id="20" idx="3"/>
            <a:endCxn id="11" idx="1"/>
          </p:cNvCxnSpPr>
          <p:nvPr/>
        </p:nvCxnSpPr>
        <p:spPr>
          <a:xfrm flipV="1">
            <a:off x="6810376" y="2106613"/>
            <a:ext cx="1357313" cy="608012"/>
          </a:xfrm>
          <a:prstGeom prst="bentConnector3">
            <a:avLst>
              <a:gd name="adj1" fmla="val 39792"/>
            </a:avLst>
          </a:prstGeom>
        </p:spPr>
        <p:style>
          <a:lnRef idx="2">
            <a:schemeClr val="dk1"/>
          </a:lnRef>
          <a:fillRef idx="1">
            <a:schemeClr val="lt1"/>
          </a:fillRef>
          <a:effectRef idx="0">
            <a:schemeClr val="dk1"/>
          </a:effectRef>
          <a:fontRef idx="minor">
            <a:schemeClr val="dk1"/>
          </a:fontRef>
        </p:style>
      </p:cxnSp>
      <p:cxnSp>
        <p:nvCxnSpPr>
          <p:cNvPr id="103" name="Pravoúhlá spojovací čára 102">
            <a:extLst>
              <a:ext uri="{FF2B5EF4-FFF2-40B4-BE49-F238E27FC236}">
                <a16:creationId xmlns:a16="http://schemas.microsoft.com/office/drawing/2014/main" id="{CA9662D8-F22E-52A7-2057-BEE04375508B}"/>
              </a:ext>
            </a:extLst>
          </p:cNvPr>
          <p:cNvCxnSpPr>
            <a:stCxn id="6" idx="1"/>
            <a:endCxn id="5" idx="3"/>
          </p:cNvCxnSpPr>
          <p:nvPr/>
        </p:nvCxnSpPr>
        <p:spPr>
          <a:xfrm rot="10800000">
            <a:off x="3238500" y="749300"/>
            <a:ext cx="857250" cy="393700"/>
          </a:xfrm>
          <a:prstGeom prst="bentConnector3">
            <a:avLst>
              <a:gd name="adj1" fmla="val 46768"/>
            </a:avLst>
          </a:prstGeom>
        </p:spPr>
        <p:style>
          <a:lnRef idx="2">
            <a:schemeClr val="dk1"/>
          </a:lnRef>
          <a:fillRef idx="1">
            <a:schemeClr val="lt1"/>
          </a:fillRef>
          <a:effectRef idx="0">
            <a:schemeClr val="dk1"/>
          </a:effectRef>
          <a:fontRef idx="minor">
            <a:schemeClr val="dk1"/>
          </a:fontRef>
        </p:style>
      </p:cxnSp>
      <p:cxnSp>
        <p:nvCxnSpPr>
          <p:cNvPr id="104" name="Pravoúhlá spojovací čára 103">
            <a:extLst>
              <a:ext uri="{FF2B5EF4-FFF2-40B4-BE49-F238E27FC236}">
                <a16:creationId xmlns:a16="http://schemas.microsoft.com/office/drawing/2014/main" id="{6CB3E598-12FB-E248-05DD-800DE1A27965}"/>
              </a:ext>
            </a:extLst>
          </p:cNvPr>
          <p:cNvCxnSpPr>
            <a:stCxn id="4" idx="3"/>
            <a:endCxn id="6" idx="1"/>
          </p:cNvCxnSpPr>
          <p:nvPr/>
        </p:nvCxnSpPr>
        <p:spPr>
          <a:xfrm flipV="1">
            <a:off x="3309938" y="1143001"/>
            <a:ext cx="785812" cy="606425"/>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23" name="Pravoúhlá spojovací čára 122">
            <a:extLst>
              <a:ext uri="{FF2B5EF4-FFF2-40B4-BE49-F238E27FC236}">
                <a16:creationId xmlns:a16="http://schemas.microsoft.com/office/drawing/2014/main" id="{F784CB82-5C69-F180-8549-FC281BAB71D0}"/>
              </a:ext>
            </a:extLst>
          </p:cNvPr>
          <p:cNvCxnSpPr>
            <a:stCxn id="7" idx="1"/>
            <a:endCxn id="6" idx="3"/>
          </p:cNvCxnSpPr>
          <p:nvPr/>
        </p:nvCxnSpPr>
        <p:spPr>
          <a:xfrm rot="10800000" flipV="1">
            <a:off x="5167313" y="642938"/>
            <a:ext cx="571500" cy="50006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24" name="Pravoúhlá spojovací čára 123">
            <a:extLst>
              <a:ext uri="{FF2B5EF4-FFF2-40B4-BE49-F238E27FC236}">
                <a16:creationId xmlns:a16="http://schemas.microsoft.com/office/drawing/2014/main" id="{B1C0C276-A39B-075D-9FD4-1337DB63812C}"/>
              </a:ext>
            </a:extLst>
          </p:cNvPr>
          <p:cNvCxnSpPr>
            <a:stCxn id="10" idx="1"/>
            <a:endCxn id="6" idx="3"/>
          </p:cNvCxnSpPr>
          <p:nvPr/>
        </p:nvCxnSpPr>
        <p:spPr>
          <a:xfrm rot="10800000">
            <a:off x="5167313" y="1143000"/>
            <a:ext cx="785812" cy="534988"/>
          </a:xfrm>
          <a:prstGeom prst="bentConnector3">
            <a:avLst>
              <a:gd name="adj1" fmla="val 64105"/>
            </a:avLst>
          </a:prstGeom>
        </p:spPr>
        <p:style>
          <a:lnRef idx="2">
            <a:schemeClr val="dk1"/>
          </a:lnRef>
          <a:fillRef idx="1">
            <a:schemeClr val="lt1"/>
          </a:fillRef>
          <a:effectRef idx="0">
            <a:schemeClr val="dk1"/>
          </a:effectRef>
          <a:fontRef idx="minor">
            <a:schemeClr val="dk1"/>
          </a:fontRef>
        </p:style>
      </p:cxnSp>
      <p:sp>
        <p:nvSpPr>
          <p:cNvPr id="139" name="Obdélník 138">
            <a:extLst>
              <a:ext uri="{FF2B5EF4-FFF2-40B4-BE49-F238E27FC236}">
                <a16:creationId xmlns:a16="http://schemas.microsoft.com/office/drawing/2014/main" id="{2D6AC98B-10C8-917E-A200-FE3689D756CE}"/>
              </a:ext>
            </a:extLst>
          </p:cNvPr>
          <p:cNvSpPr/>
          <p:nvPr/>
        </p:nvSpPr>
        <p:spPr>
          <a:xfrm>
            <a:off x="2595564" y="4929189"/>
            <a:ext cx="928687"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CO2</a:t>
            </a:r>
          </a:p>
        </p:txBody>
      </p:sp>
      <p:sp>
        <p:nvSpPr>
          <p:cNvPr id="140" name="Obdélník 139">
            <a:extLst>
              <a:ext uri="{FF2B5EF4-FFF2-40B4-BE49-F238E27FC236}">
                <a16:creationId xmlns:a16="http://schemas.microsoft.com/office/drawing/2014/main" id="{1EF79564-8F03-1B8D-1083-BBB616AE70B3}"/>
              </a:ext>
            </a:extLst>
          </p:cNvPr>
          <p:cNvSpPr/>
          <p:nvPr/>
        </p:nvSpPr>
        <p:spPr>
          <a:xfrm>
            <a:off x="2667001" y="3929064"/>
            <a:ext cx="785813"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H2O</a:t>
            </a:r>
          </a:p>
        </p:txBody>
      </p:sp>
      <p:sp>
        <p:nvSpPr>
          <p:cNvPr id="141" name="Obdélník 140">
            <a:extLst>
              <a:ext uri="{FF2B5EF4-FFF2-40B4-BE49-F238E27FC236}">
                <a16:creationId xmlns:a16="http://schemas.microsoft.com/office/drawing/2014/main" id="{99BF57A6-F5DD-B1CE-3382-72F396B6686A}"/>
              </a:ext>
            </a:extLst>
          </p:cNvPr>
          <p:cNvSpPr/>
          <p:nvPr/>
        </p:nvSpPr>
        <p:spPr>
          <a:xfrm>
            <a:off x="4310063" y="4357688"/>
            <a:ext cx="1071562" cy="5715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H2CO3</a:t>
            </a:r>
          </a:p>
        </p:txBody>
      </p:sp>
      <p:sp>
        <p:nvSpPr>
          <p:cNvPr id="142" name="Obdélník 141">
            <a:extLst>
              <a:ext uri="{FF2B5EF4-FFF2-40B4-BE49-F238E27FC236}">
                <a16:creationId xmlns:a16="http://schemas.microsoft.com/office/drawing/2014/main" id="{9B28CC6A-B83D-B8D7-37B2-0CC4137A302E}"/>
              </a:ext>
            </a:extLst>
          </p:cNvPr>
          <p:cNvSpPr/>
          <p:nvPr/>
        </p:nvSpPr>
        <p:spPr>
          <a:xfrm>
            <a:off x="5953126" y="3786189"/>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HCO3 </a:t>
            </a:r>
            <a:r>
              <a:rPr lang="cs-CZ" sz="1600" baseline="46000" dirty="0"/>
              <a:t>-</a:t>
            </a:r>
            <a:endParaRPr lang="cs-CZ" baseline="46000" dirty="0"/>
          </a:p>
        </p:txBody>
      </p:sp>
      <p:sp>
        <p:nvSpPr>
          <p:cNvPr id="143" name="Obdélník 142">
            <a:extLst>
              <a:ext uri="{FF2B5EF4-FFF2-40B4-BE49-F238E27FC236}">
                <a16:creationId xmlns:a16="http://schemas.microsoft.com/office/drawing/2014/main" id="{92C0D86D-882F-E56B-4970-43DA4ED2CE50}"/>
              </a:ext>
            </a:extLst>
          </p:cNvPr>
          <p:cNvSpPr/>
          <p:nvPr/>
        </p:nvSpPr>
        <p:spPr>
          <a:xfrm>
            <a:off x="6167438" y="4929188"/>
            <a:ext cx="571500" cy="5000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 </a:t>
            </a:r>
            <a:r>
              <a:rPr lang="cs-CZ" sz="1600" baseline="46000" dirty="0"/>
              <a:t>+</a:t>
            </a:r>
            <a:endParaRPr lang="cs-CZ" baseline="46000" dirty="0"/>
          </a:p>
        </p:txBody>
      </p:sp>
      <p:sp>
        <p:nvSpPr>
          <p:cNvPr id="144" name="Obdélník 143">
            <a:extLst>
              <a:ext uri="{FF2B5EF4-FFF2-40B4-BE49-F238E27FC236}">
                <a16:creationId xmlns:a16="http://schemas.microsoft.com/office/drawing/2014/main" id="{2B9A38D5-EBAA-D1BF-94AF-D94884C08E64}"/>
              </a:ext>
            </a:extLst>
          </p:cNvPr>
          <p:cNvSpPr/>
          <p:nvPr/>
        </p:nvSpPr>
        <p:spPr>
          <a:xfrm>
            <a:off x="8382000" y="5286375"/>
            <a:ext cx="928688"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err="1"/>
              <a:t>HBuf</a:t>
            </a:r>
            <a:r>
              <a:rPr lang="cs-CZ" dirty="0"/>
              <a:t> </a:t>
            </a:r>
            <a:endParaRPr lang="cs-CZ" baseline="46000" dirty="0"/>
          </a:p>
        </p:txBody>
      </p:sp>
      <p:sp>
        <p:nvSpPr>
          <p:cNvPr id="145" name="Obdélník 144">
            <a:extLst>
              <a:ext uri="{FF2B5EF4-FFF2-40B4-BE49-F238E27FC236}">
                <a16:creationId xmlns:a16="http://schemas.microsoft.com/office/drawing/2014/main" id="{187A80A9-6FE7-1F93-659D-90B0F6812820}"/>
              </a:ext>
            </a:extLst>
          </p:cNvPr>
          <p:cNvSpPr/>
          <p:nvPr/>
        </p:nvSpPr>
        <p:spPr>
          <a:xfrm>
            <a:off x="6024564" y="5857876"/>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Buf </a:t>
            </a:r>
            <a:r>
              <a:rPr lang="cs-CZ" baseline="46000" dirty="0"/>
              <a:t>-</a:t>
            </a:r>
            <a:r>
              <a:rPr lang="cs-CZ" dirty="0"/>
              <a:t> </a:t>
            </a:r>
            <a:endParaRPr lang="cs-CZ" baseline="46000" dirty="0"/>
          </a:p>
        </p:txBody>
      </p:sp>
      <p:cxnSp>
        <p:nvCxnSpPr>
          <p:cNvPr id="146" name="Pravoúhlá spojovací čára 145">
            <a:extLst>
              <a:ext uri="{FF2B5EF4-FFF2-40B4-BE49-F238E27FC236}">
                <a16:creationId xmlns:a16="http://schemas.microsoft.com/office/drawing/2014/main" id="{0D2CE540-9275-5A3D-33A6-D1835445EEED}"/>
              </a:ext>
            </a:extLst>
          </p:cNvPr>
          <p:cNvCxnSpPr>
            <a:stCxn id="144" idx="1"/>
            <a:endCxn id="143" idx="3"/>
          </p:cNvCxnSpPr>
          <p:nvPr/>
        </p:nvCxnSpPr>
        <p:spPr>
          <a:xfrm rot="10800000">
            <a:off x="6738938" y="5180014"/>
            <a:ext cx="1643062" cy="428625"/>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47" name="Pravoúhlá spojovací čára 146">
            <a:extLst>
              <a:ext uri="{FF2B5EF4-FFF2-40B4-BE49-F238E27FC236}">
                <a16:creationId xmlns:a16="http://schemas.microsoft.com/office/drawing/2014/main" id="{51EF112A-1260-D9F3-597A-8704CE8D9F55}"/>
              </a:ext>
            </a:extLst>
          </p:cNvPr>
          <p:cNvCxnSpPr>
            <a:stCxn id="145" idx="3"/>
            <a:endCxn id="144" idx="1"/>
          </p:cNvCxnSpPr>
          <p:nvPr/>
        </p:nvCxnSpPr>
        <p:spPr>
          <a:xfrm flipV="1">
            <a:off x="7024688" y="5608639"/>
            <a:ext cx="1357312" cy="606425"/>
          </a:xfrm>
          <a:prstGeom prst="bentConnector3">
            <a:avLst>
              <a:gd name="adj1" fmla="val 38772"/>
            </a:avLst>
          </a:prstGeom>
        </p:spPr>
        <p:style>
          <a:lnRef idx="2">
            <a:schemeClr val="dk1"/>
          </a:lnRef>
          <a:fillRef idx="1">
            <a:schemeClr val="lt1"/>
          </a:fillRef>
          <a:effectRef idx="0">
            <a:schemeClr val="dk1"/>
          </a:effectRef>
          <a:fontRef idx="minor">
            <a:schemeClr val="dk1"/>
          </a:fontRef>
        </p:style>
      </p:cxnSp>
      <p:cxnSp>
        <p:nvCxnSpPr>
          <p:cNvPr id="148" name="Pravoúhlá spojovací čára 147">
            <a:extLst>
              <a:ext uri="{FF2B5EF4-FFF2-40B4-BE49-F238E27FC236}">
                <a16:creationId xmlns:a16="http://schemas.microsoft.com/office/drawing/2014/main" id="{1EF11487-86F3-FF04-4193-4E17EC4F34ED}"/>
              </a:ext>
            </a:extLst>
          </p:cNvPr>
          <p:cNvCxnSpPr>
            <a:stCxn id="141" idx="1"/>
            <a:endCxn id="140" idx="3"/>
          </p:cNvCxnSpPr>
          <p:nvPr/>
        </p:nvCxnSpPr>
        <p:spPr>
          <a:xfrm rot="10800000">
            <a:off x="3452813" y="4251326"/>
            <a:ext cx="857250" cy="392113"/>
          </a:xfrm>
          <a:prstGeom prst="bentConnector3">
            <a:avLst>
              <a:gd name="adj1" fmla="val 46768"/>
            </a:avLst>
          </a:prstGeom>
        </p:spPr>
        <p:style>
          <a:lnRef idx="2">
            <a:schemeClr val="dk1"/>
          </a:lnRef>
          <a:fillRef idx="1">
            <a:schemeClr val="lt1"/>
          </a:fillRef>
          <a:effectRef idx="0">
            <a:schemeClr val="dk1"/>
          </a:effectRef>
          <a:fontRef idx="minor">
            <a:schemeClr val="dk1"/>
          </a:fontRef>
        </p:style>
      </p:cxnSp>
      <p:cxnSp>
        <p:nvCxnSpPr>
          <p:cNvPr id="149" name="Pravoúhlá spojovací čára 148">
            <a:extLst>
              <a:ext uri="{FF2B5EF4-FFF2-40B4-BE49-F238E27FC236}">
                <a16:creationId xmlns:a16="http://schemas.microsoft.com/office/drawing/2014/main" id="{514211DA-58B5-A5CB-455E-DCD364C382FC}"/>
              </a:ext>
            </a:extLst>
          </p:cNvPr>
          <p:cNvCxnSpPr>
            <a:stCxn id="139" idx="3"/>
            <a:endCxn id="141" idx="1"/>
          </p:cNvCxnSpPr>
          <p:nvPr/>
        </p:nvCxnSpPr>
        <p:spPr>
          <a:xfrm flipV="1">
            <a:off x="3524251" y="4643438"/>
            <a:ext cx="785813" cy="60801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0" name="Pravoúhlá spojovací čára 149">
            <a:extLst>
              <a:ext uri="{FF2B5EF4-FFF2-40B4-BE49-F238E27FC236}">
                <a16:creationId xmlns:a16="http://schemas.microsoft.com/office/drawing/2014/main" id="{5AA9C6AD-BD85-3674-568A-1E107FFDDB37}"/>
              </a:ext>
            </a:extLst>
          </p:cNvPr>
          <p:cNvCxnSpPr>
            <a:stCxn id="142" idx="1"/>
            <a:endCxn id="141" idx="3"/>
          </p:cNvCxnSpPr>
          <p:nvPr/>
        </p:nvCxnSpPr>
        <p:spPr>
          <a:xfrm rot="10800000" flipV="1">
            <a:off x="5381625" y="4143376"/>
            <a:ext cx="571500" cy="500063"/>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1" name="Pravoúhlá spojovací čára 150">
            <a:extLst>
              <a:ext uri="{FF2B5EF4-FFF2-40B4-BE49-F238E27FC236}">
                <a16:creationId xmlns:a16="http://schemas.microsoft.com/office/drawing/2014/main" id="{B7615FA0-B494-F718-E062-64444A897572}"/>
              </a:ext>
            </a:extLst>
          </p:cNvPr>
          <p:cNvCxnSpPr>
            <a:stCxn id="143" idx="1"/>
            <a:endCxn id="141" idx="3"/>
          </p:cNvCxnSpPr>
          <p:nvPr/>
        </p:nvCxnSpPr>
        <p:spPr>
          <a:xfrm rot="10800000">
            <a:off x="5381626" y="4643439"/>
            <a:ext cx="785813" cy="536575"/>
          </a:xfrm>
          <a:prstGeom prst="bentConnector3">
            <a:avLst>
              <a:gd name="adj1" fmla="val 64105"/>
            </a:avLst>
          </a:prstGeom>
        </p:spPr>
        <p:style>
          <a:lnRef idx="2">
            <a:schemeClr val="dk1"/>
          </a:lnRef>
          <a:fillRef idx="1">
            <a:schemeClr val="lt1"/>
          </a:fillRef>
          <a:effectRef idx="0">
            <a:schemeClr val="dk1"/>
          </a:effectRef>
          <a:fontRef idx="minor">
            <a:schemeClr val="dk1"/>
          </a:fontRef>
        </p:style>
      </p:cxnSp>
      <p:cxnSp>
        <p:nvCxnSpPr>
          <p:cNvPr id="154" name="Tvar 153">
            <a:extLst>
              <a:ext uri="{FF2B5EF4-FFF2-40B4-BE49-F238E27FC236}">
                <a16:creationId xmlns:a16="http://schemas.microsoft.com/office/drawing/2014/main" id="{14A0B812-3401-DAB9-589E-8E7900F4BD22}"/>
              </a:ext>
            </a:extLst>
          </p:cNvPr>
          <p:cNvCxnSpPr>
            <a:stCxn id="142" idx="3"/>
            <a:endCxn id="7" idx="3"/>
          </p:cNvCxnSpPr>
          <p:nvPr/>
        </p:nvCxnSpPr>
        <p:spPr>
          <a:xfrm flipH="1" flipV="1">
            <a:off x="6738938" y="642939"/>
            <a:ext cx="214312" cy="3500437"/>
          </a:xfrm>
          <a:prstGeom prst="bentConnector3">
            <a:avLst>
              <a:gd name="adj1" fmla="val -1205648"/>
            </a:avLst>
          </a:prstGeom>
          <a:ln w="25400"/>
        </p:spPr>
        <p:style>
          <a:lnRef idx="1">
            <a:schemeClr val="dk1"/>
          </a:lnRef>
          <a:fillRef idx="0">
            <a:schemeClr val="dk1"/>
          </a:fillRef>
          <a:effectRef idx="0">
            <a:schemeClr val="dk1"/>
          </a:effectRef>
          <a:fontRef idx="minor">
            <a:schemeClr val="tx1"/>
          </a:fontRef>
        </p:style>
      </p:cxnSp>
      <p:cxnSp>
        <p:nvCxnSpPr>
          <p:cNvPr id="169" name="Tvar 153">
            <a:extLst>
              <a:ext uri="{FF2B5EF4-FFF2-40B4-BE49-F238E27FC236}">
                <a16:creationId xmlns:a16="http://schemas.microsoft.com/office/drawing/2014/main" id="{5A45C480-34EC-1C2F-8A87-921D71E7A78B}"/>
              </a:ext>
            </a:extLst>
          </p:cNvPr>
          <p:cNvCxnSpPr>
            <a:stCxn id="139" idx="1"/>
            <a:endCxn id="4" idx="1"/>
          </p:cNvCxnSpPr>
          <p:nvPr/>
        </p:nvCxnSpPr>
        <p:spPr>
          <a:xfrm rot="10800000">
            <a:off x="2381251" y="1749426"/>
            <a:ext cx="214313" cy="3502025"/>
          </a:xfrm>
          <a:prstGeom prst="bentConnector3">
            <a:avLst>
              <a:gd name="adj1" fmla="val 206666"/>
            </a:avLst>
          </a:prstGeom>
          <a:ln w="25400"/>
        </p:spPr>
        <p:style>
          <a:lnRef idx="1">
            <a:schemeClr val="dk1"/>
          </a:lnRef>
          <a:fillRef idx="0">
            <a:schemeClr val="dk1"/>
          </a:fillRef>
          <a:effectRef idx="0">
            <a:schemeClr val="dk1"/>
          </a:effectRef>
          <a:fontRef idx="minor">
            <a:schemeClr val="tx1"/>
          </a:fontRef>
        </p:style>
      </p:cxnSp>
      <p:sp>
        <p:nvSpPr>
          <p:cNvPr id="63520" name="TextovéPole 171">
            <a:extLst>
              <a:ext uri="{FF2B5EF4-FFF2-40B4-BE49-F238E27FC236}">
                <a16:creationId xmlns:a16="http://schemas.microsoft.com/office/drawing/2014/main" id="{529EAA41-038B-5EAB-3748-C82B7C425A18}"/>
              </a:ext>
            </a:extLst>
          </p:cNvPr>
          <p:cNvSpPr txBox="1">
            <a:spLocks noChangeArrowheads="1"/>
          </p:cNvSpPr>
          <p:nvPr/>
        </p:nvSpPr>
        <p:spPr bwMode="auto">
          <a:xfrm>
            <a:off x="2524126" y="5715001"/>
            <a:ext cx="327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=[HCO3</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r>
              <a:rPr lang="cs-CZ" altLang="en-US" sz="2400">
                <a:latin typeface="Georgia" panose="02040502050405020303" pitchFamily="18" charset="0"/>
              </a:rPr>
              <a:t>+[Buf</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p>
        </p:txBody>
      </p:sp>
      <p:sp>
        <p:nvSpPr>
          <p:cNvPr id="63521" name="TextovéPole 172">
            <a:extLst>
              <a:ext uri="{FF2B5EF4-FFF2-40B4-BE49-F238E27FC236}">
                <a16:creationId xmlns:a16="http://schemas.microsoft.com/office/drawing/2014/main" id="{BEEE88D9-2217-FC35-588E-8E902752DCCA}"/>
              </a:ext>
            </a:extLst>
          </p:cNvPr>
          <p:cNvSpPr txBox="1">
            <a:spLocks noChangeArrowheads="1"/>
          </p:cNvSpPr>
          <p:nvPr/>
        </p:nvSpPr>
        <p:spPr bwMode="auto">
          <a:xfrm>
            <a:off x="2452688" y="2109788"/>
            <a:ext cx="323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a:t>
            </a:r>
            <a:r>
              <a:rPr lang="cs-CZ" altLang="en-US" sz="2400" baseline="-25000">
                <a:latin typeface="Georgia" panose="02040502050405020303" pitchFamily="18" charset="0"/>
              </a:rPr>
              <a:t>e</a:t>
            </a:r>
            <a:r>
              <a:rPr lang="cs-CZ" altLang="en-US" sz="2400">
                <a:latin typeface="Georgia" panose="02040502050405020303" pitchFamily="18" charset="0"/>
              </a:rPr>
              <a:t>=[HCO3</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e</a:t>
            </a:r>
            <a:r>
              <a:rPr lang="cs-CZ" altLang="en-US" sz="2400">
                <a:latin typeface="Georgia" panose="02040502050405020303" pitchFamily="18" charset="0"/>
              </a:rPr>
              <a:t>+[Buf</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e</a:t>
            </a:r>
          </a:p>
        </p:txBody>
      </p:sp>
      <p:sp>
        <p:nvSpPr>
          <p:cNvPr id="63522" name="TextovéPole 175">
            <a:extLst>
              <a:ext uri="{FF2B5EF4-FFF2-40B4-BE49-F238E27FC236}">
                <a16:creationId xmlns:a16="http://schemas.microsoft.com/office/drawing/2014/main" id="{072E9692-EE60-3999-3AAE-74D0BF47C257}"/>
              </a:ext>
            </a:extLst>
          </p:cNvPr>
          <p:cNvSpPr txBox="1">
            <a:spLocks noChangeArrowheads="1"/>
          </p:cNvSpPr>
          <p:nvPr/>
        </p:nvSpPr>
        <p:spPr bwMode="auto">
          <a:xfrm>
            <a:off x="2452688" y="2500313"/>
            <a:ext cx="2241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a:t>
            </a:r>
            <a:r>
              <a:rPr lang="cs-CZ" altLang="en-US" sz="2400" baseline="-25000">
                <a:latin typeface="Georgia" panose="02040502050405020303" pitchFamily="18" charset="0"/>
              </a:rPr>
              <a:t>e</a:t>
            </a:r>
            <a:r>
              <a:rPr lang="cs-CZ" altLang="en-US" sz="2400">
                <a:latin typeface="Georgia" panose="02040502050405020303" pitchFamily="18" charset="0"/>
              </a:rPr>
              <a:t>=BB</a:t>
            </a:r>
            <a:r>
              <a:rPr lang="cs-CZ" altLang="en-US" sz="2400" baseline="-25000">
                <a:latin typeface="Georgia" panose="02040502050405020303" pitchFamily="18" charset="0"/>
              </a:rPr>
              <a:t>e</a:t>
            </a:r>
            <a:r>
              <a:rPr lang="cs-CZ" altLang="en-US" sz="2400">
                <a:latin typeface="Georgia" panose="02040502050405020303" pitchFamily="18" charset="0"/>
              </a:rPr>
              <a:t>-NBB</a:t>
            </a:r>
            <a:r>
              <a:rPr lang="cs-CZ" altLang="en-US" sz="2400" baseline="-25000">
                <a:latin typeface="Georgia" panose="02040502050405020303" pitchFamily="18" charset="0"/>
              </a:rPr>
              <a:t>e</a:t>
            </a:r>
          </a:p>
        </p:txBody>
      </p:sp>
      <p:sp>
        <p:nvSpPr>
          <p:cNvPr id="63523" name="TextovéPole 176">
            <a:extLst>
              <a:ext uri="{FF2B5EF4-FFF2-40B4-BE49-F238E27FC236}">
                <a16:creationId xmlns:a16="http://schemas.microsoft.com/office/drawing/2014/main" id="{A428061D-9D16-F937-F24A-B33BC09DBF8D}"/>
              </a:ext>
            </a:extLst>
          </p:cNvPr>
          <p:cNvSpPr txBox="1">
            <a:spLocks noChangeArrowheads="1"/>
          </p:cNvSpPr>
          <p:nvPr/>
        </p:nvSpPr>
        <p:spPr bwMode="auto">
          <a:xfrm>
            <a:off x="2524125" y="6253163"/>
            <a:ext cx="237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a:t>
            </a:r>
            <a:r>
              <a:rPr lang="cs-CZ" altLang="en-US" sz="2400" baseline="-25000">
                <a:latin typeface="Georgia" panose="02040502050405020303" pitchFamily="18" charset="0"/>
              </a:rPr>
              <a:t>p</a:t>
            </a:r>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-NBB</a:t>
            </a:r>
            <a:r>
              <a:rPr lang="cs-CZ" altLang="en-US" sz="2400" baseline="-25000">
                <a:latin typeface="Georgia" panose="02040502050405020303" pitchFamily="18" charset="0"/>
              </a:rPr>
              <a:t>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bdélník 174">
            <a:extLst>
              <a:ext uri="{FF2B5EF4-FFF2-40B4-BE49-F238E27FC236}">
                <a16:creationId xmlns:a16="http://schemas.microsoft.com/office/drawing/2014/main" id="{695FBDDE-45F5-79E9-DAD3-7B03B77BF968}"/>
              </a:ext>
            </a:extLst>
          </p:cNvPr>
          <p:cNvSpPr/>
          <p:nvPr/>
        </p:nvSpPr>
        <p:spPr>
          <a:xfrm>
            <a:off x="152400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2" name="Elipsa 151">
            <a:extLst>
              <a:ext uri="{FF2B5EF4-FFF2-40B4-BE49-F238E27FC236}">
                <a16:creationId xmlns:a16="http://schemas.microsoft.com/office/drawing/2014/main" id="{81229700-476C-C6F2-1077-236B73B01665}"/>
              </a:ext>
            </a:extLst>
          </p:cNvPr>
          <p:cNvSpPr/>
          <p:nvPr/>
        </p:nvSpPr>
        <p:spPr>
          <a:xfrm>
            <a:off x="1023938" y="-1571625"/>
            <a:ext cx="10215563" cy="521493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a:extLst>
              <a:ext uri="{FF2B5EF4-FFF2-40B4-BE49-F238E27FC236}">
                <a16:creationId xmlns:a16="http://schemas.microsoft.com/office/drawing/2014/main" id="{145F7271-686E-90E8-DEE6-6A345763A188}"/>
              </a:ext>
            </a:extLst>
          </p:cNvPr>
          <p:cNvSpPr/>
          <p:nvPr/>
        </p:nvSpPr>
        <p:spPr>
          <a:xfrm>
            <a:off x="2381250" y="1428750"/>
            <a:ext cx="928688"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CO2</a:t>
            </a:r>
          </a:p>
        </p:txBody>
      </p:sp>
      <p:sp>
        <p:nvSpPr>
          <p:cNvPr id="5" name="Obdélník 4">
            <a:extLst>
              <a:ext uri="{FF2B5EF4-FFF2-40B4-BE49-F238E27FC236}">
                <a16:creationId xmlns:a16="http://schemas.microsoft.com/office/drawing/2014/main" id="{D981FCFB-A178-6138-2877-C75787943A25}"/>
              </a:ext>
            </a:extLst>
          </p:cNvPr>
          <p:cNvSpPr/>
          <p:nvPr/>
        </p:nvSpPr>
        <p:spPr>
          <a:xfrm>
            <a:off x="2452688" y="428625"/>
            <a:ext cx="785812"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H2O</a:t>
            </a:r>
          </a:p>
        </p:txBody>
      </p:sp>
      <p:sp>
        <p:nvSpPr>
          <p:cNvPr id="6" name="Obdélník 5">
            <a:extLst>
              <a:ext uri="{FF2B5EF4-FFF2-40B4-BE49-F238E27FC236}">
                <a16:creationId xmlns:a16="http://schemas.microsoft.com/office/drawing/2014/main" id="{B505E10C-1E4C-4F8F-EBA6-233A5F94100C}"/>
              </a:ext>
            </a:extLst>
          </p:cNvPr>
          <p:cNvSpPr/>
          <p:nvPr/>
        </p:nvSpPr>
        <p:spPr>
          <a:xfrm>
            <a:off x="4095751" y="857250"/>
            <a:ext cx="1071563" cy="5715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H2CO3</a:t>
            </a:r>
          </a:p>
        </p:txBody>
      </p:sp>
      <p:sp>
        <p:nvSpPr>
          <p:cNvPr id="7" name="Obdélník 6">
            <a:extLst>
              <a:ext uri="{FF2B5EF4-FFF2-40B4-BE49-F238E27FC236}">
                <a16:creationId xmlns:a16="http://schemas.microsoft.com/office/drawing/2014/main" id="{93640CE4-9805-F360-DC28-6D67EDC56BBA}"/>
              </a:ext>
            </a:extLst>
          </p:cNvPr>
          <p:cNvSpPr/>
          <p:nvPr/>
        </p:nvSpPr>
        <p:spPr>
          <a:xfrm>
            <a:off x="5738814" y="285751"/>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HCO3 </a:t>
            </a:r>
            <a:r>
              <a:rPr lang="cs-CZ" sz="1600" baseline="46000" dirty="0"/>
              <a:t>-</a:t>
            </a:r>
            <a:endParaRPr lang="cs-CZ" baseline="46000" dirty="0"/>
          </a:p>
        </p:txBody>
      </p:sp>
      <p:sp>
        <p:nvSpPr>
          <p:cNvPr id="10" name="Obdélník 9">
            <a:extLst>
              <a:ext uri="{FF2B5EF4-FFF2-40B4-BE49-F238E27FC236}">
                <a16:creationId xmlns:a16="http://schemas.microsoft.com/office/drawing/2014/main" id="{39540C3B-B38F-3CAF-9738-2391B86FFB00}"/>
              </a:ext>
            </a:extLst>
          </p:cNvPr>
          <p:cNvSpPr/>
          <p:nvPr/>
        </p:nvSpPr>
        <p:spPr>
          <a:xfrm>
            <a:off x="5953125" y="1428751"/>
            <a:ext cx="571500" cy="5000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 </a:t>
            </a:r>
            <a:r>
              <a:rPr lang="cs-CZ" sz="1600" baseline="46000" dirty="0"/>
              <a:t>+</a:t>
            </a:r>
            <a:endParaRPr lang="cs-CZ" baseline="46000" dirty="0"/>
          </a:p>
        </p:txBody>
      </p:sp>
      <p:sp>
        <p:nvSpPr>
          <p:cNvPr id="11" name="Obdélník 10">
            <a:extLst>
              <a:ext uri="{FF2B5EF4-FFF2-40B4-BE49-F238E27FC236}">
                <a16:creationId xmlns:a16="http://schemas.microsoft.com/office/drawing/2014/main" id="{F6EC24EA-6303-E4D2-AA1B-DD21E616A449}"/>
              </a:ext>
            </a:extLst>
          </p:cNvPr>
          <p:cNvSpPr/>
          <p:nvPr/>
        </p:nvSpPr>
        <p:spPr>
          <a:xfrm>
            <a:off x="8167689" y="1785939"/>
            <a:ext cx="928687"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err="1"/>
              <a:t>HBuf</a:t>
            </a:r>
            <a:r>
              <a:rPr lang="cs-CZ" dirty="0"/>
              <a:t> </a:t>
            </a:r>
            <a:endParaRPr lang="cs-CZ" baseline="46000" dirty="0"/>
          </a:p>
        </p:txBody>
      </p:sp>
      <p:sp>
        <p:nvSpPr>
          <p:cNvPr id="20" name="Obdélník 19">
            <a:extLst>
              <a:ext uri="{FF2B5EF4-FFF2-40B4-BE49-F238E27FC236}">
                <a16:creationId xmlns:a16="http://schemas.microsoft.com/office/drawing/2014/main" id="{F8DAC404-6A1A-2EA5-E8C7-B3EFE7ADE52D}"/>
              </a:ext>
            </a:extLst>
          </p:cNvPr>
          <p:cNvSpPr/>
          <p:nvPr/>
        </p:nvSpPr>
        <p:spPr>
          <a:xfrm>
            <a:off x="5810251" y="2357439"/>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cs-CZ" dirty="0"/>
          </a:p>
          <a:p>
            <a:pPr algn="ctr">
              <a:defRPr/>
            </a:pPr>
            <a:r>
              <a:rPr lang="cs-CZ" dirty="0"/>
              <a:t>Buf </a:t>
            </a:r>
            <a:r>
              <a:rPr lang="cs-CZ" baseline="46000" dirty="0"/>
              <a:t>-</a:t>
            </a:r>
            <a:r>
              <a:rPr lang="cs-CZ" dirty="0"/>
              <a:t> </a:t>
            </a:r>
            <a:endParaRPr lang="cs-CZ" baseline="46000" dirty="0"/>
          </a:p>
        </p:txBody>
      </p:sp>
      <p:cxnSp>
        <p:nvCxnSpPr>
          <p:cNvPr id="82" name="Pravoúhlá spojovací čára 81">
            <a:extLst>
              <a:ext uri="{FF2B5EF4-FFF2-40B4-BE49-F238E27FC236}">
                <a16:creationId xmlns:a16="http://schemas.microsoft.com/office/drawing/2014/main" id="{4132F75E-25FA-4EE1-8999-8C18D56DABBE}"/>
              </a:ext>
            </a:extLst>
          </p:cNvPr>
          <p:cNvCxnSpPr>
            <a:stCxn id="11" idx="1"/>
            <a:endCxn id="10" idx="3"/>
          </p:cNvCxnSpPr>
          <p:nvPr/>
        </p:nvCxnSpPr>
        <p:spPr>
          <a:xfrm rot="10800000">
            <a:off x="6524626" y="1677989"/>
            <a:ext cx="1643063" cy="428625"/>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86" name="Pravoúhlá spojovací čára 85">
            <a:extLst>
              <a:ext uri="{FF2B5EF4-FFF2-40B4-BE49-F238E27FC236}">
                <a16:creationId xmlns:a16="http://schemas.microsoft.com/office/drawing/2014/main" id="{CBDF7E29-4652-1DB1-1677-082E8F49F04C}"/>
              </a:ext>
            </a:extLst>
          </p:cNvPr>
          <p:cNvCxnSpPr>
            <a:stCxn id="20" idx="3"/>
            <a:endCxn id="11" idx="1"/>
          </p:cNvCxnSpPr>
          <p:nvPr/>
        </p:nvCxnSpPr>
        <p:spPr>
          <a:xfrm flipV="1">
            <a:off x="6810376" y="2106613"/>
            <a:ext cx="1357313" cy="608012"/>
          </a:xfrm>
          <a:prstGeom prst="bentConnector3">
            <a:avLst>
              <a:gd name="adj1" fmla="val 39792"/>
            </a:avLst>
          </a:prstGeom>
        </p:spPr>
        <p:style>
          <a:lnRef idx="2">
            <a:schemeClr val="dk1"/>
          </a:lnRef>
          <a:fillRef idx="1">
            <a:schemeClr val="lt1"/>
          </a:fillRef>
          <a:effectRef idx="0">
            <a:schemeClr val="dk1"/>
          </a:effectRef>
          <a:fontRef idx="minor">
            <a:schemeClr val="dk1"/>
          </a:fontRef>
        </p:style>
      </p:cxnSp>
      <p:cxnSp>
        <p:nvCxnSpPr>
          <p:cNvPr id="103" name="Pravoúhlá spojovací čára 102">
            <a:extLst>
              <a:ext uri="{FF2B5EF4-FFF2-40B4-BE49-F238E27FC236}">
                <a16:creationId xmlns:a16="http://schemas.microsoft.com/office/drawing/2014/main" id="{51583E86-643C-B90C-1B40-A341ECD0F97E}"/>
              </a:ext>
            </a:extLst>
          </p:cNvPr>
          <p:cNvCxnSpPr>
            <a:stCxn id="6" idx="1"/>
            <a:endCxn id="5" idx="3"/>
          </p:cNvCxnSpPr>
          <p:nvPr/>
        </p:nvCxnSpPr>
        <p:spPr>
          <a:xfrm rot="10800000">
            <a:off x="3238500" y="749300"/>
            <a:ext cx="857250" cy="393700"/>
          </a:xfrm>
          <a:prstGeom prst="bentConnector3">
            <a:avLst>
              <a:gd name="adj1" fmla="val 46768"/>
            </a:avLst>
          </a:prstGeom>
        </p:spPr>
        <p:style>
          <a:lnRef idx="2">
            <a:schemeClr val="dk1"/>
          </a:lnRef>
          <a:fillRef idx="1">
            <a:schemeClr val="lt1"/>
          </a:fillRef>
          <a:effectRef idx="0">
            <a:schemeClr val="dk1"/>
          </a:effectRef>
          <a:fontRef idx="minor">
            <a:schemeClr val="dk1"/>
          </a:fontRef>
        </p:style>
      </p:cxnSp>
      <p:cxnSp>
        <p:nvCxnSpPr>
          <p:cNvPr id="104" name="Pravoúhlá spojovací čára 103">
            <a:extLst>
              <a:ext uri="{FF2B5EF4-FFF2-40B4-BE49-F238E27FC236}">
                <a16:creationId xmlns:a16="http://schemas.microsoft.com/office/drawing/2014/main" id="{696E0CF6-1995-2F36-5A83-17FB38DDA3D3}"/>
              </a:ext>
            </a:extLst>
          </p:cNvPr>
          <p:cNvCxnSpPr>
            <a:stCxn id="4" idx="3"/>
            <a:endCxn id="6" idx="1"/>
          </p:cNvCxnSpPr>
          <p:nvPr/>
        </p:nvCxnSpPr>
        <p:spPr>
          <a:xfrm flipV="1">
            <a:off x="3309938" y="1143001"/>
            <a:ext cx="785812" cy="606425"/>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23" name="Pravoúhlá spojovací čára 122">
            <a:extLst>
              <a:ext uri="{FF2B5EF4-FFF2-40B4-BE49-F238E27FC236}">
                <a16:creationId xmlns:a16="http://schemas.microsoft.com/office/drawing/2014/main" id="{3EFF14B4-0296-A9B4-6E58-A3DC9964D3CD}"/>
              </a:ext>
            </a:extLst>
          </p:cNvPr>
          <p:cNvCxnSpPr>
            <a:stCxn id="7" idx="1"/>
            <a:endCxn id="6" idx="3"/>
          </p:cNvCxnSpPr>
          <p:nvPr/>
        </p:nvCxnSpPr>
        <p:spPr>
          <a:xfrm rot="10800000" flipV="1">
            <a:off x="5167313" y="642938"/>
            <a:ext cx="571500" cy="50006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24" name="Pravoúhlá spojovací čára 123">
            <a:extLst>
              <a:ext uri="{FF2B5EF4-FFF2-40B4-BE49-F238E27FC236}">
                <a16:creationId xmlns:a16="http://schemas.microsoft.com/office/drawing/2014/main" id="{9540B5ED-FD49-E7C6-17D8-23C38462C28A}"/>
              </a:ext>
            </a:extLst>
          </p:cNvPr>
          <p:cNvCxnSpPr>
            <a:stCxn id="10" idx="1"/>
            <a:endCxn id="6" idx="3"/>
          </p:cNvCxnSpPr>
          <p:nvPr/>
        </p:nvCxnSpPr>
        <p:spPr>
          <a:xfrm rot="10800000">
            <a:off x="5167313" y="1143000"/>
            <a:ext cx="785812" cy="534988"/>
          </a:xfrm>
          <a:prstGeom prst="bentConnector3">
            <a:avLst>
              <a:gd name="adj1" fmla="val 64105"/>
            </a:avLst>
          </a:prstGeom>
        </p:spPr>
        <p:style>
          <a:lnRef idx="2">
            <a:schemeClr val="dk1"/>
          </a:lnRef>
          <a:fillRef idx="1">
            <a:schemeClr val="lt1"/>
          </a:fillRef>
          <a:effectRef idx="0">
            <a:schemeClr val="dk1"/>
          </a:effectRef>
          <a:fontRef idx="minor">
            <a:schemeClr val="dk1"/>
          </a:fontRef>
        </p:style>
      </p:cxnSp>
      <p:sp>
        <p:nvSpPr>
          <p:cNvPr id="139" name="Obdélník 138">
            <a:extLst>
              <a:ext uri="{FF2B5EF4-FFF2-40B4-BE49-F238E27FC236}">
                <a16:creationId xmlns:a16="http://schemas.microsoft.com/office/drawing/2014/main" id="{B93ED5F6-902A-4815-B7E2-9716B9016C76}"/>
              </a:ext>
            </a:extLst>
          </p:cNvPr>
          <p:cNvSpPr/>
          <p:nvPr/>
        </p:nvSpPr>
        <p:spPr>
          <a:xfrm>
            <a:off x="2595564" y="4929189"/>
            <a:ext cx="928687"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CO2</a:t>
            </a:r>
          </a:p>
        </p:txBody>
      </p:sp>
      <p:sp>
        <p:nvSpPr>
          <p:cNvPr id="140" name="Obdélník 139">
            <a:extLst>
              <a:ext uri="{FF2B5EF4-FFF2-40B4-BE49-F238E27FC236}">
                <a16:creationId xmlns:a16="http://schemas.microsoft.com/office/drawing/2014/main" id="{0FC1E64F-CEE7-EED8-7DB6-5E4F37944823}"/>
              </a:ext>
            </a:extLst>
          </p:cNvPr>
          <p:cNvSpPr/>
          <p:nvPr/>
        </p:nvSpPr>
        <p:spPr>
          <a:xfrm>
            <a:off x="2667001" y="3929064"/>
            <a:ext cx="785813"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H2O</a:t>
            </a:r>
          </a:p>
        </p:txBody>
      </p:sp>
      <p:sp>
        <p:nvSpPr>
          <p:cNvPr id="141" name="Obdélník 140">
            <a:extLst>
              <a:ext uri="{FF2B5EF4-FFF2-40B4-BE49-F238E27FC236}">
                <a16:creationId xmlns:a16="http://schemas.microsoft.com/office/drawing/2014/main" id="{2B973A42-5DFE-891F-FB8A-3F73ECF6CC91}"/>
              </a:ext>
            </a:extLst>
          </p:cNvPr>
          <p:cNvSpPr/>
          <p:nvPr/>
        </p:nvSpPr>
        <p:spPr>
          <a:xfrm>
            <a:off x="4310063" y="4357688"/>
            <a:ext cx="1071562" cy="5715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H2CO3</a:t>
            </a:r>
          </a:p>
        </p:txBody>
      </p:sp>
      <p:sp>
        <p:nvSpPr>
          <p:cNvPr id="142" name="Obdélník 141">
            <a:extLst>
              <a:ext uri="{FF2B5EF4-FFF2-40B4-BE49-F238E27FC236}">
                <a16:creationId xmlns:a16="http://schemas.microsoft.com/office/drawing/2014/main" id="{DF7C3CDA-F05A-AAFE-6920-DD380695CEAE}"/>
              </a:ext>
            </a:extLst>
          </p:cNvPr>
          <p:cNvSpPr/>
          <p:nvPr/>
        </p:nvSpPr>
        <p:spPr>
          <a:xfrm>
            <a:off x="5953126" y="3786189"/>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HCO3 </a:t>
            </a:r>
            <a:r>
              <a:rPr lang="cs-CZ" sz="1600" baseline="46000" dirty="0"/>
              <a:t>-</a:t>
            </a:r>
            <a:endParaRPr lang="cs-CZ" baseline="46000" dirty="0"/>
          </a:p>
        </p:txBody>
      </p:sp>
      <p:sp>
        <p:nvSpPr>
          <p:cNvPr id="143" name="Obdélník 142">
            <a:extLst>
              <a:ext uri="{FF2B5EF4-FFF2-40B4-BE49-F238E27FC236}">
                <a16:creationId xmlns:a16="http://schemas.microsoft.com/office/drawing/2014/main" id="{1F63F42C-3753-F9BD-6D59-300A8C7793C6}"/>
              </a:ext>
            </a:extLst>
          </p:cNvPr>
          <p:cNvSpPr/>
          <p:nvPr/>
        </p:nvSpPr>
        <p:spPr>
          <a:xfrm>
            <a:off x="6167438" y="4929188"/>
            <a:ext cx="571500" cy="5000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 </a:t>
            </a:r>
            <a:r>
              <a:rPr lang="cs-CZ" sz="1600" baseline="46000" dirty="0"/>
              <a:t>+</a:t>
            </a:r>
            <a:endParaRPr lang="cs-CZ" baseline="46000" dirty="0"/>
          </a:p>
        </p:txBody>
      </p:sp>
      <p:sp>
        <p:nvSpPr>
          <p:cNvPr id="144" name="Obdélník 143">
            <a:extLst>
              <a:ext uri="{FF2B5EF4-FFF2-40B4-BE49-F238E27FC236}">
                <a16:creationId xmlns:a16="http://schemas.microsoft.com/office/drawing/2014/main" id="{29BEC063-0A13-A72C-977A-9153E3415C78}"/>
              </a:ext>
            </a:extLst>
          </p:cNvPr>
          <p:cNvSpPr/>
          <p:nvPr/>
        </p:nvSpPr>
        <p:spPr>
          <a:xfrm>
            <a:off x="8382000" y="5286375"/>
            <a:ext cx="928688"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err="1"/>
              <a:t>HBuf</a:t>
            </a:r>
            <a:r>
              <a:rPr lang="cs-CZ" dirty="0"/>
              <a:t> </a:t>
            </a:r>
            <a:endParaRPr lang="cs-CZ" baseline="46000" dirty="0"/>
          </a:p>
        </p:txBody>
      </p:sp>
      <p:sp>
        <p:nvSpPr>
          <p:cNvPr id="145" name="Obdélník 144">
            <a:extLst>
              <a:ext uri="{FF2B5EF4-FFF2-40B4-BE49-F238E27FC236}">
                <a16:creationId xmlns:a16="http://schemas.microsoft.com/office/drawing/2014/main" id="{A5AD8E11-C143-4673-29D2-AB0031CB3EB8}"/>
              </a:ext>
            </a:extLst>
          </p:cNvPr>
          <p:cNvSpPr/>
          <p:nvPr/>
        </p:nvSpPr>
        <p:spPr>
          <a:xfrm>
            <a:off x="6024564" y="5857876"/>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Buf </a:t>
            </a:r>
            <a:r>
              <a:rPr lang="cs-CZ" baseline="46000" dirty="0"/>
              <a:t>-</a:t>
            </a:r>
            <a:r>
              <a:rPr lang="cs-CZ" dirty="0"/>
              <a:t> </a:t>
            </a:r>
            <a:endParaRPr lang="cs-CZ" baseline="46000" dirty="0"/>
          </a:p>
        </p:txBody>
      </p:sp>
      <p:cxnSp>
        <p:nvCxnSpPr>
          <p:cNvPr id="146" name="Pravoúhlá spojovací čára 145">
            <a:extLst>
              <a:ext uri="{FF2B5EF4-FFF2-40B4-BE49-F238E27FC236}">
                <a16:creationId xmlns:a16="http://schemas.microsoft.com/office/drawing/2014/main" id="{CFDBE8D5-C87E-4E05-2E81-B4ABC272EA53}"/>
              </a:ext>
            </a:extLst>
          </p:cNvPr>
          <p:cNvCxnSpPr>
            <a:stCxn id="144" idx="1"/>
            <a:endCxn id="143" idx="3"/>
          </p:cNvCxnSpPr>
          <p:nvPr/>
        </p:nvCxnSpPr>
        <p:spPr>
          <a:xfrm rot="10800000">
            <a:off x="6738938" y="5180014"/>
            <a:ext cx="1643062" cy="428625"/>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47" name="Pravoúhlá spojovací čára 146">
            <a:extLst>
              <a:ext uri="{FF2B5EF4-FFF2-40B4-BE49-F238E27FC236}">
                <a16:creationId xmlns:a16="http://schemas.microsoft.com/office/drawing/2014/main" id="{FDB14D7D-8F2D-25FB-9255-6B8E084F8F38}"/>
              </a:ext>
            </a:extLst>
          </p:cNvPr>
          <p:cNvCxnSpPr>
            <a:stCxn id="145" idx="3"/>
            <a:endCxn id="144" idx="1"/>
          </p:cNvCxnSpPr>
          <p:nvPr/>
        </p:nvCxnSpPr>
        <p:spPr>
          <a:xfrm flipV="1">
            <a:off x="7024688" y="5608639"/>
            <a:ext cx="1357312" cy="606425"/>
          </a:xfrm>
          <a:prstGeom prst="bentConnector3">
            <a:avLst>
              <a:gd name="adj1" fmla="val 38772"/>
            </a:avLst>
          </a:prstGeom>
        </p:spPr>
        <p:style>
          <a:lnRef idx="2">
            <a:schemeClr val="dk1"/>
          </a:lnRef>
          <a:fillRef idx="1">
            <a:schemeClr val="lt1"/>
          </a:fillRef>
          <a:effectRef idx="0">
            <a:schemeClr val="dk1"/>
          </a:effectRef>
          <a:fontRef idx="minor">
            <a:schemeClr val="dk1"/>
          </a:fontRef>
        </p:style>
      </p:cxnSp>
      <p:cxnSp>
        <p:nvCxnSpPr>
          <p:cNvPr id="148" name="Pravoúhlá spojovací čára 147">
            <a:extLst>
              <a:ext uri="{FF2B5EF4-FFF2-40B4-BE49-F238E27FC236}">
                <a16:creationId xmlns:a16="http://schemas.microsoft.com/office/drawing/2014/main" id="{4F38C4BD-81AD-D802-8337-10F6D1A5E605}"/>
              </a:ext>
            </a:extLst>
          </p:cNvPr>
          <p:cNvCxnSpPr>
            <a:stCxn id="141" idx="1"/>
            <a:endCxn id="140" idx="3"/>
          </p:cNvCxnSpPr>
          <p:nvPr/>
        </p:nvCxnSpPr>
        <p:spPr>
          <a:xfrm rot="10800000">
            <a:off x="3452813" y="4251326"/>
            <a:ext cx="857250" cy="392113"/>
          </a:xfrm>
          <a:prstGeom prst="bentConnector3">
            <a:avLst>
              <a:gd name="adj1" fmla="val 46768"/>
            </a:avLst>
          </a:prstGeom>
        </p:spPr>
        <p:style>
          <a:lnRef idx="2">
            <a:schemeClr val="dk1"/>
          </a:lnRef>
          <a:fillRef idx="1">
            <a:schemeClr val="lt1"/>
          </a:fillRef>
          <a:effectRef idx="0">
            <a:schemeClr val="dk1"/>
          </a:effectRef>
          <a:fontRef idx="minor">
            <a:schemeClr val="dk1"/>
          </a:fontRef>
        </p:style>
      </p:cxnSp>
      <p:cxnSp>
        <p:nvCxnSpPr>
          <p:cNvPr id="149" name="Pravoúhlá spojovací čára 148">
            <a:extLst>
              <a:ext uri="{FF2B5EF4-FFF2-40B4-BE49-F238E27FC236}">
                <a16:creationId xmlns:a16="http://schemas.microsoft.com/office/drawing/2014/main" id="{0D956B55-4ACD-C420-FABC-1E241A9B9492}"/>
              </a:ext>
            </a:extLst>
          </p:cNvPr>
          <p:cNvCxnSpPr>
            <a:stCxn id="139" idx="3"/>
            <a:endCxn id="141" idx="1"/>
          </p:cNvCxnSpPr>
          <p:nvPr/>
        </p:nvCxnSpPr>
        <p:spPr>
          <a:xfrm flipV="1">
            <a:off x="3524251" y="4643438"/>
            <a:ext cx="785813" cy="60801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0" name="Pravoúhlá spojovací čára 149">
            <a:extLst>
              <a:ext uri="{FF2B5EF4-FFF2-40B4-BE49-F238E27FC236}">
                <a16:creationId xmlns:a16="http://schemas.microsoft.com/office/drawing/2014/main" id="{26E91060-2358-1647-EA2A-A0E24A52439A}"/>
              </a:ext>
            </a:extLst>
          </p:cNvPr>
          <p:cNvCxnSpPr>
            <a:stCxn id="142" idx="1"/>
            <a:endCxn id="141" idx="3"/>
          </p:cNvCxnSpPr>
          <p:nvPr/>
        </p:nvCxnSpPr>
        <p:spPr>
          <a:xfrm rot="10800000" flipV="1">
            <a:off x="5381625" y="4143376"/>
            <a:ext cx="571500" cy="500063"/>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1" name="Pravoúhlá spojovací čára 150">
            <a:extLst>
              <a:ext uri="{FF2B5EF4-FFF2-40B4-BE49-F238E27FC236}">
                <a16:creationId xmlns:a16="http://schemas.microsoft.com/office/drawing/2014/main" id="{3E878631-A4D8-BF54-E6AC-CC2FAD0079EB}"/>
              </a:ext>
            </a:extLst>
          </p:cNvPr>
          <p:cNvCxnSpPr>
            <a:stCxn id="143" idx="1"/>
            <a:endCxn id="141" idx="3"/>
          </p:cNvCxnSpPr>
          <p:nvPr/>
        </p:nvCxnSpPr>
        <p:spPr>
          <a:xfrm rot="10800000">
            <a:off x="5381626" y="4643439"/>
            <a:ext cx="785813" cy="536575"/>
          </a:xfrm>
          <a:prstGeom prst="bentConnector3">
            <a:avLst>
              <a:gd name="adj1" fmla="val 64105"/>
            </a:avLst>
          </a:prstGeom>
        </p:spPr>
        <p:style>
          <a:lnRef idx="2">
            <a:schemeClr val="dk1"/>
          </a:lnRef>
          <a:fillRef idx="1">
            <a:schemeClr val="lt1"/>
          </a:fillRef>
          <a:effectRef idx="0">
            <a:schemeClr val="dk1"/>
          </a:effectRef>
          <a:fontRef idx="minor">
            <a:schemeClr val="dk1"/>
          </a:fontRef>
        </p:style>
      </p:cxnSp>
      <p:cxnSp>
        <p:nvCxnSpPr>
          <p:cNvPr id="154" name="Tvar 153">
            <a:extLst>
              <a:ext uri="{FF2B5EF4-FFF2-40B4-BE49-F238E27FC236}">
                <a16:creationId xmlns:a16="http://schemas.microsoft.com/office/drawing/2014/main" id="{BB19757B-F29E-B968-3534-9E66773F8DE7}"/>
              </a:ext>
            </a:extLst>
          </p:cNvPr>
          <p:cNvCxnSpPr>
            <a:stCxn id="142" idx="3"/>
            <a:endCxn id="7" idx="3"/>
          </p:cNvCxnSpPr>
          <p:nvPr/>
        </p:nvCxnSpPr>
        <p:spPr>
          <a:xfrm flipH="1" flipV="1">
            <a:off x="6738938" y="642939"/>
            <a:ext cx="214312" cy="3500437"/>
          </a:xfrm>
          <a:prstGeom prst="bentConnector3">
            <a:avLst>
              <a:gd name="adj1" fmla="val -1205648"/>
            </a:avLst>
          </a:prstGeom>
          <a:ln w="25400"/>
        </p:spPr>
        <p:style>
          <a:lnRef idx="1">
            <a:schemeClr val="dk1"/>
          </a:lnRef>
          <a:fillRef idx="0">
            <a:schemeClr val="dk1"/>
          </a:fillRef>
          <a:effectRef idx="0">
            <a:schemeClr val="dk1"/>
          </a:effectRef>
          <a:fontRef idx="minor">
            <a:schemeClr val="tx1"/>
          </a:fontRef>
        </p:style>
      </p:cxnSp>
      <p:cxnSp>
        <p:nvCxnSpPr>
          <p:cNvPr id="169" name="Tvar 153">
            <a:extLst>
              <a:ext uri="{FF2B5EF4-FFF2-40B4-BE49-F238E27FC236}">
                <a16:creationId xmlns:a16="http://schemas.microsoft.com/office/drawing/2014/main" id="{AB858133-F585-967F-771B-D3502B9CA2CC}"/>
              </a:ext>
            </a:extLst>
          </p:cNvPr>
          <p:cNvCxnSpPr>
            <a:stCxn id="139" idx="1"/>
            <a:endCxn id="4" idx="1"/>
          </p:cNvCxnSpPr>
          <p:nvPr/>
        </p:nvCxnSpPr>
        <p:spPr>
          <a:xfrm rot="10800000">
            <a:off x="2381251" y="1749426"/>
            <a:ext cx="214313" cy="3502025"/>
          </a:xfrm>
          <a:prstGeom prst="bentConnector3">
            <a:avLst>
              <a:gd name="adj1" fmla="val 206666"/>
            </a:avLst>
          </a:prstGeom>
          <a:ln w="25400"/>
        </p:spPr>
        <p:style>
          <a:lnRef idx="1">
            <a:schemeClr val="dk1"/>
          </a:lnRef>
          <a:fillRef idx="0">
            <a:schemeClr val="dk1"/>
          </a:fillRef>
          <a:effectRef idx="0">
            <a:schemeClr val="dk1"/>
          </a:effectRef>
          <a:fontRef idx="minor">
            <a:schemeClr val="tx1"/>
          </a:fontRef>
        </p:style>
      </p:cxnSp>
      <p:sp>
        <p:nvSpPr>
          <p:cNvPr id="64544" name="TextovéPole 171">
            <a:extLst>
              <a:ext uri="{FF2B5EF4-FFF2-40B4-BE49-F238E27FC236}">
                <a16:creationId xmlns:a16="http://schemas.microsoft.com/office/drawing/2014/main" id="{326FFC2E-ED27-38AE-48E7-3E58A7193CD3}"/>
              </a:ext>
            </a:extLst>
          </p:cNvPr>
          <p:cNvSpPr txBox="1">
            <a:spLocks noChangeArrowheads="1"/>
          </p:cNvSpPr>
          <p:nvPr/>
        </p:nvSpPr>
        <p:spPr bwMode="auto">
          <a:xfrm>
            <a:off x="2524126" y="5715001"/>
            <a:ext cx="327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=[HCO3</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r>
              <a:rPr lang="cs-CZ" altLang="en-US" sz="2400">
                <a:latin typeface="Georgia" panose="02040502050405020303" pitchFamily="18" charset="0"/>
              </a:rPr>
              <a:t>+[Buf</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p>
        </p:txBody>
      </p:sp>
      <p:sp>
        <p:nvSpPr>
          <p:cNvPr id="64545" name="TextovéPole 172">
            <a:extLst>
              <a:ext uri="{FF2B5EF4-FFF2-40B4-BE49-F238E27FC236}">
                <a16:creationId xmlns:a16="http://schemas.microsoft.com/office/drawing/2014/main" id="{DBDBDB07-171B-896B-D20B-0659E8E82B1F}"/>
              </a:ext>
            </a:extLst>
          </p:cNvPr>
          <p:cNvSpPr txBox="1">
            <a:spLocks noChangeArrowheads="1"/>
          </p:cNvSpPr>
          <p:nvPr/>
        </p:nvSpPr>
        <p:spPr bwMode="auto">
          <a:xfrm>
            <a:off x="2452689" y="2109788"/>
            <a:ext cx="3221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a:t>
            </a:r>
            <a:r>
              <a:rPr lang="cs-CZ" altLang="en-US" sz="2400" baseline="-25000">
                <a:latin typeface="Georgia" panose="02040502050405020303" pitchFamily="18" charset="0"/>
              </a:rPr>
              <a:t>e</a:t>
            </a:r>
            <a:r>
              <a:rPr lang="cs-CZ" altLang="en-US" sz="2400">
                <a:latin typeface="Georgia" panose="02040502050405020303" pitchFamily="18" charset="0"/>
              </a:rPr>
              <a:t>=[HCO3</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e</a:t>
            </a:r>
            <a:r>
              <a:rPr lang="cs-CZ" altLang="en-US" sz="2400">
                <a:latin typeface="Georgia" panose="02040502050405020303" pitchFamily="18" charset="0"/>
              </a:rPr>
              <a:t>+[Buf</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e</a:t>
            </a:r>
          </a:p>
        </p:txBody>
      </p:sp>
      <p:sp>
        <p:nvSpPr>
          <p:cNvPr id="64546" name="TextovéPole 175">
            <a:extLst>
              <a:ext uri="{FF2B5EF4-FFF2-40B4-BE49-F238E27FC236}">
                <a16:creationId xmlns:a16="http://schemas.microsoft.com/office/drawing/2014/main" id="{45CF3A11-4C8C-9357-2376-B431407DA24A}"/>
              </a:ext>
            </a:extLst>
          </p:cNvPr>
          <p:cNvSpPr txBox="1">
            <a:spLocks noChangeArrowheads="1"/>
          </p:cNvSpPr>
          <p:nvPr/>
        </p:nvSpPr>
        <p:spPr bwMode="auto">
          <a:xfrm>
            <a:off x="2452688" y="2500313"/>
            <a:ext cx="2241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a:t>
            </a:r>
            <a:r>
              <a:rPr lang="cs-CZ" altLang="en-US" sz="2400" baseline="-25000">
                <a:latin typeface="Georgia" panose="02040502050405020303" pitchFamily="18" charset="0"/>
              </a:rPr>
              <a:t>e</a:t>
            </a:r>
            <a:r>
              <a:rPr lang="cs-CZ" altLang="en-US" sz="2400">
                <a:latin typeface="Georgia" panose="02040502050405020303" pitchFamily="18" charset="0"/>
              </a:rPr>
              <a:t>=BB</a:t>
            </a:r>
            <a:r>
              <a:rPr lang="cs-CZ" altLang="en-US" sz="2400" baseline="-25000">
                <a:latin typeface="Georgia" panose="02040502050405020303" pitchFamily="18" charset="0"/>
              </a:rPr>
              <a:t>e</a:t>
            </a:r>
            <a:r>
              <a:rPr lang="cs-CZ" altLang="en-US" sz="2400">
                <a:latin typeface="Georgia" panose="02040502050405020303" pitchFamily="18" charset="0"/>
              </a:rPr>
              <a:t>-NBB</a:t>
            </a:r>
            <a:r>
              <a:rPr lang="cs-CZ" altLang="en-US" sz="2400" baseline="-25000">
                <a:latin typeface="Georgia" panose="02040502050405020303" pitchFamily="18" charset="0"/>
              </a:rPr>
              <a:t>e</a:t>
            </a:r>
          </a:p>
        </p:txBody>
      </p:sp>
      <p:sp>
        <p:nvSpPr>
          <p:cNvPr id="64547" name="TextovéPole 176">
            <a:extLst>
              <a:ext uri="{FF2B5EF4-FFF2-40B4-BE49-F238E27FC236}">
                <a16:creationId xmlns:a16="http://schemas.microsoft.com/office/drawing/2014/main" id="{B3CF8249-3C57-EBAB-E958-C28089A32CE7}"/>
              </a:ext>
            </a:extLst>
          </p:cNvPr>
          <p:cNvSpPr txBox="1">
            <a:spLocks noChangeArrowheads="1"/>
          </p:cNvSpPr>
          <p:nvPr/>
        </p:nvSpPr>
        <p:spPr bwMode="auto">
          <a:xfrm>
            <a:off x="2524125" y="6253163"/>
            <a:ext cx="237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a:t>
            </a:r>
            <a:r>
              <a:rPr lang="cs-CZ" altLang="en-US" sz="2400" baseline="-25000">
                <a:latin typeface="Georgia" panose="02040502050405020303" pitchFamily="18" charset="0"/>
              </a:rPr>
              <a:t>p</a:t>
            </a:r>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-NBB</a:t>
            </a:r>
            <a:r>
              <a:rPr lang="cs-CZ" altLang="en-US" sz="2400" baseline="-25000">
                <a:latin typeface="Georgia" panose="02040502050405020303" pitchFamily="18" charset="0"/>
              </a:rPr>
              <a:t>p</a:t>
            </a:r>
          </a:p>
        </p:txBody>
      </p:sp>
      <p:sp>
        <p:nvSpPr>
          <p:cNvPr id="36" name="Šipka doprava 35">
            <a:extLst>
              <a:ext uri="{FF2B5EF4-FFF2-40B4-BE49-F238E27FC236}">
                <a16:creationId xmlns:a16="http://schemas.microsoft.com/office/drawing/2014/main" id="{CADAEF89-E03D-4A76-AB88-84DD887A6DEF}"/>
              </a:ext>
            </a:extLst>
          </p:cNvPr>
          <p:cNvSpPr/>
          <p:nvPr/>
        </p:nvSpPr>
        <p:spPr>
          <a:xfrm>
            <a:off x="1524001" y="5286375"/>
            <a:ext cx="1071563" cy="285750"/>
          </a:xfrm>
          <a:prstGeom prst="rightArrow">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37" name="Obdélník 36">
            <a:extLst>
              <a:ext uri="{FF2B5EF4-FFF2-40B4-BE49-F238E27FC236}">
                <a16:creationId xmlns:a16="http://schemas.microsoft.com/office/drawing/2014/main" id="{30CEE8CE-DBE1-7278-5F1A-54D70E850763}"/>
              </a:ext>
            </a:extLst>
          </p:cNvPr>
          <p:cNvSpPr/>
          <p:nvPr/>
        </p:nvSpPr>
        <p:spPr>
          <a:xfrm>
            <a:off x="2595564" y="4786314"/>
            <a:ext cx="928687" cy="1428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8" name="Obdélník 37">
            <a:extLst>
              <a:ext uri="{FF2B5EF4-FFF2-40B4-BE49-F238E27FC236}">
                <a16:creationId xmlns:a16="http://schemas.microsoft.com/office/drawing/2014/main" id="{6B66BF1B-44E6-69EF-F887-936E320AF03D}"/>
              </a:ext>
            </a:extLst>
          </p:cNvPr>
          <p:cNvSpPr/>
          <p:nvPr/>
        </p:nvSpPr>
        <p:spPr>
          <a:xfrm>
            <a:off x="2381250" y="1285876"/>
            <a:ext cx="928688" cy="1428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9" name="Obdélník 38">
            <a:extLst>
              <a:ext uri="{FF2B5EF4-FFF2-40B4-BE49-F238E27FC236}">
                <a16:creationId xmlns:a16="http://schemas.microsoft.com/office/drawing/2014/main" id="{D102BD43-0A8B-94A2-45A2-A797CBFA8344}"/>
              </a:ext>
            </a:extLst>
          </p:cNvPr>
          <p:cNvSpPr/>
          <p:nvPr/>
        </p:nvSpPr>
        <p:spPr>
          <a:xfrm>
            <a:off x="5953126" y="3643314"/>
            <a:ext cx="1000125" cy="1428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0" name="Obdélník 39">
            <a:extLst>
              <a:ext uri="{FF2B5EF4-FFF2-40B4-BE49-F238E27FC236}">
                <a16:creationId xmlns:a16="http://schemas.microsoft.com/office/drawing/2014/main" id="{D0E89BD1-3F04-F2AE-E2C4-6206CB375937}"/>
              </a:ext>
            </a:extLst>
          </p:cNvPr>
          <p:cNvSpPr/>
          <p:nvPr/>
        </p:nvSpPr>
        <p:spPr>
          <a:xfrm flipV="1">
            <a:off x="6024564" y="5786438"/>
            <a:ext cx="1000125" cy="214312"/>
          </a:xfrm>
          <a:prstGeom prst="rect">
            <a:avLst/>
          </a:prstGeom>
          <a:solidFill>
            <a:schemeClr val="bg1"/>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42" name="Přímá spojovací čára 41">
            <a:extLst>
              <a:ext uri="{FF2B5EF4-FFF2-40B4-BE49-F238E27FC236}">
                <a16:creationId xmlns:a16="http://schemas.microsoft.com/office/drawing/2014/main" id="{8CD4A144-CEBD-908E-E7EE-6A2525563EE6}"/>
              </a:ext>
            </a:extLst>
          </p:cNvPr>
          <p:cNvCxnSpPr/>
          <p:nvPr/>
        </p:nvCxnSpPr>
        <p:spPr>
          <a:xfrm>
            <a:off x="8382000" y="4929188"/>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Obdélník 47">
            <a:extLst>
              <a:ext uri="{FF2B5EF4-FFF2-40B4-BE49-F238E27FC236}">
                <a16:creationId xmlns:a16="http://schemas.microsoft.com/office/drawing/2014/main" id="{68A353A3-1DD7-A4EE-6127-6BFB8B9FD986}"/>
              </a:ext>
            </a:extLst>
          </p:cNvPr>
          <p:cNvSpPr/>
          <p:nvPr/>
        </p:nvSpPr>
        <p:spPr>
          <a:xfrm flipV="1">
            <a:off x="5810251" y="2286001"/>
            <a:ext cx="1000125" cy="428625"/>
          </a:xfrm>
          <a:prstGeom prst="rect">
            <a:avLst/>
          </a:prstGeom>
          <a:solidFill>
            <a:schemeClr val="bg1"/>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9" name="Obdélník 48">
            <a:extLst>
              <a:ext uri="{FF2B5EF4-FFF2-40B4-BE49-F238E27FC236}">
                <a16:creationId xmlns:a16="http://schemas.microsoft.com/office/drawing/2014/main" id="{94077BF1-704E-540A-0888-845DEB8E64A3}"/>
              </a:ext>
            </a:extLst>
          </p:cNvPr>
          <p:cNvSpPr/>
          <p:nvPr/>
        </p:nvSpPr>
        <p:spPr>
          <a:xfrm>
            <a:off x="5738814" y="0"/>
            <a:ext cx="1000125" cy="357188"/>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1" name="Šipka doprava 50">
            <a:extLst>
              <a:ext uri="{FF2B5EF4-FFF2-40B4-BE49-F238E27FC236}">
                <a16:creationId xmlns:a16="http://schemas.microsoft.com/office/drawing/2014/main" id="{6E87908D-FBC9-F26F-30F3-1AE900F987B1}"/>
              </a:ext>
            </a:extLst>
          </p:cNvPr>
          <p:cNvSpPr/>
          <p:nvPr/>
        </p:nvSpPr>
        <p:spPr>
          <a:xfrm rot="5400000">
            <a:off x="8994776" y="2714626"/>
            <a:ext cx="1071562" cy="357187"/>
          </a:xfrm>
          <a:prstGeom prst="rightArrow">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3" name="Šipka doprava 52">
            <a:extLst>
              <a:ext uri="{FF2B5EF4-FFF2-40B4-BE49-F238E27FC236}">
                <a16:creationId xmlns:a16="http://schemas.microsoft.com/office/drawing/2014/main" id="{021CE2FD-B324-9301-A4D1-D7A65573F7C5}"/>
              </a:ext>
            </a:extLst>
          </p:cNvPr>
          <p:cNvSpPr/>
          <p:nvPr/>
        </p:nvSpPr>
        <p:spPr>
          <a:xfrm>
            <a:off x="4003675" y="4592639"/>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4" name="Šipka doprava 53">
            <a:extLst>
              <a:ext uri="{FF2B5EF4-FFF2-40B4-BE49-F238E27FC236}">
                <a16:creationId xmlns:a16="http://schemas.microsoft.com/office/drawing/2014/main" id="{92EA3117-364D-46B8-765A-DFBE6B39E9B4}"/>
              </a:ext>
            </a:extLst>
          </p:cNvPr>
          <p:cNvSpPr/>
          <p:nvPr/>
        </p:nvSpPr>
        <p:spPr>
          <a:xfrm>
            <a:off x="3524250" y="4192588"/>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5" name="Šipka doprava 54">
            <a:extLst>
              <a:ext uri="{FF2B5EF4-FFF2-40B4-BE49-F238E27FC236}">
                <a16:creationId xmlns:a16="http://schemas.microsoft.com/office/drawing/2014/main" id="{5CAA8894-CF80-D835-F5DC-288310A9A27D}"/>
              </a:ext>
            </a:extLst>
          </p:cNvPr>
          <p:cNvSpPr/>
          <p:nvPr/>
        </p:nvSpPr>
        <p:spPr>
          <a:xfrm>
            <a:off x="3595688" y="5194300"/>
            <a:ext cx="234950" cy="122238"/>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6" name="Šipka doprava 55">
            <a:extLst>
              <a:ext uri="{FF2B5EF4-FFF2-40B4-BE49-F238E27FC236}">
                <a16:creationId xmlns:a16="http://schemas.microsoft.com/office/drawing/2014/main" id="{68633FE8-10C9-029D-C1CB-3242E87AE8A4}"/>
              </a:ext>
            </a:extLst>
          </p:cNvPr>
          <p:cNvSpPr/>
          <p:nvPr/>
        </p:nvSpPr>
        <p:spPr>
          <a:xfrm>
            <a:off x="5381625" y="4592639"/>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7" name="Šipka doprava 56">
            <a:extLst>
              <a:ext uri="{FF2B5EF4-FFF2-40B4-BE49-F238E27FC236}">
                <a16:creationId xmlns:a16="http://schemas.microsoft.com/office/drawing/2014/main" id="{DE2E9B53-AD3B-B05F-C29E-B11D15E47B90}"/>
              </a:ext>
            </a:extLst>
          </p:cNvPr>
          <p:cNvSpPr/>
          <p:nvPr/>
        </p:nvSpPr>
        <p:spPr>
          <a:xfrm>
            <a:off x="5667375" y="4092575"/>
            <a:ext cx="234950" cy="122238"/>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8" name="Šipka doprava 57">
            <a:extLst>
              <a:ext uri="{FF2B5EF4-FFF2-40B4-BE49-F238E27FC236}">
                <a16:creationId xmlns:a16="http://schemas.microsoft.com/office/drawing/2014/main" id="{75B0E588-9997-7D83-0FA3-1C847737F6B8}"/>
              </a:ext>
            </a:extLst>
          </p:cNvPr>
          <p:cNvSpPr/>
          <p:nvPr/>
        </p:nvSpPr>
        <p:spPr>
          <a:xfrm>
            <a:off x="7167563" y="6165850"/>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9" name="Šipka doprava 58">
            <a:extLst>
              <a:ext uri="{FF2B5EF4-FFF2-40B4-BE49-F238E27FC236}">
                <a16:creationId xmlns:a16="http://schemas.microsoft.com/office/drawing/2014/main" id="{F6D0B907-6658-358A-DEAD-E936C2702479}"/>
              </a:ext>
            </a:extLst>
          </p:cNvPr>
          <p:cNvSpPr/>
          <p:nvPr/>
        </p:nvSpPr>
        <p:spPr>
          <a:xfrm>
            <a:off x="7953375" y="5556250"/>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0" name="Šipka doprava 59">
            <a:extLst>
              <a:ext uri="{FF2B5EF4-FFF2-40B4-BE49-F238E27FC236}">
                <a16:creationId xmlns:a16="http://schemas.microsoft.com/office/drawing/2014/main" id="{1106488D-F753-2562-96FC-66C0B412F796}"/>
              </a:ext>
            </a:extLst>
          </p:cNvPr>
          <p:cNvSpPr/>
          <p:nvPr/>
        </p:nvSpPr>
        <p:spPr>
          <a:xfrm>
            <a:off x="5718175" y="5121275"/>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1" name="Šipka doprava 60">
            <a:extLst>
              <a:ext uri="{FF2B5EF4-FFF2-40B4-BE49-F238E27FC236}">
                <a16:creationId xmlns:a16="http://schemas.microsoft.com/office/drawing/2014/main" id="{FB88D26C-7321-4381-19A4-493BA4F485C0}"/>
              </a:ext>
            </a:extLst>
          </p:cNvPr>
          <p:cNvSpPr/>
          <p:nvPr/>
        </p:nvSpPr>
        <p:spPr>
          <a:xfrm>
            <a:off x="7146925" y="5127625"/>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2" name="Šipka doprava 61">
            <a:extLst>
              <a:ext uri="{FF2B5EF4-FFF2-40B4-BE49-F238E27FC236}">
                <a16:creationId xmlns:a16="http://schemas.microsoft.com/office/drawing/2014/main" id="{346BA1C6-70B7-EFF0-5116-C27535857D05}"/>
              </a:ext>
            </a:extLst>
          </p:cNvPr>
          <p:cNvSpPr/>
          <p:nvPr/>
        </p:nvSpPr>
        <p:spPr>
          <a:xfrm>
            <a:off x="3789363" y="1071563"/>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3" name="Šipka doprava 62">
            <a:extLst>
              <a:ext uri="{FF2B5EF4-FFF2-40B4-BE49-F238E27FC236}">
                <a16:creationId xmlns:a16="http://schemas.microsoft.com/office/drawing/2014/main" id="{5BAF068A-ABE3-E222-6801-92B4298A71A6}"/>
              </a:ext>
            </a:extLst>
          </p:cNvPr>
          <p:cNvSpPr/>
          <p:nvPr/>
        </p:nvSpPr>
        <p:spPr>
          <a:xfrm>
            <a:off x="3309938" y="669925"/>
            <a:ext cx="234950" cy="122238"/>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4" name="Šipka doprava 63">
            <a:extLst>
              <a:ext uri="{FF2B5EF4-FFF2-40B4-BE49-F238E27FC236}">
                <a16:creationId xmlns:a16="http://schemas.microsoft.com/office/drawing/2014/main" id="{8B4E0CB6-78C1-12CC-44B2-A7232DA57298}"/>
              </a:ext>
            </a:extLst>
          </p:cNvPr>
          <p:cNvSpPr/>
          <p:nvPr/>
        </p:nvSpPr>
        <p:spPr>
          <a:xfrm>
            <a:off x="3381375" y="1673225"/>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5" name="Šipka doprava 64">
            <a:extLst>
              <a:ext uri="{FF2B5EF4-FFF2-40B4-BE49-F238E27FC236}">
                <a16:creationId xmlns:a16="http://schemas.microsoft.com/office/drawing/2014/main" id="{98634EB0-076C-358F-F29B-A0D7A4BD8D5C}"/>
              </a:ext>
            </a:extLst>
          </p:cNvPr>
          <p:cNvSpPr/>
          <p:nvPr/>
        </p:nvSpPr>
        <p:spPr>
          <a:xfrm>
            <a:off x="5167313" y="1071563"/>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6" name="Šipka doprava 65">
            <a:extLst>
              <a:ext uri="{FF2B5EF4-FFF2-40B4-BE49-F238E27FC236}">
                <a16:creationId xmlns:a16="http://schemas.microsoft.com/office/drawing/2014/main" id="{764269A6-F7C1-6748-37E3-E74F9A9BEC59}"/>
              </a:ext>
            </a:extLst>
          </p:cNvPr>
          <p:cNvSpPr/>
          <p:nvPr/>
        </p:nvSpPr>
        <p:spPr>
          <a:xfrm>
            <a:off x="5453063" y="571500"/>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7" name="Šipka doprava 66">
            <a:extLst>
              <a:ext uri="{FF2B5EF4-FFF2-40B4-BE49-F238E27FC236}">
                <a16:creationId xmlns:a16="http://schemas.microsoft.com/office/drawing/2014/main" id="{1689741D-274A-8B31-509E-32375CB54AED}"/>
              </a:ext>
            </a:extLst>
          </p:cNvPr>
          <p:cNvSpPr/>
          <p:nvPr/>
        </p:nvSpPr>
        <p:spPr>
          <a:xfrm>
            <a:off x="6953250" y="2643189"/>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8" name="Šipka doprava 67">
            <a:extLst>
              <a:ext uri="{FF2B5EF4-FFF2-40B4-BE49-F238E27FC236}">
                <a16:creationId xmlns:a16="http://schemas.microsoft.com/office/drawing/2014/main" id="{6B1CDAF9-A125-E393-34B9-37BEC7610A50}"/>
              </a:ext>
            </a:extLst>
          </p:cNvPr>
          <p:cNvSpPr/>
          <p:nvPr/>
        </p:nvSpPr>
        <p:spPr>
          <a:xfrm>
            <a:off x="7739063" y="2033589"/>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9" name="Šipka doprava 68">
            <a:extLst>
              <a:ext uri="{FF2B5EF4-FFF2-40B4-BE49-F238E27FC236}">
                <a16:creationId xmlns:a16="http://schemas.microsoft.com/office/drawing/2014/main" id="{910AC142-9634-1F72-87D9-0E8AC9DB6C91}"/>
              </a:ext>
            </a:extLst>
          </p:cNvPr>
          <p:cNvSpPr/>
          <p:nvPr/>
        </p:nvSpPr>
        <p:spPr>
          <a:xfrm>
            <a:off x="5503863" y="1598614"/>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70" name="Šipka doprava 69">
            <a:extLst>
              <a:ext uri="{FF2B5EF4-FFF2-40B4-BE49-F238E27FC236}">
                <a16:creationId xmlns:a16="http://schemas.microsoft.com/office/drawing/2014/main" id="{CF5F8ED6-B992-12DF-F2A9-C29B0AFE865F}"/>
              </a:ext>
            </a:extLst>
          </p:cNvPr>
          <p:cNvSpPr/>
          <p:nvPr/>
        </p:nvSpPr>
        <p:spPr>
          <a:xfrm>
            <a:off x="6932613" y="1604964"/>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71" name="Obdélník 70">
            <a:extLst>
              <a:ext uri="{FF2B5EF4-FFF2-40B4-BE49-F238E27FC236}">
                <a16:creationId xmlns:a16="http://schemas.microsoft.com/office/drawing/2014/main" id="{75180BCC-1C6A-8A57-ED08-06B3543A1612}"/>
              </a:ext>
            </a:extLst>
          </p:cNvPr>
          <p:cNvSpPr/>
          <p:nvPr/>
        </p:nvSpPr>
        <p:spPr>
          <a:xfrm>
            <a:off x="8167689" y="1428750"/>
            <a:ext cx="928687" cy="357188"/>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72" name="Přímá spojovací čára 71">
            <a:extLst>
              <a:ext uri="{FF2B5EF4-FFF2-40B4-BE49-F238E27FC236}">
                <a16:creationId xmlns:a16="http://schemas.microsoft.com/office/drawing/2014/main" id="{A981D8B6-8F11-6AAE-02F1-DE41007F293B}"/>
              </a:ext>
            </a:extLst>
          </p:cNvPr>
          <p:cNvCxnSpPr/>
          <p:nvPr/>
        </p:nvCxnSpPr>
        <p:spPr>
          <a:xfrm>
            <a:off x="5810251" y="2713039"/>
            <a:ext cx="1000125" cy="1587"/>
          </a:xfrm>
          <a:prstGeom prst="line">
            <a:avLst/>
          </a:prstGeom>
          <a:ln w="25400"/>
        </p:spPr>
        <p:style>
          <a:lnRef idx="1">
            <a:schemeClr val="dk1"/>
          </a:lnRef>
          <a:fillRef idx="0">
            <a:schemeClr val="dk1"/>
          </a:fillRef>
          <a:effectRef idx="0">
            <a:schemeClr val="dk1"/>
          </a:effectRef>
          <a:fontRef idx="minor">
            <a:schemeClr val="tx1"/>
          </a:fontRef>
        </p:style>
      </p:cxnSp>
      <p:cxnSp>
        <p:nvCxnSpPr>
          <p:cNvPr id="77" name="Přímá spojovací čára 76">
            <a:extLst>
              <a:ext uri="{FF2B5EF4-FFF2-40B4-BE49-F238E27FC236}">
                <a16:creationId xmlns:a16="http://schemas.microsoft.com/office/drawing/2014/main" id="{81D4E1E9-09A8-05F0-3C60-E78F2531F0A6}"/>
              </a:ext>
            </a:extLst>
          </p:cNvPr>
          <p:cNvCxnSpPr/>
          <p:nvPr/>
        </p:nvCxnSpPr>
        <p:spPr>
          <a:xfrm>
            <a:off x="6024564" y="5999164"/>
            <a:ext cx="1000125" cy="1587"/>
          </a:xfrm>
          <a:prstGeom prst="line">
            <a:avLst/>
          </a:prstGeom>
          <a:ln w="25400"/>
        </p:spPr>
        <p:style>
          <a:lnRef idx="1">
            <a:schemeClr val="dk1"/>
          </a:lnRef>
          <a:fillRef idx="0">
            <a:schemeClr val="dk1"/>
          </a:fillRef>
          <a:effectRef idx="0">
            <a:schemeClr val="dk1"/>
          </a:effectRef>
          <a:fontRef idx="minor">
            <a:schemeClr val="tx1"/>
          </a:fontRef>
        </p:style>
      </p:cxnSp>
      <p:sp>
        <p:nvSpPr>
          <p:cNvPr id="78" name="Obdélník 77">
            <a:extLst>
              <a:ext uri="{FF2B5EF4-FFF2-40B4-BE49-F238E27FC236}">
                <a16:creationId xmlns:a16="http://schemas.microsoft.com/office/drawing/2014/main" id="{ED75C2B5-70A3-EE64-2AC5-68EF890B5EC6}"/>
              </a:ext>
            </a:extLst>
          </p:cNvPr>
          <p:cNvSpPr/>
          <p:nvPr/>
        </p:nvSpPr>
        <p:spPr>
          <a:xfrm>
            <a:off x="8382000" y="5143501"/>
            <a:ext cx="928688" cy="1428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9" name="Obousměrná svislá šipka 78">
            <a:extLst>
              <a:ext uri="{FF2B5EF4-FFF2-40B4-BE49-F238E27FC236}">
                <a16:creationId xmlns:a16="http://schemas.microsoft.com/office/drawing/2014/main" id="{A1C767BC-047D-E9FE-F764-D1B7F6AEBC7C}"/>
              </a:ext>
            </a:extLst>
          </p:cNvPr>
          <p:cNvSpPr/>
          <p:nvPr/>
        </p:nvSpPr>
        <p:spPr>
          <a:xfrm>
            <a:off x="1993900" y="2357438"/>
            <a:ext cx="285750" cy="785812"/>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73" name="Přímá spojovací čára 72">
            <a:extLst>
              <a:ext uri="{FF2B5EF4-FFF2-40B4-BE49-F238E27FC236}">
                <a16:creationId xmlns:a16="http://schemas.microsoft.com/office/drawing/2014/main" id="{B26C106E-9FA6-7ADC-5B14-166B38B595CC}"/>
              </a:ext>
            </a:extLst>
          </p:cNvPr>
          <p:cNvCxnSpPr/>
          <p:nvPr/>
        </p:nvCxnSpPr>
        <p:spPr>
          <a:xfrm>
            <a:off x="6167438" y="4927600"/>
            <a:ext cx="571500" cy="158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Přímá spojovací čára 73">
            <a:extLst>
              <a:ext uri="{FF2B5EF4-FFF2-40B4-BE49-F238E27FC236}">
                <a16:creationId xmlns:a16="http://schemas.microsoft.com/office/drawing/2014/main" id="{5D3BD788-4566-8F00-2239-0A5500D217E6}"/>
              </a:ext>
            </a:extLst>
          </p:cNvPr>
          <p:cNvCxnSpPr/>
          <p:nvPr/>
        </p:nvCxnSpPr>
        <p:spPr>
          <a:xfrm>
            <a:off x="5953125" y="1428750"/>
            <a:ext cx="571500" cy="158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1" name="Šipka dolů 80">
            <a:extLst>
              <a:ext uri="{FF2B5EF4-FFF2-40B4-BE49-F238E27FC236}">
                <a16:creationId xmlns:a16="http://schemas.microsoft.com/office/drawing/2014/main" id="{9FF50EEA-2199-129C-7BFB-0F8554EA31A6}"/>
              </a:ext>
            </a:extLst>
          </p:cNvPr>
          <p:cNvSpPr/>
          <p:nvPr/>
        </p:nvSpPr>
        <p:spPr>
          <a:xfrm>
            <a:off x="2409826" y="2643188"/>
            <a:ext cx="142875" cy="21431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4" name="Šipka dolů 83">
            <a:extLst>
              <a:ext uri="{FF2B5EF4-FFF2-40B4-BE49-F238E27FC236}">
                <a16:creationId xmlns:a16="http://schemas.microsoft.com/office/drawing/2014/main" id="{F8DDC639-6453-6F12-058A-CDE760A09937}"/>
              </a:ext>
            </a:extLst>
          </p:cNvPr>
          <p:cNvSpPr/>
          <p:nvPr/>
        </p:nvSpPr>
        <p:spPr>
          <a:xfrm flipH="1" flipV="1">
            <a:off x="2452689" y="5857876"/>
            <a:ext cx="142875" cy="214313"/>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5" name="Šipka dolů 84">
            <a:extLst>
              <a:ext uri="{FF2B5EF4-FFF2-40B4-BE49-F238E27FC236}">
                <a16:creationId xmlns:a16="http://schemas.microsoft.com/office/drawing/2014/main" id="{6D87FB9C-75ED-3BD8-4448-2F69A7EEAA37}"/>
              </a:ext>
            </a:extLst>
          </p:cNvPr>
          <p:cNvSpPr/>
          <p:nvPr/>
        </p:nvSpPr>
        <p:spPr>
          <a:xfrm>
            <a:off x="2381251" y="2286001"/>
            <a:ext cx="142875" cy="214313"/>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7" name="Šipka dolů 86">
            <a:extLst>
              <a:ext uri="{FF2B5EF4-FFF2-40B4-BE49-F238E27FC236}">
                <a16:creationId xmlns:a16="http://schemas.microsoft.com/office/drawing/2014/main" id="{60CB08D0-3AD0-5BD1-5A65-D5119C1941FE}"/>
              </a:ext>
            </a:extLst>
          </p:cNvPr>
          <p:cNvSpPr/>
          <p:nvPr/>
        </p:nvSpPr>
        <p:spPr>
          <a:xfrm flipH="1" flipV="1">
            <a:off x="2452689" y="6357938"/>
            <a:ext cx="142875" cy="21431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8" name="Obdélník 87">
            <a:extLst>
              <a:ext uri="{FF2B5EF4-FFF2-40B4-BE49-F238E27FC236}">
                <a16:creationId xmlns:a16="http://schemas.microsoft.com/office/drawing/2014/main" id="{477B58D2-7CCD-647E-F0F8-29D27EEAED47}"/>
              </a:ext>
            </a:extLst>
          </p:cNvPr>
          <p:cNvSpPr/>
          <p:nvPr/>
        </p:nvSpPr>
        <p:spPr>
          <a:xfrm>
            <a:off x="4095751" y="785814"/>
            <a:ext cx="1071563" cy="7143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9" name="Obdélník 88">
            <a:extLst>
              <a:ext uri="{FF2B5EF4-FFF2-40B4-BE49-F238E27FC236}">
                <a16:creationId xmlns:a16="http://schemas.microsoft.com/office/drawing/2014/main" id="{1C6FAF11-4CD3-A6D0-BE14-30EE10753408}"/>
              </a:ext>
            </a:extLst>
          </p:cNvPr>
          <p:cNvSpPr/>
          <p:nvPr/>
        </p:nvSpPr>
        <p:spPr>
          <a:xfrm>
            <a:off x="4310063" y="4286250"/>
            <a:ext cx="1071562" cy="71438"/>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0" name="Šipka doprava 89">
            <a:extLst>
              <a:ext uri="{FF2B5EF4-FFF2-40B4-BE49-F238E27FC236}">
                <a16:creationId xmlns:a16="http://schemas.microsoft.com/office/drawing/2014/main" id="{4963A3E2-29F0-780E-86DC-C156D30DEA1D}"/>
              </a:ext>
            </a:extLst>
          </p:cNvPr>
          <p:cNvSpPr/>
          <p:nvPr/>
        </p:nvSpPr>
        <p:spPr>
          <a:xfrm rot="16200000">
            <a:off x="9596438" y="2571750"/>
            <a:ext cx="1071562" cy="357188"/>
          </a:xfrm>
          <a:prstGeom prst="rightArrow">
            <a:avLst/>
          </a:prstGeom>
          <a:solidFill>
            <a:schemeClr val="accent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dirty="0"/>
          </a:p>
        </p:txBody>
      </p:sp>
      <p:sp>
        <p:nvSpPr>
          <p:cNvPr id="91" name="Obdélník 90">
            <a:extLst>
              <a:ext uri="{FF2B5EF4-FFF2-40B4-BE49-F238E27FC236}">
                <a16:creationId xmlns:a16="http://schemas.microsoft.com/office/drawing/2014/main" id="{4798B85E-3154-CB95-7EFF-DD8BD8B10C85}"/>
              </a:ext>
            </a:extLst>
          </p:cNvPr>
          <p:cNvSpPr/>
          <p:nvPr/>
        </p:nvSpPr>
        <p:spPr>
          <a:xfrm>
            <a:off x="9739313" y="3286126"/>
            <a:ext cx="785812"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Cl </a:t>
            </a:r>
            <a:r>
              <a:rPr lang="cs-CZ" sz="1600" baseline="46000" dirty="0"/>
              <a:t>-</a:t>
            </a:r>
            <a:endParaRPr lang="cs-CZ" baseline="46000" dirty="0"/>
          </a:p>
        </p:txBody>
      </p:sp>
      <p:sp>
        <p:nvSpPr>
          <p:cNvPr id="92" name="Obdélník 91">
            <a:extLst>
              <a:ext uri="{FF2B5EF4-FFF2-40B4-BE49-F238E27FC236}">
                <a16:creationId xmlns:a16="http://schemas.microsoft.com/office/drawing/2014/main" id="{C5611E7C-111E-B1EC-8A5F-2493AFB12A38}"/>
              </a:ext>
            </a:extLst>
          </p:cNvPr>
          <p:cNvSpPr/>
          <p:nvPr/>
        </p:nvSpPr>
        <p:spPr>
          <a:xfrm>
            <a:off x="9739313" y="1500189"/>
            <a:ext cx="785812"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Cl </a:t>
            </a:r>
            <a:r>
              <a:rPr lang="cs-CZ" sz="1600" baseline="46000" dirty="0"/>
              <a:t>-</a:t>
            </a:r>
            <a:endParaRPr lang="cs-CZ" baseline="46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heckerboard(across)">
                                      <p:cBhvr>
                                        <p:cTn id="10" dur="500"/>
                                        <p:tgtEl>
                                          <p:spTgt spid="3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across)">
                                      <p:cBhvr>
                                        <p:cTn id="13" dur="500"/>
                                        <p:tgtEl>
                                          <p:spTgt spid="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checkerboard(across)">
                                      <p:cBhvr>
                                        <p:cTn id="18" dur="500"/>
                                        <p:tgtEl>
                                          <p:spTgt spid="8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checkerboard(across)">
                                      <p:cBhvr>
                                        <p:cTn id="21" dur="500"/>
                                        <p:tgtEl>
                                          <p:spTgt spid="5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checkerboard(across)">
                                      <p:cBhvr>
                                        <p:cTn id="24" dur="500"/>
                                        <p:tgtEl>
                                          <p:spTgt spid="54"/>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checkerboard(across)">
                                      <p:cBhvr>
                                        <p:cTn id="27" dur="500"/>
                                        <p:tgtEl>
                                          <p:spTgt spid="5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checkerboard(across)">
                                      <p:cBhvr>
                                        <p:cTn id="30" dur="500"/>
                                        <p:tgtEl>
                                          <p:spTgt spid="64"/>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checkerboard(across)">
                                      <p:cBhvr>
                                        <p:cTn id="33" dur="500"/>
                                        <p:tgtEl>
                                          <p:spTgt spid="6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checkerboard(across)">
                                      <p:cBhvr>
                                        <p:cTn id="36" dur="500"/>
                                        <p:tgtEl>
                                          <p:spTgt spid="6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checkerboard(across)">
                                      <p:cBhvr>
                                        <p:cTn id="39" dur="500"/>
                                        <p:tgtEl>
                                          <p:spTgt spid="8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checkerboard(across)">
                                      <p:cBhvr>
                                        <p:cTn id="42" dur="500"/>
                                        <p:tgtEl>
                                          <p:spTgt spid="4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checkerboard(across)">
                                      <p:cBhvr>
                                        <p:cTn id="45" dur="500"/>
                                        <p:tgtEl>
                                          <p:spTgt spid="6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checkerboard(across)">
                                      <p:cBhvr>
                                        <p:cTn id="48" dur="500"/>
                                        <p:tgtEl>
                                          <p:spTgt spid="65"/>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checkerboard(across)">
                                      <p:cBhvr>
                                        <p:cTn id="51" dur="500"/>
                                        <p:tgtEl>
                                          <p:spTgt spid="69"/>
                                        </p:tgtEl>
                                      </p:cBhvr>
                                    </p:animEffect>
                                  </p:childTnLst>
                                </p:cTn>
                              </p:par>
                              <p:par>
                                <p:cTn id="52" presetID="5" presetClass="entr" presetSubtype="10" fill="hold"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checkerboard(across)">
                                      <p:cBhvr>
                                        <p:cTn id="54" dur="500"/>
                                        <p:tgtEl>
                                          <p:spTgt spid="74"/>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checkerboard(across)">
                                      <p:cBhvr>
                                        <p:cTn id="57" dur="500"/>
                                        <p:tgtEl>
                                          <p:spTgt spid="70"/>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checkerboard(across)">
                                      <p:cBhvr>
                                        <p:cTn id="60" dur="500"/>
                                        <p:tgtEl>
                                          <p:spTgt spid="67"/>
                                        </p:tgtEl>
                                      </p:cBhvr>
                                    </p:animEffect>
                                  </p:childTnLst>
                                </p:cTn>
                              </p:par>
                              <p:par>
                                <p:cTn id="61" presetID="5" presetClass="entr" presetSubtype="1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checkerboard(across)">
                                      <p:cBhvr>
                                        <p:cTn id="63" dur="500"/>
                                        <p:tgtEl>
                                          <p:spTgt spid="72"/>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checkerboard(across)">
                                      <p:cBhvr>
                                        <p:cTn id="66" dur="500"/>
                                        <p:tgtEl>
                                          <p:spTgt spid="48"/>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checkerboard(across)">
                                      <p:cBhvr>
                                        <p:cTn id="69" dur="500"/>
                                        <p:tgtEl>
                                          <p:spTgt spid="68"/>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checkerboard(across)">
                                      <p:cBhvr>
                                        <p:cTn id="72" dur="500"/>
                                        <p:tgtEl>
                                          <p:spTgt spid="71"/>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checkerboard(across)">
                                      <p:cBhvr>
                                        <p:cTn id="75" dur="500"/>
                                        <p:tgtEl>
                                          <p:spTgt spid="39"/>
                                        </p:tgtEl>
                                      </p:cBhvr>
                                    </p:animEffect>
                                  </p:childTnLst>
                                </p:cTn>
                              </p:par>
                              <p:par>
                                <p:cTn id="76" presetID="5" presetClass="entr" presetSubtype="10" fill="hold" nodeType="with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checkerboard(across)">
                                      <p:cBhvr>
                                        <p:cTn id="78" dur="500"/>
                                        <p:tgtEl>
                                          <p:spTgt spid="73"/>
                                        </p:tgtEl>
                                      </p:cBhvr>
                                    </p:animEffect>
                                  </p:childTnLst>
                                </p:cTn>
                              </p:par>
                              <p:par>
                                <p:cTn id="79" presetID="5" presetClass="entr" presetSubtype="10" fill="hold"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checkerboard(across)">
                                      <p:cBhvr>
                                        <p:cTn id="81" dur="500"/>
                                        <p:tgtEl>
                                          <p:spTgt spid="77"/>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checkerboard(across)">
                                      <p:cBhvr>
                                        <p:cTn id="84" dur="500"/>
                                        <p:tgtEl>
                                          <p:spTgt spid="40"/>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checkerboard(across)">
                                      <p:cBhvr>
                                        <p:cTn id="87" dur="500"/>
                                        <p:tgtEl>
                                          <p:spTgt spid="60"/>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checkerboard(across)">
                                      <p:cBhvr>
                                        <p:cTn id="90" dur="500"/>
                                        <p:tgtEl>
                                          <p:spTgt spid="57"/>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checkerboard(across)">
                                      <p:cBhvr>
                                        <p:cTn id="93" dur="500"/>
                                        <p:tgtEl>
                                          <p:spTgt spid="56"/>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checkerboard(across)">
                                      <p:cBhvr>
                                        <p:cTn id="96" dur="500"/>
                                        <p:tgtEl>
                                          <p:spTgt spid="61"/>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checkerboard(across)">
                                      <p:cBhvr>
                                        <p:cTn id="99" dur="500"/>
                                        <p:tgtEl>
                                          <p:spTgt spid="58"/>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checkerboard(across)">
                                      <p:cBhvr>
                                        <p:cTn id="102" dur="500"/>
                                        <p:tgtEl>
                                          <p:spTgt spid="59"/>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checkerboard(across)">
                                      <p:cBhvr>
                                        <p:cTn id="105" dur="500"/>
                                        <p:tgtEl>
                                          <p:spTgt spid="78"/>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 presetClass="entr" presetSubtype="10" fill="hold" grpId="0" nodeType="click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checkerboard(across)">
                                      <p:cBhvr>
                                        <p:cTn id="110" dur="500"/>
                                        <p:tgtEl>
                                          <p:spTgt spid="5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 presetClass="entr" presetSubtype="10" fill="hold" grpId="0" nodeType="click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checkerboard(across)">
                                      <p:cBhvr>
                                        <p:cTn id="115" dur="500"/>
                                        <p:tgtEl>
                                          <p:spTgt spid="91"/>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90"/>
                                        </p:tgtEl>
                                        <p:attrNameLst>
                                          <p:attrName>style.visibility</p:attrName>
                                        </p:attrNameLst>
                                      </p:cBhvr>
                                      <p:to>
                                        <p:strVal val="visible"/>
                                      </p:to>
                                    </p:set>
                                    <p:animEffect transition="in" filter="checkerboard(across)">
                                      <p:cBhvr>
                                        <p:cTn id="118" dur="500"/>
                                        <p:tgtEl>
                                          <p:spTgt spid="90"/>
                                        </p:tgtEl>
                                      </p:cBhvr>
                                    </p:animEffect>
                                  </p:childTnLst>
                                </p:cTn>
                              </p:par>
                              <p:par>
                                <p:cTn id="119" presetID="5" presetClass="entr" presetSubtype="10" fill="hold" grpId="0" nodeType="withEffect">
                                  <p:stCondLst>
                                    <p:cond delay="0"/>
                                  </p:stCondLst>
                                  <p:childTnLst>
                                    <p:set>
                                      <p:cBhvr>
                                        <p:cTn id="120" dur="1" fill="hold">
                                          <p:stCondLst>
                                            <p:cond delay="0"/>
                                          </p:stCondLst>
                                        </p:cTn>
                                        <p:tgtEl>
                                          <p:spTgt spid="92"/>
                                        </p:tgtEl>
                                        <p:attrNameLst>
                                          <p:attrName>style.visibility</p:attrName>
                                        </p:attrNameLst>
                                      </p:cBhvr>
                                      <p:to>
                                        <p:strVal val="visible"/>
                                      </p:to>
                                    </p:set>
                                    <p:animEffect transition="in" filter="checkerboard(across)">
                                      <p:cBhvr>
                                        <p:cTn id="121" dur="500"/>
                                        <p:tgtEl>
                                          <p:spTgt spid="92"/>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 presetClass="entr" presetSubtype="10" fill="hold" grpId="0" nodeType="clickEffect">
                                  <p:stCondLst>
                                    <p:cond delay="0"/>
                                  </p:stCondLst>
                                  <p:childTnLst>
                                    <p:set>
                                      <p:cBhvr>
                                        <p:cTn id="125" dur="1" fill="hold">
                                          <p:stCondLst>
                                            <p:cond delay="0"/>
                                          </p:stCondLst>
                                        </p:cTn>
                                        <p:tgtEl>
                                          <p:spTgt spid="81"/>
                                        </p:tgtEl>
                                        <p:attrNameLst>
                                          <p:attrName>style.visibility</p:attrName>
                                        </p:attrNameLst>
                                      </p:cBhvr>
                                      <p:to>
                                        <p:strVal val="visible"/>
                                      </p:to>
                                    </p:set>
                                    <p:animEffect transition="in" filter="checkerboard(across)">
                                      <p:cBhvr>
                                        <p:cTn id="126" dur="500"/>
                                        <p:tgtEl>
                                          <p:spTgt spid="81"/>
                                        </p:tgtEl>
                                      </p:cBhvr>
                                    </p:animEffect>
                                  </p:childTnLst>
                                </p:cTn>
                              </p:par>
                              <p:par>
                                <p:cTn id="127" presetID="5" presetClass="entr" presetSubtype="10" fill="hold" grpId="0" nodeType="with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checkerboard(across)">
                                      <p:cBhvr>
                                        <p:cTn id="129" dur="500"/>
                                        <p:tgtEl>
                                          <p:spTgt spid="85"/>
                                        </p:tgtEl>
                                      </p:cBhvr>
                                    </p:animEffect>
                                  </p:childTnLst>
                                </p:cTn>
                              </p:par>
                              <p:par>
                                <p:cTn id="130" presetID="5" presetClass="entr" presetSubtype="10" fill="hold" grpId="0" nodeType="with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checkerboard(across)">
                                      <p:cBhvr>
                                        <p:cTn id="132" dur="500"/>
                                        <p:tgtEl>
                                          <p:spTgt spid="84"/>
                                        </p:tgtEl>
                                      </p:cBhvr>
                                    </p:animEffect>
                                  </p:childTnLst>
                                </p:cTn>
                              </p:par>
                              <p:par>
                                <p:cTn id="133" presetID="5" presetClass="entr" presetSubtype="10" fill="hold" grpId="0" nodeType="withEffect">
                                  <p:stCondLst>
                                    <p:cond delay="0"/>
                                  </p:stCondLst>
                                  <p:childTnLst>
                                    <p:set>
                                      <p:cBhvr>
                                        <p:cTn id="134" dur="1" fill="hold">
                                          <p:stCondLst>
                                            <p:cond delay="0"/>
                                          </p:stCondLst>
                                        </p:cTn>
                                        <p:tgtEl>
                                          <p:spTgt spid="87"/>
                                        </p:tgtEl>
                                        <p:attrNameLst>
                                          <p:attrName>style.visibility</p:attrName>
                                        </p:attrNameLst>
                                      </p:cBhvr>
                                      <p:to>
                                        <p:strVal val="visible"/>
                                      </p:to>
                                    </p:set>
                                    <p:animEffect transition="in" filter="checkerboard(across)">
                                      <p:cBhvr>
                                        <p:cTn id="1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8" grpId="0" animBg="1"/>
      <p:bldP spid="49" grpId="0" animBg="1"/>
      <p:bldP spid="51"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8" grpId="0" animBg="1"/>
      <p:bldP spid="79" grpId="0" animBg="1"/>
      <p:bldP spid="81" grpId="0" animBg="1"/>
      <p:bldP spid="84" grpId="0" animBg="1"/>
      <p:bldP spid="85" grpId="0" animBg="1"/>
      <p:bldP spid="87" grpId="0" animBg="1"/>
      <p:bldP spid="88" grpId="0" animBg="1"/>
      <p:bldP spid="89" grpId="0" animBg="1"/>
      <p:bldP spid="90" grpId="0" animBg="1"/>
      <p:bldP spid="91" grpId="0" animBg="1"/>
      <p:bldP spid="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bdélník 174">
            <a:extLst>
              <a:ext uri="{FF2B5EF4-FFF2-40B4-BE49-F238E27FC236}">
                <a16:creationId xmlns:a16="http://schemas.microsoft.com/office/drawing/2014/main" id="{4FAAAB22-7813-C009-5FF6-0A42C8135DE0}"/>
              </a:ext>
            </a:extLst>
          </p:cNvPr>
          <p:cNvSpPr/>
          <p:nvPr/>
        </p:nvSpPr>
        <p:spPr>
          <a:xfrm>
            <a:off x="152400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2" name="Elipsa 151">
            <a:extLst>
              <a:ext uri="{FF2B5EF4-FFF2-40B4-BE49-F238E27FC236}">
                <a16:creationId xmlns:a16="http://schemas.microsoft.com/office/drawing/2014/main" id="{5C5726FE-0353-BC6C-D679-B0EDE8B76BF4}"/>
              </a:ext>
            </a:extLst>
          </p:cNvPr>
          <p:cNvSpPr/>
          <p:nvPr/>
        </p:nvSpPr>
        <p:spPr>
          <a:xfrm>
            <a:off x="952501" y="-1643063"/>
            <a:ext cx="10215563" cy="521493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a:extLst>
              <a:ext uri="{FF2B5EF4-FFF2-40B4-BE49-F238E27FC236}">
                <a16:creationId xmlns:a16="http://schemas.microsoft.com/office/drawing/2014/main" id="{5EA0B078-9029-CF13-C16F-931153530AA9}"/>
              </a:ext>
            </a:extLst>
          </p:cNvPr>
          <p:cNvSpPr/>
          <p:nvPr/>
        </p:nvSpPr>
        <p:spPr>
          <a:xfrm>
            <a:off x="2381250" y="1428750"/>
            <a:ext cx="928688"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CO2</a:t>
            </a:r>
          </a:p>
        </p:txBody>
      </p:sp>
      <p:sp>
        <p:nvSpPr>
          <p:cNvPr id="5" name="Obdélník 4">
            <a:extLst>
              <a:ext uri="{FF2B5EF4-FFF2-40B4-BE49-F238E27FC236}">
                <a16:creationId xmlns:a16="http://schemas.microsoft.com/office/drawing/2014/main" id="{0A6B7360-4287-3CEE-FDE2-C48FBB92942E}"/>
              </a:ext>
            </a:extLst>
          </p:cNvPr>
          <p:cNvSpPr/>
          <p:nvPr/>
        </p:nvSpPr>
        <p:spPr>
          <a:xfrm>
            <a:off x="2452688" y="428625"/>
            <a:ext cx="785812"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H2O</a:t>
            </a:r>
          </a:p>
        </p:txBody>
      </p:sp>
      <p:sp>
        <p:nvSpPr>
          <p:cNvPr id="6" name="Obdélník 5">
            <a:extLst>
              <a:ext uri="{FF2B5EF4-FFF2-40B4-BE49-F238E27FC236}">
                <a16:creationId xmlns:a16="http://schemas.microsoft.com/office/drawing/2014/main" id="{150BFA75-BEDB-E423-A181-F96F48C0E042}"/>
              </a:ext>
            </a:extLst>
          </p:cNvPr>
          <p:cNvSpPr/>
          <p:nvPr/>
        </p:nvSpPr>
        <p:spPr>
          <a:xfrm>
            <a:off x="4095751" y="857250"/>
            <a:ext cx="1071563" cy="5715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H2CO3</a:t>
            </a:r>
          </a:p>
        </p:txBody>
      </p:sp>
      <p:sp>
        <p:nvSpPr>
          <p:cNvPr id="7" name="Obdélník 6">
            <a:extLst>
              <a:ext uri="{FF2B5EF4-FFF2-40B4-BE49-F238E27FC236}">
                <a16:creationId xmlns:a16="http://schemas.microsoft.com/office/drawing/2014/main" id="{2EF2297E-D38B-FEE0-7BBE-A6644B1ED715}"/>
              </a:ext>
            </a:extLst>
          </p:cNvPr>
          <p:cNvSpPr/>
          <p:nvPr/>
        </p:nvSpPr>
        <p:spPr>
          <a:xfrm>
            <a:off x="5738814" y="285751"/>
            <a:ext cx="1000125" cy="714375"/>
          </a:xfrm>
          <a:prstGeom prst="rect">
            <a:avLst/>
          </a:prstGeom>
          <a:solidFill>
            <a:schemeClr val="accent1">
              <a:lumMod val="8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HCO3 </a:t>
            </a:r>
            <a:r>
              <a:rPr lang="cs-CZ" sz="1600" baseline="46000" dirty="0"/>
              <a:t>-</a:t>
            </a:r>
            <a:endParaRPr lang="cs-CZ" baseline="46000" dirty="0"/>
          </a:p>
        </p:txBody>
      </p:sp>
      <p:sp>
        <p:nvSpPr>
          <p:cNvPr id="10" name="Obdélník 9">
            <a:extLst>
              <a:ext uri="{FF2B5EF4-FFF2-40B4-BE49-F238E27FC236}">
                <a16:creationId xmlns:a16="http://schemas.microsoft.com/office/drawing/2014/main" id="{C9DA44BA-9B38-30F6-A40F-932953F66578}"/>
              </a:ext>
            </a:extLst>
          </p:cNvPr>
          <p:cNvSpPr/>
          <p:nvPr/>
        </p:nvSpPr>
        <p:spPr>
          <a:xfrm>
            <a:off x="5953125" y="1428751"/>
            <a:ext cx="571500" cy="5000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 </a:t>
            </a:r>
            <a:r>
              <a:rPr lang="cs-CZ" sz="1600" baseline="46000" dirty="0"/>
              <a:t>+</a:t>
            </a:r>
            <a:endParaRPr lang="cs-CZ" baseline="46000" dirty="0"/>
          </a:p>
        </p:txBody>
      </p:sp>
      <p:sp>
        <p:nvSpPr>
          <p:cNvPr id="11" name="Obdélník 10">
            <a:extLst>
              <a:ext uri="{FF2B5EF4-FFF2-40B4-BE49-F238E27FC236}">
                <a16:creationId xmlns:a16="http://schemas.microsoft.com/office/drawing/2014/main" id="{9D0438C5-E662-E50A-A329-96EA5AB8A422}"/>
              </a:ext>
            </a:extLst>
          </p:cNvPr>
          <p:cNvSpPr/>
          <p:nvPr/>
        </p:nvSpPr>
        <p:spPr>
          <a:xfrm>
            <a:off x="8167689" y="1785939"/>
            <a:ext cx="928687"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err="1"/>
              <a:t>HBuf</a:t>
            </a:r>
            <a:r>
              <a:rPr lang="cs-CZ" dirty="0"/>
              <a:t> </a:t>
            </a:r>
            <a:endParaRPr lang="cs-CZ" baseline="46000" dirty="0"/>
          </a:p>
        </p:txBody>
      </p:sp>
      <p:sp>
        <p:nvSpPr>
          <p:cNvPr id="20" name="Obdélník 19">
            <a:extLst>
              <a:ext uri="{FF2B5EF4-FFF2-40B4-BE49-F238E27FC236}">
                <a16:creationId xmlns:a16="http://schemas.microsoft.com/office/drawing/2014/main" id="{EBB8D2E7-DE06-88CF-910C-BCD1077868EC}"/>
              </a:ext>
            </a:extLst>
          </p:cNvPr>
          <p:cNvSpPr/>
          <p:nvPr/>
        </p:nvSpPr>
        <p:spPr>
          <a:xfrm>
            <a:off x="5810251" y="2357439"/>
            <a:ext cx="1000125" cy="714375"/>
          </a:xfrm>
          <a:prstGeom prst="rect">
            <a:avLst/>
          </a:prstGeom>
          <a:solidFill>
            <a:schemeClr val="accent1">
              <a:lumMod val="8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cs-CZ" dirty="0"/>
          </a:p>
          <a:p>
            <a:pPr algn="ctr">
              <a:defRPr/>
            </a:pPr>
            <a:r>
              <a:rPr lang="cs-CZ" dirty="0"/>
              <a:t>Buf </a:t>
            </a:r>
            <a:r>
              <a:rPr lang="cs-CZ" baseline="46000" dirty="0"/>
              <a:t>-</a:t>
            </a:r>
            <a:r>
              <a:rPr lang="cs-CZ" dirty="0"/>
              <a:t> </a:t>
            </a:r>
            <a:endParaRPr lang="cs-CZ" baseline="46000" dirty="0"/>
          </a:p>
        </p:txBody>
      </p:sp>
      <p:cxnSp>
        <p:nvCxnSpPr>
          <p:cNvPr id="82" name="Pravoúhlá spojovací čára 81">
            <a:extLst>
              <a:ext uri="{FF2B5EF4-FFF2-40B4-BE49-F238E27FC236}">
                <a16:creationId xmlns:a16="http://schemas.microsoft.com/office/drawing/2014/main" id="{9AC575E9-0F13-DC8C-EB7D-4B4D230A52C4}"/>
              </a:ext>
            </a:extLst>
          </p:cNvPr>
          <p:cNvCxnSpPr>
            <a:stCxn id="11" idx="1"/>
            <a:endCxn id="10" idx="3"/>
          </p:cNvCxnSpPr>
          <p:nvPr/>
        </p:nvCxnSpPr>
        <p:spPr>
          <a:xfrm rot="10800000">
            <a:off x="6524626" y="1677989"/>
            <a:ext cx="1643063" cy="428625"/>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86" name="Pravoúhlá spojovací čára 85">
            <a:extLst>
              <a:ext uri="{FF2B5EF4-FFF2-40B4-BE49-F238E27FC236}">
                <a16:creationId xmlns:a16="http://schemas.microsoft.com/office/drawing/2014/main" id="{54578E13-71A8-66A6-A2FD-EF9D6D4BFB7F}"/>
              </a:ext>
            </a:extLst>
          </p:cNvPr>
          <p:cNvCxnSpPr>
            <a:stCxn id="20" idx="3"/>
            <a:endCxn id="11" idx="1"/>
          </p:cNvCxnSpPr>
          <p:nvPr/>
        </p:nvCxnSpPr>
        <p:spPr>
          <a:xfrm flipV="1">
            <a:off x="6810376" y="2106613"/>
            <a:ext cx="1357313" cy="608012"/>
          </a:xfrm>
          <a:prstGeom prst="bentConnector3">
            <a:avLst>
              <a:gd name="adj1" fmla="val 39792"/>
            </a:avLst>
          </a:prstGeom>
        </p:spPr>
        <p:style>
          <a:lnRef idx="2">
            <a:schemeClr val="dk1"/>
          </a:lnRef>
          <a:fillRef idx="1">
            <a:schemeClr val="lt1"/>
          </a:fillRef>
          <a:effectRef idx="0">
            <a:schemeClr val="dk1"/>
          </a:effectRef>
          <a:fontRef idx="minor">
            <a:schemeClr val="dk1"/>
          </a:fontRef>
        </p:style>
      </p:cxnSp>
      <p:cxnSp>
        <p:nvCxnSpPr>
          <p:cNvPr id="103" name="Pravoúhlá spojovací čára 102">
            <a:extLst>
              <a:ext uri="{FF2B5EF4-FFF2-40B4-BE49-F238E27FC236}">
                <a16:creationId xmlns:a16="http://schemas.microsoft.com/office/drawing/2014/main" id="{AA27C7C3-DA60-41FD-CF74-B934B7DD4818}"/>
              </a:ext>
            </a:extLst>
          </p:cNvPr>
          <p:cNvCxnSpPr>
            <a:stCxn id="6" idx="1"/>
            <a:endCxn id="5" idx="3"/>
          </p:cNvCxnSpPr>
          <p:nvPr/>
        </p:nvCxnSpPr>
        <p:spPr>
          <a:xfrm rot="10800000">
            <a:off x="3238500" y="749300"/>
            <a:ext cx="857250" cy="393700"/>
          </a:xfrm>
          <a:prstGeom prst="bentConnector3">
            <a:avLst>
              <a:gd name="adj1" fmla="val 46768"/>
            </a:avLst>
          </a:prstGeom>
        </p:spPr>
        <p:style>
          <a:lnRef idx="2">
            <a:schemeClr val="dk1"/>
          </a:lnRef>
          <a:fillRef idx="1">
            <a:schemeClr val="lt1"/>
          </a:fillRef>
          <a:effectRef idx="0">
            <a:schemeClr val="dk1"/>
          </a:effectRef>
          <a:fontRef idx="minor">
            <a:schemeClr val="dk1"/>
          </a:fontRef>
        </p:style>
      </p:cxnSp>
      <p:cxnSp>
        <p:nvCxnSpPr>
          <p:cNvPr id="104" name="Pravoúhlá spojovací čára 103">
            <a:extLst>
              <a:ext uri="{FF2B5EF4-FFF2-40B4-BE49-F238E27FC236}">
                <a16:creationId xmlns:a16="http://schemas.microsoft.com/office/drawing/2014/main" id="{87EA5156-CA24-109A-43FB-11A18EFCEB74}"/>
              </a:ext>
            </a:extLst>
          </p:cNvPr>
          <p:cNvCxnSpPr>
            <a:stCxn id="4" idx="3"/>
            <a:endCxn id="6" idx="1"/>
          </p:cNvCxnSpPr>
          <p:nvPr/>
        </p:nvCxnSpPr>
        <p:spPr>
          <a:xfrm flipV="1">
            <a:off x="3309938" y="1143001"/>
            <a:ext cx="785812" cy="606425"/>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23" name="Pravoúhlá spojovací čára 122">
            <a:extLst>
              <a:ext uri="{FF2B5EF4-FFF2-40B4-BE49-F238E27FC236}">
                <a16:creationId xmlns:a16="http://schemas.microsoft.com/office/drawing/2014/main" id="{E16134B3-4754-EA5F-6551-CE2B6BA863BC}"/>
              </a:ext>
            </a:extLst>
          </p:cNvPr>
          <p:cNvCxnSpPr>
            <a:stCxn id="7" idx="1"/>
            <a:endCxn id="6" idx="3"/>
          </p:cNvCxnSpPr>
          <p:nvPr/>
        </p:nvCxnSpPr>
        <p:spPr>
          <a:xfrm rot="10800000" flipV="1">
            <a:off x="5167313" y="642938"/>
            <a:ext cx="571500" cy="50006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24" name="Pravoúhlá spojovací čára 123">
            <a:extLst>
              <a:ext uri="{FF2B5EF4-FFF2-40B4-BE49-F238E27FC236}">
                <a16:creationId xmlns:a16="http://schemas.microsoft.com/office/drawing/2014/main" id="{2909C24B-288F-2417-925E-4FCAB2DB4F5E}"/>
              </a:ext>
            </a:extLst>
          </p:cNvPr>
          <p:cNvCxnSpPr>
            <a:stCxn id="10" idx="1"/>
            <a:endCxn id="6" idx="3"/>
          </p:cNvCxnSpPr>
          <p:nvPr/>
        </p:nvCxnSpPr>
        <p:spPr>
          <a:xfrm rot="10800000">
            <a:off x="5167313" y="1143000"/>
            <a:ext cx="785812" cy="534988"/>
          </a:xfrm>
          <a:prstGeom prst="bentConnector3">
            <a:avLst>
              <a:gd name="adj1" fmla="val 64105"/>
            </a:avLst>
          </a:prstGeom>
        </p:spPr>
        <p:style>
          <a:lnRef idx="2">
            <a:schemeClr val="dk1"/>
          </a:lnRef>
          <a:fillRef idx="1">
            <a:schemeClr val="lt1"/>
          </a:fillRef>
          <a:effectRef idx="0">
            <a:schemeClr val="dk1"/>
          </a:effectRef>
          <a:fontRef idx="minor">
            <a:schemeClr val="dk1"/>
          </a:fontRef>
        </p:style>
      </p:cxnSp>
      <p:sp>
        <p:nvSpPr>
          <p:cNvPr id="139" name="Obdélník 138">
            <a:extLst>
              <a:ext uri="{FF2B5EF4-FFF2-40B4-BE49-F238E27FC236}">
                <a16:creationId xmlns:a16="http://schemas.microsoft.com/office/drawing/2014/main" id="{4E0AF0AC-C78D-2824-5F36-D034ACF7EC1F}"/>
              </a:ext>
            </a:extLst>
          </p:cNvPr>
          <p:cNvSpPr/>
          <p:nvPr/>
        </p:nvSpPr>
        <p:spPr>
          <a:xfrm>
            <a:off x="2595564" y="4929189"/>
            <a:ext cx="928687"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CO2</a:t>
            </a:r>
          </a:p>
        </p:txBody>
      </p:sp>
      <p:sp>
        <p:nvSpPr>
          <p:cNvPr id="140" name="Obdélník 139">
            <a:extLst>
              <a:ext uri="{FF2B5EF4-FFF2-40B4-BE49-F238E27FC236}">
                <a16:creationId xmlns:a16="http://schemas.microsoft.com/office/drawing/2014/main" id="{9B3BBA2D-6A44-DD8D-2AB8-51854E9868D4}"/>
              </a:ext>
            </a:extLst>
          </p:cNvPr>
          <p:cNvSpPr/>
          <p:nvPr/>
        </p:nvSpPr>
        <p:spPr>
          <a:xfrm>
            <a:off x="2667001" y="3929064"/>
            <a:ext cx="785813" cy="642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H2O</a:t>
            </a:r>
          </a:p>
        </p:txBody>
      </p:sp>
      <p:sp>
        <p:nvSpPr>
          <p:cNvPr id="141" name="Obdélník 140">
            <a:extLst>
              <a:ext uri="{FF2B5EF4-FFF2-40B4-BE49-F238E27FC236}">
                <a16:creationId xmlns:a16="http://schemas.microsoft.com/office/drawing/2014/main" id="{BE1327E3-99F4-4AEE-AF83-5F5B96636704}"/>
              </a:ext>
            </a:extLst>
          </p:cNvPr>
          <p:cNvSpPr/>
          <p:nvPr/>
        </p:nvSpPr>
        <p:spPr>
          <a:xfrm>
            <a:off x="4310063" y="4357688"/>
            <a:ext cx="1071562" cy="5715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H2CO3</a:t>
            </a:r>
          </a:p>
        </p:txBody>
      </p:sp>
      <p:sp>
        <p:nvSpPr>
          <p:cNvPr id="142" name="Obdélník 141">
            <a:extLst>
              <a:ext uri="{FF2B5EF4-FFF2-40B4-BE49-F238E27FC236}">
                <a16:creationId xmlns:a16="http://schemas.microsoft.com/office/drawing/2014/main" id="{2129B883-DDF9-AD1A-1DDB-CBF3269BAB35}"/>
              </a:ext>
            </a:extLst>
          </p:cNvPr>
          <p:cNvSpPr/>
          <p:nvPr/>
        </p:nvSpPr>
        <p:spPr>
          <a:xfrm>
            <a:off x="5953126" y="3786189"/>
            <a:ext cx="1000125" cy="714375"/>
          </a:xfrm>
          <a:prstGeom prst="rect">
            <a:avLst/>
          </a:prstGeom>
          <a:solidFill>
            <a:schemeClr val="accent1">
              <a:lumMod val="8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HCO3 </a:t>
            </a:r>
            <a:r>
              <a:rPr lang="cs-CZ" sz="1600" baseline="46000" dirty="0"/>
              <a:t>-</a:t>
            </a:r>
            <a:endParaRPr lang="cs-CZ" baseline="46000" dirty="0"/>
          </a:p>
        </p:txBody>
      </p:sp>
      <p:sp>
        <p:nvSpPr>
          <p:cNvPr id="143" name="Obdélník 142">
            <a:extLst>
              <a:ext uri="{FF2B5EF4-FFF2-40B4-BE49-F238E27FC236}">
                <a16:creationId xmlns:a16="http://schemas.microsoft.com/office/drawing/2014/main" id="{666F9733-BC88-3507-80B2-F105B3CAB904}"/>
              </a:ext>
            </a:extLst>
          </p:cNvPr>
          <p:cNvSpPr/>
          <p:nvPr/>
        </p:nvSpPr>
        <p:spPr>
          <a:xfrm>
            <a:off x="6167438" y="4929188"/>
            <a:ext cx="571500" cy="5000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H </a:t>
            </a:r>
            <a:r>
              <a:rPr lang="cs-CZ" sz="1600" baseline="46000" dirty="0"/>
              <a:t>+</a:t>
            </a:r>
            <a:endParaRPr lang="cs-CZ" baseline="46000" dirty="0"/>
          </a:p>
        </p:txBody>
      </p:sp>
      <p:sp>
        <p:nvSpPr>
          <p:cNvPr id="144" name="Obdélník 143">
            <a:extLst>
              <a:ext uri="{FF2B5EF4-FFF2-40B4-BE49-F238E27FC236}">
                <a16:creationId xmlns:a16="http://schemas.microsoft.com/office/drawing/2014/main" id="{709C492B-2A57-56AB-7E81-C55788E8B982}"/>
              </a:ext>
            </a:extLst>
          </p:cNvPr>
          <p:cNvSpPr/>
          <p:nvPr/>
        </p:nvSpPr>
        <p:spPr>
          <a:xfrm>
            <a:off x="8382000" y="5286375"/>
            <a:ext cx="928688" cy="6429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err="1"/>
              <a:t>HBuf</a:t>
            </a:r>
            <a:r>
              <a:rPr lang="cs-CZ" dirty="0"/>
              <a:t> </a:t>
            </a:r>
            <a:endParaRPr lang="cs-CZ" baseline="46000" dirty="0"/>
          </a:p>
        </p:txBody>
      </p:sp>
      <p:sp>
        <p:nvSpPr>
          <p:cNvPr id="145" name="Obdélník 144">
            <a:extLst>
              <a:ext uri="{FF2B5EF4-FFF2-40B4-BE49-F238E27FC236}">
                <a16:creationId xmlns:a16="http://schemas.microsoft.com/office/drawing/2014/main" id="{D990A8F1-76E5-4B20-E71A-23262B11FB00}"/>
              </a:ext>
            </a:extLst>
          </p:cNvPr>
          <p:cNvSpPr/>
          <p:nvPr/>
        </p:nvSpPr>
        <p:spPr>
          <a:xfrm>
            <a:off x="6024564" y="5857876"/>
            <a:ext cx="1000125" cy="714375"/>
          </a:xfrm>
          <a:prstGeom prst="rect">
            <a:avLst/>
          </a:prstGeom>
          <a:solidFill>
            <a:srgbClr val="A6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Buf </a:t>
            </a:r>
            <a:r>
              <a:rPr lang="cs-CZ" baseline="46000" dirty="0"/>
              <a:t>-</a:t>
            </a:r>
            <a:r>
              <a:rPr lang="cs-CZ" dirty="0"/>
              <a:t> </a:t>
            </a:r>
            <a:endParaRPr lang="cs-CZ" baseline="46000" dirty="0"/>
          </a:p>
        </p:txBody>
      </p:sp>
      <p:cxnSp>
        <p:nvCxnSpPr>
          <p:cNvPr id="146" name="Pravoúhlá spojovací čára 145">
            <a:extLst>
              <a:ext uri="{FF2B5EF4-FFF2-40B4-BE49-F238E27FC236}">
                <a16:creationId xmlns:a16="http://schemas.microsoft.com/office/drawing/2014/main" id="{C3CF618A-40B9-13A6-672E-01E8C0538274}"/>
              </a:ext>
            </a:extLst>
          </p:cNvPr>
          <p:cNvCxnSpPr>
            <a:stCxn id="144" idx="1"/>
            <a:endCxn id="143" idx="3"/>
          </p:cNvCxnSpPr>
          <p:nvPr/>
        </p:nvCxnSpPr>
        <p:spPr>
          <a:xfrm rot="10800000">
            <a:off x="6738938" y="5180014"/>
            <a:ext cx="1643062" cy="428625"/>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47" name="Pravoúhlá spojovací čára 146">
            <a:extLst>
              <a:ext uri="{FF2B5EF4-FFF2-40B4-BE49-F238E27FC236}">
                <a16:creationId xmlns:a16="http://schemas.microsoft.com/office/drawing/2014/main" id="{35ED0CC8-91F6-D413-D1E2-4239ABC5C917}"/>
              </a:ext>
            </a:extLst>
          </p:cNvPr>
          <p:cNvCxnSpPr>
            <a:stCxn id="145" idx="3"/>
            <a:endCxn id="144" idx="1"/>
          </p:cNvCxnSpPr>
          <p:nvPr/>
        </p:nvCxnSpPr>
        <p:spPr>
          <a:xfrm flipV="1">
            <a:off x="7024688" y="5608639"/>
            <a:ext cx="1357312" cy="606425"/>
          </a:xfrm>
          <a:prstGeom prst="bentConnector3">
            <a:avLst>
              <a:gd name="adj1" fmla="val 38772"/>
            </a:avLst>
          </a:prstGeom>
        </p:spPr>
        <p:style>
          <a:lnRef idx="2">
            <a:schemeClr val="dk1"/>
          </a:lnRef>
          <a:fillRef idx="1">
            <a:schemeClr val="lt1"/>
          </a:fillRef>
          <a:effectRef idx="0">
            <a:schemeClr val="dk1"/>
          </a:effectRef>
          <a:fontRef idx="minor">
            <a:schemeClr val="dk1"/>
          </a:fontRef>
        </p:style>
      </p:cxnSp>
      <p:cxnSp>
        <p:nvCxnSpPr>
          <p:cNvPr id="148" name="Pravoúhlá spojovací čára 147">
            <a:extLst>
              <a:ext uri="{FF2B5EF4-FFF2-40B4-BE49-F238E27FC236}">
                <a16:creationId xmlns:a16="http://schemas.microsoft.com/office/drawing/2014/main" id="{A33F6EC9-C068-4F10-7CAD-9C3F41894CAA}"/>
              </a:ext>
            </a:extLst>
          </p:cNvPr>
          <p:cNvCxnSpPr>
            <a:stCxn id="141" idx="1"/>
            <a:endCxn id="140" idx="3"/>
          </p:cNvCxnSpPr>
          <p:nvPr/>
        </p:nvCxnSpPr>
        <p:spPr>
          <a:xfrm rot="10800000">
            <a:off x="3452813" y="4251326"/>
            <a:ext cx="857250" cy="392113"/>
          </a:xfrm>
          <a:prstGeom prst="bentConnector3">
            <a:avLst>
              <a:gd name="adj1" fmla="val 46768"/>
            </a:avLst>
          </a:prstGeom>
        </p:spPr>
        <p:style>
          <a:lnRef idx="2">
            <a:schemeClr val="dk1"/>
          </a:lnRef>
          <a:fillRef idx="1">
            <a:schemeClr val="lt1"/>
          </a:fillRef>
          <a:effectRef idx="0">
            <a:schemeClr val="dk1"/>
          </a:effectRef>
          <a:fontRef idx="minor">
            <a:schemeClr val="dk1"/>
          </a:fontRef>
        </p:style>
      </p:cxnSp>
      <p:cxnSp>
        <p:nvCxnSpPr>
          <p:cNvPr id="149" name="Pravoúhlá spojovací čára 148">
            <a:extLst>
              <a:ext uri="{FF2B5EF4-FFF2-40B4-BE49-F238E27FC236}">
                <a16:creationId xmlns:a16="http://schemas.microsoft.com/office/drawing/2014/main" id="{0B2ED5A7-FB9A-1F45-4234-7EE37F2102EA}"/>
              </a:ext>
            </a:extLst>
          </p:cNvPr>
          <p:cNvCxnSpPr>
            <a:stCxn id="139" idx="3"/>
            <a:endCxn id="141" idx="1"/>
          </p:cNvCxnSpPr>
          <p:nvPr/>
        </p:nvCxnSpPr>
        <p:spPr>
          <a:xfrm flipV="1">
            <a:off x="3524251" y="4643438"/>
            <a:ext cx="785813" cy="608012"/>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0" name="Pravoúhlá spojovací čára 149">
            <a:extLst>
              <a:ext uri="{FF2B5EF4-FFF2-40B4-BE49-F238E27FC236}">
                <a16:creationId xmlns:a16="http://schemas.microsoft.com/office/drawing/2014/main" id="{9EFE2670-AD0D-E581-FE64-6333AF2EFFC7}"/>
              </a:ext>
            </a:extLst>
          </p:cNvPr>
          <p:cNvCxnSpPr>
            <a:stCxn id="142" idx="1"/>
            <a:endCxn id="141" idx="3"/>
          </p:cNvCxnSpPr>
          <p:nvPr/>
        </p:nvCxnSpPr>
        <p:spPr>
          <a:xfrm rot="10800000" flipV="1">
            <a:off x="5381625" y="4143376"/>
            <a:ext cx="571500" cy="500063"/>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51" name="Pravoúhlá spojovací čára 150">
            <a:extLst>
              <a:ext uri="{FF2B5EF4-FFF2-40B4-BE49-F238E27FC236}">
                <a16:creationId xmlns:a16="http://schemas.microsoft.com/office/drawing/2014/main" id="{0B4C25AA-A8CD-4F69-F47A-1146E0FB1ACE}"/>
              </a:ext>
            </a:extLst>
          </p:cNvPr>
          <p:cNvCxnSpPr>
            <a:stCxn id="143" idx="1"/>
            <a:endCxn id="141" idx="3"/>
          </p:cNvCxnSpPr>
          <p:nvPr/>
        </p:nvCxnSpPr>
        <p:spPr>
          <a:xfrm rot="10800000">
            <a:off x="5381626" y="4643439"/>
            <a:ext cx="785813" cy="536575"/>
          </a:xfrm>
          <a:prstGeom prst="bentConnector3">
            <a:avLst>
              <a:gd name="adj1" fmla="val 64105"/>
            </a:avLst>
          </a:prstGeom>
        </p:spPr>
        <p:style>
          <a:lnRef idx="2">
            <a:schemeClr val="dk1"/>
          </a:lnRef>
          <a:fillRef idx="1">
            <a:schemeClr val="lt1"/>
          </a:fillRef>
          <a:effectRef idx="0">
            <a:schemeClr val="dk1"/>
          </a:effectRef>
          <a:fontRef idx="minor">
            <a:schemeClr val="dk1"/>
          </a:fontRef>
        </p:style>
      </p:cxnSp>
      <p:cxnSp>
        <p:nvCxnSpPr>
          <p:cNvPr id="154" name="Tvar 153">
            <a:extLst>
              <a:ext uri="{FF2B5EF4-FFF2-40B4-BE49-F238E27FC236}">
                <a16:creationId xmlns:a16="http://schemas.microsoft.com/office/drawing/2014/main" id="{B50EE7C4-0688-16E5-DB73-3446F23CAE8C}"/>
              </a:ext>
            </a:extLst>
          </p:cNvPr>
          <p:cNvCxnSpPr>
            <a:stCxn id="142" idx="3"/>
            <a:endCxn id="7" idx="3"/>
          </p:cNvCxnSpPr>
          <p:nvPr/>
        </p:nvCxnSpPr>
        <p:spPr>
          <a:xfrm flipH="1" flipV="1">
            <a:off x="6738938" y="642939"/>
            <a:ext cx="214312" cy="3500437"/>
          </a:xfrm>
          <a:prstGeom prst="bentConnector3">
            <a:avLst>
              <a:gd name="adj1" fmla="val -1205648"/>
            </a:avLst>
          </a:prstGeom>
          <a:ln w="25400"/>
        </p:spPr>
        <p:style>
          <a:lnRef idx="1">
            <a:schemeClr val="dk1"/>
          </a:lnRef>
          <a:fillRef idx="0">
            <a:schemeClr val="dk1"/>
          </a:fillRef>
          <a:effectRef idx="0">
            <a:schemeClr val="dk1"/>
          </a:effectRef>
          <a:fontRef idx="minor">
            <a:schemeClr val="tx1"/>
          </a:fontRef>
        </p:style>
      </p:cxnSp>
      <p:cxnSp>
        <p:nvCxnSpPr>
          <p:cNvPr id="169" name="Tvar 153">
            <a:extLst>
              <a:ext uri="{FF2B5EF4-FFF2-40B4-BE49-F238E27FC236}">
                <a16:creationId xmlns:a16="http://schemas.microsoft.com/office/drawing/2014/main" id="{1FB662F5-38A2-700A-C817-A345DFA9A68C}"/>
              </a:ext>
            </a:extLst>
          </p:cNvPr>
          <p:cNvCxnSpPr>
            <a:stCxn id="139" idx="1"/>
            <a:endCxn id="4" idx="1"/>
          </p:cNvCxnSpPr>
          <p:nvPr/>
        </p:nvCxnSpPr>
        <p:spPr>
          <a:xfrm rot="10800000">
            <a:off x="2381251" y="1749426"/>
            <a:ext cx="214313" cy="3502025"/>
          </a:xfrm>
          <a:prstGeom prst="bentConnector3">
            <a:avLst>
              <a:gd name="adj1" fmla="val 206666"/>
            </a:avLst>
          </a:prstGeom>
          <a:ln w="25400"/>
        </p:spPr>
        <p:style>
          <a:lnRef idx="1">
            <a:schemeClr val="dk1"/>
          </a:lnRef>
          <a:fillRef idx="0">
            <a:schemeClr val="dk1"/>
          </a:fillRef>
          <a:effectRef idx="0">
            <a:schemeClr val="dk1"/>
          </a:effectRef>
          <a:fontRef idx="minor">
            <a:schemeClr val="tx1"/>
          </a:fontRef>
        </p:style>
      </p:cxnSp>
      <p:sp>
        <p:nvSpPr>
          <p:cNvPr id="65568" name="TextovéPole 171">
            <a:extLst>
              <a:ext uri="{FF2B5EF4-FFF2-40B4-BE49-F238E27FC236}">
                <a16:creationId xmlns:a16="http://schemas.microsoft.com/office/drawing/2014/main" id="{05720CE0-BB04-C047-90C4-55F551A3DAEF}"/>
              </a:ext>
            </a:extLst>
          </p:cNvPr>
          <p:cNvSpPr txBox="1">
            <a:spLocks noChangeArrowheads="1"/>
          </p:cNvSpPr>
          <p:nvPr/>
        </p:nvSpPr>
        <p:spPr bwMode="auto">
          <a:xfrm>
            <a:off x="2524126" y="5715001"/>
            <a:ext cx="327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=[HCO3</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r>
              <a:rPr lang="cs-CZ" altLang="en-US" sz="2400">
                <a:latin typeface="Georgia" panose="02040502050405020303" pitchFamily="18" charset="0"/>
              </a:rPr>
              <a:t>+[Buf</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p</a:t>
            </a:r>
          </a:p>
        </p:txBody>
      </p:sp>
      <p:sp>
        <p:nvSpPr>
          <p:cNvPr id="65569" name="TextovéPole 172">
            <a:extLst>
              <a:ext uri="{FF2B5EF4-FFF2-40B4-BE49-F238E27FC236}">
                <a16:creationId xmlns:a16="http://schemas.microsoft.com/office/drawing/2014/main" id="{A84DE6CD-CAE8-B787-D35F-EB6A66FBEDC8}"/>
              </a:ext>
            </a:extLst>
          </p:cNvPr>
          <p:cNvSpPr txBox="1">
            <a:spLocks noChangeArrowheads="1"/>
          </p:cNvSpPr>
          <p:nvPr/>
        </p:nvSpPr>
        <p:spPr bwMode="auto">
          <a:xfrm>
            <a:off x="2452688" y="2109788"/>
            <a:ext cx="323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a:t>
            </a:r>
            <a:r>
              <a:rPr lang="cs-CZ" altLang="en-US" sz="2400" baseline="-25000">
                <a:latin typeface="Georgia" panose="02040502050405020303" pitchFamily="18" charset="0"/>
              </a:rPr>
              <a:t>e</a:t>
            </a:r>
            <a:r>
              <a:rPr lang="cs-CZ" altLang="en-US" sz="2400">
                <a:latin typeface="Georgia" panose="02040502050405020303" pitchFamily="18" charset="0"/>
              </a:rPr>
              <a:t>=[HCO3</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e</a:t>
            </a:r>
            <a:r>
              <a:rPr lang="cs-CZ" altLang="en-US" sz="2400">
                <a:latin typeface="Georgia" panose="02040502050405020303" pitchFamily="18" charset="0"/>
              </a:rPr>
              <a:t>+[Buf</a:t>
            </a:r>
            <a:r>
              <a:rPr lang="cs-CZ" altLang="en-US" sz="2400" baseline="46000">
                <a:latin typeface="Georgia" panose="02040502050405020303" pitchFamily="18" charset="0"/>
              </a:rPr>
              <a:t>-</a:t>
            </a:r>
            <a:r>
              <a:rPr lang="cs-CZ" altLang="en-US" sz="2400">
                <a:latin typeface="Georgia" panose="02040502050405020303" pitchFamily="18" charset="0"/>
              </a:rPr>
              <a:t>]</a:t>
            </a:r>
            <a:r>
              <a:rPr lang="cs-CZ" altLang="en-US" sz="2400" baseline="-25000">
                <a:latin typeface="Georgia" panose="02040502050405020303" pitchFamily="18" charset="0"/>
              </a:rPr>
              <a:t>e</a:t>
            </a:r>
          </a:p>
        </p:txBody>
      </p:sp>
      <p:sp>
        <p:nvSpPr>
          <p:cNvPr id="65570" name="TextovéPole 175">
            <a:extLst>
              <a:ext uri="{FF2B5EF4-FFF2-40B4-BE49-F238E27FC236}">
                <a16:creationId xmlns:a16="http://schemas.microsoft.com/office/drawing/2014/main" id="{D0E2CC0A-2E0E-C62E-7D1D-60EAE2AC08B8}"/>
              </a:ext>
            </a:extLst>
          </p:cNvPr>
          <p:cNvSpPr txBox="1">
            <a:spLocks noChangeArrowheads="1"/>
          </p:cNvSpPr>
          <p:nvPr/>
        </p:nvSpPr>
        <p:spPr bwMode="auto">
          <a:xfrm>
            <a:off x="2452688" y="2500313"/>
            <a:ext cx="2241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a:t>
            </a:r>
            <a:r>
              <a:rPr lang="cs-CZ" altLang="en-US" sz="2400" baseline="-25000">
                <a:latin typeface="Georgia" panose="02040502050405020303" pitchFamily="18" charset="0"/>
              </a:rPr>
              <a:t>e</a:t>
            </a:r>
            <a:r>
              <a:rPr lang="cs-CZ" altLang="en-US" sz="2400">
                <a:latin typeface="Georgia" panose="02040502050405020303" pitchFamily="18" charset="0"/>
              </a:rPr>
              <a:t>=BB</a:t>
            </a:r>
            <a:r>
              <a:rPr lang="cs-CZ" altLang="en-US" sz="2400" baseline="-25000">
                <a:latin typeface="Georgia" panose="02040502050405020303" pitchFamily="18" charset="0"/>
              </a:rPr>
              <a:t>e</a:t>
            </a:r>
            <a:r>
              <a:rPr lang="cs-CZ" altLang="en-US" sz="2400">
                <a:latin typeface="Georgia" panose="02040502050405020303" pitchFamily="18" charset="0"/>
              </a:rPr>
              <a:t>-NBB</a:t>
            </a:r>
            <a:r>
              <a:rPr lang="cs-CZ" altLang="en-US" sz="2400" baseline="-25000">
                <a:latin typeface="Georgia" panose="02040502050405020303" pitchFamily="18" charset="0"/>
              </a:rPr>
              <a:t>e</a:t>
            </a:r>
          </a:p>
        </p:txBody>
      </p:sp>
      <p:sp>
        <p:nvSpPr>
          <p:cNvPr id="65571" name="TextovéPole 176">
            <a:extLst>
              <a:ext uri="{FF2B5EF4-FFF2-40B4-BE49-F238E27FC236}">
                <a16:creationId xmlns:a16="http://schemas.microsoft.com/office/drawing/2014/main" id="{B53E7213-61BF-D2E9-FA24-6BAF13C02E9D}"/>
              </a:ext>
            </a:extLst>
          </p:cNvPr>
          <p:cNvSpPr txBox="1">
            <a:spLocks noChangeArrowheads="1"/>
          </p:cNvSpPr>
          <p:nvPr/>
        </p:nvSpPr>
        <p:spPr bwMode="auto">
          <a:xfrm>
            <a:off x="2524125" y="6253163"/>
            <a:ext cx="2293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a:t>
            </a:r>
            <a:r>
              <a:rPr lang="cs-CZ" altLang="en-US" sz="2400" baseline="-25000">
                <a:latin typeface="Georgia" panose="02040502050405020303" pitchFamily="18" charset="0"/>
              </a:rPr>
              <a:t>p</a:t>
            </a:r>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-NBB</a:t>
            </a:r>
            <a:r>
              <a:rPr lang="cs-CZ" altLang="en-US" sz="2400" baseline="-25000">
                <a:latin typeface="Georgia" panose="02040502050405020303" pitchFamily="18" charset="0"/>
              </a:rPr>
              <a:t>p</a:t>
            </a:r>
          </a:p>
        </p:txBody>
      </p:sp>
      <p:sp>
        <p:nvSpPr>
          <p:cNvPr id="36" name="Šipka doprava 35">
            <a:extLst>
              <a:ext uri="{FF2B5EF4-FFF2-40B4-BE49-F238E27FC236}">
                <a16:creationId xmlns:a16="http://schemas.microsoft.com/office/drawing/2014/main" id="{02441A32-2C58-5829-41E8-8AD346CB3FD0}"/>
              </a:ext>
            </a:extLst>
          </p:cNvPr>
          <p:cNvSpPr/>
          <p:nvPr/>
        </p:nvSpPr>
        <p:spPr>
          <a:xfrm>
            <a:off x="1524001" y="5286375"/>
            <a:ext cx="1071563" cy="285750"/>
          </a:xfrm>
          <a:prstGeom prst="rightArrow">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37" name="Obdélník 36">
            <a:extLst>
              <a:ext uri="{FF2B5EF4-FFF2-40B4-BE49-F238E27FC236}">
                <a16:creationId xmlns:a16="http://schemas.microsoft.com/office/drawing/2014/main" id="{F6BE2756-6262-2ACD-72F1-95D6906C3E73}"/>
              </a:ext>
            </a:extLst>
          </p:cNvPr>
          <p:cNvSpPr/>
          <p:nvPr/>
        </p:nvSpPr>
        <p:spPr>
          <a:xfrm>
            <a:off x="2595564" y="4786314"/>
            <a:ext cx="928687" cy="1428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8" name="Obdélník 37">
            <a:extLst>
              <a:ext uri="{FF2B5EF4-FFF2-40B4-BE49-F238E27FC236}">
                <a16:creationId xmlns:a16="http://schemas.microsoft.com/office/drawing/2014/main" id="{43738948-D5F4-27BB-764E-CD8B4B13EC7F}"/>
              </a:ext>
            </a:extLst>
          </p:cNvPr>
          <p:cNvSpPr/>
          <p:nvPr/>
        </p:nvSpPr>
        <p:spPr>
          <a:xfrm>
            <a:off x="2381250" y="1285876"/>
            <a:ext cx="928688" cy="1428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9" name="Obdélník 38">
            <a:extLst>
              <a:ext uri="{FF2B5EF4-FFF2-40B4-BE49-F238E27FC236}">
                <a16:creationId xmlns:a16="http://schemas.microsoft.com/office/drawing/2014/main" id="{497A8095-3012-548F-7068-7B210FF4B0E6}"/>
              </a:ext>
            </a:extLst>
          </p:cNvPr>
          <p:cNvSpPr/>
          <p:nvPr/>
        </p:nvSpPr>
        <p:spPr>
          <a:xfrm>
            <a:off x="5953126" y="3643314"/>
            <a:ext cx="1000125" cy="1428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0" name="Obdélník 39">
            <a:extLst>
              <a:ext uri="{FF2B5EF4-FFF2-40B4-BE49-F238E27FC236}">
                <a16:creationId xmlns:a16="http://schemas.microsoft.com/office/drawing/2014/main" id="{59C983C4-3CFB-349C-1889-CC89895AC293}"/>
              </a:ext>
            </a:extLst>
          </p:cNvPr>
          <p:cNvSpPr/>
          <p:nvPr/>
        </p:nvSpPr>
        <p:spPr>
          <a:xfrm flipV="1">
            <a:off x="6024564" y="5786438"/>
            <a:ext cx="1000125" cy="214312"/>
          </a:xfrm>
          <a:prstGeom prst="rect">
            <a:avLst/>
          </a:prstGeom>
          <a:solidFill>
            <a:schemeClr val="bg1"/>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42" name="Přímá spojovací čára 41">
            <a:extLst>
              <a:ext uri="{FF2B5EF4-FFF2-40B4-BE49-F238E27FC236}">
                <a16:creationId xmlns:a16="http://schemas.microsoft.com/office/drawing/2014/main" id="{5EC92B23-703E-BDBF-0B5B-D09AC310DF22}"/>
              </a:ext>
            </a:extLst>
          </p:cNvPr>
          <p:cNvCxnSpPr/>
          <p:nvPr/>
        </p:nvCxnSpPr>
        <p:spPr>
          <a:xfrm>
            <a:off x="8382000" y="4929188"/>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Obdélník 47">
            <a:extLst>
              <a:ext uri="{FF2B5EF4-FFF2-40B4-BE49-F238E27FC236}">
                <a16:creationId xmlns:a16="http://schemas.microsoft.com/office/drawing/2014/main" id="{219DBCF3-590F-BE05-5AB8-610830A0D400}"/>
              </a:ext>
            </a:extLst>
          </p:cNvPr>
          <p:cNvSpPr/>
          <p:nvPr/>
        </p:nvSpPr>
        <p:spPr>
          <a:xfrm flipV="1">
            <a:off x="5810251" y="2286001"/>
            <a:ext cx="1000125" cy="428625"/>
          </a:xfrm>
          <a:prstGeom prst="rect">
            <a:avLst/>
          </a:prstGeom>
          <a:solidFill>
            <a:schemeClr val="bg1"/>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9" name="Obdélník 48">
            <a:extLst>
              <a:ext uri="{FF2B5EF4-FFF2-40B4-BE49-F238E27FC236}">
                <a16:creationId xmlns:a16="http://schemas.microsoft.com/office/drawing/2014/main" id="{6DDBAE06-26DF-32BA-F6AC-06993CCE88DB}"/>
              </a:ext>
            </a:extLst>
          </p:cNvPr>
          <p:cNvSpPr/>
          <p:nvPr/>
        </p:nvSpPr>
        <p:spPr>
          <a:xfrm>
            <a:off x="5738814" y="0"/>
            <a:ext cx="1000125" cy="357188"/>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1" name="Šipka doprava 50">
            <a:extLst>
              <a:ext uri="{FF2B5EF4-FFF2-40B4-BE49-F238E27FC236}">
                <a16:creationId xmlns:a16="http://schemas.microsoft.com/office/drawing/2014/main" id="{ED4D2931-7699-5B5C-BE36-0922F818693E}"/>
              </a:ext>
            </a:extLst>
          </p:cNvPr>
          <p:cNvSpPr/>
          <p:nvPr/>
        </p:nvSpPr>
        <p:spPr>
          <a:xfrm rot="5400000">
            <a:off x="8994776" y="2714626"/>
            <a:ext cx="1071562" cy="357187"/>
          </a:xfrm>
          <a:prstGeom prst="rightArrow">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3" name="Šipka doprava 52">
            <a:extLst>
              <a:ext uri="{FF2B5EF4-FFF2-40B4-BE49-F238E27FC236}">
                <a16:creationId xmlns:a16="http://schemas.microsoft.com/office/drawing/2014/main" id="{AE7087D0-81D3-0351-8AB9-479715EA9270}"/>
              </a:ext>
            </a:extLst>
          </p:cNvPr>
          <p:cNvSpPr/>
          <p:nvPr/>
        </p:nvSpPr>
        <p:spPr>
          <a:xfrm>
            <a:off x="4003675" y="4592639"/>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4" name="Šipka doprava 53">
            <a:extLst>
              <a:ext uri="{FF2B5EF4-FFF2-40B4-BE49-F238E27FC236}">
                <a16:creationId xmlns:a16="http://schemas.microsoft.com/office/drawing/2014/main" id="{776DA79B-2E49-6A68-0CB6-5DBB7B2633E6}"/>
              </a:ext>
            </a:extLst>
          </p:cNvPr>
          <p:cNvSpPr/>
          <p:nvPr/>
        </p:nvSpPr>
        <p:spPr>
          <a:xfrm>
            <a:off x="3524250" y="4192588"/>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5" name="Šipka doprava 54">
            <a:extLst>
              <a:ext uri="{FF2B5EF4-FFF2-40B4-BE49-F238E27FC236}">
                <a16:creationId xmlns:a16="http://schemas.microsoft.com/office/drawing/2014/main" id="{29C7D01B-F65D-12ED-177A-34DECF52E7B6}"/>
              </a:ext>
            </a:extLst>
          </p:cNvPr>
          <p:cNvSpPr/>
          <p:nvPr/>
        </p:nvSpPr>
        <p:spPr>
          <a:xfrm>
            <a:off x="3595688" y="5194300"/>
            <a:ext cx="234950" cy="122238"/>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6" name="Šipka doprava 55">
            <a:extLst>
              <a:ext uri="{FF2B5EF4-FFF2-40B4-BE49-F238E27FC236}">
                <a16:creationId xmlns:a16="http://schemas.microsoft.com/office/drawing/2014/main" id="{7FB5447A-2A52-000B-A552-A34988336C1B}"/>
              </a:ext>
            </a:extLst>
          </p:cNvPr>
          <p:cNvSpPr/>
          <p:nvPr/>
        </p:nvSpPr>
        <p:spPr>
          <a:xfrm>
            <a:off x="5381625" y="4592639"/>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7" name="Šipka doprava 56">
            <a:extLst>
              <a:ext uri="{FF2B5EF4-FFF2-40B4-BE49-F238E27FC236}">
                <a16:creationId xmlns:a16="http://schemas.microsoft.com/office/drawing/2014/main" id="{C5B26F41-B7F5-A9B9-C3AE-1E9D0C25CD12}"/>
              </a:ext>
            </a:extLst>
          </p:cNvPr>
          <p:cNvSpPr/>
          <p:nvPr/>
        </p:nvSpPr>
        <p:spPr>
          <a:xfrm>
            <a:off x="5667375" y="4092575"/>
            <a:ext cx="234950" cy="122238"/>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8" name="Šipka doprava 57">
            <a:extLst>
              <a:ext uri="{FF2B5EF4-FFF2-40B4-BE49-F238E27FC236}">
                <a16:creationId xmlns:a16="http://schemas.microsoft.com/office/drawing/2014/main" id="{92174713-FB2C-E685-9461-02D87BC6747D}"/>
              </a:ext>
            </a:extLst>
          </p:cNvPr>
          <p:cNvSpPr/>
          <p:nvPr/>
        </p:nvSpPr>
        <p:spPr>
          <a:xfrm>
            <a:off x="7167563" y="6165850"/>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59" name="Šipka doprava 58">
            <a:extLst>
              <a:ext uri="{FF2B5EF4-FFF2-40B4-BE49-F238E27FC236}">
                <a16:creationId xmlns:a16="http://schemas.microsoft.com/office/drawing/2014/main" id="{6183F732-AFB1-070B-F480-7C6D5B4B37B5}"/>
              </a:ext>
            </a:extLst>
          </p:cNvPr>
          <p:cNvSpPr/>
          <p:nvPr/>
        </p:nvSpPr>
        <p:spPr>
          <a:xfrm>
            <a:off x="7953375" y="5556250"/>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0" name="Šipka doprava 59">
            <a:extLst>
              <a:ext uri="{FF2B5EF4-FFF2-40B4-BE49-F238E27FC236}">
                <a16:creationId xmlns:a16="http://schemas.microsoft.com/office/drawing/2014/main" id="{14BE0545-9E8A-CDF0-D918-99CCDEDCDBC5}"/>
              </a:ext>
            </a:extLst>
          </p:cNvPr>
          <p:cNvSpPr/>
          <p:nvPr/>
        </p:nvSpPr>
        <p:spPr>
          <a:xfrm>
            <a:off x="5718175" y="5121275"/>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1" name="Šipka doprava 60">
            <a:extLst>
              <a:ext uri="{FF2B5EF4-FFF2-40B4-BE49-F238E27FC236}">
                <a16:creationId xmlns:a16="http://schemas.microsoft.com/office/drawing/2014/main" id="{63921399-9659-FAC9-1DE5-22249CA57494}"/>
              </a:ext>
            </a:extLst>
          </p:cNvPr>
          <p:cNvSpPr/>
          <p:nvPr/>
        </p:nvSpPr>
        <p:spPr>
          <a:xfrm>
            <a:off x="7146925" y="5127625"/>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2" name="Šipka doprava 61">
            <a:extLst>
              <a:ext uri="{FF2B5EF4-FFF2-40B4-BE49-F238E27FC236}">
                <a16:creationId xmlns:a16="http://schemas.microsoft.com/office/drawing/2014/main" id="{F2D5B9B2-9B50-6D6A-ABD7-184EB2173FF4}"/>
              </a:ext>
            </a:extLst>
          </p:cNvPr>
          <p:cNvSpPr/>
          <p:nvPr/>
        </p:nvSpPr>
        <p:spPr>
          <a:xfrm>
            <a:off x="3789363" y="1071563"/>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3" name="Šipka doprava 62">
            <a:extLst>
              <a:ext uri="{FF2B5EF4-FFF2-40B4-BE49-F238E27FC236}">
                <a16:creationId xmlns:a16="http://schemas.microsoft.com/office/drawing/2014/main" id="{E66AD4F0-BDB9-370B-EAF8-054E901C1DE5}"/>
              </a:ext>
            </a:extLst>
          </p:cNvPr>
          <p:cNvSpPr/>
          <p:nvPr/>
        </p:nvSpPr>
        <p:spPr>
          <a:xfrm>
            <a:off x="3309938" y="669925"/>
            <a:ext cx="234950" cy="122238"/>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4" name="Šipka doprava 63">
            <a:extLst>
              <a:ext uri="{FF2B5EF4-FFF2-40B4-BE49-F238E27FC236}">
                <a16:creationId xmlns:a16="http://schemas.microsoft.com/office/drawing/2014/main" id="{8008E2BA-4C6E-20FD-6851-8D0C83697362}"/>
              </a:ext>
            </a:extLst>
          </p:cNvPr>
          <p:cNvSpPr/>
          <p:nvPr/>
        </p:nvSpPr>
        <p:spPr>
          <a:xfrm>
            <a:off x="3381375" y="1673225"/>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5" name="Šipka doprava 64">
            <a:extLst>
              <a:ext uri="{FF2B5EF4-FFF2-40B4-BE49-F238E27FC236}">
                <a16:creationId xmlns:a16="http://schemas.microsoft.com/office/drawing/2014/main" id="{BDE9C28E-C819-9B93-F6A0-CF2B26C8735A}"/>
              </a:ext>
            </a:extLst>
          </p:cNvPr>
          <p:cNvSpPr/>
          <p:nvPr/>
        </p:nvSpPr>
        <p:spPr>
          <a:xfrm>
            <a:off x="5167313" y="1071563"/>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6" name="Šipka doprava 65">
            <a:extLst>
              <a:ext uri="{FF2B5EF4-FFF2-40B4-BE49-F238E27FC236}">
                <a16:creationId xmlns:a16="http://schemas.microsoft.com/office/drawing/2014/main" id="{4DB064E0-9818-4F6C-7805-8357C0ED6B2D}"/>
              </a:ext>
            </a:extLst>
          </p:cNvPr>
          <p:cNvSpPr/>
          <p:nvPr/>
        </p:nvSpPr>
        <p:spPr>
          <a:xfrm>
            <a:off x="5453063" y="571500"/>
            <a:ext cx="234950" cy="12065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7" name="Šipka doprava 66">
            <a:extLst>
              <a:ext uri="{FF2B5EF4-FFF2-40B4-BE49-F238E27FC236}">
                <a16:creationId xmlns:a16="http://schemas.microsoft.com/office/drawing/2014/main" id="{0EF30001-EE33-F3C3-D9F5-B2469EC149AD}"/>
              </a:ext>
            </a:extLst>
          </p:cNvPr>
          <p:cNvSpPr/>
          <p:nvPr/>
        </p:nvSpPr>
        <p:spPr>
          <a:xfrm>
            <a:off x="6953250" y="2643189"/>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8" name="Šipka doprava 67">
            <a:extLst>
              <a:ext uri="{FF2B5EF4-FFF2-40B4-BE49-F238E27FC236}">
                <a16:creationId xmlns:a16="http://schemas.microsoft.com/office/drawing/2014/main" id="{8FD7B545-536A-07C6-BD5B-DBDBDB16AA61}"/>
              </a:ext>
            </a:extLst>
          </p:cNvPr>
          <p:cNvSpPr/>
          <p:nvPr/>
        </p:nvSpPr>
        <p:spPr>
          <a:xfrm>
            <a:off x="7739063" y="2033589"/>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69" name="Šipka doprava 68">
            <a:extLst>
              <a:ext uri="{FF2B5EF4-FFF2-40B4-BE49-F238E27FC236}">
                <a16:creationId xmlns:a16="http://schemas.microsoft.com/office/drawing/2014/main" id="{0D475CFB-EAC0-BCFB-FE49-C331D1E753A9}"/>
              </a:ext>
            </a:extLst>
          </p:cNvPr>
          <p:cNvSpPr/>
          <p:nvPr/>
        </p:nvSpPr>
        <p:spPr>
          <a:xfrm>
            <a:off x="5503863" y="1598614"/>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70" name="Šipka doprava 69">
            <a:extLst>
              <a:ext uri="{FF2B5EF4-FFF2-40B4-BE49-F238E27FC236}">
                <a16:creationId xmlns:a16="http://schemas.microsoft.com/office/drawing/2014/main" id="{302A74EC-1A0C-8E11-8F0C-67435B1DD326}"/>
              </a:ext>
            </a:extLst>
          </p:cNvPr>
          <p:cNvSpPr/>
          <p:nvPr/>
        </p:nvSpPr>
        <p:spPr>
          <a:xfrm>
            <a:off x="6932613" y="1604964"/>
            <a:ext cx="234950" cy="122237"/>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a:p>
        </p:txBody>
      </p:sp>
      <p:sp>
        <p:nvSpPr>
          <p:cNvPr id="71" name="Obdélník 70">
            <a:extLst>
              <a:ext uri="{FF2B5EF4-FFF2-40B4-BE49-F238E27FC236}">
                <a16:creationId xmlns:a16="http://schemas.microsoft.com/office/drawing/2014/main" id="{5847F6E1-480E-EC00-5914-B3BA6146BFA9}"/>
              </a:ext>
            </a:extLst>
          </p:cNvPr>
          <p:cNvSpPr/>
          <p:nvPr/>
        </p:nvSpPr>
        <p:spPr>
          <a:xfrm>
            <a:off x="8167689" y="1428750"/>
            <a:ext cx="928687" cy="357188"/>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72" name="Přímá spojovací čára 71">
            <a:extLst>
              <a:ext uri="{FF2B5EF4-FFF2-40B4-BE49-F238E27FC236}">
                <a16:creationId xmlns:a16="http://schemas.microsoft.com/office/drawing/2014/main" id="{3234FE5A-A701-B7AE-19DB-01C868A2E26D}"/>
              </a:ext>
            </a:extLst>
          </p:cNvPr>
          <p:cNvCxnSpPr/>
          <p:nvPr/>
        </p:nvCxnSpPr>
        <p:spPr>
          <a:xfrm>
            <a:off x="5810251" y="2713039"/>
            <a:ext cx="1000125" cy="1587"/>
          </a:xfrm>
          <a:prstGeom prst="line">
            <a:avLst/>
          </a:prstGeom>
          <a:ln w="25400"/>
        </p:spPr>
        <p:style>
          <a:lnRef idx="1">
            <a:schemeClr val="dk1"/>
          </a:lnRef>
          <a:fillRef idx="0">
            <a:schemeClr val="dk1"/>
          </a:fillRef>
          <a:effectRef idx="0">
            <a:schemeClr val="dk1"/>
          </a:effectRef>
          <a:fontRef idx="minor">
            <a:schemeClr val="tx1"/>
          </a:fontRef>
        </p:style>
      </p:cxnSp>
      <p:cxnSp>
        <p:nvCxnSpPr>
          <p:cNvPr id="77" name="Přímá spojovací čára 76">
            <a:extLst>
              <a:ext uri="{FF2B5EF4-FFF2-40B4-BE49-F238E27FC236}">
                <a16:creationId xmlns:a16="http://schemas.microsoft.com/office/drawing/2014/main" id="{6C6E5525-5BE1-3CBD-2D2F-0AE7C6ECAE43}"/>
              </a:ext>
            </a:extLst>
          </p:cNvPr>
          <p:cNvCxnSpPr/>
          <p:nvPr/>
        </p:nvCxnSpPr>
        <p:spPr>
          <a:xfrm>
            <a:off x="6024564" y="5999164"/>
            <a:ext cx="1000125" cy="1587"/>
          </a:xfrm>
          <a:prstGeom prst="line">
            <a:avLst/>
          </a:prstGeom>
          <a:ln w="25400"/>
        </p:spPr>
        <p:style>
          <a:lnRef idx="1">
            <a:schemeClr val="dk1"/>
          </a:lnRef>
          <a:fillRef idx="0">
            <a:schemeClr val="dk1"/>
          </a:fillRef>
          <a:effectRef idx="0">
            <a:schemeClr val="dk1"/>
          </a:effectRef>
          <a:fontRef idx="minor">
            <a:schemeClr val="tx1"/>
          </a:fontRef>
        </p:style>
      </p:cxnSp>
      <p:sp>
        <p:nvSpPr>
          <p:cNvPr id="78" name="Obdélník 77">
            <a:extLst>
              <a:ext uri="{FF2B5EF4-FFF2-40B4-BE49-F238E27FC236}">
                <a16:creationId xmlns:a16="http://schemas.microsoft.com/office/drawing/2014/main" id="{9911E4D6-060D-7AB1-8FD9-F8D13441E8B8}"/>
              </a:ext>
            </a:extLst>
          </p:cNvPr>
          <p:cNvSpPr/>
          <p:nvPr/>
        </p:nvSpPr>
        <p:spPr>
          <a:xfrm>
            <a:off x="8382000" y="5143501"/>
            <a:ext cx="928688" cy="1428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9" name="Obousměrná svislá šipka 78">
            <a:extLst>
              <a:ext uri="{FF2B5EF4-FFF2-40B4-BE49-F238E27FC236}">
                <a16:creationId xmlns:a16="http://schemas.microsoft.com/office/drawing/2014/main" id="{0983967B-C488-C488-283D-8E7BEF182D41}"/>
              </a:ext>
            </a:extLst>
          </p:cNvPr>
          <p:cNvSpPr/>
          <p:nvPr/>
        </p:nvSpPr>
        <p:spPr>
          <a:xfrm>
            <a:off x="1993900" y="2357438"/>
            <a:ext cx="285750" cy="785812"/>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73" name="Přímá spojovací čára 72">
            <a:extLst>
              <a:ext uri="{FF2B5EF4-FFF2-40B4-BE49-F238E27FC236}">
                <a16:creationId xmlns:a16="http://schemas.microsoft.com/office/drawing/2014/main" id="{78275F85-7FDB-42CA-AE74-C3E53A87BEA3}"/>
              </a:ext>
            </a:extLst>
          </p:cNvPr>
          <p:cNvCxnSpPr/>
          <p:nvPr/>
        </p:nvCxnSpPr>
        <p:spPr>
          <a:xfrm>
            <a:off x="6167438" y="4927600"/>
            <a:ext cx="571500" cy="158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Přímá spojovací čára 73">
            <a:extLst>
              <a:ext uri="{FF2B5EF4-FFF2-40B4-BE49-F238E27FC236}">
                <a16:creationId xmlns:a16="http://schemas.microsoft.com/office/drawing/2014/main" id="{DD95AB26-0DA8-5C3B-E4DE-AFC74D543144}"/>
              </a:ext>
            </a:extLst>
          </p:cNvPr>
          <p:cNvCxnSpPr/>
          <p:nvPr/>
        </p:nvCxnSpPr>
        <p:spPr>
          <a:xfrm>
            <a:off x="5953125" y="1428750"/>
            <a:ext cx="571500" cy="158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1" name="Šipka dolů 80">
            <a:extLst>
              <a:ext uri="{FF2B5EF4-FFF2-40B4-BE49-F238E27FC236}">
                <a16:creationId xmlns:a16="http://schemas.microsoft.com/office/drawing/2014/main" id="{B197E4F4-18EF-AB3D-5955-54A74BD1F6B9}"/>
              </a:ext>
            </a:extLst>
          </p:cNvPr>
          <p:cNvSpPr/>
          <p:nvPr/>
        </p:nvSpPr>
        <p:spPr>
          <a:xfrm>
            <a:off x="2409826" y="2643188"/>
            <a:ext cx="142875" cy="21431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4" name="Šipka dolů 83">
            <a:extLst>
              <a:ext uri="{FF2B5EF4-FFF2-40B4-BE49-F238E27FC236}">
                <a16:creationId xmlns:a16="http://schemas.microsoft.com/office/drawing/2014/main" id="{867BCAB3-967D-696A-4ECC-A4953EDE7A39}"/>
              </a:ext>
            </a:extLst>
          </p:cNvPr>
          <p:cNvSpPr/>
          <p:nvPr/>
        </p:nvSpPr>
        <p:spPr>
          <a:xfrm flipH="1" flipV="1">
            <a:off x="2452689" y="5857876"/>
            <a:ext cx="142875" cy="214313"/>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5" name="Šipka dolů 84">
            <a:extLst>
              <a:ext uri="{FF2B5EF4-FFF2-40B4-BE49-F238E27FC236}">
                <a16:creationId xmlns:a16="http://schemas.microsoft.com/office/drawing/2014/main" id="{29DBA1F2-1522-E7EF-2A35-55C6D5F0075D}"/>
              </a:ext>
            </a:extLst>
          </p:cNvPr>
          <p:cNvSpPr/>
          <p:nvPr/>
        </p:nvSpPr>
        <p:spPr>
          <a:xfrm>
            <a:off x="2381251" y="2286001"/>
            <a:ext cx="142875" cy="214313"/>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7" name="Šipka dolů 86">
            <a:extLst>
              <a:ext uri="{FF2B5EF4-FFF2-40B4-BE49-F238E27FC236}">
                <a16:creationId xmlns:a16="http://schemas.microsoft.com/office/drawing/2014/main" id="{B4960EFC-9D4E-AF24-AD20-5620CB39867F}"/>
              </a:ext>
            </a:extLst>
          </p:cNvPr>
          <p:cNvSpPr/>
          <p:nvPr/>
        </p:nvSpPr>
        <p:spPr>
          <a:xfrm flipH="1" flipV="1">
            <a:off x="2452689" y="6357938"/>
            <a:ext cx="142875" cy="21431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8" name="Obdélník 87">
            <a:extLst>
              <a:ext uri="{FF2B5EF4-FFF2-40B4-BE49-F238E27FC236}">
                <a16:creationId xmlns:a16="http://schemas.microsoft.com/office/drawing/2014/main" id="{AF4D57D9-60ED-E63F-4D95-AE7B37789AA4}"/>
              </a:ext>
            </a:extLst>
          </p:cNvPr>
          <p:cNvSpPr/>
          <p:nvPr/>
        </p:nvSpPr>
        <p:spPr>
          <a:xfrm>
            <a:off x="4095751" y="785814"/>
            <a:ext cx="1071563" cy="7143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9" name="Obdélník 88">
            <a:extLst>
              <a:ext uri="{FF2B5EF4-FFF2-40B4-BE49-F238E27FC236}">
                <a16:creationId xmlns:a16="http://schemas.microsoft.com/office/drawing/2014/main" id="{5068B4D7-8728-CE84-6396-44FEF9B11539}"/>
              </a:ext>
            </a:extLst>
          </p:cNvPr>
          <p:cNvSpPr/>
          <p:nvPr/>
        </p:nvSpPr>
        <p:spPr>
          <a:xfrm>
            <a:off x="4310063" y="4286250"/>
            <a:ext cx="1071562" cy="71438"/>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0" name="Šipka doprava 89">
            <a:extLst>
              <a:ext uri="{FF2B5EF4-FFF2-40B4-BE49-F238E27FC236}">
                <a16:creationId xmlns:a16="http://schemas.microsoft.com/office/drawing/2014/main" id="{157A6B04-24B3-50B6-49D5-505403BD927B}"/>
              </a:ext>
            </a:extLst>
          </p:cNvPr>
          <p:cNvSpPr/>
          <p:nvPr/>
        </p:nvSpPr>
        <p:spPr>
          <a:xfrm rot="16200000">
            <a:off x="9596438" y="2571750"/>
            <a:ext cx="1071562" cy="357188"/>
          </a:xfrm>
          <a:prstGeom prst="rightArrow">
            <a:avLst/>
          </a:prstGeom>
          <a:solidFill>
            <a:schemeClr val="accent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cs-CZ" dirty="0"/>
          </a:p>
        </p:txBody>
      </p:sp>
      <p:sp>
        <p:nvSpPr>
          <p:cNvPr id="91" name="Obdélník 90">
            <a:extLst>
              <a:ext uri="{FF2B5EF4-FFF2-40B4-BE49-F238E27FC236}">
                <a16:creationId xmlns:a16="http://schemas.microsoft.com/office/drawing/2014/main" id="{54EECDE1-77AD-2FC3-B421-54430F27A6D4}"/>
              </a:ext>
            </a:extLst>
          </p:cNvPr>
          <p:cNvSpPr/>
          <p:nvPr/>
        </p:nvSpPr>
        <p:spPr>
          <a:xfrm>
            <a:off x="9739313" y="3286126"/>
            <a:ext cx="785812" cy="714375"/>
          </a:xfrm>
          <a:prstGeom prst="rect">
            <a:avLst/>
          </a:prstGeom>
          <a:solidFill>
            <a:schemeClr val="accent1">
              <a:lumMod val="8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Cl </a:t>
            </a:r>
            <a:r>
              <a:rPr lang="cs-CZ" sz="1600" baseline="46000" dirty="0"/>
              <a:t>-</a:t>
            </a:r>
            <a:endParaRPr lang="cs-CZ" baseline="46000" dirty="0"/>
          </a:p>
        </p:txBody>
      </p:sp>
      <p:sp>
        <p:nvSpPr>
          <p:cNvPr id="92" name="Obdélník 91">
            <a:extLst>
              <a:ext uri="{FF2B5EF4-FFF2-40B4-BE49-F238E27FC236}">
                <a16:creationId xmlns:a16="http://schemas.microsoft.com/office/drawing/2014/main" id="{EFB245E9-40B6-02E4-C5BD-99E7902A2F9E}"/>
              </a:ext>
            </a:extLst>
          </p:cNvPr>
          <p:cNvSpPr/>
          <p:nvPr/>
        </p:nvSpPr>
        <p:spPr>
          <a:xfrm>
            <a:off x="9739313" y="1500189"/>
            <a:ext cx="785812" cy="714375"/>
          </a:xfrm>
          <a:prstGeom prst="rect">
            <a:avLst/>
          </a:prstGeom>
          <a:solidFill>
            <a:schemeClr val="accent1">
              <a:lumMod val="8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Cl </a:t>
            </a:r>
            <a:r>
              <a:rPr lang="cs-CZ" sz="1600" baseline="46000" dirty="0"/>
              <a:t>-</a:t>
            </a:r>
            <a:endParaRPr lang="cs-CZ" baseline="46000" dirty="0"/>
          </a:p>
        </p:txBody>
      </p:sp>
      <p:pic>
        <p:nvPicPr>
          <p:cNvPr id="65615" name="Picture 2">
            <a:extLst>
              <a:ext uri="{FF2B5EF4-FFF2-40B4-BE49-F238E27FC236}">
                <a16:creationId xmlns:a16="http://schemas.microsoft.com/office/drawing/2014/main" id="{821F2AE1-95BF-372C-19C0-0A14B5FE3A18}"/>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95938" y="857251"/>
            <a:ext cx="5072062" cy="4500563"/>
          </a:xfrm>
        </p:spPr>
      </p:pic>
      <p:sp>
        <p:nvSpPr>
          <p:cNvPr id="83" name="Oválný popisek 82">
            <a:extLst>
              <a:ext uri="{FF2B5EF4-FFF2-40B4-BE49-F238E27FC236}">
                <a16:creationId xmlns:a16="http://schemas.microsoft.com/office/drawing/2014/main" id="{E157C4E8-8F2D-D318-6A2B-40966ED6C455}"/>
              </a:ext>
            </a:extLst>
          </p:cNvPr>
          <p:cNvSpPr/>
          <p:nvPr/>
        </p:nvSpPr>
        <p:spPr>
          <a:xfrm>
            <a:off x="4595813" y="285751"/>
            <a:ext cx="3143250" cy="1071563"/>
          </a:xfrm>
          <a:prstGeom prst="wedgeEllipseCallout">
            <a:avLst>
              <a:gd name="adj1" fmla="val -107001"/>
              <a:gd name="adj2" fmla="val 126499"/>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cs-CZ" dirty="0"/>
              <a:t>Při titraci oxidem uhličitým se mění BB a BE erytrocytů</a:t>
            </a:r>
          </a:p>
        </p:txBody>
      </p:sp>
      <p:sp>
        <p:nvSpPr>
          <p:cNvPr id="93" name="Oválný popisek 92">
            <a:extLst>
              <a:ext uri="{FF2B5EF4-FFF2-40B4-BE49-F238E27FC236}">
                <a16:creationId xmlns:a16="http://schemas.microsoft.com/office/drawing/2014/main" id="{E8A4BDC3-7CBE-AB5A-CCE5-47DCB354A7D9}"/>
              </a:ext>
            </a:extLst>
          </p:cNvPr>
          <p:cNvSpPr/>
          <p:nvPr/>
        </p:nvSpPr>
        <p:spPr>
          <a:xfrm>
            <a:off x="3095626" y="3857626"/>
            <a:ext cx="3643313" cy="1071563"/>
          </a:xfrm>
          <a:prstGeom prst="wedgeEllipseCallout">
            <a:avLst>
              <a:gd name="adj1" fmla="val -53678"/>
              <a:gd name="adj2" fmla="val 130500"/>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cs-CZ" dirty="0"/>
              <a:t>Při titraci krve oxidem uhličitým se mění BB a BE plazmy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Nadpis 1">
            <a:extLst>
              <a:ext uri="{FF2B5EF4-FFF2-40B4-BE49-F238E27FC236}">
                <a16:creationId xmlns:a16="http://schemas.microsoft.com/office/drawing/2014/main" id="{296AD296-85B9-4B57-E605-302579FC72EA}"/>
              </a:ext>
            </a:extLst>
          </p:cNvPr>
          <p:cNvSpPr>
            <a:spLocks noGrp="1"/>
          </p:cNvSpPr>
          <p:nvPr>
            <p:ph type="title"/>
          </p:nvPr>
        </p:nvSpPr>
        <p:spPr>
          <a:xfrm>
            <a:off x="1883532" y="-259557"/>
            <a:ext cx="7858125" cy="1223963"/>
          </a:xfrm>
        </p:spPr>
        <p:txBody>
          <a:bodyPr/>
          <a:lstStyle/>
          <a:p>
            <a:pPr eaLnBrk="1" hangingPunct="1"/>
            <a:r>
              <a:rPr lang="cs-CZ" altLang="en-US" sz="2300" b="1" dirty="0"/>
              <a:t>Proč se titrační křivky BE protínají v jednom bodě?</a:t>
            </a:r>
          </a:p>
        </p:txBody>
      </p:sp>
      <p:pic>
        <p:nvPicPr>
          <p:cNvPr id="66562" name="Picture 2">
            <a:extLst>
              <a:ext uri="{FF2B5EF4-FFF2-40B4-BE49-F238E27FC236}">
                <a16:creationId xmlns:a16="http://schemas.microsoft.com/office/drawing/2014/main" id="{3D5CA29E-9894-1239-B370-F91A7EF21AFC}"/>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52626" y="1000125"/>
            <a:ext cx="4786313" cy="3786188"/>
          </a:xfrm>
        </p:spPr>
      </p:pic>
      <p:sp>
        <p:nvSpPr>
          <p:cNvPr id="6" name="TextovéPole 5">
            <a:extLst>
              <a:ext uri="{FF2B5EF4-FFF2-40B4-BE49-F238E27FC236}">
                <a16:creationId xmlns:a16="http://schemas.microsoft.com/office/drawing/2014/main" id="{303371EC-DC78-661E-589D-B99430A1F3EF}"/>
              </a:ext>
            </a:extLst>
          </p:cNvPr>
          <p:cNvSpPr txBox="1">
            <a:spLocks noChangeArrowheads="1"/>
          </p:cNvSpPr>
          <p:nvPr/>
        </p:nvSpPr>
        <p:spPr bwMode="auto">
          <a:xfrm>
            <a:off x="6884988" y="2857501"/>
            <a:ext cx="3568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BE=BE</a:t>
            </a:r>
            <a:r>
              <a:rPr lang="cs-CZ" altLang="en-US" sz="2400" baseline="-25000">
                <a:latin typeface="Georgia" panose="02040502050405020303" pitchFamily="18" charset="0"/>
              </a:rPr>
              <a:t>p</a:t>
            </a:r>
            <a:r>
              <a:rPr lang="cs-CZ" altLang="en-US" sz="2400">
                <a:latin typeface="Georgia" panose="02040502050405020303" pitchFamily="18" charset="0"/>
              </a:rPr>
              <a:t> (1-Hk)+BE</a:t>
            </a:r>
            <a:r>
              <a:rPr lang="cs-CZ" altLang="en-US" sz="2400" baseline="-25000">
                <a:latin typeface="Georgia" panose="02040502050405020303" pitchFamily="18" charset="0"/>
              </a:rPr>
              <a:t>e </a:t>
            </a:r>
            <a:r>
              <a:rPr lang="cs-CZ" altLang="en-US" sz="2400">
                <a:latin typeface="Georgia" panose="02040502050405020303" pitchFamily="18" charset="0"/>
              </a:rPr>
              <a:t>Hk</a:t>
            </a:r>
          </a:p>
        </p:txBody>
      </p:sp>
      <p:sp>
        <p:nvSpPr>
          <p:cNvPr id="7" name="TextovéPole 6">
            <a:extLst>
              <a:ext uri="{FF2B5EF4-FFF2-40B4-BE49-F238E27FC236}">
                <a16:creationId xmlns:a16="http://schemas.microsoft.com/office/drawing/2014/main" id="{294975AD-10D0-02A5-8395-D044106FAA99}"/>
              </a:ext>
            </a:extLst>
          </p:cNvPr>
          <p:cNvSpPr txBox="1">
            <a:spLocks noChangeArrowheads="1"/>
          </p:cNvSpPr>
          <p:nvPr/>
        </p:nvSpPr>
        <p:spPr bwMode="auto">
          <a:xfrm>
            <a:off x="6913563" y="421481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BE=BE</a:t>
            </a:r>
            <a:r>
              <a:rPr lang="cs-CZ" altLang="en-US" sz="2400" baseline="-25000">
                <a:latin typeface="Georgia" panose="02040502050405020303" pitchFamily="18" charset="0"/>
              </a:rPr>
              <a:t>p</a:t>
            </a:r>
            <a:r>
              <a:rPr lang="cs-CZ" altLang="en-US" sz="2400">
                <a:latin typeface="Georgia" panose="02040502050405020303" pitchFamily="18" charset="0"/>
              </a:rPr>
              <a:t> +Hk (BE</a:t>
            </a:r>
            <a:r>
              <a:rPr lang="cs-CZ" altLang="en-US" sz="2400" baseline="-25000">
                <a:latin typeface="Georgia" panose="02040502050405020303" pitchFamily="18" charset="0"/>
              </a:rPr>
              <a:t>e</a:t>
            </a:r>
            <a:r>
              <a:rPr lang="cs-CZ" altLang="en-US" sz="2400">
                <a:latin typeface="Georgia" panose="02040502050405020303" pitchFamily="18" charset="0"/>
              </a:rPr>
              <a:t> –BE</a:t>
            </a:r>
            <a:r>
              <a:rPr lang="cs-CZ" altLang="en-US" sz="2400" baseline="-25000">
                <a:latin typeface="Georgia" panose="02040502050405020303" pitchFamily="18" charset="0"/>
              </a:rPr>
              <a:t>p</a:t>
            </a:r>
            <a:r>
              <a:rPr lang="cs-CZ" altLang="en-US" sz="2400">
                <a:latin typeface="Georgia" panose="02040502050405020303" pitchFamily="18" charset="0"/>
              </a:rPr>
              <a:t>)</a:t>
            </a:r>
          </a:p>
        </p:txBody>
      </p:sp>
      <p:sp>
        <p:nvSpPr>
          <p:cNvPr id="9" name="Zaoblený obdélníkový popisek 8">
            <a:extLst>
              <a:ext uri="{FF2B5EF4-FFF2-40B4-BE49-F238E27FC236}">
                <a16:creationId xmlns:a16="http://schemas.microsoft.com/office/drawing/2014/main" id="{C14EA7CA-E813-23DC-E53D-4C9C584BC432}"/>
              </a:ext>
            </a:extLst>
          </p:cNvPr>
          <p:cNvSpPr/>
          <p:nvPr/>
        </p:nvSpPr>
        <p:spPr>
          <a:xfrm>
            <a:off x="6881813" y="5572125"/>
            <a:ext cx="3357562" cy="928688"/>
          </a:xfrm>
          <a:prstGeom prst="wedgeRoundRectCallout">
            <a:avLst>
              <a:gd name="adj1" fmla="val 35055"/>
              <a:gd name="adj2" fmla="val -166734"/>
              <a:gd name="adj3" fmla="val 16667"/>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dirty="0">
                <a:solidFill>
                  <a:srgbClr val="000000"/>
                </a:solidFill>
              </a:rPr>
              <a:t>Když  </a:t>
            </a:r>
            <a:r>
              <a:rPr lang="cs-CZ" sz="2400" dirty="0" err="1">
                <a:solidFill>
                  <a:srgbClr val="000000"/>
                </a:solidFill>
              </a:rPr>
              <a:t>BE</a:t>
            </a:r>
            <a:r>
              <a:rPr lang="cs-CZ" sz="2400" baseline="-25000" dirty="0" err="1">
                <a:solidFill>
                  <a:srgbClr val="000000"/>
                </a:solidFill>
              </a:rPr>
              <a:t>e</a:t>
            </a:r>
            <a:r>
              <a:rPr lang="cs-CZ" sz="2400" dirty="0">
                <a:solidFill>
                  <a:srgbClr val="000000"/>
                </a:solidFill>
              </a:rPr>
              <a:t>=</a:t>
            </a:r>
            <a:r>
              <a:rPr lang="cs-CZ" sz="2400" dirty="0" err="1">
                <a:solidFill>
                  <a:srgbClr val="000000"/>
                </a:solidFill>
              </a:rPr>
              <a:t>BE</a:t>
            </a:r>
            <a:r>
              <a:rPr lang="cs-CZ" sz="2400" baseline="-25000" dirty="0" err="1">
                <a:solidFill>
                  <a:srgbClr val="000000"/>
                </a:solidFill>
              </a:rPr>
              <a:t>p</a:t>
            </a:r>
            <a:r>
              <a:rPr lang="cs-CZ" sz="2400" dirty="0">
                <a:solidFill>
                  <a:srgbClr val="000000"/>
                </a:solidFill>
              </a:rPr>
              <a:t>,</a:t>
            </a:r>
          </a:p>
          <a:p>
            <a:pPr>
              <a:defRPr/>
            </a:pPr>
            <a:r>
              <a:rPr lang="cs-CZ" sz="2400" dirty="0">
                <a:solidFill>
                  <a:srgbClr val="000000"/>
                </a:solidFill>
              </a:rPr>
              <a:t>pak BE nezávisí na </a:t>
            </a:r>
            <a:r>
              <a:rPr lang="cs-CZ" sz="2400" dirty="0" err="1">
                <a:solidFill>
                  <a:srgbClr val="000000"/>
                </a:solidFill>
              </a:rPr>
              <a:t>Hk</a:t>
            </a:r>
            <a:endParaRPr lang="cs-CZ" sz="2400" dirty="0">
              <a:solidFill>
                <a:srgbClr val="000000"/>
              </a:solidFill>
            </a:endParaRPr>
          </a:p>
        </p:txBody>
      </p:sp>
      <p:sp>
        <p:nvSpPr>
          <p:cNvPr id="11" name="Oválný popisek 10">
            <a:extLst>
              <a:ext uri="{FF2B5EF4-FFF2-40B4-BE49-F238E27FC236}">
                <a16:creationId xmlns:a16="http://schemas.microsoft.com/office/drawing/2014/main" id="{53BB1FA7-5E57-ED27-63E6-504CA9C0A820}"/>
              </a:ext>
            </a:extLst>
          </p:cNvPr>
          <p:cNvSpPr/>
          <p:nvPr/>
        </p:nvSpPr>
        <p:spPr>
          <a:xfrm>
            <a:off x="7524750" y="571501"/>
            <a:ext cx="3143250" cy="1000125"/>
          </a:xfrm>
          <a:prstGeom prst="wedgeEllipseCallout">
            <a:avLst>
              <a:gd name="adj1" fmla="val 11710"/>
              <a:gd name="adj2" fmla="val 184789"/>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cs-CZ" dirty="0"/>
              <a:t>Při titraci oxidem uhličitým se mění BB a BE erytrocytů</a:t>
            </a:r>
          </a:p>
        </p:txBody>
      </p:sp>
      <p:sp>
        <p:nvSpPr>
          <p:cNvPr id="12" name="Oválný popisek 11">
            <a:extLst>
              <a:ext uri="{FF2B5EF4-FFF2-40B4-BE49-F238E27FC236}">
                <a16:creationId xmlns:a16="http://schemas.microsoft.com/office/drawing/2014/main" id="{15B107D0-7012-06EF-1A7B-125E5EC7C47A}"/>
              </a:ext>
            </a:extLst>
          </p:cNvPr>
          <p:cNvSpPr/>
          <p:nvPr/>
        </p:nvSpPr>
        <p:spPr>
          <a:xfrm>
            <a:off x="4024314" y="642938"/>
            <a:ext cx="3500437" cy="1428750"/>
          </a:xfrm>
          <a:prstGeom prst="wedgeEllipseCallout">
            <a:avLst>
              <a:gd name="adj1" fmla="val 59126"/>
              <a:gd name="adj2" fmla="val 109244"/>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cs-CZ" dirty="0"/>
              <a:t>Při titraci krve oxidem uhličitým se mění BB a BE plazmy</a:t>
            </a:r>
          </a:p>
        </p:txBody>
      </p:sp>
      <p:sp>
        <p:nvSpPr>
          <p:cNvPr id="19" name="Volný tvar 18">
            <a:extLst>
              <a:ext uri="{FF2B5EF4-FFF2-40B4-BE49-F238E27FC236}">
                <a16:creationId xmlns:a16="http://schemas.microsoft.com/office/drawing/2014/main" id="{1069C795-3812-C1F5-E4D9-0A80056044BC}"/>
              </a:ext>
            </a:extLst>
          </p:cNvPr>
          <p:cNvSpPr/>
          <p:nvPr/>
        </p:nvSpPr>
        <p:spPr>
          <a:xfrm>
            <a:off x="4014789" y="3135313"/>
            <a:ext cx="2268537" cy="1231900"/>
          </a:xfrm>
          <a:custGeom>
            <a:avLst/>
            <a:gdLst>
              <a:gd name="connsiteX0" fmla="*/ 0 w 1552575"/>
              <a:gd name="connsiteY0" fmla="*/ 1498600 h 1498600"/>
              <a:gd name="connsiteX1" fmla="*/ 9525 w 1552575"/>
              <a:gd name="connsiteY1" fmla="*/ 1315243 h 1498600"/>
              <a:gd name="connsiteX2" fmla="*/ 23812 w 1552575"/>
              <a:gd name="connsiteY2" fmla="*/ 1160462 h 1498600"/>
              <a:gd name="connsiteX3" fmla="*/ 35718 w 1552575"/>
              <a:gd name="connsiteY3" fmla="*/ 1039018 h 1498600"/>
              <a:gd name="connsiteX4" fmla="*/ 64293 w 1552575"/>
              <a:gd name="connsiteY4" fmla="*/ 824706 h 1498600"/>
              <a:gd name="connsiteX5" fmla="*/ 92868 w 1552575"/>
              <a:gd name="connsiteY5" fmla="*/ 646112 h 1498600"/>
              <a:gd name="connsiteX6" fmla="*/ 145256 w 1552575"/>
              <a:gd name="connsiteY6" fmla="*/ 434181 h 1498600"/>
              <a:gd name="connsiteX7" fmla="*/ 190500 w 1552575"/>
              <a:gd name="connsiteY7" fmla="*/ 293687 h 1498600"/>
              <a:gd name="connsiteX8" fmla="*/ 273843 w 1552575"/>
              <a:gd name="connsiteY8" fmla="*/ 179387 h 1498600"/>
              <a:gd name="connsiteX9" fmla="*/ 381000 w 1552575"/>
              <a:gd name="connsiteY9" fmla="*/ 76993 h 1498600"/>
              <a:gd name="connsiteX10" fmla="*/ 481012 w 1552575"/>
              <a:gd name="connsiteY10" fmla="*/ 24606 h 1498600"/>
              <a:gd name="connsiteX11" fmla="*/ 566737 w 1552575"/>
              <a:gd name="connsiteY11" fmla="*/ 5556 h 1498600"/>
              <a:gd name="connsiteX12" fmla="*/ 666750 w 1552575"/>
              <a:gd name="connsiteY12" fmla="*/ 3175 h 1498600"/>
              <a:gd name="connsiteX13" fmla="*/ 776287 w 1552575"/>
              <a:gd name="connsiteY13" fmla="*/ 24606 h 1498600"/>
              <a:gd name="connsiteX14" fmla="*/ 945356 w 1552575"/>
              <a:gd name="connsiteY14" fmla="*/ 81756 h 1498600"/>
              <a:gd name="connsiteX15" fmla="*/ 1073943 w 1552575"/>
              <a:gd name="connsiteY15" fmla="*/ 141287 h 1498600"/>
              <a:gd name="connsiteX16" fmla="*/ 1264443 w 1552575"/>
              <a:gd name="connsiteY16" fmla="*/ 250825 h 1498600"/>
              <a:gd name="connsiteX17" fmla="*/ 1433512 w 1552575"/>
              <a:gd name="connsiteY17" fmla="*/ 369887 h 1498600"/>
              <a:gd name="connsiteX18" fmla="*/ 1552575 w 1552575"/>
              <a:gd name="connsiteY18" fmla="*/ 460375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52575" h="1498600">
                <a:moveTo>
                  <a:pt x="0" y="1498600"/>
                </a:moveTo>
                <a:cubicBezTo>
                  <a:pt x="2778" y="1435099"/>
                  <a:pt x="5556" y="1371599"/>
                  <a:pt x="9525" y="1315243"/>
                </a:cubicBezTo>
                <a:cubicBezTo>
                  <a:pt x="13494" y="1258887"/>
                  <a:pt x="19446" y="1206500"/>
                  <a:pt x="23812" y="1160462"/>
                </a:cubicBezTo>
                <a:cubicBezTo>
                  <a:pt x="28178" y="1114424"/>
                  <a:pt x="28971" y="1094977"/>
                  <a:pt x="35718" y="1039018"/>
                </a:cubicBezTo>
                <a:cubicBezTo>
                  <a:pt x="42465" y="983059"/>
                  <a:pt x="54768" y="890190"/>
                  <a:pt x="64293" y="824706"/>
                </a:cubicBezTo>
                <a:cubicBezTo>
                  <a:pt x="73818" y="759222"/>
                  <a:pt x="79374" y="711200"/>
                  <a:pt x="92868" y="646112"/>
                </a:cubicBezTo>
                <a:cubicBezTo>
                  <a:pt x="106362" y="581025"/>
                  <a:pt x="128984" y="492919"/>
                  <a:pt x="145256" y="434181"/>
                </a:cubicBezTo>
                <a:cubicBezTo>
                  <a:pt x="161528" y="375444"/>
                  <a:pt x="169069" y="336153"/>
                  <a:pt x="190500" y="293687"/>
                </a:cubicBezTo>
                <a:cubicBezTo>
                  <a:pt x="211931" y="251221"/>
                  <a:pt x="242093" y="215503"/>
                  <a:pt x="273843" y="179387"/>
                </a:cubicBezTo>
                <a:cubicBezTo>
                  <a:pt x="305593" y="143271"/>
                  <a:pt x="346472" y="102790"/>
                  <a:pt x="381000" y="76993"/>
                </a:cubicBezTo>
                <a:cubicBezTo>
                  <a:pt x="415528" y="51196"/>
                  <a:pt x="450056" y="36512"/>
                  <a:pt x="481012" y="24606"/>
                </a:cubicBezTo>
                <a:cubicBezTo>
                  <a:pt x="511968" y="12700"/>
                  <a:pt x="535781" y="9128"/>
                  <a:pt x="566737" y="5556"/>
                </a:cubicBezTo>
                <a:cubicBezTo>
                  <a:pt x="597693" y="1984"/>
                  <a:pt x="631825" y="0"/>
                  <a:pt x="666750" y="3175"/>
                </a:cubicBezTo>
                <a:cubicBezTo>
                  <a:pt x="701675" y="6350"/>
                  <a:pt x="729853" y="11509"/>
                  <a:pt x="776287" y="24606"/>
                </a:cubicBezTo>
                <a:cubicBezTo>
                  <a:pt x="822721" y="37703"/>
                  <a:pt x="895747" y="62309"/>
                  <a:pt x="945356" y="81756"/>
                </a:cubicBezTo>
                <a:cubicBezTo>
                  <a:pt x="994965" y="101203"/>
                  <a:pt x="1020762" y="113109"/>
                  <a:pt x="1073943" y="141287"/>
                </a:cubicBezTo>
                <a:cubicBezTo>
                  <a:pt x="1127124" y="169465"/>
                  <a:pt x="1204515" y="212725"/>
                  <a:pt x="1264443" y="250825"/>
                </a:cubicBezTo>
                <a:cubicBezTo>
                  <a:pt x="1324371" y="288925"/>
                  <a:pt x="1385490" y="334962"/>
                  <a:pt x="1433512" y="369887"/>
                </a:cubicBezTo>
                <a:cubicBezTo>
                  <a:pt x="1481534" y="404812"/>
                  <a:pt x="1533128" y="445691"/>
                  <a:pt x="1552575" y="460375"/>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cs-CZ"/>
          </a:p>
        </p:txBody>
      </p:sp>
      <p:sp>
        <p:nvSpPr>
          <p:cNvPr id="10" name="Zaoblený obdélníkový popisek 9">
            <a:extLst>
              <a:ext uri="{FF2B5EF4-FFF2-40B4-BE49-F238E27FC236}">
                <a16:creationId xmlns:a16="http://schemas.microsoft.com/office/drawing/2014/main" id="{8E5B9E59-F470-37EB-70E8-47C3A30332B9}"/>
              </a:ext>
            </a:extLst>
          </p:cNvPr>
          <p:cNvSpPr/>
          <p:nvPr/>
        </p:nvSpPr>
        <p:spPr>
          <a:xfrm>
            <a:off x="2309813" y="5715000"/>
            <a:ext cx="3357562" cy="928688"/>
          </a:xfrm>
          <a:prstGeom prst="wedgeRoundRectCallout">
            <a:avLst>
              <a:gd name="adj1" fmla="val 35906"/>
              <a:gd name="adj2" fmla="val -237503"/>
              <a:gd name="adj3" fmla="val 16667"/>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dirty="0">
                <a:solidFill>
                  <a:srgbClr val="000000"/>
                </a:solidFill>
              </a:rPr>
              <a:t>Krve s různým hematokritem (</a:t>
            </a:r>
            <a:r>
              <a:rPr lang="cs-CZ" sz="2400" dirty="0" err="1">
                <a:solidFill>
                  <a:srgbClr val="000000"/>
                </a:solidFill>
              </a:rPr>
              <a:t>Hk</a:t>
            </a:r>
            <a:r>
              <a:rPr lang="cs-CZ" sz="2400" dirty="0">
                <a:solidFill>
                  <a:srgbClr val="000000"/>
                </a:solidFill>
              </a:rPr>
              <a:t>)</a:t>
            </a:r>
          </a:p>
        </p:txBody>
      </p:sp>
      <p:sp>
        <p:nvSpPr>
          <p:cNvPr id="13" name="Zaoblený obdélníkový popisek 12">
            <a:extLst>
              <a:ext uri="{FF2B5EF4-FFF2-40B4-BE49-F238E27FC236}">
                <a16:creationId xmlns:a16="http://schemas.microsoft.com/office/drawing/2014/main" id="{529A789D-F97A-3610-1A42-AEF32635AB01}"/>
              </a:ext>
            </a:extLst>
          </p:cNvPr>
          <p:cNvSpPr/>
          <p:nvPr/>
        </p:nvSpPr>
        <p:spPr>
          <a:xfrm>
            <a:off x="1524000" y="4143375"/>
            <a:ext cx="3143250" cy="928688"/>
          </a:xfrm>
          <a:prstGeom prst="wedgeRoundRectCallout">
            <a:avLst>
              <a:gd name="adj1" fmla="val 53778"/>
              <a:gd name="adj2" fmla="val -15442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dirty="0">
                <a:solidFill>
                  <a:srgbClr val="000000"/>
                </a:solidFill>
              </a:rPr>
              <a:t>Takové pCO2 a pH, kdy </a:t>
            </a:r>
            <a:r>
              <a:rPr lang="cs-CZ" sz="2400" dirty="0" err="1">
                <a:solidFill>
                  <a:srgbClr val="000000"/>
                </a:solidFill>
              </a:rPr>
              <a:t>BE</a:t>
            </a:r>
            <a:r>
              <a:rPr lang="cs-CZ" sz="2400" baseline="-25000" dirty="0" err="1">
                <a:solidFill>
                  <a:srgbClr val="000000"/>
                </a:solidFill>
              </a:rPr>
              <a:t>e</a:t>
            </a:r>
            <a:r>
              <a:rPr lang="cs-CZ" sz="2400" dirty="0">
                <a:solidFill>
                  <a:srgbClr val="000000"/>
                </a:solidFill>
              </a:rPr>
              <a:t>=</a:t>
            </a:r>
            <a:r>
              <a:rPr lang="cs-CZ" sz="2400" dirty="0" err="1">
                <a:solidFill>
                  <a:srgbClr val="000000"/>
                </a:solidFill>
              </a:rPr>
              <a:t>BE</a:t>
            </a:r>
            <a:r>
              <a:rPr lang="cs-CZ" sz="2400" baseline="-25000" dirty="0" err="1">
                <a:solidFill>
                  <a:srgbClr val="000000"/>
                </a:solidFill>
              </a:rPr>
              <a:t>p</a:t>
            </a:r>
            <a:endParaRPr lang="cs-CZ" sz="2400" baseline="-25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1C92B4AC-78EA-A95E-A45F-F22FE2386DBB}"/>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52626" y="1000125"/>
            <a:ext cx="4786313" cy="3786188"/>
          </a:xfrm>
        </p:spPr>
      </p:pic>
      <p:sp>
        <p:nvSpPr>
          <p:cNvPr id="67587" name="TextovéPole 5">
            <a:extLst>
              <a:ext uri="{FF2B5EF4-FFF2-40B4-BE49-F238E27FC236}">
                <a16:creationId xmlns:a16="http://schemas.microsoft.com/office/drawing/2014/main" id="{0CFFBAEB-E97E-2B2A-FBA7-EEB3295FA769}"/>
              </a:ext>
            </a:extLst>
          </p:cNvPr>
          <p:cNvSpPr txBox="1">
            <a:spLocks noChangeArrowheads="1"/>
          </p:cNvSpPr>
          <p:nvPr/>
        </p:nvSpPr>
        <p:spPr bwMode="auto">
          <a:xfrm>
            <a:off x="6884988" y="2857501"/>
            <a:ext cx="3568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BE=BE</a:t>
            </a:r>
            <a:r>
              <a:rPr lang="cs-CZ" altLang="en-US" sz="2400" baseline="-25000">
                <a:latin typeface="Georgia" panose="02040502050405020303" pitchFamily="18" charset="0"/>
              </a:rPr>
              <a:t>p</a:t>
            </a:r>
            <a:r>
              <a:rPr lang="cs-CZ" altLang="en-US" sz="2400">
                <a:latin typeface="Georgia" panose="02040502050405020303" pitchFamily="18" charset="0"/>
              </a:rPr>
              <a:t> (1-Hk)+BE</a:t>
            </a:r>
            <a:r>
              <a:rPr lang="cs-CZ" altLang="en-US" sz="2400" baseline="-25000">
                <a:latin typeface="Georgia" panose="02040502050405020303" pitchFamily="18" charset="0"/>
              </a:rPr>
              <a:t>e </a:t>
            </a:r>
            <a:r>
              <a:rPr lang="cs-CZ" altLang="en-US" sz="2400">
                <a:latin typeface="Georgia" panose="02040502050405020303" pitchFamily="18" charset="0"/>
              </a:rPr>
              <a:t>Hk</a:t>
            </a:r>
          </a:p>
        </p:txBody>
      </p:sp>
      <p:sp>
        <p:nvSpPr>
          <p:cNvPr id="67588" name="TextovéPole 6">
            <a:extLst>
              <a:ext uri="{FF2B5EF4-FFF2-40B4-BE49-F238E27FC236}">
                <a16:creationId xmlns:a16="http://schemas.microsoft.com/office/drawing/2014/main" id="{8B2B174B-2364-774F-1377-F0F534532254}"/>
              </a:ext>
            </a:extLst>
          </p:cNvPr>
          <p:cNvSpPr txBox="1">
            <a:spLocks noChangeArrowheads="1"/>
          </p:cNvSpPr>
          <p:nvPr/>
        </p:nvSpPr>
        <p:spPr bwMode="auto">
          <a:xfrm>
            <a:off x="6913563" y="421481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BE=BE</a:t>
            </a:r>
            <a:r>
              <a:rPr lang="cs-CZ" altLang="en-US" sz="2400" baseline="-25000">
                <a:latin typeface="Georgia" panose="02040502050405020303" pitchFamily="18" charset="0"/>
              </a:rPr>
              <a:t>p</a:t>
            </a:r>
            <a:r>
              <a:rPr lang="cs-CZ" altLang="en-US" sz="2400">
                <a:latin typeface="Georgia" panose="02040502050405020303" pitchFamily="18" charset="0"/>
              </a:rPr>
              <a:t> +Hk (BE</a:t>
            </a:r>
            <a:r>
              <a:rPr lang="cs-CZ" altLang="en-US" sz="2400" baseline="-25000">
                <a:latin typeface="Georgia" panose="02040502050405020303" pitchFamily="18" charset="0"/>
              </a:rPr>
              <a:t>e</a:t>
            </a:r>
            <a:r>
              <a:rPr lang="cs-CZ" altLang="en-US" sz="2400">
                <a:latin typeface="Georgia" panose="02040502050405020303" pitchFamily="18" charset="0"/>
              </a:rPr>
              <a:t> –BE</a:t>
            </a:r>
            <a:r>
              <a:rPr lang="cs-CZ" altLang="en-US" sz="2400" baseline="-25000">
                <a:latin typeface="Georgia" panose="02040502050405020303" pitchFamily="18" charset="0"/>
              </a:rPr>
              <a:t>p</a:t>
            </a:r>
            <a:r>
              <a:rPr lang="cs-CZ" altLang="en-US" sz="2400">
                <a:latin typeface="Georgia" panose="02040502050405020303" pitchFamily="18" charset="0"/>
              </a:rPr>
              <a:t>)</a:t>
            </a:r>
          </a:p>
        </p:txBody>
      </p:sp>
      <p:sp>
        <p:nvSpPr>
          <p:cNvPr id="14" name="TextovéPole 13">
            <a:extLst>
              <a:ext uri="{FF2B5EF4-FFF2-40B4-BE49-F238E27FC236}">
                <a16:creationId xmlns:a16="http://schemas.microsoft.com/office/drawing/2014/main" id="{67FD6090-8B86-2A9B-BF57-2B2270B8E51E}"/>
              </a:ext>
            </a:extLst>
          </p:cNvPr>
          <p:cNvSpPr txBox="1">
            <a:spLocks noChangeArrowheads="1"/>
          </p:cNvSpPr>
          <p:nvPr/>
        </p:nvSpPr>
        <p:spPr bwMode="auto">
          <a:xfrm>
            <a:off x="1635125" y="5041901"/>
            <a:ext cx="247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a:t>
            </a:r>
            <a:r>
              <a:rPr lang="cs-CZ" altLang="en-US" sz="2400" baseline="-25000">
                <a:latin typeface="Georgia" panose="02040502050405020303" pitchFamily="18" charset="0"/>
              </a:rPr>
              <a:t>e</a:t>
            </a:r>
            <a:r>
              <a:rPr lang="cs-CZ" altLang="en-US" sz="2400">
                <a:latin typeface="Georgia" panose="02040502050405020303" pitchFamily="18" charset="0"/>
              </a:rPr>
              <a:t>=BB</a:t>
            </a:r>
            <a:r>
              <a:rPr lang="cs-CZ" altLang="en-US" sz="2400" baseline="-25000">
                <a:latin typeface="Georgia" panose="02040502050405020303" pitchFamily="18" charset="0"/>
              </a:rPr>
              <a:t>e</a:t>
            </a:r>
            <a:r>
              <a:rPr lang="cs-CZ" altLang="en-US" sz="2400">
                <a:latin typeface="Georgia" panose="02040502050405020303" pitchFamily="18" charset="0"/>
              </a:rPr>
              <a:t> – NBB</a:t>
            </a:r>
            <a:r>
              <a:rPr lang="cs-CZ" altLang="en-US" sz="2400" baseline="-25000">
                <a:latin typeface="Georgia" panose="02040502050405020303" pitchFamily="18" charset="0"/>
              </a:rPr>
              <a:t>e</a:t>
            </a:r>
            <a:endParaRPr lang="cs-CZ" altLang="en-US" sz="2400">
              <a:latin typeface="Georgia" panose="02040502050405020303" pitchFamily="18" charset="0"/>
            </a:endParaRPr>
          </a:p>
        </p:txBody>
      </p:sp>
      <p:sp>
        <p:nvSpPr>
          <p:cNvPr id="16" name="TextovéPole 15">
            <a:extLst>
              <a:ext uri="{FF2B5EF4-FFF2-40B4-BE49-F238E27FC236}">
                <a16:creationId xmlns:a16="http://schemas.microsoft.com/office/drawing/2014/main" id="{EB8D1EB5-B3FB-670D-FA5C-6D0A7FE4BEE0}"/>
              </a:ext>
            </a:extLst>
          </p:cNvPr>
          <p:cNvSpPr txBox="1">
            <a:spLocks noChangeArrowheads="1"/>
          </p:cNvSpPr>
          <p:nvPr/>
        </p:nvSpPr>
        <p:spPr bwMode="auto">
          <a:xfrm>
            <a:off x="1593851" y="5438776"/>
            <a:ext cx="2524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BE</a:t>
            </a:r>
            <a:r>
              <a:rPr lang="cs-CZ" altLang="en-US" sz="2400" baseline="-25000">
                <a:latin typeface="Georgia" panose="02040502050405020303" pitchFamily="18" charset="0"/>
              </a:rPr>
              <a:t>p</a:t>
            </a:r>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 – NBB</a:t>
            </a:r>
            <a:r>
              <a:rPr lang="cs-CZ" altLang="en-US" sz="2400" baseline="-25000">
                <a:latin typeface="Georgia" panose="02040502050405020303" pitchFamily="18" charset="0"/>
              </a:rPr>
              <a:t>p</a:t>
            </a:r>
            <a:endParaRPr lang="cs-CZ" altLang="en-US" sz="2400">
              <a:latin typeface="Georgia" panose="02040502050405020303" pitchFamily="18" charset="0"/>
            </a:endParaRPr>
          </a:p>
        </p:txBody>
      </p:sp>
      <p:sp>
        <p:nvSpPr>
          <p:cNvPr id="17" name="TextovéPole 16">
            <a:extLst>
              <a:ext uri="{FF2B5EF4-FFF2-40B4-BE49-F238E27FC236}">
                <a16:creationId xmlns:a16="http://schemas.microsoft.com/office/drawing/2014/main" id="{7708525D-A18D-B75A-DB2B-7D90069CFFC5}"/>
              </a:ext>
            </a:extLst>
          </p:cNvPr>
          <p:cNvSpPr txBox="1">
            <a:spLocks noChangeArrowheads="1"/>
          </p:cNvSpPr>
          <p:nvPr/>
        </p:nvSpPr>
        <p:spPr bwMode="auto">
          <a:xfrm>
            <a:off x="1604963" y="5786438"/>
            <a:ext cx="3625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a:t>
            </a:r>
            <a:r>
              <a:rPr lang="cs-CZ" altLang="en-US" sz="2400" baseline="-25000">
                <a:latin typeface="Georgia" panose="02040502050405020303" pitchFamily="18" charset="0"/>
              </a:rPr>
              <a:t>e</a:t>
            </a:r>
            <a:r>
              <a:rPr lang="cs-CZ" altLang="en-US" sz="2400">
                <a:latin typeface="Georgia" panose="02040502050405020303" pitchFamily="18" charset="0"/>
              </a:rPr>
              <a:t> – NBB</a:t>
            </a:r>
            <a:r>
              <a:rPr lang="cs-CZ" altLang="en-US" sz="2400" baseline="-25000">
                <a:latin typeface="Georgia" panose="02040502050405020303" pitchFamily="18" charset="0"/>
              </a:rPr>
              <a:t>e</a:t>
            </a:r>
            <a:r>
              <a:rPr lang="cs-CZ" altLang="en-US" sz="2400">
                <a:latin typeface="Georgia" panose="02040502050405020303" pitchFamily="18" charset="0"/>
              </a:rPr>
              <a:t>=BB</a:t>
            </a:r>
            <a:r>
              <a:rPr lang="cs-CZ" altLang="en-US" sz="2400" baseline="-25000">
                <a:latin typeface="Georgia" panose="02040502050405020303" pitchFamily="18" charset="0"/>
              </a:rPr>
              <a:t>p</a:t>
            </a:r>
            <a:r>
              <a:rPr lang="cs-CZ" altLang="en-US" sz="2400">
                <a:latin typeface="Georgia" panose="02040502050405020303" pitchFamily="18" charset="0"/>
              </a:rPr>
              <a:t> – NBB</a:t>
            </a:r>
            <a:r>
              <a:rPr lang="cs-CZ" altLang="en-US" sz="2400" baseline="-25000">
                <a:latin typeface="Georgia" panose="02040502050405020303" pitchFamily="18" charset="0"/>
              </a:rPr>
              <a:t>p</a:t>
            </a:r>
            <a:endParaRPr lang="cs-CZ" altLang="en-US" sz="2400">
              <a:latin typeface="Georgia" panose="02040502050405020303" pitchFamily="18" charset="0"/>
            </a:endParaRPr>
          </a:p>
        </p:txBody>
      </p:sp>
      <p:sp>
        <p:nvSpPr>
          <p:cNvPr id="18" name="TextovéPole 17">
            <a:extLst>
              <a:ext uri="{FF2B5EF4-FFF2-40B4-BE49-F238E27FC236}">
                <a16:creationId xmlns:a16="http://schemas.microsoft.com/office/drawing/2014/main" id="{98CDDA2E-00B2-22B7-0A86-8B7BA5686021}"/>
              </a:ext>
            </a:extLst>
          </p:cNvPr>
          <p:cNvSpPr txBox="1">
            <a:spLocks noChangeArrowheads="1"/>
          </p:cNvSpPr>
          <p:nvPr/>
        </p:nvSpPr>
        <p:spPr bwMode="auto">
          <a:xfrm>
            <a:off x="1568451" y="6215063"/>
            <a:ext cx="5260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dirty="0" err="1">
                <a:latin typeface="Georgia" panose="02040502050405020303" pitchFamily="18" charset="0"/>
              </a:rPr>
              <a:t>BB</a:t>
            </a:r>
            <a:r>
              <a:rPr lang="cs-CZ" altLang="en-US" sz="2400" baseline="-25000" dirty="0" err="1">
                <a:latin typeface="Georgia" panose="02040502050405020303" pitchFamily="18" charset="0"/>
              </a:rPr>
              <a:t>e</a:t>
            </a:r>
            <a:r>
              <a:rPr lang="cs-CZ" altLang="en-US" sz="2400" dirty="0">
                <a:latin typeface="Georgia" panose="02040502050405020303" pitchFamily="18" charset="0"/>
              </a:rPr>
              <a:t> – </a:t>
            </a:r>
            <a:r>
              <a:rPr lang="cs-CZ" altLang="en-US" sz="2400" dirty="0" err="1">
                <a:latin typeface="Georgia" panose="02040502050405020303" pitchFamily="18" charset="0"/>
              </a:rPr>
              <a:t>BB</a:t>
            </a:r>
            <a:r>
              <a:rPr lang="cs-CZ" altLang="en-US" sz="2400" baseline="-25000" dirty="0" err="1">
                <a:latin typeface="Georgia" panose="02040502050405020303" pitchFamily="18" charset="0"/>
              </a:rPr>
              <a:t>p</a:t>
            </a:r>
            <a:r>
              <a:rPr lang="cs-CZ" altLang="en-US" sz="2400" dirty="0">
                <a:latin typeface="Georgia" panose="02040502050405020303" pitchFamily="18" charset="0"/>
              </a:rPr>
              <a:t>=</a:t>
            </a:r>
            <a:r>
              <a:rPr lang="cs-CZ" altLang="en-US" sz="2400" dirty="0" err="1">
                <a:latin typeface="Georgia" panose="02040502050405020303" pitchFamily="18" charset="0"/>
              </a:rPr>
              <a:t>NBB</a:t>
            </a:r>
            <a:r>
              <a:rPr lang="cs-CZ" altLang="en-US" sz="2400" baseline="-25000" dirty="0" err="1">
                <a:latin typeface="Georgia" panose="02040502050405020303" pitchFamily="18" charset="0"/>
              </a:rPr>
              <a:t>e</a:t>
            </a:r>
            <a:r>
              <a:rPr lang="cs-CZ" altLang="en-US" sz="2400" dirty="0">
                <a:latin typeface="Georgia" panose="02040502050405020303" pitchFamily="18" charset="0"/>
              </a:rPr>
              <a:t> – </a:t>
            </a:r>
            <a:r>
              <a:rPr lang="cs-CZ" altLang="en-US" sz="2400" dirty="0" err="1">
                <a:latin typeface="Georgia" panose="02040502050405020303" pitchFamily="18" charset="0"/>
              </a:rPr>
              <a:t>NBB</a:t>
            </a:r>
            <a:r>
              <a:rPr lang="cs-CZ" altLang="en-US" sz="2400" baseline="-25000" dirty="0" err="1">
                <a:latin typeface="Georgia" panose="02040502050405020303" pitchFamily="18" charset="0"/>
              </a:rPr>
              <a:t>p</a:t>
            </a:r>
            <a:r>
              <a:rPr lang="cs-CZ" altLang="en-US" sz="2400" baseline="-25000" dirty="0">
                <a:latin typeface="Georgia" panose="02040502050405020303" pitchFamily="18" charset="0"/>
              </a:rPr>
              <a:t> </a:t>
            </a:r>
            <a:r>
              <a:rPr lang="cs-CZ" altLang="en-US" sz="2400" dirty="0">
                <a:latin typeface="Georgia" panose="02040502050405020303" pitchFamily="18" charset="0"/>
              </a:rPr>
              <a:t>= konstanta</a:t>
            </a:r>
          </a:p>
        </p:txBody>
      </p:sp>
      <p:sp>
        <p:nvSpPr>
          <p:cNvPr id="22" name="Zaoblený obdélníkový popisek 21">
            <a:extLst>
              <a:ext uri="{FF2B5EF4-FFF2-40B4-BE49-F238E27FC236}">
                <a16:creationId xmlns:a16="http://schemas.microsoft.com/office/drawing/2014/main" id="{435264D6-BD80-64AB-313F-F7CDA2D3E78C}"/>
              </a:ext>
            </a:extLst>
          </p:cNvPr>
          <p:cNvSpPr/>
          <p:nvPr/>
        </p:nvSpPr>
        <p:spPr>
          <a:xfrm>
            <a:off x="6667500" y="642939"/>
            <a:ext cx="3143250" cy="1857375"/>
          </a:xfrm>
          <a:prstGeom prst="wedgeRoundRectCallout">
            <a:avLst>
              <a:gd name="adj1" fmla="val -90689"/>
              <a:gd name="adj2" fmla="val 87787"/>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dirty="0">
                <a:solidFill>
                  <a:srgbClr val="000000"/>
                </a:solidFill>
              </a:rPr>
              <a:t>Křivka BE - takové pCO2 a pH, kdy </a:t>
            </a:r>
            <a:r>
              <a:rPr lang="cs-CZ" sz="2400" dirty="0" err="1">
                <a:solidFill>
                  <a:srgbClr val="000000"/>
                </a:solidFill>
              </a:rPr>
              <a:t>BB</a:t>
            </a:r>
            <a:r>
              <a:rPr lang="cs-CZ" sz="2400" baseline="-25000" dirty="0" err="1">
                <a:solidFill>
                  <a:srgbClr val="000000"/>
                </a:solidFill>
              </a:rPr>
              <a:t>e</a:t>
            </a:r>
            <a:r>
              <a:rPr lang="cs-CZ" sz="2400" dirty="0">
                <a:solidFill>
                  <a:srgbClr val="000000"/>
                </a:solidFill>
              </a:rPr>
              <a:t>-</a:t>
            </a:r>
            <a:r>
              <a:rPr lang="cs-CZ" sz="2400" dirty="0" err="1">
                <a:solidFill>
                  <a:srgbClr val="000000"/>
                </a:solidFill>
              </a:rPr>
              <a:t>BB</a:t>
            </a:r>
            <a:r>
              <a:rPr lang="cs-CZ" sz="2400" baseline="-25000" dirty="0" err="1">
                <a:solidFill>
                  <a:srgbClr val="000000"/>
                </a:solidFill>
              </a:rPr>
              <a:t>p</a:t>
            </a:r>
            <a:r>
              <a:rPr lang="cs-CZ" sz="2400" baseline="-25000" dirty="0">
                <a:solidFill>
                  <a:srgbClr val="000000"/>
                </a:solidFill>
              </a:rPr>
              <a:t>  </a:t>
            </a:r>
            <a:r>
              <a:rPr lang="cs-CZ" sz="2400" dirty="0">
                <a:solidFill>
                  <a:srgbClr val="000000"/>
                </a:solidFill>
              </a:rPr>
              <a:t>je </a:t>
            </a:r>
            <a:r>
              <a:rPr lang="cs-CZ" sz="2400" dirty="0" err="1">
                <a:solidFill>
                  <a:srgbClr val="000000"/>
                </a:solidFill>
              </a:rPr>
              <a:t>konstatní</a:t>
            </a:r>
            <a:r>
              <a:rPr lang="cs-CZ" sz="2400" dirty="0">
                <a:solidFill>
                  <a:srgbClr val="000000"/>
                </a:solidFill>
              </a:rPr>
              <a:t>  </a:t>
            </a:r>
            <a:endParaRPr lang="cs-CZ" sz="2400" baseline="-25000" dirty="0">
              <a:solidFill>
                <a:srgbClr val="000000"/>
              </a:solidFill>
            </a:endParaRPr>
          </a:p>
        </p:txBody>
      </p:sp>
      <p:sp>
        <p:nvSpPr>
          <p:cNvPr id="23" name="TextovéPole 22">
            <a:extLst>
              <a:ext uri="{FF2B5EF4-FFF2-40B4-BE49-F238E27FC236}">
                <a16:creationId xmlns:a16="http://schemas.microsoft.com/office/drawing/2014/main" id="{60159E83-59CB-25EB-195D-15A389C4BD36}"/>
              </a:ext>
            </a:extLst>
          </p:cNvPr>
          <p:cNvSpPr txBox="1">
            <a:spLocks noChangeArrowheads="1"/>
          </p:cNvSpPr>
          <p:nvPr/>
        </p:nvSpPr>
        <p:spPr bwMode="auto">
          <a:xfrm>
            <a:off x="7096125" y="5214938"/>
            <a:ext cx="3240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solidFill>
                  <a:srgbClr val="0070C0"/>
                </a:solidFill>
                <a:latin typeface="Georgia" panose="02040502050405020303" pitchFamily="18" charset="0"/>
              </a:rPr>
              <a:t>NBB</a:t>
            </a:r>
            <a:r>
              <a:rPr lang="cs-CZ" altLang="en-US" sz="2400" baseline="-25000">
                <a:solidFill>
                  <a:srgbClr val="0070C0"/>
                </a:solidFill>
                <a:latin typeface="Georgia" panose="02040502050405020303" pitchFamily="18" charset="0"/>
              </a:rPr>
              <a:t> </a:t>
            </a:r>
            <a:r>
              <a:rPr lang="cs-CZ" altLang="en-US" sz="2400">
                <a:solidFill>
                  <a:srgbClr val="0070C0"/>
                </a:solidFill>
                <a:latin typeface="Georgia" panose="02040502050405020303" pitchFamily="18" charset="0"/>
              </a:rPr>
              <a:t>= 41.7+0.42*cHB</a:t>
            </a:r>
          </a:p>
        </p:txBody>
      </p:sp>
      <p:sp>
        <p:nvSpPr>
          <p:cNvPr id="24" name="TextovéPole 23">
            <a:extLst>
              <a:ext uri="{FF2B5EF4-FFF2-40B4-BE49-F238E27FC236}">
                <a16:creationId xmlns:a16="http://schemas.microsoft.com/office/drawing/2014/main" id="{AACB375E-E61D-5039-732A-DE0014B4D710}"/>
              </a:ext>
            </a:extLst>
          </p:cNvPr>
          <p:cNvSpPr txBox="1">
            <a:spLocks noChangeArrowheads="1"/>
          </p:cNvSpPr>
          <p:nvPr/>
        </p:nvSpPr>
        <p:spPr bwMode="auto">
          <a:xfrm>
            <a:off x="7096126" y="5715001"/>
            <a:ext cx="3451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solidFill>
                  <a:srgbClr val="0070C0"/>
                </a:solidFill>
                <a:latin typeface="Georgia" panose="02040502050405020303" pitchFamily="18" charset="0"/>
              </a:rPr>
              <a:t>při cHB=33.34 g/100ml</a:t>
            </a:r>
          </a:p>
        </p:txBody>
      </p:sp>
      <p:sp>
        <p:nvSpPr>
          <p:cNvPr id="25" name="TextovéPole 24">
            <a:extLst>
              <a:ext uri="{FF2B5EF4-FFF2-40B4-BE49-F238E27FC236}">
                <a16:creationId xmlns:a16="http://schemas.microsoft.com/office/drawing/2014/main" id="{F4274BCB-45D6-F27E-737D-597D16381E8A}"/>
              </a:ext>
            </a:extLst>
          </p:cNvPr>
          <p:cNvSpPr txBox="1">
            <a:spLocks noChangeArrowheads="1"/>
          </p:cNvSpPr>
          <p:nvPr/>
        </p:nvSpPr>
        <p:spPr bwMode="auto">
          <a:xfrm>
            <a:off x="6562725" y="6224588"/>
            <a:ext cx="4249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solidFill>
                  <a:srgbClr val="0070C0"/>
                </a:solidFill>
                <a:latin typeface="Georgia" panose="02040502050405020303" pitchFamily="18" charset="0"/>
              </a:rPr>
              <a:t>=41,7-0.42 *33.34=14 mmol/l</a:t>
            </a:r>
          </a:p>
        </p:txBody>
      </p:sp>
      <p:sp>
        <p:nvSpPr>
          <p:cNvPr id="28" name="Volný tvar 27">
            <a:extLst>
              <a:ext uri="{FF2B5EF4-FFF2-40B4-BE49-F238E27FC236}">
                <a16:creationId xmlns:a16="http://schemas.microsoft.com/office/drawing/2014/main" id="{17B3B978-466B-DFD6-F585-92F4DED0F2D5}"/>
              </a:ext>
            </a:extLst>
          </p:cNvPr>
          <p:cNvSpPr/>
          <p:nvPr/>
        </p:nvSpPr>
        <p:spPr>
          <a:xfrm>
            <a:off x="4014789" y="3135313"/>
            <a:ext cx="2268537" cy="1231900"/>
          </a:xfrm>
          <a:custGeom>
            <a:avLst/>
            <a:gdLst>
              <a:gd name="connsiteX0" fmla="*/ 0 w 1552575"/>
              <a:gd name="connsiteY0" fmla="*/ 1498600 h 1498600"/>
              <a:gd name="connsiteX1" fmla="*/ 9525 w 1552575"/>
              <a:gd name="connsiteY1" fmla="*/ 1315243 h 1498600"/>
              <a:gd name="connsiteX2" fmla="*/ 23812 w 1552575"/>
              <a:gd name="connsiteY2" fmla="*/ 1160462 h 1498600"/>
              <a:gd name="connsiteX3" fmla="*/ 35718 w 1552575"/>
              <a:gd name="connsiteY3" fmla="*/ 1039018 h 1498600"/>
              <a:gd name="connsiteX4" fmla="*/ 64293 w 1552575"/>
              <a:gd name="connsiteY4" fmla="*/ 824706 h 1498600"/>
              <a:gd name="connsiteX5" fmla="*/ 92868 w 1552575"/>
              <a:gd name="connsiteY5" fmla="*/ 646112 h 1498600"/>
              <a:gd name="connsiteX6" fmla="*/ 145256 w 1552575"/>
              <a:gd name="connsiteY6" fmla="*/ 434181 h 1498600"/>
              <a:gd name="connsiteX7" fmla="*/ 190500 w 1552575"/>
              <a:gd name="connsiteY7" fmla="*/ 293687 h 1498600"/>
              <a:gd name="connsiteX8" fmla="*/ 273843 w 1552575"/>
              <a:gd name="connsiteY8" fmla="*/ 179387 h 1498600"/>
              <a:gd name="connsiteX9" fmla="*/ 381000 w 1552575"/>
              <a:gd name="connsiteY9" fmla="*/ 76993 h 1498600"/>
              <a:gd name="connsiteX10" fmla="*/ 481012 w 1552575"/>
              <a:gd name="connsiteY10" fmla="*/ 24606 h 1498600"/>
              <a:gd name="connsiteX11" fmla="*/ 566737 w 1552575"/>
              <a:gd name="connsiteY11" fmla="*/ 5556 h 1498600"/>
              <a:gd name="connsiteX12" fmla="*/ 666750 w 1552575"/>
              <a:gd name="connsiteY12" fmla="*/ 3175 h 1498600"/>
              <a:gd name="connsiteX13" fmla="*/ 776287 w 1552575"/>
              <a:gd name="connsiteY13" fmla="*/ 24606 h 1498600"/>
              <a:gd name="connsiteX14" fmla="*/ 945356 w 1552575"/>
              <a:gd name="connsiteY14" fmla="*/ 81756 h 1498600"/>
              <a:gd name="connsiteX15" fmla="*/ 1073943 w 1552575"/>
              <a:gd name="connsiteY15" fmla="*/ 141287 h 1498600"/>
              <a:gd name="connsiteX16" fmla="*/ 1264443 w 1552575"/>
              <a:gd name="connsiteY16" fmla="*/ 250825 h 1498600"/>
              <a:gd name="connsiteX17" fmla="*/ 1433512 w 1552575"/>
              <a:gd name="connsiteY17" fmla="*/ 369887 h 1498600"/>
              <a:gd name="connsiteX18" fmla="*/ 1552575 w 1552575"/>
              <a:gd name="connsiteY18" fmla="*/ 460375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52575" h="1498600">
                <a:moveTo>
                  <a:pt x="0" y="1498600"/>
                </a:moveTo>
                <a:cubicBezTo>
                  <a:pt x="2778" y="1435099"/>
                  <a:pt x="5556" y="1371599"/>
                  <a:pt x="9525" y="1315243"/>
                </a:cubicBezTo>
                <a:cubicBezTo>
                  <a:pt x="13494" y="1258887"/>
                  <a:pt x="19446" y="1206500"/>
                  <a:pt x="23812" y="1160462"/>
                </a:cubicBezTo>
                <a:cubicBezTo>
                  <a:pt x="28178" y="1114424"/>
                  <a:pt x="28971" y="1094977"/>
                  <a:pt x="35718" y="1039018"/>
                </a:cubicBezTo>
                <a:cubicBezTo>
                  <a:pt x="42465" y="983059"/>
                  <a:pt x="54768" y="890190"/>
                  <a:pt x="64293" y="824706"/>
                </a:cubicBezTo>
                <a:cubicBezTo>
                  <a:pt x="73818" y="759222"/>
                  <a:pt x="79374" y="711200"/>
                  <a:pt x="92868" y="646112"/>
                </a:cubicBezTo>
                <a:cubicBezTo>
                  <a:pt x="106362" y="581025"/>
                  <a:pt x="128984" y="492919"/>
                  <a:pt x="145256" y="434181"/>
                </a:cubicBezTo>
                <a:cubicBezTo>
                  <a:pt x="161528" y="375444"/>
                  <a:pt x="169069" y="336153"/>
                  <a:pt x="190500" y="293687"/>
                </a:cubicBezTo>
                <a:cubicBezTo>
                  <a:pt x="211931" y="251221"/>
                  <a:pt x="242093" y="215503"/>
                  <a:pt x="273843" y="179387"/>
                </a:cubicBezTo>
                <a:cubicBezTo>
                  <a:pt x="305593" y="143271"/>
                  <a:pt x="346472" y="102790"/>
                  <a:pt x="381000" y="76993"/>
                </a:cubicBezTo>
                <a:cubicBezTo>
                  <a:pt x="415528" y="51196"/>
                  <a:pt x="450056" y="36512"/>
                  <a:pt x="481012" y="24606"/>
                </a:cubicBezTo>
                <a:cubicBezTo>
                  <a:pt x="511968" y="12700"/>
                  <a:pt x="535781" y="9128"/>
                  <a:pt x="566737" y="5556"/>
                </a:cubicBezTo>
                <a:cubicBezTo>
                  <a:pt x="597693" y="1984"/>
                  <a:pt x="631825" y="0"/>
                  <a:pt x="666750" y="3175"/>
                </a:cubicBezTo>
                <a:cubicBezTo>
                  <a:pt x="701675" y="6350"/>
                  <a:pt x="729853" y="11509"/>
                  <a:pt x="776287" y="24606"/>
                </a:cubicBezTo>
                <a:cubicBezTo>
                  <a:pt x="822721" y="37703"/>
                  <a:pt x="895747" y="62309"/>
                  <a:pt x="945356" y="81756"/>
                </a:cubicBezTo>
                <a:cubicBezTo>
                  <a:pt x="994965" y="101203"/>
                  <a:pt x="1020762" y="113109"/>
                  <a:pt x="1073943" y="141287"/>
                </a:cubicBezTo>
                <a:cubicBezTo>
                  <a:pt x="1127124" y="169465"/>
                  <a:pt x="1204515" y="212725"/>
                  <a:pt x="1264443" y="250825"/>
                </a:cubicBezTo>
                <a:cubicBezTo>
                  <a:pt x="1324371" y="288925"/>
                  <a:pt x="1385490" y="334962"/>
                  <a:pt x="1433512" y="369887"/>
                </a:cubicBezTo>
                <a:cubicBezTo>
                  <a:pt x="1481534" y="404812"/>
                  <a:pt x="1533128" y="445691"/>
                  <a:pt x="1552575" y="460375"/>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cs-CZ"/>
          </a:p>
        </p:txBody>
      </p:sp>
      <p:sp>
        <p:nvSpPr>
          <p:cNvPr id="13" name="Zaoblený obdélníkový popisek 12">
            <a:extLst>
              <a:ext uri="{FF2B5EF4-FFF2-40B4-BE49-F238E27FC236}">
                <a16:creationId xmlns:a16="http://schemas.microsoft.com/office/drawing/2014/main" id="{1A589DDE-DD79-2019-E19E-87DD66F9E6F1}"/>
              </a:ext>
            </a:extLst>
          </p:cNvPr>
          <p:cNvSpPr/>
          <p:nvPr/>
        </p:nvSpPr>
        <p:spPr>
          <a:xfrm>
            <a:off x="1524000" y="4143375"/>
            <a:ext cx="3143250" cy="928688"/>
          </a:xfrm>
          <a:prstGeom prst="wedgeRoundRectCallout">
            <a:avLst>
              <a:gd name="adj1" fmla="val 53778"/>
              <a:gd name="adj2" fmla="val -15442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dirty="0">
                <a:solidFill>
                  <a:srgbClr val="000000"/>
                </a:solidFill>
              </a:rPr>
              <a:t>Takové pCO2 a pH, kdy </a:t>
            </a:r>
            <a:r>
              <a:rPr lang="cs-CZ" sz="2400" dirty="0" err="1">
                <a:solidFill>
                  <a:srgbClr val="000000"/>
                </a:solidFill>
              </a:rPr>
              <a:t>BE</a:t>
            </a:r>
            <a:r>
              <a:rPr lang="cs-CZ" sz="2400" baseline="-25000" dirty="0" err="1">
                <a:solidFill>
                  <a:srgbClr val="000000"/>
                </a:solidFill>
              </a:rPr>
              <a:t>e</a:t>
            </a:r>
            <a:r>
              <a:rPr lang="cs-CZ" sz="2400" dirty="0">
                <a:solidFill>
                  <a:srgbClr val="000000"/>
                </a:solidFill>
              </a:rPr>
              <a:t>=</a:t>
            </a:r>
            <a:r>
              <a:rPr lang="cs-CZ" sz="2400" dirty="0" err="1">
                <a:solidFill>
                  <a:srgbClr val="000000"/>
                </a:solidFill>
              </a:rPr>
              <a:t>BE</a:t>
            </a:r>
            <a:r>
              <a:rPr lang="cs-CZ" sz="2400" baseline="-25000" dirty="0" err="1">
                <a:solidFill>
                  <a:srgbClr val="000000"/>
                </a:solidFill>
              </a:rPr>
              <a:t>p</a:t>
            </a:r>
            <a:endParaRPr lang="cs-CZ" sz="2400" baseline="-25000" dirty="0">
              <a:solidFill>
                <a:srgbClr val="000000"/>
              </a:solidFill>
            </a:endParaRPr>
          </a:p>
        </p:txBody>
      </p:sp>
      <p:sp>
        <p:nvSpPr>
          <p:cNvPr id="4" name="Nadpis 1">
            <a:extLst>
              <a:ext uri="{FF2B5EF4-FFF2-40B4-BE49-F238E27FC236}">
                <a16:creationId xmlns:a16="http://schemas.microsoft.com/office/drawing/2014/main" id="{ECE043DD-0257-28DB-7770-5A85AD6A4108}"/>
              </a:ext>
            </a:extLst>
          </p:cNvPr>
          <p:cNvSpPr>
            <a:spLocks noGrp="1"/>
          </p:cNvSpPr>
          <p:nvPr>
            <p:ph type="title"/>
          </p:nvPr>
        </p:nvSpPr>
        <p:spPr>
          <a:xfrm>
            <a:off x="1883532" y="-259557"/>
            <a:ext cx="7858125" cy="1223963"/>
          </a:xfrm>
        </p:spPr>
        <p:txBody>
          <a:bodyPr/>
          <a:lstStyle/>
          <a:p>
            <a:pPr eaLnBrk="1" hangingPunct="1"/>
            <a:r>
              <a:rPr lang="cs-CZ" altLang="en-US" sz="2300" b="1" dirty="0"/>
              <a:t>Proč se titrační křivky BE protínají v jednom bodě?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22" grpId="0" animBg="1"/>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3" descr="Výsledek obrázku pro dětská obrna železné plíce">
            <a:extLst>
              <a:ext uri="{FF2B5EF4-FFF2-40B4-BE49-F238E27FC236}">
                <a16:creationId xmlns:a16="http://schemas.microsoft.com/office/drawing/2014/main" id="{D9354527-E5DE-4929-BE2F-21158305F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017" y="3268677"/>
            <a:ext cx="5579631" cy="369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Nadpis 1">
            <a:extLst>
              <a:ext uri="{FF2B5EF4-FFF2-40B4-BE49-F238E27FC236}">
                <a16:creationId xmlns:a16="http://schemas.microsoft.com/office/drawing/2014/main" id="{CC17C87B-E519-40EC-88E5-C5C5E3FBDF1A}"/>
              </a:ext>
            </a:extLst>
          </p:cNvPr>
          <p:cNvSpPr>
            <a:spLocks noGrp="1"/>
          </p:cNvSpPr>
          <p:nvPr>
            <p:ph type="title"/>
          </p:nvPr>
        </p:nvSpPr>
        <p:spPr>
          <a:xfrm>
            <a:off x="7483368" y="620931"/>
            <a:ext cx="3184280" cy="1525469"/>
          </a:xfrm>
        </p:spPr>
        <p:txBody>
          <a:bodyPr>
            <a:normAutofit fontScale="90000"/>
          </a:bodyPr>
          <a:lstStyle/>
          <a:p>
            <a:r>
              <a:rPr lang="cs-CZ" altLang="cs-CZ"/>
              <a:t>1952 Dánsko  epidemie poliomyelitis</a:t>
            </a:r>
          </a:p>
        </p:txBody>
      </p:sp>
      <p:pic>
        <p:nvPicPr>
          <p:cNvPr id="26628" name="Picture 2" descr="http://www.jenproholky.cz/sites/default/files/imagecache/obsah-clanku/node/gallery/11767/87810.jpg">
            <a:extLst>
              <a:ext uri="{FF2B5EF4-FFF2-40B4-BE49-F238E27FC236}">
                <a16:creationId xmlns:a16="http://schemas.microsoft.com/office/drawing/2014/main" id="{DF649702-D125-472D-BB33-5271235A8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392" y="-36245"/>
            <a:ext cx="6084418" cy="484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ovéPole 1">
            <a:extLst>
              <a:ext uri="{FF2B5EF4-FFF2-40B4-BE49-F238E27FC236}">
                <a16:creationId xmlns:a16="http://schemas.microsoft.com/office/drawing/2014/main" id="{025A7E33-1018-45B0-85BC-A58D211068E7}"/>
              </a:ext>
            </a:extLst>
          </p:cNvPr>
          <p:cNvSpPr txBox="1">
            <a:spLocks noChangeArrowheads="1"/>
          </p:cNvSpPr>
          <p:nvPr/>
        </p:nvSpPr>
        <p:spPr bwMode="auto">
          <a:xfrm>
            <a:off x="1622770" y="4941772"/>
            <a:ext cx="294617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800" b="1" dirty="0">
                <a:latin typeface="Times New Roman" panose="02020603050405020304" pitchFamily="18" charset="0"/>
              </a:rPr>
              <a:t>Problém: </a:t>
            </a:r>
          </a:p>
          <a:p>
            <a:pPr>
              <a:spcBef>
                <a:spcPct val="0"/>
              </a:spcBef>
              <a:buClrTx/>
              <a:buFontTx/>
              <a:buNone/>
            </a:pPr>
            <a:r>
              <a:rPr lang="cs-CZ" altLang="cs-CZ" sz="2800" b="1" dirty="0">
                <a:latin typeface="Times New Roman" panose="02020603050405020304" pitchFamily="18" charset="0"/>
              </a:rPr>
              <a:t>Jak měřit parametry ABR v klinice</a:t>
            </a:r>
          </a:p>
        </p:txBody>
      </p:sp>
    </p:spTree>
    <p:extLst>
      <p:ext uri="{BB962C8B-B14F-4D97-AF65-F5344CB8AC3E}">
        <p14:creationId xmlns:p14="http://schemas.microsoft.com/office/powerpoint/2010/main" val="3342823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42D9271-96A8-5277-EF23-404C96014C33}"/>
              </a:ext>
            </a:extLst>
          </p:cNvPr>
          <p:cNvSpPr txBox="1">
            <a:spLocks noChangeArrowheads="1"/>
          </p:cNvSpPr>
          <p:nvPr/>
        </p:nvSpPr>
        <p:spPr bwMode="auto">
          <a:xfrm>
            <a:off x="6810376" y="4395788"/>
            <a:ext cx="3573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BB=BBp (1-Hk)+BBe Hk</a:t>
            </a:r>
          </a:p>
        </p:txBody>
      </p:sp>
      <p:sp>
        <p:nvSpPr>
          <p:cNvPr id="7" name="TextovéPole 6">
            <a:extLst>
              <a:ext uri="{FF2B5EF4-FFF2-40B4-BE49-F238E27FC236}">
                <a16:creationId xmlns:a16="http://schemas.microsoft.com/office/drawing/2014/main" id="{28F6795F-DFE1-7609-FC6A-8B937ECE1FD8}"/>
              </a:ext>
            </a:extLst>
          </p:cNvPr>
          <p:cNvSpPr txBox="1">
            <a:spLocks noChangeArrowheads="1"/>
          </p:cNvSpPr>
          <p:nvPr/>
        </p:nvSpPr>
        <p:spPr bwMode="auto">
          <a:xfrm>
            <a:off x="6810375" y="4895851"/>
            <a:ext cx="3760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latin typeface="Georgia" panose="02040502050405020303" pitchFamily="18" charset="0"/>
              </a:rPr>
              <a:t>BB=BBp +Hk (BBe –BBp)</a:t>
            </a:r>
          </a:p>
        </p:txBody>
      </p:sp>
      <p:pic>
        <p:nvPicPr>
          <p:cNvPr id="68613" name="Picture 2" descr="The image “http://www.bloodgas.org/373B4606-D217-4911-A022-5B6428D0277D” cannot be displayed, because it contains errors.">
            <a:extLst>
              <a:ext uri="{FF2B5EF4-FFF2-40B4-BE49-F238E27FC236}">
                <a16:creationId xmlns:a16="http://schemas.microsoft.com/office/drawing/2014/main" id="{258E07F9-0433-4575-43D1-E1A0B0F7E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1143001"/>
            <a:ext cx="5113338"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aoblený obdélníkový popisek 9">
            <a:extLst>
              <a:ext uri="{FF2B5EF4-FFF2-40B4-BE49-F238E27FC236}">
                <a16:creationId xmlns:a16="http://schemas.microsoft.com/office/drawing/2014/main" id="{89A48E5C-CA8F-67A2-7844-5505EC84CBAE}"/>
              </a:ext>
            </a:extLst>
          </p:cNvPr>
          <p:cNvSpPr/>
          <p:nvPr/>
        </p:nvSpPr>
        <p:spPr>
          <a:xfrm>
            <a:off x="7096126" y="5857875"/>
            <a:ext cx="3357563" cy="928688"/>
          </a:xfrm>
          <a:prstGeom prst="wedgeRoundRectCallout">
            <a:avLst>
              <a:gd name="adj1" fmla="val 24495"/>
              <a:gd name="adj2" fmla="val -123532"/>
              <a:gd name="adj3" fmla="val 16667"/>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dirty="0">
                <a:solidFill>
                  <a:srgbClr val="000000"/>
                </a:solidFill>
              </a:rPr>
              <a:t>Když  </a:t>
            </a:r>
            <a:r>
              <a:rPr lang="cs-CZ" sz="2400" dirty="0" err="1">
                <a:solidFill>
                  <a:srgbClr val="000000"/>
                </a:solidFill>
              </a:rPr>
              <a:t>BB</a:t>
            </a:r>
            <a:r>
              <a:rPr lang="cs-CZ" sz="2400" baseline="-25000" dirty="0" err="1">
                <a:solidFill>
                  <a:srgbClr val="000000"/>
                </a:solidFill>
              </a:rPr>
              <a:t>e</a:t>
            </a:r>
            <a:r>
              <a:rPr lang="cs-CZ" sz="2400" dirty="0">
                <a:solidFill>
                  <a:srgbClr val="000000"/>
                </a:solidFill>
              </a:rPr>
              <a:t>=</a:t>
            </a:r>
            <a:r>
              <a:rPr lang="cs-CZ" sz="2400" dirty="0" err="1">
                <a:solidFill>
                  <a:srgbClr val="000000"/>
                </a:solidFill>
              </a:rPr>
              <a:t>BB</a:t>
            </a:r>
            <a:r>
              <a:rPr lang="cs-CZ" sz="2400" baseline="-25000" dirty="0" err="1">
                <a:solidFill>
                  <a:srgbClr val="000000"/>
                </a:solidFill>
              </a:rPr>
              <a:t>p</a:t>
            </a:r>
            <a:r>
              <a:rPr lang="cs-CZ" sz="2400" dirty="0">
                <a:solidFill>
                  <a:srgbClr val="000000"/>
                </a:solidFill>
              </a:rPr>
              <a:t>,</a:t>
            </a:r>
          </a:p>
          <a:p>
            <a:pPr>
              <a:defRPr/>
            </a:pPr>
            <a:r>
              <a:rPr lang="cs-CZ" sz="2400" dirty="0">
                <a:solidFill>
                  <a:srgbClr val="000000"/>
                </a:solidFill>
              </a:rPr>
              <a:t>pak BB nezávisí na </a:t>
            </a:r>
            <a:r>
              <a:rPr lang="cs-CZ" sz="2400" dirty="0" err="1">
                <a:solidFill>
                  <a:srgbClr val="000000"/>
                </a:solidFill>
              </a:rPr>
              <a:t>Hk</a:t>
            </a:r>
            <a:endParaRPr lang="cs-CZ" sz="2400" dirty="0">
              <a:solidFill>
                <a:srgbClr val="000000"/>
              </a:solidFill>
            </a:endParaRPr>
          </a:p>
        </p:txBody>
      </p:sp>
      <p:cxnSp>
        <p:nvCxnSpPr>
          <p:cNvPr id="12" name="Přímá spojovací čára 11">
            <a:extLst>
              <a:ext uri="{FF2B5EF4-FFF2-40B4-BE49-F238E27FC236}">
                <a16:creationId xmlns:a16="http://schemas.microsoft.com/office/drawing/2014/main" id="{3BBAAF9D-D867-33DF-CEE2-0520D8BC5BAB}"/>
              </a:ext>
            </a:extLst>
          </p:cNvPr>
          <p:cNvCxnSpPr/>
          <p:nvPr/>
        </p:nvCxnSpPr>
        <p:spPr>
          <a:xfrm rot="16200000" flipH="1">
            <a:off x="2416969" y="2035969"/>
            <a:ext cx="4357688" cy="3714750"/>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17" name="Přímá spojovací čára 16">
            <a:extLst>
              <a:ext uri="{FF2B5EF4-FFF2-40B4-BE49-F238E27FC236}">
                <a16:creationId xmlns:a16="http://schemas.microsoft.com/office/drawing/2014/main" id="{5DC221E4-6931-F19E-14D1-996FDA09DAA6}"/>
              </a:ext>
            </a:extLst>
          </p:cNvPr>
          <p:cNvCxnSpPr/>
          <p:nvPr/>
        </p:nvCxnSpPr>
        <p:spPr>
          <a:xfrm rot="16200000" flipH="1">
            <a:off x="1345407" y="3178969"/>
            <a:ext cx="4572000" cy="1357313"/>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23" name="Přímá spojovací čára 22">
            <a:extLst>
              <a:ext uri="{FF2B5EF4-FFF2-40B4-BE49-F238E27FC236}">
                <a16:creationId xmlns:a16="http://schemas.microsoft.com/office/drawing/2014/main" id="{5161A8E1-07C3-95BF-7805-AF9576C33E44}"/>
              </a:ext>
            </a:extLst>
          </p:cNvPr>
          <p:cNvCxnSpPr/>
          <p:nvPr/>
        </p:nvCxnSpPr>
        <p:spPr>
          <a:xfrm rot="16200000" flipH="1">
            <a:off x="1884363" y="2611438"/>
            <a:ext cx="4462462" cy="2525712"/>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39" name="Zaoblený obdélníkový popisek 38">
            <a:extLst>
              <a:ext uri="{FF2B5EF4-FFF2-40B4-BE49-F238E27FC236}">
                <a16:creationId xmlns:a16="http://schemas.microsoft.com/office/drawing/2014/main" id="{C8160CE3-FB81-B27B-AA55-288F16F7D12D}"/>
              </a:ext>
            </a:extLst>
          </p:cNvPr>
          <p:cNvSpPr/>
          <p:nvPr/>
        </p:nvSpPr>
        <p:spPr>
          <a:xfrm>
            <a:off x="1524001" y="4214813"/>
            <a:ext cx="2214563" cy="1143000"/>
          </a:xfrm>
          <a:prstGeom prst="wedgeRoundRectCallout">
            <a:avLst>
              <a:gd name="adj1" fmla="val 22442"/>
              <a:gd name="adj2" fmla="val -229465"/>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dirty="0">
                <a:solidFill>
                  <a:srgbClr val="000000"/>
                </a:solidFill>
              </a:rPr>
              <a:t>Takové pCO2 a pH, kdy </a:t>
            </a:r>
            <a:r>
              <a:rPr lang="cs-CZ" sz="2400" dirty="0" err="1">
                <a:solidFill>
                  <a:srgbClr val="000000"/>
                </a:solidFill>
              </a:rPr>
              <a:t>BB</a:t>
            </a:r>
            <a:r>
              <a:rPr lang="cs-CZ" sz="2400" baseline="-25000" dirty="0" err="1">
                <a:solidFill>
                  <a:srgbClr val="000000"/>
                </a:solidFill>
              </a:rPr>
              <a:t>e</a:t>
            </a:r>
            <a:r>
              <a:rPr lang="cs-CZ" sz="2400" dirty="0">
                <a:solidFill>
                  <a:srgbClr val="000000"/>
                </a:solidFill>
              </a:rPr>
              <a:t>=</a:t>
            </a:r>
            <a:r>
              <a:rPr lang="cs-CZ" sz="2400" dirty="0" err="1">
                <a:solidFill>
                  <a:srgbClr val="000000"/>
                </a:solidFill>
              </a:rPr>
              <a:t>BB</a:t>
            </a:r>
            <a:r>
              <a:rPr lang="cs-CZ" sz="2400" baseline="-25000" dirty="0" err="1">
                <a:solidFill>
                  <a:srgbClr val="000000"/>
                </a:solidFill>
              </a:rPr>
              <a:t>p</a:t>
            </a:r>
            <a:endParaRPr lang="cs-CZ" sz="2400" baseline="-25000" dirty="0">
              <a:solidFill>
                <a:srgbClr val="000000"/>
              </a:solidFill>
            </a:endParaRPr>
          </a:p>
        </p:txBody>
      </p:sp>
      <p:sp>
        <p:nvSpPr>
          <p:cNvPr id="43" name="Oválný popisek 42">
            <a:extLst>
              <a:ext uri="{FF2B5EF4-FFF2-40B4-BE49-F238E27FC236}">
                <a16:creationId xmlns:a16="http://schemas.microsoft.com/office/drawing/2014/main" id="{B8F2191D-4A74-AFBD-D27C-A9A1CE6A572A}"/>
              </a:ext>
            </a:extLst>
          </p:cNvPr>
          <p:cNvSpPr/>
          <p:nvPr/>
        </p:nvSpPr>
        <p:spPr>
          <a:xfrm>
            <a:off x="7524750" y="2181226"/>
            <a:ext cx="3143250" cy="1000125"/>
          </a:xfrm>
          <a:prstGeom prst="wedgeEllipseCallout">
            <a:avLst>
              <a:gd name="adj1" fmla="val 11710"/>
              <a:gd name="adj2" fmla="val 184789"/>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cs-CZ" dirty="0"/>
              <a:t>Při titraci oxidem uhličitým se mění BB a BE erytrocytů</a:t>
            </a:r>
          </a:p>
        </p:txBody>
      </p:sp>
      <p:sp>
        <p:nvSpPr>
          <p:cNvPr id="44" name="Oválný popisek 43">
            <a:extLst>
              <a:ext uri="{FF2B5EF4-FFF2-40B4-BE49-F238E27FC236}">
                <a16:creationId xmlns:a16="http://schemas.microsoft.com/office/drawing/2014/main" id="{A408D5B2-C7FA-65CD-A99B-736BB9B9F6F8}"/>
              </a:ext>
            </a:extLst>
          </p:cNvPr>
          <p:cNvSpPr/>
          <p:nvPr/>
        </p:nvSpPr>
        <p:spPr>
          <a:xfrm>
            <a:off x="4024314" y="2252663"/>
            <a:ext cx="3500437" cy="1428750"/>
          </a:xfrm>
          <a:prstGeom prst="wedgeEllipseCallout">
            <a:avLst>
              <a:gd name="adj1" fmla="val 59126"/>
              <a:gd name="adj2" fmla="val 109244"/>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cs-CZ" dirty="0"/>
              <a:t>Při titraci krve oxidem uhličitým se mění BB a BE plazmy</a:t>
            </a:r>
          </a:p>
        </p:txBody>
      </p:sp>
      <p:sp>
        <p:nvSpPr>
          <p:cNvPr id="46" name="Zaoblený obdélníkový popisek 45">
            <a:extLst>
              <a:ext uri="{FF2B5EF4-FFF2-40B4-BE49-F238E27FC236}">
                <a16:creationId xmlns:a16="http://schemas.microsoft.com/office/drawing/2014/main" id="{CB81FEB7-D93D-F0DE-D56B-C38723439B16}"/>
              </a:ext>
            </a:extLst>
          </p:cNvPr>
          <p:cNvSpPr/>
          <p:nvPr/>
        </p:nvSpPr>
        <p:spPr>
          <a:xfrm>
            <a:off x="2309814" y="6357938"/>
            <a:ext cx="4071937" cy="500062"/>
          </a:xfrm>
          <a:prstGeom prst="wedgeRoundRectCallout">
            <a:avLst>
              <a:gd name="adj1" fmla="val 18184"/>
              <a:gd name="adj2" fmla="val -1944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dirty="0">
                <a:solidFill>
                  <a:srgbClr val="000000"/>
                </a:solidFill>
              </a:rPr>
              <a:t>Krve se stejným BB</a:t>
            </a:r>
          </a:p>
        </p:txBody>
      </p:sp>
      <p:sp>
        <p:nvSpPr>
          <p:cNvPr id="47" name="Zaoblený obdélníkový popisek 46">
            <a:extLst>
              <a:ext uri="{FF2B5EF4-FFF2-40B4-BE49-F238E27FC236}">
                <a16:creationId xmlns:a16="http://schemas.microsoft.com/office/drawing/2014/main" id="{2872C4E5-467B-FBBA-FDDD-075B7502B01D}"/>
              </a:ext>
            </a:extLst>
          </p:cNvPr>
          <p:cNvSpPr/>
          <p:nvPr/>
        </p:nvSpPr>
        <p:spPr>
          <a:xfrm>
            <a:off x="2309814" y="6357938"/>
            <a:ext cx="4071937" cy="500062"/>
          </a:xfrm>
          <a:prstGeom prst="wedgeRoundRectCallout">
            <a:avLst>
              <a:gd name="adj1" fmla="val -5417"/>
              <a:gd name="adj2" fmla="val -231766"/>
              <a:gd name="adj3" fmla="val 16667"/>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dirty="0">
                <a:solidFill>
                  <a:srgbClr val="000000"/>
                </a:solidFill>
              </a:rPr>
              <a:t>Krve se stejným BB</a:t>
            </a:r>
          </a:p>
        </p:txBody>
      </p:sp>
      <p:sp>
        <p:nvSpPr>
          <p:cNvPr id="48" name="Zaoblený obdélníkový popisek 47">
            <a:extLst>
              <a:ext uri="{FF2B5EF4-FFF2-40B4-BE49-F238E27FC236}">
                <a16:creationId xmlns:a16="http://schemas.microsoft.com/office/drawing/2014/main" id="{DAF83363-DA13-D889-63DF-217C1B0A714A}"/>
              </a:ext>
            </a:extLst>
          </p:cNvPr>
          <p:cNvSpPr/>
          <p:nvPr/>
        </p:nvSpPr>
        <p:spPr>
          <a:xfrm>
            <a:off x="2309814" y="6357938"/>
            <a:ext cx="4071937" cy="500062"/>
          </a:xfrm>
          <a:prstGeom prst="wedgeRoundRectCallout">
            <a:avLst>
              <a:gd name="adj1" fmla="val 42244"/>
              <a:gd name="adj2" fmla="val -198179"/>
              <a:gd name="adj3" fmla="val 16667"/>
            </a:avLst>
          </a:prstGeom>
          <a:solidFill>
            <a:srgbClr val="A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dirty="0">
                <a:solidFill>
                  <a:srgbClr val="000000"/>
                </a:solidFill>
              </a:rPr>
              <a:t>Krve se stejným BB</a:t>
            </a:r>
          </a:p>
        </p:txBody>
      </p:sp>
      <p:sp>
        <p:nvSpPr>
          <p:cNvPr id="68624" name="TextovéPole 48">
            <a:extLst>
              <a:ext uri="{FF2B5EF4-FFF2-40B4-BE49-F238E27FC236}">
                <a16:creationId xmlns:a16="http://schemas.microsoft.com/office/drawing/2014/main" id="{7A8F9E0F-B623-21F7-9F6E-17EAE61D3008}"/>
              </a:ext>
            </a:extLst>
          </p:cNvPr>
          <p:cNvSpPr txBox="1">
            <a:spLocks noChangeArrowheads="1"/>
          </p:cNvSpPr>
          <p:nvPr/>
        </p:nvSpPr>
        <p:spPr bwMode="auto">
          <a:xfrm>
            <a:off x="6738939" y="785813"/>
            <a:ext cx="3451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2400">
                <a:solidFill>
                  <a:srgbClr val="000000"/>
                </a:solidFill>
                <a:latin typeface="Georgia" panose="02040502050405020303" pitchFamily="18" charset="0"/>
              </a:rPr>
              <a:t>BB=BE+NBB</a:t>
            </a:r>
          </a:p>
          <a:p>
            <a:pPr algn="ctr" eaLnBrk="1" hangingPunct="1"/>
            <a:r>
              <a:rPr lang="cs-CZ" altLang="en-US" sz="2400">
                <a:solidFill>
                  <a:srgbClr val="000000"/>
                </a:solidFill>
                <a:latin typeface="Georgia" panose="02040502050405020303" pitchFamily="18" charset="0"/>
              </a:rPr>
              <a:t>BB=BE+41.7+0.42*cHb</a:t>
            </a:r>
          </a:p>
        </p:txBody>
      </p:sp>
      <p:sp>
        <p:nvSpPr>
          <p:cNvPr id="4" name="Nadpis 1">
            <a:extLst>
              <a:ext uri="{FF2B5EF4-FFF2-40B4-BE49-F238E27FC236}">
                <a16:creationId xmlns:a16="http://schemas.microsoft.com/office/drawing/2014/main" id="{7E0DB60A-32CD-4B39-ABFD-7A6672B40AEA}"/>
              </a:ext>
            </a:extLst>
          </p:cNvPr>
          <p:cNvSpPr>
            <a:spLocks noGrp="1"/>
          </p:cNvSpPr>
          <p:nvPr>
            <p:ph type="title"/>
          </p:nvPr>
        </p:nvSpPr>
        <p:spPr>
          <a:xfrm>
            <a:off x="1883532" y="-259557"/>
            <a:ext cx="7858125" cy="1223963"/>
          </a:xfrm>
        </p:spPr>
        <p:txBody>
          <a:bodyPr/>
          <a:lstStyle/>
          <a:p>
            <a:pPr eaLnBrk="1" hangingPunct="1"/>
            <a:r>
              <a:rPr lang="cs-CZ" altLang="en-US" sz="2300" b="1" dirty="0"/>
              <a:t>Proč se titrační křivky BE protínají v jednom bodě?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checkerboard(across)">
                                      <p:cBhvr>
                                        <p:cTn id="12" dur="500"/>
                                        <p:tgtEl>
                                          <p:spTgt spid="4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heckerboard(across)">
                                      <p:cBhvr>
                                        <p:cTn id="15" dur="500"/>
                                        <p:tgtEl>
                                          <p:spTgt spid="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checkerboard(across)">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39"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Nadpis 1">
            <a:extLst>
              <a:ext uri="{FF2B5EF4-FFF2-40B4-BE49-F238E27FC236}">
                <a16:creationId xmlns:a16="http://schemas.microsoft.com/office/drawing/2014/main" id="{DD33C3AC-F12F-B7C3-290A-ECA6664E1C16}"/>
              </a:ext>
            </a:extLst>
          </p:cNvPr>
          <p:cNvSpPr>
            <a:spLocks noGrp="1"/>
          </p:cNvSpPr>
          <p:nvPr>
            <p:ph type="title"/>
          </p:nvPr>
        </p:nvSpPr>
        <p:spPr>
          <a:xfrm>
            <a:off x="3024188" y="1"/>
            <a:ext cx="7283450" cy="1223963"/>
          </a:xfrm>
        </p:spPr>
        <p:txBody>
          <a:bodyPr/>
          <a:lstStyle/>
          <a:p>
            <a:pPr eaLnBrk="1" hangingPunct="1"/>
            <a:r>
              <a:rPr lang="cs-CZ" altLang="en-US"/>
              <a:t>Formalizace S-A nomogramu</a:t>
            </a:r>
          </a:p>
        </p:txBody>
      </p:sp>
      <p:sp>
        <p:nvSpPr>
          <p:cNvPr id="16390" name="Rectangle 2">
            <a:extLst>
              <a:ext uri="{FF2B5EF4-FFF2-40B4-BE49-F238E27FC236}">
                <a16:creationId xmlns:a16="http://schemas.microsoft.com/office/drawing/2014/main" id="{75C235F9-F927-A77A-4C8D-DFE4B681F43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Georgia" panose="02040502050405020303" pitchFamily="18" charset="0"/>
            </a:endParaRPr>
          </a:p>
        </p:txBody>
      </p:sp>
      <p:graphicFrame>
        <p:nvGraphicFramePr>
          <p:cNvPr id="84993" name="Object 1">
            <a:extLst>
              <a:ext uri="{FF2B5EF4-FFF2-40B4-BE49-F238E27FC236}">
                <a16:creationId xmlns:a16="http://schemas.microsoft.com/office/drawing/2014/main" id="{FB15A4E2-CD89-DC4B-7D89-12F6C0286538}"/>
              </a:ext>
            </a:extLst>
          </p:cNvPr>
          <p:cNvGraphicFramePr>
            <a:graphicFrameLocks noChangeAspect="1"/>
          </p:cNvGraphicFramePr>
          <p:nvPr/>
        </p:nvGraphicFramePr>
        <p:xfrm>
          <a:off x="1666876" y="3714750"/>
          <a:ext cx="3171825" cy="2286000"/>
        </p:xfrm>
        <a:graphic>
          <a:graphicData uri="http://schemas.openxmlformats.org/presentationml/2006/ole">
            <mc:AlternateContent xmlns:mc="http://schemas.openxmlformats.org/markup-compatibility/2006">
              <mc:Choice xmlns:v="urn:schemas-microsoft-com:vml" Requires="v">
                <p:oleObj name="Rovnice" r:id="rId3" imgW="3175000" imgH="2286000" progId="Equation.3">
                  <p:embed/>
                </p:oleObj>
              </mc:Choice>
              <mc:Fallback>
                <p:oleObj name="Rovnice" r:id="rId3" imgW="3175000" imgH="2286000" progId="Equation.3">
                  <p:embed/>
                  <p:pic>
                    <p:nvPicPr>
                      <p:cNvPr id="84993" name="Object 1">
                        <a:extLst>
                          <a:ext uri="{FF2B5EF4-FFF2-40B4-BE49-F238E27FC236}">
                            <a16:creationId xmlns:a16="http://schemas.microsoft.com/office/drawing/2014/main" id="{FB15A4E2-CD89-DC4B-7D89-12F6C0286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76" y="3714750"/>
                        <a:ext cx="3171825"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1" name="Rectangle 4">
            <a:extLst>
              <a:ext uri="{FF2B5EF4-FFF2-40B4-BE49-F238E27FC236}">
                <a16:creationId xmlns:a16="http://schemas.microsoft.com/office/drawing/2014/main" id="{F16B1F03-D868-8F69-4E8E-CF9B4BEF3C26}"/>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Georgia" panose="02040502050405020303" pitchFamily="18" charset="0"/>
            </a:endParaRPr>
          </a:p>
        </p:txBody>
      </p:sp>
      <p:graphicFrame>
        <p:nvGraphicFramePr>
          <p:cNvPr id="84995" name="Object 3">
            <a:extLst>
              <a:ext uri="{FF2B5EF4-FFF2-40B4-BE49-F238E27FC236}">
                <a16:creationId xmlns:a16="http://schemas.microsoft.com/office/drawing/2014/main" id="{0040F981-12D4-B8B8-EF13-B1126E18A94F}"/>
              </a:ext>
            </a:extLst>
          </p:cNvPr>
          <p:cNvGraphicFramePr>
            <a:graphicFrameLocks noChangeAspect="1"/>
          </p:cNvGraphicFramePr>
          <p:nvPr/>
        </p:nvGraphicFramePr>
        <p:xfrm>
          <a:off x="1524001" y="6162676"/>
          <a:ext cx="3781425" cy="695325"/>
        </p:xfrm>
        <a:graphic>
          <a:graphicData uri="http://schemas.openxmlformats.org/presentationml/2006/ole">
            <mc:AlternateContent xmlns:mc="http://schemas.openxmlformats.org/markup-compatibility/2006">
              <mc:Choice xmlns:v="urn:schemas-microsoft-com:vml" Requires="v">
                <p:oleObj name="Rovnice" r:id="rId5" imgW="3784600" imgH="698500" progId="Equation.3">
                  <p:embed/>
                </p:oleObj>
              </mc:Choice>
              <mc:Fallback>
                <p:oleObj name="Rovnice" r:id="rId5" imgW="3784600" imgH="698500" progId="Equation.3">
                  <p:embed/>
                  <p:pic>
                    <p:nvPicPr>
                      <p:cNvPr id="84995" name="Object 3">
                        <a:extLst>
                          <a:ext uri="{FF2B5EF4-FFF2-40B4-BE49-F238E27FC236}">
                            <a16:creationId xmlns:a16="http://schemas.microsoft.com/office/drawing/2014/main" id="{0040F981-12D4-B8B8-EF13-B1126E18A9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6162676"/>
                        <a:ext cx="378142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Rectangle 6">
            <a:extLst>
              <a:ext uri="{FF2B5EF4-FFF2-40B4-BE49-F238E27FC236}">
                <a16:creationId xmlns:a16="http://schemas.microsoft.com/office/drawing/2014/main" id="{68EF24D2-5B88-256C-DA0F-AB0CC657628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Georgia" panose="02040502050405020303" pitchFamily="18" charset="0"/>
            </a:endParaRPr>
          </a:p>
        </p:txBody>
      </p:sp>
      <p:graphicFrame>
        <p:nvGraphicFramePr>
          <p:cNvPr id="16388" name="Object 5">
            <a:extLst>
              <a:ext uri="{FF2B5EF4-FFF2-40B4-BE49-F238E27FC236}">
                <a16:creationId xmlns:a16="http://schemas.microsoft.com/office/drawing/2014/main" id="{581ED44C-7A3A-D1A6-81C8-755EE42BDC39}"/>
              </a:ext>
            </a:extLst>
          </p:cNvPr>
          <p:cNvGraphicFramePr>
            <a:graphicFrameLocks noChangeAspect="1"/>
          </p:cNvGraphicFramePr>
          <p:nvPr/>
        </p:nvGraphicFramePr>
        <p:xfrm>
          <a:off x="1666876" y="1500189"/>
          <a:ext cx="3952875" cy="409575"/>
        </p:xfrm>
        <a:graphic>
          <a:graphicData uri="http://schemas.openxmlformats.org/presentationml/2006/ole">
            <mc:AlternateContent xmlns:mc="http://schemas.openxmlformats.org/markup-compatibility/2006">
              <mc:Choice xmlns:v="urn:schemas-microsoft-com:vml" Requires="v">
                <p:oleObj name="Rovnice" r:id="rId7" imgW="3949700" imgH="406400" progId="Equation.3">
                  <p:embed/>
                </p:oleObj>
              </mc:Choice>
              <mc:Fallback>
                <p:oleObj name="Rovnice" r:id="rId7" imgW="3949700" imgH="406400" progId="Equation.3">
                  <p:embed/>
                  <p:pic>
                    <p:nvPicPr>
                      <p:cNvPr id="16388" name="Object 5">
                        <a:extLst>
                          <a:ext uri="{FF2B5EF4-FFF2-40B4-BE49-F238E27FC236}">
                            <a16:creationId xmlns:a16="http://schemas.microsoft.com/office/drawing/2014/main" id="{581ED44C-7A3A-D1A6-81C8-755EE42BDC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6876" y="1500189"/>
                        <a:ext cx="39528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ovéPole 9">
            <a:extLst>
              <a:ext uri="{FF2B5EF4-FFF2-40B4-BE49-F238E27FC236}">
                <a16:creationId xmlns:a16="http://schemas.microsoft.com/office/drawing/2014/main" id="{384890F6-9019-1B1D-963C-765A8414F7D2}"/>
              </a:ext>
            </a:extLst>
          </p:cNvPr>
          <p:cNvSpPr txBox="1">
            <a:spLocks noChangeArrowheads="1"/>
          </p:cNvSpPr>
          <p:nvPr/>
        </p:nvSpPr>
        <p:spPr bwMode="auto">
          <a:xfrm>
            <a:off x="1524001" y="3214689"/>
            <a:ext cx="2651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a:latin typeface="Georgia" panose="02040502050405020303" pitchFamily="18" charset="0"/>
              </a:rPr>
              <a:t>Kofránek a spol. (1980):</a:t>
            </a:r>
          </a:p>
        </p:txBody>
      </p:sp>
      <p:sp>
        <p:nvSpPr>
          <p:cNvPr id="16394" name="TextovéPole 10">
            <a:extLst>
              <a:ext uri="{FF2B5EF4-FFF2-40B4-BE49-F238E27FC236}">
                <a16:creationId xmlns:a16="http://schemas.microsoft.com/office/drawing/2014/main" id="{1B63980B-8279-26CF-0E31-EF7C930200CD}"/>
              </a:ext>
            </a:extLst>
          </p:cNvPr>
          <p:cNvSpPr txBox="1">
            <a:spLocks noChangeArrowheads="1"/>
          </p:cNvSpPr>
          <p:nvPr/>
        </p:nvSpPr>
        <p:spPr bwMode="auto">
          <a:xfrm>
            <a:off x="1524001" y="1214439"/>
            <a:ext cx="1700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a:latin typeface="Georgia" panose="02040502050405020303" pitchFamily="18" charset="0"/>
              </a:rPr>
              <a:t>Zander (1995):</a:t>
            </a:r>
          </a:p>
        </p:txBody>
      </p:sp>
      <p:pic>
        <p:nvPicPr>
          <p:cNvPr id="84999" name="Picture 7">
            <a:extLst>
              <a:ext uri="{FF2B5EF4-FFF2-40B4-BE49-F238E27FC236}">
                <a16:creationId xmlns:a16="http://schemas.microsoft.com/office/drawing/2014/main" id="{168299B2-F08A-7313-BBAB-8AD1475F1BC7}"/>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5264" y="1871664"/>
            <a:ext cx="5392737"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Šipka doprava 12">
            <a:extLst>
              <a:ext uri="{FF2B5EF4-FFF2-40B4-BE49-F238E27FC236}">
                <a16:creationId xmlns:a16="http://schemas.microsoft.com/office/drawing/2014/main" id="{96DBFF27-70E4-665C-3D60-6B6612593677}"/>
              </a:ext>
            </a:extLst>
          </p:cNvPr>
          <p:cNvSpPr/>
          <p:nvPr/>
        </p:nvSpPr>
        <p:spPr>
          <a:xfrm>
            <a:off x="3952875" y="5429251"/>
            <a:ext cx="2286000" cy="714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Šipka dolů 13">
            <a:extLst>
              <a:ext uri="{FF2B5EF4-FFF2-40B4-BE49-F238E27FC236}">
                <a16:creationId xmlns:a16="http://schemas.microsoft.com/office/drawing/2014/main" id="{8712925E-0136-56FF-F377-82B7C48E984B}"/>
              </a:ext>
            </a:extLst>
          </p:cNvPr>
          <p:cNvSpPr/>
          <p:nvPr/>
        </p:nvSpPr>
        <p:spPr>
          <a:xfrm rot="18067481">
            <a:off x="4879976" y="1581151"/>
            <a:ext cx="500062" cy="2814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ppt_x"/>
                                          </p:val>
                                        </p:tav>
                                        <p:tav tm="100000">
                                          <p:val>
                                            <p:strVal val="#ppt_x"/>
                                          </p:val>
                                        </p:tav>
                                      </p:tavLst>
                                    </p:anim>
                                    <p:anim calcmode="lin" valueType="num">
                                      <p:cBhvr additive="base">
                                        <p:cTn id="8" dur="500" fill="hold"/>
                                        <p:tgtEl>
                                          <p:spTgt spid="8499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4993"/>
                                        </p:tgtEl>
                                        <p:attrNameLst>
                                          <p:attrName>style.visibility</p:attrName>
                                        </p:attrNameLst>
                                      </p:cBhvr>
                                      <p:to>
                                        <p:strVal val="visible"/>
                                      </p:to>
                                    </p:set>
                                    <p:anim calcmode="lin" valueType="num">
                                      <p:cBhvr additive="base">
                                        <p:cTn id="11" dur="500" fill="hold"/>
                                        <p:tgtEl>
                                          <p:spTgt spid="84993"/>
                                        </p:tgtEl>
                                        <p:attrNameLst>
                                          <p:attrName>ppt_x</p:attrName>
                                        </p:attrNameLst>
                                      </p:cBhvr>
                                      <p:tavLst>
                                        <p:tav tm="0">
                                          <p:val>
                                            <p:strVal val="#ppt_x"/>
                                          </p:val>
                                        </p:tav>
                                        <p:tav tm="100000">
                                          <p:val>
                                            <p:strVal val="#ppt_x"/>
                                          </p:val>
                                        </p:tav>
                                      </p:tavLst>
                                    </p:anim>
                                    <p:anim calcmode="lin" valueType="num">
                                      <p:cBhvr additive="base">
                                        <p:cTn id="12" dur="500" fill="hold"/>
                                        <p:tgtEl>
                                          <p:spTgt spid="849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84999"/>
                                        </p:tgtEl>
                                        <p:attrNameLst>
                                          <p:attrName>style.visibility</p:attrName>
                                        </p:attrNameLst>
                                      </p:cBhvr>
                                      <p:to>
                                        <p:strVal val="visible"/>
                                      </p:to>
                                    </p:set>
                                    <p:animEffect transition="in" filter="checkerboard(across)">
                                      <p:cBhvr>
                                        <p:cTn id="21" dur="500"/>
                                        <p:tgtEl>
                                          <p:spTgt spid="8499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500"/>
                                        <p:tgtEl>
                                          <p:spTgt spid="14"/>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73C36D2-C494-4E33-AC74-8B01A46C3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378" y="283"/>
            <a:ext cx="9143244" cy="6857433"/>
          </a:xfrm>
          <a:prstGeom prst="rect">
            <a:avLst/>
          </a:prstGeom>
        </p:spPr>
      </p:pic>
    </p:spTree>
    <p:extLst>
      <p:ext uri="{BB962C8B-B14F-4D97-AF65-F5344CB8AC3E}">
        <p14:creationId xmlns:p14="http://schemas.microsoft.com/office/powerpoint/2010/main" val="3478444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D574B0A-9707-4141-920A-FECFBDB39D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854"/>
          <a:stretch/>
        </p:blipFill>
        <p:spPr>
          <a:xfrm>
            <a:off x="1645060" y="0"/>
            <a:ext cx="6966678" cy="6857433"/>
          </a:xfrm>
          <a:prstGeom prst="rect">
            <a:avLst/>
          </a:prstGeom>
        </p:spPr>
      </p:pic>
      <p:sp>
        <p:nvSpPr>
          <p:cNvPr id="2" name="Obdélník: se zakulacenými rohy 1">
            <a:extLst>
              <a:ext uri="{FF2B5EF4-FFF2-40B4-BE49-F238E27FC236}">
                <a16:creationId xmlns:a16="http://schemas.microsoft.com/office/drawing/2014/main" id="{0DBBDFCE-328E-417A-9263-2D40F78B2971}"/>
              </a:ext>
            </a:extLst>
          </p:cNvPr>
          <p:cNvSpPr/>
          <p:nvPr/>
        </p:nvSpPr>
        <p:spPr>
          <a:xfrm>
            <a:off x="7985964" y="2491642"/>
            <a:ext cx="625774" cy="6209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977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members.upc.hu/wip.kft/images/logo_radiometer.jpg">
            <a:extLst>
              <a:ext uri="{FF2B5EF4-FFF2-40B4-BE49-F238E27FC236}">
                <a16:creationId xmlns:a16="http://schemas.microsoft.com/office/drawing/2014/main" id="{B02C745B-21D0-435E-952B-3DFC83E6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174" y="909833"/>
            <a:ext cx="2009620" cy="84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ovéPole 1">
            <a:extLst>
              <a:ext uri="{FF2B5EF4-FFF2-40B4-BE49-F238E27FC236}">
                <a16:creationId xmlns:a16="http://schemas.microsoft.com/office/drawing/2014/main" id="{A8906096-BFCE-4C8D-85AD-0BEBEB902545}"/>
              </a:ext>
            </a:extLst>
          </p:cNvPr>
          <p:cNvSpPr txBox="1">
            <a:spLocks noChangeArrowheads="1"/>
          </p:cNvSpPr>
          <p:nvPr/>
        </p:nvSpPr>
        <p:spPr bwMode="auto">
          <a:xfrm>
            <a:off x="2075173" y="405047"/>
            <a:ext cx="6420412"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b="1">
                <a:latin typeface="Times New Roman" panose="02020603050405020304" pitchFamily="18" charset="0"/>
              </a:rPr>
              <a:t>1962 – pCO2 elektroda pro přímé měření pCO</a:t>
            </a:r>
            <a:r>
              <a:rPr lang="cs-CZ" altLang="cs-CZ" sz="2399" b="1" baseline="-25000">
                <a:latin typeface="Times New Roman" panose="02020603050405020304" pitchFamily="18" charset="0"/>
              </a:rPr>
              <a:t>2</a:t>
            </a:r>
          </a:p>
        </p:txBody>
      </p:sp>
      <p:pic>
        <p:nvPicPr>
          <p:cNvPr id="84996" name="Picture 6" descr="http://www.anesthesiologyboards.com/images/abg3.gif">
            <a:extLst>
              <a:ext uri="{FF2B5EF4-FFF2-40B4-BE49-F238E27FC236}">
                <a16:creationId xmlns:a16="http://schemas.microsoft.com/office/drawing/2014/main" id="{1A954829-4F95-46AC-8BD8-589F29BFB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681" y="844750"/>
            <a:ext cx="4487516" cy="208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8" name="Picture 8" descr="http://www.medconn.com/propic/200942213427501.jpg">
            <a:extLst>
              <a:ext uri="{FF2B5EF4-FFF2-40B4-BE49-F238E27FC236}">
                <a16:creationId xmlns:a16="http://schemas.microsoft.com/office/drawing/2014/main" id="{10B01E47-397F-415F-B393-2388E3ECA7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042" r="22578"/>
          <a:stretch>
            <a:fillRect/>
          </a:stretch>
        </p:blipFill>
        <p:spPr bwMode="auto">
          <a:xfrm>
            <a:off x="6400777" y="4441748"/>
            <a:ext cx="2760451" cy="24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A0ECEA2C-BD36-4CDA-8E85-4EC5ED05162D}"/>
              </a:ext>
            </a:extLst>
          </p:cNvPr>
          <p:cNvSpPr txBox="1">
            <a:spLocks noChangeArrowheads="1"/>
          </p:cNvSpPr>
          <p:nvPr/>
        </p:nvSpPr>
        <p:spPr bwMode="auto">
          <a:xfrm>
            <a:off x="6216641" y="3833782"/>
            <a:ext cx="3434786"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b="1">
                <a:latin typeface="Times New Roman" panose="02020603050405020304" pitchFamily="18" charset="0"/>
              </a:rPr>
              <a:t>pH, pCO</a:t>
            </a:r>
            <a:r>
              <a:rPr lang="cs-CZ" altLang="cs-CZ" sz="2399" b="1" baseline="-25000">
                <a:latin typeface="Times New Roman" panose="02020603050405020304" pitchFamily="18" charset="0"/>
              </a:rPr>
              <a:t>2</a:t>
            </a:r>
            <a:r>
              <a:rPr lang="cs-CZ" altLang="cs-CZ" sz="2399" b="1">
                <a:latin typeface="Times New Roman" panose="02020603050405020304" pitchFamily="18" charset="0"/>
              </a:rPr>
              <a:t>, pO</a:t>
            </a:r>
            <a:r>
              <a:rPr lang="cs-CZ" altLang="cs-CZ" sz="2399" b="1" baseline="-25000">
                <a:latin typeface="Times New Roman" panose="02020603050405020304" pitchFamily="18" charset="0"/>
              </a:rPr>
              <a:t>2</a:t>
            </a:r>
            <a:r>
              <a:rPr lang="cs-CZ" altLang="cs-CZ" sz="2399" b="1">
                <a:latin typeface="Times New Roman" panose="02020603050405020304" pitchFamily="18" charset="0"/>
              </a:rPr>
              <a:t> electrody</a:t>
            </a:r>
          </a:p>
        </p:txBody>
      </p:sp>
      <p:pic>
        <p:nvPicPr>
          <p:cNvPr id="84999" name="Picture 10" descr="http://www.shelfscientific.com/cgi-bin/tame/lazarlab/do4.jpg">
            <a:extLst>
              <a:ext uri="{FF2B5EF4-FFF2-40B4-BE49-F238E27FC236}">
                <a16:creationId xmlns:a16="http://schemas.microsoft.com/office/drawing/2014/main" id="{1689B459-6ACB-4779-B734-E3BAEE3B64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683" y="3429001"/>
            <a:ext cx="1501659" cy="31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546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6" descr="http://web.squ.edu.om/med-Lib/MED_CD/E_CDs/anesthesia/site/content/figures/3038F02.gif">
            <a:extLst>
              <a:ext uri="{FF2B5EF4-FFF2-40B4-BE49-F238E27FC236}">
                <a16:creationId xmlns:a16="http://schemas.microsoft.com/office/drawing/2014/main" id="{020D4079-40AF-461E-8E2D-D0B43139A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0000"/>
          <a:stretch>
            <a:fillRect/>
          </a:stretch>
        </p:blipFill>
        <p:spPr bwMode="auto">
          <a:xfrm>
            <a:off x="2152955" y="266"/>
            <a:ext cx="6114578" cy="685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lipsa 17">
            <a:extLst>
              <a:ext uri="{FF2B5EF4-FFF2-40B4-BE49-F238E27FC236}">
                <a16:creationId xmlns:a16="http://schemas.microsoft.com/office/drawing/2014/main" id="{EE100D3C-FD9F-4C33-9946-B2B1A545201A}"/>
              </a:ext>
            </a:extLst>
          </p:cNvPr>
          <p:cNvSpPr/>
          <p:nvPr/>
        </p:nvSpPr>
        <p:spPr>
          <a:xfrm>
            <a:off x="7877038" y="4459209"/>
            <a:ext cx="123815" cy="1222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400"/>
          </a:p>
        </p:txBody>
      </p:sp>
      <p:sp>
        <p:nvSpPr>
          <p:cNvPr id="19" name="Elipsa 18">
            <a:extLst>
              <a:ext uri="{FF2B5EF4-FFF2-40B4-BE49-F238E27FC236}">
                <a16:creationId xmlns:a16="http://schemas.microsoft.com/office/drawing/2014/main" id="{BABD3771-6362-4F64-90A7-36B07946FDA3}"/>
              </a:ext>
            </a:extLst>
          </p:cNvPr>
          <p:cNvSpPr/>
          <p:nvPr/>
        </p:nvSpPr>
        <p:spPr>
          <a:xfrm>
            <a:off x="5372155" y="3752825"/>
            <a:ext cx="122229" cy="1238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400"/>
          </a:p>
        </p:txBody>
      </p:sp>
      <p:cxnSp>
        <p:nvCxnSpPr>
          <p:cNvPr id="21" name="Přímá spojovací čára 20">
            <a:extLst>
              <a:ext uri="{FF2B5EF4-FFF2-40B4-BE49-F238E27FC236}">
                <a16:creationId xmlns:a16="http://schemas.microsoft.com/office/drawing/2014/main" id="{45692E9D-5883-43A2-B94E-C472CD0EF4D7}"/>
              </a:ext>
            </a:extLst>
          </p:cNvPr>
          <p:cNvCxnSpPr/>
          <p:nvPr/>
        </p:nvCxnSpPr>
        <p:spPr>
          <a:xfrm rot="10800000">
            <a:off x="2005328" y="2836908"/>
            <a:ext cx="6259030" cy="180167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Přímá spojovací čára 29">
            <a:extLst>
              <a:ext uri="{FF2B5EF4-FFF2-40B4-BE49-F238E27FC236}">
                <a16:creationId xmlns:a16="http://schemas.microsoft.com/office/drawing/2014/main" id="{355E484C-57B0-4CB3-A1E4-D778BA1D21BB}"/>
              </a:ext>
            </a:extLst>
          </p:cNvPr>
          <p:cNvCxnSpPr/>
          <p:nvPr/>
        </p:nvCxnSpPr>
        <p:spPr>
          <a:xfrm rot="16200000" flipH="1">
            <a:off x="3513337" y="3894102"/>
            <a:ext cx="2252489" cy="687335"/>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TextovéPole 32">
            <a:extLst>
              <a:ext uri="{FF2B5EF4-FFF2-40B4-BE49-F238E27FC236}">
                <a16:creationId xmlns:a16="http://schemas.microsoft.com/office/drawing/2014/main" id="{74EFDC35-E979-4206-A243-6F1167608E4D}"/>
              </a:ext>
            </a:extLst>
          </p:cNvPr>
          <p:cNvSpPr txBox="1"/>
          <p:nvPr/>
        </p:nvSpPr>
        <p:spPr>
          <a:xfrm>
            <a:off x="5737252" y="3429001"/>
            <a:ext cx="1727067" cy="30777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cs-CZ" sz="1400" dirty="0"/>
              <a:t>pH=7.29</a:t>
            </a:r>
          </a:p>
        </p:txBody>
      </p:sp>
      <p:sp>
        <p:nvSpPr>
          <p:cNvPr id="34" name="TextovéPole 33">
            <a:extLst>
              <a:ext uri="{FF2B5EF4-FFF2-40B4-BE49-F238E27FC236}">
                <a16:creationId xmlns:a16="http://schemas.microsoft.com/office/drawing/2014/main" id="{1D80A872-41B6-4E62-A6B0-C9A3764F71F9}"/>
              </a:ext>
            </a:extLst>
          </p:cNvPr>
          <p:cNvSpPr txBox="1"/>
          <p:nvPr/>
        </p:nvSpPr>
        <p:spPr>
          <a:xfrm>
            <a:off x="5851546" y="4754461"/>
            <a:ext cx="2620760" cy="30777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cs-CZ" sz="1400" dirty="0"/>
              <a:t>pCO2=44 mm </a:t>
            </a:r>
            <a:r>
              <a:rPr lang="cs-CZ" sz="1400" dirty="0" err="1"/>
              <a:t>Hg</a:t>
            </a:r>
            <a:endParaRPr lang="cs-CZ" sz="1400" dirty="0"/>
          </a:p>
        </p:txBody>
      </p:sp>
      <p:sp>
        <p:nvSpPr>
          <p:cNvPr id="35" name="TextovéPole 34">
            <a:extLst>
              <a:ext uri="{FF2B5EF4-FFF2-40B4-BE49-F238E27FC236}">
                <a16:creationId xmlns:a16="http://schemas.microsoft.com/office/drawing/2014/main" id="{6A6E1CA9-3B99-4220-93FB-8D1EB955FBB3}"/>
              </a:ext>
            </a:extLst>
          </p:cNvPr>
          <p:cNvSpPr txBox="1"/>
          <p:nvPr/>
        </p:nvSpPr>
        <p:spPr>
          <a:xfrm>
            <a:off x="5097541" y="5598947"/>
            <a:ext cx="2779498" cy="30777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cs-CZ" sz="1400" dirty="0" err="1"/>
              <a:t>cHb</a:t>
            </a:r>
            <a:r>
              <a:rPr lang="cs-CZ" sz="1400" dirty="0"/>
              <a:t>=16 g/100 ml</a:t>
            </a:r>
          </a:p>
        </p:txBody>
      </p:sp>
      <p:sp>
        <p:nvSpPr>
          <p:cNvPr id="37" name="Obdélníkový popisek 36">
            <a:extLst>
              <a:ext uri="{FF2B5EF4-FFF2-40B4-BE49-F238E27FC236}">
                <a16:creationId xmlns:a16="http://schemas.microsoft.com/office/drawing/2014/main" id="{474DA80A-B3C0-486F-8098-AD47DF47C86D}"/>
              </a:ext>
            </a:extLst>
          </p:cNvPr>
          <p:cNvSpPr/>
          <p:nvPr/>
        </p:nvSpPr>
        <p:spPr>
          <a:xfrm>
            <a:off x="4607042" y="620931"/>
            <a:ext cx="1668334" cy="661936"/>
          </a:xfrm>
          <a:prstGeom prst="wedgeRectCallout">
            <a:avLst>
              <a:gd name="adj1" fmla="val -57789"/>
              <a:gd name="adj2" fmla="val 386582"/>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cs-CZ" sz="1400" dirty="0"/>
              <a:t>BE=-6 </a:t>
            </a:r>
            <a:r>
              <a:rPr lang="cs-CZ" sz="1400" dirty="0" err="1"/>
              <a:t>mmol</a:t>
            </a:r>
            <a:r>
              <a:rPr lang="cs-CZ" sz="1400" dirty="0"/>
              <a:t>/l</a:t>
            </a:r>
          </a:p>
        </p:txBody>
      </p:sp>
      <p:sp>
        <p:nvSpPr>
          <p:cNvPr id="38" name="Obdélníkový popisek 37">
            <a:extLst>
              <a:ext uri="{FF2B5EF4-FFF2-40B4-BE49-F238E27FC236}">
                <a16:creationId xmlns:a16="http://schemas.microsoft.com/office/drawing/2014/main" id="{108E207A-23DF-4365-AD03-2B732D853C3F}"/>
              </a:ext>
            </a:extLst>
          </p:cNvPr>
          <p:cNvSpPr/>
          <p:nvPr/>
        </p:nvSpPr>
        <p:spPr>
          <a:xfrm>
            <a:off x="2211688" y="4965582"/>
            <a:ext cx="2338206" cy="817500"/>
          </a:xfrm>
          <a:prstGeom prst="wedgeRectCallout">
            <a:avLst>
              <a:gd name="adj1" fmla="val -14236"/>
              <a:gd name="adj2" fmla="val -268574"/>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cs-CZ" sz="1400" dirty="0"/>
              <a:t>[HCO3]=20 </a:t>
            </a:r>
            <a:r>
              <a:rPr lang="cs-CZ" sz="1400" dirty="0" err="1"/>
              <a:t>mmol</a:t>
            </a:r>
            <a:r>
              <a:rPr lang="cs-CZ" sz="1400" dirty="0"/>
              <a:t>/l</a:t>
            </a:r>
          </a:p>
        </p:txBody>
      </p:sp>
    </p:spTree>
    <p:extLst>
      <p:ext uri="{BB962C8B-B14F-4D97-AF65-F5344CB8AC3E}">
        <p14:creationId xmlns:p14="http://schemas.microsoft.com/office/powerpoint/2010/main" val="2130618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heckerboard(across)">
                                      <p:cBhvr>
                                        <p:cTn id="17" dur="500"/>
                                        <p:tgtEl>
                                          <p:spTgt spid="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heckerboard(across)">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heckerboard(across)">
                                      <p:cBhvr>
                                        <p:cTn id="43" dur="500"/>
                                        <p:tgtEl>
                                          <p:spTgt spid="3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checkerboard(across)">
                                      <p:cBhvr>
                                        <p:cTn id="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3" grpId="0" animBg="1"/>
      <p:bldP spid="34" grpId="0" animBg="1"/>
      <p:bldP spid="35" grpId="0" animBg="1"/>
      <p:bldP spid="37"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6">
            <a:extLst>
              <a:ext uri="{FF2B5EF4-FFF2-40B4-BE49-F238E27FC236}">
                <a16:creationId xmlns:a16="http://schemas.microsoft.com/office/drawing/2014/main" id="{792F2CD5-985B-4C78-8CFD-EE95701C184A}"/>
              </a:ext>
            </a:extLst>
          </p:cNvPr>
          <p:cNvSpPr>
            <a:spLocks noChangeArrowheads="1"/>
          </p:cNvSpPr>
          <p:nvPr/>
        </p:nvSpPr>
        <p:spPr bwMode="auto">
          <a:xfrm>
            <a:off x="6534151" y="3484564"/>
            <a:ext cx="587375" cy="700087"/>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59" name="Text Box 57">
            <a:extLst>
              <a:ext uri="{FF2B5EF4-FFF2-40B4-BE49-F238E27FC236}">
                <a16:creationId xmlns:a16="http://schemas.microsoft.com/office/drawing/2014/main" id="{FA40D4AF-DDEA-4E99-9245-1B9A211D05A7}"/>
              </a:ext>
            </a:extLst>
          </p:cNvPr>
          <p:cNvSpPr txBox="1">
            <a:spLocks noChangeArrowheads="1"/>
          </p:cNvSpPr>
          <p:nvPr/>
        </p:nvSpPr>
        <p:spPr bwMode="auto">
          <a:xfrm>
            <a:off x="7118351" y="3556000"/>
            <a:ext cx="2087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43 nmol/l (pH=7,37)</a:t>
            </a:r>
          </a:p>
        </p:txBody>
      </p:sp>
      <p:sp>
        <p:nvSpPr>
          <p:cNvPr id="121860" name="Line 58">
            <a:extLst>
              <a:ext uri="{FF2B5EF4-FFF2-40B4-BE49-F238E27FC236}">
                <a16:creationId xmlns:a16="http://schemas.microsoft.com/office/drawing/2014/main" id="{F5C0D5AE-65D2-446D-9492-9E87481C3A1C}"/>
              </a:ext>
            </a:extLst>
          </p:cNvPr>
          <p:cNvSpPr>
            <a:spLocks noChangeShapeType="1"/>
          </p:cNvSpPr>
          <p:nvPr/>
        </p:nvSpPr>
        <p:spPr bwMode="auto">
          <a:xfrm>
            <a:off x="7297738" y="3487739"/>
            <a:ext cx="0" cy="70008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21861" name="Object 52">
            <a:extLst>
              <a:ext uri="{FF2B5EF4-FFF2-40B4-BE49-F238E27FC236}">
                <a16:creationId xmlns:a16="http://schemas.microsoft.com/office/drawing/2014/main" id="{C3E32C2F-FB95-4E4E-B447-CB0536224970}"/>
              </a:ext>
            </a:extLst>
          </p:cNvPr>
          <p:cNvGraphicFramePr>
            <a:graphicFrameLocks noChangeAspect="1"/>
          </p:cNvGraphicFramePr>
          <p:nvPr/>
        </p:nvGraphicFramePr>
        <p:xfrm>
          <a:off x="1960563" y="404813"/>
          <a:ext cx="1039812" cy="773112"/>
        </p:xfrm>
        <a:graphic>
          <a:graphicData uri="http://schemas.openxmlformats.org/presentationml/2006/ole">
            <mc:AlternateContent xmlns:mc="http://schemas.openxmlformats.org/markup-compatibility/2006">
              <mc:Choice xmlns:v="urn:schemas-microsoft-com:vml" Requires="v">
                <p:oleObj name="Clip" r:id="rId3" imgW="2287616" imgH="1701980" progId="">
                  <p:embed/>
                </p:oleObj>
              </mc:Choice>
              <mc:Fallback>
                <p:oleObj name="Clip" r:id="rId3" imgW="2287616" imgH="1701980" progId="">
                  <p:embed/>
                  <p:pic>
                    <p:nvPicPr>
                      <p:cNvPr id="121861" name="Object 52">
                        <a:extLst>
                          <a:ext uri="{FF2B5EF4-FFF2-40B4-BE49-F238E27FC236}">
                            <a16:creationId xmlns:a16="http://schemas.microsoft.com/office/drawing/2014/main" id="{C3E32C2F-FB95-4E4E-B447-CB0536224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563" y="404813"/>
                        <a:ext cx="103981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2" name="AutoShape 3">
            <a:extLst>
              <a:ext uri="{FF2B5EF4-FFF2-40B4-BE49-F238E27FC236}">
                <a16:creationId xmlns:a16="http://schemas.microsoft.com/office/drawing/2014/main" id="{B928ADB8-A0A5-4B4D-9E6A-ED899791804F}"/>
              </a:ext>
            </a:extLst>
          </p:cNvPr>
          <p:cNvSpPr>
            <a:spLocks noChangeArrowheads="1"/>
          </p:cNvSpPr>
          <p:nvPr/>
        </p:nvSpPr>
        <p:spPr bwMode="auto">
          <a:xfrm>
            <a:off x="2339976" y="974725"/>
            <a:ext cx="271463" cy="1493838"/>
          </a:xfrm>
          <a:prstGeom prst="upArrow">
            <a:avLst>
              <a:gd name="adj1" fmla="val 50000"/>
              <a:gd name="adj2" fmla="val 137573"/>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63" name="Rectangle 4">
            <a:extLst>
              <a:ext uri="{FF2B5EF4-FFF2-40B4-BE49-F238E27FC236}">
                <a16:creationId xmlns:a16="http://schemas.microsoft.com/office/drawing/2014/main" id="{88634720-EC2B-4DF6-B699-602BC256E0C3}"/>
              </a:ext>
            </a:extLst>
          </p:cNvPr>
          <p:cNvSpPr>
            <a:spLocks noChangeArrowheads="1"/>
          </p:cNvSpPr>
          <p:nvPr/>
        </p:nvSpPr>
        <p:spPr bwMode="auto">
          <a:xfrm>
            <a:off x="6527800" y="5186363"/>
            <a:ext cx="1111250" cy="977900"/>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endParaRPr lang="cs-CZ" altLang="cs-CZ" sz="2400">
              <a:latin typeface="Times New Roman" panose="02020603050405020304" pitchFamily="18" charset="0"/>
            </a:endParaRPr>
          </a:p>
        </p:txBody>
      </p:sp>
      <p:sp>
        <p:nvSpPr>
          <p:cNvPr id="121864" name="Rectangle 5">
            <a:extLst>
              <a:ext uri="{FF2B5EF4-FFF2-40B4-BE49-F238E27FC236}">
                <a16:creationId xmlns:a16="http://schemas.microsoft.com/office/drawing/2014/main" id="{0215E77C-24B5-4BD0-AAD3-5577EAD0AE10}"/>
              </a:ext>
            </a:extLst>
          </p:cNvPr>
          <p:cNvSpPr>
            <a:spLocks noChangeArrowheads="1"/>
          </p:cNvSpPr>
          <p:nvPr/>
        </p:nvSpPr>
        <p:spPr bwMode="auto">
          <a:xfrm flipH="1">
            <a:off x="1703388" y="146526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65" name="Rectangle 6">
            <a:extLst>
              <a:ext uri="{FF2B5EF4-FFF2-40B4-BE49-F238E27FC236}">
                <a16:creationId xmlns:a16="http://schemas.microsoft.com/office/drawing/2014/main" id="{F6EA2A60-8F10-4BB4-ACEA-FE83C953C500}"/>
              </a:ext>
            </a:extLst>
          </p:cNvPr>
          <p:cNvSpPr>
            <a:spLocks noChangeArrowheads="1"/>
          </p:cNvSpPr>
          <p:nvPr/>
        </p:nvSpPr>
        <p:spPr bwMode="auto">
          <a:xfrm>
            <a:off x="6556375" y="1401764"/>
            <a:ext cx="1111250" cy="7588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66" name="Rectangle 7">
            <a:extLst>
              <a:ext uri="{FF2B5EF4-FFF2-40B4-BE49-F238E27FC236}">
                <a16:creationId xmlns:a16="http://schemas.microsoft.com/office/drawing/2014/main" id="{F9E480C0-A37A-4EBB-A987-2667AC3E228B}"/>
              </a:ext>
            </a:extLst>
          </p:cNvPr>
          <p:cNvSpPr>
            <a:spLocks noChangeArrowheads="1"/>
          </p:cNvSpPr>
          <p:nvPr/>
        </p:nvSpPr>
        <p:spPr bwMode="auto">
          <a:xfrm>
            <a:off x="4127500" y="2497139"/>
            <a:ext cx="1144588" cy="7080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67" name="Rectangle 8">
            <a:extLst>
              <a:ext uri="{FF2B5EF4-FFF2-40B4-BE49-F238E27FC236}">
                <a16:creationId xmlns:a16="http://schemas.microsoft.com/office/drawing/2014/main" id="{E1D0275E-598B-472A-BE14-2E1CB97C21A1}"/>
              </a:ext>
            </a:extLst>
          </p:cNvPr>
          <p:cNvSpPr>
            <a:spLocks noChangeArrowheads="1"/>
          </p:cNvSpPr>
          <p:nvPr/>
        </p:nvSpPr>
        <p:spPr bwMode="auto">
          <a:xfrm>
            <a:off x="2027238" y="1477964"/>
            <a:ext cx="927100" cy="706437"/>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68" name="Text Box 9">
            <a:extLst>
              <a:ext uri="{FF2B5EF4-FFF2-40B4-BE49-F238E27FC236}">
                <a16:creationId xmlns:a16="http://schemas.microsoft.com/office/drawing/2014/main" id="{9CDEB777-78AB-465C-A092-E6AB752948D7}"/>
              </a:ext>
            </a:extLst>
          </p:cNvPr>
          <p:cNvSpPr txBox="1">
            <a:spLocks noChangeArrowheads="1"/>
          </p:cNvSpPr>
          <p:nvPr/>
        </p:nvSpPr>
        <p:spPr bwMode="auto">
          <a:xfrm>
            <a:off x="2181226" y="1624013"/>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21869" name="Text Box 10">
            <a:extLst>
              <a:ext uri="{FF2B5EF4-FFF2-40B4-BE49-F238E27FC236}">
                <a16:creationId xmlns:a16="http://schemas.microsoft.com/office/drawing/2014/main" id="{5A9810DC-B97F-41B3-B875-2839DCA354AC}"/>
              </a:ext>
            </a:extLst>
          </p:cNvPr>
          <p:cNvSpPr txBox="1">
            <a:spLocks noChangeArrowheads="1"/>
          </p:cNvSpPr>
          <p:nvPr/>
        </p:nvSpPr>
        <p:spPr bwMode="auto">
          <a:xfrm>
            <a:off x="2163763" y="36449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21870" name="Text Box 11">
            <a:extLst>
              <a:ext uri="{FF2B5EF4-FFF2-40B4-BE49-F238E27FC236}">
                <a16:creationId xmlns:a16="http://schemas.microsoft.com/office/drawing/2014/main" id="{51C9A61B-0F23-4CD2-B3F7-0F1D3D706BDE}"/>
              </a:ext>
            </a:extLst>
          </p:cNvPr>
          <p:cNvSpPr txBox="1">
            <a:spLocks noChangeArrowheads="1"/>
          </p:cNvSpPr>
          <p:nvPr/>
        </p:nvSpPr>
        <p:spPr bwMode="auto">
          <a:xfrm>
            <a:off x="4270375" y="26574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21871" name="Text Box 12">
            <a:extLst>
              <a:ext uri="{FF2B5EF4-FFF2-40B4-BE49-F238E27FC236}">
                <a16:creationId xmlns:a16="http://schemas.microsoft.com/office/drawing/2014/main" id="{B6FC0F6D-634B-499A-A55F-1BD49D33690F}"/>
              </a:ext>
            </a:extLst>
          </p:cNvPr>
          <p:cNvSpPr txBox="1">
            <a:spLocks noChangeArrowheads="1"/>
          </p:cNvSpPr>
          <p:nvPr/>
        </p:nvSpPr>
        <p:spPr bwMode="auto">
          <a:xfrm>
            <a:off x="6715126" y="159861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21872" name="Freeform 13">
            <a:extLst>
              <a:ext uri="{FF2B5EF4-FFF2-40B4-BE49-F238E27FC236}">
                <a16:creationId xmlns:a16="http://schemas.microsoft.com/office/drawing/2014/main" id="{A8C38C79-DD3B-4B59-9326-4B8BB4EB6C4A}"/>
              </a:ext>
            </a:extLst>
          </p:cNvPr>
          <p:cNvSpPr>
            <a:spLocks/>
          </p:cNvSpPr>
          <p:nvPr/>
        </p:nvSpPr>
        <p:spPr bwMode="auto">
          <a:xfrm>
            <a:off x="5383213" y="184785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73" name="Freeform 14">
            <a:extLst>
              <a:ext uri="{FF2B5EF4-FFF2-40B4-BE49-F238E27FC236}">
                <a16:creationId xmlns:a16="http://schemas.microsoft.com/office/drawing/2014/main" id="{316DBD4A-7001-422D-BAAB-361411995D13}"/>
              </a:ext>
            </a:extLst>
          </p:cNvPr>
          <p:cNvSpPr>
            <a:spLocks/>
          </p:cNvSpPr>
          <p:nvPr/>
        </p:nvSpPr>
        <p:spPr bwMode="auto">
          <a:xfrm>
            <a:off x="5289551" y="286385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1874" name="Group 15">
            <a:extLst>
              <a:ext uri="{FF2B5EF4-FFF2-40B4-BE49-F238E27FC236}">
                <a16:creationId xmlns:a16="http://schemas.microsoft.com/office/drawing/2014/main" id="{417C98A5-363D-443F-BE9B-651902570F4F}"/>
              </a:ext>
            </a:extLst>
          </p:cNvPr>
          <p:cNvGrpSpPr>
            <a:grpSpLocks/>
          </p:cNvGrpSpPr>
          <p:nvPr/>
        </p:nvGrpSpPr>
        <p:grpSpPr bwMode="auto">
          <a:xfrm flipH="1">
            <a:off x="2979738" y="1846263"/>
            <a:ext cx="1130300" cy="2038350"/>
            <a:chOff x="2575" y="781"/>
            <a:chExt cx="866" cy="1284"/>
          </a:xfrm>
        </p:grpSpPr>
        <p:sp>
          <p:nvSpPr>
            <p:cNvPr id="121905" name="Freeform 16">
              <a:extLst>
                <a:ext uri="{FF2B5EF4-FFF2-40B4-BE49-F238E27FC236}">
                  <a16:creationId xmlns:a16="http://schemas.microsoft.com/office/drawing/2014/main" id="{36C72F7E-43EB-408D-92B0-835D696AAB42}"/>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906" name="Freeform 17">
              <a:extLst>
                <a:ext uri="{FF2B5EF4-FFF2-40B4-BE49-F238E27FC236}">
                  <a16:creationId xmlns:a16="http://schemas.microsoft.com/office/drawing/2014/main" id="{5C4A20CE-C51C-4FC5-AE48-F876BBD55303}"/>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21875" name="Text Box 18">
            <a:extLst>
              <a:ext uri="{FF2B5EF4-FFF2-40B4-BE49-F238E27FC236}">
                <a16:creationId xmlns:a16="http://schemas.microsoft.com/office/drawing/2014/main" id="{61FD3E41-822E-4A63-806F-7C1EE47640BE}"/>
              </a:ext>
            </a:extLst>
          </p:cNvPr>
          <p:cNvSpPr txBox="1">
            <a:spLocks noChangeArrowheads="1"/>
          </p:cNvSpPr>
          <p:nvPr/>
        </p:nvSpPr>
        <p:spPr bwMode="auto">
          <a:xfrm>
            <a:off x="7404100" y="14319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21876" name="Line 19">
            <a:extLst>
              <a:ext uri="{FF2B5EF4-FFF2-40B4-BE49-F238E27FC236}">
                <a16:creationId xmlns:a16="http://schemas.microsoft.com/office/drawing/2014/main" id="{3E1E9F87-A5D6-4F94-9809-326898C4143B}"/>
              </a:ext>
            </a:extLst>
          </p:cNvPr>
          <p:cNvSpPr>
            <a:spLocks noChangeShapeType="1"/>
          </p:cNvSpPr>
          <p:nvPr/>
        </p:nvSpPr>
        <p:spPr bwMode="auto">
          <a:xfrm>
            <a:off x="4251326" y="27416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7" name="Rectangle 20">
            <a:extLst>
              <a:ext uri="{FF2B5EF4-FFF2-40B4-BE49-F238E27FC236}">
                <a16:creationId xmlns:a16="http://schemas.microsoft.com/office/drawing/2014/main" id="{1A2A1E36-3922-4059-A171-FF224CB9FCC4}"/>
              </a:ext>
            </a:extLst>
          </p:cNvPr>
          <p:cNvSpPr>
            <a:spLocks noChangeArrowheads="1"/>
          </p:cNvSpPr>
          <p:nvPr/>
        </p:nvSpPr>
        <p:spPr bwMode="auto">
          <a:xfrm>
            <a:off x="6537326" y="3544888"/>
            <a:ext cx="576263" cy="639762"/>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78" name="Text Box 21">
            <a:extLst>
              <a:ext uri="{FF2B5EF4-FFF2-40B4-BE49-F238E27FC236}">
                <a16:creationId xmlns:a16="http://schemas.microsoft.com/office/drawing/2014/main" id="{AFBF3741-CD9F-43F7-82C8-7484CDC2D494}"/>
              </a:ext>
            </a:extLst>
          </p:cNvPr>
          <p:cNvSpPr txBox="1">
            <a:spLocks noChangeArrowheads="1"/>
          </p:cNvSpPr>
          <p:nvPr/>
        </p:nvSpPr>
        <p:spPr bwMode="auto">
          <a:xfrm>
            <a:off x="6661151" y="36607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21879" name="Line 23">
            <a:extLst>
              <a:ext uri="{FF2B5EF4-FFF2-40B4-BE49-F238E27FC236}">
                <a16:creationId xmlns:a16="http://schemas.microsoft.com/office/drawing/2014/main" id="{F870993C-417D-45FE-B558-78EB7AA96749}"/>
              </a:ext>
            </a:extLst>
          </p:cNvPr>
          <p:cNvSpPr>
            <a:spLocks noChangeShapeType="1"/>
          </p:cNvSpPr>
          <p:nvPr/>
        </p:nvSpPr>
        <p:spPr bwMode="auto">
          <a:xfrm>
            <a:off x="7115175" y="4187825"/>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0" name="Rectangle 25">
            <a:extLst>
              <a:ext uri="{FF2B5EF4-FFF2-40B4-BE49-F238E27FC236}">
                <a16:creationId xmlns:a16="http://schemas.microsoft.com/office/drawing/2014/main" id="{914FAB90-B12D-493E-9D5A-5503ECC10310}"/>
              </a:ext>
            </a:extLst>
          </p:cNvPr>
          <p:cNvSpPr>
            <a:spLocks noChangeArrowheads="1"/>
          </p:cNvSpPr>
          <p:nvPr/>
        </p:nvSpPr>
        <p:spPr bwMode="auto">
          <a:xfrm>
            <a:off x="9296400" y="4397375"/>
            <a:ext cx="1111250" cy="782638"/>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81" name="Text Box 26">
            <a:extLst>
              <a:ext uri="{FF2B5EF4-FFF2-40B4-BE49-F238E27FC236}">
                <a16:creationId xmlns:a16="http://schemas.microsoft.com/office/drawing/2014/main" id="{7F844178-6219-493F-AEE9-4CE93A2648B1}"/>
              </a:ext>
            </a:extLst>
          </p:cNvPr>
          <p:cNvSpPr txBox="1">
            <a:spLocks noChangeArrowheads="1"/>
          </p:cNvSpPr>
          <p:nvPr/>
        </p:nvSpPr>
        <p:spPr bwMode="auto">
          <a:xfrm>
            <a:off x="6672263" y="5516563"/>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21882" name="Freeform 27">
            <a:extLst>
              <a:ext uri="{FF2B5EF4-FFF2-40B4-BE49-F238E27FC236}">
                <a16:creationId xmlns:a16="http://schemas.microsoft.com/office/drawing/2014/main" id="{027F2FE4-EBC5-4E15-BDF7-04FD25A1E799}"/>
              </a:ext>
            </a:extLst>
          </p:cNvPr>
          <p:cNvSpPr>
            <a:spLocks/>
          </p:cNvSpPr>
          <p:nvPr/>
        </p:nvSpPr>
        <p:spPr bwMode="auto">
          <a:xfrm>
            <a:off x="7118350" y="3851275"/>
            <a:ext cx="2154238" cy="1035050"/>
          </a:xfrm>
          <a:custGeom>
            <a:avLst/>
            <a:gdLst>
              <a:gd name="T0" fmla="*/ 2147483646 w 1357"/>
              <a:gd name="T1" fmla="*/ 2147483646 h 652"/>
              <a:gd name="T2" fmla="*/ 2147483646 w 1357"/>
              <a:gd name="T3" fmla="*/ 2147483646 h 652"/>
              <a:gd name="T4" fmla="*/ 2147483646 w 1357"/>
              <a:gd name="T5" fmla="*/ 2147483646 h 652"/>
              <a:gd name="T6" fmla="*/ 2147483646 w 1357"/>
              <a:gd name="T7" fmla="*/ 2147483646 h 652"/>
              <a:gd name="T8" fmla="*/ 2147483646 w 1357"/>
              <a:gd name="T9" fmla="*/ 0 h 652"/>
              <a:gd name="T10" fmla="*/ 0 w 1357"/>
              <a:gd name="T11" fmla="*/ 2147483646 h 652"/>
              <a:gd name="T12" fmla="*/ 0 60000 65536"/>
              <a:gd name="T13" fmla="*/ 0 60000 65536"/>
              <a:gd name="T14" fmla="*/ 0 60000 65536"/>
              <a:gd name="T15" fmla="*/ 0 60000 65536"/>
              <a:gd name="T16" fmla="*/ 0 60000 65536"/>
              <a:gd name="T17" fmla="*/ 0 60000 65536"/>
              <a:gd name="T18" fmla="*/ 0 w 1357"/>
              <a:gd name="T19" fmla="*/ 0 h 652"/>
              <a:gd name="T20" fmla="*/ 1357 w 1357"/>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1357" h="652">
                <a:moveTo>
                  <a:pt x="1357" y="647"/>
                </a:moveTo>
                <a:lnTo>
                  <a:pt x="757" y="652"/>
                </a:lnTo>
                <a:cubicBezTo>
                  <a:pt x="637" y="634"/>
                  <a:pt x="655" y="631"/>
                  <a:pt x="635" y="538"/>
                </a:cubicBezTo>
                <a:lnTo>
                  <a:pt x="635" y="91"/>
                </a:lnTo>
                <a:cubicBezTo>
                  <a:pt x="622" y="1"/>
                  <a:pt x="660" y="15"/>
                  <a:pt x="554" y="0"/>
                </a:cubicBezTo>
                <a:lnTo>
                  <a:pt x="0" y="1"/>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83" name="Freeform 28">
            <a:extLst>
              <a:ext uri="{FF2B5EF4-FFF2-40B4-BE49-F238E27FC236}">
                <a16:creationId xmlns:a16="http://schemas.microsoft.com/office/drawing/2014/main" id="{CB964141-B0C6-4CE0-8480-0644808DC7F9}"/>
              </a:ext>
            </a:extLst>
          </p:cNvPr>
          <p:cNvSpPr>
            <a:spLocks/>
          </p:cNvSpPr>
          <p:nvPr/>
        </p:nvSpPr>
        <p:spPr bwMode="auto">
          <a:xfrm>
            <a:off x="7631114" y="4878389"/>
            <a:ext cx="1658937" cy="1012825"/>
          </a:xfrm>
          <a:custGeom>
            <a:avLst/>
            <a:gdLst>
              <a:gd name="T0" fmla="*/ 2147483646 w 1045"/>
              <a:gd name="T1" fmla="*/ 0 h 638"/>
              <a:gd name="T2" fmla="*/ 2147483646 w 1045"/>
              <a:gd name="T3" fmla="*/ 2147483646 h 638"/>
              <a:gd name="T4" fmla="*/ 2147483646 w 1045"/>
              <a:gd name="T5" fmla="*/ 0 h 638"/>
              <a:gd name="T6" fmla="*/ 2147483646 w 1045"/>
              <a:gd name="T7" fmla="*/ 2147483646 h 638"/>
              <a:gd name="T8" fmla="*/ 2147483646 w 1045"/>
              <a:gd name="T9" fmla="*/ 2147483646 h 638"/>
              <a:gd name="T10" fmla="*/ 2147483646 w 1045"/>
              <a:gd name="T11" fmla="*/ 2147483646 h 638"/>
              <a:gd name="T12" fmla="*/ 0 w 1045"/>
              <a:gd name="T13" fmla="*/ 2147483646 h 638"/>
              <a:gd name="T14" fmla="*/ 0 60000 65536"/>
              <a:gd name="T15" fmla="*/ 0 60000 65536"/>
              <a:gd name="T16" fmla="*/ 0 60000 65536"/>
              <a:gd name="T17" fmla="*/ 0 60000 65536"/>
              <a:gd name="T18" fmla="*/ 0 60000 65536"/>
              <a:gd name="T19" fmla="*/ 0 60000 65536"/>
              <a:gd name="T20" fmla="*/ 0 60000 65536"/>
              <a:gd name="T21" fmla="*/ 0 w 1045"/>
              <a:gd name="T22" fmla="*/ 0 h 638"/>
              <a:gd name="T23" fmla="*/ 1045 w 1045"/>
              <a:gd name="T24" fmla="*/ 638 h 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5" h="638">
                <a:moveTo>
                  <a:pt x="1045" y="0"/>
                </a:moveTo>
                <a:lnTo>
                  <a:pt x="763" y="5"/>
                </a:lnTo>
                <a:lnTo>
                  <a:pt x="434" y="0"/>
                </a:lnTo>
                <a:cubicBezTo>
                  <a:pt x="359" y="22"/>
                  <a:pt x="332" y="47"/>
                  <a:pt x="312" y="138"/>
                </a:cubicBezTo>
                <a:lnTo>
                  <a:pt x="312" y="547"/>
                </a:lnTo>
                <a:cubicBezTo>
                  <a:pt x="298" y="630"/>
                  <a:pt x="283" y="623"/>
                  <a:pt x="231" y="638"/>
                </a:cubicBezTo>
                <a:lnTo>
                  <a:pt x="0" y="638"/>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84" name="Text Box 29">
            <a:extLst>
              <a:ext uri="{FF2B5EF4-FFF2-40B4-BE49-F238E27FC236}">
                <a16:creationId xmlns:a16="http://schemas.microsoft.com/office/drawing/2014/main" id="{D42D3557-8871-4E22-88AB-5C192ED7A545}"/>
              </a:ext>
            </a:extLst>
          </p:cNvPr>
          <p:cNvSpPr txBox="1">
            <a:spLocks noChangeArrowheads="1"/>
          </p:cNvSpPr>
          <p:nvPr/>
        </p:nvSpPr>
        <p:spPr bwMode="auto">
          <a:xfrm>
            <a:off x="9494838" y="4603750"/>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277535" name="Text Box 31">
            <a:extLst>
              <a:ext uri="{FF2B5EF4-FFF2-40B4-BE49-F238E27FC236}">
                <a16:creationId xmlns:a16="http://schemas.microsoft.com/office/drawing/2014/main" id="{093B09EA-4F33-4087-AB4D-A235AF8BDA52}"/>
              </a:ext>
            </a:extLst>
          </p:cNvPr>
          <p:cNvSpPr txBox="1">
            <a:spLocks noChangeArrowheads="1"/>
          </p:cNvSpPr>
          <p:nvPr/>
        </p:nvSpPr>
        <p:spPr bwMode="auto">
          <a:xfrm>
            <a:off x="1703388" y="5949951"/>
            <a:ext cx="3625850" cy="615553"/>
          </a:xfrm>
          <a:prstGeom prst="rect">
            <a:avLst/>
          </a:prstGeom>
          <a:noFill/>
          <a:ln w="12700">
            <a:solidFill>
              <a:schemeClr val="tx1"/>
            </a:solidFill>
            <a:miter lim="800000"/>
            <a:headEnd/>
            <a:tailEnd/>
          </a:ln>
          <a:effectLst>
            <a:prstShdw prst="shdw17" dist="17961" dir="2700000">
              <a:schemeClr val="tx1">
                <a:gamma/>
                <a:shade val="60000"/>
                <a:invGamma/>
              </a:schemeClr>
            </a:prstShdw>
          </a:effectLst>
        </p:spPr>
        <p:txBody>
          <a:bodyPr>
            <a:spAutoFit/>
          </a:bodyPr>
          <a:lstStyle/>
          <a:p>
            <a:pPr>
              <a:defRPr/>
            </a:pPr>
            <a:r>
              <a:rPr lang="cs-CZ" sz="1600" b="1">
                <a:latin typeface="Arial" pitchFamily="34" charset="0"/>
              </a:rPr>
              <a:t>Buffer Base (BB)</a:t>
            </a:r>
          </a:p>
          <a:p>
            <a:pPr>
              <a:defRPr/>
            </a:pPr>
            <a:r>
              <a:rPr lang="cs-CZ" sz="1600" b="1">
                <a:latin typeface="Arial" pitchFamily="34" charset="0"/>
              </a:rPr>
              <a:t>BB  =</a:t>
            </a:r>
            <a:r>
              <a:rPr lang="cs-CZ" b="1">
                <a:latin typeface="Arial" pitchFamily="34" charset="0"/>
              </a:rPr>
              <a:t> </a:t>
            </a:r>
            <a:r>
              <a:rPr lang="en-US">
                <a:latin typeface="Arial" pitchFamily="34" charset="0"/>
              </a:rPr>
              <a:t>[</a:t>
            </a:r>
            <a:r>
              <a:rPr lang="cs-CZ" sz="1600" b="1">
                <a:latin typeface="Arial" pitchFamily="34" charset="0"/>
              </a:rPr>
              <a:t>HCO</a:t>
            </a:r>
            <a:r>
              <a:rPr lang="cs-CZ" sz="1600" b="1" baseline="-25000">
                <a:latin typeface="Arial" pitchFamily="34" charset="0"/>
              </a:rPr>
              <a:t>3</a:t>
            </a:r>
            <a:r>
              <a:rPr lang="cs-CZ" sz="1600" b="1" baseline="70000">
                <a:latin typeface="Arial" pitchFamily="34" charset="0"/>
              </a:rPr>
              <a:t>-</a:t>
            </a:r>
            <a:r>
              <a:rPr lang="cs-CZ" b="1" baseline="70000">
                <a:latin typeface="Arial" pitchFamily="34" charset="0"/>
              </a:rPr>
              <a:t> </a:t>
            </a:r>
            <a:r>
              <a:rPr lang="cs-CZ">
                <a:latin typeface="Arial" pitchFamily="34" charset="0"/>
              </a:rPr>
              <a:t>]</a:t>
            </a:r>
            <a:r>
              <a:rPr lang="cs-CZ" b="1">
                <a:latin typeface="Arial" pitchFamily="34" charset="0"/>
              </a:rPr>
              <a:t>+ </a:t>
            </a:r>
            <a:r>
              <a:rPr lang="cs-CZ">
                <a:latin typeface="Arial" pitchFamily="34" charset="0"/>
              </a:rPr>
              <a:t>[</a:t>
            </a:r>
            <a:r>
              <a:rPr lang="cs-CZ" sz="1600" b="1">
                <a:latin typeface="Arial" pitchFamily="34" charset="0"/>
              </a:rPr>
              <a:t>Buf </a:t>
            </a:r>
            <a:r>
              <a:rPr lang="cs-CZ" sz="1600" b="1" baseline="70000">
                <a:latin typeface="Arial" pitchFamily="34" charset="0"/>
              </a:rPr>
              <a:t>-</a:t>
            </a:r>
            <a:r>
              <a:rPr lang="cs-CZ" b="1" baseline="70000">
                <a:latin typeface="Arial" pitchFamily="34" charset="0"/>
              </a:rPr>
              <a:t> </a:t>
            </a:r>
            <a:r>
              <a:rPr lang="cs-CZ">
                <a:latin typeface="Arial" pitchFamily="34" charset="0"/>
              </a:rPr>
              <a:t>]</a:t>
            </a:r>
            <a:endParaRPr lang="cs-CZ" b="1" baseline="70000">
              <a:latin typeface="Arial" pitchFamily="34" charset="0"/>
            </a:endParaRPr>
          </a:p>
        </p:txBody>
      </p:sp>
      <p:sp>
        <p:nvSpPr>
          <p:cNvPr id="121886" name="Rectangle 50">
            <a:extLst>
              <a:ext uri="{FF2B5EF4-FFF2-40B4-BE49-F238E27FC236}">
                <a16:creationId xmlns:a16="http://schemas.microsoft.com/office/drawing/2014/main" id="{A32016D9-BA9D-4DD9-8FEC-7885C0F93B0D}"/>
              </a:ext>
            </a:extLst>
          </p:cNvPr>
          <p:cNvSpPr>
            <a:spLocks noChangeArrowheads="1"/>
          </p:cNvSpPr>
          <p:nvPr/>
        </p:nvSpPr>
        <p:spPr bwMode="auto">
          <a:xfrm>
            <a:off x="6543676" y="1398589"/>
            <a:ext cx="1128713" cy="287337"/>
          </a:xfrm>
          <a:prstGeom prst="rect">
            <a:avLst/>
          </a:prstGeom>
          <a:solidFill>
            <a:schemeClr val="bg1"/>
          </a:solidFill>
          <a:ln w="9525">
            <a:solidFill>
              <a:schemeClr val="tx1"/>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87" name="Rectangle 51">
            <a:extLst>
              <a:ext uri="{FF2B5EF4-FFF2-40B4-BE49-F238E27FC236}">
                <a16:creationId xmlns:a16="http://schemas.microsoft.com/office/drawing/2014/main" id="{D99E2631-807B-4741-A0EF-7801C1204834}"/>
              </a:ext>
            </a:extLst>
          </p:cNvPr>
          <p:cNvSpPr>
            <a:spLocks noChangeArrowheads="1"/>
          </p:cNvSpPr>
          <p:nvPr/>
        </p:nvSpPr>
        <p:spPr bwMode="auto">
          <a:xfrm>
            <a:off x="6523038" y="5143500"/>
            <a:ext cx="1128712" cy="287338"/>
          </a:xfrm>
          <a:prstGeom prst="rect">
            <a:avLst/>
          </a:prstGeom>
          <a:solidFill>
            <a:schemeClr val="bg1"/>
          </a:solidFill>
          <a:ln w="9525">
            <a:solidFill>
              <a:schemeClr val="tx1"/>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88" name="Rectangle 52">
            <a:extLst>
              <a:ext uri="{FF2B5EF4-FFF2-40B4-BE49-F238E27FC236}">
                <a16:creationId xmlns:a16="http://schemas.microsoft.com/office/drawing/2014/main" id="{BB5E300E-975C-4955-8505-759FE320A252}"/>
              </a:ext>
            </a:extLst>
          </p:cNvPr>
          <p:cNvSpPr>
            <a:spLocks noChangeArrowheads="1"/>
          </p:cNvSpPr>
          <p:nvPr/>
        </p:nvSpPr>
        <p:spPr bwMode="auto">
          <a:xfrm>
            <a:off x="9293226" y="4105275"/>
            <a:ext cx="1128713" cy="287338"/>
          </a:xfrm>
          <a:prstGeom prst="rect">
            <a:avLst/>
          </a:prstGeom>
          <a:solidFill>
            <a:srgbClr val="FF3300"/>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89" name="Text Box 59">
            <a:extLst>
              <a:ext uri="{FF2B5EF4-FFF2-40B4-BE49-F238E27FC236}">
                <a16:creationId xmlns:a16="http://schemas.microsoft.com/office/drawing/2014/main" id="{3D45BBD3-45E6-4440-9FAA-9323DE576471}"/>
              </a:ext>
            </a:extLst>
          </p:cNvPr>
          <p:cNvSpPr txBox="1">
            <a:spLocks noChangeArrowheads="1"/>
          </p:cNvSpPr>
          <p:nvPr/>
        </p:nvSpPr>
        <p:spPr bwMode="auto">
          <a:xfrm>
            <a:off x="6272213" y="5113338"/>
            <a:ext cx="1695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dBuf </a:t>
            </a:r>
            <a:r>
              <a:rPr lang="cs-CZ" altLang="cs-CZ" sz="2000" b="1" baseline="50000">
                <a:latin typeface="Times New Roman" panose="02020603050405020304" pitchFamily="18" charset="0"/>
              </a:rPr>
              <a:t>-</a:t>
            </a:r>
            <a:r>
              <a:rPr lang="cs-CZ" altLang="cs-CZ" sz="1400" b="1">
                <a:latin typeface="Times New Roman" panose="02020603050405020304" pitchFamily="18" charset="0"/>
              </a:rPr>
              <a:t> </a:t>
            </a:r>
          </a:p>
        </p:txBody>
      </p:sp>
      <p:sp>
        <p:nvSpPr>
          <p:cNvPr id="121890" name="Rectangle 60">
            <a:extLst>
              <a:ext uri="{FF2B5EF4-FFF2-40B4-BE49-F238E27FC236}">
                <a16:creationId xmlns:a16="http://schemas.microsoft.com/office/drawing/2014/main" id="{E3D52B1D-914D-4BB4-A2B1-45E43AE817C5}"/>
              </a:ext>
            </a:extLst>
          </p:cNvPr>
          <p:cNvSpPr>
            <a:spLocks noChangeArrowheads="1"/>
          </p:cNvSpPr>
          <p:nvPr/>
        </p:nvSpPr>
        <p:spPr bwMode="auto">
          <a:xfrm>
            <a:off x="6672264" y="1395414"/>
            <a:ext cx="7922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b="1">
                <a:latin typeface="Times New Roman" panose="02020603050405020304" pitchFamily="18" charset="0"/>
              </a:rPr>
              <a:t>dHCO</a:t>
            </a:r>
            <a:r>
              <a:rPr lang="cs-CZ" altLang="cs-CZ" sz="1400" b="1" baseline="-25000">
                <a:latin typeface="Times New Roman" panose="02020603050405020304" pitchFamily="18" charset="0"/>
              </a:rPr>
              <a:t>3</a:t>
            </a:r>
            <a:r>
              <a:rPr lang="cs-CZ" altLang="cs-CZ" sz="1400" b="1" baseline="42000">
                <a:latin typeface="Times New Roman" panose="02020603050405020304" pitchFamily="18" charset="0"/>
              </a:rPr>
              <a:t>-</a:t>
            </a:r>
            <a:endParaRPr lang="en-US" altLang="cs-CZ" sz="1400" b="1" baseline="42000">
              <a:latin typeface="Times New Roman" panose="02020603050405020304" pitchFamily="18" charset="0"/>
            </a:endParaRPr>
          </a:p>
        </p:txBody>
      </p:sp>
      <p:grpSp>
        <p:nvGrpSpPr>
          <p:cNvPr id="121891" name="Group 61">
            <a:extLst>
              <a:ext uri="{FF2B5EF4-FFF2-40B4-BE49-F238E27FC236}">
                <a16:creationId xmlns:a16="http://schemas.microsoft.com/office/drawing/2014/main" id="{B4627595-E8C1-4656-BC59-D64823C662B2}"/>
              </a:ext>
            </a:extLst>
          </p:cNvPr>
          <p:cNvGrpSpPr>
            <a:grpSpLocks/>
          </p:cNvGrpSpPr>
          <p:nvPr/>
        </p:nvGrpSpPr>
        <p:grpSpPr bwMode="auto">
          <a:xfrm>
            <a:off x="6600825" y="2276476"/>
            <a:ext cx="560388" cy="917575"/>
            <a:chOff x="3510" y="1453"/>
            <a:chExt cx="353" cy="578"/>
          </a:xfrm>
        </p:grpSpPr>
        <p:sp>
          <p:nvSpPr>
            <p:cNvPr id="121896" name="Freeform 62">
              <a:extLst>
                <a:ext uri="{FF2B5EF4-FFF2-40B4-BE49-F238E27FC236}">
                  <a16:creationId xmlns:a16="http://schemas.microsoft.com/office/drawing/2014/main" id="{CF1532AC-D28A-4EDF-8EF1-1273E53F4C30}"/>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97" name="Oval 63">
              <a:extLst>
                <a:ext uri="{FF2B5EF4-FFF2-40B4-BE49-F238E27FC236}">
                  <a16:creationId xmlns:a16="http://schemas.microsoft.com/office/drawing/2014/main" id="{DE1120F2-AC85-444C-8DA2-186C667CF92B}"/>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898" name="Freeform 64">
              <a:extLst>
                <a:ext uri="{FF2B5EF4-FFF2-40B4-BE49-F238E27FC236}">
                  <a16:creationId xmlns:a16="http://schemas.microsoft.com/office/drawing/2014/main" id="{25EC0954-3A04-466C-A5A0-22F069B0E9DC}"/>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99" name="Freeform 65">
              <a:extLst>
                <a:ext uri="{FF2B5EF4-FFF2-40B4-BE49-F238E27FC236}">
                  <a16:creationId xmlns:a16="http://schemas.microsoft.com/office/drawing/2014/main" id="{52FAB752-321C-4434-862C-78DEF15919B1}"/>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900" name="Freeform 66">
              <a:extLst>
                <a:ext uri="{FF2B5EF4-FFF2-40B4-BE49-F238E27FC236}">
                  <a16:creationId xmlns:a16="http://schemas.microsoft.com/office/drawing/2014/main" id="{E70AE927-938A-439B-B59B-00BF3461E392}"/>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901" name="Oval 67">
              <a:extLst>
                <a:ext uri="{FF2B5EF4-FFF2-40B4-BE49-F238E27FC236}">
                  <a16:creationId xmlns:a16="http://schemas.microsoft.com/office/drawing/2014/main" id="{BD0AF8AE-BC2C-4492-88CB-9DF897248B8C}"/>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902" name="Freeform 68">
              <a:extLst>
                <a:ext uri="{FF2B5EF4-FFF2-40B4-BE49-F238E27FC236}">
                  <a16:creationId xmlns:a16="http://schemas.microsoft.com/office/drawing/2014/main" id="{913FC787-E3EE-422B-94E1-28981ED6FF4D}"/>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903" name="Oval 69">
              <a:extLst>
                <a:ext uri="{FF2B5EF4-FFF2-40B4-BE49-F238E27FC236}">
                  <a16:creationId xmlns:a16="http://schemas.microsoft.com/office/drawing/2014/main" id="{0EF8AC2C-B161-4FBA-9441-736B0E69686A}"/>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1904" name="Oval 70">
              <a:extLst>
                <a:ext uri="{FF2B5EF4-FFF2-40B4-BE49-F238E27FC236}">
                  <a16:creationId xmlns:a16="http://schemas.microsoft.com/office/drawing/2014/main" id="{8031FA31-9FF6-4F78-9673-D9296F9FE091}"/>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sp>
        <p:nvSpPr>
          <p:cNvPr id="121892" name="Text Box 71">
            <a:extLst>
              <a:ext uri="{FF2B5EF4-FFF2-40B4-BE49-F238E27FC236}">
                <a16:creationId xmlns:a16="http://schemas.microsoft.com/office/drawing/2014/main" id="{AD28962B-4E49-4846-8B5B-FBAAB477E2DA}"/>
              </a:ext>
            </a:extLst>
          </p:cNvPr>
          <p:cNvSpPr txBox="1">
            <a:spLocks noChangeArrowheads="1"/>
          </p:cNvSpPr>
          <p:nvPr/>
        </p:nvSpPr>
        <p:spPr bwMode="auto">
          <a:xfrm>
            <a:off x="6959600" y="2903538"/>
            <a:ext cx="145905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b="1">
                <a:latin typeface="Times New Roman" panose="02020603050405020304" pitchFamily="18" charset="0"/>
              </a:rPr>
              <a:t>dH</a:t>
            </a:r>
            <a:r>
              <a:rPr lang="cs-CZ" altLang="cs-CZ" sz="1400" b="1" baseline="30000">
                <a:latin typeface="Times New Roman" panose="02020603050405020304" pitchFamily="18" charset="0"/>
              </a:rPr>
              <a:t>+</a:t>
            </a:r>
            <a:r>
              <a:rPr lang="cs-CZ" altLang="cs-CZ" sz="1400" b="1">
                <a:latin typeface="Times New Roman" panose="02020603050405020304" pitchFamily="18" charset="0"/>
              </a:rPr>
              <a:t> = +1 mmol/l</a:t>
            </a:r>
          </a:p>
          <a:p>
            <a:pPr>
              <a:spcBef>
                <a:spcPct val="0"/>
              </a:spcBef>
              <a:buClrTx/>
              <a:buFontTx/>
              <a:buNone/>
            </a:pPr>
            <a:endParaRPr lang="en-US" altLang="cs-CZ" sz="2400">
              <a:latin typeface="Times New Roman" panose="02020603050405020304" pitchFamily="18" charset="0"/>
            </a:endParaRPr>
          </a:p>
        </p:txBody>
      </p:sp>
      <p:grpSp>
        <p:nvGrpSpPr>
          <p:cNvPr id="4" name="Group 74">
            <a:extLst>
              <a:ext uri="{FF2B5EF4-FFF2-40B4-BE49-F238E27FC236}">
                <a16:creationId xmlns:a16="http://schemas.microsoft.com/office/drawing/2014/main" id="{60299400-8416-4B71-9FAB-042110179CBC}"/>
              </a:ext>
            </a:extLst>
          </p:cNvPr>
          <p:cNvGrpSpPr>
            <a:grpSpLocks/>
          </p:cNvGrpSpPr>
          <p:nvPr/>
        </p:nvGrpSpPr>
        <p:grpSpPr bwMode="auto">
          <a:xfrm>
            <a:off x="6383339" y="3141664"/>
            <a:ext cx="2865437" cy="307975"/>
            <a:chOff x="2221" y="2830"/>
            <a:chExt cx="1805" cy="194"/>
          </a:xfrm>
        </p:grpSpPr>
        <p:sp>
          <p:nvSpPr>
            <p:cNvPr id="121894" name="Text Box 72">
              <a:extLst>
                <a:ext uri="{FF2B5EF4-FFF2-40B4-BE49-F238E27FC236}">
                  <a16:creationId xmlns:a16="http://schemas.microsoft.com/office/drawing/2014/main" id="{8CBB1D08-7B4C-48AA-9BC1-863E9BC4FDD2}"/>
                </a:ext>
              </a:extLst>
            </p:cNvPr>
            <p:cNvSpPr txBox="1">
              <a:spLocks noChangeArrowheads="1"/>
            </p:cNvSpPr>
            <p:nvPr/>
          </p:nvSpPr>
          <p:spPr bwMode="auto">
            <a:xfrm>
              <a:off x="2221" y="2830"/>
              <a:ext cx="10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dBuf </a:t>
              </a:r>
              <a:r>
                <a:rPr lang="cs-CZ" altLang="cs-CZ" sz="2000" b="1" baseline="50000">
                  <a:latin typeface="Times New Roman" panose="02020603050405020304" pitchFamily="18" charset="0"/>
                </a:rPr>
                <a:t>-</a:t>
              </a:r>
              <a:r>
                <a:rPr lang="cs-CZ" altLang="cs-CZ" sz="1400" b="1">
                  <a:latin typeface="Times New Roman" panose="02020603050405020304" pitchFamily="18" charset="0"/>
                </a:rPr>
                <a:t> </a:t>
              </a:r>
            </a:p>
          </p:txBody>
        </p:sp>
        <p:sp>
          <p:nvSpPr>
            <p:cNvPr id="121895" name="Rectangle 73">
              <a:extLst>
                <a:ext uri="{FF2B5EF4-FFF2-40B4-BE49-F238E27FC236}">
                  <a16:creationId xmlns:a16="http://schemas.microsoft.com/office/drawing/2014/main" id="{61B2071F-9F4B-46F1-BEB5-AD6CD430B2B4}"/>
                </a:ext>
              </a:extLst>
            </p:cNvPr>
            <p:cNvSpPr>
              <a:spLocks noChangeArrowheads="1"/>
            </p:cNvSpPr>
            <p:nvPr/>
          </p:nvSpPr>
          <p:spPr bwMode="auto">
            <a:xfrm>
              <a:off x="2881" y="2830"/>
              <a:ext cx="114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b="1">
                  <a:latin typeface="Times New Roman" panose="02020603050405020304" pitchFamily="18" charset="0"/>
                </a:rPr>
                <a:t>+ dHCO</a:t>
              </a:r>
              <a:r>
                <a:rPr lang="cs-CZ" altLang="cs-CZ" sz="1400" b="1" baseline="-25000">
                  <a:latin typeface="Times New Roman" panose="02020603050405020304" pitchFamily="18" charset="0"/>
                </a:rPr>
                <a:t>3</a:t>
              </a:r>
              <a:r>
                <a:rPr lang="cs-CZ" altLang="cs-CZ" sz="1400" b="1" baseline="42000">
                  <a:latin typeface="Times New Roman" panose="02020603050405020304" pitchFamily="18" charset="0"/>
                </a:rPr>
                <a:t>-</a:t>
              </a:r>
              <a:r>
                <a:rPr lang="cs-CZ" altLang="cs-CZ" sz="1400" b="1">
                  <a:latin typeface="Times New Roman" panose="02020603050405020304" pitchFamily="18" charset="0"/>
                </a:rPr>
                <a:t> = -1mmol/l</a:t>
              </a:r>
              <a:endParaRPr lang="en-US" altLang="cs-CZ" sz="1400" b="1" baseline="420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4370C8AA-C709-41A4-8130-974C90A491AB}"/>
              </a:ext>
            </a:extLst>
          </p:cNvPr>
          <p:cNvSpPr>
            <a:spLocks noChangeArrowheads="1"/>
          </p:cNvSpPr>
          <p:nvPr/>
        </p:nvSpPr>
        <p:spPr bwMode="auto">
          <a:xfrm>
            <a:off x="2024064" y="1141414"/>
            <a:ext cx="930275" cy="1031875"/>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3907" name="Rectangle 3">
            <a:extLst>
              <a:ext uri="{FF2B5EF4-FFF2-40B4-BE49-F238E27FC236}">
                <a16:creationId xmlns:a16="http://schemas.microsoft.com/office/drawing/2014/main" id="{12B23BD9-E2B9-4332-92DB-BB7FFD9960F0}"/>
              </a:ext>
            </a:extLst>
          </p:cNvPr>
          <p:cNvSpPr>
            <a:spLocks noChangeArrowheads="1"/>
          </p:cNvSpPr>
          <p:nvPr/>
        </p:nvSpPr>
        <p:spPr bwMode="auto">
          <a:xfrm>
            <a:off x="6527800" y="5186363"/>
            <a:ext cx="1111250" cy="977900"/>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endParaRPr lang="cs-CZ" altLang="cs-CZ" sz="2400">
              <a:latin typeface="Times New Roman" panose="02020603050405020304" pitchFamily="18" charset="0"/>
            </a:endParaRPr>
          </a:p>
        </p:txBody>
      </p:sp>
      <p:sp>
        <p:nvSpPr>
          <p:cNvPr id="123908" name="Rectangle 4">
            <a:extLst>
              <a:ext uri="{FF2B5EF4-FFF2-40B4-BE49-F238E27FC236}">
                <a16:creationId xmlns:a16="http://schemas.microsoft.com/office/drawing/2014/main" id="{664DCADF-9F2C-4546-A7DD-92781981DA32}"/>
              </a:ext>
            </a:extLst>
          </p:cNvPr>
          <p:cNvSpPr>
            <a:spLocks noChangeArrowheads="1"/>
          </p:cNvSpPr>
          <p:nvPr/>
        </p:nvSpPr>
        <p:spPr bwMode="auto">
          <a:xfrm flipH="1">
            <a:off x="1703388" y="146526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3909" name="Rectangle 5">
            <a:extLst>
              <a:ext uri="{FF2B5EF4-FFF2-40B4-BE49-F238E27FC236}">
                <a16:creationId xmlns:a16="http://schemas.microsoft.com/office/drawing/2014/main" id="{EA636A2E-7CA8-43F4-ACDD-151BA9079786}"/>
              </a:ext>
            </a:extLst>
          </p:cNvPr>
          <p:cNvSpPr>
            <a:spLocks noChangeArrowheads="1"/>
          </p:cNvSpPr>
          <p:nvPr/>
        </p:nvSpPr>
        <p:spPr bwMode="auto">
          <a:xfrm>
            <a:off x="6556375" y="1401764"/>
            <a:ext cx="1111250" cy="7588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3910" name="Rectangle 6">
            <a:extLst>
              <a:ext uri="{FF2B5EF4-FFF2-40B4-BE49-F238E27FC236}">
                <a16:creationId xmlns:a16="http://schemas.microsoft.com/office/drawing/2014/main" id="{486DCC3E-2E33-4B32-8E81-827FB182A0A9}"/>
              </a:ext>
            </a:extLst>
          </p:cNvPr>
          <p:cNvSpPr>
            <a:spLocks noChangeArrowheads="1"/>
          </p:cNvSpPr>
          <p:nvPr/>
        </p:nvSpPr>
        <p:spPr bwMode="auto">
          <a:xfrm>
            <a:off x="4127500" y="2497139"/>
            <a:ext cx="1144588" cy="7080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3911" name="Rectangle 7">
            <a:extLst>
              <a:ext uri="{FF2B5EF4-FFF2-40B4-BE49-F238E27FC236}">
                <a16:creationId xmlns:a16="http://schemas.microsoft.com/office/drawing/2014/main" id="{7DFCB9E8-3B2C-416D-B78B-05EA2C4243AF}"/>
              </a:ext>
            </a:extLst>
          </p:cNvPr>
          <p:cNvSpPr>
            <a:spLocks noChangeArrowheads="1"/>
          </p:cNvSpPr>
          <p:nvPr/>
        </p:nvSpPr>
        <p:spPr bwMode="auto">
          <a:xfrm>
            <a:off x="2027238" y="1477964"/>
            <a:ext cx="927100" cy="706437"/>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3912" name="Text Box 8">
            <a:extLst>
              <a:ext uri="{FF2B5EF4-FFF2-40B4-BE49-F238E27FC236}">
                <a16:creationId xmlns:a16="http://schemas.microsoft.com/office/drawing/2014/main" id="{13EBAA9A-245D-414F-A2F7-78E5242F8173}"/>
              </a:ext>
            </a:extLst>
          </p:cNvPr>
          <p:cNvSpPr txBox="1">
            <a:spLocks noChangeArrowheads="1"/>
          </p:cNvSpPr>
          <p:nvPr/>
        </p:nvSpPr>
        <p:spPr bwMode="auto">
          <a:xfrm>
            <a:off x="2181226" y="1624013"/>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23913" name="Text Box 9">
            <a:extLst>
              <a:ext uri="{FF2B5EF4-FFF2-40B4-BE49-F238E27FC236}">
                <a16:creationId xmlns:a16="http://schemas.microsoft.com/office/drawing/2014/main" id="{CC046F04-30C6-4666-872F-CEE01E245CE0}"/>
              </a:ext>
            </a:extLst>
          </p:cNvPr>
          <p:cNvSpPr txBox="1">
            <a:spLocks noChangeArrowheads="1"/>
          </p:cNvSpPr>
          <p:nvPr/>
        </p:nvSpPr>
        <p:spPr bwMode="auto">
          <a:xfrm>
            <a:off x="2163763" y="36449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23914" name="Text Box 10">
            <a:extLst>
              <a:ext uri="{FF2B5EF4-FFF2-40B4-BE49-F238E27FC236}">
                <a16:creationId xmlns:a16="http://schemas.microsoft.com/office/drawing/2014/main" id="{BB5EBC0E-9A07-4D1F-A0CE-F14831AEA188}"/>
              </a:ext>
            </a:extLst>
          </p:cNvPr>
          <p:cNvSpPr txBox="1">
            <a:spLocks noChangeArrowheads="1"/>
          </p:cNvSpPr>
          <p:nvPr/>
        </p:nvSpPr>
        <p:spPr bwMode="auto">
          <a:xfrm>
            <a:off x="4270375" y="26574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23915" name="Text Box 11">
            <a:extLst>
              <a:ext uri="{FF2B5EF4-FFF2-40B4-BE49-F238E27FC236}">
                <a16:creationId xmlns:a16="http://schemas.microsoft.com/office/drawing/2014/main" id="{6482DD9C-3C62-402D-850A-C33177E9C0A2}"/>
              </a:ext>
            </a:extLst>
          </p:cNvPr>
          <p:cNvSpPr txBox="1">
            <a:spLocks noChangeArrowheads="1"/>
          </p:cNvSpPr>
          <p:nvPr/>
        </p:nvSpPr>
        <p:spPr bwMode="auto">
          <a:xfrm>
            <a:off x="6715126" y="159861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23916" name="Freeform 12">
            <a:extLst>
              <a:ext uri="{FF2B5EF4-FFF2-40B4-BE49-F238E27FC236}">
                <a16:creationId xmlns:a16="http://schemas.microsoft.com/office/drawing/2014/main" id="{C233432D-C26C-42E1-91BD-574D60895792}"/>
              </a:ext>
            </a:extLst>
          </p:cNvPr>
          <p:cNvSpPr>
            <a:spLocks/>
          </p:cNvSpPr>
          <p:nvPr/>
        </p:nvSpPr>
        <p:spPr bwMode="auto">
          <a:xfrm>
            <a:off x="5383213" y="184785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17" name="Freeform 13">
            <a:extLst>
              <a:ext uri="{FF2B5EF4-FFF2-40B4-BE49-F238E27FC236}">
                <a16:creationId xmlns:a16="http://schemas.microsoft.com/office/drawing/2014/main" id="{CAD0C218-1CD9-4850-B3EC-E6ACE52F0A7C}"/>
              </a:ext>
            </a:extLst>
          </p:cNvPr>
          <p:cNvSpPr>
            <a:spLocks/>
          </p:cNvSpPr>
          <p:nvPr/>
        </p:nvSpPr>
        <p:spPr bwMode="auto">
          <a:xfrm>
            <a:off x="5289551" y="286385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3918" name="Group 14">
            <a:extLst>
              <a:ext uri="{FF2B5EF4-FFF2-40B4-BE49-F238E27FC236}">
                <a16:creationId xmlns:a16="http://schemas.microsoft.com/office/drawing/2014/main" id="{A6C22636-464B-4DE1-8912-6114805746CB}"/>
              </a:ext>
            </a:extLst>
          </p:cNvPr>
          <p:cNvGrpSpPr>
            <a:grpSpLocks/>
          </p:cNvGrpSpPr>
          <p:nvPr/>
        </p:nvGrpSpPr>
        <p:grpSpPr bwMode="auto">
          <a:xfrm flipH="1">
            <a:off x="2979738" y="1846263"/>
            <a:ext cx="1130300" cy="2038350"/>
            <a:chOff x="2575" y="781"/>
            <a:chExt cx="866" cy="1284"/>
          </a:xfrm>
        </p:grpSpPr>
        <p:sp>
          <p:nvSpPr>
            <p:cNvPr id="123949" name="Freeform 15">
              <a:extLst>
                <a:ext uri="{FF2B5EF4-FFF2-40B4-BE49-F238E27FC236}">
                  <a16:creationId xmlns:a16="http://schemas.microsoft.com/office/drawing/2014/main" id="{E5BEB02A-0129-43FB-B69A-876902E5ABBF}"/>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50" name="Freeform 16">
              <a:extLst>
                <a:ext uri="{FF2B5EF4-FFF2-40B4-BE49-F238E27FC236}">
                  <a16:creationId xmlns:a16="http://schemas.microsoft.com/office/drawing/2014/main" id="{5B18648E-B26C-47EE-9F30-60BB6C2C856A}"/>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23919" name="Group 17">
            <a:extLst>
              <a:ext uri="{FF2B5EF4-FFF2-40B4-BE49-F238E27FC236}">
                <a16:creationId xmlns:a16="http://schemas.microsoft.com/office/drawing/2014/main" id="{3AE4225F-7BFD-4634-89F5-10662130C8B4}"/>
              </a:ext>
            </a:extLst>
          </p:cNvPr>
          <p:cNvGrpSpPr>
            <a:grpSpLocks/>
          </p:cNvGrpSpPr>
          <p:nvPr/>
        </p:nvGrpSpPr>
        <p:grpSpPr bwMode="auto">
          <a:xfrm>
            <a:off x="2171700" y="115889"/>
            <a:ext cx="560388" cy="917575"/>
            <a:chOff x="3510" y="1453"/>
            <a:chExt cx="353" cy="578"/>
          </a:xfrm>
        </p:grpSpPr>
        <p:sp>
          <p:nvSpPr>
            <p:cNvPr id="123940" name="Freeform 18">
              <a:extLst>
                <a:ext uri="{FF2B5EF4-FFF2-40B4-BE49-F238E27FC236}">
                  <a16:creationId xmlns:a16="http://schemas.microsoft.com/office/drawing/2014/main" id="{65262344-D914-40B1-8D08-84C2535F9EA9}"/>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41" name="Oval 19">
              <a:extLst>
                <a:ext uri="{FF2B5EF4-FFF2-40B4-BE49-F238E27FC236}">
                  <a16:creationId xmlns:a16="http://schemas.microsoft.com/office/drawing/2014/main" id="{C1EA4BCB-A91B-471C-979A-7F2A1A51AC03}"/>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3942" name="Freeform 20">
              <a:extLst>
                <a:ext uri="{FF2B5EF4-FFF2-40B4-BE49-F238E27FC236}">
                  <a16:creationId xmlns:a16="http://schemas.microsoft.com/office/drawing/2014/main" id="{E851E581-D601-4C35-B7CA-86B7758DF139}"/>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43" name="Freeform 21">
              <a:extLst>
                <a:ext uri="{FF2B5EF4-FFF2-40B4-BE49-F238E27FC236}">
                  <a16:creationId xmlns:a16="http://schemas.microsoft.com/office/drawing/2014/main" id="{56F51A36-8DCF-470A-9E94-A9793D67B2A0}"/>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44" name="Freeform 22">
              <a:extLst>
                <a:ext uri="{FF2B5EF4-FFF2-40B4-BE49-F238E27FC236}">
                  <a16:creationId xmlns:a16="http://schemas.microsoft.com/office/drawing/2014/main" id="{152308CE-A0C3-49AD-81C0-AE694E20D40E}"/>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45" name="Oval 23">
              <a:extLst>
                <a:ext uri="{FF2B5EF4-FFF2-40B4-BE49-F238E27FC236}">
                  <a16:creationId xmlns:a16="http://schemas.microsoft.com/office/drawing/2014/main" id="{FDC885F6-6904-4FAA-932E-B196D79E69D8}"/>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3946" name="Freeform 24">
              <a:extLst>
                <a:ext uri="{FF2B5EF4-FFF2-40B4-BE49-F238E27FC236}">
                  <a16:creationId xmlns:a16="http://schemas.microsoft.com/office/drawing/2014/main" id="{EDB56914-9DE2-47B3-B4A4-0E88B270981C}"/>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47" name="Oval 25">
              <a:extLst>
                <a:ext uri="{FF2B5EF4-FFF2-40B4-BE49-F238E27FC236}">
                  <a16:creationId xmlns:a16="http://schemas.microsoft.com/office/drawing/2014/main" id="{AF8A10BC-7CE1-4D46-8940-2FD7B6E8FCF0}"/>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3948" name="Oval 26">
              <a:extLst>
                <a:ext uri="{FF2B5EF4-FFF2-40B4-BE49-F238E27FC236}">
                  <a16:creationId xmlns:a16="http://schemas.microsoft.com/office/drawing/2014/main" id="{08B775BB-35C1-49F9-8ED1-C9D3BA2B0F25}"/>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sp>
        <p:nvSpPr>
          <p:cNvPr id="123920" name="Text Box 28">
            <a:extLst>
              <a:ext uri="{FF2B5EF4-FFF2-40B4-BE49-F238E27FC236}">
                <a16:creationId xmlns:a16="http://schemas.microsoft.com/office/drawing/2014/main" id="{58B4206D-E70B-4BFC-A6DB-5F2864635DAB}"/>
              </a:ext>
            </a:extLst>
          </p:cNvPr>
          <p:cNvSpPr txBox="1">
            <a:spLocks noChangeArrowheads="1"/>
          </p:cNvSpPr>
          <p:nvPr/>
        </p:nvSpPr>
        <p:spPr bwMode="auto">
          <a:xfrm>
            <a:off x="7404100" y="14319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23921" name="Line 29">
            <a:extLst>
              <a:ext uri="{FF2B5EF4-FFF2-40B4-BE49-F238E27FC236}">
                <a16:creationId xmlns:a16="http://schemas.microsoft.com/office/drawing/2014/main" id="{7E2A9F39-6A70-47D5-8B37-A3CE801AF0AB}"/>
              </a:ext>
            </a:extLst>
          </p:cNvPr>
          <p:cNvSpPr>
            <a:spLocks noChangeShapeType="1"/>
          </p:cNvSpPr>
          <p:nvPr/>
        </p:nvSpPr>
        <p:spPr bwMode="auto">
          <a:xfrm>
            <a:off x="4251326" y="27416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2" name="Line 30">
            <a:extLst>
              <a:ext uri="{FF2B5EF4-FFF2-40B4-BE49-F238E27FC236}">
                <a16:creationId xmlns:a16="http://schemas.microsoft.com/office/drawing/2014/main" id="{DE7639E3-EB10-4909-915F-2F6EC517029E}"/>
              </a:ext>
            </a:extLst>
          </p:cNvPr>
          <p:cNvSpPr>
            <a:spLocks noChangeShapeType="1"/>
          </p:cNvSpPr>
          <p:nvPr/>
        </p:nvSpPr>
        <p:spPr bwMode="auto">
          <a:xfrm>
            <a:off x="2143126" y="1697039"/>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3" name="Line 31">
            <a:extLst>
              <a:ext uri="{FF2B5EF4-FFF2-40B4-BE49-F238E27FC236}">
                <a16:creationId xmlns:a16="http://schemas.microsoft.com/office/drawing/2014/main" id="{232F4E8E-6C40-4784-820A-67D6C4A37FE3}"/>
              </a:ext>
            </a:extLst>
          </p:cNvPr>
          <p:cNvSpPr>
            <a:spLocks noChangeShapeType="1"/>
          </p:cNvSpPr>
          <p:nvPr/>
        </p:nvSpPr>
        <p:spPr bwMode="auto">
          <a:xfrm>
            <a:off x="7664450" y="140176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4" name="Rectangle 32">
            <a:extLst>
              <a:ext uri="{FF2B5EF4-FFF2-40B4-BE49-F238E27FC236}">
                <a16:creationId xmlns:a16="http://schemas.microsoft.com/office/drawing/2014/main" id="{C203493B-3342-4146-B38E-BDD8C030FE7B}"/>
              </a:ext>
            </a:extLst>
          </p:cNvPr>
          <p:cNvSpPr>
            <a:spLocks noChangeArrowheads="1"/>
          </p:cNvSpPr>
          <p:nvPr/>
        </p:nvSpPr>
        <p:spPr bwMode="auto">
          <a:xfrm>
            <a:off x="6537326" y="3544888"/>
            <a:ext cx="576263" cy="639762"/>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3925" name="Text Box 33">
            <a:extLst>
              <a:ext uri="{FF2B5EF4-FFF2-40B4-BE49-F238E27FC236}">
                <a16:creationId xmlns:a16="http://schemas.microsoft.com/office/drawing/2014/main" id="{7D4E5059-C4CA-4F73-A6A9-23435167982F}"/>
              </a:ext>
            </a:extLst>
          </p:cNvPr>
          <p:cNvSpPr txBox="1">
            <a:spLocks noChangeArrowheads="1"/>
          </p:cNvSpPr>
          <p:nvPr/>
        </p:nvSpPr>
        <p:spPr bwMode="auto">
          <a:xfrm>
            <a:off x="6661151" y="36607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23926" name="Text Box 34">
            <a:extLst>
              <a:ext uri="{FF2B5EF4-FFF2-40B4-BE49-F238E27FC236}">
                <a16:creationId xmlns:a16="http://schemas.microsoft.com/office/drawing/2014/main" id="{6C9A6FF2-4C2A-4318-AFAC-A4904677E9B1}"/>
              </a:ext>
            </a:extLst>
          </p:cNvPr>
          <p:cNvSpPr txBox="1">
            <a:spLocks noChangeArrowheads="1"/>
          </p:cNvSpPr>
          <p:nvPr/>
        </p:nvSpPr>
        <p:spPr bwMode="auto">
          <a:xfrm>
            <a:off x="7824789" y="1625600"/>
            <a:ext cx="1012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24 mmol/l</a:t>
            </a:r>
          </a:p>
        </p:txBody>
      </p:sp>
      <p:sp>
        <p:nvSpPr>
          <p:cNvPr id="123927" name="Text Box 35">
            <a:extLst>
              <a:ext uri="{FF2B5EF4-FFF2-40B4-BE49-F238E27FC236}">
                <a16:creationId xmlns:a16="http://schemas.microsoft.com/office/drawing/2014/main" id="{0755DB9E-6127-4232-ABD5-55676AE7E829}"/>
              </a:ext>
            </a:extLst>
          </p:cNvPr>
          <p:cNvSpPr txBox="1">
            <a:spLocks noChangeArrowheads="1"/>
          </p:cNvSpPr>
          <p:nvPr/>
        </p:nvSpPr>
        <p:spPr bwMode="auto">
          <a:xfrm>
            <a:off x="7104063" y="3556000"/>
            <a:ext cx="208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40 nmol/l (pH=7,40)</a:t>
            </a:r>
          </a:p>
        </p:txBody>
      </p:sp>
      <p:sp>
        <p:nvSpPr>
          <p:cNvPr id="123928" name="Line 36">
            <a:extLst>
              <a:ext uri="{FF2B5EF4-FFF2-40B4-BE49-F238E27FC236}">
                <a16:creationId xmlns:a16="http://schemas.microsoft.com/office/drawing/2014/main" id="{EEC27FF0-5E6B-4F42-8EF2-DFC1A6141716}"/>
              </a:ext>
            </a:extLst>
          </p:cNvPr>
          <p:cNvSpPr>
            <a:spLocks noChangeShapeType="1"/>
          </p:cNvSpPr>
          <p:nvPr/>
        </p:nvSpPr>
        <p:spPr bwMode="auto">
          <a:xfrm>
            <a:off x="7664450" y="2160588"/>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9" name="Line 37">
            <a:extLst>
              <a:ext uri="{FF2B5EF4-FFF2-40B4-BE49-F238E27FC236}">
                <a16:creationId xmlns:a16="http://schemas.microsoft.com/office/drawing/2014/main" id="{D589AAF2-C1FA-4D59-BD65-BBCC0761C21B}"/>
              </a:ext>
            </a:extLst>
          </p:cNvPr>
          <p:cNvSpPr>
            <a:spLocks noChangeShapeType="1"/>
          </p:cNvSpPr>
          <p:nvPr/>
        </p:nvSpPr>
        <p:spPr bwMode="auto">
          <a:xfrm>
            <a:off x="7886700" y="1414464"/>
            <a:ext cx="0" cy="7588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930" name="Line 38">
            <a:extLst>
              <a:ext uri="{FF2B5EF4-FFF2-40B4-BE49-F238E27FC236}">
                <a16:creationId xmlns:a16="http://schemas.microsoft.com/office/drawing/2014/main" id="{CDE4B7B6-92F2-49C4-8004-E4B801ADC47B}"/>
              </a:ext>
            </a:extLst>
          </p:cNvPr>
          <p:cNvSpPr>
            <a:spLocks noChangeShapeType="1"/>
          </p:cNvSpPr>
          <p:nvPr/>
        </p:nvSpPr>
        <p:spPr bwMode="auto">
          <a:xfrm>
            <a:off x="7115175" y="4187825"/>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1" name="Line 39">
            <a:extLst>
              <a:ext uri="{FF2B5EF4-FFF2-40B4-BE49-F238E27FC236}">
                <a16:creationId xmlns:a16="http://schemas.microsoft.com/office/drawing/2014/main" id="{B601D5F4-C998-4F46-A865-2A8206118185}"/>
              </a:ext>
            </a:extLst>
          </p:cNvPr>
          <p:cNvSpPr>
            <a:spLocks noChangeShapeType="1"/>
          </p:cNvSpPr>
          <p:nvPr/>
        </p:nvSpPr>
        <p:spPr bwMode="auto">
          <a:xfrm>
            <a:off x="7297738" y="3563938"/>
            <a:ext cx="0" cy="61436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932" name="Rectangle 40">
            <a:extLst>
              <a:ext uri="{FF2B5EF4-FFF2-40B4-BE49-F238E27FC236}">
                <a16:creationId xmlns:a16="http://schemas.microsoft.com/office/drawing/2014/main" id="{4CCD50DF-E3CB-4D6F-A449-90CA0E0DA6E1}"/>
              </a:ext>
            </a:extLst>
          </p:cNvPr>
          <p:cNvSpPr>
            <a:spLocks noChangeArrowheads="1"/>
          </p:cNvSpPr>
          <p:nvPr/>
        </p:nvSpPr>
        <p:spPr bwMode="auto">
          <a:xfrm>
            <a:off x="9296400" y="4397375"/>
            <a:ext cx="1111250" cy="782638"/>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3933" name="Text Box 41">
            <a:extLst>
              <a:ext uri="{FF2B5EF4-FFF2-40B4-BE49-F238E27FC236}">
                <a16:creationId xmlns:a16="http://schemas.microsoft.com/office/drawing/2014/main" id="{38C59BF6-9C49-406E-8AA3-C8A561BBFCBF}"/>
              </a:ext>
            </a:extLst>
          </p:cNvPr>
          <p:cNvSpPr txBox="1">
            <a:spLocks noChangeArrowheads="1"/>
          </p:cNvSpPr>
          <p:nvPr/>
        </p:nvSpPr>
        <p:spPr bwMode="auto">
          <a:xfrm>
            <a:off x="6718300" y="566102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23934" name="Freeform 42">
            <a:extLst>
              <a:ext uri="{FF2B5EF4-FFF2-40B4-BE49-F238E27FC236}">
                <a16:creationId xmlns:a16="http://schemas.microsoft.com/office/drawing/2014/main" id="{7AF524AC-3F66-4C95-8606-0070C210981E}"/>
              </a:ext>
            </a:extLst>
          </p:cNvPr>
          <p:cNvSpPr>
            <a:spLocks/>
          </p:cNvSpPr>
          <p:nvPr/>
        </p:nvSpPr>
        <p:spPr bwMode="auto">
          <a:xfrm>
            <a:off x="7118350" y="3851275"/>
            <a:ext cx="2154238" cy="1035050"/>
          </a:xfrm>
          <a:custGeom>
            <a:avLst/>
            <a:gdLst>
              <a:gd name="T0" fmla="*/ 2147483646 w 1357"/>
              <a:gd name="T1" fmla="*/ 2147483646 h 652"/>
              <a:gd name="T2" fmla="*/ 2147483646 w 1357"/>
              <a:gd name="T3" fmla="*/ 2147483646 h 652"/>
              <a:gd name="T4" fmla="*/ 2147483646 w 1357"/>
              <a:gd name="T5" fmla="*/ 2147483646 h 652"/>
              <a:gd name="T6" fmla="*/ 2147483646 w 1357"/>
              <a:gd name="T7" fmla="*/ 2147483646 h 652"/>
              <a:gd name="T8" fmla="*/ 2147483646 w 1357"/>
              <a:gd name="T9" fmla="*/ 0 h 652"/>
              <a:gd name="T10" fmla="*/ 0 w 1357"/>
              <a:gd name="T11" fmla="*/ 2147483646 h 652"/>
              <a:gd name="T12" fmla="*/ 0 60000 65536"/>
              <a:gd name="T13" fmla="*/ 0 60000 65536"/>
              <a:gd name="T14" fmla="*/ 0 60000 65536"/>
              <a:gd name="T15" fmla="*/ 0 60000 65536"/>
              <a:gd name="T16" fmla="*/ 0 60000 65536"/>
              <a:gd name="T17" fmla="*/ 0 60000 65536"/>
              <a:gd name="T18" fmla="*/ 0 w 1357"/>
              <a:gd name="T19" fmla="*/ 0 h 652"/>
              <a:gd name="T20" fmla="*/ 1357 w 1357"/>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1357" h="652">
                <a:moveTo>
                  <a:pt x="1357" y="647"/>
                </a:moveTo>
                <a:lnTo>
                  <a:pt x="757" y="652"/>
                </a:lnTo>
                <a:cubicBezTo>
                  <a:pt x="637" y="634"/>
                  <a:pt x="655" y="631"/>
                  <a:pt x="635" y="538"/>
                </a:cubicBezTo>
                <a:lnTo>
                  <a:pt x="635" y="91"/>
                </a:lnTo>
                <a:cubicBezTo>
                  <a:pt x="622" y="1"/>
                  <a:pt x="660" y="15"/>
                  <a:pt x="554" y="0"/>
                </a:cubicBezTo>
                <a:lnTo>
                  <a:pt x="0" y="1"/>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5" name="Freeform 43">
            <a:extLst>
              <a:ext uri="{FF2B5EF4-FFF2-40B4-BE49-F238E27FC236}">
                <a16:creationId xmlns:a16="http://schemas.microsoft.com/office/drawing/2014/main" id="{346CCAF1-07FC-46E9-95C4-8DFD992B6BDB}"/>
              </a:ext>
            </a:extLst>
          </p:cNvPr>
          <p:cNvSpPr>
            <a:spLocks/>
          </p:cNvSpPr>
          <p:nvPr/>
        </p:nvSpPr>
        <p:spPr bwMode="auto">
          <a:xfrm>
            <a:off x="7631114" y="4878389"/>
            <a:ext cx="1658937" cy="1012825"/>
          </a:xfrm>
          <a:custGeom>
            <a:avLst/>
            <a:gdLst>
              <a:gd name="T0" fmla="*/ 2147483646 w 1045"/>
              <a:gd name="T1" fmla="*/ 0 h 638"/>
              <a:gd name="T2" fmla="*/ 2147483646 w 1045"/>
              <a:gd name="T3" fmla="*/ 2147483646 h 638"/>
              <a:gd name="T4" fmla="*/ 2147483646 w 1045"/>
              <a:gd name="T5" fmla="*/ 0 h 638"/>
              <a:gd name="T6" fmla="*/ 2147483646 w 1045"/>
              <a:gd name="T7" fmla="*/ 2147483646 h 638"/>
              <a:gd name="T8" fmla="*/ 2147483646 w 1045"/>
              <a:gd name="T9" fmla="*/ 2147483646 h 638"/>
              <a:gd name="T10" fmla="*/ 2147483646 w 1045"/>
              <a:gd name="T11" fmla="*/ 2147483646 h 638"/>
              <a:gd name="T12" fmla="*/ 0 w 1045"/>
              <a:gd name="T13" fmla="*/ 2147483646 h 638"/>
              <a:gd name="T14" fmla="*/ 0 60000 65536"/>
              <a:gd name="T15" fmla="*/ 0 60000 65536"/>
              <a:gd name="T16" fmla="*/ 0 60000 65536"/>
              <a:gd name="T17" fmla="*/ 0 60000 65536"/>
              <a:gd name="T18" fmla="*/ 0 60000 65536"/>
              <a:gd name="T19" fmla="*/ 0 60000 65536"/>
              <a:gd name="T20" fmla="*/ 0 60000 65536"/>
              <a:gd name="T21" fmla="*/ 0 w 1045"/>
              <a:gd name="T22" fmla="*/ 0 h 638"/>
              <a:gd name="T23" fmla="*/ 1045 w 1045"/>
              <a:gd name="T24" fmla="*/ 638 h 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5" h="638">
                <a:moveTo>
                  <a:pt x="1045" y="0"/>
                </a:moveTo>
                <a:lnTo>
                  <a:pt x="763" y="5"/>
                </a:lnTo>
                <a:lnTo>
                  <a:pt x="434" y="0"/>
                </a:lnTo>
                <a:cubicBezTo>
                  <a:pt x="359" y="22"/>
                  <a:pt x="332" y="47"/>
                  <a:pt x="312" y="138"/>
                </a:cubicBezTo>
                <a:lnTo>
                  <a:pt x="312" y="547"/>
                </a:lnTo>
                <a:cubicBezTo>
                  <a:pt x="298" y="630"/>
                  <a:pt x="283" y="623"/>
                  <a:pt x="231" y="638"/>
                </a:cubicBezTo>
                <a:lnTo>
                  <a:pt x="0" y="638"/>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6" name="Text Box 44">
            <a:extLst>
              <a:ext uri="{FF2B5EF4-FFF2-40B4-BE49-F238E27FC236}">
                <a16:creationId xmlns:a16="http://schemas.microsoft.com/office/drawing/2014/main" id="{C595FB58-1754-4F37-B9CB-4A10217DAF10}"/>
              </a:ext>
            </a:extLst>
          </p:cNvPr>
          <p:cNvSpPr txBox="1">
            <a:spLocks noChangeArrowheads="1"/>
          </p:cNvSpPr>
          <p:nvPr/>
        </p:nvSpPr>
        <p:spPr bwMode="auto">
          <a:xfrm>
            <a:off x="9494838" y="4603750"/>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23937" name="Line 45">
            <a:extLst>
              <a:ext uri="{FF2B5EF4-FFF2-40B4-BE49-F238E27FC236}">
                <a16:creationId xmlns:a16="http://schemas.microsoft.com/office/drawing/2014/main" id="{8AE55DAA-84CD-4579-94BF-787C62BAF150}"/>
              </a:ext>
            </a:extLst>
          </p:cNvPr>
          <p:cNvSpPr>
            <a:spLocks noChangeShapeType="1"/>
          </p:cNvSpPr>
          <p:nvPr/>
        </p:nvSpPr>
        <p:spPr bwMode="auto">
          <a:xfrm>
            <a:off x="7054850" y="3538538"/>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8" name="Text Box 46">
            <a:extLst>
              <a:ext uri="{FF2B5EF4-FFF2-40B4-BE49-F238E27FC236}">
                <a16:creationId xmlns:a16="http://schemas.microsoft.com/office/drawing/2014/main" id="{04C8B822-F81A-4837-8086-D911D872D6D5}"/>
              </a:ext>
            </a:extLst>
          </p:cNvPr>
          <p:cNvSpPr txBox="1">
            <a:spLocks noChangeArrowheads="1"/>
          </p:cNvSpPr>
          <p:nvPr/>
        </p:nvSpPr>
        <p:spPr bwMode="auto">
          <a:xfrm>
            <a:off x="3305176" y="115888"/>
            <a:ext cx="3878263"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latin typeface="Arial" panose="020B0604020202020204" pitchFamily="34" charset="0"/>
              </a:rPr>
              <a:t>A: Titration CO</a:t>
            </a:r>
            <a:r>
              <a:rPr lang="cs-CZ" altLang="cs-CZ" sz="2400" b="1" baseline="-25000">
                <a:latin typeface="Arial" panose="020B0604020202020204" pitchFamily="34" charset="0"/>
              </a:rPr>
              <a:t>2</a:t>
            </a:r>
            <a:r>
              <a:rPr lang="cs-CZ" altLang="cs-CZ" sz="2400" b="1">
                <a:latin typeface="Arial" panose="020B0604020202020204" pitchFamily="34" charset="0"/>
              </a:rPr>
              <a:t> „in vitro“</a:t>
            </a:r>
            <a:endParaRPr lang="cs-CZ" altLang="cs-CZ" sz="2400" b="1">
              <a:latin typeface="Times New Roman" panose="02020603050405020304" pitchFamily="18" charset="0"/>
            </a:endParaRPr>
          </a:p>
        </p:txBody>
      </p:sp>
      <p:sp>
        <p:nvSpPr>
          <p:cNvPr id="273455" name="Text Box 47">
            <a:extLst>
              <a:ext uri="{FF2B5EF4-FFF2-40B4-BE49-F238E27FC236}">
                <a16:creationId xmlns:a16="http://schemas.microsoft.com/office/drawing/2014/main" id="{809D17E9-E8D4-4D9F-BB7F-02D9A65DBFB7}"/>
              </a:ext>
            </a:extLst>
          </p:cNvPr>
          <p:cNvSpPr txBox="1">
            <a:spLocks noChangeArrowheads="1"/>
          </p:cNvSpPr>
          <p:nvPr/>
        </p:nvSpPr>
        <p:spPr bwMode="auto">
          <a:xfrm>
            <a:off x="1703388" y="5949951"/>
            <a:ext cx="3625850" cy="615553"/>
          </a:xfrm>
          <a:prstGeom prst="rect">
            <a:avLst/>
          </a:prstGeom>
          <a:noFill/>
          <a:ln w="12700">
            <a:solidFill>
              <a:schemeClr val="tx1"/>
            </a:solidFill>
            <a:miter lim="800000"/>
            <a:headEnd/>
            <a:tailEnd/>
          </a:ln>
          <a:effectLst>
            <a:prstShdw prst="shdw17" dist="17961" dir="2700000">
              <a:schemeClr val="tx1">
                <a:gamma/>
                <a:shade val="60000"/>
                <a:invGamma/>
              </a:schemeClr>
            </a:prstShdw>
          </a:effectLst>
        </p:spPr>
        <p:txBody>
          <a:bodyPr>
            <a:spAutoFit/>
          </a:bodyPr>
          <a:lstStyle/>
          <a:p>
            <a:pPr>
              <a:defRPr/>
            </a:pPr>
            <a:r>
              <a:rPr lang="cs-CZ" sz="1600" b="1">
                <a:latin typeface="Arial" pitchFamily="34" charset="0"/>
              </a:rPr>
              <a:t>Buffer Base (BB)</a:t>
            </a:r>
          </a:p>
          <a:p>
            <a:pPr>
              <a:defRPr/>
            </a:pPr>
            <a:r>
              <a:rPr lang="cs-CZ" sz="1600" b="1">
                <a:latin typeface="Arial" pitchFamily="34" charset="0"/>
              </a:rPr>
              <a:t>BB  =</a:t>
            </a:r>
            <a:r>
              <a:rPr lang="cs-CZ" b="1">
                <a:latin typeface="Arial" pitchFamily="34" charset="0"/>
              </a:rPr>
              <a:t> </a:t>
            </a:r>
            <a:r>
              <a:rPr lang="en-US">
                <a:latin typeface="Arial" pitchFamily="34" charset="0"/>
              </a:rPr>
              <a:t>[</a:t>
            </a:r>
            <a:r>
              <a:rPr lang="cs-CZ" sz="1600" b="1">
                <a:latin typeface="Arial" pitchFamily="34" charset="0"/>
              </a:rPr>
              <a:t>HCO</a:t>
            </a:r>
            <a:r>
              <a:rPr lang="cs-CZ" sz="1600" b="1" baseline="-25000">
                <a:latin typeface="Arial" pitchFamily="34" charset="0"/>
              </a:rPr>
              <a:t>3</a:t>
            </a:r>
            <a:r>
              <a:rPr lang="cs-CZ" sz="1600" b="1" baseline="70000">
                <a:latin typeface="Arial" pitchFamily="34" charset="0"/>
              </a:rPr>
              <a:t>-</a:t>
            </a:r>
            <a:r>
              <a:rPr lang="cs-CZ" b="1" baseline="70000">
                <a:latin typeface="Arial" pitchFamily="34" charset="0"/>
              </a:rPr>
              <a:t> </a:t>
            </a:r>
            <a:r>
              <a:rPr lang="cs-CZ">
                <a:latin typeface="Arial" pitchFamily="34" charset="0"/>
              </a:rPr>
              <a:t>]</a:t>
            </a:r>
            <a:r>
              <a:rPr lang="cs-CZ" b="1">
                <a:latin typeface="Arial" pitchFamily="34" charset="0"/>
              </a:rPr>
              <a:t>+ </a:t>
            </a:r>
            <a:r>
              <a:rPr lang="cs-CZ">
                <a:latin typeface="Arial" pitchFamily="34" charset="0"/>
              </a:rPr>
              <a:t>[</a:t>
            </a:r>
            <a:r>
              <a:rPr lang="cs-CZ" sz="1600" b="1">
                <a:latin typeface="Arial" pitchFamily="34" charset="0"/>
              </a:rPr>
              <a:t>Buf </a:t>
            </a:r>
            <a:r>
              <a:rPr lang="cs-CZ" sz="1600" b="1" baseline="70000">
                <a:latin typeface="Arial" pitchFamily="34" charset="0"/>
              </a:rPr>
              <a:t>-</a:t>
            </a:r>
            <a:r>
              <a:rPr lang="cs-CZ" b="1" baseline="70000">
                <a:latin typeface="Arial" pitchFamily="34" charset="0"/>
              </a:rPr>
              <a:t> </a:t>
            </a:r>
            <a:r>
              <a:rPr lang="cs-CZ">
                <a:latin typeface="Arial" pitchFamily="34" charset="0"/>
              </a:rPr>
              <a:t>]</a:t>
            </a:r>
            <a:endParaRPr lang="cs-CZ" b="1" baseline="70000">
              <a:latin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7B2DBB3B-4FA1-48AB-9AD5-A1BC7139899A}"/>
              </a:ext>
            </a:extLst>
          </p:cNvPr>
          <p:cNvSpPr>
            <a:spLocks noChangeArrowheads="1"/>
          </p:cNvSpPr>
          <p:nvPr/>
        </p:nvSpPr>
        <p:spPr bwMode="auto">
          <a:xfrm>
            <a:off x="4124325" y="2173288"/>
            <a:ext cx="1149350" cy="10033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5955" name="Rectangle 3">
            <a:extLst>
              <a:ext uri="{FF2B5EF4-FFF2-40B4-BE49-F238E27FC236}">
                <a16:creationId xmlns:a16="http://schemas.microsoft.com/office/drawing/2014/main" id="{298E4E42-EC01-47E5-9264-1474BDBC1477}"/>
              </a:ext>
            </a:extLst>
          </p:cNvPr>
          <p:cNvSpPr>
            <a:spLocks noChangeArrowheads="1"/>
          </p:cNvSpPr>
          <p:nvPr/>
        </p:nvSpPr>
        <p:spPr bwMode="auto">
          <a:xfrm>
            <a:off x="6553201" y="1033463"/>
            <a:ext cx="1114425" cy="10731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5956" name="Rectangle 4">
            <a:extLst>
              <a:ext uri="{FF2B5EF4-FFF2-40B4-BE49-F238E27FC236}">
                <a16:creationId xmlns:a16="http://schemas.microsoft.com/office/drawing/2014/main" id="{101BF6C2-94F0-4931-BAED-9084821C59C4}"/>
              </a:ext>
            </a:extLst>
          </p:cNvPr>
          <p:cNvSpPr>
            <a:spLocks noChangeArrowheads="1"/>
          </p:cNvSpPr>
          <p:nvPr/>
        </p:nvSpPr>
        <p:spPr bwMode="auto">
          <a:xfrm>
            <a:off x="2024064" y="1141414"/>
            <a:ext cx="930275" cy="1031875"/>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5957" name="Rectangle 5">
            <a:extLst>
              <a:ext uri="{FF2B5EF4-FFF2-40B4-BE49-F238E27FC236}">
                <a16:creationId xmlns:a16="http://schemas.microsoft.com/office/drawing/2014/main" id="{C8FADD91-0686-40D2-8400-12F3105B8CEB}"/>
              </a:ext>
            </a:extLst>
          </p:cNvPr>
          <p:cNvSpPr>
            <a:spLocks noChangeArrowheads="1"/>
          </p:cNvSpPr>
          <p:nvPr/>
        </p:nvSpPr>
        <p:spPr bwMode="auto">
          <a:xfrm>
            <a:off x="6527800" y="5186363"/>
            <a:ext cx="1111250" cy="977900"/>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endParaRPr lang="cs-CZ" altLang="cs-CZ" sz="2400">
              <a:latin typeface="Times New Roman" panose="02020603050405020304" pitchFamily="18" charset="0"/>
            </a:endParaRPr>
          </a:p>
        </p:txBody>
      </p:sp>
      <p:sp>
        <p:nvSpPr>
          <p:cNvPr id="125958" name="Rectangle 6">
            <a:extLst>
              <a:ext uri="{FF2B5EF4-FFF2-40B4-BE49-F238E27FC236}">
                <a16:creationId xmlns:a16="http://schemas.microsoft.com/office/drawing/2014/main" id="{1C99C7A7-D28C-4968-9B7B-261D1EBE5F25}"/>
              </a:ext>
            </a:extLst>
          </p:cNvPr>
          <p:cNvSpPr>
            <a:spLocks noChangeArrowheads="1"/>
          </p:cNvSpPr>
          <p:nvPr/>
        </p:nvSpPr>
        <p:spPr bwMode="auto">
          <a:xfrm flipH="1">
            <a:off x="1703388" y="146526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5959" name="Rectangle 7">
            <a:extLst>
              <a:ext uri="{FF2B5EF4-FFF2-40B4-BE49-F238E27FC236}">
                <a16:creationId xmlns:a16="http://schemas.microsoft.com/office/drawing/2014/main" id="{3B024C74-505D-4C43-99B7-C8C6C26A654C}"/>
              </a:ext>
            </a:extLst>
          </p:cNvPr>
          <p:cNvSpPr>
            <a:spLocks noChangeArrowheads="1"/>
          </p:cNvSpPr>
          <p:nvPr/>
        </p:nvSpPr>
        <p:spPr bwMode="auto">
          <a:xfrm>
            <a:off x="6556375" y="1401764"/>
            <a:ext cx="1111250" cy="7588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5960" name="Rectangle 8">
            <a:extLst>
              <a:ext uri="{FF2B5EF4-FFF2-40B4-BE49-F238E27FC236}">
                <a16:creationId xmlns:a16="http://schemas.microsoft.com/office/drawing/2014/main" id="{EECAB85F-B0D1-46A9-91E3-B488990B4647}"/>
              </a:ext>
            </a:extLst>
          </p:cNvPr>
          <p:cNvSpPr>
            <a:spLocks noChangeArrowheads="1"/>
          </p:cNvSpPr>
          <p:nvPr/>
        </p:nvSpPr>
        <p:spPr bwMode="auto">
          <a:xfrm>
            <a:off x="4127500" y="2497139"/>
            <a:ext cx="1144588" cy="7080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5961" name="Rectangle 9">
            <a:extLst>
              <a:ext uri="{FF2B5EF4-FFF2-40B4-BE49-F238E27FC236}">
                <a16:creationId xmlns:a16="http://schemas.microsoft.com/office/drawing/2014/main" id="{07F7C94C-7818-41FC-8DF2-31ADA0AA05AD}"/>
              </a:ext>
            </a:extLst>
          </p:cNvPr>
          <p:cNvSpPr>
            <a:spLocks noChangeArrowheads="1"/>
          </p:cNvSpPr>
          <p:nvPr/>
        </p:nvSpPr>
        <p:spPr bwMode="auto">
          <a:xfrm>
            <a:off x="2027238" y="1477964"/>
            <a:ext cx="927100" cy="706437"/>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5962" name="Text Box 10">
            <a:extLst>
              <a:ext uri="{FF2B5EF4-FFF2-40B4-BE49-F238E27FC236}">
                <a16:creationId xmlns:a16="http://schemas.microsoft.com/office/drawing/2014/main" id="{6E4BC79C-AA06-404F-ADD8-16DA78AD5AB1}"/>
              </a:ext>
            </a:extLst>
          </p:cNvPr>
          <p:cNvSpPr txBox="1">
            <a:spLocks noChangeArrowheads="1"/>
          </p:cNvSpPr>
          <p:nvPr/>
        </p:nvSpPr>
        <p:spPr bwMode="auto">
          <a:xfrm>
            <a:off x="2181226" y="1624013"/>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25963" name="Text Box 11">
            <a:extLst>
              <a:ext uri="{FF2B5EF4-FFF2-40B4-BE49-F238E27FC236}">
                <a16:creationId xmlns:a16="http://schemas.microsoft.com/office/drawing/2014/main" id="{32ADB86E-B1E2-4B53-94F8-176E0DC663C8}"/>
              </a:ext>
            </a:extLst>
          </p:cNvPr>
          <p:cNvSpPr txBox="1">
            <a:spLocks noChangeArrowheads="1"/>
          </p:cNvSpPr>
          <p:nvPr/>
        </p:nvSpPr>
        <p:spPr bwMode="auto">
          <a:xfrm>
            <a:off x="2163763" y="36449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25964" name="Text Box 12">
            <a:extLst>
              <a:ext uri="{FF2B5EF4-FFF2-40B4-BE49-F238E27FC236}">
                <a16:creationId xmlns:a16="http://schemas.microsoft.com/office/drawing/2014/main" id="{E284F3E7-35D1-4D82-8E90-AFB510178482}"/>
              </a:ext>
            </a:extLst>
          </p:cNvPr>
          <p:cNvSpPr txBox="1">
            <a:spLocks noChangeArrowheads="1"/>
          </p:cNvSpPr>
          <p:nvPr/>
        </p:nvSpPr>
        <p:spPr bwMode="auto">
          <a:xfrm>
            <a:off x="4270375" y="26574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25965" name="Text Box 13">
            <a:extLst>
              <a:ext uri="{FF2B5EF4-FFF2-40B4-BE49-F238E27FC236}">
                <a16:creationId xmlns:a16="http://schemas.microsoft.com/office/drawing/2014/main" id="{255CF8EC-92F7-46C9-A2F8-C0FAB2697820}"/>
              </a:ext>
            </a:extLst>
          </p:cNvPr>
          <p:cNvSpPr txBox="1">
            <a:spLocks noChangeArrowheads="1"/>
          </p:cNvSpPr>
          <p:nvPr/>
        </p:nvSpPr>
        <p:spPr bwMode="auto">
          <a:xfrm>
            <a:off x="6715126" y="159861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25966" name="Freeform 14">
            <a:extLst>
              <a:ext uri="{FF2B5EF4-FFF2-40B4-BE49-F238E27FC236}">
                <a16:creationId xmlns:a16="http://schemas.microsoft.com/office/drawing/2014/main" id="{C11D41E9-95AF-422F-9D28-B5927DE7F688}"/>
              </a:ext>
            </a:extLst>
          </p:cNvPr>
          <p:cNvSpPr>
            <a:spLocks/>
          </p:cNvSpPr>
          <p:nvPr/>
        </p:nvSpPr>
        <p:spPr bwMode="auto">
          <a:xfrm>
            <a:off x="5383213" y="184785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67" name="Freeform 15">
            <a:extLst>
              <a:ext uri="{FF2B5EF4-FFF2-40B4-BE49-F238E27FC236}">
                <a16:creationId xmlns:a16="http://schemas.microsoft.com/office/drawing/2014/main" id="{ED89E7E2-BC60-4369-B1C4-C2ED42B9629F}"/>
              </a:ext>
            </a:extLst>
          </p:cNvPr>
          <p:cNvSpPr>
            <a:spLocks/>
          </p:cNvSpPr>
          <p:nvPr/>
        </p:nvSpPr>
        <p:spPr bwMode="auto">
          <a:xfrm>
            <a:off x="5289551" y="286385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5968" name="Group 16">
            <a:extLst>
              <a:ext uri="{FF2B5EF4-FFF2-40B4-BE49-F238E27FC236}">
                <a16:creationId xmlns:a16="http://schemas.microsoft.com/office/drawing/2014/main" id="{47CAD882-AD65-4D46-B356-23425AA57456}"/>
              </a:ext>
            </a:extLst>
          </p:cNvPr>
          <p:cNvGrpSpPr>
            <a:grpSpLocks/>
          </p:cNvGrpSpPr>
          <p:nvPr/>
        </p:nvGrpSpPr>
        <p:grpSpPr bwMode="auto">
          <a:xfrm flipH="1">
            <a:off x="2979738" y="1846263"/>
            <a:ext cx="1130300" cy="2038350"/>
            <a:chOff x="2575" y="781"/>
            <a:chExt cx="866" cy="1284"/>
          </a:xfrm>
        </p:grpSpPr>
        <p:sp>
          <p:nvSpPr>
            <p:cNvPr id="126012" name="Freeform 17">
              <a:extLst>
                <a:ext uri="{FF2B5EF4-FFF2-40B4-BE49-F238E27FC236}">
                  <a16:creationId xmlns:a16="http://schemas.microsoft.com/office/drawing/2014/main" id="{4E77C252-29BB-4BE7-8606-E9A3A7CF48BF}"/>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6013" name="Freeform 18">
              <a:extLst>
                <a:ext uri="{FF2B5EF4-FFF2-40B4-BE49-F238E27FC236}">
                  <a16:creationId xmlns:a16="http://schemas.microsoft.com/office/drawing/2014/main" id="{16A0EFF8-431C-4093-BB31-269D08075C4E}"/>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25969" name="Group 19">
            <a:extLst>
              <a:ext uri="{FF2B5EF4-FFF2-40B4-BE49-F238E27FC236}">
                <a16:creationId xmlns:a16="http://schemas.microsoft.com/office/drawing/2014/main" id="{79FEBDFF-A204-4B4A-942F-FA5CE4D048F3}"/>
              </a:ext>
            </a:extLst>
          </p:cNvPr>
          <p:cNvGrpSpPr>
            <a:grpSpLocks/>
          </p:cNvGrpSpPr>
          <p:nvPr/>
        </p:nvGrpSpPr>
        <p:grpSpPr bwMode="auto">
          <a:xfrm>
            <a:off x="2171700" y="115889"/>
            <a:ext cx="560388" cy="917575"/>
            <a:chOff x="3510" y="1453"/>
            <a:chExt cx="353" cy="578"/>
          </a:xfrm>
        </p:grpSpPr>
        <p:sp>
          <p:nvSpPr>
            <p:cNvPr id="126003" name="Freeform 20">
              <a:extLst>
                <a:ext uri="{FF2B5EF4-FFF2-40B4-BE49-F238E27FC236}">
                  <a16:creationId xmlns:a16="http://schemas.microsoft.com/office/drawing/2014/main" id="{4632A053-D43B-4DE3-B80E-518D312E6D4D}"/>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04" name="Oval 21">
              <a:extLst>
                <a:ext uri="{FF2B5EF4-FFF2-40B4-BE49-F238E27FC236}">
                  <a16:creationId xmlns:a16="http://schemas.microsoft.com/office/drawing/2014/main" id="{8157AA1A-F513-4AFE-9D87-610DCDEAD680}"/>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6005" name="Freeform 22">
              <a:extLst>
                <a:ext uri="{FF2B5EF4-FFF2-40B4-BE49-F238E27FC236}">
                  <a16:creationId xmlns:a16="http://schemas.microsoft.com/office/drawing/2014/main" id="{DE28D89A-4ADF-4A47-9796-AD0337D6BE09}"/>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06" name="Freeform 23">
              <a:extLst>
                <a:ext uri="{FF2B5EF4-FFF2-40B4-BE49-F238E27FC236}">
                  <a16:creationId xmlns:a16="http://schemas.microsoft.com/office/drawing/2014/main" id="{E0F96F11-800E-454C-8B7E-8517FDDB44E5}"/>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07" name="Freeform 24">
              <a:extLst>
                <a:ext uri="{FF2B5EF4-FFF2-40B4-BE49-F238E27FC236}">
                  <a16:creationId xmlns:a16="http://schemas.microsoft.com/office/drawing/2014/main" id="{A65BCC8A-83E9-4535-AEA9-D2F3AFA34397}"/>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08" name="Oval 25">
              <a:extLst>
                <a:ext uri="{FF2B5EF4-FFF2-40B4-BE49-F238E27FC236}">
                  <a16:creationId xmlns:a16="http://schemas.microsoft.com/office/drawing/2014/main" id="{533E878E-A802-4AEB-8DA1-CBAA7C1DC38D}"/>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6009" name="Freeform 26">
              <a:extLst>
                <a:ext uri="{FF2B5EF4-FFF2-40B4-BE49-F238E27FC236}">
                  <a16:creationId xmlns:a16="http://schemas.microsoft.com/office/drawing/2014/main" id="{00599B9C-A2D1-483E-B3A1-FCF4ECD05560}"/>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10" name="Oval 27">
              <a:extLst>
                <a:ext uri="{FF2B5EF4-FFF2-40B4-BE49-F238E27FC236}">
                  <a16:creationId xmlns:a16="http://schemas.microsoft.com/office/drawing/2014/main" id="{28D003D6-4D1D-4C89-BD5C-C85149F482A3}"/>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6011" name="Oval 28">
              <a:extLst>
                <a:ext uri="{FF2B5EF4-FFF2-40B4-BE49-F238E27FC236}">
                  <a16:creationId xmlns:a16="http://schemas.microsoft.com/office/drawing/2014/main" id="{6ADB1293-E2A6-48A4-AE4A-04E738DA46B4}"/>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sp>
        <p:nvSpPr>
          <p:cNvPr id="125970" name="Line 29">
            <a:extLst>
              <a:ext uri="{FF2B5EF4-FFF2-40B4-BE49-F238E27FC236}">
                <a16:creationId xmlns:a16="http://schemas.microsoft.com/office/drawing/2014/main" id="{2D2257B4-43EE-4D0F-91FA-CB8AC66E17FA}"/>
              </a:ext>
            </a:extLst>
          </p:cNvPr>
          <p:cNvSpPr>
            <a:spLocks noChangeShapeType="1"/>
          </p:cNvSpPr>
          <p:nvPr/>
        </p:nvSpPr>
        <p:spPr bwMode="auto">
          <a:xfrm>
            <a:off x="6661151" y="1663700"/>
            <a:ext cx="9525" cy="293688"/>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1" name="Text Box 30">
            <a:extLst>
              <a:ext uri="{FF2B5EF4-FFF2-40B4-BE49-F238E27FC236}">
                <a16:creationId xmlns:a16="http://schemas.microsoft.com/office/drawing/2014/main" id="{DF1E86BC-9314-4843-9D20-924C0B781B28}"/>
              </a:ext>
            </a:extLst>
          </p:cNvPr>
          <p:cNvSpPr txBox="1">
            <a:spLocks noChangeArrowheads="1"/>
          </p:cNvSpPr>
          <p:nvPr/>
        </p:nvSpPr>
        <p:spPr bwMode="auto">
          <a:xfrm>
            <a:off x="7404100" y="14319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25972" name="Line 31">
            <a:extLst>
              <a:ext uri="{FF2B5EF4-FFF2-40B4-BE49-F238E27FC236}">
                <a16:creationId xmlns:a16="http://schemas.microsoft.com/office/drawing/2014/main" id="{53A510F7-79C8-4A05-BAF6-179F1A2B7323}"/>
              </a:ext>
            </a:extLst>
          </p:cNvPr>
          <p:cNvSpPr>
            <a:spLocks noChangeShapeType="1"/>
          </p:cNvSpPr>
          <p:nvPr/>
        </p:nvSpPr>
        <p:spPr bwMode="auto">
          <a:xfrm>
            <a:off x="4251326" y="27416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3" name="Line 32">
            <a:extLst>
              <a:ext uri="{FF2B5EF4-FFF2-40B4-BE49-F238E27FC236}">
                <a16:creationId xmlns:a16="http://schemas.microsoft.com/office/drawing/2014/main" id="{228FD8B6-F73E-4A60-A4F1-1356579D532A}"/>
              </a:ext>
            </a:extLst>
          </p:cNvPr>
          <p:cNvSpPr>
            <a:spLocks noChangeShapeType="1"/>
          </p:cNvSpPr>
          <p:nvPr/>
        </p:nvSpPr>
        <p:spPr bwMode="auto">
          <a:xfrm>
            <a:off x="2143126" y="1697039"/>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4" name="Line 33">
            <a:extLst>
              <a:ext uri="{FF2B5EF4-FFF2-40B4-BE49-F238E27FC236}">
                <a16:creationId xmlns:a16="http://schemas.microsoft.com/office/drawing/2014/main" id="{548D5666-C591-437A-8E80-A8229EBE582C}"/>
              </a:ext>
            </a:extLst>
          </p:cNvPr>
          <p:cNvSpPr>
            <a:spLocks noChangeShapeType="1"/>
          </p:cNvSpPr>
          <p:nvPr/>
        </p:nvSpPr>
        <p:spPr bwMode="auto">
          <a:xfrm>
            <a:off x="7664450" y="140176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5" name="Rectangle 34">
            <a:extLst>
              <a:ext uri="{FF2B5EF4-FFF2-40B4-BE49-F238E27FC236}">
                <a16:creationId xmlns:a16="http://schemas.microsoft.com/office/drawing/2014/main" id="{35167659-622B-4085-AAB1-18593AEEB71B}"/>
              </a:ext>
            </a:extLst>
          </p:cNvPr>
          <p:cNvSpPr>
            <a:spLocks noChangeArrowheads="1"/>
          </p:cNvSpPr>
          <p:nvPr/>
        </p:nvSpPr>
        <p:spPr bwMode="auto">
          <a:xfrm>
            <a:off x="6537326" y="3544888"/>
            <a:ext cx="576263" cy="639762"/>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5976" name="Text Box 35">
            <a:extLst>
              <a:ext uri="{FF2B5EF4-FFF2-40B4-BE49-F238E27FC236}">
                <a16:creationId xmlns:a16="http://schemas.microsoft.com/office/drawing/2014/main" id="{10432DE1-2984-4360-ACD9-458FB9AA1692}"/>
              </a:ext>
            </a:extLst>
          </p:cNvPr>
          <p:cNvSpPr txBox="1">
            <a:spLocks noChangeArrowheads="1"/>
          </p:cNvSpPr>
          <p:nvPr/>
        </p:nvSpPr>
        <p:spPr bwMode="auto">
          <a:xfrm>
            <a:off x="6661151" y="36607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25977" name="Text Box 36">
            <a:extLst>
              <a:ext uri="{FF2B5EF4-FFF2-40B4-BE49-F238E27FC236}">
                <a16:creationId xmlns:a16="http://schemas.microsoft.com/office/drawing/2014/main" id="{FFC97B5C-5101-4E3B-BA32-DEEBB981F3CF}"/>
              </a:ext>
            </a:extLst>
          </p:cNvPr>
          <p:cNvSpPr txBox="1">
            <a:spLocks noChangeArrowheads="1"/>
          </p:cNvSpPr>
          <p:nvPr/>
        </p:nvSpPr>
        <p:spPr bwMode="auto">
          <a:xfrm>
            <a:off x="7824789" y="1625600"/>
            <a:ext cx="1012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24 mmol/l</a:t>
            </a:r>
          </a:p>
        </p:txBody>
      </p:sp>
      <p:sp>
        <p:nvSpPr>
          <p:cNvPr id="125978" name="Text Box 37">
            <a:extLst>
              <a:ext uri="{FF2B5EF4-FFF2-40B4-BE49-F238E27FC236}">
                <a16:creationId xmlns:a16="http://schemas.microsoft.com/office/drawing/2014/main" id="{6B94BFA8-C38B-4149-89A0-C746920155D3}"/>
              </a:ext>
            </a:extLst>
          </p:cNvPr>
          <p:cNvSpPr txBox="1">
            <a:spLocks noChangeArrowheads="1"/>
          </p:cNvSpPr>
          <p:nvPr/>
        </p:nvSpPr>
        <p:spPr bwMode="auto">
          <a:xfrm>
            <a:off x="7104063" y="3556000"/>
            <a:ext cx="208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40 nmol/l (pH=7,40)</a:t>
            </a:r>
          </a:p>
        </p:txBody>
      </p:sp>
      <p:sp>
        <p:nvSpPr>
          <p:cNvPr id="125979" name="Line 38">
            <a:extLst>
              <a:ext uri="{FF2B5EF4-FFF2-40B4-BE49-F238E27FC236}">
                <a16:creationId xmlns:a16="http://schemas.microsoft.com/office/drawing/2014/main" id="{173876E3-DE78-4A2C-BD8B-F10665A1E1D2}"/>
              </a:ext>
            </a:extLst>
          </p:cNvPr>
          <p:cNvSpPr>
            <a:spLocks noChangeShapeType="1"/>
          </p:cNvSpPr>
          <p:nvPr/>
        </p:nvSpPr>
        <p:spPr bwMode="auto">
          <a:xfrm>
            <a:off x="7664450" y="2160588"/>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80" name="Line 39">
            <a:extLst>
              <a:ext uri="{FF2B5EF4-FFF2-40B4-BE49-F238E27FC236}">
                <a16:creationId xmlns:a16="http://schemas.microsoft.com/office/drawing/2014/main" id="{9913A8DC-150A-4171-9A4F-B5BDFB347059}"/>
              </a:ext>
            </a:extLst>
          </p:cNvPr>
          <p:cNvSpPr>
            <a:spLocks noChangeShapeType="1"/>
          </p:cNvSpPr>
          <p:nvPr/>
        </p:nvSpPr>
        <p:spPr bwMode="auto">
          <a:xfrm>
            <a:off x="7886700" y="1414464"/>
            <a:ext cx="0" cy="7588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81" name="Line 40">
            <a:extLst>
              <a:ext uri="{FF2B5EF4-FFF2-40B4-BE49-F238E27FC236}">
                <a16:creationId xmlns:a16="http://schemas.microsoft.com/office/drawing/2014/main" id="{E972613F-AC77-4BE1-BB6E-DA02962E540A}"/>
              </a:ext>
            </a:extLst>
          </p:cNvPr>
          <p:cNvSpPr>
            <a:spLocks noChangeShapeType="1"/>
          </p:cNvSpPr>
          <p:nvPr/>
        </p:nvSpPr>
        <p:spPr bwMode="auto">
          <a:xfrm>
            <a:off x="7115175" y="4187825"/>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82" name="Line 41">
            <a:extLst>
              <a:ext uri="{FF2B5EF4-FFF2-40B4-BE49-F238E27FC236}">
                <a16:creationId xmlns:a16="http://schemas.microsoft.com/office/drawing/2014/main" id="{05CB1AC0-7E94-43E8-B6C2-54CBD9044853}"/>
              </a:ext>
            </a:extLst>
          </p:cNvPr>
          <p:cNvSpPr>
            <a:spLocks noChangeShapeType="1"/>
          </p:cNvSpPr>
          <p:nvPr/>
        </p:nvSpPr>
        <p:spPr bwMode="auto">
          <a:xfrm>
            <a:off x="7297738" y="3500439"/>
            <a:ext cx="0" cy="68738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83" name="Rectangle 42">
            <a:extLst>
              <a:ext uri="{FF2B5EF4-FFF2-40B4-BE49-F238E27FC236}">
                <a16:creationId xmlns:a16="http://schemas.microsoft.com/office/drawing/2014/main" id="{E863BFDA-CD09-4C58-8B77-6A1090ACD80A}"/>
              </a:ext>
            </a:extLst>
          </p:cNvPr>
          <p:cNvSpPr>
            <a:spLocks noChangeArrowheads="1"/>
          </p:cNvSpPr>
          <p:nvPr/>
        </p:nvSpPr>
        <p:spPr bwMode="auto">
          <a:xfrm>
            <a:off x="9296400" y="4397375"/>
            <a:ext cx="1111250" cy="782638"/>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5984" name="Text Box 43">
            <a:extLst>
              <a:ext uri="{FF2B5EF4-FFF2-40B4-BE49-F238E27FC236}">
                <a16:creationId xmlns:a16="http://schemas.microsoft.com/office/drawing/2014/main" id="{DE2DFC2E-7B08-491A-9C1B-CAD7686CF5E4}"/>
              </a:ext>
            </a:extLst>
          </p:cNvPr>
          <p:cNvSpPr txBox="1">
            <a:spLocks noChangeArrowheads="1"/>
          </p:cNvSpPr>
          <p:nvPr/>
        </p:nvSpPr>
        <p:spPr bwMode="auto">
          <a:xfrm>
            <a:off x="6718300" y="566102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25985" name="Freeform 44">
            <a:extLst>
              <a:ext uri="{FF2B5EF4-FFF2-40B4-BE49-F238E27FC236}">
                <a16:creationId xmlns:a16="http://schemas.microsoft.com/office/drawing/2014/main" id="{0A408BEA-86B2-40B8-BBCE-E6AF97C4D46C}"/>
              </a:ext>
            </a:extLst>
          </p:cNvPr>
          <p:cNvSpPr>
            <a:spLocks/>
          </p:cNvSpPr>
          <p:nvPr/>
        </p:nvSpPr>
        <p:spPr bwMode="auto">
          <a:xfrm>
            <a:off x="7118350" y="3851275"/>
            <a:ext cx="2154238" cy="1035050"/>
          </a:xfrm>
          <a:custGeom>
            <a:avLst/>
            <a:gdLst>
              <a:gd name="T0" fmla="*/ 2147483646 w 1357"/>
              <a:gd name="T1" fmla="*/ 2147483646 h 652"/>
              <a:gd name="T2" fmla="*/ 2147483646 w 1357"/>
              <a:gd name="T3" fmla="*/ 2147483646 h 652"/>
              <a:gd name="T4" fmla="*/ 2147483646 w 1357"/>
              <a:gd name="T5" fmla="*/ 2147483646 h 652"/>
              <a:gd name="T6" fmla="*/ 2147483646 w 1357"/>
              <a:gd name="T7" fmla="*/ 2147483646 h 652"/>
              <a:gd name="T8" fmla="*/ 2147483646 w 1357"/>
              <a:gd name="T9" fmla="*/ 0 h 652"/>
              <a:gd name="T10" fmla="*/ 0 w 1357"/>
              <a:gd name="T11" fmla="*/ 2147483646 h 652"/>
              <a:gd name="T12" fmla="*/ 0 60000 65536"/>
              <a:gd name="T13" fmla="*/ 0 60000 65536"/>
              <a:gd name="T14" fmla="*/ 0 60000 65536"/>
              <a:gd name="T15" fmla="*/ 0 60000 65536"/>
              <a:gd name="T16" fmla="*/ 0 60000 65536"/>
              <a:gd name="T17" fmla="*/ 0 60000 65536"/>
              <a:gd name="T18" fmla="*/ 0 w 1357"/>
              <a:gd name="T19" fmla="*/ 0 h 652"/>
              <a:gd name="T20" fmla="*/ 1357 w 1357"/>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1357" h="652">
                <a:moveTo>
                  <a:pt x="1357" y="647"/>
                </a:moveTo>
                <a:lnTo>
                  <a:pt x="757" y="652"/>
                </a:lnTo>
                <a:cubicBezTo>
                  <a:pt x="637" y="634"/>
                  <a:pt x="655" y="631"/>
                  <a:pt x="635" y="538"/>
                </a:cubicBezTo>
                <a:lnTo>
                  <a:pt x="635" y="91"/>
                </a:lnTo>
                <a:cubicBezTo>
                  <a:pt x="622" y="1"/>
                  <a:pt x="660" y="15"/>
                  <a:pt x="554" y="0"/>
                </a:cubicBezTo>
                <a:lnTo>
                  <a:pt x="0" y="1"/>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86" name="Freeform 45">
            <a:extLst>
              <a:ext uri="{FF2B5EF4-FFF2-40B4-BE49-F238E27FC236}">
                <a16:creationId xmlns:a16="http://schemas.microsoft.com/office/drawing/2014/main" id="{2D774D7C-F618-4176-BA2B-86C52B3D15D5}"/>
              </a:ext>
            </a:extLst>
          </p:cNvPr>
          <p:cNvSpPr>
            <a:spLocks/>
          </p:cNvSpPr>
          <p:nvPr/>
        </p:nvSpPr>
        <p:spPr bwMode="auto">
          <a:xfrm>
            <a:off x="7631114" y="4878389"/>
            <a:ext cx="1658937" cy="1012825"/>
          </a:xfrm>
          <a:custGeom>
            <a:avLst/>
            <a:gdLst>
              <a:gd name="T0" fmla="*/ 2147483646 w 1045"/>
              <a:gd name="T1" fmla="*/ 0 h 638"/>
              <a:gd name="T2" fmla="*/ 2147483646 w 1045"/>
              <a:gd name="T3" fmla="*/ 2147483646 h 638"/>
              <a:gd name="T4" fmla="*/ 2147483646 w 1045"/>
              <a:gd name="T5" fmla="*/ 0 h 638"/>
              <a:gd name="T6" fmla="*/ 2147483646 w 1045"/>
              <a:gd name="T7" fmla="*/ 2147483646 h 638"/>
              <a:gd name="T8" fmla="*/ 2147483646 w 1045"/>
              <a:gd name="T9" fmla="*/ 2147483646 h 638"/>
              <a:gd name="T10" fmla="*/ 2147483646 w 1045"/>
              <a:gd name="T11" fmla="*/ 2147483646 h 638"/>
              <a:gd name="T12" fmla="*/ 0 w 1045"/>
              <a:gd name="T13" fmla="*/ 2147483646 h 638"/>
              <a:gd name="T14" fmla="*/ 0 60000 65536"/>
              <a:gd name="T15" fmla="*/ 0 60000 65536"/>
              <a:gd name="T16" fmla="*/ 0 60000 65536"/>
              <a:gd name="T17" fmla="*/ 0 60000 65536"/>
              <a:gd name="T18" fmla="*/ 0 60000 65536"/>
              <a:gd name="T19" fmla="*/ 0 60000 65536"/>
              <a:gd name="T20" fmla="*/ 0 60000 65536"/>
              <a:gd name="T21" fmla="*/ 0 w 1045"/>
              <a:gd name="T22" fmla="*/ 0 h 638"/>
              <a:gd name="T23" fmla="*/ 1045 w 1045"/>
              <a:gd name="T24" fmla="*/ 638 h 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5" h="638">
                <a:moveTo>
                  <a:pt x="1045" y="0"/>
                </a:moveTo>
                <a:lnTo>
                  <a:pt x="763" y="5"/>
                </a:lnTo>
                <a:lnTo>
                  <a:pt x="434" y="0"/>
                </a:lnTo>
                <a:cubicBezTo>
                  <a:pt x="359" y="22"/>
                  <a:pt x="332" y="47"/>
                  <a:pt x="312" y="138"/>
                </a:cubicBezTo>
                <a:lnTo>
                  <a:pt x="312" y="547"/>
                </a:lnTo>
                <a:cubicBezTo>
                  <a:pt x="298" y="630"/>
                  <a:pt x="283" y="623"/>
                  <a:pt x="231" y="638"/>
                </a:cubicBezTo>
                <a:lnTo>
                  <a:pt x="0" y="638"/>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87" name="Text Box 46">
            <a:extLst>
              <a:ext uri="{FF2B5EF4-FFF2-40B4-BE49-F238E27FC236}">
                <a16:creationId xmlns:a16="http://schemas.microsoft.com/office/drawing/2014/main" id="{C7CAB4BA-6F1D-43E3-9FC7-31D582A4A378}"/>
              </a:ext>
            </a:extLst>
          </p:cNvPr>
          <p:cNvSpPr txBox="1">
            <a:spLocks noChangeArrowheads="1"/>
          </p:cNvSpPr>
          <p:nvPr/>
        </p:nvSpPr>
        <p:spPr bwMode="auto">
          <a:xfrm>
            <a:off x="9494838" y="4603750"/>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25988" name="Line 47">
            <a:extLst>
              <a:ext uri="{FF2B5EF4-FFF2-40B4-BE49-F238E27FC236}">
                <a16:creationId xmlns:a16="http://schemas.microsoft.com/office/drawing/2014/main" id="{42818C34-962B-4DFF-87F8-4DDBFD13421B}"/>
              </a:ext>
            </a:extLst>
          </p:cNvPr>
          <p:cNvSpPr>
            <a:spLocks noChangeShapeType="1"/>
          </p:cNvSpPr>
          <p:nvPr/>
        </p:nvSpPr>
        <p:spPr bwMode="auto">
          <a:xfrm>
            <a:off x="7054850" y="353536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89" name="Text Box 48">
            <a:extLst>
              <a:ext uri="{FF2B5EF4-FFF2-40B4-BE49-F238E27FC236}">
                <a16:creationId xmlns:a16="http://schemas.microsoft.com/office/drawing/2014/main" id="{DA4DCFD0-BF68-4D6A-B99D-AF4A99225574}"/>
              </a:ext>
            </a:extLst>
          </p:cNvPr>
          <p:cNvSpPr txBox="1">
            <a:spLocks noChangeArrowheads="1"/>
          </p:cNvSpPr>
          <p:nvPr/>
        </p:nvSpPr>
        <p:spPr bwMode="auto">
          <a:xfrm>
            <a:off x="3305175" y="115888"/>
            <a:ext cx="367665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latin typeface="Arial" panose="020B0604020202020204" pitchFamily="34" charset="0"/>
              </a:rPr>
              <a:t>A: Titrace CO</a:t>
            </a:r>
            <a:r>
              <a:rPr lang="cs-CZ" altLang="cs-CZ" sz="2400" b="1" baseline="-25000">
                <a:latin typeface="Arial" panose="020B0604020202020204" pitchFamily="34" charset="0"/>
              </a:rPr>
              <a:t>2</a:t>
            </a:r>
            <a:r>
              <a:rPr lang="cs-CZ" altLang="cs-CZ" sz="2400" b="1">
                <a:latin typeface="Arial" panose="020B0604020202020204" pitchFamily="34" charset="0"/>
              </a:rPr>
              <a:t> „in vitro“</a:t>
            </a:r>
            <a:endParaRPr lang="cs-CZ" altLang="cs-CZ" sz="2400" b="1">
              <a:latin typeface="Times New Roman" panose="02020603050405020304" pitchFamily="18" charset="0"/>
            </a:endParaRPr>
          </a:p>
        </p:txBody>
      </p:sp>
      <p:sp>
        <p:nvSpPr>
          <p:cNvPr id="271409" name="Text Box 49">
            <a:extLst>
              <a:ext uri="{FF2B5EF4-FFF2-40B4-BE49-F238E27FC236}">
                <a16:creationId xmlns:a16="http://schemas.microsoft.com/office/drawing/2014/main" id="{C7C16296-80BD-454E-8A51-457137F760C9}"/>
              </a:ext>
            </a:extLst>
          </p:cNvPr>
          <p:cNvSpPr txBox="1">
            <a:spLocks noChangeArrowheads="1"/>
          </p:cNvSpPr>
          <p:nvPr/>
        </p:nvSpPr>
        <p:spPr bwMode="auto">
          <a:xfrm>
            <a:off x="1703388" y="5949951"/>
            <a:ext cx="3625850" cy="615553"/>
          </a:xfrm>
          <a:prstGeom prst="rect">
            <a:avLst/>
          </a:prstGeom>
          <a:noFill/>
          <a:ln w="12700">
            <a:solidFill>
              <a:schemeClr val="tx1"/>
            </a:solidFill>
            <a:miter lim="800000"/>
            <a:headEnd/>
            <a:tailEnd/>
          </a:ln>
          <a:effectLst>
            <a:prstShdw prst="shdw17" dist="17961" dir="2700000">
              <a:schemeClr val="tx1">
                <a:gamma/>
                <a:shade val="60000"/>
                <a:invGamma/>
              </a:schemeClr>
            </a:prstShdw>
          </a:effectLst>
        </p:spPr>
        <p:txBody>
          <a:bodyPr>
            <a:spAutoFit/>
          </a:bodyPr>
          <a:lstStyle/>
          <a:p>
            <a:pPr>
              <a:defRPr/>
            </a:pPr>
            <a:r>
              <a:rPr lang="cs-CZ" sz="1600" b="1">
                <a:latin typeface="Arial" pitchFamily="34" charset="0"/>
              </a:rPr>
              <a:t>Buffer Base (BB)</a:t>
            </a:r>
          </a:p>
          <a:p>
            <a:pPr>
              <a:defRPr/>
            </a:pPr>
            <a:r>
              <a:rPr lang="cs-CZ" sz="1600" b="1">
                <a:latin typeface="Arial" pitchFamily="34" charset="0"/>
              </a:rPr>
              <a:t>BB  =</a:t>
            </a:r>
            <a:r>
              <a:rPr lang="cs-CZ" b="1">
                <a:latin typeface="Arial" pitchFamily="34" charset="0"/>
              </a:rPr>
              <a:t> </a:t>
            </a:r>
            <a:r>
              <a:rPr lang="en-US">
                <a:latin typeface="Arial" pitchFamily="34" charset="0"/>
              </a:rPr>
              <a:t>[</a:t>
            </a:r>
            <a:r>
              <a:rPr lang="cs-CZ" sz="1600" b="1">
                <a:latin typeface="Arial" pitchFamily="34" charset="0"/>
              </a:rPr>
              <a:t>HCO</a:t>
            </a:r>
            <a:r>
              <a:rPr lang="cs-CZ" sz="1600" b="1" baseline="-25000">
                <a:latin typeface="Arial" pitchFamily="34" charset="0"/>
              </a:rPr>
              <a:t>3</a:t>
            </a:r>
            <a:r>
              <a:rPr lang="cs-CZ" sz="1600" b="1" baseline="70000">
                <a:latin typeface="Arial" pitchFamily="34" charset="0"/>
              </a:rPr>
              <a:t>-</a:t>
            </a:r>
            <a:r>
              <a:rPr lang="cs-CZ" b="1" baseline="70000">
                <a:latin typeface="Arial" pitchFamily="34" charset="0"/>
              </a:rPr>
              <a:t> </a:t>
            </a:r>
            <a:r>
              <a:rPr lang="cs-CZ">
                <a:latin typeface="Arial" pitchFamily="34" charset="0"/>
              </a:rPr>
              <a:t>]</a:t>
            </a:r>
            <a:r>
              <a:rPr lang="cs-CZ" b="1">
                <a:latin typeface="Arial" pitchFamily="34" charset="0"/>
              </a:rPr>
              <a:t>+ </a:t>
            </a:r>
            <a:r>
              <a:rPr lang="cs-CZ">
                <a:latin typeface="Arial" pitchFamily="34" charset="0"/>
              </a:rPr>
              <a:t>[</a:t>
            </a:r>
            <a:r>
              <a:rPr lang="cs-CZ" sz="1600" b="1">
                <a:latin typeface="Arial" pitchFamily="34" charset="0"/>
              </a:rPr>
              <a:t>Buf </a:t>
            </a:r>
            <a:r>
              <a:rPr lang="cs-CZ" sz="1600" b="1" baseline="70000">
                <a:latin typeface="Arial" pitchFamily="34" charset="0"/>
              </a:rPr>
              <a:t>-</a:t>
            </a:r>
            <a:r>
              <a:rPr lang="cs-CZ" b="1" baseline="70000">
                <a:latin typeface="Arial" pitchFamily="34" charset="0"/>
              </a:rPr>
              <a:t> </a:t>
            </a:r>
            <a:r>
              <a:rPr lang="cs-CZ">
                <a:latin typeface="Arial" pitchFamily="34" charset="0"/>
              </a:rPr>
              <a:t>]</a:t>
            </a:r>
            <a:endParaRPr lang="cs-CZ" b="1" baseline="70000">
              <a:latin typeface="Arial" pitchFamily="34" charset="0"/>
            </a:endParaRPr>
          </a:p>
        </p:txBody>
      </p:sp>
      <p:sp>
        <p:nvSpPr>
          <p:cNvPr id="125991" name="Rectangle 50">
            <a:extLst>
              <a:ext uri="{FF2B5EF4-FFF2-40B4-BE49-F238E27FC236}">
                <a16:creationId xmlns:a16="http://schemas.microsoft.com/office/drawing/2014/main" id="{B39C2979-EB94-48D8-AC77-31912AF9315A}"/>
              </a:ext>
            </a:extLst>
          </p:cNvPr>
          <p:cNvSpPr>
            <a:spLocks noChangeArrowheads="1"/>
          </p:cNvSpPr>
          <p:nvPr/>
        </p:nvSpPr>
        <p:spPr bwMode="auto">
          <a:xfrm>
            <a:off x="6527801" y="3068639"/>
            <a:ext cx="1152525" cy="484187"/>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5992" name="Line 51">
            <a:extLst>
              <a:ext uri="{FF2B5EF4-FFF2-40B4-BE49-F238E27FC236}">
                <a16:creationId xmlns:a16="http://schemas.microsoft.com/office/drawing/2014/main" id="{029B27B8-2C59-475C-AAFB-4802CFA6B3CC}"/>
              </a:ext>
            </a:extLst>
          </p:cNvPr>
          <p:cNvSpPr>
            <a:spLocks noChangeShapeType="1"/>
          </p:cNvSpPr>
          <p:nvPr/>
        </p:nvSpPr>
        <p:spPr bwMode="auto">
          <a:xfrm>
            <a:off x="7886700" y="1039813"/>
            <a:ext cx="0" cy="3619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25993" name="Group 52">
            <a:extLst>
              <a:ext uri="{FF2B5EF4-FFF2-40B4-BE49-F238E27FC236}">
                <a16:creationId xmlns:a16="http://schemas.microsoft.com/office/drawing/2014/main" id="{3CA3857B-CF4A-4C37-BFD7-406158EFBF18}"/>
              </a:ext>
            </a:extLst>
          </p:cNvPr>
          <p:cNvGrpSpPr>
            <a:grpSpLocks/>
          </p:cNvGrpSpPr>
          <p:nvPr/>
        </p:nvGrpSpPr>
        <p:grpSpPr bwMode="auto">
          <a:xfrm>
            <a:off x="7712076" y="958850"/>
            <a:ext cx="2085975" cy="420688"/>
            <a:chOff x="3990" y="594"/>
            <a:chExt cx="1314" cy="265"/>
          </a:xfrm>
        </p:grpSpPr>
        <p:sp>
          <p:nvSpPr>
            <p:cNvPr id="126001" name="Text Box 53">
              <a:extLst>
                <a:ext uri="{FF2B5EF4-FFF2-40B4-BE49-F238E27FC236}">
                  <a16:creationId xmlns:a16="http://schemas.microsoft.com/office/drawing/2014/main" id="{362AE750-D070-41AD-8EA5-155D98C8B3E4}"/>
                </a:ext>
              </a:extLst>
            </p:cNvPr>
            <p:cNvSpPr txBox="1">
              <a:spLocks noChangeArrowheads="1"/>
            </p:cNvSpPr>
            <p:nvPr/>
          </p:nvSpPr>
          <p:spPr bwMode="auto">
            <a:xfrm>
              <a:off x="3990" y="667"/>
              <a:ext cx="13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dHCO</a:t>
              </a:r>
              <a:r>
                <a:rPr lang="cs-CZ" altLang="cs-CZ" sz="1400" b="1" baseline="-25000">
                  <a:latin typeface="Times New Roman" panose="02020603050405020304" pitchFamily="18" charset="0"/>
                </a:rPr>
                <a:t>3</a:t>
              </a:r>
              <a:r>
                <a:rPr lang="cs-CZ" altLang="cs-CZ" sz="1400" b="1">
                  <a:latin typeface="Times New Roman" panose="02020603050405020304" pitchFamily="18" charset="0"/>
                </a:rPr>
                <a:t> = +1 mmol/l</a:t>
              </a:r>
            </a:p>
          </p:txBody>
        </p:sp>
        <p:sp>
          <p:nvSpPr>
            <p:cNvPr id="126002" name="Text Box 54">
              <a:extLst>
                <a:ext uri="{FF2B5EF4-FFF2-40B4-BE49-F238E27FC236}">
                  <a16:creationId xmlns:a16="http://schemas.microsoft.com/office/drawing/2014/main" id="{6F939E77-7AB6-432D-9E02-274178ED0FFB}"/>
                </a:ext>
              </a:extLst>
            </p:cNvPr>
            <p:cNvSpPr txBox="1">
              <a:spLocks noChangeArrowheads="1"/>
            </p:cNvSpPr>
            <p:nvPr/>
          </p:nvSpPr>
          <p:spPr bwMode="auto">
            <a:xfrm>
              <a:off x="4478" y="594"/>
              <a:ext cx="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a:t>
              </a:r>
            </a:p>
          </p:txBody>
        </p:sp>
      </p:grpSp>
      <p:sp>
        <p:nvSpPr>
          <p:cNvPr id="125994" name="Line 55">
            <a:extLst>
              <a:ext uri="{FF2B5EF4-FFF2-40B4-BE49-F238E27FC236}">
                <a16:creationId xmlns:a16="http://schemas.microsoft.com/office/drawing/2014/main" id="{F3862D1C-FFAB-4E7E-929F-2EB1D7533AAE}"/>
              </a:ext>
            </a:extLst>
          </p:cNvPr>
          <p:cNvSpPr>
            <a:spLocks noChangeShapeType="1"/>
          </p:cNvSpPr>
          <p:nvPr/>
        </p:nvSpPr>
        <p:spPr bwMode="auto">
          <a:xfrm>
            <a:off x="7642225" y="103981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95" name="Line 56">
            <a:extLst>
              <a:ext uri="{FF2B5EF4-FFF2-40B4-BE49-F238E27FC236}">
                <a16:creationId xmlns:a16="http://schemas.microsoft.com/office/drawing/2014/main" id="{7783CD02-7858-47B9-824F-E4EFDC705042}"/>
              </a:ext>
            </a:extLst>
          </p:cNvPr>
          <p:cNvSpPr>
            <a:spLocks noChangeShapeType="1"/>
          </p:cNvSpPr>
          <p:nvPr/>
        </p:nvSpPr>
        <p:spPr bwMode="auto">
          <a:xfrm>
            <a:off x="7924800" y="3078164"/>
            <a:ext cx="0" cy="422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25996" name="Group 57">
            <a:extLst>
              <a:ext uri="{FF2B5EF4-FFF2-40B4-BE49-F238E27FC236}">
                <a16:creationId xmlns:a16="http://schemas.microsoft.com/office/drawing/2014/main" id="{ABB5448C-D5A8-4B06-8E61-79EDDEE82ADC}"/>
              </a:ext>
            </a:extLst>
          </p:cNvPr>
          <p:cNvGrpSpPr>
            <a:grpSpLocks/>
          </p:cNvGrpSpPr>
          <p:nvPr/>
        </p:nvGrpSpPr>
        <p:grpSpPr bwMode="auto">
          <a:xfrm>
            <a:off x="7750176" y="2997200"/>
            <a:ext cx="2085975" cy="420688"/>
            <a:chOff x="3990" y="594"/>
            <a:chExt cx="1314" cy="265"/>
          </a:xfrm>
        </p:grpSpPr>
        <p:sp>
          <p:nvSpPr>
            <p:cNvPr id="125999" name="Text Box 58">
              <a:extLst>
                <a:ext uri="{FF2B5EF4-FFF2-40B4-BE49-F238E27FC236}">
                  <a16:creationId xmlns:a16="http://schemas.microsoft.com/office/drawing/2014/main" id="{AB7A64C7-5F37-4AE5-89DA-48B825AFC2BF}"/>
                </a:ext>
              </a:extLst>
            </p:cNvPr>
            <p:cNvSpPr txBox="1">
              <a:spLocks noChangeArrowheads="1"/>
            </p:cNvSpPr>
            <p:nvPr/>
          </p:nvSpPr>
          <p:spPr bwMode="auto">
            <a:xfrm>
              <a:off x="3990" y="667"/>
              <a:ext cx="13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dH</a:t>
              </a:r>
              <a:r>
                <a:rPr lang="cs-CZ" altLang="cs-CZ" sz="1400" b="1" baseline="30000">
                  <a:latin typeface="Times New Roman" panose="02020603050405020304" pitchFamily="18" charset="0"/>
                </a:rPr>
                <a:t>+</a:t>
              </a:r>
              <a:r>
                <a:rPr lang="cs-CZ" altLang="cs-CZ" sz="1400" b="1">
                  <a:latin typeface="Times New Roman" panose="02020603050405020304" pitchFamily="18" charset="0"/>
                </a:rPr>
                <a:t> = +1 mmol/l</a:t>
              </a:r>
            </a:p>
          </p:txBody>
        </p:sp>
        <p:sp>
          <p:nvSpPr>
            <p:cNvPr id="126000" name="Text Box 59">
              <a:extLst>
                <a:ext uri="{FF2B5EF4-FFF2-40B4-BE49-F238E27FC236}">
                  <a16:creationId xmlns:a16="http://schemas.microsoft.com/office/drawing/2014/main" id="{8F28FD0E-E193-4F77-9E42-351732385596}"/>
                </a:ext>
              </a:extLst>
            </p:cNvPr>
            <p:cNvSpPr txBox="1">
              <a:spLocks noChangeArrowheads="1"/>
            </p:cNvSpPr>
            <p:nvPr/>
          </p:nvSpPr>
          <p:spPr bwMode="auto">
            <a:xfrm>
              <a:off x="4478" y="594"/>
              <a:ext cx="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a:t>
              </a:r>
            </a:p>
          </p:txBody>
        </p:sp>
      </p:grpSp>
      <p:sp>
        <p:nvSpPr>
          <p:cNvPr id="125997" name="Line 60">
            <a:extLst>
              <a:ext uri="{FF2B5EF4-FFF2-40B4-BE49-F238E27FC236}">
                <a16:creationId xmlns:a16="http://schemas.microsoft.com/office/drawing/2014/main" id="{D90DED97-BB45-418C-A51E-8979C2F2AFB6}"/>
              </a:ext>
            </a:extLst>
          </p:cNvPr>
          <p:cNvSpPr>
            <a:spLocks noChangeShapeType="1"/>
          </p:cNvSpPr>
          <p:nvPr/>
        </p:nvSpPr>
        <p:spPr bwMode="auto">
          <a:xfrm>
            <a:off x="7680325" y="307816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98" name="Line 61">
            <a:extLst>
              <a:ext uri="{FF2B5EF4-FFF2-40B4-BE49-F238E27FC236}">
                <a16:creationId xmlns:a16="http://schemas.microsoft.com/office/drawing/2014/main" id="{1BE51443-1424-49AC-9F83-3319C17845D6}"/>
              </a:ext>
            </a:extLst>
          </p:cNvPr>
          <p:cNvSpPr>
            <a:spLocks noChangeShapeType="1"/>
          </p:cNvSpPr>
          <p:nvPr/>
        </p:nvSpPr>
        <p:spPr bwMode="auto">
          <a:xfrm>
            <a:off x="7618413" y="353536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53708321-F587-4512-A7C9-9B02DEE68A3C}"/>
              </a:ext>
            </a:extLst>
          </p:cNvPr>
          <p:cNvSpPr>
            <a:spLocks noChangeArrowheads="1"/>
          </p:cNvSpPr>
          <p:nvPr/>
        </p:nvSpPr>
        <p:spPr bwMode="auto">
          <a:xfrm>
            <a:off x="6527800" y="5186363"/>
            <a:ext cx="1111250" cy="97790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endParaRPr lang="cs-CZ" altLang="cs-CZ" sz="2400">
              <a:latin typeface="Times New Roman" panose="02020603050405020304" pitchFamily="18" charset="0"/>
            </a:endParaRPr>
          </a:p>
        </p:txBody>
      </p:sp>
      <p:sp>
        <p:nvSpPr>
          <p:cNvPr id="128003" name="Rectangle 3">
            <a:extLst>
              <a:ext uri="{FF2B5EF4-FFF2-40B4-BE49-F238E27FC236}">
                <a16:creationId xmlns:a16="http://schemas.microsoft.com/office/drawing/2014/main" id="{6B5BCFDA-E0DF-42B5-97FE-31D9A7034A16}"/>
              </a:ext>
            </a:extLst>
          </p:cNvPr>
          <p:cNvSpPr>
            <a:spLocks noChangeArrowheads="1"/>
          </p:cNvSpPr>
          <p:nvPr/>
        </p:nvSpPr>
        <p:spPr bwMode="auto">
          <a:xfrm>
            <a:off x="6534151" y="3484564"/>
            <a:ext cx="587375" cy="700087"/>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04" name="Rectangle 4">
            <a:extLst>
              <a:ext uri="{FF2B5EF4-FFF2-40B4-BE49-F238E27FC236}">
                <a16:creationId xmlns:a16="http://schemas.microsoft.com/office/drawing/2014/main" id="{841CE246-2F7C-4153-A5CE-3856A87D77E6}"/>
              </a:ext>
            </a:extLst>
          </p:cNvPr>
          <p:cNvSpPr>
            <a:spLocks noChangeArrowheads="1"/>
          </p:cNvSpPr>
          <p:nvPr/>
        </p:nvSpPr>
        <p:spPr bwMode="auto">
          <a:xfrm flipH="1">
            <a:off x="1703388" y="146526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05" name="Rectangle 5">
            <a:extLst>
              <a:ext uri="{FF2B5EF4-FFF2-40B4-BE49-F238E27FC236}">
                <a16:creationId xmlns:a16="http://schemas.microsoft.com/office/drawing/2014/main" id="{1F9DD259-CD8E-44B0-BD6C-7D31B55A6A26}"/>
              </a:ext>
            </a:extLst>
          </p:cNvPr>
          <p:cNvSpPr>
            <a:spLocks noChangeArrowheads="1"/>
          </p:cNvSpPr>
          <p:nvPr/>
        </p:nvSpPr>
        <p:spPr bwMode="auto">
          <a:xfrm>
            <a:off x="9297988" y="4035426"/>
            <a:ext cx="1109662" cy="1025525"/>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06" name="Rectangle 6">
            <a:extLst>
              <a:ext uri="{FF2B5EF4-FFF2-40B4-BE49-F238E27FC236}">
                <a16:creationId xmlns:a16="http://schemas.microsoft.com/office/drawing/2014/main" id="{84F4FA5B-B751-43ED-A8B8-5DE811C70B74}"/>
              </a:ext>
            </a:extLst>
          </p:cNvPr>
          <p:cNvSpPr>
            <a:spLocks noChangeArrowheads="1"/>
          </p:cNvSpPr>
          <p:nvPr/>
        </p:nvSpPr>
        <p:spPr bwMode="auto">
          <a:xfrm>
            <a:off x="6553201" y="1033463"/>
            <a:ext cx="1114425" cy="10731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07" name="Rectangle 7">
            <a:extLst>
              <a:ext uri="{FF2B5EF4-FFF2-40B4-BE49-F238E27FC236}">
                <a16:creationId xmlns:a16="http://schemas.microsoft.com/office/drawing/2014/main" id="{D8BE7499-528D-4B05-B1A4-89997792071A}"/>
              </a:ext>
            </a:extLst>
          </p:cNvPr>
          <p:cNvSpPr>
            <a:spLocks noChangeArrowheads="1"/>
          </p:cNvSpPr>
          <p:nvPr/>
        </p:nvSpPr>
        <p:spPr bwMode="auto">
          <a:xfrm>
            <a:off x="4124325" y="2173288"/>
            <a:ext cx="1149350" cy="10033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08" name="Rectangle 8">
            <a:extLst>
              <a:ext uri="{FF2B5EF4-FFF2-40B4-BE49-F238E27FC236}">
                <a16:creationId xmlns:a16="http://schemas.microsoft.com/office/drawing/2014/main" id="{47C3559C-F6B1-44AB-81A2-866C30DC73C1}"/>
              </a:ext>
            </a:extLst>
          </p:cNvPr>
          <p:cNvSpPr>
            <a:spLocks noChangeArrowheads="1"/>
          </p:cNvSpPr>
          <p:nvPr/>
        </p:nvSpPr>
        <p:spPr bwMode="auto">
          <a:xfrm>
            <a:off x="2024064" y="1141414"/>
            <a:ext cx="930275" cy="1031875"/>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09" name="Rectangle 9">
            <a:extLst>
              <a:ext uri="{FF2B5EF4-FFF2-40B4-BE49-F238E27FC236}">
                <a16:creationId xmlns:a16="http://schemas.microsoft.com/office/drawing/2014/main" id="{2B526036-1A1E-4B6F-8156-CC98C9B8DAAF}"/>
              </a:ext>
            </a:extLst>
          </p:cNvPr>
          <p:cNvSpPr>
            <a:spLocks noChangeArrowheads="1"/>
          </p:cNvSpPr>
          <p:nvPr/>
        </p:nvSpPr>
        <p:spPr bwMode="auto">
          <a:xfrm>
            <a:off x="6556375" y="1401764"/>
            <a:ext cx="1111250" cy="7588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10" name="Rectangle 10">
            <a:extLst>
              <a:ext uri="{FF2B5EF4-FFF2-40B4-BE49-F238E27FC236}">
                <a16:creationId xmlns:a16="http://schemas.microsoft.com/office/drawing/2014/main" id="{5C72D77B-A470-4BB7-8B8A-EAC626767B0B}"/>
              </a:ext>
            </a:extLst>
          </p:cNvPr>
          <p:cNvSpPr>
            <a:spLocks noChangeArrowheads="1"/>
          </p:cNvSpPr>
          <p:nvPr/>
        </p:nvSpPr>
        <p:spPr bwMode="auto">
          <a:xfrm>
            <a:off x="4127500" y="2497139"/>
            <a:ext cx="1144588" cy="7080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11" name="Rectangle 11">
            <a:extLst>
              <a:ext uri="{FF2B5EF4-FFF2-40B4-BE49-F238E27FC236}">
                <a16:creationId xmlns:a16="http://schemas.microsoft.com/office/drawing/2014/main" id="{B1527BF7-7071-47B6-AC00-7C27017BD5A7}"/>
              </a:ext>
            </a:extLst>
          </p:cNvPr>
          <p:cNvSpPr>
            <a:spLocks noChangeArrowheads="1"/>
          </p:cNvSpPr>
          <p:nvPr/>
        </p:nvSpPr>
        <p:spPr bwMode="auto">
          <a:xfrm>
            <a:off x="2027238" y="1477964"/>
            <a:ext cx="927100" cy="706437"/>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12" name="Text Box 12">
            <a:extLst>
              <a:ext uri="{FF2B5EF4-FFF2-40B4-BE49-F238E27FC236}">
                <a16:creationId xmlns:a16="http://schemas.microsoft.com/office/drawing/2014/main" id="{290A548B-E12F-45B0-8554-B9351F129A10}"/>
              </a:ext>
            </a:extLst>
          </p:cNvPr>
          <p:cNvSpPr txBox="1">
            <a:spLocks noChangeArrowheads="1"/>
          </p:cNvSpPr>
          <p:nvPr/>
        </p:nvSpPr>
        <p:spPr bwMode="auto">
          <a:xfrm>
            <a:off x="2181226" y="1624013"/>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28013" name="Text Box 13">
            <a:extLst>
              <a:ext uri="{FF2B5EF4-FFF2-40B4-BE49-F238E27FC236}">
                <a16:creationId xmlns:a16="http://schemas.microsoft.com/office/drawing/2014/main" id="{716D4245-70F4-471D-80F7-8F37A9DE0C92}"/>
              </a:ext>
            </a:extLst>
          </p:cNvPr>
          <p:cNvSpPr txBox="1">
            <a:spLocks noChangeArrowheads="1"/>
          </p:cNvSpPr>
          <p:nvPr/>
        </p:nvSpPr>
        <p:spPr bwMode="auto">
          <a:xfrm>
            <a:off x="2163763" y="36449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28014" name="Text Box 14">
            <a:extLst>
              <a:ext uri="{FF2B5EF4-FFF2-40B4-BE49-F238E27FC236}">
                <a16:creationId xmlns:a16="http://schemas.microsoft.com/office/drawing/2014/main" id="{BC3A35E7-77B9-4290-A0D0-3A0863A1FCE4}"/>
              </a:ext>
            </a:extLst>
          </p:cNvPr>
          <p:cNvSpPr txBox="1">
            <a:spLocks noChangeArrowheads="1"/>
          </p:cNvSpPr>
          <p:nvPr/>
        </p:nvSpPr>
        <p:spPr bwMode="auto">
          <a:xfrm>
            <a:off x="4270375" y="26574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28015" name="Text Box 15">
            <a:extLst>
              <a:ext uri="{FF2B5EF4-FFF2-40B4-BE49-F238E27FC236}">
                <a16:creationId xmlns:a16="http://schemas.microsoft.com/office/drawing/2014/main" id="{D826209E-3A0F-4C20-9054-3509DE9A9E55}"/>
              </a:ext>
            </a:extLst>
          </p:cNvPr>
          <p:cNvSpPr txBox="1">
            <a:spLocks noChangeArrowheads="1"/>
          </p:cNvSpPr>
          <p:nvPr/>
        </p:nvSpPr>
        <p:spPr bwMode="auto">
          <a:xfrm>
            <a:off x="6715126" y="159861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28016" name="Freeform 16">
            <a:extLst>
              <a:ext uri="{FF2B5EF4-FFF2-40B4-BE49-F238E27FC236}">
                <a16:creationId xmlns:a16="http://schemas.microsoft.com/office/drawing/2014/main" id="{DFA6DC91-AF4F-4DA0-ADDE-ABFE770AC287}"/>
              </a:ext>
            </a:extLst>
          </p:cNvPr>
          <p:cNvSpPr>
            <a:spLocks/>
          </p:cNvSpPr>
          <p:nvPr/>
        </p:nvSpPr>
        <p:spPr bwMode="auto">
          <a:xfrm>
            <a:off x="5383213" y="184785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8017" name="Freeform 17">
            <a:extLst>
              <a:ext uri="{FF2B5EF4-FFF2-40B4-BE49-F238E27FC236}">
                <a16:creationId xmlns:a16="http://schemas.microsoft.com/office/drawing/2014/main" id="{F27B2585-ABBA-4E99-9166-8731016CF546}"/>
              </a:ext>
            </a:extLst>
          </p:cNvPr>
          <p:cNvSpPr>
            <a:spLocks/>
          </p:cNvSpPr>
          <p:nvPr/>
        </p:nvSpPr>
        <p:spPr bwMode="auto">
          <a:xfrm>
            <a:off x="5289551" y="286385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8018" name="Group 18">
            <a:extLst>
              <a:ext uri="{FF2B5EF4-FFF2-40B4-BE49-F238E27FC236}">
                <a16:creationId xmlns:a16="http://schemas.microsoft.com/office/drawing/2014/main" id="{035F2FE1-68C0-4780-8A80-B8660269B213}"/>
              </a:ext>
            </a:extLst>
          </p:cNvPr>
          <p:cNvGrpSpPr>
            <a:grpSpLocks/>
          </p:cNvGrpSpPr>
          <p:nvPr/>
        </p:nvGrpSpPr>
        <p:grpSpPr bwMode="auto">
          <a:xfrm flipH="1">
            <a:off x="2979738" y="1846263"/>
            <a:ext cx="1130300" cy="2038350"/>
            <a:chOff x="2575" y="781"/>
            <a:chExt cx="866" cy="1284"/>
          </a:xfrm>
        </p:grpSpPr>
        <p:sp>
          <p:nvSpPr>
            <p:cNvPr id="128068" name="Freeform 19">
              <a:extLst>
                <a:ext uri="{FF2B5EF4-FFF2-40B4-BE49-F238E27FC236}">
                  <a16:creationId xmlns:a16="http://schemas.microsoft.com/office/drawing/2014/main" id="{46EF9A1D-318C-4D8F-A62A-6FB2237C73BE}"/>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8069" name="Freeform 20">
              <a:extLst>
                <a:ext uri="{FF2B5EF4-FFF2-40B4-BE49-F238E27FC236}">
                  <a16:creationId xmlns:a16="http://schemas.microsoft.com/office/drawing/2014/main" id="{B5DEF767-3782-4730-83DB-6E9507342A10}"/>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28019" name="Group 21">
            <a:extLst>
              <a:ext uri="{FF2B5EF4-FFF2-40B4-BE49-F238E27FC236}">
                <a16:creationId xmlns:a16="http://schemas.microsoft.com/office/drawing/2014/main" id="{CBF42D0F-B371-498B-91C7-FD02FF49A76D}"/>
              </a:ext>
            </a:extLst>
          </p:cNvPr>
          <p:cNvGrpSpPr>
            <a:grpSpLocks/>
          </p:cNvGrpSpPr>
          <p:nvPr/>
        </p:nvGrpSpPr>
        <p:grpSpPr bwMode="auto">
          <a:xfrm>
            <a:off x="2171700" y="115889"/>
            <a:ext cx="560388" cy="917575"/>
            <a:chOff x="3510" y="1453"/>
            <a:chExt cx="353" cy="578"/>
          </a:xfrm>
        </p:grpSpPr>
        <p:sp>
          <p:nvSpPr>
            <p:cNvPr id="128059" name="Freeform 22">
              <a:extLst>
                <a:ext uri="{FF2B5EF4-FFF2-40B4-BE49-F238E27FC236}">
                  <a16:creationId xmlns:a16="http://schemas.microsoft.com/office/drawing/2014/main" id="{7BA54FEF-50BD-43FB-88E0-C34B74C886FF}"/>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60" name="Oval 23">
              <a:extLst>
                <a:ext uri="{FF2B5EF4-FFF2-40B4-BE49-F238E27FC236}">
                  <a16:creationId xmlns:a16="http://schemas.microsoft.com/office/drawing/2014/main" id="{00394D80-59D9-4AEC-81E0-1D699EA2925B}"/>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61" name="Freeform 24">
              <a:extLst>
                <a:ext uri="{FF2B5EF4-FFF2-40B4-BE49-F238E27FC236}">
                  <a16:creationId xmlns:a16="http://schemas.microsoft.com/office/drawing/2014/main" id="{BF5E54A2-6152-489D-AB9D-7FC453E0B93F}"/>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62" name="Freeform 25">
              <a:extLst>
                <a:ext uri="{FF2B5EF4-FFF2-40B4-BE49-F238E27FC236}">
                  <a16:creationId xmlns:a16="http://schemas.microsoft.com/office/drawing/2014/main" id="{D458B6C9-5502-49C1-8AF3-6A6F6F870089}"/>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63" name="Freeform 26">
              <a:extLst>
                <a:ext uri="{FF2B5EF4-FFF2-40B4-BE49-F238E27FC236}">
                  <a16:creationId xmlns:a16="http://schemas.microsoft.com/office/drawing/2014/main" id="{C9464FF6-129E-42D5-9B5C-8B32CF6CD4FA}"/>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64" name="Oval 27">
              <a:extLst>
                <a:ext uri="{FF2B5EF4-FFF2-40B4-BE49-F238E27FC236}">
                  <a16:creationId xmlns:a16="http://schemas.microsoft.com/office/drawing/2014/main" id="{626F9299-9B64-4B9C-A2B0-49158BC30991}"/>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65" name="Freeform 28">
              <a:extLst>
                <a:ext uri="{FF2B5EF4-FFF2-40B4-BE49-F238E27FC236}">
                  <a16:creationId xmlns:a16="http://schemas.microsoft.com/office/drawing/2014/main" id="{CA071E83-6208-4783-B242-73C5CF8C9913}"/>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66" name="Oval 29">
              <a:extLst>
                <a:ext uri="{FF2B5EF4-FFF2-40B4-BE49-F238E27FC236}">
                  <a16:creationId xmlns:a16="http://schemas.microsoft.com/office/drawing/2014/main" id="{DC31216F-3F86-42DF-AB94-FEDF84EBC3EB}"/>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67" name="Oval 30">
              <a:extLst>
                <a:ext uri="{FF2B5EF4-FFF2-40B4-BE49-F238E27FC236}">
                  <a16:creationId xmlns:a16="http://schemas.microsoft.com/office/drawing/2014/main" id="{9F4A7E2A-C76E-47CB-85E8-8B07EAAAF547}"/>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sp>
        <p:nvSpPr>
          <p:cNvPr id="128020" name="Line 31">
            <a:extLst>
              <a:ext uri="{FF2B5EF4-FFF2-40B4-BE49-F238E27FC236}">
                <a16:creationId xmlns:a16="http://schemas.microsoft.com/office/drawing/2014/main" id="{060BE3C0-E07D-4236-BF5A-B418FE65430A}"/>
              </a:ext>
            </a:extLst>
          </p:cNvPr>
          <p:cNvSpPr>
            <a:spLocks noChangeShapeType="1"/>
          </p:cNvSpPr>
          <p:nvPr/>
        </p:nvSpPr>
        <p:spPr bwMode="auto">
          <a:xfrm>
            <a:off x="6661151" y="1663700"/>
            <a:ext cx="9525" cy="293688"/>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1" name="Text Box 32">
            <a:extLst>
              <a:ext uri="{FF2B5EF4-FFF2-40B4-BE49-F238E27FC236}">
                <a16:creationId xmlns:a16="http://schemas.microsoft.com/office/drawing/2014/main" id="{BBFFC3B7-012E-41A1-AA4B-248AF27F388D}"/>
              </a:ext>
            </a:extLst>
          </p:cNvPr>
          <p:cNvSpPr txBox="1">
            <a:spLocks noChangeArrowheads="1"/>
          </p:cNvSpPr>
          <p:nvPr/>
        </p:nvSpPr>
        <p:spPr bwMode="auto">
          <a:xfrm>
            <a:off x="7404100" y="14319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28022" name="Line 33">
            <a:extLst>
              <a:ext uri="{FF2B5EF4-FFF2-40B4-BE49-F238E27FC236}">
                <a16:creationId xmlns:a16="http://schemas.microsoft.com/office/drawing/2014/main" id="{CA9D02B5-7813-4BB9-839B-EC7DF316F656}"/>
              </a:ext>
            </a:extLst>
          </p:cNvPr>
          <p:cNvSpPr>
            <a:spLocks noChangeShapeType="1"/>
          </p:cNvSpPr>
          <p:nvPr/>
        </p:nvSpPr>
        <p:spPr bwMode="auto">
          <a:xfrm>
            <a:off x="4251326" y="27416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3" name="Line 34">
            <a:extLst>
              <a:ext uri="{FF2B5EF4-FFF2-40B4-BE49-F238E27FC236}">
                <a16:creationId xmlns:a16="http://schemas.microsoft.com/office/drawing/2014/main" id="{46123B8E-D3A2-4A95-8FA2-3CC78916758C}"/>
              </a:ext>
            </a:extLst>
          </p:cNvPr>
          <p:cNvSpPr>
            <a:spLocks noChangeShapeType="1"/>
          </p:cNvSpPr>
          <p:nvPr/>
        </p:nvSpPr>
        <p:spPr bwMode="auto">
          <a:xfrm>
            <a:off x="2143126" y="1697039"/>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4" name="Line 35">
            <a:extLst>
              <a:ext uri="{FF2B5EF4-FFF2-40B4-BE49-F238E27FC236}">
                <a16:creationId xmlns:a16="http://schemas.microsoft.com/office/drawing/2014/main" id="{215255FD-F946-442C-9AE2-9B57BF6C1E49}"/>
              </a:ext>
            </a:extLst>
          </p:cNvPr>
          <p:cNvSpPr>
            <a:spLocks noChangeShapeType="1"/>
          </p:cNvSpPr>
          <p:nvPr/>
        </p:nvSpPr>
        <p:spPr bwMode="auto">
          <a:xfrm>
            <a:off x="7886700" y="1039813"/>
            <a:ext cx="0" cy="3619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025" name="Line 36">
            <a:extLst>
              <a:ext uri="{FF2B5EF4-FFF2-40B4-BE49-F238E27FC236}">
                <a16:creationId xmlns:a16="http://schemas.microsoft.com/office/drawing/2014/main" id="{4530197B-F366-4DEF-8FD6-355C16D5AC56}"/>
              </a:ext>
            </a:extLst>
          </p:cNvPr>
          <p:cNvSpPr>
            <a:spLocks noChangeShapeType="1"/>
          </p:cNvSpPr>
          <p:nvPr/>
        </p:nvSpPr>
        <p:spPr bwMode="auto">
          <a:xfrm>
            <a:off x="7664450" y="140176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6" name="Line 37">
            <a:extLst>
              <a:ext uri="{FF2B5EF4-FFF2-40B4-BE49-F238E27FC236}">
                <a16:creationId xmlns:a16="http://schemas.microsoft.com/office/drawing/2014/main" id="{CFA681A3-7922-48C6-9A45-68249175789E}"/>
              </a:ext>
            </a:extLst>
          </p:cNvPr>
          <p:cNvSpPr>
            <a:spLocks noChangeShapeType="1"/>
          </p:cNvSpPr>
          <p:nvPr/>
        </p:nvSpPr>
        <p:spPr bwMode="auto">
          <a:xfrm>
            <a:off x="7642225" y="103981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7" name="Rectangle 38">
            <a:extLst>
              <a:ext uri="{FF2B5EF4-FFF2-40B4-BE49-F238E27FC236}">
                <a16:creationId xmlns:a16="http://schemas.microsoft.com/office/drawing/2014/main" id="{D1C9316A-96E6-4607-A946-E3828A322D63}"/>
              </a:ext>
            </a:extLst>
          </p:cNvPr>
          <p:cNvSpPr>
            <a:spLocks noChangeArrowheads="1"/>
          </p:cNvSpPr>
          <p:nvPr/>
        </p:nvSpPr>
        <p:spPr bwMode="auto">
          <a:xfrm>
            <a:off x="6537326" y="3544888"/>
            <a:ext cx="576263" cy="639762"/>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28" name="Text Box 39">
            <a:extLst>
              <a:ext uri="{FF2B5EF4-FFF2-40B4-BE49-F238E27FC236}">
                <a16:creationId xmlns:a16="http://schemas.microsoft.com/office/drawing/2014/main" id="{8018E92B-4A8D-4CBA-905C-6B4D5BE26DB7}"/>
              </a:ext>
            </a:extLst>
          </p:cNvPr>
          <p:cNvSpPr txBox="1">
            <a:spLocks noChangeArrowheads="1"/>
          </p:cNvSpPr>
          <p:nvPr/>
        </p:nvSpPr>
        <p:spPr bwMode="auto">
          <a:xfrm>
            <a:off x="6661151" y="36607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28029" name="Text Box 40">
            <a:extLst>
              <a:ext uri="{FF2B5EF4-FFF2-40B4-BE49-F238E27FC236}">
                <a16:creationId xmlns:a16="http://schemas.microsoft.com/office/drawing/2014/main" id="{FAD2A0CB-D98E-4117-BDC0-9CED9B14520E}"/>
              </a:ext>
            </a:extLst>
          </p:cNvPr>
          <p:cNvSpPr txBox="1">
            <a:spLocks noChangeArrowheads="1"/>
          </p:cNvSpPr>
          <p:nvPr/>
        </p:nvSpPr>
        <p:spPr bwMode="auto">
          <a:xfrm>
            <a:off x="7824789" y="1625600"/>
            <a:ext cx="1012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24 mmol/l</a:t>
            </a:r>
          </a:p>
        </p:txBody>
      </p:sp>
      <p:sp>
        <p:nvSpPr>
          <p:cNvPr id="128030" name="Text Box 41">
            <a:extLst>
              <a:ext uri="{FF2B5EF4-FFF2-40B4-BE49-F238E27FC236}">
                <a16:creationId xmlns:a16="http://schemas.microsoft.com/office/drawing/2014/main" id="{D0C705DB-7DE0-42DE-9F83-1DED629CE5D5}"/>
              </a:ext>
            </a:extLst>
          </p:cNvPr>
          <p:cNvSpPr txBox="1">
            <a:spLocks noChangeArrowheads="1"/>
          </p:cNvSpPr>
          <p:nvPr/>
        </p:nvSpPr>
        <p:spPr bwMode="auto">
          <a:xfrm>
            <a:off x="7118351" y="3556000"/>
            <a:ext cx="2087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43 nmol/l (pH=7,37)</a:t>
            </a:r>
          </a:p>
        </p:txBody>
      </p:sp>
      <p:sp>
        <p:nvSpPr>
          <p:cNvPr id="128031" name="Line 42">
            <a:extLst>
              <a:ext uri="{FF2B5EF4-FFF2-40B4-BE49-F238E27FC236}">
                <a16:creationId xmlns:a16="http://schemas.microsoft.com/office/drawing/2014/main" id="{06D218A1-2E0D-4B7B-800E-D02DDD46C4FC}"/>
              </a:ext>
            </a:extLst>
          </p:cNvPr>
          <p:cNvSpPr>
            <a:spLocks noChangeShapeType="1"/>
          </p:cNvSpPr>
          <p:nvPr/>
        </p:nvSpPr>
        <p:spPr bwMode="auto">
          <a:xfrm>
            <a:off x="7664450" y="2160588"/>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32" name="Line 43">
            <a:extLst>
              <a:ext uri="{FF2B5EF4-FFF2-40B4-BE49-F238E27FC236}">
                <a16:creationId xmlns:a16="http://schemas.microsoft.com/office/drawing/2014/main" id="{4FC88476-0A7A-45B5-8F09-8BD1C298D0B4}"/>
              </a:ext>
            </a:extLst>
          </p:cNvPr>
          <p:cNvSpPr>
            <a:spLocks noChangeShapeType="1"/>
          </p:cNvSpPr>
          <p:nvPr/>
        </p:nvSpPr>
        <p:spPr bwMode="auto">
          <a:xfrm>
            <a:off x="7886700" y="1414464"/>
            <a:ext cx="0" cy="7588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033" name="Line 44">
            <a:extLst>
              <a:ext uri="{FF2B5EF4-FFF2-40B4-BE49-F238E27FC236}">
                <a16:creationId xmlns:a16="http://schemas.microsoft.com/office/drawing/2014/main" id="{9EAE384D-E783-45C0-8E3E-5D297A109939}"/>
              </a:ext>
            </a:extLst>
          </p:cNvPr>
          <p:cNvSpPr>
            <a:spLocks noChangeShapeType="1"/>
          </p:cNvSpPr>
          <p:nvPr/>
        </p:nvSpPr>
        <p:spPr bwMode="auto">
          <a:xfrm>
            <a:off x="7115175" y="4187825"/>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34" name="Line 45">
            <a:extLst>
              <a:ext uri="{FF2B5EF4-FFF2-40B4-BE49-F238E27FC236}">
                <a16:creationId xmlns:a16="http://schemas.microsoft.com/office/drawing/2014/main" id="{22CD7997-ED9E-44F8-9E92-200E58C0BC68}"/>
              </a:ext>
            </a:extLst>
          </p:cNvPr>
          <p:cNvSpPr>
            <a:spLocks noChangeShapeType="1"/>
          </p:cNvSpPr>
          <p:nvPr/>
        </p:nvSpPr>
        <p:spPr bwMode="auto">
          <a:xfrm>
            <a:off x="7297738" y="3487739"/>
            <a:ext cx="0" cy="70008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035" name="Rectangle 46">
            <a:extLst>
              <a:ext uri="{FF2B5EF4-FFF2-40B4-BE49-F238E27FC236}">
                <a16:creationId xmlns:a16="http://schemas.microsoft.com/office/drawing/2014/main" id="{5D116D21-7279-4895-AE47-CC010BAD9A3C}"/>
              </a:ext>
            </a:extLst>
          </p:cNvPr>
          <p:cNvSpPr>
            <a:spLocks noChangeArrowheads="1"/>
          </p:cNvSpPr>
          <p:nvPr/>
        </p:nvSpPr>
        <p:spPr bwMode="auto">
          <a:xfrm>
            <a:off x="9296400" y="4397375"/>
            <a:ext cx="1111250" cy="782638"/>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36" name="Rectangle 47">
            <a:extLst>
              <a:ext uri="{FF2B5EF4-FFF2-40B4-BE49-F238E27FC236}">
                <a16:creationId xmlns:a16="http://schemas.microsoft.com/office/drawing/2014/main" id="{03F8ED45-CEC9-4EE6-997C-23C4BFC57878}"/>
              </a:ext>
            </a:extLst>
          </p:cNvPr>
          <p:cNvSpPr>
            <a:spLocks noChangeArrowheads="1"/>
          </p:cNvSpPr>
          <p:nvPr/>
        </p:nvSpPr>
        <p:spPr bwMode="auto">
          <a:xfrm>
            <a:off x="6532563" y="5180013"/>
            <a:ext cx="1111250" cy="977900"/>
          </a:xfrm>
          <a:prstGeom prst="rect">
            <a:avLst/>
          </a:prstGeom>
          <a:solidFill>
            <a:schemeClr val="bg1"/>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37" name="Rectangle 48">
            <a:extLst>
              <a:ext uri="{FF2B5EF4-FFF2-40B4-BE49-F238E27FC236}">
                <a16:creationId xmlns:a16="http://schemas.microsoft.com/office/drawing/2014/main" id="{2C38643B-C2C4-425C-9089-E80FD3F848AB}"/>
              </a:ext>
            </a:extLst>
          </p:cNvPr>
          <p:cNvSpPr>
            <a:spLocks noChangeArrowheads="1"/>
          </p:cNvSpPr>
          <p:nvPr/>
        </p:nvSpPr>
        <p:spPr bwMode="auto">
          <a:xfrm>
            <a:off x="6530975" y="5541964"/>
            <a:ext cx="1111250" cy="623887"/>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28038" name="Text Box 49">
            <a:extLst>
              <a:ext uri="{FF2B5EF4-FFF2-40B4-BE49-F238E27FC236}">
                <a16:creationId xmlns:a16="http://schemas.microsoft.com/office/drawing/2014/main" id="{16B45F20-CEE0-4443-8AEC-B0593F6FC757}"/>
              </a:ext>
            </a:extLst>
          </p:cNvPr>
          <p:cNvSpPr txBox="1">
            <a:spLocks noChangeArrowheads="1"/>
          </p:cNvSpPr>
          <p:nvPr/>
        </p:nvSpPr>
        <p:spPr bwMode="auto">
          <a:xfrm>
            <a:off x="6718300" y="5661025"/>
            <a:ext cx="844550" cy="457200"/>
          </a:xfrm>
          <a:prstGeom prst="rect">
            <a:avLst/>
          </a:prstGeom>
          <a:solidFill>
            <a:srgbClr val="A6FFFF"/>
          </a:solidFill>
          <a:ln>
            <a:noFill/>
          </a:ln>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28039" name="Freeform 50">
            <a:extLst>
              <a:ext uri="{FF2B5EF4-FFF2-40B4-BE49-F238E27FC236}">
                <a16:creationId xmlns:a16="http://schemas.microsoft.com/office/drawing/2014/main" id="{3E606486-6566-40FB-A2C4-22932066739A}"/>
              </a:ext>
            </a:extLst>
          </p:cNvPr>
          <p:cNvSpPr>
            <a:spLocks/>
          </p:cNvSpPr>
          <p:nvPr/>
        </p:nvSpPr>
        <p:spPr bwMode="auto">
          <a:xfrm>
            <a:off x="7118350" y="3851275"/>
            <a:ext cx="2154238" cy="1035050"/>
          </a:xfrm>
          <a:custGeom>
            <a:avLst/>
            <a:gdLst>
              <a:gd name="T0" fmla="*/ 2147483646 w 1357"/>
              <a:gd name="T1" fmla="*/ 2147483646 h 652"/>
              <a:gd name="T2" fmla="*/ 2147483646 w 1357"/>
              <a:gd name="T3" fmla="*/ 2147483646 h 652"/>
              <a:gd name="T4" fmla="*/ 2147483646 w 1357"/>
              <a:gd name="T5" fmla="*/ 2147483646 h 652"/>
              <a:gd name="T6" fmla="*/ 2147483646 w 1357"/>
              <a:gd name="T7" fmla="*/ 2147483646 h 652"/>
              <a:gd name="T8" fmla="*/ 2147483646 w 1357"/>
              <a:gd name="T9" fmla="*/ 0 h 652"/>
              <a:gd name="T10" fmla="*/ 0 w 1357"/>
              <a:gd name="T11" fmla="*/ 2147483646 h 652"/>
              <a:gd name="T12" fmla="*/ 0 60000 65536"/>
              <a:gd name="T13" fmla="*/ 0 60000 65536"/>
              <a:gd name="T14" fmla="*/ 0 60000 65536"/>
              <a:gd name="T15" fmla="*/ 0 60000 65536"/>
              <a:gd name="T16" fmla="*/ 0 60000 65536"/>
              <a:gd name="T17" fmla="*/ 0 60000 65536"/>
              <a:gd name="T18" fmla="*/ 0 w 1357"/>
              <a:gd name="T19" fmla="*/ 0 h 652"/>
              <a:gd name="T20" fmla="*/ 1357 w 1357"/>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1357" h="652">
                <a:moveTo>
                  <a:pt x="1357" y="647"/>
                </a:moveTo>
                <a:lnTo>
                  <a:pt x="757" y="652"/>
                </a:lnTo>
                <a:cubicBezTo>
                  <a:pt x="637" y="634"/>
                  <a:pt x="655" y="631"/>
                  <a:pt x="635" y="538"/>
                </a:cubicBezTo>
                <a:lnTo>
                  <a:pt x="635" y="91"/>
                </a:lnTo>
                <a:cubicBezTo>
                  <a:pt x="622" y="1"/>
                  <a:pt x="660" y="15"/>
                  <a:pt x="554" y="0"/>
                </a:cubicBezTo>
                <a:lnTo>
                  <a:pt x="0" y="1"/>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8040" name="Freeform 51">
            <a:extLst>
              <a:ext uri="{FF2B5EF4-FFF2-40B4-BE49-F238E27FC236}">
                <a16:creationId xmlns:a16="http://schemas.microsoft.com/office/drawing/2014/main" id="{AEB8602A-F113-4454-AE82-AA0C727DAB92}"/>
              </a:ext>
            </a:extLst>
          </p:cNvPr>
          <p:cNvSpPr>
            <a:spLocks/>
          </p:cNvSpPr>
          <p:nvPr/>
        </p:nvSpPr>
        <p:spPr bwMode="auto">
          <a:xfrm>
            <a:off x="7631114" y="4878389"/>
            <a:ext cx="1658937" cy="1012825"/>
          </a:xfrm>
          <a:custGeom>
            <a:avLst/>
            <a:gdLst>
              <a:gd name="T0" fmla="*/ 2147483646 w 1045"/>
              <a:gd name="T1" fmla="*/ 0 h 638"/>
              <a:gd name="T2" fmla="*/ 2147483646 w 1045"/>
              <a:gd name="T3" fmla="*/ 2147483646 h 638"/>
              <a:gd name="T4" fmla="*/ 2147483646 w 1045"/>
              <a:gd name="T5" fmla="*/ 0 h 638"/>
              <a:gd name="T6" fmla="*/ 2147483646 w 1045"/>
              <a:gd name="T7" fmla="*/ 2147483646 h 638"/>
              <a:gd name="T8" fmla="*/ 2147483646 w 1045"/>
              <a:gd name="T9" fmla="*/ 2147483646 h 638"/>
              <a:gd name="T10" fmla="*/ 2147483646 w 1045"/>
              <a:gd name="T11" fmla="*/ 2147483646 h 638"/>
              <a:gd name="T12" fmla="*/ 0 w 1045"/>
              <a:gd name="T13" fmla="*/ 2147483646 h 638"/>
              <a:gd name="T14" fmla="*/ 0 60000 65536"/>
              <a:gd name="T15" fmla="*/ 0 60000 65536"/>
              <a:gd name="T16" fmla="*/ 0 60000 65536"/>
              <a:gd name="T17" fmla="*/ 0 60000 65536"/>
              <a:gd name="T18" fmla="*/ 0 60000 65536"/>
              <a:gd name="T19" fmla="*/ 0 60000 65536"/>
              <a:gd name="T20" fmla="*/ 0 60000 65536"/>
              <a:gd name="T21" fmla="*/ 0 w 1045"/>
              <a:gd name="T22" fmla="*/ 0 h 638"/>
              <a:gd name="T23" fmla="*/ 1045 w 1045"/>
              <a:gd name="T24" fmla="*/ 638 h 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5" h="638">
                <a:moveTo>
                  <a:pt x="1045" y="0"/>
                </a:moveTo>
                <a:lnTo>
                  <a:pt x="763" y="5"/>
                </a:lnTo>
                <a:lnTo>
                  <a:pt x="434" y="0"/>
                </a:lnTo>
                <a:cubicBezTo>
                  <a:pt x="359" y="22"/>
                  <a:pt x="332" y="47"/>
                  <a:pt x="312" y="138"/>
                </a:cubicBezTo>
                <a:lnTo>
                  <a:pt x="312" y="547"/>
                </a:lnTo>
                <a:cubicBezTo>
                  <a:pt x="298" y="630"/>
                  <a:pt x="283" y="623"/>
                  <a:pt x="231" y="638"/>
                </a:cubicBezTo>
                <a:lnTo>
                  <a:pt x="0" y="638"/>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8041" name="Line 52">
            <a:extLst>
              <a:ext uri="{FF2B5EF4-FFF2-40B4-BE49-F238E27FC236}">
                <a16:creationId xmlns:a16="http://schemas.microsoft.com/office/drawing/2014/main" id="{2EEAC1D3-9E60-47CC-BCD9-EC5B91AAD106}"/>
              </a:ext>
            </a:extLst>
          </p:cNvPr>
          <p:cNvSpPr>
            <a:spLocks noChangeShapeType="1"/>
          </p:cNvSpPr>
          <p:nvPr/>
        </p:nvSpPr>
        <p:spPr bwMode="auto">
          <a:xfrm>
            <a:off x="6689726" y="5729289"/>
            <a:ext cx="9525" cy="2936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042" name="Text Box 53">
            <a:extLst>
              <a:ext uri="{FF2B5EF4-FFF2-40B4-BE49-F238E27FC236}">
                <a16:creationId xmlns:a16="http://schemas.microsoft.com/office/drawing/2014/main" id="{5C839EF0-9217-43D5-9855-3ACDE3923A52}"/>
              </a:ext>
            </a:extLst>
          </p:cNvPr>
          <p:cNvSpPr txBox="1">
            <a:spLocks noChangeArrowheads="1"/>
          </p:cNvSpPr>
          <p:nvPr/>
        </p:nvSpPr>
        <p:spPr bwMode="auto">
          <a:xfrm>
            <a:off x="9494838" y="4603750"/>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28043" name="Line 54">
            <a:extLst>
              <a:ext uri="{FF2B5EF4-FFF2-40B4-BE49-F238E27FC236}">
                <a16:creationId xmlns:a16="http://schemas.microsoft.com/office/drawing/2014/main" id="{5105A35D-5507-41C8-8C53-E535A9CBC16F}"/>
              </a:ext>
            </a:extLst>
          </p:cNvPr>
          <p:cNvSpPr>
            <a:spLocks noChangeShapeType="1"/>
          </p:cNvSpPr>
          <p:nvPr/>
        </p:nvSpPr>
        <p:spPr bwMode="auto">
          <a:xfrm>
            <a:off x="9485314" y="4675189"/>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44" name="Line 55">
            <a:extLst>
              <a:ext uri="{FF2B5EF4-FFF2-40B4-BE49-F238E27FC236}">
                <a16:creationId xmlns:a16="http://schemas.microsoft.com/office/drawing/2014/main" id="{6098CB29-2E22-45C0-9DB2-6D91D203F03E}"/>
              </a:ext>
            </a:extLst>
          </p:cNvPr>
          <p:cNvSpPr>
            <a:spLocks noChangeShapeType="1"/>
          </p:cNvSpPr>
          <p:nvPr/>
        </p:nvSpPr>
        <p:spPr bwMode="auto">
          <a:xfrm>
            <a:off x="6319838" y="5180013"/>
            <a:ext cx="0" cy="3619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045" name="Line 56">
            <a:extLst>
              <a:ext uri="{FF2B5EF4-FFF2-40B4-BE49-F238E27FC236}">
                <a16:creationId xmlns:a16="http://schemas.microsoft.com/office/drawing/2014/main" id="{9146DC0B-C0FB-4693-AE95-687B75ADF9A3}"/>
              </a:ext>
            </a:extLst>
          </p:cNvPr>
          <p:cNvSpPr>
            <a:spLocks noChangeShapeType="1"/>
          </p:cNvSpPr>
          <p:nvPr/>
        </p:nvSpPr>
        <p:spPr bwMode="auto">
          <a:xfrm>
            <a:off x="6189663" y="554196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46" name="Line 57">
            <a:extLst>
              <a:ext uri="{FF2B5EF4-FFF2-40B4-BE49-F238E27FC236}">
                <a16:creationId xmlns:a16="http://schemas.microsoft.com/office/drawing/2014/main" id="{EFAFB661-E221-49B2-8C13-6404740DD236}"/>
              </a:ext>
            </a:extLst>
          </p:cNvPr>
          <p:cNvSpPr>
            <a:spLocks noChangeShapeType="1"/>
          </p:cNvSpPr>
          <p:nvPr/>
        </p:nvSpPr>
        <p:spPr bwMode="auto">
          <a:xfrm>
            <a:off x="6181725" y="517366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47" name="Line 58">
            <a:extLst>
              <a:ext uri="{FF2B5EF4-FFF2-40B4-BE49-F238E27FC236}">
                <a16:creationId xmlns:a16="http://schemas.microsoft.com/office/drawing/2014/main" id="{C33A80C4-3345-4DE2-BD46-338A5EF161CA}"/>
              </a:ext>
            </a:extLst>
          </p:cNvPr>
          <p:cNvSpPr>
            <a:spLocks noChangeShapeType="1"/>
          </p:cNvSpPr>
          <p:nvPr/>
        </p:nvSpPr>
        <p:spPr bwMode="auto">
          <a:xfrm>
            <a:off x="9147175" y="4035425"/>
            <a:ext cx="0" cy="3619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048" name="Line 59">
            <a:extLst>
              <a:ext uri="{FF2B5EF4-FFF2-40B4-BE49-F238E27FC236}">
                <a16:creationId xmlns:a16="http://schemas.microsoft.com/office/drawing/2014/main" id="{4F9F44B6-DA92-4F66-A35D-D26A36AC97AF}"/>
              </a:ext>
            </a:extLst>
          </p:cNvPr>
          <p:cNvSpPr>
            <a:spLocks noChangeShapeType="1"/>
          </p:cNvSpPr>
          <p:nvPr/>
        </p:nvSpPr>
        <p:spPr bwMode="auto">
          <a:xfrm>
            <a:off x="8963025" y="4397375"/>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49" name="Line 60">
            <a:extLst>
              <a:ext uri="{FF2B5EF4-FFF2-40B4-BE49-F238E27FC236}">
                <a16:creationId xmlns:a16="http://schemas.microsoft.com/office/drawing/2014/main" id="{713CDE9B-FEC6-4711-B8B1-D6DA0E2176FF}"/>
              </a:ext>
            </a:extLst>
          </p:cNvPr>
          <p:cNvSpPr>
            <a:spLocks noChangeShapeType="1"/>
          </p:cNvSpPr>
          <p:nvPr/>
        </p:nvSpPr>
        <p:spPr bwMode="auto">
          <a:xfrm>
            <a:off x="8947150" y="4035425"/>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50" name="Text Box 61">
            <a:extLst>
              <a:ext uri="{FF2B5EF4-FFF2-40B4-BE49-F238E27FC236}">
                <a16:creationId xmlns:a16="http://schemas.microsoft.com/office/drawing/2014/main" id="{9141DD2E-285D-4CDE-8ECD-6CB22C2802E9}"/>
              </a:ext>
            </a:extLst>
          </p:cNvPr>
          <p:cNvSpPr txBox="1">
            <a:spLocks noChangeArrowheads="1"/>
          </p:cNvSpPr>
          <p:nvPr/>
        </p:nvSpPr>
        <p:spPr bwMode="auto">
          <a:xfrm>
            <a:off x="8107363" y="4035425"/>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+1 mmol/l</a:t>
            </a:r>
          </a:p>
        </p:txBody>
      </p:sp>
      <p:sp>
        <p:nvSpPr>
          <p:cNvPr id="128051" name="Line 62">
            <a:extLst>
              <a:ext uri="{FF2B5EF4-FFF2-40B4-BE49-F238E27FC236}">
                <a16:creationId xmlns:a16="http://schemas.microsoft.com/office/drawing/2014/main" id="{25823EC6-1424-46AF-B4AF-66FE09497CA4}"/>
              </a:ext>
            </a:extLst>
          </p:cNvPr>
          <p:cNvSpPr>
            <a:spLocks noChangeShapeType="1"/>
          </p:cNvSpPr>
          <p:nvPr/>
        </p:nvSpPr>
        <p:spPr bwMode="auto">
          <a:xfrm>
            <a:off x="7054850" y="3487738"/>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52" name="Text Box 63">
            <a:extLst>
              <a:ext uri="{FF2B5EF4-FFF2-40B4-BE49-F238E27FC236}">
                <a16:creationId xmlns:a16="http://schemas.microsoft.com/office/drawing/2014/main" id="{1818EE8F-23FC-477F-A93D-095F996B65BF}"/>
              </a:ext>
            </a:extLst>
          </p:cNvPr>
          <p:cNvSpPr txBox="1">
            <a:spLocks noChangeArrowheads="1"/>
          </p:cNvSpPr>
          <p:nvPr/>
        </p:nvSpPr>
        <p:spPr bwMode="auto">
          <a:xfrm>
            <a:off x="4741863" y="5186363"/>
            <a:ext cx="1695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dBuf </a:t>
            </a:r>
            <a:r>
              <a:rPr lang="cs-CZ" altLang="cs-CZ" sz="2000" b="1" baseline="50000">
                <a:latin typeface="Times New Roman" panose="02020603050405020304" pitchFamily="18" charset="0"/>
              </a:rPr>
              <a:t>-</a:t>
            </a:r>
            <a:r>
              <a:rPr lang="cs-CZ" altLang="cs-CZ" sz="1400" b="1">
                <a:latin typeface="Times New Roman" panose="02020603050405020304" pitchFamily="18" charset="0"/>
              </a:rPr>
              <a:t> = -1 mmol/l</a:t>
            </a:r>
          </a:p>
        </p:txBody>
      </p:sp>
      <p:grpSp>
        <p:nvGrpSpPr>
          <p:cNvPr id="128053" name="Group 64">
            <a:extLst>
              <a:ext uri="{FF2B5EF4-FFF2-40B4-BE49-F238E27FC236}">
                <a16:creationId xmlns:a16="http://schemas.microsoft.com/office/drawing/2014/main" id="{0A795952-E6A5-4C4D-A8ED-CCCD001D85E6}"/>
              </a:ext>
            </a:extLst>
          </p:cNvPr>
          <p:cNvGrpSpPr>
            <a:grpSpLocks/>
          </p:cNvGrpSpPr>
          <p:nvPr/>
        </p:nvGrpSpPr>
        <p:grpSpPr bwMode="auto">
          <a:xfrm>
            <a:off x="7712076" y="958850"/>
            <a:ext cx="2085975" cy="420688"/>
            <a:chOff x="3990" y="594"/>
            <a:chExt cx="1314" cy="265"/>
          </a:xfrm>
        </p:grpSpPr>
        <p:sp>
          <p:nvSpPr>
            <p:cNvPr id="128057" name="Text Box 65">
              <a:extLst>
                <a:ext uri="{FF2B5EF4-FFF2-40B4-BE49-F238E27FC236}">
                  <a16:creationId xmlns:a16="http://schemas.microsoft.com/office/drawing/2014/main" id="{1D5436B9-64B3-4D96-8FF2-20B6C99837B4}"/>
                </a:ext>
              </a:extLst>
            </p:cNvPr>
            <p:cNvSpPr txBox="1">
              <a:spLocks noChangeArrowheads="1"/>
            </p:cNvSpPr>
            <p:nvPr/>
          </p:nvSpPr>
          <p:spPr bwMode="auto">
            <a:xfrm>
              <a:off x="3990" y="667"/>
              <a:ext cx="13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dHCO</a:t>
              </a:r>
              <a:r>
                <a:rPr lang="cs-CZ" altLang="cs-CZ" sz="1400" b="1" baseline="-25000">
                  <a:latin typeface="Times New Roman" panose="02020603050405020304" pitchFamily="18" charset="0"/>
                </a:rPr>
                <a:t>3</a:t>
              </a:r>
              <a:r>
                <a:rPr lang="cs-CZ" altLang="cs-CZ" sz="1400" b="1">
                  <a:latin typeface="Times New Roman" panose="02020603050405020304" pitchFamily="18" charset="0"/>
                </a:rPr>
                <a:t> = +1 mmol/l</a:t>
              </a:r>
            </a:p>
          </p:txBody>
        </p:sp>
        <p:sp>
          <p:nvSpPr>
            <p:cNvPr id="128058" name="Text Box 66">
              <a:extLst>
                <a:ext uri="{FF2B5EF4-FFF2-40B4-BE49-F238E27FC236}">
                  <a16:creationId xmlns:a16="http://schemas.microsoft.com/office/drawing/2014/main" id="{4A2DCED0-464F-49DF-8255-C68C1B5057BD}"/>
                </a:ext>
              </a:extLst>
            </p:cNvPr>
            <p:cNvSpPr txBox="1">
              <a:spLocks noChangeArrowheads="1"/>
            </p:cNvSpPr>
            <p:nvPr/>
          </p:nvSpPr>
          <p:spPr bwMode="auto">
            <a:xfrm>
              <a:off x="4478" y="594"/>
              <a:ext cx="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a:t>
              </a:r>
            </a:p>
          </p:txBody>
        </p:sp>
      </p:grpSp>
      <p:sp>
        <p:nvSpPr>
          <p:cNvPr id="128054" name="Text Box 67">
            <a:extLst>
              <a:ext uri="{FF2B5EF4-FFF2-40B4-BE49-F238E27FC236}">
                <a16:creationId xmlns:a16="http://schemas.microsoft.com/office/drawing/2014/main" id="{16F29731-ED28-4E5D-BCBE-806F5C2159E7}"/>
              </a:ext>
            </a:extLst>
          </p:cNvPr>
          <p:cNvSpPr txBox="1">
            <a:spLocks noChangeArrowheads="1"/>
          </p:cNvSpPr>
          <p:nvPr/>
        </p:nvSpPr>
        <p:spPr bwMode="auto">
          <a:xfrm>
            <a:off x="3305175" y="115888"/>
            <a:ext cx="367665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latin typeface="Arial" panose="020B0604020202020204" pitchFamily="34" charset="0"/>
              </a:rPr>
              <a:t>A: Titrace CO</a:t>
            </a:r>
            <a:r>
              <a:rPr lang="cs-CZ" altLang="cs-CZ" sz="2400" b="1" baseline="-25000">
                <a:latin typeface="Arial" panose="020B0604020202020204" pitchFamily="34" charset="0"/>
              </a:rPr>
              <a:t>2</a:t>
            </a:r>
            <a:r>
              <a:rPr lang="cs-CZ" altLang="cs-CZ" sz="2400" b="1">
                <a:latin typeface="Arial" panose="020B0604020202020204" pitchFamily="34" charset="0"/>
              </a:rPr>
              <a:t> „in vitro“</a:t>
            </a:r>
            <a:endParaRPr lang="cs-CZ" altLang="cs-CZ" sz="2400" b="1">
              <a:latin typeface="Times New Roman" panose="02020603050405020304" pitchFamily="18" charset="0"/>
            </a:endParaRPr>
          </a:p>
        </p:txBody>
      </p:sp>
      <p:sp>
        <p:nvSpPr>
          <p:cNvPr id="263236" name="Text Box 68">
            <a:extLst>
              <a:ext uri="{FF2B5EF4-FFF2-40B4-BE49-F238E27FC236}">
                <a16:creationId xmlns:a16="http://schemas.microsoft.com/office/drawing/2014/main" id="{542C90BD-5930-456D-80E0-B1474BF976AB}"/>
              </a:ext>
            </a:extLst>
          </p:cNvPr>
          <p:cNvSpPr txBox="1">
            <a:spLocks noChangeArrowheads="1"/>
          </p:cNvSpPr>
          <p:nvPr/>
        </p:nvSpPr>
        <p:spPr bwMode="auto">
          <a:xfrm>
            <a:off x="1703388" y="5949951"/>
            <a:ext cx="3625850" cy="615553"/>
          </a:xfrm>
          <a:prstGeom prst="rect">
            <a:avLst/>
          </a:prstGeom>
          <a:noFill/>
          <a:ln w="12700">
            <a:solidFill>
              <a:schemeClr val="tx1"/>
            </a:solidFill>
            <a:miter lim="800000"/>
            <a:headEnd/>
            <a:tailEnd/>
          </a:ln>
          <a:effectLst>
            <a:prstShdw prst="shdw17" dist="17961" dir="2700000">
              <a:schemeClr val="tx1">
                <a:gamma/>
                <a:shade val="60000"/>
                <a:invGamma/>
              </a:schemeClr>
            </a:prstShdw>
          </a:effectLst>
        </p:spPr>
        <p:txBody>
          <a:bodyPr>
            <a:spAutoFit/>
          </a:bodyPr>
          <a:lstStyle/>
          <a:p>
            <a:pPr>
              <a:defRPr/>
            </a:pPr>
            <a:r>
              <a:rPr lang="cs-CZ" sz="1600" b="1">
                <a:latin typeface="Arial" pitchFamily="34" charset="0"/>
              </a:rPr>
              <a:t>Buffer Base (BB)</a:t>
            </a:r>
          </a:p>
          <a:p>
            <a:pPr>
              <a:defRPr/>
            </a:pPr>
            <a:r>
              <a:rPr lang="cs-CZ" sz="1600" b="1">
                <a:latin typeface="Arial" pitchFamily="34" charset="0"/>
              </a:rPr>
              <a:t>BB  =</a:t>
            </a:r>
            <a:r>
              <a:rPr lang="cs-CZ" b="1">
                <a:latin typeface="Arial" pitchFamily="34" charset="0"/>
              </a:rPr>
              <a:t> </a:t>
            </a:r>
            <a:r>
              <a:rPr lang="en-US">
                <a:latin typeface="Arial" pitchFamily="34" charset="0"/>
              </a:rPr>
              <a:t>[</a:t>
            </a:r>
            <a:r>
              <a:rPr lang="cs-CZ" sz="1600" b="1">
                <a:latin typeface="Arial" pitchFamily="34" charset="0"/>
              </a:rPr>
              <a:t>HCO</a:t>
            </a:r>
            <a:r>
              <a:rPr lang="cs-CZ" sz="1600" b="1" baseline="-25000">
                <a:latin typeface="Arial" pitchFamily="34" charset="0"/>
              </a:rPr>
              <a:t>3</a:t>
            </a:r>
            <a:r>
              <a:rPr lang="cs-CZ" sz="1600" b="1" baseline="70000">
                <a:latin typeface="Arial" pitchFamily="34" charset="0"/>
              </a:rPr>
              <a:t>-</a:t>
            </a:r>
            <a:r>
              <a:rPr lang="cs-CZ" b="1" baseline="70000">
                <a:latin typeface="Arial" pitchFamily="34" charset="0"/>
              </a:rPr>
              <a:t> </a:t>
            </a:r>
            <a:r>
              <a:rPr lang="cs-CZ">
                <a:latin typeface="Arial" pitchFamily="34" charset="0"/>
              </a:rPr>
              <a:t>]</a:t>
            </a:r>
            <a:r>
              <a:rPr lang="cs-CZ" b="1">
                <a:latin typeface="Arial" pitchFamily="34" charset="0"/>
              </a:rPr>
              <a:t>+ </a:t>
            </a:r>
            <a:r>
              <a:rPr lang="cs-CZ">
                <a:latin typeface="Arial" pitchFamily="34" charset="0"/>
              </a:rPr>
              <a:t>[</a:t>
            </a:r>
            <a:r>
              <a:rPr lang="cs-CZ" sz="1600" b="1">
                <a:latin typeface="Arial" pitchFamily="34" charset="0"/>
              </a:rPr>
              <a:t>Buf </a:t>
            </a:r>
            <a:r>
              <a:rPr lang="cs-CZ" sz="1600" b="1" baseline="70000">
                <a:latin typeface="Arial" pitchFamily="34" charset="0"/>
              </a:rPr>
              <a:t>-</a:t>
            </a:r>
            <a:r>
              <a:rPr lang="cs-CZ" b="1" baseline="70000">
                <a:latin typeface="Arial" pitchFamily="34" charset="0"/>
              </a:rPr>
              <a:t> </a:t>
            </a:r>
            <a:r>
              <a:rPr lang="cs-CZ">
                <a:latin typeface="Arial" pitchFamily="34" charset="0"/>
              </a:rPr>
              <a:t>]</a:t>
            </a:r>
            <a:endParaRPr lang="cs-CZ" b="1" baseline="70000">
              <a:latin typeface="Arial" pitchFamily="34" charset="0"/>
            </a:endParaRPr>
          </a:p>
        </p:txBody>
      </p:sp>
      <p:sp>
        <p:nvSpPr>
          <p:cNvPr id="128056" name="Line 69">
            <a:extLst>
              <a:ext uri="{FF2B5EF4-FFF2-40B4-BE49-F238E27FC236}">
                <a16:creationId xmlns:a16="http://schemas.microsoft.com/office/drawing/2014/main" id="{87C2D1B7-219E-438C-BFD1-5483332C6C27}"/>
              </a:ext>
            </a:extLst>
          </p:cNvPr>
          <p:cNvSpPr>
            <a:spLocks noChangeShapeType="1"/>
          </p:cNvSpPr>
          <p:nvPr/>
        </p:nvSpPr>
        <p:spPr bwMode="auto">
          <a:xfrm flipV="1">
            <a:off x="6672263" y="3717926"/>
            <a:ext cx="0" cy="3587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unipa.it/~lanza/esiait/astrup.JPG">
            <a:extLst>
              <a:ext uri="{FF2B5EF4-FFF2-40B4-BE49-F238E27FC236}">
                <a16:creationId xmlns:a16="http://schemas.microsoft.com/office/drawing/2014/main" id="{E9D3C73E-CCAF-49A6-A378-E83480C75B6A}"/>
              </a:ext>
            </a:extLst>
          </p:cNvPr>
          <p:cNvPicPr>
            <a:picLocks noChangeAspect="1" noChangeArrowheads="1"/>
          </p:cNvPicPr>
          <p:nvPr/>
        </p:nvPicPr>
        <p:blipFill>
          <a:blip r:embed="rId9"/>
          <a:srcRect/>
          <a:stretch>
            <a:fillRect/>
          </a:stretch>
        </p:blipFill>
        <p:spPr bwMode="auto">
          <a:xfrm>
            <a:off x="7194958" y="983646"/>
            <a:ext cx="3214440" cy="2411226"/>
          </a:xfrm>
          <a:prstGeom prst="rect">
            <a:avLst/>
          </a:prstGeom>
          <a:noFill/>
          <a:effectLst>
            <a:outerShdw blurRad="50800" dist="38100" dir="2700000" algn="tl" rotWithShape="0">
              <a:prstClr val="black">
                <a:alpha val="40000"/>
              </a:prstClr>
            </a:outerShdw>
          </a:effectLst>
        </p:spPr>
      </p:pic>
      <p:sp>
        <p:nvSpPr>
          <p:cNvPr id="27651" name="Rectangle 2">
            <a:extLst>
              <a:ext uri="{FF2B5EF4-FFF2-40B4-BE49-F238E27FC236}">
                <a16:creationId xmlns:a16="http://schemas.microsoft.com/office/drawing/2014/main" id="{0FF1D628-DDB8-43A1-937F-05283754BD52}"/>
              </a:ext>
            </a:extLst>
          </p:cNvPr>
          <p:cNvSpPr>
            <a:spLocks noGrp="1" noChangeArrowheads="1"/>
          </p:cNvSpPr>
          <p:nvPr>
            <p:ph type="title"/>
          </p:nvPr>
        </p:nvSpPr>
        <p:spPr>
          <a:xfrm>
            <a:off x="3384760" y="266"/>
            <a:ext cx="7282888" cy="1223869"/>
          </a:xfrm>
        </p:spPr>
        <p:txBody>
          <a:bodyPr/>
          <a:lstStyle/>
          <a:p>
            <a:pPr eaLnBrk="1" hangingPunct="1"/>
            <a:r>
              <a:rPr lang="cs-CZ" altLang="cs-CZ" dirty="0"/>
              <a:t>Acidobazická rovnováha</a:t>
            </a:r>
          </a:p>
        </p:txBody>
      </p:sp>
      <p:sp>
        <p:nvSpPr>
          <p:cNvPr id="27652" name="Rectangle 8">
            <a:extLst>
              <a:ext uri="{FF2B5EF4-FFF2-40B4-BE49-F238E27FC236}">
                <a16:creationId xmlns:a16="http://schemas.microsoft.com/office/drawing/2014/main" id="{98097BC8-8FD0-46BE-BA02-27515F1D13C7}"/>
              </a:ext>
            </a:extLst>
          </p:cNvPr>
          <p:cNvSpPr>
            <a:spLocks noChangeArrowheads="1"/>
          </p:cNvSpPr>
          <p:nvPr/>
        </p:nvSpPr>
        <p:spPr bwMode="auto">
          <a:xfrm>
            <a:off x="1898240" y="1766806"/>
            <a:ext cx="3311270" cy="122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3600" dirty="0">
                <a:solidFill>
                  <a:srgbClr val="FF0000"/>
                </a:solidFill>
              </a:rPr>
              <a:t>klasická dánská škola</a:t>
            </a:r>
          </a:p>
        </p:txBody>
      </p:sp>
      <p:pic>
        <p:nvPicPr>
          <p:cNvPr id="76810" name="Picture 10" descr="Summer2003">
            <a:extLst>
              <a:ext uri="{FF2B5EF4-FFF2-40B4-BE49-F238E27FC236}">
                <a16:creationId xmlns:a16="http://schemas.microsoft.com/office/drawing/2014/main" id="{5D15B038-0A69-4E22-9298-A12D68E482CB}"/>
              </a:ext>
            </a:extLst>
          </p:cNvPr>
          <p:cNvPicPr>
            <a:picLocks noChangeAspect="1" noChangeArrowheads="1"/>
          </p:cNvPicPr>
          <p:nvPr/>
        </p:nvPicPr>
        <p:blipFill>
          <a:blip r:embed="rId10"/>
          <a:srcRect l="18808" t="9206" r="45308"/>
          <a:stretch>
            <a:fillRect/>
          </a:stretch>
        </p:blipFill>
        <p:spPr bwMode="auto">
          <a:xfrm>
            <a:off x="55427" y="983646"/>
            <a:ext cx="1511183" cy="2562028"/>
          </a:xfrm>
          <a:prstGeom prst="rect">
            <a:avLst/>
          </a:prstGeom>
          <a:noFill/>
          <a:effectLst>
            <a:outerShdw blurRad="50800" dist="38100" dir="2700000" algn="tl" rotWithShape="0">
              <a:prstClr val="black">
                <a:alpha val="40000"/>
              </a:prstClr>
            </a:outerShdw>
          </a:effectLst>
        </p:spPr>
      </p:pic>
      <p:sp>
        <p:nvSpPr>
          <p:cNvPr id="27654" name="TextovéPole 1">
            <a:extLst>
              <a:ext uri="{FF2B5EF4-FFF2-40B4-BE49-F238E27FC236}">
                <a16:creationId xmlns:a16="http://schemas.microsoft.com/office/drawing/2014/main" id="{188BE4E3-343C-4F25-8E93-0A494774A2CE}"/>
              </a:ext>
            </a:extLst>
          </p:cNvPr>
          <p:cNvSpPr txBox="1">
            <a:spLocks noChangeArrowheads="1"/>
          </p:cNvSpPr>
          <p:nvPr/>
        </p:nvSpPr>
        <p:spPr bwMode="auto">
          <a:xfrm>
            <a:off x="607702" y="4757214"/>
            <a:ext cx="294617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800" b="1" dirty="0">
                <a:latin typeface="Times New Roman" panose="02020603050405020304" pitchFamily="18" charset="0"/>
              </a:rPr>
              <a:t>Problém: </a:t>
            </a:r>
          </a:p>
          <a:p>
            <a:pPr>
              <a:spcBef>
                <a:spcPct val="0"/>
              </a:spcBef>
              <a:buClrTx/>
              <a:buFontTx/>
              <a:buNone/>
            </a:pPr>
            <a:r>
              <a:rPr lang="cs-CZ" altLang="cs-CZ" sz="2800" b="1" dirty="0">
                <a:latin typeface="Times New Roman" panose="02020603050405020304" pitchFamily="18" charset="0"/>
              </a:rPr>
              <a:t>Jak měřit parametry ABR v klinice</a:t>
            </a:r>
          </a:p>
        </p:txBody>
      </p:sp>
      <p:pic>
        <p:nvPicPr>
          <p:cNvPr id="27658" name="Picture 23" descr="Výsledek obrázku pro dětská obrna železné plíce">
            <a:extLst>
              <a:ext uri="{FF2B5EF4-FFF2-40B4-BE49-F238E27FC236}">
                <a16:creationId xmlns:a16="http://schemas.microsoft.com/office/drawing/2014/main" id="{CA2BB082-BDB7-491D-A922-FEF76B2770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2369" y="3164173"/>
            <a:ext cx="5579631" cy="369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r:id="rId1" imgW="1828800" imgH="1828800"/>
        </mc:Choice>
        <mc:Fallback>
          <p:control r:id="rId1" imgW="1828800" imgH="1828800">
            <p:pic>
              <p:nvPicPr>
                <p:cNvPr id="27655" name="ShockwaveFlash1">
                  <a:extLst>
                    <a:ext uri="{FF2B5EF4-FFF2-40B4-BE49-F238E27FC236}">
                      <a16:creationId xmlns:a16="http://schemas.microsoft.com/office/drawing/2014/main" id="{77948E19-896D-42EB-B74F-14C38820D1B9}"/>
                    </a:ext>
                  </a:extLst>
                </p:cNvPr>
                <p:cNvPicPr preferRelativeResize="0">
                  <a:picLocks noChangeArrowheads="1" noChangeShapeType="1"/>
                </p:cNvPicPr>
                <p:nvPr>
                  <p:custDataLst>
                    <p:tags r:id="rId2"/>
                  </p:custDataLst>
                </p:nvPr>
              </p:nvPicPr>
              <p:blipFill>
                <a:blip r:embed="rId12"/>
                <a:srcRect/>
                <a:stretch>
                  <a:fillRect/>
                </a:stretch>
              </p:blipFill>
              <p:spPr bwMode="auto">
                <a:xfrm>
                  <a:off x="1537053" y="12964"/>
                  <a:ext cx="12699" cy="12699"/>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r:id="rId3" imgW="1828800" imgH="1828800"/>
        </mc:Choice>
        <mc:Fallback>
          <p:control r:id="rId3" imgW="1828800" imgH="1828800">
            <p:pic>
              <p:nvPicPr>
                <p:cNvPr id="27656" name="ShockwaveFlash2">
                  <a:extLst>
                    <a:ext uri="{FF2B5EF4-FFF2-40B4-BE49-F238E27FC236}">
                      <a16:creationId xmlns:a16="http://schemas.microsoft.com/office/drawing/2014/main" id="{AE3116E8-F01E-4DD8-B382-8F12FE08ED6B}"/>
                    </a:ext>
                  </a:extLst>
                </p:cNvPr>
                <p:cNvPicPr preferRelativeResize="0">
                  <a:picLocks noChangeArrowheads="1" noChangeShapeType="1"/>
                </p:cNvPicPr>
                <p:nvPr>
                  <p:custDataLst>
                    <p:tags r:id="rId4"/>
                  </p:custDataLst>
                </p:nvPr>
              </p:nvPicPr>
              <p:blipFill>
                <a:blip r:embed="rId12"/>
                <a:srcRect/>
                <a:stretch>
                  <a:fillRect/>
                </a:stretch>
              </p:blipFill>
              <p:spPr bwMode="auto">
                <a:xfrm>
                  <a:off x="1537053" y="12964"/>
                  <a:ext cx="12699" cy="12699"/>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r:id="rId5" imgW="1828800" imgH="1828800"/>
        </mc:Choice>
        <mc:Fallback>
          <p:control r:id="rId5" imgW="1828800" imgH="1828800">
            <p:pic>
              <p:nvPicPr>
                <p:cNvPr id="27657" name="ShockwaveFlash3">
                  <a:extLst>
                    <a:ext uri="{FF2B5EF4-FFF2-40B4-BE49-F238E27FC236}">
                      <a16:creationId xmlns:a16="http://schemas.microsoft.com/office/drawing/2014/main" id="{DABD983C-F134-45E1-981B-A00DCB15924F}"/>
                    </a:ext>
                  </a:extLst>
                </p:cNvPr>
                <p:cNvPicPr preferRelativeResize="0">
                  <a:picLocks noChangeArrowheads="1" noChangeShapeType="1"/>
                </p:cNvPicPr>
                <p:nvPr>
                  <p:custDataLst>
                    <p:tags r:id="rId6"/>
                  </p:custDataLst>
                </p:nvPr>
              </p:nvPicPr>
              <p:blipFill>
                <a:blip r:embed="rId13"/>
                <a:srcRect/>
                <a:stretch>
                  <a:fillRect/>
                </a:stretch>
              </p:blipFill>
              <p:spPr bwMode="auto">
                <a:xfrm>
                  <a:off x="1537053" y="12964"/>
                  <a:ext cx="12699" cy="12699"/>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66536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6FD00EB-A087-4CFC-AC03-2EF3CB6B728F}"/>
              </a:ext>
            </a:extLst>
          </p:cNvPr>
          <p:cNvSpPr>
            <a:spLocks noChangeArrowheads="1"/>
          </p:cNvSpPr>
          <p:nvPr/>
        </p:nvSpPr>
        <p:spPr bwMode="auto">
          <a:xfrm>
            <a:off x="6527800" y="5186363"/>
            <a:ext cx="1111250" cy="97790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endParaRPr lang="cs-CZ" altLang="cs-CZ" sz="2400">
              <a:latin typeface="Times New Roman" panose="02020603050405020304" pitchFamily="18" charset="0"/>
            </a:endParaRPr>
          </a:p>
        </p:txBody>
      </p:sp>
      <p:sp>
        <p:nvSpPr>
          <p:cNvPr id="130051" name="Rectangle 3">
            <a:extLst>
              <a:ext uri="{FF2B5EF4-FFF2-40B4-BE49-F238E27FC236}">
                <a16:creationId xmlns:a16="http://schemas.microsoft.com/office/drawing/2014/main" id="{588901A6-2C48-4AEA-9302-355FE804304A}"/>
              </a:ext>
            </a:extLst>
          </p:cNvPr>
          <p:cNvSpPr>
            <a:spLocks noChangeArrowheads="1"/>
          </p:cNvSpPr>
          <p:nvPr/>
        </p:nvSpPr>
        <p:spPr bwMode="auto">
          <a:xfrm>
            <a:off x="6534151" y="3484564"/>
            <a:ext cx="587375" cy="700087"/>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52" name="Rectangle 4">
            <a:extLst>
              <a:ext uri="{FF2B5EF4-FFF2-40B4-BE49-F238E27FC236}">
                <a16:creationId xmlns:a16="http://schemas.microsoft.com/office/drawing/2014/main" id="{86C564DB-3930-4F11-A054-5ABF8419280D}"/>
              </a:ext>
            </a:extLst>
          </p:cNvPr>
          <p:cNvSpPr>
            <a:spLocks noChangeArrowheads="1"/>
          </p:cNvSpPr>
          <p:nvPr/>
        </p:nvSpPr>
        <p:spPr bwMode="auto">
          <a:xfrm flipH="1">
            <a:off x="1703388" y="146526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53" name="Rectangle 5">
            <a:extLst>
              <a:ext uri="{FF2B5EF4-FFF2-40B4-BE49-F238E27FC236}">
                <a16:creationId xmlns:a16="http://schemas.microsoft.com/office/drawing/2014/main" id="{6BE3C538-5423-4148-AE3D-DCE5F35C30CA}"/>
              </a:ext>
            </a:extLst>
          </p:cNvPr>
          <p:cNvSpPr>
            <a:spLocks noChangeArrowheads="1"/>
          </p:cNvSpPr>
          <p:nvPr/>
        </p:nvSpPr>
        <p:spPr bwMode="auto">
          <a:xfrm>
            <a:off x="9297988" y="4035426"/>
            <a:ext cx="1109662" cy="1025525"/>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54" name="Rectangle 6">
            <a:extLst>
              <a:ext uri="{FF2B5EF4-FFF2-40B4-BE49-F238E27FC236}">
                <a16:creationId xmlns:a16="http://schemas.microsoft.com/office/drawing/2014/main" id="{1D820AF4-838D-4E6B-8586-A9308FA1F23F}"/>
              </a:ext>
            </a:extLst>
          </p:cNvPr>
          <p:cNvSpPr>
            <a:spLocks noChangeArrowheads="1"/>
          </p:cNvSpPr>
          <p:nvPr/>
        </p:nvSpPr>
        <p:spPr bwMode="auto">
          <a:xfrm>
            <a:off x="6535739" y="3176588"/>
            <a:ext cx="1114425" cy="368300"/>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55" name="Rectangle 7">
            <a:extLst>
              <a:ext uri="{FF2B5EF4-FFF2-40B4-BE49-F238E27FC236}">
                <a16:creationId xmlns:a16="http://schemas.microsoft.com/office/drawing/2014/main" id="{48423F48-ED7A-4F3B-A117-27CB22A34BC6}"/>
              </a:ext>
            </a:extLst>
          </p:cNvPr>
          <p:cNvSpPr>
            <a:spLocks noChangeArrowheads="1"/>
          </p:cNvSpPr>
          <p:nvPr/>
        </p:nvSpPr>
        <p:spPr bwMode="auto">
          <a:xfrm>
            <a:off x="6553201" y="1033463"/>
            <a:ext cx="1114425" cy="10731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56" name="Rectangle 8">
            <a:extLst>
              <a:ext uri="{FF2B5EF4-FFF2-40B4-BE49-F238E27FC236}">
                <a16:creationId xmlns:a16="http://schemas.microsoft.com/office/drawing/2014/main" id="{0EE4F50E-B3F6-4EEF-9481-20CCEF2F85CB}"/>
              </a:ext>
            </a:extLst>
          </p:cNvPr>
          <p:cNvSpPr>
            <a:spLocks noChangeArrowheads="1"/>
          </p:cNvSpPr>
          <p:nvPr/>
        </p:nvSpPr>
        <p:spPr bwMode="auto">
          <a:xfrm>
            <a:off x="4124325" y="2173288"/>
            <a:ext cx="1149350" cy="10033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57" name="Rectangle 9">
            <a:extLst>
              <a:ext uri="{FF2B5EF4-FFF2-40B4-BE49-F238E27FC236}">
                <a16:creationId xmlns:a16="http://schemas.microsoft.com/office/drawing/2014/main" id="{2868EC4B-1D17-4C7C-BB49-C77C4AB0F08D}"/>
              </a:ext>
            </a:extLst>
          </p:cNvPr>
          <p:cNvSpPr>
            <a:spLocks noChangeArrowheads="1"/>
          </p:cNvSpPr>
          <p:nvPr/>
        </p:nvSpPr>
        <p:spPr bwMode="auto">
          <a:xfrm>
            <a:off x="2024064" y="1141414"/>
            <a:ext cx="930275" cy="1031875"/>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58" name="Rectangle 10">
            <a:extLst>
              <a:ext uri="{FF2B5EF4-FFF2-40B4-BE49-F238E27FC236}">
                <a16:creationId xmlns:a16="http://schemas.microsoft.com/office/drawing/2014/main" id="{DBC1490D-28F5-4C97-806F-EDF91C86031E}"/>
              </a:ext>
            </a:extLst>
          </p:cNvPr>
          <p:cNvSpPr>
            <a:spLocks noChangeArrowheads="1"/>
          </p:cNvSpPr>
          <p:nvPr/>
        </p:nvSpPr>
        <p:spPr bwMode="auto">
          <a:xfrm>
            <a:off x="6556375" y="1401764"/>
            <a:ext cx="1111250" cy="7588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59" name="Rectangle 11">
            <a:extLst>
              <a:ext uri="{FF2B5EF4-FFF2-40B4-BE49-F238E27FC236}">
                <a16:creationId xmlns:a16="http://schemas.microsoft.com/office/drawing/2014/main" id="{78EE12C3-E707-4074-A4A5-241B23FDCB00}"/>
              </a:ext>
            </a:extLst>
          </p:cNvPr>
          <p:cNvSpPr>
            <a:spLocks noChangeArrowheads="1"/>
          </p:cNvSpPr>
          <p:nvPr/>
        </p:nvSpPr>
        <p:spPr bwMode="auto">
          <a:xfrm>
            <a:off x="4127500" y="2497139"/>
            <a:ext cx="1144588" cy="7080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60" name="Rectangle 12">
            <a:extLst>
              <a:ext uri="{FF2B5EF4-FFF2-40B4-BE49-F238E27FC236}">
                <a16:creationId xmlns:a16="http://schemas.microsoft.com/office/drawing/2014/main" id="{72748CA4-77D2-43D3-A4A8-4BBFF65E36E3}"/>
              </a:ext>
            </a:extLst>
          </p:cNvPr>
          <p:cNvSpPr>
            <a:spLocks noChangeArrowheads="1"/>
          </p:cNvSpPr>
          <p:nvPr/>
        </p:nvSpPr>
        <p:spPr bwMode="auto">
          <a:xfrm>
            <a:off x="2027238" y="1477964"/>
            <a:ext cx="927100" cy="706437"/>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61" name="Text Box 13">
            <a:extLst>
              <a:ext uri="{FF2B5EF4-FFF2-40B4-BE49-F238E27FC236}">
                <a16:creationId xmlns:a16="http://schemas.microsoft.com/office/drawing/2014/main" id="{FEBD2D14-9058-435E-8191-0B02A2AB6A06}"/>
              </a:ext>
            </a:extLst>
          </p:cNvPr>
          <p:cNvSpPr txBox="1">
            <a:spLocks noChangeArrowheads="1"/>
          </p:cNvSpPr>
          <p:nvPr/>
        </p:nvSpPr>
        <p:spPr bwMode="auto">
          <a:xfrm>
            <a:off x="2181226" y="1624013"/>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30062" name="Text Box 14">
            <a:extLst>
              <a:ext uri="{FF2B5EF4-FFF2-40B4-BE49-F238E27FC236}">
                <a16:creationId xmlns:a16="http://schemas.microsoft.com/office/drawing/2014/main" id="{38A0B203-7878-4540-A0BE-1EEF232794E7}"/>
              </a:ext>
            </a:extLst>
          </p:cNvPr>
          <p:cNvSpPr txBox="1">
            <a:spLocks noChangeArrowheads="1"/>
          </p:cNvSpPr>
          <p:nvPr/>
        </p:nvSpPr>
        <p:spPr bwMode="auto">
          <a:xfrm>
            <a:off x="2163763" y="36449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30063" name="Text Box 15">
            <a:extLst>
              <a:ext uri="{FF2B5EF4-FFF2-40B4-BE49-F238E27FC236}">
                <a16:creationId xmlns:a16="http://schemas.microsoft.com/office/drawing/2014/main" id="{B5690ECF-2983-4E5F-90CC-F055CC702A15}"/>
              </a:ext>
            </a:extLst>
          </p:cNvPr>
          <p:cNvSpPr txBox="1">
            <a:spLocks noChangeArrowheads="1"/>
          </p:cNvSpPr>
          <p:nvPr/>
        </p:nvSpPr>
        <p:spPr bwMode="auto">
          <a:xfrm>
            <a:off x="4270375" y="26574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30064" name="Text Box 16">
            <a:extLst>
              <a:ext uri="{FF2B5EF4-FFF2-40B4-BE49-F238E27FC236}">
                <a16:creationId xmlns:a16="http://schemas.microsoft.com/office/drawing/2014/main" id="{C7AE4217-3C81-4BC8-85C5-E29F810BA863}"/>
              </a:ext>
            </a:extLst>
          </p:cNvPr>
          <p:cNvSpPr txBox="1">
            <a:spLocks noChangeArrowheads="1"/>
          </p:cNvSpPr>
          <p:nvPr/>
        </p:nvSpPr>
        <p:spPr bwMode="auto">
          <a:xfrm>
            <a:off x="6715126" y="1598613"/>
            <a:ext cx="974725" cy="457200"/>
          </a:xfrm>
          <a:prstGeom prst="rect">
            <a:avLst/>
          </a:prstGeom>
          <a:solidFill>
            <a:srgbClr val="A6FFFF"/>
          </a:solidFill>
          <a:ln>
            <a:noFill/>
          </a:ln>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30065" name="Freeform 17">
            <a:extLst>
              <a:ext uri="{FF2B5EF4-FFF2-40B4-BE49-F238E27FC236}">
                <a16:creationId xmlns:a16="http://schemas.microsoft.com/office/drawing/2014/main" id="{5089CDAF-49B5-4E02-A53C-19D97663F296}"/>
              </a:ext>
            </a:extLst>
          </p:cNvPr>
          <p:cNvSpPr>
            <a:spLocks/>
          </p:cNvSpPr>
          <p:nvPr/>
        </p:nvSpPr>
        <p:spPr bwMode="auto">
          <a:xfrm>
            <a:off x="5383213" y="184785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066" name="Freeform 18">
            <a:extLst>
              <a:ext uri="{FF2B5EF4-FFF2-40B4-BE49-F238E27FC236}">
                <a16:creationId xmlns:a16="http://schemas.microsoft.com/office/drawing/2014/main" id="{8BFF3F63-2F6B-4038-8554-DBD94FC77531}"/>
              </a:ext>
            </a:extLst>
          </p:cNvPr>
          <p:cNvSpPr>
            <a:spLocks/>
          </p:cNvSpPr>
          <p:nvPr/>
        </p:nvSpPr>
        <p:spPr bwMode="auto">
          <a:xfrm>
            <a:off x="5289551" y="286385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0067" name="Group 19">
            <a:extLst>
              <a:ext uri="{FF2B5EF4-FFF2-40B4-BE49-F238E27FC236}">
                <a16:creationId xmlns:a16="http://schemas.microsoft.com/office/drawing/2014/main" id="{C5C31BB6-DFE5-4FBD-91F2-1CEA73F1E619}"/>
              </a:ext>
            </a:extLst>
          </p:cNvPr>
          <p:cNvGrpSpPr>
            <a:grpSpLocks/>
          </p:cNvGrpSpPr>
          <p:nvPr/>
        </p:nvGrpSpPr>
        <p:grpSpPr bwMode="auto">
          <a:xfrm flipH="1">
            <a:off x="2979738" y="1846263"/>
            <a:ext cx="1130300" cy="2038350"/>
            <a:chOff x="2575" y="781"/>
            <a:chExt cx="866" cy="1284"/>
          </a:xfrm>
        </p:grpSpPr>
        <p:sp>
          <p:nvSpPr>
            <p:cNvPr id="130122" name="Freeform 20">
              <a:extLst>
                <a:ext uri="{FF2B5EF4-FFF2-40B4-BE49-F238E27FC236}">
                  <a16:creationId xmlns:a16="http://schemas.microsoft.com/office/drawing/2014/main" id="{9F0A7C9E-62EF-4E44-902C-291FC4A75E32}"/>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123" name="Freeform 21">
              <a:extLst>
                <a:ext uri="{FF2B5EF4-FFF2-40B4-BE49-F238E27FC236}">
                  <a16:creationId xmlns:a16="http://schemas.microsoft.com/office/drawing/2014/main" id="{50106960-A3FE-4A9E-B7D3-7CA719773760}"/>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30068" name="Group 22">
            <a:extLst>
              <a:ext uri="{FF2B5EF4-FFF2-40B4-BE49-F238E27FC236}">
                <a16:creationId xmlns:a16="http://schemas.microsoft.com/office/drawing/2014/main" id="{35B9A93C-8411-4336-A426-8DD65BCB19B5}"/>
              </a:ext>
            </a:extLst>
          </p:cNvPr>
          <p:cNvGrpSpPr>
            <a:grpSpLocks/>
          </p:cNvGrpSpPr>
          <p:nvPr/>
        </p:nvGrpSpPr>
        <p:grpSpPr bwMode="auto">
          <a:xfrm>
            <a:off x="2171700" y="115889"/>
            <a:ext cx="560388" cy="917575"/>
            <a:chOff x="3510" y="1453"/>
            <a:chExt cx="353" cy="578"/>
          </a:xfrm>
        </p:grpSpPr>
        <p:sp>
          <p:nvSpPr>
            <p:cNvPr id="130113" name="Freeform 23">
              <a:extLst>
                <a:ext uri="{FF2B5EF4-FFF2-40B4-BE49-F238E27FC236}">
                  <a16:creationId xmlns:a16="http://schemas.microsoft.com/office/drawing/2014/main" id="{0F2E1286-1CC6-43D0-9A84-F012F1E45DAA}"/>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114" name="Oval 24">
              <a:extLst>
                <a:ext uri="{FF2B5EF4-FFF2-40B4-BE49-F238E27FC236}">
                  <a16:creationId xmlns:a16="http://schemas.microsoft.com/office/drawing/2014/main" id="{6DA4CC14-B07C-4C1C-9FD7-A0FF4B54B81A}"/>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115" name="Freeform 25">
              <a:extLst>
                <a:ext uri="{FF2B5EF4-FFF2-40B4-BE49-F238E27FC236}">
                  <a16:creationId xmlns:a16="http://schemas.microsoft.com/office/drawing/2014/main" id="{88745B39-C1EB-4D88-A211-6108C8CA0ACC}"/>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116" name="Freeform 26">
              <a:extLst>
                <a:ext uri="{FF2B5EF4-FFF2-40B4-BE49-F238E27FC236}">
                  <a16:creationId xmlns:a16="http://schemas.microsoft.com/office/drawing/2014/main" id="{D22D32A8-B4EB-4497-A85C-ED8D5343BA28}"/>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117" name="Freeform 27">
              <a:extLst>
                <a:ext uri="{FF2B5EF4-FFF2-40B4-BE49-F238E27FC236}">
                  <a16:creationId xmlns:a16="http://schemas.microsoft.com/office/drawing/2014/main" id="{18F0A5E5-7179-48D6-97E8-286385B12FD1}"/>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118" name="Oval 28">
              <a:extLst>
                <a:ext uri="{FF2B5EF4-FFF2-40B4-BE49-F238E27FC236}">
                  <a16:creationId xmlns:a16="http://schemas.microsoft.com/office/drawing/2014/main" id="{D5509C39-73DF-41ED-A11D-E74A0B273853}"/>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119" name="Freeform 29">
              <a:extLst>
                <a:ext uri="{FF2B5EF4-FFF2-40B4-BE49-F238E27FC236}">
                  <a16:creationId xmlns:a16="http://schemas.microsoft.com/office/drawing/2014/main" id="{FF1B8A95-1B2A-4987-9264-6C34CE77CF02}"/>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120" name="Oval 30">
              <a:extLst>
                <a:ext uri="{FF2B5EF4-FFF2-40B4-BE49-F238E27FC236}">
                  <a16:creationId xmlns:a16="http://schemas.microsoft.com/office/drawing/2014/main" id="{F947AD87-64FD-4E33-B25F-251B63634613}"/>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121" name="Oval 31">
              <a:extLst>
                <a:ext uri="{FF2B5EF4-FFF2-40B4-BE49-F238E27FC236}">
                  <a16:creationId xmlns:a16="http://schemas.microsoft.com/office/drawing/2014/main" id="{E1E55E54-C97E-487D-8B21-3C5895C25B12}"/>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sp>
        <p:nvSpPr>
          <p:cNvPr id="130069" name="Line 32">
            <a:extLst>
              <a:ext uri="{FF2B5EF4-FFF2-40B4-BE49-F238E27FC236}">
                <a16:creationId xmlns:a16="http://schemas.microsoft.com/office/drawing/2014/main" id="{252AD592-F684-4AD3-885F-2A1C7038B64E}"/>
              </a:ext>
            </a:extLst>
          </p:cNvPr>
          <p:cNvSpPr>
            <a:spLocks noChangeShapeType="1"/>
          </p:cNvSpPr>
          <p:nvPr/>
        </p:nvSpPr>
        <p:spPr bwMode="auto">
          <a:xfrm>
            <a:off x="6661151" y="1663700"/>
            <a:ext cx="9525" cy="293688"/>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070" name="Text Box 33">
            <a:extLst>
              <a:ext uri="{FF2B5EF4-FFF2-40B4-BE49-F238E27FC236}">
                <a16:creationId xmlns:a16="http://schemas.microsoft.com/office/drawing/2014/main" id="{FDD6A2FC-4E37-4064-9253-E9A1100BEAB2}"/>
              </a:ext>
            </a:extLst>
          </p:cNvPr>
          <p:cNvSpPr txBox="1">
            <a:spLocks noChangeArrowheads="1"/>
          </p:cNvSpPr>
          <p:nvPr/>
        </p:nvSpPr>
        <p:spPr bwMode="auto">
          <a:xfrm>
            <a:off x="7404100" y="14319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30071" name="Line 34">
            <a:extLst>
              <a:ext uri="{FF2B5EF4-FFF2-40B4-BE49-F238E27FC236}">
                <a16:creationId xmlns:a16="http://schemas.microsoft.com/office/drawing/2014/main" id="{220A15E9-B628-4DD8-B025-1C3166157400}"/>
              </a:ext>
            </a:extLst>
          </p:cNvPr>
          <p:cNvSpPr>
            <a:spLocks noChangeShapeType="1"/>
          </p:cNvSpPr>
          <p:nvPr/>
        </p:nvSpPr>
        <p:spPr bwMode="auto">
          <a:xfrm>
            <a:off x="4251326" y="27416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072" name="Line 35">
            <a:extLst>
              <a:ext uri="{FF2B5EF4-FFF2-40B4-BE49-F238E27FC236}">
                <a16:creationId xmlns:a16="http://schemas.microsoft.com/office/drawing/2014/main" id="{C7FA30AA-FBE9-47F6-BD5A-4D55B13C1CE7}"/>
              </a:ext>
            </a:extLst>
          </p:cNvPr>
          <p:cNvSpPr>
            <a:spLocks noChangeShapeType="1"/>
          </p:cNvSpPr>
          <p:nvPr/>
        </p:nvSpPr>
        <p:spPr bwMode="auto">
          <a:xfrm>
            <a:off x="2143126" y="1697039"/>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073" name="Line 36">
            <a:extLst>
              <a:ext uri="{FF2B5EF4-FFF2-40B4-BE49-F238E27FC236}">
                <a16:creationId xmlns:a16="http://schemas.microsoft.com/office/drawing/2014/main" id="{1DEBB21C-7424-4B0F-B3F7-8930DC4DFCD4}"/>
              </a:ext>
            </a:extLst>
          </p:cNvPr>
          <p:cNvSpPr>
            <a:spLocks noChangeShapeType="1"/>
          </p:cNvSpPr>
          <p:nvPr/>
        </p:nvSpPr>
        <p:spPr bwMode="auto">
          <a:xfrm>
            <a:off x="7886700" y="1039813"/>
            <a:ext cx="0" cy="3619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74" name="Line 37">
            <a:extLst>
              <a:ext uri="{FF2B5EF4-FFF2-40B4-BE49-F238E27FC236}">
                <a16:creationId xmlns:a16="http://schemas.microsoft.com/office/drawing/2014/main" id="{E2313D87-3221-466C-9F14-CE4B594D6945}"/>
              </a:ext>
            </a:extLst>
          </p:cNvPr>
          <p:cNvSpPr>
            <a:spLocks noChangeShapeType="1"/>
          </p:cNvSpPr>
          <p:nvPr/>
        </p:nvSpPr>
        <p:spPr bwMode="auto">
          <a:xfrm>
            <a:off x="7664450" y="140176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075" name="Line 38">
            <a:extLst>
              <a:ext uri="{FF2B5EF4-FFF2-40B4-BE49-F238E27FC236}">
                <a16:creationId xmlns:a16="http://schemas.microsoft.com/office/drawing/2014/main" id="{E1679DF5-29EA-44C6-A8D5-D48800A9376B}"/>
              </a:ext>
            </a:extLst>
          </p:cNvPr>
          <p:cNvSpPr>
            <a:spLocks noChangeShapeType="1"/>
          </p:cNvSpPr>
          <p:nvPr/>
        </p:nvSpPr>
        <p:spPr bwMode="auto">
          <a:xfrm>
            <a:off x="7642225" y="103981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076" name="Line 39">
            <a:extLst>
              <a:ext uri="{FF2B5EF4-FFF2-40B4-BE49-F238E27FC236}">
                <a16:creationId xmlns:a16="http://schemas.microsoft.com/office/drawing/2014/main" id="{80DA97FB-612F-4CCF-A147-7785F180ED6B}"/>
              </a:ext>
            </a:extLst>
          </p:cNvPr>
          <p:cNvSpPr>
            <a:spLocks noChangeShapeType="1"/>
          </p:cNvSpPr>
          <p:nvPr/>
        </p:nvSpPr>
        <p:spPr bwMode="auto">
          <a:xfrm>
            <a:off x="7869238" y="3182938"/>
            <a:ext cx="0" cy="3619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77" name="Line 40">
            <a:extLst>
              <a:ext uri="{FF2B5EF4-FFF2-40B4-BE49-F238E27FC236}">
                <a16:creationId xmlns:a16="http://schemas.microsoft.com/office/drawing/2014/main" id="{57BB467D-B8CC-4D71-BF53-733F6BFDC4CC}"/>
              </a:ext>
            </a:extLst>
          </p:cNvPr>
          <p:cNvSpPr>
            <a:spLocks noChangeShapeType="1"/>
          </p:cNvSpPr>
          <p:nvPr/>
        </p:nvSpPr>
        <p:spPr bwMode="auto">
          <a:xfrm>
            <a:off x="7646988" y="3544888"/>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078" name="Line 41">
            <a:extLst>
              <a:ext uri="{FF2B5EF4-FFF2-40B4-BE49-F238E27FC236}">
                <a16:creationId xmlns:a16="http://schemas.microsoft.com/office/drawing/2014/main" id="{72D221FE-6851-4CEA-AECB-9C4607AB6886}"/>
              </a:ext>
            </a:extLst>
          </p:cNvPr>
          <p:cNvSpPr>
            <a:spLocks noChangeShapeType="1"/>
          </p:cNvSpPr>
          <p:nvPr/>
        </p:nvSpPr>
        <p:spPr bwMode="auto">
          <a:xfrm>
            <a:off x="7624763" y="3182938"/>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079" name="Rectangle 42">
            <a:extLst>
              <a:ext uri="{FF2B5EF4-FFF2-40B4-BE49-F238E27FC236}">
                <a16:creationId xmlns:a16="http://schemas.microsoft.com/office/drawing/2014/main" id="{E930225B-F30C-4B22-97EF-1DB76BD255CC}"/>
              </a:ext>
            </a:extLst>
          </p:cNvPr>
          <p:cNvSpPr>
            <a:spLocks noChangeArrowheads="1"/>
          </p:cNvSpPr>
          <p:nvPr/>
        </p:nvSpPr>
        <p:spPr bwMode="auto">
          <a:xfrm>
            <a:off x="6537326" y="3544888"/>
            <a:ext cx="576263" cy="639762"/>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80" name="Text Box 43">
            <a:extLst>
              <a:ext uri="{FF2B5EF4-FFF2-40B4-BE49-F238E27FC236}">
                <a16:creationId xmlns:a16="http://schemas.microsoft.com/office/drawing/2014/main" id="{B17237BB-F557-4353-9463-ECC9925815EE}"/>
              </a:ext>
            </a:extLst>
          </p:cNvPr>
          <p:cNvSpPr txBox="1">
            <a:spLocks noChangeArrowheads="1"/>
          </p:cNvSpPr>
          <p:nvPr/>
        </p:nvSpPr>
        <p:spPr bwMode="auto">
          <a:xfrm>
            <a:off x="6661151" y="36607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30081" name="Text Box 44">
            <a:extLst>
              <a:ext uri="{FF2B5EF4-FFF2-40B4-BE49-F238E27FC236}">
                <a16:creationId xmlns:a16="http://schemas.microsoft.com/office/drawing/2014/main" id="{683722C2-C624-43AA-B639-7DDB0FD41BA1}"/>
              </a:ext>
            </a:extLst>
          </p:cNvPr>
          <p:cNvSpPr txBox="1">
            <a:spLocks noChangeArrowheads="1"/>
          </p:cNvSpPr>
          <p:nvPr/>
        </p:nvSpPr>
        <p:spPr bwMode="auto">
          <a:xfrm>
            <a:off x="7886700" y="3205163"/>
            <a:ext cx="2400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+1 mmol/l = 1 000 000 nmol/l</a:t>
            </a:r>
          </a:p>
        </p:txBody>
      </p:sp>
      <p:sp>
        <p:nvSpPr>
          <p:cNvPr id="130082" name="Text Box 45">
            <a:extLst>
              <a:ext uri="{FF2B5EF4-FFF2-40B4-BE49-F238E27FC236}">
                <a16:creationId xmlns:a16="http://schemas.microsoft.com/office/drawing/2014/main" id="{BDD1568C-2280-4EDE-A83F-2EE4125020EE}"/>
              </a:ext>
            </a:extLst>
          </p:cNvPr>
          <p:cNvSpPr txBox="1">
            <a:spLocks noChangeArrowheads="1"/>
          </p:cNvSpPr>
          <p:nvPr/>
        </p:nvSpPr>
        <p:spPr bwMode="auto">
          <a:xfrm>
            <a:off x="7824789" y="1625600"/>
            <a:ext cx="1012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24 mmol/l</a:t>
            </a:r>
          </a:p>
        </p:txBody>
      </p:sp>
      <p:sp>
        <p:nvSpPr>
          <p:cNvPr id="130083" name="Text Box 46">
            <a:extLst>
              <a:ext uri="{FF2B5EF4-FFF2-40B4-BE49-F238E27FC236}">
                <a16:creationId xmlns:a16="http://schemas.microsoft.com/office/drawing/2014/main" id="{57964707-0EB5-4C75-B91E-233D6FC97BFC}"/>
              </a:ext>
            </a:extLst>
          </p:cNvPr>
          <p:cNvSpPr txBox="1">
            <a:spLocks noChangeArrowheads="1"/>
          </p:cNvSpPr>
          <p:nvPr/>
        </p:nvSpPr>
        <p:spPr bwMode="auto">
          <a:xfrm>
            <a:off x="7118351" y="3544888"/>
            <a:ext cx="2087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43 nmol/l (pH=7,37)</a:t>
            </a:r>
          </a:p>
        </p:txBody>
      </p:sp>
      <p:sp>
        <p:nvSpPr>
          <p:cNvPr id="130084" name="Line 47">
            <a:extLst>
              <a:ext uri="{FF2B5EF4-FFF2-40B4-BE49-F238E27FC236}">
                <a16:creationId xmlns:a16="http://schemas.microsoft.com/office/drawing/2014/main" id="{40ED8DD7-4346-4F70-A549-25986CA35CF7}"/>
              </a:ext>
            </a:extLst>
          </p:cNvPr>
          <p:cNvSpPr>
            <a:spLocks noChangeShapeType="1"/>
          </p:cNvSpPr>
          <p:nvPr/>
        </p:nvSpPr>
        <p:spPr bwMode="auto">
          <a:xfrm>
            <a:off x="7664450" y="2160588"/>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085" name="Line 48">
            <a:extLst>
              <a:ext uri="{FF2B5EF4-FFF2-40B4-BE49-F238E27FC236}">
                <a16:creationId xmlns:a16="http://schemas.microsoft.com/office/drawing/2014/main" id="{B524E1D0-1D63-4B30-8CD3-57A52E6BD397}"/>
              </a:ext>
            </a:extLst>
          </p:cNvPr>
          <p:cNvSpPr>
            <a:spLocks noChangeShapeType="1"/>
          </p:cNvSpPr>
          <p:nvPr/>
        </p:nvSpPr>
        <p:spPr bwMode="auto">
          <a:xfrm>
            <a:off x="7886700" y="1414464"/>
            <a:ext cx="0" cy="7588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86" name="Line 49">
            <a:extLst>
              <a:ext uri="{FF2B5EF4-FFF2-40B4-BE49-F238E27FC236}">
                <a16:creationId xmlns:a16="http://schemas.microsoft.com/office/drawing/2014/main" id="{DCE38BC2-043E-4EA3-B10D-5772D0335D10}"/>
              </a:ext>
            </a:extLst>
          </p:cNvPr>
          <p:cNvSpPr>
            <a:spLocks noChangeShapeType="1"/>
          </p:cNvSpPr>
          <p:nvPr/>
        </p:nvSpPr>
        <p:spPr bwMode="auto">
          <a:xfrm>
            <a:off x="7115175" y="4187825"/>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087" name="Line 50">
            <a:extLst>
              <a:ext uri="{FF2B5EF4-FFF2-40B4-BE49-F238E27FC236}">
                <a16:creationId xmlns:a16="http://schemas.microsoft.com/office/drawing/2014/main" id="{F6BFBF07-9707-40DC-AD21-9A25086C1D2F}"/>
              </a:ext>
            </a:extLst>
          </p:cNvPr>
          <p:cNvSpPr>
            <a:spLocks noChangeShapeType="1"/>
          </p:cNvSpPr>
          <p:nvPr/>
        </p:nvSpPr>
        <p:spPr bwMode="auto">
          <a:xfrm>
            <a:off x="7297738" y="3487739"/>
            <a:ext cx="0" cy="70008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88" name="Rectangle 51">
            <a:extLst>
              <a:ext uri="{FF2B5EF4-FFF2-40B4-BE49-F238E27FC236}">
                <a16:creationId xmlns:a16="http://schemas.microsoft.com/office/drawing/2014/main" id="{A3AB481D-D338-4175-9430-7163F49FF2A8}"/>
              </a:ext>
            </a:extLst>
          </p:cNvPr>
          <p:cNvSpPr>
            <a:spLocks noChangeArrowheads="1"/>
          </p:cNvSpPr>
          <p:nvPr/>
        </p:nvSpPr>
        <p:spPr bwMode="auto">
          <a:xfrm>
            <a:off x="9296400" y="4397375"/>
            <a:ext cx="1111250" cy="782638"/>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89" name="Rectangle 52">
            <a:extLst>
              <a:ext uri="{FF2B5EF4-FFF2-40B4-BE49-F238E27FC236}">
                <a16:creationId xmlns:a16="http://schemas.microsoft.com/office/drawing/2014/main" id="{62A22235-1968-4C21-88CA-D33A0663B921}"/>
              </a:ext>
            </a:extLst>
          </p:cNvPr>
          <p:cNvSpPr>
            <a:spLocks noChangeArrowheads="1"/>
          </p:cNvSpPr>
          <p:nvPr/>
        </p:nvSpPr>
        <p:spPr bwMode="auto">
          <a:xfrm>
            <a:off x="6532563" y="5180013"/>
            <a:ext cx="1111250" cy="977900"/>
          </a:xfrm>
          <a:prstGeom prst="rect">
            <a:avLst/>
          </a:prstGeom>
          <a:solidFill>
            <a:schemeClr val="bg1"/>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90" name="Rectangle 53">
            <a:extLst>
              <a:ext uri="{FF2B5EF4-FFF2-40B4-BE49-F238E27FC236}">
                <a16:creationId xmlns:a16="http://schemas.microsoft.com/office/drawing/2014/main" id="{AE2ED05D-A518-496C-8653-6C60BAA81298}"/>
              </a:ext>
            </a:extLst>
          </p:cNvPr>
          <p:cNvSpPr>
            <a:spLocks noChangeArrowheads="1"/>
          </p:cNvSpPr>
          <p:nvPr/>
        </p:nvSpPr>
        <p:spPr bwMode="auto">
          <a:xfrm>
            <a:off x="6530975" y="5541964"/>
            <a:ext cx="1111250" cy="623887"/>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0091" name="Text Box 54">
            <a:extLst>
              <a:ext uri="{FF2B5EF4-FFF2-40B4-BE49-F238E27FC236}">
                <a16:creationId xmlns:a16="http://schemas.microsoft.com/office/drawing/2014/main" id="{438BEBF3-0A10-41DF-AF6C-1B5026FB2AED}"/>
              </a:ext>
            </a:extLst>
          </p:cNvPr>
          <p:cNvSpPr txBox="1">
            <a:spLocks noChangeArrowheads="1"/>
          </p:cNvSpPr>
          <p:nvPr/>
        </p:nvSpPr>
        <p:spPr bwMode="auto">
          <a:xfrm>
            <a:off x="6718300" y="566102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30092" name="Freeform 55">
            <a:extLst>
              <a:ext uri="{FF2B5EF4-FFF2-40B4-BE49-F238E27FC236}">
                <a16:creationId xmlns:a16="http://schemas.microsoft.com/office/drawing/2014/main" id="{F304DD15-D579-417F-BBCB-6206E10B27AB}"/>
              </a:ext>
            </a:extLst>
          </p:cNvPr>
          <p:cNvSpPr>
            <a:spLocks/>
          </p:cNvSpPr>
          <p:nvPr/>
        </p:nvSpPr>
        <p:spPr bwMode="auto">
          <a:xfrm>
            <a:off x="7118350" y="3851275"/>
            <a:ext cx="2154238" cy="1035050"/>
          </a:xfrm>
          <a:custGeom>
            <a:avLst/>
            <a:gdLst>
              <a:gd name="T0" fmla="*/ 2147483646 w 1357"/>
              <a:gd name="T1" fmla="*/ 2147483646 h 652"/>
              <a:gd name="T2" fmla="*/ 2147483646 w 1357"/>
              <a:gd name="T3" fmla="*/ 2147483646 h 652"/>
              <a:gd name="T4" fmla="*/ 2147483646 w 1357"/>
              <a:gd name="T5" fmla="*/ 2147483646 h 652"/>
              <a:gd name="T6" fmla="*/ 2147483646 w 1357"/>
              <a:gd name="T7" fmla="*/ 2147483646 h 652"/>
              <a:gd name="T8" fmla="*/ 2147483646 w 1357"/>
              <a:gd name="T9" fmla="*/ 0 h 652"/>
              <a:gd name="T10" fmla="*/ 0 w 1357"/>
              <a:gd name="T11" fmla="*/ 2147483646 h 652"/>
              <a:gd name="T12" fmla="*/ 0 60000 65536"/>
              <a:gd name="T13" fmla="*/ 0 60000 65536"/>
              <a:gd name="T14" fmla="*/ 0 60000 65536"/>
              <a:gd name="T15" fmla="*/ 0 60000 65536"/>
              <a:gd name="T16" fmla="*/ 0 60000 65536"/>
              <a:gd name="T17" fmla="*/ 0 60000 65536"/>
              <a:gd name="T18" fmla="*/ 0 w 1357"/>
              <a:gd name="T19" fmla="*/ 0 h 652"/>
              <a:gd name="T20" fmla="*/ 1357 w 1357"/>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1357" h="652">
                <a:moveTo>
                  <a:pt x="1357" y="647"/>
                </a:moveTo>
                <a:lnTo>
                  <a:pt x="757" y="652"/>
                </a:lnTo>
                <a:cubicBezTo>
                  <a:pt x="637" y="634"/>
                  <a:pt x="655" y="631"/>
                  <a:pt x="635" y="538"/>
                </a:cubicBezTo>
                <a:lnTo>
                  <a:pt x="635" y="91"/>
                </a:lnTo>
                <a:cubicBezTo>
                  <a:pt x="622" y="1"/>
                  <a:pt x="660" y="15"/>
                  <a:pt x="554" y="0"/>
                </a:cubicBezTo>
                <a:lnTo>
                  <a:pt x="0" y="1"/>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093" name="Freeform 56">
            <a:extLst>
              <a:ext uri="{FF2B5EF4-FFF2-40B4-BE49-F238E27FC236}">
                <a16:creationId xmlns:a16="http://schemas.microsoft.com/office/drawing/2014/main" id="{D8032106-893D-4733-BAF4-7E56BFC493B1}"/>
              </a:ext>
            </a:extLst>
          </p:cNvPr>
          <p:cNvSpPr>
            <a:spLocks/>
          </p:cNvSpPr>
          <p:nvPr/>
        </p:nvSpPr>
        <p:spPr bwMode="auto">
          <a:xfrm>
            <a:off x="7631114" y="4878389"/>
            <a:ext cx="1658937" cy="1012825"/>
          </a:xfrm>
          <a:custGeom>
            <a:avLst/>
            <a:gdLst>
              <a:gd name="T0" fmla="*/ 2147483646 w 1045"/>
              <a:gd name="T1" fmla="*/ 0 h 638"/>
              <a:gd name="T2" fmla="*/ 2147483646 w 1045"/>
              <a:gd name="T3" fmla="*/ 2147483646 h 638"/>
              <a:gd name="T4" fmla="*/ 2147483646 w 1045"/>
              <a:gd name="T5" fmla="*/ 0 h 638"/>
              <a:gd name="T6" fmla="*/ 2147483646 w 1045"/>
              <a:gd name="T7" fmla="*/ 2147483646 h 638"/>
              <a:gd name="T8" fmla="*/ 2147483646 w 1045"/>
              <a:gd name="T9" fmla="*/ 2147483646 h 638"/>
              <a:gd name="T10" fmla="*/ 2147483646 w 1045"/>
              <a:gd name="T11" fmla="*/ 2147483646 h 638"/>
              <a:gd name="T12" fmla="*/ 0 w 1045"/>
              <a:gd name="T13" fmla="*/ 2147483646 h 638"/>
              <a:gd name="T14" fmla="*/ 0 60000 65536"/>
              <a:gd name="T15" fmla="*/ 0 60000 65536"/>
              <a:gd name="T16" fmla="*/ 0 60000 65536"/>
              <a:gd name="T17" fmla="*/ 0 60000 65536"/>
              <a:gd name="T18" fmla="*/ 0 60000 65536"/>
              <a:gd name="T19" fmla="*/ 0 60000 65536"/>
              <a:gd name="T20" fmla="*/ 0 60000 65536"/>
              <a:gd name="T21" fmla="*/ 0 w 1045"/>
              <a:gd name="T22" fmla="*/ 0 h 638"/>
              <a:gd name="T23" fmla="*/ 1045 w 1045"/>
              <a:gd name="T24" fmla="*/ 638 h 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5" h="638">
                <a:moveTo>
                  <a:pt x="1045" y="0"/>
                </a:moveTo>
                <a:lnTo>
                  <a:pt x="763" y="5"/>
                </a:lnTo>
                <a:lnTo>
                  <a:pt x="434" y="0"/>
                </a:lnTo>
                <a:cubicBezTo>
                  <a:pt x="359" y="22"/>
                  <a:pt x="332" y="47"/>
                  <a:pt x="312" y="138"/>
                </a:cubicBezTo>
                <a:lnTo>
                  <a:pt x="312" y="547"/>
                </a:lnTo>
                <a:cubicBezTo>
                  <a:pt x="298" y="630"/>
                  <a:pt x="283" y="623"/>
                  <a:pt x="231" y="638"/>
                </a:cubicBezTo>
                <a:lnTo>
                  <a:pt x="0" y="638"/>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094" name="Line 57">
            <a:extLst>
              <a:ext uri="{FF2B5EF4-FFF2-40B4-BE49-F238E27FC236}">
                <a16:creationId xmlns:a16="http://schemas.microsoft.com/office/drawing/2014/main" id="{5C8B70ED-AC97-4BD4-9BAE-CD2F540814F2}"/>
              </a:ext>
            </a:extLst>
          </p:cNvPr>
          <p:cNvSpPr>
            <a:spLocks noChangeShapeType="1"/>
          </p:cNvSpPr>
          <p:nvPr/>
        </p:nvSpPr>
        <p:spPr bwMode="auto">
          <a:xfrm>
            <a:off x="6689726" y="5729289"/>
            <a:ext cx="9525" cy="2936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95" name="Text Box 58">
            <a:extLst>
              <a:ext uri="{FF2B5EF4-FFF2-40B4-BE49-F238E27FC236}">
                <a16:creationId xmlns:a16="http://schemas.microsoft.com/office/drawing/2014/main" id="{145CA256-0625-42FA-B030-4C0D485CE90A}"/>
              </a:ext>
            </a:extLst>
          </p:cNvPr>
          <p:cNvSpPr txBox="1">
            <a:spLocks noChangeArrowheads="1"/>
          </p:cNvSpPr>
          <p:nvPr/>
        </p:nvSpPr>
        <p:spPr bwMode="auto">
          <a:xfrm>
            <a:off x="9494838" y="4603750"/>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30096" name="Line 59">
            <a:extLst>
              <a:ext uri="{FF2B5EF4-FFF2-40B4-BE49-F238E27FC236}">
                <a16:creationId xmlns:a16="http://schemas.microsoft.com/office/drawing/2014/main" id="{38A41192-92DA-4C2D-BF63-1855A06543E7}"/>
              </a:ext>
            </a:extLst>
          </p:cNvPr>
          <p:cNvSpPr>
            <a:spLocks noChangeShapeType="1"/>
          </p:cNvSpPr>
          <p:nvPr/>
        </p:nvSpPr>
        <p:spPr bwMode="auto">
          <a:xfrm>
            <a:off x="9485314" y="4675189"/>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097" name="Line 60">
            <a:extLst>
              <a:ext uri="{FF2B5EF4-FFF2-40B4-BE49-F238E27FC236}">
                <a16:creationId xmlns:a16="http://schemas.microsoft.com/office/drawing/2014/main" id="{045DF416-4708-4325-87F3-88DE612C11F8}"/>
              </a:ext>
            </a:extLst>
          </p:cNvPr>
          <p:cNvSpPr>
            <a:spLocks noChangeShapeType="1"/>
          </p:cNvSpPr>
          <p:nvPr/>
        </p:nvSpPr>
        <p:spPr bwMode="auto">
          <a:xfrm>
            <a:off x="6319838" y="5180013"/>
            <a:ext cx="0" cy="3619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98" name="Line 61">
            <a:extLst>
              <a:ext uri="{FF2B5EF4-FFF2-40B4-BE49-F238E27FC236}">
                <a16:creationId xmlns:a16="http://schemas.microsoft.com/office/drawing/2014/main" id="{EB96D6C4-B980-405C-80FD-68B99F947021}"/>
              </a:ext>
            </a:extLst>
          </p:cNvPr>
          <p:cNvSpPr>
            <a:spLocks noChangeShapeType="1"/>
          </p:cNvSpPr>
          <p:nvPr/>
        </p:nvSpPr>
        <p:spPr bwMode="auto">
          <a:xfrm>
            <a:off x="6189663" y="554196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099" name="Line 62">
            <a:extLst>
              <a:ext uri="{FF2B5EF4-FFF2-40B4-BE49-F238E27FC236}">
                <a16:creationId xmlns:a16="http://schemas.microsoft.com/office/drawing/2014/main" id="{62EB15C8-3409-4AB6-85E5-D9E7E8E8E3C7}"/>
              </a:ext>
            </a:extLst>
          </p:cNvPr>
          <p:cNvSpPr>
            <a:spLocks noChangeShapeType="1"/>
          </p:cNvSpPr>
          <p:nvPr/>
        </p:nvSpPr>
        <p:spPr bwMode="auto">
          <a:xfrm>
            <a:off x="6181725" y="5173663"/>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00" name="Line 63">
            <a:extLst>
              <a:ext uri="{FF2B5EF4-FFF2-40B4-BE49-F238E27FC236}">
                <a16:creationId xmlns:a16="http://schemas.microsoft.com/office/drawing/2014/main" id="{83CF3BE9-5F75-47A5-9127-4F1F4141108C}"/>
              </a:ext>
            </a:extLst>
          </p:cNvPr>
          <p:cNvSpPr>
            <a:spLocks noChangeShapeType="1"/>
          </p:cNvSpPr>
          <p:nvPr/>
        </p:nvSpPr>
        <p:spPr bwMode="auto">
          <a:xfrm>
            <a:off x="9147175" y="4035425"/>
            <a:ext cx="0" cy="3619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101" name="Line 64">
            <a:extLst>
              <a:ext uri="{FF2B5EF4-FFF2-40B4-BE49-F238E27FC236}">
                <a16:creationId xmlns:a16="http://schemas.microsoft.com/office/drawing/2014/main" id="{DCCF9057-4C60-451C-89EE-D6EBBD15F6D1}"/>
              </a:ext>
            </a:extLst>
          </p:cNvPr>
          <p:cNvSpPr>
            <a:spLocks noChangeShapeType="1"/>
          </p:cNvSpPr>
          <p:nvPr/>
        </p:nvSpPr>
        <p:spPr bwMode="auto">
          <a:xfrm>
            <a:off x="8963025" y="4397375"/>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02" name="Line 65">
            <a:extLst>
              <a:ext uri="{FF2B5EF4-FFF2-40B4-BE49-F238E27FC236}">
                <a16:creationId xmlns:a16="http://schemas.microsoft.com/office/drawing/2014/main" id="{CB4D4C0E-BF29-41A0-82C8-6A6EE5DE19EB}"/>
              </a:ext>
            </a:extLst>
          </p:cNvPr>
          <p:cNvSpPr>
            <a:spLocks noChangeShapeType="1"/>
          </p:cNvSpPr>
          <p:nvPr/>
        </p:nvSpPr>
        <p:spPr bwMode="auto">
          <a:xfrm>
            <a:off x="8947150" y="4035425"/>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03" name="Text Box 66">
            <a:extLst>
              <a:ext uri="{FF2B5EF4-FFF2-40B4-BE49-F238E27FC236}">
                <a16:creationId xmlns:a16="http://schemas.microsoft.com/office/drawing/2014/main" id="{5CC250BC-7D41-429F-80AC-594C826D3B57}"/>
              </a:ext>
            </a:extLst>
          </p:cNvPr>
          <p:cNvSpPr txBox="1">
            <a:spLocks noChangeArrowheads="1"/>
          </p:cNvSpPr>
          <p:nvPr/>
        </p:nvSpPr>
        <p:spPr bwMode="auto">
          <a:xfrm>
            <a:off x="8107363" y="4035425"/>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+1 mmol/l</a:t>
            </a:r>
          </a:p>
        </p:txBody>
      </p:sp>
      <p:sp>
        <p:nvSpPr>
          <p:cNvPr id="130104" name="Line 67">
            <a:extLst>
              <a:ext uri="{FF2B5EF4-FFF2-40B4-BE49-F238E27FC236}">
                <a16:creationId xmlns:a16="http://schemas.microsoft.com/office/drawing/2014/main" id="{0E49FD62-A3CC-4FEF-BF36-AF6D7D30AE75}"/>
              </a:ext>
            </a:extLst>
          </p:cNvPr>
          <p:cNvSpPr>
            <a:spLocks noChangeShapeType="1"/>
          </p:cNvSpPr>
          <p:nvPr/>
        </p:nvSpPr>
        <p:spPr bwMode="auto">
          <a:xfrm>
            <a:off x="7054850" y="3487738"/>
            <a:ext cx="349250" cy="0"/>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05" name="Text Box 68">
            <a:extLst>
              <a:ext uri="{FF2B5EF4-FFF2-40B4-BE49-F238E27FC236}">
                <a16:creationId xmlns:a16="http://schemas.microsoft.com/office/drawing/2014/main" id="{83BBEF1F-5EA7-4FE6-A9C4-51C945B902AE}"/>
              </a:ext>
            </a:extLst>
          </p:cNvPr>
          <p:cNvSpPr txBox="1">
            <a:spLocks noChangeArrowheads="1"/>
          </p:cNvSpPr>
          <p:nvPr/>
        </p:nvSpPr>
        <p:spPr bwMode="auto">
          <a:xfrm>
            <a:off x="4741863" y="5186363"/>
            <a:ext cx="1695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dBuf </a:t>
            </a:r>
            <a:r>
              <a:rPr lang="cs-CZ" altLang="cs-CZ" sz="2000" b="1" baseline="50000">
                <a:latin typeface="Times New Roman" panose="02020603050405020304" pitchFamily="18" charset="0"/>
              </a:rPr>
              <a:t>-</a:t>
            </a:r>
            <a:r>
              <a:rPr lang="cs-CZ" altLang="cs-CZ" sz="1400" b="1">
                <a:latin typeface="Times New Roman" panose="02020603050405020304" pitchFamily="18" charset="0"/>
              </a:rPr>
              <a:t> = -1 mmol/l</a:t>
            </a:r>
          </a:p>
        </p:txBody>
      </p:sp>
      <p:grpSp>
        <p:nvGrpSpPr>
          <p:cNvPr id="130106" name="Group 69">
            <a:extLst>
              <a:ext uri="{FF2B5EF4-FFF2-40B4-BE49-F238E27FC236}">
                <a16:creationId xmlns:a16="http://schemas.microsoft.com/office/drawing/2014/main" id="{829EAF2C-3BB8-4B63-880F-A91F1FAA8C51}"/>
              </a:ext>
            </a:extLst>
          </p:cNvPr>
          <p:cNvGrpSpPr>
            <a:grpSpLocks/>
          </p:cNvGrpSpPr>
          <p:nvPr/>
        </p:nvGrpSpPr>
        <p:grpSpPr bwMode="auto">
          <a:xfrm>
            <a:off x="7712076" y="958850"/>
            <a:ext cx="2085975" cy="420688"/>
            <a:chOff x="3990" y="594"/>
            <a:chExt cx="1314" cy="265"/>
          </a:xfrm>
        </p:grpSpPr>
        <p:sp>
          <p:nvSpPr>
            <p:cNvPr id="130111" name="Text Box 70">
              <a:extLst>
                <a:ext uri="{FF2B5EF4-FFF2-40B4-BE49-F238E27FC236}">
                  <a16:creationId xmlns:a16="http://schemas.microsoft.com/office/drawing/2014/main" id="{2A4BAD28-E511-4F1D-8282-E1E5CF7AA919}"/>
                </a:ext>
              </a:extLst>
            </p:cNvPr>
            <p:cNvSpPr txBox="1">
              <a:spLocks noChangeArrowheads="1"/>
            </p:cNvSpPr>
            <p:nvPr/>
          </p:nvSpPr>
          <p:spPr bwMode="auto">
            <a:xfrm>
              <a:off x="3990" y="667"/>
              <a:ext cx="13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dHCO</a:t>
              </a:r>
              <a:r>
                <a:rPr lang="cs-CZ" altLang="cs-CZ" sz="1400" b="1" baseline="-25000">
                  <a:latin typeface="Times New Roman" panose="02020603050405020304" pitchFamily="18" charset="0"/>
                </a:rPr>
                <a:t>3</a:t>
              </a:r>
              <a:r>
                <a:rPr lang="cs-CZ" altLang="cs-CZ" sz="1400" b="1">
                  <a:latin typeface="Times New Roman" panose="02020603050405020304" pitchFamily="18" charset="0"/>
                </a:rPr>
                <a:t> = +1 mmol/l</a:t>
              </a:r>
            </a:p>
          </p:txBody>
        </p:sp>
        <p:sp>
          <p:nvSpPr>
            <p:cNvPr id="130112" name="Text Box 71">
              <a:extLst>
                <a:ext uri="{FF2B5EF4-FFF2-40B4-BE49-F238E27FC236}">
                  <a16:creationId xmlns:a16="http://schemas.microsoft.com/office/drawing/2014/main" id="{4FB79AF5-8031-4542-B5AC-7A823514725C}"/>
                </a:ext>
              </a:extLst>
            </p:cNvPr>
            <p:cNvSpPr txBox="1">
              <a:spLocks noChangeArrowheads="1"/>
            </p:cNvSpPr>
            <p:nvPr/>
          </p:nvSpPr>
          <p:spPr bwMode="auto">
            <a:xfrm>
              <a:off x="4478" y="594"/>
              <a:ext cx="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a:t>
              </a:r>
            </a:p>
          </p:txBody>
        </p:sp>
      </p:grpSp>
      <p:sp>
        <p:nvSpPr>
          <p:cNvPr id="130107" name="Text Box 72">
            <a:extLst>
              <a:ext uri="{FF2B5EF4-FFF2-40B4-BE49-F238E27FC236}">
                <a16:creationId xmlns:a16="http://schemas.microsoft.com/office/drawing/2014/main" id="{57BAD4F0-4D03-4321-95D2-4BE404EB486A}"/>
              </a:ext>
            </a:extLst>
          </p:cNvPr>
          <p:cNvSpPr txBox="1">
            <a:spLocks noChangeArrowheads="1"/>
          </p:cNvSpPr>
          <p:nvPr/>
        </p:nvSpPr>
        <p:spPr bwMode="auto">
          <a:xfrm>
            <a:off x="3305175" y="115888"/>
            <a:ext cx="367665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latin typeface="Arial" panose="020B0604020202020204" pitchFamily="34" charset="0"/>
              </a:rPr>
              <a:t>A: Titrace CO</a:t>
            </a:r>
            <a:r>
              <a:rPr lang="cs-CZ" altLang="cs-CZ" sz="2400" b="1" baseline="-25000">
                <a:latin typeface="Arial" panose="020B0604020202020204" pitchFamily="34" charset="0"/>
              </a:rPr>
              <a:t>2</a:t>
            </a:r>
            <a:r>
              <a:rPr lang="cs-CZ" altLang="cs-CZ" sz="2400" b="1">
                <a:latin typeface="Arial" panose="020B0604020202020204" pitchFamily="34" charset="0"/>
              </a:rPr>
              <a:t> „in vitro“</a:t>
            </a:r>
            <a:endParaRPr lang="cs-CZ" altLang="cs-CZ" sz="2400" b="1">
              <a:latin typeface="Times New Roman" panose="02020603050405020304" pitchFamily="18" charset="0"/>
            </a:endParaRPr>
          </a:p>
        </p:txBody>
      </p:sp>
      <p:sp>
        <p:nvSpPr>
          <p:cNvPr id="261193" name="Text Box 73">
            <a:extLst>
              <a:ext uri="{FF2B5EF4-FFF2-40B4-BE49-F238E27FC236}">
                <a16:creationId xmlns:a16="http://schemas.microsoft.com/office/drawing/2014/main" id="{DBC6A3E0-7E7A-4B84-9022-E39DD1672B46}"/>
              </a:ext>
            </a:extLst>
          </p:cNvPr>
          <p:cNvSpPr txBox="1">
            <a:spLocks noChangeArrowheads="1"/>
          </p:cNvSpPr>
          <p:nvPr/>
        </p:nvSpPr>
        <p:spPr bwMode="auto">
          <a:xfrm>
            <a:off x="1703388" y="5949951"/>
            <a:ext cx="3625850" cy="615553"/>
          </a:xfrm>
          <a:prstGeom prst="rect">
            <a:avLst/>
          </a:prstGeom>
          <a:noFill/>
          <a:ln w="12700">
            <a:solidFill>
              <a:schemeClr val="tx1"/>
            </a:solidFill>
            <a:miter lim="800000"/>
            <a:headEnd/>
            <a:tailEnd/>
          </a:ln>
          <a:effectLst>
            <a:prstShdw prst="shdw17" dist="17961" dir="2700000">
              <a:schemeClr val="tx1">
                <a:gamma/>
                <a:shade val="60000"/>
                <a:invGamma/>
              </a:schemeClr>
            </a:prstShdw>
          </a:effectLst>
        </p:spPr>
        <p:txBody>
          <a:bodyPr>
            <a:spAutoFit/>
          </a:bodyPr>
          <a:lstStyle/>
          <a:p>
            <a:pPr>
              <a:defRPr/>
            </a:pPr>
            <a:r>
              <a:rPr lang="cs-CZ" sz="1600" b="1" dirty="0" err="1">
                <a:latin typeface="Arial" pitchFamily="34" charset="0"/>
              </a:rPr>
              <a:t>Buffer</a:t>
            </a:r>
            <a:r>
              <a:rPr lang="cs-CZ" sz="1600" b="1" dirty="0">
                <a:latin typeface="Arial" pitchFamily="34" charset="0"/>
              </a:rPr>
              <a:t> Base (BB)</a:t>
            </a:r>
          </a:p>
          <a:p>
            <a:pPr>
              <a:defRPr/>
            </a:pPr>
            <a:r>
              <a:rPr lang="cs-CZ" sz="1600" b="1" dirty="0">
                <a:latin typeface="Arial" pitchFamily="34" charset="0"/>
              </a:rPr>
              <a:t>BB  =</a:t>
            </a:r>
            <a:r>
              <a:rPr lang="cs-CZ" b="1" dirty="0">
                <a:latin typeface="Arial" pitchFamily="34" charset="0"/>
              </a:rPr>
              <a:t> </a:t>
            </a:r>
            <a:r>
              <a:rPr lang="en-US" dirty="0">
                <a:latin typeface="Arial" pitchFamily="34" charset="0"/>
              </a:rPr>
              <a:t>[</a:t>
            </a:r>
            <a:r>
              <a:rPr lang="cs-CZ" sz="1600" b="1" dirty="0">
                <a:latin typeface="Arial" pitchFamily="34" charset="0"/>
              </a:rPr>
              <a:t>HCO</a:t>
            </a:r>
            <a:r>
              <a:rPr lang="cs-CZ" sz="1600" b="1" baseline="-25000" dirty="0">
                <a:latin typeface="Arial" pitchFamily="34" charset="0"/>
              </a:rPr>
              <a:t>3</a:t>
            </a:r>
            <a:r>
              <a:rPr lang="cs-CZ" sz="1600" b="1" baseline="70000" dirty="0">
                <a:latin typeface="Arial" pitchFamily="34" charset="0"/>
              </a:rPr>
              <a:t>-</a:t>
            </a:r>
            <a:r>
              <a:rPr lang="cs-CZ" b="1" baseline="70000" dirty="0">
                <a:latin typeface="Arial" pitchFamily="34" charset="0"/>
              </a:rPr>
              <a:t> </a:t>
            </a:r>
            <a:r>
              <a:rPr lang="cs-CZ" dirty="0">
                <a:latin typeface="Arial" pitchFamily="34" charset="0"/>
              </a:rPr>
              <a:t>]</a:t>
            </a:r>
            <a:r>
              <a:rPr lang="cs-CZ" b="1" dirty="0">
                <a:latin typeface="Arial" pitchFamily="34" charset="0"/>
              </a:rPr>
              <a:t>+ </a:t>
            </a:r>
            <a:r>
              <a:rPr lang="cs-CZ" dirty="0">
                <a:latin typeface="Arial" pitchFamily="34" charset="0"/>
              </a:rPr>
              <a:t>[</a:t>
            </a:r>
            <a:r>
              <a:rPr lang="cs-CZ" sz="1600" b="1" dirty="0" err="1">
                <a:latin typeface="Arial" pitchFamily="34" charset="0"/>
              </a:rPr>
              <a:t>Buf</a:t>
            </a:r>
            <a:r>
              <a:rPr lang="cs-CZ" sz="1600" b="1" dirty="0">
                <a:latin typeface="Arial" pitchFamily="34" charset="0"/>
              </a:rPr>
              <a:t> </a:t>
            </a:r>
            <a:r>
              <a:rPr lang="cs-CZ" sz="1600" b="1" baseline="70000" dirty="0">
                <a:latin typeface="Arial" pitchFamily="34" charset="0"/>
              </a:rPr>
              <a:t>-</a:t>
            </a:r>
            <a:r>
              <a:rPr lang="cs-CZ" b="1" baseline="70000" dirty="0">
                <a:latin typeface="Arial" pitchFamily="34" charset="0"/>
              </a:rPr>
              <a:t> </a:t>
            </a:r>
            <a:r>
              <a:rPr lang="cs-CZ" dirty="0">
                <a:latin typeface="Arial" pitchFamily="34" charset="0"/>
              </a:rPr>
              <a:t>]</a:t>
            </a:r>
            <a:r>
              <a:rPr lang="cs-CZ" sz="1600" b="1" dirty="0">
                <a:latin typeface="Arial" pitchFamily="34" charset="0"/>
              </a:rPr>
              <a:t> </a:t>
            </a:r>
            <a:r>
              <a:rPr lang="cs-CZ" sz="1600" b="1" dirty="0">
                <a:solidFill>
                  <a:srgbClr val="FF0066"/>
                </a:solidFill>
                <a:latin typeface="Arial" pitchFamily="34" charset="0"/>
              </a:rPr>
              <a:t>= </a:t>
            </a:r>
            <a:r>
              <a:rPr lang="cs-CZ" sz="1600" b="1" dirty="0" err="1">
                <a:solidFill>
                  <a:srgbClr val="FF0066"/>
                </a:solidFill>
                <a:latin typeface="Arial" pitchFamily="34" charset="0"/>
              </a:rPr>
              <a:t>konst</a:t>
            </a:r>
            <a:r>
              <a:rPr lang="cs-CZ" b="1" baseline="70000" dirty="0">
                <a:latin typeface="Arial" pitchFamily="34" charset="0"/>
              </a:rPr>
              <a:t> </a:t>
            </a:r>
          </a:p>
        </p:txBody>
      </p:sp>
      <p:sp>
        <p:nvSpPr>
          <p:cNvPr id="130109" name="AutoShape 74">
            <a:extLst>
              <a:ext uri="{FF2B5EF4-FFF2-40B4-BE49-F238E27FC236}">
                <a16:creationId xmlns:a16="http://schemas.microsoft.com/office/drawing/2014/main" id="{733C1787-C410-435E-8A86-3AEF9E7CDB28}"/>
              </a:ext>
            </a:extLst>
          </p:cNvPr>
          <p:cNvSpPr>
            <a:spLocks noChangeArrowheads="1"/>
          </p:cNvSpPr>
          <p:nvPr/>
        </p:nvSpPr>
        <p:spPr bwMode="auto">
          <a:xfrm>
            <a:off x="8224839" y="1758950"/>
            <a:ext cx="2332037" cy="1290638"/>
          </a:xfrm>
          <a:prstGeom prst="cloudCallout">
            <a:avLst>
              <a:gd name="adj1" fmla="val -96833"/>
              <a:gd name="adj2" fmla="val 71773"/>
            </a:avLst>
          </a:prstGeom>
          <a:solidFill>
            <a:srgbClr val="FFFF66"/>
          </a:solidFill>
          <a:ln w="9525">
            <a:solidFill>
              <a:srgbClr val="000000"/>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999 997 nmol/l H</a:t>
            </a:r>
            <a:r>
              <a:rPr lang="cs-CZ" altLang="cs-CZ" sz="1400" b="1" baseline="30000">
                <a:latin typeface="Times New Roman" panose="02020603050405020304" pitchFamily="18" charset="0"/>
              </a:rPr>
              <a:t>+</a:t>
            </a:r>
            <a:endParaRPr lang="cs-CZ" altLang="cs-CZ" sz="1400" b="1">
              <a:latin typeface="Times New Roman" panose="02020603050405020304" pitchFamily="18" charset="0"/>
            </a:endParaRPr>
          </a:p>
          <a:p>
            <a:pPr algn="ctr">
              <a:spcBef>
                <a:spcPct val="0"/>
              </a:spcBef>
              <a:buClrTx/>
              <a:buFontTx/>
              <a:buNone/>
            </a:pPr>
            <a:r>
              <a:rPr lang="cs-CZ" altLang="cs-CZ" sz="1400" b="1">
                <a:latin typeface="Times New Roman" panose="02020603050405020304" pitchFamily="18" charset="0"/>
              </a:rPr>
              <a:t>bylo „pufrováno“</a:t>
            </a:r>
          </a:p>
          <a:p>
            <a:pPr algn="ctr">
              <a:spcBef>
                <a:spcPct val="0"/>
              </a:spcBef>
              <a:buClrTx/>
              <a:buFontTx/>
              <a:buNone/>
            </a:pPr>
            <a:r>
              <a:rPr lang="cs-CZ" altLang="cs-CZ" sz="1400" b="1">
                <a:latin typeface="Times New Roman" panose="02020603050405020304" pitchFamily="18" charset="0"/>
              </a:rPr>
              <a:t>nebikarbonátovými </a:t>
            </a:r>
          </a:p>
          <a:p>
            <a:pPr algn="ctr">
              <a:spcBef>
                <a:spcPct val="0"/>
              </a:spcBef>
              <a:buClrTx/>
              <a:buFontTx/>
              <a:buNone/>
            </a:pPr>
            <a:r>
              <a:rPr lang="cs-CZ" altLang="cs-CZ" sz="1400" b="1">
                <a:latin typeface="Times New Roman" panose="02020603050405020304" pitchFamily="18" charset="0"/>
              </a:rPr>
              <a:t>pufry</a:t>
            </a:r>
          </a:p>
        </p:txBody>
      </p:sp>
      <p:sp>
        <p:nvSpPr>
          <p:cNvPr id="130110" name="Line 75">
            <a:extLst>
              <a:ext uri="{FF2B5EF4-FFF2-40B4-BE49-F238E27FC236}">
                <a16:creationId xmlns:a16="http://schemas.microsoft.com/office/drawing/2014/main" id="{4633F746-ED71-43C6-BE0B-115696E833AC}"/>
              </a:ext>
            </a:extLst>
          </p:cNvPr>
          <p:cNvSpPr>
            <a:spLocks noChangeShapeType="1"/>
          </p:cNvSpPr>
          <p:nvPr/>
        </p:nvSpPr>
        <p:spPr bwMode="auto">
          <a:xfrm flipV="1">
            <a:off x="6672263" y="3717926"/>
            <a:ext cx="0" cy="3587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1193">
                                            <p:txEl>
                                              <p:pRg st="1" end="1"/>
                                            </p:txEl>
                                          </p:spTgt>
                                        </p:tgtEl>
                                        <p:attrNameLst>
                                          <p:attrName>style.visibility</p:attrName>
                                        </p:attrNameLst>
                                      </p:cBhvr>
                                      <p:to>
                                        <p:strVal val="visible"/>
                                      </p:to>
                                    </p:set>
                                    <p:animEffect transition="in" filter="checkerboard(across)">
                                      <p:cBhvr>
                                        <p:cTn id="7" dur="500"/>
                                        <p:tgtEl>
                                          <p:spTgt spid="261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192CA2A3-1D24-4246-978D-40655BB3F2C4}"/>
              </a:ext>
            </a:extLst>
          </p:cNvPr>
          <p:cNvSpPr>
            <a:spLocks noChangeArrowheads="1"/>
          </p:cNvSpPr>
          <p:nvPr/>
        </p:nvSpPr>
        <p:spPr bwMode="auto">
          <a:xfrm>
            <a:off x="1524000" y="760413"/>
            <a:ext cx="9144000" cy="39417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195" name="Rectangle 4">
            <a:extLst>
              <a:ext uri="{FF2B5EF4-FFF2-40B4-BE49-F238E27FC236}">
                <a16:creationId xmlns:a16="http://schemas.microsoft.com/office/drawing/2014/main" id="{45309B94-15A5-4D9F-B768-A7923D5FB4A7}"/>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196" name="Rectangle 5">
            <a:extLst>
              <a:ext uri="{FF2B5EF4-FFF2-40B4-BE49-F238E27FC236}">
                <a16:creationId xmlns:a16="http://schemas.microsoft.com/office/drawing/2014/main" id="{D3382209-CF41-43A5-8F68-87467702D208}"/>
              </a:ext>
            </a:extLst>
          </p:cNvPr>
          <p:cNvSpPr>
            <a:spLocks noChangeArrowheads="1"/>
          </p:cNvSpPr>
          <p:nvPr/>
        </p:nvSpPr>
        <p:spPr bwMode="auto">
          <a:xfrm>
            <a:off x="6557964" y="2101850"/>
            <a:ext cx="587375" cy="5715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197" name="Rectangle 6">
            <a:extLst>
              <a:ext uri="{FF2B5EF4-FFF2-40B4-BE49-F238E27FC236}">
                <a16:creationId xmlns:a16="http://schemas.microsoft.com/office/drawing/2014/main" id="{757142F6-82A7-4C77-AC2F-9825271A0917}"/>
              </a:ext>
            </a:extLst>
          </p:cNvPr>
          <p:cNvSpPr>
            <a:spLocks noChangeArrowheads="1"/>
          </p:cNvSpPr>
          <p:nvPr/>
        </p:nvSpPr>
        <p:spPr bwMode="auto">
          <a:xfrm>
            <a:off x="8920163" y="2243138"/>
            <a:ext cx="1111250" cy="1008062"/>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198" name="Rectangle 7">
            <a:extLst>
              <a:ext uri="{FF2B5EF4-FFF2-40B4-BE49-F238E27FC236}">
                <a16:creationId xmlns:a16="http://schemas.microsoft.com/office/drawing/2014/main" id="{B2251064-D2FE-4700-8D74-E6CBC767E57C}"/>
              </a:ext>
            </a:extLst>
          </p:cNvPr>
          <p:cNvSpPr>
            <a:spLocks noChangeArrowheads="1"/>
          </p:cNvSpPr>
          <p:nvPr/>
        </p:nvSpPr>
        <p:spPr bwMode="auto">
          <a:xfrm>
            <a:off x="6543675" y="871539"/>
            <a:ext cx="1106488" cy="1030287"/>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199" name="Rectangle 8">
            <a:extLst>
              <a:ext uri="{FF2B5EF4-FFF2-40B4-BE49-F238E27FC236}">
                <a16:creationId xmlns:a16="http://schemas.microsoft.com/office/drawing/2014/main" id="{79EBBAD3-CF4A-41A2-93D1-C7C5E6A99D3B}"/>
              </a:ext>
            </a:extLst>
          </p:cNvPr>
          <p:cNvSpPr>
            <a:spLocks noChangeArrowheads="1"/>
          </p:cNvSpPr>
          <p:nvPr/>
        </p:nvSpPr>
        <p:spPr bwMode="auto">
          <a:xfrm>
            <a:off x="4140200" y="1471613"/>
            <a:ext cx="1149350" cy="10033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00" name="Rectangle 9">
            <a:extLst>
              <a:ext uri="{FF2B5EF4-FFF2-40B4-BE49-F238E27FC236}">
                <a16:creationId xmlns:a16="http://schemas.microsoft.com/office/drawing/2014/main" id="{620E5947-02AB-442A-9502-66F4B2B9BD1E}"/>
              </a:ext>
            </a:extLst>
          </p:cNvPr>
          <p:cNvSpPr>
            <a:spLocks noChangeArrowheads="1"/>
          </p:cNvSpPr>
          <p:nvPr/>
        </p:nvSpPr>
        <p:spPr bwMode="auto">
          <a:xfrm>
            <a:off x="2057401" y="912814"/>
            <a:ext cx="930275" cy="1031875"/>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01" name="Rectangle 10">
            <a:extLst>
              <a:ext uri="{FF2B5EF4-FFF2-40B4-BE49-F238E27FC236}">
                <a16:creationId xmlns:a16="http://schemas.microsoft.com/office/drawing/2014/main" id="{554FEDC0-AF49-4E75-8663-650E0E16D410}"/>
              </a:ext>
            </a:extLst>
          </p:cNvPr>
          <p:cNvSpPr>
            <a:spLocks noChangeArrowheads="1"/>
          </p:cNvSpPr>
          <p:nvPr/>
        </p:nvSpPr>
        <p:spPr bwMode="auto">
          <a:xfrm>
            <a:off x="6544545" y="1196976"/>
            <a:ext cx="1111250" cy="7588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02" name="Rectangle 11">
            <a:extLst>
              <a:ext uri="{FF2B5EF4-FFF2-40B4-BE49-F238E27FC236}">
                <a16:creationId xmlns:a16="http://schemas.microsoft.com/office/drawing/2014/main" id="{5171BB9C-68FB-4D1A-908B-D1A5ABF0A475}"/>
              </a:ext>
            </a:extLst>
          </p:cNvPr>
          <p:cNvSpPr>
            <a:spLocks noChangeArrowheads="1"/>
          </p:cNvSpPr>
          <p:nvPr/>
        </p:nvSpPr>
        <p:spPr bwMode="auto">
          <a:xfrm>
            <a:off x="4149007" y="1787526"/>
            <a:ext cx="1144588" cy="7080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03" name="Rectangle 12">
            <a:extLst>
              <a:ext uri="{FF2B5EF4-FFF2-40B4-BE49-F238E27FC236}">
                <a16:creationId xmlns:a16="http://schemas.microsoft.com/office/drawing/2014/main" id="{9CE839D9-4FA9-4E1D-B0E6-531322EB793F}"/>
              </a:ext>
            </a:extLst>
          </p:cNvPr>
          <p:cNvSpPr>
            <a:spLocks noChangeArrowheads="1"/>
          </p:cNvSpPr>
          <p:nvPr/>
        </p:nvSpPr>
        <p:spPr bwMode="auto">
          <a:xfrm>
            <a:off x="2066207" y="1249364"/>
            <a:ext cx="927100" cy="706437"/>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04" name="Text Box 13">
            <a:extLst>
              <a:ext uri="{FF2B5EF4-FFF2-40B4-BE49-F238E27FC236}">
                <a16:creationId xmlns:a16="http://schemas.microsoft.com/office/drawing/2014/main" id="{B6FD5C91-4120-498D-867E-8AC3B7C5B419}"/>
              </a:ext>
            </a:extLst>
          </p:cNvPr>
          <p:cNvSpPr txBox="1">
            <a:spLocks noChangeArrowheads="1"/>
          </p:cNvSpPr>
          <p:nvPr/>
        </p:nvSpPr>
        <p:spPr bwMode="auto">
          <a:xfrm>
            <a:off x="221456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36205" name="Text Box 14">
            <a:extLst>
              <a:ext uri="{FF2B5EF4-FFF2-40B4-BE49-F238E27FC236}">
                <a16:creationId xmlns:a16="http://schemas.microsoft.com/office/drawing/2014/main" id="{DE48FCB5-EEDD-4831-B5A1-3092597482BA}"/>
              </a:ext>
            </a:extLst>
          </p:cNvPr>
          <p:cNvSpPr txBox="1">
            <a:spLocks noChangeArrowheads="1"/>
          </p:cNvSpPr>
          <p:nvPr/>
        </p:nvSpPr>
        <p:spPr bwMode="auto">
          <a:xfrm>
            <a:off x="2365376" y="2236788"/>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36206" name="Text Box 15">
            <a:extLst>
              <a:ext uri="{FF2B5EF4-FFF2-40B4-BE49-F238E27FC236}">
                <a16:creationId xmlns:a16="http://schemas.microsoft.com/office/drawing/2014/main" id="{13911D79-5B99-4F5E-9C8F-3D7169104CFE}"/>
              </a:ext>
            </a:extLst>
          </p:cNvPr>
          <p:cNvSpPr txBox="1">
            <a:spLocks noChangeArrowheads="1"/>
          </p:cNvSpPr>
          <p:nvPr/>
        </p:nvSpPr>
        <p:spPr bwMode="auto">
          <a:xfrm>
            <a:off x="4286250" y="1955800"/>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36207" name="Text Box 16">
            <a:extLst>
              <a:ext uri="{FF2B5EF4-FFF2-40B4-BE49-F238E27FC236}">
                <a16:creationId xmlns:a16="http://schemas.microsoft.com/office/drawing/2014/main" id="{66AF6B6D-35D9-4E77-85AA-619B45C6D578}"/>
              </a:ext>
            </a:extLst>
          </p:cNvPr>
          <p:cNvSpPr txBox="1">
            <a:spLocks noChangeArrowheads="1"/>
          </p:cNvSpPr>
          <p:nvPr/>
        </p:nvSpPr>
        <p:spPr bwMode="auto">
          <a:xfrm>
            <a:off x="6748464" y="137001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grpSp>
        <p:nvGrpSpPr>
          <p:cNvPr id="136208" name="Group 17">
            <a:extLst>
              <a:ext uri="{FF2B5EF4-FFF2-40B4-BE49-F238E27FC236}">
                <a16:creationId xmlns:a16="http://schemas.microsoft.com/office/drawing/2014/main" id="{7A6F5E10-56C0-4D10-92A1-CD2242C3B250}"/>
              </a:ext>
            </a:extLst>
          </p:cNvPr>
          <p:cNvGrpSpPr>
            <a:grpSpLocks/>
          </p:cNvGrpSpPr>
          <p:nvPr/>
        </p:nvGrpSpPr>
        <p:grpSpPr bwMode="auto">
          <a:xfrm>
            <a:off x="5289551" y="1635126"/>
            <a:ext cx="1249363" cy="911225"/>
            <a:chOff x="2365" y="1176"/>
            <a:chExt cx="787" cy="1285"/>
          </a:xfrm>
        </p:grpSpPr>
        <p:sp>
          <p:nvSpPr>
            <p:cNvPr id="136242" name="Freeform 18">
              <a:extLst>
                <a:ext uri="{FF2B5EF4-FFF2-40B4-BE49-F238E27FC236}">
                  <a16:creationId xmlns:a16="http://schemas.microsoft.com/office/drawing/2014/main" id="{93885824-58BE-426E-A017-F258863B2E8C}"/>
                </a:ext>
              </a:extLst>
            </p:cNvPr>
            <p:cNvSpPr>
              <a:spLocks/>
            </p:cNvSpPr>
            <p:nvPr/>
          </p:nvSpPr>
          <p:spPr bwMode="auto">
            <a:xfrm>
              <a:off x="2424" y="1176"/>
              <a:ext cx="728" cy="645"/>
            </a:xfrm>
            <a:custGeom>
              <a:avLst/>
              <a:gdLst>
                <a:gd name="T0" fmla="*/ 0 w 728"/>
                <a:gd name="T1" fmla="*/ 642 h 645"/>
                <a:gd name="T2" fmla="*/ 351 w 728"/>
                <a:gd name="T3" fmla="*/ 645 h 645"/>
                <a:gd name="T4" fmla="*/ 416 w 728"/>
                <a:gd name="T5" fmla="*/ 538 h 645"/>
                <a:gd name="T6" fmla="*/ 416 w 728"/>
                <a:gd name="T7" fmla="*/ 91 h 645"/>
                <a:gd name="T8" fmla="*/ 497 w 728"/>
                <a:gd name="T9" fmla="*/ 0 h 645"/>
                <a:gd name="T10" fmla="*/ 728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243" name="Freeform 19">
              <a:extLst>
                <a:ext uri="{FF2B5EF4-FFF2-40B4-BE49-F238E27FC236}">
                  <a16:creationId xmlns:a16="http://schemas.microsoft.com/office/drawing/2014/main" id="{B72A393A-1B66-4D20-864C-61316B1EBA22}"/>
                </a:ext>
              </a:extLst>
            </p:cNvPr>
            <p:cNvSpPr>
              <a:spLocks/>
            </p:cNvSpPr>
            <p:nvPr/>
          </p:nvSpPr>
          <p:spPr bwMode="auto">
            <a:xfrm>
              <a:off x="2365" y="1816"/>
              <a:ext cx="787" cy="645"/>
            </a:xfrm>
            <a:custGeom>
              <a:avLst/>
              <a:gdLst>
                <a:gd name="T0" fmla="*/ 0 w 787"/>
                <a:gd name="T1" fmla="*/ 2 h 645"/>
                <a:gd name="T2" fmla="*/ 410 w 787"/>
                <a:gd name="T3" fmla="*/ 0 h 645"/>
                <a:gd name="T4" fmla="*/ 475 w 787"/>
                <a:gd name="T5" fmla="*/ 107 h 645"/>
                <a:gd name="T6" fmla="*/ 475 w 787"/>
                <a:gd name="T7" fmla="*/ 554 h 645"/>
                <a:gd name="T8" fmla="*/ 556 w 787"/>
                <a:gd name="T9" fmla="*/ 645 h 645"/>
                <a:gd name="T10" fmla="*/ 787 w 787"/>
                <a:gd name="T11" fmla="*/ 645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6209" name="Freeform 20">
            <a:extLst>
              <a:ext uri="{FF2B5EF4-FFF2-40B4-BE49-F238E27FC236}">
                <a16:creationId xmlns:a16="http://schemas.microsoft.com/office/drawing/2014/main" id="{F6B5A395-77A1-4F16-B74B-DAB1CEE5B976}"/>
              </a:ext>
            </a:extLst>
          </p:cNvPr>
          <p:cNvSpPr>
            <a:spLocks/>
          </p:cNvSpPr>
          <p:nvPr/>
        </p:nvSpPr>
        <p:spPr bwMode="auto">
          <a:xfrm flipH="1">
            <a:off x="3013075" y="1617664"/>
            <a:ext cx="1130300" cy="427037"/>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210" name="Freeform 21">
            <a:extLst>
              <a:ext uri="{FF2B5EF4-FFF2-40B4-BE49-F238E27FC236}">
                <a16:creationId xmlns:a16="http://schemas.microsoft.com/office/drawing/2014/main" id="{31356243-2B56-43A4-B697-3436B2F060C9}"/>
              </a:ext>
            </a:extLst>
          </p:cNvPr>
          <p:cNvSpPr>
            <a:spLocks/>
          </p:cNvSpPr>
          <p:nvPr/>
        </p:nvSpPr>
        <p:spPr bwMode="auto">
          <a:xfrm>
            <a:off x="3074989" y="2041525"/>
            <a:ext cx="1068387" cy="427038"/>
          </a:xfrm>
          <a:custGeom>
            <a:avLst/>
            <a:gdLst>
              <a:gd name="T0" fmla="*/ 2147483646 w 673"/>
              <a:gd name="T1" fmla="*/ 0 h 269"/>
              <a:gd name="T2" fmla="*/ 2147483646 w 673"/>
              <a:gd name="T3" fmla="*/ 0 h 269"/>
              <a:gd name="T4" fmla="*/ 2147483646 w 673"/>
              <a:gd name="T5" fmla="*/ 2147483646 h 269"/>
              <a:gd name="T6" fmla="*/ 2147483646 w 673"/>
              <a:gd name="T7" fmla="*/ 2147483646 h 269"/>
              <a:gd name="T8" fmla="*/ 2147483646 w 673"/>
              <a:gd name="T9" fmla="*/ 2147483646 h 269"/>
              <a:gd name="T10" fmla="*/ 0 w 673"/>
              <a:gd name="T11" fmla="*/ 2147483646 h 269"/>
              <a:gd name="T12" fmla="*/ 0 60000 65536"/>
              <a:gd name="T13" fmla="*/ 0 60000 65536"/>
              <a:gd name="T14" fmla="*/ 0 60000 65536"/>
              <a:gd name="T15" fmla="*/ 0 60000 65536"/>
              <a:gd name="T16" fmla="*/ 0 60000 65536"/>
              <a:gd name="T17" fmla="*/ 0 60000 65536"/>
              <a:gd name="T18" fmla="*/ 0 w 673"/>
              <a:gd name="T19" fmla="*/ 0 h 269"/>
              <a:gd name="T20" fmla="*/ 673 w 673"/>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673" h="269">
                <a:moveTo>
                  <a:pt x="673" y="0"/>
                </a:moveTo>
                <a:lnTo>
                  <a:pt x="310" y="0"/>
                </a:lnTo>
                <a:cubicBezTo>
                  <a:pt x="239" y="8"/>
                  <a:pt x="259" y="6"/>
                  <a:pt x="250" y="45"/>
                </a:cubicBezTo>
                <a:lnTo>
                  <a:pt x="250" y="231"/>
                </a:lnTo>
                <a:cubicBezTo>
                  <a:pt x="237" y="269"/>
                  <a:pt x="217" y="264"/>
                  <a:pt x="175" y="269"/>
                </a:cubicBezTo>
                <a:lnTo>
                  <a:pt x="0" y="262"/>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211" name="Line 22">
            <a:extLst>
              <a:ext uri="{FF2B5EF4-FFF2-40B4-BE49-F238E27FC236}">
                <a16:creationId xmlns:a16="http://schemas.microsoft.com/office/drawing/2014/main" id="{4E4D4E71-12C7-448D-AA1C-5FD4870B066A}"/>
              </a:ext>
            </a:extLst>
          </p:cNvPr>
          <p:cNvSpPr>
            <a:spLocks noChangeShapeType="1"/>
          </p:cNvSpPr>
          <p:nvPr/>
        </p:nvSpPr>
        <p:spPr bwMode="auto">
          <a:xfrm flipH="1">
            <a:off x="6721475" y="1370014"/>
            <a:ext cx="0" cy="352425"/>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2" name="Text Box 23">
            <a:extLst>
              <a:ext uri="{FF2B5EF4-FFF2-40B4-BE49-F238E27FC236}">
                <a16:creationId xmlns:a16="http://schemas.microsoft.com/office/drawing/2014/main" id="{8876290A-F65A-4E89-B52E-C8E6701EFD87}"/>
              </a:ext>
            </a:extLst>
          </p:cNvPr>
          <p:cNvSpPr txBox="1">
            <a:spLocks noChangeArrowheads="1"/>
          </p:cNvSpPr>
          <p:nvPr/>
        </p:nvSpPr>
        <p:spPr bwMode="auto">
          <a:xfrm>
            <a:off x="7437438" y="12033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36213" name="Line 24">
            <a:extLst>
              <a:ext uri="{FF2B5EF4-FFF2-40B4-BE49-F238E27FC236}">
                <a16:creationId xmlns:a16="http://schemas.microsoft.com/office/drawing/2014/main" id="{110EB91A-80C6-4C50-9C4B-70BDE5694F9C}"/>
              </a:ext>
            </a:extLst>
          </p:cNvPr>
          <p:cNvSpPr>
            <a:spLocks noChangeShapeType="1"/>
          </p:cNvSpPr>
          <p:nvPr/>
        </p:nvSpPr>
        <p:spPr bwMode="auto">
          <a:xfrm>
            <a:off x="4267201" y="2039939"/>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4" name="Line 25">
            <a:extLst>
              <a:ext uri="{FF2B5EF4-FFF2-40B4-BE49-F238E27FC236}">
                <a16:creationId xmlns:a16="http://schemas.microsoft.com/office/drawing/2014/main" id="{5A0700C0-6A89-4241-9458-1E04E313C0D8}"/>
              </a:ext>
            </a:extLst>
          </p:cNvPr>
          <p:cNvSpPr>
            <a:spLocks noChangeShapeType="1"/>
          </p:cNvSpPr>
          <p:nvPr/>
        </p:nvSpPr>
        <p:spPr bwMode="auto">
          <a:xfrm>
            <a:off x="2176463" y="1468439"/>
            <a:ext cx="0" cy="3190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5" name="Rectangle 26">
            <a:extLst>
              <a:ext uri="{FF2B5EF4-FFF2-40B4-BE49-F238E27FC236}">
                <a16:creationId xmlns:a16="http://schemas.microsoft.com/office/drawing/2014/main" id="{B44A5DC1-3923-47FD-A7A2-D5B18FD6EE05}"/>
              </a:ext>
            </a:extLst>
          </p:cNvPr>
          <p:cNvSpPr>
            <a:spLocks noChangeArrowheads="1"/>
          </p:cNvSpPr>
          <p:nvPr/>
        </p:nvSpPr>
        <p:spPr bwMode="auto">
          <a:xfrm>
            <a:off x="6568357" y="2143126"/>
            <a:ext cx="579438" cy="5556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16" name="Text Box 27">
            <a:extLst>
              <a:ext uri="{FF2B5EF4-FFF2-40B4-BE49-F238E27FC236}">
                <a16:creationId xmlns:a16="http://schemas.microsoft.com/office/drawing/2014/main" id="{69DBC11E-6366-4B5F-8479-4DC0D109A2B5}"/>
              </a:ext>
            </a:extLst>
          </p:cNvPr>
          <p:cNvSpPr txBox="1">
            <a:spLocks noChangeArrowheads="1"/>
          </p:cNvSpPr>
          <p:nvPr/>
        </p:nvSpPr>
        <p:spPr bwMode="auto">
          <a:xfrm>
            <a:off x="6717583" y="2247900"/>
            <a:ext cx="523875" cy="457200"/>
          </a:xfrm>
          <a:prstGeom prst="rect">
            <a:avLst/>
          </a:prstGeom>
          <a:solidFill>
            <a:srgbClr val="A6FFFF"/>
          </a:solidFill>
          <a:ln>
            <a:noFill/>
          </a:ln>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36217" name="Line 28">
            <a:extLst>
              <a:ext uri="{FF2B5EF4-FFF2-40B4-BE49-F238E27FC236}">
                <a16:creationId xmlns:a16="http://schemas.microsoft.com/office/drawing/2014/main" id="{8BED3B08-D0B1-44B0-9C58-E3228D775F4E}"/>
              </a:ext>
            </a:extLst>
          </p:cNvPr>
          <p:cNvSpPr>
            <a:spLocks noChangeShapeType="1"/>
          </p:cNvSpPr>
          <p:nvPr/>
        </p:nvSpPr>
        <p:spPr bwMode="auto">
          <a:xfrm>
            <a:off x="6704014" y="223996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8" name="Rectangle 29">
            <a:extLst>
              <a:ext uri="{FF2B5EF4-FFF2-40B4-BE49-F238E27FC236}">
                <a16:creationId xmlns:a16="http://schemas.microsoft.com/office/drawing/2014/main" id="{62C28C06-68D5-47DD-BF87-2CDDA2EAB168}"/>
              </a:ext>
            </a:extLst>
          </p:cNvPr>
          <p:cNvSpPr>
            <a:spLocks noChangeArrowheads="1"/>
          </p:cNvSpPr>
          <p:nvPr/>
        </p:nvSpPr>
        <p:spPr bwMode="auto">
          <a:xfrm>
            <a:off x="8920163" y="2587625"/>
            <a:ext cx="1111250" cy="782638"/>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19" name="Rectangle 30">
            <a:extLst>
              <a:ext uri="{FF2B5EF4-FFF2-40B4-BE49-F238E27FC236}">
                <a16:creationId xmlns:a16="http://schemas.microsoft.com/office/drawing/2014/main" id="{5BE874E5-370E-40E7-B773-B0C1D5C44705}"/>
              </a:ext>
            </a:extLst>
          </p:cNvPr>
          <p:cNvSpPr>
            <a:spLocks noChangeArrowheads="1"/>
          </p:cNvSpPr>
          <p:nvPr/>
        </p:nvSpPr>
        <p:spPr bwMode="auto">
          <a:xfrm>
            <a:off x="6548438" y="2798763"/>
            <a:ext cx="1111250" cy="952500"/>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20" name="Rectangle 31">
            <a:extLst>
              <a:ext uri="{FF2B5EF4-FFF2-40B4-BE49-F238E27FC236}">
                <a16:creationId xmlns:a16="http://schemas.microsoft.com/office/drawing/2014/main" id="{917C5233-A01E-4996-876C-B3062CDD1C45}"/>
              </a:ext>
            </a:extLst>
          </p:cNvPr>
          <p:cNvSpPr>
            <a:spLocks noChangeArrowheads="1"/>
          </p:cNvSpPr>
          <p:nvPr/>
        </p:nvSpPr>
        <p:spPr bwMode="auto">
          <a:xfrm>
            <a:off x="6546850" y="3151188"/>
            <a:ext cx="1111250" cy="608012"/>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21" name="Text Box 32">
            <a:extLst>
              <a:ext uri="{FF2B5EF4-FFF2-40B4-BE49-F238E27FC236}">
                <a16:creationId xmlns:a16="http://schemas.microsoft.com/office/drawing/2014/main" id="{E864B36E-1F57-4B7C-9D0E-6D90BF97F5A5}"/>
              </a:ext>
            </a:extLst>
          </p:cNvPr>
          <p:cNvSpPr txBox="1">
            <a:spLocks noChangeArrowheads="1"/>
          </p:cNvSpPr>
          <p:nvPr/>
        </p:nvSpPr>
        <p:spPr bwMode="auto">
          <a:xfrm>
            <a:off x="6734175" y="3265488"/>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36222" name="Group 33">
            <a:extLst>
              <a:ext uri="{FF2B5EF4-FFF2-40B4-BE49-F238E27FC236}">
                <a16:creationId xmlns:a16="http://schemas.microsoft.com/office/drawing/2014/main" id="{3029AFE8-1D06-4497-AA42-3BA4FAADEE82}"/>
              </a:ext>
            </a:extLst>
          </p:cNvPr>
          <p:cNvGrpSpPr>
            <a:grpSpLocks/>
          </p:cNvGrpSpPr>
          <p:nvPr/>
        </p:nvGrpSpPr>
        <p:grpSpPr bwMode="auto">
          <a:xfrm>
            <a:off x="7123114" y="2506663"/>
            <a:ext cx="1781175" cy="958850"/>
            <a:chOff x="3499" y="1735"/>
            <a:chExt cx="1122" cy="604"/>
          </a:xfrm>
        </p:grpSpPr>
        <p:sp>
          <p:nvSpPr>
            <p:cNvPr id="136240" name="Freeform 34">
              <a:extLst>
                <a:ext uri="{FF2B5EF4-FFF2-40B4-BE49-F238E27FC236}">
                  <a16:creationId xmlns:a16="http://schemas.microsoft.com/office/drawing/2014/main" id="{994C2340-B2FC-4B1B-BB54-C40CE7A06247}"/>
                </a:ext>
              </a:extLst>
            </p:cNvPr>
            <p:cNvSpPr>
              <a:spLocks/>
            </p:cNvSpPr>
            <p:nvPr/>
          </p:nvSpPr>
          <p:spPr bwMode="auto">
            <a:xfrm>
              <a:off x="3499" y="1735"/>
              <a:ext cx="1114" cy="306"/>
            </a:xfrm>
            <a:custGeom>
              <a:avLst/>
              <a:gdLst>
                <a:gd name="T0" fmla="*/ 1114 w 1114"/>
                <a:gd name="T1" fmla="*/ 304 h 306"/>
                <a:gd name="T2" fmla="*/ 660 w 1114"/>
                <a:gd name="T3" fmla="*/ 306 h 306"/>
                <a:gd name="T4" fmla="*/ 568 w 1114"/>
                <a:gd name="T5" fmla="*/ 252 h 306"/>
                <a:gd name="T6" fmla="*/ 568 w 1114"/>
                <a:gd name="T7" fmla="*/ 42 h 306"/>
                <a:gd name="T8" fmla="*/ 473 w 1114"/>
                <a:gd name="T9" fmla="*/ 1 h 306"/>
                <a:gd name="T10" fmla="*/ 0 w 1114"/>
                <a:gd name="T11" fmla="*/ 1 h 306"/>
                <a:gd name="T12" fmla="*/ 0 60000 65536"/>
                <a:gd name="T13" fmla="*/ 0 60000 65536"/>
                <a:gd name="T14" fmla="*/ 0 60000 65536"/>
                <a:gd name="T15" fmla="*/ 0 60000 65536"/>
                <a:gd name="T16" fmla="*/ 0 60000 65536"/>
                <a:gd name="T17" fmla="*/ 0 60000 65536"/>
                <a:gd name="T18" fmla="*/ 0 w 1114"/>
                <a:gd name="T19" fmla="*/ 0 h 306"/>
                <a:gd name="T20" fmla="*/ 1114 w 1114"/>
                <a:gd name="T21" fmla="*/ 306 h 306"/>
              </a:gdLst>
              <a:ahLst/>
              <a:cxnLst>
                <a:cxn ang="T12">
                  <a:pos x="T0" y="T1"/>
                </a:cxn>
                <a:cxn ang="T13">
                  <a:pos x="T2" y="T3"/>
                </a:cxn>
                <a:cxn ang="T14">
                  <a:pos x="T4" y="T5"/>
                </a:cxn>
                <a:cxn ang="T15">
                  <a:pos x="T6" y="T7"/>
                </a:cxn>
                <a:cxn ang="T16">
                  <a:pos x="T8" y="T9"/>
                </a:cxn>
                <a:cxn ang="T17">
                  <a:pos x="T10" y="T11"/>
                </a:cxn>
              </a:cxnLst>
              <a:rect l="T18" t="T19" r="T20" b="T21"/>
              <a:pathLst>
                <a:path w="1114" h="306">
                  <a:moveTo>
                    <a:pt x="1114" y="304"/>
                  </a:moveTo>
                  <a:lnTo>
                    <a:pt x="660" y="306"/>
                  </a:lnTo>
                  <a:cubicBezTo>
                    <a:pt x="570" y="298"/>
                    <a:pt x="583" y="296"/>
                    <a:pt x="568" y="252"/>
                  </a:cubicBezTo>
                  <a:lnTo>
                    <a:pt x="568" y="42"/>
                  </a:lnTo>
                  <a:cubicBezTo>
                    <a:pt x="552" y="0"/>
                    <a:pt x="568" y="8"/>
                    <a:pt x="473" y="1"/>
                  </a:cubicBezTo>
                  <a:lnTo>
                    <a:pt x="0" y="1"/>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241" name="Freeform 35">
              <a:extLst>
                <a:ext uri="{FF2B5EF4-FFF2-40B4-BE49-F238E27FC236}">
                  <a16:creationId xmlns:a16="http://schemas.microsoft.com/office/drawing/2014/main" id="{1ECE792B-35E8-4873-AF2F-5D5F3E22C58A}"/>
                </a:ext>
              </a:extLst>
            </p:cNvPr>
            <p:cNvSpPr>
              <a:spLocks/>
            </p:cNvSpPr>
            <p:nvPr/>
          </p:nvSpPr>
          <p:spPr bwMode="auto">
            <a:xfrm>
              <a:off x="3831" y="2039"/>
              <a:ext cx="790" cy="300"/>
            </a:xfrm>
            <a:custGeom>
              <a:avLst/>
              <a:gdLst>
                <a:gd name="T0" fmla="*/ 48 w 1045"/>
                <a:gd name="T1" fmla="*/ 0 h 638"/>
                <a:gd name="T2" fmla="*/ 35 w 1045"/>
                <a:gd name="T3" fmla="*/ 0 h 638"/>
                <a:gd name="T4" fmla="*/ 20 w 1045"/>
                <a:gd name="T5" fmla="*/ 0 h 638"/>
                <a:gd name="T6" fmla="*/ 14 w 1045"/>
                <a:gd name="T7" fmla="*/ 0 h 638"/>
                <a:gd name="T8" fmla="*/ 14 w 1045"/>
                <a:gd name="T9" fmla="*/ 0 h 638"/>
                <a:gd name="T10" fmla="*/ 11 w 1045"/>
                <a:gd name="T11" fmla="*/ 0 h 638"/>
                <a:gd name="T12" fmla="*/ 0 w 1045"/>
                <a:gd name="T13" fmla="*/ 0 h 638"/>
                <a:gd name="T14" fmla="*/ 0 60000 65536"/>
                <a:gd name="T15" fmla="*/ 0 60000 65536"/>
                <a:gd name="T16" fmla="*/ 0 60000 65536"/>
                <a:gd name="T17" fmla="*/ 0 60000 65536"/>
                <a:gd name="T18" fmla="*/ 0 60000 65536"/>
                <a:gd name="T19" fmla="*/ 0 60000 65536"/>
                <a:gd name="T20" fmla="*/ 0 60000 65536"/>
                <a:gd name="T21" fmla="*/ 0 w 1045"/>
                <a:gd name="T22" fmla="*/ 0 h 638"/>
                <a:gd name="T23" fmla="*/ 1045 w 1045"/>
                <a:gd name="T24" fmla="*/ 638 h 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5" h="638">
                  <a:moveTo>
                    <a:pt x="1045" y="0"/>
                  </a:moveTo>
                  <a:lnTo>
                    <a:pt x="763" y="5"/>
                  </a:lnTo>
                  <a:lnTo>
                    <a:pt x="434" y="0"/>
                  </a:lnTo>
                  <a:cubicBezTo>
                    <a:pt x="359" y="22"/>
                    <a:pt x="332" y="47"/>
                    <a:pt x="312" y="138"/>
                  </a:cubicBezTo>
                  <a:lnTo>
                    <a:pt x="312" y="547"/>
                  </a:lnTo>
                  <a:cubicBezTo>
                    <a:pt x="298" y="630"/>
                    <a:pt x="283" y="623"/>
                    <a:pt x="231" y="638"/>
                  </a:cubicBezTo>
                  <a:lnTo>
                    <a:pt x="0" y="638"/>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6223" name="Line 36">
            <a:extLst>
              <a:ext uri="{FF2B5EF4-FFF2-40B4-BE49-F238E27FC236}">
                <a16:creationId xmlns:a16="http://schemas.microsoft.com/office/drawing/2014/main" id="{1067A75A-1B35-4043-80B1-FF5E02C69D2C}"/>
              </a:ext>
            </a:extLst>
          </p:cNvPr>
          <p:cNvSpPr>
            <a:spLocks noChangeShapeType="1"/>
          </p:cNvSpPr>
          <p:nvPr/>
        </p:nvSpPr>
        <p:spPr bwMode="auto">
          <a:xfrm flipH="1">
            <a:off x="6715125" y="3322639"/>
            <a:ext cx="6350" cy="2936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24" name="Text Box 37">
            <a:extLst>
              <a:ext uri="{FF2B5EF4-FFF2-40B4-BE49-F238E27FC236}">
                <a16:creationId xmlns:a16="http://schemas.microsoft.com/office/drawing/2014/main" id="{1F9A55ED-2705-46BD-90CA-25139B23AE68}"/>
              </a:ext>
            </a:extLst>
          </p:cNvPr>
          <p:cNvSpPr txBox="1">
            <a:spLocks noChangeArrowheads="1"/>
          </p:cNvSpPr>
          <p:nvPr/>
        </p:nvSpPr>
        <p:spPr bwMode="auto">
          <a:xfrm>
            <a:off x="9118601" y="27940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36225" name="Line 38">
            <a:extLst>
              <a:ext uri="{FF2B5EF4-FFF2-40B4-BE49-F238E27FC236}">
                <a16:creationId xmlns:a16="http://schemas.microsoft.com/office/drawing/2014/main" id="{7DE6D209-3436-4D2F-9D34-0629CD46B92A}"/>
              </a:ext>
            </a:extLst>
          </p:cNvPr>
          <p:cNvSpPr>
            <a:spLocks noChangeShapeType="1"/>
          </p:cNvSpPr>
          <p:nvPr/>
        </p:nvSpPr>
        <p:spPr bwMode="auto">
          <a:xfrm>
            <a:off x="9109075" y="2865438"/>
            <a:ext cx="1588" cy="303212"/>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6226" name="Group 65">
            <a:extLst>
              <a:ext uri="{FF2B5EF4-FFF2-40B4-BE49-F238E27FC236}">
                <a16:creationId xmlns:a16="http://schemas.microsoft.com/office/drawing/2014/main" id="{2BEC1C35-D239-4305-83D3-B44D9DDC4C12}"/>
              </a:ext>
            </a:extLst>
          </p:cNvPr>
          <p:cNvGrpSpPr>
            <a:grpSpLocks/>
          </p:cNvGrpSpPr>
          <p:nvPr/>
        </p:nvGrpSpPr>
        <p:grpSpPr bwMode="auto">
          <a:xfrm>
            <a:off x="2060576" y="42864"/>
            <a:ext cx="714375" cy="828675"/>
            <a:chOff x="3510" y="1453"/>
            <a:chExt cx="353" cy="578"/>
          </a:xfrm>
        </p:grpSpPr>
        <p:sp>
          <p:nvSpPr>
            <p:cNvPr id="136231" name="Freeform 66">
              <a:extLst>
                <a:ext uri="{FF2B5EF4-FFF2-40B4-BE49-F238E27FC236}">
                  <a16:creationId xmlns:a16="http://schemas.microsoft.com/office/drawing/2014/main" id="{111E6986-0940-4F50-91DE-EFB79CDC0A2A}"/>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32" name="Oval 67">
              <a:extLst>
                <a:ext uri="{FF2B5EF4-FFF2-40B4-BE49-F238E27FC236}">
                  <a16:creationId xmlns:a16="http://schemas.microsoft.com/office/drawing/2014/main" id="{51648B3C-8289-4A9E-BAA6-934E3A2786CC}"/>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33" name="Freeform 68">
              <a:extLst>
                <a:ext uri="{FF2B5EF4-FFF2-40B4-BE49-F238E27FC236}">
                  <a16:creationId xmlns:a16="http://schemas.microsoft.com/office/drawing/2014/main" id="{9CB73947-0712-4A46-B590-D1679F626C1B}"/>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34" name="Freeform 69">
              <a:extLst>
                <a:ext uri="{FF2B5EF4-FFF2-40B4-BE49-F238E27FC236}">
                  <a16:creationId xmlns:a16="http://schemas.microsoft.com/office/drawing/2014/main" id="{2F6FE5F7-8E1D-486F-AEA9-EFBBE8EB05CB}"/>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35" name="Freeform 70">
              <a:extLst>
                <a:ext uri="{FF2B5EF4-FFF2-40B4-BE49-F238E27FC236}">
                  <a16:creationId xmlns:a16="http://schemas.microsoft.com/office/drawing/2014/main" id="{98028B83-466B-48B9-B2B8-EAD2A5BE79EA}"/>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36" name="Oval 71">
              <a:extLst>
                <a:ext uri="{FF2B5EF4-FFF2-40B4-BE49-F238E27FC236}">
                  <a16:creationId xmlns:a16="http://schemas.microsoft.com/office/drawing/2014/main" id="{7F07CCEF-F30F-4B7E-B957-EA2FFD4F871E}"/>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37" name="Freeform 72">
              <a:extLst>
                <a:ext uri="{FF2B5EF4-FFF2-40B4-BE49-F238E27FC236}">
                  <a16:creationId xmlns:a16="http://schemas.microsoft.com/office/drawing/2014/main" id="{11763238-AF2B-4113-96ED-628AB593D98C}"/>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38" name="Oval 73">
              <a:extLst>
                <a:ext uri="{FF2B5EF4-FFF2-40B4-BE49-F238E27FC236}">
                  <a16:creationId xmlns:a16="http://schemas.microsoft.com/office/drawing/2014/main" id="{C812F3D7-B669-457C-9622-52E23D4738E5}"/>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6239" name="Oval 74">
              <a:extLst>
                <a:ext uri="{FF2B5EF4-FFF2-40B4-BE49-F238E27FC236}">
                  <a16:creationId xmlns:a16="http://schemas.microsoft.com/office/drawing/2014/main" id="{57DD187D-6B1B-4E0D-85A9-3CA700F8876C}"/>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graphicFrame>
        <p:nvGraphicFramePr>
          <p:cNvPr id="136227" name="Object 53">
            <a:extLst>
              <a:ext uri="{FF2B5EF4-FFF2-40B4-BE49-F238E27FC236}">
                <a16:creationId xmlns:a16="http://schemas.microsoft.com/office/drawing/2014/main" id="{AB7DA971-ECBB-49EA-8221-1A1134750556}"/>
              </a:ext>
            </a:extLst>
          </p:cNvPr>
          <p:cNvGraphicFramePr>
            <a:graphicFrameLocks noChangeAspect="1"/>
          </p:cNvGraphicFramePr>
          <p:nvPr/>
        </p:nvGraphicFramePr>
        <p:xfrm>
          <a:off x="2784476" y="52389"/>
          <a:ext cx="893763" cy="663575"/>
        </p:xfrm>
        <a:graphic>
          <a:graphicData uri="http://schemas.openxmlformats.org/presentationml/2006/ole">
            <mc:AlternateContent xmlns:mc="http://schemas.openxmlformats.org/markup-compatibility/2006">
              <mc:Choice xmlns:v="urn:schemas-microsoft-com:vml" Requires="v">
                <p:oleObj name="Clip" r:id="rId3" imgW="2287616" imgH="1701980" progId="">
                  <p:embed/>
                </p:oleObj>
              </mc:Choice>
              <mc:Fallback>
                <p:oleObj name="Clip" r:id="rId3" imgW="2287616" imgH="1701980" progId="">
                  <p:embed/>
                  <p:pic>
                    <p:nvPicPr>
                      <p:cNvPr id="136227" name="Object 53">
                        <a:extLst>
                          <a:ext uri="{FF2B5EF4-FFF2-40B4-BE49-F238E27FC236}">
                            <a16:creationId xmlns:a16="http://schemas.microsoft.com/office/drawing/2014/main" id="{AB7DA971-ECBB-49EA-8221-1A1134750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476" y="52389"/>
                        <a:ext cx="8937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6228" name="Text Box 78">
            <a:extLst>
              <a:ext uri="{FF2B5EF4-FFF2-40B4-BE49-F238E27FC236}">
                <a16:creationId xmlns:a16="http://schemas.microsoft.com/office/drawing/2014/main" id="{03CF0C4F-4F5B-459F-859A-54A71EE80ED4}"/>
              </a:ext>
            </a:extLst>
          </p:cNvPr>
          <p:cNvSpPr txBox="1">
            <a:spLocks noChangeArrowheads="1"/>
          </p:cNvSpPr>
          <p:nvPr/>
        </p:nvSpPr>
        <p:spPr bwMode="auto">
          <a:xfrm>
            <a:off x="4125913" y="134938"/>
            <a:ext cx="3625850" cy="46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latin typeface="Arial" panose="020B0604020202020204" pitchFamily="34" charset="0"/>
              </a:rPr>
              <a:t>B: Titrace CO</a:t>
            </a:r>
            <a:r>
              <a:rPr lang="cs-CZ" altLang="cs-CZ" sz="2400" b="1" baseline="-25000">
                <a:latin typeface="Arial" panose="020B0604020202020204" pitchFamily="34" charset="0"/>
              </a:rPr>
              <a:t>2</a:t>
            </a:r>
            <a:r>
              <a:rPr lang="cs-CZ" altLang="cs-CZ" sz="2400" b="1">
                <a:latin typeface="Arial" panose="020B0604020202020204" pitchFamily="34" charset="0"/>
              </a:rPr>
              <a:t> „in vivo“</a:t>
            </a:r>
            <a:endParaRPr lang="cs-CZ" altLang="cs-CZ" sz="2400" b="1">
              <a:latin typeface="Times New Roman" panose="02020603050405020304" pitchFamily="18" charset="0"/>
            </a:endParaRPr>
          </a:p>
        </p:txBody>
      </p:sp>
      <p:sp>
        <p:nvSpPr>
          <p:cNvPr id="304222" name="Text Box 94">
            <a:extLst>
              <a:ext uri="{FF2B5EF4-FFF2-40B4-BE49-F238E27FC236}">
                <a16:creationId xmlns:a16="http://schemas.microsoft.com/office/drawing/2014/main" id="{D4D7F021-9BB7-4236-9CA8-C94A1589BDCB}"/>
              </a:ext>
            </a:extLst>
          </p:cNvPr>
          <p:cNvSpPr txBox="1">
            <a:spLocks noChangeArrowheads="1"/>
          </p:cNvSpPr>
          <p:nvPr/>
        </p:nvSpPr>
        <p:spPr bwMode="auto">
          <a:xfrm>
            <a:off x="3627439" y="2705100"/>
            <a:ext cx="2340705" cy="861774"/>
          </a:xfrm>
          <a:prstGeom prst="rect">
            <a:avLst/>
          </a:prstGeom>
          <a:noFill/>
          <a:ln w="12700">
            <a:solidFill>
              <a:schemeClr val="tx1"/>
            </a:solidFill>
            <a:miter lim="800000"/>
            <a:headEnd/>
            <a:tailEnd/>
          </a:ln>
          <a:effectLst>
            <a:prstShdw prst="shdw17" dist="17961" dir="2700000">
              <a:schemeClr val="tx1">
                <a:gamma/>
                <a:shade val="60000"/>
                <a:invGamma/>
              </a:schemeClr>
            </a:prstShdw>
          </a:effectLst>
        </p:spPr>
        <p:txBody>
          <a:bodyPr wrap="none">
            <a:spAutoFit/>
          </a:bodyPr>
          <a:lstStyle/>
          <a:p>
            <a:pPr>
              <a:defRPr/>
            </a:pPr>
            <a:r>
              <a:rPr lang="cs-CZ" sz="1600" b="1" dirty="0"/>
              <a:t>Když  pCO</a:t>
            </a:r>
            <a:r>
              <a:rPr lang="cs-CZ" sz="1600" b="1" baseline="-25000" dirty="0"/>
              <a:t>2 </a:t>
            </a:r>
            <a:r>
              <a:rPr lang="cs-CZ" sz="1600" b="1" dirty="0"/>
              <a:t>roste</a:t>
            </a:r>
            <a:endParaRPr lang="cs-CZ" sz="1400" b="1" dirty="0"/>
          </a:p>
          <a:p>
            <a:pPr>
              <a:defRPr/>
            </a:pPr>
            <a:r>
              <a:rPr lang="cs-CZ" sz="1600" b="1" dirty="0">
                <a:latin typeface="Arial" pitchFamily="34" charset="0"/>
              </a:rPr>
              <a:t>BB  =</a:t>
            </a:r>
            <a:r>
              <a:rPr lang="cs-CZ" b="1" dirty="0">
                <a:latin typeface="Arial" pitchFamily="34" charset="0"/>
              </a:rPr>
              <a:t> </a:t>
            </a:r>
            <a:r>
              <a:rPr lang="en-US" dirty="0">
                <a:latin typeface="Arial" pitchFamily="34" charset="0"/>
              </a:rPr>
              <a:t>[</a:t>
            </a:r>
            <a:r>
              <a:rPr lang="cs-CZ" sz="1600" b="1" dirty="0">
                <a:latin typeface="Arial" pitchFamily="34" charset="0"/>
              </a:rPr>
              <a:t>HCO</a:t>
            </a:r>
            <a:r>
              <a:rPr lang="cs-CZ" sz="1600" b="1" baseline="-25000" dirty="0">
                <a:latin typeface="Arial" pitchFamily="34" charset="0"/>
              </a:rPr>
              <a:t>3</a:t>
            </a:r>
            <a:r>
              <a:rPr lang="cs-CZ" sz="1600" b="1" baseline="70000" dirty="0">
                <a:latin typeface="Arial" pitchFamily="34" charset="0"/>
              </a:rPr>
              <a:t>-</a:t>
            </a:r>
            <a:r>
              <a:rPr lang="cs-CZ" b="1" baseline="70000" dirty="0">
                <a:latin typeface="Arial" pitchFamily="34" charset="0"/>
              </a:rPr>
              <a:t> </a:t>
            </a:r>
            <a:r>
              <a:rPr lang="cs-CZ" dirty="0">
                <a:latin typeface="Arial" pitchFamily="34" charset="0"/>
              </a:rPr>
              <a:t>]</a:t>
            </a:r>
            <a:r>
              <a:rPr lang="cs-CZ" b="1" dirty="0">
                <a:latin typeface="Arial" pitchFamily="34" charset="0"/>
              </a:rPr>
              <a:t>+ </a:t>
            </a:r>
            <a:r>
              <a:rPr lang="cs-CZ" dirty="0">
                <a:latin typeface="Arial" pitchFamily="34" charset="0"/>
              </a:rPr>
              <a:t>[</a:t>
            </a:r>
            <a:r>
              <a:rPr lang="cs-CZ" sz="1600" b="1" dirty="0" err="1">
                <a:latin typeface="Arial" pitchFamily="34" charset="0"/>
              </a:rPr>
              <a:t>Buf</a:t>
            </a:r>
            <a:r>
              <a:rPr lang="cs-CZ" sz="1600" b="1" dirty="0">
                <a:latin typeface="Arial" pitchFamily="34" charset="0"/>
              </a:rPr>
              <a:t> </a:t>
            </a:r>
            <a:r>
              <a:rPr lang="cs-CZ" sz="1600" b="1" baseline="70000" dirty="0">
                <a:latin typeface="Arial" pitchFamily="34" charset="0"/>
              </a:rPr>
              <a:t>-</a:t>
            </a:r>
            <a:r>
              <a:rPr lang="cs-CZ" b="1" baseline="70000" dirty="0">
                <a:latin typeface="Arial" pitchFamily="34" charset="0"/>
              </a:rPr>
              <a:t> </a:t>
            </a:r>
            <a:r>
              <a:rPr lang="cs-CZ" dirty="0">
                <a:latin typeface="Arial" pitchFamily="34" charset="0"/>
              </a:rPr>
              <a:t>]</a:t>
            </a:r>
          </a:p>
          <a:p>
            <a:pPr>
              <a:defRPr/>
            </a:pPr>
            <a:r>
              <a:rPr lang="cs-CZ" sz="1600" b="1" dirty="0">
                <a:latin typeface="Arial" pitchFamily="34" charset="0"/>
              </a:rPr>
              <a:t> v krvi klesá</a:t>
            </a:r>
            <a:r>
              <a:rPr lang="cs-CZ" b="1" baseline="70000" dirty="0">
                <a:latin typeface="Arial" pitchFamily="34" charset="0"/>
              </a:rPr>
              <a:t> </a:t>
            </a:r>
          </a:p>
        </p:txBody>
      </p:sp>
      <p:sp>
        <p:nvSpPr>
          <p:cNvPr id="304224" name="Text Box 96">
            <a:extLst>
              <a:ext uri="{FF2B5EF4-FFF2-40B4-BE49-F238E27FC236}">
                <a16:creationId xmlns:a16="http://schemas.microsoft.com/office/drawing/2014/main" id="{132F0997-88B6-4A24-B2D8-E3394629FE99}"/>
              </a:ext>
            </a:extLst>
          </p:cNvPr>
          <p:cNvSpPr txBox="1">
            <a:spLocks noChangeArrowheads="1"/>
          </p:cNvSpPr>
          <p:nvPr/>
        </p:nvSpPr>
        <p:spPr bwMode="auto">
          <a:xfrm>
            <a:off x="1703388" y="5949951"/>
            <a:ext cx="3625850" cy="615553"/>
          </a:xfrm>
          <a:prstGeom prst="rect">
            <a:avLst/>
          </a:prstGeom>
          <a:noFill/>
          <a:ln w="12700">
            <a:solidFill>
              <a:schemeClr val="tx1"/>
            </a:solidFill>
            <a:miter lim="800000"/>
            <a:headEnd/>
            <a:tailEnd/>
          </a:ln>
          <a:effectLst>
            <a:prstShdw prst="shdw17" dist="17961" dir="2700000">
              <a:schemeClr val="tx1">
                <a:gamma/>
                <a:shade val="60000"/>
                <a:invGamma/>
              </a:schemeClr>
            </a:prstShdw>
          </a:effectLst>
        </p:spPr>
        <p:txBody>
          <a:bodyPr>
            <a:spAutoFit/>
          </a:bodyPr>
          <a:lstStyle/>
          <a:p>
            <a:pPr>
              <a:defRPr/>
            </a:pPr>
            <a:r>
              <a:rPr lang="cs-CZ" sz="1600" b="1" dirty="0" err="1">
                <a:latin typeface="Arial" pitchFamily="34" charset="0"/>
              </a:rPr>
              <a:t>Buffer</a:t>
            </a:r>
            <a:r>
              <a:rPr lang="cs-CZ" sz="1600" b="1" dirty="0">
                <a:latin typeface="Arial" pitchFamily="34" charset="0"/>
              </a:rPr>
              <a:t> Base (BB)</a:t>
            </a:r>
          </a:p>
          <a:p>
            <a:pPr>
              <a:defRPr/>
            </a:pPr>
            <a:r>
              <a:rPr lang="cs-CZ" sz="1600" b="1" dirty="0">
                <a:latin typeface="Arial" pitchFamily="34" charset="0"/>
              </a:rPr>
              <a:t>BB  =</a:t>
            </a:r>
            <a:r>
              <a:rPr lang="cs-CZ" b="1" dirty="0">
                <a:latin typeface="Arial" pitchFamily="34" charset="0"/>
              </a:rPr>
              <a:t> </a:t>
            </a:r>
            <a:r>
              <a:rPr lang="en-US" dirty="0">
                <a:latin typeface="Arial" pitchFamily="34" charset="0"/>
              </a:rPr>
              <a:t>[</a:t>
            </a:r>
            <a:r>
              <a:rPr lang="cs-CZ" sz="1600" b="1" dirty="0">
                <a:latin typeface="Arial" pitchFamily="34" charset="0"/>
              </a:rPr>
              <a:t>HCO</a:t>
            </a:r>
            <a:r>
              <a:rPr lang="cs-CZ" sz="1600" b="1" baseline="-25000" dirty="0">
                <a:latin typeface="Arial" pitchFamily="34" charset="0"/>
              </a:rPr>
              <a:t>3</a:t>
            </a:r>
            <a:r>
              <a:rPr lang="cs-CZ" sz="1600" b="1" baseline="70000" dirty="0">
                <a:latin typeface="Arial" pitchFamily="34" charset="0"/>
              </a:rPr>
              <a:t>-</a:t>
            </a:r>
            <a:r>
              <a:rPr lang="cs-CZ" b="1" baseline="70000" dirty="0">
                <a:latin typeface="Arial" pitchFamily="34" charset="0"/>
              </a:rPr>
              <a:t> </a:t>
            </a:r>
            <a:r>
              <a:rPr lang="cs-CZ" dirty="0">
                <a:latin typeface="Arial" pitchFamily="34" charset="0"/>
              </a:rPr>
              <a:t>]</a:t>
            </a:r>
            <a:r>
              <a:rPr lang="cs-CZ" b="1" dirty="0">
                <a:latin typeface="Arial" pitchFamily="34" charset="0"/>
              </a:rPr>
              <a:t>+ </a:t>
            </a:r>
            <a:r>
              <a:rPr lang="cs-CZ" dirty="0">
                <a:latin typeface="Arial" pitchFamily="34" charset="0"/>
              </a:rPr>
              <a:t>[</a:t>
            </a:r>
            <a:r>
              <a:rPr lang="cs-CZ" sz="1600" b="1" dirty="0" err="1">
                <a:latin typeface="Arial" pitchFamily="34" charset="0"/>
              </a:rPr>
              <a:t>Buf</a:t>
            </a:r>
            <a:r>
              <a:rPr lang="cs-CZ" sz="1600" b="1" dirty="0">
                <a:latin typeface="Arial" pitchFamily="34" charset="0"/>
              </a:rPr>
              <a:t> </a:t>
            </a:r>
            <a:r>
              <a:rPr lang="cs-CZ" sz="1600" b="1" baseline="70000" dirty="0">
                <a:latin typeface="Arial" pitchFamily="34" charset="0"/>
              </a:rPr>
              <a:t>-</a:t>
            </a:r>
            <a:r>
              <a:rPr lang="cs-CZ" b="1" baseline="70000" dirty="0">
                <a:latin typeface="Arial" pitchFamily="34" charset="0"/>
              </a:rPr>
              <a:t> </a:t>
            </a:r>
            <a:r>
              <a:rPr lang="cs-CZ" dirty="0">
                <a:latin typeface="Arial" pitchFamily="34" charset="0"/>
              </a:rPr>
              <a:t>]</a:t>
            </a:r>
            <a:r>
              <a:rPr lang="cs-CZ" sz="1600" b="1" dirty="0">
                <a:latin typeface="Arial" pitchFamily="34" charset="0"/>
              </a:rPr>
              <a:t> </a:t>
            </a:r>
            <a:r>
              <a:rPr lang="cs-CZ" sz="1600" b="1" dirty="0">
                <a:solidFill>
                  <a:srgbClr val="FF0066"/>
                </a:solidFill>
                <a:latin typeface="Arial" pitchFamily="34" charset="0"/>
              </a:rPr>
              <a:t>=/= </a:t>
            </a:r>
            <a:r>
              <a:rPr lang="cs-CZ" sz="1600" b="1" dirty="0" err="1">
                <a:solidFill>
                  <a:srgbClr val="FF0066"/>
                </a:solidFill>
                <a:latin typeface="Arial" pitchFamily="34" charset="0"/>
              </a:rPr>
              <a:t>konst</a:t>
            </a:r>
            <a:r>
              <a:rPr lang="cs-CZ" b="1" baseline="70000" dirty="0">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4224">
                                            <p:txEl>
                                              <p:pRg st="1" end="1"/>
                                            </p:txEl>
                                          </p:spTgt>
                                        </p:tgtEl>
                                        <p:attrNameLst>
                                          <p:attrName>style.visibility</p:attrName>
                                        </p:attrNameLst>
                                      </p:cBhvr>
                                      <p:to>
                                        <p:strVal val="visible"/>
                                      </p:to>
                                    </p:set>
                                    <p:animEffect transition="in" filter="checkerboard(across)">
                                      <p:cBhvr>
                                        <p:cTn id="7" dur="500"/>
                                        <p:tgtEl>
                                          <p:spTgt spid="3042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a:extLst>
              <a:ext uri="{FF2B5EF4-FFF2-40B4-BE49-F238E27FC236}">
                <a16:creationId xmlns:a16="http://schemas.microsoft.com/office/drawing/2014/main" id="{C47D01FB-A039-4B54-9F18-5E6D30D1E14B}"/>
              </a:ext>
            </a:extLst>
          </p:cNvPr>
          <p:cNvSpPr>
            <a:spLocks noChangeArrowheads="1"/>
          </p:cNvSpPr>
          <p:nvPr/>
        </p:nvSpPr>
        <p:spPr bwMode="auto">
          <a:xfrm>
            <a:off x="1524000" y="760413"/>
            <a:ext cx="9144000" cy="39417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43" name="Rectangle 4" descr="Pergamen">
            <a:extLst>
              <a:ext uri="{FF2B5EF4-FFF2-40B4-BE49-F238E27FC236}">
                <a16:creationId xmlns:a16="http://schemas.microsoft.com/office/drawing/2014/main" id="{9434C108-CEB3-436A-AC91-AF024EBA2F3D}"/>
              </a:ext>
            </a:extLst>
          </p:cNvPr>
          <p:cNvSpPr>
            <a:spLocks noChangeArrowheads="1"/>
          </p:cNvSpPr>
          <p:nvPr/>
        </p:nvSpPr>
        <p:spPr bwMode="auto">
          <a:xfrm>
            <a:off x="1524000" y="3860800"/>
            <a:ext cx="9144000" cy="29972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44" name="Rectangle 5">
            <a:extLst>
              <a:ext uri="{FF2B5EF4-FFF2-40B4-BE49-F238E27FC236}">
                <a16:creationId xmlns:a16="http://schemas.microsoft.com/office/drawing/2014/main" id="{412934D9-B209-435E-A953-61CD088629CA}"/>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45" name="Rectangle 6">
            <a:extLst>
              <a:ext uri="{FF2B5EF4-FFF2-40B4-BE49-F238E27FC236}">
                <a16:creationId xmlns:a16="http://schemas.microsoft.com/office/drawing/2014/main" id="{10C72FC6-F471-4460-9E82-E80894DD1512}"/>
              </a:ext>
            </a:extLst>
          </p:cNvPr>
          <p:cNvSpPr>
            <a:spLocks noChangeArrowheads="1"/>
          </p:cNvSpPr>
          <p:nvPr/>
        </p:nvSpPr>
        <p:spPr bwMode="auto">
          <a:xfrm>
            <a:off x="6557964" y="2101850"/>
            <a:ext cx="587375" cy="5715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46" name="Rectangle 7">
            <a:extLst>
              <a:ext uri="{FF2B5EF4-FFF2-40B4-BE49-F238E27FC236}">
                <a16:creationId xmlns:a16="http://schemas.microsoft.com/office/drawing/2014/main" id="{18A1A8FC-6643-4EF4-9E00-910EA94FEAAD}"/>
              </a:ext>
            </a:extLst>
          </p:cNvPr>
          <p:cNvSpPr>
            <a:spLocks noChangeArrowheads="1"/>
          </p:cNvSpPr>
          <p:nvPr/>
        </p:nvSpPr>
        <p:spPr bwMode="auto">
          <a:xfrm>
            <a:off x="8920163" y="2243138"/>
            <a:ext cx="1111250" cy="1008062"/>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47" name="Rectangle 8">
            <a:extLst>
              <a:ext uri="{FF2B5EF4-FFF2-40B4-BE49-F238E27FC236}">
                <a16:creationId xmlns:a16="http://schemas.microsoft.com/office/drawing/2014/main" id="{AA4B1F6A-7AB8-4BDB-8160-8324E597FD5F}"/>
              </a:ext>
            </a:extLst>
          </p:cNvPr>
          <p:cNvSpPr>
            <a:spLocks noChangeArrowheads="1"/>
          </p:cNvSpPr>
          <p:nvPr/>
        </p:nvSpPr>
        <p:spPr bwMode="auto">
          <a:xfrm>
            <a:off x="6543675" y="871539"/>
            <a:ext cx="1106488" cy="1030287"/>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48" name="Rectangle 9">
            <a:extLst>
              <a:ext uri="{FF2B5EF4-FFF2-40B4-BE49-F238E27FC236}">
                <a16:creationId xmlns:a16="http://schemas.microsoft.com/office/drawing/2014/main" id="{A81FBC89-6F03-48A7-9DE7-10E9EE86500B}"/>
              </a:ext>
            </a:extLst>
          </p:cNvPr>
          <p:cNvSpPr>
            <a:spLocks noChangeArrowheads="1"/>
          </p:cNvSpPr>
          <p:nvPr/>
        </p:nvSpPr>
        <p:spPr bwMode="auto">
          <a:xfrm>
            <a:off x="4140200" y="1471613"/>
            <a:ext cx="1149350" cy="10033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49" name="Rectangle 10">
            <a:extLst>
              <a:ext uri="{FF2B5EF4-FFF2-40B4-BE49-F238E27FC236}">
                <a16:creationId xmlns:a16="http://schemas.microsoft.com/office/drawing/2014/main" id="{3F727622-5A7D-4BD0-A823-F1DFC283802C}"/>
              </a:ext>
            </a:extLst>
          </p:cNvPr>
          <p:cNvSpPr>
            <a:spLocks noChangeArrowheads="1"/>
          </p:cNvSpPr>
          <p:nvPr/>
        </p:nvSpPr>
        <p:spPr bwMode="auto">
          <a:xfrm>
            <a:off x="2057401" y="912814"/>
            <a:ext cx="930275" cy="1031875"/>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50" name="Rectangle 11">
            <a:extLst>
              <a:ext uri="{FF2B5EF4-FFF2-40B4-BE49-F238E27FC236}">
                <a16:creationId xmlns:a16="http://schemas.microsoft.com/office/drawing/2014/main" id="{BCC871BB-5D23-4178-91C0-76F47584015F}"/>
              </a:ext>
            </a:extLst>
          </p:cNvPr>
          <p:cNvSpPr>
            <a:spLocks noChangeArrowheads="1"/>
          </p:cNvSpPr>
          <p:nvPr/>
        </p:nvSpPr>
        <p:spPr bwMode="auto">
          <a:xfrm>
            <a:off x="6538913" y="1196976"/>
            <a:ext cx="1111250" cy="7588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51" name="Rectangle 12">
            <a:extLst>
              <a:ext uri="{FF2B5EF4-FFF2-40B4-BE49-F238E27FC236}">
                <a16:creationId xmlns:a16="http://schemas.microsoft.com/office/drawing/2014/main" id="{E4303AF7-40ED-4BB1-90B5-2DCA9C1CABB3}"/>
              </a:ext>
            </a:extLst>
          </p:cNvPr>
          <p:cNvSpPr>
            <a:spLocks noChangeArrowheads="1"/>
          </p:cNvSpPr>
          <p:nvPr/>
        </p:nvSpPr>
        <p:spPr bwMode="auto">
          <a:xfrm>
            <a:off x="4143375" y="1787526"/>
            <a:ext cx="1144588" cy="7080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52" name="Rectangle 13">
            <a:extLst>
              <a:ext uri="{FF2B5EF4-FFF2-40B4-BE49-F238E27FC236}">
                <a16:creationId xmlns:a16="http://schemas.microsoft.com/office/drawing/2014/main" id="{43DCD324-0A2B-472C-8A3E-7EE5AFA30207}"/>
              </a:ext>
            </a:extLst>
          </p:cNvPr>
          <p:cNvSpPr>
            <a:spLocks noChangeArrowheads="1"/>
          </p:cNvSpPr>
          <p:nvPr/>
        </p:nvSpPr>
        <p:spPr bwMode="auto">
          <a:xfrm>
            <a:off x="2060575" y="1249364"/>
            <a:ext cx="927100" cy="706437"/>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53" name="Text Box 14">
            <a:extLst>
              <a:ext uri="{FF2B5EF4-FFF2-40B4-BE49-F238E27FC236}">
                <a16:creationId xmlns:a16="http://schemas.microsoft.com/office/drawing/2014/main" id="{AF4D067A-0E77-48EA-8AED-244D1DB44737}"/>
              </a:ext>
            </a:extLst>
          </p:cNvPr>
          <p:cNvSpPr txBox="1">
            <a:spLocks noChangeArrowheads="1"/>
          </p:cNvSpPr>
          <p:nvPr/>
        </p:nvSpPr>
        <p:spPr bwMode="auto">
          <a:xfrm>
            <a:off x="221456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38254" name="Text Box 15">
            <a:extLst>
              <a:ext uri="{FF2B5EF4-FFF2-40B4-BE49-F238E27FC236}">
                <a16:creationId xmlns:a16="http://schemas.microsoft.com/office/drawing/2014/main" id="{4ED4500F-DCB6-4BA9-B883-0B0ACCE4CBE4}"/>
              </a:ext>
            </a:extLst>
          </p:cNvPr>
          <p:cNvSpPr txBox="1">
            <a:spLocks noChangeArrowheads="1"/>
          </p:cNvSpPr>
          <p:nvPr/>
        </p:nvSpPr>
        <p:spPr bwMode="auto">
          <a:xfrm>
            <a:off x="2365376" y="2236788"/>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38255" name="Text Box 16">
            <a:extLst>
              <a:ext uri="{FF2B5EF4-FFF2-40B4-BE49-F238E27FC236}">
                <a16:creationId xmlns:a16="http://schemas.microsoft.com/office/drawing/2014/main" id="{8B526CFB-E969-4D1A-A288-A42D30E314B3}"/>
              </a:ext>
            </a:extLst>
          </p:cNvPr>
          <p:cNvSpPr txBox="1">
            <a:spLocks noChangeArrowheads="1"/>
          </p:cNvSpPr>
          <p:nvPr/>
        </p:nvSpPr>
        <p:spPr bwMode="auto">
          <a:xfrm>
            <a:off x="4286250" y="1955800"/>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38256" name="Text Box 17">
            <a:extLst>
              <a:ext uri="{FF2B5EF4-FFF2-40B4-BE49-F238E27FC236}">
                <a16:creationId xmlns:a16="http://schemas.microsoft.com/office/drawing/2014/main" id="{12FDE5F7-F8F5-4793-9898-F5E54E085412}"/>
              </a:ext>
            </a:extLst>
          </p:cNvPr>
          <p:cNvSpPr txBox="1">
            <a:spLocks noChangeArrowheads="1"/>
          </p:cNvSpPr>
          <p:nvPr/>
        </p:nvSpPr>
        <p:spPr bwMode="auto">
          <a:xfrm>
            <a:off x="6748464" y="137001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grpSp>
        <p:nvGrpSpPr>
          <p:cNvPr id="138257" name="Group 18">
            <a:extLst>
              <a:ext uri="{FF2B5EF4-FFF2-40B4-BE49-F238E27FC236}">
                <a16:creationId xmlns:a16="http://schemas.microsoft.com/office/drawing/2014/main" id="{169BCA83-A328-443B-B7F1-2AD028DB70D2}"/>
              </a:ext>
            </a:extLst>
          </p:cNvPr>
          <p:cNvGrpSpPr>
            <a:grpSpLocks/>
          </p:cNvGrpSpPr>
          <p:nvPr/>
        </p:nvGrpSpPr>
        <p:grpSpPr bwMode="auto">
          <a:xfrm>
            <a:off x="5289551" y="1635126"/>
            <a:ext cx="1249363" cy="911225"/>
            <a:chOff x="2365" y="1176"/>
            <a:chExt cx="787" cy="1285"/>
          </a:xfrm>
        </p:grpSpPr>
        <p:sp>
          <p:nvSpPr>
            <p:cNvPr id="138333" name="Freeform 19">
              <a:extLst>
                <a:ext uri="{FF2B5EF4-FFF2-40B4-BE49-F238E27FC236}">
                  <a16:creationId xmlns:a16="http://schemas.microsoft.com/office/drawing/2014/main" id="{4DD8F713-EDEF-4D7A-92A8-F35FE4C89A0D}"/>
                </a:ext>
              </a:extLst>
            </p:cNvPr>
            <p:cNvSpPr>
              <a:spLocks/>
            </p:cNvSpPr>
            <p:nvPr/>
          </p:nvSpPr>
          <p:spPr bwMode="auto">
            <a:xfrm>
              <a:off x="2424" y="1176"/>
              <a:ext cx="728" cy="645"/>
            </a:xfrm>
            <a:custGeom>
              <a:avLst/>
              <a:gdLst>
                <a:gd name="T0" fmla="*/ 0 w 728"/>
                <a:gd name="T1" fmla="*/ 642 h 645"/>
                <a:gd name="T2" fmla="*/ 351 w 728"/>
                <a:gd name="T3" fmla="*/ 645 h 645"/>
                <a:gd name="T4" fmla="*/ 416 w 728"/>
                <a:gd name="T5" fmla="*/ 538 h 645"/>
                <a:gd name="T6" fmla="*/ 416 w 728"/>
                <a:gd name="T7" fmla="*/ 91 h 645"/>
                <a:gd name="T8" fmla="*/ 497 w 728"/>
                <a:gd name="T9" fmla="*/ 0 h 645"/>
                <a:gd name="T10" fmla="*/ 728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34" name="Freeform 20">
              <a:extLst>
                <a:ext uri="{FF2B5EF4-FFF2-40B4-BE49-F238E27FC236}">
                  <a16:creationId xmlns:a16="http://schemas.microsoft.com/office/drawing/2014/main" id="{F0C91B7B-3DE9-4C00-81E1-92EF06DB0BAA}"/>
                </a:ext>
              </a:extLst>
            </p:cNvPr>
            <p:cNvSpPr>
              <a:spLocks/>
            </p:cNvSpPr>
            <p:nvPr/>
          </p:nvSpPr>
          <p:spPr bwMode="auto">
            <a:xfrm>
              <a:off x="2365" y="1816"/>
              <a:ext cx="787" cy="645"/>
            </a:xfrm>
            <a:custGeom>
              <a:avLst/>
              <a:gdLst>
                <a:gd name="T0" fmla="*/ 0 w 787"/>
                <a:gd name="T1" fmla="*/ 2 h 645"/>
                <a:gd name="T2" fmla="*/ 410 w 787"/>
                <a:gd name="T3" fmla="*/ 0 h 645"/>
                <a:gd name="T4" fmla="*/ 475 w 787"/>
                <a:gd name="T5" fmla="*/ 107 h 645"/>
                <a:gd name="T6" fmla="*/ 475 w 787"/>
                <a:gd name="T7" fmla="*/ 554 h 645"/>
                <a:gd name="T8" fmla="*/ 556 w 787"/>
                <a:gd name="T9" fmla="*/ 645 h 645"/>
                <a:gd name="T10" fmla="*/ 787 w 787"/>
                <a:gd name="T11" fmla="*/ 645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8258" name="Freeform 21">
            <a:extLst>
              <a:ext uri="{FF2B5EF4-FFF2-40B4-BE49-F238E27FC236}">
                <a16:creationId xmlns:a16="http://schemas.microsoft.com/office/drawing/2014/main" id="{367852A9-1105-4063-A880-0E2C1326572F}"/>
              </a:ext>
            </a:extLst>
          </p:cNvPr>
          <p:cNvSpPr>
            <a:spLocks/>
          </p:cNvSpPr>
          <p:nvPr/>
        </p:nvSpPr>
        <p:spPr bwMode="auto">
          <a:xfrm flipH="1">
            <a:off x="3013075" y="1617664"/>
            <a:ext cx="1130300" cy="427037"/>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59" name="Freeform 22">
            <a:extLst>
              <a:ext uri="{FF2B5EF4-FFF2-40B4-BE49-F238E27FC236}">
                <a16:creationId xmlns:a16="http://schemas.microsoft.com/office/drawing/2014/main" id="{0546EC38-ADDD-45CA-8722-8568288D16AA}"/>
              </a:ext>
            </a:extLst>
          </p:cNvPr>
          <p:cNvSpPr>
            <a:spLocks/>
          </p:cNvSpPr>
          <p:nvPr/>
        </p:nvSpPr>
        <p:spPr bwMode="auto">
          <a:xfrm>
            <a:off x="3074989" y="2041525"/>
            <a:ext cx="1068387" cy="427038"/>
          </a:xfrm>
          <a:custGeom>
            <a:avLst/>
            <a:gdLst>
              <a:gd name="T0" fmla="*/ 2147483646 w 673"/>
              <a:gd name="T1" fmla="*/ 0 h 269"/>
              <a:gd name="T2" fmla="*/ 2147483646 w 673"/>
              <a:gd name="T3" fmla="*/ 0 h 269"/>
              <a:gd name="T4" fmla="*/ 2147483646 w 673"/>
              <a:gd name="T5" fmla="*/ 2147483646 h 269"/>
              <a:gd name="T6" fmla="*/ 2147483646 w 673"/>
              <a:gd name="T7" fmla="*/ 2147483646 h 269"/>
              <a:gd name="T8" fmla="*/ 2147483646 w 673"/>
              <a:gd name="T9" fmla="*/ 2147483646 h 269"/>
              <a:gd name="T10" fmla="*/ 0 w 673"/>
              <a:gd name="T11" fmla="*/ 2147483646 h 269"/>
              <a:gd name="T12" fmla="*/ 0 60000 65536"/>
              <a:gd name="T13" fmla="*/ 0 60000 65536"/>
              <a:gd name="T14" fmla="*/ 0 60000 65536"/>
              <a:gd name="T15" fmla="*/ 0 60000 65536"/>
              <a:gd name="T16" fmla="*/ 0 60000 65536"/>
              <a:gd name="T17" fmla="*/ 0 60000 65536"/>
              <a:gd name="T18" fmla="*/ 0 w 673"/>
              <a:gd name="T19" fmla="*/ 0 h 269"/>
              <a:gd name="T20" fmla="*/ 673 w 673"/>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673" h="269">
                <a:moveTo>
                  <a:pt x="673" y="0"/>
                </a:moveTo>
                <a:lnTo>
                  <a:pt x="310" y="0"/>
                </a:lnTo>
                <a:cubicBezTo>
                  <a:pt x="239" y="8"/>
                  <a:pt x="259" y="6"/>
                  <a:pt x="250" y="45"/>
                </a:cubicBezTo>
                <a:lnTo>
                  <a:pt x="250" y="231"/>
                </a:lnTo>
                <a:cubicBezTo>
                  <a:pt x="237" y="269"/>
                  <a:pt x="217" y="264"/>
                  <a:pt x="175" y="269"/>
                </a:cubicBezTo>
                <a:lnTo>
                  <a:pt x="0" y="262"/>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60" name="Line 23">
            <a:extLst>
              <a:ext uri="{FF2B5EF4-FFF2-40B4-BE49-F238E27FC236}">
                <a16:creationId xmlns:a16="http://schemas.microsoft.com/office/drawing/2014/main" id="{22C91CCB-30F7-4BC6-AFE0-824C453BF1E6}"/>
              </a:ext>
            </a:extLst>
          </p:cNvPr>
          <p:cNvSpPr>
            <a:spLocks noChangeShapeType="1"/>
          </p:cNvSpPr>
          <p:nvPr/>
        </p:nvSpPr>
        <p:spPr bwMode="auto">
          <a:xfrm flipH="1">
            <a:off x="6721475" y="1370014"/>
            <a:ext cx="0" cy="352425"/>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1" name="Text Box 24">
            <a:extLst>
              <a:ext uri="{FF2B5EF4-FFF2-40B4-BE49-F238E27FC236}">
                <a16:creationId xmlns:a16="http://schemas.microsoft.com/office/drawing/2014/main" id="{66ABA264-BB21-4016-B4EC-81A0CAD01E81}"/>
              </a:ext>
            </a:extLst>
          </p:cNvPr>
          <p:cNvSpPr txBox="1">
            <a:spLocks noChangeArrowheads="1"/>
          </p:cNvSpPr>
          <p:nvPr/>
        </p:nvSpPr>
        <p:spPr bwMode="auto">
          <a:xfrm>
            <a:off x="7437438" y="12033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38262" name="Line 25">
            <a:extLst>
              <a:ext uri="{FF2B5EF4-FFF2-40B4-BE49-F238E27FC236}">
                <a16:creationId xmlns:a16="http://schemas.microsoft.com/office/drawing/2014/main" id="{C8E85A99-E8A8-4338-9A8A-9121C5E5FEFD}"/>
              </a:ext>
            </a:extLst>
          </p:cNvPr>
          <p:cNvSpPr>
            <a:spLocks noChangeShapeType="1"/>
          </p:cNvSpPr>
          <p:nvPr/>
        </p:nvSpPr>
        <p:spPr bwMode="auto">
          <a:xfrm>
            <a:off x="4267201" y="2039939"/>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3" name="Line 26">
            <a:extLst>
              <a:ext uri="{FF2B5EF4-FFF2-40B4-BE49-F238E27FC236}">
                <a16:creationId xmlns:a16="http://schemas.microsoft.com/office/drawing/2014/main" id="{6E986438-57D0-44DB-8537-C997B59EF0D2}"/>
              </a:ext>
            </a:extLst>
          </p:cNvPr>
          <p:cNvSpPr>
            <a:spLocks noChangeShapeType="1"/>
          </p:cNvSpPr>
          <p:nvPr/>
        </p:nvSpPr>
        <p:spPr bwMode="auto">
          <a:xfrm>
            <a:off x="2176463" y="1468439"/>
            <a:ext cx="0" cy="3190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4" name="Rectangle 27">
            <a:extLst>
              <a:ext uri="{FF2B5EF4-FFF2-40B4-BE49-F238E27FC236}">
                <a16:creationId xmlns:a16="http://schemas.microsoft.com/office/drawing/2014/main" id="{422E9B6C-4928-4A86-9D0E-7561A0FBA4F2}"/>
              </a:ext>
            </a:extLst>
          </p:cNvPr>
          <p:cNvSpPr>
            <a:spLocks noChangeArrowheads="1"/>
          </p:cNvSpPr>
          <p:nvPr/>
        </p:nvSpPr>
        <p:spPr bwMode="auto">
          <a:xfrm>
            <a:off x="6562725" y="2143126"/>
            <a:ext cx="579438" cy="5556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65" name="Text Box 28">
            <a:extLst>
              <a:ext uri="{FF2B5EF4-FFF2-40B4-BE49-F238E27FC236}">
                <a16:creationId xmlns:a16="http://schemas.microsoft.com/office/drawing/2014/main" id="{F0A4709F-EB51-4966-86C1-C62AB0F11FF9}"/>
              </a:ext>
            </a:extLst>
          </p:cNvPr>
          <p:cNvSpPr txBox="1">
            <a:spLocks noChangeArrowheads="1"/>
          </p:cNvSpPr>
          <p:nvPr/>
        </p:nvSpPr>
        <p:spPr bwMode="auto">
          <a:xfrm>
            <a:off x="6711951" y="2247900"/>
            <a:ext cx="523875" cy="457200"/>
          </a:xfrm>
          <a:prstGeom prst="rect">
            <a:avLst/>
          </a:prstGeom>
          <a:solidFill>
            <a:srgbClr val="A6FFFF"/>
          </a:solidFill>
          <a:ln>
            <a:noFill/>
          </a:ln>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38266" name="Line 29">
            <a:extLst>
              <a:ext uri="{FF2B5EF4-FFF2-40B4-BE49-F238E27FC236}">
                <a16:creationId xmlns:a16="http://schemas.microsoft.com/office/drawing/2014/main" id="{1B5882A1-92E3-468E-B1B6-83C6B9B4C2C1}"/>
              </a:ext>
            </a:extLst>
          </p:cNvPr>
          <p:cNvSpPr>
            <a:spLocks noChangeShapeType="1"/>
          </p:cNvSpPr>
          <p:nvPr/>
        </p:nvSpPr>
        <p:spPr bwMode="auto">
          <a:xfrm>
            <a:off x="6704014" y="223996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7" name="Rectangle 30">
            <a:extLst>
              <a:ext uri="{FF2B5EF4-FFF2-40B4-BE49-F238E27FC236}">
                <a16:creationId xmlns:a16="http://schemas.microsoft.com/office/drawing/2014/main" id="{6E077DE1-AA3C-427B-8A71-F00AAE49E2E9}"/>
              </a:ext>
            </a:extLst>
          </p:cNvPr>
          <p:cNvSpPr>
            <a:spLocks noChangeArrowheads="1"/>
          </p:cNvSpPr>
          <p:nvPr/>
        </p:nvSpPr>
        <p:spPr bwMode="auto">
          <a:xfrm>
            <a:off x="8920163" y="2587625"/>
            <a:ext cx="1111250" cy="782638"/>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68" name="Rectangle 31">
            <a:extLst>
              <a:ext uri="{FF2B5EF4-FFF2-40B4-BE49-F238E27FC236}">
                <a16:creationId xmlns:a16="http://schemas.microsoft.com/office/drawing/2014/main" id="{1947924B-2A97-4A0D-85AD-1EE5727B53B8}"/>
              </a:ext>
            </a:extLst>
          </p:cNvPr>
          <p:cNvSpPr>
            <a:spLocks noChangeArrowheads="1"/>
          </p:cNvSpPr>
          <p:nvPr/>
        </p:nvSpPr>
        <p:spPr bwMode="auto">
          <a:xfrm>
            <a:off x="6548438" y="2798763"/>
            <a:ext cx="1111250" cy="952500"/>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69" name="Rectangle 32">
            <a:extLst>
              <a:ext uri="{FF2B5EF4-FFF2-40B4-BE49-F238E27FC236}">
                <a16:creationId xmlns:a16="http://schemas.microsoft.com/office/drawing/2014/main" id="{B909A4EF-F95F-4DD3-8C96-D1AF0BD03661}"/>
              </a:ext>
            </a:extLst>
          </p:cNvPr>
          <p:cNvSpPr>
            <a:spLocks noChangeArrowheads="1"/>
          </p:cNvSpPr>
          <p:nvPr/>
        </p:nvSpPr>
        <p:spPr bwMode="auto">
          <a:xfrm>
            <a:off x="6546850" y="3151188"/>
            <a:ext cx="1111250" cy="608012"/>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70" name="Text Box 33">
            <a:extLst>
              <a:ext uri="{FF2B5EF4-FFF2-40B4-BE49-F238E27FC236}">
                <a16:creationId xmlns:a16="http://schemas.microsoft.com/office/drawing/2014/main" id="{523247D6-57AA-4893-96EA-27E6B8C12D8D}"/>
              </a:ext>
            </a:extLst>
          </p:cNvPr>
          <p:cNvSpPr txBox="1">
            <a:spLocks noChangeArrowheads="1"/>
          </p:cNvSpPr>
          <p:nvPr/>
        </p:nvSpPr>
        <p:spPr bwMode="auto">
          <a:xfrm>
            <a:off x="6734175" y="3265488"/>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38271" name="Group 34">
            <a:extLst>
              <a:ext uri="{FF2B5EF4-FFF2-40B4-BE49-F238E27FC236}">
                <a16:creationId xmlns:a16="http://schemas.microsoft.com/office/drawing/2014/main" id="{AAB720E2-45AC-41D4-A00F-E8CB730A9A61}"/>
              </a:ext>
            </a:extLst>
          </p:cNvPr>
          <p:cNvGrpSpPr>
            <a:grpSpLocks/>
          </p:cNvGrpSpPr>
          <p:nvPr/>
        </p:nvGrpSpPr>
        <p:grpSpPr bwMode="auto">
          <a:xfrm>
            <a:off x="7123114" y="2506663"/>
            <a:ext cx="1781175" cy="958850"/>
            <a:chOff x="3499" y="1735"/>
            <a:chExt cx="1122" cy="604"/>
          </a:xfrm>
        </p:grpSpPr>
        <p:sp>
          <p:nvSpPr>
            <p:cNvPr id="138331" name="Freeform 35">
              <a:extLst>
                <a:ext uri="{FF2B5EF4-FFF2-40B4-BE49-F238E27FC236}">
                  <a16:creationId xmlns:a16="http://schemas.microsoft.com/office/drawing/2014/main" id="{715B67A9-7790-4095-A001-8B170856FF44}"/>
                </a:ext>
              </a:extLst>
            </p:cNvPr>
            <p:cNvSpPr>
              <a:spLocks/>
            </p:cNvSpPr>
            <p:nvPr/>
          </p:nvSpPr>
          <p:spPr bwMode="auto">
            <a:xfrm>
              <a:off x="3499" y="1735"/>
              <a:ext cx="1114" cy="306"/>
            </a:xfrm>
            <a:custGeom>
              <a:avLst/>
              <a:gdLst>
                <a:gd name="T0" fmla="*/ 1114 w 1114"/>
                <a:gd name="T1" fmla="*/ 304 h 306"/>
                <a:gd name="T2" fmla="*/ 660 w 1114"/>
                <a:gd name="T3" fmla="*/ 306 h 306"/>
                <a:gd name="T4" fmla="*/ 568 w 1114"/>
                <a:gd name="T5" fmla="*/ 252 h 306"/>
                <a:gd name="T6" fmla="*/ 568 w 1114"/>
                <a:gd name="T7" fmla="*/ 42 h 306"/>
                <a:gd name="T8" fmla="*/ 473 w 1114"/>
                <a:gd name="T9" fmla="*/ 1 h 306"/>
                <a:gd name="T10" fmla="*/ 0 w 1114"/>
                <a:gd name="T11" fmla="*/ 1 h 306"/>
                <a:gd name="T12" fmla="*/ 0 60000 65536"/>
                <a:gd name="T13" fmla="*/ 0 60000 65536"/>
                <a:gd name="T14" fmla="*/ 0 60000 65536"/>
                <a:gd name="T15" fmla="*/ 0 60000 65536"/>
                <a:gd name="T16" fmla="*/ 0 60000 65536"/>
                <a:gd name="T17" fmla="*/ 0 60000 65536"/>
                <a:gd name="T18" fmla="*/ 0 w 1114"/>
                <a:gd name="T19" fmla="*/ 0 h 306"/>
                <a:gd name="T20" fmla="*/ 1114 w 1114"/>
                <a:gd name="T21" fmla="*/ 306 h 306"/>
              </a:gdLst>
              <a:ahLst/>
              <a:cxnLst>
                <a:cxn ang="T12">
                  <a:pos x="T0" y="T1"/>
                </a:cxn>
                <a:cxn ang="T13">
                  <a:pos x="T2" y="T3"/>
                </a:cxn>
                <a:cxn ang="T14">
                  <a:pos x="T4" y="T5"/>
                </a:cxn>
                <a:cxn ang="T15">
                  <a:pos x="T6" y="T7"/>
                </a:cxn>
                <a:cxn ang="T16">
                  <a:pos x="T8" y="T9"/>
                </a:cxn>
                <a:cxn ang="T17">
                  <a:pos x="T10" y="T11"/>
                </a:cxn>
              </a:cxnLst>
              <a:rect l="T18" t="T19" r="T20" b="T21"/>
              <a:pathLst>
                <a:path w="1114" h="306">
                  <a:moveTo>
                    <a:pt x="1114" y="304"/>
                  </a:moveTo>
                  <a:lnTo>
                    <a:pt x="660" y="306"/>
                  </a:lnTo>
                  <a:cubicBezTo>
                    <a:pt x="570" y="298"/>
                    <a:pt x="583" y="296"/>
                    <a:pt x="568" y="252"/>
                  </a:cubicBezTo>
                  <a:lnTo>
                    <a:pt x="568" y="42"/>
                  </a:lnTo>
                  <a:cubicBezTo>
                    <a:pt x="552" y="0"/>
                    <a:pt x="568" y="8"/>
                    <a:pt x="473" y="1"/>
                  </a:cubicBezTo>
                  <a:lnTo>
                    <a:pt x="0" y="1"/>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32" name="Freeform 36">
              <a:extLst>
                <a:ext uri="{FF2B5EF4-FFF2-40B4-BE49-F238E27FC236}">
                  <a16:creationId xmlns:a16="http://schemas.microsoft.com/office/drawing/2014/main" id="{C8AE69B0-A2D5-42B7-8E60-FE47A4FF7A20}"/>
                </a:ext>
              </a:extLst>
            </p:cNvPr>
            <p:cNvSpPr>
              <a:spLocks/>
            </p:cNvSpPr>
            <p:nvPr/>
          </p:nvSpPr>
          <p:spPr bwMode="auto">
            <a:xfrm>
              <a:off x="3831" y="2039"/>
              <a:ext cx="790" cy="300"/>
            </a:xfrm>
            <a:custGeom>
              <a:avLst/>
              <a:gdLst>
                <a:gd name="T0" fmla="*/ 48 w 1045"/>
                <a:gd name="T1" fmla="*/ 0 h 638"/>
                <a:gd name="T2" fmla="*/ 35 w 1045"/>
                <a:gd name="T3" fmla="*/ 0 h 638"/>
                <a:gd name="T4" fmla="*/ 20 w 1045"/>
                <a:gd name="T5" fmla="*/ 0 h 638"/>
                <a:gd name="T6" fmla="*/ 14 w 1045"/>
                <a:gd name="T7" fmla="*/ 0 h 638"/>
                <a:gd name="T8" fmla="*/ 14 w 1045"/>
                <a:gd name="T9" fmla="*/ 0 h 638"/>
                <a:gd name="T10" fmla="*/ 11 w 1045"/>
                <a:gd name="T11" fmla="*/ 0 h 638"/>
                <a:gd name="T12" fmla="*/ 0 w 1045"/>
                <a:gd name="T13" fmla="*/ 0 h 638"/>
                <a:gd name="T14" fmla="*/ 0 60000 65536"/>
                <a:gd name="T15" fmla="*/ 0 60000 65536"/>
                <a:gd name="T16" fmla="*/ 0 60000 65536"/>
                <a:gd name="T17" fmla="*/ 0 60000 65536"/>
                <a:gd name="T18" fmla="*/ 0 60000 65536"/>
                <a:gd name="T19" fmla="*/ 0 60000 65536"/>
                <a:gd name="T20" fmla="*/ 0 60000 65536"/>
                <a:gd name="T21" fmla="*/ 0 w 1045"/>
                <a:gd name="T22" fmla="*/ 0 h 638"/>
                <a:gd name="T23" fmla="*/ 1045 w 1045"/>
                <a:gd name="T24" fmla="*/ 638 h 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5" h="638">
                  <a:moveTo>
                    <a:pt x="1045" y="0"/>
                  </a:moveTo>
                  <a:lnTo>
                    <a:pt x="763" y="5"/>
                  </a:lnTo>
                  <a:lnTo>
                    <a:pt x="434" y="0"/>
                  </a:lnTo>
                  <a:cubicBezTo>
                    <a:pt x="359" y="22"/>
                    <a:pt x="332" y="47"/>
                    <a:pt x="312" y="138"/>
                  </a:cubicBezTo>
                  <a:lnTo>
                    <a:pt x="312" y="547"/>
                  </a:lnTo>
                  <a:cubicBezTo>
                    <a:pt x="298" y="630"/>
                    <a:pt x="283" y="623"/>
                    <a:pt x="231" y="638"/>
                  </a:cubicBezTo>
                  <a:lnTo>
                    <a:pt x="0" y="638"/>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8272" name="Line 37">
            <a:extLst>
              <a:ext uri="{FF2B5EF4-FFF2-40B4-BE49-F238E27FC236}">
                <a16:creationId xmlns:a16="http://schemas.microsoft.com/office/drawing/2014/main" id="{C5C8AD08-7D12-4939-95F8-2B7606ACBF62}"/>
              </a:ext>
            </a:extLst>
          </p:cNvPr>
          <p:cNvSpPr>
            <a:spLocks noChangeShapeType="1"/>
          </p:cNvSpPr>
          <p:nvPr/>
        </p:nvSpPr>
        <p:spPr bwMode="auto">
          <a:xfrm flipH="1">
            <a:off x="6715125" y="3322639"/>
            <a:ext cx="6350" cy="2936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73" name="Text Box 38">
            <a:extLst>
              <a:ext uri="{FF2B5EF4-FFF2-40B4-BE49-F238E27FC236}">
                <a16:creationId xmlns:a16="http://schemas.microsoft.com/office/drawing/2014/main" id="{A2FC8EB1-731C-4774-842A-DCEB870BA054}"/>
              </a:ext>
            </a:extLst>
          </p:cNvPr>
          <p:cNvSpPr txBox="1">
            <a:spLocks noChangeArrowheads="1"/>
          </p:cNvSpPr>
          <p:nvPr/>
        </p:nvSpPr>
        <p:spPr bwMode="auto">
          <a:xfrm>
            <a:off x="9118601" y="27940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38274" name="Line 39">
            <a:extLst>
              <a:ext uri="{FF2B5EF4-FFF2-40B4-BE49-F238E27FC236}">
                <a16:creationId xmlns:a16="http://schemas.microsoft.com/office/drawing/2014/main" id="{EB17DA53-D074-447D-9925-16078F37C902}"/>
              </a:ext>
            </a:extLst>
          </p:cNvPr>
          <p:cNvSpPr>
            <a:spLocks noChangeShapeType="1"/>
          </p:cNvSpPr>
          <p:nvPr/>
        </p:nvSpPr>
        <p:spPr bwMode="auto">
          <a:xfrm>
            <a:off x="9109075" y="2865438"/>
            <a:ext cx="1588" cy="303212"/>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75" name="Rectangle 40">
            <a:extLst>
              <a:ext uri="{FF2B5EF4-FFF2-40B4-BE49-F238E27FC236}">
                <a16:creationId xmlns:a16="http://schemas.microsoft.com/office/drawing/2014/main" id="{3E4DF02D-AC68-4B67-B0E4-9E5022B83785}"/>
              </a:ext>
            </a:extLst>
          </p:cNvPr>
          <p:cNvSpPr>
            <a:spLocks noChangeArrowheads="1"/>
          </p:cNvSpPr>
          <p:nvPr/>
        </p:nvSpPr>
        <p:spPr bwMode="auto">
          <a:xfrm>
            <a:off x="6534151" y="5437188"/>
            <a:ext cx="587375" cy="582612"/>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76" name="Rectangle 41">
            <a:extLst>
              <a:ext uri="{FF2B5EF4-FFF2-40B4-BE49-F238E27FC236}">
                <a16:creationId xmlns:a16="http://schemas.microsoft.com/office/drawing/2014/main" id="{EDC4AEBA-D0B8-49C7-A2A9-BB4EB3A8FE62}"/>
              </a:ext>
            </a:extLst>
          </p:cNvPr>
          <p:cNvSpPr>
            <a:spLocks noChangeArrowheads="1"/>
          </p:cNvSpPr>
          <p:nvPr/>
        </p:nvSpPr>
        <p:spPr bwMode="auto">
          <a:xfrm>
            <a:off x="6572250" y="4386263"/>
            <a:ext cx="1104900" cy="8382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77" name="Rectangle 42">
            <a:extLst>
              <a:ext uri="{FF2B5EF4-FFF2-40B4-BE49-F238E27FC236}">
                <a16:creationId xmlns:a16="http://schemas.microsoft.com/office/drawing/2014/main" id="{3467A53B-426C-4D71-A097-CA534B4DF743}"/>
              </a:ext>
            </a:extLst>
          </p:cNvPr>
          <p:cNvSpPr>
            <a:spLocks noChangeArrowheads="1"/>
          </p:cNvSpPr>
          <p:nvPr/>
        </p:nvSpPr>
        <p:spPr bwMode="auto">
          <a:xfrm>
            <a:off x="4116388" y="4818063"/>
            <a:ext cx="1149350" cy="10033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78" name="Rectangle 43">
            <a:extLst>
              <a:ext uri="{FF2B5EF4-FFF2-40B4-BE49-F238E27FC236}">
                <a16:creationId xmlns:a16="http://schemas.microsoft.com/office/drawing/2014/main" id="{DA6B9B15-3DCB-44F9-A48B-14905A90E017}"/>
              </a:ext>
            </a:extLst>
          </p:cNvPr>
          <p:cNvSpPr>
            <a:spLocks noChangeArrowheads="1"/>
          </p:cNvSpPr>
          <p:nvPr/>
        </p:nvSpPr>
        <p:spPr bwMode="auto">
          <a:xfrm>
            <a:off x="2033589" y="4259264"/>
            <a:ext cx="930275" cy="1031875"/>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79" name="Rectangle 44">
            <a:extLst>
              <a:ext uri="{FF2B5EF4-FFF2-40B4-BE49-F238E27FC236}">
                <a16:creationId xmlns:a16="http://schemas.microsoft.com/office/drawing/2014/main" id="{0AC695E1-36CD-4A91-B5FC-42D680A2441A}"/>
              </a:ext>
            </a:extLst>
          </p:cNvPr>
          <p:cNvSpPr>
            <a:spLocks noChangeArrowheads="1"/>
          </p:cNvSpPr>
          <p:nvPr/>
        </p:nvSpPr>
        <p:spPr bwMode="auto">
          <a:xfrm>
            <a:off x="6565900" y="4519614"/>
            <a:ext cx="1111250" cy="7588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80" name="Rectangle 45">
            <a:extLst>
              <a:ext uri="{FF2B5EF4-FFF2-40B4-BE49-F238E27FC236}">
                <a16:creationId xmlns:a16="http://schemas.microsoft.com/office/drawing/2014/main" id="{F203C328-3361-4B1F-8D59-7107E2C4079A}"/>
              </a:ext>
            </a:extLst>
          </p:cNvPr>
          <p:cNvSpPr>
            <a:spLocks noChangeArrowheads="1"/>
          </p:cNvSpPr>
          <p:nvPr/>
        </p:nvSpPr>
        <p:spPr bwMode="auto">
          <a:xfrm>
            <a:off x="4119564" y="5133976"/>
            <a:ext cx="1144587" cy="7080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81" name="Rectangle 46">
            <a:extLst>
              <a:ext uri="{FF2B5EF4-FFF2-40B4-BE49-F238E27FC236}">
                <a16:creationId xmlns:a16="http://schemas.microsoft.com/office/drawing/2014/main" id="{24994645-B34A-4974-AF1C-EEC8BDF34847}"/>
              </a:ext>
            </a:extLst>
          </p:cNvPr>
          <p:cNvSpPr>
            <a:spLocks noChangeArrowheads="1"/>
          </p:cNvSpPr>
          <p:nvPr/>
        </p:nvSpPr>
        <p:spPr bwMode="auto">
          <a:xfrm>
            <a:off x="2036763" y="4595814"/>
            <a:ext cx="927100" cy="706437"/>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82" name="Text Box 47">
            <a:extLst>
              <a:ext uri="{FF2B5EF4-FFF2-40B4-BE49-F238E27FC236}">
                <a16:creationId xmlns:a16="http://schemas.microsoft.com/office/drawing/2014/main" id="{521E20C5-7B3C-4703-8CC9-377A41C9A9CA}"/>
              </a:ext>
            </a:extLst>
          </p:cNvPr>
          <p:cNvSpPr txBox="1">
            <a:spLocks noChangeArrowheads="1"/>
          </p:cNvSpPr>
          <p:nvPr/>
        </p:nvSpPr>
        <p:spPr bwMode="auto">
          <a:xfrm>
            <a:off x="2190751" y="4741863"/>
            <a:ext cx="754063" cy="457200"/>
          </a:xfrm>
          <a:prstGeom prst="rect">
            <a:avLst/>
          </a:prstGeom>
          <a:solidFill>
            <a:srgbClr val="A6FFFF"/>
          </a:solidFill>
          <a:ln>
            <a:noFill/>
          </a:ln>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38283" name="Text Box 48">
            <a:extLst>
              <a:ext uri="{FF2B5EF4-FFF2-40B4-BE49-F238E27FC236}">
                <a16:creationId xmlns:a16="http://schemas.microsoft.com/office/drawing/2014/main" id="{5F987729-FB14-462C-87E4-074C8FB2AAE4}"/>
              </a:ext>
            </a:extLst>
          </p:cNvPr>
          <p:cNvSpPr txBox="1">
            <a:spLocks noChangeArrowheads="1"/>
          </p:cNvSpPr>
          <p:nvPr/>
        </p:nvSpPr>
        <p:spPr bwMode="auto">
          <a:xfrm>
            <a:off x="2241551" y="5573713"/>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38284" name="Text Box 49">
            <a:extLst>
              <a:ext uri="{FF2B5EF4-FFF2-40B4-BE49-F238E27FC236}">
                <a16:creationId xmlns:a16="http://schemas.microsoft.com/office/drawing/2014/main" id="{BE850608-B3F0-494C-9B1A-6CDBBF640334}"/>
              </a:ext>
            </a:extLst>
          </p:cNvPr>
          <p:cNvSpPr txBox="1">
            <a:spLocks noChangeArrowheads="1"/>
          </p:cNvSpPr>
          <p:nvPr/>
        </p:nvSpPr>
        <p:spPr bwMode="auto">
          <a:xfrm>
            <a:off x="4262439" y="5302250"/>
            <a:ext cx="108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38285" name="Text Box 50">
            <a:extLst>
              <a:ext uri="{FF2B5EF4-FFF2-40B4-BE49-F238E27FC236}">
                <a16:creationId xmlns:a16="http://schemas.microsoft.com/office/drawing/2014/main" id="{F4DB6B4F-7700-47F1-B093-E8C056CEE420}"/>
              </a:ext>
            </a:extLst>
          </p:cNvPr>
          <p:cNvSpPr txBox="1">
            <a:spLocks noChangeArrowheads="1"/>
          </p:cNvSpPr>
          <p:nvPr/>
        </p:nvSpPr>
        <p:spPr bwMode="auto">
          <a:xfrm>
            <a:off x="6724651" y="471646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grpSp>
        <p:nvGrpSpPr>
          <p:cNvPr id="138286" name="Group 51">
            <a:extLst>
              <a:ext uri="{FF2B5EF4-FFF2-40B4-BE49-F238E27FC236}">
                <a16:creationId xmlns:a16="http://schemas.microsoft.com/office/drawing/2014/main" id="{4C984FDB-46BB-465B-8AE1-A840C197520E}"/>
              </a:ext>
            </a:extLst>
          </p:cNvPr>
          <p:cNvGrpSpPr>
            <a:grpSpLocks/>
          </p:cNvGrpSpPr>
          <p:nvPr/>
        </p:nvGrpSpPr>
        <p:grpSpPr bwMode="auto">
          <a:xfrm>
            <a:off x="5265738" y="4981576"/>
            <a:ext cx="1249362" cy="911225"/>
            <a:chOff x="2365" y="1176"/>
            <a:chExt cx="787" cy="1285"/>
          </a:xfrm>
        </p:grpSpPr>
        <p:sp>
          <p:nvSpPr>
            <p:cNvPr id="138329" name="Freeform 52">
              <a:extLst>
                <a:ext uri="{FF2B5EF4-FFF2-40B4-BE49-F238E27FC236}">
                  <a16:creationId xmlns:a16="http://schemas.microsoft.com/office/drawing/2014/main" id="{A21F1C45-39FB-418F-B1A4-782F1BACEDF0}"/>
                </a:ext>
              </a:extLst>
            </p:cNvPr>
            <p:cNvSpPr>
              <a:spLocks/>
            </p:cNvSpPr>
            <p:nvPr/>
          </p:nvSpPr>
          <p:spPr bwMode="auto">
            <a:xfrm>
              <a:off x="2424" y="1176"/>
              <a:ext cx="728" cy="645"/>
            </a:xfrm>
            <a:custGeom>
              <a:avLst/>
              <a:gdLst>
                <a:gd name="T0" fmla="*/ 0 w 728"/>
                <a:gd name="T1" fmla="*/ 642 h 645"/>
                <a:gd name="T2" fmla="*/ 351 w 728"/>
                <a:gd name="T3" fmla="*/ 645 h 645"/>
                <a:gd name="T4" fmla="*/ 416 w 728"/>
                <a:gd name="T5" fmla="*/ 538 h 645"/>
                <a:gd name="T6" fmla="*/ 416 w 728"/>
                <a:gd name="T7" fmla="*/ 91 h 645"/>
                <a:gd name="T8" fmla="*/ 497 w 728"/>
                <a:gd name="T9" fmla="*/ 0 h 645"/>
                <a:gd name="T10" fmla="*/ 728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30" name="Freeform 53">
              <a:extLst>
                <a:ext uri="{FF2B5EF4-FFF2-40B4-BE49-F238E27FC236}">
                  <a16:creationId xmlns:a16="http://schemas.microsoft.com/office/drawing/2014/main" id="{8D1BF0DE-B32A-49AC-88E4-D49E0DFB7A06}"/>
                </a:ext>
              </a:extLst>
            </p:cNvPr>
            <p:cNvSpPr>
              <a:spLocks/>
            </p:cNvSpPr>
            <p:nvPr/>
          </p:nvSpPr>
          <p:spPr bwMode="auto">
            <a:xfrm>
              <a:off x="2365" y="1816"/>
              <a:ext cx="787" cy="645"/>
            </a:xfrm>
            <a:custGeom>
              <a:avLst/>
              <a:gdLst>
                <a:gd name="T0" fmla="*/ 0 w 787"/>
                <a:gd name="T1" fmla="*/ 2 h 645"/>
                <a:gd name="T2" fmla="*/ 410 w 787"/>
                <a:gd name="T3" fmla="*/ 0 h 645"/>
                <a:gd name="T4" fmla="*/ 475 w 787"/>
                <a:gd name="T5" fmla="*/ 107 h 645"/>
                <a:gd name="T6" fmla="*/ 475 w 787"/>
                <a:gd name="T7" fmla="*/ 554 h 645"/>
                <a:gd name="T8" fmla="*/ 556 w 787"/>
                <a:gd name="T9" fmla="*/ 645 h 645"/>
                <a:gd name="T10" fmla="*/ 787 w 787"/>
                <a:gd name="T11" fmla="*/ 645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38287" name="Group 54">
            <a:extLst>
              <a:ext uri="{FF2B5EF4-FFF2-40B4-BE49-F238E27FC236}">
                <a16:creationId xmlns:a16="http://schemas.microsoft.com/office/drawing/2014/main" id="{FAA2763A-AC89-4CBF-ADF8-96D2DD5EFFC4}"/>
              </a:ext>
            </a:extLst>
          </p:cNvPr>
          <p:cNvGrpSpPr>
            <a:grpSpLocks/>
          </p:cNvGrpSpPr>
          <p:nvPr/>
        </p:nvGrpSpPr>
        <p:grpSpPr bwMode="auto">
          <a:xfrm flipH="1">
            <a:off x="2989263" y="4964113"/>
            <a:ext cx="1130300" cy="849312"/>
            <a:chOff x="2575" y="781"/>
            <a:chExt cx="866" cy="1284"/>
          </a:xfrm>
        </p:grpSpPr>
        <p:sp>
          <p:nvSpPr>
            <p:cNvPr id="138327" name="Freeform 55">
              <a:extLst>
                <a:ext uri="{FF2B5EF4-FFF2-40B4-BE49-F238E27FC236}">
                  <a16:creationId xmlns:a16="http://schemas.microsoft.com/office/drawing/2014/main" id="{351218B1-C9C7-47A0-BA16-223441DFB9E3}"/>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28" name="Freeform 56">
              <a:extLst>
                <a:ext uri="{FF2B5EF4-FFF2-40B4-BE49-F238E27FC236}">
                  <a16:creationId xmlns:a16="http://schemas.microsoft.com/office/drawing/2014/main" id="{629A322A-68DB-4565-82B7-D34373D395A4}"/>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8288" name="Line 57">
            <a:extLst>
              <a:ext uri="{FF2B5EF4-FFF2-40B4-BE49-F238E27FC236}">
                <a16:creationId xmlns:a16="http://schemas.microsoft.com/office/drawing/2014/main" id="{2EDB4757-5D0E-4AC9-B800-F88CC8DF2276}"/>
              </a:ext>
            </a:extLst>
          </p:cNvPr>
          <p:cNvSpPr>
            <a:spLocks noChangeShapeType="1"/>
          </p:cNvSpPr>
          <p:nvPr/>
        </p:nvSpPr>
        <p:spPr bwMode="auto">
          <a:xfrm>
            <a:off x="6670676" y="4781550"/>
            <a:ext cx="9525" cy="293688"/>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89" name="Text Box 58">
            <a:extLst>
              <a:ext uri="{FF2B5EF4-FFF2-40B4-BE49-F238E27FC236}">
                <a16:creationId xmlns:a16="http://schemas.microsoft.com/office/drawing/2014/main" id="{DAD5DDC0-7C10-41B0-A5C7-09CF8A9B9161}"/>
              </a:ext>
            </a:extLst>
          </p:cNvPr>
          <p:cNvSpPr txBox="1">
            <a:spLocks noChangeArrowheads="1"/>
          </p:cNvSpPr>
          <p:nvPr/>
        </p:nvSpPr>
        <p:spPr bwMode="auto">
          <a:xfrm>
            <a:off x="7413625" y="45497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38290" name="Line 59">
            <a:extLst>
              <a:ext uri="{FF2B5EF4-FFF2-40B4-BE49-F238E27FC236}">
                <a16:creationId xmlns:a16="http://schemas.microsoft.com/office/drawing/2014/main" id="{72E4B187-C4E3-4189-A9DF-EB7B96F96517}"/>
              </a:ext>
            </a:extLst>
          </p:cNvPr>
          <p:cNvSpPr>
            <a:spLocks noChangeShapeType="1"/>
          </p:cNvSpPr>
          <p:nvPr/>
        </p:nvSpPr>
        <p:spPr bwMode="auto">
          <a:xfrm>
            <a:off x="4243389" y="5386389"/>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91" name="Line 60">
            <a:extLst>
              <a:ext uri="{FF2B5EF4-FFF2-40B4-BE49-F238E27FC236}">
                <a16:creationId xmlns:a16="http://schemas.microsoft.com/office/drawing/2014/main" id="{256E2647-EECD-4E60-8281-D0F79F11FE10}"/>
              </a:ext>
            </a:extLst>
          </p:cNvPr>
          <p:cNvSpPr>
            <a:spLocks noChangeShapeType="1"/>
          </p:cNvSpPr>
          <p:nvPr/>
        </p:nvSpPr>
        <p:spPr bwMode="auto">
          <a:xfrm>
            <a:off x="2152651" y="4814889"/>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92" name="Rectangle 61">
            <a:extLst>
              <a:ext uri="{FF2B5EF4-FFF2-40B4-BE49-F238E27FC236}">
                <a16:creationId xmlns:a16="http://schemas.microsoft.com/office/drawing/2014/main" id="{337B0422-D724-43AD-8F1F-2AE2695B0B88}"/>
              </a:ext>
            </a:extLst>
          </p:cNvPr>
          <p:cNvSpPr>
            <a:spLocks noChangeArrowheads="1"/>
          </p:cNvSpPr>
          <p:nvPr/>
        </p:nvSpPr>
        <p:spPr bwMode="auto">
          <a:xfrm>
            <a:off x="6538914" y="5489576"/>
            <a:ext cx="579437" cy="5556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293" name="Text Box 62">
            <a:extLst>
              <a:ext uri="{FF2B5EF4-FFF2-40B4-BE49-F238E27FC236}">
                <a16:creationId xmlns:a16="http://schemas.microsoft.com/office/drawing/2014/main" id="{3C4DB901-87FA-4BC2-8EC8-8EBFB1EC9687}"/>
              </a:ext>
            </a:extLst>
          </p:cNvPr>
          <p:cNvSpPr txBox="1">
            <a:spLocks noChangeArrowheads="1"/>
          </p:cNvSpPr>
          <p:nvPr/>
        </p:nvSpPr>
        <p:spPr bwMode="auto">
          <a:xfrm>
            <a:off x="6688139" y="559435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38294" name="Line 63">
            <a:extLst>
              <a:ext uri="{FF2B5EF4-FFF2-40B4-BE49-F238E27FC236}">
                <a16:creationId xmlns:a16="http://schemas.microsoft.com/office/drawing/2014/main" id="{55D90CAA-9E34-47AA-B299-D0BC5540CD34}"/>
              </a:ext>
            </a:extLst>
          </p:cNvPr>
          <p:cNvSpPr>
            <a:spLocks noChangeShapeType="1"/>
          </p:cNvSpPr>
          <p:nvPr/>
        </p:nvSpPr>
        <p:spPr bwMode="auto">
          <a:xfrm>
            <a:off x="6680201" y="55864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24" name="Freeform 64">
            <a:extLst>
              <a:ext uri="{FF2B5EF4-FFF2-40B4-BE49-F238E27FC236}">
                <a16:creationId xmlns:a16="http://schemas.microsoft.com/office/drawing/2014/main" id="{F2AD1C3B-2531-4322-A5CD-F3ADF7C1A641}"/>
              </a:ext>
            </a:extLst>
          </p:cNvPr>
          <p:cNvSpPr>
            <a:spLocks/>
          </p:cNvSpPr>
          <p:nvPr/>
        </p:nvSpPr>
        <p:spPr bwMode="auto">
          <a:xfrm>
            <a:off x="7643814" y="1427163"/>
            <a:ext cx="2809875" cy="3644900"/>
          </a:xfrm>
          <a:custGeom>
            <a:avLst/>
            <a:gdLst>
              <a:gd name="T0" fmla="*/ 2147483646 w 1770"/>
              <a:gd name="T1" fmla="*/ 2147483646 h 2296"/>
              <a:gd name="T2" fmla="*/ 2147483646 w 1770"/>
              <a:gd name="T3" fmla="*/ 2147483646 h 2296"/>
              <a:gd name="T4" fmla="*/ 2147483646 w 1770"/>
              <a:gd name="T5" fmla="*/ 2147483646 h 2296"/>
              <a:gd name="T6" fmla="*/ 2147483646 w 1770"/>
              <a:gd name="T7" fmla="*/ 2147483646 h 2296"/>
              <a:gd name="T8" fmla="*/ 0 w 1770"/>
              <a:gd name="T9" fmla="*/ 2147483646 h 2296"/>
              <a:gd name="T10" fmla="*/ 0 60000 65536"/>
              <a:gd name="T11" fmla="*/ 0 60000 65536"/>
              <a:gd name="T12" fmla="*/ 0 60000 65536"/>
              <a:gd name="T13" fmla="*/ 0 60000 65536"/>
              <a:gd name="T14" fmla="*/ 0 60000 65536"/>
              <a:gd name="T15" fmla="*/ 0 w 1770"/>
              <a:gd name="T16" fmla="*/ 0 h 2296"/>
              <a:gd name="T17" fmla="*/ 1770 w 1770"/>
              <a:gd name="T18" fmla="*/ 2296 h 2296"/>
            </a:gdLst>
            <a:ahLst/>
            <a:cxnLst>
              <a:cxn ang="T10">
                <a:pos x="T0" y="T1"/>
              </a:cxn>
              <a:cxn ang="T11">
                <a:pos x="T2" y="T3"/>
              </a:cxn>
              <a:cxn ang="T12">
                <a:pos x="T4" y="T5"/>
              </a:cxn>
              <a:cxn ang="T13">
                <a:pos x="T6" y="T7"/>
              </a:cxn>
              <a:cxn ang="T14">
                <a:pos x="T8" y="T9"/>
              </a:cxn>
            </a:cxnLst>
            <a:rect l="T15" t="T16" r="T17" b="T18"/>
            <a:pathLst>
              <a:path w="1770" h="2296">
                <a:moveTo>
                  <a:pt x="48" y="2232"/>
                </a:moveTo>
                <a:cubicBezTo>
                  <a:pt x="290" y="2208"/>
                  <a:pt x="1230" y="2296"/>
                  <a:pt x="1500" y="2095"/>
                </a:cubicBezTo>
                <a:cubicBezTo>
                  <a:pt x="1770" y="1894"/>
                  <a:pt x="1686" y="1349"/>
                  <a:pt x="1671" y="1027"/>
                </a:cubicBezTo>
                <a:cubicBezTo>
                  <a:pt x="1660" y="671"/>
                  <a:pt x="1690" y="326"/>
                  <a:pt x="1412" y="163"/>
                </a:cubicBezTo>
                <a:cubicBezTo>
                  <a:pt x="1134" y="0"/>
                  <a:pt x="294" y="74"/>
                  <a:pt x="0" y="51"/>
                </a:cubicBezTo>
              </a:path>
            </a:pathLst>
          </a:custGeom>
          <a:noFill/>
          <a:ln w="38100">
            <a:solidFill>
              <a:srgbClr val="000000"/>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25" name="Text Box 65">
            <a:extLst>
              <a:ext uri="{FF2B5EF4-FFF2-40B4-BE49-F238E27FC236}">
                <a16:creationId xmlns:a16="http://schemas.microsoft.com/office/drawing/2014/main" id="{3D61DCA0-B1E5-4048-9EF9-360DE0315959}"/>
              </a:ext>
            </a:extLst>
          </p:cNvPr>
          <p:cNvSpPr txBox="1">
            <a:spLocks noChangeArrowheads="1"/>
          </p:cNvSpPr>
          <p:nvPr/>
        </p:nvSpPr>
        <p:spPr bwMode="auto">
          <a:xfrm>
            <a:off x="7907339" y="974725"/>
            <a:ext cx="2357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a:latin typeface="Times New Roman" panose="02020603050405020304" pitchFamily="18" charset="0"/>
              </a:rPr>
              <a:t>Diffusion by concentration gradient</a:t>
            </a:r>
          </a:p>
        </p:txBody>
      </p:sp>
      <p:grpSp>
        <p:nvGrpSpPr>
          <p:cNvPr id="138297" name="Group 66">
            <a:extLst>
              <a:ext uri="{FF2B5EF4-FFF2-40B4-BE49-F238E27FC236}">
                <a16:creationId xmlns:a16="http://schemas.microsoft.com/office/drawing/2014/main" id="{9C676D1F-E378-4590-8C17-10E945EB2BE9}"/>
              </a:ext>
            </a:extLst>
          </p:cNvPr>
          <p:cNvGrpSpPr>
            <a:grpSpLocks/>
          </p:cNvGrpSpPr>
          <p:nvPr/>
        </p:nvGrpSpPr>
        <p:grpSpPr bwMode="auto">
          <a:xfrm>
            <a:off x="2060576" y="42864"/>
            <a:ext cx="714375" cy="828675"/>
            <a:chOff x="3510" y="1453"/>
            <a:chExt cx="353" cy="578"/>
          </a:xfrm>
        </p:grpSpPr>
        <p:sp>
          <p:nvSpPr>
            <p:cNvPr id="138318" name="Freeform 67">
              <a:extLst>
                <a:ext uri="{FF2B5EF4-FFF2-40B4-BE49-F238E27FC236}">
                  <a16:creationId xmlns:a16="http://schemas.microsoft.com/office/drawing/2014/main" id="{DD81C31A-40CE-4DAF-B61E-7E397534FB15}"/>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319" name="Oval 68">
              <a:extLst>
                <a:ext uri="{FF2B5EF4-FFF2-40B4-BE49-F238E27FC236}">
                  <a16:creationId xmlns:a16="http://schemas.microsoft.com/office/drawing/2014/main" id="{82F455DF-4CF5-40A2-855C-B535E9866BD2}"/>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320" name="Freeform 69">
              <a:extLst>
                <a:ext uri="{FF2B5EF4-FFF2-40B4-BE49-F238E27FC236}">
                  <a16:creationId xmlns:a16="http://schemas.microsoft.com/office/drawing/2014/main" id="{C939F942-7493-4104-BB27-1CD1F7AB1FA0}"/>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321" name="Freeform 70">
              <a:extLst>
                <a:ext uri="{FF2B5EF4-FFF2-40B4-BE49-F238E27FC236}">
                  <a16:creationId xmlns:a16="http://schemas.microsoft.com/office/drawing/2014/main" id="{9EE9D6FD-8EF8-45C0-9E8B-CC8D7BD52DC4}"/>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322" name="Freeform 71">
              <a:extLst>
                <a:ext uri="{FF2B5EF4-FFF2-40B4-BE49-F238E27FC236}">
                  <a16:creationId xmlns:a16="http://schemas.microsoft.com/office/drawing/2014/main" id="{391119A8-7FBF-4D6E-A250-EB03E81E4393}"/>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323" name="Oval 72">
              <a:extLst>
                <a:ext uri="{FF2B5EF4-FFF2-40B4-BE49-F238E27FC236}">
                  <a16:creationId xmlns:a16="http://schemas.microsoft.com/office/drawing/2014/main" id="{03F5B516-AFE5-45DC-9231-8DBF13CC39D8}"/>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324" name="Freeform 73">
              <a:extLst>
                <a:ext uri="{FF2B5EF4-FFF2-40B4-BE49-F238E27FC236}">
                  <a16:creationId xmlns:a16="http://schemas.microsoft.com/office/drawing/2014/main" id="{0235C9EF-4495-4C15-A89A-F9218DFEED48}"/>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325" name="Oval 74">
              <a:extLst>
                <a:ext uri="{FF2B5EF4-FFF2-40B4-BE49-F238E27FC236}">
                  <a16:creationId xmlns:a16="http://schemas.microsoft.com/office/drawing/2014/main" id="{24D48996-5D42-43C4-8690-2BE1EA3126EB}"/>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326" name="Oval 75">
              <a:extLst>
                <a:ext uri="{FF2B5EF4-FFF2-40B4-BE49-F238E27FC236}">
                  <a16:creationId xmlns:a16="http://schemas.microsoft.com/office/drawing/2014/main" id="{1FCEA312-73D8-4762-B959-8CF45FBA0D34}"/>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graphicFrame>
        <p:nvGraphicFramePr>
          <p:cNvPr id="138298" name="Object 96">
            <a:extLst>
              <a:ext uri="{FF2B5EF4-FFF2-40B4-BE49-F238E27FC236}">
                <a16:creationId xmlns:a16="http://schemas.microsoft.com/office/drawing/2014/main" id="{2F328F19-7DBD-4103-B79C-332C49E6B537}"/>
              </a:ext>
            </a:extLst>
          </p:cNvPr>
          <p:cNvGraphicFramePr>
            <a:graphicFrameLocks noChangeAspect="1"/>
          </p:cNvGraphicFramePr>
          <p:nvPr/>
        </p:nvGraphicFramePr>
        <p:xfrm>
          <a:off x="2784476" y="52389"/>
          <a:ext cx="893763" cy="663575"/>
        </p:xfrm>
        <a:graphic>
          <a:graphicData uri="http://schemas.openxmlformats.org/presentationml/2006/ole">
            <mc:AlternateContent xmlns:mc="http://schemas.openxmlformats.org/markup-compatibility/2006">
              <mc:Choice xmlns:v="urn:schemas-microsoft-com:vml" Requires="v">
                <p:oleObj name="Clip" r:id="rId4" imgW="2287616" imgH="1701980" progId="">
                  <p:embed/>
                </p:oleObj>
              </mc:Choice>
              <mc:Fallback>
                <p:oleObj name="Clip" r:id="rId4" imgW="2287616" imgH="1701980" progId="">
                  <p:embed/>
                  <p:pic>
                    <p:nvPicPr>
                      <p:cNvPr id="138298" name="Object 96">
                        <a:extLst>
                          <a:ext uri="{FF2B5EF4-FFF2-40B4-BE49-F238E27FC236}">
                            <a16:creationId xmlns:a16="http://schemas.microsoft.com/office/drawing/2014/main" id="{2F328F19-7DBD-4103-B79C-332C49E6B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6" y="52389"/>
                        <a:ext cx="8937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8299" name="WordArt 77">
            <a:extLst>
              <a:ext uri="{FF2B5EF4-FFF2-40B4-BE49-F238E27FC236}">
                <a16:creationId xmlns:a16="http://schemas.microsoft.com/office/drawing/2014/main" id="{29B568B6-6B2F-464D-BA10-758972B49AFD}"/>
              </a:ext>
            </a:extLst>
          </p:cNvPr>
          <p:cNvSpPr>
            <a:spLocks noChangeArrowheads="1" noChangeShapeType="1" noTextEdit="1"/>
          </p:cNvSpPr>
          <p:nvPr/>
        </p:nvSpPr>
        <p:spPr bwMode="auto">
          <a:xfrm>
            <a:off x="7751763" y="4005264"/>
            <a:ext cx="2297112" cy="5238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cs typeface="Times New Roman" panose="02020603050405020304" pitchFamily="18" charset="0"/>
              </a:rPr>
              <a:t>Intersrticium</a:t>
            </a:r>
          </a:p>
        </p:txBody>
      </p:sp>
      <p:sp>
        <p:nvSpPr>
          <p:cNvPr id="138300" name="WordArt 78">
            <a:extLst>
              <a:ext uri="{FF2B5EF4-FFF2-40B4-BE49-F238E27FC236}">
                <a16:creationId xmlns:a16="http://schemas.microsoft.com/office/drawing/2014/main" id="{E4657A44-C595-42E3-987A-075CB5738EC2}"/>
              </a:ext>
            </a:extLst>
          </p:cNvPr>
          <p:cNvSpPr>
            <a:spLocks noChangeArrowheads="1" noChangeShapeType="1" noTextEdit="1"/>
          </p:cNvSpPr>
          <p:nvPr/>
        </p:nvSpPr>
        <p:spPr bwMode="auto">
          <a:xfrm>
            <a:off x="8140701" y="3278189"/>
            <a:ext cx="904875" cy="5238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cs typeface="Times New Roman" panose="02020603050405020304" pitchFamily="18" charset="0"/>
              </a:rPr>
              <a:t>Krev</a:t>
            </a:r>
          </a:p>
        </p:txBody>
      </p:sp>
      <p:sp>
        <p:nvSpPr>
          <p:cNvPr id="138301" name="Text Box 79">
            <a:extLst>
              <a:ext uri="{FF2B5EF4-FFF2-40B4-BE49-F238E27FC236}">
                <a16:creationId xmlns:a16="http://schemas.microsoft.com/office/drawing/2014/main" id="{BE018B48-1AB0-4EBD-B08A-CE0DA42FB565}"/>
              </a:ext>
            </a:extLst>
          </p:cNvPr>
          <p:cNvSpPr txBox="1">
            <a:spLocks noChangeArrowheads="1"/>
          </p:cNvSpPr>
          <p:nvPr/>
        </p:nvSpPr>
        <p:spPr bwMode="auto">
          <a:xfrm>
            <a:off x="4125913" y="134938"/>
            <a:ext cx="3625544" cy="46166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dirty="0">
                <a:latin typeface="Arial" panose="020B0604020202020204" pitchFamily="34" charset="0"/>
              </a:rPr>
              <a:t>B: Titrace CO</a:t>
            </a:r>
            <a:r>
              <a:rPr lang="cs-CZ" altLang="cs-CZ" sz="2400" b="1" baseline="-25000" dirty="0">
                <a:latin typeface="Arial" panose="020B0604020202020204" pitchFamily="34" charset="0"/>
              </a:rPr>
              <a:t>2</a:t>
            </a:r>
            <a:r>
              <a:rPr lang="cs-CZ" altLang="cs-CZ" sz="2400" b="1" dirty="0">
                <a:latin typeface="Arial" panose="020B0604020202020204" pitchFamily="34" charset="0"/>
              </a:rPr>
              <a:t> „in </a:t>
            </a:r>
            <a:r>
              <a:rPr lang="cs-CZ" altLang="cs-CZ" sz="2400" b="1" dirty="0" err="1">
                <a:latin typeface="Arial" panose="020B0604020202020204" pitchFamily="34" charset="0"/>
              </a:rPr>
              <a:t>vivo</a:t>
            </a:r>
            <a:r>
              <a:rPr lang="cs-CZ" altLang="cs-CZ" sz="2400" b="1" dirty="0">
                <a:latin typeface="Arial" panose="020B0604020202020204" pitchFamily="34" charset="0"/>
              </a:rPr>
              <a:t>“</a:t>
            </a:r>
            <a:endParaRPr lang="cs-CZ" altLang="cs-CZ" sz="2400" b="1" dirty="0">
              <a:latin typeface="Times New Roman" panose="02020603050405020304" pitchFamily="18" charset="0"/>
            </a:endParaRPr>
          </a:p>
        </p:txBody>
      </p:sp>
      <p:sp>
        <p:nvSpPr>
          <p:cNvPr id="138302" name="Freeform 81">
            <a:extLst>
              <a:ext uri="{FF2B5EF4-FFF2-40B4-BE49-F238E27FC236}">
                <a16:creationId xmlns:a16="http://schemas.microsoft.com/office/drawing/2014/main" id="{7CCF7524-66D2-414B-9ADC-51D404A1737C}"/>
              </a:ext>
            </a:extLst>
          </p:cNvPr>
          <p:cNvSpPr>
            <a:spLocks/>
          </p:cNvSpPr>
          <p:nvPr/>
        </p:nvSpPr>
        <p:spPr bwMode="auto">
          <a:xfrm>
            <a:off x="2376489" y="1968500"/>
            <a:ext cx="1587" cy="2266950"/>
          </a:xfrm>
          <a:custGeom>
            <a:avLst/>
            <a:gdLst>
              <a:gd name="T0" fmla="*/ 0 w 1"/>
              <a:gd name="T1" fmla="*/ 2147483646 h 1428"/>
              <a:gd name="T2" fmla="*/ 2147483646 w 1"/>
              <a:gd name="T3" fmla="*/ 0 h 1428"/>
              <a:gd name="T4" fmla="*/ 0 60000 65536"/>
              <a:gd name="T5" fmla="*/ 0 60000 65536"/>
              <a:gd name="T6" fmla="*/ 0 w 1"/>
              <a:gd name="T7" fmla="*/ 0 h 1428"/>
              <a:gd name="T8" fmla="*/ 1 w 1"/>
              <a:gd name="T9" fmla="*/ 1428 h 1428"/>
            </a:gdLst>
            <a:ahLst/>
            <a:cxnLst>
              <a:cxn ang="T4">
                <a:pos x="T0" y="T1"/>
              </a:cxn>
              <a:cxn ang="T5">
                <a:pos x="T2" y="T3"/>
              </a:cxn>
            </a:cxnLst>
            <a:rect l="T6" t="T7" r="T8" b="T9"/>
            <a:pathLst>
              <a:path w="1" h="1428">
                <a:moveTo>
                  <a:pt x="0" y="1428"/>
                </a:moveTo>
                <a:lnTo>
                  <a:pt x="1" y="0"/>
                </a:lnTo>
              </a:path>
            </a:pathLst>
          </a:custGeom>
          <a:noFill/>
          <a:ln w="762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03" name="Rectangle 82">
            <a:extLst>
              <a:ext uri="{FF2B5EF4-FFF2-40B4-BE49-F238E27FC236}">
                <a16:creationId xmlns:a16="http://schemas.microsoft.com/office/drawing/2014/main" id="{5C3F3D9C-BD5E-44CB-B56D-AC40FC0F23FA}"/>
              </a:ext>
            </a:extLst>
          </p:cNvPr>
          <p:cNvSpPr>
            <a:spLocks noChangeArrowheads="1"/>
          </p:cNvSpPr>
          <p:nvPr/>
        </p:nvSpPr>
        <p:spPr bwMode="auto">
          <a:xfrm>
            <a:off x="8891589" y="5978526"/>
            <a:ext cx="1112837" cy="207963"/>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304" name="Freeform 83">
            <a:extLst>
              <a:ext uri="{FF2B5EF4-FFF2-40B4-BE49-F238E27FC236}">
                <a16:creationId xmlns:a16="http://schemas.microsoft.com/office/drawing/2014/main" id="{2A8E5CAB-4649-4E4B-B879-D865EA1D928C}"/>
              </a:ext>
            </a:extLst>
          </p:cNvPr>
          <p:cNvSpPr>
            <a:spLocks/>
          </p:cNvSpPr>
          <p:nvPr/>
        </p:nvSpPr>
        <p:spPr bwMode="auto">
          <a:xfrm>
            <a:off x="7124701" y="5641976"/>
            <a:ext cx="1768475" cy="485775"/>
          </a:xfrm>
          <a:custGeom>
            <a:avLst/>
            <a:gdLst>
              <a:gd name="T0" fmla="*/ 2147483646 w 1114"/>
              <a:gd name="T1" fmla="*/ 2147483646 h 306"/>
              <a:gd name="T2" fmla="*/ 2147483646 w 1114"/>
              <a:gd name="T3" fmla="*/ 2147483646 h 306"/>
              <a:gd name="T4" fmla="*/ 2147483646 w 1114"/>
              <a:gd name="T5" fmla="*/ 2147483646 h 306"/>
              <a:gd name="T6" fmla="*/ 2147483646 w 1114"/>
              <a:gd name="T7" fmla="*/ 2147483646 h 306"/>
              <a:gd name="T8" fmla="*/ 2147483646 w 1114"/>
              <a:gd name="T9" fmla="*/ 2147483646 h 306"/>
              <a:gd name="T10" fmla="*/ 0 w 1114"/>
              <a:gd name="T11" fmla="*/ 2147483646 h 306"/>
              <a:gd name="T12" fmla="*/ 0 60000 65536"/>
              <a:gd name="T13" fmla="*/ 0 60000 65536"/>
              <a:gd name="T14" fmla="*/ 0 60000 65536"/>
              <a:gd name="T15" fmla="*/ 0 60000 65536"/>
              <a:gd name="T16" fmla="*/ 0 60000 65536"/>
              <a:gd name="T17" fmla="*/ 0 60000 65536"/>
              <a:gd name="T18" fmla="*/ 0 w 1114"/>
              <a:gd name="T19" fmla="*/ 0 h 306"/>
              <a:gd name="T20" fmla="*/ 1114 w 1114"/>
              <a:gd name="T21" fmla="*/ 306 h 306"/>
            </a:gdLst>
            <a:ahLst/>
            <a:cxnLst>
              <a:cxn ang="T12">
                <a:pos x="T0" y="T1"/>
              </a:cxn>
              <a:cxn ang="T13">
                <a:pos x="T2" y="T3"/>
              </a:cxn>
              <a:cxn ang="T14">
                <a:pos x="T4" y="T5"/>
              </a:cxn>
              <a:cxn ang="T15">
                <a:pos x="T6" y="T7"/>
              </a:cxn>
              <a:cxn ang="T16">
                <a:pos x="T8" y="T9"/>
              </a:cxn>
              <a:cxn ang="T17">
                <a:pos x="T10" y="T11"/>
              </a:cxn>
            </a:cxnLst>
            <a:rect l="T18" t="T19" r="T20" b="T21"/>
            <a:pathLst>
              <a:path w="1114" h="306">
                <a:moveTo>
                  <a:pt x="1114" y="304"/>
                </a:moveTo>
                <a:lnTo>
                  <a:pt x="660" y="306"/>
                </a:lnTo>
                <a:cubicBezTo>
                  <a:pt x="570" y="298"/>
                  <a:pt x="583" y="296"/>
                  <a:pt x="568" y="252"/>
                </a:cubicBezTo>
                <a:lnTo>
                  <a:pt x="568" y="42"/>
                </a:lnTo>
                <a:cubicBezTo>
                  <a:pt x="552" y="0"/>
                  <a:pt x="568" y="8"/>
                  <a:pt x="473" y="1"/>
                </a:cubicBezTo>
                <a:lnTo>
                  <a:pt x="0" y="1"/>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05" name="Freeform 84">
            <a:extLst>
              <a:ext uri="{FF2B5EF4-FFF2-40B4-BE49-F238E27FC236}">
                <a16:creationId xmlns:a16="http://schemas.microsoft.com/office/drawing/2014/main" id="{62C922CF-CF94-4496-9A5E-FFD1DEF06A18}"/>
              </a:ext>
            </a:extLst>
          </p:cNvPr>
          <p:cNvSpPr>
            <a:spLocks/>
          </p:cNvSpPr>
          <p:nvPr/>
        </p:nvSpPr>
        <p:spPr bwMode="auto">
          <a:xfrm>
            <a:off x="7702551" y="6124576"/>
            <a:ext cx="1203325" cy="487363"/>
          </a:xfrm>
          <a:custGeom>
            <a:avLst/>
            <a:gdLst>
              <a:gd name="T0" fmla="*/ 2147483646 w 758"/>
              <a:gd name="T1" fmla="*/ 0 h 307"/>
              <a:gd name="T2" fmla="*/ 2147483646 w 758"/>
              <a:gd name="T3" fmla="*/ 2147483646 h 307"/>
              <a:gd name="T4" fmla="*/ 2147483646 w 758"/>
              <a:gd name="T5" fmla="*/ 0 h 307"/>
              <a:gd name="T6" fmla="*/ 2147483646 w 758"/>
              <a:gd name="T7" fmla="*/ 2147483646 h 307"/>
              <a:gd name="T8" fmla="*/ 2147483646 w 758"/>
              <a:gd name="T9" fmla="*/ 2147483646 h 307"/>
              <a:gd name="T10" fmla="*/ 2147483646 w 758"/>
              <a:gd name="T11" fmla="*/ 2147483646 h 307"/>
              <a:gd name="T12" fmla="*/ 0 w 758"/>
              <a:gd name="T13" fmla="*/ 2147483646 h 307"/>
              <a:gd name="T14" fmla="*/ 0 60000 65536"/>
              <a:gd name="T15" fmla="*/ 0 60000 65536"/>
              <a:gd name="T16" fmla="*/ 0 60000 65536"/>
              <a:gd name="T17" fmla="*/ 0 60000 65536"/>
              <a:gd name="T18" fmla="*/ 0 60000 65536"/>
              <a:gd name="T19" fmla="*/ 0 60000 65536"/>
              <a:gd name="T20" fmla="*/ 0 60000 65536"/>
              <a:gd name="T21" fmla="*/ 0 w 758"/>
              <a:gd name="T22" fmla="*/ 0 h 307"/>
              <a:gd name="T23" fmla="*/ 758 w 758"/>
              <a:gd name="T24" fmla="*/ 307 h 3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307">
                <a:moveTo>
                  <a:pt x="758" y="0"/>
                </a:moveTo>
                <a:lnTo>
                  <a:pt x="545" y="2"/>
                </a:lnTo>
                <a:lnTo>
                  <a:pt x="296" y="0"/>
                </a:lnTo>
                <a:cubicBezTo>
                  <a:pt x="239" y="10"/>
                  <a:pt x="219" y="22"/>
                  <a:pt x="204" y="65"/>
                </a:cubicBezTo>
                <a:lnTo>
                  <a:pt x="204" y="257"/>
                </a:lnTo>
                <a:cubicBezTo>
                  <a:pt x="193" y="296"/>
                  <a:pt x="177" y="292"/>
                  <a:pt x="143" y="300"/>
                </a:cubicBezTo>
                <a:lnTo>
                  <a:pt x="0" y="307"/>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06" name="Text Box 85">
            <a:extLst>
              <a:ext uri="{FF2B5EF4-FFF2-40B4-BE49-F238E27FC236}">
                <a16:creationId xmlns:a16="http://schemas.microsoft.com/office/drawing/2014/main" id="{6D78130A-A815-4032-8E6F-2D1275F02C88}"/>
              </a:ext>
            </a:extLst>
          </p:cNvPr>
          <p:cNvSpPr txBox="1">
            <a:spLocks noChangeArrowheads="1"/>
          </p:cNvSpPr>
          <p:nvPr/>
        </p:nvSpPr>
        <p:spPr bwMode="auto">
          <a:xfrm>
            <a:off x="8964613" y="5565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38307" name="Line 86">
            <a:extLst>
              <a:ext uri="{FF2B5EF4-FFF2-40B4-BE49-F238E27FC236}">
                <a16:creationId xmlns:a16="http://schemas.microsoft.com/office/drawing/2014/main" id="{A5448EC1-91FF-4C51-A13F-0B8D43CF0B9A}"/>
              </a:ext>
            </a:extLst>
          </p:cNvPr>
          <p:cNvSpPr>
            <a:spLocks noChangeShapeType="1"/>
          </p:cNvSpPr>
          <p:nvPr/>
        </p:nvSpPr>
        <p:spPr bwMode="auto">
          <a:xfrm>
            <a:off x="8956675" y="5630863"/>
            <a:ext cx="1588" cy="303212"/>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308" name="Rectangle 87">
            <a:extLst>
              <a:ext uri="{FF2B5EF4-FFF2-40B4-BE49-F238E27FC236}">
                <a16:creationId xmlns:a16="http://schemas.microsoft.com/office/drawing/2014/main" id="{65B09C5F-EAE1-4329-A0C5-61C2807F5EEA}"/>
              </a:ext>
            </a:extLst>
          </p:cNvPr>
          <p:cNvSpPr>
            <a:spLocks noChangeArrowheads="1"/>
          </p:cNvSpPr>
          <p:nvPr/>
        </p:nvSpPr>
        <p:spPr bwMode="auto">
          <a:xfrm>
            <a:off x="6573839" y="6467475"/>
            <a:ext cx="1119187" cy="198438"/>
          </a:xfrm>
          <a:prstGeom prst="rect">
            <a:avLst/>
          </a:prstGeom>
          <a:noFill/>
          <a:ln w="1905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309" name="Rectangle 88">
            <a:extLst>
              <a:ext uri="{FF2B5EF4-FFF2-40B4-BE49-F238E27FC236}">
                <a16:creationId xmlns:a16="http://schemas.microsoft.com/office/drawing/2014/main" id="{2A492B77-5772-401E-BEB6-D66BF7EDC345}"/>
              </a:ext>
            </a:extLst>
          </p:cNvPr>
          <p:cNvSpPr>
            <a:spLocks noChangeArrowheads="1"/>
          </p:cNvSpPr>
          <p:nvPr/>
        </p:nvSpPr>
        <p:spPr bwMode="auto">
          <a:xfrm>
            <a:off x="6589713" y="6551614"/>
            <a:ext cx="1103312" cy="1365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38310" name="Text Box 89">
            <a:extLst>
              <a:ext uri="{FF2B5EF4-FFF2-40B4-BE49-F238E27FC236}">
                <a16:creationId xmlns:a16="http://schemas.microsoft.com/office/drawing/2014/main" id="{AD41D032-1EAF-4A3B-A605-0A49C4615593}"/>
              </a:ext>
            </a:extLst>
          </p:cNvPr>
          <p:cNvSpPr txBox="1">
            <a:spLocks noChangeArrowheads="1"/>
          </p:cNvSpPr>
          <p:nvPr/>
        </p:nvSpPr>
        <p:spPr bwMode="auto">
          <a:xfrm>
            <a:off x="6718300" y="606425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38311" name="Line 90">
            <a:extLst>
              <a:ext uri="{FF2B5EF4-FFF2-40B4-BE49-F238E27FC236}">
                <a16:creationId xmlns:a16="http://schemas.microsoft.com/office/drawing/2014/main" id="{F3411B49-532D-4D3F-97B0-7FCB95235FE0}"/>
              </a:ext>
            </a:extLst>
          </p:cNvPr>
          <p:cNvSpPr>
            <a:spLocks noChangeShapeType="1"/>
          </p:cNvSpPr>
          <p:nvPr/>
        </p:nvSpPr>
        <p:spPr bwMode="auto">
          <a:xfrm>
            <a:off x="6716714" y="6134100"/>
            <a:ext cx="9525" cy="2936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312" name="Line 91">
            <a:extLst>
              <a:ext uri="{FF2B5EF4-FFF2-40B4-BE49-F238E27FC236}">
                <a16:creationId xmlns:a16="http://schemas.microsoft.com/office/drawing/2014/main" id="{63165133-803F-494E-A56F-974D81BCFE30}"/>
              </a:ext>
            </a:extLst>
          </p:cNvPr>
          <p:cNvSpPr>
            <a:spLocks noChangeShapeType="1"/>
          </p:cNvSpPr>
          <p:nvPr/>
        </p:nvSpPr>
        <p:spPr bwMode="auto">
          <a:xfrm>
            <a:off x="2476500" y="3863975"/>
            <a:ext cx="7729538"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313" name="Line 92">
            <a:extLst>
              <a:ext uri="{FF2B5EF4-FFF2-40B4-BE49-F238E27FC236}">
                <a16:creationId xmlns:a16="http://schemas.microsoft.com/office/drawing/2014/main" id="{64A4409E-51ED-4ED0-8BFC-349D4A882BA1}"/>
              </a:ext>
            </a:extLst>
          </p:cNvPr>
          <p:cNvSpPr>
            <a:spLocks noChangeShapeType="1"/>
          </p:cNvSpPr>
          <p:nvPr/>
        </p:nvSpPr>
        <p:spPr bwMode="auto">
          <a:xfrm flipH="1">
            <a:off x="1524000" y="3873500"/>
            <a:ext cx="744538"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314" name="Line 93">
            <a:extLst>
              <a:ext uri="{FF2B5EF4-FFF2-40B4-BE49-F238E27FC236}">
                <a16:creationId xmlns:a16="http://schemas.microsoft.com/office/drawing/2014/main" id="{CB183EA3-D13C-4804-8AA8-C0438B63B679}"/>
              </a:ext>
            </a:extLst>
          </p:cNvPr>
          <p:cNvSpPr>
            <a:spLocks noChangeShapeType="1"/>
          </p:cNvSpPr>
          <p:nvPr/>
        </p:nvSpPr>
        <p:spPr bwMode="auto">
          <a:xfrm>
            <a:off x="10423526" y="3863975"/>
            <a:ext cx="244475"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315" name="Text Box 94">
            <a:extLst>
              <a:ext uri="{FF2B5EF4-FFF2-40B4-BE49-F238E27FC236}">
                <a16:creationId xmlns:a16="http://schemas.microsoft.com/office/drawing/2014/main" id="{DABE5947-4163-4579-AFB5-FAEF128BE618}"/>
              </a:ext>
            </a:extLst>
          </p:cNvPr>
          <p:cNvSpPr txBox="1">
            <a:spLocks noChangeArrowheads="1"/>
          </p:cNvSpPr>
          <p:nvPr/>
        </p:nvSpPr>
        <p:spPr bwMode="auto">
          <a:xfrm>
            <a:off x="8112126" y="6165851"/>
            <a:ext cx="255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b="1">
                <a:latin typeface="Times New Roman" panose="02020603050405020304" pitchFamily="18" charset="0"/>
              </a:rPr>
              <a:t>Malá koncentrace nebikarbonátových pufů v IST</a:t>
            </a:r>
          </a:p>
        </p:txBody>
      </p:sp>
      <p:sp>
        <p:nvSpPr>
          <p:cNvPr id="138316" name="Rectangle 95">
            <a:extLst>
              <a:ext uri="{FF2B5EF4-FFF2-40B4-BE49-F238E27FC236}">
                <a16:creationId xmlns:a16="http://schemas.microsoft.com/office/drawing/2014/main" id="{D2A235E1-295E-4267-9437-6771C9FCDE22}"/>
              </a:ext>
            </a:extLst>
          </p:cNvPr>
          <p:cNvSpPr>
            <a:spLocks noChangeArrowheads="1"/>
          </p:cNvSpPr>
          <p:nvPr/>
        </p:nvSpPr>
        <p:spPr bwMode="auto">
          <a:xfrm>
            <a:off x="8901113" y="6059489"/>
            <a:ext cx="1103312" cy="136525"/>
          </a:xfrm>
          <a:prstGeom prst="rect">
            <a:avLst/>
          </a:prstGeom>
          <a:solidFill>
            <a:srgbClr val="A6FFFF"/>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41056" name="Text Box 96">
            <a:extLst>
              <a:ext uri="{FF2B5EF4-FFF2-40B4-BE49-F238E27FC236}">
                <a16:creationId xmlns:a16="http://schemas.microsoft.com/office/drawing/2014/main" id="{4893C280-6D24-4689-A3E8-06F576F7E0EC}"/>
              </a:ext>
            </a:extLst>
          </p:cNvPr>
          <p:cNvSpPr txBox="1">
            <a:spLocks noChangeArrowheads="1"/>
          </p:cNvSpPr>
          <p:nvPr/>
        </p:nvSpPr>
        <p:spPr bwMode="auto">
          <a:xfrm>
            <a:off x="3627439" y="2705100"/>
            <a:ext cx="2340705" cy="861774"/>
          </a:xfrm>
          <a:prstGeom prst="rect">
            <a:avLst/>
          </a:prstGeom>
          <a:noFill/>
          <a:ln w="12700">
            <a:solidFill>
              <a:schemeClr val="tx1"/>
            </a:solidFill>
            <a:miter lim="800000"/>
            <a:headEnd/>
            <a:tailEnd/>
          </a:ln>
          <a:effectLst>
            <a:prstShdw prst="shdw17" dist="17961" dir="2700000">
              <a:schemeClr val="tx1">
                <a:gamma/>
                <a:shade val="60000"/>
                <a:invGamma/>
              </a:schemeClr>
            </a:prstShdw>
          </a:effectLst>
        </p:spPr>
        <p:txBody>
          <a:bodyPr wrap="none">
            <a:spAutoFit/>
          </a:bodyPr>
          <a:lstStyle/>
          <a:p>
            <a:pPr>
              <a:defRPr/>
            </a:pPr>
            <a:r>
              <a:rPr lang="cs-CZ" sz="1600" b="1" dirty="0"/>
              <a:t>Když  pCO</a:t>
            </a:r>
            <a:r>
              <a:rPr lang="cs-CZ" sz="1600" b="1" baseline="-25000" dirty="0"/>
              <a:t>2 </a:t>
            </a:r>
            <a:r>
              <a:rPr lang="cs-CZ" sz="1600" b="1" dirty="0"/>
              <a:t>roste</a:t>
            </a:r>
            <a:endParaRPr lang="cs-CZ" sz="1400" b="1" dirty="0"/>
          </a:p>
          <a:p>
            <a:pPr>
              <a:defRPr/>
            </a:pPr>
            <a:r>
              <a:rPr lang="cs-CZ" sz="1600" b="1" dirty="0">
                <a:latin typeface="Arial" pitchFamily="34" charset="0"/>
              </a:rPr>
              <a:t>BB  =</a:t>
            </a:r>
            <a:r>
              <a:rPr lang="cs-CZ" b="1" dirty="0">
                <a:latin typeface="Arial" pitchFamily="34" charset="0"/>
              </a:rPr>
              <a:t> </a:t>
            </a:r>
            <a:r>
              <a:rPr lang="en-US" dirty="0">
                <a:latin typeface="Arial" pitchFamily="34" charset="0"/>
              </a:rPr>
              <a:t>[</a:t>
            </a:r>
            <a:r>
              <a:rPr lang="cs-CZ" sz="1600" b="1" dirty="0">
                <a:latin typeface="Arial" pitchFamily="34" charset="0"/>
              </a:rPr>
              <a:t>HCO</a:t>
            </a:r>
            <a:r>
              <a:rPr lang="cs-CZ" sz="1600" b="1" baseline="-25000" dirty="0">
                <a:latin typeface="Arial" pitchFamily="34" charset="0"/>
              </a:rPr>
              <a:t>3</a:t>
            </a:r>
            <a:r>
              <a:rPr lang="cs-CZ" sz="1600" b="1" baseline="70000" dirty="0">
                <a:latin typeface="Arial" pitchFamily="34" charset="0"/>
              </a:rPr>
              <a:t>-</a:t>
            </a:r>
            <a:r>
              <a:rPr lang="cs-CZ" b="1" baseline="70000" dirty="0">
                <a:latin typeface="Arial" pitchFamily="34" charset="0"/>
              </a:rPr>
              <a:t> </a:t>
            </a:r>
            <a:r>
              <a:rPr lang="cs-CZ" dirty="0">
                <a:latin typeface="Arial" pitchFamily="34" charset="0"/>
              </a:rPr>
              <a:t>]</a:t>
            </a:r>
            <a:r>
              <a:rPr lang="cs-CZ" b="1" dirty="0">
                <a:latin typeface="Arial" pitchFamily="34" charset="0"/>
              </a:rPr>
              <a:t>+ </a:t>
            </a:r>
            <a:r>
              <a:rPr lang="cs-CZ" dirty="0">
                <a:latin typeface="Arial" pitchFamily="34" charset="0"/>
              </a:rPr>
              <a:t>[</a:t>
            </a:r>
            <a:r>
              <a:rPr lang="cs-CZ" sz="1600" b="1" dirty="0" err="1">
                <a:latin typeface="Arial" pitchFamily="34" charset="0"/>
              </a:rPr>
              <a:t>Buf</a:t>
            </a:r>
            <a:r>
              <a:rPr lang="cs-CZ" sz="1600" b="1" dirty="0">
                <a:latin typeface="Arial" pitchFamily="34" charset="0"/>
              </a:rPr>
              <a:t> </a:t>
            </a:r>
            <a:r>
              <a:rPr lang="cs-CZ" sz="1600" b="1" baseline="70000" dirty="0">
                <a:latin typeface="Arial" pitchFamily="34" charset="0"/>
              </a:rPr>
              <a:t>-</a:t>
            </a:r>
            <a:r>
              <a:rPr lang="cs-CZ" b="1" baseline="70000" dirty="0">
                <a:latin typeface="Arial" pitchFamily="34" charset="0"/>
              </a:rPr>
              <a:t> </a:t>
            </a:r>
            <a:r>
              <a:rPr lang="cs-CZ" dirty="0">
                <a:latin typeface="Arial" pitchFamily="34" charset="0"/>
              </a:rPr>
              <a:t>]</a:t>
            </a:r>
          </a:p>
          <a:p>
            <a:pPr>
              <a:defRPr/>
            </a:pPr>
            <a:r>
              <a:rPr lang="cs-CZ" sz="1600" b="1" dirty="0">
                <a:latin typeface="Arial" pitchFamily="34" charset="0"/>
              </a:rPr>
              <a:t> v krvi klesá</a:t>
            </a:r>
            <a:r>
              <a:rPr lang="cs-CZ" b="1" baseline="70000" dirty="0">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024"/>
                                        </p:tgtEl>
                                        <p:attrNameLst>
                                          <p:attrName>style.visibility</p:attrName>
                                        </p:attrNameLst>
                                      </p:cBhvr>
                                      <p:to>
                                        <p:strVal val="visible"/>
                                      </p:to>
                                    </p:set>
                                    <p:animEffect transition="in" filter="checkerboard(across)">
                                      <p:cBhvr>
                                        <p:cTn id="7" dur="500"/>
                                        <p:tgtEl>
                                          <p:spTgt spid="4102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025"/>
                                        </p:tgtEl>
                                        <p:attrNameLst>
                                          <p:attrName>style.visibility</p:attrName>
                                        </p:attrNameLst>
                                      </p:cBhvr>
                                      <p:to>
                                        <p:strVal val="visible"/>
                                      </p:to>
                                    </p:set>
                                    <p:animEffect transition="in" filter="checkerboard(across)">
                                      <p:cBhvr>
                                        <p:cTn id="10" dur="500"/>
                                        <p:tgtEl>
                                          <p:spTgt spid="4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Obdélník 86">
            <a:extLst>
              <a:ext uri="{FF2B5EF4-FFF2-40B4-BE49-F238E27FC236}">
                <a16:creationId xmlns:a16="http://schemas.microsoft.com/office/drawing/2014/main" id="{C92CDA60-67CF-4540-BB5A-77D2090BD84A}"/>
              </a:ext>
            </a:extLst>
          </p:cNvPr>
          <p:cNvSpPr/>
          <p:nvPr/>
        </p:nvSpPr>
        <p:spPr>
          <a:xfrm>
            <a:off x="152400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0597" name="Freeform 4">
            <a:extLst>
              <a:ext uri="{FF2B5EF4-FFF2-40B4-BE49-F238E27FC236}">
                <a16:creationId xmlns:a16="http://schemas.microsoft.com/office/drawing/2014/main" id="{C3F8D755-23DD-4193-88BD-BC4663AF59AF}"/>
              </a:ext>
            </a:extLst>
          </p:cNvPr>
          <p:cNvSpPr>
            <a:spLocks/>
          </p:cNvSpPr>
          <p:nvPr/>
        </p:nvSpPr>
        <p:spPr bwMode="auto">
          <a:xfrm>
            <a:off x="5765801" y="1343025"/>
            <a:ext cx="3478213" cy="1822450"/>
          </a:xfrm>
          <a:custGeom>
            <a:avLst/>
            <a:gdLst>
              <a:gd name="T0" fmla="*/ 38 w 2009"/>
              <a:gd name="T1" fmla="*/ 811 h 1148"/>
              <a:gd name="T2" fmla="*/ 329 w 2009"/>
              <a:gd name="T3" fmla="*/ 691 h 1148"/>
              <a:gd name="T4" fmla="*/ 2009 w 2009"/>
              <a:gd name="T5" fmla="*/ 0 h 1148"/>
              <a:gd name="T6" fmla="*/ 2009 w 2009"/>
              <a:gd name="T7" fmla="*/ 742 h 1148"/>
              <a:gd name="T8" fmla="*/ 941 w 2009"/>
              <a:gd name="T9" fmla="*/ 1148 h 1148"/>
              <a:gd name="T10" fmla="*/ 38 w 2009"/>
              <a:gd name="T11" fmla="*/ 1137 h 1148"/>
              <a:gd name="T12" fmla="*/ 38 w 2009"/>
              <a:gd name="T13" fmla="*/ 811 h 1148"/>
              <a:gd name="T14" fmla="*/ 0 60000 65536"/>
              <a:gd name="T15" fmla="*/ 0 60000 65536"/>
              <a:gd name="T16" fmla="*/ 0 60000 65536"/>
              <a:gd name="T17" fmla="*/ 0 60000 65536"/>
              <a:gd name="T18" fmla="*/ 0 60000 65536"/>
              <a:gd name="T19" fmla="*/ 0 60000 65536"/>
              <a:gd name="T20" fmla="*/ 0 60000 65536"/>
              <a:gd name="T21" fmla="*/ 0 w 2009"/>
              <a:gd name="T22" fmla="*/ 0 h 1148"/>
              <a:gd name="T23" fmla="*/ 2009 w 2009"/>
              <a:gd name="T24" fmla="*/ 1148 h 1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9" h="1148">
                <a:moveTo>
                  <a:pt x="38" y="811"/>
                </a:moveTo>
                <a:cubicBezTo>
                  <a:pt x="30" y="770"/>
                  <a:pt x="0" y="826"/>
                  <a:pt x="329" y="691"/>
                </a:cubicBezTo>
                <a:lnTo>
                  <a:pt x="2009" y="0"/>
                </a:lnTo>
                <a:lnTo>
                  <a:pt x="2009" y="742"/>
                </a:lnTo>
                <a:lnTo>
                  <a:pt x="941" y="1148"/>
                </a:lnTo>
                <a:lnTo>
                  <a:pt x="38" y="1137"/>
                </a:lnTo>
                <a:lnTo>
                  <a:pt x="38" y="811"/>
                </a:lnTo>
                <a:close/>
              </a:path>
            </a:pathLst>
          </a:custGeom>
          <a:solidFill>
            <a:srgbClr val="DDDDDD"/>
          </a:solidFill>
          <a:ln>
            <a:headEnd/>
            <a:tailEnd/>
          </a:ln>
        </p:spPr>
        <p:style>
          <a:lnRef idx="1">
            <a:schemeClr val="dk1"/>
          </a:lnRef>
          <a:fillRef idx="2">
            <a:schemeClr val="dk1"/>
          </a:fillRef>
          <a:effectRef idx="1">
            <a:schemeClr val="dk1"/>
          </a:effectRef>
          <a:fontRef idx="minor">
            <a:schemeClr val="dk1"/>
          </a:fontRef>
        </p:style>
        <p:txBody>
          <a:bodyPr wrap="none" anchor="ctr"/>
          <a:lstStyle/>
          <a:p>
            <a:pPr eaLnBrk="1" hangingPunct="1">
              <a:defRPr/>
            </a:pPr>
            <a:endParaRPr lang="cs-CZ"/>
          </a:p>
        </p:txBody>
      </p:sp>
      <p:sp>
        <p:nvSpPr>
          <p:cNvPr id="110599" name="Freeform 6">
            <a:extLst>
              <a:ext uri="{FF2B5EF4-FFF2-40B4-BE49-F238E27FC236}">
                <a16:creationId xmlns:a16="http://schemas.microsoft.com/office/drawing/2014/main" id="{B89F6D22-9D35-4DC8-B86A-6448C392C87D}"/>
              </a:ext>
            </a:extLst>
          </p:cNvPr>
          <p:cNvSpPr>
            <a:spLocks/>
          </p:cNvSpPr>
          <p:nvPr/>
        </p:nvSpPr>
        <p:spPr bwMode="auto">
          <a:xfrm>
            <a:off x="2978151" y="3559176"/>
            <a:ext cx="2576513" cy="1450975"/>
          </a:xfrm>
          <a:custGeom>
            <a:avLst/>
            <a:gdLst>
              <a:gd name="T0" fmla="*/ 1206 w 1623"/>
              <a:gd name="T1" fmla="*/ 23 h 914"/>
              <a:gd name="T2" fmla="*/ 0 w 1623"/>
              <a:gd name="T3" fmla="*/ 680 h 914"/>
              <a:gd name="T4" fmla="*/ 0 w 1623"/>
              <a:gd name="T5" fmla="*/ 914 h 914"/>
              <a:gd name="T6" fmla="*/ 1623 w 1623"/>
              <a:gd name="T7" fmla="*/ 0 h 914"/>
              <a:gd name="T8" fmla="*/ 0 60000 65536"/>
              <a:gd name="T9" fmla="*/ 0 60000 65536"/>
              <a:gd name="T10" fmla="*/ 0 60000 65536"/>
              <a:gd name="T11" fmla="*/ 0 60000 65536"/>
              <a:gd name="T12" fmla="*/ 0 w 1623"/>
              <a:gd name="T13" fmla="*/ 0 h 914"/>
              <a:gd name="T14" fmla="*/ 1623 w 1623"/>
              <a:gd name="T15" fmla="*/ 914 h 914"/>
            </a:gdLst>
            <a:ahLst/>
            <a:cxnLst>
              <a:cxn ang="T8">
                <a:pos x="T0" y="T1"/>
              </a:cxn>
              <a:cxn ang="T9">
                <a:pos x="T2" y="T3"/>
              </a:cxn>
              <a:cxn ang="T10">
                <a:pos x="T4" y="T5"/>
              </a:cxn>
              <a:cxn ang="T11">
                <a:pos x="T6" y="T7"/>
              </a:cxn>
            </a:cxnLst>
            <a:rect l="T12" t="T13" r="T14" b="T15"/>
            <a:pathLst>
              <a:path w="1623" h="914">
                <a:moveTo>
                  <a:pt x="1206" y="23"/>
                </a:moveTo>
                <a:lnTo>
                  <a:pt x="0" y="680"/>
                </a:lnTo>
                <a:lnTo>
                  <a:pt x="0" y="914"/>
                </a:lnTo>
                <a:lnTo>
                  <a:pt x="1623" y="0"/>
                </a:lnTo>
              </a:path>
            </a:pathLst>
          </a:custGeom>
          <a:solidFill>
            <a:schemeClr val="bg1">
              <a:lumMod val="85000"/>
            </a:schemeClr>
          </a:solidFill>
          <a:ln w="12700">
            <a:solidFill>
              <a:schemeClr val="tx1"/>
            </a:solidFill>
            <a:round/>
            <a:headEnd/>
            <a:tailEnd/>
          </a:ln>
        </p:spPr>
        <p:txBody>
          <a:bodyPr wrap="none" anchor="ctr"/>
          <a:lstStyle/>
          <a:p>
            <a:pPr eaLnBrk="1" hangingPunct="1">
              <a:defRPr/>
            </a:pPr>
            <a:endParaRPr lang="cs-CZ" dirty="0">
              <a:latin typeface="Arial" charset="0"/>
            </a:endParaRPr>
          </a:p>
        </p:txBody>
      </p:sp>
      <p:sp>
        <p:nvSpPr>
          <p:cNvPr id="132101" name="Freeform 7">
            <a:extLst>
              <a:ext uri="{FF2B5EF4-FFF2-40B4-BE49-F238E27FC236}">
                <a16:creationId xmlns:a16="http://schemas.microsoft.com/office/drawing/2014/main" id="{AB5A78F8-B0C3-49F7-BA11-907E4C7317F9}"/>
              </a:ext>
            </a:extLst>
          </p:cNvPr>
          <p:cNvSpPr>
            <a:spLocks/>
          </p:cNvSpPr>
          <p:nvPr/>
        </p:nvSpPr>
        <p:spPr bwMode="auto">
          <a:xfrm>
            <a:off x="2967038" y="454025"/>
            <a:ext cx="6604000" cy="4648200"/>
          </a:xfrm>
          <a:custGeom>
            <a:avLst/>
            <a:gdLst>
              <a:gd name="T0" fmla="*/ 0 w 4160"/>
              <a:gd name="T1" fmla="*/ 2147483646 h 2928"/>
              <a:gd name="T2" fmla="*/ 2147483646 w 4160"/>
              <a:gd name="T3" fmla="*/ 2147483646 h 2928"/>
              <a:gd name="T4" fmla="*/ 2147483646 w 4160"/>
              <a:gd name="T5" fmla="*/ 2147483646 h 2928"/>
              <a:gd name="T6" fmla="*/ 2147483646 w 4160"/>
              <a:gd name="T7" fmla="*/ 2147483646 h 2928"/>
              <a:gd name="T8" fmla="*/ 2147483646 w 4160"/>
              <a:gd name="T9" fmla="*/ 2147483646 h 2928"/>
              <a:gd name="T10" fmla="*/ 2147483646 w 4160"/>
              <a:gd name="T11" fmla="*/ 2147483646 h 2928"/>
              <a:gd name="T12" fmla="*/ 2147483646 w 4160"/>
              <a:gd name="T13" fmla="*/ 2147483646 h 2928"/>
              <a:gd name="T14" fmla="*/ 2147483646 w 4160"/>
              <a:gd name="T15" fmla="*/ 0 h 2928"/>
              <a:gd name="T16" fmla="*/ 2147483646 w 4160"/>
              <a:gd name="T17" fmla="*/ 2147483646 h 2928"/>
              <a:gd name="T18" fmla="*/ 2147483646 w 4160"/>
              <a:gd name="T19" fmla="*/ 2147483646 h 2928"/>
              <a:gd name="T20" fmla="*/ 2147483646 w 4160"/>
              <a:gd name="T21" fmla="*/ 2147483646 h 2928"/>
              <a:gd name="T22" fmla="*/ 2147483646 w 4160"/>
              <a:gd name="T23" fmla="*/ 2147483646 h 2928"/>
              <a:gd name="T24" fmla="*/ 2147483646 w 4160"/>
              <a:gd name="T25" fmla="*/ 2147483646 h 2928"/>
              <a:gd name="T26" fmla="*/ 2147483646 w 4160"/>
              <a:gd name="T27" fmla="*/ 2147483646 h 2928"/>
              <a:gd name="T28" fmla="*/ 2147483646 w 4160"/>
              <a:gd name="T29" fmla="*/ 2147483646 h 2928"/>
              <a:gd name="T30" fmla="*/ 2147483646 w 4160"/>
              <a:gd name="T31" fmla="*/ 2147483646 h 2928"/>
              <a:gd name="T32" fmla="*/ 2147483646 w 4160"/>
              <a:gd name="T33" fmla="*/ 2147483646 h 2928"/>
              <a:gd name="T34" fmla="*/ 2147483646 w 4160"/>
              <a:gd name="T35" fmla="*/ 2147483646 h 2928"/>
              <a:gd name="T36" fmla="*/ 2147483646 w 4160"/>
              <a:gd name="T37" fmla="*/ 2147483646 h 2928"/>
              <a:gd name="T38" fmla="*/ 2147483646 w 4160"/>
              <a:gd name="T39" fmla="*/ 2147483646 h 2928"/>
              <a:gd name="T40" fmla="*/ 2147483646 w 4160"/>
              <a:gd name="T41" fmla="*/ 2147483646 h 2928"/>
              <a:gd name="T42" fmla="*/ 0 w 4160"/>
              <a:gd name="T43" fmla="*/ 2147483646 h 2928"/>
              <a:gd name="T44" fmla="*/ 0 w 4160"/>
              <a:gd name="T45" fmla="*/ 2147483646 h 29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60"/>
              <a:gd name="T70" fmla="*/ 0 h 2928"/>
              <a:gd name="T71" fmla="*/ 4160 w 4160"/>
              <a:gd name="T72" fmla="*/ 2928 h 29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60" h="2928">
                <a:moveTo>
                  <a:pt x="0" y="1645"/>
                </a:moveTo>
                <a:lnTo>
                  <a:pt x="1611" y="1645"/>
                </a:lnTo>
                <a:lnTo>
                  <a:pt x="1617" y="1451"/>
                </a:lnTo>
                <a:cubicBezTo>
                  <a:pt x="1600" y="1366"/>
                  <a:pt x="1537" y="1273"/>
                  <a:pt x="1508" y="1137"/>
                </a:cubicBezTo>
                <a:cubicBezTo>
                  <a:pt x="1479" y="1001"/>
                  <a:pt x="1466" y="783"/>
                  <a:pt x="1440" y="634"/>
                </a:cubicBezTo>
                <a:cubicBezTo>
                  <a:pt x="1414" y="485"/>
                  <a:pt x="1388" y="345"/>
                  <a:pt x="1354" y="240"/>
                </a:cubicBezTo>
                <a:lnTo>
                  <a:pt x="1234" y="2"/>
                </a:lnTo>
                <a:lnTo>
                  <a:pt x="1472" y="0"/>
                </a:lnTo>
                <a:cubicBezTo>
                  <a:pt x="1534" y="62"/>
                  <a:pt x="1570" y="242"/>
                  <a:pt x="1605" y="377"/>
                </a:cubicBezTo>
                <a:cubicBezTo>
                  <a:pt x="1640" y="512"/>
                  <a:pt x="1657" y="692"/>
                  <a:pt x="1680" y="811"/>
                </a:cubicBezTo>
                <a:cubicBezTo>
                  <a:pt x="1703" y="930"/>
                  <a:pt x="1712" y="982"/>
                  <a:pt x="1743" y="1091"/>
                </a:cubicBezTo>
                <a:cubicBezTo>
                  <a:pt x="1774" y="1200"/>
                  <a:pt x="1829" y="1376"/>
                  <a:pt x="1868" y="1468"/>
                </a:cubicBezTo>
                <a:lnTo>
                  <a:pt x="1977" y="1645"/>
                </a:lnTo>
                <a:lnTo>
                  <a:pt x="2926" y="1651"/>
                </a:lnTo>
                <a:lnTo>
                  <a:pt x="4160" y="1657"/>
                </a:lnTo>
                <a:lnTo>
                  <a:pt x="4160" y="2000"/>
                </a:lnTo>
                <a:lnTo>
                  <a:pt x="1926" y="2000"/>
                </a:lnTo>
                <a:lnTo>
                  <a:pt x="1914" y="2422"/>
                </a:lnTo>
                <a:lnTo>
                  <a:pt x="1913" y="2928"/>
                </a:lnTo>
                <a:lnTo>
                  <a:pt x="1611" y="2925"/>
                </a:lnTo>
                <a:lnTo>
                  <a:pt x="1605" y="2005"/>
                </a:lnTo>
                <a:lnTo>
                  <a:pt x="0" y="2005"/>
                </a:lnTo>
                <a:lnTo>
                  <a:pt x="0" y="1645"/>
                </a:lnTo>
                <a:close/>
              </a:path>
            </a:pathLst>
          </a:custGeom>
          <a:solidFill>
            <a:srgbClr val="FFFF66"/>
          </a:solidFill>
          <a:ln w="12700">
            <a:solidFill>
              <a:schemeClr val="tx1"/>
            </a:solidFill>
            <a:round/>
            <a:headEnd/>
            <a:tailEnd/>
          </a:ln>
        </p:spPr>
        <p:txBody>
          <a:bodyPr wrap="none" anchor="ctr"/>
          <a:lstStyle/>
          <a:p>
            <a:endParaRPr lang="en-US"/>
          </a:p>
        </p:txBody>
      </p:sp>
      <p:sp>
        <p:nvSpPr>
          <p:cNvPr id="132102" name="Freeform 8">
            <a:extLst>
              <a:ext uri="{FF2B5EF4-FFF2-40B4-BE49-F238E27FC236}">
                <a16:creationId xmlns:a16="http://schemas.microsoft.com/office/drawing/2014/main" id="{7B94C708-065D-4617-B6CB-9CB2C6CF71CE}"/>
              </a:ext>
            </a:extLst>
          </p:cNvPr>
          <p:cNvSpPr>
            <a:spLocks/>
          </p:cNvSpPr>
          <p:nvPr/>
        </p:nvSpPr>
        <p:spPr bwMode="auto">
          <a:xfrm>
            <a:off x="2798763" y="5678488"/>
            <a:ext cx="6989762" cy="6350"/>
          </a:xfrm>
          <a:custGeom>
            <a:avLst/>
            <a:gdLst>
              <a:gd name="T0" fmla="*/ 0 w 4403"/>
              <a:gd name="T1" fmla="*/ 2147483646 h 4"/>
              <a:gd name="T2" fmla="*/ 2147483646 w 4403"/>
              <a:gd name="T3" fmla="*/ 0 h 4"/>
              <a:gd name="T4" fmla="*/ 0 60000 65536"/>
              <a:gd name="T5" fmla="*/ 0 60000 65536"/>
              <a:gd name="T6" fmla="*/ 0 w 4403"/>
              <a:gd name="T7" fmla="*/ 0 h 4"/>
              <a:gd name="T8" fmla="*/ 4403 w 4403"/>
              <a:gd name="T9" fmla="*/ 4 h 4"/>
            </a:gdLst>
            <a:ahLst/>
            <a:cxnLst>
              <a:cxn ang="T4">
                <a:pos x="T0" y="T1"/>
              </a:cxn>
              <a:cxn ang="T5">
                <a:pos x="T2" y="T3"/>
              </a:cxn>
            </a:cxnLst>
            <a:rect l="T6" t="T7" r="T8" b="T9"/>
            <a:pathLst>
              <a:path w="4403" h="4">
                <a:moveTo>
                  <a:pt x="0" y="4"/>
                </a:moveTo>
                <a:lnTo>
                  <a:pt x="4403"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03" name="Line 9">
            <a:extLst>
              <a:ext uri="{FF2B5EF4-FFF2-40B4-BE49-F238E27FC236}">
                <a16:creationId xmlns:a16="http://schemas.microsoft.com/office/drawing/2014/main" id="{AA4A607A-7FBD-4E2F-8048-48487AEAE1E1}"/>
              </a:ext>
            </a:extLst>
          </p:cNvPr>
          <p:cNvSpPr>
            <a:spLocks noChangeShapeType="1"/>
          </p:cNvSpPr>
          <p:nvPr/>
        </p:nvSpPr>
        <p:spPr bwMode="auto">
          <a:xfrm flipV="1">
            <a:off x="2798763" y="5092701"/>
            <a:ext cx="6985000" cy="174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4" name="Line 10">
            <a:extLst>
              <a:ext uri="{FF2B5EF4-FFF2-40B4-BE49-F238E27FC236}">
                <a16:creationId xmlns:a16="http://schemas.microsoft.com/office/drawing/2014/main" id="{0848BC86-AF2B-4E9E-A3FC-712B00E629C2}"/>
              </a:ext>
            </a:extLst>
          </p:cNvPr>
          <p:cNvSpPr>
            <a:spLocks noChangeShapeType="1"/>
          </p:cNvSpPr>
          <p:nvPr/>
        </p:nvSpPr>
        <p:spPr bwMode="auto">
          <a:xfrm>
            <a:off x="2814638" y="4521200"/>
            <a:ext cx="697706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5" name="Line 11">
            <a:extLst>
              <a:ext uri="{FF2B5EF4-FFF2-40B4-BE49-F238E27FC236}">
                <a16:creationId xmlns:a16="http://schemas.microsoft.com/office/drawing/2014/main" id="{534D881A-0EF1-4AD2-B708-0D7BE6F9E445}"/>
              </a:ext>
            </a:extLst>
          </p:cNvPr>
          <p:cNvSpPr>
            <a:spLocks noChangeShapeType="1"/>
          </p:cNvSpPr>
          <p:nvPr/>
        </p:nvSpPr>
        <p:spPr bwMode="auto">
          <a:xfrm>
            <a:off x="2805114" y="3927475"/>
            <a:ext cx="6988175" cy="15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6" name="Line 12">
            <a:extLst>
              <a:ext uri="{FF2B5EF4-FFF2-40B4-BE49-F238E27FC236}">
                <a16:creationId xmlns:a16="http://schemas.microsoft.com/office/drawing/2014/main" id="{E82074E0-DC04-44A5-AFF8-3CD3DCC5A57D}"/>
              </a:ext>
            </a:extLst>
          </p:cNvPr>
          <p:cNvSpPr>
            <a:spLocks noChangeShapeType="1"/>
          </p:cNvSpPr>
          <p:nvPr/>
        </p:nvSpPr>
        <p:spPr bwMode="auto">
          <a:xfrm flipV="1">
            <a:off x="2814638" y="3373438"/>
            <a:ext cx="696436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7" name="Line 13">
            <a:extLst>
              <a:ext uri="{FF2B5EF4-FFF2-40B4-BE49-F238E27FC236}">
                <a16:creationId xmlns:a16="http://schemas.microsoft.com/office/drawing/2014/main" id="{3CE2ECEB-05AF-4343-95AB-03D9B0D1DD85}"/>
              </a:ext>
            </a:extLst>
          </p:cNvPr>
          <p:cNvSpPr>
            <a:spLocks noChangeShapeType="1"/>
          </p:cNvSpPr>
          <p:nvPr/>
        </p:nvSpPr>
        <p:spPr bwMode="auto">
          <a:xfrm>
            <a:off x="2809875" y="2790825"/>
            <a:ext cx="696118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8" name="Line 14">
            <a:extLst>
              <a:ext uri="{FF2B5EF4-FFF2-40B4-BE49-F238E27FC236}">
                <a16:creationId xmlns:a16="http://schemas.microsoft.com/office/drawing/2014/main" id="{F5EE1B1E-19B1-458D-BA91-2CA07304E1A8}"/>
              </a:ext>
            </a:extLst>
          </p:cNvPr>
          <p:cNvSpPr>
            <a:spLocks noChangeShapeType="1"/>
          </p:cNvSpPr>
          <p:nvPr/>
        </p:nvSpPr>
        <p:spPr bwMode="auto">
          <a:xfrm flipV="1">
            <a:off x="2792413" y="2198689"/>
            <a:ext cx="7004050" cy="952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9" name="Line 15">
            <a:extLst>
              <a:ext uri="{FF2B5EF4-FFF2-40B4-BE49-F238E27FC236}">
                <a16:creationId xmlns:a16="http://schemas.microsoft.com/office/drawing/2014/main" id="{D41FBD2E-AEE3-418E-8E60-EC296E95633D}"/>
              </a:ext>
            </a:extLst>
          </p:cNvPr>
          <p:cNvSpPr>
            <a:spLocks noChangeShapeType="1"/>
          </p:cNvSpPr>
          <p:nvPr/>
        </p:nvSpPr>
        <p:spPr bwMode="auto">
          <a:xfrm flipV="1">
            <a:off x="2816226" y="1608139"/>
            <a:ext cx="6969125" cy="952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10" name="Line 16">
            <a:extLst>
              <a:ext uri="{FF2B5EF4-FFF2-40B4-BE49-F238E27FC236}">
                <a16:creationId xmlns:a16="http://schemas.microsoft.com/office/drawing/2014/main" id="{60087295-89AF-4E41-AB20-42C7D59BC3F0}"/>
              </a:ext>
            </a:extLst>
          </p:cNvPr>
          <p:cNvSpPr>
            <a:spLocks noChangeShapeType="1"/>
          </p:cNvSpPr>
          <p:nvPr/>
        </p:nvSpPr>
        <p:spPr bwMode="auto">
          <a:xfrm flipV="1">
            <a:off x="2798764" y="1014414"/>
            <a:ext cx="6975475" cy="952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11" name="Freeform 17">
            <a:extLst>
              <a:ext uri="{FF2B5EF4-FFF2-40B4-BE49-F238E27FC236}">
                <a16:creationId xmlns:a16="http://schemas.microsoft.com/office/drawing/2014/main" id="{1B60E076-09D0-4631-97E1-CDD97F77C8DA}"/>
              </a:ext>
            </a:extLst>
          </p:cNvPr>
          <p:cNvSpPr>
            <a:spLocks/>
          </p:cNvSpPr>
          <p:nvPr/>
        </p:nvSpPr>
        <p:spPr bwMode="auto">
          <a:xfrm>
            <a:off x="2811463" y="457201"/>
            <a:ext cx="6970712" cy="11113"/>
          </a:xfrm>
          <a:custGeom>
            <a:avLst/>
            <a:gdLst>
              <a:gd name="T0" fmla="*/ 0 w 4391"/>
              <a:gd name="T1" fmla="*/ 0 h 7"/>
              <a:gd name="T2" fmla="*/ 2147483646 w 4391"/>
              <a:gd name="T3" fmla="*/ 2147483646 h 7"/>
              <a:gd name="T4" fmla="*/ 0 60000 65536"/>
              <a:gd name="T5" fmla="*/ 0 60000 65536"/>
              <a:gd name="T6" fmla="*/ 0 w 4391"/>
              <a:gd name="T7" fmla="*/ 0 h 7"/>
              <a:gd name="T8" fmla="*/ 4391 w 4391"/>
              <a:gd name="T9" fmla="*/ 7 h 7"/>
            </a:gdLst>
            <a:ahLst/>
            <a:cxnLst>
              <a:cxn ang="T4">
                <a:pos x="T0" y="T1"/>
              </a:cxn>
              <a:cxn ang="T5">
                <a:pos x="T2" y="T3"/>
              </a:cxn>
            </a:cxnLst>
            <a:rect l="T6" t="T7" r="T8" b="T9"/>
            <a:pathLst>
              <a:path w="4391" h="7">
                <a:moveTo>
                  <a:pt x="0" y="0"/>
                </a:moveTo>
                <a:lnTo>
                  <a:pt x="4391" y="7"/>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12" name="Freeform 18">
            <a:extLst>
              <a:ext uri="{FF2B5EF4-FFF2-40B4-BE49-F238E27FC236}">
                <a16:creationId xmlns:a16="http://schemas.microsoft.com/office/drawing/2014/main" id="{82470F9F-C804-488C-81D6-32739B92BC89}"/>
              </a:ext>
            </a:extLst>
          </p:cNvPr>
          <p:cNvSpPr>
            <a:spLocks/>
          </p:cNvSpPr>
          <p:nvPr/>
        </p:nvSpPr>
        <p:spPr bwMode="auto">
          <a:xfrm>
            <a:off x="2808289" y="460375"/>
            <a:ext cx="1587" cy="5232400"/>
          </a:xfrm>
          <a:custGeom>
            <a:avLst/>
            <a:gdLst>
              <a:gd name="T0" fmla="*/ 0 w 1"/>
              <a:gd name="T1" fmla="*/ 0 h 3296"/>
              <a:gd name="T2" fmla="*/ 0 w 1"/>
              <a:gd name="T3" fmla="*/ 2147483646 h 3296"/>
              <a:gd name="T4" fmla="*/ 0 60000 65536"/>
              <a:gd name="T5" fmla="*/ 0 60000 65536"/>
              <a:gd name="T6" fmla="*/ 0 w 1"/>
              <a:gd name="T7" fmla="*/ 0 h 3296"/>
              <a:gd name="T8" fmla="*/ 1 w 1"/>
              <a:gd name="T9" fmla="*/ 3296 h 3296"/>
            </a:gdLst>
            <a:ahLst/>
            <a:cxnLst>
              <a:cxn ang="T4">
                <a:pos x="T0" y="T1"/>
              </a:cxn>
              <a:cxn ang="T5">
                <a:pos x="T2" y="T3"/>
              </a:cxn>
            </a:cxnLst>
            <a:rect l="T6" t="T7" r="T8" b="T9"/>
            <a:pathLst>
              <a:path w="1" h="3296">
                <a:moveTo>
                  <a:pt x="0" y="0"/>
                </a:moveTo>
                <a:lnTo>
                  <a:pt x="0" y="329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13" name="Freeform 19">
            <a:extLst>
              <a:ext uri="{FF2B5EF4-FFF2-40B4-BE49-F238E27FC236}">
                <a16:creationId xmlns:a16="http://schemas.microsoft.com/office/drawing/2014/main" id="{A0939631-0D06-40CD-ADDE-81B141749D70}"/>
              </a:ext>
            </a:extLst>
          </p:cNvPr>
          <p:cNvSpPr>
            <a:spLocks/>
          </p:cNvSpPr>
          <p:nvPr/>
        </p:nvSpPr>
        <p:spPr bwMode="auto">
          <a:xfrm>
            <a:off x="3398839" y="460376"/>
            <a:ext cx="3175" cy="5222875"/>
          </a:xfrm>
          <a:custGeom>
            <a:avLst/>
            <a:gdLst>
              <a:gd name="T0" fmla="*/ 0 w 2"/>
              <a:gd name="T1" fmla="*/ 0 h 3290"/>
              <a:gd name="T2" fmla="*/ 2147483646 w 2"/>
              <a:gd name="T3" fmla="*/ 2147483646 h 3290"/>
              <a:gd name="T4" fmla="*/ 0 60000 65536"/>
              <a:gd name="T5" fmla="*/ 0 60000 65536"/>
              <a:gd name="T6" fmla="*/ 0 w 2"/>
              <a:gd name="T7" fmla="*/ 0 h 3290"/>
              <a:gd name="T8" fmla="*/ 2 w 2"/>
              <a:gd name="T9" fmla="*/ 3290 h 3290"/>
            </a:gdLst>
            <a:ahLst/>
            <a:cxnLst>
              <a:cxn ang="T4">
                <a:pos x="T0" y="T1"/>
              </a:cxn>
              <a:cxn ang="T5">
                <a:pos x="T2" y="T3"/>
              </a:cxn>
            </a:cxnLst>
            <a:rect l="T6" t="T7" r="T8" b="T9"/>
            <a:pathLst>
              <a:path w="2" h="3290">
                <a:moveTo>
                  <a:pt x="0" y="0"/>
                </a:moveTo>
                <a:lnTo>
                  <a:pt x="2" y="329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14" name="Line 20">
            <a:extLst>
              <a:ext uri="{FF2B5EF4-FFF2-40B4-BE49-F238E27FC236}">
                <a16:creationId xmlns:a16="http://schemas.microsoft.com/office/drawing/2014/main" id="{681A4594-8426-4D50-8F1A-DF58AAC7B43B}"/>
              </a:ext>
            </a:extLst>
          </p:cNvPr>
          <p:cNvSpPr>
            <a:spLocks noChangeShapeType="1"/>
          </p:cNvSpPr>
          <p:nvPr/>
        </p:nvSpPr>
        <p:spPr bwMode="auto">
          <a:xfrm flipH="1">
            <a:off x="3981450" y="457201"/>
            <a:ext cx="0" cy="524351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15" name="Freeform 21">
            <a:extLst>
              <a:ext uri="{FF2B5EF4-FFF2-40B4-BE49-F238E27FC236}">
                <a16:creationId xmlns:a16="http://schemas.microsoft.com/office/drawing/2014/main" id="{0F09A72F-2491-4001-A464-85D03776FE73}"/>
              </a:ext>
            </a:extLst>
          </p:cNvPr>
          <p:cNvSpPr>
            <a:spLocks/>
          </p:cNvSpPr>
          <p:nvPr/>
        </p:nvSpPr>
        <p:spPr bwMode="auto">
          <a:xfrm>
            <a:off x="4551364" y="460376"/>
            <a:ext cx="9525" cy="5230813"/>
          </a:xfrm>
          <a:custGeom>
            <a:avLst/>
            <a:gdLst>
              <a:gd name="T0" fmla="*/ 2147483646 w 6"/>
              <a:gd name="T1" fmla="*/ 0 h 3295"/>
              <a:gd name="T2" fmla="*/ 0 w 6"/>
              <a:gd name="T3" fmla="*/ 2147483646 h 3295"/>
              <a:gd name="T4" fmla="*/ 0 60000 65536"/>
              <a:gd name="T5" fmla="*/ 0 60000 65536"/>
              <a:gd name="T6" fmla="*/ 0 w 6"/>
              <a:gd name="T7" fmla="*/ 0 h 3295"/>
              <a:gd name="T8" fmla="*/ 6 w 6"/>
              <a:gd name="T9" fmla="*/ 3295 h 3295"/>
            </a:gdLst>
            <a:ahLst/>
            <a:cxnLst>
              <a:cxn ang="T4">
                <a:pos x="T0" y="T1"/>
              </a:cxn>
              <a:cxn ang="T5">
                <a:pos x="T2" y="T3"/>
              </a:cxn>
            </a:cxnLst>
            <a:rect l="T6" t="T7" r="T8" b="T9"/>
            <a:pathLst>
              <a:path w="6" h="3295">
                <a:moveTo>
                  <a:pt x="6" y="0"/>
                </a:moveTo>
                <a:lnTo>
                  <a:pt x="0" y="3295"/>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16" name="Freeform 22">
            <a:extLst>
              <a:ext uri="{FF2B5EF4-FFF2-40B4-BE49-F238E27FC236}">
                <a16:creationId xmlns:a16="http://schemas.microsoft.com/office/drawing/2014/main" id="{63C43275-CFDD-4ACA-A71B-B2C953A2A541}"/>
              </a:ext>
            </a:extLst>
          </p:cNvPr>
          <p:cNvSpPr>
            <a:spLocks/>
          </p:cNvSpPr>
          <p:nvPr/>
        </p:nvSpPr>
        <p:spPr bwMode="auto">
          <a:xfrm>
            <a:off x="5146675" y="460376"/>
            <a:ext cx="1588" cy="5229225"/>
          </a:xfrm>
          <a:custGeom>
            <a:avLst/>
            <a:gdLst>
              <a:gd name="T0" fmla="*/ 0 w 1"/>
              <a:gd name="T1" fmla="*/ 0 h 3294"/>
              <a:gd name="T2" fmla="*/ 2147483646 w 1"/>
              <a:gd name="T3" fmla="*/ 2147483646 h 3294"/>
              <a:gd name="T4" fmla="*/ 0 60000 65536"/>
              <a:gd name="T5" fmla="*/ 0 60000 65536"/>
              <a:gd name="T6" fmla="*/ 0 w 1"/>
              <a:gd name="T7" fmla="*/ 0 h 3294"/>
              <a:gd name="T8" fmla="*/ 1 w 1"/>
              <a:gd name="T9" fmla="*/ 3294 h 3294"/>
            </a:gdLst>
            <a:ahLst/>
            <a:cxnLst>
              <a:cxn ang="T4">
                <a:pos x="T0" y="T1"/>
              </a:cxn>
              <a:cxn ang="T5">
                <a:pos x="T2" y="T3"/>
              </a:cxn>
            </a:cxnLst>
            <a:rect l="T6" t="T7" r="T8" b="T9"/>
            <a:pathLst>
              <a:path w="1" h="3294">
                <a:moveTo>
                  <a:pt x="0" y="0"/>
                </a:moveTo>
                <a:lnTo>
                  <a:pt x="1" y="3294"/>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17" name="Freeform 23">
            <a:extLst>
              <a:ext uri="{FF2B5EF4-FFF2-40B4-BE49-F238E27FC236}">
                <a16:creationId xmlns:a16="http://schemas.microsoft.com/office/drawing/2014/main" id="{BB97DC3A-C49B-457A-9E79-463E715849BD}"/>
              </a:ext>
            </a:extLst>
          </p:cNvPr>
          <p:cNvSpPr>
            <a:spLocks/>
          </p:cNvSpPr>
          <p:nvPr/>
        </p:nvSpPr>
        <p:spPr bwMode="auto">
          <a:xfrm>
            <a:off x="5703888" y="460376"/>
            <a:ext cx="11112" cy="5237163"/>
          </a:xfrm>
          <a:custGeom>
            <a:avLst/>
            <a:gdLst>
              <a:gd name="T0" fmla="*/ 2147483646 w 7"/>
              <a:gd name="T1" fmla="*/ 0 h 3299"/>
              <a:gd name="T2" fmla="*/ 0 w 7"/>
              <a:gd name="T3" fmla="*/ 2147483646 h 3299"/>
              <a:gd name="T4" fmla="*/ 0 60000 65536"/>
              <a:gd name="T5" fmla="*/ 0 60000 65536"/>
              <a:gd name="T6" fmla="*/ 0 w 7"/>
              <a:gd name="T7" fmla="*/ 0 h 3299"/>
              <a:gd name="T8" fmla="*/ 7 w 7"/>
              <a:gd name="T9" fmla="*/ 3299 h 3299"/>
            </a:gdLst>
            <a:ahLst/>
            <a:cxnLst>
              <a:cxn ang="T4">
                <a:pos x="T0" y="T1"/>
              </a:cxn>
              <a:cxn ang="T5">
                <a:pos x="T2" y="T3"/>
              </a:cxn>
            </a:cxnLst>
            <a:rect l="T6" t="T7" r="T8" b="T9"/>
            <a:pathLst>
              <a:path w="7" h="3299">
                <a:moveTo>
                  <a:pt x="7" y="0"/>
                </a:moveTo>
                <a:lnTo>
                  <a:pt x="0" y="3299"/>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18" name="Freeform 24">
            <a:extLst>
              <a:ext uri="{FF2B5EF4-FFF2-40B4-BE49-F238E27FC236}">
                <a16:creationId xmlns:a16="http://schemas.microsoft.com/office/drawing/2014/main" id="{530C772D-7352-4306-A90E-29EC08AA4687}"/>
              </a:ext>
            </a:extLst>
          </p:cNvPr>
          <p:cNvSpPr>
            <a:spLocks/>
          </p:cNvSpPr>
          <p:nvPr/>
        </p:nvSpPr>
        <p:spPr bwMode="auto">
          <a:xfrm>
            <a:off x="6305551" y="465139"/>
            <a:ext cx="3175" cy="5221287"/>
          </a:xfrm>
          <a:custGeom>
            <a:avLst/>
            <a:gdLst>
              <a:gd name="T0" fmla="*/ 0 w 2"/>
              <a:gd name="T1" fmla="*/ 0 h 3289"/>
              <a:gd name="T2" fmla="*/ 2147483646 w 2"/>
              <a:gd name="T3" fmla="*/ 2147483646 h 3289"/>
              <a:gd name="T4" fmla="*/ 0 60000 65536"/>
              <a:gd name="T5" fmla="*/ 0 60000 65536"/>
              <a:gd name="T6" fmla="*/ 0 w 2"/>
              <a:gd name="T7" fmla="*/ 0 h 3289"/>
              <a:gd name="T8" fmla="*/ 2 w 2"/>
              <a:gd name="T9" fmla="*/ 3289 h 3289"/>
            </a:gdLst>
            <a:ahLst/>
            <a:cxnLst>
              <a:cxn ang="T4">
                <a:pos x="T0" y="T1"/>
              </a:cxn>
              <a:cxn ang="T5">
                <a:pos x="T2" y="T3"/>
              </a:cxn>
            </a:cxnLst>
            <a:rect l="T6" t="T7" r="T8" b="T9"/>
            <a:pathLst>
              <a:path w="2" h="3289">
                <a:moveTo>
                  <a:pt x="0" y="0"/>
                </a:moveTo>
                <a:lnTo>
                  <a:pt x="2" y="3289"/>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19" name="Freeform 25">
            <a:extLst>
              <a:ext uri="{FF2B5EF4-FFF2-40B4-BE49-F238E27FC236}">
                <a16:creationId xmlns:a16="http://schemas.microsoft.com/office/drawing/2014/main" id="{E11AC6D0-8518-4713-A1C2-1F09E7B2B7EA}"/>
              </a:ext>
            </a:extLst>
          </p:cNvPr>
          <p:cNvSpPr>
            <a:spLocks/>
          </p:cNvSpPr>
          <p:nvPr/>
        </p:nvSpPr>
        <p:spPr bwMode="auto">
          <a:xfrm>
            <a:off x="6896100" y="465138"/>
            <a:ext cx="1588" cy="5219700"/>
          </a:xfrm>
          <a:custGeom>
            <a:avLst/>
            <a:gdLst>
              <a:gd name="T0" fmla="*/ 0 w 1"/>
              <a:gd name="T1" fmla="*/ 0 h 3288"/>
              <a:gd name="T2" fmla="*/ 2147483646 w 1"/>
              <a:gd name="T3" fmla="*/ 2147483646 h 3288"/>
              <a:gd name="T4" fmla="*/ 0 60000 65536"/>
              <a:gd name="T5" fmla="*/ 0 60000 65536"/>
              <a:gd name="T6" fmla="*/ 0 w 1"/>
              <a:gd name="T7" fmla="*/ 0 h 3288"/>
              <a:gd name="T8" fmla="*/ 1 w 1"/>
              <a:gd name="T9" fmla="*/ 3288 h 3288"/>
            </a:gdLst>
            <a:ahLst/>
            <a:cxnLst>
              <a:cxn ang="T4">
                <a:pos x="T0" y="T1"/>
              </a:cxn>
              <a:cxn ang="T5">
                <a:pos x="T2" y="T3"/>
              </a:cxn>
            </a:cxnLst>
            <a:rect l="T6" t="T7" r="T8" b="T9"/>
            <a:pathLst>
              <a:path w="1" h="3288">
                <a:moveTo>
                  <a:pt x="0" y="0"/>
                </a:moveTo>
                <a:lnTo>
                  <a:pt x="1" y="3288"/>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20" name="Line 26">
            <a:extLst>
              <a:ext uri="{FF2B5EF4-FFF2-40B4-BE49-F238E27FC236}">
                <a16:creationId xmlns:a16="http://schemas.microsoft.com/office/drawing/2014/main" id="{5AAAA8E3-3787-41B5-A2A4-EDF48B8D4C4D}"/>
              </a:ext>
            </a:extLst>
          </p:cNvPr>
          <p:cNvSpPr>
            <a:spLocks noChangeShapeType="1"/>
          </p:cNvSpPr>
          <p:nvPr/>
        </p:nvSpPr>
        <p:spPr bwMode="auto">
          <a:xfrm>
            <a:off x="7448550" y="454026"/>
            <a:ext cx="1588" cy="52355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21" name="Line 27">
            <a:extLst>
              <a:ext uri="{FF2B5EF4-FFF2-40B4-BE49-F238E27FC236}">
                <a16:creationId xmlns:a16="http://schemas.microsoft.com/office/drawing/2014/main" id="{C2F14E65-97AC-4571-8BBB-DB95832271B4}"/>
              </a:ext>
            </a:extLst>
          </p:cNvPr>
          <p:cNvSpPr>
            <a:spLocks noChangeShapeType="1"/>
          </p:cNvSpPr>
          <p:nvPr/>
        </p:nvSpPr>
        <p:spPr bwMode="auto">
          <a:xfrm>
            <a:off x="8037513" y="454026"/>
            <a:ext cx="0" cy="52355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22" name="Line 28">
            <a:extLst>
              <a:ext uri="{FF2B5EF4-FFF2-40B4-BE49-F238E27FC236}">
                <a16:creationId xmlns:a16="http://schemas.microsoft.com/office/drawing/2014/main" id="{105B12B7-11A9-40FD-A4AB-9B19ACFA6D17}"/>
              </a:ext>
            </a:extLst>
          </p:cNvPr>
          <p:cNvSpPr>
            <a:spLocks noChangeShapeType="1"/>
          </p:cNvSpPr>
          <p:nvPr/>
        </p:nvSpPr>
        <p:spPr bwMode="auto">
          <a:xfrm flipH="1">
            <a:off x="8618538" y="454026"/>
            <a:ext cx="0" cy="524351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23" name="Line 29">
            <a:extLst>
              <a:ext uri="{FF2B5EF4-FFF2-40B4-BE49-F238E27FC236}">
                <a16:creationId xmlns:a16="http://schemas.microsoft.com/office/drawing/2014/main" id="{AA70EB92-2115-44FA-B210-B07FED8D4EAC}"/>
              </a:ext>
            </a:extLst>
          </p:cNvPr>
          <p:cNvSpPr>
            <a:spLocks noChangeShapeType="1"/>
          </p:cNvSpPr>
          <p:nvPr/>
        </p:nvSpPr>
        <p:spPr bwMode="auto">
          <a:xfrm>
            <a:off x="9197975" y="466726"/>
            <a:ext cx="1588" cy="522922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24" name="Freeform 30">
            <a:extLst>
              <a:ext uri="{FF2B5EF4-FFF2-40B4-BE49-F238E27FC236}">
                <a16:creationId xmlns:a16="http://schemas.microsoft.com/office/drawing/2014/main" id="{22BFE18C-2377-480B-B625-BDF799B0EA42}"/>
              </a:ext>
            </a:extLst>
          </p:cNvPr>
          <p:cNvSpPr>
            <a:spLocks/>
          </p:cNvSpPr>
          <p:nvPr/>
        </p:nvSpPr>
        <p:spPr bwMode="auto">
          <a:xfrm>
            <a:off x="9788525" y="461963"/>
            <a:ext cx="1588" cy="5226050"/>
          </a:xfrm>
          <a:custGeom>
            <a:avLst/>
            <a:gdLst>
              <a:gd name="T0" fmla="*/ 2147483646 w 1"/>
              <a:gd name="T1" fmla="*/ 0 h 3292"/>
              <a:gd name="T2" fmla="*/ 0 w 1"/>
              <a:gd name="T3" fmla="*/ 2147483646 h 3292"/>
              <a:gd name="T4" fmla="*/ 0 60000 65536"/>
              <a:gd name="T5" fmla="*/ 0 60000 65536"/>
              <a:gd name="T6" fmla="*/ 0 w 1"/>
              <a:gd name="T7" fmla="*/ 0 h 3292"/>
              <a:gd name="T8" fmla="*/ 1 w 1"/>
              <a:gd name="T9" fmla="*/ 3292 h 3292"/>
            </a:gdLst>
            <a:ahLst/>
            <a:cxnLst>
              <a:cxn ang="T4">
                <a:pos x="T0" y="T1"/>
              </a:cxn>
              <a:cxn ang="T5">
                <a:pos x="T2" y="T3"/>
              </a:cxn>
            </a:cxnLst>
            <a:rect l="T6" t="T7" r="T8" b="T9"/>
            <a:pathLst>
              <a:path w="1" h="3292">
                <a:moveTo>
                  <a:pt x="1" y="0"/>
                </a:moveTo>
                <a:lnTo>
                  <a:pt x="0" y="329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25" name="Text Box 31">
            <a:extLst>
              <a:ext uri="{FF2B5EF4-FFF2-40B4-BE49-F238E27FC236}">
                <a16:creationId xmlns:a16="http://schemas.microsoft.com/office/drawing/2014/main" id="{CE35FEE1-BCB5-4892-AE6D-448B0FD9B15C}"/>
              </a:ext>
            </a:extLst>
          </p:cNvPr>
          <p:cNvSpPr txBox="1">
            <a:spLocks noChangeArrowheads="1"/>
          </p:cNvSpPr>
          <p:nvPr/>
        </p:nvSpPr>
        <p:spPr bwMode="auto">
          <a:xfrm>
            <a:off x="2436894" y="5740501"/>
            <a:ext cx="442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-25</a:t>
            </a:r>
            <a:endParaRPr lang="cs-CZ" altLang="cs-CZ" sz="2400">
              <a:latin typeface="Arial" panose="020B0604020202020204" pitchFamily="34" charset="0"/>
            </a:endParaRPr>
          </a:p>
        </p:txBody>
      </p:sp>
      <p:sp>
        <p:nvSpPr>
          <p:cNvPr id="132126" name="Text Box 32">
            <a:extLst>
              <a:ext uri="{FF2B5EF4-FFF2-40B4-BE49-F238E27FC236}">
                <a16:creationId xmlns:a16="http://schemas.microsoft.com/office/drawing/2014/main" id="{808B963C-4D32-425F-96D2-AE27D762710A}"/>
              </a:ext>
            </a:extLst>
          </p:cNvPr>
          <p:cNvSpPr txBox="1">
            <a:spLocks noChangeArrowheads="1"/>
          </p:cNvSpPr>
          <p:nvPr/>
        </p:nvSpPr>
        <p:spPr bwMode="auto">
          <a:xfrm>
            <a:off x="3006807" y="5719863"/>
            <a:ext cx="442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-20</a:t>
            </a:r>
            <a:endParaRPr lang="cs-CZ" altLang="cs-CZ" sz="2400">
              <a:latin typeface="Arial" panose="020B0604020202020204" pitchFamily="34" charset="0"/>
            </a:endParaRPr>
          </a:p>
        </p:txBody>
      </p:sp>
      <p:sp>
        <p:nvSpPr>
          <p:cNvPr id="132127" name="Text Box 33">
            <a:extLst>
              <a:ext uri="{FF2B5EF4-FFF2-40B4-BE49-F238E27FC236}">
                <a16:creationId xmlns:a16="http://schemas.microsoft.com/office/drawing/2014/main" id="{F10BCF69-9428-42EA-8896-FA3C27B30A4E}"/>
              </a:ext>
            </a:extLst>
          </p:cNvPr>
          <p:cNvSpPr txBox="1">
            <a:spLocks noChangeArrowheads="1"/>
          </p:cNvSpPr>
          <p:nvPr/>
        </p:nvSpPr>
        <p:spPr bwMode="auto">
          <a:xfrm>
            <a:off x="3595769" y="5726213"/>
            <a:ext cx="442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-15</a:t>
            </a:r>
            <a:endParaRPr lang="cs-CZ" altLang="cs-CZ" sz="2400">
              <a:latin typeface="Arial" panose="020B0604020202020204" pitchFamily="34" charset="0"/>
            </a:endParaRPr>
          </a:p>
        </p:txBody>
      </p:sp>
      <p:sp>
        <p:nvSpPr>
          <p:cNvPr id="132128" name="Text Box 34">
            <a:extLst>
              <a:ext uri="{FF2B5EF4-FFF2-40B4-BE49-F238E27FC236}">
                <a16:creationId xmlns:a16="http://schemas.microsoft.com/office/drawing/2014/main" id="{DF2C9075-252F-4998-A8AB-7F09EF52DDEA}"/>
              </a:ext>
            </a:extLst>
          </p:cNvPr>
          <p:cNvSpPr txBox="1">
            <a:spLocks noChangeArrowheads="1"/>
          </p:cNvSpPr>
          <p:nvPr/>
        </p:nvSpPr>
        <p:spPr bwMode="auto">
          <a:xfrm>
            <a:off x="4184732" y="5732563"/>
            <a:ext cx="442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-10</a:t>
            </a:r>
            <a:endParaRPr lang="cs-CZ" altLang="cs-CZ" sz="2400">
              <a:latin typeface="Arial" panose="020B0604020202020204" pitchFamily="34" charset="0"/>
            </a:endParaRPr>
          </a:p>
        </p:txBody>
      </p:sp>
      <p:sp>
        <p:nvSpPr>
          <p:cNvPr id="132129" name="Text Box 35">
            <a:extLst>
              <a:ext uri="{FF2B5EF4-FFF2-40B4-BE49-F238E27FC236}">
                <a16:creationId xmlns:a16="http://schemas.microsoft.com/office/drawing/2014/main" id="{CADCE656-D89C-47DB-835D-4B592C9A3023}"/>
              </a:ext>
            </a:extLst>
          </p:cNvPr>
          <p:cNvSpPr txBox="1">
            <a:spLocks noChangeArrowheads="1"/>
          </p:cNvSpPr>
          <p:nvPr/>
        </p:nvSpPr>
        <p:spPr bwMode="auto">
          <a:xfrm>
            <a:off x="4823387" y="5738913"/>
            <a:ext cx="343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-5</a:t>
            </a:r>
            <a:endParaRPr lang="cs-CZ" altLang="cs-CZ" sz="2400">
              <a:latin typeface="Arial" panose="020B0604020202020204" pitchFamily="34" charset="0"/>
            </a:endParaRPr>
          </a:p>
        </p:txBody>
      </p:sp>
      <p:sp>
        <p:nvSpPr>
          <p:cNvPr id="132130" name="Text Box 36">
            <a:extLst>
              <a:ext uri="{FF2B5EF4-FFF2-40B4-BE49-F238E27FC236}">
                <a16:creationId xmlns:a16="http://schemas.microsoft.com/office/drawing/2014/main" id="{EB7F46C5-3C7D-4C48-B5F1-7A6CD6A9FDC1}"/>
              </a:ext>
            </a:extLst>
          </p:cNvPr>
          <p:cNvSpPr txBox="1">
            <a:spLocks noChangeArrowheads="1"/>
          </p:cNvSpPr>
          <p:nvPr/>
        </p:nvSpPr>
        <p:spPr bwMode="auto">
          <a:xfrm>
            <a:off x="5450738" y="5745263"/>
            <a:ext cx="2840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0</a:t>
            </a:r>
            <a:endParaRPr lang="cs-CZ" altLang="cs-CZ" sz="2400">
              <a:latin typeface="Arial" panose="020B0604020202020204" pitchFamily="34" charset="0"/>
            </a:endParaRPr>
          </a:p>
        </p:txBody>
      </p:sp>
      <p:sp>
        <p:nvSpPr>
          <p:cNvPr id="132131" name="Text Box 37">
            <a:extLst>
              <a:ext uri="{FF2B5EF4-FFF2-40B4-BE49-F238E27FC236}">
                <a16:creationId xmlns:a16="http://schemas.microsoft.com/office/drawing/2014/main" id="{217BA394-A0AA-459F-8F20-DD03DDFC8FDF}"/>
              </a:ext>
            </a:extLst>
          </p:cNvPr>
          <p:cNvSpPr txBox="1">
            <a:spLocks noChangeArrowheads="1"/>
          </p:cNvSpPr>
          <p:nvPr/>
        </p:nvSpPr>
        <p:spPr bwMode="auto">
          <a:xfrm>
            <a:off x="6030175" y="5751613"/>
            <a:ext cx="2840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5</a:t>
            </a:r>
            <a:endParaRPr lang="cs-CZ" altLang="cs-CZ" sz="2400">
              <a:latin typeface="Arial" panose="020B0604020202020204" pitchFamily="34" charset="0"/>
            </a:endParaRPr>
          </a:p>
        </p:txBody>
      </p:sp>
      <p:sp>
        <p:nvSpPr>
          <p:cNvPr id="132132" name="Text Box 38">
            <a:extLst>
              <a:ext uri="{FF2B5EF4-FFF2-40B4-BE49-F238E27FC236}">
                <a16:creationId xmlns:a16="http://schemas.microsoft.com/office/drawing/2014/main" id="{84DF5DB3-14EE-4782-97B3-76610C94C13E}"/>
              </a:ext>
            </a:extLst>
          </p:cNvPr>
          <p:cNvSpPr txBox="1">
            <a:spLocks noChangeArrowheads="1"/>
          </p:cNvSpPr>
          <p:nvPr/>
        </p:nvSpPr>
        <p:spPr bwMode="auto">
          <a:xfrm>
            <a:off x="6569444" y="5748438"/>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10</a:t>
            </a:r>
            <a:endParaRPr lang="cs-CZ" altLang="cs-CZ" sz="2400">
              <a:latin typeface="Arial" panose="020B0604020202020204" pitchFamily="34" charset="0"/>
            </a:endParaRPr>
          </a:p>
        </p:txBody>
      </p:sp>
      <p:sp>
        <p:nvSpPr>
          <p:cNvPr id="132133" name="Text Box 39">
            <a:extLst>
              <a:ext uri="{FF2B5EF4-FFF2-40B4-BE49-F238E27FC236}">
                <a16:creationId xmlns:a16="http://schemas.microsoft.com/office/drawing/2014/main" id="{C27FCA0A-223C-4582-86C7-F5577456D53B}"/>
              </a:ext>
            </a:extLst>
          </p:cNvPr>
          <p:cNvSpPr txBox="1">
            <a:spLocks noChangeArrowheads="1"/>
          </p:cNvSpPr>
          <p:nvPr/>
        </p:nvSpPr>
        <p:spPr bwMode="auto">
          <a:xfrm>
            <a:off x="7131419" y="5735738"/>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15</a:t>
            </a:r>
            <a:endParaRPr lang="cs-CZ" altLang="cs-CZ" sz="2400">
              <a:latin typeface="Arial" panose="020B0604020202020204" pitchFamily="34" charset="0"/>
            </a:endParaRPr>
          </a:p>
        </p:txBody>
      </p:sp>
      <p:sp>
        <p:nvSpPr>
          <p:cNvPr id="132134" name="Text Box 40">
            <a:extLst>
              <a:ext uri="{FF2B5EF4-FFF2-40B4-BE49-F238E27FC236}">
                <a16:creationId xmlns:a16="http://schemas.microsoft.com/office/drawing/2014/main" id="{1D31F711-0AA8-4DE5-9F97-8995042F8D33}"/>
              </a:ext>
            </a:extLst>
          </p:cNvPr>
          <p:cNvSpPr txBox="1">
            <a:spLocks noChangeArrowheads="1"/>
          </p:cNvSpPr>
          <p:nvPr/>
        </p:nvSpPr>
        <p:spPr bwMode="auto">
          <a:xfrm>
            <a:off x="7720381" y="5761138"/>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20</a:t>
            </a:r>
            <a:endParaRPr lang="cs-CZ" altLang="cs-CZ" sz="2400">
              <a:latin typeface="Arial" panose="020B0604020202020204" pitchFamily="34" charset="0"/>
            </a:endParaRPr>
          </a:p>
        </p:txBody>
      </p:sp>
      <p:sp>
        <p:nvSpPr>
          <p:cNvPr id="132135" name="Text Box 41">
            <a:extLst>
              <a:ext uri="{FF2B5EF4-FFF2-40B4-BE49-F238E27FC236}">
                <a16:creationId xmlns:a16="http://schemas.microsoft.com/office/drawing/2014/main" id="{63060652-F96B-4168-8687-20DFF1AAEEE8}"/>
              </a:ext>
            </a:extLst>
          </p:cNvPr>
          <p:cNvSpPr txBox="1">
            <a:spLocks noChangeArrowheads="1"/>
          </p:cNvSpPr>
          <p:nvPr/>
        </p:nvSpPr>
        <p:spPr bwMode="auto">
          <a:xfrm>
            <a:off x="8280769" y="574050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25</a:t>
            </a:r>
            <a:endParaRPr lang="cs-CZ" altLang="cs-CZ" sz="2400">
              <a:latin typeface="Arial" panose="020B0604020202020204" pitchFamily="34" charset="0"/>
            </a:endParaRPr>
          </a:p>
        </p:txBody>
      </p:sp>
      <p:sp>
        <p:nvSpPr>
          <p:cNvPr id="132136" name="Text Box 42">
            <a:extLst>
              <a:ext uri="{FF2B5EF4-FFF2-40B4-BE49-F238E27FC236}">
                <a16:creationId xmlns:a16="http://schemas.microsoft.com/office/drawing/2014/main" id="{0F9E7761-C5F0-433B-81F6-E87A0DCE5445}"/>
              </a:ext>
            </a:extLst>
          </p:cNvPr>
          <p:cNvSpPr txBox="1">
            <a:spLocks noChangeArrowheads="1"/>
          </p:cNvSpPr>
          <p:nvPr/>
        </p:nvSpPr>
        <p:spPr bwMode="auto">
          <a:xfrm>
            <a:off x="8852269" y="574685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30</a:t>
            </a:r>
            <a:endParaRPr lang="cs-CZ" altLang="cs-CZ" sz="2400">
              <a:latin typeface="Arial" panose="020B0604020202020204" pitchFamily="34" charset="0"/>
            </a:endParaRPr>
          </a:p>
        </p:txBody>
      </p:sp>
      <p:sp>
        <p:nvSpPr>
          <p:cNvPr id="132137" name="Text Box 43">
            <a:extLst>
              <a:ext uri="{FF2B5EF4-FFF2-40B4-BE49-F238E27FC236}">
                <a16:creationId xmlns:a16="http://schemas.microsoft.com/office/drawing/2014/main" id="{A723210E-3DB2-4249-9C24-7DF21FD2B499}"/>
              </a:ext>
            </a:extLst>
          </p:cNvPr>
          <p:cNvSpPr txBox="1">
            <a:spLocks noChangeArrowheads="1"/>
          </p:cNvSpPr>
          <p:nvPr/>
        </p:nvSpPr>
        <p:spPr bwMode="auto">
          <a:xfrm>
            <a:off x="2462581" y="4929288"/>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10</a:t>
            </a:r>
            <a:endParaRPr lang="cs-CZ" altLang="cs-CZ" sz="2400">
              <a:latin typeface="Arial" panose="020B0604020202020204" pitchFamily="34" charset="0"/>
            </a:endParaRPr>
          </a:p>
        </p:txBody>
      </p:sp>
      <p:sp>
        <p:nvSpPr>
          <p:cNvPr id="132138" name="Text Box 44">
            <a:extLst>
              <a:ext uri="{FF2B5EF4-FFF2-40B4-BE49-F238E27FC236}">
                <a16:creationId xmlns:a16="http://schemas.microsoft.com/office/drawing/2014/main" id="{A20B2159-BB37-4F26-A8D8-A43603D7D5B3}"/>
              </a:ext>
            </a:extLst>
          </p:cNvPr>
          <p:cNvSpPr txBox="1">
            <a:spLocks noChangeArrowheads="1"/>
          </p:cNvSpPr>
          <p:nvPr/>
        </p:nvSpPr>
        <p:spPr bwMode="auto">
          <a:xfrm>
            <a:off x="2460994" y="435620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20</a:t>
            </a:r>
            <a:endParaRPr lang="cs-CZ" altLang="cs-CZ" sz="2400">
              <a:latin typeface="Arial" panose="020B0604020202020204" pitchFamily="34" charset="0"/>
            </a:endParaRPr>
          </a:p>
        </p:txBody>
      </p:sp>
      <p:sp>
        <p:nvSpPr>
          <p:cNvPr id="132139" name="Text Box 45">
            <a:extLst>
              <a:ext uri="{FF2B5EF4-FFF2-40B4-BE49-F238E27FC236}">
                <a16:creationId xmlns:a16="http://schemas.microsoft.com/office/drawing/2014/main" id="{336972F6-CE64-4D5A-B0F4-645C98329829}"/>
              </a:ext>
            </a:extLst>
          </p:cNvPr>
          <p:cNvSpPr txBox="1">
            <a:spLocks noChangeArrowheads="1"/>
          </p:cNvSpPr>
          <p:nvPr/>
        </p:nvSpPr>
        <p:spPr bwMode="auto">
          <a:xfrm>
            <a:off x="2457819" y="3783113"/>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30</a:t>
            </a:r>
            <a:endParaRPr lang="cs-CZ" altLang="cs-CZ" sz="2400">
              <a:latin typeface="Arial" panose="020B0604020202020204" pitchFamily="34" charset="0"/>
            </a:endParaRPr>
          </a:p>
        </p:txBody>
      </p:sp>
      <p:sp>
        <p:nvSpPr>
          <p:cNvPr id="132140" name="Text Box 46">
            <a:extLst>
              <a:ext uri="{FF2B5EF4-FFF2-40B4-BE49-F238E27FC236}">
                <a16:creationId xmlns:a16="http://schemas.microsoft.com/office/drawing/2014/main" id="{73B80F1D-3555-4478-B8CF-BD053AF9C6F9}"/>
              </a:ext>
            </a:extLst>
          </p:cNvPr>
          <p:cNvSpPr txBox="1">
            <a:spLocks noChangeArrowheads="1"/>
          </p:cNvSpPr>
          <p:nvPr/>
        </p:nvSpPr>
        <p:spPr bwMode="auto">
          <a:xfrm>
            <a:off x="2456231" y="318145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40</a:t>
            </a:r>
            <a:endParaRPr lang="cs-CZ" altLang="cs-CZ" sz="2400">
              <a:latin typeface="Arial" panose="020B0604020202020204" pitchFamily="34" charset="0"/>
            </a:endParaRPr>
          </a:p>
        </p:txBody>
      </p:sp>
      <p:sp>
        <p:nvSpPr>
          <p:cNvPr id="132141" name="Text Box 47">
            <a:extLst>
              <a:ext uri="{FF2B5EF4-FFF2-40B4-BE49-F238E27FC236}">
                <a16:creationId xmlns:a16="http://schemas.microsoft.com/office/drawing/2014/main" id="{1F4C7B9D-46D8-47FF-B23A-BFB451DEA221}"/>
              </a:ext>
            </a:extLst>
          </p:cNvPr>
          <p:cNvSpPr txBox="1">
            <a:spLocks noChangeArrowheads="1"/>
          </p:cNvSpPr>
          <p:nvPr/>
        </p:nvSpPr>
        <p:spPr bwMode="auto">
          <a:xfrm>
            <a:off x="2464169" y="2608363"/>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50</a:t>
            </a:r>
            <a:endParaRPr lang="cs-CZ" altLang="cs-CZ" sz="2400">
              <a:latin typeface="Arial" panose="020B0604020202020204" pitchFamily="34" charset="0"/>
            </a:endParaRPr>
          </a:p>
        </p:txBody>
      </p:sp>
      <p:sp>
        <p:nvSpPr>
          <p:cNvPr id="132142" name="Text Box 48">
            <a:extLst>
              <a:ext uri="{FF2B5EF4-FFF2-40B4-BE49-F238E27FC236}">
                <a16:creationId xmlns:a16="http://schemas.microsoft.com/office/drawing/2014/main" id="{A07DD755-E05A-4ACD-9113-0E7387079CEC}"/>
              </a:ext>
            </a:extLst>
          </p:cNvPr>
          <p:cNvSpPr txBox="1">
            <a:spLocks noChangeArrowheads="1"/>
          </p:cNvSpPr>
          <p:nvPr/>
        </p:nvSpPr>
        <p:spPr bwMode="auto">
          <a:xfrm>
            <a:off x="2472106" y="2035276"/>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60</a:t>
            </a:r>
            <a:endParaRPr lang="cs-CZ" altLang="cs-CZ" sz="2400">
              <a:latin typeface="Arial" panose="020B0604020202020204" pitchFamily="34" charset="0"/>
            </a:endParaRPr>
          </a:p>
        </p:txBody>
      </p:sp>
      <p:sp>
        <p:nvSpPr>
          <p:cNvPr id="132143" name="Text Box 49">
            <a:extLst>
              <a:ext uri="{FF2B5EF4-FFF2-40B4-BE49-F238E27FC236}">
                <a16:creationId xmlns:a16="http://schemas.microsoft.com/office/drawing/2014/main" id="{AE5F8629-65C7-4BF0-8749-8C9F3BFD2718}"/>
              </a:ext>
            </a:extLst>
          </p:cNvPr>
          <p:cNvSpPr txBox="1">
            <a:spLocks noChangeArrowheads="1"/>
          </p:cNvSpPr>
          <p:nvPr/>
        </p:nvSpPr>
        <p:spPr bwMode="auto">
          <a:xfrm>
            <a:off x="2480044" y="1462188"/>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70</a:t>
            </a:r>
            <a:endParaRPr lang="cs-CZ" altLang="cs-CZ" sz="2400">
              <a:latin typeface="Arial" panose="020B0604020202020204" pitchFamily="34" charset="0"/>
            </a:endParaRPr>
          </a:p>
        </p:txBody>
      </p:sp>
      <p:sp>
        <p:nvSpPr>
          <p:cNvPr id="132144" name="Text Box 50">
            <a:extLst>
              <a:ext uri="{FF2B5EF4-FFF2-40B4-BE49-F238E27FC236}">
                <a16:creationId xmlns:a16="http://schemas.microsoft.com/office/drawing/2014/main" id="{86E33AE5-865D-4A03-AC99-8835D67638B2}"/>
              </a:ext>
            </a:extLst>
          </p:cNvPr>
          <p:cNvSpPr txBox="1">
            <a:spLocks noChangeArrowheads="1"/>
          </p:cNvSpPr>
          <p:nvPr/>
        </p:nvSpPr>
        <p:spPr bwMode="auto">
          <a:xfrm>
            <a:off x="2487981" y="871638"/>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80</a:t>
            </a:r>
            <a:endParaRPr lang="cs-CZ" altLang="cs-CZ" sz="2400">
              <a:latin typeface="Arial" panose="020B0604020202020204" pitchFamily="34" charset="0"/>
            </a:endParaRPr>
          </a:p>
        </p:txBody>
      </p:sp>
      <p:sp>
        <p:nvSpPr>
          <p:cNvPr id="132145" name="Text Box 51">
            <a:extLst>
              <a:ext uri="{FF2B5EF4-FFF2-40B4-BE49-F238E27FC236}">
                <a16:creationId xmlns:a16="http://schemas.microsoft.com/office/drawing/2014/main" id="{E657850C-1BD8-4F96-A252-D01C7D822FF0}"/>
              </a:ext>
            </a:extLst>
          </p:cNvPr>
          <p:cNvSpPr txBox="1">
            <a:spLocks noChangeArrowheads="1"/>
          </p:cNvSpPr>
          <p:nvPr/>
        </p:nvSpPr>
        <p:spPr bwMode="auto">
          <a:xfrm>
            <a:off x="2495919" y="27950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90</a:t>
            </a:r>
            <a:endParaRPr lang="cs-CZ" altLang="cs-CZ" sz="2400">
              <a:latin typeface="Arial" panose="020B0604020202020204" pitchFamily="34" charset="0"/>
            </a:endParaRPr>
          </a:p>
        </p:txBody>
      </p:sp>
      <p:sp>
        <p:nvSpPr>
          <p:cNvPr id="132146" name="Text Box 52">
            <a:extLst>
              <a:ext uri="{FF2B5EF4-FFF2-40B4-BE49-F238E27FC236}">
                <a16:creationId xmlns:a16="http://schemas.microsoft.com/office/drawing/2014/main" id="{9426CD2F-A791-498E-BA9A-83ACD36D6876}"/>
              </a:ext>
            </a:extLst>
          </p:cNvPr>
          <p:cNvSpPr txBox="1">
            <a:spLocks noChangeArrowheads="1"/>
          </p:cNvSpPr>
          <p:nvPr/>
        </p:nvSpPr>
        <p:spPr bwMode="auto">
          <a:xfrm>
            <a:off x="1597554" y="158900"/>
            <a:ext cx="1007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a:latin typeface="Arial" panose="020B0604020202020204" pitchFamily="34" charset="0"/>
              </a:rPr>
              <a:t>P</a:t>
            </a:r>
            <a:r>
              <a:rPr lang="cs-CZ" altLang="cs-CZ" sz="1400">
                <a:latin typeface="Arial" panose="020B0604020202020204" pitchFamily="34" charset="0"/>
              </a:rPr>
              <a:t>CO</a:t>
            </a:r>
            <a:r>
              <a:rPr lang="cs-CZ" altLang="cs-CZ" sz="1400" baseline="-25000">
                <a:latin typeface="Arial" panose="020B0604020202020204" pitchFamily="34" charset="0"/>
              </a:rPr>
              <a:t>2</a:t>
            </a:r>
            <a:r>
              <a:rPr lang="cs-CZ" altLang="cs-CZ" sz="1400">
                <a:latin typeface="Arial" panose="020B0604020202020204" pitchFamily="34" charset="0"/>
              </a:rPr>
              <a:t> </a:t>
            </a:r>
            <a:r>
              <a:rPr lang="cs-CZ" altLang="cs-CZ" sz="1200">
                <a:latin typeface="Arial" panose="020B0604020202020204" pitchFamily="34" charset="0"/>
              </a:rPr>
              <a:t>torr</a:t>
            </a:r>
            <a:endParaRPr lang="cs-CZ" altLang="cs-CZ" sz="2400">
              <a:latin typeface="Arial" panose="020B0604020202020204" pitchFamily="34" charset="0"/>
            </a:endParaRPr>
          </a:p>
        </p:txBody>
      </p:sp>
      <p:sp>
        <p:nvSpPr>
          <p:cNvPr id="132147" name="Text Box 53">
            <a:extLst>
              <a:ext uri="{FF2B5EF4-FFF2-40B4-BE49-F238E27FC236}">
                <a16:creationId xmlns:a16="http://schemas.microsoft.com/office/drawing/2014/main" id="{ABCD6A3C-5CB5-4B1D-8595-383BB34EFB2D}"/>
              </a:ext>
            </a:extLst>
          </p:cNvPr>
          <p:cNvSpPr txBox="1">
            <a:spLocks noChangeArrowheads="1"/>
          </p:cNvSpPr>
          <p:nvPr/>
        </p:nvSpPr>
        <p:spPr bwMode="auto">
          <a:xfrm>
            <a:off x="8224192" y="5889775"/>
            <a:ext cx="1906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600">
                <a:latin typeface="Arial" panose="020B0604020202020204" pitchFamily="34" charset="0"/>
              </a:rPr>
              <a:t>Base Excess</a:t>
            </a:r>
            <a:r>
              <a:rPr lang="cs-CZ" altLang="cs-CZ" sz="2400">
                <a:latin typeface="Arial" panose="020B0604020202020204" pitchFamily="34" charset="0"/>
              </a:rPr>
              <a:t> </a:t>
            </a:r>
            <a:r>
              <a:rPr lang="cs-CZ" altLang="cs-CZ" sz="1200">
                <a:latin typeface="Arial" panose="020B0604020202020204" pitchFamily="34" charset="0"/>
              </a:rPr>
              <a:t>mmol/l</a:t>
            </a:r>
            <a:endParaRPr lang="cs-CZ" altLang="cs-CZ" sz="2400">
              <a:latin typeface="Arial" panose="020B0604020202020204" pitchFamily="34" charset="0"/>
            </a:endParaRPr>
          </a:p>
        </p:txBody>
      </p:sp>
      <p:sp>
        <p:nvSpPr>
          <p:cNvPr id="132148" name="Freeform 54">
            <a:extLst>
              <a:ext uri="{FF2B5EF4-FFF2-40B4-BE49-F238E27FC236}">
                <a16:creationId xmlns:a16="http://schemas.microsoft.com/office/drawing/2014/main" id="{BA774207-1EB8-406F-A071-97062F52DA3C}"/>
              </a:ext>
            </a:extLst>
          </p:cNvPr>
          <p:cNvSpPr>
            <a:spLocks/>
          </p:cNvSpPr>
          <p:nvPr/>
        </p:nvSpPr>
        <p:spPr bwMode="auto">
          <a:xfrm>
            <a:off x="2824164" y="461964"/>
            <a:ext cx="2174875" cy="4225925"/>
          </a:xfrm>
          <a:custGeom>
            <a:avLst/>
            <a:gdLst>
              <a:gd name="T0" fmla="*/ 0 w 1368"/>
              <a:gd name="T1" fmla="*/ 2147483646 h 2659"/>
              <a:gd name="T2" fmla="*/ 2147483646 w 1368"/>
              <a:gd name="T3" fmla="*/ 2147483646 h 2659"/>
              <a:gd name="T4" fmla="*/ 2147483646 w 1368"/>
              <a:gd name="T5" fmla="*/ 2147483646 h 2659"/>
              <a:gd name="T6" fmla="*/ 2147483646 w 1368"/>
              <a:gd name="T7" fmla="*/ 2147483646 h 2659"/>
              <a:gd name="T8" fmla="*/ 2147483646 w 1368"/>
              <a:gd name="T9" fmla="*/ 2147483646 h 2659"/>
              <a:gd name="T10" fmla="*/ 2147483646 w 1368"/>
              <a:gd name="T11" fmla="*/ 0 h 2659"/>
              <a:gd name="T12" fmla="*/ 0 60000 65536"/>
              <a:gd name="T13" fmla="*/ 0 60000 65536"/>
              <a:gd name="T14" fmla="*/ 0 60000 65536"/>
              <a:gd name="T15" fmla="*/ 0 60000 65536"/>
              <a:gd name="T16" fmla="*/ 0 60000 65536"/>
              <a:gd name="T17" fmla="*/ 0 60000 65536"/>
              <a:gd name="T18" fmla="*/ 0 w 1368"/>
              <a:gd name="T19" fmla="*/ 0 h 2659"/>
              <a:gd name="T20" fmla="*/ 1368 w 1368"/>
              <a:gd name="T21" fmla="*/ 2659 h 2659"/>
            </a:gdLst>
            <a:ahLst/>
            <a:cxnLst>
              <a:cxn ang="T12">
                <a:pos x="T0" y="T1"/>
              </a:cxn>
              <a:cxn ang="T13">
                <a:pos x="T2" y="T3"/>
              </a:cxn>
              <a:cxn ang="T14">
                <a:pos x="T4" y="T5"/>
              </a:cxn>
              <a:cxn ang="T15">
                <a:pos x="T6" y="T7"/>
              </a:cxn>
              <a:cxn ang="T16">
                <a:pos x="T8" y="T9"/>
              </a:cxn>
              <a:cxn ang="T17">
                <a:pos x="T10" y="T11"/>
              </a:cxn>
            </a:cxnLst>
            <a:rect l="T18" t="T19" r="T20" b="T21"/>
            <a:pathLst>
              <a:path w="1368" h="2659">
                <a:moveTo>
                  <a:pt x="0" y="2659"/>
                </a:moveTo>
                <a:cubicBezTo>
                  <a:pt x="31" y="2616"/>
                  <a:pt x="130" y="2487"/>
                  <a:pt x="191" y="2400"/>
                </a:cubicBezTo>
                <a:cubicBezTo>
                  <a:pt x="252" y="2313"/>
                  <a:pt x="286" y="2283"/>
                  <a:pt x="368" y="2137"/>
                </a:cubicBezTo>
                <a:cubicBezTo>
                  <a:pt x="450" y="1991"/>
                  <a:pt x="595" y="1701"/>
                  <a:pt x="682" y="1520"/>
                </a:cubicBezTo>
                <a:cubicBezTo>
                  <a:pt x="769" y="1339"/>
                  <a:pt x="774" y="1305"/>
                  <a:pt x="888" y="1052"/>
                </a:cubicBezTo>
                <a:cubicBezTo>
                  <a:pt x="1002" y="799"/>
                  <a:pt x="1268" y="219"/>
                  <a:pt x="1368"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49" name="Freeform 55">
            <a:extLst>
              <a:ext uri="{FF2B5EF4-FFF2-40B4-BE49-F238E27FC236}">
                <a16:creationId xmlns:a16="http://schemas.microsoft.com/office/drawing/2014/main" id="{9FAF3404-28F0-43C6-82B7-744F742F1EC9}"/>
              </a:ext>
            </a:extLst>
          </p:cNvPr>
          <p:cNvSpPr>
            <a:spLocks/>
          </p:cNvSpPr>
          <p:nvPr/>
        </p:nvSpPr>
        <p:spPr bwMode="auto">
          <a:xfrm>
            <a:off x="3011488" y="461964"/>
            <a:ext cx="2894012" cy="4645025"/>
          </a:xfrm>
          <a:custGeom>
            <a:avLst/>
            <a:gdLst>
              <a:gd name="T0" fmla="*/ 0 w 1823"/>
              <a:gd name="T1" fmla="*/ 2147483646 h 2926"/>
              <a:gd name="T2" fmla="*/ 2147483646 w 1823"/>
              <a:gd name="T3" fmla="*/ 2147483646 h 2926"/>
              <a:gd name="T4" fmla="*/ 2147483646 w 1823"/>
              <a:gd name="T5" fmla="*/ 2147483646 h 2926"/>
              <a:gd name="T6" fmla="*/ 2147483646 w 1823"/>
              <a:gd name="T7" fmla="*/ 2147483646 h 2926"/>
              <a:gd name="T8" fmla="*/ 2147483646 w 1823"/>
              <a:gd name="T9" fmla="*/ 2147483646 h 2926"/>
              <a:gd name="T10" fmla="*/ 2147483646 w 1823"/>
              <a:gd name="T11" fmla="*/ 2147483646 h 2926"/>
              <a:gd name="T12" fmla="*/ 2147483646 w 1823"/>
              <a:gd name="T13" fmla="*/ 2147483646 h 2926"/>
              <a:gd name="T14" fmla="*/ 2147483646 w 1823"/>
              <a:gd name="T15" fmla="*/ 0 h 2926"/>
              <a:gd name="T16" fmla="*/ 0 60000 65536"/>
              <a:gd name="T17" fmla="*/ 0 60000 65536"/>
              <a:gd name="T18" fmla="*/ 0 60000 65536"/>
              <a:gd name="T19" fmla="*/ 0 60000 65536"/>
              <a:gd name="T20" fmla="*/ 0 60000 65536"/>
              <a:gd name="T21" fmla="*/ 0 60000 65536"/>
              <a:gd name="T22" fmla="*/ 0 60000 65536"/>
              <a:gd name="T23" fmla="*/ 0 60000 65536"/>
              <a:gd name="T24" fmla="*/ 0 w 1823"/>
              <a:gd name="T25" fmla="*/ 0 h 2926"/>
              <a:gd name="T26" fmla="*/ 1823 w 1823"/>
              <a:gd name="T27" fmla="*/ 2926 h 29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3" h="2926">
                <a:moveTo>
                  <a:pt x="0" y="2926"/>
                </a:moveTo>
                <a:cubicBezTo>
                  <a:pt x="56" y="2863"/>
                  <a:pt x="246" y="2655"/>
                  <a:pt x="331" y="2548"/>
                </a:cubicBezTo>
                <a:cubicBezTo>
                  <a:pt x="416" y="2441"/>
                  <a:pt x="456" y="2370"/>
                  <a:pt x="508" y="2285"/>
                </a:cubicBezTo>
                <a:cubicBezTo>
                  <a:pt x="560" y="2200"/>
                  <a:pt x="587" y="2139"/>
                  <a:pt x="646" y="2035"/>
                </a:cubicBezTo>
                <a:cubicBezTo>
                  <a:pt x="705" y="1931"/>
                  <a:pt x="775" y="1815"/>
                  <a:pt x="863" y="1663"/>
                </a:cubicBezTo>
                <a:cubicBezTo>
                  <a:pt x="951" y="1511"/>
                  <a:pt x="1067" y="1311"/>
                  <a:pt x="1177" y="1120"/>
                </a:cubicBezTo>
                <a:cubicBezTo>
                  <a:pt x="1287" y="929"/>
                  <a:pt x="1418" y="702"/>
                  <a:pt x="1526" y="515"/>
                </a:cubicBezTo>
                <a:cubicBezTo>
                  <a:pt x="1634" y="328"/>
                  <a:pt x="1761" y="107"/>
                  <a:pt x="1823"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50" name="Freeform 56">
            <a:extLst>
              <a:ext uri="{FF2B5EF4-FFF2-40B4-BE49-F238E27FC236}">
                <a16:creationId xmlns:a16="http://schemas.microsoft.com/office/drawing/2014/main" id="{9C396BF6-1A0C-48EF-8B21-594B7AA169DC}"/>
              </a:ext>
            </a:extLst>
          </p:cNvPr>
          <p:cNvSpPr>
            <a:spLocks/>
          </p:cNvSpPr>
          <p:nvPr/>
        </p:nvSpPr>
        <p:spPr bwMode="auto">
          <a:xfrm>
            <a:off x="3360738" y="457201"/>
            <a:ext cx="3683000" cy="4659313"/>
          </a:xfrm>
          <a:custGeom>
            <a:avLst/>
            <a:gdLst>
              <a:gd name="T0" fmla="*/ 0 w 2320"/>
              <a:gd name="T1" fmla="*/ 2147483646 h 2935"/>
              <a:gd name="T2" fmla="*/ 2147483646 w 2320"/>
              <a:gd name="T3" fmla="*/ 2147483646 h 2935"/>
              <a:gd name="T4" fmla="*/ 2147483646 w 2320"/>
              <a:gd name="T5" fmla="*/ 2147483646 h 2935"/>
              <a:gd name="T6" fmla="*/ 2147483646 w 2320"/>
              <a:gd name="T7" fmla="*/ 2147483646 h 2935"/>
              <a:gd name="T8" fmla="*/ 2147483646 w 2320"/>
              <a:gd name="T9" fmla="*/ 2147483646 h 2935"/>
              <a:gd name="T10" fmla="*/ 2147483646 w 2320"/>
              <a:gd name="T11" fmla="*/ 2147483646 h 2935"/>
              <a:gd name="T12" fmla="*/ 2147483646 w 2320"/>
              <a:gd name="T13" fmla="*/ 2147483646 h 2935"/>
              <a:gd name="T14" fmla="*/ 2147483646 w 2320"/>
              <a:gd name="T15" fmla="*/ 0 h 2935"/>
              <a:gd name="T16" fmla="*/ 0 60000 65536"/>
              <a:gd name="T17" fmla="*/ 0 60000 65536"/>
              <a:gd name="T18" fmla="*/ 0 60000 65536"/>
              <a:gd name="T19" fmla="*/ 0 60000 65536"/>
              <a:gd name="T20" fmla="*/ 0 60000 65536"/>
              <a:gd name="T21" fmla="*/ 0 60000 65536"/>
              <a:gd name="T22" fmla="*/ 0 60000 65536"/>
              <a:gd name="T23" fmla="*/ 0 60000 65536"/>
              <a:gd name="T24" fmla="*/ 0 w 2320"/>
              <a:gd name="T25" fmla="*/ 0 h 2935"/>
              <a:gd name="T26" fmla="*/ 2320 w 2320"/>
              <a:gd name="T27" fmla="*/ 2935 h 29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0" h="2935">
                <a:moveTo>
                  <a:pt x="0" y="2935"/>
                </a:moveTo>
                <a:cubicBezTo>
                  <a:pt x="95" y="2843"/>
                  <a:pt x="419" y="2544"/>
                  <a:pt x="569" y="2383"/>
                </a:cubicBezTo>
                <a:cubicBezTo>
                  <a:pt x="719" y="2222"/>
                  <a:pt x="805" y="2094"/>
                  <a:pt x="900" y="1966"/>
                </a:cubicBezTo>
                <a:cubicBezTo>
                  <a:pt x="995" y="1840"/>
                  <a:pt x="1056" y="1742"/>
                  <a:pt x="1139" y="1623"/>
                </a:cubicBezTo>
                <a:cubicBezTo>
                  <a:pt x="1223" y="1506"/>
                  <a:pt x="1305" y="1387"/>
                  <a:pt x="1396" y="1258"/>
                </a:cubicBezTo>
                <a:cubicBezTo>
                  <a:pt x="1488" y="1129"/>
                  <a:pt x="1592" y="992"/>
                  <a:pt x="1693" y="852"/>
                </a:cubicBezTo>
                <a:cubicBezTo>
                  <a:pt x="1794" y="714"/>
                  <a:pt x="1896" y="567"/>
                  <a:pt x="2001" y="425"/>
                </a:cubicBezTo>
                <a:cubicBezTo>
                  <a:pt x="2107" y="283"/>
                  <a:pt x="2254" y="89"/>
                  <a:pt x="2320"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51" name="Freeform 57">
            <a:extLst>
              <a:ext uri="{FF2B5EF4-FFF2-40B4-BE49-F238E27FC236}">
                <a16:creationId xmlns:a16="http://schemas.microsoft.com/office/drawing/2014/main" id="{F4DCF27E-E5AC-44C8-A702-D8A8F28126E8}"/>
              </a:ext>
            </a:extLst>
          </p:cNvPr>
          <p:cNvSpPr>
            <a:spLocks/>
          </p:cNvSpPr>
          <p:nvPr/>
        </p:nvSpPr>
        <p:spPr bwMode="auto">
          <a:xfrm>
            <a:off x="3729039" y="466726"/>
            <a:ext cx="4224337" cy="4640263"/>
          </a:xfrm>
          <a:custGeom>
            <a:avLst/>
            <a:gdLst>
              <a:gd name="T0" fmla="*/ 0 w 2661"/>
              <a:gd name="T1" fmla="*/ 2147483646 h 2923"/>
              <a:gd name="T2" fmla="*/ 2147483646 w 2661"/>
              <a:gd name="T3" fmla="*/ 2147483646 h 2923"/>
              <a:gd name="T4" fmla="*/ 2147483646 w 2661"/>
              <a:gd name="T5" fmla="*/ 2147483646 h 2923"/>
              <a:gd name="T6" fmla="*/ 2147483646 w 2661"/>
              <a:gd name="T7" fmla="*/ 2147483646 h 2923"/>
              <a:gd name="T8" fmla="*/ 2147483646 w 2661"/>
              <a:gd name="T9" fmla="*/ 2147483646 h 2923"/>
              <a:gd name="T10" fmla="*/ 2147483646 w 2661"/>
              <a:gd name="T11" fmla="*/ 2147483646 h 2923"/>
              <a:gd name="T12" fmla="*/ 2147483646 w 2661"/>
              <a:gd name="T13" fmla="*/ 2147483646 h 2923"/>
              <a:gd name="T14" fmla="*/ 2147483646 w 2661"/>
              <a:gd name="T15" fmla="*/ 0 h 2923"/>
              <a:gd name="T16" fmla="*/ 0 60000 65536"/>
              <a:gd name="T17" fmla="*/ 0 60000 65536"/>
              <a:gd name="T18" fmla="*/ 0 60000 65536"/>
              <a:gd name="T19" fmla="*/ 0 60000 65536"/>
              <a:gd name="T20" fmla="*/ 0 60000 65536"/>
              <a:gd name="T21" fmla="*/ 0 60000 65536"/>
              <a:gd name="T22" fmla="*/ 0 60000 65536"/>
              <a:gd name="T23" fmla="*/ 0 60000 65536"/>
              <a:gd name="T24" fmla="*/ 0 w 2661"/>
              <a:gd name="T25" fmla="*/ 0 h 2923"/>
              <a:gd name="T26" fmla="*/ 2661 w 2661"/>
              <a:gd name="T27" fmla="*/ 2923 h 29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1" h="2923">
                <a:moveTo>
                  <a:pt x="0" y="2923"/>
                </a:moveTo>
                <a:cubicBezTo>
                  <a:pt x="102" y="2831"/>
                  <a:pt x="450" y="2526"/>
                  <a:pt x="617" y="2369"/>
                </a:cubicBezTo>
                <a:cubicBezTo>
                  <a:pt x="784" y="2212"/>
                  <a:pt x="898" y="2097"/>
                  <a:pt x="1005" y="1980"/>
                </a:cubicBezTo>
                <a:cubicBezTo>
                  <a:pt x="1112" y="1863"/>
                  <a:pt x="1165" y="1777"/>
                  <a:pt x="1257" y="1666"/>
                </a:cubicBezTo>
                <a:cubicBezTo>
                  <a:pt x="1349" y="1555"/>
                  <a:pt x="1452" y="1442"/>
                  <a:pt x="1560" y="1312"/>
                </a:cubicBezTo>
                <a:cubicBezTo>
                  <a:pt x="1668" y="1182"/>
                  <a:pt x="1787" y="1030"/>
                  <a:pt x="1908" y="883"/>
                </a:cubicBezTo>
                <a:cubicBezTo>
                  <a:pt x="2029" y="736"/>
                  <a:pt x="2161" y="579"/>
                  <a:pt x="2286" y="432"/>
                </a:cubicBezTo>
                <a:cubicBezTo>
                  <a:pt x="2411" y="285"/>
                  <a:pt x="2583" y="90"/>
                  <a:pt x="2661"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52" name="Freeform 58">
            <a:extLst>
              <a:ext uri="{FF2B5EF4-FFF2-40B4-BE49-F238E27FC236}">
                <a16:creationId xmlns:a16="http://schemas.microsoft.com/office/drawing/2014/main" id="{9064026E-59A0-496D-92D5-79D41C0BBD5B}"/>
              </a:ext>
            </a:extLst>
          </p:cNvPr>
          <p:cNvSpPr>
            <a:spLocks/>
          </p:cNvSpPr>
          <p:nvPr/>
        </p:nvSpPr>
        <p:spPr bwMode="auto">
          <a:xfrm>
            <a:off x="4064001" y="461963"/>
            <a:ext cx="4772025" cy="4635500"/>
          </a:xfrm>
          <a:custGeom>
            <a:avLst/>
            <a:gdLst>
              <a:gd name="T0" fmla="*/ 0 w 3006"/>
              <a:gd name="T1" fmla="*/ 2147483646 h 2920"/>
              <a:gd name="T2" fmla="*/ 2147483646 w 3006"/>
              <a:gd name="T3" fmla="*/ 2147483646 h 2920"/>
              <a:gd name="T4" fmla="*/ 2147483646 w 3006"/>
              <a:gd name="T5" fmla="*/ 2147483646 h 2920"/>
              <a:gd name="T6" fmla="*/ 2147483646 w 3006"/>
              <a:gd name="T7" fmla="*/ 2147483646 h 2920"/>
              <a:gd name="T8" fmla="*/ 2147483646 w 3006"/>
              <a:gd name="T9" fmla="*/ 2147483646 h 2920"/>
              <a:gd name="T10" fmla="*/ 2147483646 w 3006"/>
              <a:gd name="T11" fmla="*/ 2147483646 h 2920"/>
              <a:gd name="T12" fmla="*/ 2147483646 w 3006"/>
              <a:gd name="T13" fmla="*/ 2147483646 h 2920"/>
              <a:gd name="T14" fmla="*/ 2147483646 w 3006"/>
              <a:gd name="T15" fmla="*/ 2147483646 h 2920"/>
              <a:gd name="T16" fmla="*/ 2147483646 w 3006"/>
              <a:gd name="T17" fmla="*/ 0 h 29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6"/>
              <a:gd name="T28" fmla="*/ 0 h 2920"/>
              <a:gd name="T29" fmla="*/ 3006 w 3006"/>
              <a:gd name="T30" fmla="*/ 2920 h 29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6" h="2920">
                <a:moveTo>
                  <a:pt x="0" y="2920"/>
                </a:moveTo>
                <a:cubicBezTo>
                  <a:pt x="91" y="2844"/>
                  <a:pt x="381" y="2613"/>
                  <a:pt x="549" y="2463"/>
                </a:cubicBezTo>
                <a:cubicBezTo>
                  <a:pt x="717" y="2313"/>
                  <a:pt x="872" y="2152"/>
                  <a:pt x="1006" y="2017"/>
                </a:cubicBezTo>
                <a:cubicBezTo>
                  <a:pt x="1140" y="1882"/>
                  <a:pt x="1223" y="1787"/>
                  <a:pt x="1355" y="1652"/>
                </a:cubicBezTo>
                <a:cubicBezTo>
                  <a:pt x="1487" y="1517"/>
                  <a:pt x="1670" y="1338"/>
                  <a:pt x="1800" y="1206"/>
                </a:cubicBezTo>
                <a:cubicBezTo>
                  <a:pt x="1930" y="1074"/>
                  <a:pt x="2035" y="961"/>
                  <a:pt x="2137" y="858"/>
                </a:cubicBezTo>
                <a:cubicBezTo>
                  <a:pt x="2239" y="755"/>
                  <a:pt x="2320" y="681"/>
                  <a:pt x="2412" y="589"/>
                </a:cubicBezTo>
                <a:cubicBezTo>
                  <a:pt x="2504" y="497"/>
                  <a:pt x="2592" y="402"/>
                  <a:pt x="2691" y="304"/>
                </a:cubicBezTo>
                <a:cubicBezTo>
                  <a:pt x="2790" y="206"/>
                  <a:pt x="2941" y="63"/>
                  <a:pt x="3006"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53" name="Freeform 59">
            <a:extLst>
              <a:ext uri="{FF2B5EF4-FFF2-40B4-BE49-F238E27FC236}">
                <a16:creationId xmlns:a16="http://schemas.microsoft.com/office/drawing/2014/main" id="{30C6887D-80A4-4DE7-B665-4252080E7152}"/>
              </a:ext>
            </a:extLst>
          </p:cNvPr>
          <p:cNvSpPr>
            <a:spLocks/>
          </p:cNvSpPr>
          <p:nvPr/>
        </p:nvSpPr>
        <p:spPr bwMode="auto">
          <a:xfrm>
            <a:off x="4264026" y="471488"/>
            <a:ext cx="5510213" cy="4635500"/>
          </a:xfrm>
          <a:custGeom>
            <a:avLst/>
            <a:gdLst>
              <a:gd name="T0" fmla="*/ 0 w 3463"/>
              <a:gd name="T1" fmla="*/ 2147483646 h 2908"/>
              <a:gd name="T2" fmla="*/ 2147483646 w 3463"/>
              <a:gd name="T3" fmla="*/ 2147483646 h 2908"/>
              <a:gd name="T4" fmla="*/ 2147483646 w 3463"/>
              <a:gd name="T5" fmla="*/ 2147483646 h 2908"/>
              <a:gd name="T6" fmla="*/ 2147483646 w 3463"/>
              <a:gd name="T7" fmla="*/ 2147483646 h 2908"/>
              <a:gd name="T8" fmla="*/ 2147483646 w 3463"/>
              <a:gd name="T9" fmla="*/ 2147483646 h 2908"/>
              <a:gd name="T10" fmla="*/ 2147483646 w 3463"/>
              <a:gd name="T11" fmla="*/ 2147483646 h 2908"/>
              <a:gd name="T12" fmla="*/ 2147483646 w 3463"/>
              <a:gd name="T13" fmla="*/ 2147483646 h 2908"/>
              <a:gd name="T14" fmla="*/ 2147483646 w 3463"/>
              <a:gd name="T15" fmla="*/ 2147483646 h 2908"/>
              <a:gd name="T16" fmla="*/ 2147483646 w 3463"/>
              <a:gd name="T17" fmla="*/ 2147483646 h 2908"/>
              <a:gd name="T18" fmla="*/ 2147483646 w 3463"/>
              <a:gd name="T19" fmla="*/ 0 h 29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3"/>
              <a:gd name="T31" fmla="*/ 0 h 2908"/>
              <a:gd name="T32" fmla="*/ 3463 w 3463"/>
              <a:gd name="T33" fmla="*/ 2908 h 29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3" h="2908">
                <a:moveTo>
                  <a:pt x="0" y="2908"/>
                </a:moveTo>
                <a:cubicBezTo>
                  <a:pt x="66" y="2869"/>
                  <a:pt x="231" y="2795"/>
                  <a:pt x="394" y="2674"/>
                </a:cubicBezTo>
                <a:cubicBezTo>
                  <a:pt x="557" y="2553"/>
                  <a:pt x="827" y="2312"/>
                  <a:pt x="977" y="2182"/>
                </a:cubicBezTo>
                <a:cubicBezTo>
                  <a:pt x="1127" y="2052"/>
                  <a:pt x="1179" y="1992"/>
                  <a:pt x="1297" y="1891"/>
                </a:cubicBezTo>
                <a:cubicBezTo>
                  <a:pt x="1415" y="1790"/>
                  <a:pt x="1561" y="1683"/>
                  <a:pt x="1686" y="1577"/>
                </a:cubicBezTo>
                <a:cubicBezTo>
                  <a:pt x="1811" y="1471"/>
                  <a:pt x="1941" y="1350"/>
                  <a:pt x="2046" y="1257"/>
                </a:cubicBezTo>
                <a:cubicBezTo>
                  <a:pt x="2151" y="1164"/>
                  <a:pt x="2208" y="1110"/>
                  <a:pt x="2314" y="1017"/>
                </a:cubicBezTo>
                <a:cubicBezTo>
                  <a:pt x="2420" y="924"/>
                  <a:pt x="2570" y="793"/>
                  <a:pt x="2680" y="697"/>
                </a:cubicBezTo>
                <a:cubicBezTo>
                  <a:pt x="2790" y="601"/>
                  <a:pt x="2847" y="556"/>
                  <a:pt x="2977" y="440"/>
                </a:cubicBezTo>
                <a:cubicBezTo>
                  <a:pt x="3107" y="324"/>
                  <a:pt x="3382" y="73"/>
                  <a:pt x="3463"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54" name="Freeform 60">
            <a:extLst>
              <a:ext uri="{FF2B5EF4-FFF2-40B4-BE49-F238E27FC236}">
                <a16:creationId xmlns:a16="http://schemas.microsoft.com/office/drawing/2014/main" id="{587A2C95-8397-47F7-9C5F-05BF99FBCBA5}"/>
              </a:ext>
            </a:extLst>
          </p:cNvPr>
          <p:cNvSpPr>
            <a:spLocks/>
          </p:cNvSpPr>
          <p:nvPr/>
        </p:nvSpPr>
        <p:spPr bwMode="auto">
          <a:xfrm>
            <a:off x="4835526" y="1704976"/>
            <a:ext cx="4956175" cy="3402013"/>
          </a:xfrm>
          <a:custGeom>
            <a:avLst/>
            <a:gdLst>
              <a:gd name="T0" fmla="*/ 0 w 3132"/>
              <a:gd name="T1" fmla="*/ 2147483646 h 2148"/>
              <a:gd name="T2" fmla="*/ 2147483646 w 3132"/>
              <a:gd name="T3" fmla="*/ 2147483646 h 2148"/>
              <a:gd name="T4" fmla="*/ 2147483646 w 3132"/>
              <a:gd name="T5" fmla="*/ 2147483646 h 2148"/>
              <a:gd name="T6" fmla="*/ 2147483646 w 3132"/>
              <a:gd name="T7" fmla="*/ 2147483646 h 2148"/>
              <a:gd name="T8" fmla="*/ 2147483646 w 3132"/>
              <a:gd name="T9" fmla="*/ 2147483646 h 2148"/>
              <a:gd name="T10" fmla="*/ 2147483646 w 3132"/>
              <a:gd name="T11" fmla="*/ 2147483646 h 2148"/>
              <a:gd name="T12" fmla="*/ 2147483646 w 3132"/>
              <a:gd name="T13" fmla="*/ 0 h 2148"/>
              <a:gd name="T14" fmla="*/ 0 60000 65536"/>
              <a:gd name="T15" fmla="*/ 0 60000 65536"/>
              <a:gd name="T16" fmla="*/ 0 60000 65536"/>
              <a:gd name="T17" fmla="*/ 0 60000 65536"/>
              <a:gd name="T18" fmla="*/ 0 60000 65536"/>
              <a:gd name="T19" fmla="*/ 0 60000 65536"/>
              <a:gd name="T20" fmla="*/ 0 60000 65536"/>
              <a:gd name="T21" fmla="*/ 0 w 3132"/>
              <a:gd name="T22" fmla="*/ 0 h 2148"/>
              <a:gd name="T23" fmla="*/ 3132 w 3132"/>
              <a:gd name="T24" fmla="*/ 2148 h 2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2" h="2148">
                <a:moveTo>
                  <a:pt x="0" y="2148"/>
                </a:moveTo>
                <a:cubicBezTo>
                  <a:pt x="59" y="2119"/>
                  <a:pt x="208" y="2058"/>
                  <a:pt x="354" y="1971"/>
                </a:cubicBezTo>
                <a:cubicBezTo>
                  <a:pt x="500" y="1884"/>
                  <a:pt x="707" y="1741"/>
                  <a:pt x="874" y="1628"/>
                </a:cubicBezTo>
                <a:cubicBezTo>
                  <a:pt x="1041" y="1515"/>
                  <a:pt x="1200" y="1400"/>
                  <a:pt x="1354" y="1291"/>
                </a:cubicBezTo>
                <a:cubicBezTo>
                  <a:pt x="1508" y="1182"/>
                  <a:pt x="1596" y="1120"/>
                  <a:pt x="1800" y="971"/>
                </a:cubicBezTo>
                <a:cubicBezTo>
                  <a:pt x="2004" y="822"/>
                  <a:pt x="2355" y="561"/>
                  <a:pt x="2577" y="399"/>
                </a:cubicBezTo>
                <a:cubicBezTo>
                  <a:pt x="2799" y="237"/>
                  <a:pt x="3017" y="83"/>
                  <a:pt x="3132"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55" name="Text Box 61">
            <a:extLst>
              <a:ext uri="{FF2B5EF4-FFF2-40B4-BE49-F238E27FC236}">
                <a16:creationId xmlns:a16="http://schemas.microsoft.com/office/drawing/2014/main" id="{B1955B2A-C8D0-4C1A-9916-3771D5D9522F}"/>
              </a:ext>
            </a:extLst>
          </p:cNvPr>
          <p:cNvSpPr txBox="1">
            <a:spLocks noChangeArrowheads="1"/>
          </p:cNvSpPr>
          <p:nvPr/>
        </p:nvSpPr>
        <p:spPr bwMode="auto">
          <a:xfrm rot="17899991">
            <a:off x="4352236" y="574776"/>
            <a:ext cx="766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pH=7,1</a:t>
            </a:r>
            <a:endParaRPr lang="cs-CZ" altLang="cs-CZ" sz="2400">
              <a:latin typeface="Arial" panose="020B0604020202020204" pitchFamily="34" charset="0"/>
            </a:endParaRPr>
          </a:p>
        </p:txBody>
      </p:sp>
      <p:sp>
        <p:nvSpPr>
          <p:cNvPr id="132156" name="Text Box 62">
            <a:extLst>
              <a:ext uri="{FF2B5EF4-FFF2-40B4-BE49-F238E27FC236}">
                <a16:creationId xmlns:a16="http://schemas.microsoft.com/office/drawing/2014/main" id="{F480F37A-D0A1-4EFF-A898-394CC828E66E}"/>
              </a:ext>
            </a:extLst>
          </p:cNvPr>
          <p:cNvSpPr txBox="1">
            <a:spLocks noChangeArrowheads="1"/>
          </p:cNvSpPr>
          <p:nvPr/>
        </p:nvSpPr>
        <p:spPr bwMode="auto">
          <a:xfrm rot="17962072">
            <a:off x="5522223" y="592238"/>
            <a:ext cx="766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pH=7,2</a:t>
            </a:r>
            <a:endParaRPr lang="cs-CZ" altLang="cs-CZ" sz="2400">
              <a:latin typeface="Arial" panose="020B0604020202020204" pitchFamily="34" charset="0"/>
            </a:endParaRPr>
          </a:p>
        </p:txBody>
      </p:sp>
      <p:sp>
        <p:nvSpPr>
          <p:cNvPr id="132157" name="Text Box 63">
            <a:extLst>
              <a:ext uri="{FF2B5EF4-FFF2-40B4-BE49-F238E27FC236}">
                <a16:creationId xmlns:a16="http://schemas.microsoft.com/office/drawing/2014/main" id="{BB66DBF5-A108-4EE9-BAC9-68DB53CB8978}"/>
              </a:ext>
            </a:extLst>
          </p:cNvPr>
          <p:cNvSpPr txBox="1">
            <a:spLocks noChangeArrowheads="1"/>
          </p:cNvSpPr>
          <p:nvPr/>
        </p:nvSpPr>
        <p:spPr bwMode="auto">
          <a:xfrm rot="17962072">
            <a:off x="6250886" y="617638"/>
            <a:ext cx="766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pH=7,3</a:t>
            </a:r>
            <a:endParaRPr lang="cs-CZ" altLang="cs-CZ" sz="2400">
              <a:latin typeface="Arial" panose="020B0604020202020204" pitchFamily="34" charset="0"/>
            </a:endParaRPr>
          </a:p>
        </p:txBody>
      </p:sp>
      <p:sp>
        <p:nvSpPr>
          <p:cNvPr id="132158" name="Text Box 64">
            <a:extLst>
              <a:ext uri="{FF2B5EF4-FFF2-40B4-BE49-F238E27FC236}">
                <a16:creationId xmlns:a16="http://schemas.microsoft.com/office/drawing/2014/main" id="{78F582AE-89B6-4A92-8CC4-B08B4E7FBA0E}"/>
              </a:ext>
            </a:extLst>
          </p:cNvPr>
          <p:cNvSpPr txBox="1">
            <a:spLocks noChangeArrowheads="1"/>
          </p:cNvSpPr>
          <p:nvPr/>
        </p:nvSpPr>
        <p:spPr bwMode="auto">
          <a:xfrm rot="18712169">
            <a:off x="7383880" y="609701"/>
            <a:ext cx="865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pH=7,37</a:t>
            </a:r>
            <a:endParaRPr lang="cs-CZ" altLang="cs-CZ" sz="2400">
              <a:latin typeface="Arial" panose="020B0604020202020204" pitchFamily="34" charset="0"/>
            </a:endParaRPr>
          </a:p>
        </p:txBody>
      </p:sp>
      <p:sp>
        <p:nvSpPr>
          <p:cNvPr id="132159" name="Text Box 65">
            <a:extLst>
              <a:ext uri="{FF2B5EF4-FFF2-40B4-BE49-F238E27FC236}">
                <a16:creationId xmlns:a16="http://schemas.microsoft.com/office/drawing/2014/main" id="{6CFE2DC3-00F3-4A55-8601-CAC62F0114EA}"/>
              </a:ext>
            </a:extLst>
          </p:cNvPr>
          <p:cNvSpPr txBox="1">
            <a:spLocks noChangeArrowheads="1"/>
          </p:cNvSpPr>
          <p:nvPr/>
        </p:nvSpPr>
        <p:spPr bwMode="auto">
          <a:xfrm rot="19005851">
            <a:off x="7896643" y="631926"/>
            <a:ext cx="865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pH=7,43</a:t>
            </a:r>
            <a:endParaRPr lang="cs-CZ" altLang="cs-CZ" sz="2400">
              <a:latin typeface="Arial" panose="020B0604020202020204" pitchFamily="34" charset="0"/>
            </a:endParaRPr>
          </a:p>
        </p:txBody>
      </p:sp>
      <p:sp>
        <p:nvSpPr>
          <p:cNvPr id="132160" name="Text Box 66">
            <a:extLst>
              <a:ext uri="{FF2B5EF4-FFF2-40B4-BE49-F238E27FC236}">
                <a16:creationId xmlns:a16="http://schemas.microsoft.com/office/drawing/2014/main" id="{0565F5C9-2170-4ED0-8A11-9F72A24E457D}"/>
              </a:ext>
            </a:extLst>
          </p:cNvPr>
          <p:cNvSpPr txBox="1">
            <a:spLocks noChangeArrowheads="1"/>
          </p:cNvSpPr>
          <p:nvPr/>
        </p:nvSpPr>
        <p:spPr bwMode="auto">
          <a:xfrm rot="19261294">
            <a:off x="8438461" y="954188"/>
            <a:ext cx="766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pH=7,5</a:t>
            </a:r>
            <a:endParaRPr lang="cs-CZ" altLang="cs-CZ" sz="2400">
              <a:latin typeface="Arial" panose="020B0604020202020204" pitchFamily="34" charset="0"/>
            </a:endParaRPr>
          </a:p>
        </p:txBody>
      </p:sp>
      <p:sp>
        <p:nvSpPr>
          <p:cNvPr id="132161" name="Text Box 67">
            <a:extLst>
              <a:ext uri="{FF2B5EF4-FFF2-40B4-BE49-F238E27FC236}">
                <a16:creationId xmlns:a16="http://schemas.microsoft.com/office/drawing/2014/main" id="{EC235518-FA57-482E-851E-7F1282DE931D}"/>
              </a:ext>
            </a:extLst>
          </p:cNvPr>
          <p:cNvSpPr txBox="1">
            <a:spLocks noChangeArrowheads="1"/>
          </p:cNvSpPr>
          <p:nvPr/>
        </p:nvSpPr>
        <p:spPr bwMode="auto">
          <a:xfrm rot="19627819">
            <a:off x="9095686" y="1601888"/>
            <a:ext cx="766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pH=7,6</a:t>
            </a:r>
            <a:endParaRPr lang="cs-CZ" altLang="cs-CZ" sz="2400">
              <a:latin typeface="Arial" panose="020B0604020202020204" pitchFamily="34" charset="0"/>
            </a:endParaRPr>
          </a:p>
        </p:txBody>
      </p:sp>
      <p:sp>
        <p:nvSpPr>
          <p:cNvPr id="110669" name="Line 76">
            <a:extLst>
              <a:ext uri="{FF2B5EF4-FFF2-40B4-BE49-F238E27FC236}">
                <a16:creationId xmlns:a16="http://schemas.microsoft.com/office/drawing/2014/main" id="{DA77AB9D-9EC6-4662-B56C-6001F9D163BF}"/>
              </a:ext>
            </a:extLst>
          </p:cNvPr>
          <p:cNvSpPr>
            <a:spLocks noChangeShapeType="1"/>
          </p:cNvSpPr>
          <p:nvPr/>
        </p:nvSpPr>
        <p:spPr bwMode="auto">
          <a:xfrm>
            <a:off x="3211514" y="3509964"/>
            <a:ext cx="7937" cy="998537"/>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671" name="Line 78">
            <a:extLst>
              <a:ext uri="{FF2B5EF4-FFF2-40B4-BE49-F238E27FC236}">
                <a16:creationId xmlns:a16="http://schemas.microsoft.com/office/drawing/2014/main" id="{425EBE7E-BEB7-4736-A45D-383521919334}"/>
              </a:ext>
            </a:extLst>
          </p:cNvPr>
          <p:cNvSpPr>
            <a:spLocks noChangeShapeType="1"/>
          </p:cNvSpPr>
          <p:nvPr/>
        </p:nvSpPr>
        <p:spPr bwMode="auto">
          <a:xfrm flipH="1">
            <a:off x="8269289" y="2525714"/>
            <a:ext cx="3175" cy="573087"/>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64" name="TextovéPole 80">
            <a:extLst>
              <a:ext uri="{FF2B5EF4-FFF2-40B4-BE49-F238E27FC236}">
                <a16:creationId xmlns:a16="http://schemas.microsoft.com/office/drawing/2014/main" id="{1094F4A0-4C29-4BED-B865-C1554187D4FD}"/>
              </a:ext>
            </a:extLst>
          </p:cNvPr>
          <p:cNvSpPr txBox="1">
            <a:spLocks noChangeArrowheads="1"/>
          </p:cNvSpPr>
          <p:nvPr/>
        </p:nvSpPr>
        <p:spPr bwMode="auto">
          <a:xfrm>
            <a:off x="4791075" y="19051"/>
            <a:ext cx="3639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400" b="1">
                <a:solidFill>
                  <a:srgbClr val="0000FF"/>
                </a:solidFill>
                <a:latin typeface="Arial" panose="020B0604020202020204" pitchFamily="34" charset="0"/>
              </a:rPr>
              <a:t>Kompenzační diagramy</a:t>
            </a:r>
          </a:p>
        </p:txBody>
      </p:sp>
      <p:sp>
        <p:nvSpPr>
          <p:cNvPr id="82" name="Elipsa 81">
            <a:extLst>
              <a:ext uri="{FF2B5EF4-FFF2-40B4-BE49-F238E27FC236}">
                <a16:creationId xmlns:a16="http://schemas.microsoft.com/office/drawing/2014/main" id="{5449FB88-527D-4664-BD06-E0A17136E03A}"/>
              </a:ext>
            </a:extLst>
          </p:cNvPr>
          <p:cNvSpPr/>
          <p:nvPr/>
        </p:nvSpPr>
        <p:spPr>
          <a:xfrm>
            <a:off x="5653089" y="3317876"/>
            <a:ext cx="141287" cy="130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3" name="Obdélníkový popisek 82">
            <a:extLst>
              <a:ext uri="{FF2B5EF4-FFF2-40B4-BE49-F238E27FC236}">
                <a16:creationId xmlns:a16="http://schemas.microsoft.com/office/drawing/2014/main" id="{E350C144-583C-479D-8C9E-31C299CE9E21}"/>
              </a:ext>
            </a:extLst>
          </p:cNvPr>
          <p:cNvSpPr/>
          <p:nvPr/>
        </p:nvSpPr>
        <p:spPr>
          <a:xfrm>
            <a:off x="1524001" y="6348414"/>
            <a:ext cx="2970213" cy="509587"/>
          </a:xfrm>
          <a:prstGeom prst="wedgeRectCallout">
            <a:avLst>
              <a:gd name="adj1" fmla="val -516"/>
              <a:gd name="adj2" fmla="val -320370"/>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cs-CZ" dirty="0"/>
              <a:t>Pásmo maximální respirační kompenzace </a:t>
            </a:r>
          </a:p>
        </p:txBody>
      </p:sp>
      <p:sp>
        <p:nvSpPr>
          <p:cNvPr id="84" name="Obdélníkový popisek 83">
            <a:extLst>
              <a:ext uri="{FF2B5EF4-FFF2-40B4-BE49-F238E27FC236}">
                <a16:creationId xmlns:a16="http://schemas.microsoft.com/office/drawing/2014/main" id="{F01B21C8-D7F5-4816-B3B6-8E8DC8A971ED}"/>
              </a:ext>
            </a:extLst>
          </p:cNvPr>
          <p:cNvSpPr/>
          <p:nvPr/>
        </p:nvSpPr>
        <p:spPr>
          <a:xfrm>
            <a:off x="7697788" y="5040314"/>
            <a:ext cx="2970212" cy="509587"/>
          </a:xfrm>
          <a:prstGeom prst="wedgeRectCallout">
            <a:avLst>
              <a:gd name="adj1" fmla="val -18294"/>
              <a:gd name="adj2" fmla="val -551852"/>
            </a:avLst>
          </a:prstGeom>
          <a:solidFill>
            <a:srgbClr val="DDDDDD"/>
          </a:solidFill>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cs-CZ" dirty="0"/>
              <a:t>Pásmo maximální respirační kompenzace </a:t>
            </a:r>
          </a:p>
        </p:txBody>
      </p:sp>
      <p:sp>
        <p:nvSpPr>
          <p:cNvPr id="85" name="TextovéPole 84">
            <a:extLst>
              <a:ext uri="{FF2B5EF4-FFF2-40B4-BE49-F238E27FC236}">
                <a16:creationId xmlns:a16="http://schemas.microsoft.com/office/drawing/2014/main" id="{400AE318-B660-441D-B0BC-4F2153D66A06}"/>
              </a:ext>
            </a:extLst>
          </p:cNvPr>
          <p:cNvSpPr txBox="1">
            <a:spLocks noChangeArrowheads="1"/>
          </p:cNvSpPr>
          <p:nvPr/>
        </p:nvSpPr>
        <p:spPr bwMode="auto">
          <a:xfrm>
            <a:off x="5078414" y="3016251"/>
            <a:ext cx="1271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dirty="0">
                <a:latin typeface="Arial" panose="020B0604020202020204" pitchFamily="34" charset="0"/>
              </a:rPr>
              <a:t>Norma</a:t>
            </a:r>
          </a:p>
        </p:txBody>
      </p:sp>
      <p:sp>
        <p:nvSpPr>
          <p:cNvPr id="86" name="Obdélníkový popisek 85">
            <a:extLst>
              <a:ext uri="{FF2B5EF4-FFF2-40B4-BE49-F238E27FC236}">
                <a16:creationId xmlns:a16="http://schemas.microsoft.com/office/drawing/2014/main" id="{2DE5D558-303D-4FFC-9DF8-DD446424953E}"/>
              </a:ext>
            </a:extLst>
          </p:cNvPr>
          <p:cNvSpPr/>
          <p:nvPr/>
        </p:nvSpPr>
        <p:spPr>
          <a:xfrm>
            <a:off x="3089276" y="1382714"/>
            <a:ext cx="1839913" cy="509587"/>
          </a:xfrm>
          <a:prstGeom prst="wedgeRectCallout">
            <a:avLst>
              <a:gd name="adj1" fmla="val -3907"/>
              <a:gd name="adj2" fmla="val 301852"/>
            </a:avLst>
          </a:prstGeom>
          <a:solidFill>
            <a:srgbClr val="FFFF00"/>
          </a:solidFill>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cs-CZ" dirty="0"/>
              <a:t>Pásma akutních poruch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checkerboard(across)">
                                      <p:cBhvr>
                                        <p:cTn id="7" dur="500"/>
                                        <p:tgtEl>
                                          <p:spTgt spid="8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checkerboard(across)">
                                      <p:cBhvr>
                                        <p:cTn id="10" dur="500"/>
                                        <p:tgtEl>
                                          <p:spTgt spid="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checkerboard(across)">
                                      <p:cBhvr>
                                        <p:cTn id="15" dur="500"/>
                                        <p:tgtEl>
                                          <p:spTgt spid="83"/>
                                        </p:tgtEl>
                                      </p:cBhvr>
                                    </p:animEffect>
                                  </p:childTnLst>
                                </p:cTn>
                              </p:par>
                              <p:par>
                                <p:cTn id="16" presetID="5" presetClass="entr" presetSubtype="10" fill="hold" nodeType="withEffect">
                                  <p:stCondLst>
                                    <p:cond delay="0"/>
                                  </p:stCondLst>
                                  <p:childTnLst>
                                    <p:set>
                                      <p:cBhvr>
                                        <p:cTn id="17" dur="1" fill="hold">
                                          <p:stCondLst>
                                            <p:cond delay="0"/>
                                          </p:stCondLst>
                                        </p:cTn>
                                        <p:tgtEl>
                                          <p:spTgt spid="110599"/>
                                        </p:tgtEl>
                                        <p:attrNameLst>
                                          <p:attrName>style.visibility</p:attrName>
                                        </p:attrNameLst>
                                      </p:cBhvr>
                                      <p:to>
                                        <p:strVal val="visible"/>
                                      </p:to>
                                    </p:set>
                                    <p:animEffect transition="in" filter="checkerboard(across)">
                                      <p:cBhvr>
                                        <p:cTn id="18" dur="500"/>
                                        <p:tgtEl>
                                          <p:spTgt spid="1105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10669"/>
                                        </p:tgtEl>
                                        <p:attrNameLst>
                                          <p:attrName>style.visibility</p:attrName>
                                        </p:attrNameLst>
                                      </p:cBhvr>
                                      <p:to>
                                        <p:strVal val="visible"/>
                                      </p:to>
                                    </p:set>
                                    <p:animEffect transition="in" filter="checkerboard(across)">
                                      <p:cBhvr>
                                        <p:cTn id="23" dur="500"/>
                                        <p:tgtEl>
                                          <p:spTgt spid="11066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10597"/>
                                        </p:tgtEl>
                                        <p:attrNameLst>
                                          <p:attrName>style.visibility</p:attrName>
                                        </p:attrNameLst>
                                      </p:cBhvr>
                                      <p:to>
                                        <p:strVal val="visible"/>
                                      </p:to>
                                    </p:set>
                                    <p:animEffect transition="in" filter="checkerboard(across)">
                                      <p:cBhvr>
                                        <p:cTn id="28" dur="500"/>
                                        <p:tgtEl>
                                          <p:spTgt spid="110597"/>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checkerboard(across)">
                                      <p:cBhvr>
                                        <p:cTn id="31" dur="500"/>
                                        <p:tgtEl>
                                          <p:spTgt spid="8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10671"/>
                                        </p:tgtEl>
                                        <p:attrNameLst>
                                          <p:attrName>style.visibility</p:attrName>
                                        </p:attrNameLst>
                                      </p:cBhvr>
                                      <p:to>
                                        <p:strVal val="visible"/>
                                      </p:to>
                                    </p:set>
                                    <p:animEffect transition="in" filter="checkerboard(across)">
                                      <p:cBhvr>
                                        <p:cTn id="36" dur="500"/>
                                        <p:tgtEl>
                                          <p:spTgt spid="110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6" name="Group 2">
            <a:extLst>
              <a:ext uri="{FF2B5EF4-FFF2-40B4-BE49-F238E27FC236}">
                <a16:creationId xmlns:a16="http://schemas.microsoft.com/office/drawing/2014/main" id="{D19CA66B-23B0-4900-B8D2-BB4868FAF5FC}"/>
              </a:ext>
            </a:extLst>
          </p:cNvPr>
          <p:cNvGrpSpPr>
            <a:grpSpLocks/>
          </p:cNvGrpSpPr>
          <p:nvPr/>
        </p:nvGrpSpPr>
        <p:grpSpPr bwMode="auto">
          <a:xfrm>
            <a:off x="1597026" y="168275"/>
            <a:ext cx="8534401" cy="6192838"/>
            <a:chOff x="46" y="100"/>
            <a:chExt cx="5376" cy="3901"/>
          </a:xfrm>
        </p:grpSpPr>
        <p:sp>
          <p:nvSpPr>
            <p:cNvPr id="110596" name="Freeform 3">
              <a:extLst>
                <a:ext uri="{FF2B5EF4-FFF2-40B4-BE49-F238E27FC236}">
                  <a16:creationId xmlns:a16="http://schemas.microsoft.com/office/drawing/2014/main" id="{037DB029-A340-4225-8AB9-3D97B4AAEE7F}"/>
                </a:ext>
              </a:extLst>
            </p:cNvPr>
            <p:cNvSpPr>
              <a:spLocks/>
            </p:cNvSpPr>
            <p:nvPr/>
          </p:nvSpPr>
          <p:spPr bwMode="auto">
            <a:xfrm>
              <a:off x="1363" y="2198"/>
              <a:ext cx="1363" cy="1020"/>
            </a:xfrm>
            <a:custGeom>
              <a:avLst/>
              <a:gdLst>
                <a:gd name="T0" fmla="*/ 1030 w 1363"/>
                <a:gd name="T1" fmla="*/ 0 h 1020"/>
                <a:gd name="T2" fmla="*/ 768 w 1363"/>
                <a:gd name="T3" fmla="*/ 317 h 1020"/>
                <a:gd name="T4" fmla="*/ 557 w 1363"/>
                <a:gd name="T5" fmla="*/ 528 h 1020"/>
                <a:gd name="T6" fmla="*/ 267 w 1363"/>
                <a:gd name="T7" fmla="*/ 788 h 1020"/>
                <a:gd name="T8" fmla="*/ 0 w 1363"/>
                <a:gd name="T9" fmla="*/ 1020 h 1020"/>
                <a:gd name="T10" fmla="*/ 267 w 1363"/>
                <a:gd name="T11" fmla="*/ 1016 h 1020"/>
                <a:gd name="T12" fmla="*/ 694 w 1363"/>
                <a:gd name="T13" fmla="*/ 665 h 1020"/>
                <a:gd name="T14" fmla="*/ 917 w 1363"/>
                <a:gd name="T15" fmla="*/ 476 h 1020"/>
                <a:gd name="T16" fmla="*/ 1078 w 1363"/>
                <a:gd name="T17" fmla="*/ 334 h 1020"/>
                <a:gd name="T18" fmla="*/ 1224 w 1363"/>
                <a:gd name="T19" fmla="*/ 197 h 1020"/>
                <a:gd name="T20" fmla="*/ 1363 w 1363"/>
                <a:gd name="T21" fmla="*/ 70 h 1020"/>
                <a:gd name="T22" fmla="*/ 1030 w 1363"/>
                <a:gd name="T23" fmla="*/ 0 h 10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3"/>
                <a:gd name="T37" fmla="*/ 0 h 1020"/>
                <a:gd name="T38" fmla="*/ 1363 w 1363"/>
                <a:gd name="T39" fmla="*/ 1020 h 10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3" h="1020">
                  <a:moveTo>
                    <a:pt x="1030" y="0"/>
                  </a:moveTo>
                  <a:cubicBezTo>
                    <a:pt x="931" y="41"/>
                    <a:pt x="847" y="229"/>
                    <a:pt x="768" y="317"/>
                  </a:cubicBezTo>
                  <a:cubicBezTo>
                    <a:pt x="689" y="405"/>
                    <a:pt x="641" y="450"/>
                    <a:pt x="557" y="528"/>
                  </a:cubicBezTo>
                  <a:cubicBezTo>
                    <a:pt x="473" y="606"/>
                    <a:pt x="360" y="706"/>
                    <a:pt x="267" y="788"/>
                  </a:cubicBezTo>
                  <a:cubicBezTo>
                    <a:pt x="174" y="870"/>
                    <a:pt x="118" y="922"/>
                    <a:pt x="0" y="1020"/>
                  </a:cubicBezTo>
                  <a:cubicBezTo>
                    <a:pt x="111" y="1018"/>
                    <a:pt x="195" y="1018"/>
                    <a:pt x="267" y="1016"/>
                  </a:cubicBezTo>
                  <a:cubicBezTo>
                    <a:pt x="379" y="932"/>
                    <a:pt x="586" y="755"/>
                    <a:pt x="694" y="665"/>
                  </a:cubicBezTo>
                  <a:cubicBezTo>
                    <a:pt x="802" y="575"/>
                    <a:pt x="853" y="531"/>
                    <a:pt x="917" y="476"/>
                  </a:cubicBezTo>
                  <a:cubicBezTo>
                    <a:pt x="981" y="421"/>
                    <a:pt x="1027" y="381"/>
                    <a:pt x="1078" y="334"/>
                  </a:cubicBezTo>
                  <a:cubicBezTo>
                    <a:pt x="1129" y="287"/>
                    <a:pt x="1176" y="241"/>
                    <a:pt x="1224" y="197"/>
                  </a:cubicBezTo>
                  <a:lnTo>
                    <a:pt x="1363" y="70"/>
                  </a:lnTo>
                  <a:lnTo>
                    <a:pt x="1030" y="0"/>
                  </a:lnTo>
                  <a:close/>
                </a:path>
              </a:pathLst>
            </a:custGeom>
            <a:solidFill>
              <a:srgbClr val="DDDDDD"/>
            </a:solidFill>
            <a:ln>
              <a:headEnd/>
              <a:tailEnd/>
            </a:ln>
          </p:spPr>
          <p:style>
            <a:lnRef idx="1">
              <a:schemeClr val="dk1"/>
            </a:lnRef>
            <a:fillRef idx="2">
              <a:schemeClr val="dk1"/>
            </a:fillRef>
            <a:effectRef idx="1">
              <a:schemeClr val="dk1"/>
            </a:effectRef>
            <a:fontRef idx="minor">
              <a:schemeClr val="dk1"/>
            </a:fontRef>
          </p:style>
          <p:txBody>
            <a:bodyPr wrap="none" anchor="ctr"/>
            <a:lstStyle/>
            <a:p>
              <a:pPr eaLnBrk="1" hangingPunct="1">
                <a:defRPr/>
              </a:pPr>
              <a:endParaRPr lang="cs-CZ"/>
            </a:p>
          </p:txBody>
        </p:sp>
        <p:sp>
          <p:nvSpPr>
            <p:cNvPr id="110597" name="Freeform 4">
              <a:extLst>
                <a:ext uri="{FF2B5EF4-FFF2-40B4-BE49-F238E27FC236}">
                  <a16:creationId xmlns:a16="http://schemas.microsoft.com/office/drawing/2014/main" id="{4D4A67CF-658F-408D-BD8C-22A9797F56B3}"/>
                </a:ext>
              </a:extLst>
            </p:cNvPr>
            <p:cNvSpPr>
              <a:spLocks/>
            </p:cNvSpPr>
            <p:nvPr/>
          </p:nvSpPr>
          <p:spPr bwMode="auto">
            <a:xfrm>
              <a:off x="2854" y="846"/>
              <a:ext cx="2009" cy="1148"/>
            </a:xfrm>
            <a:custGeom>
              <a:avLst/>
              <a:gdLst>
                <a:gd name="T0" fmla="*/ 38 w 2009"/>
                <a:gd name="T1" fmla="*/ 811 h 1148"/>
                <a:gd name="T2" fmla="*/ 329 w 2009"/>
                <a:gd name="T3" fmla="*/ 691 h 1148"/>
                <a:gd name="T4" fmla="*/ 2009 w 2009"/>
                <a:gd name="T5" fmla="*/ 0 h 1148"/>
                <a:gd name="T6" fmla="*/ 2009 w 2009"/>
                <a:gd name="T7" fmla="*/ 742 h 1148"/>
                <a:gd name="T8" fmla="*/ 941 w 2009"/>
                <a:gd name="T9" fmla="*/ 1148 h 1148"/>
                <a:gd name="T10" fmla="*/ 38 w 2009"/>
                <a:gd name="T11" fmla="*/ 1137 h 1148"/>
                <a:gd name="T12" fmla="*/ 38 w 2009"/>
                <a:gd name="T13" fmla="*/ 811 h 1148"/>
                <a:gd name="T14" fmla="*/ 0 60000 65536"/>
                <a:gd name="T15" fmla="*/ 0 60000 65536"/>
                <a:gd name="T16" fmla="*/ 0 60000 65536"/>
                <a:gd name="T17" fmla="*/ 0 60000 65536"/>
                <a:gd name="T18" fmla="*/ 0 60000 65536"/>
                <a:gd name="T19" fmla="*/ 0 60000 65536"/>
                <a:gd name="T20" fmla="*/ 0 60000 65536"/>
                <a:gd name="T21" fmla="*/ 0 w 2009"/>
                <a:gd name="T22" fmla="*/ 0 h 1148"/>
                <a:gd name="T23" fmla="*/ 2009 w 2009"/>
                <a:gd name="T24" fmla="*/ 1148 h 1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9" h="1148">
                  <a:moveTo>
                    <a:pt x="38" y="811"/>
                  </a:moveTo>
                  <a:cubicBezTo>
                    <a:pt x="30" y="770"/>
                    <a:pt x="0" y="826"/>
                    <a:pt x="329" y="691"/>
                  </a:cubicBezTo>
                  <a:lnTo>
                    <a:pt x="2009" y="0"/>
                  </a:lnTo>
                  <a:lnTo>
                    <a:pt x="2009" y="742"/>
                  </a:lnTo>
                  <a:lnTo>
                    <a:pt x="941" y="1148"/>
                  </a:lnTo>
                  <a:lnTo>
                    <a:pt x="38" y="1137"/>
                  </a:lnTo>
                  <a:lnTo>
                    <a:pt x="38" y="811"/>
                  </a:lnTo>
                  <a:close/>
                </a:path>
              </a:pathLst>
            </a:custGeom>
            <a:solidFill>
              <a:srgbClr val="DDDDDD"/>
            </a:solidFill>
            <a:ln>
              <a:headEnd/>
              <a:tailEnd/>
            </a:ln>
          </p:spPr>
          <p:style>
            <a:lnRef idx="1">
              <a:schemeClr val="dk1"/>
            </a:lnRef>
            <a:fillRef idx="2">
              <a:schemeClr val="dk1"/>
            </a:fillRef>
            <a:effectRef idx="1">
              <a:schemeClr val="dk1"/>
            </a:effectRef>
            <a:fontRef idx="minor">
              <a:schemeClr val="dk1"/>
            </a:fontRef>
          </p:style>
          <p:txBody>
            <a:bodyPr wrap="none" anchor="ctr"/>
            <a:lstStyle/>
            <a:p>
              <a:pPr eaLnBrk="1" hangingPunct="1">
                <a:defRPr/>
              </a:pPr>
              <a:endParaRPr lang="cs-CZ"/>
            </a:p>
          </p:txBody>
        </p:sp>
        <p:sp>
          <p:nvSpPr>
            <p:cNvPr id="110598" name="Freeform 5">
              <a:extLst>
                <a:ext uri="{FF2B5EF4-FFF2-40B4-BE49-F238E27FC236}">
                  <a16:creationId xmlns:a16="http://schemas.microsoft.com/office/drawing/2014/main" id="{03003596-5B0C-40DE-BD4E-2ED39152BD2D}"/>
                </a:ext>
              </a:extLst>
            </p:cNvPr>
            <p:cNvSpPr>
              <a:spLocks/>
            </p:cNvSpPr>
            <p:nvPr/>
          </p:nvSpPr>
          <p:spPr bwMode="auto">
            <a:xfrm>
              <a:off x="2606" y="283"/>
              <a:ext cx="1278" cy="1787"/>
            </a:xfrm>
            <a:custGeom>
              <a:avLst/>
              <a:gdLst>
                <a:gd name="T0" fmla="*/ 0 w 1278"/>
                <a:gd name="T1" fmla="*/ 1673 h 1787"/>
                <a:gd name="T2" fmla="*/ 189 w 1278"/>
                <a:gd name="T3" fmla="*/ 1341 h 1787"/>
                <a:gd name="T4" fmla="*/ 566 w 1278"/>
                <a:gd name="T5" fmla="*/ 638 h 1787"/>
                <a:gd name="T6" fmla="*/ 835 w 1278"/>
                <a:gd name="T7" fmla="*/ 107 h 1787"/>
                <a:gd name="T8" fmla="*/ 892 w 1278"/>
                <a:gd name="T9" fmla="*/ 0 h 1787"/>
                <a:gd name="T10" fmla="*/ 1278 w 1278"/>
                <a:gd name="T11" fmla="*/ 2 h 1787"/>
                <a:gd name="T12" fmla="*/ 1052 w 1278"/>
                <a:gd name="T13" fmla="*/ 433 h 1787"/>
                <a:gd name="T14" fmla="*/ 515 w 1278"/>
                <a:gd name="T15" fmla="*/ 1450 h 1787"/>
                <a:gd name="T16" fmla="*/ 332 w 1278"/>
                <a:gd name="T17" fmla="*/ 1787 h 1787"/>
                <a:gd name="T18" fmla="*/ 0 w 1278"/>
                <a:gd name="T19" fmla="*/ 1673 h 17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8"/>
                <a:gd name="T31" fmla="*/ 0 h 1787"/>
                <a:gd name="T32" fmla="*/ 1278 w 1278"/>
                <a:gd name="T33" fmla="*/ 1787 h 17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8" h="1787">
                  <a:moveTo>
                    <a:pt x="0" y="1673"/>
                  </a:moveTo>
                  <a:lnTo>
                    <a:pt x="189" y="1341"/>
                  </a:lnTo>
                  <a:cubicBezTo>
                    <a:pt x="283" y="1169"/>
                    <a:pt x="458" y="843"/>
                    <a:pt x="566" y="638"/>
                  </a:cubicBezTo>
                  <a:cubicBezTo>
                    <a:pt x="674" y="433"/>
                    <a:pt x="781" y="213"/>
                    <a:pt x="835" y="107"/>
                  </a:cubicBezTo>
                  <a:lnTo>
                    <a:pt x="892" y="0"/>
                  </a:lnTo>
                  <a:lnTo>
                    <a:pt x="1278" y="2"/>
                  </a:lnTo>
                  <a:lnTo>
                    <a:pt x="1052" y="433"/>
                  </a:lnTo>
                  <a:cubicBezTo>
                    <a:pt x="925" y="674"/>
                    <a:pt x="635" y="1224"/>
                    <a:pt x="515" y="1450"/>
                  </a:cubicBezTo>
                  <a:lnTo>
                    <a:pt x="332" y="1787"/>
                  </a:lnTo>
                  <a:lnTo>
                    <a:pt x="0" y="1673"/>
                  </a:lnTo>
                  <a:close/>
                </a:path>
              </a:pathLst>
            </a:custGeom>
            <a:solidFill>
              <a:srgbClr val="DDDDDD"/>
            </a:solidFill>
            <a:ln>
              <a:headEnd/>
              <a:tailEnd/>
            </a:ln>
          </p:spPr>
          <p:style>
            <a:lnRef idx="1">
              <a:schemeClr val="dk1"/>
            </a:lnRef>
            <a:fillRef idx="2">
              <a:schemeClr val="dk1"/>
            </a:fillRef>
            <a:effectRef idx="1">
              <a:schemeClr val="dk1"/>
            </a:effectRef>
            <a:fontRef idx="minor">
              <a:schemeClr val="dk1"/>
            </a:fontRef>
          </p:style>
          <p:txBody>
            <a:bodyPr wrap="none" anchor="ctr"/>
            <a:lstStyle/>
            <a:p>
              <a:pPr eaLnBrk="1" hangingPunct="1">
                <a:defRPr/>
              </a:pPr>
              <a:endParaRPr lang="cs-CZ"/>
            </a:p>
          </p:txBody>
        </p:sp>
        <p:sp>
          <p:nvSpPr>
            <p:cNvPr id="110599" name="Freeform 6">
              <a:extLst>
                <a:ext uri="{FF2B5EF4-FFF2-40B4-BE49-F238E27FC236}">
                  <a16:creationId xmlns:a16="http://schemas.microsoft.com/office/drawing/2014/main" id="{E47688DE-3F5C-4449-B5B4-5C834569A0D3}"/>
                </a:ext>
              </a:extLst>
            </p:cNvPr>
            <p:cNvSpPr>
              <a:spLocks/>
            </p:cNvSpPr>
            <p:nvPr/>
          </p:nvSpPr>
          <p:spPr bwMode="auto">
            <a:xfrm>
              <a:off x="916" y="2242"/>
              <a:ext cx="1623" cy="914"/>
            </a:xfrm>
            <a:custGeom>
              <a:avLst/>
              <a:gdLst>
                <a:gd name="T0" fmla="*/ 1206 w 1623"/>
                <a:gd name="T1" fmla="*/ 23 h 914"/>
                <a:gd name="T2" fmla="*/ 0 w 1623"/>
                <a:gd name="T3" fmla="*/ 680 h 914"/>
                <a:gd name="T4" fmla="*/ 0 w 1623"/>
                <a:gd name="T5" fmla="*/ 914 h 914"/>
                <a:gd name="T6" fmla="*/ 1623 w 1623"/>
                <a:gd name="T7" fmla="*/ 0 h 914"/>
                <a:gd name="T8" fmla="*/ 0 60000 65536"/>
                <a:gd name="T9" fmla="*/ 0 60000 65536"/>
                <a:gd name="T10" fmla="*/ 0 60000 65536"/>
                <a:gd name="T11" fmla="*/ 0 60000 65536"/>
                <a:gd name="T12" fmla="*/ 0 w 1623"/>
                <a:gd name="T13" fmla="*/ 0 h 914"/>
                <a:gd name="T14" fmla="*/ 1623 w 1623"/>
                <a:gd name="T15" fmla="*/ 914 h 914"/>
              </a:gdLst>
              <a:ahLst/>
              <a:cxnLst>
                <a:cxn ang="T8">
                  <a:pos x="T0" y="T1"/>
                </a:cxn>
                <a:cxn ang="T9">
                  <a:pos x="T2" y="T3"/>
                </a:cxn>
                <a:cxn ang="T10">
                  <a:pos x="T4" y="T5"/>
                </a:cxn>
                <a:cxn ang="T11">
                  <a:pos x="T6" y="T7"/>
                </a:cxn>
              </a:cxnLst>
              <a:rect l="T12" t="T13" r="T14" b="T15"/>
              <a:pathLst>
                <a:path w="1623" h="914">
                  <a:moveTo>
                    <a:pt x="1206" y="23"/>
                  </a:moveTo>
                  <a:lnTo>
                    <a:pt x="0" y="680"/>
                  </a:lnTo>
                  <a:lnTo>
                    <a:pt x="0" y="914"/>
                  </a:lnTo>
                  <a:lnTo>
                    <a:pt x="1623" y="0"/>
                  </a:lnTo>
                </a:path>
              </a:pathLst>
            </a:custGeom>
            <a:solidFill>
              <a:schemeClr val="bg1">
                <a:lumMod val="85000"/>
              </a:schemeClr>
            </a:solidFill>
            <a:ln w="12700">
              <a:solidFill>
                <a:schemeClr val="tx1"/>
              </a:solidFill>
              <a:round/>
              <a:headEnd/>
              <a:tailEnd/>
            </a:ln>
          </p:spPr>
          <p:txBody>
            <a:bodyPr wrap="none" anchor="ctr"/>
            <a:lstStyle/>
            <a:p>
              <a:pPr eaLnBrk="1" hangingPunct="1">
                <a:defRPr/>
              </a:pPr>
              <a:endParaRPr lang="cs-CZ" dirty="0">
                <a:latin typeface="Arial" charset="0"/>
              </a:endParaRPr>
            </a:p>
          </p:txBody>
        </p:sp>
        <p:sp>
          <p:nvSpPr>
            <p:cNvPr id="134153" name="Freeform 7">
              <a:extLst>
                <a:ext uri="{FF2B5EF4-FFF2-40B4-BE49-F238E27FC236}">
                  <a16:creationId xmlns:a16="http://schemas.microsoft.com/office/drawing/2014/main" id="{31C6D014-E058-4595-9C42-B48048E0C87D}"/>
                </a:ext>
              </a:extLst>
            </p:cNvPr>
            <p:cNvSpPr>
              <a:spLocks/>
            </p:cNvSpPr>
            <p:nvPr/>
          </p:nvSpPr>
          <p:spPr bwMode="auto">
            <a:xfrm>
              <a:off x="909" y="286"/>
              <a:ext cx="4160" cy="2928"/>
            </a:xfrm>
            <a:custGeom>
              <a:avLst/>
              <a:gdLst>
                <a:gd name="T0" fmla="*/ 0 w 4160"/>
                <a:gd name="T1" fmla="*/ 1645 h 2928"/>
                <a:gd name="T2" fmla="*/ 1611 w 4160"/>
                <a:gd name="T3" fmla="*/ 1645 h 2928"/>
                <a:gd name="T4" fmla="*/ 1617 w 4160"/>
                <a:gd name="T5" fmla="*/ 1451 h 2928"/>
                <a:gd name="T6" fmla="*/ 1508 w 4160"/>
                <a:gd name="T7" fmla="*/ 1137 h 2928"/>
                <a:gd name="T8" fmla="*/ 1440 w 4160"/>
                <a:gd name="T9" fmla="*/ 634 h 2928"/>
                <a:gd name="T10" fmla="*/ 1354 w 4160"/>
                <a:gd name="T11" fmla="*/ 240 h 2928"/>
                <a:gd name="T12" fmla="*/ 1234 w 4160"/>
                <a:gd name="T13" fmla="*/ 2 h 2928"/>
                <a:gd name="T14" fmla="*/ 1472 w 4160"/>
                <a:gd name="T15" fmla="*/ 0 h 2928"/>
                <a:gd name="T16" fmla="*/ 1605 w 4160"/>
                <a:gd name="T17" fmla="*/ 377 h 2928"/>
                <a:gd name="T18" fmla="*/ 1680 w 4160"/>
                <a:gd name="T19" fmla="*/ 811 h 2928"/>
                <a:gd name="T20" fmla="*/ 1743 w 4160"/>
                <a:gd name="T21" fmla="*/ 1091 h 2928"/>
                <a:gd name="T22" fmla="*/ 1868 w 4160"/>
                <a:gd name="T23" fmla="*/ 1468 h 2928"/>
                <a:gd name="T24" fmla="*/ 1977 w 4160"/>
                <a:gd name="T25" fmla="*/ 1645 h 2928"/>
                <a:gd name="T26" fmla="*/ 2926 w 4160"/>
                <a:gd name="T27" fmla="*/ 1651 h 2928"/>
                <a:gd name="T28" fmla="*/ 4160 w 4160"/>
                <a:gd name="T29" fmla="*/ 1657 h 2928"/>
                <a:gd name="T30" fmla="*/ 4160 w 4160"/>
                <a:gd name="T31" fmla="*/ 2000 h 2928"/>
                <a:gd name="T32" fmla="*/ 1926 w 4160"/>
                <a:gd name="T33" fmla="*/ 2000 h 2928"/>
                <a:gd name="T34" fmla="*/ 1914 w 4160"/>
                <a:gd name="T35" fmla="*/ 2422 h 2928"/>
                <a:gd name="T36" fmla="*/ 1913 w 4160"/>
                <a:gd name="T37" fmla="*/ 2928 h 2928"/>
                <a:gd name="T38" fmla="*/ 1611 w 4160"/>
                <a:gd name="T39" fmla="*/ 2925 h 2928"/>
                <a:gd name="T40" fmla="*/ 1605 w 4160"/>
                <a:gd name="T41" fmla="*/ 2005 h 2928"/>
                <a:gd name="T42" fmla="*/ 0 w 4160"/>
                <a:gd name="T43" fmla="*/ 2005 h 2928"/>
                <a:gd name="T44" fmla="*/ 0 w 4160"/>
                <a:gd name="T45" fmla="*/ 1645 h 29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60"/>
                <a:gd name="T70" fmla="*/ 0 h 2928"/>
                <a:gd name="T71" fmla="*/ 4160 w 4160"/>
                <a:gd name="T72" fmla="*/ 2928 h 29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60" h="2928">
                  <a:moveTo>
                    <a:pt x="0" y="1645"/>
                  </a:moveTo>
                  <a:lnTo>
                    <a:pt x="1611" y="1645"/>
                  </a:lnTo>
                  <a:lnTo>
                    <a:pt x="1617" y="1451"/>
                  </a:lnTo>
                  <a:cubicBezTo>
                    <a:pt x="1600" y="1366"/>
                    <a:pt x="1537" y="1273"/>
                    <a:pt x="1508" y="1137"/>
                  </a:cubicBezTo>
                  <a:cubicBezTo>
                    <a:pt x="1479" y="1001"/>
                    <a:pt x="1466" y="783"/>
                    <a:pt x="1440" y="634"/>
                  </a:cubicBezTo>
                  <a:cubicBezTo>
                    <a:pt x="1414" y="485"/>
                    <a:pt x="1388" y="345"/>
                    <a:pt x="1354" y="240"/>
                  </a:cubicBezTo>
                  <a:lnTo>
                    <a:pt x="1234" y="2"/>
                  </a:lnTo>
                  <a:lnTo>
                    <a:pt x="1472" y="0"/>
                  </a:lnTo>
                  <a:cubicBezTo>
                    <a:pt x="1534" y="62"/>
                    <a:pt x="1570" y="242"/>
                    <a:pt x="1605" y="377"/>
                  </a:cubicBezTo>
                  <a:cubicBezTo>
                    <a:pt x="1640" y="512"/>
                    <a:pt x="1657" y="692"/>
                    <a:pt x="1680" y="811"/>
                  </a:cubicBezTo>
                  <a:cubicBezTo>
                    <a:pt x="1703" y="930"/>
                    <a:pt x="1712" y="982"/>
                    <a:pt x="1743" y="1091"/>
                  </a:cubicBezTo>
                  <a:cubicBezTo>
                    <a:pt x="1774" y="1200"/>
                    <a:pt x="1829" y="1376"/>
                    <a:pt x="1868" y="1468"/>
                  </a:cubicBezTo>
                  <a:lnTo>
                    <a:pt x="1977" y="1645"/>
                  </a:lnTo>
                  <a:lnTo>
                    <a:pt x="2926" y="1651"/>
                  </a:lnTo>
                  <a:lnTo>
                    <a:pt x="4160" y="1657"/>
                  </a:lnTo>
                  <a:lnTo>
                    <a:pt x="4160" y="2000"/>
                  </a:lnTo>
                  <a:lnTo>
                    <a:pt x="1926" y="2000"/>
                  </a:lnTo>
                  <a:lnTo>
                    <a:pt x="1914" y="2422"/>
                  </a:lnTo>
                  <a:lnTo>
                    <a:pt x="1913" y="2928"/>
                  </a:lnTo>
                  <a:lnTo>
                    <a:pt x="1611" y="2925"/>
                  </a:lnTo>
                  <a:lnTo>
                    <a:pt x="1605" y="2005"/>
                  </a:lnTo>
                  <a:lnTo>
                    <a:pt x="0" y="2005"/>
                  </a:lnTo>
                  <a:lnTo>
                    <a:pt x="0" y="1645"/>
                  </a:lnTo>
                  <a:close/>
                </a:path>
              </a:pathLst>
            </a:custGeom>
            <a:solidFill>
              <a:srgbClr val="FFFF66"/>
            </a:solidFill>
            <a:ln w="12700">
              <a:solidFill>
                <a:schemeClr val="tx1"/>
              </a:solidFill>
              <a:round/>
              <a:headEnd/>
              <a:tailEnd/>
            </a:ln>
          </p:spPr>
          <p:txBody>
            <a:bodyPr wrap="none" anchor="ctr"/>
            <a:lstStyle/>
            <a:p>
              <a:endParaRPr lang="en-US"/>
            </a:p>
          </p:txBody>
        </p:sp>
        <p:sp>
          <p:nvSpPr>
            <p:cNvPr id="134154" name="Freeform 8">
              <a:extLst>
                <a:ext uri="{FF2B5EF4-FFF2-40B4-BE49-F238E27FC236}">
                  <a16:creationId xmlns:a16="http://schemas.microsoft.com/office/drawing/2014/main" id="{D54F4A91-FD10-485C-A8C3-0487E9469CAB}"/>
                </a:ext>
              </a:extLst>
            </p:cNvPr>
            <p:cNvSpPr>
              <a:spLocks/>
            </p:cNvSpPr>
            <p:nvPr/>
          </p:nvSpPr>
          <p:spPr bwMode="auto">
            <a:xfrm>
              <a:off x="803" y="3577"/>
              <a:ext cx="4403" cy="4"/>
            </a:xfrm>
            <a:custGeom>
              <a:avLst/>
              <a:gdLst>
                <a:gd name="T0" fmla="*/ 0 w 4403"/>
                <a:gd name="T1" fmla="*/ 4 h 4"/>
                <a:gd name="T2" fmla="*/ 4403 w 4403"/>
                <a:gd name="T3" fmla="*/ 0 h 4"/>
                <a:gd name="T4" fmla="*/ 0 60000 65536"/>
                <a:gd name="T5" fmla="*/ 0 60000 65536"/>
                <a:gd name="T6" fmla="*/ 0 w 4403"/>
                <a:gd name="T7" fmla="*/ 0 h 4"/>
                <a:gd name="T8" fmla="*/ 4403 w 4403"/>
                <a:gd name="T9" fmla="*/ 4 h 4"/>
              </a:gdLst>
              <a:ahLst/>
              <a:cxnLst>
                <a:cxn ang="T4">
                  <a:pos x="T0" y="T1"/>
                </a:cxn>
                <a:cxn ang="T5">
                  <a:pos x="T2" y="T3"/>
                </a:cxn>
              </a:cxnLst>
              <a:rect l="T6" t="T7" r="T8" b="T9"/>
              <a:pathLst>
                <a:path w="4403" h="4">
                  <a:moveTo>
                    <a:pt x="0" y="4"/>
                  </a:moveTo>
                  <a:lnTo>
                    <a:pt x="4403"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55" name="Line 9">
              <a:extLst>
                <a:ext uri="{FF2B5EF4-FFF2-40B4-BE49-F238E27FC236}">
                  <a16:creationId xmlns:a16="http://schemas.microsoft.com/office/drawing/2014/main" id="{2D5407E9-DB8F-4B02-AF12-2E1CED6EC6B8}"/>
                </a:ext>
              </a:extLst>
            </p:cNvPr>
            <p:cNvSpPr>
              <a:spLocks noChangeShapeType="1"/>
            </p:cNvSpPr>
            <p:nvPr/>
          </p:nvSpPr>
          <p:spPr bwMode="auto">
            <a:xfrm flipV="1">
              <a:off x="803" y="3208"/>
              <a:ext cx="4400" cy="1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56" name="Line 10">
              <a:extLst>
                <a:ext uri="{FF2B5EF4-FFF2-40B4-BE49-F238E27FC236}">
                  <a16:creationId xmlns:a16="http://schemas.microsoft.com/office/drawing/2014/main" id="{C9FFF7C3-B2D3-4A2A-8C20-2D4B37B07A3A}"/>
                </a:ext>
              </a:extLst>
            </p:cNvPr>
            <p:cNvSpPr>
              <a:spLocks noChangeShapeType="1"/>
            </p:cNvSpPr>
            <p:nvPr/>
          </p:nvSpPr>
          <p:spPr bwMode="auto">
            <a:xfrm>
              <a:off x="813" y="2848"/>
              <a:ext cx="439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57" name="Line 11">
              <a:extLst>
                <a:ext uri="{FF2B5EF4-FFF2-40B4-BE49-F238E27FC236}">
                  <a16:creationId xmlns:a16="http://schemas.microsoft.com/office/drawing/2014/main" id="{F4FD6A7C-0B3B-4E80-8150-2D138D0206AF}"/>
                </a:ext>
              </a:extLst>
            </p:cNvPr>
            <p:cNvSpPr>
              <a:spLocks noChangeShapeType="1"/>
            </p:cNvSpPr>
            <p:nvPr/>
          </p:nvSpPr>
          <p:spPr bwMode="auto">
            <a:xfrm>
              <a:off x="807" y="2474"/>
              <a:ext cx="4402"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58" name="Line 12">
              <a:extLst>
                <a:ext uri="{FF2B5EF4-FFF2-40B4-BE49-F238E27FC236}">
                  <a16:creationId xmlns:a16="http://schemas.microsoft.com/office/drawing/2014/main" id="{6907F73A-7A65-455D-8ADA-960F7E9FB133}"/>
                </a:ext>
              </a:extLst>
            </p:cNvPr>
            <p:cNvSpPr>
              <a:spLocks noChangeShapeType="1"/>
            </p:cNvSpPr>
            <p:nvPr/>
          </p:nvSpPr>
          <p:spPr bwMode="auto">
            <a:xfrm flipV="1">
              <a:off x="813" y="2125"/>
              <a:ext cx="43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59" name="Line 13">
              <a:extLst>
                <a:ext uri="{FF2B5EF4-FFF2-40B4-BE49-F238E27FC236}">
                  <a16:creationId xmlns:a16="http://schemas.microsoft.com/office/drawing/2014/main" id="{634675B5-7DAE-4128-952F-12AB66BEA580}"/>
                </a:ext>
              </a:extLst>
            </p:cNvPr>
            <p:cNvSpPr>
              <a:spLocks noChangeShapeType="1"/>
            </p:cNvSpPr>
            <p:nvPr/>
          </p:nvSpPr>
          <p:spPr bwMode="auto">
            <a:xfrm>
              <a:off x="816" y="1758"/>
              <a:ext cx="438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60" name="Line 14">
              <a:extLst>
                <a:ext uri="{FF2B5EF4-FFF2-40B4-BE49-F238E27FC236}">
                  <a16:creationId xmlns:a16="http://schemas.microsoft.com/office/drawing/2014/main" id="{E1441298-0427-4AE8-8A38-C765120DDBCF}"/>
                </a:ext>
              </a:extLst>
            </p:cNvPr>
            <p:cNvSpPr>
              <a:spLocks noChangeShapeType="1"/>
            </p:cNvSpPr>
            <p:nvPr/>
          </p:nvSpPr>
          <p:spPr bwMode="auto">
            <a:xfrm flipV="1">
              <a:off x="799" y="1385"/>
              <a:ext cx="4412" cy="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61" name="Line 15">
              <a:extLst>
                <a:ext uri="{FF2B5EF4-FFF2-40B4-BE49-F238E27FC236}">
                  <a16:creationId xmlns:a16="http://schemas.microsoft.com/office/drawing/2014/main" id="{B45B55F9-C11E-4DA4-9136-FC9498D30D33}"/>
                </a:ext>
              </a:extLst>
            </p:cNvPr>
            <p:cNvSpPr>
              <a:spLocks noChangeShapeType="1"/>
            </p:cNvSpPr>
            <p:nvPr/>
          </p:nvSpPr>
          <p:spPr bwMode="auto">
            <a:xfrm flipV="1">
              <a:off x="814" y="1013"/>
              <a:ext cx="4390" cy="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34162" name="Line 16">
              <a:extLst>
                <a:ext uri="{FF2B5EF4-FFF2-40B4-BE49-F238E27FC236}">
                  <a16:creationId xmlns:a16="http://schemas.microsoft.com/office/drawing/2014/main" id="{F225EC8A-650C-4369-AE27-DB9592D963D6}"/>
                </a:ext>
              </a:extLst>
            </p:cNvPr>
            <p:cNvSpPr>
              <a:spLocks noChangeShapeType="1"/>
            </p:cNvSpPr>
            <p:nvPr/>
          </p:nvSpPr>
          <p:spPr bwMode="auto">
            <a:xfrm flipV="1">
              <a:off x="803" y="639"/>
              <a:ext cx="4394" cy="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34163" name="Freeform 17">
              <a:extLst>
                <a:ext uri="{FF2B5EF4-FFF2-40B4-BE49-F238E27FC236}">
                  <a16:creationId xmlns:a16="http://schemas.microsoft.com/office/drawing/2014/main" id="{AFF7AE8A-3B95-425F-B91D-490E8B52A26E}"/>
                </a:ext>
              </a:extLst>
            </p:cNvPr>
            <p:cNvSpPr>
              <a:spLocks/>
            </p:cNvSpPr>
            <p:nvPr/>
          </p:nvSpPr>
          <p:spPr bwMode="auto">
            <a:xfrm>
              <a:off x="811" y="288"/>
              <a:ext cx="4391" cy="7"/>
            </a:xfrm>
            <a:custGeom>
              <a:avLst/>
              <a:gdLst>
                <a:gd name="T0" fmla="*/ 0 w 4391"/>
                <a:gd name="T1" fmla="*/ 0 h 7"/>
                <a:gd name="T2" fmla="*/ 4391 w 4391"/>
                <a:gd name="T3" fmla="*/ 7 h 7"/>
                <a:gd name="T4" fmla="*/ 0 60000 65536"/>
                <a:gd name="T5" fmla="*/ 0 60000 65536"/>
                <a:gd name="T6" fmla="*/ 0 w 4391"/>
                <a:gd name="T7" fmla="*/ 0 h 7"/>
                <a:gd name="T8" fmla="*/ 4391 w 4391"/>
                <a:gd name="T9" fmla="*/ 7 h 7"/>
              </a:gdLst>
              <a:ahLst/>
              <a:cxnLst>
                <a:cxn ang="T4">
                  <a:pos x="T0" y="T1"/>
                </a:cxn>
                <a:cxn ang="T5">
                  <a:pos x="T2" y="T3"/>
                </a:cxn>
              </a:cxnLst>
              <a:rect l="T6" t="T7" r="T8" b="T9"/>
              <a:pathLst>
                <a:path w="4391" h="7">
                  <a:moveTo>
                    <a:pt x="0" y="0"/>
                  </a:moveTo>
                  <a:lnTo>
                    <a:pt x="4391" y="7"/>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4" name="Freeform 18">
              <a:extLst>
                <a:ext uri="{FF2B5EF4-FFF2-40B4-BE49-F238E27FC236}">
                  <a16:creationId xmlns:a16="http://schemas.microsoft.com/office/drawing/2014/main" id="{358AD4FE-BF55-49A1-A457-F696F3F707A8}"/>
                </a:ext>
              </a:extLst>
            </p:cNvPr>
            <p:cNvSpPr>
              <a:spLocks/>
            </p:cNvSpPr>
            <p:nvPr/>
          </p:nvSpPr>
          <p:spPr bwMode="auto">
            <a:xfrm>
              <a:off x="809" y="290"/>
              <a:ext cx="1" cy="3296"/>
            </a:xfrm>
            <a:custGeom>
              <a:avLst/>
              <a:gdLst>
                <a:gd name="T0" fmla="*/ 0 w 1"/>
                <a:gd name="T1" fmla="*/ 0 h 3296"/>
                <a:gd name="T2" fmla="*/ 0 w 1"/>
                <a:gd name="T3" fmla="*/ 3296 h 3296"/>
                <a:gd name="T4" fmla="*/ 0 60000 65536"/>
                <a:gd name="T5" fmla="*/ 0 60000 65536"/>
                <a:gd name="T6" fmla="*/ 0 w 1"/>
                <a:gd name="T7" fmla="*/ 0 h 3296"/>
                <a:gd name="T8" fmla="*/ 1 w 1"/>
                <a:gd name="T9" fmla="*/ 3296 h 3296"/>
              </a:gdLst>
              <a:ahLst/>
              <a:cxnLst>
                <a:cxn ang="T4">
                  <a:pos x="T0" y="T1"/>
                </a:cxn>
                <a:cxn ang="T5">
                  <a:pos x="T2" y="T3"/>
                </a:cxn>
              </a:cxnLst>
              <a:rect l="T6" t="T7" r="T8" b="T9"/>
              <a:pathLst>
                <a:path w="1" h="3296">
                  <a:moveTo>
                    <a:pt x="0" y="0"/>
                  </a:moveTo>
                  <a:lnTo>
                    <a:pt x="0" y="329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5" name="Freeform 19">
              <a:extLst>
                <a:ext uri="{FF2B5EF4-FFF2-40B4-BE49-F238E27FC236}">
                  <a16:creationId xmlns:a16="http://schemas.microsoft.com/office/drawing/2014/main" id="{ED84B4D5-3C14-4C87-B91A-130F9325805C}"/>
                </a:ext>
              </a:extLst>
            </p:cNvPr>
            <p:cNvSpPr>
              <a:spLocks/>
            </p:cNvSpPr>
            <p:nvPr/>
          </p:nvSpPr>
          <p:spPr bwMode="auto">
            <a:xfrm>
              <a:off x="1181" y="290"/>
              <a:ext cx="2" cy="3290"/>
            </a:xfrm>
            <a:custGeom>
              <a:avLst/>
              <a:gdLst>
                <a:gd name="T0" fmla="*/ 0 w 2"/>
                <a:gd name="T1" fmla="*/ 0 h 3290"/>
                <a:gd name="T2" fmla="*/ 2 w 2"/>
                <a:gd name="T3" fmla="*/ 3290 h 3290"/>
                <a:gd name="T4" fmla="*/ 0 60000 65536"/>
                <a:gd name="T5" fmla="*/ 0 60000 65536"/>
                <a:gd name="T6" fmla="*/ 0 w 2"/>
                <a:gd name="T7" fmla="*/ 0 h 3290"/>
                <a:gd name="T8" fmla="*/ 2 w 2"/>
                <a:gd name="T9" fmla="*/ 3290 h 3290"/>
              </a:gdLst>
              <a:ahLst/>
              <a:cxnLst>
                <a:cxn ang="T4">
                  <a:pos x="T0" y="T1"/>
                </a:cxn>
                <a:cxn ang="T5">
                  <a:pos x="T2" y="T3"/>
                </a:cxn>
              </a:cxnLst>
              <a:rect l="T6" t="T7" r="T8" b="T9"/>
              <a:pathLst>
                <a:path w="2" h="3290">
                  <a:moveTo>
                    <a:pt x="0" y="0"/>
                  </a:moveTo>
                  <a:lnTo>
                    <a:pt x="2" y="329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6" name="Line 20">
              <a:extLst>
                <a:ext uri="{FF2B5EF4-FFF2-40B4-BE49-F238E27FC236}">
                  <a16:creationId xmlns:a16="http://schemas.microsoft.com/office/drawing/2014/main" id="{12CD4540-41F2-404E-93DE-C213D206A22A}"/>
                </a:ext>
              </a:extLst>
            </p:cNvPr>
            <p:cNvSpPr>
              <a:spLocks noChangeShapeType="1"/>
            </p:cNvSpPr>
            <p:nvPr/>
          </p:nvSpPr>
          <p:spPr bwMode="auto">
            <a:xfrm flipH="1">
              <a:off x="1548" y="288"/>
              <a:ext cx="0" cy="330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67" name="Freeform 21">
              <a:extLst>
                <a:ext uri="{FF2B5EF4-FFF2-40B4-BE49-F238E27FC236}">
                  <a16:creationId xmlns:a16="http://schemas.microsoft.com/office/drawing/2014/main" id="{ED4A234A-DF5D-4A2B-A2D2-0FC377AC7902}"/>
                </a:ext>
              </a:extLst>
            </p:cNvPr>
            <p:cNvSpPr>
              <a:spLocks/>
            </p:cNvSpPr>
            <p:nvPr/>
          </p:nvSpPr>
          <p:spPr bwMode="auto">
            <a:xfrm>
              <a:off x="1907" y="290"/>
              <a:ext cx="6" cy="3295"/>
            </a:xfrm>
            <a:custGeom>
              <a:avLst/>
              <a:gdLst>
                <a:gd name="T0" fmla="*/ 6 w 6"/>
                <a:gd name="T1" fmla="*/ 0 h 3295"/>
                <a:gd name="T2" fmla="*/ 0 w 6"/>
                <a:gd name="T3" fmla="*/ 3295 h 3295"/>
                <a:gd name="T4" fmla="*/ 0 60000 65536"/>
                <a:gd name="T5" fmla="*/ 0 60000 65536"/>
                <a:gd name="T6" fmla="*/ 0 w 6"/>
                <a:gd name="T7" fmla="*/ 0 h 3295"/>
                <a:gd name="T8" fmla="*/ 6 w 6"/>
                <a:gd name="T9" fmla="*/ 3295 h 3295"/>
              </a:gdLst>
              <a:ahLst/>
              <a:cxnLst>
                <a:cxn ang="T4">
                  <a:pos x="T0" y="T1"/>
                </a:cxn>
                <a:cxn ang="T5">
                  <a:pos x="T2" y="T3"/>
                </a:cxn>
              </a:cxnLst>
              <a:rect l="T6" t="T7" r="T8" b="T9"/>
              <a:pathLst>
                <a:path w="6" h="3295">
                  <a:moveTo>
                    <a:pt x="6" y="0"/>
                  </a:moveTo>
                  <a:lnTo>
                    <a:pt x="0" y="3295"/>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8" name="Freeform 22">
              <a:extLst>
                <a:ext uri="{FF2B5EF4-FFF2-40B4-BE49-F238E27FC236}">
                  <a16:creationId xmlns:a16="http://schemas.microsoft.com/office/drawing/2014/main" id="{AF208EF1-057E-47B3-9D3D-E7109B23BF46}"/>
                </a:ext>
              </a:extLst>
            </p:cNvPr>
            <p:cNvSpPr>
              <a:spLocks/>
            </p:cNvSpPr>
            <p:nvPr/>
          </p:nvSpPr>
          <p:spPr bwMode="auto">
            <a:xfrm>
              <a:off x="2282" y="290"/>
              <a:ext cx="1" cy="3294"/>
            </a:xfrm>
            <a:custGeom>
              <a:avLst/>
              <a:gdLst>
                <a:gd name="T0" fmla="*/ 0 w 1"/>
                <a:gd name="T1" fmla="*/ 0 h 3294"/>
                <a:gd name="T2" fmla="*/ 1 w 1"/>
                <a:gd name="T3" fmla="*/ 3294 h 3294"/>
                <a:gd name="T4" fmla="*/ 0 60000 65536"/>
                <a:gd name="T5" fmla="*/ 0 60000 65536"/>
                <a:gd name="T6" fmla="*/ 0 w 1"/>
                <a:gd name="T7" fmla="*/ 0 h 3294"/>
                <a:gd name="T8" fmla="*/ 1 w 1"/>
                <a:gd name="T9" fmla="*/ 3294 h 3294"/>
              </a:gdLst>
              <a:ahLst/>
              <a:cxnLst>
                <a:cxn ang="T4">
                  <a:pos x="T0" y="T1"/>
                </a:cxn>
                <a:cxn ang="T5">
                  <a:pos x="T2" y="T3"/>
                </a:cxn>
              </a:cxnLst>
              <a:rect l="T6" t="T7" r="T8" b="T9"/>
              <a:pathLst>
                <a:path w="1" h="3294">
                  <a:moveTo>
                    <a:pt x="0" y="0"/>
                  </a:moveTo>
                  <a:lnTo>
                    <a:pt x="1" y="3294"/>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9" name="Freeform 23">
              <a:extLst>
                <a:ext uri="{FF2B5EF4-FFF2-40B4-BE49-F238E27FC236}">
                  <a16:creationId xmlns:a16="http://schemas.microsoft.com/office/drawing/2014/main" id="{D7FBF1E2-14FC-4A05-97EA-9CE158BD01FE}"/>
                </a:ext>
              </a:extLst>
            </p:cNvPr>
            <p:cNvSpPr>
              <a:spLocks/>
            </p:cNvSpPr>
            <p:nvPr/>
          </p:nvSpPr>
          <p:spPr bwMode="auto">
            <a:xfrm>
              <a:off x="2633" y="290"/>
              <a:ext cx="7" cy="3299"/>
            </a:xfrm>
            <a:custGeom>
              <a:avLst/>
              <a:gdLst>
                <a:gd name="T0" fmla="*/ 7 w 7"/>
                <a:gd name="T1" fmla="*/ 0 h 3299"/>
                <a:gd name="T2" fmla="*/ 0 w 7"/>
                <a:gd name="T3" fmla="*/ 3299 h 3299"/>
                <a:gd name="T4" fmla="*/ 0 60000 65536"/>
                <a:gd name="T5" fmla="*/ 0 60000 65536"/>
                <a:gd name="T6" fmla="*/ 0 w 7"/>
                <a:gd name="T7" fmla="*/ 0 h 3299"/>
                <a:gd name="T8" fmla="*/ 7 w 7"/>
                <a:gd name="T9" fmla="*/ 3299 h 3299"/>
              </a:gdLst>
              <a:ahLst/>
              <a:cxnLst>
                <a:cxn ang="T4">
                  <a:pos x="T0" y="T1"/>
                </a:cxn>
                <a:cxn ang="T5">
                  <a:pos x="T2" y="T3"/>
                </a:cxn>
              </a:cxnLst>
              <a:rect l="T6" t="T7" r="T8" b="T9"/>
              <a:pathLst>
                <a:path w="7" h="3299">
                  <a:moveTo>
                    <a:pt x="7" y="0"/>
                  </a:moveTo>
                  <a:lnTo>
                    <a:pt x="0" y="3299"/>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70" name="Freeform 24">
              <a:extLst>
                <a:ext uri="{FF2B5EF4-FFF2-40B4-BE49-F238E27FC236}">
                  <a16:creationId xmlns:a16="http://schemas.microsoft.com/office/drawing/2014/main" id="{2EC468F9-65A4-4987-B852-BD8248C5E4FD}"/>
                </a:ext>
              </a:extLst>
            </p:cNvPr>
            <p:cNvSpPr>
              <a:spLocks/>
            </p:cNvSpPr>
            <p:nvPr/>
          </p:nvSpPr>
          <p:spPr bwMode="auto">
            <a:xfrm>
              <a:off x="3012" y="293"/>
              <a:ext cx="2" cy="3289"/>
            </a:xfrm>
            <a:custGeom>
              <a:avLst/>
              <a:gdLst>
                <a:gd name="T0" fmla="*/ 0 w 2"/>
                <a:gd name="T1" fmla="*/ 0 h 3289"/>
                <a:gd name="T2" fmla="*/ 2 w 2"/>
                <a:gd name="T3" fmla="*/ 3289 h 3289"/>
                <a:gd name="T4" fmla="*/ 0 60000 65536"/>
                <a:gd name="T5" fmla="*/ 0 60000 65536"/>
                <a:gd name="T6" fmla="*/ 0 w 2"/>
                <a:gd name="T7" fmla="*/ 0 h 3289"/>
                <a:gd name="T8" fmla="*/ 2 w 2"/>
                <a:gd name="T9" fmla="*/ 3289 h 3289"/>
              </a:gdLst>
              <a:ahLst/>
              <a:cxnLst>
                <a:cxn ang="T4">
                  <a:pos x="T0" y="T1"/>
                </a:cxn>
                <a:cxn ang="T5">
                  <a:pos x="T2" y="T3"/>
                </a:cxn>
              </a:cxnLst>
              <a:rect l="T6" t="T7" r="T8" b="T9"/>
              <a:pathLst>
                <a:path w="2" h="3289">
                  <a:moveTo>
                    <a:pt x="0" y="0"/>
                  </a:moveTo>
                  <a:lnTo>
                    <a:pt x="2" y="3289"/>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71" name="Freeform 25">
              <a:extLst>
                <a:ext uri="{FF2B5EF4-FFF2-40B4-BE49-F238E27FC236}">
                  <a16:creationId xmlns:a16="http://schemas.microsoft.com/office/drawing/2014/main" id="{76CF2DB8-80E3-4A5D-9750-2ACEB04527FB}"/>
                </a:ext>
              </a:extLst>
            </p:cNvPr>
            <p:cNvSpPr>
              <a:spLocks/>
            </p:cNvSpPr>
            <p:nvPr/>
          </p:nvSpPr>
          <p:spPr bwMode="auto">
            <a:xfrm>
              <a:off x="3384" y="293"/>
              <a:ext cx="1" cy="3288"/>
            </a:xfrm>
            <a:custGeom>
              <a:avLst/>
              <a:gdLst>
                <a:gd name="T0" fmla="*/ 0 w 1"/>
                <a:gd name="T1" fmla="*/ 0 h 3288"/>
                <a:gd name="T2" fmla="*/ 1 w 1"/>
                <a:gd name="T3" fmla="*/ 3288 h 3288"/>
                <a:gd name="T4" fmla="*/ 0 60000 65536"/>
                <a:gd name="T5" fmla="*/ 0 60000 65536"/>
                <a:gd name="T6" fmla="*/ 0 w 1"/>
                <a:gd name="T7" fmla="*/ 0 h 3288"/>
                <a:gd name="T8" fmla="*/ 1 w 1"/>
                <a:gd name="T9" fmla="*/ 3288 h 3288"/>
              </a:gdLst>
              <a:ahLst/>
              <a:cxnLst>
                <a:cxn ang="T4">
                  <a:pos x="T0" y="T1"/>
                </a:cxn>
                <a:cxn ang="T5">
                  <a:pos x="T2" y="T3"/>
                </a:cxn>
              </a:cxnLst>
              <a:rect l="T6" t="T7" r="T8" b="T9"/>
              <a:pathLst>
                <a:path w="1" h="3288">
                  <a:moveTo>
                    <a:pt x="0" y="0"/>
                  </a:moveTo>
                  <a:lnTo>
                    <a:pt x="1" y="3288"/>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72" name="Line 26">
              <a:extLst>
                <a:ext uri="{FF2B5EF4-FFF2-40B4-BE49-F238E27FC236}">
                  <a16:creationId xmlns:a16="http://schemas.microsoft.com/office/drawing/2014/main" id="{FF890330-DE22-4AAB-84F3-9916847F6AF7}"/>
                </a:ext>
              </a:extLst>
            </p:cNvPr>
            <p:cNvSpPr>
              <a:spLocks noChangeShapeType="1"/>
            </p:cNvSpPr>
            <p:nvPr/>
          </p:nvSpPr>
          <p:spPr bwMode="auto">
            <a:xfrm>
              <a:off x="3732" y="286"/>
              <a:ext cx="1" cy="329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73" name="Line 27">
              <a:extLst>
                <a:ext uri="{FF2B5EF4-FFF2-40B4-BE49-F238E27FC236}">
                  <a16:creationId xmlns:a16="http://schemas.microsoft.com/office/drawing/2014/main" id="{C35CC913-8527-4D28-8613-87E9B75C62F2}"/>
                </a:ext>
              </a:extLst>
            </p:cNvPr>
            <p:cNvSpPr>
              <a:spLocks noChangeShapeType="1"/>
            </p:cNvSpPr>
            <p:nvPr/>
          </p:nvSpPr>
          <p:spPr bwMode="auto">
            <a:xfrm>
              <a:off x="4103" y="286"/>
              <a:ext cx="0" cy="329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74" name="Line 28">
              <a:extLst>
                <a:ext uri="{FF2B5EF4-FFF2-40B4-BE49-F238E27FC236}">
                  <a16:creationId xmlns:a16="http://schemas.microsoft.com/office/drawing/2014/main" id="{0803E7D5-85A8-4D0D-9358-575AC5E0848C}"/>
                </a:ext>
              </a:extLst>
            </p:cNvPr>
            <p:cNvSpPr>
              <a:spLocks noChangeShapeType="1"/>
            </p:cNvSpPr>
            <p:nvPr/>
          </p:nvSpPr>
          <p:spPr bwMode="auto">
            <a:xfrm flipH="1">
              <a:off x="4469" y="286"/>
              <a:ext cx="0" cy="330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75" name="Line 29">
              <a:extLst>
                <a:ext uri="{FF2B5EF4-FFF2-40B4-BE49-F238E27FC236}">
                  <a16:creationId xmlns:a16="http://schemas.microsoft.com/office/drawing/2014/main" id="{7F4382E6-8FBF-4F69-B29E-06875A1423C1}"/>
                </a:ext>
              </a:extLst>
            </p:cNvPr>
            <p:cNvSpPr>
              <a:spLocks noChangeShapeType="1"/>
            </p:cNvSpPr>
            <p:nvPr/>
          </p:nvSpPr>
          <p:spPr bwMode="auto">
            <a:xfrm>
              <a:off x="4834" y="294"/>
              <a:ext cx="1" cy="329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76" name="Freeform 30">
              <a:extLst>
                <a:ext uri="{FF2B5EF4-FFF2-40B4-BE49-F238E27FC236}">
                  <a16:creationId xmlns:a16="http://schemas.microsoft.com/office/drawing/2014/main" id="{4523CEF7-1D49-48E2-BB76-26C39D89B052}"/>
                </a:ext>
              </a:extLst>
            </p:cNvPr>
            <p:cNvSpPr>
              <a:spLocks/>
            </p:cNvSpPr>
            <p:nvPr/>
          </p:nvSpPr>
          <p:spPr bwMode="auto">
            <a:xfrm>
              <a:off x="5206" y="291"/>
              <a:ext cx="1" cy="3292"/>
            </a:xfrm>
            <a:custGeom>
              <a:avLst/>
              <a:gdLst>
                <a:gd name="T0" fmla="*/ 1 w 1"/>
                <a:gd name="T1" fmla="*/ 0 h 3292"/>
                <a:gd name="T2" fmla="*/ 0 w 1"/>
                <a:gd name="T3" fmla="*/ 3292 h 3292"/>
                <a:gd name="T4" fmla="*/ 0 60000 65536"/>
                <a:gd name="T5" fmla="*/ 0 60000 65536"/>
                <a:gd name="T6" fmla="*/ 0 w 1"/>
                <a:gd name="T7" fmla="*/ 0 h 3292"/>
                <a:gd name="T8" fmla="*/ 1 w 1"/>
                <a:gd name="T9" fmla="*/ 3292 h 3292"/>
              </a:gdLst>
              <a:ahLst/>
              <a:cxnLst>
                <a:cxn ang="T4">
                  <a:pos x="T0" y="T1"/>
                </a:cxn>
                <a:cxn ang="T5">
                  <a:pos x="T2" y="T3"/>
                </a:cxn>
              </a:cxnLst>
              <a:rect l="T6" t="T7" r="T8" b="T9"/>
              <a:pathLst>
                <a:path w="1" h="3292">
                  <a:moveTo>
                    <a:pt x="1" y="0"/>
                  </a:moveTo>
                  <a:lnTo>
                    <a:pt x="0" y="329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77" name="Text Box 31">
              <a:extLst>
                <a:ext uri="{FF2B5EF4-FFF2-40B4-BE49-F238E27FC236}">
                  <a16:creationId xmlns:a16="http://schemas.microsoft.com/office/drawing/2014/main" id="{CA4AF212-1B3C-456C-A03C-FA0DDFAE8421}"/>
                </a:ext>
              </a:extLst>
            </p:cNvPr>
            <p:cNvSpPr txBox="1">
              <a:spLocks noChangeArrowheads="1"/>
            </p:cNvSpPr>
            <p:nvPr/>
          </p:nvSpPr>
          <p:spPr bwMode="auto">
            <a:xfrm>
              <a:off x="575" y="3616"/>
              <a:ext cx="2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-25</a:t>
              </a:r>
              <a:endParaRPr lang="cs-CZ" altLang="cs-CZ" sz="2400">
                <a:latin typeface="Arial" panose="020B0604020202020204" pitchFamily="34" charset="0"/>
              </a:endParaRPr>
            </a:p>
          </p:txBody>
        </p:sp>
        <p:sp>
          <p:nvSpPr>
            <p:cNvPr id="134178" name="Text Box 32">
              <a:extLst>
                <a:ext uri="{FF2B5EF4-FFF2-40B4-BE49-F238E27FC236}">
                  <a16:creationId xmlns:a16="http://schemas.microsoft.com/office/drawing/2014/main" id="{67BA7049-09B5-4AC5-8B87-7819DE5A90B3}"/>
                </a:ext>
              </a:extLst>
            </p:cNvPr>
            <p:cNvSpPr txBox="1">
              <a:spLocks noChangeArrowheads="1"/>
            </p:cNvSpPr>
            <p:nvPr/>
          </p:nvSpPr>
          <p:spPr bwMode="auto">
            <a:xfrm>
              <a:off x="934" y="3603"/>
              <a:ext cx="2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-20</a:t>
              </a:r>
              <a:endParaRPr lang="cs-CZ" altLang="cs-CZ" sz="2400">
                <a:latin typeface="Arial" panose="020B0604020202020204" pitchFamily="34" charset="0"/>
              </a:endParaRPr>
            </a:p>
          </p:txBody>
        </p:sp>
        <p:sp>
          <p:nvSpPr>
            <p:cNvPr id="134179" name="Text Box 33">
              <a:extLst>
                <a:ext uri="{FF2B5EF4-FFF2-40B4-BE49-F238E27FC236}">
                  <a16:creationId xmlns:a16="http://schemas.microsoft.com/office/drawing/2014/main" id="{57A5B23E-24BC-4659-A374-33D1B4BFF6D3}"/>
                </a:ext>
              </a:extLst>
            </p:cNvPr>
            <p:cNvSpPr txBox="1">
              <a:spLocks noChangeArrowheads="1"/>
            </p:cNvSpPr>
            <p:nvPr/>
          </p:nvSpPr>
          <p:spPr bwMode="auto">
            <a:xfrm>
              <a:off x="1305" y="3607"/>
              <a:ext cx="2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-15</a:t>
              </a:r>
              <a:endParaRPr lang="cs-CZ" altLang="cs-CZ" sz="2400">
                <a:latin typeface="Arial" panose="020B0604020202020204" pitchFamily="34" charset="0"/>
              </a:endParaRPr>
            </a:p>
          </p:txBody>
        </p:sp>
        <p:sp>
          <p:nvSpPr>
            <p:cNvPr id="134180" name="Text Box 34">
              <a:extLst>
                <a:ext uri="{FF2B5EF4-FFF2-40B4-BE49-F238E27FC236}">
                  <a16:creationId xmlns:a16="http://schemas.microsoft.com/office/drawing/2014/main" id="{C3010783-B61A-4A0A-B9DE-0D9EC066AFD1}"/>
                </a:ext>
              </a:extLst>
            </p:cNvPr>
            <p:cNvSpPr txBox="1">
              <a:spLocks noChangeArrowheads="1"/>
            </p:cNvSpPr>
            <p:nvPr/>
          </p:nvSpPr>
          <p:spPr bwMode="auto">
            <a:xfrm>
              <a:off x="1676" y="3611"/>
              <a:ext cx="2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-10</a:t>
              </a:r>
              <a:endParaRPr lang="cs-CZ" altLang="cs-CZ" sz="2400">
                <a:latin typeface="Arial" panose="020B0604020202020204" pitchFamily="34" charset="0"/>
              </a:endParaRPr>
            </a:p>
          </p:txBody>
        </p:sp>
        <p:sp>
          <p:nvSpPr>
            <p:cNvPr id="134181" name="Text Box 35">
              <a:extLst>
                <a:ext uri="{FF2B5EF4-FFF2-40B4-BE49-F238E27FC236}">
                  <a16:creationId xmlns:a16="http://schemas.microsoft.com/office/drawing/2014/main" id="{A0DAC522-C2AB-4046-888B-288853F8C01A}"/>
                </a:ext>
              </a:extLst>
            </p:cNvPr>
            <p:cNvSpPr txBox="1">
              <a:spLocks noChangeArrowheads="1"/>
            </p:cNvSpPr>
            <p:nvPr/>
          </p:nvSpPr>
          <p:spPr bwMode="auto">
            <a:xfrm>
              <a:off x="2078" y="3615"/>
              <a:ext cx="21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-5</a:t>
              </a:r>
              <a:endParaRPr lang="cs-CZ" altLang="cs-CZ" sz="2400">
                <a:latin typeface="Arial" panose="020B0604020202020204" pitchFamily="34" charset="0"/>
              </a:endParaRPr>
            </a:p>
          </p:txBody>
        </p:sp>
        <p:sp>
          <p:nvSpPr>
            <p:cNvPr id="134182" name="Text Box 36">
              <a:extLst>
                <a:ext uri="{FF2B5EF4-FFF2-40B4-BE49-F238E27FC236}">
                  <a16:creationId xmlns:a16="http://schemas.microsoft.com/office/drawing/2014/main" id="{DEBD0F92-4566-45A7-942D-218DEA4C1DD3}"/>
                </a:ext>
              </a:extLst>
            </p:cNvPr>
            <p:cNvSpPr txBox="1">
              <a:spLocks noChangeArrowheads="1"/>
            </p:cNvSpPr>
            <p:nvPr/>
          </p:nvSpPr>
          <p:spPr bwMode="auto">
            <a:xfrm>
              <a:off x="2474" y="3619"/>
              <a:ext cx="1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0</a:t>
              </a:r>
              <a:endParaRPr lang="cs-CZ" altLang="cs-CZ" sz="2400">
                <a:latin typeface="Arial" panose="020B0604020202020204" pitchFamily="34" charset="0"/>
              </a:endParaRPr>
            </a:p>
          </p:txBody>
        </p:sp>
        <p:sp>
          <p:nvSpPr>
            <p:cNvPr id="134183" name="Text Box 37">
              <a:extLst>
                <a:ext uri="{FF2B5EF4-FFF2-40B4-BE49-F238E27FC236}">
                  <a16:creationId xmlns:a16="http://schemas.microsoft.com/office/drawing/2014/main" id="{680E12B4-C9DF-4B7A-AC7E-D7272F5998B9}"/>
                </a:ext>
              </a:extLst>
            </p:cNvPr>
            <p:cNvSpPr txBox="1">
              <a:spLocks noChangeArrowheads="1"/>
            </p:cNvSpPr>
            <p:nvPr/>
          </p:nvSpPr>
          <p:spPr bwMode="auto">
            <a:xfrm>
              <a:off x="2839" y="3623"/>
              <a:ext cx="1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5</a:t>
              </a:r>
              <a:endParaRPr lang="cs-CZ" altLang="cs-CZ" sz="2400">
                <a:latin typeface="Arial" panose="020B0604020202020204" pitchFamily="34" charset="0"/>
              </a:endParaRPr>
            </a:p>
          </p:txBody>
        </p:sp>
        <p:sp>
          <p:nvSpPr>
            <p:cNvPr id="134184" name="Text Box 38">
              <a:extLst>
                <a:ext uri="{FF2B5EF4-FFF2-40B4-BE49-F238E27FC236}">
                  <a16:creationId xmlns:a16="http://schemas.microsoft.com/office/drawing/2014/main" id="{7903729C-8980-49FA-BB73-1143D5D80202}"/>
                </a:ext>
              </a:extLst>
            </p:cNvPr>
            <p:cNvSpPr txBox="1">
              <a:spLocks noChangeArrowheads="1"/>
            </p:cNvSpPr>
            <p:nvPr/>
          </p:nvSpPr>
          <p:spPr bwMode="auto">
            <a:xfrm>
              <a:off x="3178" y="3621"/>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10</a:t>
              </a:r>
              <a:endParaRPr lang="cs-CZ" altLang="cs-CZ" sz="2400">
                <a:latin typeface="Arial" panose="020B0604020202020204" pitchFamily="34" charset="0"/>
              </a:endParaRPr>
            </a:p>
          </p:txBody>
        </p:sp>
        <p:sp>
          <p:nvSpPr>
            <p:cNvPr id="134185" name="Text Box 39">
              <a:extLst>
                <a:ext uri="{FF2B5EF4-FFF2-40B4-BE49-F238E27FC236}">
                  <a16:creationId xmlns:a16="http://schemas.microsoft.com/office/drawing/2014/main" id="{3E0ECD07-DF5F-43EE-A6D2-891709BF36D1}"/>
                </a:ext>
              </a:extLst>
            </p:cNvPr>
            <p:cNvSpPr txBox="1">
              <a:spLocks noChangeArrowheads="1"/>
            </p:cNvSpPr>
            <p:nvPr/>
          </p:nvSpPr>
          <p:spPr bwMode="auto">
            <a:xfrm>
              <a:off x="3532" y="3613"/>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15</a:t>
              </a:r>
              <a:endParaRPr lang="cs-CZ" altLang="cs-CZ" sz="2400">
                <a:latin typeface="Arial" panose="020B0604020202020204" pitchFamily="34" charset="0"/>
              </a:endParaRPr>
            </a:p>
          </p:txBody>
        </p:sp>
        <p:sp>
          <p:nvSpPr>
            <p:cNvPr id="134186" name="Text Box 40">
              <a:extLst>
                <a:ext uri="{FF2B5EF4-FFF2-40B4-BE49-F238E27FC236}">
                  <a16:creationId xmlns:a16="http://schemas.microsoft.com/office/drawing/2014/main" id="{D34E599C-7B3D-4754-AED8-D0E80C60AB3F}"/>
                </a:ext>
              </a:extLst>
            </p:cNvPr>
            <p:cNvSpPr txBox="1">
              <a:spLocks noChangeArrowheads="1"/>
            </p:cNvSpPr>
            <p:nvPr/>
          </p:nvSpPr>
          <p:spPr bwMode="auto">
            <a:xfrm>
              <a:off x="3903" y="3629"/>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20</a:t>
              </a:r>
              <a:endParaRPr lang="cs-CZ" altLang="cs-CZ" sz="2400">
                <a:latin typeface="Arial" panose="020B0604020202020204" pitchFamily="34" charset="0"/>
              </a:endParaRPr>
            </a:p>
          </p:txBody>
        </p:sp>
        <p:sp>
          <p:nvSpPr>
            <p:cNvPr id="134187" name="Text Box 41">
              <a:extLst>
                <a:ext uri="{FF2B5EF4-FFF2-40B4-BE49-F238E27FC236}">
                  <a16:creationId xmlns:a16="http://schemas.microsoft.com/office/drawing/2014/main" id="{9947588C-7EF8-43AE-A41C-8063E33E7377}"/>
                </a:ext>
              </a:extLst>
            </p:cNvPr>
            <p:cNvSpPr txBox="1">
              <a:spLocks noChangeArrowheads="1"/>
            </p:cNvSpPr>
            <p:nvPr/>
          </p:nvSpPr>
          <p:spPr bwMode="auto">
            <a:xfrm>
              <a:off x="4256" y="3616"/>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25</a:t>
              </a:r>
              <a:endParaRPr lang="cs-CZ" altLang="cs-CZ" sz="2400">
                <a:latin typeface="Arial" panose="020B0604020202020204" pitchFamily="34" charset="0"/>
              </a:endParaRPr>
            </a:p>
          </p:txBody>
        </p:sp>
        <p:sp>
          <p:nvSpPr>
            <p:cNvPr id="134188" name="Text Box 42">
              <a:extLst>
                <a:ext uri="{FF2B5EF4-FFF2-40B4-BE49-F238E27FC236}">
                  <a16:creationId xmlns:a16="http://schemas.microsoft.com/office/drawing/2014/main" id="{D4EC7AB0-A2FA-4D32-A8E1-AE673A76528B}"/>
                </a:ext>
              </a:extLst>
            </p:cNvPr>
            <p:cNvSpPr txBox="1">
              <a:spLocks noChangeArrowheads="1"/>
            </p:cNvSpPr>
            <p:nvPr/>
          </p:nvSpPr>
          <p:spPr bwMode="auto">
            <a:xfrm>
              <a:off x="4616" y="3620"/>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30</a:t>
              </a:r>
              <a:endParaRPr lang="cs-CZ" altLang="cs-CZ" sz="2400">
                <a:latin typeface="Arial" panose="020B0604020202020204" pitchFamily="34" charset="0"/>
              </a:endParaRPr>
            </a:p>
          </p:txBody>
        </p:sp>
        <p:sp>
          <p:nvSpPr>
            <p:cNvPr id="134189" name="Text Box 43">
              <a:extLst>
                <a:ext uri="{FF2B5EF4-FFF2-40B4-BE49-F238E27FC236}">
                  <a16:creationId xmlns:a16="http://schemas.microsoft.com/office/drawing/2014/main" id="{E85047A7-F2E8-4355-82DD-8D9CCC79420D}"/>
                </a:ext>
              </a:extLst>
            </p:cNvPr>
            <p:cNvSpPr txBox="1">
              <a:spLocks noChangeArrowheads="1"/>
            </p:cNvSpPr>
            <p:nvPr/>
          </p:nvSpPr>
          <p:spPr bwMode="auto">
            <a:xfrm>
              <a:off x="591" y="3105"/>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10</a:t>
              </a:r>
              <a:endParaRPr lang="cs-CZ" altLang="cs-CZ" sz="2400">
                <a:latin typeface="Arial" panose="020B0604020202020204" pitchFamily="34" charset="0"/>
              </a:endParaRPr>
            </a:p>
          </p:txBody>
        </p:sp>
        <p:sp>
          <p:nvSpPr>
            <p:cNvPr id="134190" name="Text Box 44">
              <a:extLst>
                <a:ext uri="{FF2B5EF4-FFF2-40B4-BE49-F238E27FC236}">
                  <a16:creationId xmlns:a16="http://schemas.microsoft.com/office/drawing/2014/main" id="{134EEA8C-295A-489F-8A4D-15F94A23B997}"/>
                </a:ext>
              </a:extLst>
            </p:cNvPr>
            <p:cNvSpPr txBox="1">
              <a:spLocks noChangeArrowheads="1"/>
            </p:cNvSpPr>
            <p:nvPr/>
          </p:nvSpPr>
          <p:spPr bwMode="auto">
            <a:xfrm>
              <a:off x="590" y="2744"/>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dirty="0">
                  <a:latin typeface="Arial" panose="020B0604020202020204" pitchFamily="34" charset="0"/>
                </a:rPr>
                <a:t>20</a:t>
              </a:r>
              <a:endParaRPr lang="cs-CZ" altLang="cs-CZ" sz="2400" dirty="0">
                <a:latin typeface="Arial" panose="020B0604020202020204" pitchFamily="34" charset="0"/>
              </a:endParaRPr>
            </a:p>
          </p:txBody>
        </p:sp>
        <p:sp>
          <p:nvSpPr>
            <p:cNvPr id="134191" name="Text Box 45">
              <a:extLst>
                <a:ext uri="{FF2B5EF4-FFF2-40B4-BE49-F238E27FC236}">
                  <a16:creationId xmlns:a16="http://schemas.microsoft.com/office/drawing/2014/main" id="{8AB603CC-8082-46D7-B12E-AAA9953C5C50}"/>
                </a:ext>
              </a:extLst>
            </p:cNvPr>
            <p:cNvSpPr txBox="1">
              <a:spLocks noChangeArrowheads="1"/>
            </p:cNvSpPr>
            <p:nvPr/>
          </p:nvSpPr>
          <p:spPr bwMode="auto">
            <a:xfrm>
              <a:off x="588" y="2383"/>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30</a:t>
              </a:r>
              <a:endParaRPr lang="cs-CZ" altLang="cs-CZ" sz="2400">
                <a:latin typeface="Arial" panose="020B0604020202020204" pitchFamily="34" charset="0"/>
              </a:endParaRPr>
            </a:p>
          </p:txBody>
        </p:sp>
        <p:sp>
          <p:nvSpPr>
            <p:cNvPr id="134192" name="Text Box 46">
              <a:extLst>
                <a:ext uri="{FF2B5EF4-FFF2-40B4-BE49-F238E27FC236}">
                  <a16:creationId xmlns:a16="http://schemas.microsoft.com/office/drawing/2014/main" id="{7C651636-7446-414F-953B-493794BB7830}"/>
                </a:ext>
              </a:extLst>
            </p:cNvPr>
            <p:cNvSpPr txBox="1">
              <a:spLocks noChangeArrowheads="1"/>
            </p:cNvSpPr>
            <p:nvPr/>
          </p:nvSpPr>
          <p:spPr bwMode="auto">
            <a:xfrm>
              <a:off x="587" y="2004"/>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40</a:t>
              </a:r>
              <a:endParaRPr lang="cs-CZ" altLang="cs-CZ" sz="2400">
                <a:latin typeface="Arial" panose="020B0604020202020204" pitchFamily="34" charset="0"/>
              </a:endParaRPr>
            </a:p>
          </p:txBody>
        </p:sp>
        <p:sp>
          <p:nvSpPr>
            <p:cNvPr id="134193" name="Text Box 47">
              <a:extLst>
                <a:ext uri="{FF2B5EF4-FFF2-40B4-BE49-F238E27FC236}">
                  <a16:creationId xmlns:a16="http://schemas.microsoft.com/office/drawing/2014/main" id="{F581C337-CA93-4035-9D1A-57FA3E549F8B}"/>
                </a:ext>
              </a:extLst>
            </p:cNvPr>
            <p:cNvSpPr txBox="1">
              <a:spLocks noChangeArrowheads="1"/>
            </p:cNvSpPr>
            <p:nvPr/>
          </p:nvSpPr>
          <p:spPr bwMode="auto">
            <a:xfrm>
              <a:off x="592" y="1643"/>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50</a:t>
              </a:r>
              <a:endParaRPr lang="cs-CZ" altLang="cs-CZ" sz="2400">
                <a:latin typeface="Arial" panose="020B0604020202020204" pitchFamily="34" charset="0"/>
              </a:endParaRPr>
            </a:p>
          </p:txBody>
        </p:sp>
        <p:sp>
          <p:nvSpPr>
            <p:cNvPr id="134194" name="Text Box 48">
              <a:extLst>
                <a:ext uri="{FF2B5EF4-FFF2-40B4-BE49-F238E27FC236}">
                  <a16:creationId xmlns:a16="http://schemas.microsoft.com/office/drawing/2014/main" id="{D60CAE63-D4CC-4CA4-81F6-413B24C40513}"/>
                </a:ext>
              </a:extLst>
            </p:cNvPr>
            <p:cNvSpPr txBox="1">
              <a:spLocks noChangeArrowheads="1"/>
            </p:cNvSpPr>
            <p:nvPr/>
          </p:nvSpPr>
          <p:spPr bwMode="auto">
            <a:xfrm>
              <a:off x="597" y="1282"/>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60</a:t>
              </a:r>
              <a:endParaRPr lang="cs-CZ" altLang="cs-CZ" sz="2400">
                <a:latin typeface="Arial" panose="020B0604020202020204" pitchFamily="34" charset="0"/>
              </a:endParaRPr>
            </a:p>
          </p:txBody>
        </p:sp>
        <p:sp>
          <p:nvSpPr>
            <p:cNvPr id="134195" name="Text Box 49">
              <a:extLst>
                <a:ext uri="{FF2B5EF4-FFF2-40B4-BE49-F238E27FC236}">
                  <a16:creationId xmlns:a16="http://schemas.microsoft.com/office/drawing/2014/main" id="{02927C54-34B5-47F4-82C9-E6397BEB0B59}"/>
                </a:ext>
              </a:extLst>
            </p:cNvPr>
            <p:cNvSpPr txBox="1">
              <a:spLocks noChangeArrowheads="1"/>
            </p:cNvSpPr>
            <p:nvPr/>
          </p:nvSpPr>
          <p:spPr bwMode="auto">
            <a:xfrm>
              <a:off x="602" y="921"/>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70</a:t>
              </a:r>
              <a:endParaRPr lang="cs-CZ" altLang="cs-CZ" sz="2400">
                <a:latin typeface="Arial" panose="020B0604020202020204" pitchFamily="34" charset="0"/>
              </a:endParaRPr>
            </a:p>
          </p:txBody>
        </p:sp>
        <p:sp>
          <p:nvSpPr>
            <p:cNvPr id="134196" name="Text Box 50">
              <a:extLst>
                <a:ext uri="{FF2B5EF4-FFF2-40B4-BE49-F238E27FC236}">
                  <a16:creationId xmlns:a16="http://schemas.microsoft.com/office/drawing/2014/main" id="{64933554-E4F0-4E80-B5EE-D745127DA6DC}"/>
                </a:ext>
              </a:extLst>
            </p:cNvPr>
            <p:cNvSpPr txBox="1">
              <a:spLocks noChangeArrowheads="1"/>
            </p:cNvSpPr>
            <p:nvPr/>
          </p:nvSpPr>
          <p:spPr bwMode="auto">
            <a:xfrm>
              <a:off x="607" y="549"/>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80</a:t>
              </a:r>
              <a:endParaRPr lang="cs-CZ" altLang="cs-CZ" sz="2400">
                <a:latin typeface="Arial" panose="020B0604020202020204" pitchFamily="34" charset="0"/>
              </a:endParaRPr>
            </a:p>
          </p:txBody>
        </p:sp>
        <p:sp>
          <p:nvSpPr>
            <p:cNvPr id="134197" name="Text Box 51">
              <a:extLst>
                <a:ext uri="{FF2B5EF4-FFF2-40B4-BE49-F238E27FC236}">
                  <a16:creationId xmlns:a16="http://schemas.microsoft.com/office/drawing/2014/main" id="{36BB3BFD-A51D-42EC-B7A4-1174C9C55173}"/>
                </a:ext>
              </a:extLst>
            </p:cNvPr>
            <p:cNvSpPr txBox="1">
              <a:spLocks noChangeArrowheads="1"/>
            </p:cNvSpPr>
            <p:nvPr/>
          </p:nvSpPr>
          <p:spPr bwMode="auto">
            <a:xfrm>
              <a:off x="612" y="176"/>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90</a:t>
              </a:r>
              <a:endParaRPr lang="cs-CZ" altLang="cs-CZ" sz="2400">
                <a:latin typeface="Arial" panose="020B0604020202020204" pitchFamily="34" charset="0"/>
              </a:endParaRPr>
            </a:p>
          </p:txBody>
        </p:sp>
        <p:sp>
          <p:nvSpPr>
            <p:cNvPr id="134198" name="Text Box 52">
              <a:extLst>
                <a:ext uri="{FF2B5EF4-FFF2-40B4-BE49-F238E27FC236}">
                  <a16:creationId xmlns:a16="http://schemas.microsoft.com/office/drawing/2014/main" id="{428C4C99-0022-493B-B964-B4221CD3DD62}"/>
                </a:ext>
              </a:extLst>
            </p:cNvPr>
            <p:cNvSpPr txBox="1">
              <a:spLocks noChangeArrowheads="1"/>
            </p:cNvSpPr>
            <p:nvPr/>
          </p:nvSpPr>
          <p:spPr bwMode="auto">
            <a:xfrm>
              <a:off x="46" y="100"/>
              <a:ext cx="6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a:latin typeface="Arial" panose="020B0604020202020204" pitchFamily="34" charset="0"/>
                </a:rPr>
                <a:t>P</a:t>
              </a:r>
              <a:r>
                <a:rPr lang="cs-CZ" altLang="cs-CZ" sz="1400">
                  <a:latin typeface="Arial" panose="020B0604020202020204" pitchFamily="34" charset="0"/>
                </a:rPr>
                <a:t>CO</a:t>
              </a:r>
              <a:r>
                <a:rPr lang="cs-CZ" altLang="cs-CZ" sz="1400" baseline="-25000">
                  <a:latin typeface="Arial" panose="020B0604020202020204" pitchFamily="34" charset="0"/>
                </a:rPr>
                <a:t>2</a:t>
              </a:r>
              <a:r>
                <a:rPr lang="cs-CZ" altLang="cs-CZ" sz="1400">
                  <a:latin typeface="Arial" panose="020B0604020202020204" pitchFamily="34" charset="0"/>
                </a:rPr>
                <a:t> </a:t>
              </a:r>
              <a:r>
                <a:rPr lang="cs-CZ" altLang="cs-CZ" sz="1200">
                  <a:latin typeface="Arial" panose="020B0604020202020204" pitchFamily="34" charset="0"/>
                </a:rPr>
                <a:t>torr</a:t>
              </a:r>
              <a:endParaRPr lang="cs-CZ" altLang="cs-CZ" sz="2400">
                <a:latin typeface="Arial" panose="020B0604020202020204" pitchFamily="34" charset="0"/>
              </a:endParaRPr>
            </a:p>
          </p:txBody>
        </p:sp>
        <p:sp>
          <p:nvSpPr>
            <p:cNvPr id="134199" name="Text Box 53">
              <a:extLst>
                <a:ext uri="{FF2B5EF4-FFF2-40B4-BE49-F238E27FC236}">
                  <a16:creationId xmlns:a16="http://schemas.microsoft.com/office/drawing/2014/main" id="{1B2DA99E-7878-420D-AD86-CD6F3CC0DB4F}"/>
                </a:ext>
              </a:extLst>
            </p:cNvPr>
            <p:cNvSpPr txBox="1">
              <a:spLocks noChangeArrowheads="1"/>
            </p:cNvSpPr>
            <p:nvPr/>
          </p:nvSpPr>
          <p:spPr bwMode="auto">
            <a:xfrm>
              <a:off x="4221" y="3710"/>
              <a:ext cx="12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600">
                  <a:latin typeface="Arial" panose="020B0604020202020204" pitchFamily="34" charset="0"/>
                </a:rPr>
                <a:t>Base Excess</a:t>
              </a:r>
              <a:r>
                <a:rPr lang="cs-CZ" altLang="cs-CZ" sz="2400">
                  <a:latin typeface="Arial" panose="020B0604020202020204" pitchFamily="34" charset="0"/>
                </a:rPr>
                <a:t> </a:t>
              </a:r>
              <a:r>
                <a:rPr lang="cs-CZ" altLang="cs-CZ" sz="1200">
                  <a:latin typeface="Arial" panose="020B0604020202020204" pitchFamily="34" charset="0"/>
                </a:rPr>
                <a:t>mmol/l</a:t>
              </a:r>
              <a:endParaRPr lang="cs-CZ" altLang="cs-CZ" sz="2400">
                <a:latin typeface="Arial" panose="020B0604020202020204" pitchFamily="34" charset="0"/>
              </a:endParaRPr>
            </a:p>
          </p:txBody>
        </p:sp>
        <p:sp>
          <p:nvSpPr>
            <p:cNvPr id="134200" name="Freeform 54">
              <a:extLst>
                <a:ext uri="{FF2B5EF4-FFF2-40B4-BE49-F238E27FC236}">
                  <a16:creationId xmlns:a16="http://schemas.microsoft.com/office/drawing/2014/main" id="{CFA04562-DFB6-4926-8CAE-EF3CC96A7D35}"/>
                </a:ext>
              </a:extLst>
            </p:cNvPr>
            <p:cNvSpPr>
              <a:spLocks/>
            </p:cNvSpPr>
            <p:nvPr/>
          </p:nvSpPr>
          <p:spPr bwMode="auto">
            <a:xfrm>
              <a:off x="819" y="291"/>
              <a:ext cx="1370" cy="2662"/>
            </a:xfrm>
            <a:custGeom>
              <a:avLst/>
              <a:gdLst>
                <a:gd name="T0" fmla="*/ 0 w 1368"/>
                <a:gd name="T1" fmla="*/ 2680 h 2659"/>
                <a:gd name="T2" fmla="*/ 191 w 1368"/>
                <a:gd name="T3" fmla="*/ 2421 h 2659"/>
                <a:gd name="T4" fmla="*/ 375 w 1368"/>
                <a:gd name="T5" fmla="*/ 2151 h 2659"/>
                <a:gd name="T6" fmla="*/ 689 w 1368"/>
                <a:gd name="T7" fmla="*/ 1534 h 2659"/>
                <a:gd name="T8" fmla="*/ 895 w 1368"/>
                <a:gd name="T9" fmla="*/ 1059 h 2659"/>
                <a:gd name="T10" fmla="*/ 1382 w 1368"/>
                <a:gd name="T11" fmla="*/ 0 h 2659"/>
                <a:gd name="T12" fmla="*/ 0 60000 65536"/>
                <a:gd name="T13" fmla="*/ 0 60000 65536"/>
                <a:gd name="T14" fmla="*/ 0 60000 65536"/>
                <a:gd name="T15" fmla="*/ 0 60000 65536"/>
                <a:gd name="T16" fmla="*/ 0 60000 65536"/>
                <a:gd name="T17" fmla="*/ 0 60000 65536"/>
                <a:gd name="T18" fmla="*/ 0 w 1368"/>
                <a:gd name="T19" fmla="*/ 0 h 2659"/>
                <a:gd name="T20" fmla="*/ 1368 w 1368"/>
                <a:gd name="T21" fmla="*/ 2659 h 2659"/>
              </a:gdLst>
              <a:ahLst/>
              <a:cxnLst>
                <a:cxn ang="T12">
                  <a:pos x="T0" y="T1"/>
                </a:cxn>
                <a:cxn ang="T13">
                  <a:pos x="T2" y="T3"/>
                </a:cxn>
                <a:cxn ang="T14">
                  <a:pos x="T4" y="T5"/>
                </a:cxn>
                <a:cxn ang="T15">
                  <a:pos x="T6" y="T7"/>
                </a:cxn>
                <a:cxn ang="T16">
                  <a:pos x="T8" y="T9"/>
                </a:cxn>
                <a:cxn ang="T17">
                  <a:pos x="T10" y="T11"/>
                </a:cxn>
              </a:cxnLst>
              <a:rect l="T18" t="T19" r="T20" b="T21"/>
              <a:pathLst>
                <a:path w="1368" h="2659">
                  <a:moveTo>
                    <a:pt x="0" y="2659"/>
                  </a:moveTo>
                  <a:cubicBezTo>
                    <a:pt x="31" y="2616"/>
                    <a:pt x="130" y="2487"/>
                    <a:pt x="191" y="2400"/>
                  </a:cubicBezTo>
                  <a:cubicBezTo>
                    <a:pt x="252" y="2313"/>
                    <a:pt x="286" y="2283"/>
                    <a:pt x="368" y="2137"/>
                  </a:cubicBezTo>
                  <a:cubicBezTo>
                    <a:pt x="450" y="1991"/>
                    <a:pt x="595" y="1701"/>
                    <a:pt x="682" y="1520"/>
                  </a:cubicBezTo>
                  <a:cubicBezTo>
                    <a:pt x="769" y="1339"/>
                    <a:pt x="774" y="1305"/>
                    <a:pt x="888" y="1052"/>
                  </a:cubicBezTo>
                  <a:cubicBezTo>
                    <a:pt x="1002" y="799"/>
                    <a:pt x="1268" y="219"/>
                    <a:pt x="1368"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201" name="Freeform 55">
              <a:extLst>
                <a:ext uri="{FF2B5EF4-FFF2-40B4-BE49-F238E27FC236}">
                  <a16:creationId xmlns:a16="http://schemas.microsoft.com/office/drawing/2014/main" id="{7285B51A-2455-4B2E-9E09-99B372166A9C}"/>
                </a:ext>
              </a:extLst>
            </p:cNvPr>
            <p:cNvSpPr>
              <a:spLocks/>
            </p:cNvSpPr>
            <p:nvPr/>
          </p:nvSpPr>
          <p:spPr bwMode="auto">
            <a:xfrm>
              <a:off x="937" y="291"/>
              <a:ext cx="1823" cy="2926"/>
            </a:xfrm>
            <a:custGeom>
              <a:avLst/>
              <a:gdLst>
                <a:gd name="T0" fmla="*/ 0 w 1823"/>
                <a:gd name="T1" fmla="*/ 2926 h 2926"/>
                <a:gd name="T2" fmla="*/ 331 w 1823"/>
                <a:gd name="T3" fmla="*/ 2548 h 2926"/>
                <a:gd name="T4" fmla="*/ 508 w 1823"/>
                <a:gd name="T5" fmla="*/ 2285 h 2926"/>
                <a:gd name="T6" fmla="*/ 646 w 1823"/>
                <a:gd name="T7" fmla="*/ 2035 h 2926"/>
                <a:gd name="T8" fmla="*/ 863 w 1823"/>
                <a:gd name="T9" fmla="*/ 1663 h 2926"/>
                <a:gd name="T10" fmla="*/ 1177 w 1823"/>
                <a:gd name="T11" fmla="*/ 1120 h 2926"/>
                <a:gd name="T12" fmla="*/ 1526 w 1823"/>
                <a:gd name="T13" fmla="*/ 515 h 2926"/>
                <a:gd name="T14" fmla="*/ 1823 w 1823"/>
                <a:gd name="T15" fmla="*/ 0 h 2926"/>
                <a:gd name="T16" fmla="*/ 0 60000 65536"/>
                <a:gd name="T17" fmla="*/ 0 60000 65536"/>
                <a:gd name="T18" fmla="*/ 0 60000 65536"/>
                <a:gd name="T19" fmla="*/ 0 60000 65536"/>
                <a:gd name="T20" fmla="*/ 0 60000 65536"/>
                <a:gd name="T21" fmla="*/ 0 60000 65536"/>
                <a:gd name="T22" fmla="*/ 0 60000 65536"/>
                <a:gd name="T23" fmla="*/ 0 60000 65536"/>
                <a:gd name="T24" fmla="*/ 0 w 1823"/>
                <a:gd name="T25" fmla="*/ 0 h 2926"/>
                <a:gd name="T26" fmla="*/ 1823 w 1823"/>
                <a:gd name="T27" fmla="*/ 2926 h 29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3" h="2926">
                  <a:moveTo>
                    <a:pt x="0" y="2926"/>
                  </a:moveTo>
                  <a:cubicBezTo>
                    <a:pt x="56" y="2863"/>
                    <a:pt x="246" y="2655"/>
                    <a:pt x="331" y="2548"/>
                  </a:cubicBezTo>
                  <a:cubicBezTo>
                    <a:pt x="416" y="2441"/>
                    <a:pt x="456" y="2370"/>
                    <a:pt x="508" y="2285"/>
                  </a:cubicBezTo>
                  <a:cubicBezTo>
                    <a:pt x="560" y="2200"/>
                    <a:pt x="587" y="2139"/>
                    <a:pt x="646" y="2035"/>
                  </a:cubicBezTo>
                  <a:cubicBezTo>
                    <a:pt x="705" y="1931"/>
                    <a:pt x="775" y="1815"/>
                    <a:pt x="863" y="1663"/>
                  </a:cubicBezTo>
                  <a:cubicBezTo>
                    <a:pt x="951" y="1511"/>
                    <a:pt x="1067" y="1311"/>
                    <a:pt x="1177" y="1120"/>
                  </a:cubicBezTo>
                  <a:cubicBezTo>
                    <a:pt x="1287" y="929"/>
                    <a:pt x="1418" y="702"/>
                    <a:pt x="1526" y="515"/>
                  </a:cubicBezTo>
                  <a:cubicBezTo>
                    <a:pt x="1634" y="328"/>
                    <a:pt x="1761" y="107"/>
                    <a:pt x="1823"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202" name="Freeform 56">
              <a:extLst>
                <a:ext uri="{FF2B5EF4-FFF2-40B4-BE49-F238E27FC236}">
                  <a16:creationId xmlns:a16="http://schemas.microsoft.com/office/drawing/2014/main" id="{8FDEDBA1-5540-4518-876D-FDC91D64EF6A}"/>
                </a:ext>
              </a:extLst>
            </p:cNvPr>
            <p:cNvSpPr>
              <a:spLocks/>
            </p:cNvSpPr>
            <p:nvPr/>
          </p:nvSpPr>
          <p:spPr bwMode="auto">
            <a:xfrm>
              <a:off x="1157" y="288"/>
              <a:ext cx="2320" cy="2935"/>
            </a:xfrm>
            <a:custGeom>
              <a:avLst/>
              <a:gdLst>
                <a:gd name="T0" fmla="*/ 0 w 2320"/>
                <a:gd name="T1" fmla="*/ 2935 h 2935"/>
                <a:gd name="T2" fmla="*/ 569 w 2320"/>
                <a:gd name="T3" fmla="*/ 2383 h 2935"/>
                <a:gd name="T4" fmla="*/ 900 w 2320"/>
                <a:gd name="T5" fmla="*/ 1966 h 2935"/>
                <a:gd name="T6" fmla="*/ 1139 w 2320"/>
                <a:gd name="T7" fmla="*/ 1623 h 2935"/>
                <a:gd name="T8" fmla="*/ 1396 w 2320"/>
                <a:gd name="T9" fmla="*/ 1258 h 2935"/>
                <a:gd name="T10" fmla="*/ 1693 w 2320"/>
                <a:gd name="T11" fmla="*/ 852 h 2935"/>
                <a:gd name="T12" fmla="*/ 2001 w 2320"/>
                <a:gd name="T13" fmla="*/ 425 h 2935"/>
                <a:gd name="T14" fmla="*/ 2320 w 2320"/>
                <a:gd name="T15" fmla="*/ 0 h 2935"/>
                <a:gd name="T16" fmla="*/ 0 60000 65536"/>
                <a:gd name="T17" fmla="*/ 0 60000 65536"/>
                <a:gd name="T18" fmla="*/ 0 60000 65536"/>
                <a:gd name="T19" fmla="*/ 0 60000 65536"/>
                <a:gd name="T20" fmla="*/ 0 60000 65536"/>
                <a:gd name="T21" fmla="*/ 0 60000 65536"/>
                <a:gd name="T22" fmla="*/ 0 60000 65536"/>
                <a:gd name="T23" fmla="*/ 0 60000 65536"/>
                <a:gd name="T24" fmla="*/ 0 w 2320"/>
                <a:gd name="T25" fmla="*/ 0 h 2935"/>
                <a:gd name="T26" fmla="*/ 2320 w 2320"/>
                <a:gd name="T27" fmla="*/ 2935 h 29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0" h="2935">
                  <a:moveTo>
                    <a:pt x="0" y="2935"/>
                  </a:moveTo>
                  <a:cubicBezTo>
                    <a:pt x="95" y="2843"/>
                    <a:pt x="419" y="2544"/>
                    <a:pt x="569" y="2383"/>
                  </a:cubicBezTo>
                  <a:cubicBezTo>
                    <a:pt x="719" y="2222"/>
                    <a:pt x="805" y="2094"/>
                    <a:pt x="900" y="1966"/>
                  </a:cubicBezTo>
                  <a:cubicBezTo>
                    <a:pt x="995" y="1840"/>
                    <a:pt x="1056" y="1742"/>
                    <a:pt x="1139" y="1623"/>
                  </a:cubicBezTo>
                  <a:cubicBezTo>
                    <a:pt x="1223" y="1506"/>
                    <a:pt x="1305" y="1387"/>
                    <a:pt x="1396" y="1258"/>
                  </a:cubicBezTo>
                  <a:cubicBezTo>
                    <a:pt x="1488" y="1129"/>
                    <a:pt x="1592" y="992"/>
                    <a:pt x="1693" y="852"/>
                  </a:cubicBezTo>
                  <a:cubicBezTo>
                    <a:pt x="1794" y="714"/>
                    <a:pt x="1896" y="567"/>
                    <a:pt x="2001" y="425"/>
                  </a:cubicBezTo>
                  <a:cubicBezTo>
                    <a:pt x="2107" y="283"/>
                    <a:pt x="2254" y="89"/>
                    <a:pt x="2320"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203" name="Freeform 57">
              <a:extLst>
                <a:ext uri="{FF2B5EF4-FFF2-40B4-BE49-F238E27FC236}">
                  <a16:creationId xmlns:a16="http://schemas.microsoft.com/office/drawing/2014/main" id="{73C576BC-DBA4-494F-A904-F0962E2CDA66}"/>
                </a:ext>
              </a:extLst>
            </p:cNvPr>
            <p:cNvSpPr>
              <a:spLocks/>
            </p:cNvSpPr>
            <p:nvPr/>
          </p:nvSpPr>
          <p:spPr bwMode="auto">
            <a:xfrm>
              <a:off x="1389" y="294"/>
              <a:ext cx="2661" cy="2923"/>
            </a:xfrm>
            <a:custGeom>
              <a:avLst/>
              <a:gdLst>
                <a:gd name="T0" fmla="*/ 0 w 2661"/>
                <a:gd name="T1" fmla="*/ 2923 h 2923"/>
                <a:gd name="T2" fmla="*/ 617 w 2661"/>
                <a:gd name="T3" fmla="*/ 2369 h 2923"/>
                <a:gd name="T4" fmla="*/ 1005 w 2661"/>
                <a:gd name="T5" fmla="*/ 1980 h 2923"/>
                <a:gd name="T6" fmla="*/ 1257 w 2661"/>
                <a:gd name="T7" fmla="*/ 1666 h 2923"/>
                <a:gd name="T8" fmla="*/ 1560 w 2661"/>
                <a:gd name="T9" fmla="*/ 1312 h 2923"/>
                <a:gd name="T10" fmla="*/ 1908 w 2661"/>
                <a:gd name="T11" fmla="*/ 883 h 2923"/>
                <a:gd name="T12" fmla="*/ 2286 w 2661"/>
                <a:gd name="T13" fmla="*/ 432 h 2923"/>
                <a:gd name="T14" fmla="*/ 2661 w 2661"/>
                <a:gd name="T15" fmla="*/ 0 h 2923"/>
                <a:gd name="T16" fmla="*/ 0 60000 65536"/>
                <a:gd name="T17" fmla="*/ 0 60000 65536"/>
                <a:gd name="T18" fmla="*/ 0 60000 65536"/>
                <a:gd name="T19" fmla="*/ 0 60000 65536"/>
                <a:gd name="T20" fmla="*/ 0 60000 65536"/>
                <a:gd name="T21" fmla="*/ 0 60000 65536"/>
                <a:gd name="T22" fmla="*/ 0 60000 65536"/>
                <a:gd name="T23" fmla="*/ 0 60000 65536"/>
                <a:gd name="T24" fmla="*/ 0 w 2661"/>
                <a:gd name="T25" fmla="*/ 0 h 2923"/>
                <a:gd name="T26" fmla="*/ 2661 w 2661"/>
                <a:gd name="T27" fmla="*/ 2923 h 29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1" h="2923">
                  <a:moveTo>
                    <a:pt x="0" y="2923"/>
                  </a:moveTo>
                  <a:cubicBezTo>
                    <a:pt x="102" y="2831"/>
                    <a:pt x="450" y="2526"/>
                    <a:pt x="617" y="2369"/>
                  </a:cubicBezTo>
                  <a:cubicBezTo>
                    <a:pt x="784" y="2212"/>
                    <a:pt x="898" y="2097"/>
                    <a:pt x="1005" y="1980"/>
                  </a:cubicBezTo>
                  <a:cubicBezTo>
                    <a:pt x="1112" y="1863"/>
                    <a:pt x="1165" y="1777"/>
                    <a:pt x="1257" y="1666"/>
                  </a:cubicBezTo>
                  <a:cubicBezTo>
                    <a:pt x="1349" y="1555"/>
                    <a:pt x="1452" y="1442"/>
                    <a:pt x="1560" y="1312"/>
                  </a:cubicBezTo>
                  <a:cubicBezTo>
                    <a:pt x="1668" y="1182"/>
                    <a:pt x="1787" y="1030"/>
                    <a:pt x="1908" y="883"/>
                  </a:cubicBezTo>
                  <a:cubicBezTo>
                    <a:pt x="2029" y="736"/>
                    <a:pt x="2161" y="579"/>
                    <a:pt x="2286" y="432"/>
                  </a:cubicBezTo>
                  <a:cubicBezTo>
                    <a:pt x="2411" y="285"/>
                    <a:pt x="2583" y="90"/>
                    <a:pt x="2661"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4204" name="Freeform 58">
              <a:extLst>
                <a:ext uri="{FF2B5EF4-FFF2-40B4-BE49-F238E27FC236}">
                  <a16:creationId xmlns:a16="http://schemas.microsoft.com/office/drawing/2014/main" id="{0E9DFECB-CDA1-4D9C-9637-D504F28957A5}"/>
                </a:ext>
              </a:extLst>
            </p:cNvPr>
            <p:cNvSpPr>
              <a:spLocks/>
            </p:cNvSpPr>
            <p:nvPr/>
          </p:nvSpPr>
          <p:spPr bwMode="auto">
            <a:xfrm>
              <a:off x="1600" y="291"/>
              <a:ext cx="3006" cy="2920"/>
            </a:xfrm>
            <a:custGeom>
              <a:avLst/>
              <a:gdLst>
                <a:gd name="T0" fmla="*/ 0 w 3006"/>
                <a:gd name="T1" fmla="*/ 2920 h 2920"/>
                <a:gd name="T2" fmla="*/ 549 w 3006"/>
                <a:gd name="T3" fmla="*/ 2463 h 2920"/>
                <a:gd name="T4" fmla="*/ 1006 w 3006"/>
                <a:gd name="T5" fmla="*/ 2017 h 2920"/>
                <a:gd name="T6" fmla="*/ 1355 w 3006"/>
                <a:gd name="T7" fmla="*/ 1652 h 2920"/>
                <a:gd name="T8" fmla="*/ 1800 w 3006"/>
                <a:gd name="T9" fmla="*/ 1206 h 2920"/>
                <a:gd name="T10" fmla="*/ 2137 w 3006"/>
                <a:gd name="T11" fmla="*/ 858 h 2920"/>
                <a:gd name="T12" fmla="*/ 2412 w 3006"/>
                <a:gd name="T13" fmla="*/ 589 h 2920"/>
                <a:gd name="T14" fmla="*/ 2691 w 3006"/>
                <a:gd name="T15" fmla="*/ 304 h 2920"/>
                <a:gd name="T16" fmla="*/ 3006 w 3006"/>
                <a:gd name="T17" fmla="*/ 0 h 29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6"/>
                <a:gd name="T28" fmla="*/ 0 h 2920"/>
                <a:gd name="T29" fmla="*/ 3006 w 3006"/>
                <a:gd name="T30" fmla="*/ 2920 h 29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6" h="2920">
                  <a:moveTo>
                    <a:pt x="0" y="2920"/>
                  </a:moveTo>
                  <a:cubicBezTo>
                    <a:pt x="91" y="2844"/>
                    <a:pt x="381" y="2613"/>
                    <a:pt x="549" y="2463"/>
                  </a:cubicBezTo>
                  <a:cubicBezTo>
                    <a:pt x="717" y="2313"/>
                    <a:pt x="872" y="2152"/>
                    <a:pt x="1006" y="2017"/>
                  </a:cubicBezTo>
                  <a:cubicBezTo>
                    <a:pt x="1140" y="1882"/>
                    <a:pt x="1223" y="1787"/>
                    <a:pt x="1355" y="1652"/>
                  </a:cubicBezTo>
                  <a:cubicBezTo>
                    <a:pt x="1487" y="1517"/>
                    <a:pt x="1670" y="1338"/>
                    <a:pt x="1800" y="1206"/>
                  </a:cubicBezTo>
                  <a:cubicBezTo>
                    <a:pt x="1930" y="1074"/>
                    <a:pt x="2035" y="961"/>
                    <a:pt x="2137" y="858"/>
                  </a:cubicBezTo>
                  <a:cubicBezTo>
                    <a:pt x="2239" y="755"/>
                    <a:pt x="2320" y="681"/>
                    <a:pt x="2412" y="589"/>
                  </a:cubicBezTo>
                  <a:cubicBezTo>
                    <a:pt x="2504" y="497"/>
                    <a:pt x="2592" y="402"/>
                    <a:pt x="2691" y="304"/>
                  </a:cubicBezTo>
                  <a:cubicBezTo>
                    <a:pt x="2790" y="206"/>
                    <a:pt x="2941" y="63"/>
                    <a:pt x="3006"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205" name="Freeform 59">
              <a:extLst>
                <a:ext uri="{FF2B5EF4-FFF2-40B4-BE49-F238E27FC236}">
                  <a16:creationId xmlns:a16="http://schemas.microsoft.com/office/drawing/2014/main" id="{48D4AB92-2F84-4CE1-A038-C0F7CDB10CC4}"/>
                </a:ext>
              </a:extLst>
            </p:cNvPr>
            <p:cNvSpPr>
              <a:spLocks/>
            </p:cNvSpPr>
            <p:nvPr/>
          </p:nvSpPr>
          <p:spPr bwMode="auto">
            <a:xfrm>
              <a:off x="1726" y="297"/>
              <a:ext cx="3471" cy="2920"/>
            </a:xfrm>
            <a:custGeom>
              <a:avLst/>
              <a:gdLst>
                <a:gd name="T0" fmla="*/ 0 w 3463"/>
                <a:gd name="T1" fmla="*/ 2992 h 2908"/>
                <a:gd name="T2" fmla="*/ 401 w 3463"/>
                <a:gd name="T3" fmla="*/ 2751 h 2908"/>
                <a:gd name="T4" fmla="*/ 991 w 3463"/>
                <a:gd name="T5" fmla="*/ 2245 h 2908"/>
                <a:gd name="T6" fmla="*/ 1318 w 3463"/>
                <a:gd name="T7" fmla="*/ 1947 h 2908"/>
                <a:gd name="T8" fmla="*/ 1714 w 3463"/>
                <a:gd name="T9" fmla="*/ 1626 h 2908"/>
                <a:gd name="T10" fmla="*/ 2081 w 3463"/>
                <a:gd name="T11" fmla="*/ 1292 h 2908"/>
                <a:gd name="T12" fmla="*/ 2349 w 3463"/>
                <a:gd name="T13" fmla="*/ 1045 h 2908"/>
                <a:gd name="T14" fmla="*/ 2722 w 3463"/>
                <a:gd name="T15" fmla="*/ 718 h 2908"/>
                <a:gd name="T16" fmla="*/ 3026 w 3463"/>
                <a:gd name="T17" fmla="*/ 454 h 2908"/>
                <a:gd name="T18" fmla="*/ 3519 w 3463"/>
                <a:gd name="T19" fmla="*/ 0 h 29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3"/>
                <a:gd name="T31" fmla="*/ 0 h 2908"/>
                <a:gd name="T32" fmla="*/ 3463 w 3463"/>
                <a:gd name="T33" fmla="*/ 2908 h 29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3" h="2908">
                  <a:moveTo>
                    <a:pt x="0" y="2908"/>
                  </a:moveTo>
                  <a:cubicBezTo>
                    <a:pt x="66" y="2869"/>
                    <a:pt x="231" y="2795"/>
                    <a:pt x="394" y="2674"/>
                  </a:cubicBezTo>
                  <a:cubicBezTo>
                    <a:pt x="557" y="2553"/>
                    <a:pt x="827" y="2312"/>
                    <a:pt x="977" y="2182"/>
                  </a:cubicBezTo>
                  <a:cubicBezTo>
                    <a:pt x="1127" y="2052"/>
                    <a:pt x="1179" y="1992"/>
                    <a:pt x="1297" y="1891"/>
                  </a:cubicBezTo>
                  <a:cubicBezTo>
                    <a:pt x="1415" y="1790"/>
                    <a:pt x="1561" y="1683"/>
                    <a:pt x="1686" y="1577"/>
                  </a:cubicBezTo>
                  <a:cubicBezTo>
                    <a:pt x="1811" y="1471"/>
                    <a:pt x="1941" y="1350"/>
                    <a:pt x="2046" y="1257"/>
                  </a:cubicBezTo>
                  <a:cubicBezTo>
                    <a:pt x="2151" y="1164"/>
                    <a:pt x="2208" y="1110"/>
                    <a:pt x="2314" y="1017"/>
                  </a:cubicBezTo>
                  <a:cubicBezTo>
                    <a:pt x="2420" y="924"/>
                    <a:pt x="2570" y="793"/>
                    <a:pt x="2680" y="697"/>
                  </a:cubicBezTo>
                  <a:cubicBezTo>
                    <a:pt x="2790" y="601"/>
                    <a:pt x="2847" y="556"/>
                    <a:pt x="2977" y="440"/>
                  </a:cubicBezTo>
                  <a:cubicBezTo>
                    <a:pt x="3107" y="324"/>
                    <a:pt x="3382" y="73"/>
                    <a:pt x="3463"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206" name="Freeform 60">
              <a:extLst>
                <a:ext uri="{FF2B5EF4-FFF2-40B4-BE49-F238E27FC236}">
                  <a16:creationId xmlns:a16="http://schemas.microsoft.com/office/drawing/2014/main" id="{8B33DF48-988E-40AC-B4FE-1090F0D56701}"/>
                </a:ext>
              </a:extLst>
            </p:cNvPr>
            <p:cNvSpPr>
              <a:spLocks/>
            </p:cNvSpPr>
            <p:nvPr/>
          </p:nvSpPr>
          <p:spPr bwMode="auto">
            <a:xfrm>
              <a:off x="2086" y="1074"/>
              <a:ext cx="3122" cy="2143"/>
            </a:xfrm>
            <a:custGeom>
              <a:avLst/>
              <a:gdLst>
                <a:gd name="T0" fmla="*/ 0 w 3132"/>
                <a:gd name="T1" fmla="*/ 2113 h 2148"/>
                <a:gd name="T2" fmla="*/ 347 w 3132"/>
                <a:gd name="T3" fmla="*/ 1936 h 2148"/>
                <a:gd name="T4" fmla="*/ 853 w 3132"/>
                <a:gd name="T5" fmla="*/ 1600 h 2148"/>
                <a:gd name="T6" fmla="*/ 1326 w 3132"/>
                <a:gd name="T7" fmla="*/ 1270 h 2148"/>
                <a:gd name="T8" fmla="*/ 1758 w 3132"/>
                <a:gd name="T9" fmla="*/ 957 h 2148"/>
                <a:gd name="T10" fmla="*/ 2521 w 3132"/>
                <a:gd name="T11" fmla="*/ 392 h 2148"/>
                <a:gd name="T12" fmla="*/ 3062 w 3132"/>
                <a:gd name="T13" fmla="*/ 0 h 2148"/>
                <a:gd name="T14" fmla="*/ 0 60000 65536"/>
                <a:gd name="T15" fmla="*/ 0 60000 65536"/>
                <a:gd name="T16" fmla="*/ 0 60000 65536"/>
                <a:gd name="T17" fmla="*/ 0 60000 65536"/>
                <a:gd name="T18" fmla="*/ 0 60000 65536"/>
                <a:gd name="T19" fmla="*/ 0 60000 65536"/>
                <a:gd name="T20" fmla="*/ 0 60000 65536"/>
                <a:gd name="T21" fmla="*/ 0 w 3132"/>
                <a:gd name="T22" fmla="*/ 0 h 2148"/>
                <a:gd name="T23" fmla="*/ 3132 w 3132"/>
                <a:gd name="T24" fmla="*/ 2148 h 2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2" h="2148">
                  <a:moveTo>
                    <a:pt x="0" y="2148"/>
                  </a:moveTo>
                  <a:cubicBezTo>
                    <a:pt x="59" y="2119"/>
                    <a:pt x="208" y="2058"/>
                    <a:pt x="354" y="1971"/>
                  </a:cubicBezTo>
                  <a:cubicBezTo>
                    <a:pt x="500" y="1884"/>
                    <a:pt x="707" y="1741"/>
                    <a:pt x="874" y="1628"/>
                  </a:cubicBezTo>
                  <a:cubicBezTo>
                    <a:pt x="1041" y="1515"/>
                    <a:pt x="1200" y="1400"/>
                    <a:pt x="1354" y="1291"/>
                  </a:cubicBezTo>
                  <a:cubicBezTo>
                    <a:pt x="1508" y="1182"/>
                    <a:pt x="1596" y="1120"/>
                    <a:pt x="1800" y="971"/>
                  </a:cubicBezTo>
                  <a:cubicBezTo>
                    <a:pt x="2004" y="822"/>
                    <a:pt x="2355" y="561"/>
                    <a:pt x="2577" y="399"/>
                  </a:cubicBezTo>
                  <a:cubicBezTo>
                    <a:pt x="2799" y="237"/>
                    <a:pt x="3017" y="83"/>
                    <a:pt x="3132"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207" name="Text Box 61">
              <a:extLst>
                <a:ext uri="{FF2B5EF4-FFF2-40B4-BE49-F238E27FC236}">
                  <a16:creationId xmlns:a16="http://schemas.microsoft.com/office/drawing/2014/main" id="{56CB83FB-BEA8-49DF-B53A-C1FCDB7916C8}"/>
                </a:ext>
              </a:extLst>
            </p:cNvPr>
            <p:cNvSpPr txBox="1">
              <a:spLocks noChangeArrowheads="1"/>
            </p:cNvSpPr>
            <p:nvPr/>
          </p:nvSpPr>
          <p:spPr bwMode="auto">
            <a:xfrm rot="17899991">
              <a:off x="1782" y="362"/>
              <a:ext cx="4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pH=7,1</a:t>
              </a:r>
              <a:endParaRPr lang="cs-CZ" altLang="cs-CZ" sz="2400">
                <a:latin typeface="Arial" panose="020B0604020202020204" pitchFamily="34" charset="0"/>
              </a:endParaRPr>
            </a:p>
          </p:txBody>
        </p:sp>
        <p:sp>
          <p:nvSpPr>
            <p:cNvPr id="134208" name="Text Box 62">
              <a:extLst>
                <a:ext uri="{FF2B5EF4-FFF2-40B4-BE49-F238E27FC236}">
                  <a16:creationId xmlns:a16="http://schemas.microsoft.com/office/drawing/2014/main" id="{DB653E62-21EC-43A0-BF1B-B2208D779246}"/>
                </a:ext>
              </a:extLst>
            </p:cNvPr>
            <p:cNvSpPr txBox="1">
              <a:spLocks noChangeArrowheads="1"/>
            </p:cNvSpPr>
            <p:nvPr/>
          </p:nvSpPr>
          <p:spPr bwMode="auto">
            <a:xfrm rot="17962072">
              <a:off x="2519" y="373"/>
              <a:ext cx="4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pH=7,2</a:t>
              </a:r>
              <a:endParaRPr lang="cs-CZ" altLang="cs-CZ" sz="2400">
                <a:latin typeface="Arial" panose="020B0604020202020204" pitchFamily="34" charset="0"/>
              </a:endParaRPr>
            </a:p>
          </p:txBody>
        </p:sp>
        <p:sp>
          <p:nvSpPr>
            <p:cNvPr id="134209" name="Text Box 63">
              <a:extLst>
                <a:ext uri="{FF2B5EF4-FFF2-40B4-BE49-F238E27FC236}">
                  <a16:creationId xmlns:a16="http://schemas.microsoft.com/office/drawing/2014/main" id="{B6403975-A10E-49F2-8305-51D71746AA7C}"/>
                </a:ext>
              </a:extLst>
            </p:cNvPr>
            <p:cNvSpPr txBox="1">
              <a:spLocks noChangeArrowheads="1"/>
            </p:cNvSpPr>
            <p:nvPr/>
          </p:nvSpPr>
          <p:spPr bwMode="auto">
            <a:xfrm rot="17962072">
              <a:off x="2978" y="389"/>
              <a:ext cx="4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pH=7,3</a:t>
              </a:r>
              <a:endParaRPr lang="cs-CZ" altLang="cs-CZ" sz="2400">
                <a:latin typeface="Arial" panose="020B0604020202020204" pitchFamily="34" charset="0"/>
              </a:endParaRPr>
            </a:p>
          </p:txBody>
        </p:sp>
        <p:sp>
          <p:nvSpPr>
            <p:cNvPr id="134210" name="Text Box 64">
              <a:extLst>
                <a:ext uri="{FF2B5EF4-FFF2-40B4-BE49-F238E27FC236}">
                  <a16:creationId xmlns:a16="http://schemas.microsoft.com/office/drawing/2014/main" id="{CD03CC24-2B1F-4491-A22F-8AD484AE6469}"/>
                </a:ext>
              </a:extLst>
            </p:cNvPr>
            <p:cNvSpPr txBox="1">
              <a:spLocks noChangeArrowheads="1"/>
            </p:cNvSpPr>
            <p:nvPr/>
          </p:nvSpPr>
          <p:spPr bwMode="auto">
            <a:xfrm rot="18712169">
              <a:off x="3691" y="384"/>
              <a:ext cx="54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pH=7,37</a:t>
              </a:r>
              <a:endParaRPr lang="cs-CZ" altLang="cs-CZ" sz="2400">
                <a:latin typeface="Arial" panose="020B0604020202020204" pitchFamily="34" charset="0"/>
              </a:endParaRPr>
            </a:p>
          </p:txBody>
        </p:sp>
        <p:sp>
          <p:nvSpPr>
            <p:cNvPr id="134211" name="Text Box 65">
              <a:extLst>
                <a:ext uri="{FF2B5EF4-FFF2-40B4-BE49-F238E27FC236}">
                  <a16:creationId xmlns:a16="http://schemas.microsoft.com/office/drawing/2014/main" id="{40DF3D29-6F83-402A-ABFF-EE4ADCE2975F}"/>
                </a:ext>
              </a:extLst>
            </p:cNvPr>
            <p:cNvSpPr txBox="1">
              <a:spLocks noChangeArrowheads="1"/>
            </p:cNvSpPr>
            <p:nvPr/>
          </p:nvSpPr>
          <p:spPr bwMode="auto">
            <a:xfrm rot="19005851">
              <a:off x="4014" y="398"/>
              <a:ext cx="54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pH=7,43</a:t>
              </a:r>
              <a:endParaRPr lang="cs-CZ" altLang="cs-CZ" sz="2400">
                <a:latin typeface="Arial" panose="020B0604020202020204" pitchFamily="34" charset="0"/>
              </a:endParaRPr>
            </a:p>
          </p:txBody>
        </p:sp>
        <p:sp>
          <p:nvSpPr>
            <p:cNvPr id="134212" name="Text Box 66">
              <a:extLst>
                <a:ext uri="{FF2B5EF4-FFF2-40B4-BE49-F238E27FC236}">
                  <a16:creationId xmlns:a16="http://schemas.microsoft.com/office/drawing/2014/main" id="{5FC5BAB4-FD87-456F-9953-C47BA126D4C2}"/>
                </a:ext>
              </a:extLst>
            </p:cNvPr>
            <p:cNvSpPr txBox="1">
              <a:spLocks noChangeArrowheads="1"/>
            </p:cNvSpPr>
            <p:nvPr/>
          </p:nvSpPr>
          <p:spPr bwMode="auto">
            <a:xfrm rot="19261294">
              <a:off x="4356" y="601"/>
              <a:ext cx="4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pH=7,5</a:t>
              </a:r>
              <a:endParaRPr lang="cs-CZ" altLang="cs-CZ" sz="2400">
                <a:latin typeface="Arial" panose="020B0604020202020204" pitchFamily="34" charset="0"/>
              </a:endParaRPr>
            </a:p>
          </p:txBody>
        </p:sp>
        <p:sp>
          <p:nvSpPr>
            <p:cNvPr id="134213" name="Text Box 67">
              <a:extLst>
                <a:ext uri="{FF2B5EF4-FFF2-40B4-BE49-F238E27FC236}">
                  <a16:creationId xmlns:a16="http://schemas.microsoft.com/office/drawing/2014/main" id="{21412997-736A-4677-8BB7-534112D6C3CB}"/>
                </a:ext>
              </a:extLst>
            </p:cNvPr>
            <p:cNvSpPr txBox="1">
              <a:spLocks noChangeArrowheads="1"/>
            </p:cNvSpPr>
            <p:nvPr/>
          </p:nvSpPr>
          <p:spPr bwMode="auto">
            <a:xfrm rot="19627819">
              <a:off x="4770" y="1009"/>
              <a:ext cx="4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a:latin typeface="Arial" panose="020B0604020202020204" pitchFamily="34" charset="0"/>
                </a:rPr>
                <a:t>pH=7,6</a:t>
              </a:r>
              <a:endParaRPr lang="cs-CZ" altLang="cs-CZ" sz="2400">
                <a:latin typeface="Arial" panose="020B0604020202020204" pitchFamily="34" charset="0"/>
              </a:endParaRPr>
            </a:p>
          </p:txBody>
        </p:sp>
        <p:sp>
          <p:nvSpPr>
            <p:cNvPr id="134214" name="Text Box 68">
              <a:extLst>
                <a:ext uri="{FF2B5EF4-FFF2-40B4-BE49-F238E27FC236}">
                  <a16:creationId xmlns:a16="http://schemas.microsoft.com/office/drawing/2014/main" id="{555077AE-9E7E-4C7C-8D76-277A24BBA3FD}"/>
                </a:ext>
              </a:extLst>
            </p:cNvPr>
            <p:cNvSpPr txBox="1">
              <a:spLocks noChangeArrowheads="1"/>
            </p:cNvSpPr>
            <p:nvPr/>
          </p:nvSpPr>
          <p:spPr bwMode="auto">
            <a:xfrm>
              <a:off x="903" y="1963"/>
              <a:ext cx="15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b="1">
                  <a:latin typeface="Arial" panose="020B0604020202020204" pitchFamily="34" charset="0"/>
                </a:rPr>
                <a:t>Akutní metabolická acidóza</a:t>
              </a:r>
              <a:endParaRPr lang="cs-CZ" altLang="cs-CZ" sz="2000">
                <a:latin typeface="Arial" panose="020B0604020202020204" pitchFamily="34" charset="0"/>
              </a:endParaRPr>
            </a:p>
          </p:txBody>
        </p:sp>
        <p:sp>
          <p:nvSpPr>
            <p:cNvPr id="134215" name="Text Box 69">
              <a:extLst>
                <a:ext uri="{FF2B5EF4-FFF2-40B4-BE49-F238E27FC236}">
                  <a16:creationId xmlns:a16="http://schemas.microsoft.com/office/drawing/2014/main" id="{AC51DC9B-D953-4726-9513-7AE7DF04F369}"/>
                </a:ext>
              </a:extLst>
            </p:cNvPr>
            <p:cNvSpPr txBox="1">
              <a:spLocks noChangeArrowheads="1"/>
            </p:cNvSpPr>
            <p:nvPr/>
          </p:nvSpPr>
          <p:spPr bwMode="auto">
            <a:xfrm>
              <a:off x="3364" y="1956"/>
              <a:ext cx="161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b="1">
                  <a:latin typeface="Arial" panose="020B0604020202020204" pitchFamily="34" charset="0"/>
                </a:rPr>
                <a:t>Akutní metabolická alkalóza</a:t>
              </a:r>
              <a:endParaRPr lang="cs-CZ" altLang="cs-CZ" sz="2000">
                <a:latin typeface="Arial" panose="020B0604020202020204" pitchFamily="34" charset="0"/>
              </a:endParaRPr>
            </a:p>
          </p:txBody>
        </p:sp>
        <p:sp>
          <p:nvSpPr>
            <p:cNvPr id="134216" name="Text Box 70">
              <a:extLst>
                <a:ext uri="{FF2B5EF4-FFF2-40B4-BE49-F238E27FC236}">
                  <a16:creationId xmlns:a16="http://schemas.microsoft.com/office/drawing/2014/main" id="{E1C58AF5-42A4-4ABD-9CA1-F7024A995454}"/>
                </a:ext>
              </a:extLst>
            </p:cNvPr>
            <p:cNvSpPr txBox="1">
              <a:spLocks noChangeArrowheads="1"/>
            </p:cNvSpPr>
            <p:nvPr/>
          </p:nvSpPr>
          <p:spPr bwMode="auto">
            <a:xfrm rot="-5435410">
              <a:off x="2053" y="2587"/>
              <a:ext cx="11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b="1">
                  <a:latin typeface="Arial" panose="020B0604020202020204" pitchFamily="34" charset="0"/>
                </a:rPr>
                <a:t>Akutní</a:t>
              </a:r>
            </a:p>
            <a:p>
              <a:pPr algn="ctr" eaLnBrk="1" hangingPunct="1">
                <a:spcBef>
                  <a:spcPct val="0"/>
                </a:spcBef>
                <a:buClrTx/>
                <a:buFontTx/>
                <a:buNone/>
              </a:pPr>
              <a:r>
                <a:rPr lang="cs-CZ" altLang="cs-CZ" sz="1400" b="1">
                  <a:latin typeface="Arial" panose="020B0604020202020204" pitchFamily="34" charset="0"/>
                </a:rPr>
                <a:t> respirační alkalóza</a:t>
              </a:r>
            </a:p>
          </p:txBody>
        </p:sp>
        <p:sp>
          <p:nvSpPr>
            <p:cNvPr id="134217" name="Text Box 71">
              <a:extLst>
                <a:ext uri="{FF2B5EF4-FFF2-40B4-BE49-F238E27FC236}">
                  <a16:creationId xmlns:a16="http://schemas.microsoft.com/office/drawing/2014/main" id="{57AE35E4-CDE9-47FA-AA5E-E45C09B2FAC8}"/>
                </a:ext>
              </a:extLst>
            </p:cNvPr>
            <p:cNvSpPr txBox="1">
              <a:spLocks noChangeArrowheads="1"/>
            </p:cNvSpPr>
            <p:nvPr/>
          </p:nvSpPr>
          <p:spPr bwMode="auto">
            <a:xfrm rot="4640724" flipH="1">
              <a:off x="1736" y="908"/>
              <a:ext cx="148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b="1">
                  <a:latin typeface="Arial" panose="020B0604020202020204" pitchFamily="34" charset="0"/>
                </a:rPr>
                <a:t>Akutní respirační acidóza</a:t>
              </a:r>
              <a:endParaRPr lang="cs-CZ" altLang="cs-CZ" sz="2000">
                <a:latin typeface="Arial" panose="020B0604020202020204" pitchFamily="34" charset="0"/>
              </a:endParaRPr>
            </a:p>
          </p:txBody>
        </p:sp>
        <p:sp>
          <p:nvSpPr>
            <p:cNvPr id="134218" name="Text Box 72">
              <a:extLst>
                <a:ext uri="{FF2B5EF4-FFF2-40B4-BE49-F238E27FC236}">
                  <a16:creationId xmlns:a16="http://schemas.microsoft.com/office/drawing/2014/main" id="{7018B8CE-CDCF-49B3-81D9-D543B3BEA16F}"/>
                </a:ext>
              </a:extLst>
            </p:cNvPr>
            <p:cNvSpPr txBox="1">
              <a:spLocks noChangeArrowheads="1"/>
            </p:cNvSpPr>
            <p:nvPr/>
          </p:nvSpPr>
          <p:spPr bwMode="auto">
            <a:xfrm rot="-1749184">
              <a:off x="3168" y="1369"/>
              <a:ext cx="17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b="1">
                  <a:latin typeface="Arial" panose="020B0604020202020204" pitchFamily="34" charset="0"/>
                </a:rPr>
                <a:t>Ustálená metabolická alkalóza </a:t>
              </a:r>
              <a:endParaRPr lang="cs-CZ" altLang="cs-CZ" sz="2000">
                <a:latin typeface="Arial" panose="020B0604020202020204" pitchFamily="34" charset="0"/>
              </a:endParaRPr>
            </a:p>
          </p:txBody>
        </p:sp>
        <p:sp>
          <p:nvSpPr>
            <p:cNvPr id="110666" name="Text Box 73">
              <a:extLst>
                <a:ext uri="{FF2B5EF4-FFF2-40B4-BE49-F238E27FC236}">
                  <a16:creationId xmlns:a16="http://schemas.microsoft.com/office/drawing/2014/main" id="{B58C2D9E-7550-46F7-A604-4ED7A799C61C}"/>
                </a:ext>
              </a:extLst>
            </p:cNvPr>
            <p:cNvSpPr txBox="1">
              <a:spLocks noChangeArrowheads="1"/>
            </p:cNvSpPr>
            <p:nvPr/>
          </p:nvSpPr>
          <p:spPr bwMode="auto">
            <a:xfrm rot="19901543">
              <a:off x="611" y="2489"/>
              <a:ext cx="2177" cy="194"/>
            </a:xfrm>
            <a:prstGeom prst="rect">
              <a:avLst/>
            </a:prstGeom>
            <a:noFill/>
            <a:ln>
              <a:noFill/>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eaLnBrk="1" hangingPunct="1">
                <a:defRPr/>
              </a:pPr>
              <a:r>
                <a:rPr lang="cs-CZ" sz="1400" b="1" dirty="0"/>
                <a:t>Ustálená metabolická acidóza</a:t>
              </a:r>
              <a:endParaRPr lang="cs-CZ" sz="2000" dirty="0"/>
            </a:p>
          </p:txBody>
        </p:sp>
        <p:sp>
          <p:nvSpPr>
            <p:cNvPr id="134220" name="Text Box 74">
              <a:extLst>
                <a:ext uri="{FF2B5EF4-FFF2-40B4-BE49-F238E27FC236}">
                  <a16:creationId xmlns:a16="http://schemas.microsoft.com/office/drawing/2014/main" id="{5F487416-B7AF-4FDC-B53A-DE16FC6217D8}"/>
                </a:ext>
              </a:extLst>
            </p:cNvPr>
            <p:cNvSpPr txBox="1">
              <a:spLocks noChangeArrowheads="1"/>
            </p:cNvSpPr>
            <p:nvPr/>
          </p:nvSpPr>
          <p:spPr bwMode="auto">
            <a:xfrm rot="19009763">
              <a:off x="1199" y="2642"/>
              <a:ext cx="16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b="1" dirty="0">
                  <a:latin typeface="Arial" panose="020B0604020202020204" pitchFamily="34" charset="0"/>
                </a:rPr>
                <a:t>Ustálená respirační alkalóza</a:t>
              </a:r>
              <a:endParaRPr lang="cs-CZ" altLang="cs-CZ" sz="2000" dirty="0">
                <a:latin typeface="Arial" panose="020B0604020202020204" pitchFamily="34" charset="0"/>
              </a:endParaRPr>
            </a:p>
          </p:txBody>
        </p:sp>
        <p:sp>
          <p:nvSpPr>
            <p:cNvPr id="134221" name="Text Box 75">
              <a:extLst>
                <a:ext uri="{FF2B5EF4-FFF2-40B4-BE49-F238E27FC236}">
                  <a16:creationId xmlns:a16="http://schemas.microsoft.com/office/drawing/2014/main" id="{EC643C70-FB72-47C4-A5B2-CE4ED4D3B982}"/>
                </a:ext>
              </a:extLst>
            </p:cNvPr>
            <p:cNvSpPr txBox="1">
              <a:spLocks noChangeArrowheads="1"/>
            </p:cNvSpPr>
            <p:nvPr/>
          </p:nvSpPr>
          <p:spPr bwMode="auto">
            <a:xfrm rot="-3753465">
              <a:off x="2529" y="873"/>
              <a:ext cx="16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400" b="1">
                  <a:latin typeface="Arial" panose="020B0604020202020204" pitchFamily="34" charset="0"/>
                </a:rPr>
                <a:t>Ustálená respirační acidóza </a:t>
              </a:r>
              <a:endParaRPr lang="cs-CZ" altLang="cs-CZ" sz="2000">
                <a:latin typeface="Arial" panose="020B0604020202020204" pitchFamily="34" charset="0"/>
              </a:endParaRPr>
            </a:p>
          </p:txBody>
        </p:sp>
        <p:sp>
          <p:nvSpPr>
            <p:cNvPr id="134222" name="Line 76">
              <a:extLst>
                <a:ext uri="{FF2B5EF4-FFF2-40B4-BE49-F238E27FC236}">
                  <a16:creationId xmlns:a16="http://schemas.microsoft.com/office/drawing/2014/main" id="{0F9A667A-AF4A-4B84-B644-5082073BF7B2}"/>
                </a:ext>
              </a:extLst>
            </p:cNvPr>
            <p:cNvSpPr>
              <a:spLocks noChangeShapeType="1"/>
            </p:cNvSpPr>
            <p:nvPr/>
          </p:nvSpPr>
          <p:spPr bwMode="auto">
            <a:xfrm>
              <a:off x="1063" y="2211"/>
              <a:ext cx="5" cy="629"/>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223" name="Line 77">
              <a:extLst>
                <a:ext uri="{FF2B5EF4-FFF2-40B4-BE49-F238E27FC236}">
                  <a16:creationId xmlns:a16="http://schemas.microsoft.com/office/drawing/2014/main" id="{D2A6B51D-4A1A-4340-8D4F-0602BE82AD3C}"/>
                </a:ext>
              </a:extLst>
            </p:cNvPr>
            <p:cNvSpPr>
              <a:spLocks noChangeShapeType="1"/>
            </p:cNvSpPr>
            <p:nvPr/>
          </p:nvSpPr>
          <p:spPr bwMode="auto">
            <a:xfrm>
              <a:off x="2524" y="850"/>
              <a:ext cx="765" cy="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224" name="Line 78">
              <a:extLst>
                <a:ext uri="{FF2B5EF4-FFF2-40B4-BE49-F238E27FC236}">
                  <a16:creationId xmlns:a16="http://schemas.microsoft.com/office/drawing/2014/main" id="{21D2A2E1-1099-4670-8596-197644F062A7}"/>
                </a:ext>
              </a:extLst>
            </p:cNvPr>
            <p:cNvSpPr>
              <a:spLocks noChangeShapeType="1"/>
            </p:cNvSpPr>
            <p:nvPr/>
          </p:nvSpPr>
          <p:spPr bwMode="auto">
            <a:xfrm flipH="1">
              <a:off x="4249" y="1591"/>
              <a:ext cx="2" cy="361"/>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225" name="Freeform 79">
              <a:extLst>
                <a:ext uri="{FF2B5EF4-FFF2-40B4-BE49-F238E27FC236}">
                  <a16:creationId xmlns:a16="http://schemas.microsoft.com/office/drawing/2014/main" id="{DBE1FD71-215D-41E2-B6DD-AB580568CC61}"/>
                </a:ext>
              </a:extLst>
            </p:cNvPr>
            <p:cNvSpPr>
              <a:spLocks/>
            </p:cNvSpPr>
            <p:nvPr/>
          </p:nvSpPr>
          <p:spPr bwMode="auto">
            <a:xfrm>
              <a:off x="1855" y="2970"/>
              <a:ext cx="753" cy="4"/>
            </a:xfrm>
            <a:custGeom>
              <a:avLst/>
              <a:gdLst>
                <a:gd name="T0" fmla="*/ 3 w 753"/>
                <a:gd name="T1" fmla="*/ 4 h 4"/>
                <a:gd name="T2" fmla="*/ 0 w 753"/>
                <a:gd name="T3" fmla="*/ 1 h 4"/>
                <a:gd name="T4" fmla="*/ 753 w 753"/>
                <a:gd name="T5" fmla="*/ 0 h 4"/>
                <a:gd name="T6" fmla="*/ 0 60000 65536"/>
                <a:gd name="T7" fmla="*/ 0 60000 65536"/>
                <a:gd name="T8" fmla="*/ 0 60000 65536"/>
                <a:gd name="T9" fmla="*/ 0 w 753"/>
                <a:gd name="T10" fmla="*/ 0 h 4"/>
                <a:gd name="T11" fmla="*/ 753 w 753"/>
                <a:gd name="T12" fmla="*/ 4 h 4"/>
              </a:gdLst>
              <a:ahLst/>
              <a:cxnLst>
                <a:cxn ang="T6">
                  <a:pos x="T0" y="T1"/>
                </a:cxn>
                <a:cxn ang="T7">
                  <a:pos x="T2" y="T3"/>
                </a:cxn>
                <a:cxn ang="T8">
                  <a:pos x="T4" y="T5"/>
                </a:cxn>
              </a:cxnLst>
              <a:rect l="T9" t="T10" r="T11" b="T12"/>
              <a:pathLst>
                <a:path w="753" h="4">
                  <a:moveTo>
                    <a:pt x="3" y="4"/>
                  </a:moveTo>
                  <a:lnTo>
                    <a:pt x="0" y="1"/>
                  </a:lnTo>
                  <a:lnTo>
                    <a:pt x="753" y="0"/>
                  </a:lnTo>
                </a:path>
              </a:pathLst>
            </a:custGeom>
            <a:noFill/>
            <a:ln w="28575">
              <a:solidFill>
                <a:schemeClr val="tx1"/>
              </a:solidFill>
              <a:prstDash val="sysDot"/>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41072" name="Oval 80">
            <a:extLst>
              <a:ext uri="{FF2B5EF4-FFF2-40B4-BE49-F238E27FC236}">
                <a16:creationId xmlns:a16="http://schemas.microsoft.com/office/drawing/2014/main" id="{9A7E4218-03D3-4060-B406-8316D38A5014}"/>
              </a:ext>
            </a:extLst>
          </p:cNvPr>
          <p:cNvSpPr>
            <a:spLocks noChangeArrowheads="1"/>
          </p:cNvSpPr>
          <p:nvPr/>
        </p:nvSpPr>
        <p:spPr bwMode="auto">
          <a:xfrm>
            <a:off x="5752830" y="3124878"/>
            <a:ext cx="142875" cy="1444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dirty="0">
              <a:latin typeface="Arial" panose="020B0604020202020204" pitchFamily="34" charset="0"/>
            </a:endParaRPr>
          </a:p>
        </p:txBody>
      </p:sp>
      <p:sp>
        <p:nvSpPr>
          <p:cNvPr id="134148" name="TextovéPole 80">
            <a:extLst>
              <a:ext uri="{FF2B5EF4-FFF2-40B4-BE49-F238E27FC236}">
                <a16:creationId xmlns:a16="http://schemas.microsoft.com/office/drawing/2014/main" id="{B35811EB-C968-4347-AB97-BD2632E51D07}"/>
              </a:ext>
            </a:extLst>
          </p:cNvPr>
          <p:cNvSpPr txBox="1">
            <a:spLocks noChangeArrowheads="1"/>
          </p:cNvSpPr>
          <p:nvPr/>
        </p:nvSpPr>
        <p:spPr bwMode="auto">
          <a:xfrm>
            <a:off x="4791075" y="19051"/>
            <a:ext cx="3639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400" b="1">
                <a:solidFill>
                  <a:srgbClr val="0000FF"/>
                </a:solidFill>
                <a:latin typeface="Arial" panose="020B0604020202020204" pitchFamily="34" charset="0"/>
              </a:rPr>
              <a:t>Kompenzační diagramy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469 0.00116 C -0.06145 0.00324 -0.12734 0.00556 -0.16393 0.03426 C -0.20065 0.0632 -0.20612 0.14398 -0.21497 0.17361 C -0.22369 0.20324 -0.22031 0.20741 -0.21666 0.21181 " pathEditMode="relative" rAng="0" ptsTypes="AAAA">
                                      <p:cBhvr>
                                        <p:cTn id="6" dur="3000" fill="hold"/>
                                        <p:tgtEl>
                                          <p:spTgt spid="341072"/>
                                        </p:tgtEl>
                                        <p:attrNameLst>
                                          <p:attrName>ppt_x</p:attrName>
                                          <p:attrName>ppt_y</p:attrName>
                                        </p:attrNameLst>
                                      </p:cBhvr>
                                      <p:rCtr x="-11263" y="10532"/>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21666 0.21181 C -0.13671 0.1338 -0.05651 0.05695 -0.02044 0.02176 C 0.01563 -0.01319 0.00769 -0.00625 -0.00013 0.00093 " pathEditMode="relative" rAng="0" ptsTypes="AAA">
                                      <p:cBhvr>
                                        <p:cTn id="10" dur="5000" fill="hold"/>
                                        <p:tgtEl>
                                          <p:spTgt spid="341072"/>
                                        </p:tgtEl>
                                        <p:attrNameLst>
                                          <p:attrName>ppt_x</p:attrName>
                                          <p:attrName>ppt_y</p:attrName>
                                        </p:attrNameLst>
                                      </p:cBhvr>
                                      <p:rCtr x="11159" y="-1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72" grpId="0" animBg="1"/>
      <p:bldP spid="341072"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644D587-396E-48AE-BFFD-AFDA8996C22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49586" y="92279"/>
            <a:ext cx="7015752" cy="6858000"/>
          </a:xfrm>
          <a:prstGeom prst="rect">
            <a:avLst/>
          </a:prstGeom>
        </p:spPr>
      </p:pic>
      <p:sp>
        <p:nvSpPr>
          <p:cNvPr id="2" name="TextovéPole 1">
            <a:extLst>
              <a:ext uri="{FF2B5EF4-FFF2-40B4-BE49-F238E27FC236}">
                <a16:creationId xmlns:a16="http://schemas.microsoft.com/office/drawing/2014/main" id="{50455907-FD5B-4992-9D96-89AE2F389855}"/>
              </a:ext>
            </a:extLst>
          </p:cNvPr>
          <p:cNvSpPr txBox="1"/>
          <p:nvPr/>
        </p:nvSpPr>
        <p:spPr>
          <a:xfrm>
            <a:off x="5245675" y="201335"/>
            <a:ext cx="3445319" cy="1569660"/>
          </a:xfrm>
          <a:prstGeom prst="rect">
            <a:avLst/>
          </a:prstGeom>
          <a:solidFill>
            <a:srgbClr val="FFFF45"/>
          </a:solidFill>
        </p:spPr>
        <p:txBody>
          <a:bodyPr wrap="square" rtlCol="0">
            <a:spAutoFit/>
          </a:bodyPr>
          <a:lstStyle/>
          <a:p>
            <a:r>
              <a:rPr lang="cs-CZ" sz="2400" dirty="0"/>
              <a:t>Dvě základní acidobazické bilance</a:t>
            </a:r>
          </a:p>
          <a:p>
            <a:pPr marL="457200" indent="-457200">
              <a:buFont typeface="+mj-lt"/>
              <a:buAutoNum type="arabicPeriod"/>
            </a:pPr>
            <a:r>
              <a:rPr lang="cs-CZ" sz="2400" dirty="0"/>
              <a:t>tok CO</a:t>
            </a:r>
            <a:r>
              <a:rPr lang="cs-CZ" sz="2400" baseline="30000" dirty="0"/>
              <a:t>2</a:t>
            </a:r>
            <a:r>
              <a:rPr lang="cs-CZ" sz="2400" dirty="0"/>
              <a:t> </a:t>
            </a:r>
          </a:p>
          <a:p>
            <a:pPr marL="457200" indent="-457200">
              <a:buFont typeface="+mj-lt"/>
              <a:buAutoNum type="arabicPeriod"/>
            </a:pPr>
            <a:r>
              <a:rPr lang="cs-CZ" sz="2400" dirty="0"/>
              <a:t> tok H</a:t>
            </a:r>
            <a:r>
              <a:rPr lang="cs-CZ" sz="2400" baseline="30000" dirty="0"/>
              <a:t>+</a:t>
            </a:r>
            <a:r>
              <a:rPr lang="cs-CZ" sz="2400" dirty="0"/>
              <a:t>/HCO</a:t>
            </a:r>
            <a:r>
              <a:rPr lang="cs-CZ" sz="2400" baseline="-25000" dirty="0"/>
              <a:t>3</a:t>
            </a:r>
            <a:r>
              <a:rPr lang="cs-CZ" sz="2400" baseline="30000" dirty="0"/>
              <a:t>-</a:t>
            </a:r>
            <a:endParaRPr lang="en-US" sz="2400" baseline="30000" dirty="0"/>
          </a:p>
        </p:txBody>
      </p:sp>
    </p:spTree>
    <p:extLst>
      <p:ext uri="{BB962C8B-B14F-4D97-AF65-F5344CB8AC3E}">
        <p14:creationId xmlns:p14="http://schemas.microsoft.com/office/powerpoint/2010/main" val="1572359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3E314AF0-2FA3-43C3-9825-A4411C03F7C7}"/>
              </a:ext>
            </a:extLst>
          </p:cNvPr>
          <p:cNvSpPr/>
          <p:nvPr/>
        </p:nvSpPr>
        <p:spPr>
          <a:xfrm>
            <a:off x="7930341" y="-660689"/>
            <a:ext cx="2863735" cy="747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ázek 7">
            <a:extLst>
              <a:ext uri="{FF2B5EF4-FFF2-40B4-BE49-F238E27FC236}">
                <a16:creationId xmlns:a16="http://schemas.microsoft.com/office/drawing/2014/main" id="{92F2D143-F6AA-4835-BC24-1039131A428B}"/>
              </a:ext>
            </a:extLst>
          </p:cNvPr>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415796" y="27432"/>
            <a:ext cx="9360408" cy="6803136"/>
          </a:xfrm>
          <a:prstGeom prst="rect">
            <a:avLst/>
          </a:prstGeom>
        </p:spPr>
      </p:pic>
      <p:sp>
        <p:nvSpPr>
          <p:cNvPr id="4" name="TextovéPole 3">
            <a:extLst>
              <a:ext uri="{FF2B5EF4-FFF2-40B4-BE49-F238E27FC236}">
                <a16:creationId xmlns:a16="http://schemas.microsoft.com/office/drawing/2014/main" id="{E4A055CE-F904-4DCE-8702-29EB9FBED277}"/>
              </a:ext>
            </a:extLst>
          </p:cNvPr>
          <p:cNvSpPr txBox="1"/>
          <p:nvPr/>
        </p:nvSpPr>
        <p:spPr>
          <a:xfrm>
            <a:off x="5245675" y="201335"/>
            <a:ext cx="3445319" cy="1569660"/>
          </a:xfrm>
          <a:prstGeom prst="rect">
            <a:avLst/>
          </a:prstGeom>
          <a:solidFill>
            <a:srgbClr val="FFFF45"/>
          </a:solidFill>
        </p:spPr>
        <p:txBody>
          <a:bodyPr wrap="square" rtlCol="0">
            <a:spAutoFit/>
          </a:bodyPr>
          <a:lstStyle/>
          <a:p>
            <a:r>
              <a:rPr lang="cs-CZ" sz="2400" dirty="0"/>
              <a:t>Dvě základní acidobazické bilance</a:t>
            </a:r>
          </a:p>
          <a:p>
            <a:pPr marL="457200" indent="-457200">
              <a:buFont typeface="+mj-lt"/>
              <a:buAutoNum type="arabicPeriod"/>
            </a:pPr>
            <a:r>
              <a:rPr lang="cs-CZ" sz="2400" dirty="0"/>
              <a:t>tok CO</a:t>
            </a:r>
            <a:r>
              <a:rPr lang="cs-CZ" sz="2400" baseline="30000" dirty="0"/>
              <a:t>2</a:t>
            </a:r>
            <a:r>
              <a:rPr lang="cs-CZ" sz="2400" dirty="0"/>
              <a:t> </a:t>
            </a:r>
          </a:p>
          <a:p>
            <a:pPr marL="457200" indent="-457200">
              <a:buFont typeface="+mj-lt"/>
              <a:buAutoNum type="arabicPeriod"/>
            </a:pPr>
            <a:r>
              <a:rPr lang="cs-CZ" sz="2400" dirty="0"/>
              <a:t> tok H</a:t>
            </a:r>
            <a:r>
              <a:rPr lang="cs-CZ" sz="2400" baseline="30000" dirty="0"/>
              <a:t>+</a:t>
            </a:r>
            <a:r>
              <a:rPr lang="cs-CZ" sz="2400" dirty="0"/>
              <a:t>/HCO</a:t>
            </a:r>
            <a:r>
              <a:rPr lang="cs-CZ" sz="2400" baseline="-25000" dirty="0"/>
              <a:t>3</a:t>
            </a:r>
            <a:r>
              <a:rPr lang="cs-CZ" sz="2400" baseline="30000" dirty="0"/>
              <a:t>-</a:t>
            </a:r>
            <a:endParaRPr lang="en-US" sz="2400" baseline="30000" dirty="0"/>
          </a:p>
        </p:txBody>
      </p:sp>
    </p:spTree>
    <p:extLst>
      <p:ext uri="{BB962C8B-B14F-4D97-AF65-F5344CB8AC3E}">
        <p14:creationId xmlns:p14="http://schemas.microsoft.com/office/powerpoint/2010/main" val="1629303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descr="Pergamen">
            <a:extLst>
              <a:ext uri="{FF2B5EF4-FFF2-40B4-BE49-F238E27FC236}">
                <a16:creationId xmlns:a16="http://schemas.microsoft.com/office/drawing/2014/main" id="{4DD4766E-4543-472E-9BEA-800739939540}"/>
              </a:ext>
            </a:extLst>
          </p:cNvPr>
          <p:cNvSpPr>
            <a:spLocks noChangeArrowheads="1"/>
          </p:cNvSpPr>
          <p:nvPr/>
        </p:nvSpPr>
        <p:spPr bwMode="auto">
          <a:xfrm>
            <a:off x="1523997" y="3778472"/>
            <a:ext cx="9144000" cy="3041650"/>
          </a:xfrm>
          <a:prstGeom prst="rect">
            <a:avLst/>
          </a:prstGeom>
          <a:solidFill>
            <a:srgbClr val="FFFFFF"/>
          </a:solidFill>
          <a:ln>
            <a:noFill/>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dirty="0">
              <a:latin typeface="Times New Roman" panose="02020603050405020304" pitchFamily="18" charset="0"/>
            </a:endParaRPr>
          </a:p>
        </p:txBody>
      </p:sp>
      <p:sp>
        <p:nvSpPr>
          <p:cNvPr id="263214" name="Rectangle 61">
            <a:extLst>
              <a:ext uri="{FF2B5EF4-FFF2-40B4-BE49-F238E27FC236}">
                <a16:creationId xmlns:a16="http://schemas.microsoft.com/office/drawing/2014/main" id="{A4C08C23-97BB-44BB-9215-A261A9F9CA85}"/>
              </a:ext>
            </a:extLst>
          </p:cNvPr>
          <p:cNvSpPr>
            <a:spLocks noChangeArrowheads="1"/>
          </p:cNvSpPr>
          <p:nvPr/>
        </p:nvSpPr>
        <p:spPr bwMode="auto">
          <a:xfrm>
            <a:off x="6600825" y="6132514"/>
            <a:ext cx="1093788" cy="658811"/>
          </a:xfrm>
          <a:prstGeom prst="rect">
            <a:avLst/>
          </a:prstGeom>
          <a:noFill/>
          <a:ln w="1905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70" name="Rectangle 2">
            <a:extLst>
              <a:ext uri="{FF2B5EF4-FFF2-40B4-BE49-F238E27FC236}">
                <a16:creationId xmlns:a16="http://schemas.microsoft.com/office/drawing/2014/main" id="{3FEAF5DF-B7B0-430F-87B3-39D39DD6315A}"/>
              </a:ext>
            </a:extLst>
          </p:cNvPr>
          <p:cNvSpPr>
            <a:spLocks noChangeArrowheads="1"/>
          </p:cNvSpPr>
          <p:nvPr/>
        </p:nvSpPr>
        <p:spPr bwMode="auto">
          <a:xfrm>
            <a:off x="1523998" y="-23810"/>
            <a:ext cx="9144001" cy="4648199"/>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72" name="Rectangle 4">
            <a:extLst>
              <a:ext uri="{FF2B5EF4-FFF2-40B4-BE49-F238E27FC236}">
                <a16:creationId xmlns:a16="http://schemas.microsoft.com/office/drawing/2014/main" id="{0B9EB057-F7C8-4459-A014-06740152989B}"/>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73" name="Rectangle 5">
            <a:extLst>
              <a:ext uri="{FF2B5EF4-FFF2-40B4-BE49-F238E27FC236}">
                <a16:creationId xmlns:a16="http://schemas.microsoft.com/office/drawing/2014/main" id="{67401B0B-7602-46EB-B126-15450C66449E}"/>
              </a:ext>
            </a:extLst>
          </p:cNvPr>
          <p:cNvSpPr>
            <a:spLocks noChangeArrowheads="1"/>
          </p:cNvSpPr>
          <p:nvPr/>
        </p:nvSpPr>
        <p:spPr bwMode="auto">
          <a:xfrm>
            <a:off x="8893175" y="5387976"/>
            <a:ext cx="1111250" cy="1008063"/>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74" name="Rectangle 6">
            <a:extLst>
              <a:ext uri="{FF2B5EF4-FFF2-40B4-BE49-F238E27FC236}">
                <a16:creationId xmlns:a16="http://schemas.microsoft.com/office/drawing/2014/main" id="{0B7E1803-DDAF-4BD5-B1C1-A3BC825D6F30}"/>
              </a:ext>
            </a:extLst>
          </p:cNvPr>
          <p:cNvSpPr>
            <a:spLocks noChangeArrowheads="1"/>
          </p:cNvSpPr>
          <p:nvPr/>
        </p:nvSpPr>
        <p:spPr bwMode="auto">
          <a:xfrm>
            <a:off x="4143375" y="1787526"/>
            <a:ext cx="1144588" cy="708025"/>
          </a:xfrm>
          <a:prstGeom prst="rect">
            <a:avLst/>
          </a:prstGeom>
          <a:solidFill>
            <a:srgbClr val="D5ECEE"/>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75" name="Rectangle 7">
            <a:extLst>
              <a:ext uri="{FF2B5EF4-FFF2-40B4-BE49-F238E27FC236}">
                <a16:creationId xmlns:a16="http://schemas.microsoft.com/office/drawing/2014/main" id="{D5905DD4-3358-43ED-80AD-FFA3F0F7B925}"/>
              </a:ext>
            </a:extLst>
          </p:cNvPr>
          <p:cNvSpPr>
            <a:spLocks noChangeArrowheads="1"/>
          </p:cNvSpPr>
          <p:nvPr/>
        </p:nvSpPr>
        <p:spPr bwMode="auto">
          <a:xfrm>
            <a:off x="2005013" y="1193800"/>
            <a:ext cx="927100" cy="742950"/>
          </a:xfrm>
          <a:prstGeom prst="rect">
            <a:avLst/>
          </a:prstGeom>
          <a:solidFill>
            <a:srgbClr val="D5ECEE"/>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76" name="Text Box 8">
            <a:extLst>
              <a:ext uri="{FF2B5EF4-FFF2-40B4-BE49-F238E27FC236}">
                <a16:creationId xmlns:a16="http://schemas.microsoft.com/office/drawing/2014/main" id="{22878E75-7D67-4A3C-BE3F-9EB68CD8028A}"/>
              </a:ext>
            </a:extLst>
          </p:cNvPr>
          <p:cNvSpPr txBox="1">
            <a:spLocks noChangeArrowheads="1"/>
          </p:cNvSpPr>
          <p:nvPr/>
        </p:nvSpPr>
        <p:spPr bwMode="auto">
          <a:xfrm>
            <a:off x="221456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263177" name="Text Box 9">
            <a:extLst>
              <a:ext uri="{FF2B5EF4-FFF2-40B4-BE49-F238E27FC236}">
                <a16:creationId xmlns:a16="http://schemas.microsoft.com/office/drawing/2014/main" id="{87881539-F8FB-4ABD-B5A8-F3D78F0F054F}"/>
              </a:ext>
            </a:extLst>
          </p:cNvPr>
          <p:cNvSpPr txBox="1">
            <a:spLocks noChangeArrowheads="1"/>
          </p:cNvSpPr>
          <p:nvPr/>
        </p:nvSpPr>
        <p:spPr bwMode="auto">
          <a:xfrm>
            <a:off x="2265363" y="222726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263178" name="Text Box 10">
            <a:extLst>
              <a:ext uri="{FF2B5EF4-FFF2-40B4-BE49-F238E27FC236}">
                <a16:creationId xmlns:a16="http://schemas.microsoft.com/office/drawing/2014/main" id="{A7C0E45A-CEA8-4791-839E-5AE616DDEB14}"/>
              </a:ext>
            </a:extLst>
          </p:cNvPr>
          <p:cNvSpPr txBox="1">
            <a:spLocks noChangeArrowheads="1"/>
          </p:cNvSpPr>
          <p:nvPr/>
        </p:nvSpPr>
        <p:spPr bwMode="auto">
          <a:xfrm>
            <a:off x="4200367" y="1931779"/>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dirty="0">
                <a:latin typeface="Arial" panose="020B0604020202020204" pitchFamily="34" charset="0"/>
              </a:rPr>
              <a:t>H</a:t>
            </a:r>
            <a:r>
              <a:rPr lang="cs-CZ" altLang="cs-CZ" sz="2400" b="1" baseline="-25000" dirty="0">
                <a:latin typeface="Arial" panose="020B0604020202020204" pitchFamily="34" charset="0"/>
              </a:rPr>
              <a:t>2</a:t>
            </a:r>
            <a:r>
              <a:rPr lang="cs-CZ" altLang="cs-CZ" sz="2400" b="1" dirty="0">
                <a:latin typeface="Arial" panose="020B0604020202020204" pitchFamily="34" charset="0"/>
              </a:rPr>
              <a:t>CO</a:t>
            </a:r>
            <a:r>
              <a:rPr lang="cs-CZ" altLang="cs-CZ" sz="2400" b="1" baseline="-25000" dirty="0">
                <a:latin typeface="Arial" panose="020B0604020202020204" pitchFamily="34" charset="0"/>
              </a:rPr>
              <a:t>3</a:t>
            </a:r>
            <a:endParaRPr lang="cs-CZ" altLang="cs-CZ" sz="2400" dirty="0">
              <a:latin typeface="Times New Roman" panose="02020603050405020304" pitchFamily="18" charset="0"/>
            </a:endParaRPr>
          </a:p>
        </p:txBody>
      </p:sp>
      <p:grpSp>
        <p:nvGrpSpPr>
          <p:cNvPr id="263179" name="Group 11">
            <a:extLst>
              <a:ext uri="{FF2B5EF4-FFF2-40B4-BE49-F238E27FC236}">
                <a16:creationId xmlns:a16="http://schemas.microsoft.com/office/drawing/2014/main" id="{97795744-6B8E-4E7E-8DC1-323F223F681E}"/>
              </a:ext>
            </a:extLst>
          </p:cNvPr>
          <p:cNvGrpSpPr>
            <a:grpSpLocks/>
          </p:cNvGrpSpPr>
          <p:nvPr/>
        </p:nvGrpSpPr>
        <p:grpSpPr bwMode="auto">
          <a:xfrm>
            <a:off x="5289551" y="1635126"/>
            <a:ext cx="1249363" cy="911225"/>
            <a:chOff x="2365" y="1176"/>
            <a:chExt cx="787" cy="1285"/>
          </a:xfrm>
        </p:grpSpPr>
        <p:sp>
          <p:nvSpPr>
            <p:cNvPr id="263245" name="Freeform 12">
              <a:extLst>
                <a:ext uri="{FF2B5EF4-FFF2-40B4-BE49-F238E27FC236}">
                  <a16:creationId xmlns:a16="http://schemas.microsoft.com/office/drawing/2014/main" id="{894A2D73-F88B-480B-B0B8-916BC6182FFC}"/>
                </a:ext>
              </a:extLst>
            </p:cNvPr>
            <p:cNvSpPr>
              <a:spLocks/>
            </p:cNvSpPr>
            <p:nvPr/>
          </p:nvSpPr>
          <p:spPr bwMode="auto">
            <a:xfrm>
              <a:off x="2424" y="1176"/>
              <a:ext cx="728" cy="645"/>
            </a:xfrm>
            <a:custGeom>
              <a:avLst/>
              <a:gdLst>
                <a:gd name="T0" fmla="*/ 0 w 728"/>
                <a:gd name="T1" fmla="*/ 642 h 645"/>
                <a:gd name="T2" fmla="*/ 351 w 728"/>
                <a:gd name="T3" fmla="*/ 645 h 645"/>
                <a:gd name="T4" fmla="*/ 416 w 728"/>
                <a:gd name="T5" fmla="*/ 538 h 645"/>
                <a:gd name="T6" fmla="*/ 416 w 728"/>
                <a:gd name="T7" fmla="*/ 91 h 645"/>
                <a:gd name="T8" fmla="*/ 497 w 728"/>
                <a:gd name="T9" fmla="*/ 0 h 645"/>
                <a:gd name="T10" fmla="*/ 728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3246" name="Freeform 13">
              <a:extLst>
                <a:ext uri="{FF2B5EF4-FFF2-40B4-BE49-F238E27FC236}">
                  <a16:creationId xmlns:a16="http://schemas.microsoft.com/office/drawing/2014/main" id="{3DBC3211-B185-4029-9BF5-96D6F2F7C825}"/>
                </a:ext>
              </a:extLst>
            </p:cNvPr>
            <p:cNvSpPr>
              <a:spLocks/>
            </p:cNvSpPr>
            <p:nvPr/>
          </p:nvSpPr>
          <p:spPr bwMode="auto">
            <a:xfrm>
              <a:off x="2365" y="1816"/>
              <a:ext cx="787" cy="645"/>
            </a:xfrm>
            <a:custGeom>
              <a:avLst/>
              <a:gdLst>
                <a:gd name="T0" fmla="*/ 0 w 787"/>
                <a:gd name="T1" fmla="*/ 2 h 645"/>
                <a:gd name="T2" fmla="*/ 410 w 787"/>
                <a:gd name="T3" fmla="*/ 0 h 645"/>
                <a:gd name="T4" fmla="*/ 475 w 787"/>
                <a:gd name="T5" fmla="*/ 107 h 645"/>
                <a:gd name="T6" fmla="*/ 475 w 787"/>
                <a:gd name="T7" fmla="*/ 554 h 645"/>
                <a:gd name="T8" fmla="*/ 556 w 787"/>
                <a:gd name="T9" fmla="*/ 645 h 645"/>
                <a:gd name="T10" fmla="*/ 787 w 787"/>
                <a:gd name="T11" fmla="*/ 645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63180" name="Group 14">
            <a:extLst>
              <a:ext uri="{FF2B5EF4-FFF2-40B4-BE49-F238E27FC236}">
                <a16:creationId xmlns:a16="http://schemas.microsoft.com/office/drawing/2014/main" id="{C2725D2F-E11E-4AC7-B368-18C0C0BAABDF}"/>
              </a:ext>
            </a:extLst>
          </p:cNvPr>
          <p:cNvGrpSpPr>
            <a:grpSpLocks/>
          </p:cNvGrpSpPr>
          <p:nvPr/>
        </p:nvGrpSpPr>
        <p:grpSpPr bwMode="auto">
          <a:xfrm flipH="1">
            <a:off x="2949575" y="1617663"/>
            <a:ext cx="1193800" cy="849312"/>
            <a:chOff x="2575" y="781"/>
            <a:chExt cx="866" cy="1284"/>
          </a:xfrm>
        </p:grpSpPr>
        <p:sp>
          <p:nvSpPr>
            <p:cNvPr id="263243" name="Freeform 15">
              <a:extLst>
                <a:ext uri="{FF2B5EF4-FFF2-40B4-BE49-F238E27FC236}">
                  <a16:creationId xmlns:a16="http://schemas.microsoft.com/office/drawing/2014/main" id="{DB3A4A58-DA9B-4AB3-BA9B-031865ED7110}"/>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3244" name="Freeform 16">
              <a:extLst>
                <a:ext uri="{FF2B5EF4-FFF2-40B4-BE49-F238E27FC236}">
                  <a16:creationId xmlns:a16="http://schemas.microsoft.com/office/drawing/2014/main" id="{B8DF9412-4B39-4DFC-B332-541BBB85FF71}"/>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63181" name="Rectangle 17">
            <a:extLst>
              <a:ext uri="{FF2B5EF4-FFF2-40B4-BE49-F238E27FC236}">
                <a16:creationId xmlns:a16="http://schemas.microsoft.com/office/drawing/2014/main" id="{CCE4EDFE-CAEF-441E-A44A-5325C2182831}"/>
              </a:ext>
            </a:extLst>
          </p:cNvPr>
          <p:cNvSpPr>
            <a:spLocks noChangeArrowheads="1"/>
          </p:cNvSpPr>
          <p:nvPr/>
        </p:nvSpPr>
        <p:spPr bwMode="auto">
          <a:xfrm>
            <a:off x="8901113" y="5640389"/>
            <a:ext cx="1111250" cy="782637"/>
          </a:xfrm>
          <a:prstGeom prst="rect">
            <a:avLst/>
          </a:prstGeom>
          <a:solidFill>
            <a:srgbClr val="D5ECEE"/>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82" name="Rectangle 18">
            <a:extLst>
              <a:ext uri="{FF2B5EF4-FFF2-40B4-BE49-F238E27FC236}">
                <a16:creationId xmlns:a16="http://schemas.microsoft.com/office/drawing/2014/main" id="{358AA424-D5DB-47F2-8041-81F52950F030}"/>
              </a:ext>
            </a:extLst>
          </p:cNvPr>
          <p:cNvSpPr>
            <a:spLocks noChangeArrowheads="1"/>
          </p:cNvSpPr>
          <p:nvPr/>
        </p:nvSpPr>
        <p:spPr bwMode="auto">
          <a:xfrm>
            <a:off x="7129463" y="3911601"/>
            <a:ext cx="1100137" cy="923925"/>
          </a:xfrm>
          <a:prstGeom prst="rect">
            <a:avLst/>
          </a:prstGeom>
          <a:noFill/>
          <a:ln w="1905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83" name="Rectangle 19">
            <a:extLst>
              <a:ext uri="{FF2B5EF4-FFF2-40B4-BE49-F238E27FC236}">
                <a16:creationId xmlns:a16="http://schemas.microsoft.com/office/drawing/2014/main" id="{45C46295-CE5E-4563-BD30-BD83AFD94080}"/>
              </a:ext>
            </a:extLst>
          </p:cNvPr>
          <p:cNvSpPr>
            <a:spLocks noChangeArrowheads="1"/>
          </p:cNvSpPr>
          <p:nvPr/>
        </p:nvSpPr>
        <p:spPr bwMode="auto">
          <a:xfrm>
            <a:off x="6591300" y="6396038"/>
            <a:ext cx="1111250" cy="400050"/>
          </a:xfrm>
          <a:prstGeom prst="rect">
            <a:avLst/>
          </a:prstGeom>
          <a:solidFill>
            <a:srgbClr val="D5ECEE"/>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84" name="Text Box 20">
            <a:extLst>
              <a:ext uri="{FF2B5EF4-FFF2-40B4-BE49-F238E27FC236}">
                <a16:creationId xmlns:a16="http://schemas.microsoft.com/office/drawing/2014/main" id="{CC8FDF4A-5D99-4AE9-AD04-74EF653D42D2}"/>
              </a:ext>
            </a:extLst>
          </p:cNvPr>
          <p:cNvSpPr txBox="1">
            <a:spLocks noChangeArrowheads="1"/>
          </p:cNvSpPr>
          <p:nvPr/>
        </p:nvSpPr>
        <p:spPr bwMode="auto">
          <a:xfrm>
            <a:off x="6735763" y="64008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dirty="0" err="1">
                <a:latin typeface="Arial" panose="020B0604020202020204" pitchFamily="34" charset="0"/>
              </a:rPr>
              <a:t>Buf</a:t>
            </a:r>
            <a:r>
              <a:rPr lang="cs-CZ" altLang="cs-CZ" sz="2400" b="1" dirty="0">
                <a:latin typeface="Arial" panose="020B0604020202020204" pitchFamily="34" charset="0"/>
              </a:rPr>
              <a:t> </a:t>
            </a:r>
            <a:r>
              <a:rPr lang="cs-CZ" altLang="cs-CZ" sz="2400" b="1" baseline="70000" dirty="0">
                <a:latin typeface="Arial" panose="020B0604020202020204" pitchFamily="34" charset="0"/>
              </a:rPr>
              <a:t>-</a:t>
            </a:r>
            <a:endParaRPr lang="cs-CZ" altLang="cs-CZ" sz="2400" b="1" dirty="0">
              <a:latin typeface="Times New Roman" panose="02020603050405020304" pitchFamily="18" charset="0"/>
            </a:endParaRPr>
          </a:p>
        </p:txBody>
      </p:sp>
      <p:sp>
        <p:nvSpPr>
          <p:cNvPr id="263185" name="Freeform 21">
            <a:extLst>
              <a:ext uri="{FF2B5EF4-FFF2-40B4-BE49-F238E27FC236}">
                <a16:creationId xmlns:a16="http://schemas.microsoft.com/office/drawing/2014/main" id="{46C25B86-B691-4FE4-B2E3-A5BDFCEBE808}"/>
              </a:ext>
            </a:extLst>
          </p:cNvPr>
          <p:cNvSpPr>
            <a:spLocks/>
          </p:cNvSpPr>
          <p:nvPr/>
        </p:nvSpPr>
        <p:spPr bwMode="auto">
          <a:xfrm>
            <a:off x="7124701" y="5641976"/>
            <a:ext cx="1768475" cy="485775"/>
          </a:xfrm>
          <a:custGeom>
            <a:avLst/>
            <a:gdLst>
              <a:gd name="T0" fmla="*/ 2147483646 w 1114"/>
              <a:gd name="T1" fmla="*/ 2147483646 h 306"/>
              <a:gd name="T2" fmla="*/ 2147483646 w 1114"/>
              <a:gd name="T3" fmla="*/ 2147483646 h 306"/>
              <a:gd name="T4" fmla="*/ 2147483646 w 1114"/>
              <a:gd name="T5" fmla="*/ 2147483646 h 306"/>
              <a:gd name="T6" fmla="*/ 2147483646 w 1114"/>
              <a:gd name="T7" fmla="*/ 2147483646 h 306"/>
              <a:gd name="T8" fmla="*/ 2147483646 w 1114"/>
              <a:gd name="T9" fmla="*/ 2147483646 h 306"/>
              <a:gd name="T10" fmla="*/ 0 w 1114"/>
              <a:gd name="T11" fmla="*/ 2147483646 h 306"/>
              <a:gd name="T12" fmla="*/ 0 60000 65536"/>
              <a:gd name="T13" fmla="*/ 0 60000 65536"/>
              <a:gd name="T14" fmla="*/ 0 60000 65536"/>
              <a:gd name="T15" fmla="*/ 0 60000 65536"/>
              <a:gd name="T16" fmla="*/ 0 60000 65536"/>
              <a:gd name="T17" fmla="*/ 0 60000 65536"/>
              <a:gd name="T18" fmla="*/ 0 w 1114"/>
              <a:gd name="T19" fmla="*/ 0 h 306"/>
              <a:gd name="T20" fmla="*/ 1114 w 1114"/>
              <a:gd name="T21" fmla="*/ 306 h 306"/>
            </a:gdLst>
            <a:ahLst/>
            <a:cxnLst>
              <a:cxn ang="T12">
                <a:pos x="T0" y="T1"/>
              </a:cxn>
              <a:cxn ang="T13">
                <a:pos x="T2" y="T3"/>
              </a:cxn>
              <a:cxn ang="T14">
                <a:pos x="T4" y="T5"/>
              </a:cxn>
              <a:cxn ang="T15">
                <a:pos x="T6" y="T7"/>
              </a:cxn>
              <a:cxn ang="T16">
                <a:pos x="T8" y="T9"/>
              </a:cxn>
              <a:cxn ang="T17">
                <a:pos x="T10" y="T11"/>
              </a:cxn>
            </a:cxnLst>
            <a:rect l="T18" t="T19" r="T20" b="T21"/>
            <a:pathLst>
              <a:path w="1114" h="306">
                <a:moveTo>
                  <a:pt x="1114" y="304"/>
                </a:moveTo>
                <a:lnTo>
                  <a:pt x="660" y="306"/>
                </a:lnTo>
                <a:cubicBezTo>
                  <a:pt x="570" y="298"/>
                  <a:pt x="583" y="296"/>
                  <a:pt x="568" y="252"/>
                </a:cubicBezTo>
                <a:lnTo>
                  <a:pt x="568" y="42"/>
                </a:lnTo>
                <a:cubicBezTo>
                  <a:pt x="552" y="0"/>
                  <a:pt x="568" y="8"/>
                  <a:pt x="473" y="1"/>
                </a:cubicBezTo>
                <a:lnTo>
                  <a:pt x="0" y="1"/>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3186" name="Freeform 22">
            <a:extLst>
              <a:ext uri="{FF2B5EF4-FFF2-40B4-BE49-F238E27FC236}">
                <a16:creationId xmlns:a16="http://schemas.microsoft.com/office/drawing/2014/main" id="{34538A50-D7DF-4E44-82FD-C07A582B4A00}"/>
              </a:ext>
            </a:extLst>
          </p:cNvPr>
          <p:cNvSpPr>
            <a:spLocks/>
          </p:cNvSpPr>
          <p:nvPr/>
        </p:nvSpPr>
        <p:spPr bwMode="auto">
          <a:xfrm>
            <a:off x="7702551" y="6124576"/>
            <a:ext cx="1203325" cy="487363"/>
          </a:xfrm>
          <a:custGeom>
            <a:avLst/>
            <a:gdLst>
              <a:gd name="T0" fmla="*/ 2147483646 w 758"/>
              <a:gd name="T1" fmla="*/ 0 h 307"/>
              <a:gd name="T2" fmla="*/ 2147483646 w 758"/>
              <a:gd name="T3" fmla="*/ 2147483646 h 307"/>
              <a:gd name="T4" fmla="*/ 2147483646 w 758"/>
              <a:gd name="T5" fmla="*/ 0 h 307"/>
              <a:gd name="T6" fmla="*/ 2147483646 w 758"/>
              <a:gd name="T7" fmla="*/ 2147483646 h 307"/>
              <a:gd name="T8" fmla="*/ 2147483646 w 758"/>
              <a:gd name="T9" fmla="*/ 2147483646 h 307"/>
              <a:gd name="T10" fmla="*/ 2147483646 w 758"/>
              <a:gd name="T11" fmla="*/ 2147483646 h 307"/>
              <a:gd name="T12" fmla="*/ 0 w 758"/>
              <a:gd name="T13" fmla="*/ 2147483646 h 307"/>
              <a:gd name="T14" fmla="*/ 0 60000 65536"/>
              <a:gd name="T15" fmla="*/ 0 60000 65536"/>
              <a:gd name="T16" fmla="*/ 0 60000 65536"/>
              <a:gd name="T17" fmla="*/ 0 60000 65536"/>
              <a:gd name="T18" fmla="*/ 0 60000 65536"/>
              <a:gd name="T19" fmla="*/ 0 60000 65536"/>
              <a:gd name="T20" fmla="*/ 0 60000 65536"/>
              <a:gd name="T21" fmla="*/ 0 w 758"/>
              <a:gd name="T22" fmla="*/ 0 h 307"/>
              <a:gd name="T23" fmla="*/ 758 w 758"/>
              <a:gd name="T24" fmla="*/ 307 h 3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307">
                <a:moveTo>
                  <a:pt x="758" y="0"/>
                </a:moveTo>
                <a:lnTo>
                  <a:pt x="545" y="2"/>
                </a:lnTo>
                <a:lnTo>
                  <a:pt x="296" y="0"/>
                </a:lnTo>
                <a:cubicBezTo>
                  <a:pt x="239" y="10"/>
                  <a:pt x="219" y="22"/>
                  <a:pt x="204" y="65"/>
                </a:cubicBezTo>
                <a:lnTo>
                  <a:pt x="204" y="257"/>
                </a:lnTo>
                <a:cubicBezTo>
                  <a:pt x="193" y="296"/>
                  <a:pt x="177" y="292"/>
                  <a:pt x="143" y="300"/>
                </a:cubicBezTo>
                <a:lnTo>
                  <a:pt x="0" y="307"/>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3187" name="Text Box 23">
            <a:extLst>
              <a:ext uri="{FF2B5EF4-FFF2-40B4-BE49-F238E27FC236}">
                <a16:creationId xmlns:a16="http://schemas.microsoft.com/office/drawing/2014/main" id="{F0DE1B02-8180-49D4-97C0-B5E2A0826F0E}"/>
              </a:ext>
            </a:extLst>
          </p:cNvPr>
          <p:cNvSpPr txBox="1">
            <a:spLocks noChangeArrowheads="1"/>
          </p:cNvSpPr>
          <p:nvPr/>
        </p:nvSpPr>
        <p:spPr bwMode="auto">
          <a:xfrm>
            <a:off x="9091613" y="592772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263188" name="Line 24">
            <a:extLst>
              <a:ext uri="{FF2B5EF4-FFF2-40B4-BE49-F238E27FC236}">
                <a16:creationId xmlns:a16="http://schemas.microsoft.com/office/drawing/2014/main" id="{947E521E-F154-420F-AA67-5B5D2A197AA0}"/>
              </a:ext>
            </a:extLst>
          </p:cNvPr>
          <p:cNvSpPr>
            <a:spLocks noChangeShapeType="1"/>
          </p:cNvSpPr>
          <p:nvPr/>
        </p:nvSpPr>
        <p:spPr bwMode="auto">
          <a:xfrm>
            <a:off x="9078119" y="6004717"/>
            <a:ext cx="1587" cy="303213"/>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189" name="Rectangle 25">
            <a:extLst>
              <a:ext uri="{FF2B5EF4-FFF2-40B4-BE49-F238E27FC236}">
                <a16:creationId xmlns:a16="http://schemas.microsoft.com/office/drawing/2014/main" id="{54A311AE-0781-4A51-830A-1D145B8E553B}"/>
              </a:ext>
            </a:extLst>
          </p:cNvPr>
          <p:cNvSpPr>
            <a:spLocks noChangeArrowheads="1"/>
          </p:cNvSpPr>
          <p:nvPr/>
        </p:nvSpPr>
        <p:spPr bwMode="auto">
          <a:xfrm>
            <a:off x="6543676" y="5441950"/>
            <a:ext cx="587375" cy="6286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90" name="Rectangle 26">
            <a:extLst>
              <a:ext uri="{FF2B5EF4-FFF2-40B4-BE49-F238E27FC236}">
                <a16:creationId xmlns:a16="http://schemas.microsoft.com/office/drawing/2014/main" id="{5321C7CD-6A11-4697-82A3-5A2C982E3C3F}"/>
              </a:ext>
            </a:extLst>
          </p:cNvPr>
          <p:cNvSpPr>
            <a:spLocks noChangeArrowheads="1"/>
          </p:cNvSpPr>
          <p:nvPr/>
        </p:nvSpPr>
        <p:spPr bwMode="auto">
          <a:xfrm>
            <a:off x="7118350" y="4318001"/>
            <a:ext cx="1111250" cy="531813"/>
          </a:xfrm>
          <a:prstGeom prst="rect">
            <a:avLst/>
          </a:prstGeom>
          <a:solidFill>
            <a:srgbClr val="D5ECEE"/>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91" name="Rectangle 27">
            <a:extLst>
              <a:ext uri="{FF2B5EF4-FFF2-40B4-BE49-F238E27FC236}">
                <a16:creationId xmlns:a16="http://schemas.microsoft.com/office/drawing/2014/main" id="{FC629048-316D-42F8-B6D7-898C94C74A28}"/>
              </a:ext>
            </a:extLst>
          </p:cNvPr>
          <p:cNvSpPr>
            <a:spLocks noChangeArrowheads="1"/>
          </p:cNvSpPr>
          <p:nvPr/>
        </p:nvSpPr>
        <p:spPr bwMode="auto">
          <a:xfrm>
            <a:off x="4129089" y="5103814"/>
            <a:ext cx="1144587" cy="788987"/>
          </a:xfrm>
          <a:prstGeom prst="rect">
            <a:avLst/>
          </a:prstGeom>
          <a:solidFill>
            <a:srgbClr val="D5ECEE"/>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92" name="Rectangle 28">
            <a:extLst>
              <a:ext uri="{FF2B5EF4-FFF2-40B4-BE49-F238E27FC236}">
                <a16:creationId xmlns:a16="http://schemas.microsoft.com/office/drawing/2014/main" id="{7B30E433-DF02-41DD-8A8D-FC28FE0E21D0}"/>
              </a:ext>
            </a:extLst>
          </p:cNvPr>
          <p:cNvSpPr>
            <a:spLocks noChangeArrowheads="1"/>
          </p:cNvSpPr>
          <p:nvPr/>
        </p:nvSpPr>
        <p:spPr bwMode="auto">
          <a:xfrm>
            <a:off x="2082800" y="4819650"/>
            <a:ext cx="927100" cy="769938"/>
          </a:xfrm>
          <a:prstGeom prst="rect">
            <a:avLst/>
          </a:prstGeom>
          <a:solidFill>
            <a:srgbClr val="D5ECEE"/>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193" name="Text Box 29">
            <a:extLst>
              <a:ext uri="{FF2B5EF4-FFF2-40B4-BE49-F238E27FC236}">
                <a16:creationId xmlns:a16="http://schemas.microsoft.com/office/drawing/2014/main" id="{BC05CE01-BEDD-4488-A85C-F91FAC260696}"/>
              </a:ext>
            </a:extLst>
          </p:cNvPr>
          <p:cNvSpPr txBox="1">
            <a:spLocks noChangeArrowheads="1"/>
          </p:cNvSpPr>
          <p:nvPr/>
        </p:nvSpPr>
        <p:spPr bwMode="auto">
          <a:xfrm>
            <a:off x="2228851" y="5027613"/>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263194" name="Text Box 30">
            <a:extLst>
              <a:ext uri="{FF2B5EF4-FFF2-40B4-BE49-F238E27FC236}">
                <a16:creationId xmlns:a16="http://schemas.microsoft.com/office/drawing/2014/main" id="{C8C2D6FB-3D48-4705-A478-176280F891CF}"/>
              </a:ext>
            </a:extLst>
          </p:cNvPr>
          <p:cNvSpPr txBox="1">
            <a:spLocks noChangeArrowheads="1"/>
          </p:cNvSpPr>
          <p:nvPr/>
        </p:nvSpPr>
        <p:spPr bwMode="auto">
          <a:xfrm>
            <a:off x="2270126" y="5788025"/>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263195" name="Text Box 31">
            <a:extLst>
              <a:ext uri="{FF2B5EF4-FFF2-40B4-BE49-F238E27FC236}">
                <a16:creationId xmlns:a16="http://schemas.microsoft.com/office/drawing/2014/main" id="{495E8B35-F40B-4E8B-862F-91893CD25DBC}"/>
              </a:ext>
            </a:extLst>
          </p:cNvPr>
          <p:cNvSpPr txBox="1">
            <a:spLocks noChangeArrowheads="1"/>
          </p:cNvSpPr>
          <p:nvPr/>
        </p:nvSpPr>
        <p:spPr bwMode="auto">
          <a:xfrm>
            <a:off x="4125914" y="5307013"/>
            <a:ext cx="1087437" cy="457200"/>
          </a:xfrm>
          <a:prstGeom prst="rect">
            <a:avLst/>
          </a:prstGeom>
          <a:noFill/>
          <a:ln>
            <a:noFill/>
          </a:ln>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dirty="0">
                <a:latin typeface="Arial" panose="020B0604020202020204" pitchFamily="34" charset="0"/>
              </a:rPr>
              <a:t>H</a:t>
            </a:r>
            <a:r>
              <a:rPr lang="cs-CZ" altLang="cs-CZ" sz="2400" b="1" baseline="-25000" dirty="0">
                <a:latin typeface="Arial" panose="020B0604020202020204" pitchFamily="34" charset="0"/>
              </a:rPr>
              <a:t>2</a:t>
            </a:r>
            <a:r>
              <a:rPr lang="cs-CZ" altLang="cs-CZ" sz="2400" b="1" dirty="0">
                <a:latin typeface="Arial" panose="020B0604020202020204" pitchFamily="34" charset="0"/>
              </a:rPr>
              <a:t>CO</a:t>
            </a:r>
            <a:r>
              <a:rPr lang="cs-CZ" altLang="cs-CZ" sz="2400" b="1" baseline="-25000" dirty="0">
                <a:latin typeface="Arial" panose="020B0604020202020204" pitchFamily="34" charset="0"/>
              </a:rPr>
              <a:t>3</a:t>
            </a:r>
            <a:endParaRPr lang="cs-CZ" altLang="cs-CZ" sz="2400" dirty="0">
              <a:latin typeface="Times New Roman" panose="02020603050405020304" pitchFamily="18" charset="0"/>
            </a:endParaRPr>
          </a:p>
        </p:txBody>
      </p:sp>
      <p:sp>
        <p:nvSpPr>
          <p:cNvPr id="263196" name="Text Box 32">
            <a:extLst>
              <a:ext uri="{FF2B5EF4-FFF2-40B4-BE49-F238E27FC236}">
                <a16:creationId xmlns:a16="http://schemas.microsoft.com/office/drawing/2014/main" id="{E7F98EF1-ADAC-457F-AA21-F4B28452B03C}"/>
              </a:ext>
            </a:extLst>
          </p:cNvPr>
          <p:cNvSpPr txBox="1">
            <a:spLocks noChangeArrowheads="1"/>
          </p:cNvSpPr>
          <p:nvPr/>
        </p:nvSpPr>
        <p:spPr bwMode="auto">
          <a:xfrm>
            <a:off x="7288214" y="436721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263197" name="Freeform 33">
            <a:extLst>
              <a:ext uri="{FF2B5EF4-FFF2-40B4-BE49-F238E27FC236}">
                <a16:creationId xmlns:a16="http://schemas.microsoft.com/office/drawing/2014/main" id="{5FB4DBF6-D0E2-4444-A935-680C28594370}"/>
              </a:ext>
            </a:extLst>
          </p:cNvPr>
          <p:cNvSpPr>
            <a:spLocks/>
          </p:cNvSpPr>
          <p:nvPr/>
        </p:nvSpPr>
        <p:spPr bwMode="auto">
          <a:xfrm>
            <a:off x="5324475" y="4730750"/>
            <a:ext cx="1804988" cy="711200"/>
          </a:xfrm>
          <a:custGeom>
            <a:avLst/>
            <a:gdLst>
              <a:gd name="T0" fmla="*/ 0 w 1137"/>
              <a:gd name="T1" fmla="*/ 2147483646 h 448"/>
              <a:gd name="T2" fmla="*/ 2147483646 w 1137"/>
              <a:gd name="T3" fmla="*/ 2147483646 h 448"/>
              <a:gd name="T4" fmla="*/ 2147483646 w 1137"/>
              <a:gd name="T5" fmla="*/ 2147483646 h 448"/>
              <a:gd name="T6" fmla="*/ 2147483646 w 1137"/>
              <a:gd name="T7" fmla="*/ 2147483646 h 448"/>
              <a:gd name="T8" fmla="*/ 2147483646 w 1137"/>
              <a:gd name="T9" fmla="*/ 0 h 448"/>
              <a:gd name="T10" fmla="*/ 2147483646 w 1137"/>
              <a:gd name="T11" fmla="*/ 2147483646 h 448"/>
              <a:gd name="T12" fmla="*/ 0 60000 65536"/>
              <a:gd name="T13" fmla="*/ 0 60000 65536"/>
              <a:gd name="T14" fmla="*/ 0 60000 65536"/>
              <a:gd name="T15" fmla="*/ 0 60000 65536"/>
              <a:gd name="T16" fmla="*/ 0 60000 65536"/>
              <a:gd name="T17" fmla="*/ 0 60000 65536"/>
              <a:gd name="T18" fmla="*/ 0 w 1137"/>
              <a:gd name="T19" fmla="*/ 0 h 448"/>
              <a:gd name="T20" fmla="*/ 1137 w 1137"/>
              <a:gd name="T21" fmla="*/ 448 h 448"/>
            </a:gdLst>
            <a:ahLst/>
            <a:cxnLst>
              <a:cxn ang="T12">
                <a:pos x="T0" y="T1"/>
              </a:cxn>
              <a:cxn ang="T13">
                <a:pos x="T2" y="T3"/>
              </a:cxn>
              <a:cxn ang="T14">
                <a:pos x="T4" y="T5"/>
              </a:cxn>
              <a:cxn ang="T15">
                <a:pos x="T6" y="T7"/>
              </a:cxn>
              <a:cxn ang="T16">
                <a:pos x="T8" y="T9"/>
              </a:cxn>
              <a:cxn ang="T17">
                <a:pos x="T10" y="T11"/>
              </a:cxn>
            </a:cxnLst>
            <a:rect l="T18" t="T19" r="T20" b="T21"/>
            <a:pathLst>
              <a:path w="1137" h="448">
                <a:moveTo>
                  <a:pt x="0" y="446"/>
                </a:moveTo>
                <a:lnTo>
                  <a:pt x="388" y="448"/>
                </a:lnTo>
                <a:cubicBezTo>
                  <a:pt x="463" y="435"/>
                  <a:pt x="438" y="422"/>
                  <a:pt x="450" y="368"/>
                </a:cubicBezTo>
                <a:lnTo>
                  <a:pt x="463" y="124"/>
                </a:lnTo>
                <a:cubicBezTo>
                  <a:pt x="482" y="63"/>
                  <a:pt x="454" y="19"/>
                  <a:pt x="566" y="0"/>
                </a:cubicBezTo>
                <a:lnTo>
                  <a:pt x="1137" y="12"/>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3198" name="Freeform 34">
            <a:extLst>
              <a:ext uri="{FF2B5EF4-FFF2-40B4-BE49-F238E27FC236}">
                <a16:creationId xmlns:a16="http://schemas.microsoft.com/office/drawing/2014/main" id="{2D9BD22C-A74E-4E9D-B18B-7260E9684F37}"/>
              </a:ext>
            </a:extLst>
          </p:cNvPr>
          <p:cNvSpPr>
            <a:spLocks/>
          </p:cNvSpPr>
          <p:nvPr/>
        </p:nvSpPr>
        <p:spPr bwMode="auto">
          <a:xfrm>
            <a:off x="5267325" y="5438775"/>
            <a:ext cx="1284288" cy="47148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63199" name="Group 35">
            <a:extLst>
              <a:ext uri="{FF2B5EF4-FFF2-40B4-BE49-F238E27FC236}">
                <a16:creationId xmlns:a16="http://schemas.microsoft.com/office/drawing/2014/main" id="{78C81C3B-EA9C-482F-AC93-89A64CBC3B94}"/>
              </a:ext>
            </a:extLst>
          </p:cNvPr>
          <p:cNvGrpSpPr>
            <a:grpSpLocks/>
          </p:cNvGrpSpPr>
          <p:nvPr/>
        </p:nvGrpSpPr>
        <p:grpSpPr bwMode="auto">
          <a:xfrm flipH="1">
            <a:off x="2998788" y="5141913"/>
            <a:ext cx="1130300" cy="849312"/>
            <a:chOff x="2575" y="781"/>
            <a:chExt cx="866" cy="1284"/>
          </a:xfrm>
        </p:grpSpPr>
        <p:sp>
          <p:nvSpPr>
            <p:cNvPr id="263241" name="Freeform 36">
              <a:extLst>
                <a:ext uri="{FF2B5EF4-FFF2-40B4-BE49-F238E27FC236}">
                  <a16:creationId xmlns:a16="http://schemas.microsoft.com/office/drawing/2014/main" id="{3D33EC13-242C-4341-97C8-C762F1502465}"/>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3242" name="Freeform 37">
              <a:extLst>
                <a:ext uri="{FF2B5EF4-FFF2-40B4-BE49-F238E27FC236}">
                  <a16:creationId xmlns:a16="http://schemas.microsoft.com/office/drawing/2014/main" id="{12CB54AC-842D-4FEF-B8FE-7967F9C06E5C}"/>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63200" name="Line 38">
            <a:extLst>
              <a:ext uri="{FF2B5EF4-FFF2-40B4-BE49-F238E27FC236}">
                <a16:creationId xmlns:a16="http://schemas.microsoft.com/office/drawing/2014/main" id="{26FA3178-47EE-49C9-8C3A-0E0619991B34}"/>
              </a:ext>
            </a:extLst>
          </p:cNvPr>
          <p:cNvSpPr>
            <a:spLocks noChangeShapeType="1"/>
          </p:cNvSpPr>
          <p:nvPr/>
        </p:nvSpPr>
        <p:spPr bwMode="auto">
          <a:xfrm>
            <a:off x="7261226" y="4459289"/>
            <a:ext cx="9525" cy="2936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3201" name="Text Box 39">
            <a:extLst>
              <a:ext uri="{FF2B5EF4-FFF2-40B4-BE49-F238E27FC236}">
                <a16:creationId xmlns:a16="http://schemas.microsoft.com/office/drawing/2014/main" id="{AF4483C9-9B06-443B-A3B9-F05515540EA6}"/>
              </a:ext>
            </a:extLst>
          </p:cNvPr>
          <p:cNvSpPr txBox="1">
            <a:spLocks noChangeArrowheads="1"/>
          </p:cNvSpPr>
          <p:nvPr/>
        </p:nvSpPr>
        <p:spPr bwMode="auto">
          <a:xfrm>
            <a:off x="7958138" y="4148138"/>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263202" name="Rectangle 40">
            <a:extLst>
              <a:ext uri="{FF2B5EF4-FFF2-40B4-BE49-F238E27FC236}">
                <a16:creationId xmlns:a16="http://schemas.microsoft.com/office/drawing/2014/main" id="{3EBEB8C9-9410-4774-B425-6EA28980C2B6}"/>
              </a:ext>
            </a:extLst>
          </p:cNvPr>
          <p:cNvSpPr>
            <a:spLocks noChangeArrowheads="1"/>
          </p:cNvSpPr>
          <p:nvPr/>
        </p:nvSpPr>
        <p:spPr bwMode="auto">
          <a:xfrm>
            <a:off x="6548439" y="5540376"/>
            <a:ext cx="579437" cy="555625"/>
          </a:xfrm>
          <a:prstGeom prst="rect">
            <a:avLst/>
          </a:prstGeom>
          <a:solidFill>
            <a:srgbClr val="D5ECEE"/>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203" name="Text Box 41">
            <a:extLst>
              <a:ext uri="{FF2B5EF4-FFF2-40B4-BE49-F238E27FC236}">
                <a16:creationId xmlns:a16="http://schemas.microsoft.com/office/drawing/2014/main" id="{6D6F911C-2D7A-477F-A94A-F12F0568F22E}"/>
              </a:ext>
            </a:extLst>
          </p:cNvPr>
          <p:cNvSpPr txBox="1">
            <a:spLocks noChangeArrowheads="1"/>
          </p:cNvSpPr>
          <p:nvPr/>
        </p:nvSpPr>
        <p:spPr bwMode="auto">
          <a:xfrm>
            <a:off x="6697664" y="564515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263204" name="Line 42">
            <a:extLst>
              <a:ext uri="{FF2B5EF4-FFF2-40B4-BE49-F238E27FC236}">
                <a16:creationId xmlns:a16="http://schemas.microsoft.com/office/drawing/2014/main" id="{822AB242-BA1B-4621-AF48-D5FD176A2CA7}"/>
              </a:ext>
            </a:extLst>
          </p:cNvPr>
          <p:cNvSpPr>
            <a:spLocks noChangeShapeType="1"/>
          </p:cNvSpPr>
          <p:nvPr/>
        </p:nvSpPr>
        <p:spPr bwMode="auto">
          <a:xfrm>
            <a:off x="6708742" y="5718080"/>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205" name="Freeform 43">
            <a:extLst>
              <a:ext uri="{FF2B5EF4-FFF2-40B4-BE49-F238E27FC236}">
                <a16:creationId xmlns:a16="http://schemas.microsoft.com/office/drawing/2014/main" id="{A5DE93A9-6263-4FFF-8543-CF86C00BD402}"/>
              </a:ext>
            </a:extLst>
          </p:cNvPr>
          <p:cNvSpPr>
            <a:spLocks/>
          </p:cNvSpPr>
          <p:nvPr/>
        </p:nvSpPr>
        <p:spPr bwMode="auto">
          <a:xfrm>
            <a:off x="7643814" y="2436813"/>
            <a:ext cx="2713037" cy="2323904"/>
          </a:xfrm>
          <a:custGeom>
            <a:avLst/>
            <a:gdLst>
              <a:gd name="T0" fmla="*/ 2147483646 w 1709"/>
              <a:gd name="T1" fmla="*/ 2147483646 h 1548"/>
              <a:gd name="T2" fmla="*/ 2147483646 w 1709"/>
              <a:gd name="T3" fmla="*/ 2147483646 h 1548"/>
              <a:gd name="T4" fmla="*/ 2147483646 w 1709"/>
              <a:gd name="T5" fmla="*/ 2147483646 h 1548"/>
              <a:gd name="T6" fmla="*/ 2147483646 w 1709"/>
              <a:gd name="T7" fmla="*/ 2147483646 h 1548"/>
              <a:gd name="T8" fmla="*/ 2147483646 w 1709"/>
              <a:gd name="T9" fmla="*/ 2147483646 h 1548"/>
              <a:gd name="T10" fmla="*/ 0 w 1709"/>
              <a:gd name="T11" fmla="*/ 2147483646 h 1548"/>
              <a:gd name="T12" fmla="*/ 0 60000 65536"/>
              <a:gd name="T13" fmla="*/ 0 60000 65536"/>
              <a:gd name="T14" fmla="*/ 0 60000 65536"/>
              <a:gd name="T15" fmla="*/ 0 60000 65536"/>
              <a:gd name="T16" fmla="*/ 0 60000 65536"/>
              <a:gd name="T17" fmla="*/ 0 60000 65536"/>
              <a:gd name="T18" fmla="*/ 0 w 1709"/>
              <a:gd name="T19" fmla="*/ 0 h 1548"/>
              <a:gd name="T20" fmla="*/ 1709 w 1709"/>
              <a:gd name="T21" fmla="*/ 1548 h 1548"/>
            </a:gdLst>
            <a:ahLst/>
            <a:cxnLst>
              <a:cxn ang="T12">
                <a:pos x="T0" y="T1"/>
              </a:cxn>
              <a:cxn ang="T13">
                <a:pos x="T2" y="T3"/>
              </a:cxn>
              <a:cxn ang="T14">
                <a:pos x="T4" y="T5"/>
              </a:cxn>
              <a:cxn ang="T15">
                <a:pos x="T6" y="T7"/>
              </a:cxn>
              <a:cxn ang="T16">
                <a:pos x="T8" y="T9"/>
              </a:cxn>
              <a:cxn ang="T17">
                <a:pos x="T10" y="T11"/>
              </a:cxn>
            </a:cxnLst>
            <a:rect l="T18" t="T19" r="T20" b="T21"/>
            <a:pathLst>
              <a:path w="1709" h="1548">
                <a:moveTo>
                  <a:pt x="362" y="1548"/>
                </a:moveTo>
                <a:cubicBezTo>
                  <a:pt x="467" y="1542"/>
                  <a:pt x="792" y="1545"/>
                  <a:pt x="998" y="1515"/>
                </a:cubicBezTo>
                <a:cubicBezTo>
                  <a:pt x="1204" y="1485"/>
                  <a:pt x="1487" y="1508"/>
                  <a:pt x="1598" y="1366"/>
                </a:cubicBezTo>
                <a:cubicBezTo>
                  <a:pt x="1709" y="1223"/>
                  <a:pt x="1683" y="877"/>
                  <a:pt x="1667" y="661"/>
                </a:cubicBezTo>
                <a:cubicBezTo>
                  <a:pt x="1656" y="433"/>
                  <a:pt x="1690" y="209"/>
                  <a:pt x="1412" y="105"/>
                </a:cubicBezTo>
                <a:cubicBezTo>
                  <a:pt x="1134" y="0"/>
                  <a:pt x="294" y="48"/>
                  <a:pt x="0" y="33"/>
                </a:cubicBezTo>
              </a:path>
            </a:pathLst>
          </a:custGeom>
          <a:noFill/>
          <a:ln w="76200">
            <a:solidFill>
              <a:srgbClr val="000000"/>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63206" name="Group 44">
            <a:extLst>
              <a:ext uri="{FF2B5EF4-FFF2-40B4-BE49-F238E27FC236}">
                <a16:creationId xmlns:a16="http://schemas.microsoft.com/office/drawing/2014/main" id="{199893FA-A389-4093-9B13-FB57B3566229}"/>
              </a:ext>
            </a:extLst>
          </p:cNvPr>
          <p:cNvGrpSpPr>
            <a:grpSpLocks/>
          </p:cNvGrpSpPr>
          <p:nvPr/>
        </p:nvGrpSpPr>
        <p:grpSpPr bwMode="auto">
          <a:xfrm>
            <a:off x="6202363" y="4283076"/>
            <a:ext cx="868362" cy="1109663"/>
            <a:chOff x="3510" y="1453"/>
            <a:chExt cx="353" cy="578"/>
          </a:xfrm>
        </p:grpSpPr>
        <p:sp>
          <p:nvSpPr>
            <p:cNvPr id="263232" name="Freeform 45">
              <a:extLst>
                <a:ext uri="{FF2B5EF4-FFF2-40B4-BE49-F238E27FC236}">
                  <a16:creationId xmlns:a16="http://schemas.microsoft.com/office/drawing/2014/main" id="{89085776-0BD4-4E74-85AE-FFC6EE86DFC7}"/>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233" name="Oval 46">
              <a:extLst>
                <a:ext uri="{FF2B5EF4-FFF2-40B4-BE49-F238E27FC236}">
                  <a16:creationId xmlns:a16="http://schemas.microsoft.com/office/drawing/2014/main" id="{C48845C8-DDBA-4E67-9549-6FD3C9C84D38}"/>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234" name="Freeform 47">
              <a:extLst>
                <a:ext uri="{FF2B5EF4-FFF2-40B4-BE49-F238E27FC236}">
                  <a16:creationId xmlns:a16="http://schemas.microsoft.com/office/drawing/2014/main" id="{8A25524F-50FD-4322-8F34-8ED122AA489D}"/>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235" name="Freeform 48">
              <a:extLst>
                <a:ext uri="{FF2B5EF4-FFF2-40B4-BE49-F238E27FC236}">
                  <a16:creationId xmlns:a16="http://schemas.microsoft.com/office/drawing/2014/main" id="{6ECC2265-035C-452B-9E2D-A60AED1E21F0}"/>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236" name="Freeform 49">
              <a:extLst>
                <a:ext uri="{FF2B5EF4-FFF2-40B4-BE49-F238E27FC236}">
                  <a16:creationId xmlns:a16="http://schemas.microsoft.com/office/drawing/2014/main" id="{1341C5A1-7914-4B26-A55F-AE164F7DF537}"/>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237" name="Oval 50">
              <a:extLst>
                <a:ext uri="{FF2B5EF4-FFF2-40B4-BE49-F238E27FC236}">
                  <a16:creationId xmlns:a16="http://schemas.microsoft.com/office/drawing/2014/main" id="{0F6C32D6-435B-47BD-A401-1987944FACE0}"/>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238" name="Freeform 51">
              <a:extLst>
                <a:ext uri="{FF2B5EF4-FFF2-40B4-BE49-F238E27FC236}">
                  <a16:creationId xmlns:a16="http://schemas.microsoft.com/office/drawing/2014/main" id="{8EC169E8-CEA2-49BB-A3ED-063FADE54E54}"/>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239" name="Oval 52">
              <a:extLst>
                <a:ext uri="{FF2B5EF4-FFF2-40B4-BE49-F238E27FC236}">
                  <a16:creationId xmlns:a16="http://schemas.microsoft.com/office/drawing/2014/main" id="{877631F3-5117-4933-8BE7-60F9AE2BF84F}"/>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240" name="Oval 53">
              <a:extLst>
                <a:ext uri="{FF2B5EF4-FFF2-40B4-BE49-F238E27FC236}">
                  <a16:creationId xmlns:a16="http://schemas.microsoft.com/office/drawing/2014/main" id="{6FD3361E-3A9D-45EA-BE9A-F6EEB8E58C56}"/>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sp>
        <p:nvSpPr>
          <p:cNvPr id="263207" name="Text Box 54">
            <a:extLst>
              <a:ext uri="{FF2B5EF4-FFF2-40B4-BE49-F238E27FC236}">
                <a16:creationId xmlns:a16="http://schemas.microsoft.com/office/drawing/2014/main" id="{79713D62-CC94-4B9C-AC2B-0CE54BE8D0E6}"/>
              </a:ext>
            </a:extLst>
          </p:cNvPr>
          <p:cNvSpPr txBox="1">
            <a:spLocks noChangeArrowheads="1"/>
          </p:cNvSpPr>
          <p:nvPr/>
        </p:nvSpPr>
        <p:spPr bwMode="auto">
          <a:xfrm>
            <a:off x="3754438" y="117475"/>
            <a:ext cx="4219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dirty="0">
                <a:latin typeface="Arial" panose="020B0604020202020204" pitchFamily="34" charset="0"/>
              </a:rPr>
              <a:t>Akutní metabolická acidóza</a:t>
            </a:r>
            <a:endParaRPr lang="cs-CZ" altLang="cs-CZ" sz="2400" b="1" dirty="0">
              <a:latin typeface="Times New Roman" panose="02020603050405020304" pitchFamily="18" charset="0"/>
            </a:endParaRPr>
          </a:p>
        </p:txBody>
      </p:sp>
      <p:sp>
        <p:nvSpPr>
          <p:cNvPr id="263208" name="AutoShape 55">
            <a:extLst>
              <a:ext uri="{FF2B5EF4-FFF2-40B4-BE49-F238E27FC236}">
                <a16:creationId xmlns:a16="http://schemas.microsoft.com/office/drawing/2014/main" id="{FE581B42-1C24-4A2B-B3A7-187E8DCD61A0}"/>
              </a:ext>
            </a:extLst>
          </p:cNvPr>
          <p:cNvSpPr>
            <a:spLocks noChangeArrowheads="1"/>
          </p:cNvSpPr>
          <p:nvPr/>
        </p:nvSpPr>
        <p:spPr bwMode="auto">
          <a:xfrm>
            <a:off x="2166938" y="2019300"/>
            <a:ext cx="150812" cy="623888"/>
          </a:xfrm>
          <a:prstGeom prst="upArrow">
            <a:avLst>
              <a:gd name="adj1" fmla="val 50000"/>
              <a:gd name="adj2" fmla="val 103421"/>
            </a:avLst>
          </a:prstGeom>
          <a:solidFill>
            <a:schemeClr val="tx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209" name="AutoShape 56">
            <a:extLst>
              <a:ext uri="{FF2B5EF4-FFF2-40B4-BE49-F238E27FC236}">
                <a16:creationId xmlns:a16="http://schemas.microsoft.com/office/drawing/2014/main" id="{E633A7F4-40F3-4BFF-995E-CF83202F111E}"/>
              </a:ext>
            </a:extLst>
          </p:cNvPr>
          <p:cNvSpPr>
            <a:spLocks noChangeArrowheads="1"/>
          </p:cNvSpPr>
          <p:nvPr/>
        </p:nvSpPr>
        <p:spPr bwMode="auto">
          <a:xfrm>
            <a:off x="2174875" y="3835400"/>
            <a:ext cx="134938" cy="947738"/>
          </a:xfrm>
          <a:prstGeom prst="downArrow">
            <a:avLst>
              <a:gd name="adj1" fmla="val 50000"/>
              <a:gd name="adj2" fmla="val 175588"/>
            </a:avLst>
          </a:prstGeom>
          <a:solidFill>
            <a:schemeClr val="tx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210" name="Rectangle 57">
            <a:extLst>
              <a:ext uri="{FF2B5EF4-FFF2-40B4-BE49-F238E27FC236}">
                <a16:creationId xmlns:a16="http://schemas.microsoft.com/office/drawing/2014/main" id="{AB0477BF-29A5-49A6-8479-BE534BF6F754}"/>
              </a:ext>
            </a:extLst>
          </p:cNvPr>
          <p:cNvSpPr>
            <a:spLocks noChangeArrowheads="1"/>
          </p:cNvSpPr>
          <p:nvPr/>
        </p:nvSpPr>
        <p:spPr bwMode="auto">
          <a:xfrm>
            <a:off x="2205038" y="2614613"/>
            <a:ext cx="74612" cy="1503362"/>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211" name="Line 58">
            <a:extLst>
              <a:ext uri="{FF2B5EF4-FFF2-40B4-BE49-F238E27FC236}">
                <a16:creationId xmlns:a16="http://schemas.microsoft.com/office/drawing/2014/main" id="{36F288BD-37B1-48B5-AC3E-E8F37A6C798F}"/>
              </a:ext>
            </a:extLst>
          </p:cNvPr>
          <p:cNvSpPr>
            <a:spLocks noChangeShapeType="1"/>
          </p:cNvSpPr>
          <p:nvPr/>
        </p:nvSpPr>
        <p:spPr bwMode="auto">
          <a:xfrm flipV="1">
            <a:off x="2409826" y="3829050"/>
            <a:ext cx="7834313" cy="7938"/>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212" name="Line 59">
            <a:extLst>
              <a:ext uri="{FF2B5EF4-FFF2-40B4-BE49-F238E27FC236}">
                <a16:creationId xmlns:a16="http://schemas.microsoft.com/office/drawing/2014/main" id="{8E0BFDBD-D67C-4375-9A3F-B93DDAABA5F9}"/>
              </a:ext>
            </a:extLst>
          </p:cNvPr>
          <p:cNvSpPr>
            <a:spLocks noChangeShapeType="1"/>
          </p:cNvSpPr>
          <p:nvPr/>
        </p:nvSpPr>
        <p:spPr bwMode="auto">
          <a:xfrm flipV="1">
            <a:off x="1524001" y="3813175"/>
            <a:ext cx="576263" cy="635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213" name="Line 60">
            <a:extLst>
              <a:ext uri="{FF2B5EF4-FFF2-40B4-BE49-F238E27FC236}">
                <a16:creationId xmlns:a16="http://schemas.microsoft.com/office/drawing/2014/main" id="{FAA5BB3D-251E-4DCB-A9E0-1955534A65EF}"/>
              </a:ext>
            </a:extLst>
          </p:cNvPr>
          <p:cNvSpPr>
            <a:spLocks noChangeShapeType="1"/>
          </p:cNvSpPr>
          <p:nvPr/>
        </p:nvSpPr>
        <p:spPr bwMode="auto">
          <a:xfrm flipV="1">
            <a:off x="10364788" y="3817938"/>
            <a:ext cx="303212" cy="635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215" name="Oval 62">
            <a:extLst>
              <a:ext uri="{FF2B5EF4-FFF2-40B4-BE49-F238E27FC236}">
                <a16:creationId xmlns:a16="http://schemas.microsoft.com/office/drawing/2014/main" id="{F29EFC86-DF6B-4177-B567-2D6A682986EE}"/>
              </a:ext>
            </a:extLst>
          </p:cNvPr>
          <p:cNvSpPr>
            <a:spLocks noChangeArrowheads="1"/>
          </p:cNvSpPr>
          <p:nvPr/>
        </p:nvSpPr>
        <p:spPr bwMode="auto">
          <a:xfrm>
            <a:off x="8428039" y="1"/>
            <a:ext cx="1779587" cy="1433513"/>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aphicFrame>
        <p:nvGraphicFramePr>
          <p:cNvPr id="263216" name="Object 80">
            <a:extLst>
              <a:ext uri="{FF2B5EF4-FFF2-40B4-BE49-F238E27FC236}">
                <a16:creationId xmlns:a16="http://schemas.microsoft.com/office/drawing/2014/main" id="{AD4586F4-AEBB-4C70-A7B4-D99AF0B0C99B}"/>
              </a:ext>
            </a:extLst>
          </p:cNvPr>
          <p:cNvGraphicFramePr>
            <a:graphicFrameLocks noChangeAspect="1"/>
          </p:cNvGraphicFramePr>
          <p:nvPr/>
        </p:nvGraphicFramePr>
        <p:xfrm>
          <a:off x="8848726" y="250826"/>
          <a:ext cx="893763" cy="663575"/>
        </p:xfrm>
        <a:graphic>
          <a:graphicData uri="http://schemas.openxmlformats.org/presentationml/2006/ole">
            <mc:AlternateContent xmlns:mc="http://schemas.openxmlformats.org/markup-compatibility/2006">
              <mc:Choice xmlns:v="urn:schemas-microsoft-com:vml" Requires="v">
                <p:oleObj name="Clip" r:id="rId3" imgW="2287616" imgH="1701980" progId="">
                  <p:embed/>
                </p:oleObj>
              </mc:Choice>
              <mc:Fallback>
                <p:oleObj name="Clip" r:id="rId3" imgW="2287616" imgH="1701980" progId="">
                  <p:embed/>
                  <p:pic>
                    <p:nvPicPr>
                      <p:cNvPr id="263216" name="Object 80">
                        <a:extLst>
                          <a:ext uri="{FF2B5EF4-FFF2-40B4-BE49-F238E27FC236}">
                            <a16:creationId xmlns:a16="http://schemas.microsoft.com/office/drawing/2014/main" id="{AD4586F4-AEBB-4C70-A7B4-D99AF0B0C9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8726" y="250826"/>
                        <a:ext cx="8937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3217" name="Text Box 64">
            <a:extLst>
              <a:ext uri="{FF2B5EF4-FFF2-40B4-BE49-F238E27FC236}">
                <a16:creationId xmlns:a16="http://schemas.microsoft.com/office/drawing/2014/main" id="{3C6952B8-B39F-4863-9356-A8C6D5A54745}"/>
              </a:ext>
            </a:extLst>
          </p:cNvPr>
          <p:cNvSpPr txBox="1">
            <a:spLocks noChangeArrowheads="1"/>
          </p:cNvSpPr>
          <p:nvPr/>
        </p:nvSpPr>
        <p:spPr bwMode="auto">
          <a:xfrm>
            <a:off x="8397564" y="877888"/>
            <a:ext cx="174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dirty="0">
                <a:solidFill>
                  <a:schemeClr val="bg1"/>
                </a:solidFill>
                <a:latin typeface="Times New Roman" panose="02020603050405020304" pitchFamily="18" charset="0"/>
              </a:rPr>
              <a:t>Respirační</a:t>
            </a:r>
            <a:r>
              <a:rPr lang="cs-CZ" altLang="cs-CZ" sz="1400" b="1" dirty="0">
                <a:latin typeface="Times New Roman" panose="02020603050405020304" pitchFamily="18" charset="0"/>
              </a:rPr>
              <a:t> </a:t>
            </a:r>
          </a:p>
          <a:p>
            <a:pPr algn="ctr">
              <a:spcBef>
                <a:spcPct val="0"/>
              </a:spcBef>
              <a:buClrTx/>
              <a:buFontTx/>
              <a:buNone/>
            </a:pPr>
            <a:r>
              <a:rPr lang="cs-CZ" altLang="cs-CZ" sz="1400" b="1" dirty="0">
                <a:solidFill>
                  <a:schemeClr val="bg1"/>
                </a:solidFill>
                <a:latin typeface="Times New Roman" panose="02020603050405020304" pitchFamily="18" charset="0"/>
              </a:rPr>
              <a:t>centrum</a:t>
            </a:r>
          </a:p>
          <a:p>
            <a:pPr>
              <a:spcBef>
                <a:spcPct val="0"/>
              </a:spcBef>
              <a:buClrTx/>
              <a:buFontTx/>
              <a:buNone/>
            </a:pPr>
            <a:endParaRPr lang="cs-CZ" altLang="cs-CZ" sz="1400" b="1" dirty="0">
              <a:latin typeface="Times New Roman" panose="02020603050405020304" pitchFamily="18" charset="0"/>
            </a:endParaRPr>
          </a:p>
        </p:txBody>
      </p:sp>
      <p:sp>
        <p:nvSpPr>
          <p:cNvPr id="263218" name="Text Box 65">
            <a:extLst>
              <a:ext uri="{FF2B5EF4-FFF2-40B4-BE49-F238E27FC236}">
                <a16:creationId xmlns:a16="http://schemas.microsoft.com/office/drawing/2014/main" id="{43C43FD0-13ED-4920-9A6E-09542722F447}"/>
              </a:ext>
            </a:extLst>
          </p:cNvPr>
          <p:cNvSpPr txBox="1">
            <a:spLocks noChangeArrowheads="1"/>
          </p:cNvSpPr>
          <p:nvPr/>
        </p:nvSpPr>
        <p:spPr bwMode="auto">
          <a:xfrm>
            <a:off x="5684839" y="3922713"/>
            <a:ext cx="15231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000" b="1" dirty="0">
                <a:latin typeface="Arial" panose="020B0604020202020204" pitchFamily="34" charset="0"/>
              </a:rPr>
              <a:t> retence H</a:t>
            </a:r>
            <a:r>
              <a:rPr lang="cs-CZ" altLang="cs-CZ" sz="2000" b="1" baseline="30000" dirty="0">
                <a:latin typeface="Arial" panose="020B0604020202020204" pitchFamily="34" charset="0"/>
              </a:rPr>
              <a:t>+</a:t>
            </a:r>
            <a:endParaRPr lang="cs-CZ" altLang="cs-CZ" sz="2400" b="1" dirty="0">
              <a:latin typeface="Times New Roman" panose="02020603050405020304" pitchFamily="18" charset="0"/>
            </a:endParaRPr>
          </a:p>
        </p:txBody>
      </p:sp>
      <p:sp>
        <p:nvSpPr>
          <p:cNvPr id="263219" name="Line 66">
            <a:extLst>
              <a:ext uri="{FF2B5EF4-FFF2-40B4-BE49-F238E27FC236}">
                <a16:creationId xmlns:a16="http://schemas.microsoft.com/office/drawing/2014/main" id="{AD5F0036-A079-477B-A5EF-4D27A536EEB0}"/>
              </a:ext>
            </a:extLst>
          </p:cNvPr>
          <p:cNvSpPr>
            <a:spLocks noChangeShapeType="1"/>
          </p:cNvSpPr>
          <p:nvPr/>
        </p:nvSpPr>
        <p:spPr bwMode="auto">
          <a:xfrm>
            <a:off x="6723064" y="6480175"/>
            <a:ext cx="9525" cy="2936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3220" name="Rectangle 67">
            <a:extLst>
              <a:ext uri="{FF2B5EF4-FFF2-40B4-BE49-F238E27FC236}">
                <a16:creationId xmlns:a16="http://schemas.microsoft.com/office/drawing/2014/main" id="{4D478552-AA1D-42F3-9400-C10CA5B295CF}"/>
              </a:ext>
            </a:extLst>
          </p:cNvPr>
          <p:cNvSpPr>
            <a:spLocks noChangeArrowheads="1"/>
          </p:cNvSpPr>
          <p:nvPr/>
        </p:nvSpPr>
        <p:spPr bwMode="auto">
          <a:xfrm>
            <a:off x="6530975" y="2089150"/>
            <a:ext cx="1111250" cy="939800"/>
          </a:xfrm>
          <a:prstGeom prst="rect">
            <a:avLst/>
          </a:prstGeom>
          <a:solidFill>
            <a:srgbClr val="D5ECEE"/>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221" name="Rectangle 68">
            <a:extLst>
              <a:ext uri="{FF2B5EF4-FFF2-40B4-BE49-F238E27FC236}">
                <a16:creationId xmlns:a16="http://schemas.microsoft.com/office/drawing/2014/main" id="{5E35CB33-6707-43D2-BE19-DEF576C3CE42}"/>
              </a:ext>
            </a:extLst>
          </p:cNvPr>
          <p:cNvSpPr>
            <a:spLocks noChangeArrowheads="1"/>
          </p:cNvSpPr>
          <p:nvPr/>
        </p:nvSpPr>
        <p:spPr bwMode="auto">
          <a:xfrm>
            <a:off x="6554789" y="1196976"/>
            <a:ext cx="579437" cy="703263"/>
          </a:xfrm>
          <a:prstGeom prst="rect">
            <a:avLst/>
          </a:prstGeom>
          <a:solidFill>
            <a:srgbClr val="D5ECEE"/>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263222" name="Text Box 69">
            <a:extLst>
              <a:ext uri="{FF2B5EF4-FFF2-40B4-BE49-F238E27FC236}">
                <a16:creationId xmlns:a16="http://schemas.microsoft.com/office/drawing/2014/main" id="{D9A72AED-219E-4C4C-AECE-EBCE466DD015}"/>
              </a:ext>
            </a:extLst>
          </p:cNvPr>
          <p:cNvSpPr txBox="1">
            <a:spLocks noChangeArrowheads="1"/>
          </p:cNvSpPr>
          <p:nvPr/>
        </p:nvSpPr>
        <p:spPr bwMode="auto">
          <a:xfrm>
            <a:off x="6586669" y="13954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dirty="0">
                <a:latin typeface="Arial" panose="020B0604020202020204" pitchFamily="34" charset="0"/>
              </a:rPr>
              <a:t>H</a:t>
            </a:r>
            <a:r>
              <a:rPr lang="cs-CZ" altLang="cs-CZ" sz="2400" b="1" baseline="70000" dirty="0">
                <a:latin typeface="Arial" panose="020B0604020202020204" pitchFamily="34" charset="0"/>
              </a:rPr>
              <a:t>+</a:t>
            </a:r>
            <a:endParaRPr lang="cs-CZ" altLang="cs-CZ" sz="2400" b="1" dirty="0">
              <a:latin typeface="Times New Roman" panose="02020603050405020304" pitchFamily="18" charset="0"/>
            </a:endParaRPr>
          </a:p>
        </p:txBody>
      </p:sp>
      <p:sp>
        <p:nvSpPr>
          <p:cNvPr id="263223" name="Line 70">
            <a:extLst>
              <a:ext uri="{FF2B5EF4-FFF2-40B4-BE49-F238E27FC236}">
                <a16:creationId xmlns:a16="http://schemas.microsoft.com/office/drawing/2014/main" id="{62C16559-FFB0-42AD-A925-EEB0AFEB10F8}"/>
              </a:ext>
            </a:extLst>
          </p:cNvPr>
          <p:cNvSpPr>
            <a:spLocks noChangeShapeType="1"/>
          </p:cNvSpPr>
          <p:nvPr/>
        </p:nvSpPr>
        <p:spPr bwMode="auto">
          <a:xfrm flipV="1">
            <a:off x="7175500" y="908051"/>
            <a:ext cx="1296988" cy="504825"/>
          </a:xfrm>
          <a:prstGeom prst="line">
            <a:avLst/>
          </a:prstGeom>
          <a:noFill/>
          <a:ln w="28575">
            <a:solidFill>
              <a:srgbClr val="FF0066"/>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3224" name="Text Box 71">
            <a:extLst>
              <a:ext uri="{FF2B5EF4-FFF2-40B4-BE49-F238E27FC236}">
                <a16:creationId xmlns:a16="http://schemas.microsoft.com/office/drawing/2014/main" id="{A7A7B938-22B7-439C-A713-985B2D96AB26}"/>
              </a:ext>
            </a:extLst>
          </p:cNvPr>
          <p:cNvSpPr txBox="1">
            <a:spLocks noChangeArrowheads="1"/>
          </p:cNvSpPr>
          <p:nvPr/>
        </p:nvSpPr>
        <p:spPr bwMode="auto">
          <a:xfrm>
            <a:off x="6623182" y="2344737"/>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dirty="0">
                <a:latin typeface="Arial" panose="020B0604020202020204" pitchFamily="34" charset="0"/>
              </a:rPr>
              <a:t>HCO</a:t>
            </a:r>
            <a:r>
              <a:rPr lang="cs-CZ" altLang="cs-CZ" sz="2400" b="1" baseline="-25000" dirty="0">
                <a:latin typeface="Arial" panose="020B0604020202020204" pitchFamily="34" charset="0"/>
              </a:rPr>
              <a:t>3</a:t>
            </a:r>
            <a:endParaRPr lang="cs-CZ" altLang="cs-CZ" sz="2400" b="1" dirty="0">
              <a:latin typeface="Times New Roman" panose="02020603050405020304" pitchFamily="18" charset="0"/>
            </a:endParaRPr>
          </a:p>
        </p:txBody>
      </p:sp>
      <p:sp>
        <p:nvSpPr>
          <p:cNvPr id="263225" name="Text Box 72">
            <a:extLst>
              <a:ext uri="{FF2B5EF4-FFF2-40B4-BE49-F238E27FC236}">
                <a16:creationId xmlns:a16="http://schemas.microsoft.com/office/drawing/2014/main" id="{77BA0D15-BB3A-4B9A-8D9E-A8781EF130AD}"/>
              </a:ext>
            </a:extLst>
          </p:cNvPr>
          <p:cNvSpPr txBox="1">
            <a:spLocks noChangeArrowheads="1"/>
          </p:cNvSpPr>
          <p:nvPr/>
        </p:nvSpPr>
        <p:spPr bwMode="auto">
          <a:xfrm>
            <a:off x="7284114" y="213966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dirty="0">
                <a:latin typeface="Times New Roman" panose="02020603050405020304" pitchFamily="18" charset="0"/>
              </a:rPr>
              <a:t>-</a:t>
            </a:r>
          </a:p>
        </p:txBody>
      </p:sp>
      <p:sp>
        <p:nvSpPr>
          <p:cNvPr id="263226" name="Text Box 73">
            <a:extLst>
              <a:ext uri="{FF2B5EF4-FFF2-40B4-BE49-F238E27FC236}">
                <a16:creationId xmlns:a16="http://schemas.microsoft.com/office/drawing/2014/main" id="{01EA3D96-014E-4133-AC9E-00FC8C292460}"/>
              </a:ext>
            </a:extLst>
          </p:cNvPr>
          <p:cNvSpPr txBox="1">
            <a:spLocks noChangeArrowheads="1"/>
          </p:cNvSpPr>
          <p:nvPr/>
        </p:nvSpPr>
        <p:spPr bwMode="auto">
          <a:xfrm>
            <a:off x="8491539" y="3860800"/>
            <a:ext cx="2357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dirty="0">
                <a:solidFill>
                  <a:srgbClr val="FF0000"/>
                </a:solidFill>
                <a:latin typeface="Times New Roman" panose="02020603050405020304" pitchFamily="18" charset="0"/>
              </a:rPr>
              <a:t>Pomalá difúze</a:t>
            </a:r>
          </a:p>
        </p:txBody>
      </p:sp>
      <p:sp>
        <p:nvSpPr>
          <p:cNvPr id="263229" name="Text Box 76">
            <a:extLst>
              <a:ext uri="{FF2B5EF4-FFF2-40B4-BE49-F238E27FC236}">
                <a16:creationId xmlns:a16="http://schemas.microsoft.com/office/drawing/2014/main" id="{3D390775-0043-473A-8E5E-7BD65307C1AD}"/>
              </a:ext>
            </a:extLst>
          </p:cNvPr>
          <p:cNvSpPr txBox="1">
            <a:spLocks noChangeArrowheads="1"/>
          </p:cNvSpPr>
          <p:nvPr/>
        </p:nvSpPr>
        <p:spPr bwMode="auto">
          <a:xfrm>
            <a:off x="7850189" y="3086100"/>
            <a:ext cx="23574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r">
              <a:spcBef>
                <a:spcPct val="0"/>
              </a:spcBef>
              <a:buClrTx/>
              <a:buFontTx/>
              <a:buNone/>
            </a:pPr>
            <a:r>
              <a:rPr lang="cs-CZ" altLang="cs-CZ" sz="1400" b="1" dirty="0">
                <a:latin typeface="Times New Roman" panose="02020603050405020304" pitchFamily="18" charset="0"/>
              </a:rPr>
              <a:t>Bikarbonát prochází hematoencefalickou bariérou nesnadno</a:t>
            </a:r>
          </a:p>
        </p:txBody>
      </p:sp>
      <p:sp>
        <p:nvSpPr>
          <p:cNvPr id="263230" name="Text Box 77">
            <a:extLst>
              <a:ext uri="{FF2B5EF4-FFF2-40B4-BE49-F238E27FC236}">
                <a16:creationId xmlns:a16="http://schemas.microsoft.com/office/drawing/2014/main" id="{4E0B5C9B-EC06-4B66-B726-C0544A4B59DF}"/>
              </a:ext>
            </a:extLst>
          </p:cNvPr>
          <p:cNvSpPr txBox="1">
            <a:spLocks noChangeArrowheads="1"/>
          </p:cNvSpPr>
          <p:nvPr/>
        </p:nvSpPr>
        <p:spPr bwMode="auto">
          <a:xfrm>
            <a:off x="2351089" y="2924175"/>
            <a:ext cx="1704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en-US" altLang="cs-CZ" sz="1400" b="1" dirty="0">
                <a:latin typeface="Times New Roman" panose="02020603050405020304" pitchFamily="18" charset="0"/>
              </a:rPr>
              <a:t>CO</a:t>
            </a:r>
            <a:r>
              <a:rPr lang="en-US" altLang="cs-CZ" sz="1400" b="1" baseline="-25000" dirty="0">
                <a:latin typeface="Times New Roman" panose="02020603050405020304" pitchFamily="18" charset="0"/>
              </a:rPr>
              <a:t>2</a:t>
            </a:r>
            <a:r>
              <a:rPr lang="cs-CZ" altLang="cs-CZ" sz="1400" b="1" dirty="0">
                <a:latin typeface="Times New Roman" panose="02020603050405020304" pitchFamily="18" charset="0"/>
              </a:rPr>
              <a:t> snadno prochází hematoencefalickou bariérou</a:t>
            </a:r>
            <a:endParaRPr lang="en-US" altLang="cs-CZ" sz="1400" b="1" dirty="0">
              <a:latin typeface="Times New Roman" panose="02020603050405020304" pitchFamily="18" charset="0"/>
            </a:endParaRPr>
          </a:p>
        </p:txBody>
      </p:sp>
      <p:sp>
        <p:nvSpPr>
          <p:cNvPr id="263231" name="Text Box 78">
            <a:extLst>
              <a:ext uri="{FF2B5EF4-FFF2-40B4-BE49-F238E27FC236}">
                <a16:creationId xmlns:a16="http://schemas.microsoft.com/office/drawing/2014/main" id="{C8122A0C-6C9D-4A8E-85B6-AA1823B11235}"/>
              </a:ext>
            </a:extLst>
          </p:cNvPr>
          <p:cNvSpPr txBox="1">
            <a:spLocks noChangeArrowheads="1"/>
          </p:cNvSpPr>
          <p:nvPr/>
        </p:nvSpPr>
        <p:spPr bwMode="auto">
          <a:xfrm rot="16200000">
            <a:off x="804070" y="2942432"/>
            <a:ext cx="2357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400" b="1" dirty="0">
                <a:latin typeface="Times New Roman" panose="02020603050405020304" pitchFamily="18" charset="0"/>
              </a:rPr>
              <a:t>Rychlá difúze</a:t>
            </a:r>
          </a:p>
        </p:txBody>
      </p:sp>
      <p:sp>
        <p:nvSpPr>
          <p:cNvPr id="77" name="TextovéPole 76">
            <a:extLst>
              <a:ext uri="{FF2B5EF4-FFF2-40B4-BE49-F238E27FC236}">
                <a16:creationId xmlns:a16="http://schemas.microsoft.com/office/drawing/2014/main" id="{5F2E43CB-28FB-4EA0-952B-809696F49C07}"/>
              </a:ext>
            </a:extLst>
          </p:cNvPr>
          <p:cNvSpPr txBox="1"/>
          <p:nvPr/>
        </p:nvSpPr>
        <p:spPr>
          <a:xfrm>
            <a:off x="188448" y="6308422"/>
            <a:ext cx="3084242" cy="461665"/>
          </a:xfrm>
          <a:prstGeom prst="rect">
            <a:avLst/>
          </a:prstGeom>
          <a:solidFill>
            <a:srgbClr val="FFFF00"/>
          </a:solidFill>
        </p:spPr>
        <p:txBody>
          <a:bodyPr wrap="none" rtlCol="0">
            <a:spAutoFit/>
          </a:bodyPr>
          <a:lstStyle/>
          <a:p>
            <a:r>
              <a:rPr lang="cs-CZ" sz="2400" b="1" dirty="0"/>
              <a:t>Regulace ABR respirací</a:t>
            </a:r>
            <a:endParaRPr lang="en-US" sz="2400" b="1" dirty="0"/>
          </a:p>
        </p:txBody>
      </p:sp>
    </p:spTree>
    <p:extLst>
      <p:ext uri="{BB962C8B-B14F-4D97-AF65-F5344CB8AC3E}">
        <p14:creationId xmlns:p14="http://schemas.microsoft.com/office/powerpoint/2010/main" val="1442821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96C416BD-E691-4621-A669-5D346C479636}"/>
              </a:ext>
            </a:extLst>
          </p:cNvPr>
          <p:cNvSpPr txBox="1"/>
          <p:nvPr/>
        </p:nvSpPr>
        <p:spPr>
          <a:xfrm>
            <a:off x="4355139" y="-10439"/>
            <a:ext cx="5377265" cy="461665"/>
          </a:xfrm>
          <a:prstGeom prst="rect">
            <a:avLst/>
          </a:prstGeom>
          <a:solidFill>
            <a:srgbClr val="FFFF00"/>
          </a:solidFill>
        </p:spPr>
        <p:txBody>
          <a:bodyPr wrap="square" rtlCol="0">
            <a:spAutoFit/>
          </a:bodyPr>
          <a:lstStyle/>
          <a:p>
            <a:r>
              <a:rPr lang="cs-CZ" sz="2400" b="1" dirty="0"/>
              <a:t>Regulace toků H+/HCO3- ledvinami</a:t>
            </a:r>
            <a:endParaRPr lang="en-US" sz="2400" b="1" dirty="0"/>
          </a:p>
        </p:txBody>
      </p:sp>
      <p:graphicFrame>
        <p:nvGraphicFramePr>
          <p:cNvPr id="14" name="Object 33">
            <a:extLst>
              <a:ext uri="{FF2B5EF4-FFF2-40B4-BE49-F238E27FC236}">
                <a16:creationId xmlns:a16="http://schemas.microsoft.com/office/drawing/2014/main" id="{FD16605B-AE62-4519-B3C8-B8C109AC78A3}"/>
              </a:ext>
            </a:extLst>
          </p:cNvPr>
          <p:cNvGraphicFramePr>
            <a:graphicFrameLocks noChangeAspect="1"/>
          </p:cNvGraphicFramePr>
          <p:nvPr/>
        </p:nvGraphicFramePr>
        <p:xfrm>
          <a:off x="7891583" y="1587967"/>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4" name="Object 33">
                        <a:extLst>
                          <a:ext uri="{FF2B5EF4-FFF2-40B4-BE49-F238E27FC236}">
                            <a16:creationId xmlns:a16="http://schemas.microsoft.com/office/drawing/2014/main" id="{FD16605B-AE62-4519-B3C8-B8C109AC7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583" y="1587967"/>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ovéPole 17">
            <a:extLst>
              <a:ext uri="{FF2B5EF4-FFF2-40B4-BE49-F238E27FC236}">
                <a16:creationId xmlns:a16="http://schemas.microsoft.com/office/drawing/2014/main" id="{216D0BEC-4503-4DF2-A49B-34BE5C90498C}"/>
              </a:ext>
            </a:extLst>
          </p:cNvPr>
          <p:cNvSpPr txBox="1"/>
          <p:nvPr/>
        </p:nvSpPr>
        <p:spPr>
          <a:xfrm>
            <a:off x="3490389" y="4343764"/>
            <a:ext cx="1133195" cy="369332"/>
          </a:xfrm>
          <a:prstGeom prst="rect">
            <a:avLst/>
          </a:prstGeom>
          <a:noFill/>
        </p:spPr>
        <p:txBody>
          <a:bodyPr wrap="none" rtlCol="0">
            <a:spAutoFit/>
          </a:bodyPr>
          <a:lstStyle/>
          <a:p>
            <a:r>
              <a:rPr lang="cs-CZ" dirty="0"/>
              <a:t>CO</a:t>
            </a:r>
            <a:r>
              <a:rPr lang="cs-CZ" baseline="-25000" dirty="0"/>
              <a:t>2</a:t>
            </a:r>
            <a:r>
              <a:rPr lang="cs-CZ" dirty="0"/>
              <a:t> + H</a:t>
            </a:r>
            <a:r>
              <a:rPr lang="cs-CZ" baseline="-25000" dirty="0"/>
              <a:t>2</a:t>
            </a:r>
            <a:r>
              <a:rPr lang="cs-CZ" dirty="0"/>
              <a:t>O</a:t>
            </a:r>
            <a:endParaRPr lang="en-US" dirty="0"/>
          </a:p>
        </p:txBody>
      </p:sp>
      <p:sp>
        <p:nvSpPr>
          <p:cNvPr id="17" name="Obdélník: se zakulacenými rohy 16">
            <a:extLst>
              <a:ext uri="{FF2B5EF4-FFF2-40B4-BE49-F238E27FC236}">
                <a16:creationId xmlns:a16="http://schemas.microsoft.com/office/drawing/2014/main" id="{DC850B7C-17D2-4E61-886F-B623CCBE3BE9}"/>
              </a:ext>
            </a:extLst>
          </p:cNvPr>
          <p:cNvSpPr/>
          <p:nvPr/>
        </p:nvSpPr>
        <p:spPr>
          <a:xfrm>
            <a:off x="4516403" y="5762345"/>
            <a:ext cx="2826328" cy="1015027"/>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21" name="Přímá spojnice se šipkou 20">
            <a:extLst>
              <a:ext uri="{FF2B5EF4-FFF2-40B4-BE49-F238E27FC236}">
                <a16:creationId xmlns:a16="http://schemas.microsoft.com/office/drawing/2014/main" id="{14BEC6E7-BBF9-474C-AC29-A56C77D1D865}"/>
              </a:ext>
            </a:extLst>
          </p:cNvPr>
          <p:cNvCxnSpPr>
            <a:endCxn id="16" idx="2"/>
          </p:cNvCxnSpPr>
          <p:nvPr/>
        </p:nvCxnSpPr>
        <p:spPr>
          <a:xfrm flipV="1">
            <a:off x="6095999" y="5400719"/>
            <a:ext cx="0" cy="4991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A4F721B-106F-477B-8C58-A7AAA7A2C495}"/>
              </a:ext>
            </a:extLst>
          </p:cNvPr>
          <p:cNvCxnSpPr>
            <a:cxnSpLocks/>
          </p:cNvCxnSpPr>
          <p:nvPr/>
        </p:nvCxnSpPr>
        <p:spPr>
          <a:xfrm flipH="1">
            <a:off x="6340041" y="2389942"/>
            <a:ext cx="1512608" cy="11224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E433A898-D84C-48AF-8035-D1341F110764}"/>
              </a:ext>
            </a:extLst>
          </p:cNvPr>
          <p:cNvCxnSpPr>
            <a:cxnSpLocks/>
          </p:cNvCxnSpPr>
          <p:nvPr/>
        </p:nvCxnSpPr>
        <p:spPr>
          <a:xfrm flipH="1">
            <a:off x="4625456" y="3722622"/>
            <a:ext cx="1304111" cy="86318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E1465A49-2994-4F4F-A5E1-440D7F0C65A5}"/>
              </a:ext>
            </a:extLst>
          </p:cNvPr>
          <p:cNvCxnSpPr>
            <a:cxnSpLocks/>
            <a:stCxn id="16" idx="1"/>
          </p:cNvCxnSpPr>
          <p:nvPr/>
        </p:nvCxnSpPr>
        <p:spPr>
          <a:xfrm flipH="1" flipV="1">
            <a:off x="4623585" y="4643439"/>
            <a:ext cx="1269474" cy="5726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A4BC0DF3-6478-45FB-A9C0-F308DDB53CC4}"/>
              </a:ext>
            </a:extLst>
          </p:cNvPr>
          <p:cNvCxnSpPr>
            <a:cxnSpLocks/>
          </p:cNvCxnSpPr>
          <p:nvPr/>
        </p:nvCxnSpPr>
        <p:spPr>
          <a:xfrm>
            <a:off x="8734425" y="2305175"/>
            <a:ext cx="1400175" cy="14076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ovéPole 31">
            <a:extLst>
              <a:ext uri="{FF2B5EF4-FFF2-40B4-BE49-F238E27FC236}">
                <a16:creationId xmlns:a16="http://schemas.microsoft.com/office/drawing/2014/main" id="{266CCB82-857E-432C-A52F-8E321F5B464B}"/>
              </a:ext>
            </a:extLst>
          </p:cNvPr>
          <p:cNvSpPr txBox="1"/>
          <p:nvPr/>
        </p:nvSpPr>
        <p:spPr>
          <a:xfrm>
            <a:off x="9825037" y="3712808"/>
            <a:ext cx="1982081" cy="646331"/>
          </a:xfrm>
          <a:prstGeom prst="rect">
            <a:avLst/>
          </a:prstGeom>
          <a:noFill/>
        </p:spPr>
        <p:txBody>
          <a:bodyPr wrap="none" rtlCol="0">
            <a:spAutoFit/>
          </a:bodyPr>
          <a:lstStyle/>
          <a:p>
            <a:r>
              <a:rPr lang="cs-CZ" dirty="0" err="1"/>
              <a:t>Titrovatelná</a:t>
            </a:r>
            <a:r>
              <a:rPr lang="cs-CZ" dirty="0"/>
              <a:t> acidita</a:t>
            </a:r>
          </a:p>
          <a:p>
            <a:r>
              <a:rPr lang="cs-CZ" dirty="0"/>
              <a:t>NH</a:t>
            </a:r>
            <a:r>
              <a:rPr lang="cs-CZ" baseline="-25000" dirty="0"/>
              <a:t>4</a:t>
            </a:r>
            <a:r>
              <a:rPr lang="cs-CZ" baseline="30000" dirty="0"/>
              <a:t>+</a:t>
            </a:r>
            <a:endParaRPr lang="en-US" baseline="30000" dirty="0"/>
          </a:p>
        </p:txBody>
      </p:sp>
      <p:sp>
        <p:nvSpPr>
          <p:cNvPr id="15" name="TextovéPole 14">
            <a:extLst>
              <a:ext uri="{FF2B5EF4-FFF2-40B4-BE49-F238E27FC236}">
                <a16:creationId xmlns:a16="http://schemas.microsoft.com/office/drawing/2014/main" id="{E5AC64CC-A3C7-4766-AA63-BD05CCD616DF}"/>
              </a:ext>
            </a:extLst>
          </p:cNvPr>
          <p:cNvSpPr txBox="1"/>
          <p:nvPr/>
        </p:nvSpPr>
        <p:spPr>
          <a:xfrm>
            <a:off x="5732182" y="3475258"/>
            <a:ext cx="607859" cy="307777"/>
          </a:xfrm>
          <a:prstGeom prst="rect">
            <a:avLst/>
          </a:prstGeom>
          <a:solidFill>
            <a:schemeClr val="bg1"/>
          </a:solidFill>
          <a:ln>
            <a:solidFill>
              <a:schemeClr val="tx1"/>
            </a:solidFill>
          </a:ln>
        </p:spPr>
        <p:txBody>
          <a:bodyPr wrap="none" rtlCol="0">
            <a:spAutoFit/>
          </a:bodyPr>
          <a:lstStyle/>
          <a:p>
            <a:r>
              <a:rPr lang="cs-CZ" sz="1400" dirty="0"/>
              <a:t>HCO</a:t>
            </a:r>
            <a:r>
              <a:rPr lang="cs-CZ" sz="1400" baseline="-25000" dirty="0"/>
              <a:t>3</a:t>
            </a:r>
            <a:r>
              <a:rPr lang="cs-CZ" sz="1400" baseline="30000" dirty="0"/>
              <a:t>-</a:t>
            </a:r>
            <a:endParaRPr lang="en-US" sz="1400" dirty="0"/>
          </a:p>
        </p:txBody>
      </p:sp>
      <p:sp>
        <p:nvSpPr>
          <p:cNvPr id="16" name="TextovéPole 15">
            <a:extLst>
              <a:ext uri="{FF2B5EF4-FFF2-40B4-BE49-F238E27FC236}">
                <a16:creationId xmlns:a16="http://schemas.microsoft.com/office/drawing/2014/main" id="{58DEF0FB-826B-433C-A33C-A11FA6CB70E9}"/>
              </a:ext>
            </a:extLst>
          </p:cNvPr>
          <p:cNvSpPr txBox="1"/>
          <p:nvPr/>
        </p:nvSpPr>
        <p:spPr>
          <a:xfrm>
            <a:off x="5893059" y="5031387"/>
            <a:ext cx="405880" cy="369332"/>
          </a:xfrm>
          <a:prstGeom prst="rect">
            <a:avLst/>
          </a:prstGeom>
          <a:solidFill>
            <a:schemeClr val="bg1"/>
          </a:solidFill>
          <a:ln>
            <a:solidFill>
              <a:schemeClr val="tx1"/>
            </a:solidFill>
          </a:ln>
        </p:spPr>
        <p:txBody>
          <a:bodyPr wrap="none" rtlCol="0">
            <a:spAutoFit/>
          </a:bodyPr>
          <a:lstStyle/>
          <a:p>
            <a:r>
              <a:rPr lang="cs-CZ" dirty="0"/>
              <a:t>H</a:t>
            </a:r>
            <a:r>
              <a:rPr lang="cs-CZ" baseline="30000" dirty="0"/>
              <a:t>+</a:t>
            </a:r>
            <a:endParaRPr lang="en-US" dirty="0"/>
          </a:p>
        </p:txBody>
      </p:sp>
      <p:sp>
        <p:nvSpPr>
          <p:cNvPr id="19" name="TextovéPole 18">
            <a:extLst>
              <a:ext uri="{FF2B5EF4-FFF2-40B4-BE49-F238E27FC236}">
                <a16:creationId xmlns:a16="http://schemas.microsoft.com/office/drawing/2014/main" id="{E9269994-E9D6-4CF4-B798-C22A2A2ACE80}"/>
              </a:ext>
            </a:extLst>
          </p:cNvPr>
          <p:cNvSpPr txBox="1"/>
          <p:nvPr/>
        </p:nvSpPr>
        <p:spPr>
          <a:xfrm>
            <a:off x="2243138" y="3464392"/>
            <a:ext cx="2418354" cy="369332"/>
          </a:xfrm>
          <a:prstGeom prst="rect">
            <a:avLst/>
          </a:prstGeom>
          <a:noFill/>
        </p:spPr>
        <p:txBody>
          <a:bodyPr wrap="none" rtlCol="0">
            <a:spAutoFit/>
          </a:bodyPr>
          <a:lstStyle/>
          <a:p>
            <a:r>
              <a:rPr lang="cs-CZ" dirty="0"/>
              <a:t>Deplece HCO</a:t>
            </a:r>
            <a:r>
              <a:rPr lang="cs-CZ" baseline="-25000" dirty="0"/>
              <a:t>3</a:t>
            </a:r>
            <a:r>
              <a:rPr lang="cs-CZ" baseline="30000" dirty="0"/>
              <a:t>-</a:t>
            </a:r>
            <a:r>
              <a:rPr lang="cs-CZ" dirty="0"/>
              <a:t> - acidóza</a:t>
            </a:r>
            <a:endParaRPr lang="en-US" dirty="0"/>
          </a:p>
        </p:txBody>
      </p:sp>
    </p:spTree>
    <p:extLst>
      <p:ext uri="{BB962C8B-B14F-4D97-AF65-F5344CB8AC3E}">
        <p14:creationId xmlns:p14="http://schemas.microsoft.com/office/powerpoint/2010/main" val="2291535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96C416BD-E691-4621-A669-5D346C479636}"/>
              </a:ext>
            </a:extLst>
          </p:cNvPr>
          <p:cNvSpPr txBox="1"/>
          <p:nvPr/>
        </p:nvSpPr>
        <p:spPr>
          <a:xfrm>
            <a:off x="4355139" y="-10439"/>
            <a:ext cx="5305257" cy="461665"/>
          </a:xfrm>
          <a:prstGeom prst="rect">
            <a:avLst/>
          </a:prstGeom>
          <a:solidFill>
            <a:srgbClr val="FFFF00"/>
          </a:solidFill>
        </p:spPr>
        <p:txBody>
          <a:bodyPr wrap="square" rtlCol="0">
            <a:spAutoFit/>
          </a:bodyPr>
          <a:lstStyle/>
          <a:p>
            <a:r>
              <a:rPr lang="cs-CZ" sz="2400" b="1" dirty="0"/>
              <a:t>Regulace toků H+/HCO3- ledvinami</a:t>
            </a:r>
            <a:endParaRPr lang="en-US" sz="2400" b="1" dirty="0"/>
          </a:p>
        </p:txBody>
      </p:sp>
      <p:graphicFrame>
        <p:nvGraphicFramePr>
          <p:cNvPr id="14" name="Object 33">
            <a:extLst>
              <a:ext uri="{FF2B5EF4-FFF2-40B4-BE49-F238E27FC236}">
                <a16:creationId xmlns:a16="http://schemas.microsoft.com/office/drawing/2014/main" id="{FD16605B-AE62-4519-B3C8-B8C109AC78A3}"/>
              </a:ext>
            </a:extLst>
          </p:cNvPr>
          <p:cNvGraphicFramePr>
            <a:graphicFrameLocks noChangeAspect="1"/>
          </p:cNvGraphicFramePr>
          <p:nvPr/>
        </p:nvGraphicFramePr>
        <p:xfrm>
          <a:off x="7891583" y="1587967"/>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4" name="Object 33">
                        <a:extLst>
                          <a:ext uri="{FF2B5EF4-FFF2-40B4-BE49-F238E27FC236}">
                            <a16:creationId xmlns:a16="http://schemas.microsoft.com/office/drawing/2014/main" id="{FD16605B-AE62-4519-B3C8-B8C109AC7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583" y="1587967"/>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ovéPole 17">
            <a:extLst>
              <a:ext uri="{FF2B5EF4-FFF2-40B4-BE49-F238E27FC236}">
                <a16:creationId xmlns:a16="http://schemas.microsoft.com/office/drawing/2014/main" id="{216D0BEC-4503-4DF2-A49B-34BE5C90498C}"/>
              </a:ext>
            </a:extLst>
          </p:cNvPr>
          <p:cNvSpPr txBox="1"/>
          <p:nvPr/>
        </p:nvSpPr>
        <p:spPr>
          <a:xfrm>
            <a:off x="3335759" y="4458773"/>
            <a:ext cx="1133195" cy="369332"/>
          </a:xfrm>
          <a:prstGeom prst="rect">
            <a:avLst/>
          </a:prstGeom>
          <a:noFill/>
        </p:spPr>
        <p:txBody>
          <a:bodyPr wrap="none" rtlCol="0">
            <a:spAutoFit/>
          </a:bodyPr>
          <a:lstStyle/>
          <a:p>
            <a:r>
              <a:rPr lang="cs-CZ" dirty="0"/>
              <a:t>CO</a:t>
            </a:r>
            <a:r>
              <a:rPr lang="cs-CZ" baseline="-25000" dirty="0"/>
              <a:t>2</a:t>
            </a:r>
            <a:r>
              <a:rPr lang="cs-CZ" dirty="0"/>
              <a:t> + H</a:t>
            </a:r>
            <a:r>
              <a:rPr lang="cs-CZ" baseline="-25000" dirty="0"/>
              <a:t>2</a:t>
            </a:r>
            <a:r>
              <a:rPr lang="cs-CZ" dirty="0"/>
              <a:t>O</a:t>
            </a:r>
            <a:endParaRPr lang="en-US" dirty="0"/>
          </a:p>
        </p:txBody>
      </p:sp>
      <p:sp>
        <p:nvSpPr>
          <p:cNvPr id="17" name="Obdélník: se zakulacenými rohy 16">
            <a:extLst>
              <a:ext uri="{FF2B5EF4-FFF2-40B4-BE49-F238E27FC236}">
                <a16:creationId xmlns:a16="http://schemas.microsoft.com/office/drawing/2014/main" id="{DC850B7C-17D2-4E61-886F-B623CCBE3BE9}"/>
              </a:ext>
            </a:extLst>
          </p:cNvPr>
          <p:cNvSpPr/>
          <p:nvPr/>
        </p:nvSpPr>
        <p:spPr>
          <a:xfrm>
            <a:off x="4516403" y="5755107"/>
            <a:ext cx="2826328" cy="1015027"/>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21" name="Přímá spojnice se šipkou 20">
            <a:extLst>
              <a:ext uri="{FF2B5EF4-FFF2-40B4-BE49-F238E27FC236}">
                <a16:creationId xmlns:a16="http://schemas.microsoft.com/office/drawing/2014/main" id="{14BEC6E7-BBF9-474C-AC29-A56C77D1D865}"/>
              </a:ext>
            </a:extLst>
          </p:cNvPr>
          <p:cNvCxnSpPr>
            <a:endCxn id="16" idx="2"/>
          </p:cNvCxnSpPr>
          <p:nvPr/>
        </p:nvCxnSpPr>
        <p:spPr>
          <a:xfrm flipV="1">
            <a:off x="6095999" y="5400719"/>
            <a:ext cx="0" cy="4991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A4F721B-106F-477B-8C58-A7AAA7A2C495}"/>
              </a:ext>
            </a:extLst>
          </p:cNvPr>
          <p:cNvCxnSpPr>
            <a:cxnSpLocks/>
          </p:cNvCxnSpPr>
          <p:nvPr/>
        </p:nvCxnSpPr>
        <p:spPr>
          <a:xfrm flipH="1">
            <a:off x="6459817" y="2352800"/>
            <a:ext cx="1512608" cy="11224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E433A898-D84C-48AF-8035-D1341F110764}"/>
              </a:ext>
            </a:extLst>
          </p:cNvPr>
          <p:cNvCxnSpPr>
            <a:cxnSpLocks/>
          </p:cNvCxnSpPr>
          <p:nvPr/>
        </p:nvCxnSpPr>
        <p:spPr>
          <a:xfrm flipH="1">
            <a:off x="4625455" y="3786188"/>
            <a:ext cx="1199083" cy="7996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E1465A49-2994-4F4F-A5E1-440D7F0C65A5}"/>
              </a:ext>
            </a:extLst>
          </p:cNvPr>
          <p:cNvCxnSpPr>
            <a:cxnSpLocks/>
            <a:stCxn id="16" idx="1"/>
          </p:cNvCxnSpPr>
          <p:nvPr/>
        </p:nvCxnSpPr>
        <p:spPr>
          <a:xfrm flipH="1" flipV="1">
            <a:off x="4623585" y="4643439"/>
            <a:ext cx="1269474" cy="5726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A4BC0DF3-6478-45FB-A9C0-F308DDB53CC4}"/>
              </a:ext>
            </a:extLst>
          </p:cNvPr>
          <p:cNvCxnSpPr>
            <a:cxnSpLocks/>
          </p:cNvCxnSpPr>
          <p:nvPr/>
        </p:nvCxnSpPr>
        <p:spPr>
          <a:xfrm>
            <a:off x="8734425" y="2305175"/>
            <a:ext cx="1400175" cy="14076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ovéPole 31">
            <a:extLst>
              <a:ext uri="{FF2B5EF4-FFF2-40B4-BE49-F238E27FC236}">
                <a16:creationId xmlns:a16="http://schemas.microsoft.com/office/drawing/2014/main" id="{266CCB82-857E-432C-A52F-8E321F5B464B}"/>
              </a:ext>
            </a:extLst>
          </p:cNvPr>
          <p:cNvSpPr txBox="1"/>
          <p:nvPr/>
        </p:nvSpPr>
        <p:spPr>
          <a:xfrm>
            <a:off x="9825037" y="3712808"/>
            <a:ext cx="1982081" cy="646331"/>
          </a:xfrm>
          <a:prstGeom prst="rect">
            <a:avLst/>
          </a:prstGeom>
          <a:noFill/>
        </p:spPr>
        <p:txBody>
          <a:bodyPr wrap="none" rtlCol="0">
            <a:spAutoFit/>
          </a:bodyPr>
          <a:lstStyle/>
          <a:p>
            <a:r>
              <a:rPr lang="cs-CZ" dirty="0" err="1"/>
              <a:t>Titrovatelná</a:t>
            </a:r>
            <a:r>
              <a:rPr lang="cs-CZ" dirty="0"/>
              <a:t> acidita</a:t>
            </a:r>
          </a:p>
          <a:p>
            <a:r>
              <a:rPr lang="cs-CZ" dirty="0"/>
              <a:t>NH</a:t>
            </a:r>
            <a:r>
              <a:rPr lang="cs-CZ" baseline="-25000" dirty="0"/>
              <a:t>4</a:t>
            </a:r>
            <a:r>
              <a:rPr lang="cs-CZ" baseline="30000" dirty="0"/>
              <a:t>+</a:t>
            </a:r>
            <a:endParaRPr lang="en-US" baseline="30000" dirty="0"/>
          </a:p>
        </p:txBody>
      </p:sp>
      <p:sp>
        <p:nvSpPr>
          <p:cNvPr id="15" name="TextovéPole 14">
            <a:extLst>
              <a:ext uri="{FF2B5EF4-FFF2-40B4-BE49-F238E27FC236}">
                <a16:creationId xmlns:a16="http://schemas.microsoft.com/office/drawing/2014/main" id="{E5AC64CC-A3C7-4766-AA63-BD05CCD616DF}"/>
              </a:ext>
            </a:extLst>
          </p:cNvPr>
          <p:cNvSpPr txBox="1"/>
          <p:nvPr/>
        </p:nvSpPr>
        <p:spPr>
          <a:xfrm>
            <a:off x="5751471" y="3481975"/>
            <a:ext cx="908134" cy="461665"/>
          </a:xfrm>
          <a:prstGeom prst="rect">
            <a:avLst/>
          </a:prstGeom>
          <a:solidFill>
            <a:schemeClr val="bg1"/>
          </a:solidFill>
          <a:ln>
            <a:solidFill>
              <a:schemeClr val="tx1"/>
            </a:solidFill>
          </a:ln>
        </p:spPr>
        <p:txBody>
          <a:bodyPr wrap="none" rtlCol="0">
            <a:spAutoFit/>
          </a:bodyPr>
          <a:lstStyle/>
          <a:p>
            <a:r>
              <a:rPr lang="cs-CZ" sz="2400" dirty="0"/>
              <a:t>HCO</a:t>
            </a:r>
            <a:r>
              <a:rPr lang="cs-CZ" sz="2400" baseline="-25000" dirty="0"/>
              <a:t>3</a:t>
            </a:r>
            <a:r>
              <a:rPr lang="cs-CZ" sz="2400" baseline="30000" dirty="0"/>
              <a:t>-</a:t>
            </a:r>
            <a:endParaRPr lang="en-US" sz="2400" dirty="0"/>
          </a:p>
        </p:txBody>
      </p:sp>
      <p:sp>
        <p:nvSpPr>
          <p:cNvPr id="16" name="TextovéPole 15">
            <a:extLst>
              <a:ext uri="{FF2B5EF4-FFF2-40B4-BE49-F238E27FC236}">
                <a16:creationId xmlns:a16="http://schemas.microsoft.com/office/drawing/2014/main" id="{58DEF0FB-826B-433C-A33C-A11FA6CB70E9}"/>
              </a:ext>
            </a:extLst>
          </p:cNvPr>
          <p:cNvSpPr txBox="1"/>
          <p:nvPr/>
        </p:nvSpPr>
        <p:spPr>
          <a:xfrm>
            <a:off x="5893059" y="5031387"/>
            <a:ext cx="405880" cy="369332"/>
          </a:xfrm>
          <a:prstGeom prst="rect">
            <a:avLst/>
          </a:prstGeom>
          <a:solidFill>
            <a:schemeClr val="bg1"/>
          </a:solidFill>
          <a:ln>
            <a:solidFill>
              <a:schemeClr val="tx1"/>
            </a:solidFill>
          </a:ln>
        </p:spPr>
        <p:txBody>
          <a:bodyPr wrap="none" rtlCol="0">
            <a:spAutoFit/>
          </a:bodyPr>
          <a:lstStyle/>
          <a:p>
            <a:r>
              <a:rPr lang="cs-CZ" dirty="0"/>
              <a:t>H</a:t>
            </a:r>
            <a:r>
              <a:rPr lang="cs-CZ" baseline="30000" dirty="0"/>
              <a:t>+</a:t>
            </a:r>
            <a:endParaRPr lang="en-US" dirty="0"/>
          </a:p>
        </p:txBody>
      </p:sp>
      <p:cxnSp>
        <p:nvCxnSpPr>
          <p:cNvPr id="19" name="Přímá spojnice se šipkou 18">
            <a:extLst>
              <a:ext uri="{FF2B5EF4-FFF2-40B4-BE49-F238E27FC236}">
                <a16:creationId xmlns:a16="http://schemas.microsoft.com/office/drawing/2014/main" id="{9776C0EC-8565-41C3-977A-48FEB62BC232}"/>
              </a:ext>
            </a:extLst>
          </p:cNvPr>
          <p:cNvCxnSpPr>
            <a:cxnSpLocks/>
          </p:cNvCxnSpPr>
          <p:nvPr/>
        </p:nvCxnSpPr>
        <p:spPr>
          <a:xfrm>
            <a:off x="4350898" y="2736286"/>
            <a:ext cx="1400573" cy="8117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ovéPole 2">
            <a:extLst>
              <a:ext uri="{FF2B5EF4-FFF2-40B4-BE49-F238E27FC236}">
                <a16:creationId xmlns:a16="http://schemas.microsoft.com/office/drawing/2014/main" id="{445567BD-5757-43BD-B1FC-959C333D88BF}"/>
              </a:ext>
            </a:extLst>
          </p:cNvPr>
          <p:cNvSpPr txBox="1"/>
          <p:nvPr/>
        </p:nvSpPr>
        <p:spPr>
          <a:xfrm>
            <a:off x="2090738" y="3311992"/>
            <a:ext cx="2523640" cy="369332"/>
          </a:xfrm>
          <a:prstGeom prst="rect">
            <a:avLst/>
          </a:prstGeom>
          <a:noFill/>
        </p:spPr>
        <p:txBody>
          <a:bodyPr wrap="none" rtlCol="0">
            <a:spAutoFit/>
          </a:bodyPr>
          <a:lstStyle/>
          <a:p>
            <a:r>
              <a:rPr lang="cs-CZ" dirty="0"/>
              <a:t>Retence HCO</a:t>
            </a:r>
            <a:r>
              <a:rPr lang="cs-CZ" baseline="-25000" dirty="0"/>
              <a:t>3</a:t>
            </a:r>
            <a:r>
              <a:rPr lang="cs-CZ" baseline="30000" dirty="0"/>
              <a:t>-</a:t>
            </a:r>
            <a:r>
              <a:rPr lang="cs-CZ" dirty="0"/>
              <a:t> - alkalóza</a:t>
            </a:r>
            <a:endParaRPr lang="en-US" dirty="0"/>
          </a:p>
        </p:txBody>
      </p:sp>
    </p:spTree>
    <p:extLst>
      <p:ext uri="{BB962C8B-B14F-4D97-AF65-F5344CB8AC3E}">
        <p14:creationId xmlns:p14="http://schemas.microsoft.com/office/powerpoint/2010/main" val="296162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délník 22">
            <a:extLst>
              <a:ext uri="{FF2B5EF4-FFF2-40B4-BE49-F238E27FC236}">
                <a16:creationId xmlns:a16="http://schemas.microsoft.com/office/drawing/2014/main" id="{657E538F-F88F-416C-8A20-798E0258C1A3}"/>
              </a:ext>
            </a:extLst>
          </p:cNvPr>
          <p:cNvSpPr/>
          <p:nvPr/>
        </p:nvSpPr>
        <p:spPr>
          <a:xfrm>
            <a:off x="1524353" y="1506687"/>
            <a:ext cx="9143295" cy="5351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cs-CZ" sz="1400"/>
          </a:p>
        </p:txBody>
      </p:sp>
      <p:sp>
        <p:nvSpPr>
          <p:cNvPr id="29699" name="Rectangle 2">
            <a:extLst>
              <a:ext uri="{FF2B5EF4-FFF2-40B4-BE49-F238E27FC236}">
                <a16:creationId xmlns:a16="http://schemas.microsoft.com/office/drawing/2014/main" id="{D4B94987-28FE-4B6C-A4AD-B8C8E2889F4D}"/>
              </a:ext>
            </a:extLst>
          </p:cNvPr>
          <p:cNvSpPr>
            <a:spLocks noGrp="1" noChangeArrowheads="1"/>
          </p:cNvSpPr>
          <p:nvPr>
            <p:ph type="title"/>
          </p:nvPr>
        </p:nvSpPr>
        <p:spPr>
          <a:xfrm>
            <a:off x="1524354" y="-242604"/>
            <a:ext cx="9756022" cy="1139738"/>
          </a:xfrm>
        </p:spPr>
        <p:txBody>
          <a:bodyPr/>
          <a:lstStyle/>
          <a:p>
            <a:pPr algn="ctr"/>
            <a:r>
              <a:rPr lang="cs-CZ" altLang="cs-CZ" sz="4000" dirty="0">
                <a:solidFill>
                  <a:srgbClr val="FF0000"/>
                </a:solidFill>
                <a:latin typeface="Arial" panose="020B0604020202020204" pitchFamily="34" charset="0"/>
              </a:rPr>
              <a:t>Vyšetřování parametrů ABR</a:t>
            </a:r>
            <a:endParaRPr lang="cs-CZ" altLang="cs-CZ" sz="4000" dirty="0">
              <a:solidFill>
                <a:srgbClr val="FF0000"/>
              </a:solidFill>
            </a:endParaRPr>
          </a:p>
        </p:txBody>
      </p:sp>
      <p:sp>
        <p:nvSpPr>
          <p:cNvPr id="29700" name="Rectangle 3">
            <a:extLst>
              <a:ext uri="{FF2B5EF4-FFF2-40B4-BE49-F238E27FC236}">
                <a16:creationId xmlns:a16="http://schemas.microsoft.com/office/drawing/2014/main" id="{6B931E02-FB77-4598-99EC-E873349A6D38}"/>
              </a:ext>
            </a:extLst>
          </p:cNvPr>
          <p:cNvSpPr>
            <a:spLocks noGrp="1" noChangeArrowheads="1"/>
          </p:cNvSpPr>
          <p:nvPr>
            <p:ph idx="1"/>
          </p:nvPr>
        </p:nvSpPr>
        <p:spPr>
          <a:xfrm>
            <a:off x="2640280" y="836813"/>
            <a:ext cx="8228966" cy="649237"/>
          </a:xfrm>
        </p:spPr>
        <p:txBody>
          <a:bodyPr/>
          <a:lstStyle/>
          <a:p>
            <a:pPr eaLnBrk="1" hangingPunct="1">
              <a:buFontTx/>
              <a:buNone/>
            </a:pPr>
            <a:r>
              <a:rPr lang="cs-CZ" altLang="cs-CZ"/>
              <a:t>pH, pCO2, [HCO</a:t>
            </a:r>
            <a:r>
              <a:rPr lang="cs-CZ" altLang="cs-CZ" baseline="-25000"/>
              <a:t>3</a:t>
            </a:r>
            <a:r>
              <a:rPr lang="cs-CZ" altLang="cs-CZ" baseline="40000"/>
              <a:t>-</a:t>
            </a:r>
            <a:r>
              <a:rPr lang="cs-CZ" altLang="cs-CZ"/>
              <a:t>]</a:t>
            </a:r>
          </a:p>
        </p:txBody>
      </p:sp>
      <p:sp>
        <p:nvSpPr>
          <p:cNvPr id="29701" name="Rectangle 4">
            <a:extLst>
              <a:ext uri="{FF2B5EF4-FFF2-40B4-BE49-F238E27FC236}">
                <a16:creationId xmlns:a16="http://schemas.microsoft.com/office/drawing/2014/main" id="{45FD4144-42E8-42E7-A697-60FE723F404B}"/>
              </a:ext>
            </a:extLst>
          </p:cNvPr>
          <p:cNvSpPr>
            <a:spLocks noChangeArrowheads="1"/>
          </p:cNvSpPr>
          <p:nvPr/>
        </p:nvSpPr>
        <p:spPr bwMode="auto">
          <a:xfrm>
            <a:off x="6745238" y="170987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HCO</a:t>
            </a:r>
            <a:r>
              <a:rPr lang="cs-CZ" altLang="cs-CZ" sz="1799" baseline="-25000">
                <a:latin typeface="Verdana" panose="020B0604030504040204" pitchFamily="34" charset="0"/>
              </a:rPr>
              <a:t>3</a:t>
            </a:r>
            <a:r>
              <a:rPr lang="cs-CZ" altLang="cs-CZ" sz="1799" baseline="40000">
                <a:latin typeface="Verdana" panose="020B0604030504040204" pitchFamily="34" charset="0"/>
              </a:rPr>
              <a:t>-</a:t>
            </a:r>
          </a:p>
        </p:txBody>
      </p:sp>
      <p:sp>
        <p:nvSpPr>
          <p:cNvPr id="29702" name="Rectangle 5">
            <a:extLst>
              <a:ext uri="{FF2B5EF4-FFF2-40B4-BE49-F238E27FC236}">
                <a16:creationId xmlns:a16="http://schemas.microsoft.com/office/drawing/2014/main" id="{B9B66A9A-95E8-43D9-A136-39DB86A05FA9}"/>
              </a:ext>
            </a:extLst>
          </p:cNvPr>
          <p:cNvSpPr>
            <a:spLocks noChangeArrowheads="1"/>
          </p:cNvSpPr>
          <p:nvPr/>
        </p:nvSpPr>
        <p:spPr bwMode="auto">
          <a:xfrm>
            <a:off x="6762699" y="3932200"/>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40000">
                <a:latin typeface="Verdana" panose="020B0604030504040204" pitchFamily="34" charset="0"/>
              </a:rPr>
              <a:t>+</a:t>
            </a:r>
          </a:p>
        </p:txBody>
      </p:sp>
      <p:sp>
        <p:nvSpPr>
          <p:cNvPr id="29703" name="Rectangle 6">
            <a:extLst>
              <a:ext uri="{FF2B5EF4-FFF2-40B4-BE49-F238E27FC236}">
                <a16:creationId xmlns:a16="http://schemas.microsoft.com/office/drawing/2014/main" id="{AE4566F8-8490-405D-BA31-DC2A952A1039}"/>
              </a:ext>
            </a:extLst>
          </p:cNvPr>
          <p:cNvSpPr>
            <a:spLocks noChangeArrowheads="1"/>
          </p:cNvSpPr>
          <p:nvPr/>
        </p:nvSpPr>
        <p:spPr bwMode="auto">
          <a:xfrm>
            <a:off x="6781748" y="5589421"/>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Buf</a:t>
            </a:r>
            <a:r>
              <a:rPr lang="cs-CZ" altLang="cs-CZ" sz="1799" baseline="40000">
                <a:latin typeface="Verdana" panose="020B0604030504040204" pitchFamily="34" charset="0"/>
              </a:rPr>
              <a:t>-</a:t>
            </a:r>
          </a:p>
        </p:txBody>
      </p:sp>
      <p:sp>
        <p:nvSpPr>
          <p:cNvPr id="29704" name="Rectangle 7">
            <a:extLst>
              <a:ext uri="{FF2B5EF4-FFF2-40B4-BE49-F238E27FC236}">
                <a16:creationId xmlns:a16="http://schemas.microsoft.com/office/drawing/2014/main" id="{1788AAD7-CBC2-4A57-BE7A-37E5AA90D3AB}"/>
              </a:ext>
            </a:extLst>
          </p:cNvPr>
          <p:cNvSpPr>
            <a:spLocks noChangeArrowheads="1"/>
          </p:cNvSpPr>
          <p:nvPr/>
        </p:nvSpPr>
        <p:spPr bwMode="auto">
          <a:xfrm>
            <a:off x="9472352" y="4806844"/>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HBuf</a:t>
            </a:r>
            <a:endParaRPr lang="cs-CZ" altLang="cs-CZ" sz="1799" baseline="40000">
              <a:latin typeface="Verdana" panose="020B0604030504040204" pitchFamily="34" charset="0"/>
            </a:endParaRPr>
          </a:p>
        </p:txBody>
      </p:sp>
      <p:sp>
        <p:nvSpPr>
          <p:cNvPr id="29705" name="Rectangle 8">
            <a:extLst>
              <a:ext uri="{FF2B5EF4-FFF2-40B4-BE49-F238E27FC236}">
                <a16:creationId xmlns:a16="http://schemas.microsoft.com/office/drawing/2014/main" id="{A2386002-7F2A-4FFF-A3F6-6D7B5DC76A2D}"/>
              </a:ext>
            </a:extLst>
          </p:cNvPr>
          <p:cNvSpPr>
            <a:spLocks noChangeArrowheads="1"/>
          </p:cNvSpPr>
          <p:nvPr/>
        </p:nvSpPr>
        <p:spPr bwMode="auto">
          <a:xfrm>
            <a:off x="1776746" y="170987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CO</a:t>
            </a:r>
            <a:r>
              <a:rPr lang="cs-CZ" altLang="cs-CZ" sz="1799" baseline="-25000">
                <a:latin typeface="Verdana" panose="020B0604030504040204" pitchFamily="34" charset="0"/>
              </a:rPr>
              <a:t>2</a:t>
            </a:r>
          </a:p>
        </p:txBody>
      </p:sp>
      <p:sp>
        <p:nvSpPr>
          <p:cNvPr id="29706" name="Rectangle 9">
            <a:extLst>
              <a:ext uri="{FF2B5EF4-FFF2-40B4-BE49-F238E27FC236}">
                <a16:creationId xmlns:a16="http://schemas.microsoft.com/office/drawing/2014/main" id="{ABF383CF-2338-4CB5-8004-FCE9C4530EE9}"/>
              </a:ext>
            </a:extLst>
          </p:cNvPr>
          <p:cNvSpPr>
            <a:spLocks noChangeArrowheads="1"/>
          </p:cNvSpPr>
          <p:nvPr/>
        </p:nvSpPr>
        <p:spPr bwMode="auto">
          <a:xfrm>
            <a:off x="1776746" y="387029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O</a:t>
            </a:r>
            <a:endParaRPr lang="cs-CZ" altLang="cs-CZ" sz="1799" baseline="-25000">
              <a:latin typeface="Verdana" panose="020B0604030504040204" pitchFamily="34" charset="0"/>
            </a:endParaRPr>
          </a:p>
        </p:txBody>
      </p:sp>
      <p:grpSp>
        <p:nvGrpSpPr>
          <p:cNvPr id="29707" name="Group 10">
            <a:extLst>
              <a:ext uri="{FF2B5EF4-FFF2-40B4-BE49-F238E27FC236}">
                <a16:creationId xmlns:a16="http://schemas.microsoft.com/office/drawing/2014/main" id="{B62E3C10-CAD3-44AD-AC7A-F0F85733D6F6}"/>
              </a:ext>
            </a:extLst>
          </p:cNvPr>
          <p:cNvGrpSpPr>
            <a:grpSpLocks/>
          </p:cNvGrpSpPr>
          <p:nvPr/>
        </p:nvGrpSpPr>
        <p:grpSpPr bwMode="auto">
          <a:xfrm>
            <a:off x="5088016" y="2141638"/>
            <a:ext cx="1655634" cy="2231852"/>
            <a:chOff x="2245" y="572"/>
            <a:chExt cx="1134" cy="1724"/>
          </a:xfrm>
        </p:grpSpPr>
        <p:sp>
          <p:nvSpPr>
            <p:cNvPr id="29717" name="Line 11">
              <a:extLst>
                <a:ext uri="{FF2B5EF4-FFF2-40B4-BE49-F238E27FC236}">
                  <a16:creationId xmlns:a16="http://schemas.microsoft.com/office/drawing/2014/main" id="{0C0C5DD4-69A0-4932-9A21-1ADC204F76CF}"/>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29718" name="Line 12">
              <a:extLst>
                <a:ext uri="{FF2B5EF4-FFF2-40B4-BE49-F238E27FC236}">
                  <a16:creationId xmlns:a16="http://schemas.microsoft.com/office/drawing/2014/main" id="{A1D6BE57-FF74-42DC-B701-CACC516A5170}"/>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29719" name="Line 13">
              <a:extLst>
                <a:ext uri="{FF2B5EF4-FFF2-40B4-BE49-F238E27FC236}">
                  <a16:creationId xmlns:a16="http://schemas.microsoft.com/office/drawing/2014/main" id="{69566FCD-E0E7-488C-8757-FA90A5900473}"/>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29708" name="Rectangle 14">
            <a:extLst>
              <a:ext uri="{FF2B5EF4-FFF2-40B4-BE49-F238E27FC236}">
                <a16:creationId xmlns:a16="http://schemas.microsoft.com/office/drawing/2014/main" id="{B41852F6-7051-41A6-BFE5-097383973400}"/>
              </a:ext>
            </a:extLst>
          </p:cNvPr>
          <p:cNvSpPr>
            <a:spLocks noChangeArrowheads="1"/>
          </p:cNvSpPr>
          <p:nvPr/>
        </p:nvSpPr>
        <p:spPr bwMode="auto">
          <a:xfrm>
            <a:off x="4151464" y="2789287"/>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CO</a:t>
            </a:r>
            <a:r>
              <a:rPr lang="cs-CZ" altLang="cs-CZ" sz="1799" baseline="-25000">
                <a:latin typeface="Verdana" panose="020B0604030504040204" pitchFamily="34" charset="0"/>
              </a:rPr>
              <a:t>3</a:t>
            </a:r>
          </a:p>
        </p:txBody>
      </p:sp>
      <p:grpSp>
        <p:nvGrpSpPr>
          <p:cNvPr id="29709" name="Group 15">
            <a:extLst>
              <a:ext uri="{FF2B5EF4-FFF2-40B4-BE49-F238E27FC236}">
                <a16:creationId xmlns:a16="http://schemas.microsoft.com/office/drawing/2014/main" id="{C81D0EF1-670B-40DB-BFB0-F56CD5E446ED}"/>
              </a:ext>
            </a:extLst>
          </p:cNvPr>
          <p:cNvGrpSpPr>
            <a:grpSpLocks/>
          </p:cNvGrpSpPr>
          <p:nvPr/>
        </p:nvGrpSpPr>
        <p:grpSpPr bwMode="auto">
          <a:xfrm flipH="1">
            <a:off x="2711712" y="2141639"/>
            <a:ext cx="1439752" cy="2160420"/>
            <a:chOff x="2245" y="572"/>
            <a:chExt cx="1134" cy="1724"/>
          </a:xfrm>
        </p:grpSpPr>
        <p:sp>
          <p:nvSpPr>
            <p:cNvPr id="29714" name="Line 16">
              <a:extLst>
                <a:ext uri="{FF2B5EF4-FFF2-40B4-BE49-F238E27FC236}">
                  <a16:creationId xmlns:a16="http://schemas.microsoft.com/office/drawing/2014/main" id="{BB74EFFE-A6EC-4108-8E79-6D890C1B1F6E}"/>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29715" name="Line 17">
              <a:extLst>
                <a:ext uri="{FF2B5EF4-FFF2-40B4-BE49-F238E27FC236}">
                  <a16:creationId xmlns:a16="http://schemas.microsoft.com/office/drawing/2014/main" id="{AF91F36A-13AD-43E0-B988-E453754CD385}"/>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29716" name="Line 18">
              <a:extLst>
                <a:ext uri="{FF2B5EF4-FFF2-40B4-BE49-F238E27FC236}">
                  <a16:creationId xmlns:a16="http://schemas.microsoft.com/office/drawing/2014/main" id="{853B5A9F-42A0-4FEA-85E5-8D5AF43F6BCB}"/>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29710" name="Group 19">
            <a:extLst>
              <a:ext uri="{FF2B5EF4-FFF2-40B4-BE49-F238E27FC236}">
                <a16:creationId xmlns:a16="http://schemas.microsoft.com/office/drawing/2014/main" id="{3CCDAAB8-B00E-460C-A7D2-50FE138A96C0}"/>
              </a:ext>
            </a:extLst>
          </p:cNvPr>
          <p:cNvGrpSpPr>
            <a:grpSpLocks/>
          </p:cNvGrpSpPr>
          <p:nvPr/>
        </p:nvGrpSpPr>
        <p:grpSpPr bwMode="auto">
          <a:xfrm flipH="1">
            <a:off x="7713539" y="4443336"/>
            <a:ext cx="1728653" cy="1585789"/>
            <a:chOff x="2245" y="572"/>
            <a:chExt cx="1134" cy="1724"/>
          </a:xfrm>
        </p:grpSpPr>
        <p:sp>
          <p:nvSpPr>
            <p:cNvPr id="29711" name="Line 20">
              <a:extLst>
                <a:ext uri="{FF2B5EF4-FFF2-40B4-BE49-F238E27FC236}">
                  <a16:creationId xmlns:a16="http://schemas.microsoft.com/office/drawing/2014/main" id="{A123D431-F185-4EF7-ACB1-E33800DF5EAC}"/>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29712" name="Line 21">
              <a:extLst>
                <a:ext uri="{FF2B5EF4-FFF2-40B4-BE49-F238E27FC236}">
                  <a16:creationId xmlns:a16="http://schemas.microsoft.com/office/drawing/2014/main" id="{586A1DB5-0335-4439-9C5F-EF8D74BFF1CF}"/>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29713" name="Line 22">
              <a:extLst>
                <a:ext uri="{FF2B5EF4-FFF2-40B4-BE49-F238E27FC236}">
                  <a16:creationId xmlns:a16="http://schemas.microsoft.com/office/drawing/2014/main" id="{23BA5218-103C-4BE7-9031-F4B9F0074635}"/>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Tree>
    <p:extLst>
      <p:ext uri="{BB962C8B-B14F-4D97-AF65-F5344CB8AC3E}">
        <p14:creationId xmlns:p14="http://schemas.microsoft.com/office/powerpoint/2010/main" val="2951129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96C416BD-E691-4621-A669-5D346C479636}"/>
              </a:ext>
            </a:extLst>
          </p:cNvPr>
          <p:cNvSpPr txBox="1"/>
          <p:nvPr/>
        </p:nvSpPr>
        <p:spPr>
          <a:xfrm>
            <a:off x="4355139" y="-10439"/>
            <a:ext cx="4674549" cy="461665"/>
          </a:xfrm>
          <a:prstGeom prst="rect">
            <a:avLst/>
          </a:prstGeom>
          <a:solidFill>
            <a:srgbClr val="FFFF00"/>
          </a:solidFill>
        </p:spPr>
        <p:txBody>
          <a:bodyPr wrap="none" rtlCol="0">
            <a:spAutoFit/>
          </a:bodyPr>
          <a:lstStyle/>
          <a:p>
            <a:r>
              <a:rPr lang="cs-CZ" sz="2400" b="1" dirty="0"/>
              <a:t>Regulace toků H+/HCO3- ledvinami</a:t>
            </a:r>
            <a:endParaRPr lang="en-US" sz="2400" b="1" dirty="0"/>
          </a:p>
        </p:txBody>
      </p:sp>
      <p:graphicFrame>
        <p:nvGraphicFramePr>
          <p:cNvPr id="14" name="Object 33">
            <a:extLst>
              <a:ext uri="{FF2B5EF4-FFF2-40B4-BE49-F238E27FC236}">
                <a16:creationId xmlns:a16="http://schemas.microsoft.com/office/drawing/2014/main" id="{FD16605B-AE62-4519-B3C8-B8C109AC78A3}"/>
              </a:ext>
            </a:extLst>
          </p:cNvPr>
          <p:cNvGraphicFramePr>
            <a:graphicFrameLocks noChangeAspect="1"/>
          </p:cNvGraphicFramePr>
          <p:nvPr/>
        </p:nvGraphicFramePr>
        <p:xfrm>
          <a:off x="7891583" y="1587967"/>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4" name="Object 33">
                        <a:extLst>
                          <a:ext uri="{FF2B5EF4-FFF2-40B4-BE49-F238E27FC236}">
                            <a16:creationId xmlns:a16="http://schemas.microsoft.com/office/drawing/2014/main" id="{FD16605B-AE62-4519-B3C8-B8C109AC7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583" y="1587967"/>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ovéPole 17">
            <a:extLst>
              <a:ext uri="{FF2B5EF4-FFF2-40B4-BE49-F238E27FC236}">
                <a16:creationId xmlns:a16="http://schemas.microsoft.com/office/drawing/2014/main" id="{216D0BEC-4503-4DF2-A49B-34BE5C90498C}"/>
              </a:ext>
            </a:extLst>
          </p:cNvPr>
          <p:cNvSpPr txBox="1"/>
          <p:nvPr/>
        </p:nvSpPr>
        <p:spPr>
          <a:xfrm>
            <a:off x="3224470" y="4458773"/>
            <a:ext cx="1133195" cy="369332"/>
          </a:xfrm>
          <a:prstGeom prst="rect">
            <a:avLst/>
          </a:prstGeom>
          <a:noFill/>
        </p:spPr>
        <p:txBody>
          <a:bodyPr wrap="none" rtlCol="0">
            <a:spAutoFit/>
          </a:bodyPr>
          <a:lstStyle/>
          <a:p>
            <a:r>
              <a:rPr lang="cs-CZ" dirty="0"/>
              <a:t>CO</a:t>
            </a:r>
            <a:r>
              <a:rPr lang="cs-CZ" baseline="-25000" dirty="0"/>
              <a:t>2</a:t>
            </a:r>
            <a:r>
              <a:rPr lang="cs-CZ" dirty="0"/>
              <a:t> + H</a:t>
            </a:r>
            <a:r>
              <a:rPr lang="cs-CZ" baseline="-25000" dirty="0"/>
              <a:t>2</a:t>
            </a:r>
            <a:r>
              <a:rPr lang="cs-CZ" dirty="0"/>
              <a:t>O</a:t>
            </a:r>
            <a:endParaRPr lang="en-US" dirty="0"/>
          </a:p>
        </p:txBody>
      </p:sp>
      <p:sp>
        <p:nvSpPr>
          <p:cNvPr id="17" name="Obdélník: se zakulacenými rohy 16">
            <a:extLst>
              <a:ext uri="{FF2B5EF4-FFF2-40B4-BE49-F238E27FC236}">
                <a16:creationId xmlns:a16="http://schemas.microsoft.com/office/drawing/2014/main" id="{DC850B7C-17D2-4E61-886F-B623CCBE3BE9}"/>
              </a:ext>
            </a:extLst>
          </p:cNvPr>
          <p:cNvSpPr/>
          <p:nvPr/>
        </p:nvSpPr>
        <p:spPr>
          <a:xfrm>
            <a:off x="4516403" y="5755107"/>
            <a:ext cx="2826328" cy="1015027"/>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21" name="Přímá spojnice se šipkou 20">
            <a:extLst>
              <a:ext uri="{FF2B5EF4-FFF2-40B4-BE49-F238E27FC236}">
                <a16:creationId xmlns:a16="http://schemas.microsoft.com/office/drawing/2014/main" id="{14BEC6E7-BBF9-474C-AC29-A56C77D1D865}"/>
              </a:ext>
            </a:extLst>
          </p:cNvPr>
          <p:cNvCxnSpPr>
            <a:endCxn id="16" idx="2"/>
          </p:cNvCxnSpPr>
          <p:nvPr/>
        </p:nvCxnSpPr>
        <p:spPr>
          <a:xfrm flipV="1">
            <a:off x="6095999" y="5400719"/>
            <a:ext cx="0" cy="4991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A4F721B-106F-477B-8C58-A7AAA7A2C495}"/>
              </a:ext>
            </a:extLst>
          </p:cNvPr>
          <p:cNvCxnSpPr>
            <a:cxnSpLocks/>
          </p:cNvCxnSpPr>
          <p:nvPr/>
        </p:nvCxnSpPr>
        <p:spPr>
          <a:xfrm flipH="1">
            <a:off x="6459817" y="2352800"/>
            <a:ext cx="1512608" cy="112245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E433A898-D84C-48AF-8035-D1341F110764}"/>
              </a:ext>
            </a:extLst>
          </p:cNvPr>
          <p:cNvCxnSpPr>
            <a:cxnSpLocks/>
          </p:cNvCxnSpPr>
          <p:nvPr/>
        </p:nvCxnSpPr>
        <p:spPr>
          <a:xfrm flipH="1">
            <a:off x="4625455" y="3786188"/>
            <a:ext cx="1199083" cy="79962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E1465A49-2994-4F4F-A5E1-440D7F0C65A5}"/>
              </a:ext>
            </a:extLst>
          </p:cNvPr>
          <p:cNvCxnSpPr>
            <a:cxnSpLocks/>
            <a:stCxn id="16" idx="1"/>
          </p:cNvCxnSpPr>
          <p:nvPr/>
        </p:nvCxnSpPr>
        <p:spPr>
          <a:xfrm flipH="1" flipV="1">
            <a:off x="4623585" y="4643439"/>
            <a:ext cx="1269474" cy="5726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A4BC0DF3-6478-45FB-A9C0-F308DDB53CC4}"/>
              </a:ext>
            </a:extLst>
          </p:cNvPr>
          <p:cNvCxnSpPr>
            <a:cxnSpLocks/>
          </p:cNvCxnSpPr>
          <p:nvPr/>
        </p:nvCxnSpPr>
        <p:spPr>
          <a:xfrm>
            <a:off x="8734425" y="2305175"/>
            <a:ext cx="1400175" cy="14076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ovéPole 31">
            <a:extLst>
              <a:ext uri="{FF2B5EF4-FFF2-40B4-BE49-F238E27FC236}">
                <a16:creationId xmlns:a16="http://schemas.microsoft.com/office/drawing/2014/main" id="{266CCB82-857E-432C-A52F-8E321F5B464B}"/>
              </a:ext>
            </a:extLst>
          </p:cNvPr>
          <p:cNvSpPr txBox="1"/>
          <p:nvPr/>
        </p:nvSpPr>
        <p:spPr>
          <a:xfrm>
            <a:off x="9825037" y="3712808"/>
            <a:ext cx="1982081" cy="646331"/>
          </a:xfrm>
          <a:prstGeom prst="rect">
            <a:avLst/>
          </a:prstGeom>
          <a:noFill/>
        </p:spPr>
        <p:txBody>
          <a:bodyPr wrap="none" rtlCol="0">
            <a:spAutoFit/>
          </a:bodyPr>
          <a:lstStyle/>
          <a:p>
            <a:r>
              <a:rPr lang="cs-CZ" dirty="0" err="1"/>
              <a:t>Titrovatelná</a:t>
            </a:r>
            <a:r>
              <a:rPr lang="cs-CZ" dirty="0"/>
              <a:t> acidita</a:t>
            </a:r>
          </a:p>
          <a:p>
            <a:r>
              <a:rPr lang="cs-CZ" dirty="0"/>
              <a:t>NH</a:t>
            </a:r>
            <a:r>
              <a:rPr lang="cs-CZ" baseline="-25000" dirty="0"/>
              <a:t>4</a:t>
            </a:r>
            <a:r>
              <a:rPr lang="cs-CZ" baseline="30000" dirty="0"/>
              <a:t>+</a:t>
            </a:r>
            <a:endParaRPr lang="en-US" baseline="30000" dirty="0"/>
          </a:p>
        </p:txBody>
      </p:sp>
      <p:sp>
        <p:nvSpPr>
          <p:cNvPr id="15" name="TextovéPole 14">
            <a:extLst>
              <a:ext uri="{FF2B5EF4-FFF2-40B4-BE49-F238E27FC236}">
                <a16:creationId xmlns:a16="http://schemas.microsoft.com/office/drawing/2014/main" id="{E5AC64CC-A3C7-4766-AA63-BD05CCD616DF}"/>
              </a:ext>
            </a:extLst>
          </p:cNvPr>
          <p:cNvSpPr txBox="1"/>
          <p:nvPr/>
        </p:nvSpPr>
        <p:spPr>
          <a:xfrm>
            <a:off x="5732182" y="3475258"/>
            <a:ext cx="727635" cy="369332"/>
          </a:xfrm>
          <a:prstGeom prst="rect">
            <a:avLst/>
          </a:prstGeom>
          <a:solidFill>
            <a:schemeClr val="bg1"/>
          </a:solidFill>
          <a:ln>
            <a:solidFill>
              <a:schemeClr val="tx1"/>
            </a:solidFill>
          </a:ln>
        </p:spPr>
        <p:txBody>
          <a:bodyPr wrap="none" rtlCol="0">
            <a:spAutoFit/>
          </a:bodyPr>
          <a:lstStyle/>
          <a:p>
            <a:r>
              <a:rPr lang="cs-CZ" dirty="0"/>
              <a:t>HCO</a:t>
            </a:r>
            <a:r>
              <a:rPr lang="cs-CZ" baseline="-25000" dirty="0"/>
              <a:t>3</a:t>
            </a:r>
            <a:r>
              <a:rPr lang="cs-CZ" baseline="30000" dirty="0"/>
              <a:t>-</a:t>
            </a:r>
            <a:endParaRPr lang="en-US" dirty="0"/>
          </a:p>
        </p:txBody>
      </p:sp>
      <p:sp>
        <p:nvSpPr>
          <p:cNvPr id="16" name="TextovéPole 15">
            <a:extLst>
              <a:ext uri="{FF2B5EF4-FFF2-40B4-BE49-F238E27FC236}">
                <a16:creationId xmlns:a16="http://schemas.microsoft.com/office/drawing/2014/main" id="{58DEF0FB-826B-433C-A33C-A11FA6CB70E9}"/>
              </a:ext>
            </a:extLst>
          </p:cNvPr>
          <p:cNvSpPr txBox="1"/>
          <p:nvPr/>
        </p:nvSpPr>
        <p:spPr>
          <a:xfrm>
            <a:off x="5893059" y="5031387"/>
            <a:ext cx="405880" cy="369332"/>
          </a:xfrm>
          <a:prstGeom prst="rect">
            <a:avLst/>
          </a:prstGeom>
          <a:solidFill>
            <a:schemeClr val="bg1"/>
          </a:solidFill>
          <a:ln>
            <a:solidFill>
              <a:schemeClr val="tx1"/>
            </a:solidFill>
          </a:ln>
        </p:spPr>
        <p:txBody>
          <a:bodyPr wrap="none" rtlCol="0">
            <a:spAutoFit/>
          </a:bodyPr>
          <a:lstStyle/>
          <a:p>
            <a:r>
              <a:rPr lang="cs-CZ" dirty="0"/>
              <a:t>H</a:t>
            </a:r>
            <a:r>
              <a:rPr lang="cs-CZ" baseline="30000" dirty="0"/>
              <a:t>+</a:t>
            </a:r>
            <a:endParaRPr lang="en-US" dirty="0"/>
          </a:p>
        </p:txBody>
      </p:sp>
      <p:sp>
        <p:nvSpPr>
          <p:cNvPr id="19" name="TextovéPole 18">
            <a:extLst>
              <a:ext uri="{FF2B5EF4-FFF2-40B4-BE49-F238E27FC236}">
                <a16:creationId xmlns:a16="http://schemas.microsoft.com/office/drawing/2014/main" id="{12597F96-213F-455C-A689-0BB4FC0C6785}"/>
              </a:ext>
            </a:extLst>
          </p:cNvPr>
          <p:cNvSpPr txBox="1"/>
          <p:nvPr/>
        </p:nvSpPr>
        <p:spPr>
          <a:xfrm>
            <a:off x="861898" y="1316911"/>
            <a:ext cx="5067669" cy="1477328"/>
          </a:xfrm>
          <a:prstGeom prst="rect">
            <a:avLst/>
          </a:prstGeom>
          <a:noFill/>
        </p:spPr>
        <p:txBody>
          <a:bodyPr wrap="none" rtlCol="0">
            <a:spAutoFit/>
          </a:bodyPr>
          <a:lstStyle/>
          <a:p>
            <a:r>
              <a:rPr lang="cs-CZ" dirty="0"/>
              <a:t>Ledviny musí:</a:t>
            </a:r>
          </a:p>
          <a:p>
            <a:endParaRPr lang="cs-CZ" dirty="0"/>
          </a:p>
          <a:p>
            <a:pPr marL="342900" indent="-342900">
              <a:buAutoNum type="arabicPeriod"/>
            </a:pPr>
            <a:r>
              <a:rPr lang="cs-CZ" dirty="0" err="1"/>
              <a:t>Reabsorbovat</a:t>
            </a:r>
            <a:r>
              <a:rPr lang="cs-CZ" dirty="0"/>
              <a:t> všechny profiltrované bikarbonáty</a:t>
            </a:r>
          </a:p>
          <a:p>
            <a:pPr marL="342900" indent="-342900">
              <a:buAutoNum type="arabicPeriod"/>
            </a:pPr>
            <a:endParaRPr lang="cs-CZ" dirty="0"/>
          </a:p>
          <a:p>
            <a:pPr marL="342900" indent="-342900">
              <a:buAutoNum type="arabicPeriod"/>
            </a:pPr>
            <a:r>
              <a:rPr lang="cs-CZ" dirty="0"/>
              <a:t>Kompenzovat bilanci HCO</a:t>
            </a:r>
            <a:r>
              <a:rPr lang="cs-CZ" baseline="-25000" dirty="0"/>
              <a:t>3</a:t>
            </a:r>
            <a:r>
              <a:rPr lang="cs-CZ" baseline="30000" dirty="0"/>
              <a:t>-</a:t>
            </a:r>
            <a:r>
              <a:rPr lang="cs-CZ" dirty="0"/>
              <a:t>/H</a:t>
            </a:r>
            <a:r>
              <a:rPr lang="cs-CZ" baseline="30000" dirty="0"/>
              <a:t>+</a:t>
            </a:r>
            <a:r>
              <a:rPr lang="cs-CZ" dirty="0"/>
              <a:t> do ECT</a:t>
            </a:r>
          </a:p>
        </p:txBody>
      </p:sp>
      <p:sp>
        <p:nvSpPr>
          <p:cNvPr id="23" name="TextovéPole 22">
            <a:extLst>
              <a:ext uri="{FF2B5EF4-FFF2-40B4-BE49-F238E27FC236}">
                <a16:creationId xmlns:a16="http://schemas.microsoft.com/office/drawing/2014/main" id="{702C4DF3-0B25-46A1-9A4E-935EF3697D13}"/>
              </a:ext>
            </a:extLst>
          </p:cNvPr>
          <p:cNvSpPr txBox="1"/>
          <p:nvPr/>
        </p:nvSpPr>
        <p:spPr>
          <a:xfrm>
            <a:off x="7477492" y="1403301"/>
            <a:ext cx="727635" cy="369332"/>
          </a:xfrm>
          <a:prstGeom prst="rect">
            <a:avLst/>
          </a:prstGeom>
          <a:solidFill>
            <a:schemeClr val="bg1"/>
          </a:solidFill>
          <a:ln>
            <a:solidFill>
              <a:schemeClr val="tx1"/>
            </a:solidFill>
          </a:ln>
        </p:spPr>
        <p:txBody>
          <a:bodyPr wrap="none" rtlCol="0">
            <a:spAutoFit/>
          </a:bodyPr>
          <a:lstStyle/>
          <a:p>
            <a:r>
              <a:rPr lang="cs-CZ" dirty="0"/>
              <a:t>HCO</a:t>
            </a:r>
            <a:r>
              <a:rPr lang="cs-CZ" baseline="-25000" dirty="0"/>
              <a:t>3</a:t>
            </a:r>
            <a:r>
              <a:rPr lang="cs-CZ" baseline="30000" dirty="0"/>
              <a:t>-</a:t>
            </a:r>
            <a:endParaRPr lang="en-US" dirty="0"/>
          </a:p>
        </p:txBody>
      </p:sp>
      <p:sp>
        <p:nvSpPr>
          <p:cNvPr id="2" name="Šipka: ve tvaru U 1">
            <a:extLst>
              <a:ext uri="{FF2B5EF4-FFF2-40B4-BE49-F238E27FC236}">
                <a16:creationId xmlns:a16="http://schemas.microsoft.com/office/drawing/2014/main" id="{CDC6916D-8215-41FC-B458-AFEBFF0316B8}"/>
              </a:ext>
            </a:extLst>
          </p:cNvPr>
          <p:cNvSpPr/>
          <p:nvPr/>
        </p:nvSpPr>
        <p:spPr>
          <a:xfrm rot="8815265">
            <a:off x="7981290" y="1563429"/>
            <a:ext cx="447675" cy="461665"/>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687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1A953E3-B42C-440A-A2E4-D86EA1A293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7985" y="-10439"/>
            <a:ext cx="9928435" cy="6858000"/>
          </a:xfrm>
          <a:prstGeom prst="rect">
            <a:avLst/>
          </a:prstGeom>
        </p:spPr>
      </p:pic>
      <p:sp>
        <p:nvSpPr>
          <p:cNvPr id="5" name="TextovéPole 4">
            <a:extLst>
              <a:ext uri="{FF2B5EF4-FFF2-40B4-BE49-F238E27FC236}">
                <a16:creationId xmlns:a16="http://schemas.microsoft.com/office/drawing/2014/main" id="{F1462F88-22E1-4CB4-847B-BEA26076A099}"/>
              </a:ext>
            </a:extLst>
          </p:cNvPr>
          <p:cNvSpPr txBox="1"/>
          <p:nvPr/>
        </p:nvSpPr>
        <p:spPr>
          <a:xfrm>
            <a:off x="4547828" y="800708"/>
            <a:ext cx="2443943" cy="830997"/>
          </a:xfrm>
          <a:prstGeom prst="rect">
            <a:avLst/>
          </a:prstGeom>
          <a:solidFill>
            <a:srgbClr val="E0E7E8"/>
          </a:solidFill>
        </p:spPr>
        <p:txBody>
          <a:bodyPr wrap="square" rtlCol="0">
            <a:spAutoFit/>
          </a:bodyPr>
          <a:lstStyle/>
          <a:p>
            <a:pPr algn="ctr"/>
            <a:r>
              <a:rPr lang="cs-CZ" sz="1600" dirty="0"/>
              <a:t>Filtrované množství [HCO</a:t>
            </a:r>
            <a:r>
              <a:rPr lang="cs-CZ" sz="1600" baseline="-25000" dirty="0"/>
              <a:t>3</a:t>
            </a:r>
            <a:r>
              <a:rPr lang="cs-CZ" sz="1600" baseline="40000" dirty="0"/>
              <a:t>-</a:t>
            </a:r>
            <a:r>
              <a:rPr lang="cs-CZ" sz="1600" dirty="0"/>
              <a:t>]</a:t>
            </a:r>
          </a:p>
          <a:p>
            <a:pPr algn="ctr"/>
            <a:r>
              <a:rPr lang="cs-CZ" sz="1600" dirty="0"/>
              <a:t>4,500 </a:t>
            </a:r>
            <a:r>
              <a:rPr lang="cs-CZ" sz="1600" dirty="0" err="1"/>
              <a:t>mmol</a:t>
            </a:r>
            <a:r>
              <a:rPr lang="cs-CZ" sz="1600" dirty="0"/>
              <a:t>/den</a:t>
            </a:r>
            <a:endParaRPr lang="en-US" sz="1600" dirty="0"/>
          </a:p>
        </p:txBody>
      </p:sp>
      <p:sp>
        <p:nvSpPr>
          <p:cNvPr id="6" name="TextovéPole 5">
            <a:extLst>
              <a:ext uri="{FF2B5EF4-FFF2-40B4-BE49-F238E27FC236}">
                <a16:creationId xmlns:a16="http://schemas.microsoft.com/office/drawing/2014/main" id="{B7CB29F7-BE9C-4C19-B09D-59B60BECC25D}"/>
              </a:ext>
            </a:extLst>
          </p:cNvPr>
          <p:cNvSpPr txBox="1"/>
          <p:nvPr/>
        </p:nvSpPr>
        <p:spPr>
          <a:xfrm>
            <a:off x="4235335" y="4717371"/>
            <a:ext cx="2047701" cy="584775"/>
          </a:xfrm>
          <a:prstGeom prst="rect">
            <a:avLst/>
          </a:prstGeom>
          <a:solidFill>
            <a:srgbClr val="E0E7E8"/>
          </a:solidFill>
        </p:spPr>
        <p:txBody>
          <a:bodyPr wrap="square" rtlCol="0">
            <a:spAutoFit/>
          </a:bodyPr>
          <a:lstStyle/>
          <a:p>
            <a:pPr algn="ctr"/>
            <a:r>
              <a:rPr lang="cs-CZ" sz="1600" dirty="0"/>
              <a:t>Exkrece [HCO</a:t>
            </a:r>
            <a:r>
              <a:rPr lang="cs-CZ" sz="1600" baseline="-25000" dirty="0"/>
              <a:t>3</a:t>
            </a:r>
            <a:r>
              <a:rPr lang="cs-CZ" sz="1600" baseline="40000" dirty="0"/>
              <a:t>-</a:t>
            </a:r>
            <a:r>
              <a:rPr lang="cs-CZ" sz="1600" dirty="0"/>
              <a:t>] </a:t>
            </a:r>
          </a:p>
          <a:p>
            <a:pPr algn="ctr"/>
            <a:r>
              <a:rPr lang="cs-CZ" sz="1600" dirty="0"/>
              <a:t>0 </a:t>
            </a:r>
            <a:r>
              <a:rPr lang="cs-CZ" sz="1600" dirty="0" err="1"/>
              <a:t>mmol</a:t>
            </a:r>
            <a:r>
              <a:rPr lang="cs-CZ" sz="1600" dirty="0"/>
              <a:t>/den</a:t>
            </a:r>
            <a:endParaRPr lang="en-US" sz="1600" dirty="0"/>
          </a:p>
        </p:txBody>
      </p:sp>
      <p:sp>
        <p:nvSpPr>
          <p:cNvPr id="7" name="TextovéPole 6">
            <a:extLst>
              <a:ext uri="{FF2B5EF4-FFF2-40B4-BE49-F238E27FC236}">
                <a16:creationId xmlns:a16="http://schemas.microsoft.com/office/drawing/2014/main" id="{34E95736-CDF4-47CA-87A2-84079A97A758}"/>
              </a:ext>
            </a:extLst>
          </p:cNvPr>
          <p:cNvSpPr txBox="1"/>
          <p:nvPr/>
        </p:nvSpPr>
        <p:spPr>
          <a:xfrm>
            <a:off x="1155469" y="2902414"/>
            <a:ext cx="2244302" cy="1323439"/>
          </a:xfrm>
          <a:prstGeom prst="rect">
            <a:avLst/>
          </a:prstGeom>
          <a:solidFill>
            <a:srgbClr val="E0E7E8"/>
          </a:solidFill>
        </p:spPr>
        <p:txBody>
          <a:bodyPr wrap="square" rtlCol="0">
            <a:spAutoFit/>
          </a:bodyPr>
          <a:lstStyle/>
          <a:p>
            <a:pPr algn="ctr"/>
            <a:r>
              <a:rPr lang="cs-CZ" sz="2000" dirty="0"/>
              <a:t>Proximální tubulus a vzestupný kanálek </a:t>
            </a:r>
            <a:r>
              <a:rPr lang="cs-CZ" sz="2000" dirty="0" err="1"/>
              <a:t>Henleho</a:t>
            </a:r>
            <a:r>
              <a:rPr lang="cs-CZ" sz="2000" dirty="0"/>
              <a:t> kličky</a:t>
            </a:r>
          </a:p>
          <a:p>
            <a:pPr algn="ctr"/>
            <a:r>
              <a:rPr lang="cs-CZ" sz="2000" dirty="0"/>
              <a:t>95%</a:t>
            </a:r>
            <a:endParaRPr lang="en-US" sz="2000" dirty="0"/>
          </a:p>
        </p:txBody>
      </p:sp>
      <p:sp>
        <p:nvSpPr>
          <p:cNvPr id="8" name="TextovéPole 7">
            <a:extLst>
              <a:ext uri="{FF2B5EF4-FFF2-40B4-BE49-F238E27FC236}">
                <a16:creationId xmlns:a16="http://schemas.microsoft.com/office/drawing/2014/main" id="{E314D5FB-B5B9-4D65-9BBB-18B5AF6FA3E9}"/>
              </a:ext>
            </a:extLst>
          </p:cNvPr>
          <p:cNvSpPr txBox="1"/>
          <p:nvPr/>
        </p:nvSpPr>
        <p:spPr>
          <a:xfrm>
            <a:off x="7737766" y="426361"/>
            <a:ext cx="2244302" cy="1015663"/>
          </a:xfrm>
          <a:prstGeom prst="rect">
            <a:avLst/>
          </a:prstGeom>
          <a:solidFill>
            <a:srgbClr val="E0E7E8"/>
          </a:solidFill>
        </p:spPr>
        <p:txBody>
          <a:bodyPr wrap="square" rtlCol="0">
            <a:spAutoFit/>
          </a:bodyPr>
          <a:lstStyle/>
          <a:p>
            <a:pPr algn="ctr"/>
            <a:r>
              <a:rPr lang="cs-CZ" sz="2000" dirty="0"/>
              <a:t>Distální tubulus a sběrné kanálky</a:t>
            </a:r>
          </a:p>
          <a:p>
            <a:pPr algn="ctr"/>
            <a:r>
              <a:rPr lang="cs-CZ" sz="2000" dirty="0"/>
              <a:t>(5%)</a:t>
            </a:r>
          </a:p>
        </p:txBody>
      </p:sp>
      <p:sp>
        <p:nvSpPr>
          <p:cNvPr id="9" name="TextovéPole 8">
            <a:extLst>
              <a:ext uri="{FF2B5EF4-FFF2-40B4-BE49-F238E27FC236}">
                <a16:creationId xmlns:a16="http://schemas.microsoft.com/office/drawing/2014/main" id="{A69EBE6E-01E0-44FD-B1B9-C018B9BBA3BF}"/>
              </a:ext>
            </a:extLst>
          </p:cNvPr>
          <p:cNvSpPr txBox="1"/>
          <p:nvPr/>
        </p:nvSpPr>
        <p:spPr>
          <a:xfrm>
            <a:off x="9912235" y="1863948"/>
            <a:ext cx="2244302" cy="707886"/>
          </a:xfrm>
          <a:prstGeom prst="rect">
            <a:avLst/>
          </a:prstGeom>
          <a:solidFill>
            <a:srgbClr val="E0E7E8"/>
          </a:solidFill>
        </p:spPr>
        <p:txBody>
          <a:bodyPr wrap="square" rtlCol="0">
            <a:spAutoFit/>
          </a:bodyPr>
          <a:lstStyle/>
          <a:p>
            <a:r>
              <a:rPr lang="cs-CZ" sz="2000" dirty="0"/>
              <a:t>alfa-interkalární buňky</a:t>
            </a:r>
          </a:p>
        </p:txBody>
      </p:sp>
      <p:sp>
        <p:nvSpPr>
          <p:cNvPr id="10" name="TextovéPole 9">
            <a:extLst>
              <a:ext uri="{FF2B5EF4-FFF2-40B4-BE49-F238E27FC236}">
                <a16:creationId xmlns:a16="http://schemas.microsoft.com/office/drawing/2014/main" id="{B14586FC-1AE5-4874-84D7-29DA422ACE24}"/>
              </a:ext>
            </a:extLst>
          </p:cNvPr>
          <p:cNvSpPr txBox="1"/>
          <p:nvPr/>
        </p:nvSpPr>
        <p:spPr>
          <a:xfrm>
            <a:off x="9875116" y="5100514"/>
            <a:ext cx="2244302" cy="707886"/>
          </a:xfrm>
          <a:prstGeom prst="rect">
            <a:avLst/>
          </a:prstGeom>
          <a:solidFill>
            <a:srgbClr val="E0E7E8"/>
          </a:solidFill>
        </p:spPr>
        <p:txBody>
          <a:bodyPr wrap="square" rtlCol="0">
            <a:spAutoFit/>
          </a:bodyPr>
          <a:lstStyle/>
          <a:p>
            <a:r>
              <a:rPr lang="cs-CZ" sz="2000" dirty="0"/>
              <a:t>beta-interkalární buňky</a:t>
            </a:r>
          </a:p>
        </p:txBody>
      </p:sp>
      <p:sp>
        <p:nvSpPr>
          <p:cNvPr id="20" name="TextovéPole 19">
            <a:extLst>
              <a:ext uri="{FF2B5EF4-FFF2-40B4-BE49-F238E27FC236}">
                <a16:creationId xmlns:a16="http://schemas.microsoft.com/office/drawing/2014/main" id="{02514B31-CEBD-4BB0-8C7F-32F346AC945A}"/>
              </a:ext>
            </a:extLst>
          </p:cNvPr>
          <p:cNvSpPr txBox="1"/>
          <p:nvPr/>
        </p:nvSpPr>
        <p:spPr>
          <a:xfrm>
            <a:off x="4164370" y="5516012"/>
            <a:ext cx="2376264" cy="584775"/>
          </a:xfrm>
          <a:prstGeom prst="rect">
            <a:avLst/>
          </a:prstGeom>
          <a:solidFill>
            <a:srgbClr val="E0E7E8"/>
          </a:solidFill>
        </p:spPr>
        <p:txBody>
          <a:bodyPr wrap="square" rtlCol="0">
            <a:spAutoFit/>
          </a:bodyPr>
          <a:lstStyle/>
          <a:p>
            <a:pPr algn="ctr"/>
            <a:r>
              <a:rPr lang="cs-CZ" sz="1600" dirty="0" err="1"/>
              <a:t>Titrovatelná</a:t>
            </a:r>
            <a:r>
              <a:rPr lang="cs-CZ" sz="1600" dirty="0"/>
              <a:t> acidita (TA)</a:t>
            </a:r>
          </a:p>
          <a:p>
            <a:pPr algn="ctr"/>
            <a:r>
              <a:rPr lang="cs-CZ" sz="1600" dirty="0"/>
              <a:t>10-30 </a:t>
            </a:r>
            <a:r>
              <a:rPr lang="cs-CZ" sz="1600" dirty="0" err="1"/>
              <a:t>mmol</a:t>
            </a:r>
            <a:r>
              <a:rPr lang="cs-CZ" sz="1600" dirty="0"/>
              <a:t>/den</a:t>
            </a:r>
            <a:endParaRPr lang="en-US" sz="1600" dirty="0"/>
          </a:p>
        </p:txBody>
      </p:sp>
      <p:sp>
        <p:nvSpPr>
          <p:cNvPr id="11" name="TextovéPole 10">
            <a:extLst>
              <a:ext uri="{FF2B5EF4-FFF2-40B4-BE49-F238E27FC236}">
                <a16:creationId xmlns:a16="http://schemas.microsoft.com/office/drawing/2014/main" id="{96C416BD-E691-4621-A669-5D346C479636}"/>
              </a:ext>
            </a:extLst>
          </p:cNvPr>
          <p:cNvSpPr txBox="1"/>
          <p:nvPr/>
        </p:nvSpPr>
        <p:spPr>
          <a:xfrm>
            <a:off x="4355139" y="-10439"/>
            <a:ext cx="5341261" cy="461665"/>
          </a:xfrm>
          <a:prstGeom prst="rect">
            <a:avLst/>
          </a:prstGeom>
          <a:solidFill>
            <a:srgbClr val="FFFF00"/>
          </a:solidFill>
        </p:spPr>
        <p:txBody>
          <a:bodyPr wrap="square" rtlCol="0">
            <a:spAutoFit/>
          </a:bodyPr>
          <a:lstStyle/>
          <a:p>
            <a:r>
              <a:rPr lang="cs-CZ" sz="2400" b="1" dirty="0"/>
              <a:t>Regulace toků H+/HCO3- ledvinami</a:t>
            </a:r>
            <a:endParaRPr lang="en-US" sz="2400" b="1" dirty="0"/>
          </a:p>
        </p:txBody>
      </p:sp>
    </p:spTree>
    <p:extLst>
      <p:ext uri="{BB962C8B-B14F-4D97-AF65-F5344CB8AC3E}">
        <p14:creationId xmlns:p14="http://schemas.microsoft.com/office/powerpoint/2010/main" val="2128632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B554D437-5E39-472B-B73D-617CB2DB6FAE}"/>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978041" y="719050"/>
            <a:ext cx="8997232" cy="5770093"/>
          </a:xfrm>
          <a:prstGeom prst="rect">
            <a:avLst/>
          </a:prstGeom>
        </p:spPr>
      </p:pic>
      <p:sp>
        <p:nvSpPr>
          <p:cNvPr id="5" name="Šipka: doprava 4">
            <a:extLst>
              <a:ext uri="{FF2B5EF4-FFF2-40B4-BE49-F238E27FC236}">
                <a16:creationId xmlns:a16="http://schemas.microsoft.com/office/drawing/2014/main" id="{FCC4CA1C-9951-4E8A-8DAE-23370A9811DD}"/>
              </a:ext>
            </a:extLst>
          </p:cNvPr>
          <p:cNvSpPr/>
          <p:nvPr/>
        </p:nvSpPr>
        <p:spPr>
          <a:xfrm rot="8823869">
            <a:off x="4518966" y="6009913"/>
            <a:ext cx="927584" cy="38494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a:extLst>
              <a:ext uri="{FF2B5EF4-FFF2-40B4-BE49-F238E27FC236}">
                <a16:creationId xmlns:a16="http://schemas.microsoft.com/office/drawing/2014/main" id="{5E3D7E78-92BE-4E77-BB6D-1E37627F2BF1}"/>
              </a:ext>
            </a:extLst>
          </p:cNvPr>
          <p:cNvSpPr txBox="1"/>
          <p:nvPr/>
        </p:nvSpPr>
        <p:spPr>
          <a:xfrm>
            <a:off x="8076220" y="944724"/>
            <a:ext cx="729687" cy="338554"/>
          </a:xfrm>
          <a:prstGeom prst="rect">
            <a:avLst/>
          </a:prstGeom>
          <a:noFill/>
        </p:spPr>
        <p:txBody>
          <a:bodyPr wrap="none" rtlCol="0">
            <a:spAutoFit/>
          </a:bodyPr>
          <a:lstStyle/>
          <a:p>
            <a:r>
              <a:rPr lang="cs-CZ" sz="1600" dirty="0"/>
              <a:t>HCO</a:t>
            </a:r>
            <a:r>
              <a:rPr lang="cs-CZ" sz="1600" baseline="-25000" dirty="0"/>
              <a:t>3</a:t>
            </a:r>
            <a:r>
              <a:rPr lang="cs-CZ" sz="1600" baseline="40000" dirty="0"/>
              <a:t>-</a:t>
            </a:r>
            <a:endParaRPr lang="en-US" sz="1600" baseline="40000" dirty="0"/>
          </a:p>
        </p:txBody>
      </p:sp>
      <p:sp>
        <p:nvSpPr>
          <p:cNvPr id="7" name="TextovéPole 6">
            <a:extLst>
              <a:ext uri="{FF2B5EF4-FFF2-40B4-BE49-F238E27FC236}">
                <a16:creationId xmlns:a16="http://schemas.microsoft.com/office/drawing/2014/main" id="{B5B9D66D-17F1-4C56-8BAE-C5CA51ACA129}"/>
              </a:ext>
            </a:extLst>
          </p:cNvPr>
          <p:cNvSpPr txBox="1"/>
          <p:nvPr/>
        </p:nvSpPr>
        <p:spPr>
          <a:xfrm>
            <a:off x="9250928" y="1002214"/>
            <a:ext cx="625492" cy="338554"/>
          </a:xfrm>
          <a:prstGeom prst="rect">
            <a:avLst/>
          </a:prstGeom>
          <a:noFill/>
        </p:spPr>
        <p:txBody>
          <a:bodyPr wrap="none" rtlCol="0">
            <a:spAutoFit/>
          </a:bodyPr>
          <a:lstStyle/>
          <a:p>
            <a:r>
              <a:rPr lang="cs-CZ" sz="1600" dirty="0"/>
              <a:t>NH</a:t>
            </a:r>
            <a:r>
              <a:rPr lang="cs-CZ" sz="1600" baseline="-25000" dirty="0"/>
              <a:t>4</a:t>
            </a:r>
            <a:r>
              <a:rPr lang="cs-CZ" sz="1600" baseline="40000" dirty="0"/>
              <a:t>+</a:t>
            </a:r>
            <a:endParaRPr lang="en-US" sz="1600" baseline="40000" dirty="0"/>
          </a:p>
        </p:txBody>
      </p:sp>
      <p:sp>
        <p:nvSpPr>
          <p:cNvPr id="8" name="Šipka: doprava 7">
            <a:extLst>
              <a:ext uri="{FF2B5EF4-FFF2-40B4-BE49-F238E27FC236}">
                <a16:creationId xmlns:a16="http://schemas.microsoft.com/office/drawing/2014/main" id="{9D39BD3E-6840-4FF6-9AE5-10BC9F0A7505}"/>
              </a:ext>
            </a:extLst>
          </p:cNvPr>
          <p:cNvSpPr/>
          <p:nvPr/>
        </p:nvSpPr>
        <p:spPr>
          <a:xfrm rot="16200000">
            <a:off x="8393302" y="2427830"/>
            <a:ext cx="2275388" cy="237741"/>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ovéPole 12">
            <a:extLst>
              <a:ext uri="{FF2B5EF4-FFF2-40B4-BE49-F238E27FC236}">
                <a16:creationId xmlns:a16="http://schemas.microsoft.com/office/drawing/2014/main" id="{7733B359-3CC8-4BDB-9CF8-3FDE654A59E4}"/>
              </a:ext>
            </a:extLst>
          </p:cNvPr>
          <p:cNvSpPr txBox="1"/>
          <p:nvPr/>
        </p:nvSpPr>
        <p:spPr>
          <a:xfrm>
            <a:off x="8115956" y="663076"/>
            <a:ext cx="1583510" cy="338554"/>
          </a:xfrm>
          <a:prstGeom prst="rect">
            <a:avLst/>
          </a:prstGeom>
          <a:noFill/>
        </p:spPr>
        <p:txBody>
          <a:bodyPr wrap="none" rtlCol="0">
            <a:spAutoFit/>
          </a:bodyPr>
          <a:lstStyle/>
          <a:p>
            <a:r>
              <a:rPr lang="cs-CZ" sz="1600" dirty="0"/>
              <a:t>z ledvin do ECT:</a:t>
            </a:r>
            <a:endParaRPr lang="en-US" sz="1600" dirty="0"/>
          </a:p>
        </p:txBody>
      </p:sp>
      <p:sp>
        <p:nvSpPr>
          <p:cNvPr id="14" name="TextovéPole 13">
            <a:extLst>
              <a:ext uri="{FF2B5EF4-FFF2-40B4-BE49-F238E27FC236}">
                <a16:creationId xmlns:a16="http://schemas.microsoft.com/office/drawing/2014/main" id="{44E9DD66-3B46-4F82-832D-31D0E1331FAA}"/>
              </a:ext>
            </a:extLst>
          </p:cNvPr>
          <p:cNvSpPr txBox="1"/>
          <p:nvPr/>
        </p:nvSpPr>
        <p:spPr>
          <a:xfrm>
            <a:off x="3257498" y="6446809"/>
            <a:ext cx="915635" cy="338554"/>
          </a:xfrm>
          <a:prstGeom prst="rect">
            <a:avLst/>
          </a:prstGeom>
          <a:noFill/>
        </p:spPr>
        <p:txBody>
          <a:bodyPr wrap="none" rtlCol="0">
            <a:spAutoFit/>
          </a:bodyPr>
          <a:lstStyle/>
          <a:p>
            <a:r>
              <a:rPr lang="cs-CZ" sz="1600" dirty="0"/>
              <a:t>Exkrece:</a:t>
            </a:r>
            <a:endParaRPr lang="en-US" sz="1600" dirty="0"/>
          </a:p>
        </p:txBody>
      </p:sp>
      <p:sp>
        <p:nvSpPr>
          <p:cNvPr id="15" name="Šipka: doprava 14">
            <a:extLst>
              <a:ext uri="{FF2B5EF4-FFF2-40B4-BE49-F238E27FC236}">
                <a16:creationId xmlns:a16="http://schemas.microsoft.com/office/drawing/2014/main" id="{E9EEF6A5-DCC7-404A-83AB-72C2FD288195}"/>
              </a:ext>
            </a:extLst>
          </p:cNvPr>
          <p:cNvSpPr/>
          <p:nvPr/>
        </p:nvSpPr>
        <p:spPr>
          <a:xfrm rot="20749832">
            <a:off x="3465003" y="1523730"/>
            <a:ext cx="4668542" cy="38494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ovéPole 15">
            <a:extLst>
              <a:ext uri="{FF2B5EF4-FFF2-40B4-BE49-F238E27FC236}">
                <a16:creationId xmlns:a16="http://schemas.microsoft.com/office/drawing/2014/main" id="{DF0D4D22-C35E-454C-AEDE-9F2A3D6CB6C7}"/>
              </a:ext>
            </a:extLst>
          </p:cNvPr>
          <p:cNvSpPr txBox="1"/>
          <p:nvPr/>
        </p:nvSpPr>
        <p:spPr>
          <a:xfrm>
            <a:off x="4115780" y="6460633"/>
            <a:ext cx="625492" cy="338554"/>
          </a:xfrm>
          <a:prstGeom prst="rect">
            <a:avLst/>
          </a:prstGeom>
          <a:noFill/>
        </p:spPr>
        <p:txBody>
          <a:bodyPr wrap="none" rtlCol="0">
            <a:spAutoFit/>
          </a:bodyPr>
          <a:lstStyle/>
          <a:p>
            <a:r>
              <a:rPr lang="cs-CZ" sz="1600" dirty="0"/>
              <a:t>NH</a:t>
            </a:r>
            <a:r>
              <a:rPr lang="cs-CZ" sz="1600" baseline="-25000" dirty="0"/>
              <a:t>4</a:t>
            </a:r>
            <a:r>
              <a:rPr lang="cs-CZ" sz="1600" baseline="40000" dirty="0"/>
              <a:t>+</a:t>
            </a:r>
            <a:endParaRPr lang="en-US" sz="1600" baseline="40000" dirty="0"/>
          </a:p>
        </p:txBody>
      </p:sp>
      <p:sp>
        <p:nvSpPr>
          <p:cNvPr id="12" name="TextovéPole 11">
            <a:extLst>
              <a:ext uri="{FF2B5EF4-FFF2-40B4-BE49-F238E27FC236}">
                <a16:creationId xmlns:a16="http://schemas.microsoft.com/office/drawing/2014/main" id="{D08BE2F3-3E4E-49CB-B57F-D5D8BBB85614}"/>
              </a:ext>
            </a:extLst>
          </p:cNvPr>
          <p:cNvSpPr txBox="1"/>
          <p:nvPr/>
        </p:nvSpPr>
        <p:spPr>
          <a:xfrm>
            <a:off x="4662154" y="6486381"/>
            <a:ext cx="1550424" cy="338554"/>
          </a:xfrm>
          <a:prstGeom prst="rect">
            <a:avLst/>
          </a:prstGeom>
          <a:noFill/>
        </p:spPr>
        <p:txBody>
          <a:bodyPr wrap="none" rtlCol="0">
            <a:spAutoFit/>
          </a:bodyPr>
          <a:lstStyle/>
          <a:p>
            <a:r>
              <a:rPr lang="cs-CZ" sz="1600" dirty="0"/>
              <a:t>30-50 </a:t>
            </a:r>
            <a:r>
              <a:rPr lang="cs-CZ" sz="1600" dirty="0" err="1"/>
              <a:t>mmol</a:t>
            </a:r>
            <a:r>
              <a:rPr lang="cs-CZ" sz="1600" dirty="0"/>
              <a:t>/den</a:t>
            </a:r>
            <a:endParaRPr lang="en-US" sz="1600" dirty="0"/>
          </a:p>
        </p:txBody>
      </p:sp>
      <p:sp>
        <p:nvSpPr>
          <p:cNvPr id="17" name="TextovéPole 16">
            <a:extLst>
              <a:ext uri="{FF2B5EF4-FFF2-40B4-BE49-F238E27FC236}">
                <a16:creationId xmlns:a16="http://schemas.microsoft.com/office/drawing/2014/main" id="{53724F01-8BB4-48A0-B9A4-369B95AFB63B}"/>
              </a:ext>
            </a:extLst>
          </p:cNvPr>
          <p:cNvSpPr txBox="1"/>
          <p:nvPr/>
        </p:nvSpPr>
        <p:spPr>
          <a:xfrm>
            <a:off x="4355139" y="-10439"/>
            <a:ext cx="5344327" cy="461665"/>
          </a:xfrm>
          <a:prstGeom prst="rect">
            <a:avLst/>
          </a:prstGeom>
          <a:solidFill>
            <a:srgbClr val="FFFF00"/>
          </a:solidFill>
        </p:spPr>
        <p:txBody>
          <a:bodyPr wrap="square" rtlCol="0">
            <a:spAutoFit/>
          </a:bodyPr>
          <a:lstStyle/>
          <a:p>
            <a:r>
              <a:rPr lang="cs-CZ" sz="2400" b="1" dirty="0"/>
              <a:t>Regulace toků H+/HCO3- ledvinami</a:t>
            </a:r>
            <a:endParaRPr lang="en-US" sz="2400" b="1" dirty="0"/>
          </a:p>
        </p:txBody>
      </p:sp>
      <p:pic>
        <p:nvPicPr>
          <p:cNvPr id="18" name="Obrázek 1">
            <a:extLst>
              <a:ext uri="{FF2B5EF4-FFF2-40B4-BE49-F238E27FC236}">
                <a16:creationId xmlns:a16="http://schemas.microsoft.com/office/drawing/2014/main" id="{8D2F5554-8ED5-4FC8-B16C-1134EF1BA4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068" y="4124322"/>
            <a:ext cx="2959708" cy="2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827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B0060CF-3C72-464D-B854-DD42AEE301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7047" y="562275"/>
            <a:ext cx="10515600" cy="5524500"/>
          </a:xfrm>
          <a:prstGeom prst="rect">
            <a:avLst/>
          </a:prstGeom>
          <a:noFill/>
        </p:spPr>
      </p:pic>
      <p:sp>
        <p:nvSpPr>
          <p:cNvPr id="5" name="TextovéPole 4">
            <a:extLst>
              <a:ext uri="{FF2B5EF4-FFF2-40B4-BE49-F238E27FC236}">
                <a16:creationId xmlns:a16="http://schemas.microsoft.com/office/drawing/2014/main" id="{16091FCE-85D1-4CC0-9277-85B5C5E7E4C3}"/>
              </a:ext>
            </a:extLst>
          </p:cNvPr>
          <p:cNvSpPr txBox="1"/>
          <p:nvPr/>
        </p:nvSpPr>
        <p:spPr>
          <a:xfrm>
            <a:off x="838200" y="1736185"/>
            <a:ext cx="2601884" cy="707886"/>
          </a:xfrm>
          <a:prstGeom prst="rect">
            <a:avLst/>
          </a:prstGeom>
          <a:solidFill>
            <a:schemeClr val="bg1"/>
          </a:solidFill>
        </p:spPr>
        <p:txBody>
          <a:bodyPr wrap="square" rtlCol="0">
            <a:spAutoFit/>
          </a:bodyPr>
          <a:lstStyle/>
          <a:p>
            <a:pPr algn="ctr"/>
            <a:r>
              <a:rPr lang="cs-CZ" sz="4000" dirty="0"/>
              <a:t>Glutamin</a:t>
            </a:r>
            <a:endParaRPr lang="en-US" sz="4000" dirty="0"/>
          </a:p>
        </p:txBody>
      </p:sp>
      <p:sp>
        <p:nvSpPr>
          <p:cNvPr id="7" name="TextovéPole 6">
            <a:extLst>
              <a:ext uri="{FF2B5EF4-FFF2-40B4-BE49-F238E27FC236}">
                <a16:creationId xmlns:a16="http://schemas.microsoft.com/office/drawing/2014/main" id="{68526BC3-8E99-4DF6-B15D-642BAEC787D6}"/>
              </a:ext>
            </a:extLst>
          </p:cNvPr>
          <p:cNvSpPr txBox="1"/>
          <p:nvPr/>
        </p:nvSpPr>
        <p:spPr>
          <a:xfrm>
            <a:off x="9993283" y="1318098"/>
            <a:ext cx="2001521" cy="584775"/>
          </a:xfrm>
          <a:prstGeom prst="rect">
            <a:avLst/>
          </a:prstGeom>
          <a:solidFill>
            <a:schemeClr val="bg1"/>
          </a:solidFill>
        </p:spPr>
        <p:txBody>
          <a:bodyPr wrap="square" rtlCol="0">
            <a:spAutoFit/>
          </a:bodyPr>
          <a:lstStyle/>
          <a:p>
            <a:r>
              <a:rPr lang="cs-CZ" sz="3200" dirty="0"/>
              <a:t>močovina</a:t>
            </a:r>
            <a:endParaRPr lang="en-US" sz="3200" dirty="0"/>
          </a:p>
        </p:txBody>
      </p:sp>
      <p:sp>
        <p:nvSpPr>
          <p:cNvPr id="8" name="TextovéPole 7">
            <a:extLst>
              <a:ext uri="{FF2B5EF4-FFF2-40B4-BE49-F238E27FC236}">
                <a16:creationId xmlns:a16="http://schemas.microsoft.com/office/drawing/2014/main" id="{02A654F4-0891-48D2-8C6D-D6BD7640140D}"/>
              </a:ext>
            </a:extLst>
          </p:cNvPr>
          <p:cNvSpPr txBox="1"/>
          <p:nvPr/>
        </p:nvSpPr>
        <p:spPr>
          <a:xfrm>
            <a:off x="4355139" y="-10439"/>
            <a:ext cx="5485277" cy="461665"/>
          </a:xfrm>
          <a:prstGeom prst="rect">
            <a:avLst/>
          </a:prstGeom>
          <a:solidFill>
            <a:srgbClr val="FFFF00"/>
          </a:solidFill>
        </p:spPr>
        <p:txBody>
          <a:bodyPr wrap="square" rtlCol="0">
            <a:spAutoFit/>
          </a:bodyPr>
          <a:lstStyle/>
          <a:p>
            <a:r>
              <a:rPr lang="cs-CZ" sz="2400" b="1" dirty="0"/>
              <a:t>Regulace toků H+/HCO3- ledvinami</a:t>
            </a:r>
            <a:endParaRPr lang="en-US" sz="2400" b="1" dirty="0"/>
          </a:p>
        </p:txBody>
      </p:sp>
    </p:spTree>
    <p:extLst>
      <p:ext uri="{BB962C8B-B14F-4D97-AF65-F5344CB8AC3E}">
        <p14:creationId xmlns:p14="http://schemas.microsoft.com/office/powerpoint/2010/main" val="3993831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1F728E1-B059-4105-BDAF-EC35EACC00E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05935" y="95596"/>
            <a:ext cx="8429023" cy="6826197"/>
          </a:xfrm>
          <a:prstGeom prst="rect">
            <a:avLst/>
          </a:prstGeom>
        </p:spPr>
      </p:pic>
    </p:spTree>
    <p:extLst>
      <p:ext uri="{BB962C8B-B14F-4D97-AF65-F5344CB8AC3E}">
        <p14:creationId xmlns:p14="http://schemas.microsoft.com/office/powerpoint/2010/main" val="3475912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9" name="Skupina 6">
            <a:extLst>
              <a:ext uri="{FF2B5EF4-FFF2-40B4-BE49-F238E27FC236}">
                <a16:creationId xmlns:a16="http://schemas.microsoft.com/office/drawing/2014/main" id="{DC42E3B7-6969-471F-A5E9-444F9D00BA08}"/>
              </a:ext>
            </a:extLst>
          </p:cNvPr>
          <p:cNvGrpSpPr>
            <a:grpSpLocks/>
          </p:cNvGrpSpPr>
          <p:nvPr/>
        </p:nvGrpSpPr>
        <p:grpSpPr bwMode="auto">
          <a:xfrm>
            <a:off x="3216275" y="4868864"/>
            <a:ext cx="4584700" cy="1512887"/>
            <a:chOff x="3154866" y="4653136"/>
            <a:chExt cx="3289342" cy="864096"/>
          </a:xfrm>
        </p:grpSpPr>
        <p:pic>
          <p:nvPicPr>
            <p:cNvPr id="111626" name="Obrázek 2">
              <a:extLst>
                <a:ext uri="{FF2B5EF4-FFF2-40B4-BE49-F238E27FC236}">
                  <a16:creationId xmlns:a16="http://schemas.microsoft.com/office/drawing/2014/main" id="{7D03C282-A047-4A55-8D28-2173B708C31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907" t="76640" r="35786" b="9343"/>
            <a:stretch>
              <a:fillRect/>
            </a:stretch>
          </p:blipFill>
          <p:spPr bwMode="auto">
            <a:xfrm>
              <a:off x="3483007" y="4653136"/>
              <a:ext cx="158417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7" name="Obrázek 3">
              <a:extLst>
                <a:ext uri="{FF2B5EF4-FFF2-40B4-BE49-F238E27FC236}">
                  <a16:creationId xmlns:a16="http://schemas.microsoft.com/office/drawing/2014/main" id="{62F114B2-6A21-4B0E-82E1-5FF8A227F10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7586" t="76640" r="7468" b="9343"/>
            <a:stretch>
              <a:fillRect/>
            </a:stretch>
          </p:blipFill>
          <p:spPr bwMode="auto">
            <a:xfrm>
              <a:off x="5076056" y="4653136"/>
              <a:ext cx="136815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8" name="Obrázek 4">
              <a:extLst>
                <a:ext uri="{FF2B5EF4-FFF2-40B4-BE49-F238E27FC236}">
                  <a16:creationId xmlns:a16="http://schemas.microsoft.com/office/drawing/2014/main" id="{B7F4DFC7-5CFA-4B7C-AE36-9267F3AFA36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0614" t="76640" r="55453" b="9343"/>
            <a:stretch>
              <a:fillRect/>
            </a:stretch>
          </p:blipFill>
          <p:spPr bwMode="auto">
            <a:xfrm>
              <a:off x="3154866" y="4653136"/>
              <a:ext cx="36004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1620" name="Obrázek 5">
            <a:extLst>
              <a:ext uri="{FF2B5EF4-FFF2-40B4-BE49-F238E27FC236}">
                <a16:creationId xmlns:a16="http://schemas.microsoft.com/office/drawing/2014/main" id="{B27E221D-7A65-45D2-B270-7608F850F188}"/>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1142"/>
          <a:stretch>
            <a:fillRect/>
          </a:stretch>
        </p:blipFill>
        <p:spPr bwMode="auto">
          <a:xfrm>
            <a:off x="8183563" y="1268414"/>
            <a:ext cx="175260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TextovéPole 10">
            <a:extLst>
              <a:ext uri="{FF2B5EF4-FFF2-40B4-BE49-F238E27FC236}">
                <a16:creationId xmlns:a16="http://schemas.microsoft.com/office/drawing/2014/main" id="{FB1FDCBD-40FF-4616-B544-E109BC9FC86C}"/>
              </a:ext>
            </a:extLst>
          </p:cNvPr>
          <p:cNvSpPr txBox="1">
            <a:spLocks noChangeArrowheads="1"/>
          </p:cNvSpPr>
          <p:nvPr/>
        </p:nvSpPr>
        <p:spPr bwMode="auto">
          <a:xfrm>
            <a:off x="6434281" y="2422526"/>
            <a:ext cx="1063625" cy="461963"/>
          </a:xfrm>
          <a:prstGeom prst="rect">
            <a:avLst/>
          </a:prstGeom>
          <a:solidFill>
            <a:srgbClr val="FFC000"/>
          </a:solidFill>
          <a:ln w="9525">
            <a:noFill/>
            <a:miter lim="800000"/>
            <a:headEnd/>
            <a:tailEnd/>
          </a:ln>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dirty="0">
                <a:latin typeface="Times New Roman" panose="02020603050405020304" pitchFamily="18" charset="0"/>
              </a:rPr>
              <a:t>aniont</a:t>
            </a:r>
          </a:p>
        </p:txBody>
      </p:sp>
      <p:sp>
        <p:nvSpPr>
          <p:cNvPr id="12" name="TextovéPole 11">
            <a:extLst>
              <a:ext uri="{FF2B5EF4-FFF2-40B4-BE49-F238E27FC236}">
                <a16:creationId xmlns:a16="http://schemas.microsoft.com/office/drawing/2014/main" id="{5F0B0360-53CC-434A-9FFE-B3BC1CC66045}"/>
              </a:ext>
            </a:extLst>
          </p:cNvPr>
          <p:cNvSpPr txBox="1"/>
          <p:nvPr/>
        </p:nvSpPr>
        <p:spPr>
          <a:xfrm>
            <a:off x="6431196" y="1993294"/>
            <a:ext cx="1063625" cy="461665"/>
          </a:xfrm>
          <a:prstGeom prst="rect">
            <a:avLst/>
          </a:prstGeom>
          <a:solidFill>
            <a:srgbClr val="00B0F0"/>
          </a:solidFill>
        </p:spPr>
        <p:txBody>
          <a:bodyPr wrap="square">
            <a:spAutoFit/>
          </a:bodyPr>
          <a:lstStyle/>
          <a:p>
            <a:pPr>
              <a:defRPr/>
            </a:pPr>
            <a:r>
              <a:rPr lang="cs-CZ" sz="2400" dirty="0"/>
              <a:t>kationt</a:t>
            </a:r>
          </a:p>
        </p:txBody>
      </p:sp>
      <p:sp>
        <p:nvSpPr>
          <p:cNvPr id="14" name="Šipka: doleva a nahoru 13">
            <a:extLst>
              <a:ext uri="{FF2B5EF4-FFF2-40B4-BE49-F238E27FC236}">
                <a16:creationId xmlns:a16="http://schemas.microsoft.com/office/drawing/2014/main" id="{F64F4773-1B7B-4D34-9FD4-3B4EA9EA33B2}"/>
              </a:ext>
            </a:extLst>
          </p:cNvPr>
          <p:cNvSpPr/>
          <p:nvPr/>
        </p:nvSpPr>
        <p:spPr>
          <a:xfrm rot="10800000">
            <a:off x="5599508" y="2451100"/>
            <a:ext cx="856283" cy="761624"/>
          </a:xfrm>
          <a:prstGeom prst="leftUpArrow">
            <a:avLst>
              <a:gd name="adj1" fmla="val 25000"/>
              <a:gd name="adj2" fmla="val 30098"/>
              <a:gd name="adj3" fmla="val 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Šipka: doleva a nahoru 14">
            <a:extLst>
              <a:ext uri="{FF2B5EF4-FFF2-40B4-BE49-F238E27FC236}">
                <a16:creationId xmlns:a16="http://schemas.microsoft.com/office/drawing/2014/main" id="{CCAC22EC-9EDF-439C-BE24-E52822CADFD5}"/>
              </a:ext>
            </a:extLst>
          </p:cNvPr>
          <p:cNvSpPr/>
          <p:nvPr/>
        </p:nvSpPr>
        <p:spPr>
          <a:xfrm rot="10800000">
            <a:off x="4792102" y="1961818"/>
            <a:ext cx="1612899" cy="1250906"/>
          </a:xfrm>
          <a:prstGeom prst="leftUpArrow">
            <a:avLst>
              <a:gd name="adj1" fmla="val 11863"/>
              <a:gd name="adj2" fmla="val 15192"/>
              <a:gd name="adj3" fmla="val 2426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555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délník 27">
            <a:extLst>
              <a:ext uri="{FF2B5EF4-FFF2-40B4-BE49-F238E27FC236}">
                <a16:creationId xmlns:a16="http://schemas.microsoft.com/office/drawing/2014/main" id="{FC4DA735-7FA5-4E74-9B40-9508C02262D0}"/>
              </a:ext>
            </a:extLst>
          </p:cNvPr>
          <p:cNvSpPr/>
          <p:nvPr/>
        </p:nvSpPr>
        <p:spPr>
          <a:xfrm>
            <a:off x="0" y="0"/>
            <a:ext cx="12179747" cy="2869971"/>
          </a:xfrm>
          <a:prstGeom prst="rect">
            <a:avLst/>
          </a:prstGeom>
          <a:solidFill>
            <a:srgbClr val="B2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FEF1507C-BFC1-445D-A4BA-CA0017BC7108}"/>
              </a:ext>
            </a:extLst>
          </p:cNvPr>
          <p:cNvSpPr txBox="1"/>
          <p:nvPr/>
        </p:nvSpPr>
        <p:spPr>
          <a:xfrm>
            <a:off x="2592355" y="4020384"/>
            <a:ext cx="1379352" cy="584775"/>
          </a:xfrm>
          <a:prstGeom prst="rect">
            <a:avLst/>
          </a:prstGeom>
          <a:noFill/>
        </p:spPr>
        <p:txBody>
          <a:bodyPr wrap="none" rtlCol="0">
            <a:spAutoFit/>
          </a:bodyPr>
          <a:lstStyle/>
          <a:p>
            <a:r>
              <a:rPr lang="cs-CZ" sz="3200" dirty="0"/>
              <a:t>Laktát </a:t>
            </a:r>
            <a:r>
              <a:rPr lang="cs-CZ" sz="3200" baseline="40000" dirty="0"/>
              <a:t>-</a:t>
            </a:r>
            <a:endParaRPr lang="en-US" sz="3200" baseline="40000" dirty="0"/>
          </a:p>
        </p:txBody>
      </p:sp>
      <p:sp>
        <p:nvSpPr>
          <p:cNvPr id="5" name="TextovéPole 4">
            <a:extLst>
              <a:ext uri="{FF2B5EF4-FFF2-40B4-BE49-F238E27FC236}">
                <a16:creationId xmlns:a16="http://schemas.microsoft.com/office/drawing/2014/main" id="{2E16208F-81C7-41D7-8C29-070494C09D33}"/>
              </a:ext>
            </a:extLst>
          </p:cNvPr>
          <p:cNvSpPr txBox="1"/>
          <p:nvPr/>
        </p:nvSpPr>
        <p:spPr>
          <a:xfrm>
            <a:off x="2641889" y="1256128"/>
            <a:ext cx="1379352" cy="584775"/>
          </a:xfrm>
          <a:prstGeom prst="rect">
            <a:avLst/>
          </a:prstGeom>
          <a:noFill/>
        </p:spPr>
        <p:txBody>
          <a:bodyPr wrap="none" rtlCol="0">
            <a:spAutoFit/>
          </a:bodyPr>
          <a:lstStyle/>
          <a:p>
            <a:r>
              <a:rPr lang="cs-CZ" sz="3200" dirty="0"/>
              <a:t>Laktát </a:t>
            </a:r>
            <a:r>
              <a:rPr lang="cs-CZ" sz="3200" baseline="40000" dirty="0"/>
              <a:t>-</a:t>
            </a:r>
            <a:endParaRPr lang="en-US" sz="3200" baseline="40000" dirty="0"/>
          </a:p>
        </p:txBody>
      </p:sp>
      <p:sp>
        <p:nvSpPr>
          <p:cNvPr id="7" name="TextovéPole 6">
            <a:extLst>
              <a:ext uri="{FF2B5EF4-FFF2-40B4-BE49-F238E27FC236}">
                <a16:creationId xmlns:a16="http://schemas.microsoft.com/office/drawing/2014/main" id="{04DFCE36-3D7A-405F-B31A-1BA4B2C70B11}"/>
              </a:ext>
            </a:extLst>
          </p:cNvPr>
          <p:cNvSpPr txBox="1"/>
          <p:nvPr/>
        </p:nvSpPr>
        <p:spPr>
          <a:xfrm>
            <a:off x="12253" y="1254804"/>
            <a:ext cx="577402" cy="584775"/>
          </a:xfrm>
          <a:prstGeom prst="rect">
            <a:avLst/>
          </a:prstGeom>
          <a:noFill/>
        </p:spPr>
        <p:txBody>
          <a:bodyPr wrap="none" rtlCol="0">
            <a:spAutoFit/>
          </a:bodyPr>
          <a:lstStyle/>
          <a:p>
            <a:r>
              <a:rPr lang="cs-CZ" sz="3200" dirty="0"/>
              <a:t>H</a:t>
            </a:r>
            <a:r>
              <a:rPr lang="cs-CZ" sz="3200" baseline="30000" dirty="0"/>
              <a:t>+</a:t>
            </a:r>
            <a:endParaRPr lang="en-US" sz="3200" baseline="40000" dirty="0"/>
          </a:p>
        </p:txBody>
      </p:sp>
      <p:sp>
        <p:nvSpPr>
          <p:cNvPr id="8" name="TextovéPole 7">
            <a:extLst>
              <a:ext uri="{FF2B5EF4-FFF2-40B4-BE49-F238E27FC236}">
                <a16:creationId xmlns:a16="http://schemas.microsoft.com/office/drawing/2014/main" id="{CF8B4B24-8C47-4C74-95D2-5A46BEE179F7}"/>
              </a:ext>
            </a:extLst>
          </p:cNvPr>
          <p:cNvSpPr txBox="1"/>
          <p:nvPr/>
        </p:nvSpPr>
        <p:spPr>
          <a:xfrm>
            <a:off x="231545" y="3954768"/>
            <a:ext cx="577402" cy="584775"/>
          </a:xfrm>
          <a:prstGeom prst="rect">
            <a:avLst/>
          </a:prstGeom>
          <a:noFill/>
        </p:spPr>
        <p:txBody>
          <a:bodyPr wrap="none" rtlCol="0">
            <a:spAutoFit/>
          </a:bodyPr>
          <a:lstStyle/>
          <a:p>
            <a:r>
              <a:rPr lang="cs-CZ" sz="3200" dirty="0"/>
              <a:t>H</a:t>
            </a:r>
            <a:r>
              <a:rPr lang="cs-CZ" sz="3200" baseline="30000" dirty="0"/>
              <a:t>+</a:t>
            </a:r>
            <a:endParaRPr lang="en-US" sz="3200" baseline="40000" dirty="0"/>
          </a:p>
        </p:txBody>
      </p:sp>
      <p:sp>
        <p:nvSpPr>
          <p:cNvPr id="12" name="Šipka: zahnutá doleva 11">
            <a:extLst>
              <a:ext uri="{FF2B5EF4-FFF2-40B4-BE49-F238E27FC236}">
                <a16:creationId xmlns:a16="http://schemas.microsoft.com/office/drawing/2014/main" id="{19E74E3D-0AAA-42E7-89DE-BEF569280CFD}"/>
              </a:ext>
            </a:extLst>
          </p:cNvPr>
          <p:cNvSpPr/>
          <p:nvPr/>
        </p:nvSpPr>
        <p:spPr>
          <a:xfrm>
            <a:off x="676226" y="1451353"/>
            <a:ext cx="835268" cy="2965390"/>
          </a:xfrm>
          <a:prstGeom prst="curved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3" name="Šipka: zahnutá doleva 12">
            <a:extLst>
              <a:ext uri="{FF2B5EF4-FFF2-40B4-BE49-F238E27FC236}">
                <a16:creationId xmlns:a16="http://schemas.microsoft.com/office/drawing/2014/main" id="{3179E299-C999-442E-8A2D-2963FCDFCD33}"/>
              </a:ext>
            </a:extLst>
          </p:cNvPr>
          <p:cNvSpPr/>
          <p:nvPr/>
        </p:nvSpPr>
        <p:spPr>
          <a:xfrm flipH="1">
            <a:off x="1604071" y="1475568"/>
            <a:ext cx="968211" cy="2965390"/>
          </a:xfrm>
          <a:prstGeom prst="curved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4" name="Šipka: zahnutá doleva 13">
            <a:extLst>
              <a:ext uri="{FF2B5EF4-FFF2-40B4-BE49-F238E27FC236}">
                <a16:creationId xmlns:a16="http://schemas.microsoft.com/office/drawing/2014/main" id="{32CDB5BD-A2F6-42DC-BBAB-1616C285DFBC}"/>
              </a:ext>
            </a:extLst>
          </p:cNvPr>
          <p:cNvSpPr/>
          <p:nvPr/>
        </p:nvSpPr>
        <p:spPr>
          <a:xfrm rot="10800000" flipH="1">
            <a:off x="7200146" y="1380137"/>
            <a:ext cx="968211" cy="2965390"/>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r"/>
            <a:endParaRPr lang="en-US" dirty="0">
              <a:solidFill>
                <a:schemeClr val="tx1"/>
              </a:solidFill>
            </a:endParaRPr>
          </a:p>
        </p:txBody>
      </p:sp>
      <p:sp>
        <p:nvSpPr>
          <p:cNvPr id="15" name="TextovéPole 14">
            <a:extLst>
              <a:ext uri="{FF2B5EF4-FFF2-40B4-BE49-F238E27FC236}">
                <a16:creationId xmlns:a16="http://schemas.microsoft.com/office/drawing/2014/main" id="{B1FF2F37-196D-47B6-B7AA-C33377B5263A}"/>
              </a:ext>
            </a:extLst>
          </p:cNvPr>
          <p:cNvSpPr txBox="1"/>
          <p:nvPr/>
        </p:nvSpPr>
        <p:spPr>
          <a:xfrm>
            <a:off x="5820793" y="3988028"/>
            <a:ext cx="1379352" cy="584775"/>
          </a:xfrm>
          <a:prstGeom prst="rect">
            <a:avLst/>
          </a:prstGeom>
          <a:noFill/>
        </p:spPr>
        <p:txBody>
          <a:bodyPr wrap="none" rtlCol="0">
            <a:spAutoFit/>
          </a:bodyPr>
          <a:lstStyle/>
          <a:p>
            <a:r>
              <a:rPr lang="cs-CZ" sz="3200" dirty="0"/>
              <a:t>Laktát </a:t>
            </a:r>
            <a:r>
              <a:rPr lang="cs-CZ" sz="3200" baseline="40000" dirty="0"/>
              <a:t>-</a:t>
            </a:r>
            <a:endParaRPr lang="en-US" sz="3200" baseline="40000" dirty="0"/>
          </a:p>
        </p:txBody>
      </p:sp>
      <p:sp>
        <p:nvSpPr>
          <p:cNvPr id="16" name="TextovéPole 15">
            <a:extLst>
              <a:ext uri="{FF2B5EF4-FFF2-40B4-BE49-F238E27FC236}">
                <a16:creationId xmlns:a16="http://schemas.microsoft.com/office/drawing/2014/main" id="{7201F3CC-EBA3-4B59-929E-18CD8ABCCAD9}"/>
              </a:ext>
            </a:extLst>
          </p:cNvPr>
          <p:cNvSpPr txBox="1"/>
          <p:nvPr/>
        </p:nvSpPr>
        <p:spPr>
          <a:xfrm>
            <a:off x="5857033" y="1271037"/>
            <a:ext cx="1379352" cy="584775"/>
          </a:xfrm>
          <a:prstGeom prst="rect">
            <a:avLst/>
          </a:prstGeom>
          <a:noFill/>
        </p:spPr>
        <p:txBody>
          <a:bodyPr wrap="none" rtlCol="0">
            <a:spAutoFit/>
          </a:bodyPr>
          <a:lstStyle/>
          <a:p>
            <a:r>
              <a:rPr lang="cs-CZ" sz="3200" dirty="0"/>
              <a:t>Laktát </a:t>
            </a:r>
            <a:r>
              <a:rPr lang="cs-CZ" sz="3200" baseline="40000" dirty="0"/>
              <a:t>-</a:t>
            </a:r>
            <a:endParaRPr lang="en-US" sz="3200" baseline="40000" dirty="0"/>
          </a:p>
        </p:txBody>
      </p:sp>
      <p:sp>
        <p:nvSpPr>
          <p:cNvPr id="17" name="Šipka: zahnutá doleva 16">
            <a:extLst>
              <a:ext uri="{FF2B5EF4-FFF2-40B4-BE49-F238E27FC236}">
                <a16:creationId xmlns:a16="http://schemas.microsoft.com/office/drawing/2014/main" id="{4960A25B-CD3A-40D9-8BA4-BD9F132D130F}"/>
              </a:ext>
            </a:extLst>
          </p:cNvPr>
          <p:cNvSpPr/>
          <p:nvPr/>
        </p:nvSpPr>
        <p:spPr>
          <a:xfrm rot="10800000">
            <a:off x="8286573" y="1506899"/>
            <a:ext cx="1036888" cy="2965390"/>
          </a:xfrm>
          <a:prstGeom prst="curvedLeftArrow">
            <a:avLst/>
          </a:prstGeom>
          <a:solidFill>
            <a:srgbClr val="ED731F"/>
          </a:solidFill>
        </p:spPr>
        <p:style>
          <a:lnRef idx="0">
            <a:schemeClr val="accent2"/>
          </a:lnRef>
          <a:fillRef idx="3">
            <a:schemeClr val="accent2"/>
          </a:fillRef>
          <a:effectRef idx="3">
            <a:schemeClr val="accent2"/>
          </a:effectRef>
          <a:fontRef idx="minor">
            <a:schemeClr val="lt1"/>
          </a:fontRef>
        </p:style>
        <p:txBody>
          <a:bodyPr rtlCol="0" anchor="ctr"/>
          <a:lstStyle/>
          <a:p>
            <a:pPr algn="r"/>
            <a:endParaRPr lang="en-US" dirty="0">
              <a:solidFill>
                <a:schemeClr val="tx1"/>
              </a:solidFill>
            </a:endParaRPr>
          </a:p>
        </p:txBody>
      </p:sp>
      <p:sp>
        <p:nvSpPr>
          <p:cNvPr id="18" name="TextovéPole 17">
            <a:extLst>
              <a:ext uri="{FF2B5EF4-FFF2-40B4-BE49-F238E27FC236}">
                <a16:creationId xmlns:a16="http://schemas.microsoft.com/office/drawing/2014/main" id="{33A7A3C5-F71A-40E6-A8C9-0D0C36E48558}"/>
              </a:ext>
            </a:extLst>
          </p:cNvPr>
          <p:cNvSpPr txBox="1"/>
          <p:nvPr/>
        </p:nvSpPr>
        <p:spPr>
          <a:xfrm>
            <a:off x="9388669" y="4077232"/>
            <a:ext cx="577402" cy="584775"/>
          </a:xfrm>
          <a:prstGeom prst="rect">
            <a:avLst/>
          </a:prstGeom>
          <a:noFill/>
        </p:spPr>
        <p:txBody>
          <a:bodyPr wrap="none" rtlCol="0">
            <a:spAutoFit/>
          </a:bodyPr>
          <a:lstStyle/>
          <a:p>
            <a:r>
              <a:rPr lang="cs-CZ" sz="3200" dirty="0"/>
              <a:t>H</a:t>
            </a:r>
            <a:r>
              <a:rPr lang="cs-CZ" sz="3200" baseline="30000" dirty="0"/>
              <a:t>+</a:t>
            </a:r>
            <a:endParaRPr lang="en-US" sz="3200" baseline="40000" dirty="0"/>
          </a:p>
        </p:txBody>
      </p:sp>
      <p:sp>
        <p:nvSpPr>
          <p:cNvPr id="19" name="TextovéPole 18">
            <a:extLst>
              <a:ext uri="{FF2B5EF4-FFF2-40B4-BE49-F238E27FC236}">
                <a16:creationId xmlns:a16="http://schemas.microsoft.com/office/drawing/2014/main" id="{88769D70-71DF-4D30-98DD-70BE4F0E837C}"/>
              </a:ext>
            </a:extLst>
          </p:cNvPr>
          <p:cNvSpPr txBox="1"/>
          <p:nvPr/>
        </p:nvSpPr>
        <p:spPr>
          <a:xfrm>
            <a:off x="9323461" y="1413329"/>
            <a:ext cx="577402" cy="584775"/>
          </a:xfrm>
          <a:prstGeom prst="rect">
            <a:avLst/>
          </a:prstGeom>
          <a:noFill/>
        </p:spPr>
        <p:txBody>
          <a:bodyPr wrap="none" rtlCol="0">
            <a:spAutoFit/>
          </a:bodyPr>
          <a:lstStyle/>
          <a:p>
            <a:r>
              <a:rPr lang="cs-CZ" sz="3200" dirty="0"/>
              <a:t>H</a:t>
            </a:r>
            <a:r>
              <a:rPr lang="cs-CZ" sz="3200" baseline="30000" dirty="0"/>
              <a:t>+</a:t>
            </a:r>
            <a:endParaRPr lang="en-US" sz="3200" baseline="40000" dirty="0"/>
          </a:p>
        </p:txBody>
      </p:sp>
      <p:sp>
        <p:nvSpPr>
          <p:cNvPr id="20" name="TextovéPole 19">
            <a:extLst>
              <a:ext uri="{FF2B5EF4-FFF2-40B4-BE49-F238E27FC236}">
                <a16:creationId xmlns:a16="http://schemas.microsoft.com/office/drawing/2014/main" id="{423E755E-F414-4204-941A-C66EB7F0D81E}"/>
              </a:ext>
            </a:extLst>
          </p:cNvPr>
          <p:cNvSpPr txBox="1"/>
          <p:nvPr/>
        </p:nvSpPr>
        <p:spPr>
          <a:xfrm>
            <a:off x="3751288" y="6011957"/>
            <a:ext cx="1379352" cy="584775"/>
          </a:xfrm>
          <a:prstGeom prst="rect">
            <a:avLst/>
          </a:prstGeom>
          <a:noFill/>
        </p:spPr>
        <p:txBody>
          <a:bodyPr wrap="none" rtlCol="0">
            <a:spAutoFit/>
          </a:bodyPr>
          <a:lstStyle/>
          <a:p>
            <a:r>
              <a:rPr lang="cs-CZ" sz="3200" dirty="0"/>
              <a:t>Laktát </a:t>
            </a:r>
            <a:r>
              <a:rPr lang="cs-CZ" sz="3200" baseline="40000" dirty="0"/>
              <a:t>-</a:t>
            </a:r>
            <a:endParaRPr lang="en-US" sz="3200" baseline="40000" dirty="0"/>
          </a:p>
        </p:txBody>
      </p:sp>
      <p:sp>
        <p:nvSpPr>
          <p:cNvPr id="21" name="TextovéPole 20">
            <a:extLst>
              <a:ext uri="{FF2B5EF4-FFF2-40B4-BE49-F238E27FC236}">
                <a16:creationId xmlns:a16="http://schemas.microsoft.com/office/drawing/2014/main" id="{7B833A7C-A3E7-458D-8E7B-FFA51B6C2477}"/>
              </a:ext>
            </a:extLst>
          </p:cNvPr>
          <p:cNvSpPr txBox="1"/>
          <p:nvPr/>
        </p:nvSpPr>
        <p:spPr>
          <a:xfrm>
            <a:off x="2993330" y="6003411"/>
            <a:ext cx="782587" cy="584775"/>
          </a:xfrm>
          <a:prstGeom prst="rect">
            <a:avLst/>
          </a:prstGeom>
          <a:noFill/>
        </p:spPr>
        <p:txBody>
          <a:bodyPr wrap="none" rtlCol="0">
            <a:spAutoFit/>
          </a:bodyPr>
          <a:lstStyle/>
          <a:p>
            <a:r>
              <a:rPr lang="cs-CZ" sz="3200" dirty="0"/>
              <a:t>Na</a:t>
            </a:r>
            <a:r>
              <a:rPr lang="cs-CZ" sz="3200" baseline="30000" dirty="0"/>
              <a:t>+</a:t>
            </a:r>
            <a:endParaRPr lang="en-US" sz="3200" baseline="40000" dirty="0"/>
          </a:p>
        </p:txBody>
      </p:sp>
      <p:cxnSp>
        <p:nvCxnSpPr>
          <p:cNvPr id="26" name="Přímá spojnice 25">
            <a:extLst>
              <a:ext uri="{FF2B5EF4-FFF2-40B4-BE49-F238E27FC236}">
                <a16:creationId xmlns:a16="http://schemas.microsoft.com/office/drawing/2014/main" id="{1CD1F0D2-1A46-4AFC-9FBA-C7E971F46EB8}"/>
              </a:ext>
            </a:extLst>
          </p:cNvPr>
          <p:cNvCxnSpPr>
            <a:cxnSpLocks/>
          </p:cNvCxnSpPr>
          <p:nvPr/>
        </p:nvCxnSpPr>
        <p:spPr>
          <a:xfrm flipH="1">
            <a:off x="12255" y="2958263"/>
            <a:ext cx="12179745" cy="38937"/>
          </a:xfrm>
          <a:prstGeom prst="line">
            <a:avLst/>
          </a:prstGeom>
          <a:ln w="234950" cmpd="dbl">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Šipka: doprava 28">
            <a:extLst>
              <a:ext uri="{FF2B5EF4-FFF2-40B4-BE49-F238E27FC236}">
                <a16:creationId xmlns:a16="http://schemas.microsoft.com/office/drawing/2014/main" id="{2D08B92A-6597-47BC-ACF1-C4688C9AE0AE}"/>
              </a:ext>
            </a:extLst>
          </p:cNvPr>
          <p:cNvSpPr/>
          <p:nvPr/>
        </p:nvSpPr>
        <p:spPr>
          <a:xfrm rot="19121848">
            <a:off x="4213842" y="5187892"/>
            <a:ext cx="2306093" cy="268571"/>
          </a:xfrm>
          <a:prstGeom prst="rightArrow">
            <a:avLst/>
          </a:prstGeom>
          <a:solidFill>
            <a:srgbClr val="ED731F"/>
          </a:solidFill>
          <a:ln>
            <a:solidFill>
              <a:srgbClr val="C3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ovéPole 29">
            <a:extLst>
              <a:ext uri="{FF2B5EF4-FFF2-40B4-BE49-F238E27FC236}">
                <a16:creationId xmlns:a16="http://schemas.microsoft.com/office/drawing/2014/main" id="{AC858701-9C5B-461E-AEAE-18247BFC8D53}"/>
              </a:ext>
            </a:extLst>
          </p:cNvPr>
          <p:cNvSpPr txBox="1"/>
          <p:nvPr/>
        </p:nvSpPr>
        <p:spPr>
          <a:xfrm>
            <a:off x="4802252" y="3518627"/>
            <a:ext cx="782587" cy="584775"/>
          </a:xfrm>
          <a:prstGeom prst="rect">
            <a:avLst/>
          </a:prstGeom>
          <a:noFill/>
        </p:spPr>
        <p:txBody>
          <a:bodyPr wrap="none" rtlCol="0">
            <a:spAutoFit/>
          </a:bodyPr>
          <a:lstStyle/>
          <a:p>
            <a:r>
              <a:rPr lang="cs-CZ" sz="3200" dirty="0"/>
              <a:t>Na</a:t>
            </a:r>
            <a:r>
              <a:rPr lang="cs-CZ" sz="3200" baseline="30000" dirty="0"/>
              <a:t>+</a:t>
            </a:r>
            <a:endParaRPr lang="en-US" sz="3200" baseline="40000" dirty="0"/>
          </a:p>
        </p:txBody>
      </p:sp>
      <p:sp>
        <p:nvSpPr>
          <p:cNvPr id="31" name="Šipka: doprava 30">
            <a:extLst>
              <a:ext uri="{FF2B5EF4-FFF2-40B4-BE49-F238E27FC236}">
                <a16:creationId xmlns:a16="http://schemas.microsoft.com/office/drawing/2014/main" id="{69C99171-FD48-46C9-B936-15517C26A73A}"/>
              </a:ext>
            </a:extLst>
          </p:cNvPr>
          <p:cNvSpPr/>
          <p:nvPr/>
        </p:nvSpPr>
        <p:spPr>
          <a:xfrm rot="18446085">
            <a:off x="3004817" y="4943041"/>
            <a:ext cx="2453283" cy="218214"/>
          </a:xfrm>
          <a:prstGeom prst="rightArrow">
            <a:avLst/>
          </a:prstGeom>
          <a:solidFill>
            <a:srgbClr val="ED731F"/>
          </a:solidFill>
          <a:ln>
            <a:solidFill>
              <a:srgbClr val="C3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ovéPole 31">
            <a:extLst>
              <a:ext uri="{FF2B5EF4-FFF2-40B4-BE49-F238E27FC236}">
                <a16:creationId xmlns:a16="http://schemas.microsoft.com/office/drawing/2014/main" id="{FA3AC784-6E08-444D-984D-DF1293E5A697}"/>
              </a:ext>
            </a:extLst>
          </p:cNvPr>
          <p:cNvSpPr txBox="1"/>
          <p:nvPr/>
        </p:nvSpPr>
        <p:spPr>
          <a:xfrm>
            <a:off x="9762397" y="6281897"/>
            <a:ext cx="1152495" cy="584775"/>
          </a:xfrm>
          <a:prstGeom prst="rect">
            <a:avLst/>
          </a:prstGeom>
          <a:noFill/>
        </p:spPr>
        <p:txBody>
          <a:bodyPr wrap="none" rtlCol="0">
            <a:spAutoFit/>
          </a:bodyPr>
          <a:lstStyle/>
          <a:p>
            <a:r>
              <a:rPr lang="cs-CZ" sz="3200" dirty="0"/>
              <a:t>HCO</a:t>
            </a:r>
            <a:r>
              <a:rPr lang="cs-CZ" sz="3200" baseline="-25000" dirty="0"/>
              <a:t>3</a:t>
            </a:r>
            <a:r>
              <a:rPr lang="cs-CZ" sz="3200" baseline="30000" dirty="0"/>
              <a:t>-</a:t>
            </a:r>
            <a:endParaRPr lang="en-US" sz="3200" baseline="40000" dirty="0"/>
          </a:p>
        </p:txBody>
      </p:sp>
      <p:sp>
        <p:nvSpPr>
          <p:cNvPr id="33" name="TextovéPole 32">
            <a:extLst>
              <a:ext uri="{FF2B5EF4-FFF2-40B4-BE49-F238E27FC236}">
                <a16:creationId xmlns:a16="http://schemas.microsoft.com/office/drawing/2014/main" id="{A1FCB782-4DAF-4684-9AF9-072D31D0E8B1}"/>
              </a:ext>
            </a:extLst>
          </p:cNvPr>
          <p:cNvSpPr txBox="1"/>
          <p:nvPr/>
        </p:nvSpPr>
        <p:spPr>
          <a:xfrm>
            <a:off x="6741057" y="5170209"/>
            <a:ext cx="1872244" cy="584775"/>
          </a:xfrm>
          <a:prstGeom prst="rect">
            <a:avLst/>
          </a:prstGeom>
          <a:noFill/>
        </p:spPr>
        <p:txBody>
          <a:bodyPr wrap="none" rtlCol="0">
            <a:spAutoFit/>
          </a:bodyPr>
          <a:lstStyle/>
          <a:p>
            <a:r>
              <a:rPr lang="cs-CZ" sz="3200" dirty="0"/>
              <a:t>H</a:t>
            </a:r>
            <a:r>
              <a:rPr lang="cs-CZ" sz="3200" baseline="-25000" dirty="0"/>
              <a:t>2</a:t>
            </a:r>
            <a:r>
              <a:rPr lang="cs-CZ" sz="3200" dirty="0"/>
              <a:t>O + CO</a:t>
            </a:r>
            <a:r>
              <a:rPr lang="cs-CZ" sz="3200" baseline="-25000" dirty="0"/>
              <a:t>2</a:t>
            </a:r>
            <a:endParaRPr lang="en-US" sz="3200" baseline="-25000" dirty="0"/>
          </a:p>
        </p:txBody>
      </p:sp>
      <p:sp>
        <p:nvSpPr>
          <p:cNvPr id="37" name="Volný tvar: obrazec 36">
            <a:extLst>
              <a:ext uri="{FF2B5EF4-FFF2-40B4-BE49-F238E27FC236}">
                <a16:creationId xmlns:a16="http://schemas.microsoft.com/office/drawing/2014/main" id="{13CF5EAD-9EE5-4F53-8CFD-12C5A3A5F368}"/>
              </a:ext>
            </a:extLst>
          </p:cNvPr>
          <p:cNvSpPr/>
          <p:nvPr/>
        </p:nvSpPr>
        <p:spPr>
          <a:xfrm rot="775532">
            <a:off x="8853514" y="5673458"/>
            <a:ext cx="1383109" cy="517422"/>
          </a:xfrm>
          <a:custGeom>
            <a:avLst/>
            <a:gdLst>
              <a:gd name="connsiteX0" fmla="*/ 0 w 967409"/>
              <a:gd name="connsiteY0" fmla="*/ 40805 h 464874"/>
              <a:gd name="connsiteX1" fmla="*/ 781878 w 967409"/>
              <a:gd name="connsiteY1" fmla="*/ 40805 h 464874"/>
              <a:gd name="connsiteX2" fmla="*/ 967409 w 967409"/>
              <a:gd name="connsiteY2" fmla="*/ 464874 h 464874"/>
              <a:gd name="connsiteX3" fmla="*/ 967409 w 967409"/>
              <a:gd name="connsiteY3" fmla="*/ 464874 h 464874"/>
            </a:gdLst>
            <a:ahLst/>
            <a:cxnLst>
              <a:cxn ang="0">
                <a:pos x="connsiteX0" y="connsiteY0"/>
              </a:cxn>
              <a:cxn ang="0">
                <a:pos x="connsiteX1" y="connsiteY1"/>
              </a:cxn>
              <a:cxn ang="0">
                <a:pos x="connsiteX2" y="connsiteY2"/>
              </a:cxn>
              <a:cxn ang="0">
                <a:pos x="connsiteX3" y="connsiteY3"/>
              </a:cxn>
            </a:cxnLst>
            <a:rect l="l" t="t" r="r" b="b"/>
            <a:pathLst>
              <a:path w="967409" h="464874">
                <a:moveTo>
                  <a:pt x="0" y="40805"/>
                </a:moveTo>
                <a:cubicBezTo>
                  <a:pt x="310321" y="5466"/>
                  <a:pt x="620643" y="-29873"/>
                  <a:pt x="781878" y="40805"/>
                </a:cubicBezTo>
                <a:cubicBezTo>
                  <a:pt x="943113" y="111483"/>
                  <a:pt x="967409" y="464874"/>
                  <a:pt x="967409" y="464874"/>
                </a:cubicBezTo>
                <a:lnTo>
                  <a:pt x="967409" y="464874"/>
                </a:lnTo>
              </a:path>
            </a:pathLst>
          </a:custGeom>
          <a:noFill/>
          <a:ln w="57150">
            <a:solidFill>
              <a:srgbClr val="ED731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Volný tvar: obrazec 37">
            <a:extLst>
              <a:ext uri="{FF2B5EF4-FFF2-40B4-BE49-F238E27FC236}">
                <a16:creationId xmlns:a16="http://schemas.microsoft.com/office/drawing/2014/main" id="{35DA9346-383F-46F3-A935-288486A9ACFC}"/>
              </a:ext>
            </a:extLst>
          </p:cNvPr>
          <p:cNvSpPr/>
          <p:nvPr/>
        </p:nvSpPr>
        <p:spPr>
          <a:xfrm flipV="1">
            <a:off x="8540861" y="4572803"/>
            <a:ext cx="1332975" cy="1073149"/>
          </a:xfrm>
          <a:custGeom>
            <a:avLst/>
            <a:gdLst>
              <a:gd name="connsiteX0" fmla="*/ 0 w 967409"/>
              <a:gd name="connsiteY0" fmla="*/ 40805 h 464874"/>
              <a:gd name="connsiteX1" fmla="*/ 781878 w 967409"/>
              <a:gd name="connsiteY1" fmla="*/ 40805 h 464874"/>
              <a:gd name="connsiteX2" fmla="*/ 967409 w 967409"/>
              <a:gd name="connsiteY2" fmla="*/ 464874 h 464874"/>
              <a:gd name="connsiteX3" fmla="*/ 967409 w 967409"/>
              <a:gd name="connsiteY3" fmla="*/ 464874 h 464874"/>
              <a:gd name="connsiteX0" fmla="*/ 0 w 1073426"/>
              <a:gd name="connsiteY0" fmla="*/ 7328 h 592356"/>
              <a:gd name="connsiteX1" fmla="*/ 887895 w 1073426"/>
              <a:gd name="connsiteY1" fmla="*/ 168287 h 592356"/>
              <a:gd name="connsiteX2" fmla="*/ 1073426 w 1073426"/>
              <a:gd name="connsiteY2" fmla="*/ 592356 h 592356"/>
              <a:gd name="connsiteX3" fmla="*/ 1073426 w 1073426"/>
              <a:gd name="connsiteY3" fmla="*/ 592356 h 592356"/>
              <a:gd name="connsiteX0" fmla="*/ 0 w 1113183"/>
              <a:gd name="connsiteY0" fmla="*/ 29262 h 477475"/>
              <a:gd name="connsiteX1" fmla="*/ 927652 w 1113183"/>
              <a:gd name="connsiteY1" fmla="*/ 53406 h 477475"/>
              <a:gd name="connsiteX2" fmla="*/ 1113183 w 1113183"/>
              <a:gd name="connsiteY2" fmla="*/ 477475 h 477475"/>
              <a:gd name="connsiteX3" fmla="*/ 1113183 w 1113183"/>
              <a:gd name="connsiteY3" fmla="*/ 477475 h 477475"/>
              <a:gd name="connsiteX0" fmla="*/ 0 w 1113183"/>
              <a:gd name="connsiteY0" fmla="*/ 32442 h 480655"/>
              <a:gd name="connsiteX1" fmla="*/ 927652 w 1113183"/>
              <a:gd name="connsiteY1" fmla="*/ 56586 h 480655"/>
              <a:gd name="connsiteX2" fmla="*/ 1113183 w 1113183"/>
              <a:gd name="connsiteY2" fmla="*/ 480655 h 480655"/>
              <a:gd name="connsiteX3" fmla="*/ 1113183 w 1113183"/>
              <a:gd name="connsiteY3" fmla="*/ 480655 h 480655"/>
              <a:gd name="connsiteX0" fmla="*/ 0 w 1265134"/>
              <a:gd name="connsiteY0" fmla="*/ 6355 h 454568"/>
              <a:gd name="connsiteX1" fmla="*/ 1197971 w 1265134"/>
              <a:gd name="connsiteY1" fmla="*/ 227987 h 454568"/>
              <a:gd name="connsiteX2" fmla="*/ 1113183 w 1265134"/>
              <a:gd name="connsiteY2" fmla="*/ 454568 h 454568"/>
              <a:gd name="connsiteX3" fmla="*/ 1113183 w 1265134"/>
              <a:gd name="connsiteY3" fmla="*/ 454568 h 454568"/>
              <a:gd name="connsiteX0" fmla="*/ 0 w 1356614"/>
              <a:gd name="connsiteY0" fmla="*/ 7301 h 420663"/>
              <a:gd name="connsiteX1" fmla="*/ 1283335 w 1356614"/>
              <a:gd name="connsiteY1" fmla="*/ 194082 h 420663"/>
              <a:gd name="connsiteX2" fmla="*/ 1198547 w 1356614"/>
              <a:gd name="connsiteY2" fmla="*/ 420663 h 420663"/>
              <a:gd name="connsiteX3" fmla="*/ 1198547 w 1356614"/>
              <a:gd name="connsiteY3" fmla="*/ 420663 h 420663"/>
              <a:gd name="connsiteX0" fmla="*/ 0 w 1587491"/>
              <a:gd name="connsiteY0" fmla="*/ 9187 h 422549"/>
              <a:gd name="connsiteX1" fmla="*/ 1539425 w 1587491"/>
              <a:gd name="connsiteY1" fmla="*/ 155309 h 422549"/>
              <a:gd name="connsiteX2" fmla="*/ 1198547 w 1587491"/>
              <a:gd name="connsiteY2" fmla="*/ 422549 h 422549"/>
              <a:gd name="connsiteX3" fmla="*/ 1198547 w 1587491"/>
              <a:gd name="connsiteY3" fmla="*/ 422549 h 422549"/>
              <a:gd name="connsiteX0" fmla="*/ 0 w 1431056"/>
              <a:gd name="connsiteY0" fmla="*/ 57003 h 470365"/>
              <a:gd name="connsiteX1" fmla="*/ 1368697 w 1431056"/>
              <a:gd name="connsiteY1" fmla="*/ 34679 h 470365"/>
              <a:gd name="connsiteX2" fmla="*/ 1198547 w 1431056"/>
              <a:gd name="connsiteY2" fmla="*/ 470365 h 470365"/>
              <a:gd name="connsiteX3" fmla="*/ 1198547 w 1431056"/>
              <a:gd name="connsiteY3" fmla="*/ 470365 h 470365"/>
            </a:gdLst>
            <a:ahLst/>
            <a:cxnLst>
              <a:cxn ang="0">
                <a:pos x="connsiteX0" y="connsiteY0"/>
              </a:cxn>
              <a:cxn ang="0">
                <a:pos x="connsiteX1" y="connsiteY1"/>
              </a:cxn>
              <a:cxn ang="0">
                <a:pos x="connsiteX2" y="connsiteY2"/>
              </a:cxn>
              <a:cxn ang="0">
                <a:pos x="connsiteX3" y="connsiteY3"/>
              </a:cxn>
            </a:cxnLst>
            <a:rect l="l" t="t" r="r" b="b"/>
            <a:pathLst>
              <a:path w="1431056" h="470365">
                <a:moveTo>
                  <a:pt x="0" y="57003"/>
                </a:moveTo>
                <a:cubicBezTo>
                  <a:pt x="840408" y="13616"/>
                  <a:pt x="1168939" y="-34215"/>
                  <a:pt x="1368697" y="34679"/>
                </a:cubicBezTo>
                <a:cubicBezTo>
                  <a:pt x="1568455" y="103573"/>
                  <a:pt x="1226905" y="397751"/>
                  <a:pt x="1198547" y="470365"/>
                </a:cubicBezTo>
                <a:lnTo>
                  <a:pt x="1198547" y="470365"/>
                </a:lnTo>
              </a:path>
            </a:pathLst>
          </a:custGeom>
          <a:noFill/>
          <a:ln w="57150">
            <a:solidFill>
              <a:srgbClr val="ED731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Šipka: doprava 38">
            <a:extLst>
              <a:ext uri="{FF2B5EF4-FFF2-40B4-BE49-F238E27FC236}">
                <a16:creationId xmlns:a16="http://schemas.microsoft.com/office/drawing/2014/main" id="{FA97D165-668A-4570-8FE4-A3EAE0A36051}"/>
              </a:ext>
            </a:extLst>
          </p:cNvPr>
          <p:cNvSpPr/>
          <p:nvPr/>
        </p:nvSpPr>
        <p:spPr>
          <a:xfrm>
            <a:off x="11011338" y="6401171"/>
            <a:ext cx="852784" cy="346225"/>
          </a:xfrm>
          <a:prstGeom prst="rightArrow">
            <a:avLst/>
          </a:prstGeom>
          <a:solidFill>
            <a:srgbClr val="ED731F"/>
          </a:solidFill>
          <a:ln>
            <a:solidFill>
              <a:srgbClr val="C3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ovéPole 39">
            <a:extLst>
              <a:ext uri="{FF2B5EF4-FFF2-40B4-BE49-F238E27FC236}">
                <a16:creationId xmlns:a16="http://schemas.microsoft.com/office/drawing/2014/main" id="{647B56FC-4B60-48E7-A79B-FE84C47C168E}"/>
              </a:ext>
            </a:extLst>
          </p:cNvPr>
          <p:cNvSpPr txBox="1"/>
          <p:nvPr/>
        </p:nvSpPr>
        <p:spPr>
          <a:xfrm>
            <a:off x="10159020" y="111284"/>
            <a:ext cx="1705102" cy="712907"/>
          </a:xfrm>
          <a:prstGeom prst="rect">
            <a:avLst/>
          </a:prstGeom>
          <a:noFill/>
        </p:spPr>
        <p:txBody>
          <a:bodyPr wrap="square" rtlCol="0">
            <a:spAutoFit/>
          </a:bodyPr>
          <a:lstStyle/>
          <a:p>
            <a:r>
              <a:rPr lang="cs-CZ" sz="4000" i="1" dirty="0"/>
              <a:t>Buňka</a:t>
            </a:r>
            <a:endParaRPr lang="en-US" sz="4000" i="1" baseline="40000" dirty="0"/>
          </a:p>
        </p:txBody>
      </p:sp>
      <p:sp>
        <p:nvSpPr>
          <p:cNvPr id="41" name="TextovéPole 40">
            <a:extLst>
              <a:ext uri="{FF2B5EF4-FFF2-40B4-BE49-F238E27FC236}">
                <a16:creationId xmlns:a16="http://schemas.microsoft.com/office/drawing/2014/main" id="{B38FFB1F-1D31-481A-BD65-7C32FD3CBA3F}"/>
              </a:ext>
            </a:extLst>
          </p:cNvPr>
          <p:cNvSpPr txBox="1"/>
          <p:nvPr/>
        </p:nvSpPr>
        <p:spPr>
          <a:xfrm>
            <a:off x="10832640" y="3164395"/>
            <a:ext cx="1705102" cy="712907"/>
          </a:xfrm>
          <a:prstGeom prst="rect">
            <a:avLst/>
          </a:prstGeom>
          <a:noFill/>
        </p:spPr>
        <p:txBody>
          <a:bodyPr wrap="square" rtlCol="0">
            <a:spAutoFit/>
          </a:bodyPr>
          <a:lstStyle/>
          <a:p>
            <a:r>
              <a:rPr lang="cs-CZ" sz="4000" i="1" dirty="0"/>
              <a:t>ECT</a:t>
            </a:r>
            <a:endParaRPr lang="en-US" sz="4000" i="1" baseline="40000" dirty="0"/>
          </a:p>
        </p:txBody>
      </p:sp>
    </p:spTree>
    <p:extLst>
      <p:ext uri="{BB962C8B-B14F-4D97-AF65-F5344CB8AC3E}">
        <p14:creationId xmlns:p14="http://schemas.microsoft.com/office/powerpoint/2010/main" val="4136901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8C703D8C-85AA-4AC4-92F4-BBF1E572A286}"/>
              </a:ext>
            </a:extLst>
          </p:cNvPr>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414272" y="140208"/>
            <a:ext cx="9363456" cy="6577584"/>
          </a:xfrm>
          <a:prstGeom prst="rect">
            <a:avLst/>
          </a:prstGeom>
        </p:spPr>
      </p:pic>
    </p:spTree>
    <p:extLst>
      <p:ext uri="{BB962C8B-B14F-4D97-AF65-F5344CB8AC3E}">
        <p14:creationId xmlns:p14="http://schemas.microsoft.com/office/powerpoint/2010/main" val="1211113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sah 8">
            <a:extLst>
              <a:ext uri="{FF2B5EF4-FFF2-40B4-BE49-F238E27FC236}">
                <a16:creationId xmlns:a16="http://schemas.microsoft.com/office/drawing/2014/main" id="{538D8DAD-EFDC-46EE-A355-760BE58F7CB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99402" y="-21320"/>
            <a:ext cx="4685328" cy="6600006"/>
          </a:xfrm>
          <a:solidFill>
            <a:srgbClr val="FFFF45"/>
          </a:solidFill>
        </p:spPr>
      </p:pic>
      <p:sp>
        <p:nvSpPr>
          <p:cNvPr id="3" name="Šipka: dolů 2">
            <a:extLst>
              <a:ext uri="{FF2B5EF4-FFF2-40B4-BE49-F238E27FC236}">
                <a16:creationId xmlns:a16="http://schemas.microsoft.com/office/drawing/2014/main" id="{240BA549-902C-4709-987B-F5AA45D83151}"/>
              </a:ext>
            </a:extLst>
          </p:cNvPr>
          <p:cNvSpPr/>
          <p:nvPr/>
        </p:nvSpPr>
        <p:spPr>
          <a:xfrm rot="20262570">
            <a:off x="6975654" y="2873232"/>
            <a:ext cx="323880" cy="792122"/>
          </a:xfrm>
          <a:prstGeom prst="downArrow">
            <a:avLst/>
          </a:prstGeom>
          <a:solidFill>
            <a:srgbClr val="FFFF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Šipka: dolů 6">
            <a:extLst>
              <a:ext uri="{FF2B5EF4-FFF2-40B4-BE49-F238E27FC236}">
                <a16:creationId xmlns:a16="http://schemas.microsoft.com/office/drawing/2014/main" id="{4A306BAB-FEC9-4657-8C3B-250F43114FB5}"/>
              </a:ext>
            </a:extLst>
          </p:cNvPr>
          <p:cNvSpPr/>
          <p:nvPr/>
        </p:nvSpPr>
        <p:spPr>
          <a:xfrm rot="20262570">
            <a:off x="7958600" y="3829428"/>
            <a:ext cx="293615" cy="553673"/>
          </a:xfrm>
          <a:prstGeom prst="downArrow">
            <a:avLst/>
          </a:prstGeom>
          <a:solidFill>
            <a:srgbClr val="FFFF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Šipka: dolů 9">
            <a:extLst>
              <a:ext uri="{FF2B5EF4-FFF2-40B4-BE49-F238E27FC236}">
                <a16:creationId xmlns:a16="http://schemas.microsoft.com/office/drawing/2014/main" id="{AD64370F-68BD-43C2-BC87-DED1C3B69848}"/>
              </a:ext>
            </a:extLst>
          </p:cNvPr>
          <p:cNvSpPr/>
          <p:nvPr/>
        </p:nvSpPr>
        <p:spPr>
          <a:xfrm rot="20262570">
            <a:off x="8939259" y="4860956"/>
            <a:ext cx="203275" cy="787637"/>
          </a:xfrm>
          <a:prstGeom prst="downArrow">
            <a:avLst/>
          </a:prstGeom>
          <a:solidFill>
            <a:srgbClr val="FFFF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ovéPole 7">
            <a:extLst>
              <a:ext uri="{FF2B5EF4-FFF2-40B4-BE49-F238E27FC236}">
                <a16:creationId xmlns:a16="http://schemas.microsoft.com/office/drawing/2014/main" id="{A3CE8DB4-0CFD-495B-9589-DF3C76B3E43D}"/>
              </a:ext>
            </a:extLst>
          </p:cNvPr>
          <p:cNvSpPr txBox="1"/>
          <p:nvPr/>
        </p:nvSpPr>
        <p:spPr>
          <a:xfrm>
            <a:off x="7960098" y="5624123"/>
            <a:ext cx="4088940" cy="369332"/>
          </a:xfrm>
          <a:prstGeom prst="rect">
            <a:avLst/>
          </a:prstGeom>
          <a:solidFill>
            <a:srgbClr val="FFFF45"/>
          </a:solidFill>
          <a:ln>
            <a:solidFill>
              <a:schemeClr val="tx1"/>
            </a:solidFill>
          </a:ln>
        </p:spPr>
        <p:txBody>
          <a:bodyPr wrap="none" rtlCol="0">
            <a:spAutoFit/>
          </a:bodyPr>
          <a:lstStyle/>
          <a:p>
            <a:r>
              <a:rPr lang="cs-CZ" dirty="0"/>
              <a:t>Acidifikace alkalického vnitřního prostředí</a:t>
            </a:r>
            <a:endParaRPr lang="en-US" dirty="0"/>
          </a:p>
        </p:txBody>
      </p:sp>
      <p:sp>
        <p:nvSpPr>
          <p:cNvPr id="6" name="TextovéPole 5">
            <a:extLst>
              <a:ext uri="{FF2B5EF4-FFF2-40B4-BE49-F238E27FC236}">
                <a16:creationId xmlns:a16="http://schemas.microsoft.com/office/drawing/2014/main" id="{AAB010AD-CF22-48E4-9691-7BF7AEAA39FF}"/>
              </a:ext>
            </a:extLst>
          </p:cNvPr>
          <p:cNvSpPr txBox="1"/>
          <p:nvPr/>
        </p:nvSpPr>
        <p:spPr>
          <a:xfrm>
            <a:off x="7509887" y="4418097"/>
            <a:ext cx="3625864" cy="646331"/>
          </a:xfrm>
          <a:prstGeom prst="rect">
            <a:avLst/>
          </a:prstGeom>
          <a:solidFill>
            <a:srgbClr val="FFFF45"/>
          </a:solidFill>
          <a:ln>
            <a:solidFill>
              <a:schemeClr val="tx1"/>
            </a:solidFill>
          </a:ln>
        </p:spPr>
        <p:txBody>
          <a:bodyPr wrap="none" rtlCol="0">
            <a:spAutoFit/>
          </a:bodyPr>
          <a:lstStyle/>
          <a:p>
            <a:r>
              <a:rPr lang="cs-CZ" dirty="0"/>
              <a:t>Ztráta aniontů </a:t>
            </a:r>
            <a:r>
              <a:rPr lang="cs-CZ" dirty="0" err="1"/>
              <a:t>org</a:t>
            </a:r>
            <a:r>
              <a:rPr lang="cs-CZ" dirty="0"/>
              <a:t>. kyselin ledvinami,</a:t>
            </a:r>
          </a:p>
          <a:p>
            <a:r>
              <a:rPr lang="cs-CZ" dirty="0"/>
              <a:t>H+ zůstává ve vnitřním prostředí</a:t>
            </a:r>
            <a:endParaRPr lang="en-US" dirty="0"/>
          </a:p>
        </p:txBody>
      </p:sp>
      <p:sp>
        <p:nvSpPr>
          <p:cNvPr id="4" name="TextovéPole 3">
            <a:extLst>
              <a:ext uri="{FF2B5EF4-FFF2-40B4-BE49-F238E27FC236}">
                <a16:creationId xmlns:a16="http://schemas.microsoft.com/office/drawing/2014/main" id="{3FAE888A-11EE-465D-95F2-3CEA621DA670}"/>
              </a:ext>
            </a:extLst>
          </p:cNvPr>
          <p:cNvSpPr txBox="1"/>
          <p:nvPr/>
        </p:nvSpPr>
        <p:spPr>
          <a:xfrm>
            <a:off x="6300131" y="3561533"/>
            <a:ext cx="3801618" cy="369332"/>
          </a:xfrm>
          <a:prstGeom prst="rect">
            <a:avLst/>
          </a:prstGeom>
          <a:solidFill>
            <a:srgbClr val="FFFF45"/>
          </a:solidFill>
          <a:ln>
            <a:solidFill>
              <a:schemeClr val="tx1"/>
            </a:solidFill>
          </a:ln>
        </p:spPr>
        <p:txBody>
          <a:bodyPr wrap="none" rtlCol="0">
            <a:spAutoFit/>
          </a:bodyPr>
          <a:lstStyle/>
          <a:p>
            <a:r>
              <a:rPr lang="cs-CZ" dirty="0"/>
              <a:t>Snížení reabsorpce organických kyselin</a:t>
            </a:r>
            <a:endParaRPr lang="en-US" dirty="0"/>
          </a:p>
        </p:txBody>
      </p:sp>
      <p:sp>
        <p:nvSpPr>
          <p:cNvPr id="5" name="TextovéPole 4">
            <a:extLst>
              <a:ext uri="{FF2B5EF4-FFF2-40B4-BE49-F238E27FC236}">
                <a16:creationId xmlns:a16="http://schemas.microsoft.com/office/drawing/2014/main" id="{0D4A655C-6500-4417-A094-D5F068DD926B}"/>
              </a:ext>
            </a:extLst>
          </p:cNvPr>
          <p:cNvSpPr txBox="1"/>
          <p:nvPr/>
        </p:nvSpPr>
        <p:spPr>
          <a:xfrm>
            <a:off x="7273181" y="455113"/>
            <a:ext cx="4298997" cy="461665"/>
          </a:xfrm>
          <a:prstGeom prst="rect">
            <a:avLst/>
          </a:prstGeom>
          <a:noFill/>
        </p:spPr>
        <p:txBody>
          <a:bodyPr wrap="none" rtlCol="0">
            <a:spAutoFit/>
          </a:bodyPr>
          <a:lstStyle/>
          <a:p>
            <a:r>
              <a:rPr lang="cs-CZ" sz="2400" b="1" dirty="0"/>
              <a:t>Adaptační</a:t>
            </a:r>
            <a:r>
              <a:rPr lang="cs-CZ" sz="2400" dirty="0"/>
              <a:t> </a:t>
            </a:r>
            <a:r>
              <a:rPr lang="cs-CZ" sz="2400" b="1" dirty="0"/>
              <a:t>odpověď na </a:t>
            </a:r>
            <a:r>
              <a:rPr lang="cs-CZ" sz="2400" b="1" dirty="0" err="1"/>
              <a:t>alkalémii</a:t>
            </a:r>
            <a:endParaRPr lang="en-US" sz="2400" b="1" dirty="0"/>
          </a:p>
        </p:txBody>
      </p:sp>
    </p:spTree>
    <p:extLst>
      <p:ext uri="{BB962C8B-B14F-4D97-AF65-F5344CB8AC3E}">
        <p14:creationId xmlns:p14="http://schemas.microsoft.com/office/powerpoint/2010/main" val="352190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6" grpId="0" animBg="1"/>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FEB9079-92FB-4DC5-9409-CEBD295D6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946" y="186503"/>
            <a:ext cx="5676143" cy="6484993"/>
          </a:xfrm>
          <a:prstGeom prst="rect">
            <a:avLst/>
          </a:prstGeom>
        </p:spPr>
      </p:pic>
      <p:sp>
        <p:nvSpPr>
          <p:cNvPr id="2" name="TextovéPole 1">
            <a:extLst>
              <a:ext uri="{FF2B5EF4-FFF2-40B4-BE49-F238E27FC236}">
                <a16:creationId xmlns:a16="http://schemas.microsoft.com/office/drawing/2014/main" id="{1B01ABDC-C2BA-4C85-B552-E8209EC11097}"/>
              </a:ext>
            </a:extLst>
          </p:cNvPr>
          <p:cNvSpPr txBox="1"/>
          <p:nvPr/>
        </p:nvSpPr>
        <p:spPr>
          <a:xfrm>
            <a:off x="6096000" y="2782668"/>
            <a:ext cx="5260522" cy="646331"/>
          </a:xfrm>
          <a:prstGeom prst="rect">
            <a:avLst/>
          </a:prstGeom>
          <a:solidFill>
            <a:srgbClr val="FFFF45"/>
          </a:solidFill>
        </p:spPr>
        <p:txBody>
          <a:bodyPr wrap="square" rtlCol="0">
            <a:spAutoFit/>
          </a:bodyPr>
          <a:lstStyle/>
          <a:p>
            <a:r>
              <a:rPr lang="cs-CZ" dirty="0"/>
              <a:t>Příjem solí organických kyselin (např. kalium citrát) v ovoci a zelenině</a:t>
            </a:r>
            <a:endParaRPr lang="en-US" dirty="0"/>
          </a:p>
        </p:txBody>
      </p:sp>
    </p:spTree>
    <p:extLst>
      <p:ext uri="{BB962C8B-B14F-4D97-AF65-F5344CB8AC3E}">
        <p14:creationId xmlns:p14="http://schemas.microsoft.com/office/powerpoint/2010/main" val="106002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délník 22">
            <a:extLst>
              <a:ext uri="{FF2B5EF4-FFF2-40B4-BE49-F238E27FC236}">
                <a16:creationId xmlns:a16="http://schemas.microsoft.com/office/drawing/2014/main" id="{7156867F-87FE-4715-8318-16331CEB4999}"/>
              </a:ext>
            </a:extLst>
          </p:cNvPr>
          <p:cNvSpPr/>
          <p:nvPr/>
        </p:nvSpPr>
        <p:spPr>
          <a:xfrm>
            <a:off x="1524353" y="1506687"/>
            <a:ext cx="9143295" cy="5351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cs-CZ" sz="1400"/>
          </a:p>
        </p:txBody>
      </p:sp>
      <p:sp>
        <p:nvSpPr>
          <p:cNvPr id="31747" name="Rectangle 3">
            <a:extLst>
              <a:ext uri="{FF2B5EF4-FFF2-40B4-BE49-F238E27FC236}">
                <a16:creationId xmlns:a16="http://schemas.microsoft.com/office/drawing/2014/main" id="{F5AFC44D-4F97-4569-8817-0BDE53B3584D}"/>
              </a:ext>
            </a:extLst>
          </p:cNvPr>
          <p:cNvSpPr>
            <a:spLocks noGrp="1" noChangeArrowheads="1"/>
          </p:cNvSpPr>
          <p:nvPr>
            <p:ph idx="1"/>
          </p:nvPr>
        </p:nvSpPr>
        <p:spPr>
          <a:xfrm>
            <a:off x="2640280" y="836813"/>
            <a:ext cx="8228966" cy="649237"/>
          </a:xfrm>
        </p:spPr>
        <p:txBody>
          <a:bodyPr/>
          <a:lstStyle/>
          <a:p>
            <a:pPr eaLnBrk="1" hangingPunct="1">
              <a:buFontTx/>
              <a:buNone/>
            </a:pPr>
            <a:r>
              <a:rPr lang="cs-CZ" altLang="cs-CZ">
                <a:solidFill>
                  <a:srgbClr val="FF0066"/>
                </a:solidFill>
              </a:rPr>
              <a:t>pH</a:t>
            </a:r>
            <a:r>
              <a:rPr lang="cs-CZ" altLang="cs-CZ"/>
              <a:t>, pCO2, [HCO</a:t>
            </a:r>
            <a:r>
              <a:rPr lang="cs-CZ" altLang="cs-CZ" baseline="-25000"/>
              <a:t>3</a:t>
            </a:r>
            <a:r>
              <a:rPr lang="cs-CZ" altLang="cs-CZ" baseline="40000"/>
              <a:t>-</a:t>
            </a:r>
            <a:r>
              <a:rPr lang="cs-CZ" altLang="cs-CZ"/>
              <a:t>]</a:t>
            </a:r>
          </a:p>
        </p:txBody>
      </p:sp>
      <p:sp>
        <p:nvSpPr>
          <p:cNvPr id="31748" name="Rectangle 4">
            <a:extLst>
              <a:ext uri="{FF2B5EF4-FFF2-40B4-BE49-F238E27FC236}">
                <a16:creationId xmlns:a16="http://schemas.microsoft.com/office/drawing/2014/main" id="{761087CD-1589-4C94-9BEA-0BAC5D9E8679}"/>
              </a:ext>
            </a:extLst>
          </p:cNvPr>
          <p:cNvSpPr>
            <a:spLocks noChangeArrowheads="1"/>
          </p:cNvSpPr>
          <p:nvPr/>
        </p:nvSpPr>
        <p:spPr bwMode="auto">
          <a:xfrm>
            <a:off x="6745238" y="170987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HCO</a:t>
            </a:r>
            <a:r>
              <a:rPr lang="cs-CZ" altLang="cs-CZ" sz="1799" baseline="-25000">
                <a:latin typeface="Verdana" panose="020B0604030504040204" pitchFamily="34" charset="0"/>
              </a:rPr>
              <a:t>3</a:t>
            </a:r>
            <a:r>
              <a:rPr lang="cs-CZ" altLang="cs-CZ" sz="1799" baseline="40000">
                <a:latin typeface="Verdana" panose="020B0604030504040204" pitchFamily="34" charset="0"/>
              </a:rPr>
              <a:t>-</a:t>
            </a:r>
          </a:p>
        </p:txBody>
      </p:sp>
      <p:sp>
        <p:nvSpPr>
          <p:cNvPr id="31749" name="Rectangle 5">
            <a:extLst>
              <a:ext uri="{FF2B5EF4-FFF2-40B4-BE49-F238E27FC236}">
                <a16:creationId xmlns:a16="http://schemas.microsoft.com/office/drawing/2014/main" id="{9A2C2F14-7B81-4453-AB87-1FA15F118789}"/>
              </a:ext>
            </a:extLst>
          </p:cNvPr>
          <p:cNvSpPr>
            <a:spLocks noChangeArrowheads="1"/>
          </p:cNvSpPr>
          <p:nvPr/>
        </p:nvSpPr>
        <p:spPr bwMode="auto">
          <a:xfrm>
            <a:off x="6762699" y="3932200"/>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40000">
                <a:solidFill>
                  <a:srgbClr val="FF0066"/>
                </a:solidFill>
                <a:latin typeface="Verdana" panose="020B0604030504040204" pitchFamily="34" charset="0"/>
              </a:rPr>
              <a:t>+</a:t>
            </a:r>
          </a:p>
        </p:txBody>
      </p:sp>
      <p:sp>
        <p:nvSpPr>
          <p:cNvPr id="31750" name="Rectangle 6">
            <a:extLst>
              <a:ext uri="{FF2B5EF4-FFF2-40B4-BE49-F238E27FC236}">
                <a16:creationId xmlns:a16="http://schemas.microsoft.com/office/drawing/2014/main" id="{EB630CD7-D963-4E2E-B088-592746E0EA8D}"/>
              </a:ext>
            </a:extLst>
          </p:cNvPr>
          <p:cNvSpPr>
            <a:spLocks noChangeArrowheads="1"/>
          </p:cNvSpPr>
          <p:nvPr/>
        </p:nvSpPr>
        <p:spPr bwMode="auto">
          <a:xfrm>
            <a:off x="6781748" y="5589421"/>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Buf</a:t>
            </a:r>
            <a:r>
              <a:rPr lang="cs-CZ" altLang="cs-CZ" sz="1799" baseline="40000">
                <a:latin typeface="Verdana" panose="020B0604030504040204" pitchFamily="34" charset="0"/>
              </a:rPr>
              <a:t>-</a:t>
            </a:r>
          </a:p>
        </p:txBody>
      </p:sp>
      <p:sp>
        <p:nvSpPr>
          <p:cNvPr id="31751" name="Rectangle 7">
            <a:extLst>
              <a:ext uri="{FF2B5EF4-FFF2-40B4-BE49-F238E27FC236}">
                <a16:creationId xmlns:a16="http://schemas.microsoft.com/office/drawing/2014/main" id="{BCD61226-35BD-484A-B702-226E536EE59E}"/>
              </a:ext>
            </a:extLst>
          </p:cNvPr>
          <p:cNvSpPr>
            <a:spLocks noChangeArrowheads="1"/>
          </p:cNvSpPr>
          <p:nvPr/>
        </p:nvSpPr>
        <p:spPr bwMode="auto">
          <a:xfrm>
            <a:off x="9472352" y="4806844"/>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HBuf</a:t>
            </a:r>
            <a:endParaRPr lang="cs-CZ" altLang="cs-CZ" sz="1799" baseline="40000">
              <a:latin typeface="Verdana" panose="020B0604030504040204" pitchFamily="34" charset="0"/>
            </a:endParaRPr>
          </a:p>
        </p:txBody>
      </p:sp>
      <p:sp>
        <p:nvSpPr>
          <p:cNvPr id="31752" name="Rectangle 8">
            <a:extLst>
              <a:ext uri="{FF2B5EF4-FFF2-40B4-BE49-F238E27FC236}">
                <a16:creationId xmlns:a16="http://schemas.microsoft.com/office/drawing/2014/main" id="{F6B09B09-A88A-4034-839B-A4A9E7490F0E}"/>
              </a:ext>
            </a:extLst>
          </p:cNvPr>
          <p:cNvSpPr>
            <a:spLocks noChangeArrowheads="1"/>
          </p:cNvSpPr>
          <p:nvPr/>
        </p:nvSpPr>
        <p:spPr bwMode="auto">
          <a:xfrm>
            <a:off x="1776746" y="170987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CO</a:t>
            </a:r>
            <a:r>
              <a:rPr lang="cs-CZ" altLang="cs-CZ" sz="1799" baseline="-25000">
                <a:latin typeface="Verdana" panose="020B0604030504040204" pitchFamily="34" charset="0"/>
              </a:rPr>
              <a:t>2</a:t>
            </a:r>
          </a:p>
        </p:txBody>
      </p:sp>
      <p:sp>
        <p:nvSpPr>
          <p:cNvPr id="31753" name="Rectangle 9">
            <a:extLst>
              <a:ext uri="{FF2B5EF4-FFF2-40B4-BE49-F238E27FC236}">
                <a16:creationId xmlns:a16="http://schemas.microsoft.com/office/drawing/2014/main" id="{74039370-8C9F-4CAE-AE28-D3AE63B405FF}"/>
              </a:ext>
            </a:extLst>
          </p:cNvPr>
          <p:cNvSpPr>
            <a:spLocks noChangeArrowheads="1"/>
          </p:cNvSpPr>
          <p:nvPr/>
        </p:nvSpPr>
        <p:spPr bwMode="auto">
          <a:xfrm>
            <a:off x="1776746" y="387029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O</a:t>
            </a:r>
            <a:endParaRPr lang="cs-CZ" altLang="cs-CZ" sz="1799" baseline="-25000">
              <a:latin typeface="Verdana" panose="020B0604030504040204" pitchFamily="34" charset="0"/>
            </a:endParaRPr>
          </a:p>
        </p:txBody>
      </p:sp>
      <p:grpSp>
        <p:nvGrpSpPr>
          <p:cNvPr id="31754" name="Group 10">
            <a:extLst>
              <a:ext uri="{FF2B5EF4-FFF2-40B4-BE49-F238E27FC236}">
                <a16:creationId xmlns:a16="http://schemas.microsoft.com/office/drawing/2014/main" id="{792A6954-7D3B-43D8-83B3-774BC18B4DB0}"/>
              </a:ext>
            </a:extLst>
          </p:cNvPr>
          <p:cNvGrpSpPr>
            <a:grpSpLocks/>
          </p:cNvGrpSpPr>
          <p:nvPr/>
        </p:nvGrpSpPr>
        <p:grpSpPr bwMode="auto">
          <a:xfrm>
            <a:off x="5088016" y="2141638"/>
            <a:ext cx="1655634" cy="2231852"/>
            <a:chOff x="2245" y="572"/>
            <a:chExt cx="1134" cy="1724"/>
          </a:xfrm>
        </p:grpSpPr>
        <p:sp>
          <p:nvSpPr>
            <p:cNvPr id="31765" name="Line 11">
              <a:extLst>
                <a:ext uri="{FF2B5EF4-FFF2-40B4-BE49-F238E27FC236}">
                  <a16:creationId xmlns:a16="http://schemas.microsoft.com/office/drawing/2014/main" id="{1F9DBACB-C694-4DC0-BD3F-8D8A82EE14DC}"/>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1766" name="Line 12">
              <a:extLst>
                <a:ext uri="{FF2B5EF4-FFF2-40B4-BE49-F238E27FC236}">
                  <a16:creationId xmlns:a16="http://schemas.microsoft.com/office/drawing/2014/main" id="{D4A1E8D2-363C-4949-BEB8-E9385CDB169E}"/>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1767" name="Line 13">
              <a:extLst>
                <a:ext uri="{FF2B5EF4-FFF2-40B4-BE49-F238E27FC236}">
                  <a16:creationId xmlns:a16="http://schemas.microsoft.com/office/drawing/2014/main" id="{30698AAD-49F2-4103-99C6-4E7C1D0FBDFA}"/>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31755" name="Rectangle 14">
            <a:extLst>
              <a:ext uri="{FF2B5EF4-FFF2-40B4-BE49-F238E27FC236}">
                <a16:creationId xmlns:a16="http://schemas.microsoft.com/office/drawing/2014/main" id="{B683FEA2-1FDD-4182-9CAE-CD7042A5BC48}"/>
              </a:ext>
            </a:extLst>
          </p:cNvPr>
          <p:cNvSpPr>
            <a:spLocks noChangeArrowheads="1"/>
          </p:cNvSpPr>
          <p:nvPr/>
        </p:nvSpPr>
        <p:spPr bwMode="auto">
          <a:xfrm>
            <a:off x="4151464" y="2789287"/>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CO</a:t>
            </a:r>
            <a:r>
              <a:rPr lang="cs-CZ" altLang="cs-CZ" sz="1799" baseline="-25000">
                <a:latin typeface="Verdana" panose="020B0604030504040204" pitchFamily="34" charset="0"/>
              </a:rPr>
              <a:t>3</a:t>
            </a:r>
          </a:p>
        </p:txBody>
      </p:sp>
      <p:grpSp>
        <p:nvGrpSpPr>
          <p:cNvPr id="31756" name="Group 15">
            <a:extLst>
              <a:ext uri="{FF2B5EF4-FFF2-40B4-BE49-F238E27FC236}">
                <a16:creationId xmlns:a16="http://schemas.microsoft.com/office/drawing/2014/main" id="{FE5D4E26-38D8-4367-83F3-1DC99DBAF925}"/>
              </a:ext>
            </a:extLst>
          </p:cNvPr>
          <p:cNvGrpSpPr>
            <a:grpSpLocks/>
          </p:cNvGrpSpPr>
          <p:nvPr/>
        </p:nvGrpSpPr>
        <p:grpSpPr bwMode="auto">
          <a:xfrm flipH="1">
            <a:off x="2711712" y="2141639"/>
            <a:ext cx="1439752" cy="2160420"/>
            <a:chOff x="2245" y="572"/>
            <a:chExt cx="1134" cy="1724"/>
          </a:xfrm>
        </p:grpSpPr>
        <p:sp>
          <p:nvSpPr>
            <p:cNvPr id="31762" name="Line 16">
              <a:extLst>
                <a:ext uri="{FF2B5EF4-FFF2-40B4-BE49-F238E27FC236}">
                  <a16:creationId xmlns:a16="http://schemas.microsoft.com/office/drawing/2014/main" id="{38C301DF-A53A-4553-A4C9-B3BF656F7A9E}"/>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1763" name="Line 17">
              <a:extLst>
                <a:ext uri="{FF2B5EF4-FFF2-40B4-BE49-F238E27FC236}">
                  <a16:creationId xmlns:a16="http://schemas.microsoft.com/office/drawing/2014/main" id="{24A7125C-1FAD-4A0C-99B6-B797CAAE51D6}"/>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1764" name="Line 18">
              <a:extLst>
                <a:ext uri="{FF2B5EF4-FFF2-40B4-BE49-F238E27FC236}">
                  <a16:creationId xmlns:a16="http://schemas.microsoft.com/office/drawing/2014/main" id="{B024B830-6042-4092-996E-091A983EF837}"/>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31757" name="Group 19">
            <a:extLst>
              <a:ext uri="{FF2B5EF4-FFF2-40B4-BE49-F238E27FC236}">
                <a16:creationId xmlns:a16="http://schemas.microsoft.com/office/drawing/2014/main" id="{274E3C3B-2823-41D0-98C5-95AD6EFAA5F2}"/>
              </a:ext>
            </a:extLst>
          </p:cNvPr>
          <p:cNvGrpSpPr>
            <a:grpSpLocks/>
          </p:cNvGrpSpPr>
          <p:nvPr/>
        </p:nvGrpSpPr>
        <p:grpSpPr bwMode="auto">
          <a:xfrm flipH="1">
            <a:off x="7713539" y="4443336"/>
            <a:ext cx="1728653" cy="1585789"/>
            <a:chOff x="2245" y="572"/>
            <a:chExt cx="1134" cy="1724"/>
          </a:xfrm>
        </p:grpSpPr>
        <p:sp>
          <p:nvSpPr>
            <p:cNvPr id="31759" name="Line 20">
              <a:extLst>
                <a:ext uri="{FF2B5EF4-FFF2-40B4-BE49-F238E27FC236}">
                  <a16:creationId xmlns:a16="http://schemas.microsoft.com/office/drawing/2014/main" id="{037F52A5-39F2-43B4-BCCE-F28D68CF8FA4}"/>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1760" name="Line 21">
              <a:extLst>
                <a:ext uri="{FF2B5EF4-FFF2-40B4-BE49-F238E27FC236}">
                  <a16:creationId xmlns:a16="http://schemas.microsoft.com/office/drawing/2014/main" id="{5C9F94B1-9351-41F5-A569-29123A562916}"/>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1761" name="Line 22">
              <a:extLst>
                <a:ext uri="{FF2B5EF4-FFF2-40B4-BE49-F238E27FC236}">
                  <a16:creationId xmlns:a16="http://schemas.microsoft.com/office/drawing/2014/main" id="{9D91E774-D4FA-4FEC-A735-C99CD1314DF5}"/>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25" name="Rectangle 2">
            <a:extLst>
              <a:ext uri="{FF2B5EF4-FFF2-40B4-BE49-F238E27FC236}">
                <a16:creationId xmlns:a16="http://schemas.microsoft.com/office/drawing/2014/main" id="{C23A4B83-33D7-4D82-A773-5934E8020F00}"/>
              </a:ext>
            </a:extLst>
          </p:cNvPr>
          <p:cNvSpPr txBox="1">
            <a:spLocks noChangeArrowheads="1"/>
          </p:cNvSpPr>
          <p:nvPr/>
        </p:nvSpPr>
        <p:spPr bwMode="auto">
          <a:xfrm>
            <a:off x="1524354" y="-236354"/>
            <a:ext cx="9756022" cy="11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Georgia" pitchFamily="18" charset="0"/>
              </a:defRPr>
            </a:lvl2pPr>
            <a:lvl3pPr algn="l" rtl="0" eaLnBrk="0" fontAlgn="base" hangingPunct="0">
              <a:spcBef>
                <a:spcPct val="0"/>
              </a:spcBef>
              <a:spcAft>
                <a:spcPct val="0"/>
              </a:spcAft>
              <a:defRPr sz="3600">
                <a:solidFill>
                  <a:schemeClr val="tx2"/>
                </a:solidFill>
                <a:latin typeface="Georgia" pitchFamily="18" charset="0"/>
              </a:defRPr>
            </a:lvl3pPr>
            <a:lvl4pPr algn="l" rtl="0" eaLnBrk="0" fontAlgn="base" hangingPunct="0">
              <a:spcBef>
                <a:spcPct val="0"/>
              </a:spcBef>
              <a:spcAft>
                <a:spcPct val="0"/>
              </a:spcAft>
              <a:defRPr sz="3600">
                <a:solidFill>
                  <a:schemeClr val="tx2"/>
                </a:solidFill>
                <a:latin typeface="Georgia" pitchFamily="18" charset="0"/>
              </a:defRPr>
            </a:lvl4pPr>
            <a:lvl5pPr algn="l" rtl="0" eaLnBrk="0" fontAlgn="base" hangingPunct="0">
              <a:spcBef>
                <a:spcPct val="0"/>
              </a:spcBef>
              <a:spcAft>
                <a:spcPct val="0"/>
              </a:spcAft>
              <a:defRPr sz="3600">
                <a:solidFill>
                  <a:schemeClr val="tx2"/>
                </a:solidFill>
                <a:latin typeface="Georgia" pitchFamily="18" charset="0"/>
              </a:defRPr>
            </a:lvl5pPr>
            <a:lvl6pPr marL="457200" algn="l" rtl="0" eaLnBrk="1" fontAlgn="base" hangingPunct="1">
              <a:spcBef>
                <a:spcPct val="0"/>
              </a:spcBef>
              <a:spcAft>
                <a:spcPct val="0"/>
              </a:spcAft>
              <a:defRPr sz="3600">
                <a:solidFill>
                  <a:schemeClr val="tx2"/>
                </a:solidFill>
                <a:latin typeface="Georgia" pitchFamily="18" charset="0"/>
              </a:defRPr>
            </a:lvl6pPr>
            <a:lvl7pPr marL="914400" algn="l" rtl="0" eaLnBrk="1" fontAlgn="base" hangingPunct="1">
              <a:spcBef>
                <a:spcPct val="0"/>
              </a:spcBef>
              <a:spcAft>
                <a:spcPct val="0"/>
              </a:spcAft>
              <a:defRPr sz="3600">
                <a:solidFill>
                  <a:schemeClr val="tx2"/>
                </a:solidFill>
                <a:latin typeface="Georgia" pitchFamily="18" charset="0"/>
              </a:defRPr>
            </a:lvl7pPr>
            <a:lvl8pPr marL="1371600" algn="l" rtl="0" eaLnBrk="1" fontAlgn="base" hangingPunct="1">
              <a:spcBef>
                <a:spcPct val="0"/>
              </a:spcBef>
              <a:spcAft>
                <a:spcPct val="0"/>
              </a:spcAft>
              <a:defRPr sz="3600">
                <a:solidFill>
                  <a:schemeClr val="tx2"/>
                </a:solidFill>
                <a:latin typeface="Georgia" pitchFamily="18" charset="0"/>
              </a:defRPr>
            </a:lvl8pPr>
            <a:lvl9pPr marL="1828800" algn="l" rtl="0" eaLnBrk="1" fontAlgn="base" hangingPunct="1">
              <a:spcBef>
                <a:spcPct val="0"/>
              </a:spcBef>
              <a:spcAft>
                <a:spcPct val="0"/>
              </a:spcAft>
              <a:defRPr sz="3600">
                <a:solidFill>
                  <a:schemeClr val="tx2"/>
                </a:solidFill>
                <a:latin typeface="Georgia" pitchFamily="18" charset="0"/>
              </a:defRPr>
            </a:lvl9pPr>
          </a:lstStyle>
          <a:p>
            <a:pPr algn="ctr">
              <a:defRPr/>
            </a:pPr>
            <a:r>
              <a:rPr lang="cs-CZ" sz="4000" kern="0" dirty="0">
                <a:solidFill>
                  <a:srgbClr val="FF0000"/>
                </a:solidFill>
                <a:latin typeface="Arial" charset="0"/>
              </a:rPr>
              <a:t>Vyšetřování parametrů ABR</a:t>
            </a:r>
            <a:endParaRPr lang="cs-CZ" sz="4000" kern="0" dirty="0">
              <a:solidFill>
                <a:srgbClr val="FF0000"/>
              </a:solidFill>
            </a:endParaRPr>
          </a:p>
        </p:txBody>
      </p:sp>
    </p:spTree>
    <p:extLst>
      <p:ext uri="{BB962C8B-B14F-4D97-AF65-F5344CB8AC3E}">
        <p14:creationId xmlns:p14="http://schemas.microsoft.com/office/powerpoint/2010/main" val="2878469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5A7AA73-FBBE-474E-9D1A-33E61E32E5ED}"/>
              </a:ext>
            </a:extLst>
          </p:cNvPr>
          <p:cNvSpPr/>
          <p:nvPr/>
        </p:nvSpPr>
        <p:spPr>
          <a:xfrm>
            <a:off x="1234440" y="6105698"/>
            <a:ext cx="4181302" cy="67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délník 5">
            <a:extLst>
              <a:ext uri="{FF2B5EF4-FFF2-40B4-BE49-F238E27FC236}">
                <a16:creationId xmlns:a16="http://schemas.microsoft.com/office/drawing/2014/main" id="{54C0C3BD-F62C-4883-A55F-03209EFC05F2}"/>
              </a:ext>
            </a:extLst>
          </p:cNvPr>
          <p:cNvSpPr/>
          <p:nvPr/>
        </p:nvSpPr>
        <p:spPr>
          <a:xfrm>
            <a:off x="5615247" y="4491643"/>
            <a:ext cx="3323706" cy="1505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Zástupný obsah 9">
            <a:extLst>
              <a:ext uri="{FF2B5EF4-FFF2-40B4-BE49-F238E27FC236}">
                <a16:creationId xmlns:a16="http://schemas.microsoft.com/office/drawing/2014/main" id="{18B255CA-3D41-445E-A1B5-F2AF432369A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34440" y="0"/>
            <a:ext cx="8001000" cy="6394118"/>
          </a:xfrm>
        </p:spPr>
      </p:pic>
      <p:sp>
        <p:nvSpPr>
          <p:cNvPr id="3" name="TextovéPole 2">
            <a:extLst>
              <a:ext uri="{FF2B5EF4-FFF2-40B4-BE49-F238E27FC236}">
                <a16:creationId xmlns:a16="http://schemas.microsoft.com/office/drawing/2014/main" id="{AF684383-2DA8-4585-B3AE-6B2AD435F583}"/>
              </a:ext>
            </a:extLst>
          </p:cNvPr>
          <p:cNvSpPr txBox="1"/>
          <p:nvPr/>
        </p:nvSpPr>
        <p:spPr>
          <a:xfrm>
            <a:off x="6174157" y="159288"/>
            <a:ext cx="5645456" cy="461665"/>
          </a:xfrm>
          <a:prstGeom prst="rect">
            <a:avLst/>
          </a:prstGeom>
          <a:noFill/>
        </p:spPr>
        <p:txBody>
          <a:bodyPr wrap="none" rtlCol="0">
            <a:spAutoFit/>
          </a:bodyPr>
          <a:lstStyle/>
          <a:p>
            <a:r>
              <a:rPr lang="cs-CZ" sz="2400" b="1" dirty="0"/>
              <a:t>Normální bilance H</a:t>
            </a:r>
            <a:r>
              <a:rPr lang="cs-CZ" sz="2400" b="1" baseline="30000" dirty="0"/>
              <a:t>+</a:t>
            </a:r>
            <a:r>
              <a:rPr lang="cs-CZ" sz="2400" b="1" dirty="0"/>
              <a:t>/HCO</a:t>
            </a:r>
            <a:r>
              <a:rPr lang="cs-CZ" sz="2400" b="1" baseline="-25000" dirty="0"/>
              <a:t>3</a:t>
            </a:r>
            <a:r>
              <a:rPr lang="cs-CZ" sz="2400" b="1" baseline="30000" dirty="0"/>
              <a:t>-</a:t>
            </a:r>
            <a:r>
              <a:rPr lang="cs-CZ" sz="2400" b="1" dirty="0"/>
              <a:t> a chloridů v GIT</a:t>
            </a:r>
            <a:endParaRPr lang="en-US" sz="2400" b="1" dirty="0"/>
          </a:p>
        </p:txBody>
      </p:sp>
      <p:sp>
        <p:nvSpPr>
          <p:cNvPr id="5" name="TextovéPole 4">
            <a:extLst>
              <a:ext uri="{FF2B5EF4-FFF2-40B4-BE49-F238E27FC236}">
                <a16:creationId xmlns:a16="http://schemas.microsoft.com/office/drawing/2014/main" id="{E99E6D9E-634A-4518-89C4-7547685FAD88}"/>
              </a:ext>
            </a:extLst>
          </p:cNvPr>
          <p:cNvSpPr txBox="1"/>
          <p:nvPr/>
        </p:nvSpPr>
        <p:spPr>
          <a:xfrm>
            <a:off x="7528245" y="675701"/>
            <a:ext cx="4291368" cy="369332"/>
          </a:xfrm>
          <a:prstGeom prst="rect">
            <a:avLst/>
          </a:prstGeom>
          <a:noFill/>
        </p:spPr>
        <p:txBody>
          <a:bodyPr wrap="none" rtlCol="0">
            <a:spAutoFit/>
          </a:bodyPr>
          <a:lstStyle/>
          <a:p>
            <a:r>
              <a:rPr lang="cs-CZ" dirty="0"/>
              <a:t>Porucha bilance při zvracení nebo průjmech</a:t>
            </a:r>
            <a:endParaRPr lang="en-US" dirty="0"/>
          </a:p>
        </p:txBody>
      </p:sp>
    </p:spTree>
    <p:extLst>
      <p:ext uri="{BB962C8B-B14F-4D97-AF65-F5344CB8AC3E}">
        <p14:creationId xmlns:p14="http://schemas.microsoft.com/office/powerpoint/2010/main" val="1295976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Zástupný obsah 9">
            <a:extLst>
              <a:ext uri="{FF2B5EF4-FFF2-40B4-BE49-F238E27FC236}">
                <a16:creationId xmlns:a16="http://schemas.microsoft.com/office/drawing/2014/main" id="{9ECFAB66-AA60-4A30-BD90-E09F2C6BD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264" t="10856" r="26424" b="57162"/>
          <a:stretch/>
        </p:blipFill>
        <p:spPr>
          <a:xfrm>
            <a:off x="66484" y="1304317"/>
            <a:ext cx="1625138" cy="2044931"/>
          </a:xfrm>
          <a:prstGeom prst="rect">
            <a:avLst/>
          </a:prstGeom>
        </p:spPr>
      </p:pic>
      <p:pic>
        <p:nvPicPr>
          <p:cNvPr id="133122" name="Obrázek 1">
            <a:extLst>
              <a:ext uri="{FF2B5EF4-FFF2-40B4-BE49-F238E27FC236}">
                <a16:creationId xmlns:a16="http://schemas.microsoft.com/office/drawing/2014/main" id="{FD8D5A6E-0732-4F87-BF7D-78905A920118}"/>
              </a:ext>
            </a:extLst>
          </p:cNvPr>
          <p:cNvPicPr>
            <a:picLocks noChangeAspect="1"/>
          </p:cNvPicPr>
          <p:nvPr/>
        </p:nvPicPr>
        <p:blipFill>
          <a:blip r:embed="rId4">
            <a:clrChange>
              <a:clrFrom>
                <a:srgbClr val="B3B3B3"/>
              </a:clrFrom>
              <a:clrTo>
                <a:srgbClr val="B3B3B3">
                  <a:alpha val="0"/>
                </a:srgbClr>
              </a:clrTo>
            </a:clrChange>
            <a:extLst>
              <a:ext uri="{28A0092B-C50C-407E-A947-70E740481C1C}">
                <a14:useLocalDpi xmlns:a14="http://schemas.microsoft.com/office/drawing/2010/main" val="0"/>
              </a:ext>
            </a:extLst>
          </a:blip>
          <a:srcRect l="1607" t="66533" r="79727" b="1259"/>
          <a:stretch>
            <a:fillRect/>
          </a:stretch>
        </p:blipFill>
        <p:spPr bwMode="auto">
          <a:xfrm>
            <a:off x="6783388" y="1052513"/>
            <a:ext cx="36718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a:extLst>
              <a:ext uri="{FF2B5EF4-FFF2-40B4-BE49-F238E27FC236}">
                <a16:creationId xmlns:a16="http://schemas.microsoft.com/office/drawing/2014/main" id="{53A842BD-A510-4770-8E90-D996811629D3}"/>
              </a:ext>
            </a:extLst>
          </p:cNvPr>
          <p:cNvSpPr/>
          <p:nvPr/>
        </p:nvSpPr>
        <p:spPr>
          <a:xfrm>
            <a:off x="10199688" y="2133600"/>
            <a:ext cx="360362" cy="503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33124" name="Obrázek 3">
            <a:extLst>
              <a:ext uri="{FF2B5EF4-FFF2-40B4-BE49-F238E27FC236}">
                <a16:creationId xmlns:a16="http://schemas.microsoft.com/office/drawing/2014/main" id="{1C7A3C9C-9171-4D97-83D0-82CA2FEE010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6189" t="3252" r="555" b="84460"/>
          <a:stretch>
            <a:fillRect/>
          </a:stretch>
        </p:blipFill>
        <p:spPr bwMode="auto">
          <a:xfrm>
            <a:off x="2389827" y="1505589"/>
            <a:ext cx="48688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440DC693-1987-4ACE-8499-A40FA12AA1F7}"/>
              </a:ext>
            </a:extLst>
          </p:cNvPr>
          <p:cNvSpPr/>
          <p:nvPr/>
        </p:nvSpPr>
        <p:spPr>
          <a:xfrm>
            <a:off x="4678647" y="3592223"/>
            <a:ext cx="647700" cy="627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3126" name="TextovéPole 5">
            <a:extLst>
              <a:ext uri="{FF2B5EF4-FFF2-40B4-BE49-F238E27FC236}">
                <a16:creationId xmlns:a16="http://schemas.microsoft.com/office/drawing/2014/main" id="{36B92987-1557-42DF-BB6D-CD768F18887E}"/>
              </a:ext>
            </a:extLst>
          </p:cNvPr>
          <p:cNvSpPr txBox="1">
            <a:spLocks noChangeArrowheads="1"/>
          </p:cNvSpPr>
          <p:nvPr/>
        </p:nvSpPr>
        <p:spPr bwMode="auto">
          <a:xfrm>
            <a:off x="4681539" y="1844676"/>
            <a:ext cx="1006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dirty="0">
                <a:latin typeface="Times New Roman" panose="02020603050405020304" pitchFamily="18" charset="0"/>
              </a:rPr>
              <a:t>HCO</a:t>
            </a:r>
            <a:r>
              <a:rPr lang="cs-CZ" altLang="cs-CZ" sz="2400" baseline="-25000" dirty="0">
                <a:latin typeface="Times New Roman" panose="02020603050405020304" pitchFamily="18" charset="0"/>
              </a:rPr>
              <a:t>3</a:t>
            </a:r>
            <a:r>
              <a:rPr lang="cs-CZ" altLang="cs-CZ" sz="2400" baseline="30000" dirty="0">
                <a:latin typeface="Times New Roman" panose="02020603050405020304" pitchFamily="18" charset="0"/>
              </a:rPr>
              <a:t>-</a:t>
            </a:r>
          </a:p>
        </p:txBody>
      </p:sp>
      <p:sp>
        <p:nvSpPr>
          <p:cNvPr id="133127" name="TextovéPole 6">
            <a:extLst>
              <a:ext uri="{FF2B5EF4-FFF2-40B4-BE49-F238E27FC236}">
                <a16:creationId xmlns:a16="http://schemas.microsoft.com/office/drawing/2014/main" id="{305CB617-1666-4979-A89F-8EA9E683A45B}"/>
              </a:ext>
            </a:extLst>
          </p:cNvPr>
          <p:cNvSpPr txBox="1">
            <a:spLocks noChangeArrowheads="1"/>
          </p:cNvSpPr>
          <p:nvPr/>
        </p:nvSpPr>
        <p:spPr bwMode="auto">
          <a:xfrm>
            <a:off x="4978401" y="2700338"/>
            <a:ext cx="54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dirty="0">
                <a:latin typeface="Times New Roman" panose="02020603050405020304" pitchFamily="18" charset="0"/>
              </a:rPr>
              <a:t>Cl</a:t>
            </a:r>
            <a:r>
              <a:rPr lang="cs-CZ" altLang="cs-CZ" sz="2400" baseline="30000" dirty="0">
                <a:latin typeface="Times New Roman" panose="02020603050405020304" pitchFamily="18" charset="0"/>
              </a:rPr>
              <a:t>-</a:t>
            </a:r>
          </a:p>
        </p:txBody>
      </p:sp>
      <p:cxnSp>
        <p:nvCxnSpPr>
          <p:cNvPr id="9" name="Přímá spojnice se šipkou 8">
            <a:extLst>
              <a:ext uri="{FF2B5EF4-FFF2-40B4-BE49-F238E27FC236}">
                <a16:creationId xmlns:a16="http://schemas.microsoft.com/office/drawing/2014/main" id="{9CE7E99D-45B8-408D-885A-1DB82D49F5B8}"/>
              </a:ext>
            </a:extLst>
          </p:cNvPr>
          <p:cNvCxnSpPr>
            <a:cxnSpLocks/>
          </p:cNvCxnSpPr>
          <p:nvPr/>
        </p:nvCxnSpPr>
        <p:spPr>
          <a:xfrm>
            <a:off x="5521326" y="2906713"/>
            <a:ext cx="1942827"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Přímá spojnice se šipkou 9">
            <a:extLst>
              <a:ext uri="{FF2B5EF4-FFF2-40B4-BE49-F238E27FC236}">
                <a16:creationId xmlns:a16="http://schemas.microsoft.com/office/drawing/2014/main" id="{92038FAE-2C0F-4EEE-B380-72D9C39F1DF0}"/>
              </a:ext>
            </a:extLst>
          </p:cNvPr>
          <p:cNvCxnSpPr>
            <a:cxnSpLocks/>
          </p:cNvCxnSpPr>
          <p:nvPr/>
        </p:nvCxnSpPr>
        <p:spPr>
          <a:xfrm>
            <a:off x="5627688" y="2124076"/>
            <a:ext cx="1155700" cy="9525"/>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45C72ECA-64C1-4BAF-9BF4-8823175AF161}"/>
              </a:ext>
            </a:extLst>
          </p:cNvPr>
          <p:cNvCxnSpPr>
            <a:cxnSpLocks/>
          </p:cNvCxnSpPr>
          <p:nvPr/>
        </p:nvCxnSpPr>
        <p:spPr>
          <a:xfrm>
            <a:off x="4554539" y="2897189"/>
            <a:ext cx="350837" cy="952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09DD75E7-CCBF-4D6C-B75A-7287AC658F47}"/>
              </a:ext>
            </a:extLst>
          </p:cNvPr>
          <p:cNvCxnSpPr>
            <a:cxnSpLocks/>
          </p:cNvCxnSpPr>
          <p:nvPr/>
        </p:nvCxnSpPr>
        <p:spPr>
          <a:xfrm>
            <a:off x="4511676" y="2087563"/>
            <a:ext cx="244475"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Vývojový diagram: spojnice 3">
            <a:extLst>
              <a:ext uri="{FF2B5EF4-FFF2-40B4-BE49-F238E27FC236}">
                <a16:creationId xmlns:a16="http://schemas.microsoft.com/office/drawing/2014/main" id="{A5766971-07CD-4085-9463-35DFC787EE3A}"/>
              </a:ext>
            </a:extLst>
          </p:cNvPr>
          <p:cNvSpPr/>
          <p:nvPr/>
        </p:nvSpPr>
        <p:spPr>
          <a:xfrm>
            <a:off x="3254893" y="2063169"/>
            <a:ext cx="442425" cy="412486"/>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Vývojový diagram: spojnice 14">
            <a:extLst>
              <a:ext uri="{FF2B5EF4-FFF2-40B4-BE49-F238E27FC236}">
                <a16:creationId xmlns:a16="http://schemas.microsoft.com/office/drawing/2014/main" id="{F5811FE7-3C7E-4A11-9A3B-0218049295D7}"/>
              </a:ext>
            </a:extLst>
          </p:cNvPr>
          <p:cNvSpPr/>
          <p:nvPr/>
        </p:nvSpPr>
        <p:spPr>
          <a:xfrm>
            <a:off x="4060724" y="2111928"/>
            <a:ext cx="718609" cy="758249"/>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FA51CA24-F068-4A92-BE3D-4265F854C963}"/>
              </a:ext>
            </a:extLst>
          </p:cNvPr>
          <p:cNvSpPr txBox="1"/>
          <p:nvPr/>
        </p:nvSpPr>
        <p:spPr>
          <a:xfrm>
            <a:off x="3189636" y="2109296"/>
            <a:ext cx="590226" cy="369332"/>
          </a:xfrm>
          <a:prstGeom prst="rect">
            <a:avLst/>
          </a:prstGeom>
          <a:noFill/>
        </p:spPr>
        <p:txBody>
          <a:bodyPr wrap="none" rtlCol="0">
            <a:spAutoFit/>
          </a:bodyPr>
          <a:lstStyle/>
          <a:p>
            <a:r>
              <a:rPr lang="cs-CZ" dirty="0"/>
              <a:t>NHE</a:t>
            </a:r>
            <a:endParaRPr lang="en-US" dirty="0"/>
          </a:p>
        </p:txBody>
      </p:sp>
      <p:sp>
        <p:nvSpPr>
          <p:cNvPr id="17" name="TextovéPole 16">
            <a:extLst>
              <a:ext uri="{FF2B5EF4-FFF2-40B4-BE49-F238E27FC236}">
                <a16:creationId xmlns:a16="http://schemas.microsoft.com/office/drawing/2014/main" id="{3EFE5D18-5B91-4CE9-BAD7-2CD14BE1F6B3}"/>
              </a:ext>
            </a:extLst>
          </p:cNvPr>
          <p:cNvSpPr txBox="1"/>
          <p:nvPr/>
        </p:nvSpPr>
        <p:spPr>
          <a:xfrm>
            <a:off x="4208464" y="2269412"/>
            <a:ext cx="429926" cy="369332"/>
          </a:xfrm>
          <a:prstGeom prst="rect">
            <a:avLst/>
          </a:prstGeom>
          <a:noFill/>
        </p:spPr>
        <p:txBody>
          <a:bodyPr wrap="none" rtlCol="0">
            <a:spAutoFit/>
          </a:bodyPr>
          <a:lstStyle/>
          <a:p>
            <a:r>
              <a:rPr lang="cs-CZ" dirty="0"/>
              <a:t>AE</a:t>
            </a:r>
            <a:endParaRPr lang="en-US" dirty="0"/>
          </a:p>
        </p:txBody>
      </p:sp>
      <p:sp>
        <p:nvSpPr>
          <p:cNvPr id="28" name="TextovéPole 6">
            <a:extLst>
              <a:ext uri="{FF2B5EF4-FFF2-40B4-BE49-F238E27FC236}">
                <a16:creationId xmlns:a16="http://schemas.microsoft.com/office/drawing/2014/main" id="{721FC791-0C3F-487E-9C96-AE76CCFC3962}"/>
              </a:ext>
            </a:extLst>
          </p:cNvPr>
          <p:cNvSpPr txBox="1">
            <a:spLocks noChangeArrowheads="1"/>
          </p:cNvSpPr>
          <p:nvPr/>
        </p:nvSpPr>
        <p:spPr bwMode="auto">
          <a:xfrm>
            <a:off x="3555800" y="1672890"/>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dirty="0">
                <a:latin typeface="Times New Roman" panose="02020603050405020304" pitchFamily="18" charset="0"/>
              </a:rPr>
              <a:t>H</a:t>
            </a:r>
            <a:r>
              <a:rPr lang="cs-CZ" altLang="cs-CZ" sz="1800" baseline="30000" dirty="0">
                <a:latin typeface="Times New Roman" panose="02020603050405020304" pitchFamily="18" charset="0"/>
              </a:rPr>
              <a:t>+</a:t>
            </a:r>
          </a:p>
        </p:txBody>
      </p:sp>
      <p:sp>
        <p:nvSpPr>
          <p:cNvPr id="29" name="TextovéPole 6">
            <a:extLst>
              <a:ext uri="{FF2B5EF4-FFF2-40B4-BE49-F238E27FC236}">
                <a16:creationId xmlns:a16="http://schemas.microsoft.com/office/drawing/2014/main" id="{5EAD9FCA-0D62-406E-977C-DDC0F6D95494}"/>
              </a:ext>
            </a:extLst>
          </p:cNvPr>
          <p:cNvSpPr txBox="1">
            <a:spLocks noChangeArrowheads="1"/>
          </p:cNvSpPr>
          <p:nvPr/>
        </p:nvSpPr>
        <p:spPr bwMode="auto">
          <a:xfrm>
            <a:off x="3044327" y="1651943"/>
            <a:ext cx="5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dirty="0">
                <a:latin typeface="Times New Roman" panose="02020603050405020304" pitchFamily="18" charset="0"/>
              </a:rPr>
              <a:t>Na</a:t>
            </a:r>
            <a:r>
              <a:rPr lang="cs-CZ" altLang="cs-CZ" sz="1800" baseline="30000" dirty="0">
                <a:latin typeface="Times New Roman" panose="02020603050405020304" pitchFamily="18" charset="0"/>
              </a:rPr>
              <a:t>+</a:t>
            </a:r>
          </a:p>
        </p:txBody>
      </p:sp>
      <p:cxnSp>
        <p:nvCxnSpPr>
          <p:cNvPr id="41" name="Přímá spojnice se šipkou 40">
            <a:extLst>
              <a:ext uri="{FF2B5EF4-FFF2-40B4-BE49-F238E27FC236}">
                <a16:creationId xmlns:a16="http://schemas.microsoft.com/office/drawing/2014/main" id="{D8163F01-2521-4CDB-9DFF-A198EB159899}"/>
              </a:ext>
            </a:extLst>
          </p:cNvPr>
          <p:cNvCxnSpPr>
            <a:cxnSpLocks/>
          </p:cNvCxnSpPr>
          <p:nvPr/>
        </p:nvCxnSpPr>
        <p:spPr>
          <a:xfrm flipV="1">
            <a:off x="3702067" y="2021275"/>
            <a:ext cx="1240" cy="518207"/>
          </a:xfrm>
          <a:prstGeom prst="straightConnector1">
            <a:avLst/>
          </a:prstGeom>
          <a:ln w="952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Přímá spojnice se šipkou 46">
            <a:extLst>
              <a:ext uri="{FF2B5EF4-FFF2-40B4-BE49-F238E27FC236}">
                <a16:creationId xmlns:a16="http://schemas.microsoft.com/office/drawing/2014/main" id="{199764BE-78A7-4E18-9B21-3CE800B9A540}"/>
              </a:ext>
            </a:extLst>
          </p:cNvPr>
          <p:cNvCxnSpPr>
            <a:cxnSpLocks/>
          </p:cNvCxnSpPr>
          <p:nvPr/>
        </p:nvCxnSpPr>
        <p:spPr>
          <a:xfrm flipV="1">
            <a:off x="3260190" y="1955963"/>
            <a:ext cx="1240" cy="518207"/>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TextovéPole 6">
            <a:extLst>
              <a:ext uri="{FF2B5EF4-FFF2-40B4-BE49-F238E27FC236}">
                <a16:creationId xmlns:a16="http://schemas.microsoft.com/office/drawing/2014/main" id="{892DD803-088D-475F-A1C9-D9AD2E3F1A94}"/>
              </a:ext>
            </a:extLst>
          </p:cNvPr>
          <p:cNvSpPr txBox="1">
            <a:spLocks noChangeArrowheads="1"/>
          </p:cNvSpPr>
          <p:nvPr/>
        </p:nvSpPr>
        <p:spPr bwMode="auto">
          <a:xfrm>
            <a:off x="919274" y="869324"/>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dirty="0">
                <a:latin typeface="Times New Roman" panose="02020603050405020304" pitchFamily="18" charset="0"/>
              </a:rPr>
              <a:t>H</a:t>
            </a:r>
            <a:r>
              <a:rPr lang="cs-CZ" altLang="cs-CZ" sz="1800" baseline="30000" dirty="0">
                <a:latin typeface="Times New Roman" panose="02020603050405020304" pitchFamily="18" charset="0"/>
              </a:rPr>
              <a:t>+</a:t>
            </a:r>
          </a:p>
        </p:txBody>
      </p:sp>
      <p:sp>
        <p:nvSpPr>
          <p:cNvPr id="54" name="TextovéPole 5">
            <a:extLst>
              <a:ext uri="{FF2B5EF4-FFF2-40B4-BE49-F238E27FC236}">
                <a16:creationId xmlns:a16="http://schemas.microsoft.com/office/drawing/2014/main" id="{BE6A2C03-5168-47E8-A797-0EDCE801F013}"/>
              </a:ext>
            </a:extLst>
          </p:cNvPr>
          <p:cNvSpPr txBox="1">
            <a:spLocks noChangeArrowheads="1"/>
          </p:cNvSpPr>
          <p:nvPr/>
        </p:nvSpPr>
        <p:spPr bwMode="auto">
          <a:xfrm>
            <a:off x="1985992" y="1900080"/>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dirty="0">
                <a:latin typeface="Times New Roman" panose="02020603050405020304" pitchFamily="18" charset="0"/>
              </a:rPr>
              <a:t>HCO</a:t>
            </a:r>
            <a:r>
              <a:rPr lang="cs-CZ" altLang="cs-CZ" sz="1800" baseline="-25000" dirty="0">
                <a:latin typeface="Times New Roman" panose="02020603050405020304" pitchFamily="18" charset="0"/>
              </a:rPr>
              <a:t>3</a:t>
            </a:r>
            <a:r>
              <a:rPr lang="cs-CZ" altLang="cs-CZ" sz="1800" baseline="30000" dirty="0">
                <a:latin typeface="Times New Roman" panose="02020603050405020304" pitchFamily="18" charset="0"/>
              </a:rPr>
              <a:t>-</a:t>
            </a:r>
          </a:p>
        </p:txBody>
      </p:sp>
      <p:sp>
        <p:nvSpPr>
          <p:cNvPr id="56" name="Vývojový diagram: spojnice 55">
            <a:extLst>
              <a:ext uri="{FF2B5EF4-FFF2-40B4-BE49-F238E27FC236}">
                <a16:creationId xmlns:a16="http://schemas.microsoft.com/office/drawing/2014/main" id="{5B625309-233B-44AA-A406-B4281C35217F}"/>
              </a:ext>
            </a:extLst>
          </p:cNvPr>
          <p:cNvSpPr/>
          <p:nvPr/>
        </p:nvSpPr>
        <p:spPr>
          <a:xfrm>
            <a:off x="680875" y="1452849"/>
            <a:ext cx="442425" cy="412486"/>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Přímá spojnice se šipkou 56">
            <a:extLst>
              <a:ext uri="{FF2B5EF4-FFF2-40B4-BE49-F238E27FC236}">
                <a16:creationId xmlns:a16="http://schemas.microsoft.com/office/drawing/2014/main" id="{D0A4D95B-3925-4E60-B6AD-72A4F1D3669B}"/>
              </a:ext>
            </a:extLst>
          </p:cNvPr>
          <p:cNvCxnSpPr>
            <a:cxnSpLocks/>
          </p:cNvCxnSpPr>
          <p:nvPr/>
        </p:nvCxnSpPr>
        <p:spPr>
          <a:xfrm flipV="1">
            <a:off x="1119563" y="1197033"/>
            <a:ext cx="0" cy="846458"/>
          </a:xfrm>
          <a:prstGeom prst="straightConnector1">
            <a:avLst/>
          </a:prstGeom>
          <a:ln w="952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Vývojový diagram: spojnice 58">
            <a:extLst>
              <a:ext uri="{FF2B5EF4-FFF2-40B4-BE49-F238E27FC236}">
                <a16:creationId xmlns:a16="http://schemas.microsoft.com/office/drawing/2014/main" id="{A4FF7AC5-563C-4103-920E-E2A6F40A4DB7}"/>
              </a:ext>
            </a:extLst>
          </p:cNvPr>
          <p:cNvSpPr/>
          <p:nvPr/>
        </p:nvSpPr>
        <p:spPr>
          <a:xfrm>
            <a:off x="1487169" y="2133600"/>
            <a:ext cx="442425" cy="412486"/>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Přímá spojnice se šipkou 59">
            <a:extLst>
              <a:ext uri="{FF2B5EF4-FFF2-40B4-BE49-F238E27FC236}">
                <a16:creationId xmlns:a16="http://schemas.microsoft.com/office/drawing/2014/main" id="{C43CB859-64CC-4FB4-92BA-481D01F37435}"/>
              </a:ext>
            </a:extLst>
          </p:cNvPr>
          <p:cNvCxnSpPr>
            <a:cxnSpLocks/>
          </p:cNvCxnSpPr>
          <p:nvPr/>
        </p:nvCxnSpPr>
        <p:spPr>
          <a:xfrm>
            <a:off x="1271963" y="2133551"/>
            <a:ext cx="714029" cy="0"/>
          </a:xfrm>
          <a:prstGeom prst="straightConnector1">
            <a:avLst/>
          </a:prstGeom>
          <a:ln w="952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Přímá spojnice se šipkou 61">
            <a:extLst>
              <a:ext uri="{FF2B5EF4-FFF2-40B4-BE49-F238E27FC236}">
                <a16:creationId xmlns:a16="http://schemas.microsoft.com/office/drawing/2014/main" id="{6BD0B684-2F57-4A2F-BADD-30F23A0E355B}"/>
              </a:ext>
            </a:extLst>
          </p:cNvPr>
          <p:cNvCxnSpPr>
            <a:cxnSpLocks/>
          </p:cNvCxnSpPr>
          <p:nvPr/>
        </p:nvCxnSpPr>
        <p:spPr>
          <a:xfrm>
            <a:off x="1390478" y="2558450"/>
            <a:ext cx="714029" cy="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TextovéPole 6">
            <a:extLst>
              <a:ext uri="{FF2B5EF4-FFF2-40B4-BE49-F238E27FC236}">
                <a16:creationId xmlns:a16="http://schemas.microsoft.com/office/drawing/2014/main" id="{BEEDC020-6DB5-4816-8223-D77F7BBD3A38}"/>
              </a:ext>
            </a:extLst>
          </p:cNvPr>
          <p:cNvSpPr txBox="1">
            <a:spLocks noChangeArrowheads="1"/>
          </p:cNvSpPr>
          <p:nvPr/>
        </p:nvSpPr>
        <p:spPr bwMode="auto">
          <a:xfrm>
            <a:off x="2085787" y="2326783"/>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dirty="0">
                <a:latin typeface="Times New Roman" panose="02020603050405020304" pitchFamily="18" charset="0"/>
              </a:rPr>
              <a:t>Cl</a:t>
            </a:r>
            <a:r>
              <a:rPr lang="cs-CZ" altLang="cs-CZ" sz="1800" baseline="30000" dirty="0">
                <a:latin typeface="Times New Roman" panose="02020603050405020304" pitchFamily="18" charset="0"/>
              </a:rPr>
              <a:t>-</a:t>
            </a:r>
          </a:p>
        </p:txBody>
      </p:sp>
      <p:sp>
        <p:nvSpPr>
          <p:cNvPr id="64" name="TextovéPole 6">
            <a:extLst>
              <a:ext uri="{FF2B5EF4-FFF2-40B4-BE49-F238E27FC236}">
                <a16:creationId xmlns:a16="http://schemas.microsoft.com/office/drawing/2014/main" id="{E4F03CF6-D22A-4472-A3FE-F5855EC6D4EA}"/>
              </a:ext>
            </a:extLst>
          </p:cNvPr>
          <p:cNvSpPr txBox="1">
            <a:spLocks noChangeArrowheads="1"/>
          </p:cNvSpPr>
          <p:nvPr/>
        </p:nvSpPr>
        <p:spPr bwMode="auto">
          <a:xfrm>
            <a:off x="226526" y="860127"/>
            <a:ext cx="5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dirty="0">
                <a:latin typeface="Times New Roman" panose="02020603050405020304" pitchFamily="18" charset="0"/>
              </a:rPr>
              <a:t>Na</a:t>
            </a:r>
            <a:r>
              <a:rPr lang="cs-CZ" altLang="cs-CZ" sz="1800" baseline="30000" dirty="0">
                <a:latin typeface="Times New Roman" panose="02020603050405020304" pitchFamily="18" charset="0"/>
              </a:rPr>
              <a:t>+</a:t>
            </a:r>
          </a:p>
        </p:txBody>
      </p:sp>
      <p:cxnSp>
        <p:nvCxnSpPr>
          <p:cNvPr id="65" name="Přímá spojnice se šipkou 64">
            <a:extLst>
              <a:ext uri="{FF2B5EF4-FFF2-40B4-BE49-F238E27FC236}">
                <a16:creationId xmlns:a16="http://schemas.microsoft.com/office/drawing/2014/main" id="{F8797E01-46F8-4637-A745-49A60D5EE52F}"/>
              </a:ext>
            </a:extLst>
          </p:cNvPr>
          <p:cNvCxnSpPr>
            <a:cxnSpLocks/>
          </p:cNvCxnSpPr>
          <p:nvPr/>
        </p:nvCxnSpPr>
        <p:spPr>
          <a:xfrm flipV="1">
            <a:off x="680875" y="1216711"/>
            <a:ext cx="0" cy="846458"/>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ovéPole 5">
            <a:extLst>
              <a:ext uri="{FF2B5EF4-FFF2-40B4-BE49-F238E27FC236}">
                <a16:creationId xmlns:a16="http://schemas.microsoft.com/office/drawing/2014/main" id="{69AE421C-E0E4-491B-A856-CC77FB854B07}"/>
              </a:ext>
            </a:extLst>
          </p:cNvPr>
          <p:cNvSpPr txBox="1">
            <a:spLocks noChangeArrowheads="1"/>
          </p:cNvSpPr>
          <p:nvPr/>
        </p:nvSpPr>
        <p:spPr bwMode="auto">
          <a:xfrm>
            <a:off x="1476534" y="238261"/>
            <a:ext cx="11608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dirty="0">
                <a:latin typeface="Times New Roman" panose="02020603050405020304" pitchFamily="18" charset="0"/>
              </a:rPr>
              <a:t>CO</a:t>
            </a:r>
            <a:r>
              <a:rPr lang="cs-CZ" altLang="cs-CZ" sz="1800" baseline="-25000" dirty="0">
                <a:latin typeface="Times New Roman" panose="02020603050405020304" pitchFamily="18" charset="0"/>
              </a:rPr>
              <a:t>2</a:t>
            </a:r>
            <a:r>
              <a:rPr lang="cs-CZ" altLang="cs-CZ" sz="1800" dirty="0">
                <a:latin typeface="Times New Roman" panose="02020603050405020304" pitchFamily="18" charset="0"/>
              </a:rPr>
              <a:t>+H</a:t>
            </a:r>
            <a:r>
              <a:rPr lang="cs-CZ" altLang="cs-CZ" sz="1800" baseline="-25000" dirty="0">
                <a:latin typeface="Times New Roman" panose="02020603050405020304" pitchFamily="18" charset="0"/>
              </a:rPr>
              <a:t>2</a:t>
            </a:r>
            <a:r>
              <a:rPr lang="cs-CZ" altLang="cs-CZ" sz="1800" dirty="0">
                <a:latin typeface="Times New Roman" panose="02020603050405020304" pitchFamily="18" charset="0"/>
              </a:rPr>
              <a:t>O</a:t>
            </a:r>
          </a:p>
        </p:txBody>
      </p:sp>
      <p:cxnSp>
        <p:nvCxnSpPr>
          <p:cNvPr id="46" name="Přímá spojnice se šipkou 45">
            <a:extLst>
              <a:ext uri="{FF2B5EF4-FFF2-40B4-BE49-F238E27FC236}">
                <a16:creationId xmlns:a16="http://schemas.microsoft.com/office/drawing/2014/main" id="{272BFE6A-9AE7-43AC-A63B-14BD4EEAAB6D}"/>
              </a:ext>
            </a:extLst>
          </p:cNvPr>
          <p:cNvCxnSpPr>
            <a:cxnSpLocks/>
            <a:endCxn id="53" idx="3"/>
          </p:cNvCxnSpPr>
          <p:nvPr/>
        </p:nvCxnSpPr>
        <p:spPr>
          <a:xfrm flipH="1">
            <a:off x="1357214" y="607593"/>
            <a:ext cx="684292" cy="446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Přímá spojnice se šipkou 70">
            <a:extLst>
              <a:ext uri="{FF2B5EF4-FFF2-40B4-BE49-F238E27FC236}">
                <a16:creationId xmlns:a16="http://schemas.microsoft.com/office/drawing/2014/main" id="{F8027372-8F1E-4610-B230-262AE9B80C26}"/>
              </a:ext>
            </a:extLst>
          </p:cNvPr>
          <p:cNvCxnSpPr>
            <a:cxnSpLocks/>
            <a:stCxn id="66" idx="2"/>
            <a:endCxn id="54" idx="0"/>
          </p:cNvCxnSpPr>
          <p:nvPr/>
        </p:nvCxnSpPr>
        <p:spPr>
          <a:xfrm>
            <a:off x="2056982" y="607593"/>
            <a:ext cx="329120" cy="1292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123" name="TextovéPole 133122">
            <a:extLst>
              <a:ext uri="{FF2B5EF4-FFF2-40B4-BE49-F238E27FC236}">
                <a16:creationId xmlns:a16="http://schemas.microsoft.com/office/drawing/2014/main" id="{02E7043A-2CDB-490E-AA59-2344B1D8D215}"/>
              </a:ext>
            </a:extLst>
          </p:cNvPr>
          <p:cNvSpPr txBox="1"/>
          <p:nvPr/>
        </p:nvSpPr>
        <p:spPr>
          <a:xfrm>
            <a:off x="2214560" y="4435424"/>
            <a:ext cx="2648481" cy="523220"/>
          </a:xfrm>
          <a:prstGeom prst="rect">
            <a:avLst/>
          </a:prstGeom>
          <a:solidFill>
            <a:schemeClr val="bg1"/>
          </a:solidFill>
        </p:spPr>
        <p:txBody>
          <a:bodyPr wrap="none" rtlCol="0">
            <a:spAutoFit/>
          </a:bodyPr>
          <a:lstStyle/>
          <a:p>
            <a:pPr algn="ctr"/>
            <a:r>
              <a:rPr lang="cs-CZ" sz="2800" dirty="0"/>
              <a:t>        </a:t>
            </a:r>
            <a:r>
              <a:rPr lang="cs-CZ" sz="2800" dirty="0" err="1"/>
              <a:t>Diarhoe</a:t>
            </a:r>
            <a:r>
              <a:rPr lang="cs-CZ" sz="2800" dirty="0"/>
              <a:t>       </a:t>
            </a:r>
            <a:endParaRPr lang="en-US" sz="2800" dirty="0"/>
          </a:p>
        </p:txBody>
      </p:sp>
      <p:sp>
        <p:nvSpPr>
          <p:cNvPr id="76" name="TextovéPole 75">
            <a:extLst>
              <a:ext uri="{FF2B5EF4-FFF2-40B4-BE49-F238E27FC236}">
                <a16:creationId xmlns:a16="http://schemas.microsoft.com/office/drawing/2014/main" id="{6A2CDBCC-8B1A-4F89-97FB-EC671396F753}"/>
              </a:ext>
            </a:extLst>
          </p:cNvPr>
          <p:cNvSpPr txBox="1"/>
          <p:nvPr/>
        </p:nvSpPr>
        <p:spPr>
          <a:xfrm>
            <a:off x="1029640" y="3014208"/>
            <a:ext cx="1303789" cy="523220"/>
          </a:xfrm>
          <a:prstGeom prst="rect">
            <a:avLst/>
          </a:prstGeom>
          <a:solidFill>
            <a:schemeClr val="bg1"/>
          </a:solidFill>
        </p:spPr>
        <p:txBody>
          <a:bodyPr wrap="square" rtlCol="0">
            <a:spAutoFit/>
          </a:bodyPr>
          <a:lstStyle/>
          <a:p>
            <a:r>
              <a:rPr lang="cs-CZ" sz="2800" dirty="0"/>
              <a:t>Norma     </a:t>
            </a:r>
            <a:endParaRPr lang="en-US" sz="2800" dirty="0"/>
          </a:p>
        </p:txBody>
      </p:sp>
      <p:sp>
        <p:nvSpPr>
          <p:cNvPr id="77" name="TextovéPole 76">
            <a:extLst>
              <a:ext uri="{FF2B5EF4-FFF2-40B4-BE49-F238E27FC236}">
                <a16:creationId xmlns:a16="http://schemas.microsoft.com/office/drawing/2014/main" id="{2BCDB7B3-056D-4A62-8D23-5E6D6F6ECDFF}"/>
              </a:ext>
            </a:extLst>
          </p:cNvPr>
          <p:cNvSpPr txBox="1"/>
          <p:nvPr/>
        </p:nvSpPr>
        <p:spPr>
          <a:xfrm>
            <a:off x="611288" y="1455365"/>
            <a:ext cx="590226" cy="369332"/>
          </a:xfrm>
          <a:prstGeom prst="rect">
            <a:avLst/>
          </a:prstGeom>
          <a:noFill/>
        </p:spPr>
        <p:txBody>
          <a:bodyPr wrap="none" rtlCol="0">
            <a:spAutoFit/>
          </a:bodyPr>
          <a:lstStyle/>
          <a:p>
            <a:r>
              <a:rPr lang="cs-CZ" dirty="0"/>
              <a:t>NHE</a:t>
            </a:r>
            <a:endParaRPr lang="en-US" dirty="0"/>
          </a:p>
        </p:txBody>
      </p:sp>
      <p:sp>
        <p:nvSpPr>
          <p:cNvPr id="78" name="TextovéPole 77">
            <a:extLst>
              <a:ext uri="{FF2B5EF4-FFF2-40B4-BE49-F238E27FC236}">
                <a16:creationId xmlns:a16="http://schemas.microsoft.com/office/drawing/2014/main" id="{D637D5AD-1DDC-4484-90D8-63D0905F340A}"/>
              </a:ext>
            </a:extLst>
          </p:cNvPr>
          <p:cNvSpPr txBox="1"/>
          <p:nvPr/>
        </p:nvSpPr>
        <p:spPr>
          <a:xfrm>
            <a:off x="1468019" y="2164128"/>
            <a:ext cx="429926" cy="369332"/>
          </a:xfrm>
          <a:prstGeom prst="rect">
            <a:avLst/>
          </a:prstGeom>
          <a:noFill/>
        </p:spPr>
        <p:txBody>
          <a:bodyPr wrap="none" rtlCol="0">
            <a:spAutoFit/>
          </a:bodyPr>
          <a:lstStyle/>
          <a:p>
            <a:r>
              <a:rPr lang="cs-CZ" dirty="0"/>
              <a:t>AE</a:t>
            </a:r>
            <a:endParaRPr lang="en-US" dirty="0"/>
          </a:p>
        </p:txBody>
      </p:sp>
      <p:sp>
        <p:nvSpPr>
          <p:cNvPr id="38" name="TextovéPole 37">
            <a:extLst>
              <a:ext uri="{FF2B5EF4-FFF2-40B4-BE49-F238E27FC236}">
                <a16:creationId xmlns:a16="http://schemas.microsoft.com/office/drawing/2014/main" id="{04304F65-D228-42B6-9A79-FBB39C32908C}"/>
              </a:ext>
            </a:extLst>
          </p:cNvPr>
          <p:cNvSpPr txBox="1"/>
          <p:nvPr/>
        </p:nvSpPr>
        <p:spPr>
          <a:xfrm>
            <a:off x="4518501" y="-51944"/>
            <a:ext cx="6790770" cy="461665"/>
          </a:xfrm>
          <a:prstGeom prst="rect">
            <a:avLst/>
          </a:prstGeom>
          <a:noFill/>
        </p:spPr>
        <p:txBody>
          <a:bodyPr wrap="none" rtlCol="0">
            <a:spAutoFit/>
          </a:bodyPr>
          <a:lstStyle/>
          <a:p>
            <a:r>
              <a:rPr lang="cs-CZ" sz="2400" b="1" dirty="0"/>
              <a:t>Patogeneze </a:t>
            </a:r>
            <a:r>
              <a:rPr lang="cs-CZ" sz="2400" b="1" dirty="0" err="1"/>
              <a:t>hyperchloremické</a:t>
            </a:r>
            <a:r>
              <a:rPr lang="cs-CZ" sz="2400" b="1" dirty="0"/>
              <a:t> acidózy při průjmech</a:t>
            </a:r>
            <a:endParaRPr lang="en-US" sz="2400" b="1" dirty="0"/>
          </a:p>
        </p:txBody>
      </p:sp>
    </p:spTree>
    <p:extLst>
      <p:ext uri="{BB962C8B-B14F-4D97-AF65-F5344CB8AC3E}">
        <p14:creationId xmlns:p14="http://schemas.microsoft.com/office/powerpoint/2010/main" val="898044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BAD141E-2166-4156-BB67-17D9293C9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491" y="0"/>
            <a:ext cx="4141074" cy="6858000"/>
          </a:xfrm>
          <a:prstGeom prst="rect">
            <a:avLst/>
          </a:prstGeom>
        </p:spPr>
      </p:pic>
      <p:sp>
        <p:nvSpPr>
          <p:cNvPr id="4" name="TextovéPole 3">
            <a:extLst>
              <a:ext uri="{FF2B5EF4-FFF2-40B4-BE49-F238E27FC236}">
                <a16:creationId xmlns:a16="http://schemas.microsoft.com/office/drawing/2014/main" id="{662A8ED5-C470-4984-B613-AF9C7386D39C}"/>
              </a:ext>
            </a:extLst>
          </p:cNvPr>
          <p:cNvSpPr txBox="1"/>
          <p:nvPr/>
        </p:nvSpPr>
        <p:spPr>
          <a:xfrm>
            <a:off x="164226" y="500791"/>
            <a:ext cx="2383986" cy="830997"/>
          </a:xfrm>
          <a:prstGeom prst="rect">
            <a:avLst/>
          </a:prstGeom>
          <a:noFill/>
        </p:spPr>
        <p:txBody>
          <a:bodyPr wrap="none" rtlCol="0">
            <a:spAutoFit/>
          </a:bodyPr>
          <a:lstStyle/>
          <a:p>
            <a:pPr algn="r"/>
            <a:r>
              <a:rPr lang="cs-CZ" sz="2400" b="1" dirty="0"/>
              <a:t>Vyrovnaná </a:t>
            </a:r>
          </a:p>
          <a:p>
            <a:pPr algn="r"/>
            <a:r>
              <a:rPr lang="cs-CZ" sz="2400" b="1" dirty="0"/>
              <a:t>bilance albuminu</a:t>
            </a:r>
            <a:endParaRPr lang="en-US" sz="2400" b="1" dirty="0"/>
          </a:p>
        </p:txBody>
      </p:sp>
      <p:pic>
        <p:nvPicPr>
          <p:cNvPr id="9" name="Obrázek 8">
            <a:extLst>
              <a:ext uri="{FF2B5EF4-FFF2-40B4-BE49-F238E27FC236}">
                <a16:creationId xmlns:a16="http://schemas.microsoft.com/office/drawing/2014/main" id="{44B48D47-C190-4971-8F5B-BB1F0E5757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3840" y="13439"/>
            <a:ext cx="4141074" cy="6858000"/>
          </a:xfrm>
          <a:prstGeom prst="rect">
            <a:avLst/>
          </a:prstGeom>
          <a:solidFill>
            <a:srgbClr val="FED03E"/>
          </a:solidFill>
          <a:ln>
            <a:noFill/>
          </a:ln>
        </p:spPr>
      </p:pic>
      <p:grpSp>
        <p:nvGrpSpPr>
          <p:cNvPr id="2" name="Group 1">
            <a:extLst>
              <a:ext uri="{FF2B5EF4-FFF2-40B4-BE49-F238E27FC236}">
                <a16:creationId xmlns:a16="http://schemas.microsoft.com/office/drawing/2014/main" id="{8D49FA5D-97F2-65D7-81D5-0F96F4C4CAED}"/>
              </a:ext>
            </a:extLst>
          </p:cNvPr>
          <p:cNvGrpSpPr/>
          <p:nvPr/>
        </p:nvGrpSpPr>
        <p:grpSpPr>
          <a:xfrm>
            <a:off x="7929349" y="3600171"/>
            <a:ext cx="2234820" cy="2595913"/>
            <a:chOff x="7929349" y="3600171"/>
            <a:chExt cx="2234820" cy="2595913"/>
          </a:xfrm>
        </p:grpSpPr>
        <p:cxnSp>
          <p:nvCxnSpPr>
            <p:cNvPr id="6" name="Přímá spojnice 5">
              <a:extLst>
                <a:ext uri="{FF2B5EF4-FFF2-40B4-BE49-F238E27FC236}">
                  <a16:creationId xmlns:a16="http://schemas.microsoft.com/office/drawing/2014/main" id="{6C8C8666-9472-475A-99F1-11B594019899}"/>
                </a:ext>
              </a:extLst>
            </p:cNvPr>
            <p:cNvCxnSpPr/>
            <p:nvPr/>
          </p:nvCxnSpPr>
          <p:spPr>
            <a:xfrm>
              <a:off x="9771798" y="5643349"/>
              <a:ext cx="0" cy="55273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481E003D-D6A5-406D-8835-A07B57343038}"/>
                </a:ext>
              </a:extLst>
            </p:cNvPr>
            <p:cNvCxnSpPr/>
            <p:nvPr/>
          </p:nvCxnSpPr>
          <p:spPr>
            <a:xfrm>
              <a:off x="9771798" y="4335439"/>
              <a:ext cx="0" cy="55273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E86C6ADD-F30A-4AFB-A577-00EEB517A146}"/>
                </a:ext>
              </a:extLst>
            </p:cNvPr>
            <p:cNvCxnSpPr/>
            <p:nvPr/>
          </p:nvCxnSpPr>
          <p:spPr>
            <a:xfrm>
              <a:off x="8429768" y="5643348"/>
              <a:ext cx="0" cy="55273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3203B9D3-AD1F-4A85-A95E-B734D8EB65B3}"/>
                </a:ext>
              </a:extLst>
            </p:cNvPr>
            <p:cNvCxnSpPr>
              <a:cxnSpLocks/>
            </p:cNvCxnSpPr>
            <p:nvPr/>
          </p:nvCxnSpPr>
          <p:spPr>
            <a:xfrm>
              <a:off x="7929349" y="4795483"/>
              <a:ext cx="47994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49DF9A04-DD7E-459E-BF68-17F04AD5D2E9}"/>
                </a:ext>
              </a:extLst>
            </p:cNvPr>
            <p:cNvCxnSpPr>
              <a:cxnSpLocks/>
            </p:cNvCxnSpPr>
            <p:nvPr/>
          </p:nvCxnSpPr>
          <p:spPr>
            <a:xfrm>
              <a:off x="8432043" y="4557215"/>
              <a:ext cx="0" cy="5334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Obdélník 26">
              <a:extLst>
                <a:ext uri="{FF2B5EF4-FFF2-40B4-BE49-F238E27FC236}">
                  <a16:creationId xmlns:a16="http://schemas.microsoft.com/office/drawing/2014/main" id="{F0D2DE58-BB1C-47B1-BDED-632B69A24F6C}"/>
                </a:ext>
              </a:extLst>
            </p:cNvPr>
            <p:cNvSpPr/>
            <p:nvPr/>
          </p:nvSpPr>
          <p:spPr>
            <a:xfrm>
              <a:off x="8196618" y="3600171"/>
              <a:ext cx="733565" cy="218359"/>
            </a:xfrm>
            <a:prstGeom prst="rect">
              <a:avLst/>
            </a:prstGeom>
            <a:solidFill>
              <a:srgbClr val="FED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bdélník 27">
              <a:extLst>
                <a:ext uri="{FF2B5EF4-FFF2-40B4-BE49-F238E27FC236}">
                  <a16:creationId xmlns:a16="http://schemas.microsoft.com/office/drawing/2014/main" id="{69A09775-B959-4101-8150-E7E10D9B4858}"/>
                </a:ext>
              </a:extLst>
            </p:cNvPr>
            <p:cNvSpPr/>
            <p:nvPr/>
          </p:nvSpPr>
          <p:spPr>
            <a:xfrm>
              <a:off x="9430602" y="3673523"/>
              <a:ext cx="733567" cy="218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ovéPole 28">
            <a:extLst>
              <a:ext uri="{FF2B5EF4-FFF2-40B4-BE49-F238E27FC236}">
                <a16:creationId xmlns:a16="http://schemas.microsoft.com/office/drawing/2014/main" id="{DD6D6124-9216-43F4-A73E-B743DC2D0ED7}"/>
              </a:ext>
            </a:extLst>
          </p:cNvPr>
          <p:cNvSpPr txBox="1"/>
          <p:nvPr/>
        </p:nvSpPr>
        <p:spPr>
          <a:xfrm>
            <a:off x="5486035" y="500791"/>
            <a:ext cx="2383986" cy="830997"/>
          </a:xfrm>
          <a:prstGeom prst="rect">
            <a:avLst/>
          </a:prstGeom>
          <a:noFill/>
        </p:spPr>
        <p:txBody>
          <a:bodyPr wrap="none" rtlCol="0">
            <a:spAutoFit/>
          </a:bodyPr>
          <a:lstStyle/>
          <a:p>
            <a:pPr algn="r"/>
            <a:r>
              <a:rPr lang="cs-CZ" sz="2400" b="1" dirty="0"/>
              <a:t>Negativní </a:t>
            </a:r>
          </a:p>
          <a:p>
            <a:r>
              <a:rPr lang="cs-CZ" sz="2400" b="1" dirty="0"/>
              <a:t>bilance albuminu</a:t>
            </a:r>
            <a:endParaRPr lang="en-US" sz="2400" b="1" dirty="0"/>
          </a:p>
        </p:txBody>
      </p:sp>
      <p:sp>
        <p:nvSpPr>
          <p:cNvPr id="30" name="TextovéPole 29">
            <a:extLst>
              <a:ext uri="{FF2B5EF4-FFF2-40B4-BE49-F238E27FC236}">
                <a16:creationId xmlns:a16="http://schemas.microsoft.com/office/drawing/2014/main" id="{ACDF075E-0032-4D18-93C9-B8439AC9B2AA}"/>
              </a:ext>
            </a:extLst>
          </p:cNvPr>
          <p:cNvSpPr txBox="1"/>
          <p:nvPr/>
        </p:nvSpPr>
        <p:spPr>
          <a:xfrm>
            <a:off x="5793443" y="1535373"/>
            <a:ext cx="2135906" cy="369332"/>
          </a:xfrm>
          <a:prstGeom prst="rect">
            <a:avLst/>
          </a:prstGeom>
          <a:solidFill>
            <a:srgbClr val="FFFF00"/>
          </a:solidFill>
          <a:ln>
            <a:solidFill>
              <a:schemeClr val="tx1"/>
            </a:solidFill>
          </a:ln>
        </p:spPr>
        <p:txBody>
          <a:bodyPr wrap="none" rtlCol="0">
            <a:spAutoFit/>
          </a:bodyPr>
          <a:lstStyle/>
          <a:p>
            <a:r>
              <a:rPr lang="cs-CZ" dirty="0"/>
              <a:t>Metabolická alkalóza</a:t>
            </a:r>
            <a:endParaRPr lang="en-US" dirty="0"/>
          </a:p>
        </p:txBody>
      </p:sp>
      <p:sp>
        <p:nvSpPr>
          <p:cNvPr id="31" name="Šipka: dolů 30">
            <a:extLst>
              <a:ext uri="{FF2B5EF4-FFF2-40B4-BE49-F238E27FC236}">
                <a16:creationId xmlns:a16="http://schemas.microsoft.com/office/drawing/2014/main" id="{4D830595-978A-432B-A132-9F75A0E85882}"/>
              </a:ext>
            </a:extLst>
          </p:cNvPr>
          <p:cNvSpPr/>
          <p:nvPr/>
        </p:nvSpPr>
        <p:spPr>
          <a:xfrm>
            <a:off x="6741994" y="1241946"/>
            <a:ext cx="266131" cy="300251"/>
          </a:xfrm>
          <a:prstGeom prst="downArrow">
            <a:avLst/>
          </a:prstGeom>
          <a:solidFill>
            <a:srgbClr val="FFFF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7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F920750-C3B3-4CBA-8435-2B4438DEB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687" y="0"/>
            <a:ext cx="5428851" cy="6858000"/>
          </a:xfrm>
          <a:prstGeom prst="rect">
            <a:avLst/>
          </a:prstGeom>
        </p:spPr>
      </p:pic>
    </p:spTree>
    <p:extLst>
      <p:ext uri="{BB962C8B-B14F-4D97-AF65-F5344CB8AC3E}">
        <p14:creationId xmlns:p14="http://schemas.microsoft.com/office/powerpoint/2010/main" val="1875074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DD33A3B-BD92-4F52-AAB0-04279C8D8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078" y="0"/>
            <a:ext cx="9417841" cy="6858000"/>
          </a:xfrm>
          <a:prstGeom prst="rect">
            <a:avLst/>
          </a:prstGeom>
        </p:spPr>
      </p:pic>
    </p:spTree>
    <p:extLst>
      <p:ext uri="{BB962C8B-B14F-4D97-AF65-F5344CB8AC3E}">
        <p14:creationId xmlns:p14="http://schemas.microsoft.com/office/powerpoint/2010/main" val="10559623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6DA3BA6D-D611-4008-BC12-78B47C89F104}"/>
              </a:ext>
            </a:extLst>
          </p:cNvPr>
          <p:cNvSpPr/>
          <p:nvPr/>
        </p:nvSpPr>
        <p:spPr>
          <a:xfrm>
            <a:off x="4799856" y="1216871"/>
            <a:ext cx="936104" cy="5092449"/>
          </a:xfrm>
          <a:prstGeom prst="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Obdélník 4">
            <a:extLst>
              <a:ext uri="{FF2B5EF4-FFF2-40B4-BE49-F238E27FC236}">
                <a16:creationId xmlns:a16="http://schemas.microsoft.com/office/drawing/2014/main" id="{686A2F1C-AE4B-4C43-8264-2CC4137CB64F}"/>
              </a:ext>
            </a:extLst>
          </p:cNvPr>
          <p:cNvSpPr/>
          <p:nvPr/>
        </p:nvSpPr>
        <p:spPr>
          <a:xfrm>
            <a:off x="4799856" y="989112"/>
            <a:ext cx="936104" cy="227758"/>
          </a:xfrm>
          <a:prstGeom prst="rect">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bdélník 5">
            <a:extLst>
              <a:ext uri="{FF2B5EF4-FFF2-40B4-BE49-F238E27FC236}">
                <a16:creationId xmlns:a16="http://schemas.microsoft.com/office/drawing/2014/main" id="{98F0E437-0DAC-4BCB-8A0C-FD91528535C7}"/>
              </a:ext>
            </a:extLst>
          </p:cNvPr>
          <p:cNvSpPr/>
          <p:nvPr/>
        </p:nvSpPr>
        <p:spPr>
          <a:xfrm>
            <a:off x="4799856" y="881762"/>
            <a:ext cx="936104" cy="99637"/>
          </a:xfrm>
          <a:prstGeom prst="rect">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bdélník 6">
            <a:extLst>
              <a:ext uri="{FF2B5EF4-FFF2-40B4-BE49-F238E27FC236}">
                <a16:creationId xmlns:a16="http://schemas.microsoft.com/office/drawing/2014/main" id="{8B0186E5-7195-423C-BF2D-37B3D93BB2B7}"/>
              </a:ext>
            </a:extLst>
          </p:cNvPr>
          <p:cNvSpPr/>
          <p:nvPr/>
        </p:nvSpPr>
        <p:spPr>
          <a:xfrm>
            <a:off x="4799856" y="823952"/>
            <a:ext cx="936104" cy="69285"/>
          </a:xfrm>
          <a:prstGeom prst="rect">
            <a:avLst/>
          </a:prstGeom>
          <a:solidFill>
            <a:schemeClr val="accent3">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bdélník 7">
            <a:extLst>
              <a:ext uri="{FF2B5EF4-FFF2-40B4-BE49-F238E27FC236}">
                <a16:creationId xmlns:a16="http://schemas.microsoft.com/office/drawing/2014/main" id="{854ED6D4-7820-4FE3-AE57-551969C9E726}"/>
              </a:ext>
            </a:extLst>
          </p:cNvPr>
          <p:cNvSpPr/>
          <p:nvPr/>
        </p:nvSpPr>
        <p:spPr>
          <a:xfrm>
            <a:off x="3863752" y="2564904"/>
            <a:ext cx="936104" cy="3744416"/>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bdélník 10">
            <a:extLst>
              <a:ext uri="{FF2B5EF4-FFF2-40B4-BE49-F238E27FC236}">
                <a16:creationId xmlns:a16="http://schemas.microsoft.com/office/drawing/2014/main" id="{AA3C4561-27B8-4960-8498-CD0227F0F0F6}"/>
              </a:ext>
            </a:extLst>
          </p:cNvPr>
          <p:cNvSpPr/>
          <p:nvPr/>
        </p:nvSpPr>
        <p:spPr>
          <a:xfrm>
            <a:off x="3861542" y="821495"/>
            <a:ext cx="936104" cy="89727"/>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ovéPole 2">
            <a:extLst>
              <a:ext uri="{FF2B5EF4-FFF2-40B4-BE49-F238E27FC236}">
                <a16:creationId xmlns:a16="http://schemas.microsoft.com/office/drawing/2014/main" id="{D9138FF0-4833-44C9-B63C-709B365882CF}"/>
              </a:ext>
            </a:extLst>
          </p:cNvPr>
          <p:cNvSpPr txBox="1"/>
          <p:nvPr/>
        </p:nvSpPr>
        <p:spPr>
          <a:xfrm>
            <a:off x="4565530" y="-45639"/>
            <a:ext cx="510076" cy="461665"/>
          </a:xfrm>
          <a:prstGeom prst="rect">
            <a:avLst/>
          </a:prstGeom>
          <a:noFill/>
        </p:spPr>
        <p:txBody>
          <a:bodyPr wrap="none" rtlCol="0">
            <a:spAutoFit/>
          </a:bodyPr>
          <a:lstStyle/>
          <a:p>
            <a:r>
              <a:rPr lang="cs-CZ" dirty="0" err="1"/>
              <a:t>Pi</a:t>
            </a:r>
            <a:r>
              <a:rPr lang="cs-CZ" baseline="50000" dirty="0"/>
              <a:t>-</a:t>
            </a:r>
            <a:endParaRPr lang="en-US" baseline="50000" dirty="0"/>
          </a:p>
        </p:txBody>
      </p:sp>
      <p:sp>
        <p:nvSpPr>
          <p:cNvPr id="14" name="TextovéPole 13">
            <a:extLst>
              <a:ext uri="{FF2B5EF4-FFF2-40B4-BE49-F238E27FC236}">
                <a16:creationId xmlns:a16="http://schemas.microsoft.com/office/drawing/2014/main" id="{D5CC9D54-3B08-47AB-9946-F3929D74B9EA}"/>
              </a:ext>
            </a:extLst>
          </p:cNvPr>
          <p:cNvSpPr txBox="1"/>
          <p:nvPr/>
        </p:nvSpPr>
        <p:spPr>
          <a:xfrm>
            <a:off x="5993304" y="78715"/>
            <a:ext cx="830677" cy="461665"/>
          </a:xfrm>
          <a:prstGeom prst="rect">
            <a:avLst/>
          </a:prstGeom>
          <a:noFill/>
        </p:spPr>
        <p:txBody>
          <a:bodyPr wrap="none" rtlCol="0">
            <a:spAutoFit/>
          </a:bodyPr>
          <a:lstStyle/>
          <a:p>
            <a:r>
              <a:rPr lang="cs-CZ" dirty="0"/>
              <a:t>Mg</a:t>
            </a:r>
            <a:r>
              <a:rPr lang="cs-CZ" baseline="50000" dirty="0"/>
              <a:t>2+</a:t>
            </a:r>
            <a:endParaRPr lang="en-US" baseline="50000" dirty="0"/>
          </a:p>
        </p:txBody>
      </p:sp>
      <p:sp>
        <p:nvSpPr>
          <p:cNvPr id="15" name="TextovéPole 14">
            <a:extLst>
              <a:ext uri="{FF2B5EF4-FFF2-40B4-BE49-F238E27FC236}">
                <a16:creationId xmlns:a16="http://schemas.microsoft.com/office/drawing/2014/main" id="{42C0CC90-FD20-4196-96A0-4437F1E2D9AA}"/>
              </a:ext>
            </a:extLst>
          </p:cNvPr>
          <p:cNvSpPr txBox="1"/>
          <p:nvPr/>
        </p:nvSpPr>
        <p:spPr>
          <a:xfrm>
            <a:off x="6167074" y="394520"/>
            <a:ext cx="744114" cy="461665"/>
          </a:xfrm>
          <a:prstGeom prst="rect">
            <a:avLst/>
          </a:prstGeom>
          <a:noFill/>
        </p:spPr>
        <p:txBody>
          <a:bodyPr wrap="none" rtlCol="0">
            <a:spAutoFit/>
          </a:bodyPr>
          <a:lstStyle/>
          <a:p>
            <a:r>
              <a:rPr lang="cs-CZ" dirty="0"/>
              <a:t>Ca</a:t>
            </a:r>
            <a:r>
              <a:rPr lang="cs-CZ" baseline="50000" dirty="0"/>
              <a:t>2+</a:t>
            </a:r>
            <a:endParaRPr lang="en-US" baseline="50000" dirty="0"/>
          </a:p>
        </p:txBody>
      </p:sp>
      <p:sp>
        <p:nvSpPr>
          <p:cNvPr id="16" name="TextovéPole 15">
            <a:extLst>
              <a:ext uri="{FF2B5EF4-FFF2-40B4-BE49-F238E27FC236}">
                <a16:creationId xmlns:a16="http://schemas.microsoft.com/office/drawing/2014/main" id="{41C3B3ED-7319-4FB3-AAE4-FF76942423C7}"/>
              </a:ext>
            </a:extLst>
          </p:cNvPr>
          <p:cNvSpPr txBox="1"/>
          <p:nvPr/>
        </p:nvSpPr>
        <p:spPr>
          <a:xfrm>
            <a:off x="6651542" y="651109"/>
            <a:ext cx="522900" cy="461665"/>
          </a:xfrm>
          <a:prstGeom prst="rect">
            <a:avLst/>
          </a:prstGeom>
          <a:noFill/>
        </p:spPr>
        <p:txBody>
          <a:bodyPr wrap="none" rtlCol="0">
            <a:spAutoFit/>
          </a:bodyPr>
          <a:lstStyle/>
          <a:p>
            <a:r>
              <a:rPr lang="cs-CZ" dirty="0"/>
              <a:t>K</a:t>
            </a:r>
            <a:r>
              <a:rPr lang="cs-CZ" baseline="50000" dirty="0"/>
              <a:t>+</a:t>
            </a:r>
            <a:endParaRPr lang="en-US" baseline="50000" dirty="0"/>
          </a:p>
        </p:txBody>
      </p:sp>
      <p:sp>
        <p:nvSpPr>
          <p:cNvPr id="17" name="TextovéPole 16">
            <a:extLst>
              <a:ext uri="{FF2B5EF4-FFF2-40B4-BE49-F238E27FC236}">
                <a16:creationId xmlns:a16="http://schemas.microsoft.com/office/drawing/2014/main" id="{14B99448-0AB3-4B12-A172-28E520450692}"/>
              </a:ext>
            </a:extLst>
          </p:cNvPr>
          <p:cNvSpPr txBox="1"/>
          <p:nvPr/>
        </p:nvSpPr>
        <p:spPr>
          <a:xfrm>
            <a:off x="4943873" y="4005065"/>
            <a:ext cx="659155" cy="461665"/>
          </a:xfrm>
          <a:prstGeom prst="rect">
            <a:avLst/>
          </a:prstGeom>
          <a:noFill/>
        </p:spPr>
        <p:txBody>
          <a:bodyPr wrap="none" rtlCol="0">
            <a:spAutoFit/>
          </a:bodyPr>
          <a:lstStyle/>
          <a:p>
            <a:r>
              <a:rPr lang="cs-CZ" dirty="0"/>
              <a:t>Na</a:t>
            </a:r>
            <a:r>
              <a:rPr lang="cs-CZ" baseline="50000" dirty="0"/>
              <a:t>+</a:t>
            </a:r>
            <a:endParaRPr lang="en-US" baseline="50000" dirty="0"/>
          </a:p>
        </p:txBody>
      </p:sp>
      <p:sp>
        <p:nvSpPr>
          <p:cNvPr id="18" name="TextovéPole 17">
            <a:extLst>
              <a:ext uri="{FF2B5EF4-FFF2-40B4-BE49-F238E27FC236}">
                <a16:creationId xmlns:a16="http://schemas.microsoft.com/office/drawing/2014/main" id="{71B37486-C20F-46A9-BB8D-CF792D541855}"/>
              </a:ext>
            </a:extLst>
          </p:cNvPr>
          <p:cNvSpPr txBox="1"/>
          <p:nvPr/>
        </p:nvSpPr>
        <p:spPr>
          <a:xfrm>
            <a:off x="4082811" y="4005065"/>
            <a:ext cx="543739" cy="461665"/>
          </a:xfrm>
          <a:prstGeom prst="rect">
            <a:avLst/>
          </a:prstGeom>
          <a:noFill/>
        </p:spPr>
        <p:txBody>
          <a:bodyPr wrap="none" rtlCol="0">
            <a:spAutoFit/>
          </a:bodyPr>
          <a:lstStyle/>
          <a:p>
            <a:r>
              <a:rPr lang="cs-CZ" dirty="0"/>
              <a:t>Cl</a:t>
            </a:r>
            <a:r>
              <a:rPr lang="cs-CZ" baseline="50000" dirty="0"/>
              <a:t>-</a:t>
            </a:r>
            <a:endParaRPr lang="en-US" baseline="50000" dirty="0"/>
          </a:p>
        </p:txBody>
      </p:sp>
      <p:grpSp>
        <p:nvGrpSpPr>
          <p:cNvPr id="38" name="Skupina 37">
            <a:extLst>
              <a:ext uri="{FF2B5EF4-FFF2-40B4-BE49-F238E27FC236}">
                <a16:creationId xmlns:a16="http://schemas.microsoft.com/office/drawing/2014/main" id="{699FA68C-3025-49D1-B38A-18CA2EBCEE8A}"/>
              </a:ext>
            </a:extLst>
          </p:cNvPr>
          <p:cNvGrpSpPr/>
          <p:nvPr/>
        </p:nvGrpSpPr>
        <p:grpSpPr>
          <a:xfrm>
            <a:off x="3861542" y="1295818"/>
            <a:ext cx="936104" cy="499867"/>
            <a:chOff x="2339752" y="2210649"/>
            <a:chExt cx="936104" cy="359270"/>
          </a:xfrm>
        </p:grpSpPr>
        <p:sp>
          <p:nvSpPr>
            <p:cNvPr id="12" name="Obdélník 11">
              <a:extLst>
                <a:ext uri="{FF2B5EF4-FFF2-40B4-BE49-F238E27FC236}">
                  <a16:creationId xmlns:a16="http://schemas.microsoft.com/office/drawing/2014/main" id="{FCD03DF3-DB78-4D1B-9C50-BA4AAB2F4DA7}"/>
                </a:ext>
              </a:extLst>
            </p:cNvPr>
            <p:cNvSpPr/>
            <p:nvPr/>
          </p:nvSpPr>
          <p:spPr>
            <a:xfrm>
              <a:off x="2339752" y="2210649"/>
              <a:ext cx="936104" cy="354255"/>
            </a:xfrm>
            <a:prstGeom prst="rect">
              <a:avLst/>
            </a:prstGeom>
            <a:solidFill>
              <a:schemeClr val="accent3">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ovéPole 18">
              <a:extLst>
                <a:ext uri="{FF2B5EF4-FFF2-40B4-BE49-F238E27FC236}">
                  <a16:creationId xmlns:a16="http://schemas.microsoft.com/office/drawing/2014/main" id="{5BDEA2DB-D58F-40FC-AA34-773E3D2B6372}"/>
                </a:ext>
              </a:extLst>
            </p:cNvPr>
            <p:cNvSpPr txBox="1"/>
            <p:nvPr/>
          </p:nvSpPr>
          <p:spPr>
            <a:xfrm>
              <a:off x="2414994" y="2238106"/>
              <a:ext cx="699230" cy="331813"/>
            </a:xfrm>
            <a:prstGeom prst="rect">
              <a:avLst/>
            </a:prstGeom>
            <a:noFill/>
          </p:spPr>
          <p:txBody>
            <a:bodyPr wrap="none" rtlCol="0">
              <a:spAutoFit/>
            </a:bodyPr>
            <a:lstStyle/>
            <a:p>
              <a:r>
                <a:rPr lang="cs-CZ" dirty="0"/>
                <a:t>UA</a:t>
              </a:r>
              <a:r>
                <a:rPr lang="cs-CZ" baseline="50000" dirty="0"/>
                <a:t>-</a:t>
              </a:r>
              <a:endParaRPr lang="en-US" baseline="50000" dirty="0"/>
            </a:p>
          </p:txBody>
        </p:sp>
      </p:grpSp>
      <p:grpSp>
        <p:nvGrpSpPr>
          <p:cNvPr id="39" name="Skupina 38">
            <a:extLst>
              <a:ext uri="{FF2B5EF4-FFF2-40B4-BE49-F238E27FC236}">
                <a16:creationId xmlns:a16="http://schemas.microsoft.com/office/drawing/2014/main" id="{22158593-219F-42A4-B3BC-333829F03BFB}"/>
              </a:ext>
            </a:extLst>
          </p:cNvPr>
          <p:cNvGrpSpPr/>
          <p:nvPr/>
        </p:nvGrpSpPr>
        <p:grpSpPr>
          <a:xfrm>
            <a:off x="3861542" y="1764061"/>
            <a:ext cx="1008112" cy="821705"/>
            <a:chOff x="2339752" y="1340768"/>
            <a:chExt cx="1008112" cy="864096"/>
          </a:xfrm>
        </p:grpSpPr>
        <p:sp>
          <p:nvSpPr>
            <p:cNvPr id="9" name="Obdélník 8">
              <a:extLst>
                <a:ext uri="{FF2B5EF4-FFF2-40B4-BE49-F238E27FC236}">
                  <a16:creationId xmlns:a16="http://schemas.microsoft.com/office/drawing/2014/main" id="{A24959D0-39BE-4CF3-A362-8A90E8CC8165}"/>
                </a:ext>
              </a:extLst>
            </p:cNvPr>
            <p:cNvSpPr/>
            <p:nvPr/>
          </p:nvSpPr>
          <p:spPr>
            <a:xfrm>
              <a:off x="2339752" y="1340768"/>
              <a:ext cx="936104" cy="864096"/>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ovéPole 19">
              <a:extLst>
                <a:ext uri="{FF2B5EF4-FFF2-40B4-BE49-F238E27FC236}">
                  <a16:creationId xmlns:a16="http://schemas.microsoft.com/office/drawing/2014/main" id="{285456BB-CB15-4925-9AC3-CFA80A2D3656}"/>
                </a:ext>
              </a:extLst>
            </p:cNvPr>
            <p:cNvSpPr txBox="1"/>
            <p:nvPr/>
          </p:nvSpPr>
          <p:spPr>
            <a:xfrm>
              <a:off x="2340857" y="1541983"/>
              <a:ext cx="1007007" cy="485482"/>
            </a:xfrm>
            <a:prstGeom prst="rect">
              <a:avLst/>
            </a:prstGeom>
            <a:noFill/>
          </p:spPr>
          <p:txBody>
            <a:bodyPr wrap="none" rtlCol="0">
              <a:spAutoFit/>
            </a:bodyPr>
            <a:lstStyle/>
            <a:p>
              <a:r>
                <a:rPr lang="cs-CZ" dirty="0"/>
                <a:t>HCO</a:t>
              </a:r>
              <a:r>
                <a:rPr lang="cs-CZ" baseline="-25000" dirty="0"/>
                <a:t>3</a:t>
              </a:r>
              <a:r>
                <a:rPr lang="cs-CZ" baseline="50000" dirty="0"/>
                <a:t>-</a:t>
              </a:r>
              <a:endParaRPr lang="en-US" baseline="50000" dirty="0"/>
            </a:p>
          </p:txBody>
        </p:sp>
      </p:grpSp>
      <p:grpSp>
        <p:nvGrpSpPr>
          <p:cNvPr id="40" name="Skupina 39">
            <a:extLst>
              <a:ext uri="{FF2B5EF4-FFF2-40B4-BE49-F238E27FC236}">
                <a16:creationId xmlns:a16="http://schemas.microsoft.com/office/drawing/2014/main" id="{D42C24B5-4D73-4A48-8F63-C8EE2947C575}"/>
              </a:ext>
            </a:extLst>
          </p:cNvPr>
          <p:cNvGrpSpPr/>
          <p:nvPr/>
        </p:nvGrpSpPr>
        <p:grpSpPr>
          <a:xfrm>
            <a:off x="3791744" y="908721"/>
            <a:ext cx="1005902" cy="461665"/>
            <a:chOff x="2269954" y="908720"/>
            <a:chExt cx="1005902" cy="461665"/>
          </a:xfrm>
        </p:grpSpPr>
        <p:sp>
          <p:nvSpPr>
            <p:cNvPr id="10" name="Obdélník 9">
              <a:extLst>
                <a:ext uri="{FF2B5EF4-FFF2-40B4-BE49-F238E27FC236}">
                  <a16:creationId xmlns:a16="http://schemas.microsoft.com/office/drawing/2014/main" id="{D488D28B-EF39-4FDC-BE61-57D9E6BC4BDA}"/>
                </a:ext>
              </a:extLst>
            </p:cNvPr>
            <p:cNvSpPr/>
            <p:nvPr/>
          </p:nvSpPr>
          <p:spPr>
            <a:xfrm>
              <a:off x="2339752" y="911059"/>
              <a:ext cx="936104" cy="413659"/>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ovéPole 20">
              <a:extLst>
                <a:ext uri="{FF2B5EF4-FFF2-40B4-BE49-F238E27FC236}">
                  <a16:creationId xmlns:a16="http://schemas.microsoft.com/office/drawing/2014/main" id="{BF2D18C0-2C88-4820-B738-3D021C8F96C5}"/>
                </a:ext>
              </a:extLst>
            </p:cNvPr>
            <p:cNvSpPr txBox="1"/>
            <p:nvPr/>
          </p:nvSpPr>
          <p:spPr>
            <a:xfrm>
              <a:off x="2269954" y="908720"/>
              <a:ext cx="715260" cy="461665"/>
            </a:xfrm>
            <a:prstGeom prst="rect">
              <a:avLst/>
            </a:prstGeom>
            <a:noFill/>
          </p:spPr>
          <p:txBody>
            <a:bodyPr wrap="none" rtlCol="0">
              <a:spAutoFit/>
            </a:bodyPr>
            <a:lstStyle/>
            <a:p>
              <a:r>
                <a:rPr lang="cs-CZ" dirty="0"/>
                <a:t>Alb</a:t>
              </a:r>
              <a:r>
                <a:rPr lang="cs-CZ" baseline="50000" dirty="0"/>
                <a:t>-</a:t>
              </a:r>
              <a:endParaRPr lang="en-US" baseline="50000" dirty="0"/>
            </a:p>
          </p:txBody>
        </p:sp>
      </p:grpSp>
      <p:cxnSp>
        <p:nvCxnSpPr>
          <p:cNvPr id="13" name="Přímá spojnice 12">
            <a:extLst>
              <a:ext uri="{FF2B5EF4-FFF2-40B4-BE49-F238E27FC236}">
                <a16:creationId xmlns:a16="http://schemas.microsoft.com/office/drawing/2014/main" id="{3163AA08-9B46-42E5-A704-94C8AA136BF7}"/>
              </a:ext>
            </a:extLst>
          </p:cNvPr>
          <p:cNvCxnSpPr>
            <a:cxnSpLocks/>
          </p:cNvCxnSpPr>
          <p:nvPr/>
        </p:nvCxnSpPr>
        <p:spPr>
          <a:xfrm flipH="1">
            <a:off x="5603027" y="455407"/>
            <a:ext cx="417782" cy="368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E9AE8FD1-A88C-4F1B-847B-4175DC5AD493}"/>
              </a:ext>
            </a:extLst>
          </p:cNvPr>
          <p:cNvCxnSpPr>
            <a:cxnSpLocks/>
            <a:stCxn id="15" idx="1"/>
            <a:endCxn id="6" idx="3"/>
          </p:cNvCxnSpPr>
          <p:nvPr/>
        </p:nvCxnSpPr>
        <p:spPr>
          <a:xfrm flipH="1">
            <a:off x="5735960" y="625352"/>
            <a:ext cx="431114" cy="306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B50C2F1D-CEEE-4E76-BA7C-6B2E147D5E7C}"/>
              </a:ext>
            </a:extLst>
          </p:cNvPr>
          <p:cNvCxnSpPr>
            <a:cxnSpLocks/>
            <a:stCxn id="16" idx="1"/>
            <a:endCxn id="5" idx="3"/>
          </p:cNvCxnSpPr>
          <p:nvPr/>
        </p:nvCxnSpPr>
        <p:spPr>
          <a:xfrm flipH="1">
            <a:off x="5735960" y="881941"/>
            <a:ext cx="915582" cy="221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3FADF9D3-24D8-4F25-B3CD-A729612BD2D1}"/>
              </a:ext>
            </a:extLst>
          </p:cNvPr>
          <p:cNvCxnSpPr>
            <a:cxnSpLocks/>
            <a:stCxn id="11" idx="0"/>
          </p:cNvCxnSpPr>
          <p:nvPr/>
        </p:nvCxnSpPr>
        <p:spPr>
          <a:xfrm flipV="1">
            <a:off x="4329595" y="347938"/>
            <a:ext cx="328041" cy="473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11DA1EF8-41AE-4B02-B796-8CBC293A914F}"/>
              </a:ext>
            </a:extLst>
          </p:cNvPr>
          <p:cNvCxnSpPr/>
          <p:nvPr/>
        </p:nvCxnSpPr>
        <p:spPr>
          <a:xfrm flipH="1">
            <a:off x="2424616" y="1764060"/>
            <a:ext cx="151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20139672-9593-4B72-85F5-B2D35807B15F}"/>
              </a:ext>
            </a:extLst>
          </p:cNvPr>
          <p:cNvCxnSpPr>
            <a:cxnSpLocks/>
          </p:cNvCxnSpPr>
          <p:nvPr/>
        </p:nvCxnSpPr>
        <p:spPr>
          <a:xfrm flipH="1">
            <a:off x="2424616" y="983984"/>
            <a:ext cx="237303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Přímá spojnice se šipkou 35">
            <a:extLst>
              <a:ext uri="{FF2B5EF4-FFF2-40B4-BE49-F238E27FC236}">
                <a16:creationId xmlns:a16="http://schemas.microsoft.com/office/drawing/2014/main" id="{C9940C8F-ACAA-45EC-BEE2-819A4011207A}"/>
              </a:ext>
            </a:extLst>
          </p:cNvPr>
          <p:cNvCxnSpPr>
            <a:cxnSpLocks/>
          </p:cNvCxnSpPr>
          <p:nvPr/>
        </p:nvCxnSpPr>
        <p:spPr>
          <a:xfrm>
            <a:off x="2639616" y="981398"/>
            <a:ext cx="0" cy="78266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ovéPole 36">
            <a:extLst>
              <a:ext uri="{FF2B5EF4-FFF2-40B4-BE49-F238E27FC236}">
                <a16:creationId xmlns:a16="http://schemas.microsoft.com/office/drawing/2014/main" id="{70EA44B0-B80E-4D40-B8D8-882FEF1EB465}"/>
              </a:ext>
            </a:extLst>
          </p:cNvPr>
          <p:cNvSpPr txBox="1"/>
          <p:nvPr/>
        </p:nvSpPr>
        <p:spPr>
          <a:xfrm>
            <a:off x="2011562" y="1121776"/>
            <a:ext cx="630301" cy="461665"/>
          </a:xfrm>
          <a:prstGeom prst="rect">
            <a:avLst/>
          </a:prstGeom>
          <a:noFill/>
        </p:spPr>
        <p:txBody>
          <a:bodyPr wrap="none" rtlCol="0">
            <a:spAutoFit/>
          </a:bodyPr>
          <a:lstStyle/>
          <a:p>
            <a:r>
              <a:rPr lang="cs-CZ" dirty="0"/>
              <a:t>AG</a:t>
            </a:r>
            <a:endParaRPr lang="en-US" dirty="0"/>
          </a:p>
        </p:txBody>
      </p:sp>
    </p:spTree>
    <p:extLst>
      <p:ext uri="{BB962C8B-B14F-4D97-AF65-F5344CB8AC3E}">
        <p14:creationId xmlns:p14="http://schemas.microsoft.com/office/powerpoint/2010/main" val="259010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kt 3">
            <a:extLst>
              <a:ext uri="{FF2B5EF4-FFF2-40B4-BE49-F238E27FC236}">
                <a16:creationId xmlns:a16="http://schemas.microsoft.com/office/drawing/2014/main" id="{2E608B6C-67C3-4CEC-9A73-998677184884}"/>
              </a:ext>
            </a:extLst>
          </p:cNvPr>
          <p:cNvGraphicFramePr>
            <a:graphicFrameLocks noChangeAspect="1"/>
          </p:cNvGraphicFramePr>
          <p:nvPr/>
        </p:nvGraphicFramePr>
        <p:xfrm>
          <a:off x="1535465" y="-4498"/>
          <a:ext cx="9132183" cy="6849534"/>
        </p:xfrm>
        <a:graphic>
          <a:graphicData uri="http://schemas.openxmlformats.org/presentationml/2006/ole">
            <mc:AlternateContent xmlns:mc="http://schemas.openxmlformats.org/markup-compatibility/2006">
              <mc:Choice xmlns:v="urn:schemas-microsoft-com:vml" Requires="v">
                <p:oleObj name="Acrobat Document" r:id="rId3" imgW="5486400" imgH="4114800" progId="Acrobat.Document.DC">
                  <p:embed/>
                </p:oleObj>
              </mc:Choice>
              <mc:Fallback>
                <p:oleObj name="Acrobat Document" r:id="rId3" imgW="5486400" imgH="4114800" progId="Acrobat.Document.DC">
                  <p:embed/>
                  <p:pic>
                    <p:nvPicPr>
                      <p:cNvPr id="97282" name="Objekt 3">
                        <a:extLst>
                          <a:ext uri="{FF2B5EF4-FFF2-40B4-BE49-F238E27FC236}">
                            <a16:creationId xmlns:a16="http://schemas.microsoft.com/office/drawing/2014/main" id="{2E608B6C-67C3-4CEC-9A73-998677184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465" y="-4498"/>
                        <a:ext cx="9132183" cy="684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ovéPole 1">
            <a:extLst>
              <a:ext uri="{FF2B5EF4-FFF2-40B4-BE49-F238E27FC236}">
                <a16:creationId xmlns:a16="http://schemas.microsoft.com/office/drawing/2014/main" id="{CEB54A5A-63B5-41C1-944F-AC67F16E371C}"/>
              </a:ext>
            </a:extLst>
          </p:cNvPr>
          <p:cNvSpPr txBox="1"/>
          <p:nvPr/>
        </p:nvSpPr>
        <p:spPr>
          <a:xfrm>
            <a:off x="211541" y="1849272"/>
            <a:ext cx="1589964" cy="646331"/>
          </a:xfrm>
          <a:prstGeom prst="rect">
            <a:avLst/>
          </a:prstGeom>
          <a:solidFill>
            <a:srgbClr val="FFFF45"/>
          </a:solidFill>
        </p:spPr>
        <p:txBody>
          <a:bodyPr wrap="square" rtlCol="0">
            <a:spAutoFit/>
          </a:bodyPr>
          <a:lstStyle/>
          <a:p>
            <a:r>
              <a:rPr lang="cs-CZ" dirty="0"/>
              <a:t>Rozdíly jsou minimální</a:t>
            </a:r>
            <a:endParaRPr lang="en-US" dirty="0"/>
          </a:p>
        </p:txBody>
      </p:sp>
      <p:sp>
        <p:nvSpPr>
          <p:cNvPr id="3" name="TextovéPole 2">
            <a:extLst>
              <a:ext uri="{FF2B5EF4-FFF2-40B4-BE49-F238E27FC236}">
                <a16:creationId xmlns:a16="http://schemas.microsoft.com/office/drawing/2014/main" id="{8A8E7435-2DB5-4D1F-B76A-9E0E258F42F5}"/>
              </a:ext>
            </a:extLst>
          </p:cNvPr>
          <p:cNvSpPr txBox="1"/>
          <p:nvPr/>
        </p:nvSpPr>
        <p:spPr>
          <a:xfrm>
            <a:off x="3305520" y="5222706"/>
            <a:ext cx="5856515" cy="646331"/>
          </a:xfrm>
          <a:prstGeom prst="rect">
            <a:avLst/>
          </a:prstGeom>
          <a:solidFill>
            <a:srgbClr val="FFFF45"/>
          </a:solidFill>
        </p:spPr>
        <p:txBody>
          <a:bodyPr wrap="square" rtlCol="0">
            <a:spAutoFit/>
          </a:bodyPr>
          <a:lstStyle/>
          <a:p>
            <a:r>
              <a:rPr lang="cs-CZ" dirty="0" err="1"/>
              <a:t>Siggaard</a:t>
            </a:r>
            <a:r>
              <a:rPr lang="cs-CZ" dirty="0"/>
              <a:t>-Andersenův nomogram byl původně definován pro teplotu 38° C</a:t>
            </a:r>
            <a:endParaRPr lang="en-US" dirty="0"/>
          </a:p>
        </p:txBody>
      </p:sp>
    </p:spTree>
    <p:extLst>
      <p:ext uri="{BB962C8B-B14F-4D97-AF65-F5344CB8AC3E}">
        <p14:creationId xmlns:p14="http://schemas.microsoft.com/office/powerpoint/2010/main" val="2478751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F45A000A-1D3E-443A-A753-1CF8CD01CF5F}"/>
              </a:ext>
            </a:extLst>
          </p:cNvPr>
          <p:cNvSpPr>
            <a:spLocks noGrp="1" noChangeArrowheads="1"/>
          </p:cNvSpPr>
          <p:nvPr>
            <p:ph type="title"/>
          </p:nvPr>
        </p:nvSpPr>
        <p:spPr/>
        <p:txBody>
          <a:bodyPr>
            <a:normAutofit/>
          </a:bodyPr>
          <a:lstStyle/>
          <a:p>
            <a:pPr eaLnBrk="1" hangingPunct="1"/>
            <a:r>
              <a:rPr lang="cs-CZ" altLang="cs-CZ" sz="4000" b="1" dirty="0"/>
              <a:t>Problémy klasického přístupu „Dánské školy“</a:t>
            </a:r>
          </a:p>
        </p:txBody>
      </p:sp>
      <p:graphicFrame>
        <p:nvGraphicFramePr>
          <p:cNvPr id="97284" name="Object 2">
            <a:extLst>
              <a:ext uri="{FF2B5EF4-FFF2-40B4-BE49-F238E27FC236}">
                <a16:creationId xmlns:a16="http://schemas.microsoft.com/office/drawing/2014/main" id="{D736F847-8551-4EAF-B4B9-5C8E0F935795}"/>
              </a:ext>
            </a:extLst>
          </p:cNvPr>
          <p:cNvGraphicFramePr>
            <a:graphicFrameLocks noGrp="1" noChangeAspect="1"/>
          </p:cNvGraphicFramePr>
          <p:nvPr>
            <p:ph idx="1"/>
          </p:nvPr>
        </p:nvGraphicFramePr>
        <p:xfrm>
          <a:off x="9864233" y="2795615"/>
          <a:ext cx="1339850" cy="2228850"/>
        </p:xfrm>
        <a:graphic>
          <a:graphicData uri="http://schemas.openxmlformats.org/presentationml/2006/ole">
            <mc:AlternateContent xmlns:mc="http://schemas.openxmlformats.org/markup-compatibility/2006">
              <mc:Choice xmlns:v="urn:schemas-microsoft-com:vml" Requires="v">
                <p:oleObj name="Flash Document" r:id="rId3" imgW="1339920" imgH="2228760" progId="Flash.Movie">
                  <p:embed/>
                </p:oleObj>
              </mc:Choice>
              <mc:Fallback>
                <p:oleObj name="Flash Document" r:id="rId3" imgW="1339920" imgH="2228760" progId="Flash.Movie">
                  <p:embed/>
                  <p:pic>
                    <p:nvPicPr>
                      <p:cNvPr id="97284" name="Object 2">
                        <a:extLst>
                          <a:ext uri="{FF2B5EF4-FFF2-40B4-BE49-F238E27FC236}">
                            <a16:creationId xmlns:a16="http://schemas.microsoft.com/office/drawing/2014/main" id="{D736F847-8551-4EAF-B4B9-5C8E0F935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233" y="2795615"/>
                        <a:ext cx="133985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8" name="Text Box 6">
            <a:extLst>
              <a:ext uri="{FF2B5EF4-FFF2-40B4-BE49-F238E27FC236}">
                <a16:creationId xmlns:a16="http://schemas.microsoft.com/office/drawing/2014/main" id="{4CBBBB54-2FB8-4B8D-9337-3473E920C28F}"/>
              </a:ext>
            </a:extLst>
          </p:cNvPr>
          <p:cNvSpPr txBox="1">
            <a:spLocks noChangeArrowheads="1"/>
          </p:cNvSpPr>
          <p:nvPr/>
        </p:nvSpPr>
        <p:spPr bwMode="auto">
          <a:xfrm>
            <a:off x="1900562" y="1792415"/>
            <a:ext cx="449353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b="1">
                <a:solidFill>
                  <a:schemeClr val="folHlink"/>
                </a:solidFill>
              </a:rPr>
              <a:t>Definice </a:t>
            </a:r>
            <a:r>
              <a:rPr lang="cs-CZ" altLang="cs-CZ" sz="2399" b="1" i="1"/>
              <a:t>(pro krev in vitro)</a:t>
            </a:r>
            <a:endParaRPr lang="cs-CZ" altLang="cs-CZ" sz="2399" b="1" i="1">
              <a:solidFill>
                <a:schemeClr val="folHlink"/>
              </a:solidFill>
            </a:endParaRPr>
          </a:p>
        </p:txBody>
      </p:sp>
      <p:sp>
        <p:nvSpPr>
          <p:cNvPr id="93189" name="Text Box 7">
            <a:extLst>
              <a:ext uri="{FF2B5EF4-FFF2-40B4-BE49-F238E27FC236}">
                <a16:creationId xmlns:a16="http://schemas.microsoft.com/office/drawing/2014/main" id="{B1F469DE-2B99-42C4-919A-E900ACE18948}"/>
              </a:ext>
            </a:extLst>
          </p:cNvPr>
          <p:cNvSpPr txBox="1">
            <a:spLocks noChangeArrowheads="1"/>
          </p:cNvSpPr>
          <p:nvPr/>
        </p:nvSpPr>
        <p:spPr bwMode="auto">
          <a:xfrm>
            <a:off x="1775159" y="2349584"/>
            <a:ext cx="808907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b="1">
                <a:solidFill>
                  <a:srgbClr val="0099FF"/>
                </a:solidFill>
              </a:rPr>
              <a:t>- Pufrační báze:</a:t>
            </a:r>
            <a:r>
              <a:rPr lang="cs-CZ" altLang="cs-CZ" sz="2399" b="1">
                <a:solidFill>
                  <a:srgbClr val="37B3FF"/>
                </a:solidFill>
              </a:rPr>
              <a:t> </a:t>
            </a:r>
            <a:r>
              <a:rPr lang="cs-CZ" altLang="cs-CZ" sz="2399"/>
              <a:t>[BB]=[HCO</a:t>
            </a:r>
            <a:r>
              <a:rPr lang="cs-CZ" altLang="cs-CZ" sz="2399" baseline="-25000"/>
              <a:t>3</a:t>
            </a:r>
            <a:r>
              <a:rPr lang="cs-CZ" altLang="cs-CZ" sz="2399" baseline="40000"/>
              <a:t>-</a:t>
            </a:r>
            <a:r>
              <a:rPr lang="cs-CZ" altLang="cs-CZ" sz="2399"/>
              <a:t>]+[Buf</a:t>
            </a:r>
            <a:r>
              <a:rPr lang="cs-CZ" altLang="cs-CZ" sz="2399" baseline="40000"/>
              <a:t>-</a:t>
            </a:r>
            <a:r>
              <a:rPr lang="cs-CZ" altLang="cs-CZ" sz="2399"/>
              <a:t>] nezávisí na pCO</a:t>
            </a:r>
            <a:r>
              <a:rPr lang="cs-CZ" altLang="cs-CZ" sz="2399" baseline="-25000"/>
              <a:t>2</a:t>
            </a:r>
            <a:r>
              <a:rPr lang="cs-CZ" altLang="cs-CZ" sz="2399" b="1">
                <a:solidFill>
                  <a:schemeClr val="folHlink"/>
                </a:solidFill>
              </a:rPr>
              <a:t> </a:t>
            </a:r>
            <a:endParaRPr lang="cs-CZ" altLang="cs-CZ" sz="2399" b="1" i="1">
              <a:solidFill>
                <a:schemeClr val="folHlink"/>
              </a:solidFill>
            </a:endParaRPr>
          </a:p>
        </p:txBody>
      </p:sp>
      <p:sp>
        <p:nvSpPr>
          <p:cNvPr id="97288" name="Text Box 8">
            <a:extLst>
              <a:ext uri="{FF2B5EF4-FFF2-40B4-BE49-F238E27FC236}">
                <a16:creationId xmlns:a16="http://schemas.microsoft.com/office/drawing/2014/main" id="{27D3E91E-DEEE-4026-82CD-59A483627815}"/>
              </a:ext>
            </a:extLst>
          </p:cNvPr>
          <p:cNvSpPr txBox="1">
            <a:spLocks noChangeArrowheads="1"/>
          </p:cNvSpPr>
          <p:nvPr/>
        </p:nvSpPr>
        <p:spPr bwMode="auto">
          <a:xfrm>
            <a:off x="1848179" y="2924214"/>
            <a:ext cx="7402989" cy="119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Char char="-"/>
            </a:pPr>
            <a:r>
              <a:rPr lang="cs-CZ" altLang="cs-CZ" sz="2399" b="1">
                <a:solidFill>
                  <a:srgbClr val="0099FF"/>
                </a:solidFill>
              </a:rPr>
              <a:t>Normální pufrovací báze:</a:t>
            </a:r>
            <a:r>
              <a:rPr lang="cs-CZ" altLang="cs-CZ" sz="2399" b="1">
                <a:solidFill>
                  <a:srgbClr val="37B3FF"/>
                </a:solidFill>
              </a:rPr>
              <a:t> </a:t>
            </a:r>
            <a:r>
              <a:rPr lang="cs-CZ" altLang="cs-CZ" sz="2399"/>
              <a:t>[NBB]</a:t>
            </a:r>
          </a:p>
          <a:p>
            <a:pPr eaLnBrk="1" hangingPunct="1">
              <a:spcBef>
                <a:spcPct val="0"/>
              </a:spcBef>
              <a:buClrTx/>
              <a:buFontTx/>
              <a:buNone/>
            </a:pPr>
            <a:r>
              <a:rPr lang="cs-CZ" altLang="cs-CZ" sz="2399"/>
              <a:t>	[BB] při pH=7.4 při pCO=40 torr a daném </a:t>
            </a:r>
            <a:r>
              <a:rPr lang="cs-CZ" altLang="cs-CZ" sz="2399" b="1"/>
              <a:t>Hb</a:t>
            </a:r>
          </a:p>
          <a:p>
            <a:pPr eaLnBrk="1" hangingPunct="1">
              <a:spcBef>
                <a:spcPct val="0"/>
              </a:spcBef>
              <a:buClrTx/>
              <a:buFontTx/>
              <a:buNone/>
            </a:pPr>
            <a:r>
              <a:rPr lang="cs-CZ" altLang="cs-CZ" sz="2399" b="1"/>
              <a:t>	</a:t>
            </a:r>
            <a:r>
              <a:rPr lang="cs-CZ" altLang="cs-CZ" sz="2399"/>
              <a:t>(a normálních plazm. bílkovinách)</a:t>
            </a:r>
            <a:endParaRPr lang="cs-CZ" altLang="cs-CZ" sz="2399" b="1"/>
          </a:p>
        </p:txBody>
      </p:sp>
      <p:sp>
        <p:nvSpPr>
          <p:cNvPr id="97289" name="Text Box 9">
            <a:extLst>
              <a:ext uri="{FF2B5EF4-FFF2-40B4-BE49-F238E27FC236}">
                <a16:creationId xmlns:a16="http://schemas.microsoft.com/office/drawing/2014/main" id="{98235349-2BD1-49F0-9258-54A071D9AABF}"/>
              </a:ext>
            </a:extLst>
          </p:cNvPr>
          <p:cNvSpPr txBox="1">
            <a:spLocks noChangeArrowheads="1"/>
          </p:cNvSpPr>
          <p:nvPr/>
        </p:nvSpPr>
        <p:spPr bwMode="auto">
          <a:xfrm>
            <a:off x="1919610" y="4149670"/>
            <a:ext cx="4895892"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Char char="-"/>
            </a:pPr>
            <a:r>
              <a:rPr lang="cs-CZ" altLang="cs-CZ" sz="2399" b="1" dirty="0">
                <a:solidFill>
                  <a:srgbClr val="0099FF"/>
                </a:solidFill>
              </a:rPr>
              <a:t> Base </a:t>
            </a:r>
            <a:r>
              <a:rPr lang="cs-CZ" altLang="cs-CZ" sz="2399" b="1" dirty="0" err="1">
                <a:solidFill>
                  <a:srgbClr val="0099FF"/>
                </a:solidFill>
              </a:rPr>
              <a:t>Excess</a:t>
            </a:r>
            <a:r>
              <a:rPr lang="cs-CZ" altLang="cs-CZ" sz="2399" b="1" dirty="0">
                <a:solidFill>
                  <a:srgbClr val="0099FF"/>
                </a:solidFill>
              </a:rPr>
              <a:t>:</a:t>
            </a:r>
            <a:r>
              <a:rPr lang="cs-CZ" altLang="cs-CZ" sz="2399" b="1" dirty="0">
                <a:solidFill>
                  <a:srgbClr val="37B3FF"/>
                </a:solidFill>
              </a:rPr>
              <a:t> </a:t>
            </a:r>
            <a:r>
              <a:rPr lang="cs-CZ" altLang="cs-CZ" sz="2399" dirty="0"/>
              <a:t>[BE]=[BB]-[NBB]</a:t>
            </a:r>
            <a:endParaRPr lang="cs-CZ" altLang="cs-CZ" sz="2399" b="1" dirty="0"/>
          </a:p>
        </p:txBody>
      </p:sp>
      <p:sp>
        <p:nvSpPr>
          <p:cNvPr id="97290" name="Text Box 10">
            <a:extLst>
              <a:ext uri="{FF2B5EF4-FFF2-40B4-BE49-F238E27FC236}">
                <a16:creationId xmlns:a16="http://schemas.microsoft.com/office/drawing/2014/main" id="{BEE60A09-AFF4-4AA5-9BAF-0BADD0F00D18}"/>
              </a:ext>
            </a:extLst>
          </p:cNvPr>
          <p:cNvSpPr txBox="1">
            <a:spLocks noChangeArrowheads="1"/>
          </p:cNvSpPr>
          <p:nvPr/>
        </p:nvSpPr>
        <p:spPr bwMode="auto">
          <a:xfrm>
            <a:off x="1919611" y="5084636"/>
            <a:ext cx="6668813" cy="156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b="1" dirty="0">
                <a:solidFill>
                  <a:schemeClr val="folHlink"/>
                </a:solidFill>
              </a:rPr>
              <a:t>Definice pouze pro standardní podmínky</a:t>
            </a:r>
          </a:p>
          <a:p>
            <a:pPr eaLnBrk="1" hangingPunct="1">
              <a:spcBef>
                <a:spcPct val="0"/>
              </a:spcBef>
              <a:buClrTx/>
              <a:buFontTx/>
              <a:buNone/>
            </a:pPr>
            <a:r>
              <a:rPr lang="cs-CZ" altLang="cs-CZ" sz="2399" b="1" dirty="0">
                <a:solidFill>
                  <a:schemeClr val="folHlink"/>
                </a:solidFill>
              </a:rPr>
              <a:t> </a:t>
            </a:r>
            <a:r>
              <a:rPr lang="cs-CZ" altLang="cs-CZ" sz="2399" b="1" i="1" dirty="0"/>
              <a:t>  nezahrnuje </a:t>
            </a:r>
            <a:r>
              <a:rPr lang="cs-CZ" altLang="cs-CZ" sz="2399" b="1" i="1" dirty="0" err="1"/>
              <a:t>hypo</a:t>
            </a:r>
            <a:r>
              <a:rPr lang="cs-CZ" altLang="cs-CZ" sz="2399" b="1" i="1" dirty="0"/>
              <a:t>/</a:t>
            </a:r>
            <a:r>
              <a:rPr lang="cs-CZ" altLang="cs-CZ" sz="2399" b="1" i="1" dirty="0" err="1"/>
              <a:t>hyperalbuminémii</a:t>
            </a:r>
            <a:endParaRPr lang="cs-CZ" altLang="cs-CZ" sz="2399" b="1" i="1" dirty="0"/>
          </a:p>
          <a:p>
            <a:pPr eaLnBrk="1" hangingPunct="1">
              <a:spcBef>
                <a:spcPct val="0"/>
              </a:spcBef>
              <a:buClrTx/>
              <a:buFontTx/>
              <a:buNone/>
            </a:pPr>
            <a:r>
              <a:rPr lang="cs-CZ" altLang="cs-CZ" sz="2399" i="1" dirty="0"/>
              <a:t>                      </a:t>
            </a:r>
            <a:r>
              <a:rPr lang="cs-CZ" altLang="cs-CZ" sz="2399" b="1" i="1" dirty="0" err="1"/>
              <a:t>diluci</a:t>
            </a:r>
            <a:r>
              <a:rPr lang="cs-CZ" altLang="cs-CZ" sz="2399" b="1" i="1" dirty="0"/>
              <a:t> a dehydrataci</a:t>
            </a:r>
          </a:p>
          <a:p>
            <a:pPr eaLnBrk="1" hangingPunct="1">
              <a:spcBef>
                <a:spcPct val="0"/>
              </a:spcBef>
              <a:buClrTx/>
              <a:buFontTx/>
              <a:buNone/>
            </a:pPr>
            <a:r>
              <a:rPr lang="cs-CZ" altLang="cs-CZ" sz="2399" i="1" dirty="0"/>
              <a:t>   původně definováno pro teplotu 38°C</a:t>
            </a:r>
          </a:p>
        </p:txBody>
      </p:sp>
    </p:spTree>
    <p:extLst>
      <p:ext uri="{BB962C8B-B14F-4D97-AF65-F5344CB8AC3E}">
        <p14:creationId xmlns:p14="http://schemas.microsoft.com/office/powerpoint/2010/main" val="1434584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7288">
                                            <p:txEl>
                                              <p:pRg st="0" end="0"/>
                                            </p:txEl>
                                          </p:spTgt>
                                        </p:tgtEl>
                                        <p:attrNameLst>
                                          <p:attrName>style.visibility</p:attrName>
                                        </p:attrNameLst>
                                      </p:cBhvr>
                                      <p:to>
                                        <p:strVal val="visible"/>
                                      </p:to>
                                    </p:set>
                                    <p:animEffect transition="in" filter="checkerboard(across)">
                                      <p:cBhvr>
                                        <p:cTn id="7" dur="500"/>
                                        <p:tgtEl>
                                          <p:spTgt spid="9728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7288">
                                            <p:txEl>
                                              <p:pRg st="1" end="1"/>
                                            </p:txEl>
                                          </p:spTgt>
                                        </p:tgtEl>
                                        <p:attrNameLst>
                                          <p:attrName>style.visibility</p:attrName>
                                        </p:attrNameLst>
                                      </p:cBhvr>
                                      <p:to>
                                        <p:strVal val="visible"/>
                                      </p:to>
                                    </p:set>
                                    <p:animEffect transition="in" filter="checkerboard(across)">
                                      <p:cBhvr>
                                        <p:cTn id="10" dur="500"/>
                                        <p:tgtEl>
                                          <p:spTgt spid="9728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7288">
                                            <p:txEl>
                                              <p:pRg st="2" end="2"/>
                                            </p:txEl>
                                          </p:spTgt>
                                        </p:tgtEl>
                                        <p:attrNameLst>
                                          <p:attrName>style.visibility</p:attrName>
                                        </p:attrNameLst>
                                      </p:cBhvr>
                                      <p:to>
                                        <p:strVal val="visible"/>
                                      </p:to>
                                    </p:set>
                                    <p:animEffect transition="in" filter="checkerboard(across)">
                                      <p:cBhvr>
                                        <p:cTn id="13" dur="500"/>
                                        <p:tgtEl>
                                          <p:spTgt spid="9728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7289"/>
                                        </p:tgtEl>
                                        <p:attrNameLst>
                                          <p:attrName>style.visibility</p:attrName>
                                        </p:attrNameLst>
                                      </p:cBhvr>
                                      <p:to>
                                        <p:strVal val="visible"/>
                                      </p:to>
                                    </p:set>
                                    <p:animEffect transition="in" filter="checkerboard(across)">
                                      <p:cBhvr>
                                        <p:cTn id="18" dur="500"/>
                                        <p:tgtEl>
                                          <p:spTgt spid="972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7290"/>
                                        </p:tgtEl>
                                        <p:attrNameLst>
                                          <p:attrName>style.visibility</p:attrName>
                                        </p:attrNameLst>
                                      </p:cBhvr>
                                      <p:to>
                                        <p:strVal val="visible"/>
                                      </p:to>
                                    </p:set>
                                    <p:animEffect transition="in" filter="checkerboard(across)">
                                      <p:cBhvr>
                                        <p:cTn id="23" dur="500"/>
                                        <p:tgtEl>
                                          <p:spTgt spid="972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97284"/>
                                        </p:tgtEl>
                                        <p:attrNameLst>
                                          <p:attrName>style.visibility</p:attrName>
                                        </p:attrNameLst>
                                      </p:cBhvr>
                                      <p:to>
                                        <p:strVal val="visible"/>
                                      </p:to>
                                    </p:set>
                                    <p:animEffect transition="in" filter="checkerboard(across)">
                                      <p:cBhvr>
                                        <p:cTn id="28" dur="5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9" grpId="0"/>
      <p:bldP spid="9729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C62915F-97BD-4C59-913D-0CABCF2DA5B4}"/>
              </a:ext>
            </a:extLst>
          </p:cNvPr>
          <p:cNvSpPr>
            <a:spLocks noGrp="1" noChangeArrowheads="1"/>
          </p:cNvSpPr>
          <p:nvPr>
            <p:ph type="title"/>
          </p:nvPr>
        </p:nvSpPr>
        <p:spPr>
          <a:xfrm>
            <a:off x="1057701" y="266"/>
            <a:ext cx="11243156" cy="1223869"/>
          </a:xfrm>
        </p:spPr>
        <p:txBody>
          <a:bodyPr>
            <a:normAutofit/>
          </a:bodyPr>
          <a:lstStyle/>
          <a:p>
            <a:pPr algn="ctr" eaLnBrk="1" hangingPunct="1"/>
            <a:r>
              <a:rPr lang="cs-CZ" altLang="cs-CZ" sz="4000" b="1" dirty="0"/>
              <a:t>Řešení některých problémů klasického přístupu „Dánské školy“</a:t>
            </a:r>
          </a:p>
        </p:txBody>
      </p:sp>
      <p:sp>
        <p:nvSpPr>
          <p:cNvPr id="95235" name="Text Box 6">
            <a:extLst>
              <a:ext uri="{FF2B5EF4-FFF2-40B4-BE49-F238E27FC236}">
                <a16:creationId xmlns:a16="http://schemas.microsoft.com/office/drawing/2014/main" id="{63B46D66-07C3-42D3-8723-8807069B6AFA}"/>
              </a:ext>
            </a:extLst>
          </p:cNvPr>
          <p:cNvSpPr txBox="1">
            <a:spLocks noChangeArrowheads="1"/>
          </p:cNvSpPr>
          <p:nvPr/>
        </p:nvSpPr>
        <p:spPr bwMode="auto">
          <a:xfrm>
            <a:off x="1900562" y="1792415"/>
            <a:ext cx="412324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b="1" dirty="0">
                <a:solidFill>
                  <a:schemeClr val="folHlink"/>
                </a:solidFill>
              </a:rPr>
              <a:t>Korigovaná definice BE </a:t>
            </a:r>
            <a:endParaRPr lang="cs-CZ" altLang="cs-CZ" sz="2399" b="1" i="1" dirty="0">
              <a:solidFill>
                <a:schemeClr val="folHlink"/>
              </a:solidFill>
            </a:endParaRPr>
          </a:p>
        </p:txBody>
      </p:sp>
      <p:sp>
        <p:nvSpPr>
          <p:cNvPr id="95236" name="Text Box 7">
            <a:extLst>
              <a:ext uri="{FF2B5EF4-FFF2-40B4-BE49-F238E27FC236}">
                <a16:creationId xmlns:a16="http://schemas.microsoft.com/office/drawing/2014/main" id="{E5A062EF-D00B-4CF5-A24A-CB8558790554}"/>
              </a:ext>
            </a:extLst>
          </p:cNvPr>
          <p:cNvSpPr txBox="1">
            <a:spLocks noChangeArrowheads="1"/>
          </p:cNvSpPr>
          <p:nvPr/>
        </p:nvSpPr>
        <p:spPr bwMode="auto">
          <a:xfrm>
            <a:off x="1775159" y="2349584"/>
            <a:ext cx="808907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b="1" dirty="0">
                <a:solidFill>
                  <a:srgbClr val="0099FF"/>
                </a:solidFill>
              </a:rPr>
              <a:t>- </a:t>
            </a:r>
            <a:r>
              <a:rPr lang="cs-CZ" altLang="cs-CZ" sz="2399" b="1" dirty="0" err="1">
                <a:solidFill>
                  <a:srgbClr val="0099FF"/>
                </a:solidFill>
              </a:rPr>
              <a:t>Pufrační</a:t>
            </a:r>
            <a:r>
              <a:rPr lang="cs-CZ" altLang="cs-CZ" sz="2399" b="1" dirty="0">
                <a:solidFill>
                  <a:srgbClr val="0099FF"/>
                </a:solidFill>
              </a:rPr>
              <a:t> báze:</a:t>
            </a:r>
            <a:r>
              <a:rPr lang="cs-CZ" altLang="cs-CZ" sz="2399" b="1" dirty="0">
                <a:solidFill>
                  <a:srgbClr val="37B3FF"/>
                </a:solidFill>
              </a:rPr>
              <a:t> </a:t>
            </a:r>
            <a:r>
              <a:rPr lang="cs-CZ" altLang="cs-CZ" sz="2399" dirty="0"/>
              <a:t>[BB]=[HCO</a:t>
            </a:r>
            <a:r>
              <a:rPr lang="cs-CZ" altLang="cs-CZ" sz="2399" baseline="-25000" dirty="0"/>
              <a:t>3</a:t>
            </a:r>
            <a:r>
              <a:rPr lang="cs-CZ" altLang="cs-CZ" sz="2399" baseline="40000" dirty="0"/>
              <a:t>-</a:t>
            </a:r>
            <a:r>
              <a:rPr lang="cs-CZ" altLang="cs-CZ" sz="2399" dirty="0"/>
              <a:t>]+[</a:t>
            </a:r>
            <a:r>
              <a:rPr lang="cs-CZ" altLang="cs-CZ" sz="2399" dirty="0" err="1"/>
              <a:t>Buf</a:t>
            </a:r>
            <a:r>
              <a:rPr lang="cs-CZ" altLang="cs-CZ" sz="2399" baseline="40000" dirty="0"/>
              <a:t>-</a:t>
            </a:r>
            <a:r>
              <a:rPr lang="cs-CZ" altLang="cs-CZ" sz="2399" dirty="0"/>
              <a:t>] nezávisí na pCO</a:t>
            </a:r>
            <a:r>
              <a:rPr lang="cs-CZ" altLang="cs-CZ" sz="2399" baseline="-25000" dirty="0"/>
              <a:t>2</a:t>
            </a:r>
            <a:r>
              <a:rPr lang="cs-CZ" altLang="cs-CZ" sz="2399" b="1" dirty="0">
                <a:solidFill>
                  <a:schemeClr val="folHlink"/>
                </a:solidFill>
              </a:rPr>
              <a:t> </a:t>
            </a:r>
            <a:endParaRPr lang="cs-CZ" altLang="cs-CZ" sz="2399" b="1" i="1" dirty="0">
              <a:solidFill>
                <a:schemeClr val="folHlink"/>
              </a:solidFill>
            </a:endParaRPr>
          </a:p>
        </p:txBody>
      </p:sp>
      <p:sp>
        <p:nvSpPr>
          <p:cNvPr id="95237" name="Text Box 8">
            <a:extLst>
              <a:ext uri="{FF2B5EF4-FFF2-40B4-BE49-F238E27FC236}">
                <a16:creationId xmlns:a16="http://schemas.microsoft.com/office/drawing/2014/main" id="{19A819B8-0839-47E6-A612-B1B82FB23CB0}"/>
              </a:ext>
            </a:extLst>
          </p:cNvPr>
          <p:cNvSpPr txBox="1">
            <a:spLocks noChangeArrowheads="1"/>
          </p:cNvSpPr>
          <p:nvPr/>
        </p:nvSpPr>
        <p:spPr bwMode="auto">
          <a:xfrm>
            <a:off x="1848180" y="2924214"/>
            <a:ext cx="9905276" cy="119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Char char="-"/>
            </a:pPr>
            <a:r>
              <a:rPr lang="cs-CZ" altLang="cs-CZ" sz="2399" b="1" dirty="0">
                <a:solidFill>
                  <a:srgbClr val="0099FF"/>
                </a:solidFill>
              </a:rPr>
              <a:t>Normální </a:t>
            </a:r>
            <a:r>
              <a:rPr lang="cs-CZ" altLang="cs-CZ" sz="2399" b="1" dirty="0" err="1">
                <a:solidFill>
                  <a:srgbClr val="0099FF"/>
                </a:solidFill>
              </a:rPr>
              <a:t>pufrovací</a:t>
            </a:r>
            <a:r>
              <a:rPr lang="cs-CZ" altLang="cs-CZ" sz="2399" b="1" dirty="0">
                <a:solidFill>
                  <a:srgbClr val="0099FF"/>
                </a:solidFill>
              </a:rPr>
              <a:t> báze:</a:t>
            </a:r>
            <a:r>
              <a:rPr lang="cs-CZ" altLang="cs-CZ" sz="2399" b="1" dirty="0">
                <a:solidFill>
                  <a:srgbClr val="37B3FF"/>
                </a:solidFill>
              </a:rPr>
              <a:t> </a:t>
            </a:r>
            <a:r>
              <a:rPr lang="cs-CZ" altLang="cs-CZ" sz="2399" dirty="0"/>
              <a:t>[NBB]</a:t>
            </a:r>
          </a:p>
          <a:p>
            <a:pPr eaLnBrk="1" hangingPunct="1">
              <a:spcBef>
                <a:spcPct val="0"/>
              </a:spcBef>
              <a:buClrTx/>
              <a:buFontTx/>
              <a:buNone/>
            </a:pPr>
            <a:r>
              <a:rPr lang="cs-CZ" altLang="cs-CZ" sz="2399" dirty="0"/>
              <a:t>	[BB] při pH=7.4 při </a:t>
            </a:r>
            <a:r>
              <a:rPr lang="cs-CZ" altLang="cs-CZ" sz="2399" dirty="0" err="1"/>
              <a:t>pCO</a:t>
            </a:r>
            <a:r>
              <a:rPr lang="cs-CZ" altLang="cs-CZ" sz="2399" dirty="0"/>
              <a:t>=40 torr a daném </a:t>
            </a:r>
            <a:r>
              <a:rPr lang="cs-CZ" altLang="cs-CZ" sz="2399" b="1" dirty="0" err="1"/>
              <a:t>Hb</a:t>
            </a:r>
            <a:endParaRPr lang="cs-CZ" altLang="cs-CZ" sz="2399" b="1" dirty="0"/>
          </a:p>
          <a:p>
            <a:pPr eaLnBrk="1" hangingPunct="1">
              <a:spcBef>
                <a:spcPct val="0"/>
              </a:spcBef>
              <a:buClrTx/>
              <a:buFontTx/>
              <a:buNone/>
            </a:pPr>
            <a:r>
              <a:rPr lang="cs-CZ" altLang="cs-CZ" sz="2399" b="1" dirty="0"/>
              <a:t>	i pro</a:t>
            </a:r>
            <a:r>
              <a:rPr lang="cs-CZ" altLang="cs-CZ" sz="2399" dirty="0"/>
              <a:t> </a:t>
            </a:r>
            <a:r>
              <a:rPr lang="cs-CZ" altLang="cs-CZ" sz="2399" b="1" dirty="0"/>
              <a:t>různou koncentraci albuminů, globulinů a fosfátů.</a:t>
            </a:r>
          </a:p>
        </p:txBody>
      </p:sp>
      <p:sp>
        <p:nvSpPr>
          <p:cNvPr id="95238" name="Text Box 9">
            <a:extLst>
              <a:ext uri="{FF2B5EF4-FFF2-40B4-BE49-F238E27FC236}">
                <a16:creationId xmlns:a16="http://schemas.microsoft.com/office/drawing/2014/main" id="{020F3B72-08EF-4C87-9A75-1846050891A3}"/>
              </a:ext>
            </a:extLst>
          </p:cNvPr>
          <p:cNvSpPr txBox="1">
            <a:spLocks noChangeArrowheads="1"/>
          </p:cNvSpPr>
          <p:nvPr/>
        </p:nvSpPr>
        <p:spPr bwMode="auto">
          <a:xfrm>
            <a:off x="1919610" y="4149670"/>
            <a:ext cx="4895892"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Char char="-"/>
            </a:pPr>
            <a:r>
              <a:rPr lang="cs-CZ" altLang="cs-CZ" sz="2399" b="1">
                <a:solidFill>
                  <a:srgbClr val="0099FF"/>
                </a:solidFill>
              </a:rPr>
              <a:t> Base Excess:</a:t>
            </a:r>
            <a:r>
              <a:rPr lang="cs-CZ" altLang="cs-CZ" sz="2399" b="1">
                <a:solidFill>
                  <a:srgbClr val="37B3FF"/>
                </a:solidFill>
              </a:rPr>
              <a:t> </a:t>
            </a:r>
            <a:r>
              <a:rPr lang="cs-CZ" altLang="cs-CZ" sz="2399"/>
              <a:t>[BE]=[BB]-[NBB]</a:t>
            </a:r>
            <a:endParaRPr lang="cs-CZ" altLang="cs-CZ" sz="2399" b="1"/>
          </a:p>
        </p:txBody>
      </p:sp>
      <p:sp>
        <p:nvSpPr>
          <p:cNvPr id="95239" name="Text Box 10">
            <a:extLst>
              <a:ext uri="{FF2B5EF4-FFF2-40B4-BE49-F238E27FC236}">
                <a16:creationId xmlns:a16="http://schemas.microsoft.com/office/drawing/2014/main" id="{BD1BDB2C-6DE7-472D-9CFF-8865324DB390}"/>
              </a:ext>
            </a:extLst>
          </p:cNvPr>
          <p:cNvSpPr txBox="1">
            <a:spLocks noChangeArrowheads="1"/>
          </p:cNvSpPr>
          <p:nvPr/>
        </p:nvSpPr>
        <p:spPr bwMode="auto">
          <a:xfrm>
            <a:off x="1919611" y="5084636"/>
            <a:ext cx="8071814" cy="119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r>
              <a:rPr lang="cs-CZ" altLang="cs-CZ" sz="2399" b="1" dirty="0">
                <a:solidFill>
                  <a:schemeClr val="folHlink"/>
                </a:solidFill>
              </a:rPr>
              <a:t>Definice i z ohledem na koncentraci albuminů, globulinů a fosfátů</a:t>
            </a:r>
          </a:p>
          <a:p>
            <a:pPr eaLnBrk="1" hangingPunct="1">
              <a:spcBef>
                <a:spcPct val="0"/>
              </a:spcBef>
              <a:buClrTx/>
              <a:buFontTx/>
              <a:buNone/>
            </a:pPr>
            <a:r>
              <a:rPr lang="cs-CZ" altLang="cs-CZ" sz="2399" i="1" dirty="0"/>
              <a:t>Přepočet i pro teplotu 37°C (Kofránek, 2009)</a:t>
            </a:r>
          </a:p>
        </p:txBody>
      </p:sp>
    </p:spTree>
    <p:extLst>
      <p:ext uri="{BB962C8B-B14F-4D97-AF65-F5344CB8AC3E}">
        <p14:creationId xmlns:p14="http://schemas.microsoft.com/office/powerpoint/2010/main" val="1489704051"/>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délník 27">
            <a:extLst>
              <a:ext uri="{FF2B5EF4-FFF2-40B4-BE49-F238E27FC236}">
                <a16:creationId xmlns:a16="http://schemas.microsoft.com/office/drawing/2014/main" id="{DBD23552-9520-4A7E-8295-8AE61D662555}"/>
              </a:ext>
            </a:extLst>
          </p:cNvPr>
          <p:cNvSpPr/>
          <p:nvPr/>
        </p:nvSpPr>
        <p:spPr>
          <a:xfrm>
            <a:off x="1524353" y="1506687"/>
            <a:ext cx="9143295" cy="5351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cs-CZ" sz="1400"/>
          </a:p>
        </p:txBody>
      </p:sp>
      <p:sp>
        <p:nvSpPr>
          <p:cNvPr id="33807" name="Rectangle 2">
            <a:extLst>
              <a:ext uri="{FF2B5EF4-FFF2-40B4-BE49-F238E27FC236}">
                <a16:creationId xmlns:a16="http://schemas.microsoft.com/office/drawing/2014/main" id="{3402FF20-D68C-4A95-917A-033090EB36EE}"/>
              </a:ext>
            </a:extLst>
          </p:cNvPr>
          <p:cNvSpPr>
            <a:spLocks noGrp="1" noChangeArrowheads="1"/>
          </p:cNvSpPr>
          <p:nvPr>
            <p:ph type="title"/>
          </p:nvPr>
        </p:nvSpPr>
        <p:spPr>
          <a:xfrm>
            <a:off x="1524353" y="-144623"/>
            <a:ext cx="9756022" cy="1139738"/>
          </a:xfrm>
        </p:spPr>
        <p:txBody>
          <a:bodyPr/>
          <a:lstStyle/>
          <a:p>
            <a:pPr algn="ctr"/>
            <a:r>
              <a:rPr lang="cs-CZ" altLang="cs-CZ" sz="4000" dirty="0">
                <a:solidFill>
                  <a:srgbClr val="FF0000"/>
                </a:solidFill>
                <a:latin typeface="Arial" panose="020B0604020202020204" pitchFamily="34" charset="0"/>
              </a:rPr>
              <a:t>Vyšetřování parametrů ABR</a:t>
            </a:r>
            <a:endParaRPr lang="cs-CZ" altLang="cs-CZ" sz="4000" dirty="0">
              <a:solidFill>
                <a:srgbClr val="FF0000"/>
              </a:solidFill>
            </a:endParaRPr>
          </a:p>
        </p:txBody>
      </p:sp>
      <p:sp>
        <p:nvSpPr>
          <p:cNvPr id="33795" name="Rectangle 3">
            <a:extLst>
              <a:ext uri="{FF2B5EF4-FFF2-40B4-BE49-F238E27FC236}">
                <a16:creationId xmlns:a16="http://schemas.microsoft.com/office/drawing/2014/main" id="{ADA287B0-3C1A-412A-86B3-8ED9B869677F}"/>
              </a:ext>
            </a:extLst>
          </p:cNvPr>
          <p:cNvSpPr>
            <a:spLocks noGrp="1" noChangeArrowheads="1"/>
          </p:cNvSpPr>
          <p:nvPr>
            <p:ph idx="1"/>
          </p:nvPr>
        </p:nvSpPr>
        <p:spPr>
          <a:xfrm>
            <a:off x="2640280" y="836813"/>
            <a:ext cx="8228966" cy="649237"/>
          </a:xfrm>
        </p:spPr>
        <p:txBody>
          <a:bodyPr/>
          <a:lstStyle/>
          <a:p>
            <a:pPr eaLnBrk="1" hangingPunct="1">
              <a:buFontTx/>
              <a:buNone/>
            </a:pPr>
            <a:r>
              <a:rPr lang="cs-CZ" altLang="cs-CZ">
                <a:solidFill>
                  <a:srgbClr val="FF0066"/>
                </a:solidFill>
              </a:rPr>
              <a:t>pH</a:t>
            </a:r>
            <a:r>
              <a:rPr lang="cs-CZ" altLang="cs-CZ"/>
              <a:t>, pCO2, [HCO</a:t>
            </a:r>
            <a:r>
              <a:rPr lang="cs-CZ" altLang="cs-CZ" baseline="-25000"/>
              <a:t>3</a:t>
            </a:r>
            <a:r>
              <a:rPr lang="cs-CZ" altLang="cs-CZ" baseline="40000"/>
              <a:t>-</a:t>
            </a:r>
            <a:r>
              <a:rPr lang="cs-CZ" altLang="cs-CZ"/>
              <a:t>]</a:t>
            </a:r>
          </a:p>
        </p:txBody>
      </p:sp>
      <p:sp>
        <p:nvSpPr>
          <p:cNvPr id="33796" name="Rectangle 4">
            <a:extLst>
              <a:ext uri="{FF2B5EF4-FFF2-40B4-BE49-F238E27FC236}">
                <a16:creationId xmlns:a16="http://schemas.microsoft.com/office/drawing/2014/main" id="{8C689103-7EC2-4E3E-9986-891B3E55933D}"/>
              </a:ext>
            </a:extLst>
          </p:cNvPr>
          <p:cNvSpPr>
            <a:spLocks noChangeArrowheads="1"/>
          </p:cNvSpPr>
          <p:nvPr/>
        </p:nvSpPr>
        <p:spPr bwMode="auto">
          <a:xfrm>
            <a:off x="6745238" y="1709871"/>
            <a:ext cx="934965" cy="863533"/>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HCO</a:t>
            </a:r>
            <a:r>
              <a:rPr lang="cs-CZ" altLang="cs-CZ" sz="1799" baseline="-25000">
                <a:solidFill>
                  <a:srgbClr val="FF0066"/>
                </a:solidFill>
                <a:latin typeface="Verdana" panose="020B0604030504040204" pitchFamily="34" charset="0"/>
              </a:rPr>
              <a:t>3</a:t>
            </a:r>
            <a:r>
              <a:rPr lang="cs-CZ" altLang="cs-CZ" sz="1799" baseline="40000">
                <a:solidFill>
                  <a:srgbClr val="FF0066"/>
                </a:solidFill>
                <a:latin typeface="Verdana" panose="020B0604030504040204" pitchFamily="34" charset="0"/>
              </a:rPr>
              <a:t>-</a:t>
            </a:r>
          </a:p>
        </p:txBody>
      </p:sp>
      <p:sp>
        <p:nvSpPr>
          <p:cNvPr id="33797" name="Rectangle 5">
            <a:extLst>
              <a:ext uri="{FF2B5EF4-FFF2-40B4-BE49-F238E27FC236}">
                <a16:creationId xmlns:a16="http://schemas.microsoft.com/office/drawing/2014/main" id="{213E445A-A120-4548-B5C1-0D49E97C4ACA}"/>
              </a:ext>
            </a:extLst>
          </p:cNvPr>
          <p:cNvSpPr>
            <a:spLocks noChangeArrowheads="1"/>
          </p:cNvSpPr>
          <p:nvPr/>
        </p:nvSpPr>
        <p:spPr bwMode="auto">
          <a:xfrm>
            <a:off x="6762699" y="3932200"/>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40000">
                <a:solidFill>
                  <a:srgbClr val="FF0066"/>
                </a:solidFill>
                <a:latin typeface="Verdana" panose="020B0604030504040204" pitchFamily="34" charset="0"/>
              </a:rPr>
              <a:t>+</a:t>
            </a:r>
          </a:p>
        </p:txBody>
      </p:sp>
      <p:sp>
        <p:nvSpPr>
          <p:cNvPr id="33798" name="Rectangle 6">
            <a:extLst>
              <a:ext uri="{FF2B5EF4-FFF2-40B4-BE49-F238E27FC236}">
                <a16:creationId xmlns:a16="http://schemas.microsoft.com/office/drawing/2014/main" id="{60579CAD-13A7-41D9-881B-2357C3CA5227}"/>
              </a:ext>
            </a:extLst>
          </p:cNvPr>
          <p:cNvSpPr>
            <a:spLocks noChangeArrowheads="1"/>
          </p:cNvSpPr>
          <p:nvPr/>
        </p:nvSpPr>
        <p:spPr bwMode="auto">
          <a:xfrm>
            <a:off x="6781748" y="5589421"/>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Buf</a:t>
            </a:r>
            <a:r>
              <a:rPr lang="cs-CZ" altLang="cs-CZ" sz="1799" baseline="40000">
                <a:latin typeface="Verdana" panose="020B0604030504040204" pitchFamily="34" charset="0"/>
              </a:rPr>
              <a:t>-</a:t>
            </a:r>
          </a:p>
        </p:txBody>
      </p:sp>
      <p:sp>
        <p:nvSpPr>
          <p:cNvPr id="33799" name="Rectangle 7">
            <a:extLst>
              <a:ext uri="{FF2B5EF4-FFF2-40B4-BE49-F238E27FC236}">
                <a16:creationId xmlns:a16="http://schemas.microsoft.com/office/drawing/2014/main" id="{C6F7C1D7-290C-43D4-9AAF-A87FDBE34DB2}"/>
              </a:ext>
            </a:extLst>
          </p:cNvPr>
          <p:cNvSpPr>
            <a:spLocks noChangeArrowheads="1"/>
          </p:cNvSpPr>
          <p:nvPr/>
        </p:nvSpPr>
        <p:spPr bwMode="auto">
          <a:xfrm>
            <a:off x="9472352" y="4806844"/>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HBuf</a:t>
            </a:r>
            <a:endParaRPr lang="cs-CZ" altLang="cs-CZ" sz="1799" baseline="40000">
              <a:latin typeface="Verdana" panose="020B0604030504040204" pitchFamily="34" charset="0"/>
            </a:endParaRPr>
          </a:p>
        </p:txBody>
      </p:sp>
      <p:sp>
        <p:nvSpPr>
          <p:cNvPr id="33800" name="Rectangle 8">
            <a:extLst>
              <a:ext uri="{FF2B5EF4-FFF2-40B4-BE49-F238E27FC236}">
                <a16:creationId xmlns:a16="http://schemas.microsoft.com/office/drawing/2014/main" id="{04D3DB6B-38C9-4D58-AE6F-EF4D614E9D18}"/>
              </a:ext>
            </a:extLst>
          </p:cNvPr>
          <p:cNvSpPr>
            <a:spLocks noChangeArrowheads="1"/>
          </p:cNvSpPr>
          <p:nvPr/>
        </p:nvSpPr>
        <p:spPr bwMode="auto">
          <a:xfrm>
            <a:off x="1776746" y="1709871"/>
            <a:ext cx="934965" cy="863533"/>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33801" name="Rectangle 9">
            <a:extLst>
              <a:ext uri="{FF2B5EF4-FFF2-40B4-BE49-F238E27FC236}">
                <a16:creationId xmlns:a16="http://schemas.microsoft.com/office/drawing/2014/main" id="{DB40329D-60FB-44AA-812B-4D9024B5A4AA}"/>
              </a:ext>
            </a:extLst>
          </p:cNvPr>
          <p:cNvSpPr>
            <a:spLocks noChangeArrowheads="1"/>
          </p:cNvSpPr>
          <p:nvPr/>
        </p:nvSpPr>
        <p:spPr bwMode="auto">
          <a:xfrm>
            <a:off x="1776746" y="387029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O</a:t>
            </a:r>
            <a:endParaRPr lang="cs-CZ" altLang="cs-CZ" sz="1799" baseline="-25000">
              <a:latin typeface="Verdana" panose="020B0604030504040204" pitchFamily="34" charset="0"/>
            </a:endParaRPr>
          </a:p>
        </p:txBody>
      </p:sp>
      <p:grpSp>
        <p:nvGrpSpPr>
          <p:cNvPr id="33802" name="Group 10">
            <a:extLst>
              <a:ext uri="{FF2B5EF4-FFF2-40B4-BE49-F238E27FC236}">
                <a16:creationId xmlns:a16="http://schemas.microsoft.com/office/drawing/2014/main" id="{553CC7A6-5F2E-4772-9AF2-1963E76DB72F}"/>
              </a:ext>
            </a:extLst>
          </p:cNvPr>
          <p:cNvGrpSpPr>
            <a:grpSpLocks/>
          </p:cNvGrpSpPr>
          <p:nvPr/>
        </p:nvGrpSpPr>
        <p:grpSpPr bwMode="auto">
          <a:xfrm>
            <a:off x="5088016" y="2141638"/>
            <a:ext cx="1655634" cy="2231852"/>
            <a:chOff x="2245" y="572"/>
            <a:chExt cx="1134" cy="1724"/>
          </a:xfrm>
        </p:grpSpPr>
        <p:sp>
          <p:nvSpPr>
            <p:cNvPr id="33814" name="Line 11">
              <a:extLst>
                <a:ext uri="{FF2B5EF4-FFF2-40B4-BE49-F238E27FC236}">
                  <a16:creationId xmlns:a16="http://schemas.microsoft.com/office/drawing/2014/main" id="{3E608D37-CD47-4A8E-9B78-902595D4129A}"/>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3815" name="Line 12">
              <a:extLst>
                <a:ext uri="{FF2B5EF4-FFF2-40B4-BE49-F238E27FC236}">
                  <a16:creationId xmlns:a16="http://schemas.microsoft.com/office/drawing/2014/main" id="{D4E6284C-B9D7-41D2-90C2-07C8686C00E2}"/>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3816" name="Line 13">
              <a:extLst>
                <a:ext uri="{FF2B5EF4-FFF2-40B4-BE49-F238E27FC236}">
                  <a16:creationId xmlns:a16="http://schemas.microsoft.com/office/drawing/2014/main" id="{9A2FD866-B48F-4EA7-B22F-DE86FC6A464C}"/>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33803" name="Rectangle 14">
            <a:extLst>
              <a:ext uri="{FF2B5EF4-FFF2-40B4-BE49-F238E27FC236}">
                <a16:creationId xmlns:a16="http://schemas.microsoft.com/office/drawing/2014/main" id="{0F6E606D-AFA6-47BC-AEB4-D65ADF861DE1}"/>
              </a:ext>
            </a:extLst>
          </p:cNvPr>
          <p:cNvSpPr>
            <a:spLocks noChangeArrowheads="1"/>
          </p:cNvSpPr>
          <p:nvPr/>
        </p:nvSpPr>
        <p:spPr bwMode="auto">
          <a:xfrm>
            <a:off x="4151464" y="2789287"/>
            <a:ext cx="934965" cy="863533"/>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25000">
                <a:solidFill>
                  <a:srgbClr val="FF0066"/>
                </a:solidFill>
                <a:latin typeface="Verdana" panose="020B0604030504040204" pitchFamily="34" charset="0"/>
              </a:rPr>
              <a:t>2</a:t>
            </a: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3</a:t>
            </a:r>
          </a:p>
        </p:txBody>
      </p:sp>
      <p:grpSp>
        <p:nvGrpSpPr>
          <p:cNvPr id="33804" name="Group 15">
            <a:extLst>
              <a:ext uri="{FF2B5EF4-FFF2-40B4-BE49-F238E27FC236}">
                <a16:creationId xmlns:a16="http://schemas.microsoft.com/office/drawing/2014/main" id="{6BA4C141-0A2D-4004-A168-9120F981F8AA}"/>
              </a:ext>
            </a:extLst>
          </p:cNvPr>
          <p:cNvGrpSpPr>
            <a:grpSpLocks/>
          </p:cNvGrpSpPr>
          <p:nvPr/>
        </p:nvGrpSpPr>
        <p:grpSpPr bwMode="auto">
          <a:xfrm flipH="1">
            <a:off x="2711712" y="2141639"/>
            <a:ext cx="1439752" cy="2160420"/>
            <a:chOff x="2245" y="572"/>
            <a:chExt cx="1134" cy="1724"/>
          </a:xfrm>
        </p:grpSpPr>
        <p:sp>
          <p:nvSpPr>
            <p:cNvPr id="33811" name="Line 16">
              <a:extLst>
                <a:ext uri="{FF2B5EF4-FFF2-40B4-BE49-F238E27FC236}">
                  <a16:creationId xmlns:a16="http://schemas.microsoft.com/office/drawing/2014/main" id="{2F65A56E-BD36-49EC-B8F8-70128E95252B}"/>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3812" name="Line 17">
              <a:extLst>
                <a:ext uri="{FF2B5EF4-FFF2-40B4-BE49-F238E27FC236}">
                  <a16:creationId xmlns:a16="http://schemas.microsoft.com/office/drawing/2014/main" id="{E7E071AC-F216-4B31-8640-9AA2544B7374}"/>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3813" name="Line 18">
              <a:extLst>
                <a:ext uri="{FF2B5EF4-FFF2-40B4-BE49-F238E27FC236}">
                  <a16:creationId xmlns:a16="http://schemas.microsoft.com/office/drawing/2014/main" id="{84FA7A7F-1513-46E2-8A6F-E5A2BE207458}"/>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33805" name="Group 19">
            <a:extLst>
              <a:ext uri="{FF2B5EF4-FFF2-40B4-BE49-F238E27FC236}">
                <a16:creationId xmlns:a16="http://schemas.microsoft.com/office/drawing/2014/main" id="{88C8B1A0-4F96-450C-88F6-CDE85FB50C77}"/>
              </a:ext>
            </a:extLst>
          </p:cNvPr>
          <p:cNvGrpSpPr>
            <a:grpSpLocks/>
          </p:cNvGrpSpPr>
          <p:nvPr/>
        </p:nvGrpSpPr>
        <p:grpSpPr bwMode="auto">
          <a:xfrm flipH="1">
            <a:off x="7713539" y="4443336"/>
            <a:ext cx="1728653" cy="1585789"/>
            <a:chOff x="2245" y="572"/>
            <a:chExt cx="1134" cy="1724"/>
          </a:xfrm>
        </p:grpSpPr>
        <p:sp>
          <p:nvSpPr>
            <p:cNvPr id="33808" name="Line 20">
              <a:extLst>
                <a:ext uri="{FF2B5EF4-FFF2-40B4-BE49-F238E27FC236}">
                  <a16:creationId xmlns:a16="http://schemas.microsoft.com/office/drawing/2014/main" id="{B16F9277-CD56-4C8D-8BA9-032D41692CC1}"/>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3809" name="Line 21">
              <a:extLst>
                <a:ext uri="{FF2B5EF4-FFF2-40B4-BE49-F238E27FC236}">
                  <a16:creationId xmlns:a16="http://schemas.microsoft.com/office/drawing/2014/main" id="{648B3DBD-98A8-4236-8BD9-9C4B81123E61}"/>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3810" name="Line 22">
              <a:extLst>
                <a:ext uri="{FF2B5EF4-FFF2-40B4-BE49-F238E27FC236}">
                  <a16:creationId xmlns:a16="http://schemas.microsoft.com/office/drawing/2014/main" id="{B2BCE677-DA1D-4C95-9616-668633A91A0B}"/>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25" name="Text Box 23">
            <a:extLst>
              <a:ext uri="{FF2B5EF4-FFF2-40B4-BE49-F238E27FC236}">
                <a16:creationId xmlns:a16="http://schemas.microsoft.com/office/drawing/2014/main" id="{9F31E674-C9C4-490F-8895-F1CC3F895BC2}"/>
              </a:ext>
            </a:extLst>
          </p:cNvPr>
          <p:cNvSpPr txBox="1">
            <a:spLocks noChangeArrowheads="1"/>
          </p:cNvSpPr>
          <p:nvPr/>
        </p:nvSpPr>
        <p:spPr bwMode="auto">
          <a:xfrm>
            <a:off x="7713540" y="1042737"/>
            <a:ext cx="1675356" cy="646074"/>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Alkalická rezerva</a:t>
            </a:r>
          </a:p>
        </p:txBody>
      </p:sp>
    </p:spTree>
    <p:extLst>
      <p:ext uri="{BB962C8B-B14F-4D97-AF65-F5344CB8AC3E}">
        <p14:creationId xmlns:p14="http://schemas.microsoft.com/office/powerpoint/2010/main" val="100529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délník 30">
            <a:extLst>
              <a:ext uri="{FF2B5EF4-FFF2-40B4-BE49-F238E27FC236}">
                <a16:creationId xmlns:a16="http://schemas.microsoft.com/office/drawing/2014/main" id="{CE7B322E-F0D5-469A-AA2E-AE78501E9C85}"/>
              </a:ext>
            </a:extLst>
          </p:cNvPr>
          <p:cNvSpPr/>
          <p:nvPr/>
        </p:nvSpPr>
        <p:spPr>
          <a:xfrm>
            <a:off x="1524353" y="1506687"/>
            <a:ext cx="9143295" cy="5351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cs-CZ" sz="1400"/>
          </a:p>
        </p:txBody>
      </p:sp>
      <p:sp>
        <p:nvSpPr>
          <p:cNvPr id="35859" name="Rectangle 2">
            <a:extLst>
              <a:ext uri="{FF2B5EF4-FFF2-40B4-BE49-F238E27FC236}">
                <a16:creationId xmlns:a16="http://schemas.microsoft.com/office/drawing/2014/main" id="{33923D56-DA96-4632-BE19-D183588D7E9E}"/>
              </a:ext>
            </a:extLst>
          </p:cNvPr>
          <p:cNvSpPr>
            <a:spLocks noGrp="1" noChangeArrowheads="1"/>
          </p:cNvSpPr>
          <p:nvPr>
            <p:ph type="title"/>
          </p:nvPr>
        </p:nvSpPr>
        <p:spPr>
          <a:xfrm>
            <a:off x="1524353" y="-145367"/>
            <a:ext cx="9756022" cy="1139738"/>
          </a:xfrm>
        </p:spPr>
        <p:txBody>
          <a:bodyPr/>
          <a:lstStyle/>
          <a:p>
            <a:pPr algn="ctr"/>
            <a:r>
              <a:rPr lang="cs-CZ" altLang="cs-CZ" sz="4000" dirty="0">
                <a:solidFill>
                  <a:srgbClr val="FF0000"/>
                </a:solidFill>
                <a:latin typeface="Arial" panose="020B0604020202020204" pitchFamily="34" charset="0"/>
              </a:rPr>
              <a:t>Vyšetřování parametrů ABR</a:t>
            </a:r>
            <a:endParaRPr lang="cs-CZ" altLang="cs-CZ" sz="4000" dirty="0">
              <a:solidFill>
                <a:srgbClr val="FF0000"/>
              </a:solidFill>
            </a:endParaRPr>
          </a:p>
        </p:txBody>
      </p:sp>
      <p:sp>
        <p:nvSpPr>
          <p:cNvPr id="35843" name="Rectangle 3">
            <a:extLst>
              <a:ext uri="{FF2B5EF4-FFF2-40B4-BE49-F238E27FC236}">
                <a16:creationId xmlns:a16="http://schemas.microsoft.com/office/drawing/2014/main" id="{0DC9E19E-7D5D-462B-A2FB-8D46B866060C}"/>
              </a:ext>
            </a:extLst>
          </p:cNvPr>
          <p:cNvSpPr>
            <a:spLocks noGrp="1" noChangeArrowheads="1"/>
          </p:cNvSpPr>
          <p:nvPr>
            <p:ph idx="1"/>
          </p:nvPr>
        </p:nvSpPr>
        <p:spPr>
          <a:xfrm>
            <a:off x="2640280" y="836813"/>
            <a:ext cx="8228966" cy="649237"/>
          </a:xfrm>
        </p:spPr>
        <p:txBody>
          <a:bodyPr/>
          <a:lstStyle/>
          <a:p>
            <a:pPr eaLnBrk="1" hangingPunct="1">
              <a:buFontTx/>
              <a:buNone/>
            </a:pPr>
            <a:r>
              <a:rPr lang="cs-CZ" altLang="cs-CZ" dirty="0">
                <a:solidFill>
                  <a:srgbClr val="FF0066"/>
                </a:solidFill>
              </a:rPr>
              <a:t>pH</a:t>
            </a:r>
            <a:r>
              <a:rPr lang="cs-CZ" altLang="cs-CZ" dirty="0"/>
              <a:t>, pCO2, [HCO</a:t>
            </a:r>
            <a:r>
              <a:rPr lang="cs-CZ" altLang="cs-CZ" baseline="-25000" dirty="0"/>
              <a:t>3</a:t>
            </a:r>
            <a:r>
              <a:rPr lang="cs-CZ" altLang="cs-CZ" baseline="40000" dirty="0"/>
              <a:t>-</a:t>
            </a:r>
            <a:r>
              <a:rPr lang="cs-CZ" altLang="cs-CZ" dirty="0"/>
              <a:t>]</a:t>
            </a:r>
          </a:p>
        </p:txBody>
      </p:sp>
      <p:sp>
        <p:nvSpPr>
          <p:cNvPr id="35844" name="Rectangle 4">
            <a:extLst>
              <a:ext uri="{FF2B5EF4-FFF2-40B4-BE49-F238E27FC236}">
                <a16:creationId xmlns:a16="http://schemas.microsoft.com/office/drawing/2014/main" id="{4B41879B-CD37-4110-A852-5B33FE45134D}"/>
              </a:ext>
            </a:extLst>
          </p:cNvPr>
          <p:cNvSpPr>
            <a:spLocks noChangeArrowheads="1"/>
          </p:cNvSpPr>
          <p:nvPr/>
        </p:nvSpPr>
        <p:spPr bwMode="auto">
          <a:xfrm>
            <a:off x="6745238" y="1709871"/>
            <a:ext cx="934965" cy="863533"/>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HCO</a:t>
            </a:r>
            <a:r>
              <a:rPr lang="cs-CZ" altLang="cs-CZ" sz="1799" baseline="-25000">
                <a:solidFill>
                  <a:srgbClr val="FF0066"/>
                </a:solidFill>
                <a:latin typeface="Verdana" panose="020B0604030504040204" pitchFamily="34" charset="0"/>
              </a:rPr>
              <a:t>3</a:t>
            </a:r>
            <a:r>
              <a:rPr lang="cs-CZ" altLang="cs-CZ" sz="1799" baseline="40000">
                <a:solidFill>
                  <a:srgbClr val="FF0066"/>
                </a:solidFill>
                <a:latin typeface="Verdana" panose="020B0604030504040204" pitchFamily="34" charset="0"/>
              </a:rPr>
              <a:t>-</a:t>
            </a:r>
          </a:p>
        </p:txBody>
      </p:sp>
      <p:sp>
        <p:nvSpPr>
          <p:cNvPr id="35845" name="Rectangle 5">
            <a:extLst>
              <a:ext uri="{FF2B5EF4-FFF2-40B4-BE49-F238E27FC236}">
                <a16:creationId xmlns:a16="http://schemas.microsoft.com/office/drawing/2014/main" id="{8FA95F0A-47F4-48F3-AF5D-3116C8C24E19}"/>
              </a:ext>
            </a:extLst>
          </p:cNvPr>
          <p:cNvSpPr>
            <a:spLocks noChangeArrowheads="1"/>
          </p:cNvSpPr>
          <p:nvPr/>
        </p:nvSpPr>
        <p:spPr bwMode="auto">
          <a:xfrm>
            <a:off x="6762699" y="3932200"/>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40000">
                <a:solidFill>
                  <a:srgbClr val="FF0066"/>
                </a:solidFill>
                <a:latin typeface="Verdana" panose="020B0604030504040204" pitchFamily="34" charset="0"/>
              </a:rPr>
              <a:t>+</a:t>
            </a:r>
          </a:p>
        </p:txBody>
      </p:sp>
      <p:sp>
        <p:nvSpPr>
          <p:cNvPr id="35846" name="Rectangle 6">
            <a:extLst>
              <a:ext uri="{FF2B5EF4-FFF2-40B4-BE49-F238E27FC236}">
                <a16:creationId xmlns:a16="http://schemas.microsoft.com/office/drawing/2014/main" id="{0A81D918-2D21-4516-94C9-83D281C91FDD}"/>
              </a:ext>
            </a:extLst>
          </p:cNvPr>
          <p:cNvSpPr>
            <a:spLocks noChangeArrowheads="1"/>
          </p:cNvSpPr>
          <p:nvPr/>
        </p:nvSpPr>
        <p:spPr bwMode="auto">
          <a:xfrm>
            <a:off x="6781748" y="5589421"/>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Buf</a:t>
            </a:r>
            <a:r>
              <a:rPr lang="cs-CZ" altLang="cs-CZ" sz="1799" baseline="40000">
                <a:latin typeface="Verdana" panose="020B0604030504040204" pitchFamily="34" charset="0"/>
              </a:rPr>
              <a:t>-</a:t>
            </a:r>
          </a:p>
        </p:txBody>
      </p:sp>
      <p:sp>
        <p:nvSpPr>
          <p:cNvPr id="35847" name="Rectangle 7">
            <a:extLst>
              <a:ext uri="{FF2B5EF4-FFF2-40B4-BE49-F238E27FC236}">
                <a16:creationId xmlns:a16="http://schemas.microsoft.com/office/drawing/2014/main" id="{7FEEAF14-D140-4BDB-81C5-D236F404C6C2}"/>
              </a:ext>
            </a:extLst>
          </p:cNvPr>
          <p:cNvSpPr>
            <a:spLocks noChangeArrowheads="1"/>
          </p:cNvSpPr>
          <p:nvPr/>
        </p:nvSpPr>
        <p:spPr bwMode="auto">
          <a:xfrm>
            <a:off x="9472352" y="4806844"/>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HBuf</a:t>
            </a:r>
            <a:endParaRPr lang="cs-CZ" altLang="cs-CZ" sz="1799" baseline="40000">
              <a:latin typeface="Verdana" panose="020B0604030504040204" pitchFamily="34" charset="0"/>
            </a:endParaRPr>
          </a:p>
        </p:txBody>
      </p:sp>
      <p:sp>
        <p:nvSpPr>
          <p:cNvPr id="35848" name="Rectangle 8">
            <a:extLst>
              <a:ext uri="{FF2B5EF4-FFF2-40B4-BE49-F238E27FC236}">
                <a16:creationId xmlns:a16="http://schemas.microsoft.com/office/drawing/2014/main" id="{0FCFC9C2-3FFD-4E1A-AA83-C5AADE8E3D48}"/>
              </a:ext>
            </a:extLst>
          </p:cNvPr>
          <p:cNvSpPr>
            <a:spLocks noChangeArrowheads="1"/>
          </p:cNvSpPr>
          <p:nvPr/>
        </p:nvSpPr>
        <p:spPr bwMode="auto">
          <a:xfrm>
            <a:off x="1776746" y="1709871"/>
            <a:ext cx="934965" cy="863533"/>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35849" name="Rectangle 9">
            <a:extLst>
              <a:ext uri="{FF2B5EF4-FFF2-40B4-BE49-F238E27FC236}">
                <a16:creationId xmlns:a16="http://schemas.microsoft.com/office/drawing/2014/main" id="{7E14791B-3934-4E0B-8AE3-1CD8BA8746DC}"/>
              </a:ext>
            </a:extLst>
          </p:cNvPr>
          <p:cNvSpPr>
            <a:spLocks noChangeArrowheads="1"/>
          </p:cNvSpPr>
          <p:nvPr/>
        </p:nvSpPr>
        <p:spPr bwMode="auto">
          <a:xfrm>
            <a:off x="1776746" y="387029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O</a:t>
            </a:r>
            <a:endParaRPr lang="cs-CZ" altLang="cs-CZ" sz="1799" baseline="-25000">
              <a:latin typeface="Verdana" panose="020B0604030504040204" pitchFamily="34" charset="0"/>
            </a:endParaRPr>
          </a:p>
        </p:txBody>
      </p:sp>
      <p:grpSp>
        <p:nvGrpSpPr>
          <p:cNvPr id="35850" name="Group 10">
            <a:extLst>
              <a:ext uri="{FF2B5EF4-FFF2-40B4-BE49-F238E27FC236}">
                <a16:creationId xmlns:a16="http://schemas.microsoft.com/office/drawing/2014/main" id="{3A90F6B9-1205-41DF-A04A-62A2F289BC14}"/>
              </a:ext>
            </a:extLst>
          </p:cNvPr>
          <p:cNvGrpSpPr>
            <a:grpSpLocks/>
          </p:cNvGrpSpPr>
          <p:nvPr/>
        </p:nvGrpSpPr>
        <p:grpSpPr bwMode="auto">
          <a:xfrm>
            <a:off x="5088016" y="2141638"/>
            <a:ext cx="1655634" cy="2231852"/>
            <a:chOff x="2245" y="572"/>
            <a:chExt cx="1134" cy="1724"/>
          </a:xfrm>
        </p:grpSpPr>
        <p:sp>
          <p:nvSpPr>
            <p:cNvPr id="35866" name="Line 11">
              <a:extLst>
                <a:ext uri="{FF2B5EF4-FFF2-40B4-BE49-F238E27FC236}">
                  <a16:creationId xmlns:a16="http://schemas.microsoft.com/office/drawing/2014/main" id="{95C669AB-47B4-4898-A288-6AF0C8320E7C}"/>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5867" name="Line 12">
              <a:extLst>
                <a:ext uri="{FF2B5EF4-FFF2-40B4-BE49-F238E27FC236}">
                  <a16:creationId xmlns:a16="http://schemas.microsoft.com/office/drawing/2014/main" id="{88A4DB82-73F3-4332-B7A8-0A45B37B1E91}"/>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5868" name="Line 13">
              <a:extLst>
                <a:ext uri="{FF2B5EF4-FFF2-40B4-BE49-F238E27FC236}">
                  <a16:creationId xmlns:a16="http://schemas.microsoft.com/office/drawing/2014/main" id="{BE7C73BC-4471-4837-A30F-C7F1178EF666}"/>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35851" name="Rectangle 14">
            <a:extLst>
              <a:ext uri="{FF2B5EF4-FFF2-40B4-BE49-F238E27FC236}">
                <a16:creationId xmlns:a16="http://schemas.microsoft.com/office/drawing/2014/main" id="{58673B41-5C78-49D5-BC08-77E6B0430231}"/>
              </a:ext>
            </a:extLst>
          </p:cNvPr>
          <p:cNvSpPr>
            <a:spLocks noChangeArrowheads="1"/>
          </p:cNvSpPr>
          <p:nvPr/>
        </p:nvSpPr>
        <p:spPr bwMode="auto">
          <a:xfrm>
            <a:off x="4151464" y="2789287"/>
            <a:ext cx="934965" cy="863533"/>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25000">
                <a:solidFill>
                  <a:srgbClr val="FF0066"/>
                </a:solidFill>
                <a:latin typeface="Verdana" panose="020B0604030504040204" pitchFamily="34" charset="0"/>
              </a:rPr>
              <a:t>2</a:t>
            </a: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3</a:t>
            </a:r>
          </a:p>
        </p:txBody>
      </p:sp>
      <p:grpSp>
        <p:nvGrpSpPr>
          <p:cNvPr id="35852" name="Group 15">
            <a:extLst>
              <a:ext uri="{FF2B5EF4-FFF2-40B4-BE49-F238E27FC236}">
                <a16:creationId xmlns:a16="http://schemas.microsoft.com/office/drawing/2014/main" id="{1D17DEC3-6744-48BB-A4F4-9AD94CC44927}"/>
              </a:ext>
            </a:extLst>
          </p:cNvPr>
          <p:cNvGrpSpPr>
            <a:grpSpLocks/>
          </p:cNvGrpSpPr>
          <p:nvPr/>
        </p:nvGrpSpPr>
        <p:grpSpPr bwMode="auto">
          <a:xfrm flipH="1">
            <a:off x="2711712" y="2141639"/>
            <a:ext cx="1439752" cy="2160420"/>
            <a:chOff x="2245" y="572"/>
            <a:chExt cx="1134" cy="1724"/>
          </a:xfrm>
        </p:grpSpPr>
        <p:sp>
          <p:nvSpPr>
            <p:cNvPr id="35863" name="Line 16">
              <a:extLst>
                <a:ext uri="{FF2B5EF4-FFF2-40B4-BE49-F238E27FC236}">
                  <a16:creationId xmlns:a16="http://schemas.microsoft.com/office/drawing/2014/main" id="{90159E5B-FDB5-43EF-9DAB-E90E3F79BB4A}"/>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5864" name="Line 17">
              <a:extLst>
                <a:ext uri="{FF2B5EF4-FFF2-40B4-BE49-F238E27FC236}">
                  <a16:creationId xmlns:a16="http://schemas.microsoft.com/office/drawing/2014/main" id="{DC20D50C-1902-4BCC-AEE0-E6AD0E1AA28B}"/>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5865" name="Line 18">
              <a:extLst>
                <a:ext uri="{FF2B5EF4-FFF2-40B4-BE49-F238E27FC236}">
                  <a16:creationId xmlns:a16="http://schemas.microsoft.com/office/drawing/2014/main" id="{8DE1DDD0-518D-49E3-B0C3-856DCB3B6128}"/>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35853" name="Group 19">
            <a:extLst>
              <a:ext uri="{FF2B5EF4-FFF2-40B4-BE49-F238E27FC236}">
                <a16:creationId xmlns:a16="http://schemas.microsoft.com/office/drawing/2014/main" id="{4A8BEC83-60DD-424A-BC32-596469EBA126}"/>
              </a:ext>
            </a:extLst>
          </p:cNvPr>
          <p:cNvGrpSpPr>
            <a:grpSpLocks/>
          </p:cNvGrpSpPr>
          <p:nvPr/>
        </p:nvGrpSpPr>
        <p:grpSpPr bwMode="auto">
          <a:xfrm flipH="1">
            <a:off x="7713539" y="4443336"/>
            <a:ext cx="1728653" cy="1585789"/>
            <a:chOff x="2245" y="572"/>
            <a:chExt cx="1134" cy="1724"/>
          </a:xfrm>
        </p:grpSpPr>
        <p:sp>
          <p:nvSpPr>
            <p:cNvPr id="35860" name="Line 20">
              <a:extLst>
                <a:ext uri="{FF2B5EF4-FFF2-40B4-BE49-F238E27FC236}">
                  <a16:creationId xmlns:a16="http://schemas.microsoft.com/office/drawing/2014/main" id="{43174459-1BC5-44BF-AA22-8139938FCF70}"/>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5861" name="Line 21">
              <a:extLst>
                <a:ext uri="{FF2B5EF4-FFF2-40B4-BE49-F238E27FC236}">
                  <a16:creationId xmlns:a16="http://schemas.microsoft.com/office/drawing/2014/main" id="{B6125C2C-4EFA-4B49-A119-19B0DF848CC6}"/>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5862" name="Line 22">
              <a:extLst>
                <a:ext uri="{FF2B5EF4-FFF2-40B4-BE49-F238E27FC236}">
                  <a16:creationId xmlns:a16="http://schemas.microsoft.com/office/drawing/2014/main" id="{C257636E-3735-4E91-B3F7-E75B163ED139}"/>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35855" name="TextovéPole 1">
            <a:extLst>
              <a:ext uri="{FF2B5EF4-FFF2-40B4-BE49-F238E27FC236}">
                <a16:creationId xmlns:a16="http://schemas.microsoft.com/office/drawing/2014/main" id="{883F7B61-3502-4562-95C0-98A1CA4EE0D3}"/>
              </a:ext>
            </a:extLst>
          </p:cNvPr>
          <p:cNvSpPr txBox="1">
            <a:spLocks noChangeArrowheads="1"/>
          </p:cNvSpPr>
          <p:nvPr/>
        </p:nvSpPr>
        <p:spPr bwMode="auto">
          <a:xfrm>
            <a:off x="3346662" y="6251357"/>
            <a:ext cx="254383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Van Slyke 1921-22</a:t>
            </a:r>
          </a:p>
        </p:txBody>
      </p:sp>
      <p:pic>
        <p:nvPicPr>
          <p:cNvPr id="35856" name="Picture 4" descr="BÜRETTE ZU APPARAT N.VAN SLYKE">
            <a:extLst>
              <a:ext uri="{FF2B5EF4-FFF2-40B4-BE49-F238E27FC236}">
                <a16:creationId xmlns:a16="http://schemas.microsoft.com/office/drawing/2014/main" id="{0F8099D1-38A7-406A-9E08-001F99143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3092" y="1841623"/>
            <a:ext cx="1904853" cy="260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6" descr="http://centennial.rucares.org/centennial/assets_public/images/53_photo1.jpg">
            <a:extLst>
              <a:ext uri="{FF2B5EF4-FFF2-40B4-BE49-F238E27FC236}">
                <a16:creationId xmlns:a16="http://schemas.microsoft.com/office/drawing/2014/main" id="{5267AB6F-8D27-4205-BD91-781EFC4A7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813" y="4127446"/>
            <a:ext cx="2295348" cy="200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25" descr="http://www.asbmb.org/uploadedfiles/aboutus/asbmb_history/past_president_images/large_images/1920s/1921_1922VanSlyke.jpg">
            <a:extLst>
              <a:ext uri="{FF2B5EF4-FFF2-40B4-BE49-F238E27FC236}">
                <a16:creationId xmlns:a16="http://schemas.microsoft.com/office/drawing/2014/main" id="{0238E85D-C38B-4BF7-B7FC-8456DF0BF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901" y="4075063"/>
            <a:ext cx="1619126" cy="21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23">
            <a:extLst>
              <a:ext uri="{FF2B5EF4-FFF2-40B4-BE49-F238E27FC236}">
                <a16:creationId xmlns:a16="http://schemas.microsoft.com/office/drawing/2014/main" id="{09B6E1AB-108A-48A9-AE8C-87AF448D65EB}"/>
              </a:ext>
            </a:extLst>
          </p:cNvPr>
          <p:cNvSpPr txBox="1">
            <a:spLocks noChangeArrowheads="1"/>
          </p:cNvSpPr>
          <p:nvPr/>
        </p:nvSpPr>
        <p:spPr bwMode="auto">
          <a:xfrm>
            <a:off x="7657287" y="1103900"/>
            <a:ext cx="1675356" cy="646074"/>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Alkalická rezerva</a:t>
            </a:r>
          </a:p>
        </p:txBody>
      </p:sp>
    </p:spTree>
    <p:extLst>
      <p:ext uri="{BB962C8B-B14F-4D97-AF65-F5344CB8AC3E}">
        <p14:creationId xmlns:p14="http://schemas.microsoft.com/office/powerpoint/2010/main" val="367272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D0D9020F-4ADF-4209-8E21-789BE8158992}"/>
              </a:ext>
            </a:extLst>
          </p:cNvPr>
          <p:cNvSpPr/>
          <p:nvPr/>
        </p:nvSpPr>
        <p:spPr>
          <a:xfrm>
            <a:off x="1524353" y="1506687"/>
            <a:ext cx="9143295" cy="5351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cs-CZ" sz="1400"/>
          </a:p>
        </p:txBody>
      </p:sp>
      <p:sp>
        <p:nvSpPr>
          <p:cNvPr id="37892" name="Rectangle 4">
            <a:extLst>
              <a:ext uri="{FF2B5EF4-FFF2-40B4-BE49-F238E27FC236}">
                <a16:creationId xmlns:a16="http://schemas.microsoft.com/office/drawing/2014/main" id="{8FE0F5FC-2E89-43AC-A58E-26F732176EFE}"/>
              </a:ext>
            </a:extLst>
          </p:cNvPr>
          <p:cNvSpPr>
            <a:spLocks noChangeArrowheads="1"/>
          </p:cNvSpPr>
          <p:nvPr/>
        </p:nvSpPr>
        <p:spPr bwMode="auto">
          <a:xfrm>
            <a:off x="6745238" y="1709871"/>
            <a:ext cx="934965" cy="863533"/>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HCO</a:t>
            </a:r>
            <a:r>
              <a:rPr lang="cs-CZ" altLang="cs-CZ" sz="1799" baseline="-25000">
                <a:solidFill>
                  <a:srgbClr val="FF0066"/>
                </a:solidFill>
                <a:latin typeface="Verdana" panose="020B0604030504040204" pitchFamily="34" charset="0"/>
              </a:rPr>
              <a:t>3</a:t>
            </a:r>
            <a:r>
              <a:rPr lang="cs-CZ" altLang="cs-CZ" sz="1799" baseline="40000">
                <a:solidFill>
                  <a:srgbClr val="FF0066"/>
                </a:solidFill>
                <a:latin typeface="Verdana" panose="020B0604030504040204" pitchFamily="34" charset="0"/>
              </a:rPr>
              <a:t>-</a:t>
            </a:r>
          </a:p>
        </p:txBody>
      </p:sp>
      <p:sp>
        <p:nvSpPr>
          <p:cNvPr id="37893" name="Rectangle 5">
            <a:extLst>
              <a:ext uri="{FF2B5EF4-FFF2-40B4-BE49-F238E27FC236}">
                <a16:creationId xmlns:a16="http://schemas.microsoft.com/office/drawing/2014/main" id="{F6505F6E-28FD-417E-BD33-A5B9D366EFC0}"/>
              </a:ext>
            </a:extLst>
          </p:cNvPr>
          <p:cNvSpPr>
            <a:spLocks noChangeArrowheads="1"/>
          </p:cNvSpPr>
          <p:nvPr/>
        </p:nvSpPr>
        <p:spPr bwMode="auto">
          <a:xfrm>
            <a:off x="6762699" y="3932200"/>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40000">
                <a:solidFill>
                  <a:srgbClr val="FF0066"/>
                </a:solidFill>
                <a:latin typeface="Verdana" panose="020B0604030504040204" pitchFamily="34" charset="0"/>
              </a:rPr>
              <a:t>+</a:t>
            </a:r>
          </a:p>
        </p:txBody>
      </p:sp>
      <p:sp>
        <p:nvSpPr>
          <p:cNvPr id="37894" name="Rectangle 6">
            <a:extLst>
              <a:ext uri="{FF2B5EF4-FFF2-40B4-BE49-F238E27FC236}">
                <a16:creationId xmlns:a16="http://schemas.microsoft.com/office/drawing/2014/main" id="{F55BAFCF-04A3-4FC8-9991-02E9661AF01E}"/>
              </a:ext>
            </a:extLst>
          </p:cNvPr>
          <p:cNvSpPr>
            <a:spLocks noChangeArrowheads="1"/>
          </p:cNvSpPr>
          <p:nvPr/>
        </p:nvSpPr>
        <p:spPr bwMode="auto">
          <a:xfrm>
            <a:off x="6781748" y="5589421"/>
            <a:ext cx="934966"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Buf</a:t>
            </a:r>
            <a:r>
              <a:rPr lang="cs-CZ" altLang="cs-CZ" sz="1799" baseline="40000">
                <a:latin typeface="Verdana" panose="020B0604030504040204" pitchFamily="34" charset="0"/>
              </a:rPr>
              <a:t>-</a:t>
            </a:r>
          </a:p>
        </p:txBody>
      </p:sp>
      <p:sp>
        <p:nvSpPr>
          <p:cNvPr id="37895" name="Rectangle 7">
            <a:extLst>
              <a:ext uri="{FF2B5EF4-FFF2-40B4-BE49-F238E27FC236}">
                <a16:creationId xmlns:a16="http://schemas.microsoft.com/office/drawing/2014/main" id="{E9059963-ABF7-4515-ADD5-43812614C8B9}"/>
              </a:ext>
            </a:extLst>
          </p:cNvPr>
          <p:cNvSpPr>
            <a:spLocks noChangeArrowheads="1"/>
          </p:cNvSpPr>
          <p:nvPr/>
        </p:nvSpPr>
        <p:spPr bwMode="auto">
          <a:xfrm>
            <a:off x="9472352" y="4806844"/>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HBuf</a:t>
            </a:r>
            <a:endParaRPr lang="cs-CZ" altLang="cs-CZ" sz="1799" baseline="40000">
              <a:latin typeface="Verdana" panose="020B0604030504040204" pitchFamily="34" charset="0"/>
            </a:endParaRPr>
          </a:p>
        </p:txBody>
      </p:sp>
      <p:sp>
        <p:nvSpPr>
          <p:cNvPr id="37896" name="Rectangle 8">
            <a:extLst>
              <a:ext uri="{FF2B5EF4-FFF2-40B4-BE49-F238E27FC236}">
                <a16:creationId xmlns:a16="http://schemas.microsoft.com/office/drawing/2014/main" id="{905C9A0C-3868-4DF3-AE6F-33C450F3D3A4}"/>
              </a:ext>
            </a:extLst>
          </p:cNvPr>
          <p:cNvSpPr>
            <a:spLocks noChangeArrowheads="1"/>
          </p:cNvSpPr>
          <p:nvPr/>
        </p:nvSpPr>
        <p:spPr bwMode="auto">
          <a:xfrm>
            <a:off x="1776746" y="1709871"/>
            <a:ext cx="934965" cy="863533"/>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2</a:t>
            </a:r>
          </a:p>
        </p:txBody>
      </p:sp>
      <p:sp>
        <p:nvSpPr>
          <p:cNvPr id="37897" name="Rectangle 9">
            <a:extLst>
              <a:ext uri="{FF2B5EF4-FFF2-40B4-BE49-F238E27FC236}">
                <a16:creationId xmlns:a16="http://schemas.microsoft.com/office/drawing/2014/main" id="{81620F9D-B8A4-41A6-B0F2-84775361E815}"/>
              </a:ext>
            </a:extLst>
          </p:cNvPr>
          <p:cNvSpPr>
            <a:spLocks noChangeArrowheads="1"/>
          </p:cNvSpPr>
          <p:nvPr/>
        </p:nvSpPr>
        <p:spPr bwMode="auto">
          <a:xfrm>
            <a:off x="1776746" y="3870291"/>
            <a:ext cx="934965" cy="863533"/>
          </a:xfrm>
          <a:prstGeom prst="rect">
            <a:avLst/>
          </a:prstGeom>
          <a:solidFill>
            <a:srgbClr val="A6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latin typeface="Verdana" panose="020B0604030504040204" pitchFamily="34" charset="0"/>
              </a:rPr>
              <a:t>H</a:t>
            </a:r>
            <a:r>
              <a:rPr lang="cs-CZ" altLang="cs-CZ" sz="1799" baseline="-25000">
                <a:latin typeface="Verdana" panose="020B0604030504040204" pitchFamily="34" charset="0"/>
              </a:rPr>
              <a:t>2</a:t>
            </a:r>
            <a:r>
              <a:rPr lang="cs-CZ" altLang="cs-CZ" sz="1799">
                <a:latin typeface="Verdana" panose="020B0604030504040204" pitchFamily="34" charset="0"/>
              </a:rPr>
              <a:t>O</a:t>
            </a:r>
            <a:endParaRPr lang="cs-CZ" altLang="cs-CZ" sz="1799" baseline="-25000">
              <a:latin typeface="Verdana" panose="020B0604030504040204" pitchFamily="34" charset="0"/>
            </a:endParaRPr>
          </a:p>
        </p:txBody>
      </p:sp>
      <p:grpSp>
        <p:nvGrpSpPr>
          <p:cNvPr id="37898" name="Group 10">
            <a:extLst>
              <a:ext uri="{FF2B5EF4-FFF2-40B4-BE49-F238E27FC236}">
                <a16:creationId xmlns:a16="http://schemas.microsoft.com/office/drawing/2014/main" id="{D389DA02-2B83-48E9-A56F-DA87F734DC89}"/>
              </a:ext>
            </a:extLst>
          </p:cNvPr>
          <p:cNvGrpSpPr>
            <a:grpSpLocks/>
          </p:cNvGrpSpPr>
          <p:nvPr/>
        </p:nvGrpSpPr>
        <p:grpSpPr bwMode="auto">
          <a:xfrm>
            <a:off x="5088016" y="2141638"/>
            <a:ext cx="1655634" cy="2231852"/>
            <a:chOff x="2245" y="572"/>
            <a:chExt cx="1134" cy="1724"/>
          </a:xfrm>
        </p:grpSpPr>
        <p:sp>
          <p:nvSpPr>
            <p:cNvPr id="37917" name="Line 11">
              <a:extLst>
                <a:ext uri="{FF2B5EF4-FFF2-40B4-BE49-F238E27FC236}">
                  <a16:creationId xmlns:a16="http://schemas.microsoft.com/office/drawing/2014/main" id="{F5D70E37-8CB8-4993-95CF-ED9D66A6A2E8}"/>
                </a:ext>
              </a:extLst>
            </p:cNvPr>
            <p:cNvSpPr>
              <a:spLocks noChangeShapeType="1"/>
            </p:cNvSpPr>
            <p:nvPr/>
          </p:nvSpPr>
          <p:spPr bwMode="auto">
            <a:xfrm>
              <a:off x="2880" y="1434"/>
              <a:ext cx="499" cy="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7918" name="Line 12">
              <a:extLst>
                <a:ext uri="{FF2B5EF4-FFF2-40B4-BE49-F238E27FC236}">
                  <a16:creationId xmlns:a16="http://schemas.microsoft.com/office/drawing/2014/main" id="{A9899CEE-68BB-4ACD-982B-1063DD17E60A}"/>
                </a:ext>
              </a:extLst>
            </p:cNvPr>
            <p:cNvSpPr>
              <a:spLocks noChangeShapeType="1"/>
            </p:cNvSpPr>
            <p:nvPr/>
          </p:nvSpPr>
          <p:spPr bwMode="auto">
            <a:xfrm flipV="1">
              <a:off x="2880" y="572"/>
              <a:ext cx="499" cy="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7919" name="Line 13">
              <a:extLst>
                <a:ext uri="{FF2B5EF4-FFF2-40B4-BE49-F238E27FC236}">
                  <a16:creationId xmlns:a16="http://schemas.microsoft.com/office/drawing/2014/main" id="{1B39E85C-58C1-4B00-90EF-AD264B73A115}"/>
                </a:ext>
              </a:extLst>
            </p:cNvPr>
            <p:cNvSpPr>
              <a:spLocks noChangeShapeType="1"/>
            </p:cNvSpPr>
            <p:nvPr/>
          </p:nvSpPr>
          <p:spPr bwMode="auto">
            <a:xfrm>
              <a:off x="2245" y="1434"/>
              <a:ext cx="63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37899" name="Rectangle 14">
            <a:extLst>
              <a:ext uri="{FF2B5EF4-FFF2-40B4-BE49-F238E27FC236}">
                <a16:creationId xmlns:a16="http://schemas.microsoft.com/office/drawing/2014/main" id="{8B4585DA-FC01-4B00-8C12-0ADFF1633521}"/>
              </a:ext>
            </a:extLst>
          </p:cNvPr>
          <p:cNvSpPr>
            <a:spLocks noChangeArrowheads="1"/>
          </p:cNvSpPr>
          <p:nvPr/>
        </p:nvSpPr>
        <p:spPr bwMode="auto">
          <a:xfrm>
            <a:off x="4151464" y="2789287"/>
            <a:ext cx="934965" cy="863533"/>
          </a:xfrm>
          <a:prstGeom prst="rect">
            <a:avLst/>
          </a:prstGeom>
          <a:solidFill>
            <a:srgbClr val="99FF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H</a:t>
            </a:r>
            <a:r>
              <a:rPr lang="cs-CZ" altLang="cs-CZ" sz="1799" baseline="-25000">
                <a:solidFill>
                  <a:srgbClr val="FF0066"/>
                </a:solidFill>
                <a:latin typeface="Verdana" panose="020B0604030504040204" pitchFamily="34" charset="0"/>
              </a:rPr>
              <a:t>2</a:t>
            </a:r>
            <a:r>
              <a:rPr lang="cs-CZ" altLang="cs-CZ" sz="1799">
                <a:solidFill>
                  <a:srgbClr val="FF0066"/>
                </a:solidFill>
                <a:latin typeface="Verdana" panose="020B0604030504040204" pitchFamily="34" charset="0"/>
              </a:rPr>
              <a:t>CO</a:t>
            </a:r>
            <a:r>
              <a:rPr lang="cs-CZ" altLang="cs-CZ" sz="1799" baseline="-25000">
                <a:solidFill>
                  <a:srgbClr val="FF0066"/>
                </a:solidFill>
                <a:latin typeface="Verdana" panose="020B0604030504040204" pitchFamily="34" charset="0"/>
              </a:rPr>
              <a:t>3</a:t>
            </a:r>
          </a:p>
        </p:txBody>
      </p:sp>
      <p:grpSp>
        <p:nvGrpSpPr>
          <p:cNvPr id="37900" name="Group 15">
            <a:extLst>
              <a:ext uri="{FF2B5EF4-FFF2-40B4-BE49-F238E27FC236}">
                <a16:creationId xmlns:a16="http://schemas.microsoft.com/office/drawing/2014/main" id="{1F385703-978E-4FB4-B554-C760E9F9B40A}"/>
              </a:ext>
            </a:extLst>
          </p:cNvPr>
          <p:cNvGrpSpPr>
            <a:grpSpLocks/>
          </p:cNvGrpSpPr>
          <p:nvPr/>
        </p:nvGrpSpPr>
        <p:grpSpPr bwMode="auto">
          <a:xfrm flipH="1">
            <a:off x="2711712" y="2141639"/>
            <a:ext cx="1439752" cy="2160420"/>
            <a:chOff x="2245" y="572"/>
            <a:chExt cx="1134" cy="1724"/>
          </a:xfrm>
        </p:grpSpPr>
        <p:sp>
          <p:nvSpPr>
            <p:cNvPr id="37914" name="Line 16">
              <a:extLst>
                <a:ext uri="{FF2B5EF4-FFF2-40B4-BE49-F238E27FC236}">
                  <a16:creationId xmlns:a16="http://schemas.microsoft.com/office/drawing/2014/main" id="{5C27FADE-AA45-47FA-8352-28AB46291B70}"/>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7915" name="Line 17">
              <a:extLst>
                <a:ext uri="{FF2B5EF4-FFF2-40B4-BE49-F238E27FC236}">
                  <a16:creationId xmlns:a16="http://schemas.microsoft.com/office/drawing/2014/main" id="{5D256501-AE72-44BC-8A83-7BEB89FD043E}"/>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7916" name="Line 18">
              <a:extLst>
                <a:ext uri="{FF2B5EF4-FFF2-40B4-BE49-F238E27FC236}">
                  <a16:creationId xmlns:a16="http://schemas.microsoft.com/office/drawing/2014/main" id="{D4F05A35-04C3-4C8C-AF60-8D6BEAC3CDC8}"/>
                </a:ext>
              </a:extLst>
            </p:cNvPr>
            <p:cNvSpPr>
              <a:spLocks noChangeShapeType="1"/>
            </p:cNvSpPr>
            <p:nvPr/>
          </p:nvSpPr>
          <p:spPr bwMode="auto">
            <a:xfrm>
              <a:off x="2245" y="1434"/>
              <a:ext cx="63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grpSp>
      <p:grpSp>
        <p:nvGrpSpPr>
          <p:cNvPr id="37901" name="Group 19">
            <a:extLst>
              <a:ext uri="{FF2B5EF4-FFF2-40B4-BE49-F238E27FC236}">
                <a16:creationId xmlns:a16="http://schemas.microsoft.com/office/drawing/2014/main" id="{CEDFC496-C8D0-42DB-93DA-595C2322F59C}"/>
              </a:ext>
            </a:extLst>
          </p:cNvPr>
          <p:cNvGrpSpPr>
            <a:grpSpLocks/>
          </p:cNvGrpSpPr>
          <p:nvPr/>
        </p:nvGrpSpPr>
        <p:grpSpPr bwMode="auto">
          <a:xfrm flipH="1">
            <a:off x="7713539" y="4443336"/>
            <a:ext cx="1728653" cy="1585789"/>
            <a:chOff x="2245" y="572"/>
            <a:chExt cx="1134" cy="1724"/>
          </a:xfrm>
        </p:grpSpPr>
        <p:sp>
          <p:nvSpPr>
            <p:cNvPr id="37911" name="Line 20">
              <a:extLst>
                <a:ext uri="{FF2B5EF4-FFF2-40B4-BE49-F238E27FC236}">
                  <a16:creationId xmlns:a16="http://schemas.microsoft.com/office/drawing/2014/main" id="{93911025-E9D6-4C1C-A00D-79C2B4704B65}"/>
                </a:ext>
              </a:extLst>
            </p:cNvPr>
            <p:cNvSpPr>
              <a:spLocks noChangeShapeType="1"/>
            </p:cNvSpPr>
            <p:nvPr/>
          </p:nvSpPr>
          <p:spPr bwMode="auto">
            <a:xfrm>
              <a:off x="2880" y="1434"/>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7912" name="Line 21">
              <a:extLst>
                <a:ext uri="{FF2B5EF4-FFF2-40B4-BE49-F238E27FC236}">
                  <a16:creationId xmlns:a16="http://schemas.microsoft.com/office/drawing/2014/main" id="{3F50F7E9-28DE-4D20-8666-BBCDAA05F68E}"/>
                </a:ext>
              </a:extLst>
            </p:cNvPr>
            <p:cNvSpPr>
              <a:spLocks noChangeShapeType="1"/>
            </p:cNvSpPr>
            <p:nvPr/>
          </p:nvSpPr>
          <p:spPr bwMode="auto">
            <a:xfrm flipV="1">
              <a:off x="2880" y="572"/>
              <a:ext cx="49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7913" name="Line 22">
              <a:extLst>
                <a:ext uri="{FF2B5EF4-FFF2-40B4-BE49-F238E27FC236}">
                  <a16:creationId xmlns:a16="http://schemas.microsoft.com/office/drawing/2014/main" id="{AABFB423-EBBB-455C-A2BD-22038C491639}"/>
                </a:ext>
              </a:extLst>
            </p:cNvPr>
            <p:cNvSpPr>
              <a:spLocks noChangeShapeType="1"/>
            </p:cNvSpPr>
            <p:nvPr/>
          </p:nvSpPr>
          <p:spPr bwMode="auto">
            <a:xfrm>
              <a:off x="2245" y="1434"/>
              <a:ext cx="63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grpSp>
      <p:sp>
        <p:nvSpPr>
          <p:cNvPr id="37903" name="TextovéPole 1">
            <a:extLst>
              <a:ext uri="{FF2B5EF4-FFF2-40B4-BE49-F238E27FC236}">
                <a16:creationId xmlns:a16="http://schemas.microsoft.com/office/drawing/2014/main" id="{BB9837B5-2596-4CEE-B182-CA06C56A2EA7}"/>
              </a:ext>
            </a:extLst>
          </p:cNvPr>
          <p:cNvSpPr txBox="1">
            <a:spLocks noChangeArrowheads="1"/>
          </p:cNvSpPr>
          <p:nvPr/>
        </p:nvSpPr>
        <p:spPr bwMode="auto">
          <a:xfrm>
            <a:off x="3346662" y="6251357"/>
            <a:ext cx="254383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Van Slyke 1921-22</a:t>
            </a:r>
          </a:p>
        </p:txBody>
      </p:sp>
      <p:pic>
        <p:nvPicPr>
          <p:cNvPr id="37904" name="Picture 4" descr="BÜRETTE ZU APPARAT N.VAN SLYKE">
            <a:extLst>
              <a:ext uri="{FF2B5EF4-FFF2-40B4-BE49-F238E27FC236}">
                <a16:creationId xmlns:a16="http://schemas.microsoft.com/office/drawing/2014/main" id="{970DBEE8-0CA6-4D3F-91F2-4BC2103C7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927" y="1670186"/>
            <a:ext cx="1904853" cy="260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6" descr="http://centennial.rucares.org/centennial/assets_public/images/53_photo1.jpg">
            <a:extLst>
              <a:ext uri="{FF2B5EF4-FFF2-40B4-BE49-F238E27FC236}">
                <a16:creationId xmlns:a16="http://schemas.microsoft.com/office/drawing/2014/main" id="{0D6F4279-5966-4D7A-B07B-C0B6BD441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813" y="4127446"/>
            <a:ext cx="2295348" cy="200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25" descr="http://www.asbmb.org/uploadedfiles/aboutus/asbmb_history/past_president_images/large_images/1920s/1921_1922VanSlyke.jpg">
            <a:extLst>
              <a:ext uri="{FF2B5EF4-FFF2-40B4-BE49-F238E27FC236}">
                <a16:creationId xmlns:a16="http://schemas.microsoft.com/office/drawing/2014/main" id="{9BECA7BD-2B6D-4DBA-B3A1-CE83C88F9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901" y="4075063"/>
            <a:ext cx="1619126" cy="21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Šipka nahoru 3">
            <a:extLst>
              <a:ext uri="{FF2B5EF4-FFF2-40B4-BE49-F238E27FC236}">
                <a16:creationId xmlns:a16="http://schemas.microsoft.com/office/drawing/2014/main" id="{E677EF8C-4867-422A-92C9-FDA9A3DEB445}"/>
              </a:ext>
            </a:extLst>
          </p:cNvPr>
          <p:cNvSpPr/>
          <p:nvPr/>
        </p:nvSpPr>
        <p:spPr>
          <a:xfrm>
            <a:off x="2135494" y="1140003"/>
            <a:ext cx="252393" cy="56986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800" dirty="0"/>
              <a:t>.</a:t>
            </a:r>
          </a:p>
        </p:txBody>
      </p:sp>
      <p:sp>
        <p:nvSpPr>
          <p:cNvPr id="37908" name="TextovéPole 4">
            <a:extLst>
              <a:ext uri="{FF2B5EF4-FFF2-40B4-BE49-F238E27FC236}">
                <a16:creationId xmlns:a16="http://schemas.microsoft.com/office/drawing/2014/main" id="{1298254D-1C9E-43E7-A767-33F84F0568F4}"/>
              </a:ext>
            </a:extLst>
          </p:cNvPr>
          <p:cNvSpPr txBox="1">
            <a:spLocks noChangeArrowheads="1"/>
          </p:cNvSpPr>
          <p:nvPr/>
        </p:nvSpPr>
        <p:spPr bwMode="auto">
          <a:xfrm>
            <a:off x="1979932" y="692361"/>
            <a:ext cx="715260"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CO</a:t>
            </a:r>
            <a:r>
              <a:rPr lang="cs-CZ" altLang="cs-CZ" sz="2399" baseline="-25000">
                <a:latin typeface="Times New Roman" panose="02020603050405020304" pitchFamily="18" charset="0"/>
              </a:rPr>
              <a:t>2</a:t>
            </a:r>
          </a:p>
        </p:txBody>
      </p:sp>
      <p:sp>
        <p:nvSpPr>
          <p:cNvPr id="37909" name="TextovéPole 33">
            <a:extLst>
              <a:ext uri="{FF2B5EF4-FFF2-40B4-BE49-F238E27FC236}">
                <a16:creationId xmlns:a16="http://schemas.microsoft.com/office/drawing/2014/main" id="{46FD353F-673F-43F6-BCCC-ABEF4FB4FD2E}"/>
              </a:ext>
            </a:extLst>
          </p:cNvPr>
          <p:cNvSpPr txBox="1">
            <a:spLocks noChangeArrowheads="1"/>
          </p:cNvSpPr>
          <p:nvPr/>
        </p:nvSpPr>
        <p:spPr bwMode="auto">
          <a:xfrm>
            <a:off x="3518098" y="1044759"/>
            <a:ext cx="237872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399">
                <a:latin typeface="Times New Roman" panose="02020603050405020304" pitchFamily="18" charset="0"/>
              </a:rPr>
              <a:t>Vakuová extrakce</a:t>
            </a:r>
          </a:p>
        </p:txBody>
      </p:sp>
      <p:sp>
        <p:nvSpPr>
          <p:cNvPr id="37910" name="Rectangle 2">
            <a:extLst>
              <a:ext uri="{FF2B5EF4-FFF2-40B4-BE49-F238E27FC236}">
                <a16:creationId xmlns:a16="http://schemas.microsoft.com/office/drawing/2014/main" id="{544C48A4-4E2F-40B1-A175-DAD0B28CFD3D}"/>
              </a:ext>
            </a:extLst>
          </p:cNvPr>
          <p:cNvSpPr>
            <a:spLocks noGrp="1" noChangeArrowheads="1"/>
          </p:cNvSpPr>
          <p:nvPr>
            <p:ph type="title"/>
          </p:nvPr>
        </p:nvSpPr>
        <p:spPr>
          <a:xfrm>
            <a:off x="1344581" y="-107677"/>
            <a:ext cx="9756022" cy="1139738"/>
          </a:xfrm>
        </p:spPr>
        <p:txBody>
          <a:bodyPr/>
          <a:lstStyle/>
          <a:p>
            <a:pPr algn="ctr"/>
            <a:r>
              <a:rPr lang="cs-CZ" altLang="cs-CZ" sz="4000" dirty="0">
                <a:solidFill>
                  <a:srgbClr val="FF0000"/>
                </a:solidFill>
                <a:latin typeface="Arial" panose="020B0604020202020204" pitchFamily="34" charset="0"/>
              </a:rPr>
              <a:t>Vyšetřování parametrů ABR</a:t>
            </a:r>
            <a:endParaRPr lang="cs-CZ" altLang="cs-CZ" sz="4000" dirty="0">
              <a:solidFill>
                <a:srgbClr val="FF0000"/>
              </a:solidFill>
            </a:endParaRPr>
          </a:p>
        </p:txBody>
      </p:sp>
      <p:sp>
        <p:nvSpPr>
          <p:cNvPr id="37902" name="Text Box 23">
            <a:extLst>
              <a:ext uri="{FF2B5EF4-FFF2-40B4-BE49-F238E27FC236}">
                <a16:creationId xmlns:a16="http://schemas.microsoft.com/office/drawing/2014/main" id="{BB0CD840-3984-467F-BFFE-BD6BAF7A0B93}"/>
              </a:ext>
            </a:extLst>
          </p:cNvPr>
          <p:cNvSpPr txBox="1">
            <a:spLocks noChangeArrowheads="1"/>
          </p:cNvSpPr>
          <p:nvPr/>
        </p:nvSpPr>
        <p:spPr bwMode="auto">
          <a:xfrm>
            <a:off x="7713540" y="1042737"/>
            <a:ext cx="1675356" cy="646074"/>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1799">
                <a:solidFill>
                  <a:srgbClr val="FF0066"/>
                </a:solidFill>
                <a:latin typeface="Verdana" panose="020B0604030504040204" pitchFamily="34" charset="0"/>
              </a:rPr>
              <a:t>Alkalická rezerva</a:t>
            </a:r>
          </a:p>
        </p:txBody>
      </p:sp>
    </p:spTree>
    <p:extLst>
      <p:ext uri="{BB962C8B-B14F-4D97-AF65-F5344CB8AC3E}">
        <p14:creationId xmlns:p14="http://schemas.microsoft.com/office/powerpoint/2010/main" val="4477547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SWF_FILE" val="0;C:\Documents and Settings\Jirka\Dokumenty\FLASH\ABR FLASH\ABR výuka\ABR v Plazmě\ABRvPlazmě verze 1.0.swf"/>
</p:tagLst>
</file>

<file path=ppt/tags/tag2.xml><?xml version="1.0" encoding="utf-8"?>
<p:tagLst xmlns:a="http://schemas.openxmlformats.org/drawingml/2006/main" xmlns:r="http://schemas.openxmlformats.org/officeDocument/2006/relationships" xmlns:p="http://schemas.openxmlformats.org/presentationml/2006/main">
  <p:tag name="MMPROD_SWF_FILE" val="0;C:\Documents and Settings\Jirka\Dokumenty\FLASH\ABR FLASH\ABR výuka\Ladění.swf"/>
</p:tagLst>
</file>

<file path=ppt/tags/tag3.xml><?xml version="1.0" encoding="utf-8"?>
<p:tagLst xmlns:a="http://schemas.openxmlformats.org/drawingml/2006/main" xmlns:r="http://schemas.openxmlformats.org/officeDocument/2006/relationships" xmlns:p="http://schemas.openxmlformats.org/presentationml/2006/main">
  <p:tag name="MMPROD_SWF_FILE" val="0;C:\Documents and Settings\Jirka\Dokumenty\FLASH\Kapátko\Kapátko.swf"/>
</p:tagLst>
</file>

<file path=ppt/tags/tag4.xml><?xml version="1.0" encoding="utf-8"?>
<p:tagLst xmlns:a="http://schemas.openxmlformats.org/drawingml/2006/main" xmlns:r="http://schemas.openxmlformats.org/officeDocument/2006/relationships" xmlns:p="http://schemas.openxmlformats.org/presentationml/2006/main">
  <p:tag name="MMPROD_SWF_FILE" val="0;C:\Documents and Settings\Jirka\Dokumenty\FLASH\ABR FLASH\ABR výuka\ABR v Plazmě\ABRvPlazmě verze 1.0.swf"/>
</p:tagLst>
</file>

<file path=ppt/tags/tag5.xml><?xml version="1.0" encoding="utf-8"?>
<p:tagLst xmlns:a="http://schemas.openxmlformats.org/drawingml/2006/main" xmlns:r="http://schemas.openxmlformats.org/officeDocument/2006/relationships" xmlns:p="http://schemas.openxmlformats.org/presentationml/2006/main">
  <p:tag name="MMPROD_SWF_FILE" val="0;C:\Documents and Settings\Jirka\Dokumenty\FLASH\ABR FLASH\ABR výuka\Ladění.swf"/>
</p:tagLst>
</file>

<file path=ppt/tags/tag6.xml><?xml version="1.0" encoding="utf-8"?>
<p:tagLst xmlns:a="http://schemas.openxmlformats.org/drawingml/2006/main" xmlns:r="http://schemas.openxmlformats.org/officeDocument/2006/relationships" xmlns:p="http://schemas.openxmlformats.org/presentationml/2006/main">
  <p:tag name="MMPROD_SWF_FILE" val="0;C:\Documents and Settings\Jirka\Dokumenty\FLASH\Kapátko\Kapátko.swf"/>
</p:tagLst>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6674</Words>
  <Application>Microsoft Office PowerPoint</Application>
  <PresentationFormat>Širokoúhlá obrazovka</PresentationFormat>
  <Paragraphs>943</Paragraphs>
  <Slides>68</Slides>
  <Notes>66</Notes>
  <HiddenSlides>0</HiddenSlides>
  <MMClips>0</MMClips>
  <ScaleCrop>false</ScaleCrop>
  <HeadingPairs>
    <vt:vector size="8" baseType="variant">
      <vt:variant>
        <vt:lpstr>Použitá písma</vt:lpstr>
      </vt:variant>
      <vt:variant>
        <vt:i4>12</vt:i4>
      </vt:variant>
      <vt:variant>
        <vt:lpstr>Motiv</vt:lpstr>
      </vt:variant>
      <vt:variant>
        <vt:i4>1</vt:i4>
      </vt:variant>
      <vt:variant>
        <vt:lpstr>Vložené servery OLE</vt:lpstr>
      </vt:variant>
      <vt:variant>
        <vt:i4>5</vt:i4>
      </vt:variant>
      <vt:variant>
        <vt:lpstr>Nadpisy snímků</vt:lpstr>
      </vt:variant>
      <vt:variant>
        <vt:i4>68</vt:i4>
      </vt:variant>
    </vt:vector>
  </HeadingPairs>
  <TitlesOfParts>
    <vt:vector size="86" baseType="lpstr">
      <vt:lpstr>Arial</vt:lpstr>
      <vt:lpstr>ArialMT</vt:lpstr>
      <vt:lpstr>Calibri</vt:lpstr>
      <vt:lpstr>Calibri Light</vt:lpstr>
      <vt:lpstr>Georgia</vt:lpstr>
      <vt:lpstr>h</vt:lpstr>
      <vt:lpstr>MyriadPro-BoldIt</vt:lpstr>
      <vt:lpstr>MyriadPro-It</vt:lpstr>
      <vt:lpstr>MyriadPro-Regular</vt:lpstr>
      <vt:lpstr>MyriadPro-Regular-SC700</vt:lpstr>
      <vt:lpstr>Times New Roman</vt:lpstr>
      <vt:lpstr>Verdana</vt:lpstr>
      <vt:lpstr>Motiv Office</vt:lpstr>
      <vt:lpstr>Rovnice</vt:lpstr>
      <vt:lpstr>Clip</vt:lpstr>
      <vt:lpstr>Rastrový obrázek</vt:lpstr>
      <vt:lpstr>Acrobat Document</vt:lpstr>
      <vt:lpstr>Flash Document</vt:lpstr>
      <vt:lpstr>Poruchy acidobazické rovnováhy dle klasické dánské školy </vt:lpstr>
      <vt:lpstr>Prezentace aplikace PowerPoint</vt:lpstr>
      <vt:lpstr>1952 Dánsko  epidemie poliomyelitis</vt:lpstr>
      <vt:lpstr>Acidobazická rovnováha</vt:lpstr>
      <vt:lpstr>Vyšetřování parametrů ABR</vt:lpstr>
      <vt:lpstr>Prezentace aplikace PowerPoint</vt:lpstr>
      <vt:lpstr>Vyšetřování parametrů ABR</vt:lpstr>
      <vt:lpstr>Vyšetřování parametrů ABR</vt:lpstr>
      <vt:lpstr>Vyšetřování parametrů ABR</vt:lpstr>
      <vt:lpstr>Vyšetřování parametrů ABR</vt:lpstr>
      <vt:lpstr>Vyšetřování parametrů ABR</vt:lpstr>
      <vt:lpstr>Vyšetřování parametrů ABR</vt:lpstr>
      <vt:lpstr>Vyšetřování parametrů ABR</vt:lpstr>
      <vt:lpstr>Vyšetřování parametrů ABR</vt:lpstr>
      <vt:lpstr>Prezentace aplikace PowerPoint</vt:lpstr>
      <vt:lpstr>Prezentace aplikace PowerPoint</vt:lpstr>
      <vt:lpstr>Prezentace aplikace PowerPoint</vt:lpstr>
      <vt:lpstr>Koncentrace BB je nezávislá na pCO2 (v krvi in vitro)</vt:lpstr>
      <vt:lpstr>Koncentrace BB je nezávislá na pCO2 (v krvi in vitro)</vt:lpstr>
      <vt:lpstr>Prezentace aplikace PowerPoint</vt:lpstr>
      <vt:lpstr>Pufrační systémy plazmy</vt:lpstr>
      <vt:lpstr>Pufrační systémy plazmy</vt:lpstr>
      <vt:lpstr>Pufrační systémy plazmy</vt:lpstr>
      <vt:lpstr>Při titraci plazmy CO2 (in vitro) se BBp nemění</vt:lpstr>
      <vt:lpstr>Prezentace aplikace PowerPoint</vt:lpstr>
      <vt:lpstr>Prezentace aplikace PowerPoint</vt:lpstr>
      <vt:lpstr>Prezentace aplikace PowerPoint</vt:lpstr>
      <vt:lpstr>Proč se titrační křivky BE protínají v jednom bodě?</vt:lpstr>
      <vt:lpstr>Proč se titrační křivky BE protínají v jednom bodě?</vt:lpstr>
      <vt:lpstr>Proč se titrační křivky BE protínají v jednom bodě?</vt:lpstr>
      <vt:lpstr>Formalizace S-A nomogramu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Problémy klasického přístupu „Dánské školy“</vt:lpstr>
      <vt:lpstr>Řešení některých problémů klasického přístupu „Dánské školy“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Jiří Kofránek</dc:creator>
  <cp:lastModifiedBy>Jiří Kofránek</cp:lastModifiedBy>
  <cp:revision>2</cp:revision>
  <dcterms:created xsi:type="dcterms:W3CDTF">2025-10-27T00:31:44Z</dcterms:created>
  <dcterms:modified xsi:type="dcterms:W3CDTF">2025-10-27T01:38:52Z</dcterms:modified>
</cp:coreProperties>
</file>