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0"/>
  </p:notesMasterIdLst>
  <p:sldIdLst>
    <p:sldId id="259" r:id="rId2"/>
    <p:sldId id="264" r:id="rId3"/>
    <p:sldId id="270" r:id="rId4"/>
    <p:sldId id="312" r:id="rId5"/>
    <p:sldId id="266" r:id="rId6"/>
    <p:sldId id="265" r:id="rId7"/>
    <p:sldId id="267" r:id="rId8"/>
    <p:sldId id="298" r:id="rId9"/>
    <p:sldId id="276" r:id="rId10"/>
    <p:sldId id="313" r:id="rId11"/>
    <p:sldId id="314" r:id="rId12"/>
    <p:sldId id="315" r:id="rId13"/>
    <p:sldId id="318" r:id="rId14"/>
    <p:sldId id="297" r:id="rId15"/>
    <p:sldId id="316" r:id="rId16"/>
    <p:sldId id="317" r:id="rId17"/>
    <p:sldId id="319" r:id="rId18"/>
    <p:sldId id="287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AE3"/>
    <a:srgbClr val="D9D9D9"/>
    <a:srgbClr val="FFF358"/>
    <a:srgbClr val="CCCCCC"/>
    <a:srgbClr val="513F95"/>
    <a:srgbClr val="708B6F"/>
    <a:srgbClr val="ED2E62"/>
    <a:srgbClr val="F59BB3"/>
    <a:srgbClr val="E5AA2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7C2B2B-005D-451D-BC00-4E96770D7383}" v="45" dt="2023-07-20T12:18:49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6482" autoAdjust="0"/>
  </p:normalViewPr>
  <p:slideViewPr>
    <p:cSldViewPr>
      <p:cViewPr varScale="1">
        <p:scale>
          <a:sx n="105" d="100"/>
          <a:sy n="105" d="100"/>
        </p:scale>
        <p:origin x="120" y="78"/>
      </p:cViewPr>
      <p:guideLst>
        <p:guide orient="horz" pos="2614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3271741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859868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79499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9319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599409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38638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DC17462B-8358-73C4-B773-754AA3F945EB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4E95C784-A9D1-721D-DFB1-DDABEE85F7A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59940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6CAF2F95-636B-C1AC-7CF0-B5FBDAE618F1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1931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49E5AC35-7A7A-2EDA-81B4-6150F369B7C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863863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4B4327-D066-B654-F634-7A174CDE7D4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182600" y="2420888"/>
            <a:ext cx="3826800" cy="1448665"/>
            <a:chOff x="4422775" y="2420888"/>
            <a:chExt cx="3346450" cy="1266825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E2A46B87-1EE8-07C7-A16B-703350FFE53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422775" y="2420888"/>
              <a:ext cx="3346450" cy="1266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57AFE1C8-77B3-9A9F-781F-51D3C9BE8F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288" y="2420888"/>
              <a:ext cx="15875" cy="12668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17DE236-75B6-2800-5332-3A0306369B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46788" y="2476451"/>
              <a:ext cx="117475" cy="185738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476AF6A-9280-B475-ABDB-1535B8288AB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69025" y="2535188"/>
              <a:ext cx="111125" cy="130175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D8620AAF-4413-EEFF-9719-1DAAB78993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03963" y="2463751"/>
              <a:ext cx="139700" cy="201613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923729F-D22A-8B2D-CD48-124E8787A1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56363" y="2535188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3E112E2-DED0-D3A3-D481-312DA8A68E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88125" y="2535188"/>
              <a:ext cx="125413" cy="19526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136AFF49-6947-71B6-7C7B-0C4BFC64E1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24650" y="2535188"/>
              <a:ext cx="127000" cy="130175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43A69DFD-C75E-E4A8-FC19-9C050EEF68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72288" y="2535188"/>
              <a:ext cx="125413" cy="19526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5D545062-68E7-85EA-3B84-3618815037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15163" y="2478038"/>
              <a:ext cx="36513" cy="184150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1A2E9EE7-3754-8AEC-9849-5561AF3DB1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81838" y="2535188"/>
              <a:ext cx="100013" cy="130175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3F5CE066-F0AE-A85C-E5E0-8ABF5DD5C1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08838" y="2463751"/>
              <a:ext cx="117475" cy="198438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53B4B86D-50AF-0312-7D19-1BB26C2BF0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35838" y="2468513"/>
              <a:ext cx="120650" cy="196850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A4473971-7A82-9CA9-1E97-2FA7C1674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0913" y="2776488"/>
              <a:ext cx="93663" cy="193675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35BAF64-5394-4D43-1747-7A8395D2F37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24575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AFCF6EEC-2174-D972-2FAB-DFF0EC8C2F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69038" y="2773313"/>
              <a:ext cx="119063" cy="196850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279ADD1D-A302-7BB0-F34C-1E55F02360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0325" y="2844751"/>
              <a:ext cx="130175" cy="130175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F2742C53-EFBD-7C99-B3DC-1C7740D7A3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65900" y="2773313"/>
              <a:ext cx="28575" cy="196850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656B1EE2-BAA0-7A69-1A9C-BF99BB6945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23050" y="2805063"/>
              <a:ext cx="93663" cy="169863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5751650D-D087-04BB-6E2D-8139489B91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32588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890A825C-6C46-C881-DE22-1F9E025DA2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22775" y="2662188"/>
              <a:ext cx="773113" cy="787400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133884B7-9AC0-F35A-4BB6-D5F8BCB930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7263" y="3335288"/>
              <a:ext cx="104775" cy="138113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BF15B9F6-90BB-8910-1687-16A26AEAE3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56325" y="3378151"/>
              <a:ext cx="96838" cy="92075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AD42B30-D924-34B4-A928-7600910264B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0150" y="3335288"/>
              <a:ext cx="25400" cy="134938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4638A01A-7C51-251B-46D2-1B73678FD0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18250" y="3379738"/>
              <a:ext cx="90488" cy="92075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22CCC808-FFC4-0396-348D-814EC5842E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16675" y="3378151"/>
              <a:ext cx="80963" cy="9525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A72965D9-3505-A1F8-A3F8-9CD89A8835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05575" y="3378151"/>
              <a:ext cx="79375" cy="92075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BE7C302B-3B5A-173F-61E3-06D7531D84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88125" y="3379738"/>
              <a:ext cx="77788" cy="90488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B00C6A22-5BB6-BF26-53A7-DC5B54379F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81788" y="3335288"/>
              <a:ext cx="26988" cy="134938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75A484AE-903D-80C2-3AFB-B55C2E4857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24650" y="3347988"/>
              <a:ext cx="68263" cy="125413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582903F0-17F0-D41F-3F3F-B6B1EA588C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008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80373C84-F097-9F34-A58C-9D0090C62C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61188" y="3333701"/>
              <a:ext cx="87313" cy="136525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60D4B9E9-D59F-94E5-B0F3-C5CC19D15EE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0088" y="3378151"/>
              <a:ext cx="90488" cy="9525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49F9B7F5-706B-6C00-D5B8-6B8CA7BA0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4863" y="3324176"/>
              <a:ext cx="20638" cy="146050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AFA0D3DA-D4C3-9FAB-6406-CB4A748080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1945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F7D28742-B061-F08E-DBCD-45948B3087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91388" y="3378151"/>
              <a:ext cx="74613" cy="9525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504886FB-949F-8E3F-7DD7-F0BA4AC629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81875" y="3324176"/>
              <a:ext cx="87313" cy="146050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90AD55AB-FE66-3A9F-A0B7-56383E41D4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70775" y="3327351"/>
              <a:ext cx="80963" cy="146050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340EB0F1-AB0E-E2B9-8AE4-40A417FDDD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72375" y="3324176"/>
              <a:ext cx="82550" cy="146050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291B2AD5-BC9A-83C4-F768-B0078A82B6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77150" y="3378151"/>
              <a:ext cx="92075" cy="9525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20FC3BE3-76DD-C133-E88F-C237A4C648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22975" y="3587701"/>
              <a:ext cx="90488" cy="92075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688B0866-D18C-A5C1-6549-3B9592316F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75375" y="3540076"/>
              <a:ext cx="136525" cy="141288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82EBBDA7-DE3A-537A-FE6E-F5B9314A6E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30950" y="3532138"/>
              <a:ext cx="20638" cy="146050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E35257A-C62C-1DFE-6284-72760A4C73F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73813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B2105AF0-2C3F-DA3C-EA4B-FE8EB214F8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3825" y="3586113"/>
              <a:ext cx="149225" cy="92075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49">
              <a:extLst>
                <a:ext uri="{FF2B5EF4-FFF2-40B4-BE49-F238E27FC236}">
                  <a16:creationId xmlns:a16="http://schemas.microsoft.com/office/drawing/2014/main" id="{9EAE4635-49CB-AF29-0942-5E8A1009E6D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43688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50">
              <a:extLst>
                <a:ext uri="{FF2B5EF4-FFF2-40B4-BE49-F238E27FC236}">
                  <a16:creationId xmlns:a16="http://schemas.microsoft.com/office/drawing/2014/main" id="{359B8BEE-901F-586F-852E-5FABD45EDA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59575" y="3586113"/>
              <a:ext cx="96838" cy="9525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51">
              <a:extLst>
                <a:ext uri="{FF2B5EF4-FFF2-40B4-BE49-F238E27FC236}">
                  <a16:creationId xmlns:a16="http://schemas.microsoft.com/office/drawing/2014/main" id="{3C7E72D8-8F49-3C83-A15E-25F7DF1BF3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64350" y="3586113"/>
              <a:ext cx="73025" cy="9525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52">
              <a:extLst>
                <a:ext uri="{FF2B5EF4-FFF2-40B4-BE49-F238E27FC236}">
                  <a16:creationId xmlns:a16="http://schemas.microsoft.com/office/drawing/2014/main" id="{F6C5B50A-1A25-806A-82EB-1856DBB17F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50075" y="3543251"/>
              <a:ext cx="26988" cy="134938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4" name="Podnadpis 2">
            <a:extLst>
              <a:ext uri="{FF2B5EF4-FFF2-40B4-BE49-F238E27FC236}">
                <a16:creationId xmlns:a16="http://schemas.microsoft.com/office/drawing/2014/main" id="{49BD0443-24BF-4B1D-BA77-EFF04C60BB83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496DAB-B792-32D7-53BD-F4EC3B2BB1E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6" name="Group 55">
              <a:extLst>
                <a:ext uri="{FF2B5EF4-FFF2-40B4-BE49-F238E27FC236}">
                  <a16:creationId xmlns:a16="http://schemas.microsoft.com/office/drawing/2014/main" id="{C56A4E78-09CA-624F-9431-AE69EA33BC5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02" name="AutoShape 54">
                <a:extLst>
                  <a:ext uri="{FF2B5EF4-FFF2-40B4-BE49-F238E27FC236}">
                    <a16:creationId xmlns:a16="http://schemas.microsoft.com/office/drawing/2014/main" id="{3FE0BB32-1FB4-7C97-2888-093AD9D7CA9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56">
                <a:extLst>
                  <a:ext uri="{FF2B5EF4-FFF2-40B4-BE49-F238E27FC236}">
                    <a16:creationId xmlns:a16="http://schemas.microsoft.com/office/drawing/2014/main" id="{55EB44B3-9988-79B3-22AC-B304C01B173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" name="Group 59">
              <a:extLst>
                <a:ext uri="{FF2B5EF4-FFF2-40B4-BE49-F238E27FC236}">
                  <a16:creationId xmlns:a16="http://schemas.microsoft.com/office/drawing/2014/main" id="{BCDD8124-B3DF-757E-CA07-92B1183FB0F4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175" name="AutoShape 58">
                <a:extLst>
                  <a:ext uri="{FF2B5EF4-FFF2-40B4-BE49-F238E27FC236}">
                    <a16:creationId xmlns:a16="http://schemas.microsoft.com/office/drawing/2014/main" id="{975D57FB-BAE3-55B0-1A87-BEBF267BFB63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6" name="Freeform 60">
                <a:extLst>
                  <a:ext uri="{FF2B5EF4-FFF2-40B4-BE49-F238E27FC236}">
                    <a16:creationId xmlns:a16="http://schemas.microsoft.com/office/drawing/2014/main" id="{6D8AF1E5-8049-03CE-16DA-276BE037126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7" name="Freeform 61">
                <a:extLst>
                  <a:ext uri="{FF2B5EF4-FFF2-40B4-BE49-F238E27FC236}">
                    <a16:creationId xmlns:a16="http://schemas.microsoft.com/office/drawing/2014/main" id="{426F5483-B455-BCFA-3943-74C12583D2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8" name="Freeform 62">
                <a:extLst>
                  <a:ext uri="{FF2B5EF4-FFF2-40B4-BE49-F238E27FC236}">
                    <a16:creationId xmlns:a16="http://schemas.microsoft.com/office/drawing/2014/main" id="{8D010CAD-8513-0FC4-5757-99264C3D38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9" name="Freeform 63">
                <a:extLst>
                  <a:ext uri="{FF2B5EF4-FFF2-40B4-BE49-F238E27FC236}">
                    <a16:creationId xmlns:a16="http://schemas.microsoft.com/office/drawing/2014/main" id="{CF06B861-205D-BE1A-ACBD-1E7BDE53BF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0" name="Freeform 64">
                <a:extLst>
                  <a:ext uri="{FF2B5EF4-FFF2-40B4-BE49-F238E27FC236}">
                    <a16:creationId xmlns:a16="http://schemas.microsoft.com/office/drawing/2014/main" id="{6058A64F-D02C-D747-202A-93C21BE9771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1" name="Freeform 65">
                <a:extLst>
                  <a:ext uri="{FF2B5EF4-FFF2-40B4-BE49-F238E27FC236}">
                    <a16:creationId xmlns:a16="http://schemas.microsoft.com/office/drawing/2014/main" id="{42FB559A-A003-46C1-6507-C1673EA9D8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2" name="Freeform 66">
                <a:extLst>
                  <a:ext uri="{FF2B5EF4-FFF2-40B4-BE49-F238E27FC236}">
                    <a16:creationId xmlns:a16="http://schemas.microsoft.com/office/drawing/2014/main" id="{04ED5213-6067-D77D-68D6-8BD7D91D06E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67">
                <a:extLst>
                  <a:ext uri="{FF2B5EF4-FFF2-40B4-BE49-F238E27FC236}">
                    <a16:creationId xmlns:a16="http://schemas.microsoft.com/office/drawing/2014/main" id="{0ADC2912-014A-99EE-E143-13D53918A7C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68">
                <a:extLst>
                  <a:ext uri="{FF2B5EF4-FFF2-40B4-BE49-F238E27FC236}">
                    <a16:creationId xmlns:a16="http://schemas.microsoft.com/office/drawing/2014/main" id="{110AFACC-F85F-0DF7-E8FB-A133D91012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Freeform 69">
                <a:extLst>
                  <a:ext uri="{FF2B5EF4-FFF2-40B4-BE49-F238E27FC236}">
                    <a16:creationId xmlns:a16="http://schemas.microsoft.com/office/drawing/2014/main" id="{A7B68A55-1746-626E-8B34-718B0B2C7EF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70">
                <a:extLst>
                  <a:ext uri="{FF2B5EF4-FFF2-40B4-BE49-F238E27FC236}">
                    <a16:creationId xmlns:a16="http://schemas.microsoft.com/office/drawing/2014/main" id="{5FE88C1D-96F9-F026-65BA-A3B99195D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71">
                <a:extLst>
                  <a:ext uri="{FF2B5EF4-FFF2-40B4-BE49-F238E27FC236}">
                    <a16:creationId xmlns:a16="http://schemas.microsoft.com/office/drawing/2014/main" id="{CC40EF3F-9B1D-4208-DA98-AD62C1DDFC9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72">
                <a:extLst>
                  <a:ext uri="{FF2B5EF4-FFF2-40B4-BE49-F238E27FC236}">
                    <a16:creationId xmlns:a16="http://schemas.microsoft.com/office/drawing/2014/main" id="{30584CE1-B6EA-F811-A1F4-A570AD87BA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73">
                <a:extLst>
                  <a:ext uri="{FF2B5EF4-FFF2-40B4-BE49-F238E27FC236}">
                    <a16:creationId xmlns:a16="http://schemas.microsoft.com/office/drawing/2014/main" id="{3433EAA3-6BA0-FB6B-EE07-D0E76E5230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74">
                <a:extLst>
                  <a:ext uri="{FF2B5EF4-FFF2-40B4-BE49-F238E27FC236}">
                    <a16:creationId xmlns:a16="http://schemas.microsoft.com/office/drawing/2014/main" id="{C352F205-A996-8C19-8884-C3F01651DE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75">
                <a:extLst>
                  <a:ext uri="{FF2B5EF4-FFF2-40B4-BE49-F238E27FC236}">
                    <a16:creationId xmlns:a16="http://schemas.microsoft.com/office/drawing/2014/main" id="{0E0E8111-89F9-4A72-C011-012A3B5E477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76">
                <a:extLst>
                  <a:ext uri="{FF2B5EF4-FFF2-40B4-BE49-F238E27FC236}">
                    <a16:creationId xmlns:a16="http://schemas.microsoft.com/office/drawing/2014/main" id="{C2E02759-E1FB-ADD0-80C1-B99069A727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77">
                <a:extLst>
                  <a:ext uri="{FF2B5EF4-FFF2-40B4-BE49-F238E27FC236}">
                    <a16:creationId xmlns:a16="http://schemas.microsoft.com/office/drawing/2014/main" id="{380151DA-F205-B721-A5A2-BDAACC0440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78">
                <a:extLst>
                  <a:ext uri="{FF2B5EF4-FFF2-40B4-BE49-F238E27FC236}">
                    <a16:creationId xmlns:a16="http://schemas.microsoft.com/office/drawing/2014/main" id="{C72B91DD-85DE-3248-DC35-67C719072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79">
                <a:extLst>
                  <a:ext uri="{FF2B5EF4-FFF2-40B4-BE49-F238E27FC236}">
                    <a16:creationId xmlns:a16="http://schemas.microsoft.com/office/drawing/2014/main" id="{0D0E02B3-5E3F-1B5B-F862-8D2CC5ED473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80">
                <a:extLst>
                  <a:ext uri="{FF2B5EF4-FFF2-40B4-BE49-F238E27FC236}">
                    <a16:creationId xmlns:a16="http://schemas.microsoft.com/office/drawing/2014/main" id="{74F568D4-992B-96D8-BE0E-CB62BF6CC3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81">
                <a:extLst>
                  <a:ext uri="{FF2B5EF4-FFF2-40B4-BE49-F238E27FC236}">
                    <a16:creationId xmlns:a16="http://schemas.microsoft.com/office/drawing/2014/main" id="{F21A5E16-316B-49D0-F367-69EA4B7772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82">
                <a:extLst>
                  <a:ext uri="{FF2B5EF4-FFF2-40B4-BE49-F238E27FC236}">
                    <a16:creationId xmlns:a16="http://schemas.microsoft.com/office/drawing/2014/main" id="{BFFE3C15-A3B5-74A8-9933-15E5338225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83">
                <a:extLst>
                  <a:ext uri="{FF2B5EF4-FFF2-40B4-BE49-F238E27FC236}">
                    <a16:creationId xmlns:a16="http://schemas.microsoft.com/office/drawing/2014/main" id="{CC4B8730-AE9F-9EF4-EFD9-43C37BB1688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84">
                <a:extLst>
                  <a:ext uri="{FF2B5EF4-FFF2-40B4-BE49-F238E27FC236}">
                    <a16:creationId xmlns:a16="http://schemas.microsoft.com/office/drawing/2014/main" id="{84D5120D-16D0-D2E4-112B-84B8150E04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85">
                <a:extLst>
                  <a:ext uri="{FF2B5EF4-FFF2-40B4-BE49-F238E27FC236}">
                    <a16:creationId xmlns:a16="http://schemas.microsoft.com/office/drawing/2014/main" id="{29950C5A-CBFE-B9BE-2A73-DF1E8EC40C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8" name="Group 88">
              <a:extLst>
                <a:ext uri="{FF2B5EF4-FFF2-40B4-BE49-F238E27FC236}">
                  <a16:creationId xmlns:a16="http://schemas.microsoft.com/office/drawing/2014/main" id="{554C296D-8DE0-8EA4-32A8-E4D35F84E169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9" name="AutoShape 87">
                <a:extLst>
                  <a:ext uri="{FF2B5EF4-FFF2-40B4-BE49-F238E27FC236}">
                    <a16:creationId xmlns:a16="http://schemas.microsoft.com/office/drawing/2014/main" id="{89BEE598-4D30-8BEC-2659-FB8044FDA8FD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" name="Freeform 89">
                <a:extLst>
                  <a:ext uri="{FF2B5EF4-FFF2-40B4-BE49-F238E27FC236}">
                    <a16:creationId xmlns:a16="http://schemas.microsoft.com/office/drawing/2014/main" id="{8140C46C-0312-C779-6E2C-D99CBBEA16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" name="Freeform 90">
                <a:extLst>
                  <a:ext uri="{FF2B5EF4-FFF2-40B4-BE49-F238E27FC236}">
                    <a16:creationId xmlns:a16="http://schemas.microsoft.com/office/drawing/2014/main" id="{83FE8EE1-5D95-EAF0-11AE-18364913C6C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" name="Rectangle 91">
                <a:extLst>
                  <a:ext uri="{FF2B5EF4-FFF2-40B4-BE49-F238E27FC236}">
                    <a16:creationId xmlns:a16="http://schemas.microsoft.com/office/drawing/2014/main" id="{2F0EA888-BFC2-9C72-FA37-9BA561C7B9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" name="Freeform 92">
                <a:extLst>
                  <a:ext uri="{FF2B5EF4-FFF2-40B4-BE49-F238E27FC236}">
                    <a16:creationId xmlns:a16="http://schemas.microsoft.com/office/drawing/2014/main" id="{9C886AF9-C48F-27C5-6AC0-9069585FA6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" name="Rectangle 93">
                <a:extLst>
                  <a:ext uri="{FF2B5EF4-FFF2-40B4-BE49-F238E27FC236}">
                    <a16:creationId xmlns:a16="http://schemas.microsoft.com/office/drawing/2014/main" id="{D92CA0B8-0531-E1C2-AADE-B1FB468927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" name="Freeform 94">
                <a:extLst>
                  <a:ext uri="{FF2B5EF4-FFF2-40B4-BE49-F238E27FC236}">
                    <a16:creationId xmlns:a16="http://schemas.microsoft.com/office/drawing/2014/main" id="{BCF5E90F-354B-A66E-9BF1-CFB57632DF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" name="Freeform 95">
                <a:extLst>
                  <a:ext uri="{FF2B5EF4-FFF2-40B4-BE49-F238E27FC236}">
                    <a16:creationId xmlns:a16="http://schemas.microsoft.com/office/drawing/2014/main" id="{1D813518-1DCD-0789-4A97-D94DB03AC7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" name="Freeform 96">
                <a:extLst>
                  <a:ext uri="{FF2B5EF4-FFF2-40B4-BE49-F238E27FC236}">
                    <a16:creationId xmlns:a16="http://schemas.microsoft.com/office/drawing/2014/main" id="{5A2D94E0-A8D4-363A-D0B3-E72077008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" name="Freeform 97">
                <a:extLst>
                  <a:ext uri="{FF2B5EF4-FFF2-40B4-BE49-F238E27FC236}">
                    <a16:creationId xmlns:a16="http://schemas.microsoft.com/office/drawing/2014/main" id="{508CFD3C-2385-D50F-F92E-C9452094D9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" name="Freeform 98">
                <a:extLst>
                  <a:ext uri="{FF2B5EF4-FFF2-40B4-BE49-F238E27FC236}">
                    <a16:creationId xmlns:a16="http://schemas.microsoft.com/office/drawing/2014/main" id="{1623B278-D32A-DF53-FF53-523884FB674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" name="Freeform 99">
                <a:extLst>
                  <a:ext uri="{FF2B5EF4-FFF2-40B4-BE49-F238E27FC236}">
                    <a16:creationId xmlns:a16="http://schemas.microsoft.com/office/drawing/2014/main" id="{A8CABB5E-7166-3F07-D92C-19DF013B688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" name="Freeform 100">
                <a:extLst>
                  <a:ext uri="{FF2B5EF4-FFF2-40B4-BE49-F238E27FC236}">
                    <a16:creationId xmlns:a16="http://schemas.microsoft.com/office/drawing/2014/main" id="{FEC106C6-A8B2-C71F-708C-9B06BD2C7C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" name="Freeform 101">
                <a:extLst>
                  <a:ext uri="{FF2B5EF4-FFF2-40B4-BE49-F238E27FC236}">
                    <a16:creationId xmlns:a16="http://schemas.microsoft.com/office/drawing/2014/main" id="{8EF752A6-EA14-1D80-60A5-8C6412CC8C4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7" name="Freeform 102">
                <a:extLst>
                  <a:ext uri="{FF2B5EF4-FFF2-40B4-BE49-F238E27FC236}">
                    <a16:creationId xmlns:a16="http://schemas.microsoft.com/office/drawing/2014/main" id="{57EB4F65-2D1D-C158-5AEB-AD3E20FD52D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8" name="Freeform 103">
                <a:extLst>
                  <a:ext uri="{FF2B5EF4-FFF2-40B4-BE49-F238E27FC236}">
                    <a16:creationId xmlns:a16="http://schemas.microsoft.com/office/drawing/2014/main" id="{2B8E24D8-0A88-0A7A-53B9-F44D49BF91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9" name="Freeform 104">
                <a:extLst>
                  <a:ext uri="{FF2B5EF4-FFF2-40B4-BE49-F238E27FC236}">
                    <a16:creationId xmlns:a16="http://schemas.microsoft.com/office/drawing/2014/main" id="{03DBA2AF-09F7-B59D-2068-CC39B8C4FD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0" name="Freeform 105">
                <a:extLst>
                  <a:ext uri="{FF2B5EF4-FFF2-40B4-BE49-F238E27FC236}">
                    <a16:creationId xmlns:a16="http://schemas.microsoft.com/office/drawing/2014/main" id="{F774F109-56E3-DABA-43D4-25675F2926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1" name="Freeform 106">
                <a:extLst>
                  <a:ext uri="{FF2B5EF4-FFF2-40B4-BE49-F238E27FC236}">
                    <a16:creationId xmlns:a16="http://schemas.microsoft.com/office/drawing/2014/main" id="{66EA168E-3988-D3F6-FA40-0EC7F663A8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2" name="Freeform 107">
                <a:extLst>
                  <a:ext uri="{FF2B5EF4-FFF2-40B4-BE49-F238E27FC236}">
                    <a16:creationId xmlns:a16="http://schemas.microsoft.com/office/drawing/2014/main" id="{1FFFBCAC-59F3-62AE-7344-38D4FB96F04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3" name="Freeform 108">
                <a:extLst>
                  <a:ext uri="{FF2B5EF4-FFF2-40B4-BE49-F238E27FC236}">
                    <a16:creationId xmlns:a16="http://schemas.microsoft.com/office/drawing/2014/main" id="{0CCC47E2-D256-CD4C-85F4-8C61304865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4" name="Freeform 109">
                <a:extLst>
                  <a:ext uri="{FF2B5EF4-FFF2-40B4-BE49-F238E27FC236}">
                    <a16:creationId xmlns:a16="http://schemas.microsoft.com/office/drawing/2014/main" id="{43BF352C-266A-EA8A-C979-42A4182D205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5" name="Freeform 110">
                <a:extLst>
                  <a:ext uri="{FF2B5EF4-FFF2-40B4-BE49-F238E27FC236}">
                    <a16:creationId xmlns:a16="http://schemas.microsoft.com/office/drawing/2014/main" id="{D7FD15F4-2431-89B5-AB6B-D72FC151F5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6" name="Freeform 111">
                <a:extLst>
                  <a:ext uri="{FF2B5EF4-FFF2-40B4-BE49-F238E27FC236}">
                    <a16:creationId xmlns:a16="http://schemas.microsoft.com/office/drawing/2014/main" id="{2C9B72F7-C22E-0114-C5C2-89EF4946BD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7" name="Freeform 112">
                <a:extLst>
                  <a:ext uri="{FF2B5EF4-FFF2-40B4-BE49-F238E27FC236}">
                    <a16:creationId xmlns:a16="http://schemas.microsoft.com/office/drawing/2014/main" id="{AA5EAEDF-D1E4-5A38-79D3-26F976B9C0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8" name="Freeform 113">
                <a:extLst>
                  <a:ext uri="{FF2B5EF4-FFF2-40B4-BE49-F238E27FC236}">
                    <a16:creationId xmlns:a16="http://schemas.microsoft.com/office/drawing/2014/main" id="{D63FE8D9-2E43-8592-3C5C-CEDA056C53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9" name="Freeform 114">
                <a:extLst>
                  <a:ext uri="{FF2B5EF4-FFF2-40B4-BE49-F238E27FC236}">
                    <a16:creationId xmlns:a16="http://schemas.microsoft.com/office/drawing/2014/main" id="{A0B49C5E-C9E9-6041-001A-1CE9611D9A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0" name="Freeform 115">
                <a:extLst>
                  <a:ext uri="{FF2B5EF4-FFF2-40B4-BE49-F238E27FC236}">
                    <a16:creationId xmlns:a16="http://schemas.microsoft.com/office/drawing/2014/main" id="{776BCED9-D536-7335-05E8-5519D0E05E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1" name="Freeform 116">
                <a:extLst>
                  <a:ext uri="{FF2B5EF4-FFF2-40B4-BE49-F238E27FC236}">
                    <a16:creationId xmlns:a16="http://schemas.microsoft.com/office/drawing/2014/main" id="{5E60CEAE-C0D7-27D7-682B-D279A4C0A88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2" name="Freeform 117">
                <a:extLst>
                  <a:ext uri="{FF2B5EF4-FFF2-40B4-BE49-F238E27FC236}">
                    <a16:creationId xmlns:a16="http://schemas.microsoft.com/office/drawing/2014/main" id="{9A126B8A-2B72-D352-7D57-5F693E3E23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3" name="Freeform 118">
                <a:extLst>
                  <a:ext uri="{FF2B5EF4-FFF2-40B4-BE49-F238E27FC236}">
                    <a16:creationId xmlns:a16="http://schemas.microsoft.com/office/drawing/2014/main" id="{1FAB631C-9EAE-35B7-ACD8-E4B5005728F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4" name="Freeform 119">
                <a:extLst>
                  <a:ext uri="{FF2B5EF4-FFF2-40B4-BE49-F238E27FC236}">
                    <a16:creationId xmlns:a16="http://schemas.microsoft.com/office/drawing/2014/main" id="{ACD2A629-DC9F-ADF1-5B19-38AE58DA78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5" name="Freeform 120">
                <a:extLst>
                  <a:ext uri="{FF2B5EF4-FFF2-40B4-BE49-F238E27FC236}">
                    <a16:creationId xmlns:a16="http://schemas.microsoft.com/office/drawing/2014/main" id="{C9AEED46-E570-ACD8-33FC-DE83E7AE5DA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6" name="Freeform 121">
                <a:extLst>
                  <a:ext uri="{FF2B5EF4-FFF2-40B4-BE49-F238E27FC236}">
                    <a16:creationId xmlns:a16="http://schemas.microsoft.com/office/drawing/2014/main" id="{4D98C18A-2FFE-6C99-5DAD-26D4742517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7" name="Freeform 122">
                <a:extLst>
                  <a:ext uri="{FF2B5EF4-FFF2-40B4-BE49-F238E27FC236}">
                    <a16:creationId xmlns:a16="http://schemas.microsoft.com/office/drawing/2014/main" id="{5989B5CF-2308-ECAE-9756-E0A2B198C46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8" name="Freeform 123">
                <a:extLst>
                  <a:ext uri="{FF2B5EF4-FFF2-40B4-BE49-F238E27FC236}">
                    <a16:creationId xmlns:a16="http://schemas.microsoft.com/office/drawing/2014/main" id="{6688C9A9-C09D-32D0-5E88-8376C7EB19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9" name="Freeform 124">
                <a:extLst>
                  <a:ext uri="{FF2B5EF4-FFF2-40B4-BE49-F238E27FC236}">
                    <a16:creationId xmlns:a16="http://schemas.microsoft.com/office/drawing/2014/main" id="{D43A1639-2551-FBD2-397E-A67269FF787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0" name="Freeform 125">
                <a:extLst>
                  <a:ext uri="{FF2B5EF4-FFF2-40B4-BE49-F238E27FC236}">
                    <a16:creationId xmlns:a16="http://schemas.microsoft.com/office/drawing/2014/main" id="{D541F1EC-E991-D913-3D97-73BFCE2C17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1" name="Freeform 126">
                <a:extLst>
                  <a:ext uri="{FF2B5EF4-FFF2-40B4-BE49-F238E27FC236}">
                    <a16:creationId xmlns:a16="http://schemas.microsoft.com/office/drawing/2014/main" id="{FBDC69CE-2FE5-F43E-136F-07643987C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2" name="Freeform 127">
                <a:extLst>
                  <a:ext uri="{FF2B5EF4-FFF2-40B4-BE49-F238E27FC236}">
                    <a16:creationId xmlns:a16="http://schemas.microsoft.com/office/drawing/2014/main" id="{A96E5A00-C42E-33F6-6ADE-F174A7691DE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3" name="Freeform 128">
                <a:extLst>
                  <a:ext uri="{FF2B5EF4-FFF2-40B4-BE49-F238E27FC236}">
                    <a16:creationId xmlns:a16="http://schemas.microsoft.com/office/drawing/2014/main" id="{B87F7DF8-848E-7BB3-8FED-8D5ABE1EF8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4" name="Freeform 129">
                <a:extLst>
                  <a:ext uri="{FF2B5EF4-FFF2-40B4-BE49-F238E27FC236}">
                    <a16:creationId xmlns:a16="http://schemas.microsoft.com/office/drawing/2014/main" id="{BEFCEC5B-2CCF-4576-12A2-920C381692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685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64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634375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420888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3365217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371C3-31D3-C011-8BFC-F4E1F2420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BDA59-C6CA-DC90-7B3E-A36A7F1DD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4337809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906978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682457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panorama+Nazev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E9D949F-1077-CEC6-C0F6-1BA38541FFF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7EF15-3DA5-6A9E-2742-EAE3874882C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BDB12AD-2F42-91FF-0140-E2FB1657C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493B7B-142B-1605-D172-11E616DB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2768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oundRect">
            <a:avLst>
              <a:gd name="adj" fmla="val 8680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7859A4DC-A3A6-E41A-144E-A630EB69CC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601853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  <p15:guide id="4" pos="80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  <p:sldLayoutId id="2147483671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0" y="0"/>
            <a:ext cx="12190879" cy="6858000"/>
          </a:xfrm>
          <a:prstGeom prst="rect">
            <a:avLst/>
          </a:pr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90CC64E-4394-49CD-77DD-739A87D84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9474" y="3885975"/>
            <a:ext cx="5552896" cy="1089529"/>
          </a:xfrm>
        </p:spPr>
        <p:txBody>
          <a:bodyPr wrap="square">
            <a:spAutoFit/>
          </a:bodyPr>
          <a:lstStyle/>
          <a:p>
            <a:r>
              <a:rPr lang="cs-CZ" dirty="0"/>
              <a:t>Okruh č. 10: Materiálně didaktické prostředky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2FB1AB-4A6E-DE62-1736-42AF6D15BDEA}"/>
              </a:ext>
            </a:extLst>
          </p:cNvPr>
          <p:cNvGrpSpPr/>
          <p:nvPr/>
        </p:nvGrpSpPr>
        <p:grpSpPr>
          <a:xfrm>
            <a:off x="9669222" y="199574"/>
            <a:ext cx="2324476" cy="2364679"/>
            <a:chOff x="9669222" y="199574"/>
            <a:chExt cx="2324476" cy="236467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99DAD95-2294-1D70-3CAC-E04682BFBB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49698" y="199574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340A46-D307-E091-89F7-C9C64D3335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222" y="1232253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9A7CF4-10FE-F9BF-A00C-EADB04E71568}"/>
              </a:ext>
            </a:extLst>
          </p:cNvPr>
          <p:cNvGrpSpPr/>
          <p:nvPr/>
        </p:nvGrpSpPr>
        <p:grpSpPr>
          <a:xfrm>
            <a:off x="143730" y="-237720"/>
            <a:ext cx="6955275" cy="6614520"/>
            <a:chOff x="143730" y="-237720"/>
            <a:chExt cx="6955275" cy="661452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BD47AF-3885-536F-0FAE-E20F24A6C54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043958" y="2464008"/>
              <a:ext cx="1358962" cy="1190725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2EE5494-7FC5-354B-FFE0-0000DFB15589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606" y="504480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51AF1AA-57DA-3C55-247D-9F8EB58645D0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4559909" y="3964489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0DE4668-A5C6-3C49-5A6A-A7C83E60A8BC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068" y="2899655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63DA5B-31B2-ABB6-83F4-F90BCE44EB9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83730" y="3244489"/>
              <a:ext cx="2772000" cy="2772000"/>
            </a:xfrm>
            <a:custGeom>
              <a:avLst/>
              <a:gdLst>
                <a:gd name="connsiteX0" fmla="*/ 333985 w 2307117"/>
                <a:gd name="connsiteY0" fmla="*/ 333985 h 2307117"/>
                <a:gd name="connsiteX1" fmla="*/ 333985 w 2307117"/>
                <a:gd name="connsiteY1" fmla="*/ 1973132 h 2307117"/>
                <a:gd name="connsiteX2" fmla="*/ 1973132 w 2307117"/>
                <a:gd name="connsiteY2" fmla="*/ 1973132 h 2307117"/>
                <a:gd name="connsiteX3" fmla="*/ 1973132 w 2307117"/>
                <a:gd name="connsiteY3" fmla="*/ 333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333985" y="333985"/>
                  </a:moveTo>
                  <a:lnTo>
                    <a:pt x="333985" y="1973132"/>
                  </a:lnTo>
                  <a:lnTo>
                    <a:pt x="1973132" y="1973132"/>
                  </a:lnTo>
                  <a:lnTo>
                    <a:pt x="1973132" y="333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46A05BE-CDB2-7C29-7B28-2FBB5E0B206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43730" y="-237720"/>
              <a:ext cx="3852000" cy="3852000"/>
            </a:xfrm>
            <a:custGeom>
              <a:avLst/>
              <a:gdLst>
                <a:gd name="connsiteX0" fmla="*/ 1380672 w 3852000"/>
                <a:gd name="connsiteY0" fmla="*/ 83739 h 3852000"/>
                <a:gd name="connsiteX1" fmla="*/ 1464412 w 3852000"/>
                <a:gd name="connsiteY1" fmla="*/ 0 h 3852000"/>
                <a:gd name="connsiteX2" fmla="*/ 3667952 w 3852000"/>
                <a:gd name="connsiteY2" fmla="*/ 0 h 3852000"/>
                <a:gd name="connsiteX3" fmla="*/ 3852000 w 3852000"/>
                <a:gd name="connsiteY3" fmla="*/ 184048 h 3852000"/>
                <a:gd name="connsiteX4" fmla="*/ 3852000 w 3852000"/>
                <a:gd name="connsiteY4" fmla="*/ 3667952 h 3852000"/>
                <a:gd name="connsiteX5" fmla="*/ 3667952 w 3852000"/>
                <a:gd name="connsiteY5" fmla="*/ 3852000 h 3852000"/>
                <a:gd name="connsiteX6" fmla="*/ 924960 w 3852000"/>
                <a:gd name="connsiteY6" fmla="*/ 3852000 h 3852000"/>
                <a:gd name="connsiteX7" fmla="*/ 841221 w 3852000"/>
                <a:gd name="connsiteY7" fmla="*/ 3768261 h 3852000"/>
                <a:gd name="connsiteX8" fmla="*/ 3651903 w 3852000"/>
                <a:gd name="connsiteY8" fmla="*/ 3768261 h 3852000"/>
                <a:gd name="connsiteX9" fmla="*/ 3768261 w 3852000"/>
                <a:gd name="connsiteY9" fmla="*/ 3651903 h 3852000"/>
                <a:gd name="connsiteX10" fmla="*/ 3768261 w 3852000"/>
                <a:gd name="connsiteY10" fmla="*/ 200097 h 3852000"/>
                <a:gd name="connsiteX11" fmla="*/ 3651903 w 3852000"/>
                <a:gd name="connsiteY11" fmla="*/ 83739 h 3852000"/>
                <a:gd name="connsiteX12" fmla="*/ 83739 w 3852000"/>
                <a:gd name="connsiteY12" fmla="*/ 1380672 h 3852000"/>
                <a:gd name="connsiteX13" fmla="*/ 83739 w 3852000"/>
                <a:gd name="connsiteY13" fmla="*/ 3010779 h 3852000"/>
                <a:gd name="connsiteX14" fmla="*/ 0 w 3852000"/>
                <a:gd name="connsiteY14" fmla="*/ 2927040 h 3852000"/>
                <a:gd name="connsiteX15" fmla="*/ 0 w 3852000"/>
                <a:gd name="connsiteY15" fmla="*/ 1464412 h 38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52000" h="3852000">
                  <a:moveTo>
                    <a:pt x="1380672" y="83739"/>
                  </a:moveTo>
                  <a:lnTo>
                    <a:pt x="1464412" y="0"/>
                  </a:lnTo>
                  <a:lnTo>
                    <a:pt x="3667952" y="0"/>
                  </a:lnTo>
                  <a:cubicBezTo>
                    <a:pt x="3769599" y="0"/>
                    <a:pt x="3852000" y="82401"/>
                    <a:pt x="3852000" y="184048"/>
                  </a:cubicBezTo>
                  <a:lnTo>
                    <a:pt x="3852000" y="3667952"/>
                  </a:lnTo>
                  <a:cubicBezTo>
                    <a:pt x="3852000" y="3769599"/>
                    <a:pt x="3769599" y="3852000"/>
                    <a:pt x="3667952" y="3852000"/>
                  </a:cubicBezTo>
                  <a:lnTo>
                    <a:pt x="924960" y="3852000"/>
                  </a:lnTo>
                  <a:lnTo>
                    <a:pt x="841221" y="3768261"/>
                  </a:lnTo>
                  <a:lnTo>
                    <a:pt x="3651903" y="3768261"/>
                  </a:lnTo>
                  <a:cubicBezTo>
                    <a:pt x="3716166" y="3768261"/>
                    <a:pt x="3768261" y="3716166"/>
                    <a:pt x="3768261" y="3651903"/>
                  </a:cubicBezTo>
                  <a:lnTo>
                    <a:pt x="3768261" y="200097"/>
                  </a:lnTo>
                  <a:cubicBezTo>
                    <a:pt x="3768261" y="135834"/>
                    <a:pt x="3716166" y="83739"/>
                    <a:pt x="3651903" y="83739"/>
                  </a:cubicBezTo>
                  <a:close/>
                  <a:moveTo>
                    <a:pt x="83739" y="1380672"/>
                  </a:moveTo>
                  <a:lnTo>
                    <a:pt x="83739" y="3010779"/>
                  </a:lnTo>
                  <a:lnTo>
                    <a:pt x="0" y="2927040"/>
                  </a:lnTo>
                  <a:lnTo>
                    <a:pt x="0" y="146441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85E1297-58AA-B83E-91BA-FC98837073FB}"/>
                </a:ext>
              </a:extLst>
            </p:cNvPr>
            <p:cNvGrpSpPr/>
            <p:nvPr/>
          </p:nvGrpSpPr>
          <p:grpSpPr>
            <a:xfrm rot="4500000">
              <a:off x="5139987" y="1092891"/>
              <a:ext cx="2559074" cy="1358962"/>
              <a:chOff x="5139987" y="1092891"/>
              <a:chExt cx="2559074" cy="1358962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3DC8968-5039-DA1C-8B6B-6664798F9BF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H="1">
                <a:off x="6424217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95CE47E-6C72-EB84-57D2-53EBCE6EBB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>
                <a:off x="5055869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0B71F02-50AA-9ADE-F986-79906C1B9AC2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5AB3A4-A917-D49C-1BF7-078DADE87F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C0AD88-CEDE-0B59-70EB-B894DC34697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DF3A2F-50F2-7D22-69D5-47F995767F85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AA428C-E875-92D3-993C-91BE94B2568D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33034C-2A9F-A23A-9C0F-9134E891C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82215" y="2550300"/>
            <a:ext cx="5188216" cy="1785104"/>
          </a:xfrm>
        </p:spPr>
        <p:txBody>
          <a:bodyPr/>
          <a:lstStyle/>
          <a:p>
            <a:pPr>
              <a:buFontTx/>
              <a:buNone/>
            </a:pPr>
            <a:r>
              <a:rPr lang="cs-CZ" sz="2000" b="1" dirty="0"/>
              <a:t>4. Technika řídící a hodnotící</a:t>
            </a:r>
          </a:p>
          <a:p>
            <a:pPr>
              <a:buFontTx/>
              <a:buNone/>
            </a:pPr>
            <a:r>
              <a:rPr lang="cs-CZ" sz="2000" b="1" dirty="0"/>
              <a:t> </a:t>
            </a:r>
            <a:r>
              <a:rPr lang="cs-CZ" sz="2000" dirty="0"/>
              <a:t>- zpětnovazební systémy,</a:t>
            </a:r>
          </a:p>
          <a:p>
            <a:pPr>
              <a:buFontTx/>
              <a:buNone/>
            </a:pPr>
            <a:r>
              <a:rPr lang="cs-CZ" sz="2000" dirty="0"/>
              <a:t> - výukové počítačové systémy,</a:t>
            </a:r>
          </a:p>
          <a:p>
            <a:pPr>
              <a:buFontTx/>
              <a:buNone/>
            </a:pPr>
            <a:r>
              <a:rPr lang="cs-CZ" sz="2000" dirty="0"/>
              <a:t> - osobní počítače,</a:t>
            </a:r>
          </a:p>
          <a:p>
            <a:pPr>
              <a:buFontTx/>
              <a:buNone/>
            </a:pPr>
            <a:r>
              <a:rPr lang="cs-CZ" sz="2000" dirty="0"/>
              <a:t> - trenažéry.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9F588-0816-95C1-FD92-D6B07BF642B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33136" y="1379493"/>
            <a:ext cx="6040187" cy="5062924"/>
          </a:xfrm>
        </p:spPr>
        <p:txBody>
          <a:bodyPr/>
          <a:lstStyle/>
          <a:p>
            <a:r>
              <a:rPr lang="cs-CZ" sz="1800" b="1" dirty="0"/>
              <a:t>1. Auditivní technika:</a:t>
            </a:r>
          </a:p>
          <a:p>
            <a:r>
              <a:rPr lang="cs-CZ" sz="1800" dirty="0"/>
              <a:t>- magnetofony, gramofony, školní rozhlas, sluchátková </a:t>
            </a:r>
            <a:r>
              <a:rPr lang="cs-CZ" sz="1800" dirty="0" err="1"/>
              <a:t>souprava,přehrávače</a:t>
            </a:r>
            <a:r>
              <a:rPr lang="cs-CZ" sz="1800" dirty="0"/>
              <a:t> CD, DVD.</a:t>
            </a:r>
          </a:p>
          <a:p>
            <a:endParaRPr lang="cs-CZ" sz="1800" dirty="0"/>
          </a:p>
          <a:p>
            <a:r>
              <a:rPr lang="cs-CZ" sz="1800" b="1" dirty="0"/>
              <a:t>2. Vizuální technika:</a:t>
            </a:r>
          </a:p>
          <a:p>
            <a:r>
              <a:rPr lang="cs-CZ" sz="1800" dirty="0"/>
              <a:t>- pro </a:t>
            </a:r>
            <a:r>
              <a:rPr lang="cs-CZ" sz="1800" dirty="0" err="1"/>
              <a:t>diaprojekci</a:t>
            </a:r>
            <a:r>
              <a:rPr lang="cs-CZ" sz="1800" dirty="0"/>
              <a:t>,</a:t>
            </a:r>
          </a:p>
          <a:p>
            <a:r>
              <a:rPr lang="cs-CZ" sz="1800" dirty="0"/>
              <a:t>- pro zpětnou projekci,</a:t>
            </a:r>
          </a:p>
          <a:p>
            <a:r>
              <a:rPr lang="cs-CZ" sz="1800" dirty="0"/>
              <a:t>- pro dynamickou projekci.</a:t>
            </a:r>
          </a:p>
          <a:p>
            <a:endParaRPr lang="cs-CZ" sz="1800" dirty="0"/>
          </a:p>
          <a:p>
            <a:r>
              <a:rPr lang="cs-CZ" sz="1800" b="1" dirty="0"/>
              <a:t>3. Audiovizuální technika:</a:t>
            </a:r>
          </a:p>
          <a:p>
            <a:r>
              <a:rPr lang="cs-CZ" sz="1800" dirty="0"/>
              <a:t>- pro projekci diafonu,</a:t>
            </a:r>
          </a:p>
          <a:p>
            <a:r>
              <a:rPr lang="cs-CZ" sz="1800" dirty="0"/>
              <a:t>- filmové projekty,</a:t>
            </a:r>
          </a:p>
          <a:p>
            <a:r>
              <a:rPr lang="cs-CZ" sz="1800" dirty="0"/>
              <a:t>- magnetoskopy, videorekordéry,</a:t>
            </a:r>
          </a:p>
          <a:p>
            <a:r>
              <a:rPr lang="cs-CZ" sz="1800" dirty="0"/>
              <a:t>- videotechnika, DVD technika, televizní technika,</a:t>
            </a:r>
          </a:p>
          <a:p>
            <a:r>
              <a:rPr lang="cs-CZ" sz="1800" dirty="0"/>
              <a:t>- multimediální systémy ,počítače.</a:t>
            </a:r>
          </a:p>
          <a:p>
            <a:endParaRPr lang="cs-CZ" sz="18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3DF37F2-4CA9-FDD8-718C-5EFC2307DE9F}"/>
              </a:ext>
            </a:extLst>
          </p:cNvPr>
          <p:cNvSpPr txBox="1"/>
          <p:nvPr/>
        </p:nvSpPr>
        <p:spPr>
          <a:xfrm>
            <a:off x="533136" y="91620"/>
            <a:ext cx="55280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B) Technické výukové prostředky (didaktická technika)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72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0B71F02-50AA-9ADE-F986-79906C1B9AC2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5AB3A4-A917-D49C-1BF7-078DADE87F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C0AD88-CEDE-0B59-70EB-B894DC34697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DF3A2F-50F2-7D22-69D5-47F995767F85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AA428C-E875-92D3-993C-91BE94B2568D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10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9F588-0816-95C1-FD92-D6B07BF642B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279576" y="2964975"/>
            <a:ext cx="6040187" cy="19466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fotolaboratoře,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kopírovací a rozmnožovací stroje,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rozhlasová studia,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err="1"/>
              <a:t>videostudia</a:t>
            </a:r>
            <a:r>
              <a:rPr lang="cs-CZ" sz="1800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počítače, počítačové sítě,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databázové systémy.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3DF37F2-4CA9-FDD8-718C-5EFC2307DE9F}"/>
              </a:ext>
            </a:extLst>
          </p:cNvPr>
          <p:cNvSpPr txBox="1"/>
          <p:nvPr/>
        </p:nvSpPr>
        <p:spPr>
          <a:xfrm>
            <a:off x="567907" y="1201250"/>
            <a:ext cx="55280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accent1"/>
                </a:solidFill>
                <a:cs typeface="Arial" charset="0"/>
              </a:rPr>
              <a:t>C) Organizační a reprografická technika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93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0B71F02-50AA-9ADE-F986-79906C1B9AC2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5AB3A4-A917-D49C-1BF7-078DADE87F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C0AD88-CEDE-0B59-70EB-B894DC34697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DF3A2F-50F2-7D22-69D5-47F995767F85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AA428C-E875-92D3-993C-91BE94B2568D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11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9F588-0816-95C1-FD92-D6B07BF642B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75232" y="1959780"/>
            <a:ext cx="10603424" cy="313162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učebny se standardním vybavením, tj. tabule (klasická, magnetická), nástěnky, knihovna atd.,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učebny se zařízením pro reprodukci audiovizuálních pomůcek,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odborné učebny,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počítačové učebny,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laboratoře,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dílny, školní pozemky,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tělocvičny, hudební a dramatické sály.</a:t>
            </a:r>
          </a:p>
          <a:p>
            <a:endParaRPr lang="cs-CZ" sz="18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3DF37F2-4CA9-FDD8-718C-5EFC2307DE9F}"/>
              </a:ext>
            </a:extLst>
          </p:cNvPr>
          <p:cNvSpPr txBox="1"/>
          <p:nvPr/>
        </p:nvSpPr>
        <p:spPr>
          <a:xfrm>
            <a:off x="551384" y="553297"/>
            <a:ext cx="501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D) Výukové prostory a jejich vybavení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24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0B71F02-50AA-9ADE-F986-79906C1B9AC2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5AB3A4-A917-D49C-1BF7-078DADE87F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C0AD88-CEDE-0B59-70EB-B894DC34697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DF3A2F-50F2-7D22-69D5-47F995767F85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AA428C-E875-92D3-993C-91BE94B2568D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12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9F588-0816-95C1-FD92-D6B07BF642B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75232" y="2389671"/>
            <a:ext cx="10603424" cy="131574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Standardizované (vytvořené pro vzdělávací účely)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Nestandardizované </a:t>
            </a:r>
          </a:p>
          <a:p>
            <a:endParaRPr lang="cs-CZ" sz="18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3DF37F2-4CA9-FDD8-718C-5EFC2307DE9F}"/>
              </a:ext>
            </a:extLst>
          </p:cNvPr>
          <p:cNvSpPr txBox="1"/>
          <p:nvPr/>
        </p:nvSpPr>
        <p:spPr>
          <a:xfrm>
            <a:off x="551384" y="553297"/>
            <a:ext cx="501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Další možné třídění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93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BBF1E25-2B32-01D7-EEA5-F2F88F787DE4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8C4121-0AFB-424B-F256-2E25F7655476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6179E0A-2390-DED2-8DBA-BC092FCAF8E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7D6BD1-92F5-7134-20FF-A408F6A43C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195C277-98AB-A4A6-E71D-80DAA448CD37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13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B4008-F15D-9174-7B6C-FC298E0C5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9723" y="1379493"/>
            <a:ext cx="8280920" cy="51629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aktualizovaný přehled o učebních pomůckách, znát obsluhu i základní údržbu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funkčního začlenění do výuky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vyzkoušet a ověřit jejich bezchybné fungování, vyzkoušet experiment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všichni žáci musí dobře vidět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zajistit aktivitu žáků při demonstraci pokusů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upřednostnit samostatné pokusy žáků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využití ve všech fázích výuky.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dodržování pravidel ochrany zdraví a bezpečnosti práce.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20308" y="368632"/>
            <a:ext cx="5763000" cy="830997"/>
          </a:xfrm>
        </p:spPr>
        <p:txBody>
          <a:bodyPr/>
          <a:lstStyle/>
          <a:p>
            <a:r>
              <a:rPr lang="pl-PL" sz="2400" b="1" dirty="0">
                <a:solidFill>
                  <a:schemeClr val="accent1"/>
                </a:solidFill>
                <a:cs typeface="Arial" charset="0"/>
              </a:rPr>
              <a:t>Zásady pro práci s učebními pomůckami</a:t>
            </a:r>
            <a:endParaRPr lang="cs-CZ" sz="2400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095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692ED5C-4EE6-3F5B-909D-0ABB7166034A}"/>
              </a:ext>
            </a:extLst>
          </p:cNvPr>
          <p:cNvSpPr>
            <a:spLocks noChangeAspect="1"/>
          </p:cNvSpPr>
          <p:nvPr/>
        </p:nvSpPr>
        <p:spPr>
          <a:xfrm rot="2700000">
            <a:off x="7926944" y="3811532"/>
            <a:ext cx="3852000" cy="3852000"/>
          </a:xfrm>
          <a:custGeom>
            <a:avLst/>
            <a:gdLst>
              <a:gd name="connsiteX0" fmla="*/ 3768261 w 3852000"/>
              <a:gd name="connsiteY0" fmla="*/ 460336 h 3852000"/>
              <a:gd name="connsiteX1" fmla="*/ 3852000 w 3852000"/>
              <a:gd name="connsiteY1" fmla="*/ 544075 h 3852000"/>
              <a:gd name="connsiteX2" fmla="*/ 3852000 w 3852000"/>
              <a:gd name="connsiteY2" fmla="*/ 1584581 h 3852000"/>
              <a:gd name="connsiteX3" fmla="*/ 3768261 w 3852000"/>
              <a:gd name="connsiteY3" fmla="*/ 1668320 h 3852000"/>
              <a:gd name="connsiteX4" fmla="*/ 53907 w 3852000"/>
              <a:gd name="connsiteY4" fmla="*/ 53907 h 3852000"/>
              <a:gd name="connsiteX5" fmla="*/ 184048 w 3852000"/>
              <a:gd name="connsiteY5" fmla="*/ 0 h 3852000"/>
              <a:gd name="connsiteX6" fmla="*/ 3307925 w 3852000"/>
              <a:gd name="connsiteY6" fmla="*/ 0 h 3852000"/>
              <a:gd name="connsiteX7" fmla="*/ 3391664 w 3852000"/>
              <a:gd name="connsiteY7" fmla="*/ 83739 h 3852000"/>
              <a:gd name="connsiteX8" fmla="*/ 200096 w 3852000"/>
              <a:gd name="connsiteY8" fmla="*/ 83739 h 3852000"/>
              <a:gd name="connsiteX9" fmla="*/ 117820 w 3852000"/>
              <a:gd name="connsiteY9" fmla="*/ 117819 h 3852000"/>
              <a:gd name="connsiteX10" fmla="*/ 83739 w 3852000"/>
              <a:gd name="connsiteY10" fmla="*/ 200096 h 3852000"/>
              <a:gd name="connsiteX11" fmla="*/ 83739 w 3852000"/>
              <a:gd name="connsiteY11" fmla="*/ 3651903 h 3852000"/>
              <a:gd name="connsiteX12" fmla="*/ 200097 w 3852000"/>
              <a:gd name="connsiteY12" fmla="*/ 3768261 h 3852000"/>
              <a:gd name="connsiteX13" fmla="*/ 1668320 w 3852000"/>
              <a:gd name="connsiteY13" fmla="*/ 3768261 h 3852000"/>
              <a:gd name="connsiteX14" fmla="*/ 1584581 w 3852000"/>
              <a:gd name="connsiteY14" fmla="*/ 3852000 h 3852000"/>
              <a:gd name="connsiteX15" fmla="*/ 184048 w 3852000"/>
              <a:gd name="connsiteY15" fmla="*/ 3852000 h 3852000"/>
              <a:gd name="connsiteX16" fmla="*/ 0 w 3852000"/>
              <a:gd name="connsiteY16" fmla="*/ 3667952 h 3852000"/>
              <a:gd name="connsiteX17" fmla="*/ 0 w 3852000"/>
              <a:gd name="connsiteY17" fmla="*/ 184048 h 3852000"/>
              <a:gd name="connsiteX18" fmla="*/ 53907 w 3852000"/>
              <a:gd name="connsiteY18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2000" h="3852000">
                <a:moveTo>
                  <a:pt x="3768261" y="460336"/>
                </a:moveTo>
                <a:lnTo>
                  <a:pt x="3852000" y="544075"/>
                </a:lnTo>
                <a:lnTo>
                  <a:pt x="3852000" y="1584581"/>
                </a:lnTo>
                <a:lnTo>
                  <a:pt x="3768261" y="1668320"/>
                </a:lnTo>
                <a:close/>
                <a:moveTo>
                  <a:pt x="53907" y="53907"/>
                </a:moveTo>
                <a:cubicBezTo>
                  <a:pt x="87213" y="20600"/>
                  <a:pt x="133225" y="0"/>
                  <a:pt x="184048" y="0"/>
                </a:cubicBezTo>
                <a:lnTo>
                  <a:pt x="3307925" y="0"/>
                </a:lnTo>
                <a:lnTo>
                  <a:pt x="3391664" y="83739"/>
                </a:lnTo>
                <a:lnTo>
                  <a:pt x="200096" y="83739"/>
                </a:lnTo>
                <a:cubicBezTo>
                  <a:pt x="167966" y="83739"/>
                  <a:pt x="138876" y="96763"/>
                  <a:pt x="117820" y="117819"/>
                </a:cubicBezTo>
                <a:cubicBezTo>
                  <a:pt x="96763" y="138876"/>
                  <a:pt x="83739" y="167965"/>
                  <a:pt x="83739" y="200096"/>
                </a:cubicBezTo>
                <a:lnTo>
                  <a:pt x="83739" y="3651903"/>
                </a:lnTo>
                <a:cubicBezTo>
                  <a:pt x="83739" y="3716166"/>
                  <a:pt x="135834" y="3768261"/>
                  <a:pt x="200097" y="3768261"/>
                </a:cubicBezTo>
                <a:lnTo>
                  <a:pt x="1668320" y="3768261"/>
                </a:lnTo>
                <a:lnTo>
                  <a:pt x="1584581" y="3852000"/>
                </a:lnTo>
                <a:lnTo>
                  <a:pt x="184048" y="3852000"/>
                </a:lnTo>
                <a:cubicBezTo>
                  <a:pt x="82401" y="3852000"/>
                  <a:pt x="0" y="3769599"/>
                  <a:pt x="0" y="3667952"/>
                </a:cubicBezTo>
                <a:lnTo>
                  <a:pt x="0" y="184048"/>
                </a:lnTo>
                <a:cubicBezTo>
                  <a:pt x="0" y="133225"/>
                  <a:pt x="20600" y="87213"/>
                  <a:pt x="53907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8AAA0B-E7B0-2408-B230-4D850FBBFAC2}"/>
              </a:ext>
            </a:extLst>
          </p:cNvPr>
          <p:cNvGrpSpPr/>
          <p:nvPr/>
        </p:nvGrpSpPr>
        <p:grpSpPr>
          <a:xfrm>
            <a:off x="6947931" y="183206"/>
            <a:ext cx="4058812" cy="3245794"/>
            <a:chOff x="6947931" y="-99392"/>
            <a:chExt cx="4058812" cy="324579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53F9D28-F208-4B98-8576-D45BB4E3BCAA}"/>
                </a:ext>
              </a:extLst>
            </p:cNvPr>
            <p:cNvGrpSpPr/>
            <p:nvPr/>
          </p:nvGrpSpPr>
          <p:grpSpPr>
            <a:xfrm rot="10800000">
              <a:off x="9189881" y="-99392"/>
              <a:ext cx="1816862" cy="2232123"/>
              <a:chOff x="6630235" y="2132939"/>
              <a:chExt cx="1816862" cy="223212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A15720F-DAE8-672B-6ED5-9DA4F71B74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 flipH="1">
                <a:off x="7172254" y="2217057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1DF6BD-6621-F1C0-7EDF-7A895F43E4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300000">
                <a:off x="6546117" y="309021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B8F2E8-333D-B071-34D7-54D941609A4F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8006488" y="1814402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4B1E5-180E-0F47-D3F1-EC850C4969C6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>
              <a:off x="6947931" y="755845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14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86870-13C3-477D-36F9-6336AB00D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24192" y="3349441"/>
            <a:ext cx="3960439" cy="3370153"/>
          </a:xfrm>
        </p:spPr>
        <p:txBody>
          <a:bodyPr/>
          <a:lstStyle/>
          <a:p>
            <a:r>
              <a:rPr lang="cs-CZ" sz="1600" b="1" dirty="0"/>
              <a:t>Interaktivní výuka</a:t>
            </a:r>
            <a:r>
              <a:rPr lang="cs-CZ" sz="1600" dirty="0"/>
              <a:t> chce nabídnout žákům zábavnější a méně stereotypní formu výuky a zvýšit jejich motivaci k učení. Dalším cílem je zapojit do procesu učení samotné děti aby, mohly spoluvytvářet výuku a aktivně se zapojovat do procesu vzdělávání.</a:t>
            </a:r>
          </a:p>
          <a:p>
            <a:endParaRPr lang="cs-CZ" sz="1600" b="1" dirty="0"/>
          </a:p>
          <a:p>
            <a:r>
              <a:rPr lang="cs-CZ" sz="1600" b="1" dirty="0"/>
              <a:t>Interaktivní učebnice </a:t>
            </a:r>
            <a:r>
              <a:rPr lang="cs-CZ" sz="1600" dirty="0"/>
              <a:t>je software pro výuku na interaktivních tabulích. Interaktivní učebnice umožňují použití interaktivních materiálů (obrázky, audio, video, animace apod.) přímo ve výuce.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95682" y="1148020"/>
            <a:ext cx="4072126" cy="4755148"/>
          </a:xfrm>
        </p:spPr>
        <p:txBody>
          <a:bodyPr/>
          <a:lstStyle/>
          <a:p>
            <a:pPr>
              <a:buFontTx/>
              <a:buNone/>
            </a:pPr>
            <a:r>
              <a:rPr lang="cs-CZ" sz="1600" b="1" dirty="0"/>
              <a:t>Pedagogická a hygienická hlediska</a:t>
            </a:r>
            <a:r>
              <a:rPr lang="cs-CZ" sz="1600" dirty="0"/>
              <a:t> </a:t>
            </a:r>
            <a:r>
              <a:rPr lang="cs-CZ" sz="1600" b="1" dirty="0"/>
              <a:t>práce s tabulí:</a:t>
            </a:r>
          </a:p>
          <a:p>
            <a:pPr>
              <a:buFontTx/>
              <a:buNone/>
            </a:pPr>
            <a:endParaRPr lang="cs-CZ" sz="1600" dirty="0"/>
          </a:p>
          <a:p>
            <a:r>
              <a:rPr lang="cs-CZ" sz="1600" dirty="0"/>
              <a:t>písmo by mělo být dostatečně velké, </a:t>
            </a:r>
          </a:p>
          <a:p>
            <a:r>
              <a:rPr lang="cs-CZ" sz="1600" dirty="0"/>
              <a:t>zápis by měl být správný po jazykové a stylistické stránce, </a:t>
            </a:r>
          </a:p>
          <a:p>
            <a:r>
              <a:rPr lang="cs-CZ" sz="1600" dirty="0"/>
              <a:t>zápis by měl být přehledný - promyslet celkový obraz tabule a jeho grafickou úpravu, důležité znaky je možné zvýraznit barevně, podtrhnout, zvětšit apod.,</a:t>
            </a:r>
          </a:p>
          <a:p>
            <a:r>
              <a:rPr lang="cs-CZ" sz="1600" dirty="0"/>
              <a:t>zápis by měl být logicky utříděný, výstižný a stručný - nepřeplňovat informacemi, </a:t>
            </a:r>
          </a:p>
          <a:p>
            <a:r>
              <a:rPr lang="cs-CZ" sz="1600" dirty="0"/>
              <a:t>schémata a kresby, pokud je to funkční vyvíjet před žáky. 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90C65-0F01-C16B-6CA9-33A4E77A655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12261" y="2783103"/>
            <a:ext cx="3132000" cy="2885405"/>
          </a:xfrm>
        </p:spPr>
        <p:txBody>
          <a:bodyPr/>
          <a:lstStyle/>
          <a:p>
            <a:pPr algn="just"/>
            <a:r>
              <a:rPr lang="cs-CZ" sz="1600" b="1" dirty="0"/>
              <a:t>Interaktivní tabule: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Je velkoplošná obrazovka s dotykovým senzorem, připojena k počítači a datovému projektoru. Projektor promítá obraz z počítače na povrch tabule, dotykově pomocí prstem, speciálními fixy, nebo dalšími nástroji je možné ji ovládat.</a:t>
            </a:r>
          </a:p>
          <a:p>
            <a:pPr algn="just"/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82" y="409666"/>
            <a:ext cx="5016000" cy="424732"/>
          </a:xfrm>
        </p:spPr>
        <p:txBody>
          <a:bodyPr>
            <a:spAutoFit/>
          </a:bodyPr>
          <a:lstStyle/>
          <a:p>
            <a:r>
              <a:rPr lang="cs-CZ" dirty="0"/>
              <a:t>Školní tabule</a:t>
            </a:r>
          </a:p>
        </p:txBody>
      </p:sp>
    </p:spTree>
    <p:extLst>
      <p:ext uri="{BB962C8B-B14F-4D97-AF65-F5344CB8AC3E}">
        <p14:creationId xmlns:p14="http://schemas.microsoft.com/office/powerpoint/2010/main" val="2086753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692ED5C-4EE6-3F5B-909D-0ABB7166034A}"/>
              </a:ext>
            </a:extLst>
          </p:cNvPr>
          <p:cNvSpPr>
            <a:spLocks noChangeAspect="1"/>
          </p:cNvSpPr>
          <p:nvPr/>
        </p:nvSpPr>
        <p:spPr>
          <a:xfrm rot="2700000">
            <a:off x="7926944" y="3811532"/>
            <a:ext cx="3852000" cy="3852000"/>
          </a:xfrm>
          <a:custGeom>
            <a:avLst/>
            <a:gdLst>
              <a:gd name="connsiteX0" fmla="*/ 3768261 w 3852000"/>
              <a:gd name="connsiteY0" fmla="*/ 460336 h 3852000"/>
              <a:gd name="connsiteX1" fmla="*/ 3852000 w 3852000"/>
              <a:gd name="connsiteY1" fmla="*/ 544075 h 3852000"/>
              <a:gd name="connsiteX2" fmla="*/ 3852000 w 3852000"/>
              <a:gd name="connsiteY2" fmla="*/ 1584581 h 3852000"/>
              <a:gd name="connsiteX3" fmla="*/ 3768261 w 3852000"/>
              <a:gd name="connsiteY3" fmla="*/ 1668320 h 3852000"/>
              <a:gd name="connsiteX4" fmla="*/ 53907 w 3852000"/>
              <a:gd name="connsiteY4" fmla="*/ 53907 h 3852000"/>
              <a:gd name="connsiteX5" fmla="*/ 184048 w 3852000"/>
              <a:gd name="connsiteY5" fmla="*/ 0 h 3852000"/>
              <a:gd name="connsiteX6" fmla="*/ 3307925 w 3852000"/>
              <a:gd name="connsiteY6" fmla="*/ 0 h 3852000"/>
              <a:gd name="connsiteX7" fmla="*/ 3391664 w 3852000"/>
              <a:gd name="connsiteY7" fmla="*/ 83739 h 3852000"/>
              <a:gd name="connsiteX8" fmla="*/ 200096 w 3852000"/>
              <a:gd name="connsiteY8" fmla="*/ 83739 h 3852000"/>
              <a:gd name="connsiteX9" fmla="*/ 117820 w 3852000"/>
              <a:gd name="connsiteY9" fmla="*/ 117819 h 3852000"/>
              <a:gd name="connsiteX10" fmla="*/ 83739 w 3852000"/>
              <a:gd name="connsiteY10" fmla="*/ 200096 h 3852000"/>
              <a:gd name="connsiteX11" fmla="*/ 83739 w 3852000"/>
              <a:gd name="connsiteY11" fmla="*/ 3651903 h 3852000"/>
              <a:gd name="connsiteX12" fmla="*/ 200097 w 3852000"/>
              <a:gd name="connsiteY12" fmla="*/ 3768261 h 3852000"/>
              <a:gd name="connsiteX13" fmla="*/ 1668320 w 3852000"/>
              <a:gd name="connsiteY13" fmla="*/ 3768261 h 3852000"/>
              <a:gd name="connsiteX14" fmla="*/ 1584581 w 3852000"/>
              <a:gd name="connsiteY14" fmla="*/ 3852000 h 3852000"/>
              <a:gd name="connsiteX15" fmla="*/ 184048 w 3852000"/>
              <a:gd name="connsiteY15" fmla="*/ 3852000 h 3852000"/>
              <a:gd name="connsiteX16" fmla="*/ 0 w 3852000"/>
              <a:gd name="connsiteY16" fmla="*/ 3667952 h 3852000"/>
              <a:gd name="connsiteX17" fmla="*/ 0 w 3852000"/>
              <a:gd name="connsiteY17" fmla="*/ 184048 h 3852000"/>
              <a:gd name="connsiteX18" fmla="*/ 53907 w 3852000"/>
              <a:gd name="connsiteY18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2000" h="3852000">
                <a:moveTo>
                  <a:pt x="3768261" y="460336"/>
                </a:moveTo>
                <a:lnTo>
                  <a:pt x="3852000" y="544075"/>
                </a:lnTo>
                <a:lnTo>
                  <a:pt x="3852000" y="1584581"/>
                </a:lnTo>
                <a:lnTo>
                  <a:pt x="3768261" y="1668320"/>
                </a:lnTo>
                <a:close/>
                <a:moveTo>
                  <a:pt x="53907" y="53907"/>
                </a:moveTo>
                <a:cubicBezTo>
                  <a:pt x="87213" y="20600"/>
                  <a:pt x="133225" y="0"/>
                  <a:pt x="184048" y="0"/>
                </a:cubicBezTo>
                <a:lnTo>
                  <a:pt x="3307925" y="0"/>
                </a:lnTo>
                <a:lnTo>
                  <a:pt x="3391664" y="83739"/>
                </a:lnTo>
                <a:lnTo>
                  <a:pt x="200096" y="83739"/>
                </a:lnTo>
                <a:cubicBezTo>
                  <a:pt x="167966" y="83739"/>
                  <a:pt x="138876" y="96763"/>
                  <a:pt x="117820" y="117819"/>
                </a:cubicBezTo>
                <a:cubicBezTo>
                  <a:pt x="96763" y="138876"/>
                  <a:pt x="83739" y="167965"/>
                  <a:pt x="83739" y="200096"/>
                </a:cubicBezTo>
                <a:lnTo>
                  <a:pt x="83739" y="3651903"/>
                </a:lnTo>
                <a:cubicBezTo>
                  <a:pt x="83739" y="3716166"/>
                  <a:pt x="135834" y="3768261"/>
                  <a:pt x="200097" y="3768261"/>
                </a:cubicBezTo>
                <a:lnTo>
                  <a:pt x="1668320" y="3768261"/>
                </a:lnTo>
                <a:lnTo>
                  <a:pt x="1584581" y="3852000"/>
                </a:lnTo>
                <a:lnTo>
                  <a:pt x="184048" y="3852000"/>
                </a:lnTo>
                <a:cubicBezTo>
                  <a:pt x="82401" y="3852000"/>
                  <a:pt x="0" y="3769599"/>
                  <a:pt x="0" y="3667952"/>
                </a:cubicBezTo>
                <a:lnTo>
                  <a:pt x="0" y="184048"/>
                </a:lnTo>
                <a:cubicBezTo>
                  <a:pt x="0" y="133225"/>
                  <a:pt x="20600" y="87213"/>
                  <a:pt x="53907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8AAA0B-E7B0-2408-B230-4D850FBBFAC2}"/>
              </a:ext>
            </a:extLst>
          </p:cNvPr>
          <p:cNvGrpSpPr/>
          <p:nvPr/>
        </p:nvGrpSpPr>
        <p:grpSpPr>
          <a:xfrm>
            <a:off x="6947931" y="183206"/>
            <a:ext cx="4058812" cy="3245794"/>
            <a:chOff x="6947931" y="-99392"/>
            <a:chExt cx="4058812" cy="324579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53F9D28-F208-4B98-8576-D45BB4E3BCAA}"/>
                </a:ext>
              </a:extLst>
            </p:cNvPr>
            <p:cNvGrpSpPr/>
            <p:nvPr/>
          </p:nvGrpSpPr>
          <p:grpSpPr>
            <a:xfrm rot="10800000">
              <a:off x="9189881" y="-99392"/>
              <a:ext cx="1816862" cy="2232123"/>
              <a:chOff x="6630235" y="2132939"/>
              <a:chExt cx="1816862" cy="223212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A15720F-DAE8-672B-6ED5-9DA4F71B74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 flipH="1">
                <a:off x="7172254" y="2217057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1DF6BD-6621-F1C0-7EDF-7A895F43E4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300000">
                <a:off x="6546117" y="309021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B8F2E8-333D-B071-34D7-54D941609A4F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8006488" y="1814402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4B1E5-180E-0F47-D3F1-EC850C4969C6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>
              <a:off x="6947931" y="755845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15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86870-13C3-477D-36F9-6336AB00D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57268" y="5140363"/>
            <a:ext cx="2654414" cy="584775"/>
          </a:xfrm>
        </p:spPr>
        <p:txBody>
          <a:bodyPr/>
          <a:lstStyle/>
          <a:p>
            <a:r>
              <a:rPr lang="cs-CZ" sz="1600" b="1" dirty="0"/>
              <a:t>Výhody a nevýhody užití počítače ve výuce:</a:t>
            </a:r>
            <a:endParaRPr lang="cs-CZ" sz="1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95682" y="1148020"/>
            <a:ext cx="4072126" cy="3470181"/>
          </a:xfrm>
        </p:spPr>
        <p:txBody>
          <a:bodyPr/>
          <a:lstStyle/>
          <a:p>
            <a:pPr>
              <a:buFontTx/>
              <a:buNone/>
            </a:pPr>
            <a:r>
              <a:rPr lang="cs-CZ" sz="1600" b="1" dirty="0"/>
              <a:t>Možnosti využití ve škole a ve výuce:</a:t>
            </a:r>
            <a:endParaRPr lang="cs-CZ" sz="1600" dirty="0"/>
          </a:p>
          <a:p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databanka evidence žáků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zpracování výsledků zkoušek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sestavování zkušebních testů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databanky předmětů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tvorba, evidence a tisk rozvrhů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interaktivní třídní kniha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tvorba a tisk učebních textů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procvičení látky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prezentace látky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simulace didaktických her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90C65-0F01-C16B-6CA9-33A4E77A655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67808" y="189342"/>
            <a:ext cx="3132000" cy="561692"/>
          </a:xfrm>
        </p:spPr>
        <p:txBody>
          <a:bodyPr/>
          <a:lstStyle/>
          <a:p>
            <a:pPr algn="just"/>
            <a:r>
              <a:rPr lang="cs-CZ" b="1" dirty="0"/>
              <a:t>Využití počítače k učení:</a:t>
            </a:r>
          </a:p>
          <a:p>
            <a:pPr algn="just"/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82" y="409666"/>
            <a:ext cx="5016000" cy="424732"/>
          </a:xfrm>
        </p:spPr>
        <p:txBody>
          <a:bodyPr>
            <a:spAutoFit/>
          </a:bodyPr>
          <a:lstStyle/>
          <a:p>
            <a:r>
              <a:rPr lang="cs-CZ" dirty="0"/>
              <a:t>Počítače ve škole</a:t>
            </a:r>
          </a:p>
        </p:txBody>
      </p:sp>
      <p:pic>
        <p:nvPicPr>
          <p:cNvPr id="8" name="Picture 2" descr="C:\Users\Hugo\Desktop\Didaktické praktikum\Obrázkky\PC, ŽÁK.png">
            <a:extLst>
              <a:ext uri="{FF2B5EF4-FFF2-40B4-BE49-F238E27FC236}">
                <a16:creationId xmlns:a16="http://schemas.microsoft.com/office/drawing/2014/main" id="{50281DBC-2EF5-B708-F753-46255DD4C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422" y="463923"/>
            <a:ext cx="7541239" cy="257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:\Users\Hugo\Desktop\Didaktické praktikum\Obrázkky\Bez názvu.png">
            <a:extLst>
              <a:ext uri="{FF2B5EF4-FFF2-40B4-BE49-F238E27FC236}">
                <a16:creationId xmlns:a16="http://schemas.microsoft.com/office/drawing/2014/main" id="{9647C8A1-8329-BC99-8ACA-C7B0ED330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41" y="2999049"/>
            <a:ext cx="6328673" cy="361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57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16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85242" y="523405"/>
            <a:ext cx="9351318" cy="2831544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dirty="0"/>
              <a:t>ČERPÁNO Z LITERATURY:</a:t>
            </a:r>
          </a:p>
          <a:p>
            <a:pPr>
              <a:defRPr/>
            </a:pPr>
            <a:endParaRPr lang="cs-CZ" sz="2400" dirty="0"/>
          </a:p>
          <a:p>
            <a:r>
              <a:rPr lang="cs-CZ" sz="2000" dirty="0"/>
              <a:t>Skalková, Jarmila.  </a:t>
            </a:r>
            <a:r>
              <a:rPr lang="cs-CZ" sz="2000" i="1" dirty="0"/>
              <a:t>Obecná didaktika.</a:t>
            </a:r>
            <a:r>
              <a:rPr lang="cs-CZ" sz="2000" dirty="0"/>
              <a:t> Praha: ISV, 1999. ISBN 978-80-247-1821-7.</a:t>
            </a:r>
          </a:p>
          <a:p>
            <a:r>
              <a:rPr lang="cs-CZ" sz="2000" dirty="0" err="1"/>
              <a:t>Kalhous,Zdeněk</a:t>
            </a:r>
            <a:r>
              <a:rPr lang="cs-CZ" sz="2000" dirty="0"/>
              <a:t>, Obst, Otto a kol. </a:t>
            </a:r>
            <a:r>
              <a:rPr lang="cs-CZ" sz="2000" i="1" dirty="0"/>
              <a:t>Školní didaktika.</a:t>
            </a:r>
            <a:r>
              <a:rPr lang="cs-CZ" sz="2000" dirty="0"/>
              <a:t> Praha: Portál, 2002. ISBN 978-80-7367-571-4.</a:t>
            </a:r>
          </a:p>
          <a:p>
            <a:r>
              <a:rPr lang="cs-CZ" sz="2000" dirty="0" err="1"/>
              <a:t>Nelešovská</a:t>
            </a:r>
            <a:r>
              <a:rPr lang="cs-CZ" sz="2000" dirty="0"/>
              <a:t>, Alena a Hana Spáčilová</a:t>
            </a:r>
            <a:r>
              <a:rPr lang="cs-CZ" sz="2000" i="1" dirty="0"/>
              <a:t>. Didaktika primární školy.</a:t>
            </a:r>
            <a:r>
              <a:rPr lang="cs-CZ" sz="2000" dirty="0"/>
              <a:t> Olomouc: </a:t>
            </a:r>
            <a:r>
              <a:rPr lang="cs-CZ" sz="2000" dirty="0" err="1"/>
              <a:t>PdF</a:t>
            </a:r>
            <a:r>
              <a:rPr lang="cs-CZ" sz="2000" dirty="0"/>
              <a:t> UP, 2005. ISBN 80-244-1236-5.</a:t>
            </a:r>
          </a:p>
        </p:txBody>
      </p:sp>
    </p:spTree>
    <p:extLst>
      <p:ext uri="{BB962C8B-B14F-4D97-AF65-F5344CB8AC3E}">
        <p14:creationId xmlns:p14="http://schemas.microsoft.com/office/powerpoint/2010/main" val="855836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1B1FA6-73F9-BBB7-5948-5D81C51767EB}"/>
              </a:ext>
            </a:extLst>
          </p:cNvPr>
          <p:cNvSpPr>
            <a:spLocks noChangeAspect="1"/>
          </p:cNvSpPr>
          <p:nvPr/>
        </p:nvSpPr>
        <p:spPr>
          <a:xfrm rot="16200000" flipH="1">
            <a:off x="10725812" y="5169303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7291" y="724421"/>
            <a:ext cx="7559218" cy="2285241"/>
          </a:xfrm>
        </p:spPr>
        <p:txBody>
          <a:bodyPr wrap="square">
            <a:spAutoFit/>
          </a:bodyPr>
          <a:lstStyle/>
          <a:p>
            <a:pPr algn="just"/>
            <a:r>
              <a:rPr lang="cs-CZ" sz="2800" dirty="0">
                <a:cs typeface="Arial" charset="0"/>
              </a:rPr>
              <a:t>Jsou veškeré předměty materiální povahy, které jsou využívány ve výuce a slouží k zajištění a zefektivnění průběhu vyučovacího procesu.</a:t>
            </a:r>
          </a:p>
          <a:p>
            <a:pPr algn="just"/>
            <a:endParaRPr lang="cs-CZ" sz="2800" dirty="0">
              <a:cs typeface="Arial" charset="0"/>
            </a:endParaRPr>
          </a:p>
        </p:txBody>
      </p:sp>
      <p:pic>
        <p:nvPicPr>
          <p:cNvPr id="2" name="Obrázek 3" descr="graf vnímání.PNG">
            <a:extLst>
              <a:ext uri="{FF2B5EF4-FFF2-40B4-BE49-F238E27FC236}">
                <a16:creationId xmlns:a16="http://schemas.microsoft.com/office/drawing/2014/main" id="{7649EAAA-2F06-E578-FD69-15C3ADE3CE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270" y="3750041"/>
            <a:ext cx="6616188" cy="235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2FE3377-DCF4-A1B5-47D4-3ABDADF53A93}"/>
              </a:ext>
            </a:extLst>
          </p:cNvPr>
          <p:cNvSpPr txBox="1"/>
          <p:nvPr/>
        </p:nvSpPr>
        <p:spPr>
          <a:xfrm>
            <a:off x="5273920" y="3059300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Graf: Získávání informací pomocí smyslů</a:t>
            </a:r>
          </a:p>
        </p:txBody>
      </p:sp>
    </p:spTree>
    <p:extLst>
      <p:ext uri="{BB962C8B-B14F-4D97-AF65-F5344CB8AC3E}">
        <p14:creationId xmlns:p14="http://schemas.microsoft.com/office/powerpoint/2010/main" val="2087390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692ED5C-4EE6-3F5B-909D-0ABB7166034A}"/>
              </a:ext>
            </a:extLst>
          </p:cNvPr>
          <p:cNvSpPr>
            <a:spLocks noChangeAspect="1"/>
          </p:cNvSpPr>
          <p:nvPr/>
        </p:nvSpPr>
        <p:spPr>
          <a:xfrm rot="2700000">
            <a:off x="7926944" y="3811532"/>
            <a:ext cx="3852000" cy="3852000"/>
          </a:xfrm>
          <a:custGeom>
            <a:avLst/>
            <a:gdLst>
              <a:gd name="connsiteX0" fmla="*/ 3768261 w 3852000"/>
              <a:gd name="connsiteY0" fmla="*/ 460336 h 3852000"/>
              <a:gd name="connsiteX1" fmla="*/ 3852000 w 3852000"/>
              <a:gd name="connsiteY1" fmla="*/ 544075 h 3852000"/>
              <a:gd name="connsiteX2" fmla="*/ 3852000 w 3852000"/>
              <a:gd name="connsiteY2" fmla="*/ 1584581 h 3852000"/>
              <a:gd name="connsiteX3" fmla="*/ 3768261 w 3852000"/>
              <a:gd name="connsiteY3" fmla="*/ 1668320 h 3852000"/>
              <a:gd name="connsiteX4" fmla="*/ 53907 w 3852000"/>
              <a:gd name="connsiteY4" fmla="*/ 53907 h 3852000"/>
              <a:gd name="connsiteX5" fmla="*/ 184048 w 3852000"/>
              <a:gd name="connsiteY5" fmla="*/ 0 h 3852000"/>
              <a:gd name="connsiteX6" fmla="*/ 3307925 w 3852000"/>
              <a:gd name="connsiteY6" fmla="*/ 0 h 3852000"/>
              <a:gd name="connsiteX7" fmla="*/ 3391664 w 3852000"/>
              <a:gd name="connsiteY7" fmla="*/ 83739 h 3852000"/>
              <a:gd name="connsiteX8" fmla="*/ 200096 w 3852000"/>
              <a:gd name="connsiteY8" fmla="*/ 83739 h 3852000"/>
              <a:gd name="connsiteX9" fmla="*/ 117820 w 3852000"/>
              <a:gd name="connsiteY9" fmla="*/ 117819 h 3852000"/>
              <a:gd name="connsiteX10" fmla="*/ 83739 w 3852000"/>
              <a:gd name="connsiteY10" fmla="*/ 200096 h 3852000"/>
              <a:gd name="connsiteX11" fmla="*/ 83739 w 3852000"/>
              <a:gd name="connsiteY11" fmla="*/ 3651903 h 3852000"/>
              <a:gd name="connsiteX12" fmla="*/ 200097 w 3852000"/>
              <a:gd name="connsiteY12" fmla="*/ 3768261 h 3852000"/>
              <a:gd name="connsiteX13" fmla="*/ 1668320 w 3852000"/>
              <a:gd name="connsiteY13" fmla="*/ 3768261 h 3852000"/>
              <a:gd name="connsiteX14" fmla="*/ 1584581 w 3852000"/>
              <a:gd name="connsiteY14" fmla="*/ 3852000 h 3852000"/>
              <a:gd name="connsiteX15" fmla="*/ 184048 w 3852000"/>
              <a:gd name="connsiteY15" fmla="*/ 3852000 h 3852000"/>
              <a:gd name="connsiteX16" fmla="*/ 0 w 3852000"/>
              <a:gd name="connsiteY16" fmla="*/ 3667952 h 3852000"/>
              <a:gd name="connsiteX17" fmla="*/ 0 w 3852000"/>
              <a:gd name="connsiteY17" fmla="*/ 184048 h 3852000"/>
              <a:gd name="connsiteX18" fmla="*/ 53907 w 3852000"/>
              <a:gd name="connsiteY18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52000" h="3852000">
                <a:moveTo>
                  <a:pt x="3768261" y="460336"/>
                </a:moveTo>
                <a:lnTo>
                  <a:pt x="3852000" y="544075"/>
                </a:lnTo>
                <a:lnTo>
                  <a:pt x="3852000" y="1584581"/>
                </a:lnTo>
                <a:lnTo>
                  <a:pt x="3768261" y="1668320"/>
                </a:lnTo>
                <a:close/>
                <a:moveTo>
                  <a:pt x="53907" y="53907"/>
                </a:moveTo>
                <a:cubicBezTo>
                  <a:pt x="87213" y="20600"/>
                  <a:pt x="133225" y="0"/>
                  <a:pt x="184048" y="0"/>
                </a:cubicBezTo>
                <a:lnTo>
                  <a:pt x="3307925" y="0"/>
                </a:lnTo>
                <a:lnTo>
                  <a:pt x="3391664" y="83739"/>
                </a:lnTo>
                <a:lnTo>
                  <a:pt x="200096" y="83739"/>
                </a:lnTo>
                <a:cubicBezTo>
                  <a:pt x="167966" y="83739"/>
                  <a:pt x="138876" y="96763"/>
                  <a:pt x="117820" y="117819"/>
                </a:cubicBezTo>
                <a:cubicBezTo>
                  <a:pt x="96763" y="138876"/>
                  <a:pt x="83739" y="167965"/>
                  <a:pt x="83739" y="200096"/>
                </a:cubicBezTo>
                <a:lnTo>
                  <a:pt x="83739" y="3651903"/>
                </a:lnTo>
                <a:cubicBezTo>
                  <a:pt x="83739" y="3716166"/>
                  <a:pt x="135834" y="3768261"/>
                  <a:pt x="200097" y="3768261"/>
                </a:cubicBezTo>
                <a:lnTo>
                  <a:pt x="1668320" y="3768261"/>
                </a:lnTo>
                <a:lnTo>
                  <a:pt x="1584581" y="3852000"/>
                </a:lnTo>
                <a:lnTo>
                  <a:pt x="184048" y="3852000"/>
                </a:lnTo>
                <a:cubicBezTo>
                  <a:pt x="82401" y="3852000"/>
                  <a:pt x="0" y="3769599"/>
                  <a:pt x="0" y="3667952"/>
                </a:cubicBezTo>
                <a:lnTo>
                  <a:pt x="0" y="184048"/>
                </a:lnTo>
                <a:cubicBezTo>
                  <a:pt x="0" y="133225"/>
                  <a:pt x="20600" y="87213"/>
                  <a:pt x="53907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8AAA0B-E7B0-2408-B230-4D850FBBFAC2}"/>
              </a:ext>
            </a:extLst>
          </p:cNvPr>
          <p:cNvGrpSpPr/>
          <p:nvPr/>
        </p:nvGrpSpPr>
        <p:grpSpPr>
          <a:xfrm>
            <a:off x="6947931" y="183206"/>
            <a:ext cx="4058812" cy="3245794"/>
            <a:chOff x="6947931" y="-99392"/>
            <a:chExt cx="4058812" cy="324579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53F9D28-F208-4B98-8576-D45BB4E3BCAA}"/>
                </a:ext>
              </a:extLst>
            </p:cNvPr>
            <p:cNvGrpSpPr/>
            <p:nvPr/>
          </p:nvGrpSpPr>
          <p:grpSpPr>
            <a:xfrm rot="10800000">
              <a:off x="9189881" y="-99392"/>
              <a:ext cx="1816862" cy="2232123"/>
              <a:chOff x="6630235" y="2132939"/>
              <a:chExt cx="1816862" cy="223212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A15720F-DAE8-672B-6ED5-9DA4F71B74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500000" flipH="1">
                <a:off x="7172254" y="2217057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1DF6BD-6621-F1C0-7EDF-7A895F43E4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300000">
                <a:off x="6546117" y="309021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B8F2E8-333D-B071-34D7-54D941609A4F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8006488" y="1814402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4B1E5-180E-0F47-D3F1-EC850C4969C6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>
              <a:off x="6947931" y="755845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74025" y="2637299"/>
            <a:ext cx="11187862" cy="3939540"/>
          </a:xfrm>
        </p:spPr>
        <p:txBody>
          <a:bodyPr/>
          <a:lstStyle/>
          <a:p>
            <a:r>
              <a:rPr lang="cs-CZ" sz="2400" b="1" dirty="0"/>
              <a:t>Zásada názornosti</a:t>
            </a:r>
            <a:r>
              <a:rPr lang="cs-CZ" sz="2400" dirty="0"/>
              <a:t> – nejvíce souvisí, zdůrazňuje zapojení co nejvíce smyslů.</a:t>
            </a:r>
          </a:p>
          <a:p>
            <a:r>
              <a:rPr lang="cs-CZ" sz="2400" b="1" dirty="0"/>
              <a:t>Zásada systematičnosti</a:t>
            </a:r>
            <a:r>
              <a:rPr lang="cs-CZ" sz="2400" dirty="0"/>
              <a:t> – prezentace obsahově ucelených logicky uspořádaných pomůcek</a:t>
            </a:r>
          </a:p>
          <a:p>
            <a:r>
              <a:rPr lang="cs-CZ" sz="2400" b="1" dirty="0"/>
              <a:t>Zásada trvalosti a aktivity</a:t>
            </a:r>
            <a:r>
              <a:rPr lang="cs-CZ" sz="2400" dirty="0"/>
              <a:t> – žák si zapamatuje 20% z toho, co slyší, 30% z toho, co vidí, 50% z toho, co vidí a slyší, 70% z toho, o čem sám mluví, 90% z toho, co sám koná.</a:t>
            </a:r>
          </a:p>
          <a:p>
            <a:r>
              <a:rPr lang="cs-CZ" sz="2400" b="1" dirty="0"/>
              <a:t>Zásada spojení teorie a praxe</a:t>
            </a:r>
            <a:r>
              <a:rPr lang="cs-CZ" sz="2400" dirty="0"/>
              <a:t> –ověření, platnosti teoretických pouček, zákonů a vztahů a seznámili se s jejich uplatněním v běžném životě.</a:t>
            </a:r>
          </a:p>
          <a:p>
            <a:r>
              <a:rPr lang="cs-CZ" sz="2400" b="1" dirty="0"/>
              <a:t>Zásada přiměřenosti</a:t>
            </a:r>
            <a:r>
              <a:rPr lang="cs-CZ" sz="2400" dirty="0"/>
              <a:t> –hlediska jejich intelektuální i motorické vyspělosti a psychohygienickým požadavkům.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248375"/>
            <a:ext cx="4295920" cy="424732"/>
          </a:xfrm>
        </p:spPr>
        <p:txBody>
          <a:bodyPr wrap="square">
            <a:spAutoFit/>
          </a:bodyPr>
          <a:lstStyle/>
          <a:p>
            <a:r>
              <a:rPr lang="pl-PL" dirty="0"/>
              <a:t>MDP a didaktické zásady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132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Místo MDP ve vyučovacím procesu </a:t>
            </a:r>
          </a:p>
        </p:txBody>
      </p:sp>
      <p:pic>
        <p:nvPicPr>
          <p:cNvPr id="21507" name="Picture 2" descr="SCHE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47801"/>
            <a:ext cx="685800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378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24" y="729900"/>
            <a:ext cx="5164876" cy="757130"/>
          </a:xfrm>
        </p:spPr>
        <p:txBody>
          <a:bodyPr wrap="square">
            <a:spAutoFit/>
          </a:bodyPr>
          <a:lstStyle/>
          <a:p>
            <a:r>
              <a:rPr 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Funkce materiálních didaktických prostředků</a:t>
            </a: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931124" y="2202810"/>
            <a:ext cx="10730763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/>
              <a:t>Poznávací </a:t>
            </a:r>
            <a:r>
              <a:rPr lang="cs-CZ" sz="2400" dirty="0"/>
              <a:t>–vytváří názorné představy</a:t>
            </a:r>
          </a:p>
          <a:p>
            <a:r>
              <a:rPr lang="cs-CZ" sz="2400" b="1" dirty="0"/>
              <a:t>Psychologická </a:t>
            </a:r>
            <a:r>
              <a:rPr lang="cs-CZ" sz="2400" dirty="0"/>
              <a:t>– rozvoj myšlenkových operací, citové angažovanosti, tvořivosti a aktivity</a:t>
            </a:r>
          </a:p>
          <a:p>
            <a:r>
              <a:rPr lang="cs-CZ" sz="2400" b="1" dirty="0"/>
              <a:t>Výchovná </a:t>
            </a:r>
            <a:r>
              <a:rPr lang="cs-CZ" sz="2400" dirty="0"/>
              <a:t>– prezentuje výchovně podněty, jako prostředky dosahování cílů výchovy</a:t>
            </a:r>
          </a:p>
          <a:p>
            <a:r>
              <a:rPr lang="cs-CZ" sz="2400" b="1" dirty="0"/>
              <a:t>Didaktická </a:t>
            </a:r>
            <a:r>
              <a:rPr lang="cs-CZ" sz="2400" dirty="0"/>
              <a:t>–motivace, expozice, fixace učiva, rozvoj v motorické a intelektuální rovině, informativní, formativní a instrumentální funkce</a:t>
            </a:r>
          </a:p>
          <a:p>
            <a:r>
              <a:rPr lang="cs-CZ" sz="2400" b="1" dirty="0"/>
              <a:t>Racionalizační</a:t>
            </a:r>
            <a:r>
              <a:rPr lang="cs-CZ" sz="2400" dirty="0"/>
              <a:t> – přispívá k úspoře času ve vyučování, odstraňují neproduktivní činnosti</a:t>
            </a:r>
          </a:p>
        </p:txBody>
      </p:sp>
    </p:spTree>
    <p:extLst>
      <p:ext uri="{BB962C8B-B14F-4D97-AF65-F5344CB8AC3E}">
        <p14:creationId xmlns:p14="http://schemas.microsoft.com/office/powerpoint/2010/main" val="9951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9609E1A-A80D-6C18-AF93-1B54A680E09F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756B558-8930-41C4-EE74-E744D4D9D9E8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92FC46-ECE3-8792-7B36-1F48FBF6CCDE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0D1657-CAA2-1AA8-A5BA-F8F23082967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107876A-6574-842E-9FDA-B7B27EB4FAE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EBD04-B889-CAEE-1D17-69FCB7F95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16999" y="2654658"/>
            <a:ext cx="8223599" cy="282385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přibližují to, co je vzdálené,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zvětšují to, co je malé a naopak zmenšují to, co je příliš velké,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zpomalují to, co je příliš rychlé a naopak zrychlují to, co je pomalé,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odhalují to, co je skryté,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konkretizují to, co je abstraktní,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zpřítomňují to, co je minulé,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fixují to, co je prchavé,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zpřehledňují to, co je složité.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52721" y="1675284"/>
            <a:ext cx="8727655" cy="830997"/>
          </a:xfrm>
        </p:spPr>
        <p:txBody>
          <a:bodyPr/>
          <a:lstStyle/>
          <a:p>
            <a:pPr algn="just"/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Charakteristika materiálních didaktických prostředků 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C732182-09A5-A1A2-C8AA-11272FE137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238923-1F43-09F5-69DD-E317BE5AA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912" y="2906243"/>
            <a:ext cx="5760640" cy="1089529"/>
          </a:xfrm>
        </p:spPr>
        <p:txBody>
          <a:bodyPr wrap="square">
            <a:spAutoFit/>
          </a:bodyPr>
          <a:lstStyle/>
          <a:p>
            <a:r>
              <a:rPr lang="cs-CZ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Třídění materiálních didaktických prostředků 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170A6C-581A-3259-B623-C3B12FF1F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>
                <a:solidFill>
                  <a:srgbClr val="64BAE3"/>
                </a:solidFill>
              </a:rPr>
              <a:pPr/>
              <a:t>6</a:t>
            </a:fld>
            <a:endParaRPr lang="cs-CZ" dirty="0">
              <a:solidFill>
                <a:srgbClr val="64BAE3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27AE73-3015-F6D3-8554-C78E148C0305}"/>
              </a:ext>
            </a:extLst>
          </p:cNvPr>
          <p:cNvGrpSpPr/>
          <p:nvPr/>
        </p:nvGrpSpPr>
        <p:grpSpPr>
          <a:xfrm>
            <a:off x="143730" y="-237720"/>
            <a:ext cx="3852000" cy="3852000"/>
            <a:chOff x="143730" y="-237720"/>
            <a:chExt cx="3852000" cy="385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7B220CB-577C-C47B-A1D0-E6605179691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74781" y="188640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FA0676-7B64-572D-57F4-1923D00A4C0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67257" y="1221319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089817A-3ADA-BD4D-6421-12FB43704718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43730" y="-237720"/>
              <a:ext cx="3852000" cy="3852000"/>
            </a:xfrm>
            <a:custGeom>
              <a:avLst/>
              <a:gdLst>
                <a:gd name="connsiteX0" fmla="*/ 1380672 w 3852000"/>
                <a:gd name="connsiteY0" fmla="*/ 83739 h 3852000"/>
                <a:gd name="connsiteX1" fmla="*/ 1464412 w 3852000"/>
                <a:gd name="connsiteY1" fmla="*/ 0 h 3852000"/>
                <a:gd name="connsiteX2" fmla="*/ 3667952 w 3852000"/>
                <a:gd name="connsiteY2" fmla="*/ 0 h 3852000"/>
                <a:gd name="connsiteX3" fmla="*/ 3852000 w 3852000"/>
                <a:gd name="connsiteY3" fmla="*/ 184048 h 3852000"/>
                <a:gd name="connsiteX4" fmla="*/ 3852000 w 3852000"/>
                <a:gd name="connsiteY4" fmla="*/ 3667952 h 3852000"/>
                <a:gd name="connsiteX5" fmla="*/ 3667952 w 3852000"/>
                <a:gd name="connsiteY5" fmla="*/ 3852000 h 3852000"/>
                <a:gd name="connsiteX6" fmla="*/ 924960 w 3852000"/>
                <a:gd name="connsiteY6" fmla="*/ 3852000 h 3852000"/>
                <a:gd name="connsiteX7" fmla="*/ 841221 w 3852000"/>
                <a:gd name="connsiteY7" fmla="*/ 3768261 h 3852000"/>
                <a:gd name="connsiteX8" fmla="*/ 3651903 w 3852000"/>
                <a:gd name="connsiteY8" fmla="*/ 3768261 h 3852000"/>
                <a:gd name="connsiteX9" fmla="*/ 3768261 w 3852000"/>
                <a:gd name="connsiteY9" fmla="*/ 3651903 h 3852000"/>
                <a:gd name="connsiteX10" fmla="*/ 3768261 w 3852000"/>
                <a:gd name="connsiteY10" fmla="*/ 200097 h 3852000"/>
                <a:gd name="connsiteX11" fmla="*/ 3651903 w 3852000"/>
                <a:gd name="connsiteY11" fmla="*/ 83739 h 3852000"/>
                <a:gd name="connsiteX12" fmla="*/ 83739 w 3852000"/>
                <a:gd name="connsiteY12" fmla="*/ 1380672 h 3852000"/>
                <a:gd name="connsiteX13" fmla="*/ 83739 w 3852000"/>
                <a:gd name="connsiteY13" fmla="*/ 3010779 h 3852000"/>
                <a:gd name="connsiteX14" fmla="*/ 0 w 3852000"/>
                <a:gd name="connsiteY14" fmla="*/ 2927040 h 3852000"/>
                <a:gd name="connsiteX15" fmla="*/ 0 w 3852000"/>
                <a:gd name="connsiteY15" fmla="*/ 1464412 h 38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52000" h="3852000">
                  <a:moveTo>
                    <a:pt x="1380672" y="83739"/>
                  </a:moveTo>
                  <a:lnTo>
                    <a:pt x="1464412" y="0"/>
                  </a:lnTo>
                  <a:lnTo>
                    <a:pt x="3667952" y="0"/>
                  </a:lnTo>
                  <a:cubicBezTo>
                    <a:pt x="3769599" y="0"/>
                    <a:pt x="3852000" y="82401"/>
                    <a:pt x="3852000" y="184048"/>
                  </a:cubicBezTo>
                  <a:lnTo>
                    <a:pt x="3852000" y="3667952"/>
                  </a:lnTo>
                  <a:cubicBezTo>
                    <a:pt x="3852000" y="3769599"/>
                    <a:pt x="3769599" y="3852000"/>
                    <a:pt x="3667952" y="3852000"/>
                  </a:cubicBezTo>
                  <a:lnTo>
                    <a:pt x="924960" y="3852000"/>
                  </a:lnTo>
                  <a:lnTo>
                    <a:pt x="841221" y="3768261"/>
                  </a:lnTo>
                  <a:lnTo>
                    <a:pt x="3651903" y="3768261"/>
                  </a:lnTo>
                  <a:cubicBezTo>
                    <a:pt x="3716166" y="3768261"/>
                    <a:pt x="3768261" y="3716166"/>
                    <a:pt x="3768261" y="3651903"/>
                  </a:cubicBezTo>
                  <a:lnTo>
                    <a:pt x="3768261" y="200097"/>
                  </a:lnTo>
                  <a:cubicBezTo>
                    <a:pt x="3768261" y="135834"/>
                    <a:pt x="3716166" y="83739"/>
                    <a:pt x="3651903" y="83739"/>
                  </a:cubicBezTo>
                  <a:close/>
                  <a:moveTo>
                    <a:pt x="83739" y="1380672"/>
                  </a:moveTo>
                  <a:lnTo>
                    <a:pt x="83739" y="3010779"/>
                  </a:lnTo>
                  <a:lnTo>
                    <a:pt x="0" y="2927040"/>
                  </a:lnTo>
                  <a:lnTo>
                    <a:pt x="0" y="146441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E8FF21B-E886-9FF3-FAE8-838848A8315F}"/>
              </a:ext>
            </a:extLst>
          </p:cNvPr>
          <p:cNvSpPr>
            <a:spLocks noChangeAspect="1"/>
          </p:cNvSpPr>
          <p:nvPr/>
        </p:nvSpPr>
        <p:spPr>
          <a:xfrm rot="5400000">
            <a:off x="10725812" y="5169303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08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1263614" y="2415784"/>
            <a:ext cx="7902972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cs-CZ" sz="2400" dirty="0"/>
              <a:t>A) Učební pomůcky</a:t>
            </a:r>
            <a:endParaRPr lang="cs-CZ" sz="2000" dirty="0"/>
          </a:p>
          <a:p>
            <a:pPr>
              <a:buFontTx/>
              <a:buNone/>
            </a:pPr>
            <a:r>
              <a:rPr lang="cs-CZ" sz="2400" dirty="0"/>
              <a:t>B) Technické výukové prostředky (didaktická technika)</a:t>
            </a:r>
            <a:endParaRPr lang="cs-CZ" sz="2000" dirty="0"/>
          </a:p>
          <a:p>
            <a:pPr>
              <a:buFontTx/>
              <a:buNone/>
            </a:pPr>
            <a:r>
              <a:rPr lang="cs-CZ" sz="2400" dirty="0"/>
              <a:t>C) Organizační a reprografická technika</a:t>
            </a:r>
            <a:endParaRPr lang="cs-CZ" sz="2000" dirty="0"/>
          </a:p>
          <a:p>
            <a:pPr>
              <a:buFontTx/>
              <a:buNone/>
            </a:pPr>
            <a:r>
              <a:rPr lang="cs-CZ" sz="2400" dirty="0"/>
              <a:t>D) Výukové prostory a jejich vybavení</a:t>
            </a:r>
            <a:endParaRPr lang="cs-CZ" sz="2000" dirty="0"/>
          </a:p>
          <a:p>
            <a:pPr marL="457200" lvl="1" indent="0">
              <a:buNone/>
            </a:pPr>
            <a:endParaRPr lang="cs-CZ" sz="2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9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0B71F02-50AA-9ADE-F986-79906C1B9AC2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5AB3A4-A917-D49C-1BF7-078DADE87F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C0AD88-CEDE-0B59-70EB-B894DC34697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DF3A2F-50F2-7D22-69D5-47F995767F85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AAA428C-E875-92D3-993C-91BE94B2568D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33034C-2A9F-A23A-9C0F-9134E891C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2743" y="1029985"/>
            <a:ext cx="5188216" cy="5132174"/>
          </a:xfrm>
        </p:spPr>
        <p:txBody>
          <a:bodyPr/>
          <a:lstStyle/>
          <a:p>
            <a:pPr>
              <a:buFontTx/>
              <a:buNone/>
            </a:pPr>
            <a:r>
              <a:rPr lang="cs-CZ" sz="2000" b="1" dirty="0"/>
              <a:t>3. Textové pomůcky:</a:t>
            </a:r>
            <a:endParaRPr lang="cs-CZ" sz="2000" dirty="0"/>
          </a:p>
          <a:p>
            <a:pPr>
              <a:buFontTx/>
              <a:buNone/>
            </a:pPr>
            <a:r>
              <a:rPr lang="cs-CZ" sz="1800" dirty="0"/>
              <a:t>a) učebnice - klasické, programované,</a:t>
            </a:r>
          </a:p>
          <a:p>
            <a:pPr>
              <a:buFontTx/>
              <a:buNone/>
            </a:pPr>
            <a:r>
              <a:rPr lang="cs-CZ" sz="1800" dirty="0"/>
              <a:t>b) pracovní materiály - pracovní sešity, studijní návody, sbírky úloh, tabulky, atlasy, </a:t>
            </a:r>
          </a:p>
          <a:p>
            <a:pPr>
              <a:buFontTx/>
              <a:buNone/>
            </a:pPr>
            <a:r>
              <a:rPr lang="cs-CZ" sz="1800" dirty="0"/>
              <a:t>c) doplňková a pomocná literatura - časopisy, encyklopedie.</a:t>
            </a:r>
          </a:p>
          <a:p>
            <a:pPr>
              <a:buFontTx/>
              <a:buNone/>
            </a:pPr>
            <a:endParaRPr lang="cs-CZ" sz="2000" b="1" dirty="0"/>
          </a:p>
          <a:p>
            <a:pPr>
              <a:buFontTx/>
              <a:buNone/>
            </a:pPr>
            <a:r>
              <a:rPr lang="cs-CZ" sz="2000" b="1" dirty="0"/>
              <a:t>4. Pořady a programy prezentované didaktickou technikou:</a:t>
            </a:r>
            <a:endParaRPr lang="cs-CZ" sz="2000" dirty="0"/>
          </a:p>
          <a:p>
            <a:pPr>
              <a:buFontTx/>
              <a:buNone/>
            </a:pPr>
            <a:r>
              <a:rPr lang="cs-CZ" sz="1800" dirty="0"/>
              <a:t>a) pořady - </a:t>
            </a:r>
            <a:r>
              <a:rPr lang="cs-CZ" sz="1800" dirty="0" err="1"/>
              <a:t>diafonové</a:t>
            </a:r>
            <a:r>
              <a:rPr lang="cs-CZ" sz="1800" dirty="0"/>
              <a:t>, televizní, rozhlasové,</a:t>
            </a:r>
          </a:p>
          <a:p>
            <a:pPr>
              <a:buFontTx/>
              <a:buNone/>
            </a:pPr>
            <a:r>
              <a:rPr lang="cs-CZ" sz="1800" dirty="0"/>
              <a:t>b) programy - pro vyučovací stroje, výukové soustavy či počítače.</a:t>
            </a:r>
          </a:p>
          <a:p>
            <a:pPr>
              <a:buFontTx/>
              <a:buNone/>
            </a:pPr>
            <a:endParaRPr lang="cs-CZ" sz="2000" b="1" dirty="0"/>
          </a:p>
          <a:p>
            <a:pPr>
              <a:buFontTx/>
              <a:buNone/>
            </a:pPr>
            <a:r>
              <a:rPr lang="cs-CZ" sz="2000" b="1" dirty="0"/>
              <a:t>5. Speciální pomůcky: </a:t>
            </a:r>
            <a:endParaRPr lang="cs-CZ" sz="2000" dirty="0"/>
          </a:p>
          <a:p>
            <a:pPr>
              <a:buFontTx/>
              <a:buNone/>
            </a:pPr>
            <a:r>
              <a:rPr lang="cs-CZ" sz="1800" dirty="0"/>
              <a:t>a) žákovské experimentální soustavy, </a:t>
            </a:r>
          </a:p>
          <a:p>
            <a:pPr>
              <a:buFontTx/>
              <a:buNone/>
            </a:pPr>
            <a:r>
              <a:rPr lang="cs-CZ" sz="1800" dirty="0"/>
              <a:t>b) pomůcky pro tělesnou výchovu.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9F588-0816-95C1-FD92-D6B07BF642B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33136" y="1029985"/>
            <a:ext cx="6040187" cy="5024452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cs-CZ" sz="1800" b="1" dirty="0"/>
              <a:t>Originální předměty a reálné skutečnosti:</a:t>
            </a:r>
          </a:p>
          <a:p>
            <a:endParaRPr lang="cs-CZ" sz="1800" dirty="0"/>
          </a:p>
          <a:p>
            <a:pPr marL="342900" indent="-342900">
              <a:buAutoNum type="alphaLcParenR"/>
            </a:pPr>
            <a:r>
              <a:rPr lang="cs-CZ" sz="1800" dirty="0"/>
              <a:t>přírodniny:</a:t>
            </a:r>
          </a:p>
          <a:p>
            <a:r>
              <a:rPr lang="cs-CZ" sz="1800" dirty="0"/>
              <a:t>- v původním stavu (minerály, rostliny),</a:t>
            </a:r>
          </a:p>
          <a:p>
            <a:r>
              <a:rPr lang="cs-CZ" sz="1800" dirty="0"/>
              <a:t>- upravené (vycpaniny, lihové preparáty),</a:t>
            </a:r>
          </a:p>
          <a:p>
            <a:r>
              <a:rPr lang="cs-CZ" sz="1800" dirty="0"/>
              <a:t>b) výtvory a výrobky - v původním stavu (vzorky výrobků, přístroje, umělecká díla),</a:t>
            </a:r>
          </a:p>
          <a:p>
            <a:r>
              <a:rPr lang="cs-CZ" sz="1800" dirty="0"/>
              <a:t>c) jevy a děje - fyzikální, chemické, biologické aj.,</a:t>
            </a:r>
          </a:p>
          <a:p>
            <a:endParaRPr lang="cs-CZ" sz="1800" dirty="0"/>
          </a:p>
          <a:p>
            <a:r>
              <a:rPr lang="cs-CZ" sz="1800" b="1" dirty="0"/>
              <a:t>2. Zobrazení a znázornění předmětů a skutečností:</a:t>
            </a:r>
          </a:p>
          <a:p>
            <a:r>
              <a:rPr lang="cs-CZ" sz="1800" dirty="0"/>
              <a:t>a) modely - statické, funkční, stavebnicové,</a:t>
            </a:r>
          </a:p>
          <a:p>
            <a:r>
              <a:rPr lang="cs-CZ" sz="1800" dirty="0"/>
              <a:t>b) zobrazení: </a:t>
            </a:r>
          </a:p>
          <a:p>
            <a:r>
              <a:rPr lang="cs-CZ" sz="1800" dirty="0"/>
              <a:t>- prezentované přímo (školní obrazy, fotografie, mapy),</a:t>
            </a:r>
          </a:p>
          <a:p>
            <a:r>
              <a:rPr lang="cs-CZ" sz="1800" dirty="0"/>
              <a:t>- prezentované pomocí didaktické techniky (statické, dynamické), </a:t>
            </a:r>
          </a:p>
          <a:p>
            <a:r>
              <a:rPr lang="cs-CZ" sz="1800" dirty="0"/>
              <a:t>c) zvukové záznamy - magnetické, optické.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3DF37F2-4CA9-FDD8-718C-5EFC2307DE9F}"/>
              </a:ext>
            </a:extLst>
          </p:cNvPr>
          <p:cNvSpPr txBox="1"/>
          <p:nvPr/>
        </p:nvSpPr>
        <p:spPr>
          <a:xfrm>
            <a:off x="1045229" y="91620"/>
            <a:ext cx="501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A) Učební pomůcky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763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1119</Words>
  <Application>Microsoft Office PowerPoint</Application>
  <PresentationFormat>Širokoúhlá obrazovka</PresentationFormat>
  <Paragraphs>154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Okruh č. 10: Materiálně didaktické prostředky</vt:lpstr>
      <vt:lpstr>Prezentace aplikace PowerPoint</vt:lpstr>
      <vt:lpstr>MDP a didaktické zásady</vt:lpstr>
      <vt:lpstr>Místo MDP ve vyučovacím procesu </vt:lpstr>
      <vt:lpstr>Funkce materiálních didaktických prostředků</vt:lpstr>
      <vt:lpstr>Prezentace aplikace PowerPoint</vt:lpstr>
      <vt:lpstr>Třídění materiálních didaktických prostředků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Školní tabule</vt:lpstr>
      <vt:lpstr>Počítače ve škole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125</cp:revision>
  <dcterms:created xsi:type="dcterms:W3CDTF">2023-04-24T08:53:15Z</dcterms:created>
  <dcterms:modified xsi:type="dcterms:W3CDTF">2023-11-20T21:26:47Z</dcterms:modified>
</cp:coreProperties>
</file>