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account" initials="Ma" lastIdx="1" clrIdx="0">
    <p:extLst>
      <p:ext uri="{19B8F6BF-5375-455C-9EA6-DF929625EA0E}">
        <p15:presenceInfo xmlns:p15="http://schemas.microsoft.com/office/powerpoint/2012/main" userId="e2e81573e5fa203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60" autoAdjust="0"/>
    <p:restoredTop sz="94660"/>
  </p:normalViewPr>
  <p:slideViewPr>
    <p:cSldViewPr snapToGrid="0">
      <p:cViewPr>
        <p:scale>
          <a:sx n="100" d="100"/>
          <a:sy n="100" d="100"/>
        </p:scale>
        <p:origin x="1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F56CA-9B01-4E1E-AC2B-C18C6163F84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D0BB7-9183-4427-8F47-98EB1ECEE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69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D0BB7-9183-4427-8F47-98EB1ECEE7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862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D0BB7-9183-4427-8F47-98EB1ECEE70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22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8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49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9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1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740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76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1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7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173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8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69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E5682-D0CB-46DE-B506-50724CDC7FDD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9028F-93FE-4052-8E3E-CB5EB8AF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indat.mff.cuni.cz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Text Mining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teaser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56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Zpracování všech nálepek najednou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825" y="1835150"/>
            <a:ext cx="11229975" cy="435133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Napsali jsme funkci pro jednu nálepku. Pojmenovali jsme ji lemma_count_labeller. </a:t>
            </a:r>
          </a:p>
          <a:p>
            <a:r>
              <a:rPr lang="cs-CZ" dirty="0" smtClean="0"/>
              <a:t>Tuto funkci spustíme na všech nálepkách najednou a jako výstup budeme chtít velikánskou tibbli. Nuže....?</a:t>
            </a:r>
          </a:p>
          <a:p>
            <a:pPr lvl="1"/>
            <a:r>
              <a:rPr lang="cs-CZ" b="1" dirty="0" smtClean="0"/>
              <a:t>map</a:t>
            </a:r>
            <a:r>
              <a:rPr lang="en-US" b="1" dirty="0" smtClean="0"/>
              <a:t>_</a:t>
            </a:r>
            <a:r>
              <a:rPr lang="en-US" b="1" dirty="0" err="1" smtClean="0"/>
              <a:t>df</a:t>
            </a:r>
            <a:r>
              <a:rPr lang="en-US" dirty="0" smtClean="0"/>
              <a:t>(proto</a:t>
            </a:r>
            <a:r>
              <a:rPr lang="cs-CZ" dirty="0" smtClean="0"/>
              <a:t>že chceme tibbli)</a:t>
            </a:r>
          </a:p>
          <a:p>
            <a:pPr lvl="1"/>
            <a:r>
              <a:rPr lang="cs-CZ" dirty="0" smtClean="0"/>
              <a:t>Na čem map_df spustíme? Na vektoru všech nálepek – </a:t>
            </a:r>
            <a:r>
              <a:rPr lang="cs-CZ" b="1" dirty="0" smtClean="0"/>
              <a:t>names(labels)</a:t>
            </a:r>
          </a:p>
          <a:p>
            <a:pPr lvl="1"/>
            <a:r>
              <a:rPr lang="cs-CZ" b="1" dirty="0" smtClean="0"/>
              <a:t>A jakou funkci </a:t>
            </a:r>
            <a:r>
              <a:rPr lang="cs-CZ" dirty="0" smtClean="0"/>
              <a:t>má </a:t>
            </a:r>
            <a:r>
              <a:rPr lang="cs-CZ" b="1" dirty="0" smtClean="0"/>
              <a:t>map_df</a:t>
            </a:r>
            <a:r>
              <a:rPr lang="cs-CZ" dirty="0" smtClean="0"/>
              <a:t> na </a:t>
            </a:r>
            <a:r>
              <a:rPr lang="cs-CZ" b="1" dirty="0" smtClean="0"/>
              <a:t>tom vektoru </a:t>
            </a:r>
            <a:r>
              <a:rPr lang="cs-CZ" dirty="0" smtClean="0"/>
              <a:t>spustit? Přece </a:t>
            </a:r>
            <a:r>
              <a:rPr lang="cs-CZ" b="1" dirty="0" smtClean="0"/>
              <a:t>lemma_count_labeller!</a:t>
            </a:r>
          </a:p>
          <a:p>
            <a:pPr lvl="1"/>
            <a:r>
              <a:rPr lang="cs-CZ" dirty="0" smtClean="0"/>
              <a:t>Další parametry: lemma_count_labeller potřebuje label a filenames. label dostane</a:t>
            </a:r>
          </a:p>
          <a:p>
            <a:pPr marL="457200" lvl="1" indent="0">
              <a:buNone/>
            </a:pPr>
            <a:r>
              <a:rPr lang="cs-CZ" dirty="0" smtClean="0"/>
              <a:t>z names</a:t>
            </a:r>
            <a:r>
              <a:rPr lang="en-US" dirty="0" smtClean="0"/>
              <a:t>(labels), filenames </a:t>
            </a:r>
            <a:r>
              <a:rPr lang="en-US" dirty="0" err="1" smtClean="0"/>
              <a:t>budou</a:t>
            </a:r>
            <a:r>
              <a:rPr lang="en-US" dirty="0" smtClean="0"/>
              <a:t> v</a:t>
            </a:r>
            <a:r>
              <a:rPr lang="cs-CZ" dirty="0" smtClean="0"/>
              <a:t>šechny názvy souborů s texty (v proměnné „files_with_suffixes“)</a:t>
            </a:r>
            <a:endParaRPr lang="en-US" dirty="0" smtClean="0"/>
          </a:p>
          <a:p>
            <a:pPr lvl="1"/>
            <a:r>
              <a:rPr lang="en-US" b="1" dirty="0" err="1" smtClean="0"/>
              <a:t>wholecorpus</a:t>
            </a:r>
            <a:r>
              <a:rPr lang="en-US" b="1" dirty="0" smtClean="0"/>
              <a:t> &lt;- </a:t>
            </a:r>
            <a:r>
              <a:rPr lang="en-US" b="1" dirty="0" err="1" smtClean="0"/>
              <a:t>map_df</a:t>
            </a:r>
            <a:r>
              <a:rPr lang="en-US" b="1" dirty="0" smtClean="0"/>
              <a:t>(names(labels), </a:t>
            </a:r>
            <a:r>
              <a:rPr lang="en-US" b="1" dirty="0" err="1" smtClean="0"/>
              <a:t>lemma_count_labeller</a:t>
            </a:r>
            <a:r>
              <a:rPr lang="en-US" b="1" dirty="0" smtClean="0"/>
              <a:t>, filenames = </a:t>
            </a:r>
            <a:r>
              <a:rPr lang="en-US" b="1" dirty="0" err="1" smtClean="0"/>
              <a:t>files_with_suffixes</a:t>
            </a:r>
            <a:r>
              <a:rPr lang="en-US" b="1" dirty="0" smtClean="0"/>
              <a:t>)</a:t>
            </a:r>
            <a:r>
              <a:rPr lang="cs-CZ" b="1" dirty="0" smtClean="0"/>
              <a:t>  </a:t>
            </a:r>
            <a:endParaRPr lang="en-US" b="1" dirty="0"/>
          </a:p>
        </p:txBody>
      </p:sp>
      <p:grpSp>
        <p:nvGrpSpPr>
          <p:cNvPr id="12" name="Group 11"/>
          <p:cNvGrpSpPr/>
          <p:nvPr/>
        </p:nvGrpSpPr>
        <p:grpSpPr>
          <a:xfrm>
            <a:off x="9258300" y="3552825"/>
            <a:ext cx="2647950" cy="742950"/>
            <a:chOff x="9448800" y="3552825"/>
            <a:chExt cx="2647950" cy="74295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l="-857" t="36004" r="64052" b="27080"/>
            <a:stretch/>
          </p:blipFill>
          <p:spPr>
            <a:xfrm>
              <a:off x="9807681" y="3896519"/>
              <a:ext cx="2289069" cy="399256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cxnSp>
          <p:nvCxnSpPr>
            <p:cNvPr id="6" name="Straight Arrow Connector 5"/>
            <p:cNvCxnSpPr/>
            <p:nvPr/>
          </p:nvCxnSpPr>
          <p:spPr>
            <a:xfrm>
              <a:off x="9448800" y="3571875"/>
              <a:ext cx="600075" cy="3627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0058400" y="3552825"/>
              <a:ext cx="514350" cy="3627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0610850" y="3581400"/>
              <a:ext cx="514350" cy="3627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11182350" y="3562350"/>
              <a:ext cx="514350" cy="3627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82129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Korpus wholecorpus a tf*idf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20044"/>
            <a:ext cx="3495675" cy="15065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171950"/>
            <a:ext cx="10326519" cy="24574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3172220"/>
            <a:ext cx="10858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wholecorpus2 &lt;- </a:t>
            </a:r>
            <a:r>
              <a:rPr lang="en-US" sz="2800" dirty="0" err="1" smtClean="0"/>
              <a:t>wholecorpus</a:t>
            </a:r>
            <a:r>
              <a:rPr lang="en-US" sz="2800" dirty="0" smtClean="0"/>
              <a:t> %&gt;% ungroup() </a:t>
            </a:r>
            <a:endParaRPr lang="cs-CZ" sz="2800" dirty="0" smtClean="0"/>
          </a:p>
          <a:p>
            <a:r>
              <a:rPr lang="en-US" sz="2800" dirty="0" smtClean="0"/>
              <a:t>%&gt;%   </a:t>
            </a:r>
            <a:r>
              <a:rPr lang="en-US" sz="2800" dirty="0" err="1" smtClean="0"/>
              <a:t>bind_tf_idf</a:t>
            </a:r>
            <a:r>
              <a:rPr lang="en-US" sz="2800" dirty="0" smtClean="0"/>
              <a:t>(term = lemma, document = label, n = n)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6827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term frequency * inverse document frequency </a:t>
            </a:r>
            <a:br>
              <a:rPr lang="cs-CZ" dirty="0" smtClean="0"/>
            </a:br>
            <a:r>
              <a:rPr lang="cs-CZ" dirty="0" smtClean="0"/>
              <a:t>(tidytext implementation)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23850" y="2505075"/>
            <a:ext cx="5673725" cy="260985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TF</a:t>
            </a:r>
            <a:r>
              <a:rPr lang="en-US" dirty="0" smtClean="0"/>
              <a:t>(t) = (Number of times term t appears in a document) / (Total number of terms in the document).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734050" cy="2143125"/>
          </a:xfrm>
        </p:spPr>
        <p:txBody>
          <a:bodyPr/>
          <a:lstStyle/>
          <a:p>
            <a:r>
              <a:rPr lang="en-US" dirty="0" err="1" smtClean="0"/>
              <a:t>IDF</a:t>
            </a:r>
            <a:r>
              <a:rPr lang="en-US" dirty="0" smtClean="0"/>
              <a:t>(t) = </a:t>
            </a:r>
            <a:r>
              <a:rPr lang="en-US" dirty="0" err="1" smtClean="0"/>
              <a:t>log_e</a:t>
            </a:r>
            <a:r>
              <a:rPr lang="en-US" dirty="0" smtClean="0"/>
              <a:t>(Total number of documents / Number of documents with term t in it).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29125" y="1836271"/>
            <a:ext cx="299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TF</a:t>
            </a:r>
            <a:r>
              <a:rPr lang="en-US" sz="2800" b="1" dirty="0" smtClean="0"/>
              <a:t>(t) * </a:t>
            </a:r>
            <a:r>
              <a:rPr lang="en-US" sz="2800" b="1" dirty="0" err="1" smtClean="0"/>
              <a:t>IDF</a:t>
            </a:r>
            <a:r>
              <a:rPr lang="en-US" sz="2800" b="1" dirty="0" smtClean="0"/>
              <a:t>(t)</a:t>
            </a:r>
            <a:endParaRPr lang="en-US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097212" y="4836736"/>
            <a:ext cx="58007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http://tfidf.com/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4203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75" y="0"/>
            <a:ext cx="6858000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848225" y="3810001"/>
            <a:ext cx="6381750" cy="2414588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Compare the labels according to their most typical words (highest </a:t>
            </a:r>
            <a:r>
              <a:rPr lang="en-US" dirty="0" err="1" smtClean="0"/>
              <a:t>tf</a:t>
            </a:r>
            <a:r>
              <a:rPr lang="en-US" dirty="0" smtClean="0"/>
              <a:t>*</a:t>
            </a:r>
            <a:r>
              <a:rPr lang="en-US" dirty="0" err="1" smtClean="0"/>
              <a:t>idf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34"/>
          <a:stretch/>
        </p:blipFill>
        <p:spPr>
          <a:xfrm>
            <a:off x="7191374" y="1"/>
            <a:ext cx="4438657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972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1300"/>
            <a:ext cx="10515600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Příklad jednoho výzkumu, jednoho zdroje, dvou analýz a mnoha užitečných funkcí v 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6863"/>
            <a:ext cx="10515600" cy="5176837"/>
          </a:xfrm>
        </p:spPr>
        <p:txBody>
          <a:bodyPr>
            <a:normAutofit fontScale="92500" lnSpcReduction="20000"/>
          </a:bodyPr>
          <a:lstStyle/>
          <a:p>
            <a:r>
              <a:rPr lang="cs-CZ" sz="2400" b="1" dirty="0" smtClean="0"/>
              <a:t>Otázka</a:t>
            </a:r>
          </a:p>
          <a:p>
            <a:pPr lvl="1"/>
            <a:r>
              <a:rPr lang="cs-CZ" sz="2000" b="1" dirty="0" smtClean="0"/>
              <a:t>Hlavní témata v současné české žurnalistice</a:t>
            </a:r>
          </a:p>
          <a:p>
            <a:r>
              <a:rPr lang="cs-CZ" sz="2400" dirty="0" smtClean="0"/>
              <a:t>Zdroje dat</a:t>
            </a:r>
          </a:p>
          <a:p>
            <a:pPr lvl="1"/>
            <a:r>
              <a:rPr lang="cs-CZ" sz="2000" dirty="0" smtClean="0"/>
              <a:t>Oborový repozitář LINDAT/CLARIAH-CZ: </a:t>
            </a:r>
            <a:r>
              <a:rPr lang="cs-CZ" sz="2000" dirty="0" smtClean="0">
                <a:hlinkClick r:id="rId3"/>
              </a:rPr>
              <a:t>https://lindat.mff.cuni.cz/</a:t>
            </a:r>
            <a:endParaRPr lang="cs-CZ" sz="2000" dirty="0"/>
          </a:p>
          <a:p>
            <a:r>
              <a:rPr lang="en-US" sz="2400" b="1" dirty="0" smtClean="0">
                <a:effectLst/>
              </a:rPr>
              <a:t>Czech Text Document Corpus v 2.0</a:t>
            </a:r>
            <a:r>
              <a:rPr lang="en-US" sz="2400" dirty="0" smtClean="0"/>
              <a:t>: </a:t>
            </a:r>
            <a:endParaRPr lang="cs-CZ" sz="2400" dirty="0" smtClean="0"/>
          </a:p>
          <a:p>
            <a:pPr lvl="1"/>
            <a:r>
              <a:rPr lang="cs-CZ" sz="2000" dirty="0" smtClean="0"/>
              <a:t>12 000 zpráv ČTK z cca 2017, každý text označen aspoň 1 tématem (60 témat) asi už z ČTK</a:t>
            </a:r>
          </a:p>
          <a:p>
            <a:r>
              <a:rPr lang="cs-CZ" sz="2400" dirty="0" smtClean="0"/>
              <a:t>Průzkum korpusu – k čemu by nám v kontextu naší otázky mohl být?</a:t>
            </a:r>
          </a:p>
          <a:p>
            <a:r>
              <a:rPr lang="cs-CZ" sz="2400" dirty="0" smtClean="0"/>
              <a:t>2 konkrétní otázky: 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Jak jsou navzájem vymezeny nálepky? Souvýskyt: </a:t>
            </a:r>
            <a:r>
              <a:rPr lang="cs-CZ" dirty="0">
                <a:solidFill>
                  <a:srgbClr val="00B050"/>
                </a:solidFill>
              </a:rPr>
              <a:t>síťový </a:t>
            </a:r>
            <a:r>
              <a:rPr lang="cs-CZ" dirty="0" smtClean="0">
                <a:solidFill>
                  <a:srgbClr val="00B050"/>
                </a:solidFill>
              </a:rPr>
              <a:t>graf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 smtClean="0"/>
              <a:t>Jakou slovní zásobou jsou definována témata podle nálepek? Nálepky se navzájem kombinují, je to vidět ve slovní zásobě? </a:t>
            </a:r>
            <a:r>
              <a:rPr lang="cs-CZ" dirty="0" smtClean="0">
                <a:solidFill>
                  <a:srgbClr val="C00000"/>
                </a:solidFill>
              </a:rPr>
              <a:t>conll formát + automatické značkování textu, </a:t>
            </a:r>
            <a:r>
              <a:rPr lang="cs-CZ" dirty="0" smtClean="0">
                <a:solidFill>
                  <a:srgbClr val="7030A0"/>
                </a:solidFill>
              </a:rPr>
              <a:t>tf*idf,</a:t>
            </a:r>
            <a:r>
              <a:rPr lang="cs-CZ" dirty="0" smtClean="0">
                <a:solidFill>
                  <a:srgbClr val="00B050"/>
                </a:solidFill>
              </a:rPr>
              <a:t> word clouds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knihovny </a:t>
            </a:r>
            <a:r>
              <a:rPr lang="cs-CZ" b="1" dirty="0" smtClean="0">
                <a:solidFill>
                  <a:srgbClr val="00B050"/>
                </a:solidFill>
              </a:rPr>
              <a:t>tidytext</a:t>
            </a:r>
            <a:r>
              <a:rPr lang="cs-CZ" dirty="0" smtClean="0">
                <a:solidFill>
                  <a:srgbClr val="00B050"/>
                </a:solidFill>
              </a:rPr>
              <a:t> a </a:t>
            </a:r>
            <a:r>
              <a:rPr lang="cs-CZ" b="1" dirty="0" smtClean="0">
                <a:solidFill>
                  <a:srgbClr val="00B050"/>
                </a:solidFill>
              </a:rPr>
              <a:t>ggwordcloud</a:t>
            </a:r>
            <a:r>
              <a:rPr lang="cs-CZ" dirty="0" smtClean="0">
                <a:solidFill>
                  <a:srgbClr val="00B050"/>
                </a:solidFill>
              </a:rPr>
              <a:t>,  </a:t>
            </a:r>
            <a:r>
              <a:rPr lang="cs-CZ" b="1" dirty="0" smtClean="0">
                <a:solidFill>
                  <a:srgbClr val="00B050"/>
                </a:solidFill>
              </a:rPr>
              <a:t>vektorizace for-cyklu pomocí purrr::map a purrr::map_df</a:t>
            </a:r>
          </a:p>
          <a:p>
            <a:r>
              <a:rPr lang="cs-CZ" b="1" dirty="0" smtClean="0">
                <a:solidFill>
                  <a:srgbClr val="C00000"/>
                </a:solidFill>
              </a:rPr>
              <a:t>REKLAMA: knihovna udpipe pro značkování textů pomocí UDPipe, demo UDPipe: https://lindat.mff.cuni.cz/services/udpipe/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457200" lvl="1" indent="0">
              <a:buNone/>
            </a:pPr>
            <a:endParaRPr lang="cs-CZ" sz="2000" dirty="0" smtClean="0"/>
          </a:p>
          <a:p>
            <a:endParaRPr lang="en-US" sz="2400" b="1" dirty="0" smtClean="0">
              <a:effectLst/>
            </a:endParaRPr>
          </a:p>
          <a:p>
            <a:endParaRPr lang="cs-CZ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04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korpus tiskových zpráv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513" y="2974694"/>
            <a:ext cx="10774362" cy="311358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7159" y="1435261"/>
            <a:ext cx="11215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téměř 12 000 krátkých textů, každý v několika plaintext. formátech. Nálepky a id jen v názvu souboru, společný pro všechny formáty. Tj. cca 12 000 * 5 = 60 000 souborů. </a:t>
            </a:r>
          </a:p>
          <a:p>
            <a:r>
              <a:rPr lang="cs-CZ" sz="2400" dirty="0" smtClean="0"/>
              <a:t>K tomu je tam adresář s dalšími takovými, README a LICENSE.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7893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320" t="1176" r="49725" b="68533"/>
          <a:stretch/>
        </p:blipFill>
        <p:spPr>
          <a:xfrm>
            <a:off x="-1" y="0"/>
            <a:ext cx="3750198" cy="6695671"/>
          </a:xfrm>
          <a:prstGeom prst="rect">
            <a:avLst/>
          </a:prstGeom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37469" r="48678" b="34870"/>
          <a:stretch/>
        </p:blipFill>
        <p:spPr>
          <a:xfrm>
            <a:off x="4110329" y="867921"/>
            <a:ext cx="3922502" cy="58512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t="81350" r="51401" b="1826"/>
          <a:stretch/>
        </p:blipFill>
        <p:spPr>
          <a:xfrm>
            <a:off x="8634236" y="3113590"/>
            <a:ext cx="3763107" cy="36055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t="65204" r="48678" b="19987"/>
          <a:stretch/>
        </p:blipFill>
        <p:spPr>
          <a:xfrm>
            <a:off x="8634236" y="116285"/>
            <a:ext cx="3753004" cy="29973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3320" t="34484" r="49725" b="62343"/>
          <a:stretch/>
        </p:blipFill>
        <p:spPr>
          <a:xfrm>
            <a:off x="4338427" y="336469"/>
            <a:ext cx="3474486" cy="649743"/>
          </a:xfrm>
          <a:prstGeom prst="rect">
            <a:avLst/>
          </a:prstGeom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3320" t="31393" r="49725" b="67106"/>
          <a:stretch/>
        </p:blipFill>
        <p:spPr>
          <a:xfrm>
            <a:off x="4340507" y="42453"/>
            <a:ext cx="3472405" cy="30715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069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614" y="-43454"/>
            <a:ext cx="7728832" cy="1106335"/>
          </a:xfrm>
        </p:spPr>
        <p:txBody>
          <a:bodyPr>
            <a:normAutofit/>
          </a:bodyPr>
          <a:lstStyle/>
          <a:p>
            <a:r>
              <a:rPr lang="cs-CZ" dirty="0" smtClean="0"/>
              <a:t>Analýza nálepek z názvů souborů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7874" y="1062881"/>
            <a:ext cx="4561750" cy="1356469"/>
            <a:chOff x="381964" y="1342663"/>
            <a:chExt cx="4502551" cy="1427298"/>
          </a:xfrm>
        </p:grpSpPr>
        <p:sp>
          <p:nvSpPr>
            <p:cNvPr id="8" name="Rectangle 7"/>
            <p:cNvSpPr/>
            <p:nvPr/>
          </p:nvSpPr>
          <p:spPr>
            <a:xfrm>
              <a:off x="381964" y="1342663"/>
              <a:ext cx="4502551" cy="142729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t="38129" r="28733" b="19563"/>
            <a:stretch/>
          </p:blipFill>
          <p:spPr>
            <a:xfrm>
              <a:off x="555806" y="2013404"/>
              <a:ext cx="4153354" cy="471922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687274" y="1464583"/>
              <a:ext cx="38919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 smtClean="0"/>
                <a:t>Kolikrát se vyskytla která nálepka?</a:t>
              </a:r>
              <a:endParaRPr lang="en-US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4837246" y="1062881"/>
            <a:ext cx="7281449" cy="56309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84755" y="1347039"/>
            <a:ext cx="4324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Jaký byl souvýskyt nálepek?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0773" y="1863456"/>
            <a:ext cx="6991677" cy="244111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/>
          <a:srcRect t="10182" b="5870"/>
          <a:stretch/>
        </p:blipFill>
        <p:spPr>
          <a:xfrm>
            <a:off x="4990773" y="4377568"/>
            <a:ext cx="3500463" cy="2090320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8597080" y="4409005"/>
            <a:ext cx="3385370" cy="2058469"/>
            <a:chOff x="8820731" y="4239279"/>
            <a:chExt cx="3251666" cy="1987758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5"/>
            <a:srcRect t="4417" r="57958"/>
            <a:stretch/>
          </p:blipFill>
          <p:spPr>
            <a:xfrm>
              <a:off x="8820731" y="4239279"/>
              <a:ext cx="2200340" cy="1987758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5"/>
            <a:srcRect l="78003" t="4769" r="1878" b="3417"/>
            <a:stretch/>
          </p:blipFill>
          <p:spPr>
            <a:xfrm>
              <a:off x="10982511" y="4239279"/>
              <a:ext cx="1089886" cy="1976326"/>
            </a:xfrm>
            <a:prstGeom prst="rect">
              <a:avLst/>
            </a:prstGeom>
          </p:spPr>
        </p:pic>
      </p:grp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040" b="1880"/>
          <a:stretch/>
        </p:blipFill>
        <p:spPr>
          <a:xfrm>
            <a:off x="46441" y="2594936"/>
            <a:ext cx="4573183" cy="40989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53540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7317"/>
            <a:ext cx="10515600" cy="1325563"/>
          </a:xfrm>
        </p:spPr>
        <p:txBody>
          <a:bodyPr/>
          <a:lstStyle/>
          <a:p>
            <a:r>
              <a:rPr lang="cs-CZ" dirty="0" smtClean="0"/>
              <a:t>Analýza slovní zásoby </a:t>
            </a:r>
            <a:r>
              <a:rPr lang="cs-CZ" dirty="0" smtClean="0"/>
              <a:t>typické </a:t>
            </a:r>
            <a:r>
              <a:rPr lang="cs-CZ" dirty="0" smtClean="0"/>
              <a:t>pro nálepku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156248"/>
            <a:ext cx="10515600" cy="63978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Formáty k dispozici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644" y="1617591"/>
            <a:ext cx="11251215" cy="76240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644" y="2422989"/>
            <a:ext cx="11563108" cy="6272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801" y="3275058"/>
            <a:ext cx="11947707" cy="75759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/>
          <a:srcRect r="4151" b="45212"/>
          <a:stretch/>
        </p:blipFill>
        <p:spPr>
          <a:xfrm>
            <a:off x="116801" y="4172934"/>
            <a:ext cx="11805123" cy="192692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0" name="Down Arrow 9"/>
          <p:cNvSpPr/>
          <p:nvPr/>
        </p:nvSpPr>
        <p:spPr>
          <a:xfrm rot="5400000">
            <a:off x="10428788" y="4543790"/>
            <a:ext cx="833378" cy="1724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s-CZ" dirty="0" smtClean="0"/>
              <a:t>conll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714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Frekventované vs. typické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každou nálepku sloučíme všechny texty, které k ní patří – korpus ve formátu conll.</a:t>
            </a:r>
          </a:p>
          <a:p>
            <a:r>
              <a:rPr lang="cs-CZ" dirty="0"/>
              <a:t>O</a:t>
            </a:r>
            <a:r>
              <a:rPr lang="cs-CZ" dirty="0" smtClean="0"/>
              <a:t>dfiltrujeme funkční slova pomocí tagů upos</a:t>
            </a:r>
          </a:p>
          <a:p>
            <a:r>
              <a:rPr lang="cs-CZ" dirty="0" smtClean="0"/>
              <a:t>Sumarizujeme počet výskytů každého slova v korpusu nálepky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8476" y="4110755"/>
            <a:ext cx="4461739" cy="2529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93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Forcyklus (for loop)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labels = tabulka </a:t>
            </a:r>
            <a:r>
              <a:rPr lang="en-US" dirty="0" smtClean="0"/>
              <a:t>(table, </a:t>
            </a:r>
            <a:r>
              <a:rPr lang="en-US" dirty="0" err="1" smtClean="0"/>
              <a:t>pojmenovan</a:t>
            </a:r>
            <a:r>
              <a:rPr lang="cs-CZ" dirty="0" smtClean="0"/>
              <a:t>ý vektor)</a:t>
            </a:r>
          </a:p>
          <a:p>
            <a:r>
              <a:rPr lang="cs-CZ" b="1" dirty="0" smtClean="0"/>
              <a:t>máš prázdný dataframe X </a:t>
            </a:r>
            <a:r>
              <a:rPr lang="cs-CZ" dirty="0" smtClean="0"/>
              <a:t>se sloupcem "lemma“)</a:t>
            </a:r>
          </a:p>
          <a:p>
            <a:r>
              <a:rPr lang="cs-CZ" b="1" dirty="0" smtClean="0"/>
              <a:t>pro každou nálepku </a:t>
            </a:r>
            <a:r>
              <a:rPr lang="cs-CZ" dirty="0" smtClean="0"/>
              <a:t>z celého počtu nálepek udělej toto:</a:t>
            </a:r>
          </a:p>
          <a:p>
            <a:pPr lvl="1"/>
            <a:r>
              <a:rPr lang="cs-CZ" dirty="0" smtClean="0"/>
              <a:t>z vektoru filenames vyber všechny názvy souborů, které ji obsahují</a:t>
            </a:r>
          </a:p>
          <a:p>
            <a:pPr lvl="1"/>
            <a:r>
              <a:rPr lang="cs-CZ" b="1" dirty="0" smtClean="0"/>
              <a:t>pro každý název souboru  udělej toto</a:t>
            </a:r>
            <a:r>
              <a:rPr lang="cs-CZ" dirty="0" smtClean="0"/>
              <a:t>:</a:t>
            </a:r>
          </a:p>
          <a:p>
            <a:pPr lvl="2"/>
            <a:r>
              <a:rPr lang="cs-CZ" dirty="0" smtClean="0"/>
              <a:t>načti soubor, odfiltruj funkční slova, vyber sloupec lemma a přes řádky ho připoj k </a:t>
            </a:r>
            <a:r>
              <a:rPr lang="cs-CZ" dirty="0"/>
              <a:t>	</a:t>
            </a:r>
            <a:r>
              <a:rPr lang="cs-CZ" dirty="0" smtClean="0"/>
              <a:t>dataframu X. </a:t>
            </a:r>
          </a:p>
          <a:p>
            <a:pPr lvl="1"/>
            <a:r>
              <a:rPr lang="cs-CZ" dirty="0" smtClean="0"/>
              <a:t>vezmi dataframe X, rozděl data do skupin podle lemmatu a spočítej frekvence (group_by(lemma) </a:t>
            </a:r>
            <a:r>
              <a:rPr lang="en-US" dirty="0" smtClean="0"/>
              <a:t>%&gt;% count()</a:t>
            </a:r>
          </a:p>
          <a:p>
            <a:pPr lvl="1"/>
            <a:r>
              <a:rPr lang="en-US" dirty="0" smtClean="0"/>
              <a:t>p</a:t>
            </a:r>
            <a:r>
              <a:rPr lang="cs-CZ" dirty="0" smtClean="0"/>
              <a:t>řidej sloupec se jménem nálepky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32181" r="28733" b="21576"/>
          <a:stretch/>
        </p:blipFill>
        <p:spPr>
          <a:xfrm>
            <a:off x="7848600" y="1799201"/>
            <a:ext cx="4095750" cy="46214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67708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775" y="135682"/>
            <a:ext cx="10515600" cy="750144"/>
          </a:xfrm>
        </p:spPr>
        <p:txBody>
          <a:bodyPr/>
          <a:lstStyle/>
          <a:p>
            <a:r>
              <a:rPr lang="cs-CZ" dirty="0" smtClean="0"/>
              <a:t>Místo forcyklů: purrr::map, purrr::map_df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39775" y="801044"/>
            <a:ext cx="10515600" cy="823912"/>
          </a:xfrm>
        </p:spPr>
        <p:txBody>
          <a:bodyPr/>
          <a:lstStyle/>
          <a:p>
            <a:pPr algn="ctr"/>
            <a:r>
              <a:rPr lang="cs-CZ" dirty="0" smtClean="0"/>
              <a:t>všechno z velkého (vnějšího) forcyklu zapiš do funkce pro </a:t>
            </a:r>
            <a:r>
              <a:rPr lang="cs-CZ" i="1" dirty="0" smtClean="0"/>
              <a:t>jednu</a:t>
            </a:r>
            <a:r>
              <a:rPr lang="cs-CZ" dirty="0" smtClean="0"/>
              <a:t> nálepku</a:t>
            </a:r>
          </a:p>
          <a:p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93434010"/>
              </p:ext>
            </p:extLst>
          </p:nvPr>
        </p:nvGraphicFramePr>
        <p:xfrm>
          <a:off x="91281" y="1153160"/>
          <a:ext cx="11812588" cy="5704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906294"/>
                <a:gridCol w="59062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Do </a:t>
                      </a:r>
                      <a:r>
                        <a:rPr lang="en-US" sz="1600" b="0" dirty="0" err="1" smtClean="0"/>
                        <a:t>vekt</a:t>
                      </a:r>
                      <a:r>
                        <a:rPr lang="cs-CZ" sz="1600" b="0" dirty="0" smtClean="0"/>
                        <a:t>oru</a:t>
                      </a:r>
                      <a:r>
                        <a:rPr lang="en-US" sz="1600" b="0" dirty="0" smtClean="0"/>
                        <a:t> </a:t>
                      </a:r>
                      <a:r>
                        <a:rPr lang="en-US" sz="1600" b="0" i="1" dirty="0" smtClean="0"/>
                        <a:t>pol</a:t>
                      </a:r>
                      <a:r>
                        <a:rPr lang="cs-CZ" sz="1600" b="0" i="1" dirty="0" smtClean="0"/>
                        <a:t> </a:t>
                      </a:r>
                      <a:r>
                        <a:rPr lang="cs-CZ" sz="1600" b="0" dirty="0" smtClean="0"/>
                        <a:t>ulož názvy souborů, které obsahují danou nálepku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pol &lt;- filenames[</a:t>
                      </a:r>
                      <a:r>
                        <a:rPr lang="en-US" sz="1600" b="0" dirty="0" err="1" smtClean="0"/>
                        <a:t>str_which</a:t>
                      </a:r>
                      <a:r>
                        <a:rPr lang="en-US" sz="1600" b="0" dirty="0" smtClean="0"/>
                        <a:t>(filenames, pattern = label)]</a:t>
                      </a:r>
                      <a:endParaRPr lang="en-US" sz="1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do tibble </a:t>
                      </a:r>
                      <a:r>
                        <a:rPr lang="cs-CZ" sz="1600" i="1" dirty="0" smtClean="0"/>
                        <a:t>pod_df</a:t>
                      </a:r>
                      <a:r>
                        <a:rPr lang="cs-CZ" sz="1600" baseline="0" dirty="0" smtClean="0"/>
                        <a:t> najednou načti všechny soubory podle vektoru názvů pol. Řádky začínající „#“ nečti a pojmenuj sloupce podle návodu. Pošli to dál. </a:t>
                      </a:r>
                    </a:p>
                    <a:p>
                      <a:r>
                        <a:rPr lang="cs-CZ" sz="1600" b="1" baseline="0" dirty="0" smtClean="0"/>
                        <a:t>purrr</a:t>
                      </a:r>
                      <a:r>
                        <a:rPr lang="cs-CZ" sz="1600" baseline="0" dirty="0" smtClean="0"/>
                        <a:t>::</a:t>
                      </a:r>
                      <a:r>
                        <a:rPr lang="cs-CZ" sz="1600" b="1" baseline="0" dirty="0" smtClean="0"/>
                        <a:t>map</a:t>
                      </a:r>
                      <a:r>
                        <a:rPr lang="en-US" sz="1600" baseline="0" dirty="0" smtClean="0"/>
                        <a:t>(</a:t>
                      </a:r>
                      <a:r>
                        <a:rPr lang="en-US" sz="1600" baseline="0" dirty="0" err="1" smtClean="0"/>
                        <a:t>na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cs-CZ" sz="1600" baseline="0" dirty="0" smtClean="0"/>
                        <a:t>čem provádět </a:t>
                      </a:r>
                      <a:r>
                        <a:rPr lang="cs-CZ" sz="1600" b="1" baseline="0" dirty="0" smtClean="0"/>
                        <a:t>.x = </a:t>
                      </a:r>
                      <a:r>
                        <a:rPr lang="cs-CZ" sz="1600" baseline="0" dirty="0" smtClean="0"/>
                        <a:t>pol, co provést </a:t>
                      </a:r>
                      <a:r>
                        <a:rPr lang="cs-CZ" sz="1600" b="1" baseline="0" dirty="0" smtClean="0"/>
                        <a:t>.f = </a:t>
                      </a:r>
                      <a:r>
                        <a:rPr lang="cs-CZ" sz="1600" baseline="0" dirty="0" smtClean="0"/>
                        <a:t>název funkce bez závorek a uvozovek, </a:t>
                      </a:r>
                      <a:r>
                        <a:rPr lang="cs-CZ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případné další parametry funkce</a:t>
                      </a:r>
                      <a:r>
                        <a:rPr lang="en-US" sz="1600" baseline="0" dirty="0" smtClean="0"/>
                        <a:t>)</a:t>
                      </a:r>
                      <a:r>
                        <a:rPr lang="cs-CZ" sz="1600" baseline="0" dirty="0" smtClean="0"/>
                        <a:t> . Výstupem bude seznam tibblí, pro každý</a:t>
                      </a:r>
                    </a:p>
                    <a:p>
                      <a:r>
                        <a:rPr lang="cs-CZ" sz="1600" baseline="0" dirty="0" smtClean="0"/>
                        <a:t>soubor jedna tibble.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noProof="1" smtClean="0"/>
                        <a:t>pod_df</a:t>
                      </a:r>
                      <a:r>
                        <a:rPr lang="en-US" sz="1600" dirty="0" smtClean="0"/>
                        <a:t> &lt;- </a:t>
                      </a:r>
                      <a:r>
                        <a:rPr lang="en-US" sz="1600" b="1" dirty="0" smtClean="0"/>
                        <a:t>map</a:t>
                      </a:r>
                      <a:r>
                        <a:rPr lang="en-US" sz="1600" dirty="0" smtClean="0"/>
                        <a:t>(</a:t>
                      </a:r>
                      <a:r>
                        <a:rPr lang="en-US" sz="1600" b="1" dirty="0" smtClean="0"/>
                        <a:t>pol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b="1" dirty="0" err="1" smtClean="0"/>
                        <a:t>read_tsv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comment = "#",                      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col_names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= c("id", "form", "lemma", "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upos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", "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xpos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",                                    "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ufeat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", "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parent_id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", "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rel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", "misc1",                                    "misc2"</a:t>
                      </a:r>
                      <a:r>
                        <a:rPr lang="en-US" sz="1600" dirty="0" smtClean="0"/>
                        <a:t>)) %&gt;%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Na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b="1" baseline="0" dirty="0" smtClean="0"/>
                        <a:t>tomhle seznamu tibblí </a:t>
                      </a:r>
                      <a:r>
                        <a:rPr lang="cs-CZ" sz="1600" baseline="0" dirty="0" smtClean="0"/>
                        <a:t>proveď </a:t>
                      </a:r>
                      <a:r>
                        <a:rPr lang="cs-CZ" sz="1600" b="1" baseline="0" dirty="0" smtClean="0"/>
                        <a:t>dplyr::filter</a:t>
                      </a:r>
                      <a:r>
                        <a:rPr lang="cs-CZ" sz="1600" baseline="0" dirty="0" smtClean="0"/>
                        <a:t>, </a:t>
                      </a:r>
                      <a:r>
                        <a:rPr lang="cs-CZ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podmínky uveď jako jeho další parametry</a:t>
                      </a:r>
                      <a:r>
                        <a:rPr lang="cs-CZ" sz="1600" baseline="0" dirty="0" smtClean="0"/>
                        <a:t>. To se provede v každé tibbli tohoto seznamu. Pošli tento seznam dál. </a:t>
                      </a:r>
                      <a:r>
                        <a:rPr lang="cs-CZ" sz="1600" dirty="0" smtClean="0"/>
                        <a:t> 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map</a:t>
                      </a:r>
                      <a:r>
                        <a:rPr lang="en-US" sz="1600" dirty="0" smtClean="0"/>
                        <a:t>(</a:t>
                      </a:r>
                      <a:r>
                        <a:rPr lang="en-US" sz="1600" b="1" dirty="0" smtClean="0"/>
                        <a:t>filter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upos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%in% c("NOUN", "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PROPN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", "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ADJ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", "</a:t>
                      </a:r>
                      <a:r>
                        <a:rPr lang="en-US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ADVP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", "VERB")</a:t>
                      </a:r>
                      <a:r>
                        <a:rPr lang="en-US" sz="1600" dirty="0" smtClean="0"/>
                        <a:t>) %&gt;%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Teď na </a:t>
                      </a:r>
                      <a:r>
                        <a:rPr lang="cs-CZ" sz="1600" b="1" dirty="0" smtClean="0"/>
                        <a:t>něm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b="1" baseline="0" dirty="0" smtClean="0"/>
                        <a:t>selektuj </a:t>
                      </a:r>
                      <a:r>
                        <a:rPr lang="cs-CZ" sz="1600" baseline="0" dirty="0" smtClean="0"/>
                        <a:t>sloupec </a:t>
                      </a:r>
                      <a:r>
                        <a:rPr lang="cs-CZ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lemma</a:t>
                      </a:r>
                      <a:r>
                        <a:rPr lang="cs-CZ" sz="1600" baseline="0" dirty="0" smtClean="0"/>
                        <a:t> a pošli ho dál. Pořád je to seznam.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map(select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lemma</a:t>
                      </a:r>
                      <a:r>
                        <a:rPr lang="en-US" sz="1600" dirty="0" smtClean="0"/>
                        <a:t>) %&gt;%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 celého seznamu </a:t>
                      </a:r>
                      <a:r>
                        <a:rPr lang="cs-CZ" sz="1600" b="1" dirty="0" smtClean="0"/>
                        <a:t>udělej jednu</a:t>
                      </a:r>
                      <a:r>
                        <a:rPr lang="cs-CZ" sz="1600" b="1" baseline="0" dirty="0" smtClean="0"/>
                        <a:t> tibbli </a:t>
                      </a:r>
                      <a:r>
                        <a:rPr lang="cs-CZ" sz="1600" baseline="0" dirty="0" smtClean="0"/>
                        <a:t>tak, že spojíš jednotlivé tibble přes řádky. (</a:t>
                      </a:r>
                      <a:r>
                        <a:rPr lang="cs-CZ" sz="1600" b="1" baseline="0" dirty="0" smtClean="0"/>
                        <a:t>map_df </a:t>
                      </a:r>
                      <a:r>
                        <a:rPr lang="cs-CZ" sz="1600" baseline="0" dirty="0" smtClean="0"/>
                        <a:t>vždycky vrátí tibbli, </a:t>
                      </a:r>
                      <a:r>
                        <a:rPr lang="cs-CZ" sz="1600" b="1" baseline="0" dirty="0" smtClean="0"/>
                        <a:t>map</a:t>
                      </a:r>
                      <a:r>
                        <a:rPr lang="cs-CZ" sz="1600" baseline="0" dirty="0" smtClean="0"/>
                        <a:t> vrátí seznam.)  Výslednou tibbli pošli dál.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map_df</a:t>
                      </a:r>
                      <a:r>
                        <a:rPr lang="en-US" sz="1600" dirty="0" smtClean="0"/>
                        <a:t>(</a:t>
                      </a:r>
                      <a:r>
                        <a:rPr lang="en-US" sz="1600" dirty="0" err="1" smtClean="0"/>
                        <a:t>dplyr</a:t>
                      </a:r>
                      <a:r>
                        <a:rPr lang="en-US" sz="1600" dirty="0" smtClean="0"/>
                        <a:t>::</a:t>
                      </a:r>
                      <a:r>
                        <a:rPr lang="en-US" sz="1600" dirty="0" err="1" smtClean="0"/>
                        <a:t>bind_rows</a:t>
                      </a:r>
                      <a:r>
                        <a:rPr lang="en-US" sz="1600" dirty="0" smtClean="0"/>
                        <a:t>) %&gt;%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Celou obrovskou</a:t>
                      </a:r>
                      <a:r>
                        <a:rPr lang="cs-CZ" sz="1600" baseline="0" dirty="0" smtClean="0"/>
                        <a:t> tibbli se všemi soubory, jejichž názvy obsahují danou nálepku, rozděl na skupiny podle lemmatu a spočítej lemmata. Srovnej je sestupně podle počtu a přidělej sloupec s názvem nálepky, ke které se celá tibble tvořila.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group_by</a:t>
                      </a:r>
                      <a:r>
                        <a:rPr lang="en-US" sz="1600" dirty="0" smtClean="0"/>
                        <a:t>(lemma) %&gt;% count() %&gt;% arrange(</a:t>
                      </a:r>
                      <a:r>
                        <a:rPr lang="en-US" sz="1600" dirty="0" err="1" smtClean="0"/>
                        <a:t>desc</a:t>
                      </a:r>
                      <a:r>
                        <a:rPr lang="en-US" sz="1600" dirty="0" smtClean="0"/>
                        <a:t>(n)) %&gt;% mutate(label = label) 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5"/>
          <p:cNvSpPr txBox="1">
            <a:spLocks/>
          </p:cNvSpPr>
          <p:nvPr/>
        </p:nvSpPr>
        <p:spPr>
          <a:xfrm>
            <a:off x="465881" y="2544742"/>
            <a:ext cx="5183188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838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</TotalTime>
  <Words>851</Words>
  <Application>Microsoft Office PowerPoint</Application>
  <PresentationFormat>Widescreen</PresentationFormat>
  <Paragraphs>77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Text Mining</vt:lpstr>
      <vt:lpstr>Příklad jednoho výzkumu, jednoho zdroje, dvou analýz a mnoha užitečných funkcí v R</vt:lpstr>
      <vt:lpstr>korpus tiskových zpráv</vt:lpstr>
      <vt:lpstr>PowerPoint Presentation</vt:lpstr>
      <vt:lpstr>Analýza nálepek z názvů souborů</vt:lpstr>
      <vt:lpstr>Analýza slovní zásoby typické pro nálepku</vt:lpstr>
      <vt:lpstr>Frekventované vs. typické</vt:lpstr>
      <vt:lpstr>Forcyklus (for loop)</vt:lpstr>
      <vt:lpstr>Místo forcyklů: purrr::map, purrr::map_df</vt:lpstr>
      <vt:lpstr>Zpracování všech nálepek najednou</vt:lpstr>
      <vt:lpstr>Korpus wholecorpus a tf*idf</vt:lpstr>
      <vt:lpstr>term frequency * inverse document frequency  (tidytext implementation)</vt:lpstr>
      <vt:lpstr>Compare the labels according to their most typical words (highest tf*idf)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Mining</dc:title>
  <dc:creator>Microsoft account</dc:creator>
  <cp:lastModifiedBy>Microsoft account</cp:lastModifiedBy>
  <cp:revision>31</cp:revision>
  <dcterms:created xsi:type="dcterms:W3CDTF">2021-05-20T14:35:41Z</dcterms:created>
  <dcterms:modified xsi:type="dcterms:W3CDTF">2021-05-21T09:50:07Z</dcterms:modified>
</cp:coreProperties>
</file>