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90" r:id="rId2"/>
    <p:sldId id="638" r:id="rId3"/>
    <p:sldId id="549" r:id="rId4"/>
    <p:sldId id="550" r:id="rId5"/>
    <p:sldId id="491" r:id="rId6"/>
    <p:sldId id="492" r:id="rId7"/>
    <p:sldId id="302" r:id="rId8"/>
    <p:sldId id="493" r:id="rId9"/>
    <p:sldId id="494" r:id="rId10"/>
    <p:sldId id="495" r:id="rId11"/>
    <p:sldId id="496" r:id="rId12"/>
    <p:sldId id="432" r:id="rId13"/>
    <p:sldId id="518" r:id="rId14"/>
    <p:sldId id="497" r:id="rId15"/>
    <p:sldId id="498" r:id="rId16"/>
    <p:sldId id="524" r:id="rId17"/>
    <p:sldId id="499" r:id="rId18"/>
    <p:sldId id="523" r:id="rId19"/>
    <p:sldId id="500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19" y="3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21BEB-1685-4B77-9447-C9CF794C4001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474CB-C044-4968-AB08-BE760F78FC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953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794CB-E98A-4B92-B1BD-2C096320E5A3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E76F14-7777-42D2-A87F-BE7893582B6D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  <p:sp>
        <p:nvSpPr>
          <p:cNvPr id="1187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4C8723-5528-4690-A9E2-4927B2CC9969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794CB-E98A-4B92-B1BD-2C096320E5A3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A6F63F-7C50-405E-8133-0E98D0376D30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794CB-E98A-4B92-B1BD-2C096320E5A3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16B3ED-E951-46AF-97D5-AB1F59007F38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794CB-E98A-4B92-B1BD-2C096320E5A3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2E93FD-44D0-4BBB-87EC-8714204EE63B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712788"/>
            <a:ext cx="6080125" cy="3421062"/>
          </a:xfrm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063" y="4348163"/>
            <a:ext cx="5876925" cy="4348162"/>
          </a:xfrm>
          <a:noFill/>
          <a:ln/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cs-CZ" sz="1000">
                <a:cs typeface="Times New Roman" pitchFamily="18" charset="0"/>
              </a:rPr>
              <a:t>obr. 13. 3 Mechanismus vzniku negativního membránového potenciálu nitra buňky.</a:t>
            </a:r>
            <a:r>
              <a:rPr lang="cs-CZ" sz="1000" b="1">
                <a:cs typeface="Times New Roman" pitchFamily="18" charset="0"/>
              </a:rPr>
              <a:t> </a:t>
            </a:r>
            <a:r>
              <a:rPr lang="cs-CZ" sz="1000" b="1"/>
              <a:t>a</a:t>
            </a:r>
            <a:r>
              <a:rPr lang="cs-CZ" sz="1000" b="1">
                <a:cs typeface="Times New Roman" pitchFamily="18" charset="0"/>
              </a:rPr>
              <a:t> -</a:t>
            </a:r>
            <a:r>
              <a:rPr lang="cs-CZ" sz="1000">
                <a:cs typeface="Times New Roman" pitchFamily="18" charset="0"/>
              </a:rPr>
              <a:t> Buněčná membrána je prakticky nepropustná pro negativně nabité bílkoviny a organické fosfáty, proto na membráně dochází k nestejnému rozdělení difuzibilních iontů (Gibbsova-Donnanova rovnováha): nedifuzibilní negativně nabité anionty váží v nitru buňky více sodíkových a draselných kationtů (jejich koncentrace v ICT je pak vyšší než v ECT) a naopak, chloridy buňku opouštějí a jejich koncetrace vně buňky je větší. Toto rozdělení však samo o sobě nevede ke vzniku potenciálu. </a:t>
            </a:r>
            <a:r>
              <a:rPr lang="cs-CZ" sz="1000" b="1"/>
              <a:t>b</a:t>
            </a:r>
            <a:r>
              <a:rPr lang="cs-CZ" sz="1000" b="1">
                <a:cs typeface="Times New Roman" pitchFamily="18" charset="0"/>
              </a:rPr>
              <a:t> -</a:t>
            </a:r>
            <a:r>
              <a:rPr lang="cs-CZ" sz="1000">
                <a:cs typeface="Times New Roman" pitchFamily="18" charset="0"/>
              </a:rPr>
              <a:t> Hlavní příčinou vzniku potenciálu je aktivní činnost sodíkové pumpy, aktivně čerpající sodík z buňky a draslík do buňky. Pumpa je elektrogenní – za 2 ionty draslíku hnané do buňky jsou z buňky odstraněny tři ionty sodíku. Nitro buňky se postupně stává negativním. </a:t>
            </a:r>
            <a:r>
              <a:rPr lang="cs-CZ" sz="1000" b="1"/>
              <a:t>c</a:t>
            </a:r>
            <a:r>
              <a:rPr lang="cs-CZ" sz="1000">
                <a:cs typeface="Times New Roman" pitchFamily="18" charset="0"/>
              </a:rPr>
              <a:t> - Negativita uvnitř buňky stoupá i díky tomu, že (kladně nabité) draselné ionty, pasivně opouštějí buňku podle koncentračního gradientu draselnými kanály. Permeabilita buněčné membrány pro sodíkové ionty je mnohem menší a aktivně odčerpávané sodíkové ionty zpočátku nejsou nahrazovány pasivním přítokem – sodíku je odčerpáváno více, než ho do buňky přitéká, negativita nitra buňky (a koncentrační gradient pro sodík) se dále zvyšuje. </a:t>
            </a:r>
            <a:r>
              <a:rPr lang="cs-CZ" sz="1000" b="1"/>
              <a:t>d</a:t>
            </a:r>
            <a:r>
              <a:rPr lang="cs-CZ" sz="1000" b="1">
                <a:cs typeface="Times New Roman" pitchFamily="18" charset="0"/>
              </a:rPr>
              <a:t> -</a:t>
            </a:r>
            <a:r>
              <a:rPr lang="cs-CZ" sz="1000">
                <a:cs typeface="Times New Roman" pitchFamily="18" charset="0"/>
              </a:rPr>
              <a:t> Negativní potenciál nitrobuněčné tekutiny "vypudí" chloridové ionty z buňky, koncentrace chloridů v buňce klesá. Na druhé straně potenciálový rozdíl zabrání dalšímu zvyšování pasivního úniku draslíku z buňky (negativní nitrobuněčný potenciál brání výtoku kladně nabitých iontů draslíku z buňky). Vzrůstající koncentrační gradient pro sodík spolu s elektrickým gradientem (negativně nabité nitro buňky přitahuje kladně nabité Na</a:t>
            </a:r>
            <a:r>
              <a:rPr lang="cs-CZ" sz="1000" baseline="30000">
                <a:cs typeface="Times New Roman" pitchFamily="18" charset="0"/>
              </a:rPr>
              <a:t>+</a:t>
            </a:r>
            <a:r>
              <a:rPr lang="cs-CZ" sz="1000">
                <a:cs typeface="Times New Roman" pitchFamily="18" charset="0"/>
              </a:rPr>
              <a:t> ionty) postupně zvýší pasivní vtok sodíku do buňky i přes malou permeabilitu membrány pro sodík. </a:t>
            </a:r>
            <a:r>
              <a:rPr lang="cs-CZ" sz="1000" b="1"/>
              <a:t>e</a:t>
            </a:r>
            <a:r>
              <a:rPr lang="cs-CZ" sz="1000" b="1">
                <a:cs typeface="Times New Roman" pitchFamily="18" charset="0"/>
              </a:rPr>
              <a:t> -</a:t>
            </a:r>
            <a:r>
              <a:rPr lang="cs-CZ" sz="1000">
                <a:cs typeface="Times New Roman" pitchFamily="18" charset="0"/>
              </a:rPr>
              <a:t> Nakonec se ustaví dynamická rovnováha. Velký elektrický i koncentrační gradient pro sodík nakonec zvýší pasivní vtok sodíku do buňky tak, že se vyrovná toku Na</a:t>
            </a:r>
            <a:r>
              <a:rPr lang="cs-CZ" sz="1000" baseline="30000">
                <a:cs typeface="Times New Roman" pitchFamily="18" charset="0"/>
              </a:rPr>
              <a:t>+</a:t>
            </a:r>
            <a:r>
              <a:rPr lang="cs-CZ" sz="1000">
                <a:cs typeface="Times New Roman" pitchFamily="18" charset="0"/>
              </a:rPr>
              <a:t> aktivně odčerpávaného z buňky sodíkovou pumpou. Koncentrace sodíku v buňce už dále neklesá. Obdobně se vytvoří rovnováha pro draslík.  Stejné množství draslíku je aktivně "pumpováno" do buňky jako ho opouští pasivně skrz draslíkové kanály (hnáno koncentračním gradientem a brzděno elektrickým gradientem) – koncentrace draslíku v buňce již dále nestoupá. Rovnováha se ustaví i pro chloridy – síla vypuzující chloridy z buňky (elektrický gradient) se vyrovná se silou, působící v opačném směru - koncentračním (chemickým) gradientem, vhánějícím chloridy zpět do buňky. Výsledkem je nerovnoměrné rozložení iontů (K</a:t>
            </a:r>
            <a:r>
              <a:rPr lang="cs-CZ" sz="1000" baseline="30000">
                <a:cs typeface="Times New Roman" pitchFamily="18" charset="0"/>
              </a:rPr>
              <a:t>+</a:t>
            </a:r>
            <a:r>
              <a:rPr lang="cs-CZ" sz="1000">
                <a:cs typeface="Times New Roman" pitchFamily="18" charset="0"/>
              </a:rPr>
              <a:t>, Na</a:t>
            </a:r>
            <a:r>
              <a:rPr lang="cs-CZ" sz="1000" baseline="30000">
                <a:cs typeface="Times New Roman" pitchFamily="18" charset="0"/>
              </a:rPr>
              <a:t>+</a:t>
            </a:r>
            <a:r>
              <a:rPr lang="cs-CZ" sz="1000">
                <a:cs typeface="Times New Roman" pitchFamily="18" charset="0"/>
              </a:rPr>
              <a:t>, Cl</a:t>
            </a:r>
            <a:r>
              <a:rPr lang="cs-CZ" sz="1000" baseline="30000">
                <a:cs typeface="Times New Roman" pitchFamily="18" charset="0"/>
              </a:rPr>
              <a:t>-</a:t>
            </a:r>
            <a:r>
              <a:rPr lang="cs-CZ" sz="1000">
                <a:cs typeface="Times New Roman" pitchFamily="18" charset="0"/>
              </a:rPr>
              <a:t>) vně a uvnitř buňky a negativní nitrobuněčný potenciál (kolem -90 mV). Čím větší je aktivita Na</a:t>
            </a:r>
            <a:r>
              <a:rPr lang="cs-CZ" sz="1000" baseline="30000">
                <a:cs typeface="Times New Roman" pitchFamily="18" charset="0"/>
              </a:rPr>
              <a:t>+</a:t>
            </a:r>
            <a:r>
              <a:rPr lang="cs-CZ" sz="1000">
                <a:cs typeface="Times New Roman" pitchFamily="18" charset="0"/>
              </a:rPr>
              <a:t>/K</a:t>
            </a:r>
            <a:r>
              <a:rPr lang="cs-CZ" sz="1000" baseline="30000">
                <a:cs typeface="Times New Roman" pitchFamily="18" charset="0"/>
              </a:rPr>
              <a:t>+</a:t>
            </a:r>
            <a:r>
              <a:rPr lang="cs-CZ" sz="1000">
                <a:cs typeface="Times New Roman" pitchFamily="18" charset="0"/>
              </a:rPr>
              <a:t> pumpy, tím při větších gradientech sodíku a draslíku se ustaví rovnováha a tím větší je i potenciál (hyperpolarizace). Ke zvýšení potenciálu vede též zvětšení permeability pro draslík. Naopak – zvýšení permeability pro sodík způsobí snížení membránového potenciálu (velké zvýšení permeability vede až k depolarizaci membrány).</a:t>
            </a:r>
            <a:r>
              <a:rPr lang="cs-CZ" sz="1000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794CB-E98A-4B92-B1BD-2C096320E5A3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C4C5F9-7725-4854-B8C0-AA05C843BE1B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9F5BC-737E-4994-AFD5-948AD60E16F8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4FB463-28D8-CB8B-572E-B70394699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67968D-5111-634C-AC11-6A736E4DE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D49AEB-11AA-10EC-C29B-39E27F53D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1777-CF02-412C-B144-1330B63438F1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CF63E4-3F94-69DC-17D7-7A55B3B9E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248C86-40A8-A031-4125-E2BD803E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A69E-94B5-4135-B498-CDFA119D29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94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09CF39-C8AA-4A5E-959C-BF28A5B4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5CFC27B-1E01-B993-45CB-70A8CBB18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492FE0-2B09-1B2D-4AD2-EEC46E95D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1777-CF02-412C-B144-1330B63438F1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5F091D-F747-D1A5-9959-E12D0E42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84D24E-66D4-ED2F-399B-9983CA52B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A69E-94B5-4135-B498-CDFA119D29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5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CAB365F-2769-45DB-B795-EEA7AA94A2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FD107C5-1B08-1ED6-64D7-62BAF2E67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5D1879-9EA4-8832-F291-FCC9839E2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1777-CF02-412C-B144-1330B63438F1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8DB6BE-46EA-3B17-E3A7-2677CE654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D8C855-BC30-EC3B-F13C-CFDCC05D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A69E-94B5-4135-B498-CDFA119D29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122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66D3D-02CC-459B-8F9A-4B1F6D55F7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71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E3FD2E-A984-A5CD-566A-A7E72CE16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665099-F071-57CF-5ED7-9F7550A55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FB2F9A-7918-F28D-45DE-E44DD3457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1777-CF02-412C-B144-1330B63438F1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54396D-0855-9518-4D4D-E2C099E1D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348D94-5875-31C4-ED52-F101905D4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A69E-94B5-4135-B498-CDFA119D29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489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48A57-49B4-B134-ED91-6CBCF3012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5796A94-FE7C-E31E-932A-E21F0EE04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4DAC8A-BF8A-4E90-4FF9-0AFBA46D0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1777-CF02-412C-B144-1330B63438F1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C714F1-C059-BE19-C5AC-33184149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2F8D2D-8EB4-74DC-BBC1-4DB073522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A69E-94B5-4135-B498-CDFA119D29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03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EA22FC-2A56-73AF-5EDF-298571534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10C71C-81E8-76CA-818D-DA02BCF16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ED4F654-363F-E804-3102-29BA0EE02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3D4F57E-5EB8-3F5A-1D08-436F3391C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1777-CF02-412C-B144-1330B63438F1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72BBD7-6DD1-10A3-2DF4-4055F82F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DA7DABD-1B6C-FE2D-9F05-5211A226B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A69E-94B5-4135-B498-CDFA119D29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62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645899-4770-776A-4050-B28612126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6B1F405-FAF6-BF06-806B-8E31318D9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4EDF98D-DA05-8C13-1094-E56DCB009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BCFAA1C-D663-BD5F-E9D4-7052D29524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67B29C8-4911-5FEE-7BC5-CEBF38558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C29EF21-ABCF-3258-C250-5B35B4C63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1777-CF02-412C-B144-1330B63438F1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F81D9B9-7EC2-27EC-BF0A-CF5ACD40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6B6FBF4-F5E3-0F18-3A97-8AE3A3576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A69E-94B5-4135-B498-CDFA119D29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50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091CC8-B5BD-ED77-965D-CFDADA412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874764A-6DE8-63CE-36B5-A112DDBDB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1777-CF02-412C-B144-1330B63438F1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A293EAE-4438-14E5-0D83-FDA2D9C7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09FAE1D-EF33-FC16-CB84-1B1C7E92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A69E-94B5-4135-B498-CDFA119D29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099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DA4469A-30C6-32FB-67BE-23554C214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1777-CF02-412C-B144-1330B63438F1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C33DBEF-61E8-81BC-B22E-AC2DFD246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3D06E82-1135-4023-60FE-8DC36BC67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A69E-94B5-4135-B498-CDFA119D29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348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EE9044-29B4-5200-F2F3-E0E33EA6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4AA28A-8AA0-2787-0004-EC5475E7D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E30CB3B-ACFB-D7FE-5315-AD8FF951D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1D45AC-2256-595F-1004-353719405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1777-CF02-412C-B144-1330B63438F1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192D2B1-DB69-0410-6E6F-0AFF374D7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38E1C99-326C-004C-C394-9C5CB0C8B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A69E-94B5-4135-B498-CDFA119D29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92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0DDC0C-A67A-EF8B-04F4-2159D9A43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A77D06D-8AD5-022D-E9D9-2A8AE64A5B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583FD6A-4DD6-93C4-4CA4-BE31EC8A3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D92AA21-B60A-5E86-478A-99E0777E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1777-CF02-412C-B144-1330B63438F1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9CDBCD3-DC7C-45D6-A9CC-8FE657258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E7FBF5-6978-BBA4-DAF9-3156514E1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EA69E-94B5-4135-B498-CDFA119D29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52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09368DF-4038-7603-4BF2-B1B539FE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2D9177-8758-32AD-7781-97FAD9144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42F4E3-C69F-9C53-0554-B82C9F3D0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91777-CF02-412C-B144-1330B63438F1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CC8570-2A60-2542-5554-6F96F2F09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83C8A8-95B4-9717-2140-E23F2BB07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EA69E-94B5-4135-B498-CDFA119D29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26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4.wmf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dirty="0"/>
              <a:t> K</a:t>
            </a:r>
            <a:r>
              <a:rPr lang="cs-CZ" sz="4400" baseline="30000" dirty="0"/>
              <a:t>+</a:t>
            </a:r>
            <a:r>
              <a:rPr lang="cs-CZ" sz="4400" dirty="0"/>
              <a:t> - h</a:t>
            </a:r>
            <a:r>
              <a:rPr lang="cs-CZ" sz="4400" dirty="0" err="1"/>
              <a:t>lavní</a:t>
            </a:r>
            <a:r>
              <a:rPr lang="cs-CZ" sz="4400" dirty="0"/>
              <a:t> intracelulární k</a:t>
            </a:r>
            <a:r>
              <a:rPr lang="cs-CZ" sz="4400" dirty="0" err="1"/>
              <a:t>ationt</a:t>
            </a:r>
            <a:endParaRPr lang="cs-CZ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AutoShape 2"/>
          <p:cNvSpPr>
            <a:spLocks noChangeArrowheads="1"/>
          </p:cNvSpPr>
          <p:nvPr/>
        </p:nvSpPr>
        <p:spPr bwMode="auto">
          <a:xfrm>
            <a:off x="2689226" y="0"/>
            <a:ext cx="2632075" cy="2698750"/>
          </a:xfrm>
          <a:prstGeom prst="cloudCallout">
            <a:avLst>
              <a:gd name="adj1" fmla="val -33472"/>
              <a:gd name="adj2" fmla="val 68296"/>
            </a:avLst>
          </a:prstGeom>
          <a:solidFill>
            <a:srgbClr val="66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143363" name="AutoShape 3"/>
          <p:cNvSpPr>
            <a:spLocks noChangeArrowheads="1"/>
          </p:cNvSpPr>
          <p:nvPr/>
        </p:nvSpPr>
        <p:spPr bwMode="auto">
          <a:xfrm>
            <a:off x="2724150" y="3200401"/>
            <a:ext cx="2095500" cy="264001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143364" name="Oval 4"/>
          <p:cNvSpPr>
            <a:spLocks noChangeArrowheads="1"/>
          </p:cNvSpPr>
          <p:nvPr/>
        </p:nvSpPr>
        <p:spPr bwMode="auto">
          <a:xfrm>
            <a:off x="2513014" y="4886326"/>
            <a:ext cx="441325" cy="436563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5" name="Line 5"/>
          <p:cNvSpPr>
            <a:spLocks noChangeShapeType="1"/>
          </p:cNvSpPr>
          <p:nvPr/>
        </p:nvSpPr>
        <p:spPr bwMode="auto">
          <a:xfrm>
            <a:off x="2295526" y="5330825"/>
            <a:ext cx="1171575" cy="7938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3366" name="Freeform 6"/>
          <p:cNvSpPr>
            <a:spLocks/>
          </p:cNvSpPr>
          <p:nvPr/>
        </p:nvSpPr>
        <p:spPr bwMode="auto">
          <a:xfrm>
            <a:off x="2244725" y="4408488"/>
            <a:ext cx="1119188" cy="506412"/>
          </a:xfrm>
          <a:custGeom>
            <a:avLst/>
            <a:gdLst>
              <a:gd name="T0" fmla="*/ 0 w 760"/>
              <a:gd name="T1" fmla="*/ 465549 h 347"/>
              <a:gd name="T2" fmla="*/ 942474 w 760"/>
              <a:gd name="T3" fmla="*/ 429064 h 347"/>
              <a:gd name="T4" fmla="*/ 1063229 w 760"/>
              <a:gd name="T5" fmla="*/ 0 h 347"/>
              <a:gd name="T6" fmla="*/ 0 60000 65536"/>
              <a:gd name="T7" fmla="*/ 0 60000 65536"/>
              <a:gd name="T8" fmla="*/ 0 60000 65536"/>
              <a:gd name="T9" fmla="*/ 0 w 760"/>
              <a:gd name="T10" fmla="*/ 0 h 347"/>
              <a:gd name="T11" fmla="*/ 760 w 760"/>
              <a:gd name="T12" fmla="*/ 347 h 3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0" h="347">
                <a:moveTo>
                  <a:pt x="0" y="319"/>
                </a:moveTo>
                <a:cubicBezTo>
                  <a:pt x="107" y="315"/>
                  <a:pt x="520" y="347"/>
                  <a:pt x="640" y="294"/>
                </a:cubicBezTo>
                <a:cubicBezTo>
                  <a:pt x="760" y="241"/>
                  <a:pt x="716" y="98"/>
                  <a:pt x="722" y="0"/>
                </a:cubicBezTo>
              </a:path>
            </a:pathLst>
          </a:custGeom>
          <a:noFill/>
          <a:ln w="5715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3451225" y="5110163"/>
            <a:ext cx="6731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2400" b="1">
                <a:latin typeface="Times New Roman" pitchFamily="18" charset="0"/>
              </a:rPr>
              <a:t>Na</a:t>
            </a:r>
            <a:r>
              <a:rPr lang="cs-CZ" sz="2400" b="1" baseline="5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43368" name="Oval 8"/>
          <p:cNvSpPr>
            <a:spLocks noChangeArrowheads="1"/>
          </p:cNvSpPr>
          <p:nvPr/>
        </p:nvSpPr>
        <p:spPr bwMode="auto">
          <a:xfrm>
            <a:off x="4627563" y="4881563"/>
            <a:ext cx="442912" cy="436562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9" name="Line 9"/>
          <p:cNvSpPr>
            <a:spLocks noChangeShapeType="1"/>
          </p:cNvSpPr>
          <p:nvPr/>
        </p:nvSpPr>
        <p:spPr bwMode="auto">
          <a:xfrm>
            <a:off x="4070351" y="5324475"/>
            <a:ext cx="1236663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3833814" y="4518026"/>
            <a:ext cx="598487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2800" b="1">
                <a:latin typeface="Times New Roman" pitchFamily="18" charset="0"/>
              </a:rPr>
              <a:t>K</a:t>
            </a:r>
            <a:r>
              <a:rPr lang="cs-CZ" sz="2800" b="1" baseline="5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43371" name="Freeform 11"/>
          <p:cNvSpPr>
            <a:spLocks/>
          </p:cNvSpPr>
          <p:nvPr/>
        </p:nvSpPr>
        <p:spPr bwMode="auto">
          <a:xfrm>
            <a:off x="4021139" y="4044950"/>
            <a:ext cx="1335087" cy="547688"/>
          </a:xfrm>
          <a:custGeom>
            <a:avLst/>
            <a:gdLst>
              <a:gd name="T0" fmla="*/ 1335087 w 1098"/>
              <a:gd name="T1" fmla="*/ 40356 h 475"/>
              <a:gd name="T2" fmla="*/ 214003 w 1098"/>
              <a:gd name="T3" fmla="*/ 84171 h 475"/>
              <a:gd name="T4" fmla="*/ 53501 w 1098"/>
              <a:gd name="T5" fmla="*/ 547688 h 475"/>
              <a:gd name="T6" fmla="*/ 0 60000 65536"/>
              <a:gd name="T7" fmla="*/ 0 60000 65536"/>
              <a:gd name="T8" fmla="*/ 0 60000 65536"/>
              <a:gd name="T9" fmla="*/ 0 w 1098"/>
              <a:gd name="T10" fmla="*/ 0 h 475"/>
              <a:gd name="T11" fmla="*/ 1098 w 1098"/>
              <a:gd name="T12" fmla="*/ 475 h 4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8" h="475">
                <a:moveTo>
                  <a:pt x="1098" y="35"/>
                </a:moveTo>
                <a:cubicBezTo>
                  <a:pt x="943" y="40"/>
                  <a:pt x="352" y="0"/>
                  <a:pt x="176" y="73"/>
                </a:cubicBezTo>
                <a:cubicBezTo>
                  <a:pt x="0" y="146"/>
                  <a:pt x="56" y="357"/>
                  <a:pt x="44" y="475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72" name="AutoShape 12"/>
          <p:cNvSpPr>
            <a:spLocks noChangeArrowheads="1"/>
          </p:cNvSpPr>
          <p:nvPr/>
        </p:nvSpPr>
        <p:spPr bwMode="auto">
          <a:xfrm rot="5475238">
            <a:off x="4683126" y="3798889"/>
            <a:ext cx="314325" cy="561975"/>
          </a:xfrm>
          <a:prstGeom prst="can">
            <a:avLst>
              <a:gd name="adj" fmla="val 36436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73" name="Freeform 13"/>
          <p:cNvSpPr>
            <a:spLocks/>
          </p:cNvSpPr>
          <p:nvPr/>
        </p:nvSpPr>
        <p:spPr bwMode="auto">
          <a:xfrm>
            <a:off x="5019675" y="4089400"/>
            <a:ext cx="103188" cy="1588"/>
          </a:xfrm>
          <a:custGeom>
            <a:avLst/>
            <a:gdLst>
              <a:gd name="T0" fmla="*/ 0 w 70"/>
              <a:gd name="T1" fmla="*/ 0 h 1"/>
              <a:gd name="T2" fmla="*/ 103188 w 70"/>
              <a:gd name="T3" fmla="*/ 0 h 1"/>
              <a:gd name="T4" fmla="*/ 0 60000 65536"/>
              <a:gd name="T5" fmla="*/ 0 60000 65536"/>
              <a:gd name="T6" fmla="*/ 0 w 70"/>
              <a:gd name="T7" fmla="*/ 0 h 1"/>
              <a:gd name="T8" fmla="*/ 70 w 7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0" h="1">
                <a:moveTo>
                  <a:pt x="0" y="0"/>
                </a:moveTo>
                <a:lnTo>
                  <a:pt x="7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74" name="Freeform 14"/>
          <p:cNvSpPr>
            <a:spLocks/>
          </p:cNvSpPr>
          <p:nvPr/>
        </p:nvSpPr>
        <p:spPr bwMode="auto">
          <a:xfrm>
            <a:off x="4291013" y="4259264"/>
            <a:ext cx="1270000" cy="663575"/>
          </a:xfrm>
          <a:custGeom>
            <a:avLst/>
            <a:gdLst>
              <a:gd name="T0" fmla="*/ 0 w 800"/>
              <a:gd name="T1" fmla="*/ 615950 h 418"/>
              <a:gd name="T2" fmla="*/ 1066800 w 800"/>
              <a:gd name="T3" fmla="*/ 560388 h 418"/>
              <a:gd name="T4" fmla="*/ 1217613 w 800"/>
              <a:gd name="T5" fmla="*/ 0 h 418"/>
              <a:gd name="T6" fmla="*/ 0 60000 65536"/>
              <a:gd name="T7" fmla="*/ 0 60000 65536"/>
              <a:gd name="T8" fmla="*/ 0 60000 65536"/>
              <a:gd name="T9" fmla="*/ 0 w 800"/>
              <a:gd name="T10" fmla="*/ 0 h 418"/>
              <a:gd name="T11" fmla="*/ 800 w 800"/>
              <a:gd name="T12" fmla="*/ 418 h 4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0" h="418">
                <a:moveTo>
                  <a:pt x="0" y="388"/>
                </a:moveTo>
                <a:cubicBezTo>
                  <a:pt x="113" y="383"/>
                  <a:pt x="544" y="418"/>
                  <a:pt x="672" y="353"/>
                </a:cubicBezTo>
                <a:cubicBezTo>
                  <a:pt x="800" y="288"/>
                  <a:pt x="773" y="174"/>
                  <a:pt x="767" y="0"/>
                </a:cubicBezTo>
              </a:path>
            </a:pathLst>
          </a:custGeom>
          <a:noFill/>
          <a:ln w="5715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75" name="Text Box 15"/>
          <p:cNvSpPr txBox="1">
            <a:spLocks noChangeArrowheads="1"/>
          </p:cNvSpPr>
          <p:nvPr/>
        </p:nvSpPr>
        <p:spPr bwMode="auto">
          <a:xfrm>
            <a:off x="5294348" y="3864125"/>
            <a:ext cx="45236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b="1">
                <a:latin typeface="Times New Roman" pitchFamily="18" charset="0"/>
              </a:rPr>
              <a:t>K</a:t>
            </a:r>
            <a:r>
              <a:rPr lang="cs-CZ" b="1" baseline="50000">
                <a:latin typeface="Times New Roman" pitchFamily="18" charset="0"/>
              </a:rPr>
              <a:t>+</a:t>
            </a:r>
            <a:endParaRPr lang="cs-CZ" sz="2400" b="1">
              <a:latin typeface="Times New Roman" pitchFamily="18" charset="0"/>
            </a:endParaRPr>
          </a:p>
        </p:txBody>
      </p:sp>
      <p:sp>
        <p:nvSpPr>
          <p:cNvPr id="143376" name="Text Box 16"/>
          <p:cNvSpPr txBox="1">
            <a:spLocks noChangeArrowheads="1"/>
          </p:cNvSpPr>
          <p:nvPr/>
        </p:nvSpPr>
        <p:spPr bwMode="auto">
          <a:xfrm>
            <a:off x="3160714" y="4121151"/>
            <a:ext cx="33337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1000" b="1">
                <a:latin typeface="Times New Roman" pitchFamily="18" charset="0"/>
              </a:rPr>
              <a:t>H</a:t>
            </a:r>
            <a:r>
              <a:rPr lang="cs-CZ" sz="1000" b="1" baseline="5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43377" name="Freeform 17"/>
          <p:cNvSpPr>
            <a:spLocks/>
          </p:cNvSpPr>
          <p:nvPr/>
        </p:nvSpPr>
        <p:spPr bwMode="auto">
          <a:xfrm>
            <a:off x="3275014" y="3602039"/>
            <a:ext cx="458787" cy="473075"/>
          </a:xfrm>
          <a:custGeom>
            <a:avLst/>
            <a:gdLst>
              <a:gd name="T0" fmla="*/ 17646 w 312"/>
              <a:gd name="T1" fmla="*/ 473075 h 324"/>
              <a:gd name="T2" fmla="*/ 73524 w 312"/>
              <a:gd name="T3" fmla="*/ 74466 h 324"/>
              <a:gd name="T4" fmla="*/ 458787 w 312"/>
              <a:gd name="T5" fmla="*/ 26282 h 324"/>
              <a:gd name="T6" fmla="*/ 0 60000 65536"/>
              <a:gd name="T7" fmla="*/ 0 60000 65536"/>
              <a:gd name="T8" fmla="*/ 0 60000 65536"/>
              <a:gd name="T9" fmla="*/ 0 w 312"/>
              <a:gd name="T10" fmla="*/ 0 h 324"/>
              <a:gd name="T11" fmla="*/ 312 w 312"/>
              <a:gd name="T12" fmla="*/ 324 h 3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2" h="324">
                <a:moveTo>
                  <a:pt x="12" y="324"/>
                </a:moveTo>
                <a:cubicBezTo>
                  <a:pt x="18" y="279"/>
                  <a:pt x="0" y="102"/>
                  <a:pt x="50" y="51"/>
                </a:cubicBezTo>
                <a:cubicBezTo>
                  <a:pt x="100" y="0"/>
                  <a:pt x="149" y="18"/>
                  <a:pt x="312" y="18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78" name="Text Box 18"/>
          <p:cNvSpPr txBox="1">
            <a:spLocks noChangeArrowheads="1"/>
          </p:cNvSpPr>
          <p:nvPr/>
        </p:nvSpPr>
        <p:spPr bwMode="auto">
          <a:xfrm>
            <a:off x="3742142" y="3451326"/>
            <a:ext cx="103265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1400" b="1" i="1" dirty="0" err="1">
                <a:latin typeface="Times New Roman" pitchFamily="18" charset="0"/>
              </a:rPr>
              <a:t>metabolism</a:t>
            </a:r>
            <a:endParaRPr lang="cs-CZ" sz="2400" dirty="0">
              <a:latin typeface="Times New Roman" pitchFamily="18" charset="0"/>
            </a:endParaRPr>
          </a:p>
        </p:txBody>
      </p:sp>
      <p:sp>
        <p:nvSpPr>
          <p:cNvPr id="143379" name="Text Box 19"/>
          <p:cNvSpPr txBox="1">
            <a:spLocks noChangeArrowheads="1"/>
          </p:cNvSpPr>
          <p:nvPr/>
        </p:nvSpPr>
        <p:spPr bwMode="auto">
          <a:xfrm>
            <a:off x="1851026" y="4760913"/>
            <a:ext cx="315913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900" b="1">
                <a:latin typeface="Times New Roman" pitchFamily="18" charset="0"/>
              </a:rPr>
              <a:t>H</a:t>
            </a:r>
            <a:r>
              <a:rPr lang="cs-CZ" sz="900" b="1" baseline="5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43380" name="AutoShape 20"/>
          <p:cNvSpPr>
            <a:spLocks noChangeArrowheads="1"/>
          </p:cNvSpPr>
          <p:nvPr/>
        </p:nvSpPr>
        <p:spPr bwMode="auto">
          <a:xfrm>
            <a:off x="3101976" y="977901"/>
            <a:ext cx="822325" cy="11588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81" name="Text Box 21"/>
          <p:cNvSpPr txBox="1">
            <a:spLocks noChangeArrowheads="1"/>
          </p:cNvSpPr>
          <p:nvPr/>
        </p:nvSpPr>
        <p:spPr bwMode="auto">
          <a:xfrm>
            <a:off x="4097338" y="1652589"/>
            <a:ext cx="519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 b="1">
                <a:latin typeface="Times New Roman" pitchFamily="18" charset="0"/>
              </a:rPr>
              <a:t>K</a:t>
            </a:r>
            <a:r>
              <a:rPr lang="cs-CZ" sz="2000" b="1" baseline="30000">
                <a:latin typeface="Times New Roman" pitchFamily="18" charset="0"/>
              </a:rPr>
              <a:t>+</a:t>
            </a:r>
            <a:endParaRPr lang="cs-CZ" sz="3200" b="1" baseline="-25000">
              <a:latin typeface="Times New Roman" pitchFamily="18" charset="0"/>
            </a:endParaRPr>
          </a:p>
        </p:txBody>
      </p:sp>
      <p:sp>
        <p:nvSpPr>
          <p:cNvPr id="143382" name="Text Box 22"/>
          <p:cNvSpPr txBox="1">
            <a:spLocks noChangeArrowheads="1"/>
          </p:cNvSpPr>
          <p:nvPr/>
        </p:nvSpPr>
        <p:spPr bwMode="auto">
          <a:xfrm>
            <a:off x="4100513" y="1271589"/>
            <a:ext cx="519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 b="1">
                <a:latin typeface="Times New Roman" pitchFamily="18" charset="0"/>
              </a:rPr>
              <a:t>H</a:t>
            </a:r>
            <a:r>
              <a:rPr lang="cs-CZ" sz="2000" b="1" baseline="30000">
                <a:latin typeface="Times New Roman" pitchFamily="18" charset="0"/>
              </a:rPr>
              <a:t>+</a:t>
            </a:r>
            <a:endParaRPr lang="cs-CZ" sz="3200" b="1" baseline="-25000">
              <a:latin typeface="Times New Roman" pitchFamily="18" charset="0"/>
            </a:endParaRPr>
          </a:p>
        </p:txBody>
      </p:sp>
      <p:sp>
        <p:nvSpPr>
          <p:cNvPr id="143383" name="Text Box 23"/>
          <p:cNvSpPr txBox="1">
            <a:spLocks noChangeArrowheads="1"/>
          </p:cNvSpPr>
          <p:nvPr/>
        </p:nvSpPr>
        <p:spPr bwMode="auto">
          <a:xfrm>
            <a:off x="3262313" y="1639889"/>
            <a:ext cx="519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 b="1">
                <a:latin typeface="Times New Roman" pitchFamily="18" charset="0"/>
              </a:rPr>
              <a:t>K</a:t>
            </a:r>
            <a:r>
              <a:rPr lang="cs-CZ" sz="2000" b="1" baseline="30000">
                <a:latin typeface="Times New Roman" pitchFamily="18" charset="0"/>
              </a:rPr>
              <a:t>+</a:t>
            </a:r>
            <a:endParaRPr lang="cs-CZ" sz="3200" b="1" baseline="-25000">
              <a:latin typeface="Times New Roman" pitchFamily="18" charset="0"/>
            </a:endParaRPr>
          </a:p>
        </p:txBody>
      </p:sp>
      <p:sp>
        <p:nvSpPr>
          <p:cNvPr id="143384" name="Text Box 24"/>
          <p:cNvSpPr txBox="1">
            <a:spLocks noChangeArrowheads="1"/>
          </p:cNvSpPr>
          <p:nvPr/>
        </p:nvSpPr>
        <p:spPr bwMode="auto">
          <a:xfrm>
            <a:off x="3232151" y="1306514"/>
            <a:ext cx="519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 b="1">
                <a:latin typeface="Times New Roman" pitchFamily="18" charset="0"/>
              </a:rPr>
              <a:t>H</a:t>
            </a:r>
            <a:r>
              <a:rPr lang="cs-CZ" sz="2000" b="1" baseline="30000">
                <a:latin typeface="Times New Roman" pitchFamily="18" charset="0"/>
              </a:rPr>
              <a:t>+</a:t>
            </a:r>
            <a:endParaRPr lang="cs-CZ" sz="3200" b="1" baseline="-25000">
              <a:latin typeface="Times New Roman" pitchFamily="18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263901" y="1395414"/>
            <a:ext cx="904875" cy="180975"/>
            <a:chOff x="1096" y="879"/>
            <a:chExt cx="570" cy="114"/>
          </a:xfrm>
        </p:grpSpPr>
        <p:sp>
          <p:nvSpPr>
            <p:cNvPr id="143439" name="Line 26"/>
            <p:cNvSpPr>
              <a:spLocks noChangeShapeType="1"/>
            </p:cNvSpPr>
            <p:nvPr/>
          </p:nvSpPr>
          <p:spPr bwMode="auto">
            <a:xfrm flipH="1">
              <a:off x="1342" y="948"/>
              <a:ext cx="32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440" name="Line 27"/>
            <p:cNvSpPr>
              <a:spLocks noChangeShapeType="1"/>
            </p:cNvSpPr>
            <p:nvPr/>
          </p:nvSpPr>
          <p:spPr bwMode="auto">
            <a:xfrm flipV="1">
              <a:off x="1096" y="879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259139" y="1746251"/>
            <a:ext cx="1285875" cy="193675"/>
            <a:chOff x="1093" y="1100"/>
            <a:chExt cx="810" cy="122"/>
          </a:xfrm>
        </p:grpSpPr>
        <p:sp>
          <p:nvSpPr>
            <p:cNvPr id="143436" name="Line 29"/>
            <p:cNvSpPr>
              <a:spLocks noChangeShapeType="1"/>
            </p:cNvSpPr>
            <p:nvPr/>
          </p:nvSpPr>
          <p:spPr bwMode="auto">
            <a:xfrm flipV="1">
              <a:off x="1382" y="1156"/>
              <a:ext cx="263" cy="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437" name="Line 30"/>
            <p:cNvSpPr>
              <a:spLocks noChangeShapeType="1"/>
            </p:cNvSpPr>
            <p:nvPr/>
          </p:nvSpPr>
          <p:spPr bwMode="auto">
            <a:xfrm flipV="1">
              <a:off x="1093" y="1100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438" name="Line 31"/>
            <p:cNvSpPr>
              <a:spLocks noChangeShapeType="1"/>
            </p:cNvSpPr>
            <p:nvPr/>
          </p:nvSpPr>
          <p:spPr bwMode="auto">
            <a:xfrm flipV="1">
              <a:off x="1903" y="1108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43387" name="Text Box 32"/>
          <p:cNvSpPr txBox="1">
            <a:spLocks noChangeArrowheads="1"/>
          </p:cNvSpPr>
          <p:nvPr/>
        </p:nvSpPr>
        <p:spPr bwMode="auto">
          <a:xfrm>
            <a:off x="2928948" y="448003"/>
            <a:ext cx="223094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cs-CZ" sz="1400" b="1" i="1" dirty="0">
                <a:latin typeface="Times New Roman" pitchFamily="18" charset="0"/>
              </a:rPr>
              <a:t>H</a:t>
            </a:r>
            <a:r>
              <a:rPr lang="cs-CZ" sz="1400" b="1" i="1" baseline="50000" dirty="0">
                <a:latin typeface="Times New Roman" pitchFamily="18" charset="0"/>
              </a:rPr>
              <a:t>+</a:t>
            </a:r>
            <a:r>
              <a:rPr lang="cs-CZ" sz="1400" b="1" i="1" dirty="0">
                <a:latin typeface="Times New Roman" pitchFamily="18" charset="0"/>
              </a:rPr>
              <a:t>/K</a:t>
            </a:r>
            <a:r>
              <a:rPr lang="cs-CZ" sz="1400" b="1" i="1" baseline="50000" dirty="0">
                <a:latin typeface="Times New Roman" pitchFamily="18" charset="0"/>
              </a:rPr>
              <a:t>+ </a:t>
            </a:r>
            <a:r>
              <a:rPr lang="cs-CZ" sz="1400" b="1" i="1" dirty="0">
                <a:latin typeface="Times New Roman" pitchFamily="18" charset="0"/>
              </a:rPr>
              <a:t>a H</a:t>
            </a:r>
            <a:r>
              <a:rPr lang="cs-CZ" sz="1400" b="1" i="1" baseline="50000" dirty="0">
                <a:latin typeface="Times New Roman" pitchFamily="18" charset="0"/>
              </a:rPr>
              <a:t>+</a:t>
            </a:r>
            <a:r>
              <a:rPr lang="cs-CZ" sz="1400" b="1" i="1" dirty="0">
                <a:latin typeface="Times New Roman" pitchFamily="18" charset="0"/>
              </a:rPr>
              <a:t>/Na</a:t>
            </a:r>
            <a:r>
              <a:rPr lang="cs-CZ" sz="1400" b="1" i="1" baseline="50000" dirty="0">
                <a:latin typeface="Times New Roman" pitchFamily="18" charset="0"/>
              </a:rPr>
              <a:t>+</a:t>
            </a:r>
            <a:r>
              <a:rPr lang="cs-CZ" sz="1400" b="1" i="1" dirty="0">
                <a:latin typeface="Times New Roman" pitchFamily="18" charset="0"/>
              </a:rPr>
              <a:t> výměna při </a:t>
            </a:r>
            <a:r>
              <a:rPr lang="cs-CZ" sz="1400" b="1" i="1" dirty="0" err="1">
                <a:latin typeface="Times New Roman" pitchFamily="18" charset="0"/>
              </a:rPr>
              <a:t>alkalémii</a:t>
            </a:r>
            <a:endParaRPr lang="cs-CZ" sz="1400" b="1" i="1" dirty="0">
              <a:latin typeface="Times New Roman" pitchFamily="18" charset="0"/>
            </a:endParaRPr>
          </a:p>
        </p:txBody>
      </p:sp>
      <p:sp>
        <p:nvSpPr>
          <p:cNvPr id="143388" name="Text Box 33"/>
          <p:cNvSpPr txBox="1">
            <a:spLocks noChangeArrowheads="1"/>
          </p:cNvSpPr>
          <p:nvPr/>
        </p:nvSpPr>
        <p:spPr bwMode="auto">
          <a:xfrm>
            <a:off x="2639780" y="6165304"/>
            <a:ext cx="284725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1400" b="1" i="1" dirty="0">
                <a:latin typeface="Times New Roman" pitchFamily="18" charset="0"/>
              </a:rPr>
              <a:t>a) </a:t>
            </a:r>
            <a:r>
              <a:rPr lang="cs-CZ" sz="1400" dirty="0" err="1"/>
              <a:t>Alkalémie</a:t>
            </a:r>
            <a:r>
              <a:rPr lang="cs-CZ" sz="1400" dirty="0"/>
              <a:t> bez deplece draslíku</a:t>
            </a:r>
          </a:p>
          <a:p>
            <a:pPr algn="ctr" eaLnBrk="0" hangingPunct="0"/>
            <a:endParaRPr lang="cs-CZ" sz="1400" b="1" i="1" dirty="0">
              <a:latin typeface="Times New Roman" pitchFamily="18" charset="0"/>
            </a:endParaRP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1636713" y="4770438"/>
            <a:ext cx="258762" cy="260350"/>
            <a:chOff x="3131" y="3812"/>
            <a:chExt cx="163" cy="164"/>
          </a:xfrm>
        </p:grpSpPr>
        <p:sp>
          <p:nvSpPr>
            <p:cNvPr id="143434" name="Oval 35"/>
            <p:cNvSpPr>
              <a:spLocks noChangeArrowheads="1"/>
            </p:cNvSpPr>
            <p:nvPr/>
          </p:nvSpPr>
          <p:spPr bwMode="auto">
            <a:xfrm>
              <a:off x="3131" y="3812"/>
              <a:ext cx="163" cy="164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35" name="Line 36"/>
            <p:cNvSpPr>
              <a:spLocks noChangeShapeType="1"/>
            </p:cNvSpPr>
            <p:nvPr/>
          </p:nvSpPr>
          <p:spPr bwMode="auto">
            <a:xfrm>
              <a:off x="3212" y="3839"/>
              <a:ext cx="6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3581401" y="5483225"/>
            <a:ext cx="258763" cy="260350"/>
            <a:chOff x="435" y="3478"/>
            <a:chExt cx="163" cy="164"/>
          </a:xfrm>
        </p:grpSpPr>
        <p:sp>
          <p:nvSpPr>
            <p:cNvPr id="143432" name="Oval 38"/>
            <p:cNvSpPr>
              <a:spLocks noChangeArrowheads="1"/>
            </p:cNvSpPr>
            <p:nvPr/>
          </p:nvSpPr>
          <p:spPr bwMode="auto">
            <a:xfrm>
              <a:off x="435" y="3478"/>
              <a:ext cx="163" cy="1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33" name="Line 39"/>
            <p:cNvSpPr>
              <a:spLocks noChangeShapeType="1"/>
            </p:cNvSpPr>
            <p:nvPr/>
          </p:nvSpPr>
          <p:spPr bwMode="auto">
            <a:xfrm>
              <a:off x="516" y="3505"/>
              <a:ext cx="6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61832" name="Freeform 40"/>
          <p:cNvSpPr>
            <a:spLocks/>
          </p:cNvSpPr>
          <p:nvPr/>
        </p:nvSpPr>
        <p:spPr bwMode="auto">
          <a:xfrm>
            <a:off x="2728914" y="5367338"/>
            <a:ext cx="839787" cy="323850"/>
          </a:xfrm>
          <a:custGeom>
            <a:avLst/>
            <a:gdLst>
              <a:gd name="T0" fmla="*/ 0 w 529"/>
              <a:gd name="T1" fmla="*/ 0 h 204"/>
              <a:gd name="T2" fmla="*/ 155575 w 529"/>
              <a:gd name="T3" fmla="*/ 207963 h 204"/>
              <a:gd name="T4" fmla="*/ 449262 w 529"/>
              <a:gd name="T5" fmla="*/ 311150 h 204"/>
              <a:gd name="T6" fmla="*/ 839787 w 529"/>
              <a:gd name="T7" fmla="*/ 285750 h 204"/>
              <a:gd name="T8" fmla="*/ 0 60000 65536"/>
              <a:gd name="T9" fmla="*/ 0 60000 65536"/>
              <a:gd name="T10" fmla="*/ 0 60000 65536"/>
              <a:gd name="T11" fmla="*/ 0 60000 65536"/>
              <a:gd name="T12" fmla="*/ 0 w 529"/>
              <a:gd name="T13" fmla="*/ 0 h 204"/>
              <a:gd name="T14" fmla="*/ 529 w 529"/>
              <a:gd name="T15" fmla="*/ 204 h 2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9" h="204">
                <a:moveTo>
                  <a:pt x="0" y="0"/>
                </a:moveTo>
                <a:cubicBezTo>
                  <a:pt x="16" y="22"/>
                  <a:pt x="51" y="98"/>
                  <a:pt x="98" y="131"/>
                </a:cubicBezTo>
                <a:cubicBezTo>
                  <a:pt x="145" y="164"/>
                  <a:pt x="211" y="188"/>
                  <a:pt x="283" y="196"/>
                </a:cubicBezTo>
                <a:cubicBezTo>
                  <a:pt x="355" y="204"/>
                  <a:pt x="478" y="183"/>
                  <a:pt x="529" y="180"/>
                </a:cubicBezTo>
              </a:path>
            </a:pathLst>
          </a:cu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946276" y="4943476"/>
            <a:ext cx="900113" cy="301625"/>
            <a:chOff x="266" y="3114"/>
            <a:chExt cx="567" cy="190"/>
          </a:xfrm>
        </p:grpSpPr>
        <p:grpSp>
          <p:nvGrpSpPr>
            <p:cNvPr id="7" name="Group 42"/>
            <p:cNvGrpSpPr>
              <a:grpSpLocks/>
            </p:cNvGrpSpPr>
            <p:nvPr/>
          </p:nvGrpSpPr>
          <p:grpSpPr bwMode="auto">
            <a:xfrm>
              <a:off x="670" y="3140"/>
              <a:ext cx="163" cy="164"/>
              <a:chOff x="435" y="3478"/>
              <a:chExt cx="163" cy="164"/>
            </a:xfrm>
          </p:grpSpPr>
          <p:sp>
            <p:nvSpPr>
              <p:cNvPr id="143430" name="Oval 43"/>
              <p:cNvSpPr>
                <a:spLocks noChangeArrowheads="1"/>
              </p:cNvSpPr>
              <p:nvPr/>
            </p:nvSpPr>
            <p:spPr bwMode="auto">
              <a:xfrm>
                <a:off x="435" y="3478"/>
                <a:ext cx="163" cy="16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31" name="Line 44"/>
              <p:cNvSpPr>
                <a:spLocks noChangeShapeType="1"/>
              </p:cNvSpPr>
              <p:nvPr/>
            </p:nvSpPr>
            <p:spPr bwMode="auto">
              <a:xfrm>
                <a:off x="516" y="3505"/>
                <a:ext cx="6" cy="1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43428" name="Freeform 45"/>
            <p:cNvSpPr>
              <a:spLocks/>
            </p:cNvSpPr>
            <p:nvPr/>
          </p:nvSpPr>
          <p:spPr bwMode="auto">
            <a:xfrm>
              <a:off x="266" y="3145"/>
              <a:ext cx="345" cy="116"/>
            </a:xfrm>
            <a:custGeom>
              <a:avLst/>
              <a:gdLst>
                <a:gd name="T0" fmla="*/ 0 w 345"/>
                <a:gd name="T1" fmla="*/ 0 h 116"/>
                <a:gd name="T2" fmla="*/ 24 w 345"/>
                <a:gd name="T3" fmla="*/ 83 h 116"/>
                <a:gd name="T4" fmla="*/ 144 w 345"/>
                <a:gd name="T5" fmla="*/ 105 h 116"/>
                <a:gd name="T6" fmla="*/ 345 w 345"/>
                <a:gd name="T7" fmla="*/ 116 h 1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5"/>
                <a:gd name="T13" fmla="*/ 0 h 116"/>
                <a:gd name="T14" fmla="*/ 345 w 345"/>
                <a:gd name="T15" fmla="*/ 116 h 1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5" h="116">
                  <a:moveTo>
                    <a:pt x="0" y="0"/>
                  </a:moveTo>
                  <a:cubicBezTo>
                    <a:pt x="4" y="14"/>
                    <a:pt x="0" y="66"/>
                    <a:pt x="24" y="83"/>
                  </a:cubicBezTo>
                  <a:cubicBezTo>
                    <a:pt x="36" y="96"/>
                    <a:pt x="95" y="101"/>
                    <a:pt x="144" y="105"/>
                  </a:cubicBezTo>
                  <a:cubicBezTo>
                    <a:pt x="197" y="110"/>
                    <a:pt x="303" y="114"/>
                    <a:pt x="345" y="11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29" name="Text Box 46"/>
            <p:cNvSpPr txBox="1">
              <a:spLocks noChangeArrowheads="1"/>
            </p:cNvSpPr>
            <p:nvPr/>
          </p:nvSpPr>
          <p:spPr bwMode="auto">
            <a:xfrm>
              <a:off x="292" y="3114"/>
              <a:ext cx="156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cs-CZ" sz="1000" b="1" i="1">
                  <a:latin typeface="Times New Roman" pitchFamily="18" charset="0"/>
                </a:rPr>
                <a:t>1</a:t>
              </a:r>
              <a:endParaRPr lang="cs-CZ" sz="1000" i="1">
                <a:latin typeface="Times New Roman" pitchFamily="18" charset="0"/>
              </a:endParaRPr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2749550" y="4168776"/>
            <a:ext cx="457200" cy="785813"/>
            <a:chOff x="772" y="2626"/>
            <a:chExt cx="288" cy="495"/>
          </a:xfrm>
        </p:grpSpPr>
        <p:grpSp>
          <p:nvGrpSpPr>
            <p:cNvPr id="9" name="Group 48"/>
            <p:cNvGrpSpPr>
              <a:grpSpLocks/>
            </p:cNvGrpSpPr>
            <p:nvPr/>
          </p:nvGrpSpPr>
          <p:grpSpPr bwMode="auto">
            <a:xfrm>
              <a:off x="772" y="2626"/>
              <a:ext cx="288" cy="495"/>
              <a:chOff x="772" y="2626"/>
              <a:chExt cx="288" cy="495"/>
            </a:xfrm>
          </p:grpSpPr>
          <p:grpSp>
            <p:nvGrpSpPr>
              <p:cNvPr id="10" name="Group 49"/>
              <p:cNvGrpSpPr>
                <a:grpSpLocks/>
              </p:cNvGrpSpPr>
              <p:nvPr/>
            </p:nvGrpSpPr>
            <p:grpSpPr bwMode="auto">
              <a:xfrm>
                <a:off x="897" y="2626"/>
                <a:ext cx="163" cy="164"/>
                <a:chOff x="3131" y="3812"/>
                <a:chExt cx="163" cy="164"/>
              </a:xfrm>
            </p:grpSpPr>
            <p:sp>
              <p:nvSpPr>
                <p:cNvPr id="143425" name="Oval 50"/>
                <p:cNvSpPr>
                  <a:spLocks noChangeArrowheads="1"/>
                </p:cNvSpPr>
                <p:nvPr/>
              </p:nvSpPr>
              <p:spPr bwMode="auto">
                <a:xfrm>
                  <a:off x="3131" y="3812"/>
                  <a:ext cx="163" cy="16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426" name="Line 51"/>
                <p:cNvSpPr>
                  <a:spLocks noChangeShapeType="1"/>
                </p:cNvSpPr>
                <p:nvPr/>
              </p:nvSpPr>
              <p:spPr bwMode="auto">
                <a:xfrm>
                  <a:off x="3212" y="3839"/>
                  <a:ext cx="6" cy="1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143424" name="Freeform 52"/>
              <p:cNvSpPr>
                <a:spLocks/>
              </p:cNvSpPr>
              <p:nvPr/>
            </p:nvSpPr>
            <p:spPr bwMode="auto">
              <a:xfrm>
                <a:off x="772" y="2808"/>
                <a:ext cx="221" cy="313"/>
              </a:xfrm>
              <a:custGeom>
                <a:avLst/>
                <a:gdLst>
                  <a:gd name="T0" fmla="*/ 0 w 221"/>
                  <a:gd name="T1" fmla="*/ 313 h 313"/>
                  <a:gd name="T2" fmla="*/ 36 w 221"/>
                  <a:gd name="T3" fmla="*/ 174 h 313"/>
                  <a:gd name="T4" fmla="*/ 139 w 221"/>
                  <a:gd name="T5" fmla="*/ 159 h 313"/>
                  <a:gd name="T6" fmla="*/ 210 w 221"/>
                  <a:gd name="T7" fmla="*/ 148 h 313"/>
                  <a:gd name="T8" fmla="*/ 205 w 221"/>
                  <a:gd name="T9" fmla="*/ 0 h 3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"/>
                  <a:gd name="T16" fmla="*/ 0 h 313"/>
                  <a:gd name="T17" fmla="*/ 221 w 221"/>
                  <a:gd name="T18" fmla="*/ 313 h 3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" h="313">
                    <a:moveTo>
                      <a:pt x="0" y="313"/>
                    </a:moveTo>
                    <a:cubicBezTo>
                      <a:pt x="6" y="290"/>
                      <a:pt x="13" y="200"/>
                      <a:pt x="36" y="174"/>
                    </a:cubicBezTo>
                    <a:cubicBezTo>
                      <a:pt x="67" y="126"/>
                      <a:pt x="107" y="164"/>
                      <a:pt x="139" y="159"/>
                    </a:cubicBezTo>
                    <a:cubicBezTo>
                      <a:pt x="168" y="155"/>
                      <a:pt x="199" y="174"/>
                      <a:pt x="210" y="148"/>
                    </a:cubicBezTo>
                    <a:cubicBezTo>
                      <a:pt x="221" y="122"/>
                      <a:pt x="206" y="31"/>
                      <a:pt x="205" y="0"/>
                    </a:cubicBez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422" name="Text Box 53"/>
            <p:cNvSpPr txBox="1">
              <a:spLocks noChangeArrowheads="1"/>
            </p:cNvSpPr>
            <p:nvPr/>
          </p:nvSpPr>
          <p:spPr bwMode="auto">
            <a:xfrm>
              <a:off x="801" y="2812"/>
              <a:ext cx="156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cs-CZ" sz="1000" b="1" i="1">
                  <a:latin typeface="Times New Roman" pitchFamily="18" charset="0"/>
                </a:rPr>
                <a:t>2</a:t>
              </a:r>
              <a:endParaRPr lang="cs-CZ" sz="1000" i="1">
                <a:latin typeface="Times New Roman" pitchFamily="18" charset="0"/>
              </a:endParaRPr>
            </a:p>
          </p:txBody>
        </p:sp>
      </p:grpSp>
      <p:sp>
        <p:nvSpPr>
          <p:cNvPr id="161846" name="Text Box 54"/>
          <p:cNvSpPr txBox="1">
            <a:spLocks noChangeArrowheads="1"/>
          </p:cNvSpPr>
          <p:nvPr/>
        </p:nvSpPr>
        <p:spPr bwMode="auto">
          <a:xfrm>
            <a:off x="3133725" y="5467351"/>
            <a:ext cx="2476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1000" b="1" i="1">
                <a:latin typeface="Times New Roman" pitchFamily="18" charset="0"/>
              </a:rPr>
              <a:t>3</a:t>
            </a:r>
            <a:endParaRPr lang="cs-CZ" sz="1000" i="1">
              <a:latin typeface="Times New Roman" pitchFamily="18" charset="0"/>
            </a:endParaRPr>
          </a:p>
        </p:txBody>
      </p: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3854451" y="4973639"/>
            <a:ext cx="1103313" cy="727075"/>
            <a:chOff x="1468" y="3133"/>
            <a:chExt cx="695" cy="458"/>
          </a:xfrm>
        </p:grpSpPr>
        <p:sp>
          <p:nvSpPr>
            <p:cNvPr id="143417" name="Freeform 56"/>
            <p:cNvSpPr>
              <a:spLocks/>
            </p:cNvSpPr>
            <p:nvPr/>
          </p:nvSpPr>
          <p:spPr bwMode="auto">
            <a:xfrm>
              <a:off x="1468" y="3392"/>
              <a:ext cx="578" cy="199"/>
            </a:xfrm>
            <a:custGeom>
              <a:avLst/>
              <a:gdLst>
                <a:gd name="T0" fmla="*/ 0 w 578"/>
                <a:gd name="T1" fmla="*/ 180 h 199"/>
                <a:gd name="T2" fmla="*/ 382 w 578"/>
                <a:gd name="T3" fmla="*/ 169 h 199"/>
                <a:gd name="T4" fmla="*/ 578 w 578"/>
                <a:gd name="T5" fmla="*/ 0 h 199"/>
                <a:gd name="T6" fmla="*/ 0 60000 65536"/>
                <a:gd name="T7" fmla="*/ 0 60000 65536"/>
                <a:gd name="T8" fmla="*/ 0 60000 65536"/>
                <a:gd name="T9" fmla="*/ 0 w 578"/>
                <a:gd name="T10" fmla="*/ 0 h 199"/>
                <a:gd name="T11" fmla="*/ 578 w 578"/>
                <a:gd name="T12" fmla="*/ 199 h 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8" h="199">
                  <a:moveTo>
                    <a:pt x="0" y="180"/>
                  </a:moveTo>
                  <a:cubicBezTo>
                    <a:pt x="64" y="179"/>
                    <a:pt x="286" y="199"/>
                    <a:pt x="382" y="169"/>
                  </a:cubicBezTo>
                  <a:cubicBezTo>
                    <a:pt x="478" y="139"/>
                    <a:pt x="537" y="35"/>
                    <a:pt x="578" y="0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18" name="Oval 57"/>
            <p:cNvSpPr>
              <a:spLocks noChangeArrowheads="1"/>
            </p:cNvSpPr>
            <p:nvPr/>
          </p:nvSpPr>
          <p:spPr bwMode="auto">
            <a:xfrm>
              <a:off x="2000" y="3133"/>
              <a:ext cx="163" cy="1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19" name="Line 58"/>
            <p:cNvSpPr>
              <a:spLocks noChangeShapeType="1"/>
            </p:cNvSpPr>
            <p:nvPr/>
          </p:nvSpPr>
          <p:spPr bwMode="auto">
            <a:xfrm>
              <a:off x="2078" y="3160"/>
              <a:ext cx="6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420" name="Text Box 59"/>
            <p:cNvSpPr txBox="1">
              <a:spLocks noChangeArrowheads="1"/>
            </p:cNvSpPr>
            <p:nvPr/>
          </p:nvSpPr>
          <p:spPr bwMode="auto">
            <a:xfrm>
              <a:off x="1715" y="3426"/>
              <a:ext cx="156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cs-CZ" sz="1000" b="1" i="1">
                  <a:latin typeface="Times New Roman" pitchFamily="18" charset="0"/>
                </a:rPr>
                <a:t>4</a:t>
              </a:r>
              <a:endParaRPr lang="cs-CZ" sz="1000" i="1">
                <a:latin typeface="Times New Roman" pitchFamily="18" charset="0"/>
              </a:endParaRPr>
            </a:p>
          </p:txBody>
        </p:sp>
      </p:grpSp>
      <p:grpSp>
        <p:nvGrpSpPr>
          <p:cNvPr id="12" name="Group 60"/>
          <p:cNvGrpSpPr>
            <a:grpSpLocks/>
          </p:cNvGrpSpPr>
          <p:nvPr/>
        </p:nvGrpSpPr>
        <p:grpSpPr bwMode="auto">
          <a:xfrm>
            <a:off x="4548188" y="1360488"/>
            <a:ext cx="258762" cy="260350"/>
            <a:chOff x="3131" y="3812"/>
            <a:chExt cx="163" cy="164"/>
          </a:xfrm>
        </p:grpSpPr>
        <p:sp>
          <p:nvSpPr>
            <p:cNvPr id="143415" name="Oval 61"/>
            <p:cNvSpPr>
              <a:spLocks noChangeArrowheads="1"/>
            </p:cNvSpPr>
            <p:nvPr/>
          </p:nvSpPr>
          <p:spPr bwMode="auto">
            <a:xfrm>
              <a:off x="3131" y="3812"/>
              <a:ext cx="163" cy="164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16" name="Line 62"/>
            <p:cNvSpPr>
              <a:spLocks noChangeShapeType="1"/>
            </p:cNvSpPr>
            <p:nvPr/>
          </p:nvSpPr>
          <p:spPr bwMode="auto">
            <a:xfrm>
              <a:off x="3212" y="3839"/>
              <a:ext cx="6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3" name="Group 63"/>
          <p:cNvGrpSpPr>
            <a:grpSpLocks/>
          </p:cNvGrpSpPr>
          <p:nvPr/>
        </p:nvGrpSpPr>
        <p:grpSpPr bwMode="auto">
          <a:xfrm>
            <a:off x="3667126" y="4005263"/>
            <a:ext cx="2233613" cy="1193800"/>
            <a:chOff x="1350" y="2523"/>
            <a:chExt cx="1407" cy="752"/>
          </a:xfrm>
        </p:grpSpPr>
        <p:sp>
          <p:nvSpPr>
            <p:cNvPr id="143405" name="Freeform 64"/>
            <p:cNvSpPr>
              <a:spLocks/>
            </p:cNvSpPr>
            <p:nvPr/>
          </p:nvSpPr>
          <p:spPr bwMode="auto">
            <a:xfrm>
              <a:off x="1444" y="3095"/>
              <a:ext cx="503" cy="146"/>
            </a:xfrm>
            <a:custGeom>
              <a:avLst/>
              <a:gdLst>
                <a:gd name="T0" fmla="*/ 503 w 503"/>
                <a:gd name="T1" fmla="*/ 110 h 146"/>
                <a:gd name="T2" fmla="*/ 166 w 503"/>
                <a:gd name="T3" fmla="*/ 128 h 146"/>
                <a:gd name="T4" fmla="*/ 0 w 503"/>
                <a:gd name="T5" fmla="*/ 0 h 146"/>
                <a:gd name="T6" fmla="*/ 0 60000 65536"/>
                <a:gd name="T7" fmla="*/ 0 60000 65536"/>
                <a:gd name="T8" fmla="*/ 0 60000 65536"/>
                <a:gd name="T9" fmla="*/ 0 w 503"/>
                <a:gd name="T10" fmla="*/ 0 h 146"/>
                <a:gd name="T11" fmla="*/ 503 w 503"/>
                <a:gd name="T12" fmla="*/ 146 h 1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3" h="146">
                  <a:moveTo>
                    <a:pt x="503" y="110"/>
                  </a:moveTo>
                  <a:cubicBezTo>
                    <a:pt x="447" y="113"/>
                    <a:pt x="250" y="146"/>
                    <a:pt x="166" y="128"/>
                  </a:cubicBezTo>
                  <a:cubicBezTo>
                    <a:pt x="82" y="110"/>
                    <a:pt x="35" y="27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oup 65"/>
            <p:cNvGrpSpPr>
              <a:grpSpLocks/>
            </p:cNvGrpSpPr>
            <p:nvPr/>
          </p:nvGrpSpPr>
          <p:grpSpPr bwMode="auto">
            <a:xfrm>
              <a:off x="1350" y="2931"/>
              <a:ext cx="163" cy="164"/>
              <a:chOff x="435" y="3478"/>
              <a:chExt cx="163" cy="164"/>
            </a:xfrm>
          </p:grpSpPr>
          <p:sp>
            <p:nvSpPr>
              <p:cNvPr id="143413" name="Oval 66"/>
              <p:cNvSpPr>
                <a:spLocks noChangeArrowheads="1"/>
              </p:cNvSpPr>
              <p:nvPr/>
            </p:nvSpPr>
            <p:spPr bwMode="auto">
              <a:xfrm>
                <a:off x="435" y="3478"/>
                <a:ext cx="163" cy="16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14" name="Line 67"/>
              <p:cNvSpPr>
                <a:spLocks noChangeShapeType="1"/>
              </p:cNvSpPr>
              <p:nvPr/>
            </p:nvSpPr>
            <p:spPr bwMode="auto">
              <a:xfrm>
                <a:off x="516" y="3505"/>
                <a:ext cx="6" cy="1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43407" name="Text Box 68"/>
            <p:cNvSpPr txBox="1">
              <a:spLocks noChangeArrowheads="1"/>
            </p:cNvSpPr>
            <p:nvPr/>
          </p:nvSpPr>
          <p:spPr bwMode="auto">
            <a:xfrm>
              <a:off x="1589" y="3090"/>
              <a:ext cx="156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cs-CZ" sz="1000" b="1" i="1">
                  <a:latin typeface="Times New Roman" pitchFamily="18" charset="0"/>
                </a:rPr>
                <a:t>5</a:t>
              </a:r>
              <a:endParaRPr lang="cs-CZ" sz="1000" i="1">
                <a:latin typeface="Times New Roman" pitchFamily="18" charset="0"/>
              </a:endParaRPr>
            </a:p>
          </p:txBody>
        </p:sp>
        <p:grpSp>
          <p:nvGrpSpPr>
            <p:cNvPr id="15" name="Group 69"/>
            <p:cNvGrpSpPr>
              <a:grpSpLocks/>
            </p:cNvGrpSpPr>
            <p:nvPr/>
          </p:nvGrpSpPr>
          <p:grpSpPr bwMode="auto">
            <a:xfrm>
              <a:off x="2594" y="2523"/>
              <a:ext cx="163" cy="164"/>
              <a:chOff x="3131" y="3812"/>
              <a:chExt cx="163" cy="164"/>
            </a:xfrm>
          </p:grpSpPr>
          <p:sp>
            <p:nvSpPr>
              <p:cNvPr id="143411" name="Oval 70"/>
              <p:cNvSpPr>
                <a:spLocks noChangeArrowheads="1"/>
              </p:cNvSpPr>
              <p:nvPr/>
            </p:nvSpPr>
            <p:spPr bwMode="auto">
              <a:xfrm>
                <a:off x="3131" y="3812"/>
                <a:ext cx="163" cy="16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12" name="Line 71"/>
              <p:cNvSpPr>
                <a:spLocks noChangeShapeType="1"/>
              </p:cNvSpPr>
              <p:nvPr/>
            </p:nvSpPr>
            <p:spPr bwMode="auto">
              <a:xfrm>
                <a:off x="3212" y="3839"/>
                <a:ext cx="6" cy="1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43409" name="Freeform 72"/>
            <p:cNvSpPr>
              <a:spLocks/>
            </p:cNvSpPr>
            <p:nvPr/>
          </p:nvSpPr>
          <p:spPr bwMode="auto">
            <a:xfrm>
              <a:off x="2240" y="2725"/>
              <a:ext cx="455" cy="550"/>
            </a:xfrm>
            <a:custGeom>
              <a:avLst/>
              <a:gdLst>
                <a:gd name="T0" fmla="*/ 0 w 455"/>
                <a:gd name="T1" fmla="*/ 513 h 550"/>
                <a:gd name="T2" fmla="*/ 384 w 455"/>
                <a:gd name="T3" fmla="*/ 465 h 550"/>
                <a:gd name="T4" fmla="*/ 424 w 455"/>
                <a:gd name="T5" fmla="*/ 0 h 550"/>
                <a:gd name="T6" fmla="*/ 0 60000 65536"/>
                <a:gd name="T7" fmla="*/ 0 60000 65536"/>
                <a:gd name="T8" fmla="*/ 0 60000 65536"/>
                <a:gd name="T9" fmla="*/ 0 w 455"/>
                <a:gd name="T10" fmla="*/ 0 h 550"/>
                <a:gd name="T11" fmla="*/ 455 w 455"/>
                <a:gd name="T12" fmla="*/ 550 h 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5" h="550">
                  <a:moveTo>
                    <a:pt x="0" y="513"/>
                  </a:moveTo>
                  <a:cubicBezTo>
                    <a:pt x="64" y="505"/>
                    <a:pt x="313" y="550"/>
                    <a:pt x="384" y="465"/>
                  </a:cubicBezTo>
                  <a:cubicBezTo>
                    <a:pt x="455" y="380"/>
                    <a:pt x="416" y="97"/>
                    <a:pt x="424" y="0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10" name="Text Box 73"/>
            <p:cNvSpPr txBox="1">
              <a:spLocks noChangeArrowheads="1"/>
            </p:cNvSpPr>
            <p:nvPr/>
          </p:nvSpPr>
          <p:spPr bwMode="auto">
            <a:xfrm>
              <a:off x="2449" y="3088"/>
              <a:ext cx="156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cs-CZ" sz="1000" b="1" i="1">
                  <a:latin typeface="Times New Roman" pitchFamily="18" charset="0"/>
                </a:rPr>
                <a:t>6</a:t>
              </a:r>
              <a:endParaRPr lang="cs-CZ" sz="1000" i="1">
                <a:latin typeface="Times New Roman" pitchFamily="18" charset="0"/>
              </a:endParaRPr>
            </a:p>
          </p:txBody>
        </p:sp>
      </p:grpSp>
      <p:sp>
        <p:nvSpPr>
          <p:cNvPr id="143398" name="Text Box 74"/>
          <p:cNvSpPr txBox="1">
            <a:spLocks noChangeArrowheads="1"/>
          </p:cNvSpPr>
          <p:nvPr/>
        </p:nvSpPr>
        <p:spPr bwMode="auto">
          <a:xfrm>
            <a:off x="1524000" y="5122863"/>
            <a:ext cx="757238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2800" b="1">
                <a:latin typeface="Times New Roman" pitchFamily="18" charset="0"/>
              </a:rPr>
              <a:t>Na</a:t>
            </a:r>
            <a:r>
              <a:rPr lang="cs-CZ" sz="2800" b="1" baseline="5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43399" name="Text Box 75"/>
          <p:cNvSpPr txBox="1">
            <a:spLocks noChangeArrowheads="1"/>
          </p:cNvSpPr>
          <p:nvPr/>
        </p:nvSpPr>
        <p:spPr bwMode="auto">
          <a:xfrm>
            <a:off x="4083050" y="1011239"/>
            <a:ext cx="63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 b="1">
                <a:latin typeface="Times New Roman" pitchFamily="18" charset="0"/>
              </a:rPr>
              <a:t>Na</a:t>
            </a:r>
            <a:r>
              <a:rPr lang="cs-CZ" sz="2000" b="1" baseline="30000">
                <a:latin typeface="Times New Roman" pitchFamily="18" charset="0"/>
              </a:rPr>
              <a:t>+</a:t>
            </a:r>
            <a:endParaRPr lang="cs-CZ" sz="3200" b="1" baseline="-25000">
              <a:latin typeface="Times New Roman" pitchFamily="18" charset="0"/>
            </a:endParaRPr>
          </a:p>
        </p:txBody>
      </p:sp>
      <p:sp>
        <p:nvSpPr>
          <p:cNvPr id="143400" name="Text Box 76"/>
          <p:cNvSpPr txBox="1">
            <a:spLocks noChangeArrowheads="1"/>
          </p:cNvSpPr>
          <p:nvPr/>
        </p:nvSpPr>
        <p:spPr bwMode="auto">
          <a:xfrm>
            <a:off x="3168651" y="1017589"/>
            <a:ext cx="682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 b="1">
                <a:latin typeface="Times New Roman" pitchFamily="18" charset="0"/>
              </a:rPr>
              <a:t>Na</a:t>
            </a:r>
            <a:r>
              <a:rPr lang="cs-CZ" sz="2000" b="1" baseline="30000">
                <a:latin typeface="Times New Roman" pitchFamily="18" charset="0"/>
              </a:rPr>
              <a:t>+</a:t>
            </a:r>
            <a:endParaRPr lang="cs-CZ" sz="3200" b="1" baseline="-25000">
              <a:latin typeface="Times New Roman" pitchFamily="18" charset="0"/>
            </a:endParaRPr>
          </a:p>
        </p:txBody>
      </p:sp>
      <p:grpSp>
        <p:nvGrpSpPr>
          <p:cNvPr id="16" name="Group 77"/>
          <p:cNvGrpSpPr>
            <a:grpSpLocks/>
          </p:cNvGrpSpPr>
          <p:nvPr/>
        </p:nvGrpSpPr>
        <p:grpSpPr bwMode="auto">
          <a:xfrm>
            <a:off x="3227389" y="1093789"/>
            <a:ext cx="1443037" cy="223837"/>
            <a:chOff x="1073" y="689"/>
            <a:chExt cx="909" cy="141"/>
          </a:xfrm>
        </p:grpSpPr>
        <p:sp>
          <p:nvSpPr>
            <p:cNvPr id="143402" name="Line 78"/>
            <p:cNvSpPr>
              <a:spLocks noChangeShapeType="1"/>
            </p:cNvSpPr>
            <p:nvPr/>
          </p:nvSpPr>
          <p:spPr bwMode="auto">
            <a:xfrm flipV="1">
              <a:off x="1379" y="781"/>
              <a:ext cx="252" cy="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403" name="Line 79"/>
            <p:cNvSpPr>
              <a:spLocks noChangeShapeType="1"/>
            </p:cNvSpPr>
            <p:nvPr/>
          </p:nvSpPr>
          <p:spPr bwMode="auto">
            <a:xfrm flipV="1">
              <a:off x="1073" y="716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404" name="Line 80"/>
            <p:cNvSpPr>
              <a:spLocks noChangeShapeType="1"/>
            </p:cNvSpPr>
            <p:nvPr/>
          </p:nvSpPr>
          <p:spPr bwMode="auto">
            <a:xfrm flipV="1">
              <a:off x="1982" y="689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32" grpId="0" animBg="1"/>
      <p:bldP spid="1618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43" name="AutoShape 73"/>
          <p:cNvSpPr>
            <a:spLocks noChangeArrowheads="1"/>
          </p:cNvSpPr>
          <p:nvPr/>
        </p:nvSpPr>
        <p:spPr bwMode="auto">
          <a:xfrm>
            <a:off x="7308851" y="0"/>
            <a:ext cx="2632075" cy="2698750"/>
          </a:xfrm>
          <a:prstGeom prst="cloudCallout">
            <a:avLst>
              <a:gd name="adj1" fmla="val -38120"/>
              <a:gd name="adj2" fmla="val 67000"/>
            </a:avLst>
          </a:prstGeom>
          <a:solidFill>
            <a:srgbClr val="66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144444" name="AutoShape 74"/>
          <p:cNvSpPr>
            <a:spLocks noChangeArrowheads="1"/>
          </p:cNvSpPr>
          <p:nvPr/>
        </p:nvSpPr>
        <p:spPr bwMode="auto">
          <a:xfrm>
            <a:off x="7721601" y="1031875"/>
            <a:ext cx="822325" cy="11049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45" name="Text Box 75"/>
          <p:cNvSpPr txBox="1">
            <a:spLocks noChangeArrowheads="1"/>
          </p:cNvSpPr>
          <p:nvPr/>
        </p:nvSpPr>
        <p:spPr bwMode="auto">
          <a:xfrm>
            <a:off x="8716963" y="1652589"/>
            <a:ext cx="519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 b="1">
                <a:latin typeface="Times New Roman" pitchFamily="18" charset="0"/>
              </a:rPr>
              <a:t>K</a:t>
            </a:r>
            <a:r>
              <a:rPr lang="cs-CZ" sz="2000" b="1" baseline="30000">
                <a:latin typeface="Times New Roman" pitchFamily="18" charset="0"/>
              </a:rPr>
              <a:t>+</a:t>
            </a:r>
            <a:endParaRPr lang="cs-CZ" sz="3200" b="1" baseline="-25000">
              <a:latin typeface="Times New Roman" pitchFamily="18" charset="0"/>
            </a:endParaRPr>
          </a:p>
        </p:txBody>
      </p:sp>
      <p:sp>
        <p:nvSpPr>
          <p:cNvPr id="144446" name="Text Box 76"/>
          <p:cNvSpPr txBox="1">
            <a:spLocks noChangeArrowheads="1"/>
          </p:cNvSpPr>
          <p:nvPr/>
        </p:nvSpPr>
        <p:spPr bwMode="auto">
          <a:xfrm>
            <a:off x="8720138" y="1317626"/>
            <a:ext cx="519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 b="1">
                <a:latin typeface="Times New Roman" pitchFamily="18" charset="0"/>
              </a:rPr>
              <a:t>H</a:t>
            </a:r>
            <a:r>
              <a:rPr lang="cs-CZ" sz="2000" b="1" baseline="30000">
                <a:latin typeface="Times New Roman" pitchFamily="18" charset="0"/>
              </a:rPr>
              <a:t>+</a:t>
            </a:r>
            <a:endParaRPr lang="cs-CZ" sz="3200" b="1" baseline="-25000">
              <a:latin typeface="Times New Roman" pitchFamily="18" charset="0"/>
            </a:endParaRPr>
          </a:p>
        </p:txBody>
      </p:sp>
      <p:sp>
        <p:nvSpPr>
          <p:cNvPr id="162893" name="Line 77"/>
          <p:cNvSpPr>
            <a:spLocks noChangeShapeType="1"/>
          </p:cNvSpPr>
          <p:nvPr/>
        </p:nvSpPr>
        <p:spPr bwMode="auto">
          <a:xfrm flipH="1">
            <a:off x="8274050" y="1550989"/>
            <a:ext cx="51435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2894" name="Line 78"/>
          <p:cNvSpPr>
            <a:spLocks noChangeShapeType="1"/>
          </p:cNvSpPr>
          <p:nvPr/>
        </p:nvSpPr>
        <p:spPr bwMode="auto">
          <a:xfrm flipV="1">
            <a:off x="8337551" y="1835150"/>
            <a:ext cx="417513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4449" name="Text Box 79"/>
          <p:cNvSpPr txBox="1">
            <a:spLocks noChangeArrowheads="1"/>
          </p:cNvSpPr>
          <p:nvPr/>
        </p:nvSpPr>
        <p:spPr bwMode="auto">
          <a:xfrm>
            <a:off x="7881938" y="1639889"/>
            <a:ext cx="519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 b="1">
                <a:latin typeface="Times New Roman" pitchFamily="18" charset="0"/>
              </a:rPr>
              <a:t>K</a:t>
            </a:r>
            <a:r>
              <a:rPr lang="cs-CZ" sz="2000" b="1" baseline="30000">
                <a:latin typeface="Times New Roman" pitchFamily="18" charset="0"/>
              </a:rPr>
              <a:t>+</a:t>
            </a:r>
            <a:endParaRPr lang="cs-CZ" sz="3200" b="1" baseline="-25000">
              <a:latin typeface="Times New Roman" pitchFamily="18" charset="0"/>
            </a:endParaRPr>
          </a:p>
        </p:txBody>
      </p:sp>
      <p:sp>
        <p:nvSpPr>
          <p:cNvPr id="144450" name="Text Box 80"/>
          <p:cNvSpPr txBox="1">
            <a:spLocks noChangeArrowheads="1"/>
          </p:cNvSpPr>
          <p:nvPr/>
        </p:nvSpPr>
        <p:spPr bwMode="auto">
          <a:xfrm>
            <a:off x="7851776" y="1352551"/>
            <a:ext cx="519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 b="1">
                <a:latin typeface="Times New Roman" pitchFamily="18" charset="0"/>
              </a:rPr>
              <a:t>H</a:t>
            </a:r>
            <a:r>
              <a:rPr lang="cs-CZ" sz="2000" b="1" baseline="30000">
                <a:latin typeface="Times New Roman" pitchFamily="18" charset="0"/>
              </a:rPr>
              <a:t>+</a:t>
            </a:r>
            <a:endParaRPr lang="cs-CZ" sz="3200" b="1" baseline="-25000">
              <a:latin typeface="Times New Roman" pitchFamily="18" charset="0"/>
            </a:endParaRPr>
          </a:p>
        </p:txBody>
      </p:sp>
      <p:sp>
        <p:nvSpPr>
          <p:cNvPr id="162897" name="Line 81"/>
          <p:cNvSpPr>
            <a:spLocks noChangeShapeType="1"/>
          </p:cNvSpPr>
          <p:nvPr/>
        </p:nvSpPr>
        <p:spPr bwMode="auto">
          <a:xfrm flipV="1">
            <a:off x="7883525" y="1441451"/>
            <a:ext cx="0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2898" name="Line 82"/>
          <p:cNvSpPr>
            <a:spLocks noChangeShapeType="1"/>
          </p:cNvSpPr>
          <p:nvPr/>
        </p:nvSpPr>
        <p:spPr bwMode="auto">
          <a:xfrm flipV="1">
            <a:off x="7878763" y="1746251"/>
            <a:ext cx="0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2899" name="Line 83"/>
          <p:cNvSpPr>
            <a:spLocks noChangeShapeType="1"/>
          </p:cNvSpPr>
          <p:nvPr/>
        </p:nvSpPr>
        <p:spPr bwMode="auto">
          <a:xfrm flipV="1">
            <a:off x="9217025" y="1458914"/>
            <a:ext cx="0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4454" name="Text Box 84"/>
          <p:cNvSpPr txBox="1">
            <a:spLocks noChangeArrowheads="1"/>
          </p:cNvSpPr>
          <p:nvPr/>
        </p:nvSpPr>
        <p:spPr bwMode="auto">
          <a:xfrm>
            <a:off x="7608168" y="404664"/>
            <a:ext cx="237626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cs-CZ" sz="1400" b="1" i="1" dirty="0">
                <a:latin typeface="Times New Roman" pitchFamily="18" charset="0"/>
              </a:rPr>
              <a:t>H</a:t>
            </a:r>
            <a:r>
              <a:rPr lang="cs-CZ" sz="1400" b="1" i="1" baseline="50000" dirty="0">
                <a:latin typeface="Times New Roman" pitchFamily="18" charset="0"/>
              </a:rPr>
              <a:t>+</a:t>
            </a:r>
            <a:r>
              <a:rPr lang="cs-CZ" sz="1400" b="1" i="1" dirty="0">
                <a:latin typeface="Times New Roman" pitchFamily="18" charset="0"/>
              </a:rPr>
              <a:t>/K</a:t>
            </a:r>
            <a:r>
              <a:rPr lang="cs-CZ" sz="1400" b="1" i="1" baseline="50000" dirty="0">
                <a:latin typeface="Times New Roman" pitchFamily="18" charset="0"/>
              </a:rPr>
              <a:t>+</a:t>
            </a:r>
            <a:r>
              <a:rPr lang="cs-CZ" sz="1400" b="1" i="1" dirty="0">
                <a:latin typeface="Times New Roman" pitchFamily="18" charset="0"/>
              </a:rPr>
              <a:t> a H</a:t>
            </a:r>
            <a:r>
              <a:rPr lang="cs-CZ" sz="1400" b="1" i="1" baseline="50000" dirty="0">
                <a:latin typeface="Times New Roman" pitchFamily="18" charset="0"/>
              </a:rPr>
              <a:t>+</a:t>
            </a:r>
            <a:r>
              <a:rPr lang="cs-CZ" sz="1400" b="1" i="1" dirty="0">
                <a:latin typeface="Times New Roman" pitchFamily="18" charset="0"/>
              </a:rPr>
              <a:t>/Na</a:t>
            </a:r>
            <a:r>
              <a:rPr lang="cs-CZ" sz="1400" b="1" i="1" baseline="50000" dirty="0">
                <a:latin typeface="Times New Roman" pitchFamily="18" charset="0"/>
              </a:rPr>
              <a:t>+</a:t>
            </a:r>
            <a:r>
              <a:rPr lang="cs-CZ" sz="1400" b="1" i="1" dirty="0">
                <a:latin typeface="Times New Roman" pitchFamily="18" charset="0"/>
              </a:rPr>
              <a:t> výměna při depleci draslíku</a:t>
            </a:r>
          </a:p>
        </p:txBody>
      </p:sp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9150351" y="1728788"/>
            <a:ext cx="258763" cy="260350"/>
            <a:chOff x="3131" y="3812"/>
            <a:chExt cx="163" cy="164"/>
          </a:xfrm>
        </p:grpSpPr>
        <p:sp>
          <p:nvSpPr>
            <p:cNvPr id="144527" name="Oval 86"/>
            <p:cNvSpPr>
              <a:spLocks noChangeArrowheads="1"/>
            </p:cNvSpPr>
            <p:nvPr/>
          </p:nvSpPr>
          <p:spPr bwMode="auto">
            <a:xfrm>
              <a:off x="3131" y="3812"/>
              <a:ext cx="163" cy="164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28" name="Line 87"/>
            <p:cNvSpPr>
              <a:spLocks noChangeShapeType="1"/>
            </p:cNvSpPr>
            <p:nvPr/>
          </p:nvSpPr>
          <p:spPr bwMode="auto">
            <a:xfrm>
              <a:off x="3212" y="3839"/>
              <a:ext cx="6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44456" name="Text Box 88"/>
          <p:cNvSpPr txBox="1">
            <a:spLocks noChangeArrowheads="1"/>
          </p:cNvSpPr>
          <p:nvPr/>
        </p:nvSpPr>
        <p:spPr bwMode="auto">
          <a:xfrm>
            <a:off x="6467476" y="4683125"/>
            <a:ext cx="3603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1200" b="1">
                <a:latin typeface="Times New Roman" pitchFamily="18" charset="0"/>
              </a:rPr>
              <a:t>H</a:t>
            </a:r>
            <a:r>
              <a:rPr lang="cs-CZ" sz="1200" b="1" baseline="5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44457" name="AutoShape 89"/>
          <p:cNvSpPr>
            <a:spLocks noChangeArrowheads="1"/>
          </p:cNvSpPr>
          <p:nvPr/>
        </p:nvSpPr>
        <p:spPr bwMode="auto">
          <a:xfrm>
            <a:off x="7251700" y="3148013"/>
            <a:ext cx="2095500" cy="264001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144458" name="Oval 90"/>
          <p:cNvSpPr>
            <a:spLocks noChangeArrowheads="1"/>
          </p:cNvSpPr>
          <p:nvPr/>
        </p:nvSpPr>
        <p:spPr bwMode="auto">
          <a:xfrm>
            <a:off x="7040564" y="4824413"/>
            <a:ext cx="441325" cy="436562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59" name="Line 91"/>
          <p:cNvSpPr>
            <a:spLocks noChangeShapeType="1"/>
          </p:cNvSpPr>
          <p:nvPr/>
        </p:nvSpPr>
        <p:spPr bwMode="auto">
          <a:xfrm>
            <a:off x="6823076" y="5278439"/>
            <a:ext cx="1171575" cy="79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4460" name="Freeform 92"/>
          <p:cNvSpPr>
            <a:spLocks/>
          </p:cNvSpPr>
          <p:nvPr/>
        </p:nvSpPr>
        <p:spPr bwMode="auto">
          <a:xfrm>
            <a:off x="6772275" y="4356101"/>
            <a:ext cx="1119188" cy="506413"/>
          </a:xfrm>
          <a:custGeom>
            <a:avLst/>
            <a:gdLst>
              <a:gd name="T0" fmla="*/ 0 w 760"/>
              <a:gd name="T1" fmla="*/ 465550 h 347"/>
              <a:gd name="T2" fmla="*/ 942474 w 760"/>
              <a:gd name="T3" fmla="*/ 429065 h 347"/>
              <a:gd name="T4" fmla="*/ 1063229 w 760"/>
              <a:gd name="T5" fmla="*/ 0 h 347"/>
              <a:gd name="T6" fmla="*/ 0 60000 65536"/>
              <a:gd name="T7" fmla="*/ 0 60000 65536"/>
              <a:gd name="T8" fmla="*/ 0 60000 65536"/>
              <a:gd name="T9" fmla="*/ 0 w 760"/>
              <a:gd name="T10" fmla="*/ 0 h 347"/>
              <a:gd name="T11" fmla="*/ 760 w 760"/>
              <a:gd name="T12" fmla="*/ 347 h 3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0" h="347">
                <a:moveTo>
                  <a:pt x="0" y="319"/>
                </a:moveTo>
                <a:cubicBezTo>
                  <a:pt x="107" y="315"/>
                  <a:pt x="520" y="347"/>
                  <a:pt x="640" y="294"/>
                </a:cubicBezTo>
                <a:cubicBezTo>
                  <a:pt x="760" y="241"/>
                  <a:pt x="716" y="98"/>
                  <a:pt x="722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61" name="Text Box 93"/>
          <p:cNvSpPr txBox="1">
            <a:spLocks noChangeArrowheads="1"/>
          </p:cNvSpPr>
          <p:nvPr/>
        </p:nvSpPr>
        <p:spPr bwMode="auto">
          <a:xfrm>
            <a:off x="7923213" y="5057775"/>
            <a:ext cx="6731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2400" b="1">
                <a:latin typeface="Times New Roman" pitchFamily="18" charset="0"/>
              </a:rPr>
              <a:t>Na</a:t>
            </a:r>
            <a:r>
              <a:rPr lang="cs-CZ" sz="2400" b="1" baseline="5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44462" name="Oval 94"/>
          <p:cNvSpPr>
            <a:spLocks noChangeArrowheads="1"/>
          </p:cNvSpPr>
          <p:nvPr/>
        </p:nvSpPr>
        <p:spPr bwMode="auto">
          <a:xfrm>
            <a:off x="9096376" y="4829176"/>
            <a:ext cx="441325" cy="436563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63" name="Line 95"/>
          <p:cNvSpPr>
            <a:spLocks noChangeShapeType="1"/>
          </p:cNvSpPr>
          <p:nvPr/>
        </p:nvSpPr>
        <p:spPr bwMode="auto">
          <a:xfrm>
            <a:off x="8580438" y="5280025"/>
            <a:ext cx="123666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4464" name="Text Box 96"/>
          <p:cNvSpPr txBox="1">
            <a:spLocks noChangeArrowheads="1"/>
          </p:cNvSpPr>
          <p:nvPr/>
        </p:nvSpPr>
        <p:spPr bwMode="auto">
          <a:xfrm>
            <a:off x="8427933" y="4646583"/>
            <a:ext cx="48122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2000" b="1">
                <a:latin typeface="Times New Roman" pitchFamily="18" charset="0"/>
              </a:rPr>
              <a:t>K</a:t>
            </a:r>
            <a:r>
              <a:rPr lang="cs-CZ" sz="2000" b="1" baseline="5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44465" name="Freeform 97"/>
          <p:cNvSpPr>
            <a:spLocks/>
          </p:cNvSpPr>
          <p:nvPr/>
        </p:nvSpPr>
        <p:spPr bwMode="auto">
          <a:xfrm>
            <a:off x="8548689" y="3992564"/>
            <a:ext cx="1335087" cy="631825"/>
          </a:xfrm>
          <a:custGeom>
            <a:avLst/>
            <a:gdLst>
              <a:gd name="T0" fmla="*/ 1335087 w 1098"/>
              <a:gd name="T1" fmla="*/ 46556 h 475"/>
              <a:gd name="T2" fmla="*/ 214003 w 1098"/>
              <a:gd name="T3" fmla="*/ 97102 h 475"/>
              <a:gd name="T4" fmla="*/ 53501 w 1098"/>
              <a:gd name="T5" fmla="*/ 631825 h 475"/>
              <a:gd name="T6" fmla="*/ 0 60000 65536"/>
              <a:gd name="T7" fmla="*/ 0 60000 65536"/>
              <a:gd name="T8" fmla="*/ 0 60000 65536"/>
              <a:gd name="T9" fmla="*/ 0 w 1098"/>
              <a:gd name="T10" fmla="*/ 0 h 475"/>
              <a:gd name="T11" fmla="*/ 1098 w 1098"/>
              <a:gd name="T12" fmla="*/ 475 h 4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8" h="475">
                <a:moveTo>
                  <a:pt x="1098" y="35"/>
                </a:moveTo>
                <a:cubicBezTo>
                  <a:pt x="943" y="40"/>
                  <a:pt x="352" y="0"/>
                  <a:pt x="176" y="73"/>
                </a:cubicBezTo>
                <a:cubicBezTo>
                  <a:pt x="0" y="146"/>
                  <a:pt x="56" y="357"/>
                  <a:pt x="44" y="475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66" name="AutoShape 98"/>
          <p:cNvSpPr>
            <a:spLocks noChangeArrowheads="1"/>
          </p:cNvSpPr>
          <p:nvPr/>
        </p:nvSpPr>
        <p:spPr bwMode="auto">
          <a:xfrm rot="5475238">
            <a:off x="9210676" y="3746501"/>
            <a:ext cx="314325" cy="561975"/>
          </a:xfrm>
          <a:prstGeom prst="can">
            <a:avLst>
              <a:gd name="adj" fmla="val 36436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67" name="Freeform 99"/>
          <p:cNvSpPr>
            <a:spLocks/>
          </p:cNvSpPr>
          <p:nvPr/>
        </p:nvSpPr>
        <p:spPr bwMode="auto">
          <a:xfrm>
            <a:off x="9547225" y="4037014"/>
            <a:ext cx="103188" cy="1587"/>
          </a:xfrm>
          <a:custGeom>
            <a:avLst/>
            <a:gdLst>
              <a:gd name="T0" fmla="*/ 0 w 70"/>
              <a:gd name="T1" fmla="*/ 0 h 1"/>
              <a:gd name="T2" fmla="*/ 103188 w 70"/>
              <a:gd name="T3" fmla="*/ 0 h 1"/>
              <a:gd name="T4" fmla="*/ 0 60000 65536"/>
              <a:gd name="T5" fmla="*/ 0 60000 65536"/>
              <a:gd name="T6" fmla="*/ 0 w 70"/>
              <a:gd name="T7" fmla="*/ 0 h 1"/>
              <a:gd name="T8" fmla="*/ 70 w 7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0" h="1">
                <a:moveTo>
                  <a:pt x="0" y="0"/>
                </a:moveTo>
                <a:lnTo>
                  <a:pt x="7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68" name="Freeform 100"/>
          <p:cNvSpPr>
            <a:spLocks/>
          </p:cNvSpPr>
          <p:nvPr/>
        </p:nvSpPr>
        <p:spPr bwMode="auto">
          <a:xfrm>
            <a:off x="8818564" y="4187825"/>
            <a:ext cx="1265237" cy="685800"/>
          </a:xfrm>
          <a:custGeom>
            <a:avLst/>
            <a:gdLst>
              <a:gd name="T0" fmla="*/ 0 w 1094"/>
              <a:gd name="T1" fmla="*/ 634838 h 471"/>
              <a:gd name="T2" fmla="*/ 1066315 w 1094"/>
              <a:gd name="T3" fmla="*/ 579508 h 471"/>
              <a:gd name="T4" fmla="*/ 1197002 w 1094"/>
              <a:gd name="T5" fmla="*/ 0 h 471"/>
              <a:gd name="T6" fmla="*/ 0 60000 65536"/>
              <a:gd name="T7" fmla="*/ 0 60000 65536"/>
              <a:gd name="T8" fmla="*/ 0 60000 65536"/>
              <a:gd name="T9" fmla="*/ 0 w 1094"/>
              <a:gd name="T10" fmla="*/ 0 h 471"/>
              <a:gd name="T11" fmla="*/ 1094 w 1094"/>
              <a:gd name="T12" fmla="*/ 471 h 4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4" h="471">
                <a:moveTo>
                  <a:pt x="0" y="436"/>
                </a:moveTo>
                <a:cubicBezTo>
                  <a:pt x="155" y="431"/>
                  <a:pt x="750" y="471"/>
                  <a:pt x="922" y="398"/>
                </a:cubicBezTo>
                <a:cubicBezTo>
                  <a:pt x="1094" y="325"/>
                  <a:pt x="1024" y="92"/>
                  <a:pt x="10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69" name="Text Box 101"/>
          <p:cNvSpPr txBox="1">
            <a:spLocks noChangeArrowheads="1"/>
          </p:cNvSpPr>
          <p:nvPr/>
        </p:nvSpPr>
        <p:spPr bwMode="auto">
          <a:xfrm>
            <a:off x="9850761" y="3887888"/>
            <a:ext cx="393057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1400" b="1">
                <a:latin typeface="Times New Roman" pitchFamily="18" charset="0"/>
              </a:rPr>
              <a:t>K</a:t>
            </a:r>
            <a:r>
              <a:rPr lang="cs-CZ" sz="1400" b="1" baseline="5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44470" name="Text Box 102"/>
          <p:cNvSpPr txBox="1">
            <a:spLocks noChangeArrowheads="1"/>
          </p:cNvSpPr>
          <p:nvPr/>
        </p:nvSpPr>
        <p:spPr bwMode="auto">
          <a:xfrm>
            <a:off x="7588251" y="3962400"/>
            <a:ext cx="5365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2400" b="1">
                <a:latin typeface="Times New Roman" pitchFamily="18" charset="0"/>
              </a:rPr>
              <a:t>H</a:t>
            </a:r>
            <a:r>
              <a:rPr lang="cs-CZ" sz="2400" b="1" baseline="5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44471" name="Freeform 103"/>
          <p:cNvSpPr>
            <a:spLocks/>
          </p:cNvSpPr>
          <p:nvPr/>
        </p:nvSpPr>
        <p:spPr bwMode="auto">
          <a:xfrm>
            <a:off x="7802564" y="3549651"/>
            <a:ext cx="458787" cy="473075"/>
          </a:xfrm>
          <a:custGeom>
            <a:avLst/>
            <a:gdLst>
              <a:gd name="T0" fmla="*/ 17646 w 312"/>
              <a:gd name="T1" fmla="*/ 473075 h 324"/>
              <a:gd name="T2" fmla="*/ 73524 w 312"/>
              <a:gd name="T3" fmla="*/ 74466 h 324"/>
              <a:gd name="T4" fmla="*/ 458787 w 312"/>
              <a:gd name="T5" fmla="*/ 26282 h 324"/>
              <a:gd name="T6" fmla="*/ 0 60000 65536"/>
              <a:gd name="T7" fmla="*/ 0 60000 65536"/>
              <a:gd name="T8" fmla="*/ 0 60000 65536"/>
              <a:gd name="T9" fmla="*/ 0 w 312"/>
              <a:gd name="T10" fmla="*/ 0 h 324"/>
              <a:gd name="T11" fmla="*/ 312 w 312"/>
              <a:gd name="T12" fmla="*/ 324 h 3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2" h="324">
                <a:moveTo>
                  <a:pt x="12" y="324"/>
                </a:moveTo>
                <a:cubicBezTo>
                  <a:pt x="18" y="279"/>
                  <a:pt x="0" y="102"/>
                  <a:pt x="50" y="51"/>
                </a:cubicBezTo>
                <a:cubicBezTo>
                  <a:pt x="100" y="0"/>
                  <a:pt x="149" y="18"/>
                  <a:pt x="312" y="18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72" name="Text Box 104"/>
          <p:cNvSpPr txBox="1">
            <a:spLocks noChangeArrowheads="1"/>
          </p:cNvSpPr>
          <p:nvPr/>
        </p:nvSpPr>
        <p:spPr bwMode="auto">
          <a:xfrm>
            <a:off x="8269692" y="3398938"/>
            <a:ext cx="103265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1400" b="1" i="1" dirty="0" err="1">
                <a:latin typeface="Times New Roman" pitchFamily="18" charset="0"/>
              </a:rPr>
              <a:t>metabolism</a:t>
            </a:r>
            <a:endParaRPr lang="cs-CZ" sz="2400" dirty="0">
              <a:latin typeface="Times New Roman" pitchFamily="18" charset="0"/>
            </a:endParaRPr>
          </a:p>
        </p:txBody>
      </p:sp>
      <p:grpSp>
        <p:nvGrpSpPr>
          <p:cNvPr id="3" name="Group 105"/>
          <p:cNvGrpSpPr>
            <a:grpSpLocks/>
          </p:cNvGrpSpPr>
          <p:nvPr/>
        </p:nvGrpSpPr>
        <p:grpSpPr bwMode="auto">
          <a:xfrm>
            <a:off x="10131426" y="3941763"/>
            <a:ext cx="258763" cy="260350"/>
            <a:chOff x="3131" y="3812"/>
            <a:chExt cx="163" cy="164"/>
          </a:xfrm>
        </p:grpSpPr>
        <p:sp>
          <p:nvSpPr>
            <p:cNvPr id="144525" name="Oval 106"/>
            <p:cNvSpPr>
              <a:spLocks noChangeArrowheads="1"/>
            </p:cNvSpPr>
            <p:nvPr/>
          </p:nvSpPr>
          <p:spPr bwMode="auto">
            <a:xfrm>
              <a:off x="3131" y="3812"/>
              <a:ext cx="163" cy="164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26" name="Line 107"/>
            <p:cNvSpPr>
              <a:spLocks noChangeShapeType="1"/>
            </p:cNvSpPr>
            <p:nvPr/>
          </p:nvSpPr>
          <p:spPr bwMode="auto">
            <a:xfrm>
              <a:off x="3212" y="3839"/>
              <a:ext cx="6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4" name="Group 108"/>
          <p:cNvGrpSpPr>
            <a:grpSpLocks/>
          </p:cNvGrpSpPr>
          <p:nvPr/>
        </p:nvGrpSpPr>
        <p:grpSpPr bwMode="auto">
          <a:xfrm>
            <a:off x="9182101" y="4235450"/>
            <a:ext cx="1160463" cy="939800"/>
            <a:chOff x="4824" y="2668"/>
            <a:chExt cx="731" cy="592"/>
          </a:xfrm>
        </p:grpSpPr>
        <p:sp>
          <p:nvSpPr>
            <p:cNvPr id="144521" name="Text Box 109"/>
            <p:cNvSpPr txBox="1">
              <a:spLocks noChangeArrowheads="1"/>
            </p:cNvSpPr>
            <p:nvPr/>
          </p:nvSpPr>
          <p:spPr bwMode="auto">
            <a:xfrm>
              <a:off x="5338" y="2998"/>
              <a:ext cx="156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cs-CZ" sz="1000" b="1" i="1">
                  <a:latin typeface="Times New Roman" pitchFamily="18" charset="0"/>
                </a:rPr>
                <a:t>1</a:t>
              </a:r>
              <a:endParaRPr lang="cs-CZ" sz="1000" i="1">
                <a:latin typeface="Times New Roman" pitchFamily="18" charset="0"/>
              </a:endParaRPr>
            </a:p>
          </p:txBody>
        </p:sp>
        <p:sp>
          <p:nvSpPr>
            <p:cNvPr id="144522" name="Freeform 110"/>
            <p:cNvSpPr>
              <a:spLocks/>
            </p:cNvSpPr>
            <p:nvPr/>
          </p:nvSpPr>
          <p:spPr bwMode="auto">
            <a:xfrm>
              <a:off x="5040" y="2668"/>
              <a:ext cx="515" cy="550"/>
            </a:xfrm>
            <a:custGeom>
              <a:avLst/>
              <a:gdLst>
                <a:gd name="T0" fmla="*/ 0 w 455"/>
                <a:gd name="T1" fmla="*/ 513 h 550"/>
                <a:gd name="T2" fmla="*/ 435 w 455"/>
                <a:gd name="T3" fmla="*/ 465 h 550"/>
                <a:gd name="T4" fmla="*/ 480 w 455"/>
                <a:gd name="T5" fmla="*/ 0 h 550"/>
                <a:gd name="T6" fmla="*/ 0 60000 65536"/>
                <a:gd name="T7" fmla="*/ 0 60000 65536"/>
                <a:gd name="T8" fmla="*/ 0 60000 65536"/>
                <a:gd name="T9" fmla="*/ 0 w 455"/>
                <a:gd name="T10" fmla="*/ 0 h 550"/>
                <a:gd name="T11" fmla="*/ 455 w 455"/>
                <a:gd name="T12" fmla="*/ 550 h 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5" h="550">
                  <a:moveTo>
                    <a:pt x="0" y="513"/>
                  </a:moveTo>
                  <a:cubicBezTo>
                    <a:pt x="64" y="505"/>
                    <a:pt x="313" y="550"/>
                    <a:pt x="384" y="465"/>
                  </a:cubicBezTo>
                  <a:cubicBezTo>
                    <a:pt x="455" y="380"/>
                    <a:pt x="416" y="97"/>
                    <a:pt x="424" y="0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23" name="Oval 111"/>
            <p:cNvSpPr>
              <a:spLocks noChangeArrowheads="1"/>
            </p:cNvSpPr>
            <p:nvPr/>
          </p:nvSpPr>
          <p:spPr bwMode="auto">
            <a:xfrm>
              <a:off x="4824" y="3096"/>
              <a:ext cx="163" cy="1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24" name="Line 112"/>
            <p:cNvSpPr>
              <a:spLocks noChangeShapeType="1"/>
            </p:cNvSpPr>
            <p:nvPr/>
          </p:nvSpPr>
          <p:spPr bwMode="auto">
            <a:xfrm>
              <a:off x="4913" y="3118"/>
              <a:ext cx="6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5" name="Group 113"/>
          <p:cNvGrpSpPr>
            <a:grpSpLocks/>
          </p:cNvGrpSpPr>
          <p:nvPr/>
        </p:nvGrpSpPr>
        <p:grpSpPr bwMode="auto">
          <a:xfrm>
            <a:off x="8251825" y="4702176"/>
            <a:ext cx="812800" cy="422275"/>
            <a:chOff x="4238" y="2962"/>
            <a:chExt cx="512" cy="266"/>
          </a:xfrm>
        </p:grpSpPr>
        <p:sp>
          <p:nvSpPr>
            <p:cNvPr id="144516" name="Text Box 114"/>
            <p:cNvSpPr txBox="1">
              <a:spLocks noChangeArrowheads="1"/>
            </p:cNvSpPr>
            <p:nvPr/>
          </p:nvSpPr>
          <p:spPr bwMode="auto">
            <a:xfrm>
              <a:off x="4526" y="3074"/>
              <a:ext cx="156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cs-CZ" sz="1000" b="1" i="1">
                  <a:latin typeface="Times New Roman" pitchFamily="18" charset="0"/>
                </a:rPr>
                <a:t>2</a:t>
              </a:r>
              <a:endParaRPr lang="cs-CZ" sz="1000" i="1">
                <a:latin typeface="Times New Roman" pitchFamily="18" charset="0"/>
              </a:endParaRPr>
            </a:p>
          </p:txBody>
        </p:sp>
        <p:grpSp>
          <p:nvGrpSpPr>
            <p:cNvPr id="6" name="Group 115"/>
            <p:cNvGrpSpPr>
              <a:grpSpLocks/>
            </p:cNvGrpSpPr>
            <p:nvPr/>
          </p:nvGrpSpPr>
          <p:grpSpPr bwMode="auto">
            <a:xfrm>
              <a:off x="4238" y="2962"/>
              <a:ext cx="163" cy="164"/>
              <a:chOff x="3131" y="3812"/>
              <a:chExt cx="163" cy="164"/>
            </a:xfrm>
          </p:grpSpPr>
          <p:sp>
            <p:nvSpPr>
              <p:cNvPr id="144519" name="Oval 116"/>
              <p:cNvSpPr>
                <a:spLocks noChangeArrowheads="1"/>
              </p:cNvSpPr>
              <p:nvPr/>
            </p:nvSpPr>
            <p:spPr bwMode="auto">
              <a:xfrm>
                <a:off x="3131" y="3812"/>
                <a:ext cx="163" cy="16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520" name="Line 117"/>
              <p:cNvSpPr>
                <a:spLocks noChangeShapeType="1"/>
              </p:cNvSpPr>
              <p:nvPr/>
            </p:nvSpPr>
            <p:spPr bwMode="auto">
              <a:xfrm>
                <a:off x="3212" y="3839"/>
                <a:ext cx="6" cy="1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44518" name="Freeform 118"/>
            <p:cNvSpPr>
              <a:spLocks/>
            </p:cNvSpPr>
            <p:nvPr/>
          </p:nvSpPr>
          <p:spPr bwMode="auto">
            <a:xfrm>
              <a:off x="4368" y="3120"/>
              <a:ext cx="382" cy="86"/>
            </a:xfrm>
            <a:custGeom>
              <a:avLst/>
              <a:gdLst>
                <a:gd name="T0" fmla="*/ 382 w 382"/>
                <a:gd name="T1" fmla="*/ 55 h 86"/>
                <a:gd name="T2" fmla="*/ 153 w 382"/>
                <a:gd name="T3" fmla="*/ 77 h 86"/>
                <a:gd name="T4" fmla="*/ 0 w 382"/>
                <a:gd name="T5" fmla="*/ 0 h 86"/>
                <a:gd name="T6" fmla="*/ 0 60000 65536"/>
                <a:gd name="T7" fmla="*/ 0 60000 65536"/>
                <a:gd name="T8" fmla="*/ 0 60000 65536"/>
                <a:gd name="T9" fmla="*/ 0 w 382"/>
                <a:gd name="T10" fmla="*/ 0 h 86"/>
                <a:gd name="T11" fmla="*/ 382 w 382"/>
                <a:gd name="T12" fmla="*/ 86 h 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2" h="86">
                  <a:moveTo>
                    <a:pt x="382" y="55"/>
                  </a:moveTo>
                  <a:cubicBezTo>
                    <a:pt x="344" y="59"/>
                    <a:pt x="217" y="86"/>
                    <a:pt x="153" y="77"/>
                  </a:cubicBezTo>
                  <a:cubicBezTo>
                    <a:pt x="89" y="68"/>
                    <a:pt x="32" y="16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19"/>
          <p:cNvGrpSpPr>
            <a:grpSpLocks/>
          </p:cNvGrpSpPr>
          <p:nvPr/>
        </p:nvGrpSpPr>
        <p:grpSpPr bwMode="auto">
          <a:xfrm>
            <a:off x="7324726" y="4076700"/>
            <a:ext cx="354013" cy="755650"/>
            <a:chOff x="3654" y="2568"/>
            <a:chExt cx="223" cy="476"/>
          </a:xfrm>
        </p:grpSpPr>
        <p:sp>
          <p:nvSpPr>
            <p:cNvPr id="144510" name="Text Box 120"/>
            <p:cNvSpPr txBox="1">
              <a:spLocks noChangeArrowheads="1"/>
            </p:cNvSpPr>
            <p:nvPr/>
          </p:nvSpPr>
          <p:spPr bwMode="auto">
            <a:xfrm>
              <a:off x="3685" y="2826"/>
              <a:ext cx="156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cs-CZ" sz="1000" b="1" i="1">
                  <a:latin typeface="Times New Roman" pitchFamily="18" charset="0"/>
                </a:rPr>
                <a:t>6</a:t>
              </a:r>
              <a:endParaRPr lang="cs-CZ" sz="1000" i="1">
                <a:latin typeface="Times New Roman" pitchFamily="18" charset="0"/>
              </a:endParaRPr>
            </a:p>
          </p:txBody>
        </p:sp>
        <p:grpSp>
          <p:nvGrpSpPr>
            <p:cNvPr id="8" name="Group 121"/>
            <p:cNvGrpSpPr>
              <a:grpSpLocks/>
            </p:cNvGrpSpPr>
            <p:nvPr/>
          </p:nvGrpSpPr>
          <p:grpSpPr bwMode="auto">
            <a:xfrm>
              <a:off x="3654" y="2568"/>
              <a:ext cx="223" cy="476"/>
              <a:chOff x="3654" y="2568"/>
              <a:chExt cx="223" cy="476"/>
            </a:xfrm>
          </p:grpSpPr>
          <p:grpSp>
            <p:nvGrpSpPr>
              <p:cNvPr id="9" name="Group 122"/>
              <p:cNvGrpSpPr>
                <a:grpSpLocks/>
              </p:cNvGrpSpPr>
              <p:nvPr/>
            </p:nvGrpSpPr>
            <p:grpSpPr bwMode="auto">
              <a:xfrm>
                <a:off x="3714" y="2568"/>
                <a:ext cx="163" cy="164"/>
                <a:chOff x="4818" y="3901"/>
                <a:chExt cx="163" cy="164"/>
              </a:xfrm>
            </p:grpSpPr>
            <p:sp>
              <p:nvSpPr>
                <p:cNvPr id="144514" name="Oval 123"/>
                <p:cNvSpPr>
                  <a:spLocks noChangeArrowheads="1"/>
                </p:cNvSpPr>
                <p:nvPr/>
              </p:nvSpPr>
              <p:spPr bwMode="auto">
                <a:xfrm>
                  <a:off x="4818" y="3901"/>
                  <a:ext cx="163" cy="16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515" name="Line 124"/>
                <p:cNvSpPr>
                  <a:spLocks noChangeShapeType="1"/>
                </p:cNvSpPr>
                <p:nvPr/>
              </p:nvSpPr>
              <p:spPr bwMode="auto">
                <a:xfrm>
                  <a:off x="4901" y="3919"/>
                  <a:ext cx="0" cy="12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144513" name="Freeform 125"/>
              <p:cNvSpPr>
                <a:spLocks/>
              </p:cNvSpPr>
              <p:nvPr/>
            </p:nvSpPr>
            <p:spPr bwMode="auto">
              <a:xfrm>
                <a:off x="3654" y="2754"/>
                <a:ext cx="174" cy="290"/>
              </a:xfrm>
              <a:custGeom>
                <a:avLst/>
                <a:gdLst>
                  <a:gd name="T0" fmla="*/ 0 w 174"/>
                  <a:gd name="T1" fmla="*/ 290 h 290"/>
                  <a:gd name="T2" fmla="*/ 148 w 174"/>
                  <a:gd name="T3" fmla="*/ 197 h 290"/>
                  <a:gd name="T4" fmla="*/ 159 w 174"/>
                  <a:gd name="T5" fmla="*/ 0 h 290"/>
                  <a:gd name="T6" fmla="*/ 0 60000 65536"/>
                  <a:gd name="T7" fmla="*/ 0 60000 65536"/>
                  <a:gd name="T8" fmla="*/ 0 60000 65536"/>
                  <a:gd name="T9" fmla="*/ 0 w 174"/>
                  <a:gd name="T10" fmla="*/ 0 h 290"/>
                  <a:gd name="T11" fmla="*/ 174 w 174"/>
                  <a:gd name="T12" fmla="*/ 290 h 2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" h="290">
                    <a:moveTo>
                      <a:pt x="0" y="290"/>
                    </a:moveTo>
                    <a:cubicBezTo>
                      <a:pt x="25" y="275"/>
                      <a:pt x="122" y="245"/>
                      <a:pt x="148" y="197"/>
                    </a:cubicBezTo>
                    <a:cubicBezTo>
                      <a:pt x="174" y="149"/>
                      <a:pt x="157" y="41"/>
                      <a:pt x="159" y="0"/>
                    </a:cubicBez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" name="Group 126"/>
          <p:cNvGrpSpPr>
            <a:grpSpLocks/>
          </p:cNvGrpSpPr>
          <p:nvPr/>
        </p:nvGrpSpPr>
        <p:grpSpPr bwMode="auto">
          <a:xfrm>
            <a:off x="6261101" y="4322763"/>
            <a:ext cx="950913" cy="639762"/>
            <a:chOff x="2984" y="2723"/>
            <a:chExt cx="599" cy="403"/>
          </a:xfrm>
        </p:grpSpPr>
        <p:grpSp>
          <p:nvGrpSpPr>
            <p:cNvPr id="11" name="Group 127"/>
            <p:cNvGrpSpPr>
              <a:grpSpLocks/>
            </p:cNvGrpSpPr>
            <p:nvPr/>
          </p:nvGrpSpPr>
          <p:grpSpPr bwMode="auto">
            <a:xfrm>
              <a:off x="2984" y="2962"/>
              <a:ext cx="163" cy="164"/>
              <a:chOff x="4214" y="3396"/>
              <a:chExt cx="163" cy="164"/>
            </a:xfrm>
          </p:grpSpPr>
          <p:sp>
            <p:nvSpPr>
              <p:cNvPr id="144508" name="Oval 128"/>
              <p:cNvSpPr>
                <a:spLocks noChangeArrowheads="1"/>
              </p:cNvSpPr>
              <p:nvPr/>
            </p:nvSpPr>
            <p:spPr bwMode="auto">
              <a:xfrm>
                <a:off x="4214" y="3396"/>
                <a:ext cx="163" cy="16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509" name="Line 129"/>
              <p:cNvSpPr>
                <a:spLocks noChangeShapeType="1"/>
              </p:cNvSpPr>
              <p:nvPr/>
            </p:nvSpPr>
            <p:spPr bwMode="auto">
              <a:xfrm>
                <a:off x="4297" y="3425"/>
                <a:ext cx="0" cy="1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44506" name="Freeform 130"/>
            <p:cNvSpPr>
              <a:spLocks/>
            </p:cNvSpPr>
            <p:nvPr/>
          </p:nvSpPr>
          <p:spPr bwMode="auto">
            <a:xfrm>
              <a:off x="3120" y="2723"/>
              <a:ext cx="463" cy="320"/>
            </a:xfrm>
            <a:custGeom>
              <a:avLst/>
              <a:gdLst>
                <a:gd name="T0" fmla="*/ 463 w 463"/>
                <a:gd name="T1" fmla="*/ 320 h 320"/>
                <a:gd name="T2" fmla="*/ 365 w 463"/>
                <a:gd name="T3" fmla="*/ 129 h 320"/>
                <a:gd name="T4" fmla="*/ 224 w 463"/>
                <a:gd name="T5" fmla="*/ 20 h 320"/>
                <a:gd name="T6" fmla="*/ 0 w 463"/>
                <a:gd name="T7" fmla="*/ 249 h 3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3"/>
                <a:gd name="T13" fmla="*/ 0 h 320"/>
                <a:gd name="T14" fmla="*/ 463 w 463"/>
                <a:gd name="T15" fmla="*/ 320 h 3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3" h="320">
                  <a:moveTo>
                    <a:pt x="463" y="320"/>
                  </a:moveTo>
                  <a:cubicBezTo>
                    <a:pt x="447" y="287"/>
                    <a:pt x="405" y="179"/>
                    <a:pt x="365" y="129"/>
                  </a:cubicBezTo>
                  <a:cubicBezTo>
                    <a:pt x="325" y="79"/>
                    <a:pt x="285" y="0"/>
                    <a:pt x="224" y="20"/>
                  </a:cubicBezTo>
                  <a:cubicBezTo>
                    <a:pt x="163" y="40"/>
                    <a:pt x="46" y="202"/>
                    <a:pt x="0" y="249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07" name="Text Box 131"/>
            <p:cNvSpPr txBox="1">
              <a:spLocks noChangeArrowheads="1"/>
            </p:cNvSpPr>
            <p:nvPr/>
          </p:nvSpPr>
          <p:spPr bwMode="auto">
            <a:xfrm>
              <a:off x="3269" y="2731"/>
              <a:ext cx="156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cs-CZ" sz="1000" b="1" i="1">
                  <a:latin typeface="Times New Roman" pitchFamily="18" charset="0"/>
                </a:rPr>
                <a:t>7</a:t>
              </a:r>
              <a:endParaRPr lang="cs-CZ" sz="1000" i="1">
                <a:latin typeface="Times New Roman" pitchFamily="18" charset="0"/>
              </a:endParaRPr>
            </a:p>
          </p:txBody>
        </p:sp>
      </p:grpSp>
      <p:grpSp>
        <p:nvGrpSpPr>
          <p:cNvPr id="12" name="Group 133"/>
          <p:cNvGrpSpPr>
            <a:grpSpLocks/>
          </p:cNvGrpSpPr>
          <p:nvPr/>
        </p:nvGrpSpPr>
        <p:grpSpPr bwMode="auto">
          <a:xfrm>
            <a:off x="8470901" y="5030789"/>
            <a:ext cx="646113" cy="428625"/>
            <a:chOff x="4376" y="3169"/>
            <a:chExt cx="407" cy="270"/>
          </a:xfrm>
        </p:grpSpPr>
        <p:sp>
          <p:nvSpPr>
            <p:cNvPr id="144500" name="Text Box 134"/>
            <p:cNvSpPr txBox="1">
              <a:spLocks noChangeArrowheads="1"/>
            </p:cNvSpPr>
            <p:nvPr/>
          </p:nvSpPr>
          <p:spPr bwMode="auto">
            <a:xfrm>
              <a:off x="4581" y="3182"/>
              <a:ext cx="156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cs-CZ" sz="1000" b="1" i="1">
                  <a:latin typeface="Times New Roman" pitchFamily="18" charset="0"/>
                </a:rPr>
                <a:t>3</a:t>
              </a:r>
              <a:endParaRPr lang="cs-CZ" sz="1000" i="1">
                <a:latin typeface="Times New Roman" pitchFamily="18" charset="0"/>
              </a:endParaRPr>
            </a:p>
          </p:txBody>
        </p:sp>
        <p:sp>
          <p:nvSpPr>
            <p:cNvPr id="144501" name="Freeform 135"/>
            <p:cNvSpPr>
              <a:spLocks/>
            </p:cNvSpPr>
            <p:nvPr/>
          </p:nvSpPr>
          <p:spPr bwMode="auto">
            <a:xfrm>
              <a:off x="4511" y="3169"/>
              <a:ext cx="272" cy="131"/>
            </a:xfrm>
            <a:custGeom>
              <a:avLst/>
              <a:gdLst>
                <a:gd name="T0" fmla="*/ 272 w 272"/>
                <a:gd name="T1" fmla="*/ 0 h 131"/>
                <a:gd name="T2" fmla="*/ 120 w 272"/>
                <a:gd name="T3" fmla="*/ 65 h 131"/>
                <a:gd name="T4" fmla="*/ 0 w 272"/>
                <a:gd name="T5" fmla="*/ 131 h 131"/>
                <a:gd name="T6" fmla="*/ 0 60000 65536"/>
                <a:gd name="T7" fmla="*/ 0 60000 65536"/>
                <a:gd name="T8" fmla="*/ 0 60000 65536"/>
                <a:gd name="T9" fmla="*/ 0 w 272"/>
                <a:gd name="T10" fmla="*/ 0 h 131"/>
                <a:gd name="T11" fmla="*/ 272 w 272"/>
                <a:gd name="T12" fmla="*/ 131 h 1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31">
                  <a:moveTo>
                    <a:pt x="272" y="0"/>
                  </a:moveTo>
                  <a:cubicBezTo>
                    <a:pt x="246" y="8"/>
                    <a:pt x="165" y="43"/>
                    <a:pt x="120" y="65"/>
                  </a:cubicBezTo>
                  <a:cubicBezTo>
                    <a:pt x="75" y="87"/>
                    <a:pt x="25" y="117"/>
                    <a:pt x="0" y="131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136"/>
            <p:cNvGrpSpPr>
              <a:grpSpLocks/>
            </p:cNvGrpSpPr>
            <p:nvPr/>
          </p:nvGrpSpPr>
          <p:grpSpPr bwMode="auto">
            <a:xfrm>
              <a:off x="4376" y="3275"/>
              <a:ext cx="163" cy="164"/>
              <a:chOff x="4818" y="3901"/>
              <a:chExt cx="163" cy="164"/>
            </a:xfrm>
          </p:grpSpPr>
          <p:sp>
            <p:nvSpPr>
              <p:cNvPr id="144503" name="Oval 137"/>
              <p:cNvSpPr>
                <a:spLocks noChangeArrowheads="1"/>
              </p:cNvSpPr>
              <p:nvPr/>
            </p:nvSpPr>
            <p:spPr bwMode="auto">
              <a:xfrm>
                <a:off x="4818" y="3901"/>
                <a:ext cx="163" cy="16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504" name="Line 138"/>
              <p:cNvSpPr>
                <a:spLocks noChangeShapeType="1"/>
              </p:cNvSpPr>
              <p:nvPr/>
            </p:nvSpPr>
            <p:spPr bwMode="auto">
              <a:xfrm>
                <a:off x="4901" y="3919"/>
                <a:ext cx="0" cy="1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144480" name="Text Box 139"/>
          <p:cNvSpPr txBox="1">
            <a:spLocks noChangeArrowheads="1"/>
          </p:cNvSpPr>
          <p:nvPr/>
        </p:nvSpPr>
        <p:spPr bwMode="auto">
          <a:xfrm>
            <a:off x="6118225" y="5006976"/>
            <a:ext cx="757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2800" b="1">
                <a:latin typeface="Times New Roman" pitchFamily="18" charset="0"/>
              </a:rPr>
              <a:t>Na</a:t>
            </a:r>
            <a:r>
              <a:rPr lang="cs-CZ" sz="2800" b="1" baseline="5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44481" name="Text Box 140"/>
          <p:cNvSpPr txBox="1">
            <a:spLocks noChangeArrowheads="1"/>
          </p:cNvSpPr>
          <p:nvPr/>
        </p:nvSpPr>
        <p:spPr bwMode="auto">
          <a:xfrm>
            <a:off x="8736014" y="1046164"/>
            <a:ext cx="636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 b="1">
                <a:latin typeface="Times New Roman" pitchFamily="18" charset="0"/>
              </a:rPr>
              <a:t>Na</a:t>
            </a:r>
            <a:r>
              <a:rPr lang="cs-CZ" sz="2000" b="1" baseline="30000">
                <a:latin typeface="Times New Roman" pitchFamily="18" charset="0"/>
              </a:rPr>
              <a:t>+</a:t>
            </a:r>
            <a:endParaRPr lang="cs-CZ" sz="3200" b="1" baseline="-25000">
              <a:latin typeface="Times New Roman" pitchFamily="18" charset="0"/>
            </a:endParaRPr>
          </a:p>
        </p:txBody>
      </p:sp>
      <p:sp>
        <p:nvSpPr>
          <p:cNvPr id="144482" name="Text Box 141"/>
          <p:cNvSpPr txBox="1">
            <a:spLocks noChangeArrowheads="1"/>
          </p:cNvSpPr>
          <p:nvPr/>
        </p:nvSpPr>
        <p:spPr bwMode="auto">
          <a:xfrm>
            <a:off x="7821614" y="1052514"/>
            <a:ext cx="682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 b="1">
                <a:latin typeface="Times New Roman" pitchFamily="18" charset="0"/>
              </a:rPr>
              <a:t>Na</a:t>
            </a:r>
            <a:r>
              <a:rPr lang="cs-CZ" sz="2000" b="1" baseline="30000">
                <a:latin typeface="Times New Roman" pitchFamily="18" charset="0"/>
              </a:rPr>
              <a:t>+</a:t>
            </a:r>
            <a:endParaRPr lang="cs-CZ" sz="3200" b="1" baseline="-25000">
              <a:latin typeface="Times New Roman" pitchFamily="18" charset="0"/>
            </a:endParaRPr>
          </a:p>
        </p:txBody>
      </p:sp>
      <p:grpSp>
        <p:nvGrpSpPr>
          <p:cNvPr id="14" name="Group 142"/>
          <p:cNvGrpSpPr>
            <a:grpSpLocks/>
          </p:cNvGrpSpPr>
          <p:nvPr/>
        </p:nvGrpSpPr>
        <p:grpSpPr bwMode="auto">
          <a:xfrm>
            <a:off x="7880350" y="1128714"/>
            <a:ext cx="1443038" cy="223837"/>
            <a:chOff x="4004" y="711"/>
            <a:chExt cx="909" cy="141"/>
          </a:xfrm>
        </p:grpSpPr>
        <p:sp>
          <p:nvSpPr>
            <p:cNvPr id="144497" name="Line 143"/>
            <p:cNvSpPr>
              <a:spLocks noChangeShapeType="1"/>
            </p:cNvSpPr>
            <p:nvPr/>
          </p:nvSpPr>
          <p:spPr bwMode="auto">
            <a:xfrm flipV="1">
              <a:off x="4287" y="808"/>
              <a:ext cx="252" cy="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4498" name="Line 144"/>
            <p:cNvSpPr>
              <a:spLocks noChangeShapeType="1"/>
            </p:cNvSpPr>
            <p:nvPr/>
          </p:nvSpPr>
          <p:spPr bwMode="auto">
            <a:xfrm flipV="1">
              <a:off x="4004" y="738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4499" name="Line 145"/>
            <p:cNvSpPr>
              <a:spLocks noChangeShapeType="1"/>
            </p:cNvSpPr>
            <p:nvPr/>
          </p:nvSpPr>
          <p:spPr bwMode="auto">
            <a:xfrm flipV="1">
              <a:off x="4913" y="711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5" name="Group 146"/>
          <p:cNvGrpSpPr>
            <a:grpSpLocks/>
          </p:cNvGrpSpPr>
          <p:nvPr/>
        </p:nvGrpSpPr>
        <p:grpSpPr bwMode="auto">
          <a:xfrm>
            <a:off x="6400801" y="4910139"/>
            <a:ext cx="2238375" cy="1552575"/>
            <a:chOff x="3072" y="3093"/>
            <a:chExt cx="1410" cy="978"/>
          </a:xfrm>
        </p:grpSpPr>
        <p:sp>
          <p:nvSpPr>
            <p:cNvPr id="144485" name="Text Box 147"/>
            <p:cNvSpPr txBox="1">
              <a:spLocks noChangeArrowheads="1"/>
            </p:cNvSpPr>
            <p:nvPr/>
          </p:nvSpPr>
          <p:spPr bwMode="auto">
            <a:xfrm>
              <a:off x="3372" y="3398"/>
              <a:ext cx="156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cs-CZ" sz="1000" b="1" i="1">
                  <a:latin typeface="Times New Roman" pitchFamily="18" charset="0"/>
                </a:rPr>
                <a:t>5</a:t>
              </a:r>
              <a:endParaRPr lang="cs-CZ" sz="1000" i="1">
                <a:latin typeface="Times New Roman" pitchFamily="18" charset="0"/>
              </a:endParaRPr>
            </a:p>
          </p:txBody>
        </p:sp>
        <p:grpSp>
          <p:nvGrpSpPr>
            <p:cNvPr id="16" name="Group 148"/>
            <p:cNvGrpSpPr>
              <a:grpSpLocks/>
            </p:cNvGrpSpPr>
            <p:nvPr/>
          </p:nvGrpSpPr>
          <p:grpSpPr bwMode="auto">
            <a:xfrm>
              <a:off x="3072" y="3093"/>
              <a:ext cx="1410" cy="978"/>
              <a:chOff x="3072" y="3093"/>
              <a:chExt cx="1410" cy="978"/>
            </a:xfrm>
          </p:grpSpPr>
          <p:sp>
            <p:nvSpPr>
              <p:cNvPr id="144487" name="Freeform 149"/>
              <p:cNvSpPr>
                <a:spLocks/>
              </p:cNvSpPr>
              <p:nvPr/>
            </p:nvSpPr>
            <p:spPr bwMode="auto">
              <a:xfrm>
                <a:off x="3693" y="3452"/>
                <a:ext cx="789" cy="600"/>
              </a:xfrm>
              <a:custGeom>
                <a:avLst/>
                <a:gdLst>
                  <a:gd name="T0" fmla="*/ 752 w 789"/>
                  <a:gd name="T1" fmla="*/ 0 h 600"/>
                  <a:gd name="T2" fmla="*/ 692 w 789"/>
                  <a:gd name="T3" fmla="*/ 486 h 600"/>
                  <a:gd name="T4" fmla="*/ 169 w 789"/>
                  <a:gd name="T5" fmla="*/ 584 h 600"/>
                  <a:gd name="T6" fmla="*/ 0 w 789"/>
                  <a:gd name="T7" fmla="*/ 393 h 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9"/>
                  <a:gd name="T13" fmla="*/ 0 h 600"/>
                  <a:gd name="T14" fmla="*/ 789 w 789"/>
                  <a:gd name="T15" fmla="*/ 600 h 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9" h="600">
                    <a:moveTo>
                      <a:pt x="752" y="0"/>
                    </a:moveTo>
                    <a:cubicBezTo>
                      <a:pt x="741" y="81"/>
                      <a:pt x="789" y="389"/>
                      <a:pt x="692" y="486"/>
                    </a:cubicBezTo>
                    <a:cubicBezTo>
                      <a:pt x="595" y="583"/>
                      <a:pt x="284" y="600"/>
                      <a:pt x="169" y="584"/>
                    </a:cubicBezTo>
                    <a:cubicBezTo>
                      <a:pt x="54" y="568"/>
                      <a:pt x="35" y="433"/>
                      <a:pt x="0" y="39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88" name="Oval 150"/>
              <p:cNvSpPr>
                <a:spLocks noChangeArrowheads="1"/>
              </p:cNvSpPr>
              <p:nvPr/>
            </p:nvSpPr>
            <p:spPr bwMode="auto">
              <a:xfrm>
                <a:off x="3228" y="3615"/>
                <a:ext cx="618" cy="22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cs-CZ" sz="1200" b="1">
                    <a:latin typeface="Times New Roman" pitchFamily="18" charset="0"/>
                  </a:rPr>
                  <a:t>[Na</a:t>
                </a:r>
                <a:r>
                  <a:rPr lang="cs-CZ" sz="1200" b="1" baseline="30000">
                    <a:latin typeface="Times New Roman" pitchFamily="18" charset="0"/>
                  </a:rPr>
                  <a:t>+</a:t>
                </a:r>
                <a:r>
                  <a:rPr lang="cs-CZ" sz="1200" b="1">
                    <a:latin typeface="Times New Roman" pitchFamily="18" charset="0"/>
                  </a:rPr>
                  <a:t>]</a:t>
                </a:r>
                <a:r>
                  <a:rPr lang="cs-CZ" sz="1200" b="1" baseline="-25000">
                    <a:latin typeface="Times New Roman" pitchFamily="18" charset="0"/>
                  </a:rPr>
                  <a:t>e</a:t>
                </a:r>
                <a:r>
                  <a:rPr lang="cs-CZ" sz="1200" b="1">
                    <a:latin typeface="Times New Roman" pitchFamily="18" charset="0"/>
                  </a:rPr>
                  <a:t>-[Na</a:t>
                </a:r>
                <a:r>
                  <a:rPr lang="cs-CZ" sz="1200" b="1" baseline="30000">
                    <a:latin typeface="Times New Roman" pitchFamily="18" charset="0"/>
                  </a:rPr>
                  <a:t>+</a:t>
                </a:r>
                <a:r>
                  <a:rPr lang="cs-CZ" sz="1200" b="1">
                    <a:latin typeface="Times New Roman" pitchFamily="18" charset="0"/>
                  </a:rPr>
                  <a:t>]</a:t>
                </a:r>
                <a:r>
                  <a:rPr lang="cs-CZ" sz="1200" b="1" baseline="-25000">
                    <a:latin typeface="Times New Roman" pitchFamily="18" charset="0"/>
                  </a:rPr>
                  <a:t>i</a:t>
                </a: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44489" name="Freeform 151"/>
              <p:cNvSpPr>
                <a:spLocks/>
              </p:cNvSpPr>
              <p:nvPr/>
            </p:nvSpPr>
            <p:spPr bwMode="auto">
              <a:xfrm>
                <a:off x="3520" y="3332"/>
                <a:ext cx="47" cy="283"/>
              </a:xfrm>
              <a:custGeom>
                <a:avLst/>
                <a:gdLst>
                  <a:gd name="T0" fmla="*/ 0 w 27"/>
                  <a:gd name="T1" fmla="*/ 283 h 261"/>
                  <a:gd name="T2" fmla="*/ 47 w 27"/>
                  <a:gd name="T3" fmla="*/ 0 h 261"/>
                  <a:gd name="T4" fmla="*/ 0 60000 65536"/>
                  <a:gd name="T5" fmla="*/ 0 60000 65536"/>
                  <a:gd name="T6" fmla="*/ 0 w 27"/>
                  <a:gd name="T7" fmla="*/ 0 h 261"/>
                  <a:gd name="T8" fmla="*/ 27 w 27"/>
                  <a:gd name="T9" fmla="*/ 261 h 26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" h="261">
                    <a:moveTo>
                      <a:pt x="0" y="261"/>
                    </a:moveTo>
                    <a:lnTo>
                      <a:pt x="27" y="0"/>
                    </a:ln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90" name="Text Box 152"/>
              <p:cNvSpPr txBox="1">
                <a:spLocks noChangeArrowheads="1"/>
              </p:cNvSpPr>
              <p:nvPr/>
            </p:nvSpPr>
            <p:spPr bwMode="auto">
              <a:xfrm>
                <a:off x="3963" y="3917"/>
                <a:ext cx="156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cs-CZ" sz="1000" b="1" i="1">
                    <a:latin typeface="Times New Roman" pitchFamily="18" charset="0"/>
                  </a:rPr>
                  <a:t>4</a:t>
                </a:r>
                <a:endParaRPr lang="cs-CZ" sz="1000" i="1">
                  <a:latin typeface="Times New Roman" pitchFamily="18" charset="0"/>
                </a:endParaRPr>
              </a:p>
            </p:txBody>
          </p:sp>
          <p:grpSp>
            <p:nvGrpSpPr>
              <p:cNvPr id="17" name="Group 153"/>
              <p:cNvGrpSpPr>
                <a:grpSpLocks/>
              </p:cNvGrpSpPr>
              <p:nvPr/>
            </p:nvGrpSpPr>
            <p:grpSpPr bwMode="auto">
              <a:xfrm>
                <a:off x="3530" y="3093"/>
                <a:ext cx="163" cy="164"/>
                <a:chOff x="4214" y="3396"/>
                <a:chExt cx="163" cy="164"/>
              </a:xfrm>
            </p:grpSpPr>
            <p:sp>
              <p:nvSpPr>
                <p:cNvPr id="144495" name="Oval 154"/>
                <p:cNvSpPr>
                  <a:spLocks noChangeArrowheads="1"/>
                </p:cNvSpPr>
                <p:nvPr/>
              </p:nvSpPr>
              <p:spPr bwMode="auto">
                <a:xfrm>
                  <a:off x="4214" y="3396"/>
                  <a:ext cx="163" cy="16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496" name="Line 155"/>
                <p:cNvSpPr>
                  <a:spLocks noChangeShapeType="1"/>
                </p:cNvSpPr>
                <p:nvPr/>
              </p:nvSpPr>
              <p:spPr bwMode="auto">
                <a:xfrm>
                  <a:off x="4297" y="3425"/>
                  <a:ext cx="0" cy="12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18" name="Group 156"/>
              <p:cNvGrpSpPr>
                <a:grpSpLocks/>
              </p:cNvGrpSpPr>
              <p:nvPr/>
            </p:nvGrpSpPr>
            <p:grpSpPr bwMode="auto">
              <a:xfrm>
                <a:off x="3072" y="3648"/>
                <a:ext cx="163" cy="164"/>
                <a:chOff x="4214" y="3396"/>
                <a:chExt cx="163" cy="164"/>
              </a:xfrm>
            </p:grpSpPr>
            <p:sp>
              <p:nvSpPr>
                <p:cNvPr id="144493" name="Oval 157"/>
                <p:cNvSpPr>
                  <a:spLocks noChangeArrowheads="1"/>
                </p:cNvSpPr>
                <p:nvPr/>
              </p:nvSpPr>
              <p:spPr bwMode="auto">
                <a:xfrm>
                  <a:off x="4214" y="3396"/>
                  <a:ext cx="163" cy="16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494" name="Line 158"/>
                <p:cNvSpPr>
                  <a:spLocks noChangeShapeType="1"/>
                </p:cNvSpPr>
                <p:nvPr/>
              </p:nvSpPr>
              <p:spPr bwMode="auto">
                <a:xfrm>
                  <a:off x="4297" y="3425"/>
                  <a:ext cx="0" cy="12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</p:grpSp>
      </p:grpSp>
      <p:sp>
        <p:nvSpPr>
          <p:cNvPr id="159" name="AutoShape 2"/>
          <p:cNvSpPr>
            <a:spLocks noChangeArrowheads="1"/>
          </p:cNvSpPr>
          <p:nvPr/>
        </p:nvSpPr>
        <p:spPr bwMode="auto">
          <a:xfrm>
            <a:off x="2689226" y="0"/>
            <a:ext cx="2632075" cy="2698750"/>
          </a:xfrm>
          <a:prstGeom prst="cloudCallout">
            <a:avLst>
              <a:gd name="adj1" fmla="val -33472"/>
              <a:gd name="adj2" fmla="val 68296"/>
            </a:avLst>
          </a:prstGeom>
          <a:solidFill>
            <a:srgbClr val="66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160" name="AutoShape 3"/>
          <p:cNvSpPr>
            <a:spLocks noChangeArrowheads="1"/>
          </p:cNvSpPr>
          <p:nvPr/>
        </p:nvSpPr>
        <p:spPr bwMode="auto">
          <a:xfrm>
            <a:off x="2724150" y="3200401"/>
            <a:ext cx="2095500" cy="264001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161" name="Oval 4"/>
          <p:cNvSpPr>
            <a:spLocks noChangeArrowheads="1"/>
          </p:cNvSpPr>
          <p:nvPr/>
        </p:nvSpPr>
        <p:spPr bwMode="auto">
          <a:xfrm>
            <a:off x="2513014" y="4886326"/>
            <a:ext cx="441325" cy="436563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Line 5"/>
          <p:cNvSpPr>
            <a:spLocks noChangeShapeType="1"/>
          </p:cNvSpPr>
          <p:nvPr/>
        </p:nvSpPr>
        <p:spPr bwMode="auto">
          <a:xfrm>
            <a:off x="2295526" y="5330825"/>
            <a:ext cx="1171575" cy="7938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" name="Freeform 6"/>
          <p:cNvSpPr>
            <a:spLocks/>
          </p:cNvSpPr>
          <p:nvPr/>
        </p:nvSpPr>
        <p:spPr bwMode="auto">
          <a:xfrm>
            <a:off x="2244725" y="4408488"/>
            <a:ext cx="1119188" cy="506412"/>
          </a:xfrm>
          <a:custGeom>
            <a:avLst/>
            <a:gdLst>
              <a:gd name="T0" fmla="*/ 0 w 760"/>
              <a:gd name="T1" fmla="*/ 465549 h 347"/>
              <a:gd name="T2" fmla="*/ 942474 w 760"/>
              <a:gd name="T3" fmla="*/ 429064 h 347"/>
              <a:gd name="T4" fmla="*/ 1063229 w 760"/>
              <a:gd name="T5" fmla="*/ 0 h 347"/>
              <a:gd name="T6" fmla="*/ 0 60000 65536"/>
              <a:gd name="T7" fmla="*/ 0 60000 65536"/>
              <a:gd name="T8" fmla="*/ 0 60000 65536"/>
              <a:gd name="T9" fmla="*/ 0 w 760"/>
              <a:gd name="T10" fmla="*/ 0 h 347"/>
              <a:gd name="T11" fmla="*/ 760 w 760"/>
              <a:gd name="T12" fmla="*/ 347 h 3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0" h="347">
                <a:moveTo>
                  <a:pt x="0" y="319"/>
                </a:moveTo>
                <a:cubicBezTo>
                  <a:pt x="107" y="315"/>
                  <a:pt x="520" y="347"/>
                  <a:pt x="640" y="294"/>
                </a:cubicBezTo>
                <a:cubicBezTo>
                  <a:pt x="760" y="241"/>
                  <a:pt x="716" y="98"/>
                  <a:pt x="722" y="0"/>
                </a:cubicBezTo>
              </a:path>
            </a:pathLst>
          </a:custGeom>
          <a:noFill/>
          <a:ln w="5715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Text Box 7"/>
          <p:cNvSpPr txBox="1">
            <a:spLocks noChangeArrowheads="1"/>
          </p:cNvSpPr>
          <p:nvPr/>
        </p:nvSpPr>
        <p:spPr bwMode="auto">
          <a:xfrm>
            <a:off x="3451225" y="5110163"/>
            <a:ext cx="6731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2400" b="1">
                <a:latin typeface="Times New Roman" pitchFamily="18" charset="0"/>
              </a:rPr>
              <a:t>Na</a:t>
            </a:r>
            <a:r>
              <a:rPr lang="cs-CZ" sz="2400" b="1" baseline="5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65" name="Oval 8"/>
          <p:cNvSpPr>
            <a:spLocks noChangeArrowheads="1"/>
          </p:cNvSpPr>
          <p:nvPr/>
        </p:nvSpPr>
        <p:spPr bwMode="auto">
          <a:xfrm>
            <a:off x="4627563" y="4881563"/>
            <a:ext cx="442912" cy="436562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Line 9"/>
          <p:cNvSpPr>
            <a:spLocks noChangeShapeType="1"/>
          </p:cNvSpPr>
          <p:nvPr/>
        </p:nvSpPr>
        <p:spPr bwMode="auto">
          <a:xfrm>
            <a:off x="4070351" y="5324475"/>
            <a:ext cx="1236663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7" name="Text Box 10"/>
          <p:cNvSpPr txBox="1">
            <a:spLocks noChangeArrowheads="1"/>
          </p:cNvSpPr>
          <p:nvPr/>
        </p:nvSpPr>
        <p:spPr bwMode="auto">
          <a:xfrm>
            <a:off x="3833814" y="4518026"/>
            <a:ext cx="598487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2800" b="1">
                <a:latin typeface="Times New Roman" pitchFamily="18" charset="0"/>
              </a:rPr>
              <a:t>K</a:t>
            </a:r>
            <a:r>
              <a:rPr lang="cs-CZ" sz="2800" b="1" baseline="5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68" name="Freeform 11"/>
          <p:cNvSpPr>
            <a:spLocks/>
          </p:cNvSpPr>
          <p:nvPr/>
        </p:nvSpPr>
        <p:spPr bwMode="auto">
          <a:xfrm>
            <a:off x="4021139" y="4044950"/>
            <a:ext cx="1335087" cy="547688"/>
          </a:xfrm>
          <a:custGeom>
            <a:avLst/>
            <a:gdLst>
              <a:gd name="T0" fmla="*/ 1335087 w 1098"/>
              <a:gd name="T1" fmla="*/ 40356 h 475"/>
              <a:gd name="T2" fmla="*/ 214003 w 1098"/>
              <a:gd name="T3" fmla="*/ 84171 h 475"/>
              <a:gd name="T4" fmla="*/ 53501 w 1098"/>
              <a:gd name="T5" fmla="*/ 547688 h 475"/>
              <a:gd name="T6" fmla="*/ 0 60000 65536"/>
              <a:gd name="T7" fmla="*/ 0 60000 65536"/>
              <a:gd name="T8" fmla="*/ 0 60000 65536"/>
              <a:gd name="T9" fmla="*/ 0 w 1098"/>
              <a:gd name="T10" fmla="*/ 0 h 475"/>
              <a:gd name="T11" fmla="*/ 1098 w 1098"/>
              <a:gd name="T12" fmla="*/ 475 h 4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8" h="475">
                <a:moveTo>
                  <a:pt x="1098" y="35"/>
                </a:moveTo>
                <a:cubicBezTo>
                  <a:pt x="943" y="40"/>
                  <a:pt x="352" y="0"/>
                  <a:pt x="176" y="73"/>
                </a:cubicBezTo>
                <a:cubicBezTo>
                  <a:pt x="0" y="146"/>
                  <a:pt x="56" y="357"/>
                  <a:pt x="44" y="475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AutoShape 12"/>
          <p:cNvSpPr>
            <a:spLocks noChangeArrowheads="1"/>
          </p:cNvSpPr>
          <p:nvPr/>
        </p:nvSpPr>
        <p:spPr bwMode="auto">
          <a:xfrm rot="5475238">
            <a:off x="4683126" y="3798889"/>
            <a:ext cx="314325" cy="561975"/>
          </a:xfrm>
          <a:prstGeom prst="can">
            <a:avLst>
              <a:gd name="adj" fmla="val 36436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Freeform 13"/>
          <p:cNvSpPr>
            <a:spLocks/>
          </p:cNvSpPr>
          <p:nvPr/>
        </p:nvSpPr>
        <p:spPr bwMode="auto">
          <a:xfrm>
            <a:off x="5019675" y="4089400"/>
            <a:ext cx="103188" cy="1588"/>
          </a:xfrm>
          <a:custGeom>
            <a:avLst/>
            <a:gdLst>
              <a:gd name="T0" fmla="*/ 0 w 70"/>
              <a:gd name="T1" fmla="*/ 0 h 1"/>
              <a:gd name="T2" fmla="*/ 103188 w 70"/>
              <a:gd name="T3" fmla="*/ 0 h 1"/>
              <a:gd name="T4" fmla="*/ 0 60000 65536"/>
              <a:gd name="T5" fmla="*/ 0 60000 65536"/>
              <a:gd name="T6" fmla="*/ 0 w 70"/>
              <a:gd name="T7" fmla="*/ 0 h 1"/>
              <a:gd name="T8" fmla="*/ 70 w 7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0" h="1">
                <a:moveTo>
                  <a:pt x="0" y="0"/>
                </a:moveTo>
                <a:lnTo>
                  <a:pt x="7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Freeform 14"/>
          <p:cNvSpPr>
            <a:spLocks/>
          </p:cNvSpPr>
          <p:nvPr/>
        </p:nvSpPr>
        <p:spPr bwMode="auto">
          <a:xfrm>
            <a:off x="4291013" y="4259264"/>
            <a:ext cx="1270000" cy="663575"/>
          </a:xfrm>
          <a:custGeom>
            <a:avLst/>
            <a:gdLst>
              <a:gd name="T0" fmla="*/ 0 w 800"/>
              <a:gd name="T1" fmla="*/ 615950 h 418"/>
              <a:gd name="T2" fmla="*/ 1066800 w 800"/>
              <a:gd name="T3" fmla="*/ 560388 h 418"/>
              <a:gd name="T4" fmla="*/ 1217613 w 800"/>
              <a:gd name="T5" fmla="*/ 0 h 418"/>
              <a:gd name="T6" fmla="*/ 0 60000 65536"/>
              <a:gd name="T7" fmla="*/ 0 60000 65536"/>
              <a:gd name="T8" fmla="*/ 0 60000 65536"/>
              <a:gd name="T9" fmla="*/ 0 w 800"/>
              <a:gd name="T10" fmla="*/ 0 h 418"/>
              <a:gd name="T11" fmla="*/ 800 w 800"/>
              <a:gd name="T12" fmla="*/ 418 h 4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0" h="418">
                <a:moveTo>
                  <a:pt x="0" y="388"/>
                </a:moveTo>
                <a:cubicBezTo>
                  <a:pt x="113" y="383"/>
                  <a:pt x="544" y="418"/>
                  <a:pt x="672" y="353"/>
                </a:cubicBezTo>
                <a:cubicBezTo>
                  <a:pt x="800" y="288"/>
                  <a:pt x="773" y="174"/>
                  <a:pt x="767" y="0"/>
                </a:cubicBezTo>
              </a:path>
            </a:pathLst>
          </a:custGeom>
          <a:noFill/>
          <a:ln w="5715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Text Box 15"/>
          <p:cNvSpPr txBox="1">
            <a:spLocks noChangeArrowheads="1"/>
          </p:cNvSpPr>
          <p:nvPr/>
        </p:nvSpPr>
        <p:spPr bwMode="auto">
          <a:xfrm>
            <a:off x="5294348" y="3864125"/>
            <a:ext cx="45236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b="1">
                <a:latin typeface="Times New Roman" pitchFamily="18" charset="0"/>
              </a:rPr>
              <a:t>K</a:t>
            </a:r>
            <a:r>
              <a:rPr lang="cs-CZ" b="1" baseline="50000">
                <a:latin typeface="Times New Roman" pitchFamily="18" charset="0"/>
              </a:rPr>
              <a:t>+</a:t>
            </a:r>
            <a:endParaRPr lang="cs-CZ" sz="2400" b="1">
              <a:latin typeface="Times New Roman" pitchFamily="18" charset="0"/>
            </a:endParaRPr>
          </a:p>
        </p:txBody>
      </p:sp>
      <p:sp>
        <p:nvSpPr>
          <p:cNvPr id="173" name="Text Box 16"/>
          <p:cNvSpPr txBox="1">
            <a:spLocks noChangeArrowheads="1"/>
          </p:cNvSpPr>
          <p:nvPr/>
        </p:nvSpPr>
        <p:spPr bwMode="auto">
          <a:xfrm>
            <a:off x="3160714" y="4121151"/>
            <a:ext cx="33337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1000" b="1">
                <a:latin typeface="Times New Roman" pitchFamily="18" charset="0"/>
              </a:rPr>
              <a:t>H</a:t>
            </a:r>
            <a:r>
              <a:rPr lang="cs-CZ" sz="1000" b="1" baseline="5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74" name="Freeform 17"/>
          <p:cNvSpPr>
            <a:spLocks/>
          </p:cNvSpPr>
          <p:nvPr/>
        </p:nvSpPr>
        <p:spPr bwMode="auto">
          <a:xfrm>
            <a:off x="3275014" y="3602039"/>
            <a:ext cx="458787" cy="473075"/>
          </a:xfrm>
          <a:custGeom>
            <a:avLst/>
            <a:gdLst>
              <a:gd name="T0" fmla="*/ 17646 w 312"/>
              <a:gd name="T1" fmla="*/ 473075 h 324"/>
              <a:gd name="T2" fmla="*/ 73524 w 312"/>
              <a:gd name="T3" fmla="*/ 74466 h 324"/>
              <a:gd name="T4" fmla="*/ 458787 w 312"/>
              <a:gd name="T5" fmla="*/ 26282 h 324"/>
              <a:gd name="T6" fmla="*/ 0 60000 65536"/>
              <a:gd name="T7" fmla="*/ 0 60000 65536"/>
              <a:gd name="T8" fmla="*/ 0 60000 65536"/>
              <a:gd name="T9" fmla="*/ 0 w 312"/>
              <a:gd name="T10" fmla="*/ 0 h 324"/>
              <a:gd name="T11" fmla="*/ 312 w 312"/>
              <a:gd name="T12" fmla="*/ 324 h 3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2" h="324">
                <a:moveTo>
                  <a:pt x="12" y="324"/>
                </a:moveTo>
                <a:cubicBezTo>
                  <a:pt x="18" y="279"/>
                  <a:pt x="0" y="102"/>
                  <a:pt x="50" y="51"/>
                </a:cubicBezTo>
                <a:cubicBezTo>
                  <a:pt x="100" y="0"/>
                  <a:pt x="149" y="18"/>
                  <a:pt x="312" y="18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Text Box 18"/>
          <p:cNvSpPr txBox="1">
            <a:spLocks noChangeArrowheads="1"/>
          </p:cNvSpPr>
          <p:nvPr/>
        </p:nvSpPr>
        <p:spPr bwMode="auto">
          <a:xfrm>
            <a:off x="3742142" y="3451326"/>
            <a:ext cx="103265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1400" b="1" i="1" dirty="0" err="1">
                <a:latin typeface="Times New Roman" pitchFamily="18" charset="0"/>
              </a:rPr>
              <a:t>metabolism</a:t>
            </a:r>
            <a:endParaRPr lang="cs-CZ" sz="2400" dirty="0">
              <a:latin typeface="Times New Roman" pitchFamily="18" charset="0"/>
            </a:endParaRPr>
          </a:p>
        </p:txBody>
      </p:sp>
      <p:sp>
        <p:nvSpPr>
          <p:cNvPr id="176" name="Text Box 19"/>
          <p:cNvSpPr txBox="1">
            <a:spLocks noChangeArrowheads="1"/>
          </p:cNvSpPr>
          <p:nvPr/>
        </p:nvSpPr>
        <p:spPr bwMode="auto">
          <a:xfrm>
            <a:off x="1851026" y="4760913"/>
            <a:ext cx="315913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900" b="1">
                <a:latin typeface="Times New Roman" pitchFamily="18" charset="0"/>
              </a:rPr>
              <a:t>H</a:t>
            </a:r>
            <a:r>
              <a:rPr lang="cs-CZ" sz="900" b="1" baseline="5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77" name="AutoShape 20"/>
          <p:cNvSpPr>
            <a:spLocks noChangeArrowheads="1"/>
          </p:cNvSpPr>
          <p:nvPr/>
        </p:nvSpPr>
        <p:spPr bwMode="auto">
          <a:xfrm>
            <a:off x="3101976" y="977901"/>
            <a:ext cx="822325" cy="11588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Text Box 21"/>
          <p:cNvSpPr txBox="1">
            <a:spLocks noChangeArrowheads="1"/>
          </p:cNvSpPr>
          <p:nvPr/>
        </p:nvSpPr>
        <p:spPr bwMode="auto">
          <a:xfrm>
            <a:off x="4097338" y="1652589"/>
            <a:ext cx="519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 b="1">
                <a:latin typeface="Times New Roman" pitchFamily="18" charset="0"/>
              </a:rPr>
              <a:t>K</a:t>
            </a:r>
            <a:r>
              <a:rPr lang="cs-CZ" sz="2000" b="1" baseline="30000">
                <a:latin typeface="Times New Roman" pitchFamily="18" charset="0"/>
              </a:rPr>
              <a:t>+</a:t>
            </a:r>
            <a:endParaRPr lang="cs-CZ" sz="3200" b="1" baseline="-25000">
              <a:latin typeface="Times New Roman" pitchFamily="18" charset="0"/>
            </a:endParaRPr>
          </a:p>
        </p:txBody>
      </p:sp>
      <p:sp>
        <p:nvSpPr>
          <p:cNvPr id="179" name="Text Box 22"/>
          <p:cNvSpPr txBox="1">
            <a:spLocks noChangeArrowheads="1"/>
          </p:cNvSpPr>
          <p:nvPr/>
        </p:nvSpPr>
        <p:spPr bwMode="auto">
          <a:xfrm>
            <a:off x="4100513" y="1271589"/>
            <a:ext cx="519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 b="1">
                <a:latin typeface="Times New Roman" pitchFamily="18" charset="0"/>
              </a:rPr>
              <a:t>H</a:t>
            </a:r>
            <a:r>
              <a:rPr lang="cs-CZ" sz="2000" b="1" baseline="30000">
                <a:latin typeface="Times New Roman" pitchFamily="18" charset="0"/>
              </a:rPr>
              <a:t>+</a:t>
            </a:r>
            <a:endParaRPr lang="cs-CZ" sz="3200" b="1" baseline="-25000">
              <a:latin typeface="Times New Roman" pitchFamily="18" charset="0"/>
            </a:endParaRPr>
          </a:p>
        </p:txBody>
      </p:sp>
      <p:sp>
        <p:nvSpPr>
          <p:cNvPr id="180" name="Text Box 23"/>
          <p:cNvSpPr txBox="1">
            <a:spLocks noChangeArrowheads="1"/>
          </p:cNvSpPr>
          <p:nvPr/>
        </p:nvSpPr>
        <p:spPr bwMode="auto">
          <a:xfrm>
            <a:off x="3262313" y="1639889"/>
            <a:ext cx="519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 b="1">
                <a:latin typeface="Times New Roman" pitchFamily="18" charset="0"/>
              </a:rPr>
              <a:t>K</a:t>
            </a:r>
            <a:r>
              <a:rPr lang="cs-CZ" sz="2000" b="1" baseline="30000">
                <a:latin typeface="Times New Roman" pitchFamily="18" charset="0"/>
              </a:rPr>
              <a:t>+</a:t>
            </a:r>
            <a:endParaRPr lang="cs-CZ" sz="3200" b="1" baseline="-25000">
              <a:latin typeface="Times New Roman" pitchFamily="18" charset="0"/>
            </a:endParaRPr>
          </a:p>
        </p:txBody>
      </p:sp>
      <p:sp>
        <p:nvSpPr>
          <p:cNvPr id="181" name="Text Box 24"/>
          <p:cNvSpPr txBox="1">
            <a:spLocks noChangeArrowheads="1"/>
          </p:cNvSpPr>
          <p:nvPr/>
        </p:nvSpPr>
        <p:spPr bwMode="auto">
          <a:xfrm>
            <a:off x="3232151" y="1306514"/>
            <a:ext cx="519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 b="1">
                <a:latin typeface="Times New Roman" pitchFamily="18" charset="0"/>
              </a:rPr>
              <a:t>H</a:t>
            </a:r>
            <a:r>
              <a:rPr lang="cs-CZ" sz="2000" b="1" baseline="30000">
                <a:latin typeface="Times New Roman" pitchFamily="18" charset="0"/>
              </a:rPr>
              <a:t>+</a:t>
            </a:r>
            <a:endParaRPr lang="cs-CZ" sz="3200" b="1" baseline="-25000">
              <a:latin typeface="Times New Roman" pitchFamily="18" charset="0"/>
            </a:endParaRPr>
          </a:p>
        </p:txBody>
      </p:sp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3263901" y="1395414"/>
            <a:ext cx="904875" cy="180975"/>
            <a:chOff x="1096" y="879"/>
            <a:chExt cx="570" cy="114"/>
          </a:xfrm>
        </p:grpSpPr>
        <p:sp>
          <p:nvSpPr>
            <p:cNvPr id="183" name="Line 26"/>
            <p:cNvSpPr>
              <a:spLocks noChangeShapeType="1"/>
            </p:cNvSpPr>
            <p:nvPr/>
          </p:nvSpPr>
          <p:spPr bwMode="auto">
            <a:xfrm flipH="1">
              <a:off x="1342" y="948"/>
              <a:ext cx="32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" name="Line 27"/>
            <p:cNvSpPr>
              <a:spLocks noChangeShapeType="1"/>
            </p:cNvSpPr>
            <p:nvPr/>
          </p:nvSpPr>
          <p:spPr bwMode="auto">
            <a:xfrm flipV="1">
              <a:off x="1096" y="879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0" name="Group 28"/>
          <p:cNvGrpSpPr>
            <a:grpSpLocks/>
          </p:cNvGrpSpPr>
          <p:nvPr/>
        </p:nvGrpSpPr>
        <p:grpSpPr bwMode="auto">
          <a:xfrm>
            <a:off x="3259139" y="1746251"/>
            <a:ext cx="1285875" cy="193675"/>
            <a:chOff x="1093" y="1100"/>
            <a:chExt cx="810" cy="122"/>
          </a:xfrm>
        </p:grpSpPr>
        <p:sp>
          <p:nvSpPr>
            <p:cNvPr id="186" name="Line 29"/>
            <p:cNvSpPr>
              <a:spLocks noChangeShapeType="1"/>
            </p:cNvSpPr>
            <p:nvPr/>
          </p:nvSpPr>
          <p:spPr bwMode="auto">
            <a:xfrm flipV="1">
              <a:off x="1382" y="1156"/>
              <a:ext cx="263" cy="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7" name="Line 30"/>
            <p:cNvSpPr>
              <a:spLocks noChangeShapeType="1"/>
            </p:cNvSpPr>
            <p:nvPr/>
          </p:nvSpPr>
          <p:spPr bwMode="auto">
            <a:xfrm flipV="1">
              <a:off x="1093" y="1100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8" name="Line 31"/>
            <p:cNvSpPr>
              <a:spLocks noChangeShapeType="1"/>
            </p:cNvSpPr>
            <p:nvPr/>
          </p:nvSpPr>
          <p:spPr bwMode="auto">
            <a:xfrm flipV="1">
              <a:off x="1903" y="1108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89" name="Text Box 32"/>
          <p:cNvSpPr txBox="1">
            <a:spLocks noChangeArrowheads="1"/>
          </p:cNvSpPr>
          <p:nvPr/>
        </p:nvSpPr>
        <p:spPr bwMode="auto">
          <a:xfrm>
            <a:off x="2928948" y="448003"/>
            <a:ext cx="223094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cs-CZ" sz="1400" b="1" i="1" dirty="0">
                <a:latin typeface="Times New Roman" pitchFamily="18" charset="0"/>
              </a:rPr>
              <a:t>H</a:t>
            </a:r>
            <a:r>
              <a:rPr lang="cs-CZ" sz="1400" b="1" i="1" baseline="50000" dirty="0">
                <a:latin typeface="Times New Roman" pitchFamily="18" charset="0"/>
              </a:rPr>
              <a:t>+</a:t>
            </a:r>
            <a:r>
              <a:rPr lang="cs-CZ" sz="1400" b="1" i="1" dirty="0">
                <a:latin typeface="Times New Roman" pitchFamily="18" charset="0"/>
              </a:rPr>
              <a:t>/K</a:t>
            </a:r>
            <a:r>
              <a:rPr lang="cs-CZ" sz="1400" b="1" i="1" baseline="50000" dirty="0">
                <a:latin typeface="Times New Roman" pitchFamily="18" charset="0"/>
              </a:rPr>
              <a:t>+ </a:t>
            </a:r>
            <a:r>
              <a:rPr lang="cs-CZ" sz="1400" b="1" i="1" dirty="0">
                <a:latin typeface="Times New Roman" pitchFamily="18" charset="0"/>
              </a:rPr>
              <a:t>a H</a:t>
            </a:r>
            <a:r>
              <a:rPr lang="cs-CZ" sz="1400" b="1" i="1" baseline="50000" dirty="0">
                <a:latin typeface="Times New Roman" pitchFamily="18" charset="0"/>
              </a:rPr>
              <a:t>+</a:t>
            </a:r>
            <a:r>
              <a:rPr lang="cs-CZ" sz="1400" b="1" i="1" dirty="0">
                <a:latin typeface="Times New Roman" pitchFamily="18" charset="0"/>
              </a:rPr>
              <a:t>/Na</a:t>
            </a:r>
            <a:r>
              <a:rPr lang="cs-CZ" sz="1400" b="1" i="1" baseline="50000" dirty="0">
                <a:latin typeface="Times New Roman" pitchFamily="18" charset="0"/>
              </a:rPr>
              <a:t>+</a:t>
            </a:r>
            <a:r>
              <a:rPr lang="cs-CZ" sz="1400" b="1" i="1" dirty="0">
                <a:latin typeface="Times New Roman" pitchFamily="18" charset="0"/>
              </a:rPr>
              <a:t>  výměna při </a:t>
            </a:r>
            <a:r>
              <a:rPr lang="cs-CZ" sz="1400" b="1" i="1" dirty="0" err="1">
                <a:latin typeface="Times New Roman" pitchFamily="18" charset="0"/>
              </a:rPr>
              <a:t>alkalémii</a:t>
            </a:r>
            <a:endParaRPr lang="cs-CZ" sz="1400" b="1" i="1" dirty="0">
              <a:latin typeface="Times New Roman" pitchFamily="18" charset="0"/>
            </a:endParaRPr>
          </a:p>
        </p:txBody>
      </p:sp>
      <p:grpSp>
        <p:nvGrpSpPr>
          <p:cNvPr id="21" name="Group 34"/>
          <p:cNvGrpSpPr>
            <a:grpSpLocks/>
          </p:cNvGrpSpPr>
          <p:nvPr/>
        </p:nvGrpSpPr>
        <p:grpSpPr bwMode="auto">
          <a:xfrm>
            <a:off x="1636713" y="4770438"/>
            <a:ext cx="258762" cy="260350"/>
            <a:chOff x="3131" y="3812"/>
            <a:chExt cx="163" cy="164"/>
          </a:xfrm>
        </p:grpSpPr>
        <p:sp>
          <p:nvSpPr>
            <p:cNvPr id="191" name="Oval 35"/>
            <p:cNvSpPr>
              <a:spLocks noChangeArrowheads="1"/>
            </p:cNvSpPr>
            <p:nvPr/>
          </p:nvSpPr>
          <p:spPr bwMode="auto">
            <a:xfrm>
              <a:off x="3131" y="3812"/>
              <a:ext cx="163" cy="164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Line 36"/>
            <p:cNvSpPr>
              <a:spLocks noChangeShapeType="1"/>
            </p:cNvSpPr>
            <p:nvPr/>
          </p:nvSpPr>
          <p:spPr bwMode="auto">
            <a:xfrm>
              <a:off x="3212" y="3839"/>
              <a:ext cx="6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2" name="Group 37"/>
          <p:cNvGrpSpPr>
            <a:grpSpLocks/>
          </p:cNvGrpSpPr>
          <p:nvPr/>
        </p:nvGrpSpPr>
        <p:grpSpPr bwMode="auto">
          <a:xfrm>
            <a:off x="3581401" y="5483225"/>
            <a:ext cx="258763" cy="260350"/>
            <a:chOff x="435" y="3478"/>
            <a:chExt cx="163" cy="164"/>
          </a:xfrm>
        </p:grpSpPr>
        <p:sp>
          <p:nvSpPr>
            <p:cNvPr id="194" name="Oval 38"/>
            <p:cNvSpPr>
              <a:spLocks noChangeArrowheads="1"/>
            </p:cNvSpPr>
            <p:nvPr/>
          </p:nvSpPr>
          <p:spPr bwMode="auto">
            <a:xfrm>
              <a:off x="435" y="3478"/>
              <a:ext cx="163" cy="1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Line 39"/>
            <p:cNvSpPr>
              <a:spLocks noChangeShapeType="1"/>
            </p:cNvSpPr>
            <p:nvPr/>
          </p:nvSpPr>
          <p:spPr bwMode="auto">
            <a:xfrm>
              <a:off x="516" y="3505"/>
              <a:ext cx="6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96" name="Freeform 40"/>
          <p:cNvSpPr>
            <a:spLocks/>
          </p:cNvSpPr>
          <p:nvPr/>
        </p:nvSpPr>
        <p:spPr bwMode="auto">
          <a:xfrm>
            <a:off x="2728914" y="5367338"/>
            <a:ext cx="839787" cy="323850"/>
          </a:xfrm>
          <a:custGeom>
            <a:avLst/>
            <a:gdLst>
              <a:gd name="T0" fmla="*/ 0 w 529"/>
              <a:gd name="T1" fmla="*/ 0 h 204"/>
              <a:gd name="T2" fmla="*/ 155575 w 529"/>
              <a:gd name="T3" fmla="*/ 207963 h 204"/>
              <a:gd name="T4" fmla="*/ 449262 w 529"/>
              <a:gd name="T5" fmla="*/ 311150 h 204"/>
              <a:gd name="T6" fmla="*/ 839787 w 529"/>
              <a:gd name="T7" fmla="*/ 285750 h 204"/>
              <a:gd name="T8" fmla="*/ 0 60000 65536"/>
              <a:gd name="T9" fmla="*/ 0 60000 65536"/>
              <a:gd name="T10" fmla="*/ 0 60000 65536"/>
              <a:gd name="T11" fmla="*/ 0 60000 65536"/>
              <a:gd name="T12" fmla="*/ 0 w 529"/>
              <a:gd name="T13" fmla="*/ 0 h 204"/>
              <a:gd name="T14" fmla="*/ 529 w 529"/>
              <a:gd name="T15" fmla="*/ 204 h 2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9" h="204">
                <a:moveTo>
                  <a:pt x="0" y="0"/>
                </a:moveTo>
                <a:cubicBezTo>
                  <a:pt x="16" y="22"/>
                  <a:pt x="51" y="98"/>
                  <a:pt x="98" y="131"/>
                </a:cubicBezTo>
                <a:cubicBezTo>
                  <a:pt x="145" y="164"/>
                  <a:pt x="211" y="188"/>
                  <a:pt x="283" y="196"/>
                </a:cubicBezTo>
                <a:cubicBezTo>
                  <a:pt x="355" y="204"/>
                  <a:pt x="478" y="183"/>
                  <a:pt x="529" y="180"/>
                </a:cubicBezTo>
              </a:path>
            </a:pathLst>
          </a:cu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41"/>
          <p:cNvGrpSpPr>
            <a:grpSpLocks/>
          </p:cNvGrpSpPr>
          <p:nvPr/>
        </p:nvGrpSpPr>
        <p:grpSpPr bwMode="auto">
          <a:xfrm>
            <a:off x="1946276" y="4943476"/>
            <a:ext cx="900113" cy="301625"/>
            <a:chOff x="266" y="3114"/>
            <a:chExt cx="567" cy="190"/>
          </a:xfrm>
        </p:grpSpPr>
        <p:grpSp>
          <p:nvGrpSpPr>
            <p:cNvPr id="24" name="Group 42"/>
            <p:cNvGrpSpPr>
              <a:grpSpLocks/>
            </p:cNvGrpSpPr>
            <p:nvPr/>
          </p:nvGrpSpPr>
          <p:grpSpPr bwMode="auto">
            <a:xfrm>
              <a:off x="670" y="3140"/>
              <a:ext cx="163" cy="164"/>
              <a:chOff x="435" y="3478"/>
              <a:chExt cx="163" cy="164"/>
            </a:xfrm>
          </p:grpSpPr>
          <p:sp>
            <p:nvSpPr>
              <p:cNvPr id="201" name="Oval 43"/>
              <p:cNvSpPr>
                <a:spLocks noChangeArrowheads="1"/>
              </p:cNvSpPr>
              <p:nvPr/>
            </p:nvSpPr>
            <p:spPr bwMode="auto">
              <a:xfrm>
                <a:off x="435" y="3478"/>
                <a:ext cx="163" cy="16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Line 44"/>
              <p:cNvSpPr>
                <a:spLocks noChangeShapeType="1"/>
              </p:cNvSpPr>
              <p:nvPr/>
            </p:nvSpPr>
            <p:spPr bwMode="auto">
              <a:xfrm>
                <a:off x="516" y="3505"/>
                <a:ext cx="6" cy="1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99" name="Freeform 45"/>
            <p:cNvSpPr>
              <a:spLocks/>
            </p:cNvSpPr>
            <p:nvPr/>
          </p:nvSpPr>
          <p:spPr bwMode="auto">
            <a:xfrm>
              <a:off x="266" y="3145"/>
              <a:ext cx="345" cy="116"/>
            </a:xfrm>
            <a:custGeom>
              <a:avLst/>
              <a:gdLst>
                <a:gd name="T0" fmla="*/ 0 w 345"/>
                <a:gd name="T1" fmla="*/ 0 h 116"/>
                <a:gd name="T2" fmla="*/ 24 w 345"/>
                <a:gd name="T3" fmla="*/ 83 h 116"/>
                <a:gd name="T4" fmla="*/ 144 w 345"/>
                <a:gd name="T5" fmla="*/ 105 h 116"/>
                <a:gd name="T6" fmla="*/ 345 w 345"/>
                <a:gd name="T7" fmla="*/ 116 h 1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5"/>
                <a:gd name="T13" fmla="*/ 0 h 116"/>
                <a:gd name="T14" fmla="*/ 345 w 345"/>
                <a:gd name="T15" fmla="*/ 116 h 1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5" h="116">
                  <a:moveTo>
                    <a:pt x="0" y="0"/>
                  </a:moveTo>
                  <a:cubicBezTo>
                    <a:pt x="4" y="14"/>
                    <a:pt x="0" y="66"/>
                    <a:pt x="24" y="83"/>
                  </a:cubicBezTo>
                  <a:cubicBezTo>
                    <a:pt x="36" y="96"/>
                    <a:pt x="95" y="101"/>
                    <a:pt x="144" y="105"/>
                  </a:cubicBezTo>
                  <a:cubicBezTo>
                    <a:pt x="197" y="110"/>
                    <a:pt x="303" y="114"/>
                    <a:pt x="345" y="11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Text Box 46"/>
            <p:cNvSpPr txBox="1">
              <a:spLocks noChangeArrowheads="1"/>
            </p:cNvSpPr>
            <p:nvPr/>
          </p:nvSpPr>
          <p:spPr bwMode="auto">
            <a:xfrm>
              <a:off x="292" y="3114"/>
              <a:ext cx="156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cs-CZ" sz="1000" b="1" i="1">
                  <a:latin typeface="Times New Roman" pitchFamily="18" charset="0"/>
                </a:rPr>
                <a:t>1</a:t>
              </a:r>
              <a:endParaRPr lang="cs-CZ" sz="1000" i="1">
                <a:latin typeface="Times New Roman" pitchFamily="18" charset="0"/>
              </a:endParaRPr>
            </a:p>
          </p:txBody>
        </p:sp>
      </p:grpSp>
      <p:grpSp>
        <p:nvGrpSpPr>
          <p:cNvPr id="25" name="Group 47"/>
          <p:cNvGrpSpPr>
            <a:grpSpLocks/>
          </p:cNvGrpSpPr>
          <p:nvPr/>
        </p:nvGrpSpPr>
        <p:grpSpPr bwMode="auto">
          <a:xfrm>
            <a:off x="2749550" y="4168776"/>
            <a:ext cx="457200" cy="785813"/>
            <a:chOff x="772" y="2626"/>
            <a:chExt cx="288" cy="495"/>
          </a:xfrm>
        </p:grpSpPr>
        <p:grpSp>
          <p:nvGrpSpPr>
            <p:cNvPr id="26" name="Group 48"/>
            <p:cNvGrpSpPr>
              <a:grpSpLocks/>
            </p:cNvGrpSpPr>
            <p:nvPr/>
          </p:nvGrpSpPr>
          <p:grpSpPr bwMode="auto">
            <a:xfrm>
              <a:off x="772" y="2626"/>
              <a:ext cx="288" cy="495"/>
              <a:chOff x="772" y="2626"/>
              <a:chExt cx="288" cy="495"/>
            </a:xfrm>
          </p:grpSpPr>
          <p:grpSp>
            <p:nvGrpSpPr>
              <p:cNvPr id="27" name="Group 49"/>
              <p:cNvGrpSpPr>
                <a:grpSpLocks/>
              </p:cNvGrpSpPr>
              <p:nvPr/>
            </p:nvGrpSpPr>
            <p:grpSpPr bwMode="auto">
              <a:xfrm>
                <a:off x="897" y="2626"/>
                <a:ext cx="163" cy="164"/>
                <a:chOff x="3131" y="3812"/>
                <a:chExt cx="163" cy="164"/>
              </a:xfrm>
            </p:grpSpPr>
            <p:sp>
              <p:nvSpPr>
                <p:cNvPr id="208" name="Oval 50"/>
                <p:cNvSpPr>
                  <a:spLocks noChangeArrowheads="1"/>
                </p:cNvSpPr>
                <p:nvPr/>
              </p:nvSpPr>
              <p:spPr bwMode="auto">
                <a:xfrm>
                  <a:off x="3131" y="3812"/>
                  <a:ext cx="163" cy="16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Line 51"/>
                <p:cNvSpPr>
                  <a:spLocks noChangeShapeType="1"/>
                </p:cNvSpPr>
                <p:nvPr/>
              </p:nvSpPr>
              <p:spPr bwMode="auto">
                <a:xfrm>
                  <a:off x="3212" y="3839"/>
                  <a:ext cx="6" cy="1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07" name="Freeform 52"/>
              <p:cNvSpPr>
                <a:spLocks/>
              </p:cNvSpPr>
              <p:nvPr/>
            </p:nvSpPr>
            <p:spPr bwMode="auto">
              <a:xfrm>
                <a:off x="772" y="2808"/>
                <a:ext cx="221" cy="313"/>
              </a:xfrm>
              <a:custGeom>
                <a:avLst/>
                <a:gdLst>
                  <a:gd name="T0" fmla="*/ 0 w 221"/>
                  <a:gd name="T1" fmla="*/ 313 h 313"/>
                  <a:gd name="T2" fmla="*/ 36 w 221"/>
                  <a:gd name="T3" fmla="*/ 174 h 313"/>
                  <a:gd name="T4" fmla="*/ 139 w 221"/>
                  <a:gd name="T5" fmla="*/ 159 h 313"/>
                  <a:gd name="T6" fmla="*/ 210 w 221"/>
                  <a:gd name="T7" fmla="*/ 148 h 313"/>
                  <a:gd name="T8" fmla="*/ 205 w 221"/>
                  <a:gd name="T9" fmla="*/ 0 h 3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"/>
                  <a:gd name="T16" fmla="*/ 0 h 313"/>
                  <a:gd name="T17" fmla="*/ 221 w 221"/>
                  <a:gd name="T18" fmla="*/ 313 h 3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" h="313">
                    <a:moveTo>
                      <a:pt x="0" y="313"/>
                    </a:moveTo>
                    <a:cubicBezTo>
                      <a:pt x="6" y="290"/>
                      <a:pt x="13" y="200"/>
                      <a:pt x="36" y="174"/>
                    </a:cubicBezTo>
                    <a:cubicBezTo>
                      <a:pt x="67" y="126"/>
                      <a:pt x="107" y="164"/>
                      <a:pt x="139" y="159"/>
                    </a:cubicBezTo>
                    <a:cubicBezTo>
                      <a:pt x="168" y="155"/>
                      <a:pt x="199" y="174"/>
                      <a:pt x="210" y="148"/>
                    </a:cubicBezTo>
                    <a:cubicBezTo>
                      <a:pt x="221" y="122"/>
                      <a:pt x="206" y="31"/>
                      <a:pt x="205" y="0"/>
                    </a:cubicBez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" name="Text Box 53"/>
            <p:cNvSpPr txBox="1">
              <a:spLocks noChangeArrowheads="1"/>
            </p:cNvSpPr>
            <p:nvPr/>
          </p:nvSpPr>
          <p:spPr bwMode="auto">
            <a:xfrm>
              <a:off x="801" y="2812"/>
              <a:ext cx="156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cs-CZ" sz="1000" b="1" i="1">
                  <a:latin typeface="Times New Roman" pitchFamily="18" charset="0"/>
                </a:rPr>
                <a:t>2</a:t>
              </a:r>
              <a:endParaRPr lang="cs-CZ" sz="1000" i="1">
                <a:latin typeface="Times New Roman" pitchFamily="18" charset="0"/>
              </a:endParaRPr>
            </a:p>
          </p:txBody>
        </p:sp>
      </p:grpSp>
      <p:sp>
        <p:nvSpPr>
          <p:cNvPr id="210" name="Text Box 54"/>
          <p:cNvSpPr txBox="1">
            <a:spLocks noChangeArrowheads="1"/>
          </p:cNvSpPr>
          <p:nvPr/>
        </p:nvSpPr>
        <p:spPr bwMode="auto">
          <a:xfrm>
            <a:off x="3133725" y="5467351"/>
            <a:ext cx="2476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1000" b="1" i="1">
                <a:latin typeface="Times New Roman" pitchFamily="18" charset="0"/>
              </a:rPr>
              <a:t>3</a:t>
            </a:r>
            <a:endParaRPr lang="cs-CZ" sz="1000" i="1">
              <a:latin typeface="Times New Roman" pitchFamily="18" charset="0"/>
            </a:endParaRPr>
          </a:p>
        </p:txBody>
      </p:sp>
      <p:grpSp>
        <p:nvGrpSpPr>
          <p:cNvPr id="28" name="Group 55"/>
          <p:cNvGrpSpPr>
            <a:grpSpLocks/>
          </p:cNvGrpSpPr>
          <p:nvPr/>
        </p:nvGrpSpPr>
        <p:grpSpPr bwMode="auto">
          <a:xfrm>
            <a:off x="3854451" y="4973639"/>
            <a:ext cx="1103313" cy="727075"/>
            <a:chOff x="1468" y="3133"/>
            <a:chExt cx="695" cy="458"/>
          </a:xfrm>
        </p:grpSpPr>
        <p:sp>
          <p:nvSpPr>
            <p:cNvPr id="212" name="Freeform 56"/>
            <p:cNvSpPr>
              <a:spLocks/>
            </p:cNvSpPr>
            <p:nvPr/>
          </p:nvSpPr>
          <p:spPr bwMode="auto">
            <a:xfrm>
              <a:off x="1468" y="3392"/>
              <a:ext cx="578" cy="199"/>
            </a:xfrm>
            <a:custGeom>
              <a:avLst/>
              <a:gdLst>
                <a:gd name="T0" fmla="*/ 0 w 578"/>
                <a:gd name="T1" fmla="*/ 180 h 199"/>
                <a:gd name="T2" fmla="*/ 382 w 578"/>
                <a:gd name="T3" fmla="*/ 169 h 199"/>
                <a:gd name="T4" fmla="*/ 578 w 578"/>
                <a:gd name="T5" fmla="*/ 0 h 199"/>
                <a:gd name="T6" fmla="*/ 0 60000 65536"/>
                <a:gd name="T7" fmla="*/ 0 60000 65536"/>
                <a:gd name="T8" fmla="*/ 0 60000 65536"/>
                <a:gd name="T9" fmla="*/ 0 w 578"/>
                <a:gd name="T10" fmla="*/ 0 h 199"/>
                <a:gd name="T11" fmla="*/ 578 w 578"/>
                <a:gd name="T12" fmla="*/ 199 h 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8" h="199">
                  <a:moveTo>
                    <a:pt x="0" y="180"/>
                  </a:moveTo>
                  <a:cubicBezTo>
                    <a:pt x="64" y="179"/>
                    <a:pt x="286" y="199"/>
                    <a:pt x="382" y="169"/>
                  </a:cubicBezTo>
                  <a:cubicBezTo>
                    <a:pt x="478" y="139"/>
                    <a:pt x="537" y="35"/>
                    <a:pt x="578" y="0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" name="Oval 57"/>
            <p:cNvSpPr>
              <a:spLocks noChangeArrowheads="1"/>
            </p:cNvSpPr>
            <p:nvPr/>
          </p:nvSpPr>
          <p:spPr bwMode="auto">
            <a:xfrm>
              <a:off x="2000" y="3133"/>
              <a:ext cx="163" cy="1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" name="Line 58"/>
            <p:cNvSpPr>
              <a:spLocks noChangeShapeType="1"/>
            </p:cNvSpPr>
            <p:nvPr/>
          </p:nvSpPr>
          <p:spPr bwMode="auto">
            <a:xfrm>
              <a:off x="2078" y="3160"/>
              <a:ext cx="6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5" name="Text Box 59"/>
            <p:cNvSpPr txBox="1">
              <a:spLocks noChangeArrowheads="1"/>
            </p:cNvSpPr>
            <p:nvPr/>
          </p:nvSpPr>
          <p:spPr bwMode="auto">
            <a:xfrm>
              <a:off x="1715" y="3426"/>
              <a:ext cx="156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cs-CZ" sz="1000" b="1" i="1">
                  <a:latin typeface="Times New Roman" pitchFamily="18" charset="0"/>
                </a:rPr>
                <a:t>4</a:t>
              </a:r>
              <a:endParaRPr lang="cs-CZ" sz="1000" i="1">
                <a:latin typeface="Times New Roman" pitchFamily="18" charset="0"/>
              </a:endParaRPr>
            </a:p>
          </p:txBody>
        </p:sp>
      </p:grpSp>
      <p:grpSp>
        <p:nvGrpSpPr>
          <p:cNvPr id="29" name="Group 60"/>
          <p:cNvGrpSpPr>
            <a:grpSpLocks/>
          </p:cNvGrpSpPr>
          <p:nvPr/>
        </p:nvGrpSpPr>
        <p:grpSpPr bwMode="auto">
          <a:xfrm>
            <a:off x="4548188" y="1360488"/>
            <a:ext cx="258762" cy="260350"/>
            <a:chOff x="3131" y="3812"/>
            <a:chExt cx="163" cy="164"/>
          </a:xfrm>
        </p:grpSpPr>
        <p:sp>
          <p:nvSpPr>
            <p:cNvPr id="217" name="Oval 61"/>
            <p:cNvSpPr>
              <a:spLocks noChangeArrowheads="1"/>
            </p:cNvSpPr>
            <p:nvPr/>
          </p:nvSpPr>
          <p:spPr bwMode="auto">
            <a:xfrm>
              <a:off x="3131" y="3812"/>
              <a:ext cx="163" cy="164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" name="Line 62"/>
            <p:cNvSpPr>
              <a:spLocks noChangeShapeType="1"/>
            </p:cNvSpPr>
            <p:nvPr/>
          </p:nvSpPr>
          <p:spPr bwMode="auto">
            <a:xfrm>
              <a:off x="3212" y="3839"/>
              <a:ext cx="6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30" name="Group 63"/>
          <p:cNvGrpSpPr>
            <a:grpSpLocks/>
          </p:cNvGrpSpPr>
          <p:nvPr/>
        </p:nvGrpSpPr>
        <p:grpSpPr bwMode="auto">
          <a:xfrm>
            <a:off x="3667126" y="4005263"/>
            <a:ext cx="2233613" cy="1193800"/>
            <a:chOff x="1350" y="2523"/>
            <a:chExt cx="1407" cy="752"/>
          </a:xfrm>
        </p:grpSpPr>
        <p:sp>
          <p:nvSpPr>
            <p:cNvPr id="220" name="Freeform 64"/>
            <p:cNvSpPr>
              <a:spLocks/>
            </p:cNvSpPr>
            <p:nvPr/>
          </p:nvSpPr>
          <p:spPr bwMode="auto">
            <a:xfrm>
              <a:off x="1444" y="3095"/>
              <a:ext cx="503" cy="146"/>
            </a:xfrm>
            <a:custGeom>
              <a:avLst/>
              <a:gdLst>
                <a:gd name="T0" fmla="*/ 503 w 503"/>
                <a:gd name="T1" fmla="*/ 110 h 146"/>
                <a:gd name="T2" fmla="*/ 166 w 503"/>
                <a:gd name="T3" fmla="*/ 128 h 146"/>
                <a:gd name="T4" fmla="*/ 0 w 503"/>
                <a:gd name="T5" fmla="*/ 0 h 146"/>
                <a:gd name="T6" fmla="*/ 0 60000 65536"/>
                <a:gd name="T7" fmla="*/ 0 60000 65536"/>
                <a:gd name="T8" fmla="*/ 0 60000 65536"/>
                <a:gd name="T9" fmla="*/ 0 w 503"/>
                <a:gd name="T10" fmla="*/ 0 h 146"/>
                <a:gd name="T11" fmla="*/ 503 w 503"/>
                <a:gd name="T12" fmla="*/ 146 h 1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3" h="146">
                  <a:moveTo>
                    <a:pt x="503" y="110"/>
                  </a:moveTo>
                  <a:cubicBezTo>
                    <a:pt x="447" y="113"/>
                    <a:pt x="250" y="146"/>
                    <a:pt x="166" y="128"/>
                  </a:cubicBezTo>
                  <a:cubicBezTo>
                    <a:pt x="82" y="110"/>
                    <a:pt x="35" y="27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" name="Group 65"/>
            <p:cNvGrpSpPr>
              <a:grpSpLocks/>
            </p:cNvGrpSpPr>
            <p:nvPr/>
          </p:nvGrpSpPr>
          <p:grpSpPr bwMode="auto">
            <a:xfrm>
              <a:off x="1350" y="2931"/>
              <a:ext cx="163" cy="164"/>
              <a:chOff x="435" y="3478"/>
              <a:chExt cx="163" cy="164"/>
            </a:xfrm>
          </p:grpSpPr>
          <p:sp>
            <p:nvSpPr>
              <p:cNvPr id="228" name="Oval 66"/>
              <p:cNvSpPr>
                <a:spLocks noChangeArrowheads="1"/>
              </p:cNvSpPr>
              <p:nvPr/>
            </p:nvSpPr>
            <p:spPr bwMode="auto">
              <a:xfrm>
                <a:off x="435" y="3478"/>
                <a:ext cx="163" cy="16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Line 67"/>
              <p:cNvSpPr>
                <a:spLocks noChangeShapeType="1"/>
              </p:cNvSpPr>
              <p:nvPr/>
            </p:nvSpPr>
            <p:spPr bwMode="auto">
              <a:xfrm>
                <a:off x="516" y="3505"/>
                <a:ext cx="6" cy="1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22" name="Text Box 68"/>
            <p:cNvSpPr txBox="1">
              <a:spLocks noChangeArrowheads="1"/>
            </p:cNvSpPr>
            <p:nvPr/>
          </p:nvSpPr>
          <p:spPr bwMode="auto">
            <a:xfrm>
              <a:off x="1589" y="3090"/>
              <a:ext cx="156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cs-CZ" sz="1000" b="1" i="1">
                  <a:latin typeface="Times New Roman" pitchFamily="18" charset="0"/>
                </a:rPr>
                <a:t>5</a:t>
              </a:r>
              <a:endParaRPr lang="cs-CZ" sz="1000" i="1">
                <a:latin typeface="Times New Roman" pitchFamily="18" charset="0"/>
              </a:endParaRPr>
            </a:p>
          </p:txBody>
        </p:sp>
        <p:grpSp>
          <p:nvGrpSpPr>
            <p:cNvPr id="128" name="Group 69"/>
            <p:cNvGrpSpPr>
              <a:grpSpLocks/>
            </p:cNvGrpSpPr>
            <p:nvPr/>
          </p:nvGrpSpPr>
          <p:grpSpPr bwMode="auto">
            <a:xfrm>
              <a:off x="2594" y="2523"/>
              <a:ext cx="163" cy="164"/>
              <a:chOff x="3131" y="3812"/>
              <a:chExt cx="163" cy="164"/>
            </a:xfrm>
          </p:grpSpPr>
          <p:sp>
            <p:nvSpPr>
              <p:cNvPr id="226" name="Oval 70"/>
              <p:cNvSpPr>
                <a:spLocks noChangeArrowheads="1"/>
              </p:cNvSpPr>
              <p:nvPr/>
            </p:nvSpPr>
            <p:spPr bwMode="auto">
              <a:xfrm>
                <a:off x="3131" y="3812"/>
                <a:ext cx="163" cy="16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" name="Line 71"/>
              <p:cNvSpPr>
                <a:spLocks noChangeShapeType="1"/>
              </p:cNvSpPr>
              <p:nvPr/>
            </p:nvSpPr>
            <p:spPr bwMode="auto">
              <a:xfrm>
                <a:off x="3212" y="3839"/>
                <a:ext cx="6" cy="1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24" name="Freeform 72"/>
            <p:cNvSpPr>
              <a:spLocks/>
            </p:cNvSpPr>
            <p:nvPr/>
          </p:nvSpPr>
          <p:spPr bwMode="auto">
            <a:xfrm>
              <a:off x="2240" y="2725"/>
              <a:ext cx="455" cy="550"/>
            </a:xfrm>
            <a:custGeom>
              <a:avLst/>
              <a:gdLst>
                <a:gd name="T0" fmla="*/ 0 w 455"/>
                <a:gd name="T1" fmla="*/ 513 h 550"/>
                <a:gd name="T2" fmla="*/ 384 w 455"/>
                <a:gd name="T3" fmla="*/ 465 h 550"/>
                <a:gd name="T4" fmla="*/ 424 w 455"/>
                <a:gd name="T5" fmla="*/ 0 h 550"/>
                <a:gd name="T6" fmla="*/ 0 60000 65536"/>
                <a:gd name="T7" fmla="*/ 0 60000 65536"/>
                <a:gd name="T8" fmla="*/ 0 60000 65536"/>
                <a:gd name="T9" fmla="*/ 0 w 455"/>
                <a:gd name="T10" fmla="*/ 0 h 550"/>
                <a:gd name="T11" fmla="*/ 455 w 455"/>
                <a:gd name="T12" fmla="*/ 550 h 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5" h="550">
                  <a:moveTo>
                    <a:pt x="0" y="513"/>
                  </a:moveTo>
                  <a:cubicBezTo>
                    <a:pt x="64" y="505"/>
                    <a:pt x="313" y="550"/>
                    <a:pt x="384" y="465"/>
                  </a:cubicBezTo>
                  <a:cubicBezTo>
                    <a:pt x="455" y="380"/>
                    <a:pt x="416" y="97"/>
                    <a:pt x="424" y="0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Text Box 73"/>
            <p:cNvSpPr txBox="1">
              <a:spLocks noChangeArrowheads="1"/>
            </p:cNvSpPr>
            <p:nvPr/>
          </p:nvSpPr>
          <p:spPr bwMode="auto">
            <a:xfrm>
              <a:off x="2449" y="3088"/>
              <a:ext cx="156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cs-CZ" sz="1000" b="1" i="1">
                  <a:latin typeface="Times New Roman" pitchFamily="18" charset="0"/>
                </a:rPr>
                <a:t>6</a:t>
              </a:r>
              <a:endParaRPr lang="cs-CZ" sz="1000" i="1">
                <a:latin typeface="Times New Roman" pitchFamily="18" charset="0"/>
              </a:endParaRPr>
            </a:p>
          </p:txBody>
        </p:sp>
      </p:grpSp>
      <p:sp>
        <p:nvSpPr>
          <p:cNvPr id="230" name="Text Box 74"/>
          <p:cNvSpPr txBox="1">
            <a:spLocks noChangeArrowheads="1"/>
          </p:cNvSpPr>
          <p:nvPr/>
        </p:nvSpPr>
        <p:spPr bwMode="auto">
          <a:xfrm>
            <a:off x="1524000" y="5122863"/>
            <a:ext cx="757238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2800" b="1">
                <a:latin typeface="Times New Roman" pitchFamily="18" charset="0"/>
              </a:rPr>
              <a:t>Na</a:t>
            </a:r>
            <a:r>
              <a:rPr lang="cs-CZ" sz="2800" b="1" baseline="5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231" name="Text Box 75"/>
          <p:cNvSpPr txBox="1">
            <a:spLocks noChangeArrowheads="1"/>
          </p:cNvSpPr>
          <p:nvPr/>
        </p:nvSpPr>
        <p:spPr bwMode="auto">
          <a:xfrm>
            <a:off x="4083050" y="1011239"/>
            <a:ext cx="63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 b="1">
                <a:latin typeface="Times New Roman" pitchFamily="18" charset="0"/>
              </a:rPr>
              <a:t>Na</a:t>
            </a:r>
            <a:r>
              <a:rPr lang="cs-CZ" sz="2000" b="1" baseline="30000">
                <a:latin typeface="Times New Roman" pitchFamily="18" charset="0"/>
              </a:rPr>
              <a:t>+</a:t>
            </a:r>
            <a:endParaRPr lang="cs-CZ" sz="3200" b="1" baseline="-25000">
              <a:latin typeface="Times New Roman" pitchFamily="18" charset="0"/>
            </a:endParaRPr>
          </a:p>
        </p:txBody>
      </p:sp>
      <p:sp>
        <p:nvSpPr>
          <p:cNvPr id="232" name="Text Box 76"/>
          <p:cNvSpPr txBox="1">
            <a:spLocks noChangeArrowheads="1"/>
          </p:cNvSpPr>
          <p:nvPr/>
        </p:nvSpPr>
        <p:spPr bwMode="auto">
          <a:xfrm>
            <a:off x="3168651" y="1017589"/>
            <a:ext cx="682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 b="1">
                <a:latin typeface="Times New Roman" pitchFamily="18" charset="0"/>
              </a:rPr>
              <a:t>Na</a:t>
            </a:r>
            <a:r>
              <a:rPr lang="cs-CZ" sz="2000" b="1" baseline="30000">
                <a:latin typeface="Times New Roman" pitchFamily="18" charset="0"/>
              </a:rPr>
              <a:t>+</a:t>
            </a:r>
            <a:endParaRPr lang="cs-CZ" sz="3200" b="1" baseline="-25000">
              <a:latin typeface="Times New Roman" pitchFamily="18" charset="0"/>
            </a:endParaRPr>
          </a:p>
        </p:txBody>
      </p:sp>
      <p:grpSp>
        <p:nvGrpSpPr>
          <p:cNvPr id="129" name="Group 77"/>
          <p:cNvGrpSpPr>
            <a:grpSpLocks/>
          </p:cNvGrpSpPr>
          <p:nvPr/>
        </p:nvGrpSpPr>
        <p:grpSpPr bwMode="auto">
          <a:xfrm>
            <a:off x="3227389" y="1093789"/>
            <a:ext cx="1443037" cy="223837"/>
            <a:chOff x="1073" y="689"/>
            <a:chExt cx="909" cy="141"/>
          </a:xfrm>
        </p:grpSpPr>
        <p:sp>
          <p:nvSpPr>
            <p:cNvPr id="234" name="Line 78"/>
            <p:cNvSpPr>
              <a:spLocks noChangeShapeType="1"/>
            </p:cNvSpPr>
            <p:nvPr/>
          </p:nvSpPr>
          <p:spPr bwMode="auto">
            <a:xfrm flipV="1">
              <a:off x="1379" y="781"/>
              <a:ext cx="252" cy="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5" name="Line 79"/>
            <p:cNvSpPr>
              <a:spLocks noChangeShapeType="1"/>
            </p:cNvSpPr>
            <p:nvPr/>
          </p:nvSpPr>
          <p:spPr bwMode="auto">
            <a:xfrm flipV="1">
              <a:off x="1073" y="716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6" name="Line 80"/>
            <p:cNvSpPr>
              <a:spLocks noChangeShapeType="1"/>
            </p:cNvSpPr>
            <p:nvPr/>
          </p:nvSpPr>
          <p:spPr bwMode="auto">
            <a:xfrm flipV="1">
              <a:off x="1982" y="689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37" name="Text Box 33"/>
          <p:cNvSpPr txBox="1">
            <a:spLocks noChangeArrowheads="1"/>
          </p:cNvSpPr>
          <p:nvPr/>
        </p:nvSpPr>
        <p:spPr bwMode="auto">
          <a:xfrm>
            <a:off x="2639773" y="6434172"/>
            <a:ext cx="284725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1400" b="1" i="1" dirty="0">
                <a:latin typeface="Times New Roman" pitchFamily="18" charset="0"/>
              </a:rPr>
              <a:t>a) </a:t>
            </a:r>
            <a:r>
              <a:rPr lang="cs-CZ" sz="1400" dirty="0" err="1"/>
              <a:t>Alkalémie</a:t>
            </a:r>
            <a:r>
              <a:rPr lang="cs-CZ" sz="1400" dirty="0"/>
              <a:t> bez deplece draslíku</a:t>
            </a:r>
          </a:p>
          <a:p>
            <a:pPr algn="ctr" eaLnBrk="0" hangingPunct="0"/>
            <a:endParaRPr lang="cs-CZ" sz="1400" b="1" i="1" dirty="0">
              <a:latin typeface="Times New Roman" pitchFamily="18" charset="0"/>
            </a:endParaRPr>
          </a:p>
        </p:txBody>
      </p:sp>
      <p:sp>
        <p:nvSpPr>
          <p:cNvPr id="238" name="Text Box 33"/>
          <p:cNvSpPr txBox="1">
            <a:spLocks noChangeArrowheads="1"/>
          </p:cNvSpPr>
          <p:nvPr/>
        </p:nvSpPr>
        <p:spPr bwMode="auto">
          <a:xfrm>
            <a:off x="7106800" y="6434172"/>
            <a:ext cx="2698176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1400" b="1" i="1" dirty="0">
                <a:latin typeface="Times New Roman" pitchFamily="18" charset="0"/>
              </a:rPr>
              <a:t>a) </a:t>
            </a:r>
            <a:r>
              <a:rPr lang="cs-CZ" sz="1400" dirty="0" err="1"/>
              <a:t>Alkalemia</a:t>
            </a:r>
            <a:r>
              <a:rPr lang="cs-CZ" sz="1400" dirty="0"/>
              <a:t> při depleci draslíku</a:t>
            </a:r>
          </a:p>
          <a:p>
            <a:pPr algn="ctr" eaLnBrk="0" hangingPunct="0"/>
            <a:endParaRPr lang="cs-CZ" sz="14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93" grpId="0" animBg="1"/>
      <p:bldP spid="162894" grpId="0" animBg="1"/>
      <p:bldP spid="162897" grpId="0" animBg="1"/>
      <p:bldP spid="162898" grpId="0" animBg="1"/>
      <p:bldP spid="1628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Line 2"/>
          <p:cNvSpPr>
            <a:spLocks noChangeShapeType="1"/>
          </p:cNvSpPr>
          <p:nvPr/>
        </p:nvSpPr>
        <p:spPr bwMode="auto">
          <a:xfrm>
            <a:off x="2459038" y="234950"/>
            <a:ext cx="0" cy="31892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1" name="Line 3"/>
          <p:cNvSpPr>
            <a:spLocks noChangeShapeType="1"/>
          </p:cNvSpPr>
          <p:nvPr/>
        </p:nvSpPr>
        <p:spPr bwMode="auto">
          <a:xfrm flipH="1" flipV="1">
            <a:off x="2447926" y="3419475"/>
            <a:ext cx="43529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2" name="Line 4"/>
          <p:cNvSpPr>
            <a:spLocks noChangeShapeType="1"/>
          </p:cNvSpPr>
          <p:nvPr/>
        </p:nvSpPr>
        <p:spPr bwMode="auto">
          <a:xfrm>
            <a:off x="2379663" y="3041650"/>
            <a:ext cx="1841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3" name="Line 5"/>
          <p:cNvSpPr>
            <a:spLocks noChangeShapeType="1"/>
          </p:cNvSpPr>
          <p:nvPr/>
        </p:nvSpPr>
        <p:spPr bwMode="auto">
          <a:xfrm>
            <a:off x="2357438" y="349250"/>
            <a:ext cx="1841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4" name="Text Box 6"/>
          <p:cNvSpPr txBox="1">
            <a:spLocks noChangeArrowheads="1"/>
          </p:cNvSpPr>
          <p:nvPr/>
        </p:nvSpPr>
        <p:spPr bwMode="auto">
          <a:xfrm>
            <a:off x="1814513" y="2857500"/>
            <a:ext cx="658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1</a:t>
            </a:r>
            <a:endParaRPr lang="cs-CZ" sz="2400" baseline="-25000">
              <a:latin typeface="Times New Roman" pitchFamily="18" charset="0"/>
            </a:endParaRPr>
          </a:p>
        </p:txBody>
      </p:sp>
      <p:sp>
        <p:nvSpPr>
          <p:cNvPr id="8205" name="Text Box 7"/>
          <p:cNvSpPr txBox="1">
            <a:spLocks noChangeArrowheads="1"/>
          </p:cNvSpPr>
          <p:nvPr/>
        </p:nvSpPr>
        <p:spPr bwMode="auto">
          <a:xfrm>
            <a:off x="1498600" y="-25400"/>
            <a:ext cx="1085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K</a:t>
            </a:r>
            <a:r>
              <a:rPr lang="cs-CZ" sz="1600" baseline="30000">
                <a:latin typeface="Times New Roman" pitchFamily="18" charset="0"/>
              </a:rPr>
              <a:t>+</a:t>
            </a:r>
            <a:r>
              <a:rPr lang="cs-CZ" sz="1600">
                <a:latin typeface="Times New Roman" pitchFamily="18" charset="0"/>
              </a:rPr>
              <a:t>mmol/l</a:t>
            </a:r>
            <a:endParaRPr lang="cs-CZ" sz="2400" baseline="-25000">
              <a:latin typeface="Times New Roman" pitchFamily="18" charset="0"/>
            </a:endParaRPr>
          </a:p>
        </p:txBody>
      </p:sp>
      <p:sp>
        <p:nvSpPr>
          <p:cNvPr id="8206" name="Line 8"/>
          <p:cNvSpPr>
            <a:spLocks noChangeShapeType="1"/>
          </p:cNvSpPr>
          <p:nvPr/>
        </p:nvSpPr>
        <p:spPr bwMode="auto">
          <a:xfrm>
            <a:off x="2833689" y="3303588"/>
            <a:ext cx="1587" cy="227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7" name="Text Box 9"/>
          <p:cNvSpPr txBox="1">
            <a:spLocks noChangeArrowheads="1"/>
          </p:cNvSpPr>
          <p:nvPr/>
        </p:nvSpPr>
        <p:spPr bwMode="auto">
          <a:xfrm>
            <a:off x="2593976" y="3543300"/>
            <a:ext cx="536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6,9</a:t>
            </a:r>
            <a:endParaRPr lang="cs-CZ" sz="2400" baseline="-25000">
              <a:latin typeface="Times New Roman" pitchFamily="18" charset="0"/>
            </a:endParaRPr>
          </a:p>
        </p:txBody>
      </p:sp>
      <p:sp>
        <p:nvSpPr>
          <p:cNvPr id="8208" name="Line 10"/>
          <p:cNvSpPr>
            <a:spLocks noChangeShapeType="1"/>
          </p:cNvSpPr>
          <p:nvPr/>
        </p:nvSpPr>
        <p:spPr bwMode="auto">
          <a:xfrm>
            <a:off x="2382838" y="2652714"/>
            <a:ext cx="184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9" name="Line 11"/>
          <p:cNvSpPr>
            <a:spLocks noChangeShapeType="1"/>
          </p:cNvSpPr>
          <p:nvPr/>
        </p:nvSpPr>
        <p:spPr bwMode="auto">
          <a:xfrm>
            <a:off x="2343150" y="2271714"/>
            <a:ext cx="184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10" name="Line 12"/>
          <p:cNvSpPr>
            <a:spLocks noChangeShapeType="1"/>
          </p:cNvSpPr>
          <p:nvPr/>
        </p:nvSpPr>
        <p:spPr bwMode="auto">
          <a:xfrm>
            <a:off x="2328863" y="1898650"/>
            <a:ext cx="1841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11" name="Line 13"/>
          <p:cNvSpPr>
            <a:spLocks noChangeShapeType="1"/>
          </p:cNvSpPr>
          <p:nvPr/>
        </p:nvSpPr>
        <p:spPr bwMode="auto">
          <a:xfrm>
            <a:off x="2349500" y="1525589"/>
            <a:ext cx="184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12" name="Line 14"/>
          <p:cNvSpPr>
            <a:spLocks noChangeShapeType="1"/>
          </p:cNvSpPr>
          <p:nvPr/>
        </p:nvSpPr>
        <p:spPr bwMode="auto">
          <a:xfrm>
            <a:off x="2335213" y="1143000"/>
            <a:ext cx="1841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13" name="Line 15"/>
          <p:cNvSpPr>
            <a:spLocks noChangeShapeType="1"/>
          </p:cNvSpPr>
          <p:nvPr/>
        </p:nvSpPr>
        <p:spPr bwMode="auto">
          <a:xfrm>
            <a:off x="2347913" y="727075"/>
            <a:ext cx="1841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14" name="Text Box 16"/>
          <p:cNvSpPr txBox="1">
            <a:spLocks noChangeArrowheads="1"/>
          </p:cNvSpPr>
          <p:nvPr/>
        </p:nvSpPr>
        <p:spPr bwMode="auto">
          <a:xfrm>
            <a:off x="1809751" y="2476500"/>
            <a:ext cx="658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2</a:t>
            </a:r>
            <a:endParaRPr lang="cs-CZ" sz="2400" baseline="-25000">
              <a:latin typeface="Times New Roman" pitchFamily="18" charset="0"/>
            </a:endParaRPr>
          </a:p>
        </p:txBody>
      </p:sp>
      <p:sp>
        <p:nvSpPr>
          <p:cNvPr id="8215" name="Text Box 17"/>
          <p:cNvSpPr txBox="1">
            <a:spLocks noChangeArrowheads="1"/>
          </p:cNvSpPr>
          <p:nvPr/>
        </p:nvSpPr>
        <p:spPr bwMode="auto">
          <a:xfrm>
            <a:off x="1804988" y="2114550"/>
            <a:ext cx="658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3</a:t>
            </a:r>
            <a:endParaRPr lang="cs-CZ" sz="2400" baseline="-25000">
              <a:latin typeface="Times New Roman" pitchFamily="18" charset="0"/>
            </a:endParaRPr>
          </a:p>
        </p:txBody>
      </p:sp>
      <p:sp>
        <p:nvSpPr>
          <p:cNvPr id="8216" name="Text Box 18"/>
          <p:cNvSpPr txBox="1">
            <a:spLocks noChangeArrowheads="1"/>
          </p:cNvSpPr>
          <p:nvPr/>
        </p:nvSpPr>
        <p:spPr bwMode="auto">
          <a:xfrm>
            <a:off x="1825626" y="1700213"/>
            <a:ext cx="658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4</a:t>
            </a:r>
            <a:endParaRPr lang="cs-CZ" sz="2400" baseline="-25000">
              <a:latin typeface="Times New Roman" pitchFamily="18" charset="0"/>
            </a:endParaRPr>
          </a:p>
        </p:txBody>
      </p:sp>
      <p:sp>
        <p:nvSpPr>
          <p:cNvPr id="8217" name="Text Box 19"/>
          <p:cNvSpPr txBox="1">
            <a:spLocks noChangeArrowheads="1"/>
          </p:cNvSpPr>
          <p:nvPr/>
        </p:nvSpPr>
        <p:spPr bwMode="auto">
          <a:xfrm>
            <a:off x="1803401" y="1371600"/>
            <a:ext cx="658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5</a:t>
            </a:r>
            <a:endParaRPr lang="cs-CZ" sz="2400" baseline="-25000">
              <a:latin typeface="Times New Roman" pitchFamily="18" charset="0"/>
            </a:endParaRPr>
          </a:p>
        </p:txBody>
      </p:sp>
      <p:sp>
        <p:nvSpPr>
          <p:cNvPr id="8218" name="Text Box 20"/>
          <p:cNvSpPr txBox="1">
            <a:spLocks noChangeArrowheads="1"/>
          </p:cNvSpPr>
          <p:nvPr/>
        </p:nvSpPr>
        <p:spPr bwMode="auto">
          <a:xfrm>
            <a:off x="1798638" y="954088"/>
            <a:ext cx="658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6</a:t>
            </a:r>
            <a:endParaRPr lang="cs-CZ" sz="2400" baseline="-25000">
              <a:latin typeface="Times New Roman" pitchFamily="18" charset="0"/>
            </a:endParaRPr>
          </a:p>
        </p:txBody>
      </p:sp>
      <p:sp>
        <p:nvSpPr>
          <p:cNvPr id="8219" name="Text Box 21"/>
          <p:cNvSpPr txBox="1">
            <a:spLocks noChangeArrowheads="1"/>
          </p:cNvSpPr>
          <p:nvPr/>
        </p:nvSpPr>
        <p:spPr bwMode="auto">
          <a:xfrm>
            <a:off x="1811338" y="573088"/>
            <a:ext cx="658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7</a:t>
            </a:r>
            <a:endParaRPr lang="cs-CZ" sz="2400" baseline="-25000">
              <a:latin typeface="Times New Roman" pitchFamily="18" charset="0"/>
            </a:endParaRPr>
          </a:p>
        </p:txBody>
      </p:sp>
      <p:sp>
        <p:nvSpPr>
          <p:cNvPr id="8220" name="Text Box 22"/>
          <p:cNvSpPr txBox="1">
            <a:spLocks noChangeArrowheads="1"/>
          </p:cNvSpPr>
          <p:nvPr/>
        </p:nvSpPr>
        <p:spPr bwMode="auto">
          <a:xfrm>
            <a:off x="1816101" y="166688"/>
            <a:ext cx="658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8</a:t>
            </a:r>
            <a:endParaRPr lang="cs-CZ" sz="2400" baseline="-25000">
              <a:latin typeface="Times New Roman" pitchFamily="18" charset="0"/>
            </a:endParaRPr>
          </a:p>
        </p:txBody>
      </p:sp>
      <p:sp>
        <p:nvSpPr>
          <p:cNvPr id="8221" name="Line 23"/>
          <p:cNvSpPr>
            <a:spLocks noChangeShapeType="1"/>
          </p:cNvSpPr>
          <p:nvPr/>
        </p:nvSpPr>
        <p:spPr bwMode="auto">
          <a:xfrm flipH="1">
            <a:off x="3224214" y="3298825"/>
            <a:ext cx="7937" cy="209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22" name="Line 24"/>
          <p:cNvSpPr>
            <a:spLocks noChangeShapeType="1"/>
          </p:cNvSpPr>
          <p:nvPr/>
        </p:nvSpPr>
        <p:spPr bwMode="auto">
          <a:xfrm flipH="1">
            <a:off x="3602038" y="3313113"/>
            <a:ext cx="0" cy="227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23" name="Line 25"/>
          <p:cNvSpPr>
            <a:spLocks noChangeShapeType="1"/>
          </p:cNvSpPr>
          <p:nvPr/>
        </p:nvSpPr>
        <p:spPr bwMode="auto">
          <a:xfrm flipH="1">
            <a:off x="3989388" y="3316288"/>
            <a:ext cx="0" cy="227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24" name="Line 26"/>
          <p:cNvSpPr>
            <a:spLocks noChangeShapeType="1"/>
          </p:cNvSpPr>
          <p:nvPr/>
        </p:nvSpPr>
        <p:spPr bwMode="auto">
          <a:xfrm flipH="1">
            <a:off x="4376738" y="3319463"/>
            <a:ext cx="0" cy="227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25" name="Line 27"/>
          <p:cNvSpPr>
            <a:spLocks noChangeShapeType="1"/>
          </p:cNvSpPr>
          <p:nvPr/>
        </p:nvSpPr>
        <p:spPr bwMode="auto">
          <a:xfrm flipH="1">
            <a:off x="4764088" y="3322638"/>
            <a:ext cx="0" cy="227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26" name="Line 28"/>
          <p:cNvSpPr>
            <a:spLocks noChangeShapeType="1"/>
          </p:cNvSpPr>
          <p:nvPr/>
        </p:nvSpPr>
        <p:spPr bwMode="auto">
          <a:xfrm flipH="1">
            <a:off x="5151438" y="3325813"/>
            <a:ext cx="0" cy="227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27" name="Line 29"/>
          <p:cNvSpPr>
            <a:spLocks noChangeShapeType="1"/>
          </p:cNvSpPr>
          <p:nvPr/>
        </p:nvSpPr>
        <p:spPr bwMode="auto">
          <a:xfrm flipH="1">
            <a:off x="5538788" y="3328988"/>
            <a:ext cx="0" cy="227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28" name="Line 30"/>
          <p:cNvSpPr>
            <a:spLocks noChangeShapeType="1"/>
          </p:cNvSpPr>
          <p:nvPr/>
        </p:nvSpPr>
        <p:spPr bwMode="auto">
          <a:xfrm flipH="1">
            <a:off x="5926138" y="3332163"/>
            <a:ext cx="0" cy="227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29" name="Line 31"/>
          <p:cNvSpPr>
            <a:spLocks noChangeShapeType="1"/>
          </p:cNvSpPr>
          <p:nvPr/>
        </p:nvSpPr>
        <p:spPr bwMode="auto">
          <a:xfrm flipH="1">
            <a:off x="6313488" y="3335338"/>
            <a:ext cx="0" cy="227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30" name="Text Box 32"/>
          <p:cNvSpPr txBox="1">
            <a:spLocks noChangeArrowheads="1"/>
          </p:cNvSpPr>
          <p:nvPr/>
        </p:nvSpPr>
        <p:spPr bwMode="auto">
          <a:xfrm>
            <a:off x="2967039" y="3538538"/>
            <a:ext cx="536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7,0</a:t>
            </a:r>
            <a:endParaRPr lang="cs-CZ" sz="2400" baseline="-25000">
              <a:latin typeface="Times New Roman" pitchFamily="18" charset="0"/>
            </a:endParaRPr>
          </a:p>
        </p:txBody>
      </p:sp>
      <p:sp>
        <p:nvSpPr>
          <p:cNvPr id="8231" name="Text Box 33"/>
          <p:cNvSpPr txBox="1">
            <a:spLocks noChangeArrowheads="1"/>
          </p:cNvSpPr>
          <p:nvPr/>
        </p:nvSpPr>
        <p:spPr bwMode="auto">
          <a:xfrm>
            <a:off x="3311526" y="3541713"/>
            <a:ext cx="536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7,1</a:t>
            </a:r>
            <a:endParaRPr lang="cs-CZ" sz="2400" baseline="-25000">
              <a:latin typeface="Times New Roman" pitchFamily="18" charset="0"/>
            </a:endParaRPr>
          </a:p>
        </p:txBody>
      </p:sp>
      <p:sp>
        <p:nvSpPr>
          <p:cNvPr id="8232" name="Text Box 34"/>
          <p:cNvSpPr txBox="1">
            <a:spLocks noChangeArrowheads="1"/>
          </p:cNvSpPr>
          <p:nvPr/>
        </p:nvSpPr>
        <p:spPr bwMode="auto">
          <a:xfrm>
            <a:off x="3673476" y="3527425"/>
            <a:ext cx="536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7,2</a:t>
            </a:r>
            <a:endParaRPr lang="cs-CZ" sz="2400" baseline="-25000">
              <a:latin typeface="Times New Roman" pitchFamily="18" charset="0"/>
            </a:endParaRPr>
          </a:p>
        </p:txBody>
      </p:sp>
      <p:sp>
        <p:nvSpPr>
          <p:cNvPr id="8233" name="Text Box 35"/>
          <p:cNvSpPr txBox="1">
            <a:spLocks noChangeArrowheads="1"/>
          </p:cNvSpPr>
          <p:nvPr/>
        </p:nvSpPr>
        <p:spPr bwMode="auto">
          <a:xfrm>
            <a:off x="4078289" y="3522663"/>
            <a:ext cx="536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7,3</a:t>
            </a:r>
            <a:endParaRPr lang="cs-CZ" sz="2400" baseline="-25000">
              <a:latin typeface="Times New Roman" pitchFamily="18" charset="0"/>
            </a:endParaRPr>
          </a:p>
        </p:txBody>
      </p:sp>
      <p:sp>
        <p:nvSpPr>
          <p:cNvPr id="8234" name="Text Box 36"/>
          <p:cNvSpPr txBox="1">
            <a:spLocks noChangeArrowheads="1"/>
          </p:cNvSpPr>
          <p:nvPr/>
        </p:nvSpPr>
        <p:spPr bwMode="auto">
          <a:xfrm>
            <a:off x="4467226" y="3552825"/>
            <a:ext cx="536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7,4</a:t>
            </a:r>
            <a:endParaRPr lang="cs-CZ" sz="2400" baseline="-25000">
              <a:latin typeface="Times New Roman" pitchFamily="18" charset="0"/>
            </a:endParaRPr>
          </a:p>
        </p:txBody>
      </p:sp>
      <p:sp>
        <p:nvSpPr>
          <p:cNvPr id="8235" name="Text Box 37"/>
          <p:cNvSpPr txBox="1">
            <a:spLocks noChangeArrowheads="1"/>
          </p:cNvSpPr>
          <p:nvPr/>
        </p:nvSpPr>
        <p:spPr bwMode="auto">
          <a:xfrm>
            <a:off x="4908551" y="3538538"/>
            <a:ext cx="536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7,5</a:t>
            </a:r>
            <a:endParaRPr lang="cs-CZ" sz="2400" baseline="-25000">
              <a:latin typeface="Times New Roman" pitchFamily="18" charset="0"/>
            </a:endParaRPr>
          </a:p>
        </p:txBody>
      </p:sp>
      <p:sp>
        <p:nvSpPr>
          <p:cNvPr id="8236" name="Text Box 38"/>
          <p:cNvSpPr txBox="1">
            <a:spLocks noChangeArrowheads="1"/>
          </p:cNvSpPr>
          <p:nvPr/>
        </p:nvSpPr>
        <p:spPr bwMode="auto">
          <a:xfrm>
            <a:off x="5243514" y="3559175"/>
            <a:ext cx="536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7,6</a:t>
            </a:r>
            <a:endParaRPr lang="cs-CZ" sz="2400" baseline="-25000">
              <a:latin typeface="Times New Roman" pitchFamily="18" charset="0"/>
            </a:endParaRPr>
          </a:p>
        </p:txBody>
      </p:sp>
      <p:sp>
        <p:nvSpPr>
          <p:cNvPr id="8237" name="Text Box 39"/>
          <p:cNvSpPr txBox="1">
            <a:spLocks noChangeArrowheads="1"/>
          </p:cNvSpPr>
          <p:nvPr/>
        </p:nvSpPr>
        <p:spPr bwMode="auto">
          <a:xfrm>
            <a:off x="5667376" y="3562350"/>
            <a:ext cx="536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7,7</a:t>
            </a:r>
            <a:endParaRPr lang="cs-CZ" sz="2400" baseline="-25000">
              <a:latin typeface="Times New Roman" pitchFamily="18" charset="0"/>
            </a:endParaRPr>
          </a:p>
        </p:txBody>
      </p:sp>
      <p:sp>
        <p:nvSpPr>
          <p:cNvPr id="8238" name="Text Box 40"/>
          <p:cNvSpPr txBox="1">
            <a:spLocks noChangeArrowheads="1"/>
          </p:cNvSpPr>
          <p:nvPr/>
        </p:nvSpPr>
        <p:spPr bwMode="auto">
          <a:xfrm>
            <a:off x="6099176" y="3548063"/>
            <a:ext cx="536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7,8</a:t>
            </a:r>
            <a:endParaRPr lang="cs-CZ" sz="2400" baseline="-25000">
              <a:latin typeface="Times New Roman" pitchFamily="18" charset="0"/>
            </a:endParaRPr>
          </a:p>
        </p:txBody>
      </p:sp>
      <p:sp>
        <p:nvSpPr>
          <p:cNvPr id="8239" name="Text Box 41"/>
          <p:cNvSpPr txBox="1">
            <a:spLocks noChangeArrowheads="1"/>
          </p:cNvSpPr>
          <p:nvPr/>
        </p:nvSpPr>
        <p:spPr bwMode="auto">
          <a:xfrm>
            <a:off x="6540501" y="3448050"/>
            <a:ext cx="536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pH</a:t>
            </a:r>
            <a:endParaRPr lang="cs-CZ" sz="2800" baseline="-25000">
              <a:latin typeface="Times New Roman" pitchFamily="18" charset="0"/>
            </a:endParaRPr>
          </a:p>
        </p:txBody>
      </p:sp>
      <p:sp>
        <p:nvSpPr>
          <p:cNvPr id="8240" name="Line 42"/>
          <p:cNvSpPr>
            <a:spLocks noChangeShapeType="1"/>
          </p:cNvSpPr>
          <p:nvPr/>
        </p:nvSpPr>
        <p:spPr bwMode="auto">
          <a:xfrm flipV="1">
            <a:off x="4572000" y="261939"/>
            <a:ext cx="0" cy="3163887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41" name="Line 43"/>
          <p:cNvSpPr>
            <a:spLocks noChangeShapeType="1"/>
          </p:cNvSpPr>
          <p:nvPr/>
        </p:nvSpPr>
        <p:spPr bwMode="auto">
          <a:xfrm flipV="1">
            <a:off x="4948238" y="261939"/>
            <a:ext cx="0" cy="3163887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42" name="Line 44"/>
          <p:cNvSpPr>
            <a:spLocks noChangeShapeType="1"/>
          </p:cNvSpPr>
          <p:nvPr/>
        </p:nvSpPr>
        <p:spPr bwMode="auto">
          <a:xfrm flipH="1" flipV="1">
            <a:off x="2466976" y="1974850"/>
            <a:ext cx="4430713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43" name="Line 45"/>
          <p:cNvSpPr>
            <a:spLocks noChangeShapeType="1"/>
          </p:cNvSpPr>
          <p:nvPr/>
        </p:nvSpPr>
        <p:spPr bwMode="auto">
          <a:xfrm flipH="1" flipV="1">
            <a:off x="2439988" y="1371600"/>
            <a:ext cx="4430712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44" name="Line 46"/>
          <p:cNvSpPr>
            <a:spLocks noChangeShapeType="1"/>
          </p:cNvSpPr>
          <p:nvPr/>
        </p:nvSpPr>
        <p:spPr bwMode="auto">
          <a:xfrm>
            <a:off x="2843214" y="488951"/>
            <a:ext cx="3470275" cy="15478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45" name="Line 47"/>
          <p:cNvSpPr>
            <a:spLocks noChangeShapeType="1"/>
          </p:cNvSpPr>
          <p:nvPr/>
        </p:nvSpPr>
        <p:spPr bwMode="auto">
          <a:xfrm>
            <a:off x="2887663" y="1449388"/>
            <a:ext cx="3478212" cy="10144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46" name="Text Box 48"/>
          <p:cNvSpPr txBox="1">
            <a:spLocks noChangeArrowheads="1"/>
          </p:cNvSpPr>
          <p:nvPr/>
        </p:nvSpPr>
        <p:spPr bwMode="auto">
          <a:xfrm rot="1428789">
            <a:off x="2835275" y="1112838"/>
            <a:ext cx="2903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imes New Roman" pitchFamily="18" charset="0"/>
              </a:rPr>
              <a:t>Pásmo normální kalémie</a:t>
            </a:r>
            <a:endParaRPr lang="cs-CZ" sz="2400" baseline="-25000">
              <a:latin typeface="Times New Roman" pitchFamily="18" charset="0"/>
            </a:endParaRPr>
          </a:p>
        </p:txBody>
      </p:sp>
      <p:graphicFrame>
        <p:nvGraphicFramePr>
          <p:cNvPr id="8194" name="Object 49"/>
          <p:cNvGraphicFramePr>
            <a:graphicFrameLocks noChangeAspect="1"/>
          </p:cNvGraphicFramePr>
          <p:nvPr/>
        </p:nvGraphicFramePr>
        <p:xfrm>
          <a:off x="2525713" y="1111251"/>
          <a:ext cx="3619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092960" imgH="2287440" progId="">
                  <p:embed/>
                </p:oleObj>
              </mc:Choice>
              <mc:Fallback>
                <p:oleObj name="Clip" r:id="rId3" imgW="1092960" imgH="2287440" progId="">
                  <p:embed/>
                  <p:pic>
                    <p:nvPicPr>
                      <p:cNvPr id="8194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713" y="1111251"/>
                        <a:ext cx="361950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0"/>
          <p:cNvGraphicFramePr>
            <a:graphicFrameLocks noChangeAspect="1"/>
          </p:cNvGraphicFramePr>
          <p:nvPr/>
        </p:nvGraphicFramePr>
        <p:xfrm>
          <a:off x="3071813" y="2141539"/>
          <a:ext cx="67945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2287080" imgH="1579680" progId="">
                  <p:embed/>
                </p:oleObj>
              </mc:Choice>
              <mc:Fallback>
                <p:oleObj name="Clip" r:id="rId5" imgW="2287080" imgH="1579680" progId="">
                  <p:embed/>
                  <p:pic>
                    <p:nvPicPr>
                      <p:cNvPr id="8195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2141539"/>
                        <a:ext cx="679450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47" name="Text Box 51"/>
          <p:cNvSpPr txBox="1">
            <a:spLocks noChangeArrowheads="1"/>
          </p:cNvSpPr>
          <p:nvPr/>
        </p:nvSpPr>
        <p:spPr bwMode="auto">
          <a:xfrm>
            <a:off x="4576764" y="1633538"/>
            <a:ext cx="536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 b="1">
                <a:latin typeface="Times New Roman" pitchFamily="18" charset="0"/>
              </a:rPr>
              <a:t>A</a:t>
            </a:r>
            <a:endParaRPr lang="cs-CZ" sz="2800" b="1" baseline="-25000">
              <a:latin typeface="Times New Roman" pitchFamily="18" charset="0"/>
            </a:endParaRPr>
          </a:p>
        </p:txBody>
      </p:sp>
      <p:graphicFrame>
        <p:nvGraphicFramePr>
          <p:cNvPr id="8196" name="Object 52"/>
          <p:cNvGraphicFramePr>
            <a:graphicFrameLocks noChangeAspect="1"/>
          </p:cNvGraphicFramePr>
          <p:nvPr/>
        </p:nvGraphicFramePr>
        <p:xfrm>
          <a:off x="8904289" y="908051"/>
          <a:ext cx="145732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7" imgW="1495431" imgH="1771790" progId="PBrush">
                  <p:embed/>
                </p:oleObj>
              </mc:Choice>
              <mc:Fallback>
                <p:oleObj name="Rastrový obrázek" r:id="rId7" imgW="1495431" imgH="1771790" progId="PBrush">
                  <p:embed/>
                  <p:pic>
                    <p:nvPicPr>
                      <p:cNvPr id="8196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4289" y="908051"/>
                        <a:ext cx="1457325" cy="172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48" name="AutoShape 53"/>
          <p:cNvSpPr>
            <a:spLocks noChangeArrowheads="1"/>
          </p:cNvSpPr>
          <p:nvPr/>
        </p:nvSpPr>
        <p:spPr bwMode="auto">
          <a:xfrm>
            <a:off x="7624764" y="614363"/>
            <a:ext cx="822325" cy="13398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9" name="Text Box 54"/>
          <p:cNvSpPr txBox="1">
            <a:spLocks noChangeArrowheads="1"/>
          </p:cNvSpPr>
          <p:nvPr/>
        </p:nvSpPr>
        <p:spPr bwMode="auto">
          <a:xfrm>
            <a:off x="8586788" y="1270001"/>
            <a:ext cx="519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 b="1">
                <a:latin typeface="Times New Roman" pitchFamily="18" charset="0"/>
              </a:rPr>
              <a:t>K</a:t>
            </a:r>
            <a:r>
              <a:rPr lang="cs-CZ" sz="2000" b="1" baseline="30000">
                <a:latin typeface="Times New Roman" pitchFamily="18" charset="0"/>
              </a:rPr>
              <a:t>+</a:t>
            </a:r>
            <a:endParaRPr lang="cs-CZ" sz="3200" b="1" baseline="-25000">
              <a:latin typeface="Times New Roman" pitchFamily="18" charset="0"/>
            </a:endParaRPr>
          </a:p>
        </p:txBody>
      </p:sp>
      <p:sp>
        <p:nvSpPr>
          <p:cNvPr id="8250" name="Text Box 55"/>
          <p:cNvSpPr txBox="1">
            <a:spLocks noChangeArrowheads="1"/>
          </p:cNvSpPr>
          <p:nvPr/>
        </p:nvSpPr>
        <p:spPr bwMode="auto">
          <a:xfrm>
            <a:off x="7789863" y="720725"/>
            <a:ext cx="519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 b="1">
                <a:latin typeface="Times New Roman" pitchFamily="18" charset="0"/>
              </a:rPr>
              <a:t>H</a:t>
            </a:r>
            <a:r>
              <a:rPr lang="cs-CZ" sz="1600" b="1" baseline="30000">
                <a:latin typeface="Times New Roman" pitchFamily="18" charset="0"/>
              </a:rPr>
              <a:t>+</a:t>
            </a:r>
            <a:endParaRPr lang="cs-CZ" sz="2400" b="1" baseline="-25000">
              <a:latin typeface="Times New Roman" pitchFamily="18" charset="0"/>
            </a:endParaRPr>
          </a:p>
        </p:txBody>
      </p:sp>
      <p:sp>
        <p:nvSpPr>
          <p:cNvPr id="8251" name="Text Box 56"/>
          <p:cNvSpPr txBox="1">
            <a:spLocks noChangeArrowheads="1"/>
          </p:cNvSpPr>
          <p:nvPr/>
        </p:nvSpPr>
        <p:spPr bwMode="auto">
          <a:xfrm>
            <a:off x="8605838" y="733425"/>
            <a:ext cx="5191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200" b="1">
                <a:latin typeface="Times New Roman" pitchFamily="18" charset="0"/>
              </a:rPr>
              <a:t>H</a:t>
            </a:r>
            <a:r>
              <a:rPr lang="cs-CZ" sz="1200" b="1" baseline="30000">
                <a:latin typeface="Times New Roman" pitchFamily="18" charset="0"/>
              </a:rPr>
              <a:t>+</a:t>
            </a:r>
            <a:endParaRPr lang="cs-CZ" sz="3200" b="1" baseline="-25000">
              <a:latin typeface="Times New Roman" pitchFamily="18" charset="0"/>
            </a:endParaRPr>
          </a:p>
        </p:txBody>
      </p:sp>
      <p:sp>
        <p:nvSpPr>
          <p:cNvPr id="8252" name="Text Box 57"/>
          <p:cNvSpPr txBox="1">
            <a:spLocks noChangeArrowheads="1"/>
          </p:cNvSpPr>
          <p:nvPr/>
        </p:nvSpPr>
        <p:spPr bwMode="auto">
          <a:xfrm>
            <a:off x="7610475" y="989013"/>
            <a:ext cx="86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b="1">
                <a:latin typeface="Times New Roman" pitchFamily="18" charset="0"/>
              </a:rPr>
              <a:t>K</a:t>
            </a:r>
            <a:r>
              <a:rPr lang="cs-CZ" sz="4400" b="1" baseline="30000">
                <a:latin typeface="Times New Roman" pitchFamily="18" charset="0"/>
              </a:rPr>
              <a:t>+</a:t>
            </a:r>
            <a:endParaRPr lang="cs-CZ" sz="6000" b="1" baseline="-25000">
              <a:latin typeface="Times New Roman" pitchFamily="18" charset="0"/>
            </a:endParaRPr>
          </a:p>
        </p:txBody>
      </p:sp>
      <p:sp>
        <p:nvSpPr>
          <p:cNvPr id="8253" name="Text Box 58"/>
          <p:cNvSpPr txBox="1">
            <a:spLocks noChangeArrowheads="1"/>
          </p:cNvSpPr>
          <p:nvPr/>
        </p:nvSpPr>
        <p:spPr bwMode="auto">
          <a:xfrm>
            <a:off x="8207375" y="2924175"/>
            <a:ext cx="1085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 b="1">
                <a:latin typeface="Times New Roman" pitchFamily="18" charset="0"/>
              </a:rPr>
              <a:t>A:</a:t>
            </a:r>
            <a:r>
              <a:rPr lang="cs-CZ" sz="1600">
                <a:latin typeface="Times New Roman" pitchFamily="18" charset="0"/>
              </a:rPr>
              <a:t> Norma</a:t>
            </a:r>
            <a:endParaRPr lang="cs-CZ" sz="2400" baseline="-25000">
              <a:latin typeface="Times New Roman" pitchFamily="18" charset="0"/>
            </a:endParaRP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1827213" y="1112838"/>
            <a:ext cx="2982912" cy="5745162"/>
            <a:chOff x="191" y="701"/>
            <a:chExt cx="1879" cy="3619"/>
          </a:xfrm>
        </p:grpSpPr>
        <p:grpSp>
          <p:nvGrpSpPr>
            <p:cNvPr id="8316" name="Group 60"/>
            <p:cNvGrpSpPr>
              <a:grpSpLocks/>
            </p:cNvGrpSpPr>
            <p:nvPr/>
          </p:nvGrpSpPr>
          <p:grpSpPr bwMode="auto">
            <a:xfrm>
              <a:off x="191" y="701"/>
              <a:ext cx="1879" cy="3535"/>
              <a:chOff x="191" y="701"/>
              <a:chExt cx="1879" cy="3535"/>
            </a:xfrm>
          </p:grpSpPr>
          <p:sp>
            <p:nvSpPr>
              <p:cNvPr id="8319" name="Line 61"/>
              <p:cNvSpPr>
                <a:spLocks noChangeShapeType="1"/>
              </p:cNvSpPr>
              <p:nvPr/>
            </p:nvSpPr>
            <p:spPr bwMode="auto">
              <a:xfrm flipH="1" flipV="1">
                <a:off x="1574" y="996"/>
                <a:ext cx="457" cy="1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graphicFrame>
            <p:nvGraphicFramePr>
              <p:cNvPr id="8199" name="Object 62"/>
              <p:cNvGraphicFramePr>
                <a:graphicFrameLocks noChangeAspect="1"/>
              </p:cNvGraphicFramePr>
              <p:nvPr/>
            </p:nvGraphicFramePr>
            <p:xfrm>
              <a:off x="1152" y="2795"/>
              <a:ext cx="918" cy="10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Rastrový obrázek" r:id="rId7" imgW="1495431" imgH="1771790" progId="PBrush">
                      <p:embed/>
                    </p:oleObj>
                  </mc:Choice>
                  <mc:Fallback>
                    <p:oleObj name="Rastrový obrázek" r:id="rId7" imgW="1495431" imgH="1771790" progId="PBrush">
                      <p:embed/>
                      <p:pic>
                        <p:nvPicPr>
                          <p:cNvPr id="8199" name="Object 6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52" y="2795"/>
                            <a:ext cx="918" cy="108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9900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20" name="Line 63"/>
              <p:cNvSpPr>
                <a:spLocks noChangeShapeType="1"/>
              </p:cNvSpPr>
              <p:nvPr/>
            </p:nvSpPr>
            <p:spPr bwMode="auto">
              <a:xfrm flipH="1" flipV="1">
                <a:off x="1255" y="913"/>
                <a:ext cx="325" cy="7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321" name="Line 64"/>
              <p:cNvSpPr>
                <a:spLocks noChangeShapeType="1"/>
              </p:cNvSpPr>
              <p:nvPr/>
            </p:nvSpPr>
            <p:spPr bwMode="auto">
              <a:xfrm flipH="1">
                <a:off x="1101" y="913"/>
                <a:ext cx="14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322" name="Line 65"/>
              <p:cNvSpPr>
                <a:spLocks noChangeShapeType="1"/>
              </p:cNvSpPr>
              <p:nvPr/>
            </p:nvSpPr>
            <p:spPr bwMode="auto">
              <a:xfrm flipH="1">
                <a:off x="997" y="913"/>
                <a:ext cx="13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323" name="Text Box 66"/>
              <p:cNvSpPr txBox="1">
                <a:spLocks noChangeArrowheads="1"/>
              </p:cNvSpPr>
              <p:nvPr/>
            </p:nvSpPr>
            <p:spPr bwMode="auto">
              <a:xfrm>
                <a:off x="859" y="701"/>
                <a:ext cx="33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cs-CZ" sz="1600" b="1">
                    <a:latin typeface="Times New Roman" pitchFamily="18" charset="0"/>
                  </a:rPr>
                  <a:t>B</a:t>
                </a:r>
                <a:endParaRPr lang="cs-CZ" sz="2800" b="1" baseline="-25000">
                  <a:latin typeface="Times New Roman" pitchFamily="18" charset="0"/>
                </a:endParaRPr>
              </a:p>
            </p:txBody>
          </p:sp>
          <p:sp>
            <p:nvSpPr>
              <p:cNvPr id="8324" name="AutoShape 67"/>
              <p:cNvSpPr>
                <a:spLocks noChangeArrowheads="1"/>
              </p:cNvSpPr>
              <p:nvPr/>
            </p:nvSpPr>
            <p:spPr bwMode="auto">
              <a:xfrm>
                <a:off x="334" y="2635"/>
                <a:ext cx="518" cy="844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5" name="Text Box 68"/>
              <p:cNvSpPr txBox="1">
                <a:spLocks noChangeArrowheads="1"/>
              </p:cNvSpPr>
              <p:nvPr/>
            </p:nvSpPr>
            <p:spPr bwMode="auto">
              <a:xfrm>
                <a:off x="940" y="3048"/>
                <a:ext cx="32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cs-CZ" sz="2000" b="1">
                    <a:latin typeface="Times New Roman" pitchFamily="18" charset="0"/>
                  </a:rPr>
                  <a:t>K</a:t>
                </a:r>
                <a:r>
                  <a:rPr lang="cs-CZ" sz="2000" b="1" baseline="30000">
                    <a:latin typeface="Times New Roman" pitchFamily="18" charset="0"/>
                  </a:rPr>
                  <a:t>+</a:t>
                </a:r>
                <a:endParaRPr lang="cs-CZ" sz="3200" b="1" baseline="-25000">
                  <a:latin typeface="Times New Roman" pitchFamily="18" charset="0"/>
                </a:endParaRPr>
              </a:p>
            </p:txBody>
          </p:sp>
          <p:sp>
            <p:nvSpPr>
              <p:cNvPr id="8326" name="Text Box 69"/>
              <p:cNvSpPr txBox="1">
                <a:spLocks noChangeArrowheads="1"/>
              </p:cNvSpPr>
              <p:nvPr/>
            </p:nvSpPr>
            <p:spPr bwMode="auto">
              <a:xfrm>
                <a:off x="438" y="2702"/>
                <a:ext cx="32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cs-CZ" sz="1600" b="1">
                    <a:latin typeface="Times New Roman" pitchFamily="18" charset="0"/>
                  </a:rPr>
                  <a:t>H</a:t>
                </a:r>
                <a:r>
                  <a:rPr lang="cs-CZ" sz="1600" b="1" baseline="30000">
                    <a:latin typeface="Times New Roman" pitchFamily="18" charset="0"/>
                  </a:rPr>
                  <a:t>+</a:t>
                </a:r>
                <a:endParaRPr lang="cs-CZ" sz="2400" b="1" baseline="-25000">
                  <a:latin typeface="Times New Roman" pitchFamily="18" charset="0"/>
                </a:endParaRPr>
              </a:p>
            </p:txBody>
          </p:sp>
          <p:sp>
            <p:nvSpPr>
              <p:cNvPr id="8327" name="Text Box 70"/>
              <p:cNvSpPr txBox="1">
                <a:spLocks noChangeArrowheads="1"/>
              </p:cNvSpPr>
              <p:nvPr/>
            </p:nvSpPr>
            <p:spPr bwMode="auto">
              <a:xfrm>
                <a:off x="952" y="2673"/>
                <a:ext cx="32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cs-CZ" sz="2000" b="1">
                    <a:latin typeface="Times New Roman" pitchFamily="18" charset="0"/>
                  </a:rPr>
                  <a:t>H</a:t>
                </a:r>
                <a:r>
                  <a:rPr lang="cs-CZ" sz="2000" b="1" baseline="30000">
                    <a:latin typeface="Times New Roman" pitchFamily="18" charset="0"/>
                  </a:rPr>
                  <a:t>+</a:t>
                </a:r>
                <a:endParaRPr lang="cs-CZ" sz="3200" b="1" baseline="-25000">
                  <a:latin typeface="Times New Roman" pitchFamily="18" charset="0"/>
                </a:endParaRPr>
              </a:p>
            </p:txBody>
          </p:sp>
          <p:sp>
            <p:nvSpPr>
              <p:cNvPr id="8328" name="Text Box 71"/>
              <p:cNvSpPr txBox="1">
                <a:spLocks noChangeArrowheads="1"/>
              </p:cNvSpPr>
              <p:nvPr/>
            </p:nvSpPr>
            <p:spPr bwMode="auto">
              <a:xfrm>
                <a:off x="325" y="2871"/>
                <a:ext cx="544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cs-CZ" sz="4400" b="1">
                    <a:latin typeface="Times New Roman" pitchFamily="18" charset="0"/>
                  </a:rPr>
                  <a:t>K</a:t>
                </a:r>
                <a:r>
                  <a:rPr lang="cs-CZ" sz="4400" b="1" baseline="30000">
                    <a:latin typeface="Times New Roman" pitchFamily="18" charset="0"/>
                  </a:rPr>
                  <a:t>+</a:t>
                </a:r>
                <a:endParaRPr lang="cs-CZ" sz="6000" b="1" baseline="-25000">
                  <a:latin typeface="Times New Roman" pitchFamily="18" charset="0"/>
                </a:endParaRPr>
              </a:p>
            </p:txBody>
          </p:sp>
          <p:sp>
            <p:nvSpPr>
              <p:cNvPr id="8329" name="Line 72"/>
              <p:cNvSpPr>
                <a:spLocks noChangeShapeType="1"/>
              </p:cNvSpPr>
              <p:nvPr/>
            </p:nvSpPr>
            <p:spPr bwMode="auto">
              <a:xfrm flipH="1">
                <a:off x="731" y="2814"/>
                <a:ext cx="264" cy="1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330" name="Line 73"/>
              <p:cNvSpPr>
                <a:spLocks noChangeShapeType="1"/>
              </p:cNvSpPr>
              <p:nvPr/>
            </p:nvSpPr>
            <p:spPr bwMode="auto">
              <a:xfrm flipV="1">
                <a:off x="760" y="3179"/>
                <a:ext cx="252" cy="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331" name="Text Box 74"/>
              <p:cNvSpPr txBox="1">
                <a:spLocks noChangeArrowheads="1"/>
              </p:cNvSpPr>
              <p:nvPr/>
            </p:nvSpPr>
            <p:spPr bwMode="auto">
              <a:xfrm>
                <a:off x="191" y="3870"/>
                <a:ext cx="1169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cs-CZ" sz="1600" b="1">
                    <a:latin typeface="Times New Roman" pitchFamily="18" charset="0"/>
                  </a:rPr>
                  <a:t>B:</a:t>
                </a:r>
                <a:r>
                  <a:rPr lang="cs-CZ" sz="1600">
                    <a:latin typeface="Times New Roman" pitchFamily="18" charset="0"/>
                  </a:rPr>
                  <a:t> Acidóza - výměna K</a:t>
                </a:r>
                <a:r>
                  <a:rPr lang="cs-CZ" sz="1600" baseline="30000">
                    <a:latin typeface="Times New Roman" pitchFamily="18" charset="0"/>
                  </a:rPr>
                  <a:t>+</a:t>
                </a:r>
                <a:r>
                  <a:rPr lang="cs-CZ" sz="1600">
                    <a:latin typeface="Times New Roman" pitchFamily="18" charset="0"/>
                  </a:rPr>
                  <a:t> za H</a:t>
                </a:r>
                <a:r>
                  <a:rPr lang="cs-CZ" sz="1600" baseline="30000">
                    <a:latin typeface="Times New Roman" pitchFamily="18" charset="0"/>
                  </a:rPr>
                  <a:t>+</a:t>
                </a:r>
                <a:endParaRPr lang="cs-CZ" sz="2400" baseline="-25000">
                  <a:latin typeface="Times New Roman" pitchFamily="18" charset="0"/>
                </a:endParaRPr>
              </a:p>
            </p:txBody>
          </p:sp>
        </p:grpSp>
        <p:sp>
          <p:nvSpPr>
            <p:cNvPr id="8317" name="Freeform 75"/>
            <p:cNvSpPr>
              <a:spLocks/>
            </p:cNvSpPr>
            <p:nvPr/>
          </p:nvSpPr>
          <p:spPr bwMode="auto">
            <a:xfrm>
              <a:off x="1177" y="3209"/>
              <a:ext cx="510" cy="830"/>
            </a:xfrm>
            <a:custGeom>
              <a:avLst/>
              <a:gdLst>
                <a:gd name="T0" fmla="*/ 20 w 510"/>
                <a:gd name="T1" fmla="*/ 0 h 830"/>
                <a:gd name="T2" fmla="*/ 506 w 510"/>
                <a:gd name="T3" fmla="*/ 90 h 830"/>
                <a:gd name="T4" fmla="*/ 50 w 510"/>
                <a:gd name="T5" fmla="*/ 210 h 830"/>
                <a:gd name="T6" fmla="*/ 237 w 510"/>
                <a:gd name="T7" fmla="*/ 830 h 8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0"/>
                <a:gd name="T13" fmla="*/ 0 h 830"/>
                <a:gd name="T14" fmla="*/ 510 w 510"/>
                <a:gd name="T15" fmla="*/ 830 h 8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0" h="830">
                  <a:moveTo>
                    <a:pt x="20" y="0"/>
                  </a:moveTo>
                  <a:cubicBezTo>
                    <a:pt x="101" y="14"/>
                    <a:pt x="501" y="55"/>
                    <a:pt x="506" y="90"/>
                  </a:cubicBezTo>
                  <a:cubicBezTo>
                    <a:pt x="510" y="133"/>
                    <a:pt x="100" y="97"/>
                    <a:pt x="50" y="210"/>
                  </a:cubicBezTo>
                  <a:cubicBezTo>
                    <a:pt x="0" y="323"/>
                    <a:pt x="198" y="701"/>
                    <a:pt x="237" y="83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318" name="Text Box 76"/>
            <p:cNvSpPr txBox="1">
              <a:spLocks noChangeArrowheads="1"/>
            </p:cNvSpPr>
            <p:nvPr/>
          </p:nvSpPr>
          <p:spPr bwMode="auto">
            <a:xfrm>
              <a:off x="1429" y="4070"/>
              <a:ext cx="3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sz="2000" b="1">
                  <a:latin typeface="Times New Roman" pitchFamily="18" charset="0"/>
                </a:rPr>
                <a:t>K</a:t>
              </a:r>
              <a:r>
                <a:rPr lang="cs-CZ" sz="2000" b="1" baseline="30000">
                  <a:latin typeface="Times New Roman" pitchFamily="18" charset="0"/>
                </a:rPr>
                <a:t>+</a:t>
              </a:r>
              <a:endParaRPr lang="cs-CZ" sz="3200" b="1" baseline="-25000">
                <a:latin typeface="Times New Roman" pitchFamily="18" charset="0"/>
              </a:endParaRPr>
            </a:p>
          </p:txBody>
        </p:sp>
      </p:grpSp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2547938" y="1504950"/>
            <a:ext cx="5276850" cy="5308600"/>
            <a:chOff x="645" y="948"/>
            <a:chExt cx="3324" cy="3344"/>
          </a:xfrm>
        </p:grpSpPr>
        <p:grpSp>
          <p:nvGrpSpPr>
            <p:cNvPr id="8297" name="Group 78"/>
            <p:cNvGrpSpPr>
              <a:grpSpLocks/>
            </p:cNvGrpSpPr>
            <p:nvPr/>
          </p:nvGrpSpPr>
          <p:grpSpPr bwMode="auto">
            <a:xfrm>
              <a:off x="645" y="948"/>
              <a:ext cx="3324" cy="3344"/>
              <a:chOff x="642" y="913"/>
              <a:chExt cx="3324" cy="3344"/>
            </a:xfrm>
          </p:grpSpPr>
          <p:sp>
            <p:nvSpPr>
              <p:cNvPr id="8300" name="Line 79"/>
              <p:cNvSpPr>
                <a:spLocks noChangeShapeType="1"/>
              </p:cNvSpPr>
              <p:nvPr/>
            </p:nvSpPr>
            <p:spPr bwMode="auto">
              <a:xfrm flipH="1">
                <a:off x="897" y="913"/>
                <a:ext cx="6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301" name="Text Box 80"/>
              <p:cNvSpPr txBox="1">
                <a:spLocks noChangeArrowheads="1"/>
              </p:cNvSpPr>
              <p:nvPr/>
            </p:nvSpPr>
            <p:spPr bwMode="auto">
              <a:xfrm>
                <a:off x="642" y="1171"/>
                <a:ext cx="33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cs-CZ" sz="1600" b="1">
                    <a:latin typeface="Times New Roman" pitchFamily="18" charset="0"/>
                  </a:rPr>
                  <a:t>C</a:t>
                </a:r>
                <a:endParaRPr lang="cs-CZ" sz="2800" b="1" baseline="-25000">
                  <a:latin typeface="Times New Roman" pitchFamily="18" charset="0"/>
                </a:endParaRPr>
              </a:p>
            </p:txBody>
          </p:sp>
          <p:grpSp>
            <p:nvGrpSpPr>
              <p:cNvPr id="8302" name="Group 81"/>
              <p:cNvGrpSpPr>
                <a:grpSpLocks/>
              </p:cNvGrpSpPr>
              <p:nvPr/>
            </p:nvGrpSpPr>
            <p:grpSpPr bwMode="auto">
              <a:xfrm>
                <a:off x="793" y="935"/>
                <a:ext cx="3173" cy="3322"/>
                <a:chOff x="826" y="913"/>
                <a:chExt cx="3173" cy="3322"/>
              </a:xfrm>
            </p:grpSpPr>
            <p:sp>
              <p:nvSpPr>
                <p:cNvPr id="8303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826" y="913"/>
                  <a:ext cx="82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8304" name="Line 83"/>
                <p:cNvSpPr>
                  <a:spLocks noChangeShapeType="1"/>
                </p:cNvSpPr>
                <p:nvPr/>
              </p:nvSpPr>
              <p:spPr bwMode="auto">
                <a:xfrm>
                  <a:off x="826" y="985"/>
                  <a:ext cx="0" cy="5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8305" name="Line 84"/>
                <p:cNvSpPr>
                  <a:spLocks noChangeShapeType="1"/>
                </p:cNvSpPr>
                <p:nvPr/>
              </p:nvSpPr>
              <p:spPr bwMode="auto">
                <a:xfrm>
                  <a:off x="826" y="1035"/>
                  <a:ext cx="0" cy="8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8306" name="Line 85"/>
                <p:cNvSpPr>
                  <a:spLocks noChangeShapeType="1"/>
                </p:cNvSpPr>
                <p:nvPr/>
              </p:nvSpPr>
              <p:spPr bwMode="auto">
                <a:xfrm>
                  <a:off x="826" y="1123"/>
                  <a:ext cx="0" cy="6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8307" name="Group 86"/>
                <p:cNvGrpSpPr>
                  <a:grpSpLocks/>
                </p:cNvGrpSpPr>
                <p:nvPr/>
              </p:nvGrpSpPr>
              <p:grpSpPr bwMode="auto">
                <a:xfrm>
                  <a:off x="2298" y="2589"/>
                  <a:ext cx="1701" cy="1646"/>
                  <a:chOff x="2298" y="2589"/>
                  <a:chExt cx="1701" cy="1646"/>
                </a:xfrm>
              </p:grpSpPr>
              <p:graphicFrame>
                <p:nvGraphicFramePr>
                  <p:cNvPr id="8198" name="Object 87"/>
                  <p:cNvGraphicFramePr>
                    <a:graphicFrameLocks noChangeAspect="1"/>
                  </p:cNvGraphicFramePr>
                  <p:nvPr/>
                </p:nvGraphicFramePr>
                <p:xfrm>
                  <a:off x="3081" y="2699"/>
                  <a:ext cx="918" cy="108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Bitmap Image" r:id="rId7" imgW="1143099" imgH="1364098" progId="PBrush">
                          <p:embed/>
                        </p:oleObj>
                      </mc:Choice>
                      <mc:Fallback>
                        <p:oleObj name="Bitmap Image" r:id="rId7" imgW="1143099" imgH="1364098" progId="PBrush">
                          <p:embed/>
                          <p:pic>
                            <p:nvPicPr>
                              <p:cNvPr id="8198" name="Object 8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081" y="2699"/>
                                <a:ext cx="918" cy="1086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9900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8308" name="AutoShape 88"/>
                  <p:cNvSpPr>
                    <a:spLocks noChangeArrowheads="1"/>
                  </p:cNvSpPr>
                  <p:nvPr/>
                </p:nvSpPr>
                <p:spPr bwMode="auto">
                  <a:xfrm>
                    <a:off x="2308" y="2589"/>
                    <a:ext cx="495" cy="8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66"/>
                  </a:solidFill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09" name="Text Box 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6" y="3036"/>
                    <a:ext cx="327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cs-CZ" sz="1600" b="1">
                        <a:latin typeface="Times New Roman" pitchFamily="18" charset="0"/>
                      </a:rPr>
                      <a:t>K</a:t>
                    </a:r>
                    <a:r>
                      <a:rPr lang="cs-CZ" sz="1600" b="1" baseline="30000">
                        <a:latin typeface="Times New Roman" pitchFamily="18" charset="0"/>
                      </a:rPr>
                      <a:t>+</a:t>
                    </a:r>
                    <a:endParaRPr lang="cs-CZ" sz="3200" b="1" baseline="-250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310" name="Text Box 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84" y="2672"/>
                    <a:ext cx="327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cs-CZ" sz="1600" b="1">
                        <a:latin typeface="Times New Roman" pitchFamily="18" charset="0"/>
                      </a:rPr>
                      <a:t>H</a:t>
                    </a:r>
                    <a:r>
                      <a:rPr lang="cs-CZ" sz="1600" b="1" baseline="30000">
                        <a:latin typeface="Times New Roman" pitchFamily="18" charset="0"/>
                      </a:rPr>
                      <a:t>+</a:t>
                    </a:r>
                    <a:endParaRPr lang="cs-CZ" sz="2400" b="1" baseline="-250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311" name="Text Box 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98" y="2643"/>
                    <a:ext cx="327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cs-CZ" sz="2000" b="1">
                        <a:latin typeface="Times New Roman" pitchFamily="18" charset="0"/>
                      </a:rPr>
                      <a:t>H</a:t>
                    </a:r>
                    <a:r>
                      <a:rPr lang="cs-CZ" sz="2000" b="1" baseline="30000">
                        <a:latin typeface="Times New Roman" pitchFamily="18" charset="0"/>
                      </a:rPr>
                      <a:t>+</a:t>
                    </a:r>
                    <a:endParaRPr lang="cs-CZ" sz="3200" b="1" baseline="-250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312" name="Text Box 9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8" y="2987"/>
                    <a:ext cx="5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cs-CZ" sz="2400" b="1">
                        <a:latin typeface="Times New Roman" pitchFamily="18" charset="0"/>
                      </a:rPr>
                      <a:t>K</a:t>
                    </a:r>
                    <a:r>
                      <a:rPr lang="cs-CZ" sz="2400" b="1" baseline="30000">
                        <a:latin typeface="Times New Roman" pitchFamily="18" charset="0"/>
                      </a:rPr>
                      <a:t>+</a:t>
                    </a:r>
                    <a:endParaRPr lang="cs-CZ" sz="6000" b="1" baseline="-250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313" name="Line 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77" y="2784"/>
                    <a:ext cx="264" cy="12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8314" name="Line 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06" y="3149"/>
                    <a:ext cx="252" cy="4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8315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24" y="3869"/>
                    <a:ext cx="1587" cy="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cs-CZ" sz="1600" b="1">
                        <a:latin typeface="Times New Roman" pitchFamily="18" charset="0"/>
                      </a:rPr>
                      <a:t>C:</a:t>
                    </a:r>
                    <a:r>
                      <a:rPr lang="cs-CZ" sz="1600">
                        <a:latin typeface="Times New Roman" pitchFamily="18" charset="0"/>
                      </a:rPr>
                      <a:t> Dlouhodobá acidóza - deplece K</a:t>
                    </a:r>
                    <a:r>
                      <a:rPr lang="cs-CZ" sz="1600" baseline="30000">
                        <a:latin typeface="Times New Roman" pitchFamily="18" charset="0"/>
                      </a:rPr>
                      <a:t>+</a:t>
                    </a:r>
                    <a:endParaRPr lang="cs-CZ" sz="2400" baseline="-25000">
                      <a:latin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8298" name="Freeform 96"/>
            <p:cNvSpPr>
              <a:spLocks/>
            </p:cNvSpPr>
            <p:nvPr/>
          </p:nvSpPr>
          <p:spPr bwMode="auto">
            <a:xfrm>
              <a:off x="3089" y="3148"/>
              <a:ext cx="510" cy="830"/>
            </a:xfrm>
            <a:custGeom>
              <a:avLst/>
              <a:gdLst>
                <a:gd name="T0" fmla="*/ 20 w 510"/>
                <a:gd name="T1" fmla="*/ 0 h 830"/>
                <a:gd name="T2" fmla="*/ 506 w 510"/>
                <a:gd name="T3" fmla="*/ 90 h 830"/>
                <a:gd name="T4" fmla="*/ 50 w 510"/>
                <a:gd name="T5" fmla="*/ 210 h 830"/>
                <a:gd name="T6" fmla="*/ 237 w 510"/>
                <a:gd name="T7" fmla="*/ 830 h 8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0"/>
                <a:gd name="T13" fmla="*/ 0 h 830"/>
                <a:gd name="T14" fmla="*/ 510 w 510"/>
                <a:gd name="T15" fmla="*/ 830 h 8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0" h="830">
                  <a:moveTo>
                    <a:pt x="20" y="0"/>
                  </a:moveTo>
                  <a:cubicBezTo>
                    <a:pt x="101" y="14"/>
                    <a:pt x="501" y="55"/>
                    <a:pt x="506" y="90"/>
                  </a:cubicBezTo>
                  <a:cubicBezTo>
                    <a:pt x="510" y="133"/>
                    <a:pt x="100" y="97"/>
                    <a:pt x="50" y="210"/>
                  </a:cubicBezTo>
                  <a:cubicBezTo>
                    <a:pt x="0" y="323"/>
                    <a:pt x="198" y="701"/>
                    <a:pt x="237" y="83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99" name="Text Box 97"/>
            <p:cNvSpPr txBox="1">
              <a:spLocks noChangeArrowheads="1"/>
            </p:cNvSpPr>
            <p:nvPr/>
          </p:nvSpPr>
          <p:spPr bwMode="auto">
            <a:xfrm>
              <a:off x="3288" y="3793"/>
              <a:ext cx="3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sz="2000" b="1">
                  <a:latin typeface="Times New Roman" pitchFamily="18" charset="0"/>
                </a:rPr>
                <a:t>K</a:t>
              </a:r>
              <a:r>
                <a:rPr lang="cs-CZ" sz="2000" b="1" baseline="30000">
                  <a:latin typeface="Times New Roman" pitchFamily="18" charset="0"/>
                </a:rPr>
                <a:t>+</a:t>
              </a:r>
              <a:endParaRPr lang="cs-CZ" sz="3200" b="1" baseline="-25000">
                <a:latin typeface="Times New Roman" pitchFamily="18" charset="0"/>
              </a:endParaRPr>
            </a:p>
          </p:txBody>
        </p:sp>
      </p:grpSp>
      <p:grpSp>
        <p:nvGrpSpPr>
          <p:cNvPr id="8" name="Group 98"/>
          <p:cNvGrpSpPr>
            <a:grpSpLocks/>
          </p:cNvGrpSpPr>
          <p:nvPr/>
        </p:nvGrpSpPr>
        <p:grpSpPr bwMode="auto">
          <a:xfrm>
            <a:off x="2835275" y="1870076"/>
            <a:ext cx="7727950" cy="4987925"/>
            <a:chOff x="826" y="1178"/>
            <a:chExt cx="4868" cy="3142"/>
          </a:xfrm>
        </p:grpSpPr>
        <p:grpSp>
          <p:nvGrpSpPr>
            <p:cNvPr id="8257" name="Group 99"/>
            <p:cNvGrpSpPr>
              <a:grpSpLocks/>
            </p:cNvGrpSpPr>
            <p:nvPr/>
          </p:nvGrpSpPr>
          <p:grpSpPr bwMode="auto">
            <a:xfrm>
              <a:off x="826" y="1178"/>
              <a:ext cx="4868" cy="3142"/>
              <a:chOff x="826" y="1178"/>
              <a:chExt cx="4868" cy="3142"/>
            </a:xfrm>
          </p:grpSpPr>
          <p:grpSp>
            <p:nvGrpSpPr>
              <p:cNvPr id="8259" name="Group 100"/>
              <p:cNvGrpSpPr>
                <a:grpSpLocks/>
              </p:cNvGrpSpPr>
              <p:nvPr/>
            </p:nvGrpSpPr>
            <p:grpSpPr bwMode="auto">
              <a:xfrm>
                <a:off x="2241" y="1486"/>
                <a:ext cx="369" cy="268"/>
                <a:chOff x="3657" y="2396"/>
                <a:chExt cx="678" cy="411"/>
              </a:xfrm>
            </p:grpSpPr>
            <p:grpSp>
              <p:nvGrpSpPr>
                <p:cNvPr id="8270" name="Group 101"/>
                <p:cNvGrpSpPr>
                  <a:grpSpLocks/>
                </p:cNvGrpSpPr>
                <p:nvPr/>
              </p:nvGrpSpPr>
              <p:grpSpPr bwMode="auto">
                <a:xfrm>
                  <a:off x="3657" y="2396"/>
                  <a:ext cx="678" cy="411"/>
                  <a:chOff x="3657" y="2396"/>
                  <a:chExt cx="678" cy="411"/>
                </a:xfrm>
              </p:grpSpPr>
              <p:sp>
                <p:nvSpPr>
                  <p:cNvPr id="8295" name="Freeform 102"/>
                  <p:cNvSpPr>
                    <a:spLocks/>
                  </p:cNvSpPr>
                  <p:nvPr/>
                </p:nvSpPr>
                <p:spPr bwMode="auto">
                  <a:xfrm>
                    <a:off x="3669" y="2396"/>
                    <a:ext cx="666" cy="406"/>
                  </a:xfrm>
                  <a:custGeom>
                    <a:avLst/>
                    <a:gdLst>
                      <a:gd name="T0" fmla="*/ 310 w 1332"/>
                      <a:gd name="T1" fmla="*/ 160 h 813"/>
                      <a:gd name="T2" fmla="*/ 300 w 1332"/>
                      <a:gd name="T3" fmla="*/ 158 h 813"/>
                      <a:gd name="T4" fmla="*/ 54 w 1332"/>
                      <a:gd name="T5" fmla="*/ 34 h 813"/>
                      <a:gd name="T6" fmla="*/ 47 w 1332"/>
                      <a:gd name="T7" fmla="*/ 27 h 813"/>
                      <a:gd name="T8" fmla="*/ 42 w 1332"/>
                      <a:gd name="T9" fmla="*/ 20 h 813"/>
                      <a:gd name="T10" fmla="*/ 39 w 1332"/>
                      <a:gd name="T11" fmla="*/ 16 h 813"/>
                      <a:gd name="T12" fmla="*/ 36 w 1332"/>
                      <a:gd name="T13" fmla="*/ 12 h 813"/>
                      <a:gd name="T14" fmla="*/ 34 w 1332"/>
                      <a:gd name="T15" fmla="*/ 8 h 813"/>
                      <a:gd name="T16" fmla="*/ 30 w 1332"/>
                      <a:gd name="T17" fmla="*/ 4 h 813"/>
                      <a:gd name="T18" fmla="*/ 28 w 1332"/>
                      <a:gd name="T19" fmla="*/ 2 h 813"/>
                      <a:gd name="T20" fmla="*/ 22 w 1332"/>
                      <a:gd name="T21" fmla="*/ 0 h 813"/>
                      <a:gd name="T22" fmla="*/ 18 w 1332"/>
                      <a:gd name="T23" fmla="*/ 0 h 813"/>
                      <a:gd name="T24" fmla="*/ 13 w 1332"/>
                      <a:gd name="T25" fmla="*/ 1 h 813"/>
                      <a:gd name="T26" fmla="*/ 9 w 1332"/>
                      <a:gd name="T27" fmla="*/ 3 h 813"/>
                      <a:gd name="T28" fmla="*/ 5 w 1332"/>
                      <a:gd name="T29" fmla="*/ 9 h 813"/>
                      <a:gd name="T30" fmla="*/ 3 w 1332"/>
                      <a:gd name="T31" fmla="*/ 15 h 813"/>
                      <a:gd name="T32" fmla="*/ 3 w 1332"/>
                      <a:gd name="T33" fmla="*/ 19 h 813"/>
                      <a:gd name="T34" fmla="*/ 5 w 1332"/>
                      <a:gd name="T35" fmla="*/ 24 h 813"/>
                      <a:gd name="T36" fmla="*/ 2 w 1332"/>
                      <a:gd name="T37" fmla="*/ 27 h 813"/>
                      <a:gd name="T38" fmla="*/ 1 w 1332"/>
                      <a:gd name="T39" fmla="*/ 31 h 813"/>
                      <a:gd name="T40" fmla="*/ 0 w 1332"/>
                      <a:gd name="T41" fmla="*/ 36 h 813"/>
                      <a:gd name="T42" fmla="*/ 2 w 1332"/>
                      <a:gd name="T43" fmla="*/ 42 h 813"/>
                      <a:gd name="T44" fmla="*/ 5 w 1332"/>
                      <a:gd name="T45" fmla="*/ 45 h 813"/>
                      <a:gd name="T46" fmla="*/ 10 w 1332"/>
                      <a:gd name="T47" fmla="*/ 47 h 813"/>
                      <a:gd name="T48" fmla="*/ 18 w 1332"/>
                      <a:gd name="T49" fmla="*/ 48 h 813"/>
                      <a:gd name="T50" fmla="*/ 23 w 1332"/>
                      <a:gd name="T51" fmla="*/ 48 h 813"/>
                      <a:gd name="T52" fmla="*/ 35 w 1332"/>
                      <a:gd name="T53" fmla="*/ 51 h 813"/>
                      <a:gd name="T54" fmla="*/ 49 w 1332"/>
                      <a:gd name="T55" fmla="*/ 56 h 813"/>
                      <a:gd name="T56" fmla="*/ 283 w 1332"/>
                      <a:gd name="T57" fmla="*/ 174 h 813"/>
                      <a:gd name="T58" fmla="*/ 291 w 1332"/>
                      <a:gd name="T59" fmla="*/ 181 h 813"/>
                      <a:gd name="T60" fmla="*/ 300 w 1332"/>
                      <a:gd name="T61" fmla="*/ 191 h 813"/>
                      <a:gd name="T62" fmla="*/ 304 w 1332"/>
                      <a:gd name="T63" fmla="*/ 195 h 813"/>
                      <a:gd name="T64" fmla="*/ 308 w 1332"/>
                      <a:gd name="T65" fmla="*/ 199 h 813"/>
                      <a:gd name="T66" fmla="*/ 312 w 1332"/>
                      <a:gd name="T67" fmla="*/ 202 h 813"/>
                      <a:gd name="T68" fmla="*/ 317 w 1332"/>
                      <a:gd name="T69" fmla="*/ 203 h 813"/>
                      <a:gd name="T70" fmla="*/ 321 w 1332"/>
                      <a:gd name="T71" fmla="*/ 202 h 813"/>
                      <a:gd name="T72" fmla="*/ 325 w 1332"/>
                      <a:gd name="T73" fmla="*/ 199 h 813"/>
                      <a:gd name="T74" fmla="*/ 329 w 1332"/>
                      <a:gd name="T75" fmla="*/ 196 h 813"/>
                      <a:gd name="T76" fmla="*/ 330 w 1332"/>
                      <a:gd name="T77" fmla="*/ 191 h 813"/>
                      <a:gd name="T78" fmla="*/ 329 w 1332"/>
                      <a:gd name="T79" fmla="*/ 187 h 813"/>
                      <a:gd name="T80" fmla="*/ 329 w 1332"/>
                      <a:gd name="T81" fmla="*/ 184 h 813"/>
                      <a:gd name="T82" fmla="*/ 331 w 1332"/>
                      <a:gd name="T83" fmla="*/ 182 h 813"/>
                      <a:gd name="T84" fmla="*/ 333 w 1332"/>
                      <a:gd name="T85" fmla="*/ 177 h 813"/>
                      <a:gd name="T86" fmla="*/ 333 w 1332"/>
                      <a:gd name="T87" fmla="*/ 174 h 813"/>
                      <a:gd name="T88" fmla="*/ 332 w 1332"/>
                      <a:gd name="T89" fmla="*/ 169 h 813"/>
                      <a:gd name="T90" fmla="*/ 329 w 1332"/>
                      <a:gd name="T91" fmla="*/ 165 h 813"/>
                      <a:gd name="T92" fmla="*/ 325 w 1332"/>
                      <a:gd name="T93" fmla="*/ 163 h 813"/>
                      <a:gd name="T94" fmla="*/ 319 w 1332"/>
                      <a:gd name="T95" fmla="*/ 162 h 813"/>
                      <a:gd name="T96" fmla="*/ 310 w 1332"/>
                      <a:gd name="T97" fmla="*/ 160 h 813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332"/>
                      <a:gd name="T148" fmla="*/ 0 h 813"/>
                      <a:gd name="T149" fmla="*/ 1332 w 1332"/>
                      <a:gd name="T150" fmla="*/ 813 h 813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332" h="813">
                        <a:moveTo>
                          <a:pt x="1238" y="643"/>
                        </a:moveTo>
                        <a:lnTo>
                          <a:pt x="1199" y="632"/>
                        </a:lnTo>
                        <a:lnTo>
                          <a:pt x="217" y="138"/>
                        </a:lnTo>
                        <a:lnTo>
                          <a:pt x="188" y="111"/>
                        </a:lnTo>
                        <a:lnTo>
                          <a:pt x="167" y="83"/>
                        </a:lnTo>
                        <a:lnTo>
                          <a:pt x="154" y="66"/>
                        </a:lnTo>
                        <a:lnTo>
                          <a:pt x="141" y="48"/>
                        </a:lnTo>
                        <a:lnTo>
                          <a:pt x="134" y="33"/>
                        </a:lnTo>
                        <a:lnTo>
                          <a:pt x="123" y="19"/>
                        </a:lnTo>
                        <a:lnTo>
                          <a:pt x="114" y="11"/>
                        </a:lnTo>
                        <a:lnTo>
                          <a:pt x="91" y="0"/>
                        </a:lnTo>
                        <a:lnTo>
                          <a:pt x="69" y="0"/>
                        </a:lnTo>
                        <a:lnTo>
                          <a:pt x="52" y="5"/>
                        </a:lnTo>
                        <a:lnTo>
                          <a:pt x="36" y="15"/>
                        </a:lnTo>
                        <a:lnTo>
                          <a:pt x="19" y="36"/>
                        </a:lnTo>
                        <a:lnTo>
                          <a:pt x="12" y="62"/>
                        </a:lnTo>
                        <a:lnTo>
                          <a:pt x="14" y="78"/>
                        </a:lnTo>
                        <a:lnTo>
                          <a:pt x="21" y="97"/>
                        </a:lnTo>
                        <a:lnTo>
                          <a:pt x="8" y="110"/>
                        </a:lnTo>
                        <a:lnTo>
                          <a:pt x="1" y="125"/>
                        </a:lnTo>
                        <a:lnTo>
                          <a:pt x="0" y="145"/>
                        </a:lnTo>
                        <a:lnTo>
                          <a:pt x="8" y="168"/>
                        </a:lnTo>
                        <a:lnTo>
                          <a:pt x="23" y="182"/>
                        </a:lnTo>
                        <a:lnTo>
                          <a:pt x="43" y="190"/>
                        </a:lnTo>
                        <a:lnTo>
                          <a:pt x="70" y="193"/>
                        </a:lnTo>
                        <a:lnTo>
                          <a:pt x="95" y="193"/>
                        </a:lnTo>
                        <a:lnTo>
                          <a:pt x="139" y="204"/>
                        </a:lnTo>
                        <a:lnTo>
                          <a:pt x="199" y="227"/>
                        </a:lnTo>
                        <a:lnTo>
                          <a:pt x="1131" y="696"/>
                        </a:lnTo>
                        <a:lnTo>
                          <a:pt x="1162" y="724"/>
                        </a:lnTo>
                        <a:lnTo>
                          <a:pt x="1199" y="764"/>
                        </a:lnTo>
                        <a:lnTo>
                          <a:pt x="1215" y="783"/>
                        </a:lnTo>
                        <a:lnTo>
                          <a:pt x="1229" y="799"/>
                        </a:lnTo>
                        <a:lnTo>
                          <a:pt x="1245" y="810"/>
                        </a:lnTo>
                        <a:lnTo>
                          <a:pt x="1266" y="813"/>
                        </a:lnTo>
                        <a:lnTo>
                          <a:pt x="1284" y="809"/>
                        </a:lnTo>
                        <a:lnTo>
                          <a:pt x="1300" y="799"/>
                        </a:lnTo>
                        <a:lnTo>
                          <a:pt x="1313" y="785"/>
                        </a:lnTo>
                        <a:lnTo>
                          <a:pt x="1317" y="764"/>
                        </a:lnTo>
                        <a:lnTo>
                          <a:pt x="1315" y="748"/>
                        </a:lnTo>
                        <a:lnTo>
                          <a:pt x="1314" y="739"/>
                        </a:lnTo>
                        <a:lnTo>
                          <a:pt x="1323" y="729"/>
                        </a:lnTo>
                        <a:lnTo>
                          <a:pt x="1332" y="711"/>
                        </a:lnTo>
                        <a:lnTo>
                          <a:pt x="1332" y="699"/>
                        </a:lnTo>
                        <a:lnTo>
                          <a:pt x="1326" y="676"/>
                        </a:lnTo>
                        <a:lnTo>
                          <a:pt x="1315" y="662"/>
                        </a:lnTo>
                        <a:lnTo>
                          <a:pt x="1297" y="652"/>
                        </a:lnTo>
                        <a:lnTo>
                          <a:pt x="1275" y="651"/>
                        </a:lnTo>
                        <a:lnTo>
                          <a:pt x="1238" y="643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8296" name="Freeform 103"/>
                  <p:cNvSpPr>
                    <a:spLocks/>
                  </p:cNvSpPr>
                  <p:nvPr/>
                </p:nvSpPr>
                <p:spPr bwMode="auto">
                  <a:xfrm>
                    <a:off x="3657" y="2399"/>
                    <a:ext cx="668" cy="408"/>
                  </a:xfrm>
                  <a:custGeom>
                    <a:avLst/>
                    <a:gdLst>
                      <a:gd name="T0" fmla="*/ 34 w 1336"/>
                      <a:gd name="T1" fmla="*/ 160 h 814"/>
                      <a:gd name="T2" fmla="*/ 279 w 1336"/>
                      <a:gd name="T3" fmla="*/ 36 h 814"/>
                      <a:gd name="T4" fmla="*/ 286 w 1336"/>
                      <a:gd name="T5" fmla="*/ 30 h 814"/>
                      <a:gd name="T6" fmla="*/ 292 w 1336"/>
                      <a:gd name="T7" fmla="*/ 23 h 814"/>
                      <a:gd name="T8" fmla="*/ 298 w 1336"/>
                      <a:gd name="T9" fmla="*/ 15 h 814"/>
                      <a:gd name="T10" fmla="*/ 301 w 1336"/>
                      <a:gd name="T11" fmla="*/ 9 h 814"/>
                      <a:gd name="T12" fmla="*/ 304 w 1336"/>
                      <a:gd name="T13" fmla="*/ 4 h 814"/>
                      <a:gd name="T14" fmla="*/ 309 w 1336"/>
                      <a:gd name="T15" fmla="*/ 1 h 814"/>
                      <a:gd name="T16" fmla="*/ 314 w 1336"/>
                      <a:gd name="T17" fmla="*/ 0 h 814"/>
                      <a:gd name="T18" fmla="*/ 320 w 1336"/>
                      <a:gd name="T19" fmla="*/ 1 h 814"/>
                      <a:gd name="T20" fmla="*/ 325 w 1336"/>
                      <a:gd name="T21" fmla="*/ 4 h 814"/>
                      <a:gd name="T22" fmla="*/ 329 w 1336"/>
                      <a:gd name="T23" fmla="*/ 8 h 814"/>
                      <a:gd name="T24" fmla="*/ 331 w 1336"/>
                      <a:gd name="T25" fmla="*/ 13 h 814"/>
                      <a:gd name="T26" fmla="*/ 331 w 1336"/>
                      <a:gd name="T27" fmla="*/ 17 h 814"/>
                      <a:gd name="T28" fmla="*/ 331 w 1336"/>
                      <a:gd name="T29" fmla="*/ 21 h 814"/>
                      <a:gd name="T30" fmla="*/ 329 w 1336"/>
                      <a:gd name="T31" fmla="*/ 25 h 814"/>
                      <a:gd name="T32" fmla="*/ 331 w 1336"/>
                      <a:gd name="T33" fmla="*/ 27 h 814"/>
                      <a:gd name="T34" fmla="*/ 333 w 1336"/>
                      <a:gd name="T35" fmla="*/ 30 h 814"/>
                      <a:gd name="T36" fmla="*/ 334 w 1336"/>
                      <a:gd name="T37" fmla="*/ 37 h 814"/>
                      <a:gd name="T38" fmla="*/ 333 w 1336"/>
                      <a:gd name="T39" fmla="*/ 42 h 814"/>
                      <a:gd name="T40" fmla="*/ 329 w 1336"/>
                      <a:gd name="T41" fmla="*/ 45 h 814"/>
                      <a:gd name="T42" fmla="*/ 326 w 1336"/>
                      <a:gd name="T43" fmla="*/ 47 h 814"/>
                      <a:gd name="T44" fmla="*/ 323 w 1336"/>
                      <a:gd name="T45" fmla="*/ 49 h 814"/>
                      <a:gd name="T46" fmla="*/ 316 w 1336"/>
                      <a:gd name="T47" fmla="*/ 49 h 814"/>
                      <a:gd name="T48" fmla="*/ 310 w 1336"/>
                      <a:gd name="T49" fmla="*/ 49 h 814"/>
                      <a:gd name="T50" fmla="*/ 305 w 1336"/>
                      <a:gd name="T51" fmla="*/ 50 h 814"/>
                      <a:gd name="T52" fmla="*/ 287 w 1336"/>
                      <a:gd name="T53" fmla="*/ 57 h 814"/>
                      <a:gd name="T54" fmla="*/ 53 w 1336"/>
                      <a:gd name="T55" fmla="*/ 174 h 814"/>
                      <a:gd name="T56" fmla="*/ 44 w 1336"/>
                      <a:gd name="T57" fmla="*/ 181 h 814"/>
                      <a:gd name="T58" fmla="*/ 38 w 1336"/>
                      <a:gd name="T59" fmla="*/ 188 h 814"/>
                      <a:gd name="T60" fmla="*/ 30 w 1336"/>
                      <a:gd name="T61" fmla="*/ 196 h 814"/>
                      <a:gd name="T62" fmla="*/ 28 w 1336"/>
                      <a:gd name="T63" fmla="*/ 199 h 814"/>
                      <a:gd name="T64" fmla="*/ 24 w 1336"/>
                      <a:gd name="T65" fmla="*/ 202 h 814"/>
                      <a:gd name="T66" fmla="*/ 21 w 1336"/>
                      <a:gd name="T67" fmla="*/ 204 h 814"/>
                      <a:gd name="T68" fmla="*/ 18 w 1336"/>
                      <a:gd name="T69" fmla="*/ 205 h 814"/>
                      <a:gd name="T70" fmla="*/ 14 w 1336"/>
                      <a:gd name="T71" fmla="*/ 204 h 814"/>
                      <a:gd name="T72" fmla="*/ 9 w 1336"/>
                      <a:gd name="T73" fmla="*/ 201 h 814"/>
                      <a:gd name="T74" fmla="*/ 5 w 1336"/>
                      <a:gd name="T75" fmla="*/ 196 h 814"/>
                      <a:gd name="T76" fmla="*/ 5 w 1336"/>
                      <a:gd name="T77" fmla="*/ 192 h 814"/>
                      <a:gd name="T78" fmla="*/ 5 w 1336"/>
                      <a:gd name="T79" fmla="*/ 189 h 814"/>
                      <a:gd name="T80" fmla="*/ 5 w 1336"/>
                      <a:gd name="T81" fmla="*/ 186 h 814"/>
                      <a:gd name="T82" fmla="*/ 2 w 1336"/>
                      <a:gd name="T83" fmla="*/ 183 h 814"/>
                      <a:gd name="T84" fmla="*/ 0 w 1336"/>
                      <a:gd name="T85" fmla="*/ 178 h 814"/>
                      <a:gd name="T86" fmla="*/ 1 w 1336"/>
                      <a:gd name="T87" fmla="*/ 173 h 814"/>
                      <a:gd name="T88" fmla="*/ 2 w 1336"/>
                      <a:gd name="T89" fmla="*/ 169 h 814"/>
                      <a:gd name="T90" fmla="*/ 5 w 1336"/>
                      <a:gd name="T91" fmla="*/ 166 h 814"/>
                      <a:gd name="T92" fmla="*/ 10 w 1336"/>
                      <a:gd name="T93" fmla="*/ 164 h 814"/>
                      <a:gd name="T94" fmla="*/ 14 w 1336"/>
                      <a:gd name="T95" fmla="*/ 164 h 814"/>
                      <a:gd name="T96" fmla="*/ 24 w 1336"/>
                      <a:gd name="T97" fmla="*/ 162 h 814"/>
                      <a:gd name="T98" fmla="*/ 34 w 1336"/>
                      <a:gd name="T99" fmla="*/ 160 h 814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336"/>
                      <a:gd name="T151" fmla="*/ 0 h 814"/>
                      <a:gd name="T152" fmla="*/ 1336 w 1336"/>
                      <a:gd name="T153" fmla="*/ 814 h 814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336" h="814">
                        <a:moveTo>
                          <a:pt x="133" y="636"/>
                        </a:moveTo>
                        <a:lnTo>
                          <a:pt x="1116" y="142"/>
                        </a:lnTo>
                        <a:lnTo>
                          <a:pt x="1141" y="119"/>
                        </a:lnTo>
                        <a:lnTo>
                          <a:pt x="1165" y="92"/>
                        </a:lnTo>
                        <a:lnTo>
                          <a:pt x="1192" y="57"/>
                        </a:lnTo>
                        <a:lnTo>
                          <a:pt x="1202" y="34"/>
                        </a:lnTo>
                        <a:lnTo>
                          <a:pt x="1215" y="15"/>
                        </a:lnTo>
                        <a:lnTo>
                          <a:pt x="1233" y="4"/>
                        </a:lnTo>
                        <a:lnTo>
                          <a:pt x="1253" y="0"/>
                        </a:lnTo>
                        <a:lnTo>
                          <a:pt x="1278" y="4"/>
                        </a:lnTo>
                        <a:lnTo>
                          <a:pt x="1298" y="16"/>
                        </a:lnTo>
                        <a:lnTo>
                          <a:pt x="1314" y="30"/>
                        </a:lnTo>
                        <a:lnTo>
                          <a:pt x="1322" y="50"/>
                        </a:lnTo>
                        <a:lnTo>
                          <a:pt x="1323" y="66"/>
                        </a:lnTo>
                        <a:lnTo>
                          <a:pt x="1322" y="82"/>
                        </a:lnTo>
                        <a:lnTo>
                          <a:pt x="1314" y="97"/>
                        </a:lnTo>
                        <a:lnTo>
                          <a:pt x="1323" y="107"/>
                        </a:lnTo>
                        <a:lnTo>
                          <a:pt x="1331" y="120"/>
                        </a:lnTo>
                        <a:lnTo>
                          <a:pt x="1336" y="146"/>
                        </a:lnTo>
                        <a:lnTo>
                          <a:pt x="1329" y="167"/>
                        </a:lnTo>
                        <a:lnTo>
                          <a:pt x="1316" y="179"/>
                        </a:lnTo>
                        <a:lnTo>
                          <a:pt x="1304" y="188"/>
                        </a:lnTo>
                        <a:lnTo>
                          <a:pt x="1289" y="194"/>
                        </a:lnTo>
                        <a:lnTo>
                          <a:pt x="1261" y="194"/>
                        </a:lnTo>
                        <a:lnTo>
                          <a:pt x="1238" y="196"/>
                        </a:lnTo>
                        <a:lnTo>
                          <a:pt x="1219" y="200"/>
                        </a:lnTo>
                        <a:lnTo>
                          <a:pt x="1145" y="226"/>
                        </a:lnTo>
                        <a:lnTo>
                          <a:pt x="212" y="693"/>
                        </a:lnTo>
                        <a:lnTo>
                          <a:pt x="178" y="722"/>
                        </a:lnTo>
                        <a:lnTo>
                          <a:pt x="149" y="750"/>
                        </a:lnTo>
                        <a:lnTo>
                          <a:pt x="122" y="783"/>
                        </a:lnTo>
                        <a:lnTo>
                          <a:pt x="112" y="795"/>
                        </a:lnTo>
                        <a:lnTo>
                          <a:pt x="97" y="807"/>
                        </a:lnTo>
                        <a:lnTo>
                          <a:pt x="83" y="813"/>
                        </a:lnTo>
                        <a:lnTo>
                          <a:pt x="71" y="814"/>
                        </a:lnTo>
                        <a:lnTo>
                          <a:pt x="56" y="813"/>
                        </a:lnTo>
                        <a:lnTo>
                          <a:pt x="35" y="802"/>
                        </a:lnTo>
                        <a:lnTo>
                          <a:pt x="22" y="783"/>
                        </a:lnTo>
                        <a:lnTo>
                          <a:pt x="18" y="766"/>
                        </a:lnTo>
                        <a:lnTo>
                          <a:pt x="19" y="754"/>
                        </a:lnTo>
                        <a:lnTo>
                          <a:pt x="23" y="741"/>
                        </a:lnTo>
                        <a:lnTo>
                          <a:pt x="8" y="729"/>
                        </a:lnTo>
                        <a:lnTo>
                          <a:pt x="0" y="709"/>
                        </a:lnTo>
                        <a:lnTo>
                          <a:pt x="1" y="691"/>
                        </a:lnTo>
                        <a:lnTo>
                          <a:pt x="8" y="674"/>
                        </a:lnTo>
                        <a:lnTo>
                          <a:pt x="20" y="661"/>
                        </a:lnTo>
                        <a:lnTo>
                          <a:pt x="39" y="652"/>
                        </a:lnTo>
                        <a:lnTo>
                          <a:pt x="57" y="652"/>
                        </a:lnTo>
                        <a:lnTo>
                          <a:pt x="96" y="644"/>
                        </a:lnTo>
                        <a:lnTo>
                          <a:pt x="133" y="636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8271" name="Group 104"/>
                <p:cNvGrpSpPr>
                  <a:grpSpLocks/>
                </p:cNvGrpSpPr>
                <p:nvPr/>
              </p:nvGrpSpPr>
              <p:grpSpPr bwMode="auto">
                <a:xfrm>
                  <a:off x="3882" y="2436"/>
                  <a:ext cx="233" cy="351"/>
                  <a:chOff x="3882" y="2436"/>
                  <a:chExt cx="233" cy="351"/>
                </a:xfrm>
              </p:grpSpPr>
              <p:grpSp>
                <p:nvGrpSpPr>
                  <p:cNvPr id="8272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3882" y="2521"/>
                    <a:ext cx="233" cy="220"/>
                    <a:chOff x="3882" y="2521"/>
                    <a:chExt cx="233" cy="220"/>
                  </a:xfrm>
                </p:grpSpPr>
                <p:grpSp>
                  <p:nvGrpSpPr>
                    <p:cNvPr id="8287" name="Group 1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82" y="2521"/>
                      <a:ext cx="233" cy="155"/>
                      <a:chOff x="3882" y="2521"/>
                      <a:chExt cx="233" cy="155"/>
                    </a:xfrm>
                  </p:grpSpPr>
                  <p:sp>
                    <p:nvSpPr>
                      <p:cNvPr id="8291" name="Freeform 1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82" y="2633"/>
                        <a:ext cx="36" cy="43"/>
                      </a:xfrm>
                      <a:custGeom>
                        <a:avLst/>
                        <a:gdLst>
                          <a:gd name="T0" fmla="*/ 0 w 73"/>
                          <a:gd name="T1" fmla="*/ 3 h 85"/>
                          <a:gd name="T2" fmla="*/ 1 w 73"/>
                          <a:gd name="T3" fmla="*/ 7 h 85"/>
                          <a:gd name="T4" fmla="*/ 2 w 73"/>
                          <a:gd name="T5" fmla="*/ 11 h 85"/>
                          <a:gd name="T6" fmla="*/ 4 w 73"/>
                          <a:gd name="T7" fmla="*/ 14 h 85"/>
                          <a:gd name="T8" fmla="*/ 6 w 73"/>
                          <a:gd name="T9" fmla="*/ 17 h 85"/>
                          <a:gd name="T10" fmla="*/ 9 w 73"/>
                          <a:gd name="T11" fmla="*/ 20 h 85"/>
                          <a:gd name="T12" fmla="*/ 11 w 73"/>
                          <a:gd name="T13" fmla="*/ 22 h 85"/>
                          <a:gd name="T14" fmla="*/ 18 w 73"/>
                          <a:gd name="T15" fmla="*/ 18 h 85"/>
                          <a:gd name="T16" fmla="*/ 5 w 73"/>
                          <a:gd name="T17" fmla="*/ 0 h 85"/>
                          <a:gd name="T18" fmla="*/ 0 w 73"/>
                          <a:gd name="T19" fmla="*/ 3 h 85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73"/>
                          <a:gd name="T31" fmla="*/ 0 h 85"/>
                          <a:gd name="T32" fmla="*/ 73 w 73"/>
                          <a:gd name="T33" fmla="*/ 85 h 85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73" h="85">
                            <a:moveTo>
                              <a:pt x="0" y="11"/>
                            </a:moveTo>
                            <a:lnTo>
                              <a:pt x="6" y="28"/>
                            </a:lnTo>
                            <a:lnTo>
                              <a:pt x="11" y="43"/>
                            </a:lnTo>
                            <a:lnTo>
                              <a:pt x="18" y="55"/>
                            </a:lnTo>
                            <a:lnTo>
                              <a:pt x="26" y="66"/>
                            </a:lnTo>
                            <a:lnTo>
                              <a:pt x="36" y="77"/>
                            </a:lnTo>
                            <a:lnTo>
                              <a:pt x="44" y="85"/>
                            </a:lnTo>
                            <a:lnTo>
                              <a:pt x="73" y="70"/>
                            </a:lnTo>
                            <a:lnTo>
                              <a:pt x="22" y="0"/>
                            </a:lnTo>
                            <a:lnTo>
                              <a:pt x="0" y="11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8292" name="Freeform 1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80" y="2630"/>
                        <a:ext cx="35" cy="43"/>
                      </a:xfrm>
                      <a:custGeom>
                        <a:avLst/>
                        <a:gdLst>
                          <a:gd name="T0" fmla="*/ 18 w 70"/>
                          <a:gd name="T1" fmla="*/ 3 h 87"/>
                          <a:gd name="T2" fmla="*/ 16 w 70"/>
                          <a:gd name="T3" fmla="*/ 7 h 87"/>
                          <a:gd name="T4" fmla="*/ 14 w 70"/>
                          <a:gd name="T5" fmla="*/ 11 h 87"/>
                          <a:gd name="T6" fmla="*/ 13 w 70"/>
                          <a:gd name="T7" fmla="*/ 14 h 87"/>
                          <a:gd name="T8" fmla="*/ 11 w 70"/>
                          <a:gd name="T9" fmla="*/ 17 h 87"/>
                          <a:gd name="T10" fmla="*/ 9 w 70"/>
                          <a:gd name="T11" fmla="*/ 20 h 87"/>
                          <a:gd name="T12" fmla="*/ 6 w 70"/>
                          <a:gd name="T13" fmla="*/ 21 h 87"/>
                          <a:gd name="T14" fmla="*/ 0 w 70"/>
                          <a:gd name="T15" fmla="*/ 18 h 87"/>
                          <a:gd name="T16" fmla="*/ 11 w 70"/>
                          <a:gd name="T17" fmla="*/ 0 h 87"/>
                          <a:gd name="T18" fmla="*/ 18 w 70"/>
                          <a:gd name="T19" fmla="*/ 3 h 87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70"/>
                          <a:gd name="T31" fmla="*/ 0 h 87"/>
                          <a:gd name="T32" fmla="*/ 70 w 70"/>
                          <a:gd name="T33" fmla="*/ 87 h 87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70" h="87">
                            <a:moveTo>
                              <a:pt x="70" y="14"/>
                            </a:moveTo>
                            <a:lnTo>
                              <a:pt x="64" y="31"/>
                            </a:lnTo>
                            <a:lnTo>
                              <a:pt x="59" y="46"/>
                            </a:lnTo>
                            <a:lnTo>
                              <a:pt x="52" y="58"/>
                            </a:lnTo>
                            <a:lnTo>
                              <a:pt x="44" y="69"/>
                            </a:lnTo>
                            <a:lnTo>
                              <a:pt x="34" y="80"/>
                            </a:lnTo>
                            <a:lnTo>
                              <a:pt x="26" y="87"/>
                            </a:lnTo>
                            <a:lnTo>
                              <a:pt x="0" y="73"/>
                            </a:lnTo>
                            <a:lnTo>
                              <a:pt x="44" y="0"/>
                            </a:lnTo>
                            <a:lnTo>
                              <a:pt x="70" y="14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8293" name="Freeform 1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84" y="2521"/>
                        <a:ext cx="16" cy="53"/>
                      </a:xfrm>
                      <a:custGeom>
                        <a:avLst/>
                        <a:gdLst>
                          <a:gd name="T0" fmla="*/ 2 w 33"/>
                          <a:gd name="T1" fmla="*/ 0 h 105"/>
                          <a:gd name="T2" fmla="*/ 1 w 33"/>
                          <a:gd name="T3" fmla="*/ 3 h 105"/>
                          <a:gd name="T4" fmla="*/ 1 w 33"/>
                          <a:gd name="T5" fmla="*/ 6 h 105"/>
                          <a:gd name="T6" fmla="*/ 1 w 33"/>
                          <a:gd name="T7" fmla="*/ 7 h 105"/>
                          <a:gd name="T8" fmla="*/ 1 w 33"/>
                          <a:gd name="T9" fmla="*/ 9 h 105"/>
                          <a:gd name="T10" fmla="*/ 2 w 33"/>
                          <a:gd name="T11" fmla="*/ 11 h 105"/>
                          <a:gd name="T12" fmla="*/ 2 w 33"/>
                          <a:gd name="T13" fmla="*/ 13 h 105"/>
                          <a:gd name="T14" fmla="*/ 2 w 33"/>
                          <a:gd name="T15" fmla="*/ 15 h 105"/>
                          <a:gd name="T16" fmla="*/ 2 w 33"/>
                          <a:gd name="T17" fmla="*/ 17 h 105"/>
                          <a:gd name="T18" fmla="*/ 1 w 33"/>
                          <a:gd name="T19" fmla="*/ 19 h 105"/>
                          <a:gd name="T20" fmla="*/ 0 w 33"/>
                          <a:gd name="T21" fmla="*/ 22 h 105"/>
                          <a:gd name="T22" fmla="*/ 0 w 33"/>
                          <a:gd name="T23" fmla="*/ 23 h 105"/>
                          <a:gd name="T24" fmla="*/ 6 w 33"/>
                          <a:gd name="T25" fmla="*/ 27 h 105"/>
                          <a:gd name="T26" fmla="*/ 8 w 33"/>
                          <a:gd name="T27" fmla="*/ 10 h 105"/>
                          <a:gd name="T28" fmla="*/ 8 w 33"/>
                          <a:gd name="T29" fmla="*/ 4 h 105"/>
                          <a:gd name="T30" fmla="*/ 2 w 33"/>
                          <a:gd name="T31" fmla="*/ 0 h 105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33"/>
                          <a:gd name="T49" fmla="*/ 0 h 105"/>
                          <a:gd name="T50" fmla="*/ 33 w 33"/>
                          <a:gd name="T51" fmla="*/ 105 h 105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33" h="105">
                            <a:moveTo>
                              <a:pt x="9" y="0"/>
                            </a:moveTo>
                            <a:lnTo>
                              <a:pt x="6" y="11"/>
                            </a:lnTo>
                            <a:lnTo>
                              <a:pt x="6" y="22"/>
                            </a:lnTo>
                            <a:lnTo>
                              <a:pt x="6" y="27"/>
                            </a:lnTo>
                            <a:lnTo>
                              <a:pt x="7" y="33"/>
                            </a:lnTo>
                            <a:lnTo>
                              <a:pt x="9" y="42"/>
                            </a:lnTo>
                            <a:lnTo>
                              <a:pt x="9" y="50"/>
                            </a:lnTo>
                            <a:lnTo>
                              <a:pt x="10" y="59"/>
                            </a:lnTo>
                            <a:lnTo>
                              <a:pt x="9" y="67"/>
                            </a:lnTo>
                            <a:lnTo>
                              <a:pt x="7" y="75"/>
                            </a:lnTo>
                            <a:lnTo>
                              <a:pt x="3" y="85"/>
                            </a:lnTo>
                            <a:lnTo>
                              <a:pt x="0" y="92"/>
                            </a:lnTo>
                            <a:lnTo>
                              <a:pt x="25" y="105"/>
                            </a:lnTo>
                            <a:lnTo>
                              <a:pt x="33" y="37"/>
                            </a:lnTo>
                            <a:lnTo>
                              <a:pt x="33" y="13"/>
                            </a:lnTo>
                            <a:lnTo>
                              <a:pt x="9" y="0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8294" name="Freeform 1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95" y="2525"/>
                        <a:ext cx="16" cy="53"/>
                      </a:xfrm>
                      <a:custGeom>
                        <a:avLst/>
                        <a:gdLst>
                          <a:gd name="T0" fmla="*/ 6 w 33"/>
                          <a:gd name="T1" fmla="*/ 0 h 106"/>
                          <a:gd name="T2" fmla="*/ 6 w 33"/>
                          <a:gd name="T3" fmla="*/ 3 h 106"/>
                          <a:gd name="T4" fmla="*/ 6 w 33"/>
                          <a:gd name="T5" fmla="*/ 6 h 106"/>
                          <a:gd name="T6" fmla="*/ 6 w 33"/>
                          <a:gd name="T7" fmla="*/ 7 h 106"/>
                          <a:gd name="T8" fmla="*/ 6 w 33"/>
                          <a:gd name="T9" fmla="*/ 9 h 106"/>
                          <a:gd name="T10" fmla="*/ 6 w 33"/>
                          <a:gd name="T11" fmla="*/ 11 h 106"/>
                          <a:gd name="T12" fmla="*/ 6 w 33"/>
                          <a:gd name="T13" fmla="*/ 13 h 106"/>
                          <a:gd name="T14" fmla="*/ 5 w 33"/>
                          <a:gd name="T15" fmla="*/ 14 h 106"/>
                          <a:gd name="T16" fmla="*/ 6 w 33"/>
                          <a:gd name="T17" fmla="*/ 17 h 106"/>
                          <a:gd name="T18" fmla="*/ 6 w 33"/>
                          <a:gd name="T19" fmla="*/ 19 h 106"/>
                          <a:gd name="T20" fmla="*/ 7 w 33"/>
                          <a:gd name="T21" fmla="*/ 22 h 106"/>
                          <a:gd name="T22" fmla="*/ 8 w 33"/>
                          <a:gd name="T23" fmla="*/ 23 h 106"/>
                          <a:gd name="T24" fmla="*/ 2 w 33"/>
                          <a:gd name="T25" fmla="*/ 27 h 106"/>
                          <a:gd name="T26" fmla="*/ 0 w 33"/>
                          <a:gd name="T27" fmla="*/ 10 h 106"/>
                          <a:gd name="T28" fmla="*/ 0 w 33"/>
                          <a:gd name="T29" fmla="*/ 3 h 106"/>
                          <a:gd name="T30" fmla="*/ 6 w 33"/>
                          <a:gd name="T31" fmla="*/ 0 h 10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33"/>
                          <a:gd name="T49" fmla="*/ 0 h 106"/>
                          <a:gd name="T50" fmla="*/ 33 w 33"/>
                          <a:gd name="T51" fmla="*/ 106 h 106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33" h="106">
                            <a:moveTo>
                              <a:pt x="24" y="0"/>
                            </a:moveTo>
                            <a:lnTo>
                              <a:pt x="27" y="11"/>
                            </a:lnTo>
                            <a:lnTo>
                              <a:pt x="27" y="22"/>
                            </a:lnTo>
                            <a:lnTo>
                              <a:pt x="27" y="27"/>
                            </a:lnTo>
                            <a:lnTo>
                              <a:pt x="26" y="33"/>
                            </a:lnTo>
                            <a:lnTo>
                              <a:pt x="24" y="42"/>
                            </a:lnTo>
                            <a:lnTo>
                              <a:pt x="24" y="51"/>
                            </a:lnTo>
                            <a:lnTo>
                              <a:pt x="23" y="59"/>
                            </a:lnTo>
                            <a:lnTo>
                              <a:pt x="24" y="67"/>
                            </a:lnTo>
                            <a:lnTo>
                              <a:pt x="26" y="75"/>
                            </a:lnTo>
                            <a:lnTo>
                              <a:pt x="30" y="85"/>
                            </a:lnTo>
                            <a:lnTo>
                              <a:pt x="33" y="92"/>
                            </a:lnTo>
                            <a:lnTo>
                              <a:pt x="8" y="106"/>
                            </a:lnTo>
                            <a:lnTo>
                              <a:pt x="0" y="37"/>
                            </a:lnTo>
                            <a:lnTo>
                              <a:pt x="0" y="14"/>
                            </a:lnTo>
                            <a:lnTo>
                              <a:pt x="24" y="0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8288" name="Group 1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12" y="2669"/>
                      <a:ext cx="171" cy="72"/>
                      <a:chOff x="3912" y="2669"/>
                      <a:chExt cx="171" cy="72"/>
                    </a:xfrm>
                  </p:grpSpPr>
                  <p:sp>
                    <p:nvSpPr>
                      <p:cNvPr id="8289" name="Freeform 1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12" y="2669"/>
                        <a:ext cx="24" cy="72"/>
                      </a:xfrm>
                      <a:custGeom>
                        <a:avLst/>
                        <a:gdLst>
                          <a:gd name="T0" fmla="*/ 0 w 47"/>
                          <a:gd name="T1" fmla="*/ 0 h 143"/>
                          <a:gd name="T2" fmla="*/ 2 w 47"/>
                          <a:gd name="T3" fmla="*/ 4 h 143"/>
                          <a:gd name="T4" fmla="*/ 2 w 47"/>
                          <a:gd name="T5" fmla="*/ 10 h 143"/>
                          <a:gd name="T6" fmla="*/ 3 w 47"/>
                          <a:gd name="T7" fmla="*/ 17 h 143"/>
                          <a:gd name="T8" fmla="*/ 3 w 47"/>
                          <a:gd name="T9" fmla="*/ 23 h 143"/>
                          <a:gd name="T10" fmla="*/ 3 w 47"/>
                          <a:gd name="T11" fmla="*/ 28 h 143"/>
                          <a:gd name="T12" fmla="*/ 4 w 47"/>
                          <a:gd name="T13" fmla="*/ 32 h 143"/>
                          <a:gd name="T14" fmla="*/ 6 w 47"/>
                          <a:gd name="T15" fmla="*/ 36 h 143"/>
                          <a:gd name="T16" fmla="*/ 6 w 47"/>
                          <a:gd name="T17" fmla="*/ 33 h 143"/>
                          <a:gd name="T18" fmla="*/ 7 w 47"/>
                          <a:gd name="T19" fmla="*/ 29 h 143"/>
                          <a:gd name="T20" fmla="*/ 8 w 47"/>
                          <a:gd name="T21" fmla="*/ 25 h 143"/>
                          <a:gd name="T22" fmla="*/ 9 w 47"/>
                          <a:gd name="T23" fmla="*/ 22 h 143"/>
                          <a:gd name="T24" fmla="*/ 10 w 47"/>
                          <a:gd name="T25" fmla="*/ 19 h 143"/>
                          <a:gd name="T26" fmla="*/ 11 w 47"/>
                          <a:gd name="T27" fmla="*/ 15 h 143"/>
                          <a:gd name="T28" fmla="*/ 12 w 47"/>
                          <a:gd name="T29" fmla="*/ 12 h 143"/>
                          <a:gd name="T30" fmla="*/ 12 w 47"/>
                          <a:gd name="T31" fmla="*/ 9 h 143"/>
                          <a:gd name="T32" fmla="*/ 11 w 47"/>
                          <a:gd name="T33" fmla="*/ 6 h 143"/>
                          <a:gd name="T34" fmla="*/ 10 w 47"/>
                          <a:gd name="T35" fmla="*/ 3 h 143"/>
                          <a:gd name="T36" fmla="*/ 8 w 47"/>
                          <a:gd name="T37" fmla="*/ 1 h 143"/>
                          <a:gd name="T38" fmla="*/ 5 w 47"/>
                          <a:gd name="T39" fmla="*/ 0 h 143"/>
                          <a:gd name="T40" fmla="*/ 0 w 47"/>
                          <a:gd name="T41" fmla="*/ 0 h 143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w 47"/>
                          <a:gd name="T64" fmla="*/ 0 h 143"/>
                          <a:gd name="T65" fmla="*/ 47 w 47"/>
                          <a:gd name="T66" fmla="*/ 143 h 143"/>
                        </a:gdLst>
                        <a:ahLst/>
                        <a:cxnLst>
                          <a:cxn ang="T42">
                            <a:pos x="T0" y="T1"/>
                          </a:cxn>
                          <a:cxn ang="T43">
                            <a:pos x="T2" y="T3"/>
                          </a:cxn>
                          <a:cxn ang="T44">
                            <a:pos x="T4" y="T5"/>
                          </a:cxn>
                          <a:cxn ang="T45">
                            <a:pos x="T6" y="T7"/>
                          </a:cxn>
                          <a:cxn ang="T46">
                            <a:pos x="T8" y="T9"/>
                          </a:cxn>
                          <a:cxn ang="T47">
                            <a:pos x="T10" y="T11"/>
                          </a:cxn>
                          <a:cxn ang="T48">
                            <a:pos x="T12" y="T13"/>
                          </a:cxn>
                          <a:cxn ang="T49">
                            <a:pos x="T14" y="T15"/>
                          </a:cxn>
                          <a:cxn ang="T50">
                            <a:pos x="T16" y="T17"/>
                          </a:cxn>
                          <a:cxn ang="T51">
                            <a:pos x="T18" y="T19"/>
                          </a:cxn>
                          <a:cxn ang="T52">
                            <a:pos x="T20" y="T21"/>
                          </a:cxn>
                          <a:cxn ang="T53">
                            <a:pos x="T22" y="T23"/>
                          </a:cxn>
                          <a:cxn ang="T54">
                            <a:pos x="T24" y="T25"/>
                          </a:cxn>
                          <a:cxn ang="T55">
                            <a:pos x="T26" y="T27"/>
                          </a:cxn>
                          <a:cxn ang="T56">
                            <a:pos x="T28" y="T29"/>
                          </a:cxn>
                          <a:cxn ang="T57">
                            <a:pos x="T30" y="T31"/>
                          </a:cxn>
                          <a:cxn ang="T58">
                            <a:pos x="T32" y="T33"/>
                          </a:cxn>
                          <a:cxn ang="T59">
                            <a:pos x="T34" y="T35"/>
                          </a:cxn>
                          <a:cxn ang="T60">
                            <a:pos x="T36" y="T37"/>
                          </a:cxn>
                          <a:cxn ang="T61">
                            <a:pos x="T38" y="T39"/>
                          </a:cxn>
                          <a:cxn ang="T62">
                            <a:pos x="T40" y="T41"/>
                          </a:cxn>
                        </a:cxnLst>
                        <a:rect l="T63" t="T64" r="T65" b="T66"/>
                        <a:pathLst>
                          <a:path w="47" h="143">
                            <a:moveTo>
                              <a:pt x="0" y="0"/>
                            </a:moveTo>
                            <a:lnTo>
                              <a:pt x="5" y="15"/>
                            </a:lnTo>
                            <a:lnTo>
                              <a:pt x="8" y="37"/>
                            </a:lnTo>
                            <a:lnTo>
                              <a:pt x="9" y="68"/>
                            </a:lnTo>
                            <a:lnTo>
                              <a:pt x="11" y="90"/>
                            </a:lnTo>
                            <a:lnTo>
                              <a:pt x="12" y="110"/>
                            </a:lnTo>
                            <a:lnTo>
                              <a:pt x="16" y="127"/>
                            </a:lnTo>
                            <a:lnTo>
                              <a:pt x="23" y="143"/>
                            </a:lnTo>
                            <a:lnTo>
                              <a:pt x="23" y="130"/>
                            </a:lnTo>
                            <a:lnTo>
                              <a:pt x="26" y="114"/>
                            </a:lnTo>
                            <a:lnTo>
                              <a:pt x="30" y="99"/>
                            </a:lnTo>
                            <a:lnTo>
                              <a:pt x="36" y="85"/>
                            </a:lnTo>
                            <a:lnTo>
                              <a:pt x="38" y="73"/>
                            </a:lnTo>
                            <a:lnTo>
                              <a:pt x="42" y="60"/>
                            </a:lnTo>
                            <a:lnTo>
                              <a:pt x="45" y="48"/>
                            </a:lnTo>
                            <a:lnTo>
                              <a:pt x="47" y="33"/>
                            </a:lnTo>
                            <a:lnTo>
                              <a:pt x="42" y="22"/>
                            </a:lnTo>
                            <a:lnTo>
                              <a:pt x="37" y="10"/>
                            </a:lnTo>
                            <a:lnTo>
                              <a:pt x="31" y="3"/>
                            </a:lnTo>
                            <a:lnTo>
                              <a:pt x="2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8290" name="Freeform 1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61" y="2669"/>
                        <a:ext cx="22" cy="72"/>
                      </a:xfrm>
                      <a:custGeom>
                        <a:avLst/>
                        <a:gdLst>
                          <a:gd name="T0" fmla="*/ 11 w 44"/>
                          <a:gd name="T1" fmla="*/ 0 h 144"/>
                          <a:gd name="T2" fmla="*/ 10 w 44"/>
                          <a:gd name="T3" fmla="*/ 5 h 144"/>
                          <a:gd name="T4" fmla="*/ 9 w 44"/>
                          <a:gd name="T5" fmla="*/ 10 h 144"/>
                          <a:gd name="T6" fmla="*/ 9 w 44"/>
                          <a:gd name="T7" fmla="*/ 18 h 144"/>
                          <a:gd name="T8" fmla="*/ 9 w 44"/>
                          <a:gd name="T9" fmla="*/ 23 h 144"/>
                          <a:gd name="T10" fmla="*/ 7 w 44"/>
                          <a:gd name="T11" fmla="*/ 28 h 144"/>
                          <a:gd name="T12" fmla="*/ 6 w 44"/>
                          <a:gd name="T13" fmla="*/ 33 h 144"/>
                          <a:gd name="T14" fmla="*/ 6 w 44"/>
                          <a:gd name="T15" fmla="*/ 36 h 144"/>
                          <a:gd name="T16" fmla="*/ 6 w 44"/>
                          <a:gd name="T17" fmla="*/ 34 h 144"/>
                          <a:gd name="T18" fmla="*/ 5 w 44"/>
                          <a:gd name="T19" fmla="*/ 29 h 144"/>
                          <a:gd name="T20" fmla="*/ 3 w 44"/>
                          <a:gd name="T21" fmla="*/ 25 h 144"/>
                          <a:gd name="T22" fmla="*/ 3 w 44"/>
                          <a:gd name="T23" fmla="*/ 21 h 144"/>
                          <a:gd name="T24" fmla="*/ 1 w 44"/>
                          <a:gd name="T25" fmla="*/ 18 h 144"/>
                          <a:gd name="T26" fmla="*/ 1 w 44"/>
                          <a:gd name="T27" fmla="*/ 15 h 144"/>
                          <a:gd name="T28" fmla="*/ 1 w 44"/>
                          <a:gd name="T29" fmla="*/ 13 h 144"/>
                          <a:gd name="T30" fmla="*/ 1 w 44"/>
                          <a:gd name="T31" fmla="*/ 9 h 144"/>
                          <a:gd name="T32" fmla="*/ 0 w 44"/>
                          <a:gd name="T33" fmla="*/ 6 h 144"/>
                          <a:gd name="T34" fmla="*/ 1 w 44"/>
                          <a:gd name="T35" fmla="*/ 3 h 144"/>
                          <a:gd name="T36" fmla="*/ 3 w 44"/>
                          <a:gd name="T37" fmla="*/ 1 h 144"/>
                          <a:gd name="T38" fmla="*/ 6 w 44"/>
                          <a:gd name="T39" fmla="*/ 1 h 144"/>
                          <a:gd name="T40" fmla="*/ 11 w 44"/>
                          <a:gd name="T41" fmla="*/ 0 h 144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w 44"/>
                          <a:gd name="T64" fmla="*/ 0 h 144"/>
                          <a:gd name="T65" fmla="*/ 44 w 44"/>
                          <a:gd name="T66" fmla="*/ 144 h 144"/>
                        </a:gdLst>
                        <a:ahLst/>
                        <a:cxnLst>
                          <a:cxn ang="T42">
                            <a:pos x="T0" y="T1"/>
                          </a:cxn>
                          <a:cxn ang="T43">
                            <a:pos x="T2" y="T3"/>
                          </a:cxn>
                          <a:cxn ang="T44">
                            <a:pos x="T4" y="T5"/>
                          </a:cxn>
                          <a:cxn ang="T45">
                            <a:pos x="T6" y="T7"/>
                          </a:cxn>
                          <a:cxn ang="T46">
                            <a:pos x="T8" y="T9"/>
                          </a:cxn>
                          <a:cxn ang="T47">
                            <a:pos x="T10" y="T11"/>
                          </a:cxn>
                          <a:cxn ang="T48">
                            <a:pos x="T12" y="T13"/>
                          </a:cxn>
                          <a:cxn ang="T49">
                            <a:pos x="T14" y="T15"/>
                          </a:cxn>
                          <a:cxn ang="T50">
                            <a:pos x="T16" y="T17"/>
                          </a:cxn>
                          <a:cxn ang="T51">
                            <a:pos x="T18" y="T19"/>
                          </a:cxn>
                          <a:cxn ang="T52">
                            <a:pos x="T20" y="T21"/>
                          </a:cxn>
                          <a:cxn ang="T53">
                            <a:pos x="T22" y="T23"/>
                          </a:cxn>
                          <a:cxn ang="T54">
                            <a:pos x="T24" y="T25"/>
                          </a:cxn>
                          <a:cxn ang="T55">
                            <a:pos x="T26" y="T27"/>
                          </a:cxn>
                          <a:cxn ang="T56">
                            <a:pos x="T28" y="T29"/>
                          </a:cxn>
                          <a:cxn ang="T57">
                            <a:pos x="T30" y="T31"/>
                          </a:cxn>
                          <a:cxn ang="T58">
                            <a:pos x="T32" y="T33"/>
                          </a:cxn>
                          <a:cxn ang="T59">
                            <a:pos x="T34" y="T35"/>
                          </a:cxn>
                          <a:cxn ang="T60">
                            <a:pos x="T36" y="T37"/>
                          </a:cxn>
                          <a:cxn ang="T61">
                            <a:pos x="T38" y="T39"/>
                          </a:cxn>
                          <a:cxn ang="T62">
                            <a:pos x="T40" y="T41"/>
                          </a:cxn>
                        </a:cxnLst>
                        <a:rect l="T63" t="T64" r="T65" b="T66"/>
                        <a:pathLst>
                          <a:path w="44" h="144">
                            <a:moveTo>
                              <a:pt x="44" y="0"/>
                            </a:moveTo>
                            <a:lnTo>
                              <a:pt x="37" y="19"/>
                            </a:lnTo>
                            <a:lnTo>
                              <a:pt x="34" y="41"/>
                            </a:lnTo>
                            <a:lnTo>
                              <a:pt x="33" y="72"/>
                            </a:lnTo>
                            <a:lnTo>
                              <a:pt x="33" y="94"/>
                            </a:lnTo>
                            <a:lnTo>
                              <a:pt x="30" y="113"/>
                            </a:lnTo>
                            <a:lnTo>
                              <a:pt x="26" y="131"/>
                            </a:lnTo>
                            <a:lnTo>
                              <a:pt x="21" y="144"/>
                            </a:lnTo>
                            <a:lnTo>
                              <a:pt x="22" y="133"/>
                            </a:lnTo>
                            <a:lnTo>
                              <a:pt x="19" y="116"/>
                            </a:lnTo>
                            <a:lnTo>
                              <a:pt x="14" y="101"/>
                            </a:lnTo>
                            <a:lnTo>
                              <a:pt x="11" y="87"/>
                            </a:lnTo>
                            <a:lnTo>
                              <a:pt x="7" y="74"/>
                            </a:lnTo>
                            <a:lnTo>
                              <a:pt x="6" y="63"/>
                            </a:lnTo>
                            <a:lnTo>
                              <a:pt x="3" y="52"/>
                            </a:lnTo>
                            <a:lnTo>
                              <a:pt x="1" y="35"/>
                            </a:lnTo>
                            <a:lnTo>
                              <a:pt x="0" y="26"/>
                            </a:lnTo>
                            <a:lnTo>
                              <a:pt x="6" y="13"/>
                            </a:lnTo>
                            <a:lnTo>
                              <a:pt x="11" y="6"/>
                            </a:lnTo>
                            <a:lnTo>
                              <a:pt x="26" y="4"/>
                            </a:lnTo>
                            <a:lnTo>
                              <a:pt x="44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</p:grpSp>
              <p:grpSp>
                <p:nvGrpSpPr>
                  <p:cNvPr id="8273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3888" y="2436"/>
                    <a:ext cx="220" cy="351"/>
                    <a:chOff x="3888" y="2436"/>
                    <a:chExt cx="220" cy="351"/>
                  </a:xfrm>
                </p:grpSpPr>
                <p:sp>
                  <p:nvSpPr>
                    <p:cNvPr id="8274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3888" y="2436"/>
                      <a:ext cx="220" cy="351"/>
                    </a:xfrm>
                    <a:custGeom>
                      <a:avLst/>
                      <a:gdLst>
                        <a:gd name="T0" fmla="*/ 106 w 440"/>
                        <a:gd name="T1" fmla="*/ 55 h 702"/>
                        <a:gd name="T2" fmla="*/ 105 w 440"/>
                        <a:gd name="T3" fmla="*/ 41 h 702"/>
                        <a:gd name="T4" fmla="*/ 99 w 440"/>
                        <a:gd name="T5" fmla="*/ 23 h 702"/>
                        <a:gd name="T6" fmla="*/ 87 w 440"/>
                        <a:gd name="T7" fmla="*/ 10 h 702"/>
                        <a:gd name="T8" fmla="*/ 73 w 440"/>
                        <a:gd name="T9" fmla="*/ 3 h 702"/>
                        <a:gd name="T10" fmla="*/ 55 w 440"/>
                        <a:gd name="T11" fmla="*/ 0 h 702"/>
                        <a:gd name="T12" fmla="*/ 38 w 440"/>
                        <a:gd name="T13" fmla="*/ 3 h 702"/>
                        <a:gd name="T14" fmla="*/ 23 w 440"/>
                        <a:gd name="T15" fmla="*/ 11 h 702"/>
                        <a:gd name="T16" fmla="*/ 12 w 440"/>
                        <a:gd name="T17" fmla="*/ 23 h 702"/>
                        <a:gd name="T18" fmla="*/ 5 w 440"/>
                        <a:gd name="T19" fmla="*/ 40 h 702"/>
                        <a:gd name="T20" fmla="*/ 5 w 440"/>
                        <a:gd name="T21" fmla="*/ 55 h 702"/>
                        <a:gd name="T22" fmla="*/ 4 w 440"/>
                        <a:gd name="T23" fmla="*/ 65 h 702"/>
                        <a:gd name="T24" fmla="*/ 1 w 440"/>
                        <a:gd name="T25" fmla="*/ 77 h 702"/>
                        <a:gd name="T26" fmla="*/ 1 w 440"/>
                        <a:gd name="T27" fmla="*/ 92 h 702"/>
                        <a:gd name="T28" fmla="*/ 5 w 440"/>
                        <a:gd name="T29" fmla="*/ 107 h 702"/>
                        <a:gd name="T30" fmla="*/ 13 w 440"/>
                        <a:gd name="T31" fmla="*/ 116 h 702"/>
                        <a:gd name="T32" fmla="*/ 20 w 440"/>
                        <a:gd name="T33" fmla="*/ 117 h 702"/>
                        <a:gd name="T34" fmla="*/ 24 w 440"/>
                        <a:gd name="T35" fmla="*/ 123 h 702"/>
                        <a:gd name="T36" fmla="*/ 23 w 440"/>
                        <a:gd name="T37" fmla="*/ 135 h 702"/>
                        <a:gd name="T38" fmla="*/ 20 w 440"/>
                        <a:gd name="T39" fmla="*/ 143 h 702"/>
                        <a:gd name="T40" fmla="*/ 19 w 440"/>
                        <a:gd name="T41" fmla="*/ 152 h 702"/>
                        <a:gd name="T42" fmla="*/ 22 w 440"/>
                        <a:gd name="T43" fmla="*/ 161 h 702"/>
                        <a:gd name="T44" fmla="*/ 30 w 440"/>
                        <a:gd name="T45" fmla="*/ 170 h 702"/>
                        <a:gd name="T46" fmla="*/ 47 w 440"/>
                        <a:gd name="T47" fmla="*/ 175 h 702"/>
                        <a:gd name="T48" fmla="*/ 64 w 440"/>
                        <a:gd name="T49" fmla="*/ 175 h 702"/>
                        <a:gd name="T50" fmla="*/ 80 w 440"/>
                        <a:gd name="T51" fmla="*/ 171 h 702"/>
                        <a:gd name="T52" fmla="*/ 88 w 440"/>
                        <a:gd name="T53" fmla="*/ 163 h 702"/>
                        <a:gd name="T54" fmla="*/ 92 w 440"/>
                        <a:gd name="T55" fmla="*/ 153 h 702"/>
                        <a:gd name="T56" fmla="*/ 91 w 440"/>
                        <a:gd name="T57" fmla="*/ 144 h 702"/>
                        <a:gd name="T58" fmla="*/ 89 w 440"/>
                        <a:gd name="T59" fmla="*/ 135 h 702"/>
                        <a:gd name="T60" fmla="*/ 87 w 440"/>
                        <a:gd name="T61" fmla="*/ 125 h 702"/>
                        <a:gd name="T62" fmla="*/ 88 w 440"/>
                        <a:gd name="T63" fmla="*/ 118 h 702"/>
                        <a:gd name="T64" fmla="*/ 95 w 440"/>
                        <a:gd name="T65" fmla="*/ 116 h 702"/>
                        <a:gd name="T66" fmla="*/ 101 w 440"/>
                        <a:gd name="T67" fmla="*/ 113 h 702"/>
                        <a:gd name="T68" fmla="*/ 106 w 440"/>
                        <a:gd name="T69" fmla="*/ 104 h 702"/>
                        <a:gd name="T70" fmla="*/ 110 w 440"/>
                        <a:gd name="T71" fmla="*/ 92 h 702"/>
                        <a:gd name="T72" fmla="*/ 110 w 440"/>
                        <a:gd name="T73" fmla="*/ 80 h 702"/>
                        <a:gd name="T74" fmla="*/ 108 w 440"/>
                        <a:gd name="T75" fmla="*/ 71 h 702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440"/>
                        <a:gd name="T115" fmla="*/ 0 h 702"/>
                        <a:gd name="T116" fmla="*/ 440 w 440"/>
                        <a:gd name="T117" fmla="*/ 702 h 702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440" h="702">
                          <a:moveTo>
                            <a:pt x="418" y="248"/>
                          </a:moveTo>
                          <a:lnTo>
                            <a:pt x="422" y="223"/>
                          </a:lnTo>
                          <a:lnTo>
                            <a:pt x="422" y="190"/>
                          </a:lnTo>
                          <a:lnTo>
                            <a:pt x="418" y="163"/>
                          </a:lnTo>
                          <a:lnTo>
                            <a:pt x="408" y="130"/>
                          </a:lnTo>
                          <a:lnTo>
                            <a:pt x="393" y="94"/>
                          </a:lnTo>
                          <a:lnTo>
                            <a:pt x="371" y="64"/>
                          </a:lnTo>
                          <a:lnTo>
                            <a:pt x="345" y="40"/>
                          </a:lnTo>
                          <a:lnTo>
                            <a:pt x="322" y="23"/>
                          </a:lnTo>
                          <a:lnTo>
                            <a:pt x="289" y="11"/>
                          </a:lnTo>
                          <a:lnTo>
                            <a:pt x="255" y="2"/>
                          </a:lnTo>
                          <a:lnTo>
                            <a:pt x="223" y="0"/>
                          </a:lnTo>
                          <a:lnTo>
                            <a:pt x="186" y="2"/>
                          </a:lnTo>
                          <a:lnTo>
                            <a:pt x="152" y="11"/>
                          </a:lnTo>
                          <a:lnTo>
                            <a:pt x="115" y="27"/>
                          </a:lnTo>
                          <a:lnTo>
                            <a:pt x="89" y="45"/>
                          </a:lnTo>
                          <a:lnTo>
                            <a:pt x="65" y="68"/>
                          </a:lnTo>
                          <a:lnTo>
                            <a:pt x="46" y="94"/>
                          </a:lnTo>
                          <a:lnTo>
                            <a:pt x="31" y="126"/>
                          </a:lnTo>
                          <a:lnTo>
                            <a:pt x="20" y="160"/>
                          </a:lnTo>
                          <a:lnTo>
                            <a:pt x="16" y="203"/>
                          </a:lnTo>
                          <a:lnTo>
                            <a:pt x="19" y="220"/>
                          </a:lnTo>
                          <a:lnTo>
                            <a:pt x="20" y="245"/>
                          </a:lnTo>
                          <a:lnTo>
                            <a:pt x="16" y="260"/>
                          </a:lnTo>
                          <a:lnTo>
                            <a:pt x="8" y="281"/>
                          </a:lnTo>
                          <a:lnTo>
                            <a:pt x="2" y="307"/>
                          </a:lnTo>
                          <a:lnTo>
                            <a:pt x="0" y="338"/>
                          </a:lnTo>
                          <a:lnTo>
                            <a:pt x="2" y="370"/>
                          </a:lnTo>
                          <a:lnTo>
                            <a:pt x="8" y="396"/>
                          </a:lnTo>
                          <a:lnTo>
                            <a:pt x="20" y="428"/>
                          </a:lnTo>
                          <a:lnTo>
                            <a:pt x="35" y="448"/>
                          </a:lnTo>
                          <a:lnTo>
                            <a:pt x="49" y="465"/>
                          </a:lnTo>
                          <a:lnTo>
                            <a:pt x="64" y="466"/>
                          </a:lnTo>
                          <a:lnTo>
                            <a:pt x="80" y="470"/>
                          </a:lnTo>
                          <a:lnTo>
                            <a:pt x="89" y="478"/>
                          </a:lnTo>
                          <a:lnTo>
                            <a:pt x="96" y="495"/>
                          </a:lnTo>
                          <a:lnTo>
                            <a:pt x="96" y="511"/>
                          </a:lnTo>
                          <a:lnTo>
                            <a:pt x="89" y="537"/>
                          </a:lnTo>
                          <a:lnTo>
                            <a:pt x="82" y="555"/>
                          </a:lnTo>
                          <a:lnTo>
                            <a:pt x="78" y="570"/>
                          </a:lnTo>
                          <a:lnTo>
                            <a:pt x="74" y="592"/>
                          </a:lnTo>
                          <a:lnTo>
                            <a:pt x="74" y="607"/>
                          </a:lnTo>
                          <a:lnTo>
                            <a:pt x="78" y="625"/>
                          </a:lnTo>
                          <a:lnTo>
                            <a:pt x="86" y="644"/>
                          </a:lnTo>
                          <a:lnTo>
                            <a:pt x="101" y="665"/>
                          </a:lnTo>
                          <a:lnTo>
                            <a:pt x="123" y="680"/>
                          </a:lnTo>
                          <a:lnTo>
                            <a:pt x="146" y="691"/>
                          </a:lnTo>
                          <a:lnTo>
                            <a:pt x="185" y="699"/>
                          </a:lnTo>
                          <a:lnTo>
                            <a:pt x="219" y="702"/>
                          </a:lnTo>
                          <a:lnTo>
                            <a:pt x="256" y="700"/>
                          </a:lnTo>
                          <a:lnTo>
                            <a:pt x="293" y="694"/>
                          </a:lnTo>
                          <a:lnTo>
                            <a:pt x="318" y="683"/>
                          </a:lnTo>
                          <a:lnTo>
                            <a:pt x="337" y="667"/>
                          </a:lnTo>
                          <a:lnTo>
                            <a:pt x="351" y="650"/>
                          </a:lnTo>
                          <a:lnTo>
                            <a:pt x="360" y="630"/>
                          </a:lnTo>
                          <a:lnTo>
                            <a:pt x="366" y="611"/>
                          </a:lnTo>
                          <a:lnTo>
                            <a:pt x="367" y="591"/>
                          </a:lnTo>
                          <a:lnTo>
                            <a:pt x="364" y="576"/>
                          </a:lnTo>
                          <a:lnTo>
                            <a:pt x="359" y="554"/>
                          </a:lnTo>
                          <a:lnTo>
                            <a:pt x="355" y="539"/>
                          </a:lnTo>
                          <a:lnTo>
                            <a:pt x="351" y="526"/>
                          </a:lnTo>
                          <a:lnTo>
                            <a:pt x="348" y="503"/>
                          </a:lnTo>
                          <a:lnTo>
                            <a:pt x="345" y="489"/>
                          </a:lnTo>
                          <a:lnTo>
                            <a:pt x="351" y="474"/>
                          </a:lnTo>
                          <a:lnTo>
                            <a:pt x="363" y="469"/>
                          </a:lnTo>
                          <a:lnTo>
                            <a:pt x="379" y="467"/>
                          </a:lnTo>
                          <a:lnTo>
                            <a:pt x="392" y="462"/>
                          </a:lnTo>
                          <a:lnTo>
                            <a:pt x="404" y="452"/>
                          </a:lnTo>
                          <a:lnTo>
                            <a:pt x="414" y="440"/>
                          </a:lnTo>
                          <a:lnTo>
                            <a:pt x="423" y="419"/>
                          </a:lnTo>
                          <a:lnTo>
                            <a:pt x="432" y="397"/>
                          </a:lnTo>
                          <a:lnTo>
                            <a:pt x="437" y="370"/>
                          </a:lnTo>
                          <a:lnTo>
                            <a:pt x="440" y="344"/>
                          </a:lnTo>
                          <a:lnTo>
                            <a:pt x="438" y="319"/>
                          </a:lnTo>
                          <a:lnTo>
                            <a:pt x="434" y="299"/>
                          </a:lnTo>
                          <a:lnTo>
                            <a:pt x="430" y="281"/>
                          </a:lnTo>
                          <a:lnTo>
                            <a:pt x="418" y="248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grpSp>
                  <p:nvGrpSpPr>
                    <p:cNvPr id="8275" name="Group 1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2" y="2595"/>
                      <a:ext cx="49" cy="63"/>
                      <a:chOff x="3972" y="2595"/>
                      <a:chExt cx="49" cy="63"/>
                    </a:xfrm>
                  </p:grpSpPr>
                  <p:sp>
                    <p:nvSpPr>
                      <p:cNvPr id="8283" name="Freeform 1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72" y="2595"/>
                        <a:ext cx="49" cy="63"/>
                      </a:xfrm>
                      <a:custGeom>
                        <a:avLst/>
                        <a:gdLst>
                          <a:gd name="T0" fmla="*/ 12 w 99"/>
                          <a:gd name="T1" fmla="*/ 0 h 127"/>
                          <a:gd name="T2" fmla="*/ 10 w 99"/>
                          <a:gd name="T3" fmla="*/ 0 h 127"/>
                          <a:gd name="T4" fmla="*/ 8 w 99"/>
                          <a:gd name="T5" fmla="*/ 2 h 127"/>
                          <a:gd name="T6" fmla="*/ 8 w 99"/>
                          <a:gd name="T7" fmla="*/ 4 h 127"/>
                          <a:gd name="T8" fmla="*/ 2 w 99"/>
                          <a:gd name="T9" fmla="*/ 22 h 127"/>
                          <a:gd name="T10" fmla="*/ 0 w 99"/>
                          <a:gd name="T11" fmla="*/ 24 h 127"/>
                          <a:gd name="T12" fmla="*/ 0 w 99"/>
                          <a:gd name="T13" fmla="*/ 27 h 127"/>
                          <a:gd name="T14" fmla="*/ 0 w 99"/>
                          <a:gd name="T15" fmla="*/ 30 h 127"/>
                          <a:gd name="T16" fmla="*/ 2 w 99"/>
                          <a:gd name="T17" fmla="*/ 31 h 127"/>
                          <a:gd name="T18" fmla="*/ 4 w 99"/>
                          <a:gd name="T19" fmla="*/ 31 h 127"/>
                          <a:gd name="T20" fmla="*/ 21 w 99"/>
                          <a:gd name="T21" fmla="*/ 31 h 127"/>
                          <a:gd name="T22" fmla="*/ 23 w 99"/>
                          <a:gd name="T23" fmla="*/ 31 h 127"/>
                          <a:gd name="T24" fmla="*/ 24 w 99"/>
                          <a:gd name="T25" fmla="*/ 29 h 127"/>
                          <a:gd name="T26" fmla="*/ 24 w 99"/>
                          <a:gd name="T27" fmla="*/ 26 h 127"/>
                          <a:gd name="T28" fmla="*/ 24 w 99"/>
                          <a:gd name="T29" fmla="*/ 24 h 127"/>
                          <a:gd name="T30" fmla="*/ 16 w 99"/>
                          <a:gd name="T31" fmla="*/ 3 h 127"/>
                          <a:gd name="T32" fmla="*/ 15 w 99"/>
                          <a:gd name="T33" fmla="*/ 1 h 127"/>
                          <a:gd name="T34" fmla="*/ 12 w 99"/>
                          <a:gd name="T35" fmla="*/ 0 h 127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99"/>
                          <a:gd name="T55" fmla="*/ 0 h 127"/>
                          <a:gd name="T56" fmla="*/ 99 w 99"/>
                          <a:gd name="T57" fmla="*/ 127 h 127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99" h="127">
                            <a:moveTo>
                              <a:pt x="50" y="0"/>
                            </a:moveTo>
                            <a:lnTo>
                              <a:pt x="41" y="2"/>
                            </a:lnTo>
                            <a:lnTo>
                              <a:pt x="34" y="9"/>
                            </a:lnTo>
                            <a:lnTo>
                              <a:pt x="32" y="18"/>
                            </a:lnTo>
                            <a:lnTo>
                              <a:pt x="8" y="91"/>
                            </a:lnTo>
                            <a:lnTo>
                              <a:pt x="3" y="98"/>
                            </a:lnTo>
                            <a:lnTo>
                              <a:pt x="0" y="109"/>
                            </a:lnTo>
                            <a:lnTo>
                              <a:pt x="3" y="120"/>
                            </a:lnTo>
                            <a:lnTo>
                              <a:pt x="10" y="125"/>
                            </a:lnTo>
                            <a:lnTo>
                              <a:pt x="18" y="127"/>
                            </a:lnTo>
                            <a:lnTo>
                              <a:pt x="85" y="127"/>
                            </a:lnTo>
                            <a:lnTo>
                              <a:pt x="92" y="124"/>
                            </a:lnTo>
                            <a:lnTo>
                              <a:pt x="98" y="117"/>
                            </a:lnTo>
                            <a:lnTo>
                              <a:pt x="99" y="107"/>
                            </a:lnTo>
                            <a:lnTo>
                              <a:pt x="98" y="99"/>
                            </a:lnTo>
                            <a:lnTo>
                              <a:pt x="66" y="14"/>
                            </a:lnTo>
                            <a:lnTo>
                              <a:pt x="62" y="5"/>
                            </a:lnTo>
                            <a:lnTo>
                              <a:pt x="50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grpSp>
                    <p:nvGrpSpPr>
                      <p:cNvPr id="8284" name="Group 1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78" y="2632"/>
                        <a:ext cx="38" cy="22"/>
                        <a:chOff x="3978" y="2632"/>
                        <a:chExt cx="38" cy="22"/>
                      </a:xfrm>
                    </p:grpSpPr>
                    <p:sp>
                      <p:nvSpPr>
                        <p:cNvPr id="8285" name="Freeform 11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78" y="2632"/>
                          <a:ext cx="15" cy="21"/>
                        </a:xfrm>
                        <a:custGeom>
                          <a:avLst/>
                          <a:gdLst>
                            <a:gd name="T0" fmla="*/ 8 w 28"/>
                            <a:gd name="T1" fmla="*/ 1 h 41"/>
                            <a:gd name="T2" fmla="*/ 5 w 28"/>
                            <a:gd name="T3" fmla="*/ 0 h 41"/>
                            <a:gd name="T4" fmla="*/ 1 w 28"/>
                            <a:gd name="T5" fmla="*/ 5 h 41"/>
                            <a:gd name="T6" fmla="*/ 0 w 28"/>
                            <a:gd name="T7" fmla="*/ 8 h 41"/>
                            <a:gd name="T8" fmla="*/ 1 w 28"/>
                            <a:gd name="T9" fmla="*/ 10 h 41"/>
                            <a:gd name="T10" fmla="*/ 3 w 28"/>
                            <a:gd name="T11" fmla="*/ 11 h 41"/>
                            <a:gd name="T12" fmla="*/ 5 w 28"/>
                            <a:gd name="T13" fmla="*/ 11 h 41"/>
                            <a:gd name="T14" fmla="*/ 6 w 28"/>
                            <a:gd name="T15" fmla="*/ 10 h 41"/>
                            <a:gd name="T16" fmla="*/ 7 w 28"/>
                            <a:gd name="T17" fmla="*/ 8 h 41"/>
                            <a:gd name="T18" fmla="*/ 8 w 28"/>
                            <a:gd name="T19" fmla="*/ 1 h 41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28"/>
                            <a:gd name="T31" fmla="*/ 0 h 41"/>
                            <a:gd name="T32" fmla="*/ 28 w 28"/>
                            <a:gd name="T33" fmla="*/ 41 h 41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28" h="41">
                              <a:moveTo>
                                <a:pt x="28" y="4"/>
                              </a:moveTo>
                              <a:lnTo>
                                <a:pt x="16" y="0"/>
                              </a:lnTo>
                              <a:lnTo>
                                <a:pt x="2" y="20"/>
                              </a:lnTo>
                              <a:lnTo>
                                <a:pt x="0" y="31"/>
                              </a:lnTo>
                              <a:lnTo>
                                <a:pt x="4" y="37"/>
                              </a:lnTo>
                              <a:lnTo>
                                <a:pt x="9" y="41"/>
                              </a:lnTo>
                              <a:lnTo>
                                <a:pt x="17" y="41"/>
                              </a:lnTo>
                              <a:lnTo>
                                <a:pt x="21" y="37"/>
                              </a:lnTo>
                              <a:lnTo>
                                <a:pt x="24" y="30"/>
                              </a:lnTo>
                              <a:lnTo>
                                <a:pt x="28" y="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8286" name="Freeform 1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02" y="2633"/>
                          <a:ext cx="14" cy="21"/>
                        </a:xfrm>
                        <a:custGeom>
                          <a:avLst/>
                          <a:gdLst>
                            <a:gd name="T0" fmla="*/ 0 w 29"/>
                            <a:gd name="T1" fmla="*/ 1 h 41"/>
                            <a:gd name="T2" fmla="*/ 3 w 29"/>
                            <a:gd name="T3" fmla="*/ 0 h 41"/>
                            <a:gd name="T4" fmla="*/ 6 w 29"/>
                            <a:gd name="T5" fmla="*/ 6 h 41"/>
                            <a:gd name="T6" fmla="*/ 7 w 29"/>
                            <a:gd name="T7" fmla="*/ 8 h 41"/>
                            <a:gd name="T8" fmla="*/ 6 w 29"/>
                            <a:gd name="T9" fmla="*/ 10 h 41"/>
                            <a:gd name="T10" fmla="*/ 4 w 29"/>
                            <a:gd name="T11" fmla="*/ 11 h 41"/>
                            <a:gd name="T12" fmla="*/ 2 w 29"/>
                            <a:gd name="T13" fmla="*/ 11 h 41"/>
                            <a:gd name="T14" fmla="*/ 1 w 29"/>
                            <a:gd name="T15" fmla="*/ 10 h 41"/>
                            <a:gd name="T16" fmla="*/ 1 w 29"/>
                            <a:gd name="T17" fmla="*/ 8 h 41"/>
                            <a:gd name="T18" fmla="*/ 0 w 29"/>
                            <a:gd name="T19" fmla="*/ 1 h 41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29"/>
                            <a:gd name="T31" fmla="*/ 0 h 41"/>
                            <a:gd name="T32" fmla="*/ 29 w 29"/>
                            <a:gd name="T33" fmla="*/ 41 h 41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29" h="41">
                              <a:moveTo>
                                <a:pt x="0" y="4"/>
                              </a:moveTo>
                              <a:lnTo>
                                <a:pt x="13" y="0"/>
                              </a:lnTo>
                              <a:lnTo>
                                <a:pt x="26" y="21"/>
                              </a:lnTo>
                              <a:lnTo>
                                <a:pt x="29" y="32"/>
                              </a:lnTo>
                              <a:lnTo>
                                <a:pt x="25" y="37"/>
                              </a:lnTo>
                              <a:lnTo>
                                <a:pt x="19" y="41"/>
                              </a:lnTo>
                              <a:lnTo>
                                <a:pt x="11" y="41"/>
                              </a:lnTo>
                              <a:lnTo>
                                <a:pt x="7" y="37"/>
                              </a:lnTo>
                              <a:lnTo>
                                <a:pt x="4" y="30"/>
                              </a:lnTo>
                              <a:lnTo>
                                <a:pt x="0" y="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</p:grpSp>
                </p:grpSp>
                <p:grpSp>
                  <p:nvGrpSpPr>
                    <p:cNvPr id="8276" name="Group 1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17" y="2550"/>
                      <a:ext cx="163" cy="58"/>
                      <a:chOff x="3917" y="2550"/>
                      <a:chExt cx="163" cy="58"/>
                    </a:xfrm>
                  </p:grpSpPr>
                  <p:sp>
                    <p:nvSpPr>
                      <p:cNvPr id="8281" name="Freeform 1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21" y="2551"/>
                        <a:ext cx="59" cy="57"/>
                      </a:xfrm>
                      <a:custGeom>
                        <a:avLst/>
                        <a:gdLst>
                          <a:gd name="T0" fmla="*/ 9 w 118"/>
                          <a:gd name="T1" fmla="*/ 1 h 115"/>
                          <a:gd name="T2" fmla="*/ 5 w 118"/>
                          <a:gd name="T3" fmla="*/ 5 h 115"/>
                          <a:gd name="T4" fmla="*/ 2 w 118"/>
                          <a:gd name="T5" fmla="*/ 10 h 115"/>
                          <a:gd name="T6" fmla="*/ 2 w 118"/>
                          <a:gd name="T7" fmla="*/ 15 h 115"/>
                          <a:gd name="T8" fmla="*/ 0 w 118"/>
                          <a:gd name="T9" fmla="*/ 17 h 115"/>
                          <a:gd name="T10" fmla="*/ 1 w 118"/>
                          <a:gd name="T11" fmla="*/ 21 h 115"/>
                          <a:gd name="T12" fmla="*/ 5 w 118"/>
                          <a:gd name="T13" fmla="*/ 25 h 115"/>
                          <a:gd name="T14" fmla="*/ 9 w 118"/>
                          <a:gd name="T15" fmla="*/ 27 h 115"/>
                          <a:gd name="T16" fmla="*/ 14 w 118"/>
                          <a:gd name="T17" fmla="*/ 28 h 115"/>
                          <a:gd name="T18" fmla="*/ 19 w 118"/>
                          <a:gd name="T19" fmla="*/ 28 h 115"/>
                          <a:gd name="T20" fmla="*/ 23 w 118"/>
                          <a:gd name="T21" fmla="*/ 28 h 115"/>
                          <a:gd name="T22" fmla="*/ 26 w 118"/>
                          <a:gd name="T23" fmla="*/ 26 h 115"/>
                          <a:gd name="T24" fmla="*/ 28 w 118"/>
                          <a:gd name="T25" fmla="*/ 21 h 115"/>
                          <a:gd name="T26" fmla="*/ 30 w 118"/>
                          <a:gd name="T27" fmla="*/ 17 h 115"/>
                          <a:gd name="T28" fmla="*/ 30 w 118"/>
                          <a:gd name="T29" fmla="*/ 11 h 115"/>
                          <a:gd name="T30" fmla="*/ 28 w 118"/>
                          <a:gd name="T31" fmla="*/ 7 h 115"/>
                          <a:gd name="T32" fmla="*/ 24 w 118"/>
                          <a:gd name="T33" fmla="*/ 3 h 115"/>
                          <a:gd name="T34" fmla="*/ 20 w 118"/>
                          <a:gd name="T35" fmla="*/ 1 h 115"/>
                          <a:gd name="T36" fmla="*/ 14 w 118"/>
                          <a:gd name="T37" fmla="*/ 0 h 115"/>
                          <a:gd name="T38" fmla="*/ 9 w 118"/>
                          <a:gd name="T39" fmla="*/ 1 h 115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w 118"/>
                          <a:gd name="T61" fmla="*/ 0 h 115"/>
                          <a:gd name="T62" fmla="*/ 118 w 118"/>
                          <a:gd name="T63" fmla="*/ 115 h 115"/>
                        </a:gdLst>
                        <a:ahLst/>
                        <a:cxnLst>
                          <a:cxn ang="T40">
                            <a:pos x="T0" y="T1"/>
                          </a:cxn>
                          <a:cxn ang="T41">
                            <a:pos x="T2" y="T3"/>
                          </a:cxn>
                          <a:cxn ang="T42">
                            <a:pos x="T4" y="T5"/>
                          </a:cxn>
                          <a:cxn ang="T43">
                            <a:pos x="T6" y="T7"/>
                          </a:cxn>
                          <a:cxn ang="T44">
                            <a:pos x="T8" y="T9"/>
                          </a:cxn>
                          <a:cxn ang="T45">
                            <a:pos x="T10" y="T11"/>
                          </a:cxn>
                          <a:cxn ang="T46">
                            <a:pos x="T12" y="T13"/>
                          </a:cxn>
                          <a:cxn ang="T47">
                            <a:pos x="T14" y="T15"/>
                          </a:cxn>
                          <a:cxn ang="T48">
                            <a:pos x="T16" y="T17"/>
                          </a:cxn>
                          <a:cxn ang="T49">
                            <a:pos x="T18" y="T19"/>
                          </a:cxn>
                          <a:cxn ang="T50">
                            <a:pos x="T20" y="T21"/>
                          </a:cxn>
                          <a:cxn ang="T51">
                            <a:pos x="T22" y="T23"/>
                          </a:cxn>
                          <a:cxn ang="T52">
                            <a:pos x="T24" y="T25"/>
                          </a:cxn>
                          <a:cxn ang="T53">
                            <a:pos x="T26" y="T27"/>
                          </a:cxn>
                          <a:cxn ang="T54">
                            <a:pos x="T28" y="T29"/>
                          </a:cxn>
                          <a:cxn ang="T55">
                            <a:pos x="T30" y="T31"/>
                          </a:cxn>
                          <a:cxn ang="T56">
                            <a:pos x="T32" y="T33"/>
                          </a:cxn>
                          <a:cxn ang="T57">
                            <a:pos x="T34" y="T35"/>
                          </a:cxn>
                          <a:cxn ang="T58">
                            <a:pos x="T36" y="T37"/>
                          </a:cxn>
                          <a:cxn ang="T59">
                            <a:pos x="T38" y="T39"/>
                          </a:cxn>
                        </a:cxnLst>
                        <a:rect l="T60" t="T61" r="T62" b="T63"/>
                        <a:pathLst>
                          <a:path w="118" h="115">
                            <a:moveTo>
                              <a:pt x="33" y="5"/>
                            </a:moveTo>
                            <a:lnTo>
                              <a:pt x="19" y="20"/>
                            </a:lnTo>
                            <a:lnTo>
                              <a:pt x="8" y="41"/>
                            </a:lnTo>
                            <a:lnTo>
                              <a:pt x="7" y="60"/>
                            </a:lnTo>
                            <a:lnTo>
                              <a:pt x="0" y="70"/>
                            </a:lnTo>
                            <a:lnTo>
                              <a:pt x="4" y="87"/>
                            </a:lnTo>
                            <a:lnTo>
                              <a:pt x="19" y="101"/>
                            </a:lnTo>
                            <a:lnTo>
                              <a:pt x="34" y="108"/>
                            </a:lnTo>
                            <a:lnTo>
                              <a:pt x="53" y="112"/>
                            </a:lnTo>
                            <a:lnTo>
                              <a:pt x="75" y="115"/>
                            </a:lnTo>
                            <a:lnTo>
                              <a:pt x="90" y="114"/>
                            </a:lnTo>
                            <a:lnTo>
                              <a:pt x="104" y="104"/>
                            </a:lnTo>
                            <a:lnTo>
                              <a:pt x="111" y="87"/>
                            </a:lnTo>
                            <a:lnTo>
                              <a:pt x="118" y="68"/>
                            </a:lnTo>
                            <a:lnTo>
                              <a:pt x="118" y="44"/>
                            </a:lnTo>
                            <a:lnTo>
                              <a:pt x="110" y="29"/>
                            </a:lnTo>
                            <a:lnTo>
                              <a:pt x="95" y="13"/>
                            </a:lnTo>
                            <a:lnTo>
                              <a:pt x="78" y="4"/>
                            </a:lnTo>
                            <a:lnTo>
                              <a:pt x="56" y="0"/>
                            </a:lnTo>
                            <a:lnTo>
                              <a:pt x="33" y="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8282" name="Freeform 1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17" y="2550"/>
                        <a:ext cx="59" cy="56"/>
                      </a:xfrm>
                      <a:custGeom>
                        <a:avLst/>
                        <a:gdLst>
                          <a:gd name="T0" fmla="*/ 21 w 118"/>
                          <a:gd name="T1" fmla="*/ 0 h 113"/>
                          <a:gd name="T2" fmla="*/ 26 w 118"/>
                          <a:gd name="T3" fmla="*/ 5 h 113"/>
                          <a:gd name="T4" fmla="*/ 28 w 118"/>
                          <a:gd name="T5" fmla="*/ 10 h 113"/>
                          <a:gd name="T6" fmla="*/ 28 w 118"/>
                          <a:gd name="T7" fmla="*/ 14 h 113"/>
                          <a:gd name="T8" fmla="*/ 30 w 118"/>
                          <a:gd name="T9" fmla="*/ 17 h 113"/>
                          <a:gd name="T10" fmla="*/ 29 w 118"/>
                          <a:gd name="T11" fmla="*/ 21 h 113"/>
                          <a:gd name="T12" fmla="*/ 25 w 118"/>
                          <a:gd name="T13" fmla="*/ 24 h 113"/>
                          <a:gd name="T14" fmla="*/ 22 w 118"/>
                          <a:gd name="T15" fmla="*/ 26 h 113"/>
                          <a:gd name="T16" fmla="*/ 17 w 118"/>
                          <a:gd name="T17" fmla="*/ 27 h 113"/>
                          <a:gd name="T18" fmla="*/ 12 w 118"/>
                          <a:gd name="T19" fmla="*/ 28 h 113"/>
                          <a:gd name="T20" fmla="*/ 7 w 118"/>
                          <a:gd name="T21" fmla="*/ 28 h 113"/>
                          <a:gd name="T22" fmla="*/ 5 w 118"/>
                          <a:gd name="T23" fmla="*/ 26 h 113"/>
                          <a:gd name="T24" fmla="*/ 2 w 118"/>
                          <a:gd name="T25" fmla="*/ 22 h 113"/>
                          <a:gd name="T26" fmla="*/ 0 w 118"/>
                          <a:gd name="T27" fmla="*/ 17 h 113"/>
                          <a:gd name="T28" fmla="*/ 0 w 118"/>
                          <a:gd name="T29" fmla="*/ 10 h 113"/>
                          <a:gd name="T30" fmla="*/ 2 w 118"/>
                          <a:gd name="T31" fmla="*/ 6 h 113"/>
                          <a:gd name="T32" fmla="*/ 6 w 118"/>
                          <a:gd name="T33" fmla="*/ 3 h 113"/>
                          <a:gd name="T34" fmla="*/ 10 w 118"/>
                          <a:gd name="T35" fmla="*/ 1 h 113"/>
                          <a:gd name="T36" fmla="*/ 15 w 118"/>
                          <a:gd name="T37" fmla="*/ 0 h 113"/>
                          <a:gd name="T38" fmla="*/ 21 w 118"/>
                          <a:gd name="T39" fmla="*/ 0 h 113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w 118"/>
                          <a:gd name="T61" fmla="*/ 0 h 113"/>
                          <a:gd name="T62" fmla="*/ 118 w 118"/>
                          <a:gd name="T63" fmla="*/ 113 h 113"/>
                        </a:gdLst>
                        <a:ahLst/>
                        <a:cxnLst>
                          <a:cxn ang="T40">
                            <a:pos x="T0" y="T1"/>
                          </a:cxn>
                          <a:cxn ang="T41">
                            <a:pos x="T2" y="T3"/>
                          </a:cxn>
                          <a:cxn ang="T42">
                            <a:pos x="T4" y="T5"/>
                          </a:cxn>
                          <a:cxn ang="T43">
                            <a:pos x="T6" y="T7"/>
                          </a:cxn>
                          <a:cxn ang="T44">
                            <a:pos x="T8" y="T9"/>
                          </a:cxn>
                          <a:cxn ang="T45">
                            <a:pos x="T10" y="T11"/>
                          </a:cxn>
                          <a:cxn ang="T46">
                            <a:pos x="T12" y="T13"/>
                          </a:cxn>
                          <a:cxn ang="T47">
                            <a:pos x="T14" y="T15"/>
                          </a:cxn>
                          <a:cxn ang="T48">
                            <a:pos x="T16" y="T17"/>
                          </a:cxn>
                          <a:cxn ang="T49">
                            <a:pos x="T18" y="T19"/>
                          </a:cxn>
                          <a:cxn ang="T50">
                            <a:pos x="T20" y="T21"/>
                          </a:cxn>
                          <a:cxn ang="T51">
                            <a:pos x="T22" y="T23"/>
                          </a:cxn>
                          <a:cxn ang="T52">
                            <a:pos x="T24" y="T25"/>
                          </a:cxn>
                          <a:cxn ang="T53">
                            <a:pos x="T26" y="T27"/>
                          </a:cxn>
                          <a:cxn ang="T54">
                            <a:pos x="T28" y="T29"/>
                          </a:cxn>
                          <a:cxn ang="T55">
                            <a:pos x="T30" y="T31"/>
                          </a:cxn>
                          <a:cxn ang="T56">
                            <a:pos x="T32" y="T33"/>
                          </a:cxn>
                          <a:cxn ang="T57">
                            <a:pos x="T34" y="T35"/>
                          </a:cxn>
                          <a:cxn ang="T58">
                            <a:pos x="T36" y="T37"/>
                          </a:cxn>
                          <a:cxn ang="T59">
                            <a:pos x="T38" y="T39"/>
                          </a:cxn>
                        </a:cxnLst>
                        <a:rect l="T60" t="T61" r="T62" b="T63"/>
                        <a:pathLst>
                          <a:path w="118" h="113">
                            <a:moveTo>
                              <a:pt x="84" y="3"/>
                            </a:moveTo>
                            <a:lnTo>
                              <a:pt x="103" y="21"/>
                            </a:lnTo>
                            <a:lnTo>
                              <a:pt x="110" y="40"/>
                            </a:lnTo>
                            <a:lnTo>
                              <a:pt x="111" y="59"/>
                            </a:lnTo>
                            <a:lnTo>
                              <a:pt x="118" y="69"/>
                            </a:lnTo>
                            <a:lnTo>
                              <a:pt x="114" y="85"/>
                            </a:lnTo>
                            <a:lnTo>
                              <a:pt x="100" y="99"/>
                            </a:lnTo>
                            <a:lnTo>
                              <a:pt x="87" y="107"/>
                            </a:lnTo>
                            <a:lnTo>
                              <a:pt x="66" y="111"/>
                            </a:lnTo>
                            <a:lnTo>
                              <a:pt x="47" y="113"/>
                            </a:lnTo>
                            <a:lnTo>
                              <a:pt x="30" y="113"/>
                            </a:lnTo>
                            <a:lnTo>
                              <a:pt x="18" y="105"/>
                            </a:lnTo>
                            <a:lnTo>
                              <a:pt x="7" y="88"/>
                            </a:lnTo>
                            <a:lnTo>
                              <a:pt x="0" y="68"/>
                            </a:lnTo>
                            <a:lnTo>
                              <a:pt x="0" y="43"/>
                            </a:lnTo>
                            <a:lnTo>
                              <a:pt x="8" y="25"/>
                            </a:lnTo>
                            <a:lnTo>
                              <a:pt x="23" y="13"/>
                            </a:lnTo>
                            <a:lnTo>
                              <a:pt x="37" y="4"/>
                            </a:lnTo>
                            <a:lnTo>
                              <a:pt x="58" y="0"/>
                            </a:lnTo>
                            <a:lnTo>
                              <a:pt x="84" y="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8277" name="Group 1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41" y="2672"/>
                      <a:ext cx="115" cy="43"/>
                      <a:chOff x="3941" y="2672"/>
                      <a:chExt cx="115" cy="43"/>
                    </a:xfrm>
                  </p:grpSpPr>
                  <p:sp>
                    <p:nvSpPr>
                      <p:cNvPr id="8278" name="Freeform 1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41" y="2672"/>
                        <a:ext cx="114" cy="42"/>
                      </a:xfrm>
                      <a:custGeom>
                        <a:avLst/>
                        <a:gdLst>
                          <a:gd name="T0" fmla="*/ 2 w 228"/>
                          <a:gd name="T1" fmla="*/ 5 h 84"/>
                          <a:gd name="T2" fmla="*/ 5 w 228"/>
                          <a:gd name="T3" fmla="*/ 3 h 84"/>
                          <a:gd name="T4" fmla="*/ 10 w 228"/>
                          <a:gd name="T5" fmla="*/ 1 h 84"/>
                          <a:gd name="T6" fmla="*/ 14 w 228"/>
                          <a:gd name="T7" fmla="*/ 1 h 84"/>
                          <a:gd name="T8" fmla="*/ 20 w 228"/>
                          <a:gd name="T9" fmla="*/ 0 h 84"/>
                          <a:gd name="T10" fmla="*/ 25 w 228"/>
                          <a:gd name="T11" fmla="*/ 0 h 84"/>
                          <a:gd name="T12" fmla="*/ 33 w 228"/>
                          <a:gd name="T13" fmla="*/ 0 h 84"/>
                          <a:gd name="T14" fmla="*/ 39 w 228"/>
                          <a:gd name="T15" fmla="*/ 1 h 84"/>
                          <a:gd name="T16" fmla="*/ 45 w 228"/>
                          <a:gd name="T17" fmla="*/ 1 h 84"/>
                          <a:gd name="T18" fmla="*/ 50 w 228"/>
                          <a:gd name="T19" fmla="*/ 3 h 84"/>
                          <a:gd name="T20" fmla="*/ 55 w 228"/>
                          <a:gd name="T21" fmla="*/ 5 h 84"/>
                          <a:gd name="T22" fmla="*/ 57 w 228"/>
                          <a:gd name="T23" fmla="*/ 6 h 84"/>
                          <a:gd name="T24" fmla="*/ 57 w 228"/>
                          <a:gd name="T25" fmla="*/ 13 h 84"/>
                          <a:gd name="T26" fmla="*/ 57 w 228"/>
                          <a:gd name="T27" fmla="*/ 17 h 84"/>
                          <a:gd name="T28" fmla="*/ 56 w 228"/>
                          <a:gd name="T29" fmla="*/ 21 h 84"/>
                          <a:gd name="T30" fmla="*/ 52 w 228"/>
                          <a:gd name="T31" fmla="*/ 21 h 84"/>
                          <a:gd name="T32" fmla="*/ 43 w 228"/>
                          <a:gd name="T33" fmla="*/ 21 h 84"/>
                          <a:gd name="T34" fmla="*/ 35 w 228"/>
                          <a:gd name="T35" fmla="*/ 21 h 84"/>
                          <a:gd name="T36" fmla="*/ 26 w 228"/>
                          <a:gd name="T37" fmla="*/ 21 h 84"/>
                          <a:gd name="T38" fmla="*/ 4 w 228"/>
                          <a:gd name="T39" fmla="*/ 20 h 84"/>
                          <a:gd name="T40" fmla="*/ 3 w 228"/>
                          <a:gd name="T41" fmla="*/ 18 h 84"/>
                          <a:gd name="T42" fmla="*/ 1 w 228"/>
                          <a:gd name="T43" fmla="*/ 15 h 84"/>
                          <a:gd name="T44" fmla="*/ 1 w 228"/>
                          <a:gd name="T45" fmla="*/ 12 h 84"/>
                          <a:gd name="T46" fmla="*/ 0 w 228"/>
                          <a:gd name="T47" fmla="*/ 10 h 84"/>
                          <a:gd name="T48" fmla="*/ 2 w 228"/>
                          <a:gd name="T49" fmla="*/ 5 h 84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w 228"/>
                          <a:gd name="T76" fmla="*/ 0 h 84"/>
                          <a:gd name="T77" fmla="*/ 228 w 228"/>
                          <a:gd name="T78" fmla="*/ 84 h 84"/>
                        </a:gdLst>
                        <a:ahLst/>
                        <a:cxnLst>
                          <a:cxn ang="T50">
                            <a:pos x="T0" y="T1"/>
                          </a:cxn>
                          <a:cxn ang="T51">
                            <a:pos x="T2" y="T3"/>
                          </a:cxn>
                          <a:cxn ang="T52">
                            <a:pos x="T4" y="T5"/>
                          </a:cxn>
                          <a:cxn ang="T53">
                            <a:pos x="T6" y="T7"/>
                          </a:cxn>
                          <a:cxn ang="T54">
                            <a:pos x="T8" y="T9"/>
                          </a:cxn>
                          <a:cxn ang="T55">
                            <a:pos x="T10" y="T11"/>
                          </a:cxn>
                          <a:cxn ang="T56">
                            <a:pos x="T12" y="T13"/>
                          </a:cxn>
                          <a:cxn ang="T57">
                            <a:pos x="T14" y="T15"/>
                          </a:cxn>
                          <a:cxn ang="T58">
                            <a:pos x="T16" y="T17"/>
                          </a:cxn>
                          <a:cxn ang="T59">
                            <a:pos x="T18" y="T19"/>
                          </a:cxn>
                          <a:cxn ang="T60">
                            <a:pos x="T20" y="T21"/>
                          </a:cxn>
                          <a:cxn ang="T61">
                            <a:pos x="T22" y="T23"/>
                          </a:cxn>
                          <a:cxn ang="T62">
                            <a:pos x="T24" y="T25"/>
                          </a:cxn>
                          <a:cxn ang="T63">
                            <a:pos x="T26" y="T27"/>
                          </a:cxn>
                          <a:cxn ang="T64">
                            <a:pos x="T28" y="T29"/>
                          </a:cxn>
                          <a:cxn ang="T65">
                            <a:pos x="T30" y="T31"/>
                          </a:cxn>
                          <a:cxn ang="T66">
                            <a:pos x="T32" y="T33"/>
                          </a:cxn>
                          <a:cxn ang="T67">
                            <a:pos x="T34" y="T35"/>
                          </a:cxn>
                          <a:cxn ang="T68">
                            <a:pos x="T36" y="T37"/>
                          </a:cxn>
                          <a:cxn ang="T69">
                            <a:pos x="T38" y="T39"/>
                          </a:cxn>
                          <a:cxn ang="T70">
                            <a:pos x="T40" y="T41"/>
                          </a:cxn>
                          <a:cxn ang="T71">
                            <a:pos x="T42" y="T43"/>
                          </a:cxn>
                          <a:cxn ang="T72">
                            <a:pos x="T44" y="T45"/>
                          </a:cxn>
                          <a:cxn ang="T73">
                            <a:pos x="T46" y="T47"/>
                          </a:cxn>
                          <a:cxn ang="T74">
                            <a:pos x="T48" y="T49"/>
                          </a:cxn>
                        </a:cxnLst>
                        <a:rect l="T75" t="T76" r="T77" b="T78"/>
                        <a:pathLst>
                          <a:path w="228" h="84">
                            <a:moveTo>
                              <a:pt x="6" y="17"/>
                            </a:moveTo>
                            <a:lnTo>
                              <a:pt x="18" y="11"/>
                            </a:lnTo>
                            <a:lnTo>
                              <a:pt x="40" y="6"/>
                            </a:lnTo>
                            <a:lnTo>
                              <a:pt x="58" y="2"/>
                            </a:lnTo>
                            <a:lnTo>
                              <a:pt x="77" y="0"/>
                            </a:lnTo>
                            <a:lnTo>
                              <a:pt x="98" y="0"/>
                            </a:lnTo>
                            <a:lnTo>
                              <a:pt x="132" y="0"/>
                            </a:lnTo>
                            <a:lnTo>
                              <a:pt x="154" y="3"/>
                            </a:lnTo>
                            <a:lnTo>
                              <a:pt x="177" y="7"/>
                            </a:lnTo>
                            <a:lnTo>
                              <a:pt x="197" y="11"/>
                            </a:lnTo>
                            <a:lnTo>
                              <a:pt x="220" y="18"/>
                            </a:lnTo>
                            <a:lnTo>
                              <a:pt x="227" y="26"/>
                            </a:lnTo>
                            <a:lnTo>
                              <a:pt x="228" y="54"/>
                            </a:lnTo>
                            <a:lnTo>
                              <a:pt x="228" y="65"/>
                            </a:lnTo>
                            <a:lnTo>
                              <a:pt x="223" y="84"/>
                            </a:lnTo>
                            <a:lnTo>
                              <a:pt x="208" y="83"/>
                            </a:lnTo>
                            <a:lnTo>
                              <a:pt x="172" y="83"/>
                            </a:lnTo>
                            <a:lnTo>
                              <a:pt x="139" y="83"/>
                            </a:lnTo>
                            <a:lnTo>
                              <a:pt x="102" y="83"/>
                            </a:lnTo>
                            <a:lnTo>
                              <a:pt x="13" y="80"/>
                            </a:lnTo>
                            <a:lnTo>
                              <a:pt x="9" y="72"/>
                            </a:lnTo>
                            <a:lnTo>
                              <a:pt x="3" y="63"/>
                            </a:lnTo>
                            <a:lnTo>
                              <a:pt x="2" y="51"/>
                            </a:lnTo>
                            <a:lnTo>
                              <a:pt x="0" y="39"/>
                            </a:lnTo>
                            <a:lnTo>
                              <a:pt x="6" y="1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8279" name="Freeform 1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41" y="2672"/>
                        <a:ext cx="115" cy="27"/>
                      </a:xfrm>
                      <a:custGeom>
                        <a:avLst/>
                        <a:gdLst>
                          <a:gd name="T0" fmla="*/ 1 w 231"/>
                          <a:gd name="T1" fmla="*/ 3 h 55"/>
                          <a:gd name="T2" fmla="*/ 4 w 231"/>
                          <a:gd name="T3" fmla="*/ 2 h 55"/>
                          <a:gd name="T4" fmla="*/ 9 w 231"/>
                          <a:gd name="T5" fmla="*/ 1 h 55"/>
                          <a:gd name="T6" fmla="*/ 13 w 231"/>
                          <a:gd name="T7" fmla="*/ 0 h 55"/>
                          <a:gd name="T8" fmla="*/ 17 w 231"/>
                          <a:gd name="T9" fmla="*/ 0 h 55"/>
                          <a:gd name="T10" fmla="*/ 24 w 231"/>
                          <a:gd name="T11" fmla="*/ 0 h 55"/>
                          <a:gd name="T12" fmla="*/ 30 w 231"/>
                          <a:gd name="T13" fmla="*/ 0 h 55"/>
                          <a:gd name="T14" fmla="*/ 37 w 231"/>
                          <a:gd name="T15" fmla="*/ 0 h 55"/>
                          <a:gd name="T16" fmla="*/ 42 w 231"/>
                          <a:gd name="T17" fmla="*/ 1 h 55"/>
                          <a:gd name="T18" fmla="*/ 46 w 231"/>
                          <a:gd name="T19" fmla="*/ 2 h 55"/>
                          <a:gd name="T20" fmla="*/ 50 w 231"/>
                          <a:gd name="T21" fmla="*/ 3 h 55"/>
                          <a:gd name="T22" fmla="*/ 56 w 231"/>
                          <a:gd name="T23" fmla="*/ 4 h 55"/>
                          <a:gd name="T24" fmla="*/ 57 w 231"/>
                          <a:gd name="T25" fmla="*/ 7 h 55"/>
                          <a:gd name="T26" fmla="*/ 57 w 231"/>
                          <a:gd name="T27" fmla="*/ 9 h 55"/>
                          <a:gd name="T28" fmla="*/ 57 w 231"/>
                          <a:gd name="T29" fmla="*/ 13 h 55"/>
                          <a:gd name="T30" fmla="*/ 55 w 231"/>
                          <a:gd name="T31" fmla="*/ 13 h 55"/>
                          <a:gd name="T32" fmla="*/ 54 w 231"/>
                          <a:gd name="T33" fmla="*/ 11 h 55"/>
                          <a:gd name="T34" fmla="*/ 54 w 231"/>
                          <a:gd name="T35" fmla="*/ 13 h 55"/>
                          <a:gd name="T36" fmla="*/ 50 w 231"/>
                          <a:gd name="T37" fmla="*/ 13 h 55"/>
                          <a:gd name="T38" fmla="*/ 49 w 231"/>
                          <a:gd name="T39" fmla="*/ 10 h 55"/>
                          <a:gd name="T40" fmla="*/ 49 w 231"/>
                          <a:gd name="T41" fmla="*/ 12 h 55"/>
                          <a:gd name="T42" fmla="*/ 47 w 231"/>
                          <a:gd name="T43" fmla="*/ 12 h 55"/>
                          <a:gd name="T44" fmla="*/ 45 w 231"/>
                          <a:gd name="T45" fmla="*/ 7 h 55"/>
                          <a:gd name="T46" fmla="*/ 45 w 231"/>
                          <a:gd name="T47" fmla="*/ 12 h 55"/>
                          <a:gd name="T48" fmla="*/ 42 w 231"/>
                          <a:gd name="T49" fmla="*/ 12 h 55"/>
                          <a:gd name="T50" fmla="*/ 40 w 231"/>
                          <a:gd name="T51" fmla="*/ 10 h 55"/>
                          <a:gd name="T52" fmla="*/ 40 w 231"/>
                          <a:gd name="T53" fmla="*/ 12 h 55"/>
                          <a:gd name="T54" fmla="*/ 35 w 231"/>
                          <a:gd name="T55" fmla="*/ 12 h 55"/>
                          <a:gd name="T56" fmla="*/ 34 w 231"/>
                          <a:gd name="T57" fmla="*/ 8 h 55"/>
                          <a:gd name="T58" fmla="*/ 33 w 231"/>
                          <a:gd name="T59" fmla="*/ 12 h 55"/>
                          <a:gd name="T60" fmla="*/ 28 w 231"/>
                          <a:gd name="T61" fmla="*/ 11 h 55"/>
                          <a:gd name="T62" fmla="*/ 26 w 231"/>
                          <a:gd name="T63" fmla="*/ 6 h 55"/>
                          <a:gd name="T64" fmla="*/ 25 w 231"/>
                          <a:gd name="T65" fmla="*/ 11 h 55"/>
                          <a:gd name="T66" fmla="*/ 21 w 231"/>
                          <a:gd name="T67" fmla="*/ 10 h 55"/>
                          <a:gd name="T68" fmla="*/ 18 w 231"/>
                          <a:gd name="T69" fmla="*/ 11 h 55"/>
                          <a:gd name="T70" fmla="*/ 18 w 231"/>
                          <a:gd name="T71" fmla="*/ 6 h 55"/>
                          <a:gd name="T72" fmla="*/ 16 w 231"/>
                          <a:gd name="T73" fmla="*/ 11 h 55"/>
                          <a:gd name="T74" fmla="*/ 13 w 231"/>
                          <a:gd name="T75" fmla="*/ 11 h 55"/>
                          <a:gd name="T76" fmla="*/ 12 w 231"/>
                          <a:gd name="T77" fmla="*/ 8 h 55"/>
                          <a:gd name="T78" fmla="*/ 11 w 231"/>
                          <a:gd name="T79" fmla="*/ 11 h 55"/>
                          <a:gd name="T80" fmla="*/ 8 w 231"/>
                          <a:gd name="T81" fmla="*/ 11 h 55"/>
                          <a:gd name="T82" fmla="*/ 7 w 231"/>
                          <a:gd name="T83" fmla="*/ 9 h 55"/>
                          <a:gd name="T84" fmla="*/ 6 w 231"/>
                          <a:gd name="T85" fmla="*/ 11 h 55"/>
                          <a:gd name="T86" fmla="*/ 4 w 231"/>
                          <a:gd name="T87" fmla="*/ 11 h 55"/>
                          <a:gd name="T88" fmla="*/ 4 w 231"/>
                          <a:gd name="T89" fmla="*/ 9 h 55"/>
                          <a:gd name="T90" fmla="*/ 2 w 231"/>
                          <a:gd name="T91" fmla="*/ 11 h 55"/>
                          <a:gd name="T92" fmla="*/ 0 w 231"/>
                          <a:gd name="T93" fmla="*/ 11 h 55"/>
                          <a:gd name="T94" fmla="*/ 0 w 231"/>
                          <a:gd name="T95" fmla="*/ 9 h 55"/>
                          <a:gd name="T96" fmla="*/ 1 w 231"/>
                          <a:gd name="T97" fmla="*/ 3 h 55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w 231"/>
                          <a:gd name="T148" fmla="*/ 0 h 55"/>
                          <a:gd name="T149" fmla="*/ 231 w 231"/>
                          <a:gd name="T150" fmla="*/ 55 h 55"/>
                        </a:gdLst>
                        <a:ahLst/>
                        <a:cxnLst>
                          <a:cxn ang="T98">
                            <a:pos x="T0" y="T1"/>
                          </a:cxn>
                          <a:cxn ang="T99">
                            <a:pos x="T2" y="T3"/>
                          </a:cxn>
                          <a:cxn ang="T100">
                            <a:pos x="T4" y="T5"/>
                          </a:cxn>
                          <a:cxn ang="T101">
                            <a:pos x="T6" y="T7"/>
                          </a:cxn>
                          <a:cxn ang="T102">
                            <a:pos x="T8" y="T9"/>
                          </a:cxn>
                          <a:cxn ang="T103">
                            <a:pos x="T10" y="T11"/>
                          </a:cxn>
                          <a:cxn ang="T104">
                            <a:pos x="T12" y="T13"/>
                          </a:cxn>
                          <a:cxn ang="T105">
                            <a:pos x="T14" y="T15"/>
                          </a:cxn>
                          <a:cxn ang="T106">
                            <a:pos x="T16" y="T17"/>
                          </a:cxn>
                          <a:cxn ang="T107">
                            <a:pos x="T18" y="T19"/>
                          </a:cxn>
                          <a:cxn ang="T108">
                            <a:pos x="T20" y="T21"/>
                          </a:cxn>
                          <a:cxn ang="T109">
                            <a:pos x="T22" y="T23"/>
                          </a:cxn>
                          <a:cxn ang="T110">
                            <a:pos x="T24" y="T25"/>
                          </a:cxn>
                          <a:cxn ang="T111">
                            <a:pos x="T26" y="T27"/>
                          </a:cxn>
                          <a:cxn ang="T112">
                            <a:pos x="T28" y="T29"/>
                          </a:cxn>
                          <a:cxn ang="T113">
                            <a:pos x="T30" y="T31"/>
                          </a:cxn>
                          <a:cxn ang="T114">
                            <a:pos x="T32" y="T33"/>
                          </a:cxn>
                          <a:cxn ang="T115">
                            <a:pos x="T34" y="T35"/>
                          </a:cxn>
                          <a:cxn ang="T116">
                            <a:pos x="T36" y="T37"/>
                          </a:cxn>
                          <a:cxn ang="T117">
                            <a:pos x="T38" y="T39"/>
                          </a:cxn>
                          <a:cxn ang="T118">
                            <a:pos x="T40" y="T41"/>
                          </a:cxn>
                          <a:cxn ang="T119">
                            <a:pos x="T42" y="T43"/>
                          </a:cxn>
                          <a:cxn ang="T120">
                            <a:pos x="T44" y="T45"/>
                          </a:cxn>
                          <a:cxn ang="T121">
                            <a:pos x="T46" y="T47"/>
                          </a:cxn>
                          <a:cxn ang="T122">
                            <a:pos x="T48" y="T49"/>
                          </a:cxn>
                          <a:cxn ang="T123">
                            <a:pos x="T50" y="T51"/>
                          </a:cxn>
                          <a:cxn ang="T124">
                            <a:pos x="T52" y="T53"/>
                          </a:cxn>
                          <a:cxn ang="T125">
                            <a:pos x="T54" y="T55"/>
                          </a:cxn>
                          <a:cxn ang="T126">
                            <a:pos x="T56" y="T57"/>
                          </a:cxn>
                          <a:cxn ang="T127">
                            <a:pos x="T58" y="T59"/>
                          </a:cxn>
                          <a:cxn ang="T128">
                            <a:pos x="T60" y="T61"/>
                          </a:cxn>
                          <a:cxn ang="T129">
                            <a:pos x="T62" y="T63"/>
                          </a:cxn>
                          <a:cxn ang="T130">
                            <a:pos x="T64" y="T65"/>
                          </a:cxn>
                          <a:cxn ang="T131">
                            <a:pos x="T66" y="T67"/>
                          </a:cxn>
                          <a:cxn ang="T132">
                            <a:pos x="T68" y="T69"/>
                          </a:cxn>
                          <a:cxn ang="T133">
                            <a:pos x="T70" y="T71"/>
                          </a:cxn>
                          <a:cxn ang="T134">
                            <a:pos x="T72" y="T73"/>
                          </a:cxn>
                          <a:cxn ang="T135">
                            <a:pos x="T74" y="T75"/>
                          </a:cxn>
                          <a:cxn ang="T136">
                            <a:pos x="T76" y="T77"/>
                          </a:cxn>
                          <a:cxn ang="T137">
                            <a:pos x="T78" y="T79"/>
                          </a:cxn>
                          <a:cxn ang="T138">
                            <a:pos x="T80" y="T81"/>
                          </a:cxn>
                          <a:cxn ang="T139">
                            <a:pos x="T82" y="T83"/>
                          </a:cxn>
                          <a:cxn ang="T140">
                            <a:pos x="T84" y="T85"/>
                          </a:cxn>
                          <a:cxn ang="T141">
                            <a:pos x="T86" y="T87"/>
                          </a:cxn>
                          <a:cxn ang="T142">
                            <a:pos x="T88" y="T89"/>
                          </a:cxn>
                          <a:cxn ang="T143">
                            <a:pos x="T90" y="T91"/>
                          </a:cxn>
                          <a:cxn ang="T144">
                            <a:pos x="T92" y="T93"/>
                          </a:cxn>
                          <a:cxn ang="T145">
                            <a:pos x="T94" y="T95"/>
                          </a:cxn>
                          <a:cxn ang="T146">
                            <a:pos x="T96" y="T97"/>
                          </a:cxn>
                        </a:cxnLst>
                        <a:rect l="T147" t="T148" r="T149" b="T150"/>
                        <a:pathLst>
                          <a:path w="231" h="55">
                            <a:moveTo>
                              <a:pt x="5" y="15"/>
                            </a:moveTo>
                            <a:lnTo>
                              <a:pt x="18" y="10"/>
                            </a:lnTo>
                            <a:lnTo>
                              <a:pt x="38" y="6"/>
                            </a:lnTo>
                            <a:lnTo>
                              <a:pt x="53" y="1"/>
                            </a:lnTo>
                            <a:lnTo>
                              <a:pt x="69" y="0"/>
                            </a:lnTo>
                            <a:lnTo>
                              <a:pt x="99" y="0"/>
                            </a:lnTo>
                            <a:lnTo>
                              <a:pt x="123" y="0"/>
                            </a:lnTo>
                            <a:lnTo>
                              <a:pt x="149" y="1"/>
                            </a:lnTo>
                            <a:lnTo>
                              <a:pt x="171" y="4"/>
                            </a:lnTo>
                            <a:lnTo>
                              <a:pt x="187" y="8"/>
                            </a:lnTo>
                            <a:lnTo>
                              <a:pt x="203" y="12"/>
                            </a:lnTo>
                            <a:lnTo>
                              <a:pt x="224" y="16"/>
                            </a:lnTo>
                            <a:lnTo>
                              <a:pt x="231" y="29"/>
                            </a:lnTo>
                            <a:lnTo>
                              <a:pt x="230" y="37"/>
                            </a:lnTo>
                            <a:lnTo>
                              <a:pt x="230" y="55"/>
                            </a:lnTo>
                            <a:lnTo>
                              <a:pt x="220" y="55"/>
                            </a:lnTo>
                            <a:lnTo>
                              <a:pt x="219" y="44"/>
                            </a:lnTo>
                            <a:lnTo>
                              <a:pt x="216" y="53"/>
                            </a:lnTo>
                            <a:lnTo>
                              <a:pt x="203" y="53"/>
                            </a:lnTo>
                            <a:lnTo>
                              <a:pt x="199" y="40"/>
                            </a:lnTo>
                            <a:lnTo>
                              <a:pt x="198" y="49"/>
                            </a:lnTo>
                            <a:lnTo>
                              <a:pt x="188" y="48"/>
                            </a:lnTo>
                            <a:lnTo>
                              <a:pt x="182" y="30"/>
                            </a:lnTo>
                            <a:lnTo>
                              <a:pt x="183" y="51"/>
                            </a:lnTo>
                            <a:lnTo>
                              <a:pt x="168" y="49"/>
                            </a:lnTo>
                            <a:lnTo>
                              <a:pt x="161" y="41"/>
                            </a:lnTo>
                            <a:lnTo>
                              <a:pt x="160" y="49"/>
                            </a:lnTo>
                            <a:lnTo>
                              <a:pt x="143" y="49"/>
                            </a:lnTo>
                            <a:lnTo>
                              <a:pt x="139" y="32"/>
                            </a:lnTo>
                            <a:lnTo>
                              <a:pt x="134" y="48"/>
                            </a:lnTo>
                            <a:lnTo>
                              <a:pt x="113" y="47"/>
                            </a:lnTo>
                            <a:lnTo>
                              <a:pt x="106" y="26"/>
                            </a:lnTo>
                            <a:lnTo>
                              <a:pt x="102" y="47"/>
                            </a:lnTo>
                            <a:lnTo>
                              <a:pt x="86" y="41"/>
                            </a:lnTo>
                            <a:lnTo>
                              <a:pt x="75" y="45"/>
                            </a:lnTo>
                            <a:lnTo>
                              <a:pt x="73" y="25"/>
                            </a:lnTo>
                            <a:lnTo>
                              <a:pt x="65" y="44"/>
                            </a:lnTo>
                            <a:lnTo>
                              <a:pt x="53" y="44"/>
                            </a:lnTo>
                            <a:lnTo>
                              <a:pt x="50" y="33"/>
                            </a:lnTo>
                            <a:lnTo>
                              <a:pt x="47" y="45"/>
                            </a:lnTo>
                            <a:lnTo>
                              <a:pt x="33" y="44"/>
                            </a:lnTo>
                            <a:lnTo>
                              <a:pt x="29" y="36"/>
                            </a:lnTo>
                            <a:lnTo>
                              <a:pt x="27" y="44"/>
                            </a:lnTo>
                            <a:lnTo>
                              <a:pt x="17" y="44"/>
                            </a:lnTo>
                            <a:lnTo>
                              <a:pt x="16" y="37"/>
                            </a:lnTo>
                            <a:lnTo>
                              <a:pt x="11" y="44"/>
                            </a:lnTo>
                            <a:lnTo>
                              <a:pt x="3" y="44"/>
                            </a:lnTo>
                            <a:lnTo>
                              <a:pt x="0" y="37"/>
                            </a:lnTo>
                            <a:lnTo>
                              <a:pt x="5" y="15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8280" name="Freeform 1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42" y="2697"/>
                        <a:ext cx="113" cy="18"/>
                      </a:xfrm>
                      <a:custGeom>
                        <a:avLst/>
                        <a:gdLst>
                          <a:gd name="T0" fmla="*/ 0 w 226"/>
                          <a:gd name="T1" fmla="*/ 1 h 35"/>
                          <a:gd name="T2" fmla="*/ 0 w 226"/>
                          <a:gd name="T3" fmla="*/ 3 h 35"/>
                          <a:gd name="T4" fmla="*/ 1 w 226"/>
                          <a:gd name="T5" fmla="*/ 6 h 35"/>
                          <a:gd name="T6" fmla="*/ 3 w 226"/>
                          <a:gd name="T7" fmla="*/ 8 h 35"/>
                          <a:gd name="T8" fmla="*/ 6 w 226"/>
                          <a:gd name="T9" fmla="*/ 8 h 35"/>
                          <a:gd name="T10" fmla="*/ 10 w 226"/>
                          <a:gd name="T11" fmla="*/ 8 h 35"/>
                          <a:gd name="T12" fmla="*/ 11 w 226"/>
                          <a:gd name="T13" fmla="*/ 6 h 35"/>
                          <a:gd name="T14" fmla="*/ 13 w 226"/>
                          <a:gd name="T15" fmla="*/ 9 h 35"/>
                          <a:gd name="T16" fmla="*/ 15 w 226"/>
                          <a:gd name="T17" fmla="*/ 9 h 35"/>
                          <a:gd name="T18" fmla="*/ 21 w 226"/>
                          <a:gd name="T19" fmla="*/ 9 h 35"/>
                          <a:gd name="T20" fmla="*/ 22 w 226"/>
                          <a:gd name="T21" fmla="*/ 7 h 35"/>
                          <a:gd name="T22" fmla="*/ 24 w 226"/>
                          <a:gd name="T23" fmla="*/ 6 h 35"/>
                          <a:gd name="T24" fmla="*/ 26 w 226"/>
                          <a:gd name="T25" fmla="*/ 9 h 35"/>
                          <a:gd name="T26" fmla="*/ 28 w 226"/>
                          <a:gd name="T27" fmla="*/ 9 h 35"/>
                          <a:gd name="T28" fmla="*/ 30 w 226"/>
                          <a:gd name="T29" fmla="*/ 9 h 35"/>
                          <a:gd name="T30" fmla="*/ 33 w 226"/>
                          <a:gd name="T31" fmla="*/ 7 h 35"/>
                          <a:gd name="T32" fmla="*/ 34 w 226"/>
                          <a:gd name="T33" fmla="*/ 9 h 35"/>
                          <a:gd name="T34" fmla="*/ 36 w 226"/>
                          <a:gd name="T35" fmla="*/ 9 h 35"/>
                          <a:gd name="T36" fmla="*/ 38 w 226"/>
                          <a:gd name="T37" fmla="*/ 8 h 35"/>
                          <a:gd name="T38" fmla="*/ 40 w 226"/>
                          <a:gd name="T39" fmla="*/ 7 h 35"/>
                          <a:gd name="T40" fmla="*/ 41 w 226"/>
                          <a:gd name="T41" fmla="*/ 6 h 35"/>
                          <a:gd name="T42" fmla="*/ 43 w 226"/>
                          <a:gd name="T43" fmla="*/ 9 h 35"/>
                          <a:gd name="T44" fmla="*/ 44 w 226"/>
                          <a:gd name="T45" fmla="*/ 9 h 35"/>
                          <a:gd name="T46" fmla="*/ 48 w 226"/>
                          <a:gd name="T47" fmla="*/ 9 h 35"/>
                          <a:gd name="T48" fmla="*/ 51 w 226"/>
                          <a:gd name="T49" fmla="*/ 9 h 35"/>
                          <a:gd name="T50" fmla="*/ 52 w 226"/>
                          <a:gd name="T51" fmla="*/ 9 h 35"/>
                          <a:gd name="T52" fmla="*/ 54 w 226"/>
                          <a:gd name="T53" fmla="*/ 7 h 35"/>
                          <a:gd name="T54" fmla="*/ 56 w 226"/>
                          <a:gd name="T55" fmla="*/ 9 h 35"/>
                          <a:gd name="T56" fmla="*/ 56 w 226"/>
                          <a:gd name="T57" fmla="*/ 8 h 35"/>
                          <a:gd name="T58" fmla="*/ 57 w 226"/>
                          <a:gd name="T59" fmla="*/ 4 h 35"/>
                          <a:gd name="T60" fmla="*/ 55 w 226"/>
                          <a:gd name="T61" fmla="*/ 3 h 35"/>
                          <a:gd name="T62" fmla="*/ 53 w 226"/>
                          <a:gd name="T63" fmla="*/ 3 h 35"/>
                          <a:gd name="T64" fmla="*/ 52 w 226"/>
                          <a:gd name="T65" fmla="*/ 5 h 35"/>
                          <a:gd name="T66" fmla="*/ 52 w 226"/>
                          <a:gd name="T67" fmla="*/ 3 h 35"/>
                          <a:gd name="T68" fmla="*/ 49 w 226"/>
                          <a:gd name="T69" fmla="*/ 2 h 35"/>
                          <a:gd name="T70" fmla="*/ 48 w 226"/>
                          <a:gd name="T71" fmla="*/ 5 h 35"/>
                          <a:gd name="T72" fmla="*/ 47 w 226"/>
                          <a:gd name="T73" fmla="*/ 2 h 35"/>
                          <a:gd name="T74" fmla="*/ 43 w 226"/>
                          <a:gd name="T75" fmla="*/ 2 h 35"/>
                          <a:gd name="T76" fmla="*/ 43 w 226"/>
                          <a:gd name="T77" fmla="*/ 3 h 35"/>
                          <a:gd name="T78" fmla="*/ 41 w 226"/>
                          <a:gd name="T79" fmla="*/ 2 h 35"/>
                          <a:gd name="T80" fmla="*/ 36 w 226"/>
                          <a:gd name="T81" fmla="*/ 2 h 35"/>
                          <a:gd name="T82" fmla="*/ 36 w 226"/>
                          <a:gd name="T83" fmla="*/ 3 h 35"/>
                          <a:gd name="T84" fmla="*/ 31 w 226"/>
                          <a:gd name="T85" fmla="*/ 3 h 35"/>
                          <a:gd name="T86" fmla="*/ 30 w 226"/>
                          <a:gd name="T87" fmla="*/ 1 h 35"/>
                          <a:gd name="T88" fmla="*/ 27 w 226"/>
                          <a:gd name="T89" fmla="*/ 1 h 35"/>
                          <a:gd name="T90" fmla="*/ 26 w 226"/>
                          <a:gd name="T91" fmla="*/ 3 h 35"/>
                          <a:gd name="T92" fmla="*/ 24 w 226"/>
                          <a:gd name="T93" fmla="*/ 1 h 35"/>
                          <a:gd name="T94" fmla="*/ 19 w 226"/>
                          <a:gd name="T95" fmla="*/ 1 h 35"/>
                          <a:gd name="T96" fmla="*/ 17 w 226"/>
                          <a:gd name="T97" fmla="*/ 3 h 35"/>
                          <a:gd name="T98" fmla="*/ 14 w 226"/>
                          <a:gd name="T99" fmla="*/ 1 h 35"/>
                          <a:gd name="T100" fmla="*/ 13 w 226"/>
                          <a:gd name="T101" fmla="*/ 1 h 35"/>
                          <a:gd name="T102" fmla="*/ 11 w 226"/>
                          <a:gd name="T103" fmla="*/ 3 h 35"/>
                          <a:gd name="T104" fmla="*/ 10 w 226"/>
                          <a:gd name="T105" fmla="*/ 0 h 35"/>
                          <a:gd name="T106" fmla="*/ 9 w 226"/>
                          <a:gd name="T107" fmla="*/ 0 h 35"/>
                          <a:gd name="T108" fmla="*/ 7 w 226"/>
                          <a:gd name="T109" fmla="*/ 2 h 35"/>
                          <a:gd name="T110" fmla="*/ 5 w 226"/>
                          <a:gd name="T111" fmla="*/ 1 h 35"/>
                          <a:gd name="T112" fmla="*/ 4 w 226"/>
                          <a:gd name="T113" fmla="*/ 2 h 35"/>
                          <a:gd name="T114" fmla="*/ 0 w 226"/>
                          <a:gd name="T115" fmla="*/ 1 h 35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w 226"/>
                          <a:gd name="T175" fmla="*/ 0 h 35"/>
                          <a:gd name="T176" fmla="*/ 226 w 226"/>
                          <a:gd name="T177" fmla="*/ 35 h 35"/>
                        </a:gdLst>
                        <a:ahLst/>
                        <a:cxnLst>
                          <a:cxn ang="T116">
                            <a:pos x="T0" y="T1"/>
                          </a:cxn>
                          <a:cxn ang="T117">
                            <a:pos x="T2" y="T3"/>
                          </a:cxn>
                          <a:cxn ang="T118">
                            <a:pos x="T4" y="T5"/>
                          </a:cxn>
                          <a:cxn ang="T119">
                            <a:pos x="T6" y="T7"/>
                          </a:cxn>
                          <a:cxn ang="T120">
                            <a:pos x="T8" y="T9"/>
                          </a:cxn>
                          <a:cxn ang="T121">
                            <a:pos x="T10" y="T11"/>
                          </a:cxn>
                          <a:cxn ang="T122">
                            <a:pos x="T12" y="T13"/>
                          </a:cxn>
                          <a:cxn ang="T123">
                            <a:pos x="T14" y="T15"/>
                          </a:cxn>
                          <a:cxn ang="T124">
                            <a:pos x="T16" y="T17"/>
                          </a:cxn>
                          <a:cxn ang="T125">
                            <a:pos x="T18" y="T19"/>
                          </a:cxn>
                          <a:cxn ang="T126">
                            <a:pos x="T20" y="T21"/>
                          </a:cxn>
                          <a:cxn ang="T127">
                            <a:pos x="T22" y="T23"/>
                          </a:cxn>
                          <a:cxn ang="T128">
                            <a:pos x="T24" y="T25"/>
                          </a:cxn>
                          <a:cxn ang="T129">
                            <a:pos x="T26" y="T27"/>
                          </a:cxn>
                          <a:cxn ang="T130">
                            <a:pos x="T28" y="T29"/>
                          </a:cxn>
                          <a:cxn ang="T131">
                            <a:pos x="T30" y="T31"/>
                          </a:cxn>
                          <a:cxn ang="T132">
                            <a:pos x="T32" y="T33"/>
                          </a:cxn>
                          <a:cxn ang="T133">
                            <a:pos x="T34" y="T35"/>
                          </a:cxn>
                          <a:cxn ang="T134">
                            <a:pos x="T36" y="T37"/>
                          </a:cxn>
                          <a:cxn ang="T135">
                            <a:pos x="T38" y="T39"/>
                          </a:cxn>
                          <a:cxn ang="T136">
                            <a:pos x="T40" y="T41"/>
                          </a:cxn>
                          <a:cxn ang="T137">
                            <a:pos x="T42" y="T43"/>
                          </a:cxn>
                          <a:cxn ang="T138">
                            <a:pos x="T44" y="T45"/>
                          </a:cxn>
                          <a:cxn ang="T139">
                            <a:pos x="T46" y="T47"/>
                          </a:cxn>
                          <a:cxn ang="T140">
                            <a:pos x="T48" y="T49"/>
                          </a:cxn>
                          <a:cxn ang="T141">
                            <a:pos x="T50" y="T51"/>
                          </a:cxn>
                          <a:cxn ang="T142">
                            <a:pos x="T52" y="T53"/>
                          </a:cxn>
                          <a:cxn ang="T143">
                            <a:pos x="T54" y="T55"/>
                          </a:cxn>
                          <a:cxn ang="T144">
                            <a:pos x="T56" y="T57"/>
                          </a:cxn>
                          <a:cxn ang="T145">
                            <a:pos x="T58" y="T59"/>
                          </a:cxn>
                          <a:cxn ang="T146">
                            <a:pos x="T60" y="T61"/>
                          </a:cxn>
                          <a:cxn ang="T147">
                            <a:pos x="T62" y="T63"/>
                          </a:cxn>
                          <a:cxn ang="T148">
                            <a:pos x="T64" y="T65"/>
                          </a:cxn>
                          <a:cxn ang="T149">
                            <a:pos x="T66" y="T67"/>
                          </a:cxn>
                          <a:cxn ang="T150">
                            <a:pos x="T68" y="T69"/>
                          </a:cxn>
                          <a:cxn ang="T151">
                            <a:pos x="T70" y="T71"/>
                          </a:cxn>
                          <a:cxn ang="T152">
                            <a:pos x="T72" y="T73"/>
                          </a:cxn>
                          <a:cxn ang="T153">
                            <a:pos x="T74" y="T75"/>
                          </a:cxn>
                          <a:cxn ang="T154">
                            <a:pos x="T76" y="T77"/>
                          </a:cxn>
                          <a:cxn ang="T155">
                            <a:pos x="T78" y="T79"/>
                          </a:cxn>
                          <a:cxn ang="T156">
                            <a:pos x="T80" y="T81"/>
                          </a:cxn>
                          <a:cxn ang="T157">
                            <a:pos x="T82" y="T83"/>
                          </a:cxn>
                          <a:cxn ang="T158">
                            <a:pos x="T84" y="T85"/>
                          </a:cxn>
                          <a:cxn ang="T159">
                            <a:pos x="T86" y="T87"/>
                          </a:cxn>
                          <a:cxn ang="T160">
                            <a:pos x="T88" y="T89"/>
                          </a:cxn>
                          <a:cxn ang="T161">
                            <a:pos x="T90" y="T91"/>
                          </a:cxn>
                          <a:cxn ang="T162">
                            <a:pos x="T92" y="T93"/>
                          </a:cxn>
                          <a:cxn ang="T163">
                            <a:pos x="T94" y="T95"/>
                          </a:cxn>
                          <a:cxn ang="T164">
                            <a:pos x="T96" y="T97"/>
                          </a:cxn>
                          <a:cxn ang="T165">
                            <a:pos x="T98" y="T99"/>
                          </a:cxn>
                          <a:cxn ang="T166">
                            <a:pos x="T100" y="T101"/>
                          </a:cxn>
                          <a:cxn ang="T167">
                            <a:pos x="T102" y="T103"/>
                          </a:cxn>
                          <a:cxn ang="T168">
                            <a:pos x="T104" y="T105"/>
                          </a:cxn>
                          <a:cxn ang="T169">
                            <a:pos x="T106" y="T107"/>
                          </a:cxn>
                          <a:cxn ang="T170">
                            <a:pos x="T108" y="T109"/>
                          </a:cxn>
                          <a:cxn ang="T171">
                            <a:pos x="T110" y="T111"/>
                          </a:cxn>
                          <a:cxn ang="T172">
                            <a:pos x="T112" y="T113"/>
                          </a:cxn>
                          <a:cxn ang="T173">
                            <a:pos x="T114" y="T115"/>
                          </a:cxn>
                        </a:cxnLst>
                        <a:rect l="T174" t="T175" r="T176" b="T177"/>
                        <a:pathLst>
                          <a:path w="226" h="35">
                            <a:moveTo>
                              <a:pt x="0" y="1"/>
                            </a:moveTo>
                            <a:lnTo>
                              <a:pt x="0" y="9"/>
                            </a:lnTo>
                            <a:lnTo>
                              <a:pt x="3" y="22"/>
                            </a:lnTo>
                            <a:lnTo>
                              <a:pt x="11" y="30"/>
                            </a:lnTo>
                            <a:lnTo>
                              <a:pt x="23" y="31"/>
                            </a:lnTo>
                            <a:lnTo>
                              <a:pt x="37" y="31"/>
                            </a:lnTo>
                            <a:lnTo>
                              <a:pt x="44" y="24"/>
                            </a:lnTo>
                            <a:lnTo>
                              <a:pt x="51" y="33"/>
                            </a:lnTo>
                            <a:lnTo>
                              <a:pt x="63" y="33"/>
                            </a:lnTo>
                            <a:lnTo>
                              <a:pt x="81" y="33"/>
                            </a:lnTo>
                            <a:lnTo>
                              <a:pt x="86" y="27"/>
                            </a:lnTo>
                            <a:lnTo>
                              <a:pt x="96" y="24"/>
                            </a:lnTo>
                            <a:lnTo>
                              <a:pt x="101" y="33"/>
                            </a:lnTo>
                            <a:lnTo>
                              <a:pt x="115" y="33"/>
                            </a:lnTo>
                            <a:lnTo>
                              <a:pt x="123" y="33"/>
                            </a:lnTo>
                            <a:lnTo>
                              <a:pt x="129" y="27"/>
                            </a:lnTo>
                            <a:lnTo>
                              <a:pt x="136" y="33"/>
                            </a:lnTo>
                            <a:lnTo>
                              <a:pt x="144" y="33"/>
                            </a:lnTo>
                            <a:lnTo>
                              <a:pt x="151" y="31"/>
                            </a:lnTo>
                            <a:lnTo>
                              <a:pt x="159" y="26"/>
                            </a:lnTo>
                            <a:lnTo>
                              <a:pt x="163" y="23"/>
                            </a:lnTo>
                            <a:lnTo>
                              <a:pt x="169" y="33"/>
                            </a:lnTo>
                            <a:lnTo>
                              <a:pt x="174" y="33"/>
                            </a:lnTo>
                            <a:lnTo>
                              <a:pt x="190" y="33"/>
                            </a:lnTo>
                            <a:lnTo>
                              <a:pt x="201" y="33"/>
                            </a:lnTo>
                            <a:lnTo>
                              <a:pt x="208" y="33"/>
                            </a:lnTo>
                            <a:lnTo>
                              <a:pt x="214" y="26"/>
                            </a:lnTo>
                            <a:lnTo>
                              <a:pt x="221" y="35"/>
                            </a:lnTo>
                            <a:lnTo>
                              <a:pt x="223" y="29"/>
                            </a:lnTo>
                            <a:lnTo>
                              <a:pt x="226" y="16"/>
                            </a:lnTo>
                            <a:lnTo>
                              <a:pt x="219" y="11"/>
                            </a:lnTo>
                            <a:lnTo>
                              <a:pt x="212" y="11"/>
                            </a:lnTo>
                            <a:lnTo>
                              <a:pt x="207" y="18"/>
                            </a:lnTo>
                            <a:lnTo>
                              <a:pt x="206" y="9"/>
                            </a:lnTo>
                            <a:lnTo>
                              <a:pt x="195" y="7"/>
                            </a:lnTo>
                            <a:lnTo>
                              <a:pt x="189" y="18"/>
                            </a:lnTo>
                            <a:lnTo>
                              <a:pt x="188" y="7"/>
                            </a:lnTo>
                            <a:lnTo>
                              <a:pt x="171" y="7"/>
                            </a:lnTo>
                            <a:lnTo>
                              <a:pt x="170" y="11"/>
                            </a:lnTo>
                            <a:lnTo>
                              <a:pt x="163" y="7"/>
                            </a:lnTo>
                            <a:lnTo>
                              <a:pt x="144" y="5"/>
                            </a:lnTo>
                            <a:lnTo>
                              <a:pt x="141" y="12"/>
                            </a:lnTo>
                            <a:lnTo>
                              <a:pt x="125" y="12"/>
                            </a:lnTo>
                            <a:lnTo>
                              <a:pt x="123" y="2"/>
                            </a:lnTo>
                            <a:lnTo>
                              <a:pt x="108" y="2"/>
                            </a:lnTo>
                            <a:lnTo>
                              <a:pt x="103" y="9"/>
                            </a:lnTo>
                            <a:lnTo>
                              <a:pt x="94" y="2"/>
                            </a:lnTo>
                            <a:lnTo>
                              <a:pt x="75" y="2"/>
                            </a:lnTo>
                            <a:lnTo>
                              <a:pt x="68" y="9"/>
                            </a:lnTo>
                            <a:lnTo>
                              <a:pt x="59" y="1"/>
                            </a:lnTo>
                            <a:lnTo>
                              <a:pt x="49" y="1"/>
                            </a:lnTo>
                            <a:lnTo>
                              <a:pt x="42" y="9"/>
                            </a:lnTo>
                            <a:lnTo>
                              <a:pt x="37" y="0"/>
                            </a:lnTo>
                            <a:lnTo>
                              <a:pt x="33" y="0"/>
                            </a:lnTo>
                            <a:lnTo>
                              <a:pt x="27" y="8"/>
                            </a:lnTo>
                            <a:lnTo>
                              <a:pt x="20" y="1"/>
                            </a:lnTo>
                            <a:lnTo>
                              <a:pt x="14" y="7"/>
                            </a:lnTo>
                            <a:lnTo>
                              <a:pt x="0" y="1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</p:grpSp>
            </p:grpSp>
          </p:grpSp>
          <p:sp>
            <p:nvSpPr>
              <p:cNvPr id="8260" name="Line 128"/>
              <p:cNvSpPr>
                <a:spLocks noChangeShapeType="1"/>
              </p:cNvSpPr>
              <p:nvPr/>
            </p:nvSpPr>
            <p:spPr bwMode="auto">
              <a:xfrm>
                <a:off x="826" y="1178"/>
                <a:ext cx="1293" cy="3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261" name="Text Box 129"/>
              <p:cNvSpPr txBox="1">
                <a:spLocks noChangeArrowheads="1"/>
              </p:cNvSpPr>
              <p:nvPr/>
            </p:nvSpPr>
            <p:spPr bwMode="auto">
              <a:xfrm>
                <a:off x="2043" y="1488"/>
                <a:ext cx="33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cs-CZ" sz="1600" b="1">
                    <a:latin typeface="Times New Roman" pitchFamily="18" charset="0"/>
                  </a:rPr>
                  <a:t>D</a:t>
                </a:r>
                <a:endParaRPr lang="cs-CZ" sz="2800" b="1" baseline="-25000">
                  <a:latin typeface="Times New Roman" pitchFamily="18" charset="0"/>
                </a:endParaRPr>
              </a:p>
            </p:txBody>
          </p:sp>
          <p:graphicFrame>
            <p:nvGraphicFramePr>
              <p:cNvPr id="8197" name="Object 130"/>
              <p:cNvGraphicFramePr>
                <a:graphicFrameLocks noChangeAspect="1"/>
              </p:cNvGraphicFramePr>
              <p:nvPr/>
            </p:nvGraphicFramePr>
            <p:xfrm>
              <a:off x="4776" y="2657"/>
              <a:ext cx="918" cy="10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Rastrový obrázek" r:id="rId10" imgW="1495431" imgH="1771790" progId="PBrush">
                      <p:embed/>
                    </p:oleObj>
                  </mc:Choice>
                  <mc:Fallback>
                    <p:oleObj name="Rastrový obrázek" r:id="rId10" imgW="1495431" imgH="1771790" progId="PBrush">
                      <p:embed/>
                      <p:pic>
                        <p:nvPicPr>
                          <p:cNvPr id="8197" name="Object 1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76" y="2657"/>
                            <a:ext cx="918" cy="108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9900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262" name="AutoShape 131"/>
              <p:cNvSpPr>
                <a:spLocks noChangeArrowheads="1"/>
              </p:cNvSpPr>
              <p:nvPr/>
            </p:nvSpPr>
            <p:spPr bwMode="auto">
              <a:xfrm>
                <a:off x="4085" y="2578"/>
                <a:ext cx="468" cy="844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3" name="Text Box 132"/>
              <p:cNvSpPr txBox="1">
                <a:spLocks noChangeArrowheads="1"/>
              </p:cNvSpPr>
              <p:nvPr/>
            </p:nvSpPr>
            <p:spPr bwMode="auto">
              <a:xfrm>
                <a:off x="4602" y="3010"/>
                <a:ext cx="32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cs-CZ" sz="1000" b="1">
                    <a:latin typeface="Times New Roman" pitchFamily="18" charset="0"/>
                  </a:rPr>
                  <a:t>K</a:t>
                </a:r>
                <a:r>
                  <a:rPr lang="cs-CZ" sz="1000" b="1" baseline="30000">
                    <a:latin typeface="Times New Roman" pitchFamily="18" charset="0"/>
                  </a:rPr>
                  <a:t>+</a:t>
                </a:r>
                <a:endParaRPr lang="cs-CZ" sz="3200" b="1" baseline="-25000">
                  <a:latin typeface="Times New Roman" pitchFamily="18" charset="0"/>
                </a:endParaRPr>
              </a:p>
            </p:txBody>
          </p:sp>
          <p:sp>
            <p:nvSpPr>
              <p:cNvPr id="8264" name="Text Box 133"/>
              <p:cNvSpPr txBox="1">
                <a:spLocks noChangeArrowheads="1"/>
              </p:cNvSpPr>
              <p:nvPr/>
            </p:nvSpPr>
            <p:spPr bwMode="auto">
              <a:xfrm>
                <a:off x="4100" y="2618"/>
                <a:ext cx="32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cs-CZ" sz="1600" b="1">
                    <a:latin typeface="Times New Roman" pitchFamily="18" charset="0"/>
                  </a:rPr>
                  <a:t>H</a:t>
                </a:r>
                <a:r>
                  <a:rPr lang="cs-CZ" sz="1600" b="1" baseline="30000">
                    <a:latin typeface="Times New Roman" pitchFamily="18" charset="0"/>
                  </a:rPr>
                  <a:t>+</a:t>
                </a:r>
                <a:endParaRPr lang="cs-CZ" sz="2400" b="1" baseline="-25000">
                  <a:latin typeface="Times New Roman" pitchFamily="18" charset="0"/>
                </a:endParaRPr>
              </a:p>
            </p:txBody>
          </p:sp>
          <p:sp>
            <p:nvSpPr>
              <p:cNvPr id="8265" name="Text Box 134"/>
              <p:cNvSpPr txBox="1">
                <a:spLocks noChangeArrowheads="1"/>
              </p:cNvSpPr>
              <p:nvPr/>
            </p:nvSpPr>
            <p:spPr bwMode="auto">
              <a:xfrm>
                <a:off x="4615" y="2636"/>
                <a:ext cx="32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cs-CZ" sz="1200" b="1">
                    <a:latin typeface="Times New Roman" pitchFamily="18" charset="0"/>
                  </a:rPr>
                  <a:t>H</a:t>
                </a:r>
                <a:r>
                  <a:rPr lang="cs-CZ" sz="1200" b="1" baseline="30000">
                    <a:latin typeface="Times New Roman" pitchFamily="18" charset="0"/>
                  </a:rPr>
                  <a:t>+</a:t>
                </a:r>
                <a:endParaRPr lang="cs-CZ" sz="3200" b="1" baseline="-25000">
                  <a:latin typeface="Times New Roman" pitchFamily="18" charset="0"/>
                </a:endParaRPr>
              </a:p>
            </p:txBody>
          </p:sp>
          <p:sp>
            <p:nvSpPr>
              <p:cNvPr id="8266" name="Text Box 135"/>
              <p:cNvSpPr txBox="1">
                <a:spLocks noChangeArrowheads="1"/>
              </p:cNvSpPr>
              <p:nvPr/>
            </p:nvSpPr>
            <p:spPr bwMode="auto">
              <a:xfrm>
                <a:off x="3993" y="2966"/>
                <a:ext cx="5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cs-CZ" sz="2000" b="1">
                    <a:latin typeface="Times New Roman" pitchFamily="18" charset="0"/>
                  </a:rPr>
                  <a:t>K</a:t>
                </a:r>
                <a:r>
                  <a:rPr lang="cs-CZ" sz="2000" b="1" baseline="30000">
                    <a:latin typeface="Times New Roman" pitchFamily="18" charset="0"/>
                  </a:rPr>
                  <a:t>+</a:t>
                </a:r>
                <a:endParaRPr lang="cs-CZ" sz="6000" b="1" baseline="-25000">
                  <a:latin typeface="Times New Roman" pitchFamily="18" charset="0"/>
                </a:endParaRPr>
              </a:p>
            </p:txBody>
          </p:sp>
          <p:sp>
            <p:nvSpPr>
              <p:cNvPr id="8267" name="Line 136"/>
              <p:cNvSpPr>
                <a:spLocks noChangeShapeType="1"/>
              </p:cNvSpPr>
              <p:nvPr/>
            </p:nvSpPr>
            <p:spPr bwMode="auto">
              <a:xfrm flipH="1">
                <a:off x="4393" y="2736"/>
                <a:ext cx="292" cy="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268" name="Line 137"/>
              <p:cNvSpPr>
                <a:spLocks noChangeShapeType="1"/>
              </p:cNvSpPr>
              <p:nvPr/>
            </p:nvSpPr>
            <p:spPr bwMode="auto">
              <a:xfrm flipV="1">
                <a:off x="4422" y="3095"/>
                <a:ext cx="252" cy="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269" name="Text Box 138"/>
              <p:cNvSpPr txBox="1">
                <a:spLocks noChangeArrowheads="1"/>
              </p:cNvSpPr>
              <p:nvPr/>
            </p:nvSpPr>
            <p:spPr bwMode="auto">
              <a:xfrm>
                <a:off x="4113" y="3800"/>
                <a:ext cx="1444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cs-CZ" sz="1600" b="1">
                    <a:latin typeface="Times New Roman" pitchFamily="18" charset="0"/>
                  </a:rPr>
                  <a:t>D:</a:t>
                </a:r>
                <a:r>
                  <a:rPr lang="cs-CZ" sz="1600">
                    <a:latin typeface="Times New Roman" pitchFamily="18" charset="0"/>
                  </a:rPr>
                  <a:t> Rychlá alkalizace - výměna H</a:t>
                </a:r>
                <a:r>
                  <a:rPr lang="cs-CZ" sz="1600" baseline="30000">
                    <a:latin typeface="Times New Roman" pitchFamily="18" charset="0"/>
                  </a:rPr>
                  <a:t>+</a:t>
                </a:r>
                <a:r>
                  <a:rPr lang="cs-CZ" sz="1600">
                    <a:latin typeface="Times New Roman" pitchFamily="18" charset="0"/>
                  </a:rPr>
                  <a:t> za K</a:t>
                </a:r>
                <a:r>
                  <a:rPr lang="cs-CZ" sz="1600" baseline="30000">
                    <a:latin typeface="Times New Roman" pitchFamily="18" charset="0"/>
                  </a:rPr>
                  <a:t>+ </a:t>
                </a:r>
                <a:r>
                  <a:rPr lang="cs-CZ" sz="1600">
                    <a:latin typeface="Times New Roman" pitchFamily="18" charset="0"/>
                  </a:rPr>
                  <a:t>- nebezpečná hypokalémie</a:t>
                </a:r>
                <a:endParaRPr lang="cs-CZ" sz="2400" baseline="-25000">
                  <a:latin typeface="Times New Roman" pitchFamily="18" charset="0"/>
                </a:endParaRPr>
              </a:p>
            </p:txBody>
          </p:sp>
        </p:grpSp>
        <p:sp>
          <p:nvSpPr>
            <p:cNvPr id="8258" name="Text Box 139"/>
            <p:cNvSpPr txBox="1">
              <a:spLocks noChangeArrowheads="1"/>
            </p:cNvSpPr>
            <p:nvPr/>
          </p:nvSpPr>
          <p:spPr bwMode="auto">
            <a:xfrm>
              <a:off x="5012" y="3612"/>
              <a:ext cx="3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sz="2000" b="1">
                  <a:latin typeface="Times New Roman" pitchFamily="18" charset="0"/>
                </a:rPr>
                <a:t>K</a:t>
              </a:r>
              <a:r>
                <a:rPr lang="cs-CZ" sz="2000" b="1" baseline="30000">
                  <a:latin typeface="Times New Roman" pitchFamily="18" charset="0"/>
                </a:rPr>
                <a:t>+</a:t>
              </a:r>
              <a:endParaRPr lang="cs-CZ" sz="3200" b="1" baseline="-250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Group 2"/>
          <p:cNvGraphicFramePr>
            <a:graphicFrameLocks noGrp="1"/>
          </p:cNvGraphicFramePr>
          <p:nvPr>
            <p:ph/>
          </p:nvPr>
        </p:nvGraphicFramePr>
        <p:xfrm>
          <a:off x="2430464" y="612775"/>
          <a:ext cx="7153275" cy="3314704"/>
        </p:xfrm>
        <a:graphic>
          <a:graphicData uri="http://schemas.openxmlformats.org/drawingml/2006/table">
            <a:tbl>
              <a:tblPr/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6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6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Norma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Reakce na omezení příjmu draslíku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Reakce na zvýšení příjmu draslíku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Z glomerulárního filtrátu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 100%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 100%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100%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Proximální tubulus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-67%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-67%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-67%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Vtok do Henleho kličky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33%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33%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33%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Henleho klička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-20%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-20%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-20%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Vtok do distálního tubulu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13%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13%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13%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Distální tubulus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-3%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-3%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-3% až +37%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Vtok do sběrných kanálků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10%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10%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10-50%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Sběrný kanálek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+5%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-9%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+5až+30%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Moč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15%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1%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15-80 %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0891" name="Text Box 59"/>
          <p:cNvSpPr txBox="1">
            <a:spLocks noChangeArrowheads="1"/>
          </p:cNvSpPr>
          <p:nvPr/>
        </p:nvSpPr>
        <p:spPr bwMode="auto">
          <a:xfrm>
            <a:off x="2552701" y="57150"/>
            <a:ext cx="31085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Exkrece draslíku v ledvinách</a:t>
            </a:r>
          </a:p>
        </p:txBody>
      </p:sp>
      <p:pic>
        <p:nvPicPr>
          <p:cNvPr id="120892" name="Picture 60" descr="sejmout002"/>
          <p:cNvPicPr>
            <a:picLocks noChangeAspect="1" noChangeArrowheads="1"/>
          </p:cNvPicPr>
          <p:nvPr/>
        </p:nvPicPr>
        <p:blipFill>
          <a:blip r:embed="rId3" cstate="print"/>
          <a:srcRect l="3990" b="2353"/>
          <a:stretch>
            <a:fillRect/>
          </a:stretch>
        </p:blipFill>
        <p:spPr bwMode="auto">
          <a:xfrm>
            <a:off x="2658988" y="4070350"/>
            <a:ext cx="422910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93" name="Picture 61" descr="sejmout003"/>
          <p:cNvPicPr>
            <a:picLocks noChangeAspect="1" noChangeArrowheads="1"/>
          </p:cNvPicPr>
          <p:nvPr/>
        </p:nvPicPr>
        <p:blipFill>
          <a:blip r:embed="rId4" cstate="print"/>
          <a:srcRect l="42426" r="21165"/>
          <a:stretch>
            <a:fillRect/>
          </a:stretch>
        </p:blipFill>
        <p:spPr bwMode="auto">
          <a:xfrm>
            <a:off x="7434264" y="4122738"/>
            <a:ext cx="20605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94" name="Text Box 62"/>
          <p:cNvSpPr txBox="1">
            <a:spLocks noChangeArrowheads="1"/>
          </p:cNvSpPr>
          <p:nvPr/>
        </p:nvSpPr>
        <p:spPr bwMode="auto">
          <a:xfrm>
            <a:off x="3252789" y="4052889"/>
            <a:ext cx="69121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/>
              <a:t>norma</a:t>
            </a:r>
          </a:p>
        </p:txBody>
      </p:sp>
      <p:sp>
        <p:nvSpPr>
          <p:cNvPr id="120895" name="Text Box 63"/>
          <p:cNvSpPr txBox="1">
            <a:spLocks noChangeArrowheads="1"/>
          </p:cNvSpPr>
          <p:nvPr/>
        </p:nvSpPr>
        <p:spPr bwMode="auto">
          <a:xfrm>
            <a:off x="4964113" y="4062414"/>
            <a:ext cx="2233304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/>
              <a:t>Omezení přísunu draslíku</a:t>
            </a:r>
          </a:p>
        </p:txBody>
      </p:sp>
      <p:sp>
        <p:nvSpPr>
          <p:cNvPr id="120896" name="Text Box 64"/>
          <p:cNvSpPr txBox="1">
            <a:spLocks noChangeArrowheads="1"/>
          </p:cNvSpPr>
          <p:nvPr/>
        </p:nvSpPr>
        <p:spPr bwMode="auto">
          <a:xfrm>
            <a:off x="7558088" y="4030664"/>
            <a:ext cx="2133918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/>
              <a:t>Zvýšení přísunu draslíku</a:t>
            </a:r>
          </a:p>
        </p:txBody>
      </p:sp>
      <p:sp>
        <p:nvSpPr>
          <p:cNvPr id="120897" name="Rectangle 65"/>
          <p:cNvSpPr>
            <a:spLocks noChangeArrowheads="1"/>
          </p:cNvSpPr>
          <p:nvPr/>
        </p:nvSpPr>
        <p:spPr bwMode="auto">
          <a:xfrm>
            <a:off x="2962276" y="5049839"/>
            <a:ext cx="174625" cy="166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120898" name="Rectangle 66"/>
          <p:cNvSpPr>
            <a:spLocks noChangeArrowheads="1"/>
          </p:cNvSpPr>
          <p:nvPr/>
        </p:nvSpPr>
        <p:spPr bwMode="auto">
          <a:xfrm>
            <a:off x="3846514" y="4859339"/>
            <a:ext cx="174625" cy="166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120899" name="Rectangle 67"/>
          <p:cNvSpPr>
            <a:spLocks noChangeArrowheads="1"/>
          </p:cNvSpPr>
          <p:nvPr/>
        </p:nvSpPr>
        <p:spPr bwMode="auto">
          <a:xfrm>
            <a:off x="4373564" y="5335589"/>
            <a:ext cx="174625" cy="166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120900" name="Rectangle 68"/>
          <p:cNvSpPr>
            <a:spLocks noChangeArrowheads="1"/>
          </p:cNvSpPr>
          <p:nvPr/>
        </p:nvSpPr>
        <p:spPr bwMode="auto">
          <a:xfrm>
            <a:off x="3883026" y="5564189"/>
            <a:ext cx="174625" cy="166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120901" name="Rectangle 69"/>
          <p:cNvSpPr>
            <a:spLocks noChangeArrowheads="1"/>
          </p:cNvSpPr>
          <p:nvPr/>
        </p:nvSpPr>
        <p:spPr bwMode="auto">
          <a:xfrm>
            <a:off x="6024564" y="5521325"/>
            <a:ext cx="174625" cy="166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120902" name="Rectangle 70"/>
          <p:cNvSpPr>
            <a:spLocks noChangeArrowheads="1"/>
          </p:cNvSpPr>
          <p:nvPr/>
        </p:nvSpPr>
        <p:spPr bwMode="auto">
          <a:xfrm>
            <a:off x="5105401" y="4978400"/>
            <a:ext cx="174625" cy="166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120903" name="Rectangle 71"/>
          <p:cNvSpPr>
            <a:spLocks noChangeArrowheads="1"/>
          </p:cNvSpPr>
          <p:nvPr/>
        </p:nvSpPr>
        <p:spPr bwMode="auto">
          <a:xfrm>
            <a:off x="5991226" y="4784725"/>
            <a:ext cx="174625" cy="166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120904" name="Rectangle 72"/>
          <p:cNvSpPr>
            <a:spLocks noChangeArrowheads="1"/>
          </p:cNvSpPr>
          <p:nvPr/>
        </p:nvSpPr>
        <p:spPr bwMode="auto">
          <a:xfrm>
            <a:off x="7767639" y="4941889"/>
            <a:ext cx="174625" cy="166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120905" name="Rectangle 73"/>
          <p:cNvSpPr>
            <a:spLocks noChangeArrowheads="1"/>
          </p:cNvSpPr>
          <p:nvPr/>
        </p:nvSpPr>
        <p:spPr bwMode="auto">
          <a:xfrm>
            <a:off x="8685214" y="4764089"/>
            <a:ext cx="174625" cy="166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120906" name="Rectangle 74"/>
          <p:cNvSpPr>
            <a:spLocks noChangeArrowheads="1"/>
          </p:cNvSpPr>
          <p:nvPr/>
        </p:nvSpPr>
        <p:spPr bwMode="auto">
          <a:xfrm>
            <a:off x="8720139" y="5588000"/>
            <a:ext cx="174625" cy="166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120907" name="Rectangle 75"/>
          <p:cNvSpPr>
            <a:spLocks noChangeArrowheads="1"/>
          </p:cNvSpPr>
          <p:nvPr/>
        </p:nvSpPr>
        <p:spPr bwMode="auto">
          <a:xfrm>
            <a:off x="9167814" y="4281489"/>
            <a:ext cx="174625" cy="166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120908" name="Rectangle 76"/>
          <p:cNvSpPr>
            <a:spLocks noChangeArrowheads="1"/>
          </p:cNvSpPr>
          <p:nvPr/>
        </p:nvSpPr>
        <p:spPr bwMode="auto">
          <a:xfrm>
            <a:off x="4105276" y="6591300"/>
            <a:ext cx="174625" cy="166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120909" name="Rectangle 78"/>
          <p:cNvSpPr>
            <a:spLocks noChangeArrowheads="1"/>
          </p:cNvSpPr>
          <p:nvPr/>
        </p:nvSpPr>
        <p:spPr bwMode="auto">
          <a:xfrm>
            <a:off x="8928101" y="6684964"/>
            <a:ext cx="174625" cy="166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120910" name="Text Box 79"/>
          <p:cNvSpPr txBox="1">
            <a:spLocks noChangeArrowheads="1"/>
          </p:cNvSpPr>
          <p:nvPr/>
        </p:nvSpPr>
        <p:spPr bwMode="auto">
          <a:xfrm>
            <a:off x="2889251" y="4984750"/>
            <a:ext cx="428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/>
              <a:t>67%</a:t>
            </a:r>
          </a:p>
        </p:txBody>
      </p:sp>
      <p:sp>
        <p:nvSpPr>
          <p:cNvPr id="120911" name="Text Box 80"/>
          <p:cNvSpPr txBox="1">
            <a:spLocks noChangeArrowheads="1"/>
          </p:cNvSpPr>
          <p:nvPr/>
        </p:nvSpPr>
        <p:spPr bwMode="auto">
          <a:xfrm>
            <a:off x="5068889" y="4946650"/>
            <a:ext cx="428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/>
              <a:t>67%</a:t>
            </a:r>
          </a:p>
        </p:txBody>
      </p:sp>
      <p:sp>
        <p:nvSpPr>
          <p:cNvPr id="120912" name="Text Box 81"/>
          <p:cNvSpPr txBox="1">
            <a:spLocks noChangeArrowheads="1"/>
          </p:cNvSpPr>
          <p:nvPr/>
        </p:nvSpPr>
        <p:spPr bwMode="auto">
          <a:xfrm>
            <a:off x="7718426" y="4908550"/>
            <a:ext cx="428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/>
              <a:t>67%</a:t>
            </a:r>
          </a:p>
        </p:txBody>
      </p:sp>
      <p:sp>
        <p:nvSpPr>
          <p:cNvPr id="120913" name="Line 82"/>
          <p:cNvSpPr>
            <a:spLocks noChangeShapeType="1"/>
          </p:cNvSpPr>
          <p:nvPr/>
        </p:nvSpPr>
        <p:spPr bwMode="auto">
          <a:xfrm flipH="1">
            <a:off x="3059114" y="5772151"/>
            <a:ext cx="269875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0914" name="Line 83"/>
          <p:cNvSpPr>
            <a:spLocks noChangeShapeType="1"/>
          </p:cNvSpPr>
          <p:nvPr/>
        </p:nvSpPr>
        <p:spPr bwMode="auto">
          <a:xfrm flipH="1">
            <a:off x="5213350" y="5724525"/>
            <a:ext cx="261938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0915" name="Line 84"/>
          <p:cNvSpPr>
            <a:spLocks noChangeShapeType="1"/>
          </p:cNvSpPr>
          <p:nvPr/>
        </p:nvSpPr>
        <p:spPr bwMode="auto">
          <a:xfrm flipH="1">
            <a:off x="7885113" y="5716589"/>
            <a:ext cx="254000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0916" name="Text Box 85"/>
          <p:cNvSpPr txBox="1">
            <a:spLocks noChangeArrowheads="1"/>
          </p:cNvSpPr>
          <p:nvPr/>
        </p:nvSpPr>
        <p:spPr bwMode="auto">
          <a:xfrm>
            <a:off x="2746376" y="5837238"/>
            <a:ext cx="428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/>
              <a:t>33%</a:t>
            </a:r>
          </a:p>
        </p:txBody>
      </p:sp>
      <p:sp>
        <p:nvSpPr>
          <p:cNvPr id="120917" name="Text Box 86"/>
          <p:cNvSpPr txBox="1">
            <a:spLocks noChangeArrowheads="1"/>
          </p:cNvSpPr>
          <p:nvPr/>
        </p:nvSpPr>
        <p:spPr bwMode="auto">
          <a:xfrm>
            <a:off x="4926014" y="5862638"/>
            <a:ext cx="42862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/>
              <a:t>33%</a:t>
            </a:r>
          </a:p>
          <a:p>
            <a:endParaRPr lang="cs-CZ" sz="900" b="1" dirty="0"/>
          </a:p>
        </p:txBody>
      </p:sp>
      <p:sp>
        <p:nvSpPr>
          <p:cNvPr id="120918" name="Text Box 87"/>
          <p:cNvSpPr txBox="1">
            <a:spLocks noChangeArrowheads="1"/>
          </p:cNvSpPr>
          <p:nvPr/>
        </p:nvSpPr>
        <p:spPr bwMode="auto">
          <a:xfrm>
            <a:off x="7558089" y="5895975"/>
            <a:ext cx="428625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/>
              <a:t>33%</a:t>
            </a:r>
          </a:p>
        </p:txBody>
      </p:sp>
      <p:sp>
        <p:nvSpPr>
          <p:cNvPr id="120919" name="Text Box 89"/>
          <p:cNvSpPr txBox="1">
            <a:spLocks noChangeArrowheads="1"/>
          </p:cNvSpPr>
          <p:nvPr/>
        </p:nvSpPr>
        <p:spPr bwMode="auto">
          <a:xfrm>
            <a:off x="3783014" y="5549900"/>
            <a:ext cx="428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/>
              <a:t>20%</a:t>
            </a:r>
          </a:p>
        </p:txBody>
      </p:sp>
      <p:sp>
        <p:nvSpPr>
          <p:cNvPr id="120920" name="Rectangle 97"/>
          <p:cNvSpPr>
            <a:spLocks noChangeArrowheads="1"/>
          </p:cNvSpPr>
          <p:nvPr/>
        </p:nvSpPr>
        <p:spPr bwMode="auto">
          <a:xfrm>
            <a:off x="5992814" y="4667250"/>
            <a:ext cx="168275" cy="166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0921" name="Rectangle 98"/>
          <p:cNvSpPr>
            <a:spLocks noChangeArrowheads="1"/>
          </p:cNvSpPr>
          <p:nvPr/>
        </p:nvSpPr>
        <p:spPr bwMode="auto">
          <a:xfrm>
            <a:off x="8705851" y="4708526"/>
            <a:ext cx="176213" cy="238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0922" name="Rectangle 100"/>
          <p:cNvSpPr>
            <a:spLocks noChangeArrowheads="1"/>
          </p:cNvSpPr>
          <p:nvPr/>
        </p:nvSpPr>
        <p:spPr bwMode="auto">
          <a:xfrm>
            <a:off x="3849689" y="4718050"/>
            <a:ext cx="168275" cy="166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0923" name="Rectangle 110"/>
          <p:cNvSpPr>
            <a:spLocks noChangeArrowheads="1"/>
          </p:cNvSpPr>
          <p:nvPr/>
        </p:nvSpPr>
        <p:spPr bwMode="auto">
          <a:xfrm>
            <a:off x="4235450" y="5287963"/>
            <a:ext cx="166688" cy="190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0924" name="Rectangle 111"/>
          <p:cNvSpPr>
            <a:spLocks noChangeArrowheads="1"/>
          </p:cNvSpPr>
          <p:nvPr/>
        </p:nvSpPr>
        <p:spPr bwMode="auto">
          <a:xfrm>
            <a:off x="6383339" y="5273675"/>
            <a:ext cx="263525" cy="190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0925" name="Rectangle 112"/>
          <p:cNvSpPr>
            <a:spLocks noChangeArrowheads="1"/>
          </p:cNvSpPr>
          <p:nvPr/>
        </p:nvSpPr>
        <p:spPr bwMode="auto">
          <a:xfrm>
            <a:off x="9094789" y="5346700"/>
            <a:ext cx="263525" cy="190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0927" name="Rectangle 123"/>
          <p:cNvSpPr>
            <a:spLocks noChangeArrowheads="1"/>
          </p:cNvSpPr>
          <p:nvPr/>
        </p:nvSpPr>
        <p:spPr bwMode="auto">
          <a:xfrm>
            <a:off x="6143625" y="6575426"/>
            <a:ext cx="325438" cy="1190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0928" name="Rectangle 124"/>
          <p:cNvSpPr>
            <a:spLocks noChangeArrowheads="1"/>
          </p:cNvSpPr>
          <p:nvPr/>
        </p:nvSpPr>
        <p:spPr bwMode="auto">
          <a:xfrm>
            <a:off x="4156076" y="4270376"/>
            <a:ext cx="373063" cy="428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0929" name="Rectangle 125"/>
          <p:cNvSpPr>
            <a:spLocks noChangeArrowheads="1"/>
          </p:cNvSpPr>
          <p:nvPr/>
        </p:nvSpPr>
        <p:spPr bwMode="auto">
          <a:xfrm>
            <a:off x="6286500" y="4341813"/>
            <a:ext cx="660400" cy="3095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0930" name="Rectangle 126"/>
          <p:cNvSpPr>
            <a:spLocks noChangeArrowheads="1"/>
          </p:cNvSpPr>
          <p:nvPr/>
        </p:nvSpPr>
        <p:spPr bwMode="auto">
          <a:xfrm>
            <a:off x="9021763" y="4302125"/>
            <a:ext cx="398462" cy="3889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0931" name="Rectangle 129"/>
          <p:cNvSpPr>
            <a:spLocks noChangeArrowheads="1"/>
          </p:cNvSpPr>
          <p:nvPr/>
        </p:nvSpPr>
        <p:spPr bwMode="auto">
          <a:xfrm>
            <a:off x="3767139" y="5591175"/>
            <a:ext cx="32543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0932" name="Rectangle 130"/>
          <p:cNvSpPr>
            <a:spLocks noChangeArrowheads="1"/>
          </p:cNvSpPr>
          <p:nvPr/>
        </p:nvSpPr>
        <p:spPr bwMode="auto">
          <a:xfrm>
            <a:off x="5896212" y="5597149"/>
            <a:ext cx="32543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0933" name="Rectangle 131"/>
          <p:cNvSpPr>
            <a:spLocks noChangeArrowheads="1"/>
          </p:cNvSpPr>
          <p:nvPr/>
        </p:nvSpPr>
        <p:spPr bwMode="auto">
          <a:xfrm>
            <a:off x="8580439" y="5610225"/>
            <a:ext cx="32543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6" name="Text Box 85">
            <a:extLst>
              <a:ext uri="{FF2B5EF4-FFF2-40B4-BE49-F238E27FC236}">
                <a16:creationId xmlns:a16="http://schemas.microsoft.com/office/drawing/2014/main" id="{D4BAAF0C-5D01-42D4-B4CC-4993065A2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438" y="5517425"/>
            <a:ext cx="428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/>
              <a:t>20%</a:t>
            </a:r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C6E1199E-D81F-41E3-A20C-A6869E79C8BD}"/>
              </a:ext>
            </a:extLst>
          </p:cNvPr>
          <p:cNvSpPr/>
          <p:nvPr/>
        </p:nvSpPr>
        <p:spPr>
          <a:xfrm>
            <a:off x="3708401" y="5585428"/>
            <a:ext cx="138113" cy="11191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Box 85">
            <a:extLst>
              <a:ext uri="{FF2B5EF4-FFF2-40B4-BE49-F238E27FC236}">
                <a16:creationId xmlns:a16="http://schemas.microsoft.com/office/drawing/2014/main" id="{0C0E6BE0-B7D6-4F8F-BFD8-13DF23948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158" y="4860132"/>
            <a:ext cx="428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/>
              <a:t>13%</a:t>
            </a:r>
          </a:p>
        </p:txBody>
      </p:sp>
      <p:sp>
        <p:nvSpPr>
          <p:cNvPr id="49" name="Line 82">
            <a:extLst>
              <a:ext uri="{FF2B5EF4-FFF2-40B4-BE49-F238E27FC236}">
                <a16:creationId xmlns:a16="http://schemas.microsoft.com/office/drawing/2014/main" id="{73C7BD9B-FEFF-4F65-98AA-9120CFC6D5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08400" y="5041850"/>
            <a:ext cx="225425" cy="1109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0" name="Šipka: doprava 49">
            <a:extLst>
              <a:ext uri="{FF2B5EF4-FFF2-40B4-BE49-F238E27FC236}">
                <a16:creationId xmlns:a16="http://schemas.microsoft.com/office/drawing/2014/main" id="{35E9BDA8-18A1-4491-9E3B-571ABC436195}"/>
              </a:ext>
            </a:extLst>
          </p:cNvPr>
          <p:cNvSpPr/>
          <p:nvPr/>
        </p:nvSpPr>
        <p:spPr>
          <a:xfrm rot="17357265">
            <a:off x="3976910" y="4532111"/>
            <a:ext cx="138113" cy="11191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 Box 85">
            <a:extLst>
              <a:ext uri="{FF2B5EF4-FFF2-40B4-BE49-F238E27FC236}">
                <a16:creationId xmlns:a16="http://schemas.microsoft.com/office/drawing/2014/main" id="{99228F9A-245D-4D44-B835-5156CF1D6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982" y="4309269"/>
            <a:ext cx="428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/>
              <a:t>3%</a:t>
            </a:r>
          </a:p>
        </p:txBody>
      </p:sp>
      <p:sp>
        <p:nvSpPr>
          <p:cNvPr id="52" name="Text Box 85">
            <a:extLst>
              <a:ext uri="{FF2B5EF4-FFF2-40B4-BE49-F238E27FC236}">
                <a16:creationId xmlns:a16="http://schemas.microsoft.com/office/drawing/2014/main" id="{B2EE1B94-BD5A-4A0C-B1DE-F94E3C1CC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5408" y="5431848"/>
            <a:ext cx="428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/>
              <a:t>20%</a:t>
            </a:r>
          </a:p>
        </p:txBody>
      </p:sp>
      <p:sp>
        <p:nvSpPr>
          <p:cNvPr id="53" name="Šipka: doprava 52">
            <a:extLst>
              <a:ext uri="{FF2B5EF4-FFF2-40B4-BE49-F238E27FC236}">
                <a16:creationId xmlns:a16="http://schemas.microsoft.com/office/drawing/2014/main" id="{2E7C0BEE-2987-4866-8C27-55DC9D6255C4}"/>
              </a:ext>
            </a:extLst>
          </p:cNvPr>
          <p:cNvSpPr/>
          <p:nvPr/>
        </p:nvSpPr>
        <p:spPr>
          <a:xfrm>
            <a:off x="5879978" y="5497247"/>
            <a:ext cx="138113" cy="11191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 Box 85">
            <a:extLst>
              <a:ext uri="{FF2B5EF4-FFF2-40B4-BE49-F238E27FC236}">
                <a16:creationId xmlns:a16="http://schemas.microsoft.com/office/drawing/2014/main" id="{83AAD3E7-2053-4FD8-AFF5-531B8F6FC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1735" y="4771951"/>
            <a:ext cx="428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/>
              <a:t>13%</a:t>
            </a:r>
          </a:p>
        </p:txBody>
      </p:sp>
      <p:sp>
        <p:nvSpPr>
          <p:cNvPr id="55" name="Line 82">
            <a:extLst>
              <a:ext uri="{FF2B5EF4-FFF2-40B4-BE49-F238E27FC236}">
                <a16:creationId xmlns:a16="http://schemas.microsoft.com/office/drawing/2014/main" id="{08128A07-D8DA-4F31-814B-01AEC9A3AD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79977" y="4953669"/>
            <a:ext cx="225425" cy="1109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6" name="Šipka: doprava 55">
            <a:extLst>
              <a:ext uri="{FF2B5EF4-FFF2-40B4-BE49-F238E27FC236}">
                <a16:creationId xmlns:a16="http://schemas.microsoft.com/office/drawing/2014/main" id="{CE673400-D341-4EFA-8A0C-B081A670DD7E}"/>
              </a:ext>
            </a:extLst>
          </p:cNvPr>
          <p:cNvSpPr/>
          <p:nvPr/>
        </p:nvSpPr>
        <p:spPr>
          <a:xfrm rot="17357265">
            <a:off x="6148487" y="4513512"/>
            <a:ext cx="138113" cy="11191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Box 85">
            <a:extLst>
              <a:ext uri="{FF2B5EF4-FFF2-40B4-BE49-F238E27FC236}">
                <a16:creationId xmlns:a16="http://schemas.microsoft.com/office/drawing/2014/main" id="{DB06261D-4A58-4490-B73C-B69D1F6F3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6" y="4298459"/>
            <a:ext cx="428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/>
              <a:t>3%</a:t>
            </a:r>
          </a:p>
        </p:txBody>
      </p:sp>
      <p:sp>
        <p:nvSpPr>
          <p:cNvPr id="58" name="Text Box 85">
            <a:extLst>
              <a:ext uri="{FF2B5EF4-FFF2-40B4-BE49-F238E27FC236}">
                <a16:creationId xmlns:a16="http://schemas.microsoft.com/office/drawing/2014/main" id="{924DC635-72A5-455F-ADAB-DF71DC8B7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176" y="5504656"/>
            <a:ext cx="428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/>
              <a:t>20%</a:t>
            </a:r>
          </a:p>
        </p:txBody>
      </p:sp>
      <p:sp>
        <p:nvSpPr>
          <p:cNvPr id="59" name="Šipka: doprava 58">
            <a:extLst>
              <a:ext uri="{FF2B5EF4-FFF2-40B4-BE49-F238E27FC236}">
                <a16:creationId xmlns:a16="http://schemas.microsoft.com/office/drawing/2014/main" id="{229CD542-6778-4FAF-85CF-F49231724FDE}"/>
              </a:ext>
            </a:extLst>
          </p:cNvPr>
          <p:cNvSpPr/>
          <p:nvPr/>
        </p:nvSpPr>
        <p:spPr>
          <a:xfrm>
            <a:off x="8558139" y="5572659"/>
            <a:ext cx="138113" cy="11191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Box 85">
            <a:extLst>
              <a:ext uri="{FF2B5EF4-FFF2-40B4-BE49-F238E27FC236}">
                <a16:creationId xmlns:a16="http://schemas.microsoft.com/office/drawing/2014/main" id="{AF2F16DF-3883-48FF-9071-5B5CE3DAC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9896" y="4847363"/>
            <a:ext cx="428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/>
              <a:t>13%</a:t>
            </a:r>
          </a:p>
        </p:txBody>
      </p:sp>
      <p:sp>
        <p:nvSpPr>
          <p:cNvPr id="61" name="Line 82">
            <a:extLst>
              <a:ext uri="{FF2B5EF4-FFF2-40B4-BE49-F238E27FC236}">
                <a16:creationId xmlns:a16="http://schemas.microsoft.com/office/drawing/2014/main" id="{38C9C0F4-C848-42FE-A09F-C70507C2C4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58138" y="5029081"/>
            <a:ext cx="225425" cy="1109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2" name="Šipka: doprava 61">
            <a:extLst>
              <a:ext uri="{FF2B5EF4-FFF2-40B4-BE49-F238E27FC236}">
                <a16:creationId xmlns:a16="http://schemas.microsoft.com/office/drawing/2014/main" id="{B69ABA70-8475-494B-8177-B20818223822}"/>
              </a:ext>
            </a:extLst>
          </p:cNvPr>
          <p:cNvSpPr/>
          <p:nvPr/>
        </p:nvSpPr>
        <p:spPr>
          <a:xfrm rot="6684458">
            <a:off x="8826648" y="4519342"/>
            <a:ext cx="138113" cy="1119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 Box 85">
            <a:extLst>
              <a:ext uri="{FF2B5EF4-FFF2-40B4-BE49-F238E27FC236}">
                <a16:creationId xmlns:a16="http://schemas.microsoft.com/office/drawing/2014/main" id="{406BD6D5-6257-4641-9A95-6BF0A99FF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719" y="4296500"/>
            <a:ext cx="65650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900" b="1" dirty="0"/>
              <a:t>až 37%</a:t>
            </a:r>
          </a:p>
        </p:txBody>
      </p:sp>
      <p:sp>
        <p:nvSpPr>
          <p:cNvPr id="64" name="Text Box 85">
            <a:extLst>
              <a:ext uri="{FF2B5EF4-FFF2-40B4-BE49-F238E27FC236}">
                <a16:creationId xmlns:a16="http://schemas.microsoft.com/office/drawing/2014/main" id="{11301D7B-7B13-47AE-8588-B4246EE16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543" y="4509120"/>
            <a:ext cx="428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/>
              <a:t>10%</a:t>
            </a:r>
          </a:p>
        </p:txBody>
      </p:sp>
      <p:sp>
        <p:nvSpPr>
          <p:cNvPr id="65" name="Line 82">
            <a:extLst>
              <a:ext uri="{FF2B5EF4-FFF2-40B4-BE49-F238E27FC236}">
                <a16:creationId xmlns:a16="http://schemas.microsoft.com/office/drawing/2014/main" id="{A89DA5B3-BB4B-4DE5-9577-56A14095D3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51785" y="4690838"/>
            <a:ext cx="225425" cy="1109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6" name="Text Box 85">
            <a:extLst>
              <a:ext uri="{FF2B5EF4-FFF2-40B4-BE49-F238E27FC236}">
                <a16:creationId xmlns:a16="http://schemas.microsoft.com/office/drawing/2014/main" id="{15C3E0A1-F93A-409F-9B50-89F2BD42A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7456" y="4432442"/>
            <a:ext cx="428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/>
              <a:t>10%</a:t>
            </a:r>
          </a:p>
        </p:txBody>
      </p:sp>
      <p:sp>
        <p:nvSpPr>
          <p:cNvPr id="67" name="Line 82">
            <a:extLst>
              <a:ext uri="{FF2B5EF4-FFF2-40B4-BE49-F238E27FC236}">
                <a16:creationId xmlns:a16="http://schemas.microsoft.com/office/drawing/2014/main" id="{9750DFA3-139A-4D85-BA92-904421E2F0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05698" y="4614160"/>
            <a:ext cx="225425" cy="1109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8" name="Šipka: doprava 67">
            <a:extLst>
              <a:ext uri="{FF2B5EF4-FFF2-40B4-BE49-F238E27FC236}">
                <a16:creationId xmlns:a16="http://schemas.microsoft.com/office/drawing/2014/main" id="{A607EA9B-3FA0-4C92-821D-C32DF2FB0CA0}"/>
              </a:ext>
            </a:extLst>
          </p:cNvPr>
          <p:cNvSpPr/>
          <p:nvPr/>
        </p:nvSpPr>
        <p:spPr>
          <a:xfrm rot="10800000">
            <a:off x="4218936" y="5385992"/>
            <a:ext cx="138113" cy="1119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 Box 85">
            <a:extLst>
              <a:ext uri="{FF2B5EF4-FFF2-40B4-BE49-F238E27FC236}">
                <a16:creationId xmlns:a16="http://schemas.microsoft.com/office/drawing/2014/main" id="{AC40D583-2AC1-47E1-88BD-69C46DF90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478" y="5334505"/>
            <a:ext cx="428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/>
              <a:t>5%</a:t>
            </a:r>
          </a:p>
        </p:txBody>
      </p:sp>
      <p:sp>
        <p:nvSpPr>
          <p:cNvPr id="70" name="Šipka: doprava 69">
            <a:extLst>
              <a:ext uri="{FF2B5EF4-FFF2-40B4-BE49-F238E27FC236}">
                <a16:creationId xmlns:a16="http://schemas.microsoft.com/office/drawing/2014/main" id="{A0A12DD2-AEC5-4408-9545-2EB6C6895391}"/>
              </a:ext>
            </a:extLst>
          </p:cNvPr>
          <p:cNvSpPr/>
          <p:nvPr/>
        </p:nvSpPr>
        <p:spPr>
          <a:xfrm>
            <a:off x="6364298" y="5333306"/>
            <a:ext cx="138113" cy="11191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 Box 85">
            <a:extLst>
              <a:ext uri="{FF2B5EF4-FFF2-40B4-BE49-F238E27FC236}">
                <a16:creationId xmlns:a16="http://schemas.microsoft.com/office/drawing/2014/main" id="{60D6D7A3-1A6C-4E9C-8989-587D431BF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4" y="6547575"/>
            <a:ext cx="428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/>
              <a:t>15%</a:t>
            </a:r>
          </a:p>
        </p:txBody>
      </p:sp>
      <p:sp>
        <p:nvSpPr>
          <p:cNvPr id="72" name="Text Box 85">
            <a:extLst>
              <a:ext uri="{FF2B5EF4-FFF2-40B4-BE49-F238E27FC236}">
                <a16:creationId xmlns:a16="http://schemas.microsoft.com/office/drawing/2014/main" id="{CE3A99ED-6411-48B8-B9AD-496E78EAE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041" y="5275455"/>
            <a:ext cx="428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/>
              <a:t>9%</a:t>
            </a:r>
          </a:p>
        </p:txBody>
      </p:sp>
      <p:sp>
        <p:nvSpPr>
          <p:cNvPr id="73" name="Text Box 85">
            <a:extLst>
              <a:ext uri="{FF2B5EF4-FFF2-40B4-BE49-F238E27FC236}">
                <a16:creationId xmlns:a16="http://schemas.microsoft.com/office/drawing/2014/main" id="{BAD8ADF5-5D03-455A-82B6-1A41A700B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853" y="6531096"/>
            <a:ext cx="428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/>
              <a:t>1%</a:t>
            </a:r>
          </a:p>
        </p:txBody>
      </p:sp>
      <p:sp>
        <p:nvSpPr>
          <p:cNvPr id="74" name="Text Box 85">
            <a:extLst>
              <a:ext uri="{FF2B5EF4-FFF2-40B4-BE49-F238E27FC236}">
                <a16:creationId xmlns:a16="http://schemas.microsoft.com/office/drawing/2014/main" id="{AF63A752-6AAF-4B41-A8E5-A94458EFC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763" y="4581128"/>
            <a:ext cx="65650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900" b="1" dirty="0"/>
              <a:t>10-50%</a:t>
            </a:r>
          </a:p>
        </p:txBody>
      </p:sp>
      <p:sp>
        <p:nvSpPr>
          <p:cNvPr id="75" name="Line 82">
            <a:extLst>
              <a:ext uri="{FF2B5EF4-FFF2-40B4-BE49-F238E27FC236}">
                <a16:creationId xmlns:a16="http://schemas.microsoft.com/office/drawing/2014/main" id="{72AC0AD2-7721-4BAA-99A4-A50FAE8865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42002" y="4762846"/>
            <a:ext cx="225425" cy="1109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6" name="Šipka: doprava 75">
            <a:extLst>
              <a:ext uri="{FF2B5EF4-FFF2-40B4-BE49-F238E27FC236}">
                <a16:creationId xmlns:a16="http://schemas.microsoft.com/office/drawing/2014/main" id="{95AF0CAE-B870-44EA-8293-116954C75BCC}"/>
              </a:ext>
            </a:extLst>
          </p:cNvPr>
          <p:cNvSpPr/>
          <p:nvPr/>
        </p:nvSpPr>
        <p:spPr>
          <a:xfrm rot="10800000">
            <a:off x="9050216" y="5424702"/>
            <a:ext cx="156936" cy="1119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 Box 85">
            <a:extLst>
              <a:ext uri="{FF2B5EF4-FFF2-40B4-BE49-F238E27FC236}">
                <a16:creationId xmlns:a16="http://schemas.microsoft.com/office/drawing/2014/main" id="{F4021A88-0568-47E4-8B7B-52B239D7E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3759" y="5373216"/>
            <a:ext cx="55451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900" b="1" dirty="0"/>
              <a:t>5-30%</a:t>
            </a:r>
          </a:p>
        </p:txBody>
      </p:sp>
      <p:sp>
        <p:nvSpPr>
          <p:cNvPr id="78" name="Text Box 85">
            <a:extLst>
              <a:ext uri="{FF2B5EF4-FFF2-40B4-BE49-F238E27FC236}">
                <a16:creationId xmlns:a16="http://schemas.microsoft.com/office/drawing/2014/main" id="{34B4FA02-9252-41EE-B174-299089D80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5470" y="6658103"/>
            <a:ext cx="68524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900" b="1" dirty="0"/>
              <a:t>15-80%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sejmout005"/>
          <p:cNvPicPr>
            <a:picLocks noChangeAspect="1" noChangeArrowheads="1"/>
          </p:cNvPicPr>
          <p:nvPr/>
        </p:nvPicPr>
        <p:blipFill>
          <a:blip r:embed="rId3" cstate="print"/>
          <a:srcRect l="3230"/>
          <a:stretch>
            <a:fillRect/>
          </a:stretch>
        </p:blipFill>
        <p:spPr bwMode="auto">
          <a:xfrm>
            <a:off x="1596776" y="331118"/>
            <a:ext cx="8675688" cy="56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 bwMode="auto">
          <a:xfrm>
            <a:off x="2149475" y="692151"/>
            <a:ext cx="2362200" cy="3603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sz="1600" dirty="0"/>
              <a:t>Deplece draslíku</a:t>
            </a:r>
          </a:p>
        </p:txBody>
      </p:sp>
      <p:sp>
        <p:nvSpPr>
          <p:cNvPr id="63492" name="Obdélník 4"/>
          <p:cNvSpPr>
            <a:spLocks noChangeArrowheads="1"/>
          </p:cNvSpPr>
          <p:nvPr/>
        </p:nvSpPr>
        <p:spPr bwMode="auto">
          <a:xfrm>
            <a:off x="8040217" y="964921"/>
            <a:ext cx="1800225" cy="2873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r>
              <a:rPr lang="cs-CZ" sz="1400" dirty="0"/>
              <a:t>-3% až 37%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5880100" y="404665"/>
            <a:ext cx="3600450" cy="50346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sz="1600" dirty="0"/>
              <a:t>Normální nebo zvýšený příjem draslíku</a:t>
            </a:r>
            <a:endParaRPr lang="en-US" sz="1600" dirty="0"/>
          </a:p>
        </p:txBody>
      </p:sp>
      <p:sp>
        <p:nvSpPr>
          <p:cNvPr id="63494" name="Obdélník 5"/>
          <p:cNvSpPr>
            <a:spLocks noChangeArrowheads="1"/>
          </p:cNvSpPr>
          <p:nvPr/>
        </p:nvSpPr>
        <p:spPr bwMode="auto">
          <a:xfrm>
            <a:off x="9336088" y="2924176"/>
            <a:ext cx="1331912" cy="3603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r>
              <a:rPr lang="cs-CZ" sz="1400" dirty="0"/>
              <a:t>od 5% do 30%</a:t>
            </a:r>
          </a:p>
        </p:txBody>
      </p:sp>
      <p:sp>
        <p:nvSpPr>
          <p:cNvPr id="63495" name="Text Box 3"/>
          <p:cNvSpPr txBox="1">
            <a:spLocks noChangeArrowheads="1"/>
          </p:cNvSpPr>
          <p:nvPr/>
        </p:nvSpPr>
        <p:spPr bwMode="auto">
          <a:xfrm>
            <a:off x="1524001" y="109539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cs-CZ">
                <a:solidFill>
                  <a:schemeClr val="tx2"/>
                </a:solidFill>
                <a:latin typeface="Arial" charset="0"/>
              </a:rPr>
              <a:t>K</a:t>
            </a:r>
            <a:r>
              <a:rPr lang="cs-CZ" baseline="30000">
                <a:solidFill>
                  <a:schemeClr val="tx2"/>
                </a:solidFill>
                <a:latin typeface="Arial" charset="0"/>
              </a:rPr>
              <a:t>+</a:t>
            </a:r>
          </a:p>
        </p:txBody>
      </p:sp>
      <p:sp>
        <p:nvSpPr>
          <p:cNvPr id="8" name="Text Box 85">
            <a:extLst>
              <a:ext uri="{FF2B5EF4-FFF2-40B4-BE49-F238E27FC236}">
                <a16:creationId xmlns:a16="http://schemas.microsoft.com/office/drawing/2014/main" id="{261A23B0-A5E5-4DEF-8537-0F9A1B6AB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8592" y="1390749"/>
            <a:ext cx="428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/>
              <a:t>10%</a:t>
            </a:r>
          </a:p>
        </p:txBody>
      </p:sp>
      <p:sp>
        <p:nvSpPr>
          <p:cNvPr id="9" name="Line 82">
            <a:extLst>
              <a:ext uri="{FF2B5EF4-FFF2-40B4-BE49-F238E27FC236}">
                <a16:creationId xmlns:a16="http://schemas.microsoft.com/office/drawing/2014/main" id="{5B944516-966F-4726-A960-F6BFAA1195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39817" y="1594494"/>
            <a:ext cx="225425" cy="1109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" name="Text Box 85">
            <a:extLst>
              <a:ext uri="{FF2B5EF4-FFF2-40B4-BE49-F238E27FC236}">
                <a16:creationId xmlns:a16="http://schemas.microsoft.com/office/drawing/2014/main" id="{67D2E449-0B4C-4D58-B6F3-58CEA0163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1752" y="1543149"/>
            <a:ext cx="64464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900" b="1" dirty="0"/>
              <a:t>10 - 50%</a:t>
            </a:r>
          </a:p>
        </p:txBody>
      </p:sp>
      <p:sp>
        <p:nvSpPr>
          <p:cNvPr id="11" name="Line 82">
            <a:extLst>
              <a:ext uri="{FF2B5EF4-FFF2-40B4-BE49-F238E27FC236}">
                <a16:creationId xmlns:a16="http://schemas.microsoft.com/office/drawing/2014/main" id="{A6AF635A-51D2-4CDD-B691-7E92A565F0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62977" y="1746894"/>
            <a:ext cx="225425" cy="1109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" name="Text Box 85">
            <a:extLst>
              <a:ext uri="{FF2B5EF4-FFF2-40B4-BE49-F238E27FC236}">
                <a16:creationId xmlns:a16="http://schemas.microsoft.com/office/drawing/2014/main" id="{8423FEE7-5956-47D4-8F32-DD1E21C54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313" y="4022501"/>
            <a:ext cx="428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/>
              <a:t>33%</a:t>
            </a:r>
          </a:p>
        </p:txBody>
      </p:sp>
      <p:sp>
        <p:nvSpPr>
          <p:cNvPr id="13" name="Line 82">
            <a:extLst>
              <a:ext uri="{FF2B5EF4-FFF2-40B4-BE49-F238E27FC236}">
                <a16:creationId xmlns:a16="http://schemas.microsoft.com/office/drawing/2014/main" id="{627A3224-8B8C-4961-9325-4BA2654EC0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9024" y="4136801"/>
            <a:ext cx="428624" cy="248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4" name="Text Box 85">
            <a:extLst>
              <a:ext uri="{FF2B5EF4-FFF2-40B4-BE49-F238E27FC236}">
                <a16:creationId xmlns:a16="http://schemas.microsoft.com/office/drawing/2014/main" id="{BD07CD79-8557-4129-B0BB-F586C77D3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041" y="3933056"/>
            <a:ext cx="428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/>
              <a:t>33%</a:t>
            </a:r>
          </a:p>
        </p:txBody>
      </p:sp>
      <p:sp>
        <p:nvSpPr>
          <p:cNvPr id="15" name="Line 82">
            <a:extLst>
              <a:ext uri="{FF2B5EF4-FFF2-40B4-BE49-F238E27FC236}">
                <a16:creationId xmlns:a16="http://schemas.microsoft.com/office/drawing/2014/main" id="{483AFD4B-C3F6-480D-ACB1-DC47CFE8D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6080" y="4047356"/>
            <a:ext cx="428624" cy="248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" name="Text Box 85">
            <a:extLst>
              <a:ext uri="{FF2B5EF4-FFF2-40B4-BE49-F238E27FC236}">
                <a16:creationId xmlns:a16="http://schemas.microsoft.com/office/drawing/2014/main" id="{0D53FE55-4BFB-4FB7-AAA6-9DD01E4FD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0236" y="2445744"/>
            <a:ext cx="428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/>
              <a:t>13%</a:t>
            </a:r>
          </a:p>
        </p:txBody>
      </p:sp>
      <p:sp>
        <p:nvSpPr>
          <p:cNvPr id="17" name="Line 82">
            <a:extLst>
              <a:ext uri="{FF2B5EF4-FFF2-40B4-BE49-F238E27FC236}">
                <a16:creationId xmlns:a16="http://schemas.microsoft.com/office/drawing/2014/main" id="{7BC0CE59-1E23-4248-873E-D9BAD4F25D3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40216" y="2560044"/>
            <a:ext cx="288032" cy="48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8" name="Text Box 85">
            <a:extLst>
              <a:ext uri="{FF2B5EF4-FFF2-40B4-BE49-F238E27FC236}">
                <a16:creationId xmlns:a16="http://schemas.microsoft.com/office/drawing/2014/main" id="{1994209D-0E3B-4B86-95E0-06BAFB68A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748" y="2420888"/>
            <a:ext cx="428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/>
              <a:t>13%</a:t>
            </a:r>
          </a:p>
        </p:txBody>
      </p:sp>
      <p:sp>
        <p:nvSpPr>
          <p:cNvPr id="19" name="Line 82">
            <a:extLst>
              <a:ext uri="{FF2B5EF4-FFF2-40B4-BE49-F238E27FC236}">
                <a16:creationId xmlns:a16="http://schemas.microsoft.com/office/drawing/2014/main" id="{93751C48-2D7F-4F28-A4FD-A5B2B0D3852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47728" y="2535188"/>
            <a:ext cx="288032" cy="48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Šipka doprava 14"/>
          <p:cNvSpPr/>
          <p:nvPr/>
        </p:nvSpPr>
        <p:spPr>
          <a:xfrm rot="5400000">
            <a:off x="3395700" y="368660"/>
            <a:ext cx="720080" cy="21602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90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9496" y="1230858"/>
            <a:ext cx="8928992" cy="526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071664" y="1"/>
            <a:ext cx="295232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Intracelulární acidóza v proximálním tubulu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1775520" y="188640"/>
            <a:ext cx="936104" cy="648072"/>
          </a:xfrm>
          <a:prstGeom prst="round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919536" y="33265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  <a:r>
              <a:rPr lang="cs-CZ" baseline="30000" dirty="0"/>
              <a:t>+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233736" y="90872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</a:t>
            </a:r>
            <a:r>
              <a:rPr lang="cs-CZ" baseline="30000" dirty="0"/>
              <a:t>+</a:t>
            </a:r>
          </a:p>
        </p:txBody>
      </p:sp>
      <p:cxnSp>
        <p:nvCxnSpPr>
          <p:cNvPr id="11" name="Přímá spojovací šipka 10"/>
          <p:cNvCxnSpPr/>
          <p:nvPr/>
        </p:nvCxnSpPr>
        <p:spPr>
          <a:xfrm rot="16200000" flipV="1">
            <a:off x="2194774" y="777498"/>
            <a:ext cx="350748" cy="37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rot="16200000" flipH="1">
            <a:off x="1792719" y="891521"/>
            <a:ext cx="566772" cy="251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2279576" y="33265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</a:t>
            </a:r>
            <a:r>
              <a:rPr lang="cs-CZ" baseline="30000" dirty="0"/>
              <a:t>+</a:t>
            </a:r>
          </a:p>
        </p:txBody>
      </p:sp>
      <p:sp>
        <p:nvSpPr>
          <p:cNvPr id="16" name="Šipka doprava 15"/>
          <p:cNvSpPr/>
          <p:nvPr/>
        </p:nvSpPr>
        <p:spPr>
          <a:xfrm rot="5400000">
            <a:off x="3467708" y="1880828"/>
            <a:ext cx="720080" cy="21602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5591944" y="1340769"/>
            <a:ext cx="194421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Zvýšená resorpce Cl</a:t>
            </a:r>
            <a:r>
              <a:rPr lang="cs-CZ" baseline="30000" dirty="0"/>
              <a:t>-</a:t>
            </a:r>
          </a:p>
        </p:txBody>
      </p:sp>
      <p:sp>
        <p:nvSpPr>
          <p:cNvPr id="18" name="Šipka doprava 17"/>
          <p:cNvSpPr/>
          <p:nvPr/>
        </p:nvSpPr>
        <p:spPr>
          <a:xfrm rot="2077550">
            <a:off x="4213164" y="1209902"/>
            <a:ext cx="1541770" cy="21602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/>
          <p:cNvSpPr/>
          <p:nvPr/>
        </p:nvSpPr>
        <p:spPr>
          <a:xfrm rot="7019799">
            <a:off x="4814706" y="2292559"/>
            <a:ext cx="1137371" cy="21602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7896200" y="4509121"/>
            <a:ext cx="1512168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Zvýšená resorpce Cl</a:t>
            </a:r>
            <a:r>
              <a:rPr lang="cs-CZ" sz="1600" baseline="30000" dirty="0"/>
              <a:t>-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7608168" y="0"/>
            <a:ext cx="3096344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Vliv </a:t>
            </a:r>
            <a:r>
              <a:rPr lang="cs-CZ" sz="3200" dirty="0" err="1"/>
              <a:t>hypokalémie</a:t>
            </a:r>
            <a:r>
              <a:rPr lang="cs-CZ" sz="3200" dirty="0"/>
              <a:t> na retenci ECT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999656" y="836713"/>
            <a:ext cx="144016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Zvýšené vstřebávání HCO</a:t>
            </a:r>
            <a:r>
              <a:rPr lang="cs-CZ" sz="1600" baseline="-25000" dirty="0"/>
              <a:t>3</a:t>
            </a:r>
            <a:r>
              <a:rPr lang="cs-CZ" sz="1600" baseline="30000" dirty="0"/>
              <a:t>-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852613" y="4787900"/>
            <a:ext cx="8604250" cy="20701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auto">
          <a:xfrm>
            <a:off x="5256214" y="1376363"/>
            <a:ext cx="2555875" cy="34020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cs-CZ"/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7910514" y="1377951"/>
            <a:ext cx="2555875" cy="34020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cs-CZ"/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2505076" y="1387476"/>
            <a:ext cx="2555875" cy="34020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cs-CZ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255641" y="3040648"/>
            <a:ext cx="52610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600"/>
              <a:t>Na</a:t>
            </a:r>
            <a:r>
              <a:rPr lang="cs-CZ" sz="1600" baseline="50000"/>
              <a:t>+</a:t>
            </a:r>
            <a:endParaRPr lang="cs-CZ" sz="1600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3951289" y="3054350"/>
            <a:ext cx="4095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600"/>
              <a:t>K</a:t>
            </a:r>
            <a:r>
              <a:rPr lang="cs-CZ" sz="1600" baseline="50000"/>
              <a:t>+</a:t>
            </a:r>
            <a:endParaRPr lang="cs-CZ" sz="1600"/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3562351" y="1155700"/>
            <a:ext cx="531813" cy="547688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3651250" y="1257300"/>
            <a:ext cx="338138" cy="336550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>
            <a:off x="3648075" y="2008188"/>
            <a:ext cx="209550" cy="207962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 flipV="1">
            <a:off x="3849688" y="1501776"/>
            <a:ext cx="114300" cy="6461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H="1">
            <a:off x="3643313" y="1377950"/>
            <a:ext cx="11112" cy="769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3157539" y="2206625"/>
            <a:ext cx="131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 dirty="0"/>
              <a:t>Na</a:t>
            </a:r>
            <a:r>
              <a:rPr lang="cs-CZ" sz="1200" b="1" baseline="60000" dirty="0"/>
              <a:t>+</a:t>
            </a:r>
            <a:r>
              <a:rPr lang="cs-CZ" sz="1200" b="1" dirty="0"/>
              <a:t>-K</a:t>
            </a:r>
            <a:r>
              <a:rPr lang="cs-CZ" sz="1200" b="1" baseline="60000" dirty="0"/>
              <a:t>+</a:t>
            </a:r>
          </a:p>
          <a:p>
            <a:pPr algn="ctr"/>
            <a:r>
              <a:rPr lang="cs-CZ" sz="1200" b="1" baseline="60000" dirty="0"/>
              <a:t> </a:t>
            </a:r>
            <a:r>
              <a:rPr lang="cs-CZ" sz="1200" b="1" dirty="0" err="1"/>
              <a:t>ATPase</a:t>
            </a:r>
            <a:endParaRPr lang="cs-CZ" sz="1600" dirty="0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 flipH="1">
            <a:off x="3557588" y="917575"/>
            <a:ext cx="0" cy="2070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flipH="1">
            <a:off x="4116388" y="904875"/>
            <a:ext cx="0" cy="2173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7664" name="Freeform 16"/>
          <p:cNvSpPr>
            <a:spLocks/>
          </p:cNvSpPr>
          <p:nvPr/>
        </p:nvSpPr>
        <p:spPr bwMode="auto">
          <a:xfrm>
            <a:off x="4102100" y="3551238"/>
            <a:ext cx="554038" cy="1960562"/>
          </a:xfrm>
          <a:custGeom>
            <a:avLst/>
            <a:gdLst>
              <a:gd name="T0" fmla="*/ 27722540 w 349"/>
              <a:gd name="T1" fmla="*/ 0 h 1147"/>
              <a:gd name="T2" fmla="*/ 15120952 w 349"/>
              <a:gd name="T3" fmla="*/ 1753013887 h 1147"/>
              <a:gd name="T4" fmla="*/ 55443493 w 349"/>
              <a:gd name="T5" fmla="*/ 2147483647 h 1147"/>
              <a:gd name="T6" fmla="*/ 15120952 w 349"/>
              <a:gd name="T7" fmla="*/ 2147483647 h 1147"/>
              <a:gd name="T8" fmla="*/ 151209508 w 349"/>
              <a:gd name="T9" fmla="*/ 2147483647 h 1147"/>
              <a:gd name="T10" fmla="*/ 879536208 w 349"/>
              <a:gd name="T11" fmla="*/ 2147483647 h 11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9"/>
              <a:gd name="T19" fmla="*/ 0 h 1147"/>
              <a:gd name="T20" fmla="*/ 349 w 349"/>
              <a:gd name="T21" fmla="*/ 1147 h 11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9" h="1147">
                <a:moveTo>
                  <a:pt x="11" y="0"/>
                </a:moveTo>
                <a:lnTo>
                  <a:pt x="6" y="600"/>
                </a:lnTo>
                <a:cubicBezTo>
                  <a:pt x="8" y="725"/>
                  <a:pt x="22" y="697"/>
                  <a:pt x="22" y="753"/>
                </a:cubicBezTo>
                <a:cubicBezTo>
                  <a:pt x="22" y="809"/>
                  <a:pt x="0" y="878"/>
                  <a:pt x="6" y="938"/>
                </a:cubicBezTo>
                <a:cubicBezTo>
                  <a:pt x="12" y="998"/>
                  <a:pt x="3" y="1079"/>
                  <a:pt x="60" y="1113"/>
                </a:cubicBezTo>
                <a:cubicBezTo>
                  <a:pt x="117" y="1147"/>
                  <a:pt x="289" y="1135"/>
                  <a:pt x="349" y="114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7665" name="Freeform 17"/>
          <p:cNvSpPr>
            <a:spLocks/>
          </p:cNvSpPr>
          <p:nvPr/>
        </p:nvSpPr>
        <p:spPr bwMode="auto">
          <a:xfrm>
            <a:off x="2797175" y="3430588"/>
            <a:ext cx="717550" cy="2101850"/>
          </a:xfrm>
          <a:custGeom>
            <a:avLst/>
            <a:gdLst>
              <a:gd name="T0" fmla="*/ 1098788225 w 452"/>
              <a:gd name="T1" fmla="*/ 0 h 1183"/>
              <a:gd name="T2" fmla="*/ 1098788225 w 452"/>
              <a:gd name="T3" fmla="*/ 2147483647 h 1183"/>
              <a:gd name="T4" fmla="*/ 851812979 w 452"/>
              <a:gd name="T5" fmla="*/ 2147483647 h 1183"/>
              <a:gd name="T6" fmla="*/ 0 w 452"/>
              <a:gd name="T7" fmla="*/ 2147483647 h 1183"/>
              <a:gd name="T8" fmla="*/ 0 60000 65536"/>
              <a:gd name="T9" fmla="*/ 0 60000 65536"/>
              <a:gd name="T10" fmla="*/ 0 60000 65536"/>
              <a:gd name="T11" fmla="*/ 0 60000 65536"/>
              <a:gd name="T12" fmla="*/ 0 w 452"/>
              <a:gd name="T13" fmla="*/ 0 h 1183"/>
              <a:gd name="T14" fmla="*/ 452 w 452"/>
              <a:gd name="T15" fmla="*/ 1183 h 11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2" h="1183">
                <a:moveTo>
                  <a:pt x="436" y="0"/>
                </a:moveTo>
                <a:cubicBezTo>
                  <a:pt x="436" y="156"/>
                  <a:pt x="452" y="741"/>
                  <a:pt x="436" y="932"/>
                </a:cubicBezTo>
                <a:cubicBezTo>
                  <a:pt x="420" y="1123"/>
                  <a:pt x="411" y="1107"/>
                  <a:pt x="338" y="1145"/>
                </a:cubicBezTo>
                <a:cubicBezTo>
                  <a:pt x="265" y="1183"/>
                  <a:pt x="70" y="1158"/>
                  <a:pt x="0" y="1161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7666" name="AutoShape 18"/>
          <p:cNvSpPr>
            <a:spLocks noChangeArrowheads="1"/>
          </p:cNvSpPr>
          <p:nvPr/>
        </p:nvSpPr>
        <p:spPr bwMode="auto">
          <a:xfrm>
            <a:off x="4040188" y="4525964"/>
            <a:ext cx="207962" cy="441325"/>
          </a:xfrm>
          <a:prstGeom prst="can">
            <a:avLst>
              <a:gd name="adj" fmla="val 53054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7667" name="AutoShape 19"/>
          <p:cNvSpPr>
            <a:spLocks noChangeArrowheads="1"/>
          </p:cNvSpPr>
          <p:nvPr/>
        </p:nvSpPr>
        <p:spPr bwMode="auto">
          <a:xfrm>
            <a:off x="3397251" y="4527551"/>
            <a:ext cx="207963" cy="441325"/>
          </a:xfrm>
          <a:prstGeom prst="can">
            <a:avLst>
              <a:gd name="adj" fmla="val 53053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3503613" y="4537075"/>
            <a:ext cx="0" cy="120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4113213" y="4524375"/>
            <a:ext cx="0" cy="120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4662489" y="5375275"/>
            <a:ext cx="4095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600"/>
              <a:t>K</a:t>
            </a:r>
            <a:r>
              <a:rPr lang="cs-CZ" sz="1600" baseline="50000"/>
              <a:t>+</a:t>
            </a:r>
            <a:endParaRPr lang="cs-CZ" sz="1600"/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2187254" y="5315536"/>
            <a:ext cx="52610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600"/>
              <a:t>Na</a:t>
            </a:r>
            <a:r>
              <a:rPr lang="cs-CZ" sz="1600" baseline="50000"/>
              <a:t>+</a:t>
            </a:r>
            <a:endParaRPr lang="cs-CZ" sz="1600"/>
          </a:p>
        </p:txBody>
      </p:sp>
      <p:sp>
        <p:nvSpPr>
          <p:cNvPr id="27672" name="Freeform 24"/>
          <p:cNvSpPr>
            <a:spLocks/>
          </p:cNvSpPr>
          <p:nvPr/>
        </p:nvSpPr>
        <p:spPr bwMode="auto">
          <a:xfrm>
            <a:off x="4662489" y="996951"/>
            <a:ext cx="536575" cy="5688013"/>
          </a:xfrm>
          <a:custGeom>
            <a:avLst/>
            <a:gdLst>
              <a:gd name="T0" fmla="*/ 791328975 w 338"/>
              <a:gd name="T1" fmla="*/ 0 h 3583"/>
              <a:gd name="T2" fmla="*/ 720764626 w 338"/>
              <a:gd name="T3" fmla="*/ 2147483647 h 3583"/>
              <a:gd name="T4" fmla="*/ 0 w 338"/>
              <a:gd name="T5" fmla="*/ 2147483647 h 3583"/>
              <a:gd name="T6" fmla="*/ 0 60000 65536"/>
              <a:gd name="T7" fmla="*/ 0 60000 65536"/>
              <a:gd name="T8" fmla="*/ 0 60000 65536"/>
              <a:gd name="T9" fmla="*/ 0 w 338"/>
              <a:gd name="T10" fmla="*/ 0 h 3583"/>
              <a:gd name="T11" fmla="*/ 338 w 338"/>
              <a:gd name="T12" fmla="*/ 3583 h 35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8" h="3583">
                <a:moveTo>
                  <a:pt x="314" y="0"/>
                </a:moveTo>
                <a:cubicBezTo>
                  <a:pt x="309" y="483"/>
                  <a:pt x="338" y="2301"/>
                  <a:pt x="286" y="2898"/>
                </a:cubicBezTo>
                <a:cubicBezTo>
                  <a:pt x="234" y="3495"/>
                  <a:pt x="263" y="3486"/>
                  <a:pt x="0" y="3583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4271964" y="6521450"/>
            <a:ext cx="4222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600"/>
              <a:t>Cl</a:t>
            </a:r>
            <a:r>
              <a:rPr lang="cs-CZ" sz="1600" baseline="50000"/>
              <a:t>-</a:t>
            </a:r>
            <a:endParaRPr lang="cs-CZ" sz="1600"/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4991101" y="603250"/>
            <a:ext cx="4222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600"/>
              <a:t>Cl</a:t>
            </a:r>
            <a:r>
              <a:rPr lang="cs-CZ" sz="1600" baseline="50000"/>
              <a:t>-</a:t>
            </a:r>
            <a:endParaRPr lang="cs-CZ" sz="1600"/>
          </a:p>
        </p:txBody>
      </p:sp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3242941" y="560973"/>
            <a:ext cx="52610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600"/>
              <a:t>Na</a:t>
            </a:r>
            <a:r>
              <a:rPr lang="cs-CZ" sz="1600" baseline="50000"/>
              <a:t>+</a:t>
            </a:r>
            <a:endParaRPr lang="cs-CZ" sz="1600"/>
          </a:p>
        </p:txBody>
      </p:sp>
      <p:sp>
        <p:nvSpPr>
          <p:cNvPr id="49180" name="Text Box 28"/>
          <p:cNvSpPr txBox="1">
            <a:spLocks noChangeArrowheads="1"/>
          </p:cNvSpPr>
          <p:nvPr/>
        </p:nvSpPr>
        <p:spPr bwMode="auto">
          <a:xfrm>
            <a:off x="3927476" y="550863"/>
            <a:ext cx="4095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600"/>
              <a:t>K</a:t>
            </a:r>
            <a:r>
              <a:rPr lang="cs-CZ" sz="1600" baseline="50000"/>
              <a:t>+</a:t>
            </a:r>
            <a:endParaRPr lang="cs-CZ" sz="1600"/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1631504" y="980729"/>
            <a:ext cx="12241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400" b="1" dirty="0"/>
              <a:t>Aldosteron</a:t>
            </a:r>
            <a:endParaRPr lang="cs-CZ" sz="1600" dirty="0"/>
          </a:p>
        </p:txBody>
      </p:sp>
      <p:sp>
        <p:nvSpPr>
          <p:cNvPr id="27678" name="Freeform 30"/>
          <p:cNvSpPr>
            <a:spLocks/>
          </p:cNvSpPr>
          <p:nvPr/>
        </p:nvSpPr>
        <p:spPr bwMode="auto">
          <a:xfrm>
            <a:off x="2144713" y="1644650"/>
            <a:ext cx="635000" cy="1130300"/>
          </a:xfrm>
          <a:custGeom>
            <a:avLst/>
            <a:gdLst>
              <a:gd name="T0" fmla="*/ 73083740 w 400"/>
              <a:gd name="T1" fmla="*/ 0 h 712"/>
              <a:gd name="T2" fmla="*/ 156249689 w 400"/>
              <a:gd name="T3" fmla="*/ 1512093628 h 712"/>
              <a:gd name="T4" fmla="*/ 1008062589 w 400"/>
              <a:gd name="T5" fmla="*/ 1691025851 h 712"/>
              <a:gd name="T6" fmla="*/ 0 60000 65536"/>
              <a:gd name="T7" fmla="*/ 0 60000 65536"/>
              <a:gd name="T8" fmla="*/ 0 60000 65536"/>
              <a:gd name="T9" fmla="*/ 0 w 400"/>
              <a:gd name="T10" fmla="*/ 0 h 712"/>
              <a:gd name="T11" fmla="*/ 400 w 400"/>
              <a:gd name="T12" fmla="*/ 712 h 7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712">
                <a:moveTo>
                  <a:pt x="29" y="0"/>
                </a:moveTo>
                <a:cubicBezTo>
                  <a:pt x="34" y="100"/>
                  <a:pt x="0" y="488"/>
                  <a:pt x="62" y="600"/>
                </a:cubicBezTo>
                <a:cubicBezTo>
                  <a:pt x="124" y="712"/>
                  <a:pt x="330" y="656"/>
                  <a:pt x="400" y="671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 flipV="1">
            <a:off x="3113088" y="1912939"/>
            <a:ext cx="546100" cy="6381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>
            <a:off x="3032126" y="2963864"/>
            <a:ext cx="303213" cy="13747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7681" name="Freeform 33"/>
          <p:cNvSpPr>
            <a:spLocks/>
          </p:cNvSpPr>
          <p:nvPr/>
        </p:nvSpPr>
        <p:spPr bwMode="auto">
          <a:xfrm>
            <a:off x="5518151" y="3263900"/>
            <a:ext cx="252413" cy="1098550"/>
          </a:xfrm>
          <a:custGeom>
            <a:avLst/>
            <a:gdLst>
              <a:gd name="T0" fmla="*/ 85685474 w 159"/>
              <a:gd name="T1" fmla="*/ 0 h 692"/>
              <a:gd name="T2" fmla="*/ 52924184 w 159"/>
              <a:gd name="T3" fmla="*/ 924896621 h 692"/>
              <a:gd name="T4" fmla="*/ 400706377 w 159"/>
              <a:gd name="T5" fmla="*/ 1743948303 h 692"/>
              <a:gd name="T6" fmla="*/ 0 60000 65536"/>
              <a:gd name="T7" fmla="*/ 0 60000 65536"/>
              <a:gd name="T8" fmla="*/ 0 60000 65536"/>
              <a:gd name="T9" fmla="*/ 0 w 159"/>
              <a:gd name="T10" fmla="*/ 0 h 692"/>
              <a:gd name="T11" fmla="*/ 159 w 159"/>
              <a:gd name="T12" fmla="*/ 692 h 6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692">
                <a:moveTo>
                  <a:pt x="34" y="0"/>
                </a:moveTo>
                <a:cubicBezTo>
                  <a:pt x="32" y="61"/>
                  <a:pt x="0" y="252"/>
                  <a:pt x="21" y="367"/>
                </a:cubicBezTo>
                <a:cubicBezTo>
                  <a:pt x="45" y="488"/>
                  <a:pt x="130" y="624"/>
                  <a:pt x="159" y="692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186" name="Oval 34"/>
          <p:cNvSpPr>
            <a:spLocks noChangeArrowheads="1"/>
          </p:cNvSpPr>
          <p:nvPr/>
        </p:nvSpPr>
        <p:spPr bwMode="auto">
          <a:xfrm>
            <a:off x="5905501" y="4384675"/>
            <a:ext cx="531813" cy="547688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187" name="Oval 35"/>
          <p:cNvSpPr>
            <a:spLocks noChangeArrowheads="1"/>
          </p:cNvSpPr>
          <p:nvPr/>
        </p:nvSpPr>
        <p:spPr bwMode="auto">
          <a:xfrm>
            <a:off x="5994400" y="4510088"/>
            <a:ext cx="338138" cy="336550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188" name="Oval 36"/>
          <p:cNvSpPr>
            <a:spLocks noChangeArrowheads="1"/>
          </p:cNvSpPr>
          <p:nvPr/>
        </p:nvSpPr>
        <p:spPr bwMode="auto">
          <a:xfrm>
            <a:off x="6084888" y="3797301"/>
            <a:ext cx="209550" cy="207963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189" name="Line 37"/>
          <p:cNvSpPr>
            <a:spLocks noChangeShapeType="1"/>
          </p:cNvSpPr>
          <p:nvPr/>
        </p:nvSpPr>
        <p:spPr bwMode="auto">
          <a:xfrm flipH="1" flipV="1">
            <a:off x="6297613" y="3914775"/>
            <a:ext cx="23812" cy="827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190" name="Line 38"/>
          <p:cNvSpPr>
            <a:spLocks noChangeShapeType="1"/>
          </p:cNvSpPr>
          <p:nvPr/>
        </p:nvSpPr>
        <p:spPr bwMode="auto">
          <a:xfrm flipH="1">
            <a:off x="5983289" y="3902076"/>
            <a:ext cx="98425" cy="796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7687" name="Freeform 39"/>
          <p:cNvSpPr>
            <a:spLocks/>
          </p:cNvSpPr>
          <p:nvPr/>
        </p:nvSpPr>
        <p:spPr bwMode="auto">
          <a:xfrm>
            <a:off x="2284413" y="1384301"/>
            <a:ext cx="3211512" cy="1666875"/>
          </a:xfrm>
          <a:custGeom>
            <a:avLst/>
            <a:gdLst>
              <a:gd name="T0" fmla="*/ 0 w 1973"/>
              <a:gd name="T1" fmla="*/ 0 h 1023"/>
              <a:gd name="T2" fmla="*/ 1579105187 w 1973"/>
              <a:gd name="T3" fmla="*/ 1781466121 h 1023"/>
              <a:gd name="T4" fmla="*/ 2147483647 w 1973"/>
              <a:gd name="T5" fmla="*/ 2147483647 h 1023"/>
              <a:gd name="T6" fmla="*/ 2147483647 w 1973"/>
              <a:gd name="T7" fmla="*/ 2147483647 h 1023"/>
              <a:gd name="T8" fmla="*/ 0 60000 65536"/>
              <a:gd name="T9" fmla="*/ 0 60000 65536"/>
              <a:gd name="T10" fmla="*/ 0 60000 65536"/>
              <a:gd name="T11" fmla="*/ 0 60000 65536"/>
              <a:gd name="T12" fmla="*/ 0 w 1973"/>
              <a:gd name="T13" fmla="*/ 0 h 1023"/>
              <a:gd name="T14" fmla="*/ 1973 w 1973"/>
              <a:gd name="T15" fmla="*/ 1023 h 10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73" h="1023">
                <a:moveTo>
                  <a:pt x="0" y="0"/>
                </a:moveTo>
                <a:cubicBezTo>
                  <a:pt x="99" y="112"/>
                  <a:pt x="360" y="509"/>
                  <a:pt x="596" y="671"/>
                </a:cubicBezTo>
                <a:cubicBezTo>
                  <a:pt x="832" y="833"/>
                  <a:pt x="1190" y="919"/>
                  <a:pt x="1419" y="971"/>
                </a:cubicBezTo>
                <a:cubicBezTo>
                  <a:pt x="1648" y="1023"/>
                  <a:pt x="1858" y="981"/>
                  <a:pt x="1973" y="984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192" name="Rectangle 40"/>
          <p:cNvSpPr>
            <a:spLocks noChangeArrowheads="1"/>
          </p:cNvSpPr>
          <p:nvPr/>
        </p:nvSpPr>
        <p:spPr bwMode="auto">
          <a:xfrm>
            <a:off x="5343526" y="3468689"/>
            <a:ext cx="1317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 dirty="0"/>
              <a:t>H</a:t>
            </a:r>
            <a:r>
              <a:rPr lang="cs-CZ" sz="1200" b="1" baseline="60000" dirty="0"/>
              <a:t>+ </a:t>
            </a:r>
            <a:r>
              <a:rPr lang="cs-CZ" sz="1200" b="1" dirty="0"/>
              <a:t>-</a:t>
            </a:r>
            <a:r>
              <a:rPr lang="cs-CZ" sz="1200" b="1" dirty="0" err="1"/>
              <a:t>ATPase</a:t>
            </a:r>
            <a:endParaRPr lang="cs-CZ" sz="1600" dirty="0"/>
          </a:p>
        </p:txBody>
      </p:sp>
      <p:sp>
        <p:nvSpPr>
          <p:cNvPr id="49193" name="Line 41"/>
          <p:cNvSpPr>
            <a:spLocks noChangeShapeType="1"/>
          </p:cNvSpPr>
          <p:nvPr/>
        </p:nvSpPr>
        <p:spPr bwMode="auto">
          <a:xfrm>
            <a:off x="6453188" y="3536951"/>
            <a:ext cx="6350" cy="1858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194" name="Text Box 42"/>
          <p:cNvSpPr txBox="1">
            <a:spLocks noChangeArrowheads="1"/>
          </p:cNvSpPr>
          <p:nvPr/>
        </p:nvSpPr>
        <p:spPr bwMode="auto">
          <a:xfrm>
            <a:off x="6251576" y="3165475"/>
            <a:ext cx="4095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600"/>
              <a:t>H</a:t>
            </a:r>
            <a:r>
              <a:rPr lang="cs-CZ" sz="1600" baseline="50000"/>
              <a:t>+</a:t>
            </a:r>
            <a:endParaRPr lang="cs-CZ" sz="1600"/>
          </a:p>
        </p:txBody>
      </p:sp>
      <p:sp>
        <p:nvSpPr>
          <p:cNvPr id="49195" name="Text Box 43"/>
          <p:cNvSpPr txBox="1">
            <a:spLocks noChangeArrowheads="1"/>
          </p:cNvSpPr>
          <p:nvPr/>
        </p:nvSpPr>
        <p:spPr bwMode="auto">
          <a:xfrm>
            <a:off x="6090649" y="2098676"/>
            <a:ext cx="15664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400" b="1" i="1" dirty="0" err="1"/>
              <a:t>karboanhydrase</a:t>
            </a:r>
            <a:endParaRPr lang="cs-CZ" sz="1200" i="1" dirty="0"/>
          </a:p>
        </p:txBody>
      </p:sp>
      <p:sp>
        <p:nvSpPr>
          <p:cNvPr id="49196" name="Text Box 44"/>
          <p:cNvSpPr txBox="1">
            <a:spLocks noChangeArrowheads="1"/>
          </p:cNvSpPr>
          <p:nvPr/>
        </p:nvSpPr>
        <p:spPr bwMode="auto">
          <a:xfrm>
            <a:off x="6167439" y="1771650"/>
            <a:ext cx="7270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/>
              <a:t>CO</a:t>
            </a:r>
            <a:r>
              <a:rPr lang="cs-CZ" sz="1600" baseline="-25000"/>
              <a:t>2</a:t>
            </a:r>
            <a:endParaRPr lang="cs-CZ" sz="1600"/>
          </a:p>
        </p:txBody>
      </p:sp>
      <p:sp>
        <p:nvSpPr>
          <p:cNvPr id="49197" name="Text Box 45"/>
          <p:cNvSpPr txBox="1">
            <a:spLocks noChangeArrowheads="1"/>
          </p:cNvSpPr>
          <p:nvPr/>
        </p:nvSpPr>
        <p:spPr bwMode="auto">
          <a:xfrm>
            <a:off x="6778626" y="2747963"/>
            <a:ext cx="7270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/>
              <a:t>H</a:t>
            </a:r>
            <a:r>
              <a:rPr lang="cs-CZ" sz="1600" baseline="-25000"/>
              <a:t>2</a:t>
            </a:r>
            <a:r>
              <a:rPr lang="cs-CZ" sz="1600"/>
              <a:t>O</a:t>
            </a:r>
          </a:p>
        </p:txBody>
      </p:sp>
      <p:sp>
        <p:nvSpPr>
          <p:cNvPr id="49198" name="Text Box 46"/>
          <p:cNvSpPr txBox="1">
            <a:spLocks noChangeArrowheads="1"/>
          </p:cNvSpPr>
          <p:nvPr/>
        </p:nvSpPr>
        <p:spPr bwMode="auto">
          <a:xfrm>
            <a:off x="6256339" y="5349875"/>
            <a:ext cx="4095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600"/>
              <a:t>H</a:t>
            </a:r>
            <a:r>
              <a:rPr lang="cs-CZ" sz="1600" baseline="50000"/>
              <a:t>+</a:t>
            </a:r>
            <a:endParaRPr lang="cs-CZ" sz="1600"/>
          </a:p>
        </p:txBody>
      </p:sp>
      <p:sp>
        <p:nvSpPr>
          <p:cNvPr id="49199" name="Text Box 47"/>
          <p:cNvSpPr txBox="1">
            <a:spLocks noChangeArrowheads="1"/>
          </p:cNvSpPr>
          <p:nvPr/>
        </p:nvSpPr>
        <p:spPr bwMode="auto">
          <a:xfrm>
            <a:off x="6177380" y="2421523"/>
            <a:ext cx="53732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600"/>
              <a:t>OH</a:t>
            </a:r>
            <a:r>
              <a:rPr lang="cs-CZ" sz="1600" baseline="50000"/>
              <a:t>-</a:t>
            </a:r>
            <a:endParaRPr lang="cs-CZ" sz="1600"/>
          </a:p>
        </p:txBody>
      </p:sp>
      <p:sp>
        <p:nvSpPr>
          <p:cNvPr id="49200" name="Text Box 48"/>
          <p:cNvSpPr txBox="1">
            <a:spLocks noChangeArrowheads="1"/>
          </p:cNvSpPr>
          <p:nvPr/>
        </p:nvSpPr>
        <p:spPr bwMode="auto">
          <a:xfrm>
            <a:off x="5311776" y="1984089"/>
            <a:ext cx="727075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/>
              <a:t>HCO</a:t>
            </a:r>
            <a:r>
              <a:rPr lang="cs-CZ" sz="1600" baseline="-25000"/>
              <a:t>3</a:t>
            </a:r>
            <a:r>
              <a:rPr lang="cs-CZ" sz="1600" baseline="50000"/>
              <a:t>-</a:t>
            </a:r>
            <a:endParaRPr lang="cs-CZ" sz="1600"/>
          </a:p>
        </p:txBody>
      </p:sp>
      <p:sp>
        <p:nvSpPr>
          <p:cNvPr id="49201" name="Oval 49"/>
          <p:cNvSpPr>
            <a:spLocks noChangeArrowheads="1"/>
          </p:cNvSpPr>
          <p:nvPr/>
        </p:nvSpPr>
        <p:spPr bwMode="auto">
          <a:xfrm>
            <a:off x="5684838" y="1106489"/>
            <a:ext cx="531812" cy="547687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202" name="Text Box 50"/>
          <p:cNvSpPr txBox="1">
            <a:spLocks noChangeArrowheads="1"/>
          </p:cNvSpPr>
          <p:nvPr/>
        </p:nvSpPr>
        <p:spPr bwMode="auto">
          <a:xfrm>
            <a:off x="6026151" y="635000"/>
            <a:ext cx="4222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600"/>
              <a:t>Cl</a:t>
            </a:r>
            <a:r>
              <a:rPr lang="cs-CZ" sz="1600" baseline="50000"/>
              <a:t>-</a:t>
            </a:r>
            <a:endParaRPr lang="cs-CZ" sz="1600"/>
          </a:p>
        </p:txBody>
      </p:sp>
      <p:sp>
        <p:nvSpPr>
          <p:cNvPr id="49203" name="Text Box 51"/>
          <p:cNvSpPr txBox="1">
            <a:spLocks noChangeArrowheads="1"/>
          </p:cNvSpPr>
          <p:nvPr/>
        </p:nvSpPr>
        <p:spPr bwMode="auto">
          <a:xfrm>
            <a:off x="7027864" y="1582738"/>
            <a:ext cx="4222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600"/>
              <a:t>Cl</a:t>
            </a:r>
            <a:r>
              <a:rPr lang="cs-CZ" sz="1600" baseline="50000"/>
              <a:t>-</a:t>
            </a:r>
            <a:endParaRPr lang="cs-CZ" sz="1600"/>
          </a:p>
        </p:txBody>
      </p:sp>
      <p:sp>
        <p:nvSpPr>
          <p:cNvPr id="49204" name="Text Box 52"/>
          <p:cNvSpPr txBox="1">
            <a:spLocks noChangeArrowheads="1"/>
          </p:cNvSpPr>
          <p:nvPr/>
        </p:nvSpPr>
        <p:spPr bwMode="auto">
          <a:xfrm>
            <a:off x="5403851" y="499777"/>
            <a:ext cx="727075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/>
              <a:t>HCO</a:t>
            </a:r>
            <a:r>
              <a:rPr lang="cs-CZ" sz="1600" baseline="-25000"/>
              <a:t>3</a:t>
            </a:r>
            <a:r>
              <a:rPr lang="cs-CZ" sz="1600" baseline="50000"/>
              <a:t>-</a:t>
            </a:r>
            <a:endParaRPr lang="cs-CZ" sz="1600"/>
          </a:p>
        </p:txBody>
      </p:sp>
      <p:sp>
        <p:nvSpPr>
          <p:cNvPr id="49205" name="Line 53"/>
          <p:cNvSpPr>
            <a:spLocks noChangeShapeType="1"/>
          </p:cNvSpPr>
          <p:nvPr/>
        </p:nvSpPr>
        <p:spPr bwMode="auto">
          <a:xfrm flipH="1">
            <a:off x="5673726" y="992189"/>
            <a:ext cx="9525" cy="1100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206" name="Freeform 54"/>
          <p:cNvSpPr>
            <a:spLocks/>
          </p:cNvSpPr>
          <p:nvPr/>
        </p:nvSpPr>
        <p:spPr bwMode="auto">
          <a:xfrm>
            <a:off x="6216651" y="952500"/>
            <a:ext cx="754063" cy="903288"/>
          </a:xfrm>
          <a:custGeom>
            <a:avLst/>
            <a:gdLst>
              <a:gd name="T0" fmla="*/ 5040316 w 475"/>
              <a:gd name="T1" fmla="*/ 0 h 569"/>
              <a:gd name="T2" fmla="*/ 0 w 475"/>
              <a:gd name="T3" fmla="*/ 1209675547 h 569"/>
              <a:gd name="T4" fmla="*/ 468749451 w 475"/>
              <a:gd name="T5" fmla="*/ 1345764002 h 569"/>
              <a:gd name="T6" fmla="*/ 1197075895 w 475"/>
              <a:gd name="T7" fmla="*/ 1345764002 h 569"/>
              <a:gd name="T8" fmla="*/ 0 60000 65536"/>
              <a:gd name="T9" fmla="*/ 0 60000 65536"/>
              <a:gd name="T10" fmla="*/ 0 60000 65536"/>
              <a:gd name="T11" fmla="*/ 0 60000 65536"/>
              <a:gd name="T12" fmla="*/ 0 w 475"/>
              <a:gd name="T13" fmla="*/ 0 h 569"/>
              <a:gd name="T14" fmla="*/ 475 w 475"/>
              <a:gd name="T15" fmla="*/ 569 h 5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5" h="569">
                <a:moveTo>
                  <a:pt x="2" y="0"/>
                </a:moveTo>
                <a:lnTo>
                  <a:pt x="0" y="480"/>
                </a:lnTo>
                <a:cubicBezTo>
                  <a:pt x="31" y="569"/>
                  <a:pt x="107" y="525"/>
                  <a:pt x="186" y="534"/>
                </a:cubicBezTo>
                <a:cubicBezTo>
                  <a:pt x="265" y="543"/>
                  <a:pt x="415" y="534"/>
                  <a:pt x="475" y="53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207" name="Freeform 55"/>
          <p:cNvSpPr>
            <a:spLocks/>
          </p:cNvSpPr>
          <p:nvPr/>
        </p:nvSpPr>
        <p:spPr bwMode="auto">
          <a:xfrm>
            <a:off x="6443663" y="742951"/>
            <a:ext cx="804862" cy="854075"/>
          </a:xfrm>
          <a:custGeom>
            <a:avLst/>
            <a:gdLst>
              <a:gd name="T0" fmla="*/ 0 w 507"/>
              <a:gd name="T1" fmla="*/ 88204660 h 538"/>
              <a:gd name="T2" fmla="*/ 1083666650 w 507"/>
              <a:gd name="T3" fmla="*/ 211693128 h 538"/>
              <a:gd name="T4" fmla="*/ 1161790633 w 507"/>
              <a:gd name="T5" fmla="*/ 1355843844 h 538"/>
              <a:gd name="T6" fmla="*/ 0 60000 65536"/>
              <a:gd name="T7" fmla="*/ 0 60000 65536"/>
              <a:gd name="T8" fmla="*/ 0 60000 65536"/>
              <a:gd name="T9" fmla="*/ 0 w 507"/>
              <a:gd name="T10" fmla="*/ 0 h 538"/>
              <a:gd name="T11" fmla="*/ 507 w 507"/>
              <a:gd name="T12" fmla="*/ 538 h 5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7" h="538">
                <a:moveTo>
                  <a:pt x="0" y="35"/>
                </a:moveTo>
                <a:cubicBezTo>
                  <a:pt x="72" y="43"/>
                  <a:pt x="353" y="0"/>
                  <a:pt x="430" y="84"/>
                </a:cubicBezTo>
                <a:cubicBezTo>
                  <a:pt x="507" y="168"/>
                  <a:pt x="455" y="444"/>
                  <a:pt x="461" y="53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7083426" y="1057276"/>
            <a:ext cx="207963" cy="442913"/>
            <a:chOff x="3950" y="404"/>
            <a:chExt cx="131" cy="279"/>
          </a:xfrm>
        </p:grpSpPr>
        <p:sp>
          <p:nvSpPr>
            <p:cNvPr id="49282" name="AutoShape 57"/>
            <p:cNvSpPr>
              <a:spLocks noChangeArrowheads="1"/>
            </p:cNvSpPr>
            <p:nvPr/>
          </p:nvSpPr>
          <p:spPr bwMode="auto">
            <a:xfrm>
              <a:off x="3950" y="405"/>
              <a:ext cx="131" cy="278"/>
            </a:xfrm>
            <a:prstGeom prst="can">
              <a:avLst>
                <a:gd name="adj" fmla="val 53053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9283" name="Line 58"/>
            <p:cNvSpPr>
              <a:spLocks noChangeShapeType="1"/>
            </p:cNvSpPr>
            <p:nvPr/>
          </p:nvSpPr>
          <p:spPr bwMode="auto">
            <a:xfrm>
              <a:off x="4014" y="404"/>
              <a:ext cx="0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49209" name="Line 59"/>
          <p:cNvSpPr>
            <a:spLocks noChangeShapeType="1"/>
          </p:cNvSpPr>
          <p:nvPr/>
        </p:nvSpPr>
        <p:spPr bwMode="auto">
          <a:xfrm flipH="1" flipV="1">
            <a:off x="6624639" y="2624139"/>
            <a:ext cx="249237" cy="3016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210" name="Line 60"/>
          <p:cNvSpPr>
            <a:spLocks noChangeShapeType="1"/>
          </p:cNvSpPr>
          <p:nvPr/>
        </p:nvSpPr>
        <p:spPr bwMode="auto">
          <a:xfrm flipH="1">
            <a:off x="6586539" y="2922588"/>
            <a:ext cx="300037" cy="3730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211" name="Line 61"/>
          <p:cNvSpPr>
            <a:spLocks noChangeShapeType="1"/>
          </p:cNvSpPr>
          <p:nvPr/>
        </p:nvSpPr>
        <p:spPr bwMode="auto">
          <a:xfrm flipH="1" flipV="1">
            <a:off x="6180139" y="2257426"/>
            <a:ext cx="128587" cy="2143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212" name="Line 62"/>
          <p:cNvSpPr>
            <a:spLocks noChangeShapeType="1"/>
          </p:cNvSpPr>
          <p:nvPr/>
        </p:nvSpPr>
        <p:spPr bwMode="auto">
          <a:xfrm flipH="1">
            <a:off x="6192839" y="2078039"/>
            <a:ext cx="128587" cy="1873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213" name="Line 63"/>
          <p:cNvSpPr>
            <a:spLocks noChangeShapeType="1"/>
          </p:cNvSpPr>
          <p:nvPr/>
        </p:nvSpPr>
        <p:spPr bwMode="auto">
          <a:xfrm flipH="1">
            <a:off x="5942014" y="2286000"/>
            <a:ext cx="23177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214" name="Text Box 64"/>
          <p:cNvSpPr txBox="1">
            <a:spLocks noChangeArrowheads="1"/>
          </p:cNvSpPr>
          <p:nvPr/>
        </p:nvSpPr>
        <p:spPr bwMode="auto">
          <a:xfrm>
            <a:off x="5299075" y="6119527"/>
            <a:ext cx="546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/>
              <a:t>NH</a:t>
            </a:r>
            <a:r>
              <a:rPr lang="cs-CZ" sz="1600" baseline="-25000"/>
              <a:t>3</a:t>
            </a:r>
            <a:endParaRPr lang="cs-CZ" sz="1600"/>
          </a:p>
        </p:txBody>
      </p:sp>
      <p:sp>
        <p:nvSpPr>
          <p:cNvPr id="49215" name="Text Box 65"/>
          <p:cNvSpPr txBox="1">
            <a:spLocks noChangeArrowheads="1"/>
          </p:cNvSpPr>
          <p:nvPr/>
        </p:nvSpPr>
        <p:spPr bwMode="auto">
          <a:xfrm>
            <a:off x="7084958" y="6244223"/>
            <a:ext cx="63511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600"/>
              <a:t>NH</a:t>
            </a:r>
            <a:r>
              <a:rPr lang="cs-CZ" sz="1600" baseline="-25000"/>
              <a:t>4</a:t>
            </a:r>
            <a:r>
              <a:rPr lang="cs-CZ" sz="1600" baseline="50000"/>
              <a:t>+</a:t>
            </a:r>
            <a:endParaRPr lang="cs-CZ" sz="1600"/>
          </a:p>
        </p:txBody>
      </p:sp>
      <p:sp>
        <p:nvSpPr>
          <p:cNvPr id="49216" name="Text Box 66"/>
          <p:cNvSpPr txBox="1">
            <a:spLocks noChangeArrowheads="1"/>
          </p:cNvSpPr>
          <p:nvPr/>
        </p:nvSpPr>
        <p:spPr bwMode="auto">
          <a:xfrm>
            <a:off x="5015880" y="5589240"/>
            <a:ext cx="9588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cs-CZ" sz="1600" dirty="0"/>
              <a:t>HCO</a:t>
            </a:r>
            <a:r>
              <a:rPr lang="cs-CZ" sz="1600" baseline="-25000" dirty="0"/>
              <a:t>3</a:t>
            </a:r>
            <a:r>
              <a:rPr lang="cs-CZ" sz="1600" baseline="50000" dirty="0"/>
              <a:t>-</a:t>
            </a:r>
            <a:endParaRPr lang="cs-CZ" sz="1600" dirty="0"/>
          </a:p>
        </p:txBody>
      </p:sp>
      <p:sp>
        <p:nvSpPr>
          <p:cNvPr id="49217" name="Text Box 67"/>
          <p:cNvSpPr txBox="1">
            <a:spLocks noChangeArrowheads="1"/>
          </p:cNvSpPr>
          <p:nvPr/>
        </p:nvSpPr>
        <p:spPr bwMode="auto">
          <a:xfrm>
            <a:off x="6986589" y="5576888"/>
            <a:ext cx="7270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/>
              <a:t>CO</a:t>
            </a:r>
            <a:r>
              <a:rPr lang="cs-CZ" sz="1600" baseline="-25000"/>
              <a:t>2</a:t>
            </a:r>
            <a:endParaRPr lang="cs-CZ" sz="1600"/>
          </a:p>
        </p:txBody>
      </p:sp>
      <p:sp>
        <p:nvSpPr>
          <p:cNvPr id="49218" name="Text Box 68"/>
          <p:cNvSpPr txBox="1">
            <a:spLocks noChangeArrowheads="1"/>
          </p:cNvSpPr>
          <p:nvPr/>
        </p:nvSpPr>
        <p:spPr bwMode="auto">
          <a:xfrm>
            <a:off x="5013326" y="5916613"/>
            <a:ext cx="9429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/>
              <a:t>HPO</a:t>
            </a:r>
            <a:r>
              <a:rPr lang="cs-CZ" sz="1600" baseline="-25000"/>
              <a:t>4</a:t>
            </a:r>
            <a:r>
              <a:rPr lang="cs-CZ" sz="1600" baseline="50000"/>
              <a:t>2-</a:t>
            </a:r>
            <a:endParaRPr lang="cs-CZ" sz="1600"/>
          </a:p>
        </p:txBody>
      </p:sp>
      <p:sp>
        <p:nvSpPr>
          <p:cNvPr id="49219" name="Text Box 69"/>
          <p:cNvSpPr txBox="1">
            <a:spLocks noChangeArrowheads="1"/>
          </p:cNvSpPr>
          <p:nvPr/>
        </p:nvSpPr>
        <p:spPr bwMode="auto">
          <a:xfrm>
            <a:off x="6985001" y="5905500"/>
            <a:ext cx="9429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/>
              <a:t>H</a:t>
            </a:r>
            <a:r>
              <a:rPr lang="cs-CZ" sz="1600" baseline="-25000"/>
              <a:t>2</a:t>
            </a:r>
            <a:r>
              <a:rPr lang="cs-CZ" sz="1600"/>
              <a:t>PO</a:t>
            </a:r>
            <a:r>
              <a:rPr lang="cs-CZ" sz="1600" baseline="-25000"/>
              <a:t>4</a:t>
            </a:r>
            <a:r>
              <a:rPr lang="cs-CZ" sz="1600" baseline="50000"/>
              <a:t>-</a:t>
            </a:r>
            <a:endParaRPr lang="cs-CZ" sz="1600"/>
          </a:p>
        </p:txBody>
      </p:sp>
      <p:sp>
        <p:nvSpPr>
          <p:cNvPr id="49220" name="Text Box 70"/>
          <p:cNvSpPr txBox="1">
            <a:spLocks noChangeArrowheads="1"/>
          </p:cNvSpPr>
          <p:nvPr/>
        </p:nvSpPr>
        <p:spPr bwMode="auto">
          <a:xfrm>
            <a:off x="7824193" y="5949281"/>
            <a:ext cx="17459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400" i="1" dirty="0"/>
              <a:t>(</a:t>
            </a:r>
            <a:r>
              <a:rPr lang="cs-CZ" sz="1400" i="1" dirty="0" err="1"/>
              <a:t>titrovatelná</a:t>
            </a:r>
            <a:r>
              <a:rPr lang="cs-CZ" sz="1400" i="1" dirty="0"/>
              <a:t> acidita)</a:t>
            </a:r>
            <a:endParaRPr lang="cs-CZ" sz="1200" i="1" dirty="0"/>
          </a:p>
        </p:txBody>
      </p:sp>
      <p:sp>
        <p:nvSpPr>
          <p:cNvPr id="49221" name="Freeform 71"/>
          <p:cNvSpPr>
            <a:spLocks/>
          </p:cNvSpPr>
          <p:nvPr/>
        </p:nvSpPr>
        <p:spPr bwMode="auto">
          <a:xfrm>
            <a:off x="6380163" y="5688014"/>
            <a:ext cx="692150" cy="441325"/>
          </a:xfrm>
          <a:custGeom>
            <a:avLst/>
            <a:gdLst>
              <a:gd name="T0" fmla="*/ 22507427 w 386"/>
              <a:gd name="T1" fmla="*/ 0 h 278"/>
              <a:gd name="T2" fmla="*/ 93244797 w 386"/>
              <a:gd name="T3" fmla="*/ 592235863 h 278"/>
              <a:gd name="T4" fmla="*/ 581974464 w 386"/>
              <a:gd name="T5" fmla="*/ 645159915 h 278"/>
              <a:gd name="T6" fmla="*/ 1241118249 w 386"/>
              <a:gd name="T7" fmla="*/ 652721174 h 278"/>
              <a:gd name="T8" fmla="*/ 0 60000 65536"/>
              <a:gd name="T9" fmla="*/ 0 60000 65536"/>
              <a:gd name="T10" fmla="*/ 0 60000 65536"/>
              <a:gd name="T11" fmla="*/ 0 60000 65536"/>
              <a:gd name="T12" fmla="*/ 0 w 386"/>
              <a:gd name="T13" fmla="*/ 0 h 278"/>
              <a:gd name="T14" fmla="*/ 386 w 386"/>
              <a:gd name="T15" fmla="*/ 278 h 2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6" h="278">
                <a:moveTo>
                  <a:pt x="7" y="0"/>
                </a:moveTo>
                <a:cubicBezTo>
                  <a:pt x="11" y="38"/>
                  <a:pt x="0" y="192"/>
                  <a:pt x="29" y="235"/>
                </a:cubicBezTo>
                <a:cubicBezTo>
                  <a:pt x="58" y="278"/>
                  <a:pt x="122" y="252"/>
                  <a:pt x="181" y="256"/>
                </a:cubicBezTo>
                <a:cubicBezTo>
                  <a:pt x="240" y="260"/>
                  <a:pt x="343" y="258"/>
                  <a:pt x="386" y="259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222" name="Freeform 72"/>
          <p:cNvSpPr>
            <a:spLocks/>
          </p:cNvSpPr>
          <p:nvPr/>
        </p:nvSpPr>
        <p:spPr bwMode="auto">
          <a:xfrm>
            <a:off x="6386513" y="5980114"/>
            <a:ext cx="665162" cy="484187"/>
          </a:xfrm>
          <a:custGeom>
            <a:avLst/>
            <a:gdLst>
              <a:gd name="T0" fmla="*/ 20787174 w 386"/>
              <a:gd name="T1" fmla="*/ 0 h 278"/>
              <a:gd name="T2" fmla="*/ 86114354 w 386"/>
              <a:gd name="T3" fmla="*/ 712860761 h 278"/>
              <a:gd name="T4" fmla="*/ 537475066 w 386"/>
              <a:gd name="T5" fmla="*/ 776562674 h 278"/>
              <a:gd name="T6" fmla="*/ 1146218945 w 386"/>
              <a:gd name="T7" fmla="*/ 785662947 h 278"/>
              <a:gd name="T8" fmla="*/ 0 60000 65536"/>
              <a:gd name="T9" fmla="*/ 0 60000 65536"/>
              <a:gd name="T10" fmla="*/ 0 60000 65536"/>
              <a:gd name="T11" fmla="*/ 0 60000 65536"/>
              <a:gd name="T12" fmla="*/ 0 w 386"/>
              <a:gd name="T13" fmla="*/ 0 h 278"/>
              <a:gd name="T14" fmla="*/ 386 w 386"/>
              <a:gd name="T15" fmla="*/ 278 h 2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6" h="278">
                <a:moveTo>
                  <a:pt x="7" y="0"/>
                </a:moveTo>
                <a:cubicBezTo>
                  <a:pt x="11" y="38"/>
                  <a:pt x="0" y="192"/>
                  <a:pt x="29" y="235"/>
                </a:cubicBezTo>
                <a:cubicBezTo>
                  <a:pt x="58" y="278"/>
                  <a:pt x="122" y="252"/>
                  <a:pt x="181" y="256"/>
                </a:cubicBezTo>
                <a:cubicBezTo>
                  <a:pt x="240" y="260"/>
                  <a:pt x="343" y="258"/>
                  <a:pt x="386" y="259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223" name="Freeform 73"/>
          <p:cNvSpPr>
            <a:spLocks/>
          </p:cNvSpPr>
          <p:nvPr/>
        </p:nvSpPr>
        <p:spPr bwMode="auto">
          <a:xfrm>
            <a:off x="6376989" y="5607050"/>
            <a:ext cx="674687" cy="190500"/>
          </a:xfrm>
          <a:custGeom>
            <a:avLst/>
            <a:gdLst>
              <a:gd name="T0" fmla="*/ 21385480 w 386"/>
              <a:gd name="T1" fmla="*/ 0 h 278"/>
              <a:gd name="T2" fmla="*/ 88598987 w 386"/>
              <a:gd name="T3" fmla="*/ 110348833 h 278"/>
              <a:gd name="T4" fmla="*/ 552979452 w 386"/>
              <a:gd name="T5" fmla="*/ 120209602 h 278"/>
              <a:gd name="T6" fmla="*/ 1179281276 w 386"/>
              <a:gd name="T7" fmla="*/ 121618479 h 278"/>
              <a:gd name="T8" fmla="*/ 0 60000 65536"/>
              <a:gd name="T9" fmla="*/ 0 60000 65536"/>
              <a:gd name="T10" fmla="*/ 0 60000 65536"/>
              <a:gd name="T11" fmla="*/ 0 60000 65536"/>
              <a:gd name="T12" fmla="*/ 0 w 386"/>
              <a:gd name="T13" fmla="*/ 0 h 278"/>
              <a:gd name="T14" fmla="*/ 386 w 386"/>
              <a:gd name="T15" fmla="*/ 278 h 2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6" h="278">
                <a:moveTo>
                  <a:pt x="7" y="0"/>
                </a:moveTo>
                <a:cubicBezTo>
                  <a:pt x="11" y="38"/>
                  <a:pt x="0" y="192"/>
                  <a:pt x="29" y="235"/>
                </a:cubicBezTo>
                <a:cubicBezTo>
                  <a:pt x="58" y="278"/>
                  <a:pt x="122" y="252"/>
                  <a:pt x="181" y="256"/>
                </a:cubicBezTo>
                <a:cubicBezTo>
                  <a:pt x="240" y="260"/>
                  <a:pt x="343" y="258"/>
                  <a:pt x="386" y="259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224" name="Line 74"/>
          <p:cNvSpPr>
            <a:spLocks noChangeShapeType="1"/>
          </p:cNvSpPr>
          <p:nvPr/>
        </p:nvSpPr>
        <p:spPr bwMode="auto">
          <a:xfrm flipH="1" flipV="1">
            <a:off x="5780088" y="5776914"/>
            <a:ext cx="785812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225" name="Line 75"/>
          <p:cNvSpPr>
            <a:spLocks noChangeShapeType="1"/>
          </p:cNvSpPr>
          <p:nvPr/>
        </p:nvSpPr>
        <p:spPr bwMode="auto">
          <a:xfrm flipH="1" flipV="1">
            <a:off x="5751514" y="6084889"/>
            <a:ext cx="776287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226" name="Line 76"/>
          <p:cNvSpPr>
            <a:spLocks noChangeShapeType="1"/>
          </p:cNvSpPr>
          <p:nvPr/>
        </p:nvSpPr>
        <p:spPr bwMode="auto">
          <a:xfrm flipH="1">
            <a:off x="5740400" y="6427789"/>
            <a:ext cx="7493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227" name="Oval 77"/>
          <p:cNvSpPr>
            <a:spLocks noChangeArrowheads="1"/>
          </p:cNvSpPr>
          <p:nvPr/>
        </p:nvSpPr>
        <p:spPr bwMode="auto">
          <a:xfrm>
            <a:off x="8882063" y="1028700"/>
            <a:ext cx="531812" cy="547688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228" name="Oval 78"/>
          <p:cNvSpPr>
            <a:spLocks noChangeArrowheads="1"/>
          </p:cNvSpPr>
          <p:nvPr/>
        </p:nvSpPr>
        <p:spPr bwMode="auto">
          <a:xfrm>
            <a:off x="8970964" y="1130300"/>
            <a:ext cx="338137" cy="336550"/>
          </a:xfrm>
          <a:prstGeom prst="ellipse">
            <a:avLst/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229" name="Oval 79"/>
          <p:cNvSpPr>
            <a:spLocks noChangeArrowheads="1"/>
          </p:cNvSpPr>
          <p:nvPr/>
        </p:nvSpPr>
        <p:spPr bwMode="auto">
          <a:xfrm>
            <a:off x="9139238" y="1984376"/>
            <a:ext cx="209550" cy="207963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230" name="Line 80"/>
          <p:cNvSpPr>
            <a:spLocks noChangeShapeType="1"/>
          </p:cNvSpPr>
          <p:nvPr/>
        </p:nvSpPr>
        <p:spPr bwMode="auto">
          <a:xfrm>
            <a:off x="9297988" y="1257300"/>
            <a:ext cx="36512" cy="819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231" name="Line 81"/>
          <p:cNvSpPr>
            <a:spLocks noChangeShapeType="1"/>
          </p:cNvSpPr>
          <p:nvPr/>
        </p:nvSpPr>
        <p:spPr bwMode="auto">
          <a:xfrm flipH="1" flipV="1">
            <a:off x="8967789" y="1311275"/>
            <a:ext cx="168275" cy="787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232" name="Rectangle 82"/>
          <p:cNvSpPr>
            <a:spLocks noChangeArrowheads="1"/>
          </p:cNvSpPr>
          <p:nvPr/>
        </p:nvSpPr>
        <p:spPr bwMode="auto">
          <a:xfrm>
            <a:off x="8786814" y="2192339"/>
            <a:ext cx="1317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 dirty="0"/>
              <a:t>H</a:t>
            </a:r>
            <a:r>
              <a:rPr lang="cs-CZ" sz="1200" b="1" baseline="60000" dirty="0"/>
              <a:t>+ </a:t>
            </a:r>
            <a:r>
              <a:rPr lang="cs-CZ" sz="1200" b="1" dirty="0"/>
              <a:t>-</a:t>
            </a:r>
            <a:r>
              <a:rPr lang="cs-CZ" sz="1200" b="1" dirty="0" err="1"/>
              <a:t>ATPase</a:t>
            </a:r>
            <a:endParaRPr lang="cs-CZ" sz="1600" dirty="0"/>
          </a:p>
        </p:txBody>
      </p:sp>
      <p:sp>
        <p:nvSpPr>
          <p:cNvPr id="49233" name="Oval 83"/>
          <p:cNvSpPr>
            <a:spLocks noChangeArrowheads="1"/>
          </p:cNvSpPr>
          <p:nvPr/>
        </p:nvSpPr>
        <p:spPr bwMode="auto">
          <a:xfrm>
            <a:off x="9610726" y="4440239"/>
            <a:ext cx="531813" cy="547687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234" name="Line 84"/>
          <p:cNvSpPr>
            <a:spLocks noChangeShapeType="1"/>
          </p:cNvSpPr>
          <p:nvPr/>
        </p:nvSpPr>
        <p:spPr bwMode="auto">
          <a:xfrm>
            <a:off x="13587413" y="4595813"/>
            <a:ext cx="36512" cy="819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235" name="Line 85"/>
          <p:cNvSpPr>
            <a:spLocks noChangeShapeType="1"/>
          </p:cNvSpPr>
          <p:nvPr/>
        </p:nvSpPr>
        <p:spPr bwMode="auto">
          <a:xfrm>
            <a:off x="8863014" y="803275"/>
            <a:ext cx="7937" cy="170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236" name="Text Box 86"/>
          <p:cNvSpPr txBox="1">
            <a:spLocks noChangeArrowheads="1"/>
          </p:cNvSpPr>
          <p:nvPr/>
        </p:nvSpPr>
        <p:spPr bwMode="auto">
          <a:xfrm>
            <a:off x="7729538" y="2806700"/>
            <a:ext cx="8636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/>
              <a:t>H</a:t>
            </a:r>
            <a:r>
              <a:rPr lang="cs-CZ" sz="1600" baseline="-25000"/>
              <a:t>2</a:t>
            </a:r>
            <a:r>
              <a:rPr lang="cs-CZ" sz="1600"/>
              <a:t>O</a:t>
            </a:r>
          </a:p>
        </p:txBody>
      </p:sp>
      <p:sp>
        <p:nvSpPr>
          <p:cNvPr id="49237" name="Text Box 87"/>
          <p:cNvSpPr txBox="1">
            <a:spLocks noChangeArrowheads="1"/>
          </p:cNvSpPr>
          <p:nvPr/>
        </p:nvSpPr>
        <p:spPr bwMode="auto">
          <a:xfrm>
            <a:off x="8675689" y="2554288"/>
            <a:ext cx="4095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600"/>
              <a:t>H</a:t>
            </a:r>
            <a:r>
              <a:rPr lang="cs-CZ" sz="1600" baseline="50000"/>
              <a:t>+</a:t>
            </a:r>
            <a:endParaRPr lang="cs-CZ" sz="1600"/>
          </a:p>
        </p:txBody>
      </p:sp>
      <p:sp>
        <p:nvSpPr>
          <p:cNvPr id="49238" name="Text Box 88"/>
          <p:cNvSpPr txBox="1">
            <a:spLocks noChangeArrowheads="1"/>
          </p:cNvSpPr>
          <p:nvPr/>
        </p:nvSpPr>
        <p:spPr bwMode="auto">
          <a:xfrm>
            <a:off x="8612605" y="3137486"/>
            <a:ext cx="53732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600"/>
              <a:t>OH</a:t>
            </a:r>
            <a:r>
              <a:rPr lang="cs-CZ" sz="1600" baseline="50000"/>
              <a:t>-</a:t>
            </a:r>
            <a:endParaRPr lang="cs-CZ" sz="1600"/>
          </a:p>
        </p:txBody>
      </p:sp>
      <p:sp>
        <p:nvSpPr>
          <p:cNvPr id="49239" name="Line 89"/>
          <p:cNvSpPr>
            <a:spLocks noChangeShapeType="1"/>
          </p:cNvSpPr>
          <p:nvPr/>
        </p:nvSpPr>
        <p:spPr bwMode="auto">
          <a:xfrm flipH="1" flipV="1">
            <a:off x="8396288" y="2984501"/>
            <a:ext cx="317500" cy="2841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240" name="Line 90"/>
          <p:cNvSpPr>
            <a:spLocks noChangeShapeType="1"/>
          </p:cNvSpPr>
          <p:nvPr/>
        </p:nvSpPr>
        <p:spPr bwMode="auto">
          <a:xfrm flipH="1">
            <a:off x="8399463" y="2762250"/>
            <a:ext cx="336550" cy="2174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241" name="Text Box 91"/>
          <p:cNvSpPr txBox="1">
            <a:spLocks noChangeArrowheads="1"/>
          </p:cNvSpPr>
          <p:nvPr/>
        </p:nvSpPr>
        <p:spPr bwMode="auto">
          <a:xfrm>
            <a:off x="8504238" y="3767138"/>
            <a:ext cx="8636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/>
              <a:t>CO</a:t>
            </a:r>
            <a:r>
              <a:rPr lang="cs-CZ" sz="1600" baseline="-25000"/>
              <a:t>2</a:t>
            </a:r>
            <a:endParaRPr lang="cs-CZ" sz="1600"/>
          </a:p>
        </p:txBody>
      </p:sp>
      <p:sp>
        <p:nvSpPr>
          <p:cNvPr id="49242" name="Text Box 92"/>
          <p:cNvSpPr txBox="1">
            <a:spLocks noChangeArrowheads="1"/>
          </p:cNvSpPr>
          <p:nvPr/>
        </p:nvSpPr>
        <p:spPr bwMode="auto">
          <a:xfrm>
            <a:off x="9328150" y="3421063"/>
            <a:ext cx="8636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/>
              <a:t>HCO</a:t>
            </a:r>
            <a:r>
              <a:rPr lang="cs-CZ" sz="1600" baseline="-25000"/>
              <a:t>3</a:t>
            </a:r>
            <a:r>
              <a:rPr lang="cs-CZ" sz="1600" baseline="50000"/>
              <a:t>-</a:t>
            </a:r>
            <a:endParaRPr lang="cs-CZ" sz="1600"/>
          </a:p>
        </p:txBody>
      </p:sp>
      <p:sp>
        <p:nvSpPr>
          <p:cNvPr id="49243" name="Text Box 93"/>
          <p:cNvSpPr txBox="1">
            <a:spLocks noChangeArrowheads="1"/>
          </p:cNvSpPr>
          <p:nvPr/>
        </p:nvSpPr>
        <p:spPr bwMode="auto">
          <a:xfrm>
            <a:off x="7784511" y="3444876"/>
            <a:ext cx="15664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400" b="1" i="1" dirty="0" err="1"/>
              <a:t>karboanhydrase</a:t>
            </a:r>
            <a:endParaRPr lang="cs-CZ" sz="1200" i="1" dirty="0"/>
          </a:p>
        </p:txBody>
      </p:sp>
      <p:sp>
        <p:nvSpPr>
          <p:cNvPr id="49244" name="Line 94"/>
          <p:cNvSpPr>
            <a:spLocks noChangeShapeType="1"/>
          </p:cNvSpPr>
          <p:nvPr/>
        </p:nvSpPr>
        <p:spPr bwMode="auto">
          <a:xfrm flipH="1" flipV="1">
            <a:off x="9085264" y="3327401"/>
            <a:ext cx="179387" cy="2587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245" name="Line 95"/>
          <p:cNvSpPr>
            <a:spLocks noChangeShapeType="1"/>
          </p:cNvSpPr>
          <p:nvPr/>
        </p:nvSpPr>
        <p:spPr bwMode="auto">
          <a:xfrm flipV="1">
            <a:off x="9002713" y="3592514"/>
            <a:ext cx="258762" cy="2317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246" name="Line 96"/>
          <p:cNvSpPr>
            <a:spLocks noChangeShapeType="1"/>
          </p:cNvSpPr>
          <p:nvPr/>
        </p:nvSpPr>
        <p:spPr bwMode="auto">
          <a:xfrm flipH="1">
            <a:off x="9250363" y="3597276"/>
            <a:ext cx="22860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247" name="Line 97"/>
          <p:cNvSpPr>
            <a:spLocks noChangeShapeType="1"/>
          </p:cNvSpPr>
          <p:nvPr/>
        </p:nvSpPr>
        <p:spPr bwMode="auto">
          <a:xfrm>
            <a:off x="10126663" y="774700"/>
            <a:ext cx="6350" cy="3079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10031413" y="1096963"/>
            <a:ext cx="207962" cy="442912"/>
            <a:chOff x="3950" y="404"/>
            <a:chExt cx="131" cy="279"/>
          </a:xfrm>
        </p:grpSpPr>
        <p:sp>
          <p:nvSpPr>
            <p:cNvPr id="49280" name="AutoShape 99"/>
            <p:cNvSpPr>
              <a:spLocks noChangeArrowheads="1"/>
            </p:cNvSpPr>
            <p:nvPr/>
          </p:nvSpPr>
          <p:spPr bwMode="auto">
            <a:xfrm>
              <a:off x="3950" y="405"/>
              <a:ext cx="131" cy="278"/>
            </a:xfrm>
            <a:prstGeom prst="can">
              <a:avLst>
                <a:gd name="adj" fmla="val 53053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9281" name="Line 100"/>
            <p:cNvSpPr>
              <a:spLocks noChangeShapeType="1"/>
            </p:cNvSpPr>
            <p:nvPr/>
          </p:nvSpPr>
          <p:spPr bwMode="auto">
            <a:xfrm>
              <a:off x="4014" y="404"/>
              <a:ext cx="0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49249" name="Line 101"/>
          <p:cNvSpPr>
            <a:spLocks noChangeShapeType="1"/>
          </p:cNvSpPr>
          <p:nvPr/>
        </p:nvSpPr>
        <p:spPr bwMode="auto">
          <a:xfrm flipH="1">
            <a:off x="10128251" y="4140200"/>
            <a:ext cx="3175" cy="132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250" name="Text Box 102"/>
          <p:cNvSpPr txBox="1">
            <a:spLocks noChangeArrowheads="1"/>
          </p:cNvSpPr>
          <p:nvPr/>
        </p:nvSpPr>
        <p:spPr bwMode="auto">
          <a:xfrm>
            <a:off x="9975851" y="3832225"/>
            <a:ext cx="4222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600"/>
              <a:t>Cl</a:t>
            </a:r>
            <a:r>
              <a:rPr lang="cs-CZ" sz="1600" baseline="50000"/>
              <a:t>-</a:t>
            </a:r>
            <a:endParaRPr lang="cs-CZ" sz="1600"/>
          </a:p>
        </p:txBody>
      </p:sp>
      <p:sp>
        <p:nvSpPr>
          <p:cNvPr id="49251" name="Line 103"/>
          <p:cNvSpPr>
            <a:spLocks noChangeShapeType="1"/>
          </p:cNvSpPr>
          <p:nvPr/>
        </p:nvSpPr>
        <p:spPr bwMode="auto">
          <a:xfrm>
            <a:off x="9598025" y="3789364"/>
            <a:ext cx="6350" cy="170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252" name="Text Box 104"/>
          <p:cNvSpPr txBox="1">
            <a:spLocks noChangeArrowheads="1"/>
          </p:cNvSpPr>
          <p:nvPr/>
        </p:nvSpPr>
        <p:spPr bwMode="auto">
          <a:xfrm>
            <a:off x="9912351" y="469900"/>
            <a:ext cx="4222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600"/>
              <a:t>Cl</a:t>
            </a:r>
            <a:r>
              <a:rPr lang="cs-CZ" sz="1600" baseline="50000"/>
              <a:t>-</a:t>
            </a:r>
            <a:endParaRPr lang="cs-CZ" sz="1600"/>
          </a:p>
        </p:txBody>
      </p:sp>
      <p:sp>
        <p:nvSpPr>
          <p:cNvPr id="49253" name="Text Box 105"/>
          <p:cNvSpPr txBox="1">
            <a:spLocks noChangeArrowheads="1"/>
          </p:cNvSpPr>
          <p:nvPr/>
        </p:nvSpPr>
        <p:spPr bwMode="auto">
          <a:xfrm>
            <a:off x="8705851" y="481013"/>
            <a:ext cx="4095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600"/>
              <a:t>H</a:t>
            </a:r>
            <a:r>
              <a:rPr lang="cs-CZ" sz="1600" baseline="50000"/>
              <a:t>+</a:t>
            </a:r>
            <a:endParaRPr lang="cs-CZ" sz="1600"/>
          </a:p>
        </p:txBody>
      </p:sp>
      <p:sp>
        <p:nvSpPr>
          <p:cNvPr id="49254" name="Text Box 106"/>
          <p:cNvSpPr txBox="1">
            <a:spLocks noChangeArrowheads="1"/>
          </p:cNvSpPr>
          <p:nvPr/>
        </p:nvSpPr>
        <p:spPr bwMode="auto">
          <a:xfrm>
            <a:off x="9185275" y="5453063"/>
            <a:ext cx="8636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/>
              <a:t>HCO</a:t>
            </a:r>
            <a:r>
              <a:rPr lang="cs-CZ" sz="1600" baseline="-25000"/>
              <a:t>3</a:t>
            </a:r>
            <a:r>
              <a:rPr lang="cs-CZ" sz="1600" baseline="50000"/>
              <a:t>-</a:t>
            </a:r>
            <a:endParaRPr lang="cs-CZ" sz="1600"/>
          </a:p>
        </p:txBody>
      </p:sp>
      <p:sp>
        <p:nvSpPr>
          <p:cNvPr id="49255" name="Text Box 107"/>
          <p:cNvSpPr txBox="1">
            <a:spLocks noChangeArrowheads="1"/>
          </p:cNvSpPr>
          <p:nvPr/>
        </p:nvSpPr>
        <p:spPr bwMode="auto">
          <a:xfrm>
            <a:off x="9945689" y="5448300"/>
            <a:ext cx="4222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600"/>
              <a:t>Cl</a:t>
            </a:r>
            <a:r>
              <a:rPr lang="cs-CZ" sz="1600" baseline="50000"/>
              <a:t>-</a:t>
            </a:r>
            <a:endParaRPr lang="cs-CZ" sz="1600"/>
          </a:p>
        </p:txBody>
      </p:sp>
      <p:sp>
        <p:nvSpPr>
          <p:cNvPr id="49256" name="Text Box 108"/>
          <p:cNvSpPr txBox="1">
            <a:spLocks noChangeArrowheads="1"/>
          </p:cNvSpPr>
          <p:nvPr/>
        </p:nvSpPr>
        <p:spPr bwMode="auto">
          <a:xfrm>
            <a:off x="5226050" y="170806"/>
            <a:ext cx="263048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b="1" i="1" dirty="0">
                <a:sym typeface="Symbol" pitchFamily="18" charset="2"/>
              </a:rPr>
              <a:t>-</a:t>
            </a:r>
            <a:r>
              <a:rPr lang="cs-CZ" b="1" i="1" dirty="0" err="1">
                <a:sym typeface="Symbol" pitchFamily="18" charset="2"/>
              </a:rPr>
              <a:t>intercalární</a:t>
            </a:r>
            <a:r>
              <a:rPr lang="cs-CZ" b="1" i="1" dirty="0">
                <a:sym typeface="Symbol" pitchFamily="18" charset="2"/>
              </a:rPr>
              <a:t> buňky</a:t>
            </a:r>
            <a:endParaRPr lang="cs-CZ" sz="2400" dirty="0"/>
          </a:p>
        </p:txBody>
      </p:sp>
      <p:sp>
        <p:nvSpPr>
          <p:cNvPr id="49257" name="Text Box 109"/>
          <p:cNvSpPr txBox="1">
            <a:spLocks noChangeArrowheads="1"/>
          </p:cNvSpPr>
          <p:nvPr/>
        </p:nvSpPr>
        <p:spPr bwMode="auto">
          <a:xfrm>
            <a:off x="7927976" y="140644"/>
            <a:ext cx="252571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dirty="0">
                <a:latin typeface="Symbol" pitchFamily="18" charset="2"/>
              </a:rPr>
              <a:t>b</a:t>
            </a:r>
            <a:r>
              <a:rPr lang="cs-CZ" b="1" i="1" dirty="0">
                <a:sym typeface="Symbol" pitchFamily="18" charset="2"/>
              </a:rPr>
              <a:t>-</a:t>
            </a:r>
            <a:r>
              <a:rPr lang="cs-CZ" b="1" i="1" dirty="0" err="1">
                <a:sym typeface="Symbol" pitchFamily="18" charset="2"/>
              </a:rPr>
              <a:t>intercalární</a:t>
            </a:r>
            <a:r>
              <a:rPr lang="cs-CZ" b="1" i="1" dirty="0">
                <a:sym typeface="Symbol" pitchFamily="18" charset="2"/>
              </a:rPr>
              <a:t> buňky</a:t>
            </a:r>
            <a:endParaRPr lang="cs-CZ" sz="2400" b="1" i="1" dirty="0">
              <a:sym typeface="Symbol" pitchFamily="18" charset="2"/>
            </a:endParaRPr>
          </a:p>
        </p:txBody>
      </p:sp>
      <p:sp>
        <p:nvSpPr>
          <p:cNvPr id="49258" name="Text Box 110"/>
          <p:cNvSpPr txBox="1">
            <a:spLocks noChangeArrowheads="1"/>
          </p:cNvSpPr>
          <p:nvPr/>
        </p:nvSpPr>
        <p:spPr bwMode="auto">
          <a:xfrm>
            <a:off x="2875696" y="153344"/>
            <a:ext cx="162095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b="1" i="1" dirty="0">
                <a:sym typeface="Symbol" pitchFamily="18" charset="2"/>
              </a:rPr>
              <a:t>Hlavní buňky</a:t>
            </a:r>
            <a:endParaRPr lang="cs-CZ" sz="2400" dirty="0"/>
          </a:p>
        </p:txBody>
      </p:sp>
      <p:sp>
        <p:nvSpPr>
          <p:cNvPr id="49259" name="Text Box 111"/>
          <p:cNvSpPr txBox="1">
            <a:spLocks noChangeArrowheads="1"/>
          </p:cNvSpPr>
          <p:nvPr/>
        </p:nvSpPr>
        <p:spPr bwMode="auto">
          <a:xfrm>
            <a:off x="2409951" y="5888982"/>
            <a:ext cx="109036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2400" b="1" i="1" dirty="0">
                <a:sym typeface="Symbol" pitchFamily="18" charset="2"/>
              </a:rPr>
              <a:t>lumen</a:t>
            </a:r>
            <a:endParaRPr lang="cs-CZ" sz="2400" dirty="0"/>
          </a:p>
        </p:txBody>
      </p:sp>
      <p:sp>
        <p:nvSpPr>
          <p:cNvPr id="27760" name="Freeform 112"/>
          <p:cNvSpPr>
            <a:spLocks/>
          </p:cNvSpPr>
          <p:nvPr/>
        </p:nvSpPr>
        <p:spPr bwMode="auto">
          <a:xfrm flipH="1">
            <a:off x="2805113" y="2473325"/>
            <a:ext cx="279400" cy="427038"/>
          </a:xfrm>
          <a:custGeom>
            <a:avLst/>
            <a:gdLst>
              <a:gd name="T0" fmla="*/ 40561965 w 291"/>
              <a:gd name="T1" fmla="*/ 12601587 h 269"/>
              <a:gd name="T2" fmla="*/ 261809332 w 291"/>
              <a:gd name="T3" fmla="*/ 12601587 h 269"/>
              <a:gd name="T4" fmla="*/ 258121445 w 291"/>
              <a:gd name="T5" fmla="*/ 115927320 h 269"/>
              <a:gd name="T6" fmla="*/ 67296036 w 291"/>
              <a:gd name="T7" fmla="*/ 128528904 h 269"/>
              <a:gd name="T8" fmla="*/ 198201152 w 291"/>
              <a:gd name="T9" fmla="*/ 403225388 h 269"/>
              <a:gd name="T10" fmla="*/ 62686403 w 291"/>
              <a:gd name="T11" fmla="*/ 609878448 h 269"/>
              <a:gd name="T12" fmla="*/ 263652795 w 291"/>
              <a:gd name="T13" fmla="*/ 609878448 h 269"/>
              <a:gd name="T14" fmla="*/ 268262413 w 291"/>
              <a:gd name="T15" fmla="*/ 677923510 h 269"/>
              <a:gd name="T16" fmla="*/ 0 w 291"/>
              <a:gd name="T17" fmla="*/ 660281609 h 269"/>
              <a:gd name="T18" fmla="*/ 0 w 291"/>
              <a:gd name="T19" fmla="*/ 0 h 269"/>
              <a:gd name="T20" fmla="*/ 40561965 w 291"/>
              <a:gd name="T21" fmla="*/ 12601587 h 2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91"/>
              <a:gd name="T34" fmla="*/ 0 h 269"/>
              <a:gd name="T35" fmla="*/ 291 w 291"/>
              <a:gd name="T36" fmla="*/ 269 h 2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91" h="269">
                <a:moveTo>
                  <a:pt x="44" y="5"/>
                </a:moveTo>
                <a:lnTo>
                  <a:pt x="284" y="5"/>
                </a:lnTo>
                <a:lnTo>
                  <a:pt x="280" y="46"/>
                </a:lnTo>
                <a:lnTo>
                  <a:pt x="73" y="51"/>
                </a:lnTo>
                <a:lnTo>
                  <a:pt x="215" y="160"/>
                </a:lnTo>
                <a:lnTo>
                  <a:pt x="68" y="242"/>
                </a:lnTo>
                <a:lnTo>
                  <a:pt x="286" y="242"/>
                </a:lnTo>
                <a:lnTo>
                  <a:pt x="291" y="269"/>
                </a:lnTo>
                <a:lnTo>
                  <a:pt x="0" y="262"/>
                </a:lnTo>
                <a:lnTo>
                  <a:pt x="0" y="0"/>
                </a:lnTo>
                <a:lnTo>
                  <a:pt x="44" y="5"/>
                </a:lnTo>
                <a:close/>
              </a:path>
            </a:pathLst>
          </a:custGeom>
          <a:solidFill>
            <a:srgbClr val="FF3300"/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261" name="Freeform 113"/>
          <p:cNvSpPr>
            <a:spLocks/>
          </p:cNvSpPr>
          <p:nvPr/>
        </p:nvSpPr>
        <p:spPr bwMode="auto">
          <a:xfrm flipH="1">
            <a:off x="2038350" y="1228726"/>
            <a:ext cx="228600" cy="303213"/>
          </a:xfrm>
          <a:custGeom>
            <a:avLst/>
            <a:gdLst>
              <a:gd name="T0" fmla="*/ 194267474 w 269"/>
              <a:gd name="T1" fmla="*/ 22682236 h 191"/>
              <a:gd name="T2" fmla="*/ 3610860 w 269"/>
              <a:gd name="T3" fmla="*/ 0 h 191"/>
              <a:gd name="T4" fmla="*/ 106161308 w 269"/>
              <a:gd name="T5" fmla="*/ 274698289 h 191"/>
              <a:gd name="T6" fmla="*/ 0 w 269"/>
              <a:gd name="T7" fmla="*/ 481351476 h 191"/>
              <a:gd name="T8" fmla="*/ 182712557 w 269"/>
              <a:gd name="T9" fmla="*/ 473790203 h 191"/>
              <a:gd name="T10" fmla="*/ 194267474 w 269"/>
              <a:gd name="T11" fmla="*/ 22682236 h 1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9"/>
              <a:gd name="T19" fmla="*/ 0 h 191"/>
              <a:gd name="T20" fmla="*/ 269 w 269"/>
              <a:gd name="T21" fmla="*/ 191 h 1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9" h="191">
                <a:moveTo>
                  <a:pt x="269" y="9"/>
                </a:moveTo>
                <a:lnTo>
                  <a:pt x="5" y="0"/>
                </a:lnTo>
                <a:lnTo>
                  <a:pt x="147" y="109"/>
                </a:lnTo>
                <a:lnTo>
                  <a:pt x="0" y="191"/>
                </a:lnTo>
                <a:lnTo>
                  <a:pt x="253" y="188"/>
                </a:lnTo>
                <a:lnTo>
                  <a:pt x="269" y="9"/>
                </a:lnTo>
                <a:close/>
              </a:path>
            </a:pathLst>
          </a:custGeom>
          <a:solidFill>
            <a:srgbClr val="FF3300"/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7762" name="Freeform 114"/>
          <p:cNvSpPr>
            <a:spLocks/>
          </p:cNvSpPr>
          <p:nvPr/>
        </p:nvSpPr>
        <p:spPr bwMode="auto">
          <a:xfrm flipH="1">
            <a:off x="5468938" y="2773364"/>
            <a:ext cx="279400" cy="427037"/>
          </a:xfrm>
          <a:custGeom>
            <a:avLst/>
            <a:gdLst>
              <a:gd name="T0" fmla="*/ 40561965 w 291"/>
              <a:gd name="T1" fmla="*/ 12599970 h 269"/>
              <a:gd name="T2" fmla="*/ 261809332 w 291"/>
              <a:gd name="T3" fmla="*/ 12599970 h 269"/>
              <a:gd name="T4" fmla="*/ 258121445 w 291"/>
              <a:gd name="T5" fmla="*/ 115927049 h 269"/>
              <a:gd name="T6" fmla="*/ 67296036 w 291"/>
              <a:gd name="T7" fmla="*/ 128527016 h 269"/>
              <a:gd name="T8" fmla="*/ 198201152 w 291"/>
              <a:gd name="T9" fmla="*/ 403224444 h 269"/>
              <a:gd name="T10" fmla="*/ 62686403 w 291"/>
              <a:gd name="T11" fmla="*/ 609875433 h 269"/>
              <a:gd name="T12" fmla="*/ 263652795 w 291"/>
              <a:gd name="T13" fmla="*/ 609875433 h 269"/>
              <a:gd name="T14" fmla="*/ 268262413 w 291"/>
              <a:gd name="T15" fmla="*/ 677920335 h 269"/>
              <a:gd name="T16" fmla="*/ 0 w 291"/>
              <a:gd name="T17" fmla="*/ 660280063 h 269"/>
              <a:gd name="T18" fmla="*/ 0 w 291"/>
              <a:gd name="T19" fmla="*/ 0 h 269"/>
              <a:gd name="T20" fmla="*/ 40561965 w 291"/>
              <a:gd name="T21" fmla="*/ 12599970 h 2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91"/>
              <a:gd name="T34" fmla="*/ 0 h 269"/>
              <a:gd name="T35" fmla="*/ 291 w 291"/>
              <a:gd name="T36" fmla="*/ 269 h 2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91" h="269">
                <a:moveTo>
                  <a:pt x="44" y="5"/>
                </a:moveTo>
                <a:lnTo>
                  <a:pt x="284" y="5"/>
                </a:lnTo>
                <a:lnTo>
                  <a:pt x="280" y="46"/>
                </a:lnTo>
                <a:lnTo>
                  <a:pt x="73" y="51"/>
                </a:lnTo>
                <a:lnTo>
                  <a:pt x="215" y="160"/>
                </a:lnTo>
                <a:lnTo>
                  <a:pt x="68" y="242"/>
                </a:lnTo>
                <a:lnTo>
                  <a:pt x="286" y="242"/>
                </a:lnTo>
                <a:lnTo>
                  <a:pt x="291" y="269"/>
                </a:lnTo>
                <a:lnTo>
                  <a:pt x="0" y="262"/>
                </a:lnTo>
                <a:lnTo>
                  <a:pt x="0" y="0"/>
                </a:lnTo>
                <a:lnTo>
                  <a:pt x="44" y="5"/>
                </a:lnTo>
                <a:close/>
              </a:path>
            </a:pathLst>
          </a:custGeom>
          <a:solidFill>
            <a:srgbClr val="FF3300"/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7763" name="Line 115"/>
          <p:cNvSpPr>
            <a:spLocks noChangeShapeType="1"/>
          </p:cNvSpPr>
          <p:nvPr/>
        </p:nvSpPr>
        <p:spPr bwMode="auto">
          <a:xfrm>
            <a:off x="3049588" y="2974976"/>
            <a:ext cx="838200" cy="148431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7764" name="Oval 116"/>
          <p:cNvSpPr>
            <a:spLocks noChangeArrowheads="1"/>
          </p:cNvSpPr>
          <p:nvPr/>
        </p:nvSpPr>
        <p:spPr bwMode="auto">
          <a:xfrm>
            <a:off x="5726114" y="4327525"/>
            <a:ext cx="225425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b="1"/>
              <a:t>+</a:t>
            </a:r>
            <a:endParaRPr lang="cs-CZ" sz="2400"/>
          </a:p>
        </p:txBody>
      </p:sp>
      <p:sp>
        <p:nvSpPr>
          <p:cNvPr id="27765" name="Oval 117"/>
          <p:cNvSpPr>
            <a:spLocks noChangeArrowheads="1"/>
          </p:cNvSpPr>
          <p:nvPr/>
        </p:nvSpPr>
        <p:spPr bwMode="auto">
          <a:xfrm>
            <a:off x="3233739" y="4341813"/>
            <a:ext cx="225425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b="1"/>
              <a:t>+</a:t>
            </a:r>
            <a:endParaRPr lang="cs-CZ" sz="2400"/>
          </a:p>
        </p:txBody>
      </p:sp>
      <p:sp>
        <p:nvSpPr>
          <p:cNvPr id="27766" name="Oval 118"/>
          <p:cNvSpPr>
            <a:spLocks noChangeArrowheads="1"/>
          </p:cNvSpPr>
          <p:nvPr/>
        </p:nvSpPr>
        <p:spPr bwMode="auto">
          <a:xfrm>
            <a:off x="3803651" y="4457700"/>
            <a:ext cx="225425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b="1"/>
              <a:t>+</a:t>
            </a:r>
            <a:endParaRPr lang="cs-CZ" sz="2400"/>
          </a:p>
        </p:txBody>
      </p:sp>
      <p:sp>
        <p:nvSpPr>
          <p:cNvPr id="27767" name="Oval 119"/>
          <p:cNvSpPr>
            <a:spLocks noChangeArrowheads="1"/>
          </p:cNvSpPr>
          <p:nvPr/>
        </p:nvSpPr>
        <p:spPr bwMode="auto">
          <a:xfrm>
            <a:off x="3675064" y="1716088"/>
            <a:ext cx="225425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b="1"/>
              <a:t>+</a:t>
            </a:r>
            <a:endParaRPr lang="cs-CZ" sz="2400"/>
          </a:p>
        </p:txBody>
      </p:sp>
      <p:sp>
        <p:nvSpPr>
          <p:cNvPr id="27768" name="Freeform 120"/>
          <p:cNvSpPr>
            <a:spLocks/>
          </p:cNvSpPr>
          <p:nvPr/>
        </p:nvSpPr>
        <p:spPr bwMode="auto">
          <a:xfrm>
            <a:off x="4625975" y="6694489"/>
            <a:ext cx="2395538" cy="1587"/>
          </a:xfrm>
          <a:custGeom>
            <a:avLst/>
            <a:gdLst>
              <a:gd name="T0" fmla="*/ 262096319 w 1509"/>
              <a:gd name="T1" fmla="*/ 0 h 1"/>
              <a:gd name="T2" fmla="*/ 0 w 1509"/>
              <a:gd name="T3" fmla="*/ 0 h 1"/>
              <a:gd name="T4" fmla="*/ 2147483647 w 1509"/>
              <a:gd name="T5" fmla="*/ 0 h 1"/>
              <a:gd name="T6" fmla="*/ 0 60000 65536"/>
              <a:gd name="T7" fmla="*/ 0 60000 65536"/>
              <a:gd name="T8" fmla="*/ 0 60000 65536"/>
              <a:gd name="T9" fmla="*/ 0 w 1509"/>
              <a:gd name="T10" fmla="*/ 0 h 1"/>
              <a:gd name="T11" fmla="*/ 1509 w 1509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9" h="1">
                <a:moveTo>
                  <a:pt x="104" y="0"/>
                </a:moveTo>
                <a:lnTo>
                  <a:pt x="0" y="0"/>
                </a:lnTo>
                <a:lnTo>
                  <a:pt x="1509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7769" name="Text Box 121"/>
          <p:cNvSpPr txBox="1">
            <a:spLocks noChangeArrowheads="1"/>
          </p:cNvSpPr>
          <p:nvPr/>
        </p:nvSpPr>
        <p:spPr bwMode="auto">
          <a:xfrm>
            <a:off x="7181851" y="6521450"/>
            <a:ext cx="4222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600"/>
              <a:t>Cl</a:t>
            </a:r>
            <a:r>
              <a:rPr lang="cs-CZ" sz="1600" baseline="50000"/>
              <a:t>-</a:t>
            </a:r>
            <a:endParaRPr lang="cs-CZ" sz="1600"/>
          </a:p>
        </p:txBody>
      </p:sp>
      <p:sp>
        <p:nvSpPr>
          <p:cNvPr id="49270" name="AutoShape 122"/>
          <p:cNvSpPr>
            <a:spLocks noChangeArrowheads="1"/>
          </p:cNvSpPr>
          <p:nvPr/>
        </p:nvSpPr>
        <p:spPr bwMode="auto">
          <a:xfrm>
            <a:off x="4410076" y="1249364"/>
            <a:ext cx="207963" cy="441325"/>
          </a:xfrm>
          <a:prstGeom prst="can">
            <a:avLst>
              <a:gd name="adj" fmla="val 53053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271" name="Freeform 123"/>
          <p:cNvSpPr>
            <a:spLocks/>
          </p:cNvSpPr>
          <p:nvPr/>
        </p:nvSpPr>
        <p:spPr bwMode="auto">
          <a:xfrm>
            <a:off x="4203700" y="1722438"/>
            <a:ext cx="323850" cy="1346200"/>
          </a:xfrm>
          <a:custGeom>
            <a:avLst/>
            <a:gdLst>
              <a:gd name="T0" fmla="*/ 458668499 w 204"/>
              <a:gd name="T1" fmla="*/ 0 h 848"/>
              <a:gd name="T2" fmla="*/ 438507255 w 204"/>
              <a:gd name="T3" fmla="*/ 1292840975 h 848"/>
              <a:gd name="T4" fmla="*/ 0 w 204"/>
              <a:gd name="T5" fmla="*/ 2137092678 h 848"/>
              <a:gd name="T6" fmla="*/ 0 60000 65536"/>
              <a:gd name="T7" fmla="*/ 0 60000 65536"/>
              <a:gd name="T8" fmla="*/ 0 60000 65536"/>
              <a:gd name="T9" fmla="*/ 0 w 204"/>
              <a:gd name="T10" fmla="*/ 0 h 848"/>
              <a:gd name="T11" fmla="*/ 204 w 204"/>
              <a:gd name="T12" fmla="*/ 848 h 8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" h="848">
                <a:moveTo>
                  <a:pt x="182" y="0"/>
                </a:moveTo>
                <a:cubicBezTo>
                  <a:pt x="181" y="85"/>
                  <a:pt x="204" y="372"/>
                  <a:pt x="174" y="513"/>
                </a:cubicBezTo>
                <a:cubicBezTo>
                  <a:pt x="144" y="654"/>
                  <a:pt x="36" y="778"/>
                  <a:pt x="0" y="84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272" name="Freeform 124"/>
          <p:cNvSpPr>
            <a:spLocks/>
          </p:cNvSpPr>
          <p:nvPr/>
        </p:nvSpPr>
        <p:spPr bwMode="auto">
          <a:xfrm>
            <a:off x="4265613" y="763588"/>
            <a:ext cx="290512" cy="582612"/>
          </a:xfrm>
          <a:custGeom>
            <a:avLst/>
            <a:gdLst>
              <a:gd name="T0" fmla="*/ 0 w 183"/>
              <a:gd name="T1" fmla="*/ 0 h 367"/>
              <a:gd name="T2" fmla="*/ 393143666 w 183"/>
              <a:gd name="T3" fmla="*/ 274696010 h 367"/>
              <a:gd name="T4" fmla="*/ 408264573 w 183"/>
              <a:gd name="T5" fmla="*/ 924895845 h 367"/>
              <a:gd name="T6" fmla="*/ 0 60000 65536"/>
              <a:gd name="T7" fmla="*/ 0 60000 65536"/>
              <a:gd name="T8" fmla="*/ 0 60000 65536"/>
              <a:gd name="T9" fmla="*/ 0 w 183"/>
              <a:gd name="T10" fmla="*/ 0 h 367"/>
              <a:gd name="T11" fmla="*/ 183 w 183"/>
              <a:gd name="T12" fmla="*/ 367 h 3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" h="367">
                <a:moveTo>
                  <a:pt x="0" y="0"/>
                </a:moveTo>
                <a:cubicBezTo>
                  <a:pt x="26" y="18"/>
                  <a:pt x="129" y="48"/>
                  <a:pt x="156" y="109"/>
                </a:cubicBezTo>
                <a:cubicBezTo>
                  <a:pt x="183" y="170"/>
                  <a:pt x="161" y="313"/>
                  <a:pt x="162" y="367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7773" name="Oval 125"/>
          <p:cNvSpPr>
            <a:spLocks noChangeArrowheads="1"/>
          </p:cNvSpPr>
          <p:nvPr/>
        </p:nvSpPr>
        <p:spPr bwMode="auto">
          <a:xfrm>
            <a:off x="4283076" y="1485900"/>
            <a:ext cx="225425" cy="234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b="1"/>
              <a:t>+</a:t>
            </a:r>
            <a:endParaRPr lang="cs-CZ" sz="2400"/>
          </a:p>
        </p:txBody>
      </p:sp>
      <p:sp>
        <p:nvSpPr>
          <p:cNvPr id="27774" name="Freeform 126"/>
          <p:cNvSpPr>
            <a:spLocks/>
          </p:cNvSpPr>
          <p:nvPr/>
        </p:nvSpPr>
        <p:spPr bwMode="auto">
          <a:xfrm>
            <a:off x="3138488" y="1716088"/>
            <a:ext cx="1331912" cy="1128712"/>
          </a:xfrm>
          <a:custGeom>
            <a:avLst/>
            <a:gdLst>
              <a:gd name="T0" fmla="*/ 0 w 839"/>
              <a:gd name="T1" fmla="*/ 1522173575 h 711"/>
              <a:gd name="T2" fmla="*/ 1789310539 w 839"/>
              <a:gd name="T3" fmla="*/ 1537294501 h 711"/>
              <a:gd name="T4" fmla="*/ 1950600431 w 839"/>
              <a:gd name="T5" fmla="*/ 0 h 711"/>
              <a:gd name="T6" fmla="*/ 0 60000 65536"/>
              <a:gd name="T7" fmla="*/ 0 60000 65536"/>
              <a:gd name="T8" fmla="*/ 0 60000 65536"/>
              <a:gd name="T9" fmla="*/ 0 w 839"/>
              <a:gd name="T10" fmla="*/ 0 h 711"/>
              <a:gd name="T11" fmla="*/ 839 w 839"/>
              <a:gd name="T12" fmla="*/ 711 h 7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9" h="711">
                <a:moveTo>
                  <a:pt x="0" y="604"/>
                </a:moveTo>
                <a:cubicBezTo>
                  <a:pt x="118" y="605"/>
                  <a:pt x="581" y="711"/>
                  <a:pt x="710" y="610"/>
                </a:cubicBezTo>
                <a:cubicBezTo>
                  <a:pt x="839" y="509"/>
                  <a:pt x="761" y="127"/>
                  <a:pt x="774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275" name="Oval 127"/>
          <p:cNvSpPr>
            <a:spLocks noChangeArrowheads="1"/>
          </p:cNvSpPr>
          <p:nvPr/>
        </p:nvSpPr>
        <p:spPr bwMode="auto">
          <a:xfrm>
            <a:off x="1681163" y="4787900"/>
            <a:ext cx="328612" cy="20701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276" name="Oval 128"/>
          <p:cNvSpPr>
            <a:spLocks noChangeArrowheads="1"/>
          </p:cNvSpPr>
          <p:nvPr/>
        </p:nvSpPr>
        <p:spPr bwMode="auto">
          <a:xfrm>
            <a:off x="10339388" y="4787900"/>
            <a:ext cx="328612" cy="20701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277" name="Rectangle 129"/>
          <p:cNvSpPr>
            <a:spLocks noChangeArrowheads="1"/>
          </p:cNvSpPr>
          <p:nvPr/>
        </p:nvSpPr>
        <p:spPr bwMode="auto">
          <a:xfrm>
            <a:off x="1833563" y="4794251"/>
            <a:ext cx="182562" cy="2055813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7778" name="Freeform 130"/>
          <p:cNvSpPr>
            <a:spLocks/>
          </p:cNvSpPr>
          <p:nvPr/>
        </p:nvSpPr>
        <p:spPr bwMode="auto">
          <a:xfrm>
            <a:off x="7661276" y="5746751"/>
            <a:ext cx="2424113" cy="1001713"/>
          </a:xfrm>
          <a:custGeom>
            <a:avLst/>
            <a:gdLst>
              <a:gd name="T0" fmla="*/ 0 w 1527"/>
              <a:gd name="T1" fmla="*/ 1509574954 h 631"/>
              <a:gd name="T2" fmla="*/ 2147483647 w 1527"/>
              <a:gd name="T3" fmla="*/ 1338204310 h 631"/>
              <a:gd name="T4" fmla="*/ 2147483647 w 1527"/>
              <a:gd name="T5" fmla="*/ 0 h 631"/>
              <a:gd name="T6" fmla="*/ 0 60000 65536"/>
              <a:gd name="T7" fmla="*/ 0 60000 65536"/>
              <a:gd name="T8" fmla="*/ 0 60000 65536"/>
              <a:gd name="T9" fmla="*/ 0 w 1527"/>
              <a:gd name="T10" fmla="*/ 0 h 631"/>
              <a:gd name="T11" fmla="*/ 1527 w 1527"/>
              <a:gd name="T12" fmla="*/ 631 h 6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7" h="631">
                <a:moveTo>
                  <a:pt x="0" y="599"/>
                </a:moveTo>
                <a:cubicBezTo>
                  <a:pt x="164" y="588"/>
                  <a:pt x="731" y="631"/>
                  <a:pt x="985" y="531"/>
                </a:cubicBezTo>
                <a:cubicBezTo>
                  <a:pt x="1239" y="431"/>
                  <a:pt x="1414" y="111"/>
                  <a:pt x="1527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7779" name="Freeform 131"/>
          <p:cNvSpPr>
            <a:spLocks/>
          </p:cNvSpPr>
          <p:nvPr/>
        </p:nvSpPr>
        <p:spPr bwMode="auto">
          <a:xfrm>
            <a:off x="9625013" y="5734051"/>
            <a:ext cx="863600" cy="720725"/>
          </a:xfrm>
          <a:custGeom>
            <a:avLst/>
            <a:gdLst>
              <a:gd name="T0" fmla="*/ 0 w 544"/>
              <a:gd name="T1" fmla="*/ 0 h 454"/>
              <a:gd name="T2" fmla="*/ 375502418 w 544"/>
              <a:gd name="T3" fmla="*/ 972780448 h 454"/>
              <a:gd name="T4" fmla="*/ 1370964782 w 544"/>
              <a:gd name="T5" fmla="*/ 1028223870 h 454"/>
              <a:gd name="T6" fmla="*/ 0 60000 65536"/>
              <a:gd name="T7" fmla="*/ 0 60000 65536"/>
              <a:gd name="T8" fmla="*/ 0 60000 65536"/>
              <a:gd name="T9" fmla="*/ 0 w 544"/>
              <a:gd name="T10" fmla="*/ 0 h 454"/>
              <a:gd name="T11" fmla="*/ 544 w 544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454">
                <a:moveTo>
                  <a:pt x="0" y="0"/>
                </a:moveTo>
                <a:cubicBezTo>
                  <a:pt x="25" y="64"/>
                  <a:pt x="58" y="318"/>
                  <a:pt x="149" y="386"/>
                </a:cubicBezTo>
                <a:cubicBezTo>
                  <a:pt x="240" y="454"/>
                  <a:pt x="462" y="404"/>
                  <a:pt x="544" y="40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32" name="Šipka doprava 131"/>
          <p:cNvSpPr/>
          <p:nvPr/>
        </p:nvSpPr>
        <p:spPr>
          <a:xfrm>
            <a:off x="1919536" y="5301208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3" name="Šipka doprava 132"/>
          <p:cNvSpPr/>
          <p:nvPr/>
        </p:nvSpPr>
        <p:spPr>
          <a:xfrm>
            <a:off x="1847528" y="5661248"/>
            <a:ext cx="324036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4" name="Šipka doprava 133"/>
          <p:cNvSpPr/>
          <p:nvPr/>
        </p:nvSpPr>
        <p:spPr>
          <a:xfrm>
            <a:off x="5879976" y="5733256"/>
            <a:ext cx="115212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6" name="Ohnutá šipka 135"/>
          <p:cNvSpPr/>
          <p:nvPr/>
        </p:nvSpPr>
        <p:spPr>
          <a:xfrm rot="16030334" flipV="1">
            <a:off x="2970379" y="4856630"/>
            <a:ext cx="451553" cy="80374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7" name="Šipka nahoru 136"/>
          <p:cNvSpPr/>
          <p:nvPr/>
        </p:nvSpPr>
        <p:spPr>
          <a:xfrm>
            <a:off x="5015880" y="980728"/>
            <a:ext cx="216024" cy="53285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8" name="Ohnutá šipka 137"/>
          <p:cNvSpPr/>
          <p:nvPr/>
        </p:nvSpPr>
        <p:spPr>
          <a:xfrm rot="16030334" flipV="1">
            <a:off x="4676087" y="6159276"/>
            <a:ext cx="451553" cy="63858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6" grpId="0" animBg="1"/>
      <p:bldP spid="137" grpId="0" animBg="1"/>
      <p:bldP spid="1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7"/>
          <p:cNvSpPr>
            <a:spLocks noChangeArrowheads="1"/>
          </p:cNvSpPr>
          <p:nvPr/>
        </p:nvSpPr>
        <p:spPr bwMode="auto">
          <a:xfrm>
            <a:off x="1847529" y="4077072"/>
            <a:ext cx="1110357" cy="172819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" name="Object 62"/>
          <p:cNvGraphicFramePr>
            <a:graphicFrameLocks noChangeAspect="1"/>
          </p:cNvGraphicFramePr>
          <p:nvPr/>
        </p:nvGraphicFramePr>
        <p:xfrm>
          <a:off x="3352801" y="4464448"/>
          <a:ext cx="145732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1495431" imgH="1771790" progId="PBrush">
                  <p:embed/>
                </p:oleObj>
              </mc:Choice>
              <mc:Fallback>
                <p:oleObj name="Rastrový obrázek" r:id="rId3" imgW="1495431" imgH="1771790" progId="PBrush">
                  <p:embed/>
                  <p:pic>
                    <p:nvPicPr>
                      <p:cNvPr id="3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1" y="4464448"/>
                        <a:ext cx="1457325" cy="172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68"/>
          <p:cNvSpPr txBox="1">
            <a:spLocks noChangeArrowheads="1"/>
          </p:cNvSpPr>
          <p:nvPr/>
        </p:nvSpPr>
        <p:spPr bwMode="auto">
          <a:xfrm>
            <a:off x="3016250" y="4866085"/>
            <a:ext cx="519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 b="1" dirty="0">
                <a:latin typeface="Times New Roman" pitchFamily="18" charset="0"/>
              </a:rPr>
              <a:t>K</a:t>
            </a:r>
            <a:r>
              <a:rPr lang="cs-CZ" sz="2000" b="1" baseline="30000" dirty="0">
                <a:latin typeface="Times New Roman" pitchFamily="18" charset="0"/>
              </a:rPr>
              <a:t>+</a:t>
            </a:r>
            <a:endParaRPr lang="cs-CZ" sz="3200" b="1" baseline="-25000" dirty="0">
              <a:latin typeface="Times New Roman" pitchFamily="18" charset="0"/>
            </a:endParaRPr>
          </a:p>
        </p:txBody>
      </p:sp>
      <p:sp>
        <p:nvSpPr>
          <p:cNvPr id="5" name="Text Box 71"/>
          <p:cNvSpPr txBox="1">
            <a:spLocks noChangeArrowheads="1"/>
          </p:cNvSpPr>
          <p:nvPr/>
        </p:nvSpPr>
        <p:spPr bwMode="auto">
          <a:xfrm>
            <a:off x="2039938" y="4585097"/>
            <a:ext cx="86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b="1" dirty="0">
                <a:latin typeface="Times New Roman" pitchFamily="18" charset="0"/>
              </a:rPr>
              <a:t>K</a:t>
            </a:r>
            <a:r>
              <a:rPr lang="cs-CZ" sz="4400" b="1" baseline="30000" dirty="0">
                <a:latin typeface="Times New Roman" pitchFamily="18" charset="0"/>
              </a:rPr>
              <a:t>+</a:t>
            </a:r>
            <a:endParaRPr lang="cs-CZ" sz="6000" b="1" baseline="-25000" dirty="0">
              <a:latin typeface="Times New Roman" pitchFamily="18" charset="0"/>
            </a:endParaRPr>
          </a:p>
        </p:txBody>
      </p:sp>
      <p:sp>
        <p:nvSpPr>
          <p:cNvPr id="6" name="Line 73"/>
          <p:cNvSpPr>
            <a:spLocks noChangeShapeType="1"/>
          </p:cNvSpPr>
          <p:nvPr/>
        </p:nvSpPr>
        <p:spPr bwMode="auto">
          <a:xfrm flipV="1">
            <a:off x="2730500" y="5074047"/>
            <a:ext cx="40005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Freeform 75"/>
          <p:cNvSpPr>
            <a:spLocks/>
          </p:cNvSpPr>
          <p:nvPr/>
        </p:nvSpPr>
        <p:spPr bwMode="auto">
          <a:xfrm>
            <a:off x="3392489" y="5121673"/>
            <a:ext cx="809625" cy="1317625"/>
          </a:xfrm>
          <a:custGeom>
            <a:avLst/>
            <a:gdLst>
              <a:gd name="T0" fmla="*/ 20 w 510"/>
              <a:gd name="T1" fmla="*/ 0 h 830"/>
              <a:gd name="T2" fmla="*/ 506 w 510"/>
              <a:gd name="T3" fmla="*/ 90 h 830"/>
              <a:gd name="T4" fmla="*/ 50 w 510"/>
              <a:gd name="T5" fmla="*/ 210 h 830"/>
              <a:gd name="T6" fmla="*/ 237 w 510"/>
              <a:gd name="T7" fmla="*/ 830 h 830"/>
              <a:gd name="T8" fmla="*/ 0 60000 65536"/>
              <a:gd name="T9" fmla="*/ 0 60000 65536"/>
              <a:gd name="T10" fmla="*/ 0 60000 65536"/>
              <a:gd name="T11" fmla="*/ 0 60000 65536"/>
              <a:gd name="T12" fmla="*/ 0 w 510"/>
              <a:gd name="T13" fmla="*/ 0 h 830"/>
              <a:gd name="T14" fmla="*/ 510 w 510"/>
              <a:gd name="T15" fmla="*/ 830 h 8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0" h="830">
                <a:moveTo>
                  <a:pt x="20" y="0"/>
                </a:moveTo>
                <a:cubicBezTo>
                  <a:pt x="101" y="14"/>
                  <a:pt x="501" y="55"/>
                  <a:pt x="506" y="90"/>
                </a:cubicBezTo>
                <a:cubicBezTo>
                  <a:pt x="510" y="133"/>
                  <a:pt x="100" y="97"/>
                  <a:pt x="50" y="210"/>
                </a:cubicBezTo>
                <a:cubicBezTo>
                  <a:pt x="0" y="323"/>
                  <a:pt x="198" y="701"/>
                  <a:pt x="237" y="83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5596003">
            <a:off x="1880651" y="3530500"/>
            <a:ext cx="2474435" cy="38407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 rot="8144127">
            <a:off x="3709317" y="4132063"/>
            <a:ext cx="2539696" cy="38407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2" descr="sejmout005"/>
          <p:cNvPicPr>
            <a:picLocks noChangeAspect="1" noChangeArrowheads="1"/>
          </p:cNvPicPr>
          <p:nvPr/>
        </p:nvPicPr>
        <p:blipFill>
          <a:blip r:embed="rId5" cstate="print"/>
          <a:srcRect l="50202" t="11563" r="803"/>
          <a:stretch>
            <a:fillRect/>
          </a:stretch>
        </p:blipFill>
        <p:spPr bwMode="auto">
          <a:xfrm>
            <a:off x="5807968" y="942954"/>
            <a:ext cx="2376264" cy="268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bdélník 13"/>
          <p:cNvSpPr/>
          <p:nvPr/>
        </p:nvSpPr>
        <p:spPr>
          <a:xfrm>
            <a:off x="7032104" y="2204864"/>
            <a:ext cx="72008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6600056" y="3861048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Diuretika (</a:t>
            </a:r>
            <a:r>
              <a:rPr lang="cs-CZ" dirty="0" err="1"/>
              <a:t>Furosemid</a:t>
            </a:r>
            <a:r>
              <a:rPr lang="cs-CZ" dirty="0"/>
              <a:t>)</a:t>
            </a:r>
          </a:p>
        </p:txBody>
      </p:sp>
      <p:cxnSp>
        <p:nvCxnSpPr>
          <p:cNvPr id="17" name="Přímá spojovací šipka 16"/>
          <p:cNvCxnSpPr/>
          <p:nvPr/>
        </p:nvCxnSpPr>
        <p:spPr>
          <a:xfrm rot="16200000" flipV="1">
            <a:off x="6672064" y="3284984"/>
            <a:ext cx="100811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7176121" y="-2738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Velká dodávka draslíku do kortikálních sběrných kanálků</a:t>
            </a:r>
          </a:p>
          <a:p>
            <a:r>
              <a:rPr lang="cs-CZ" dirty="0"/>
              <a:t>    (např. při osmotické diuréze)</a:t>
            </a:r>
          </a:p>
          <a:p>
            <a:r>
              <a:rPr lang="cs-CZ" dirty="0"/>
              <a:t>     Malá dodávka chloridů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8328248" y="2924944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Hypealdosteronismus</a:t>
            </a:r>
            <a:endParaRPr lang="cs-CZ" dirty="0"/>
          </a:p>
        </p:txBody>
      </p:sp>
      <p:sp>
        <p:nvSpPr>
          <p:cNvPr id="23" name="Šipka doprava 22"/>
          <p:cNvSpPr/>
          <p:nvPr/>
        </p:nvSpPr>
        <p:spPr>
          <a:xfrm rot="10293368">
            <a:off x="7550222" y="2219320"/>
            <a:ext cx="565750" cy="23330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ovací šipka 24"/>
          <p:cNvCxnSpPr/>
          <p:nvPr/>
        </p:nvCxnSpPr>
        <p:spPr>
          <a:xfrm rot="16200000" flipV="1">
            <a:off x="8076220" y="2456892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rot="5400000">
            <a:off x="7644172" y="1304764"/>
            <a:ext cx="129614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1703512" y="116632"/>
            <a:ext cx="3096344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Deplece draslíku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2278825" y="2348880"/>
            <a:ext cx="156966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Katabolismus</a:t>
            </a:r>
          </a:p>
        </p:txBody>
      </p:sp>
      <p:sp>
        <p:nvSpPr>
          <p:cNvPr id="30" name="Šipka doprava 29"/>
          <p:cNvSpPr/>
          <p:nvPr/>
        </p:nvSpPr>
        <p:spPr>
          <a:xfrm rot="6723695">
            <a:off x="2356738" y="3737711"/>
            <a:ext cx="2168111" cy="38407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575720" y="2780928"/>
            <a:ext cx="241604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Dlouhodobá </a:t>
            </a:r>
            <a:r>
              <a:rPr lang="cs-CZ" dirty="0" err="1"/>
              <a:t>acidémie</a:t>
            </a:r>
            <a:endParaRPr lang="cs-CZ" dirty="0"/>
          </a:p>
        </p:txBody>
      </p:sp>
      <p:sp>
        <p:nvSpPr>
          <p:cNvPr id="32" name="Obdélník 31"/>
          <p:cNvSpPr/>
          <p:nvPr/>
        </p:nvSpPr>
        <p:spPr>
          <a:xfrm>
            <a:off x="5807968" y="72008"/>
            <a:ext cx="4752528" cy="458112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  <p:bldP spid="15" grpId="0"/>
      <p:bldP spid="20" grpId="0"/>
      <p:bldP spid="21" grpId="0"/>
      <p:bldP spid="23" grpId="0" animBg="1"/>
      <p:bldP spid="29" grpId="0" animBg="1"/>
      <p:bldP spid="30" grpId="0" animBg="1"/>
      <p:bldP spid="9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2106614" y="0"/>
            <a:ext cx="2465387" cy="1047750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 b="1" dirty="0">
                <a:latin typeface="Times New Roman" pitchFamily="18" charset="0"/>
              </a:rPr>
              <a:t>Porucha vstřebávání chloridů</a:t>
            </a:r>
          </a:p>
          <a:p>
            <a:pPr algn="ctr" eaLnBrk="0" hangingPunct="0"/>
            <a:r>
              <a:rPr lang="cs-CZ" sz="1400" b="1" dirty="0">
                <a:latin typeface="Times New Roman" pitchFamily="18" charset="0"/>
              </a:rPr>
              <a:t> a Na</a:t>
            </a:r>
            <a:r>
              <a:rPr lang="cs-CZ" sz="1400" b="1" baseline="30000" dirty="0">
                <a:latin typeface="Times New Roman" pitchFamily="18" charset="0"/>
              </a:rPr>
              <a:t>+</a:t>
            </a:r>
            <a:r>
              <a:rPr lang="cs-CZ" sz="1400" b="1" dirty="0">
                <a:latin typeface="Times New Roman" pitchFamily="18" charset="0"/>
              </a:rPr>
              <a:t> ve vzestupném raménku </a:t>
            </a:r>
          </a:p>
          <a:p>
            <a:pPr algn="ctr" eaLnBrk="0" hangingPunct="0"/>
            <a:r>
              <a:rPr lang="cs-CZ" sz="1400" b="1" dirty="0" err="1">
                <a:latin typeface="Times New Roman" pitchFamily="18" charset="0"/>
              </a:rPr>
              <a:t>Henleho</a:t>
            </a:r>
            <a:r>
              <a:rPr lang="cs-CZ" sz="1400" b="1" dirty="0">
                <a:latin typeface="Times New Roman" pitchFamily="18" charset="0"/>
              </a:rPr>
              <a:t> kličky</a:t>
            </a: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2305051" y="1503363"/>
            <a:ext cx="2093913" cy="692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Zvýšená nabídka Na</a:t>
            </a:r>
            <a:r>
              <a:rPr lang="cs-CZ" sz="1400" baseline="38000">
                <a:latin typeface="Times New Roman" pitchFamily="18" charset="0"/>
              </a:rPr>
              <a:t>+</a:t>
            </a:r>
            <a:r>
              <a:rPr lang="cs-CZ" sz="1400">
                <a:latin typeface="Times New Roman" pitchFamily="18" charset="0"/>
              </a:rPr>
              <a:t> </a:t>
            </a:r>
          </a:p>
          <a:p>
            <a:pPr algn="ctr" eaLnBrk="0" hangingPunct="0"/>
            <a:r>
              <a:rPr lang="cs-CZ" sz="1400">
                <a:latin typeface="Times New Roman" pitchFamily="18" charset="0"/>
              </a:rPr>
              <a:t>a Cl</a:t>
            </a:r>
            <a:r>
              <a:rPr lang="cs-CZ" sz="1400" baseline="36000">
                <a:latin typeface="Times New Roman" pitchFamily="18" charset="0"/>
              </a:rPr>
              <a:t>-</a:t>
            </a:r>
            <a:r>
              <a:rPr lang="cs-CZ" sz="1400">
                <a:latin typeface="Times New Roman" pitchFamily="18" charset="0"/>
              </a:rPr>
              <a:t> do distálního tubulu</a:t>
            </a:r>
          </a:p>
          <a:p>
            <a:pPr algn="ctr" eaLnBrk="0" hangingPunct="0"/>
            <a:r>
              <a:rPr lang="cs-CZ" sz="1400">
                <a:latin typeface="Times New Roman" pitchFamily="18" charset="0"/>
              </a:rPr>
              <a:t>(a osmoticky vázané vody)</a:t>
            </a: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2306638" y="2943226"/>
            <a:ext cx="2093912" cy="715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Zvýšený průtok </a:t>
            </a:r>
          </a:p>
          <a:p>
            <a:pPr algn="ctr" eaLnBrk="0" hangingPunct="0"/>
            <a:r>
              <a:rPr lang="cs-CZ" sz="1400">
                <a:latin typeface="Times New Roman" pitchFamily="18" charset="0"/>
              </a:rPr>
              <a:t>v  tubulu</a:t>
            </a:r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5072063" y="2957514"/>
            <a:ext cx="2093912" cy="5603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Zvýšení sekrece K</a:t>
            </a:r>
            <a:r>
              <a:rPr lang="cs-CZ" sz="1400" baseline="38000">
                <a:latin typeface="Times New Roman" pitchFamily="18" charset="0"/>
              </a:rPr>
              <a:t>+</a:t>
            </a:r>
            <a:endParaRPr lang="cs-CZ" sz="1400">
              <a:latin typeface="Times New Roman" pitchFamily="18" charset="0"/>
            </a:endParaRPr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7939088" y="2720976"/>
            <a:ext cx="2093912" cy="873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Stimulace sekrece reninu</a:t>
            </a:r>
          </a:p>
          <a:p>
            <a:pPr algn="ctr" eaLnBrk="0" hangingPunct="0"/>
            <a:r>
              <a:rPr lang="cs-CZ" sz="1400">
                <a:latin typeface="Times New Roman" pitchFamily="18" charset="0"/>
              </a:rPr>
              <a:t>(a regulační smyčky </a:t>
            </a:r>
          </a:p>
          <a:p>
            <a:pPr algn="ctr" eaLnBrk="0" hangingPunct="0"/>
            <a:r>
              <a:rPr lang="cs-CZ" sz="1400">
                <a:latin typeface="Times New Roman" pitchFamily="18" charset="0"/>
              </a:rPr>
              <a:t>renin-angiotensin-aldosteron)</a:t>
            </a:r>
          </a:p>
        </p:txBody>
      </p:sp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5072063" y="1430339"/>
            <a:ext cx="2093912" cy="873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Zvýšení elektronegativity</a:t>
            </a:r>
          </a:p>
          <a:p>
            <a:pPr algn="ctr" eaLnBrk="0" hangingPunct="0"/>
            <a:r>
              <a:rPr lang="cs-CZ" sz="1400">
                <a:latin typeface="Times New Roman" pitchFamily="18" charset="0"/>
              </a:rPr>
              <a:t> v lumen tubulu </a:t>
            </a:r>
          </a:p>
          <a:p>
            <a:pPr algn="ctr" eaLnBrk="0" hangingPunct="0"/>
            <a:r>
              <a:rPr lang="cs-CZ" sz="1400">
                <a:latin typeface="Times New Roman" pitchFamily="18" charset="0"/>
              </a:rPr>
              <a:t>(díky vysoké hladině Cl</a:t>
            </a:r>
            <a:r>
              <a:rPr lang="cs-CZ" sz="1400" b="1" baseline="38000">
                <a:latin typeface="Times New Roman" pitchFamily="18" charset="0"/>
              </a:rPr>
              <a:t>-</a:t>
            </a:r>
            <a:r>
              <a:rPr lang="cs-CZ" sz="1400">
                <a:latin typeface="Times New Roman" pitchFamily="18" charset="0"/>
              </a:rPr>
              <a:t>)</a:t>
            </a:r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5465763" y="5170488"/>
            <a:ext cx="2093912" cy="5445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Zvýšení resorpce Na</a:t>
            </a:r>
            <a:r>
              <a:rPr lang="cs-CZ" sz="1400" baseline="38000">
                <a:latin typeface="Times New Roman" pitchFamily="18" charset="0"/>
              </a:rPr>
              <a:t>+</a:t>
            </a:r>
            <a:endParaRPr lang="cs-CZ" sz="1400">
              <a:latin typeface="Times New Roman" pitchFamily="18" charset="0"/>
            </a:endParaRPr>
          </a:p>
        </p:txBody>
      </p:sp>
      <p:sp>
        <p:nvSpPr>
          <p:cNvPr id="133129" name="Rectangle 9"/>
          <p:cNvSpPr>
            <a:spLocks noChangeArrowheads="1"/>
          </p:cNvSpPr>
          <p:nvPr/>
        </p:nvSpPr>
        <p:spPr bwMode="auto">
          <a:xfrm>
            <a:off x="2306638" y="5024439"/>
            <a:ext cx="2093912" cy="873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Zajištění resorpce </a:t>
            </a:r>
          </a:p>
          <a:p>
            <a:pPr algn="ctr" eaLnBrk="0" hangingPunct="0"/>
            <a:r>
              <a:rPr lang="cs-CZ" sz="1400">
                <a:latin typeface="Times New Roman" pitchFamily="18" charset="0"/>
              </a:rPr>
              <a:t>zvýšeného množství vody </a:t>
            </a:r>
          </a:p>
          <a:p>
            <a:pPr algn="ctr" eaLnBrk="0" hangingPunct="0"/>
            <a:r>
              <a:rPr lang="cs-CZ" sz="1400">
                <a:latin typeface="Times New Roman" pitchFamily="18" charset="0"/>
              </a:rPr>
              <a:t>přitékající </a:t>
            </a:r>
          </a:p>
          <a:p>
            <a:pPr algn="ctr" eaLnBrk="0" hangingPunct="0"/>
            <a:r>
              <a:rPr lang="cs-CZ" sz="1400">
                <a:latin typeface="Times New Roman" pitchFamily="18" charset="0"/>
              </a:rPr>
              <a:t>do tubulů</a:t>
            </a:r>
          </a:p>
        </p:txBody>
      </p:sp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7912101" y="3951288"/>
            <a:ext cx="2093913" cy="601662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Hypokalémie</a:t>
            </a:r>
          </a:p>
        </p:txBody>
      </p:sp>
      <p:sp>
        <p:nvSpPr>
          <p:cNvPr id="133131" name="Rectangle 11"/>
          <p:cNvSpPr>
            <a:spLocks noChangeArrowheads="1"/>
          </p:cNvSpPr>
          <p:nvPr/>
        </p:nvSpPr>
        <p:spPr bwMode="auto">
          <a:xfrm>
            <a:off x="8188326" y="155576"/>
            <a:ext cx="2093913" cy="873125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Hypochlorémie</a:t>
            </a:r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5072063" y="158751"/>
            <a:ext cx="2093912" cy="873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Zvýšené ztráty chloridů</a:t>
            </a:r>
          </a:p>
        </p:txBody>
      </p:sp>
      <p:sp>
        <p:nvSpPr>
          <p:cNvPr id="133133" name="Rectangle 13"/>
          <p:cNvSpPr>
            <a:spLocks noChangeArrowheads="1"/>
          </p:cNvSpPr>
          <p:nvPr/>
        </p:nvSpPr>
        <p:spPr bwMode="auto">
          <a:xfrm>
            <a:off x="8164513" y="1327151"/>
            <a:ext cx="2381250" cy="873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Zvýšená hladina</a:t>
            </a:r>
          </a:p>
          <a:p>
            <a:pPr algn="ctr" eaLnBrk="0" hangingPunct="0"/>
            <a:r>
              <a:rPr lang="cs-CZ" sz="1400">
                <a:latin typeface="Times New Roman" pitchFamily="18" charset="0"/>
              </a:rPr>
              <a:t> aldosteronu</a:t>
            </a:r>
          </a:p>
        </p:txBody>
      </p:sp>
      <p:sp>
        <p:nvSpPr>
          <p:cNvPr id="133134" name="Rectangle 14"/>
          <p:cNvSpPr>
            <a:spLocks noChangeArrowheads="1"/>
          </p:cNvSpPr>
          <p:nvPr/>
        </p:nvSpPr>
        <p:spPr bwMode="auto">
          <a:xfrm>
            <a:off x="5014913" y="4094163"/>
            <a:ext cx="2093912" cy="4873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Zvýšené ztráty K</a:t>
            </a:r>
            <a:r>
              <a:rPr lang="cs-CZ" sz="1400" baseline="38000">
                <a:latin typeface="Times New Roman" pitchFamily="18" charset="0"/>
              </a:rPr>
              <a:t>+</a:t>
            </a:r>
            <a:r>
              <a:rPr lang="cs-CZ" sz="1400">
                <a:latin typeface="Times New Roman" pitchFamily="18" charset="0"/>
              </a:rPr>
              <a:t> </a:t>
            </a:r>
          </a:p>
        </p:txBody>
      </p:sp>
      <p:sp>
        <p:nvSpPr>
          <p:cNvPr id="133135" name="Rectangle 15"/>
          <p:cNvSpPr>
            <a:spLocks noChangeArrowheads="1"/>
          </p:cNvSpPr>
          <p:nvPr/>
        </p:nvSpPr>
        <p:spPr bwMode="auto">
          <a:xfrm>
            <a:off x="7937501" y="5303838"/>
            <a:ext cx="2093913" cy="660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Výměna K</a:t>
            </a:r>
            <a:r>
              <a:rPr lang="cs-CZ" sz="1400" baseline="38000">
                <a:latin typeface="Times New Roman" pitchFamily="18" charset="0"/>
              </a:rPr>
              <a:t>+ </a:t>
            </a:r>
            <a:r>
              <a:rPr lang="cs-CZ" sz="1400">
                <a:latin typeface="Times New Roman" pitchFamily="18" charset="0"/>
              </a:rPr>
              <a:t>za v buňkách H</a:t>
            </a:r>
            <a:r>
              <a:rPr lang="cs-CZ" sz="1400" baseline="38000">
                <a:latin typeface="Times New Roman" pitchFamily="18" charset="0"/>
              </a:rPr>
              <a:t>+</a:t>
            </a:r>
          </a:p>
          <a:p>
            <a:pPr algn="ctr" eaLnBrk="0" hangingPunct="0"/>
            <a:r>
              <a:rPr lang="cs-CZ" sz="1400">
                <a:latin typeface="Times New Roman" pitchFamily="18" charset="0"/>
              </a:rPr>
              <a:t>(K</a:t>
            </a:r>
            <a:r>
              <a:rPr lang="cs-CZ" sz="1400" baseline="38000">
                <a:latin typeface="Times New Roman" pitchFamily="18" charset="0"/>
              </a:rPr>
              <a:t>+ </a:t>
            </a:r>
            <a:r>
              <a:rPr lang="cs-CZ" sz="1400">
                <a:latin typeface="Times New Roman" pitchFamily="18" charset="0"/>
              </a:rPr>
              <a:t>do buňky a H</a:t>
            </a:r>
            <a:r>
              <a:rPr lang="cs-CZ" sz="1400" baseline="38000">
                <a:latin typeface="Times New Roman" pitchFamily="18" charset="0"/>
              </a:rPr>
              <a:t>+</a:t>
            </a:r>
            <a:r>
              <a:rPr lang="cs-CZ" sz="1400">
                <a:latin typeface="Times New Roman" pitchFamily="18" charset="0"/>
              </a:rPr>
              <a:t> z buňky</a:t>
            </a:r>
          </a:p>
        </p:txBody>
      </p:sp>
      <p:sp>
        <p:nvSpPr>
          <p:cNvPr id="133136" name="Rectangle 16"/>
          <p:cNvSpPr>
            <a:spLocks noChangeArrowheads="1"/>
          </p:cNvSpPr>
          <p:nvPr/>
        </p:nvSpPr>
        <p:spPr bwMode="auto">
          <a:xfrm>
            <a:off x="4991101" y="6153151"/>
            <a:ext cx="2093913" cy="544513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Metabolická alkalóza</a:t>
            </a:r>
          </a:p>
        </p:txBody>
      </p:sp>
      <p:sp>
        <p:nvSpPr>
          <p:cNvPr id="133137" name="Line 17"/>
          <p:cNvSpPr>
            <a:spLocks noChangeShapeType="1"/>
          </p:cNvSpPr>
          <p:nvPr/>
        </p:nvSpPr>
        <p:spPr bwMode="auto">
          <a:xfrm flipH="1">
            <a:off x="3354389" y="1042988"/>
            <a:ext cx="7937" cy="500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3138" name="Line 18"/>
          <p:cNvSpPr>
            <a:spLocks noChangeShapeType="1"/>
          </p:cNvSpPr>
          <p:nvPr/>
        </p:nvSpPr>
        <p:spPr bwMode="auto">
          <a:xfrm>
            <a:off x="3363914" y="2225676"/>
            <a:ext cx="1587" cy="690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3139" name="Line 19"/>
          <p:cNvSpPr>
            <a:spLocks noChangeShapeType="1"/>
          </p:cNvSpPr>
          <p:nvPr/>
        </p:nvSpPr>
        <p:spPr bwMode="auto">
          <a:xfrm flipV="1">
            <a:off x="4400551" y="5486400"/>
            <a:ext cx="1071563" cy="7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3140" name="Line 20"/>
          <p:cNvSpPr>
            <a:spLocks noChangeShapeType="1"/>
          </p:cNvSpPr>
          <p:nvPr/>
        </p:nvSpPr>
        <p:spPr bwMode="auto">
          <a:xfrm>
            <a:off x="7177089" y="606425"/>
            <a:ext cx="9985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3141" name="Line 21"/>
          <p:cNvSpPr>
            <a:spLocks noChangeShapeType="1"/>
          </p:cNvSpPr>
          <p:nvPr/>
        </p:nvSpPr>
        <p:spPr bwMode="auto">
          <a:xfrm>
            <a:off x="9202738" y="3560764"/>
            <a:ext cx="0" cy="427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3142" name="Line 22"/>
          <p:cNvSpPr>
            <a:spLocks noChangeShapeType="1"/>
          </p:cNvSpPr>
          <p:nvPr/>
        </p:nvSpPr>
        <p:spPr bwMode="auto">
          <a:xfrm>
            <a:off x="6049963" y="3495675"/>
            <a:ext cx="0" cy="590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3143" name="Line 23"/>
          <p:cNvSpPr>
            <a:spLocks noChangeShapeType="1"/>
          </p:cNvSpPr>
          <p:nvPr/>
        </p:nvSpPr>
        <p:spPr bwMode="auto">
          <a:xfrm>
            <a:off x="7107238" y="4346575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3144" name="Line 24"/>
          <p:cNvSpPr>
            <a:spLocks noChangeShapeType="1"/>
          </p:cNvSpPr>
          <p:nvPr/>
        </p:nvSpPr>
        <p:spPr bwMode="auto">
          <a:xfrm>
            <a:off x="9202738" y="2220913"/>
            <a:ext cx="0" cy="501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3145" name="Line 25"/>
          <p:cNvSpPr>
            <a:spLocks noChangeShapeType="1"/>
          </p:cNvSpPr>
          <p:nvPr/>
        </p:nvSpPr>
        <p:spPr bwMode="auto">
          <a:xfrm>
            <a:off x="9202738" y="4537076"/>
            <a:ext cx="0" cy="747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3146" name="Line 26"/>
          <p:cNvSpPr>
            <a:spLocks noChangeShapeType="1"/>
          </p:cNvSpPr>
          <p:nvPr/>
        </p:nvSpPr>
        <p:spPr bwMode="auto">
          <a:xfrm flipH="1">
            <a:off x="7183438" y="1890713"/>
            <a:ext cx="965200" cy="128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3147" name="Line 27"/>
          <p:cNvSpPr>
            <a:spLocks noChangeShapeType="1"/>
          </p:cNvSpPr>
          <p:nvPr/>
        </p:nvSpPr>
        <p:spPr bwMode="auto">
          <a:xfrm flipH="1">
            <a:off x="6935788" y="1889126"/>
            <a:ext cx="1212850" cy="326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3148" name="Line 28"/>
          <p:cNvSpPr>
            <a:spLocks noChangeShapeType="1"/>
          </p:cNvSpPr>
          <p:nvPr/>
        </p:nvSpPr>
        <p:spPr bwMode="auto">
          <a:xfrm flipH="1">
            <a:off x="7085014" y="5694363"/>
            <a:ext cx="847725" cy="666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3149" name="Line 29"/>
          <p:cNvSpPr>
            <a:spLocks noChangeShapeType="1"/>
          </p:cNvSpPr>
          <p:nvPr/>
        </p:nvSpPr>
        <p:spPr bwMode="auto">
          <a:xfrm>
            <a:off x="6024564" y="2298701"/>
            <a:ext cx="1587" cy="638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3150" name="Line 30"/>
          <p:cNvSpPr>
            <a:spLocks noChangeShapeType="1"/>
          </p:cNvSpPr>
          <p:nvPr/>
        </p:nvSpPr>
        <p:spPr bwMode="auto">
          <a:xfrm>
            <a:off x="4400551" y="3284539"/>
            <a:ext cx="663575" cy="7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3151" name="Line 31"/>
          <p:cNvSpPr>
            <a:spLocks noChangeShapeType="1"/>
          </p:cNvSpPr>
          <p:nvPr/>
        </p:nvSpPr>
        <p:spPr bwMode="auto">
          <a:xfrm flipV="1">
            <a:off x="4400550" y="665163"/>
            <a:ext cx="679450" cy="1149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3152" name="Line 32"/>
          <p:cNvSpPr>
            <a:spLocks noChangeShapeType="1"/>
          </p:cNvSpPr>
          <p:nvPr/>
        </p:nvSpPr>
        <p:spPr bwMode="auto">
          <a:xfrm>
            <a:off x="4400551" y="1798639"/>
            <a:ext cx="663575" cy="7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3153" name="Rectangle 33"/>
          <p:cNvSpPr>
            <a:spLocks noChangeArrowheads="1"/>
          </p:cNvSpPr>
          <p:nvPr/>
        </p:nvSpPr>
        <p:spPr bwMode="auto">
          <a:xfrm>
            <a:off x="8475663" y="6067426"/>
            <a:ext cx="2093912" cy="6842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Stimulace distální</a:t>
            </a:r>
          </a:p>
          <a:p>
            <a:pPr algn="ctr" eaLnBrk="0" hangingPunct="0"/>
            <a:r>
              <a:rPr lang="cs-CZ" sz="1400">
                <a:latin typeface="Times New Roman" pitchFamily="18" charset="0"/>
              </a:rPr>
              <a:t> H</a:t>
            </a:r>
            <a:r>
              <a:rPr lang="cs-CZ" sz="1400" baseline="38000">
                <a:latin typeface="Times New Roman" pitchFamily="18" charset="0"/>
              </a:rPr>
              <a:t>+ </a:t>
            </a:r>
            <a:r>
              <a:rPr lang="cs-CZ" sz="1400">
                <a:latin typeface="Times New Roman" pitchFamily="18" charset="0"/>
              </a:rPr>
              <a:t>ATPázy </a:t>
            </a:r>
          </a:p>
          <a:p>
            <a:pPr algn="ctr" eaLnBrk="0" hangingPunct="0"/>
            <a:r>
              <a:rPr lang="cs-CZ" sz="1400">
                <a:latin typeface="Times New Roman" pitchFamily="18" charset="0"/>
              </a:rPr>
              <a:t>(zvýšení renální exkrece H</a:t>
            </a:r>
            <a:r>
              <a:rPr lang="cs-CZ" sz="1400" baseline="38000">
                <a:latin typeface="Times New Roman" pitchFamily="18" charset="0"/>
              </a:rPr>
              <a:t>+ </a:t>
            </a:r>
            <a:r>
              <a:rPr lang="cs-CZ" sz="1400">
                <a:latin typeface="Times New Roman" pitchFamily="18" charset="0"/>
              </a:rPr>
              <a:t>)</a:t>
            </a:r>
            <a:endParaRPr lang="cs-CZ" sz="1400" baseline="38000">
              <a:latin typeface="Times New Roman" pitchFamily="18" charset="0"/>
            </a:endParaRPr>
          </a:p>
        </p:txBody>
      </p:sp>
      <p:sp>
        <p:nvSpPr>
          <p:cNvPr id="133154" name="Line 34"/>
          <p:cNvSpPr>
            <a:spLocks noChangeShapeType="1"/>
          </p:cNvSpPr>
          <p:nvPr/>
        </p:nvSpPr>
        <p:spPr bwMode="auto">
          <a:xfrm>
            <a:off x="10309225" y="2217739"/>
            <a:ext cx="1588" cy="3868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3155" name="Line 35"/>
          <p:cNvSpPr>
            <a:spLocks noChangeShapeType="1"/>
          </p:cNvSpPr>
          <p:nvPr/>
        </p:nvSpPr>
        <p:spPr bwMode="auto">
          <a:xfrm flipV="1">
            <a:off x="7118351" y="6456364"/>
            <a:ext cx="1382713" cy="7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7"/>
          <p:cNvSpPr>
            <a:spLocks noChangeArrowheads="1"/>
          </p:cNvSpPr>
          <p:nvPr/>
        </p:nvSpPr>
        <p:spPr bwMode="auto">
          <a:xfrm>
            <a:off x="1847529" y="4077072"/>
            <a:ext cx="1110357" cy="172819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" name="Object 62"/>
          <p:cNvGraphicFramePr>
            <a:graphicFrameLocks noChangeAspect="1"/>
          </p:cNvGraphicFramePr>
          <p:nvPr/>
        </p:nvGraphicFramePr>
        <p:xfrm>
          <a:off x="3352801" y="4464448"/>
          <a:ext cx="145732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1495431" imgH="1771790" progId="PBrush">
                  <p:embed/>
                </p:oleObj>
              </mc:Choice>
              <mc:Fallback>
                <p:oleObj name="Rastrový obrázek" r:id="rId3" imgW="1495431" imgH="1771790" progId="PBrush">
                  <p:embed/>
                  <p:pic>
                    <p:nvPicPr>
                      <p:cNvPr id="3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1" y="4464448"/>
                        <a:ext cx="1457325" cy="172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68"/>
          <p:cNvSpPr txBox="1">
            <a:spLocks noChangeArrowheads="1"/>
          </p:cNvSpPr>
          <p:nvPr/>
        </p:nvSpPr>
        <p:spPr bwMode="auto">
          <a:xfrm>
            <a:off x="3056608" y="4901098"/>
            <a:ext cx="519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 b="1" dirty="0">
                <a:latin typeface="Times New Roman" pitchFamily="18" charset="0"/>
              </a:rPr>
              <a:t>K</a:t>
            </a:r>
            <a:r>
              <a:rPr lang="cs-CZ" sz="2000" b="1" baseline="30000" dirty="0">
                <a:latin typeface="Times New Roman" pitchFamily="18" charset="0"/>
              </a:rPr>
              <a:t>+</a:t>
            </a:r>
            <a:endParaRPr lang="cs-CZ" sz="3200" b="1" baseline="-25000" dirty="0">
              <a:latin typeface="Times New Roman" pitchFamily="18" charset="0"/>
            </a:endParaRPr>
          </a:p>
        </p:txBody>
      </p:sp>
      <p:sp>
        <p:nvSpPr>
          <p:cNvPr id="5" name="Text Box 71"/>
          <p:cNvSpPr txBox="1">
            <a:spLocks noChangeArrowheads="1"/>
          </p:cNvSpPr>
          <p:nvPr/>
        </p:nvSpPr>
        <p:spPr bwMode="auto">
          <a:xfrm>
            <a:off x="2039938" y="4585097"/>
            <a:ext cx="86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4400" b="1" dirty="0">
                <a:latin typeface="Times New Roman" pitchFamily="18" charset="0"/>
              </a:rPr>
              <a:t>K</a:t>
            </a:r>
            <a:r>
              <a:rPr lang="cs-CZ" sz="4400" b="1" baseline="30000" dirty="0">
                <a:latin typeface="Times New Roman" pitchFamily="18" charset="0"/>
              </a:rPr>
              <a:t>+</a:t>
            </a:r>
            <a:endParaRPr lang="cs-CZ" sz="6000" b="1" baseline="-25000" dirty="0">
              <a:latin typeface="Times New Roman" pitchFamily="18" charset="0"/>
            </a:endParaRPr>
          </a:p>
        </p:txBody>
      </p:sp>
      <p:sp>
        <p:nvSpPr>
          <p:cNvPr id="6" name="Line 73"/>
          <p:cNvSpPr>
            <a:spLocks noChangeShapeType="1"/>
          </p:cNvSpPr>
          <p:nvPr/>
        </p:nvSpPr>
        <p:spPr bwMode="auto">
          <a:xfrm flipV="1">
            <a:off x="2730500" y="5074047"/>
            <a:ext cx="40005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Freeform 75"/>
          <p:cNvSpPr>
            <a:spLocks/>
          </p:cNvSpPr>
          <p:nvPr/>
        </p:nvSpPr>
        <p:spPr bwMode="auto">
          <a:xfrm>
            <a:off x="3392489" y="5121673"/>
            <a:ext cx="809625" cy="1317625"/>
          </a:xfrm>
          <a:custGeom>
            <a:avLst/>
            <a:gdLst>
              <a:gd name="T0" fmla="*/ 20 w 510"/>
              <a:gd name="T1" fmla="*/ 0 h 830"/>
              <a:gd name="T2" fmla="*/ 506 w 510"/>
              <a:gd name="T3" fmla="*/ 90 h 830"/>
              <a:gd name="T4" fmla="*/ 50 w 510"/>
              <a:gd name="T5" fmla="*/ 210 h 830"/>
              <a:gd name="T6" fmla="*/ 237 w 510"/>
              <a:gd name="T7" fmla="*/ 830 h 830"/>
              <a:gd name="T8" fmla="*/ 0 60000 65536"/>
              <a:gd name="T9" fmla="*/ 0 60000 65536"/>
              <a:gd name="T10" fmla="*/ 0 60000 65536"/>
              <a:gd name="T11" fmla="*/ 0 60000 65536"/>
              <a:gd name="T12" fmla="*/ 0 w 510"/>
              <a:gd name="T13" fmla="*/ 0 h 830"/>
              <a:gd name="T14" fmla="*/ 510 w 510"/>
              <a:gd name="T15" fmla="*/ 830 h 8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0" h="830">
                <a:moveTo>
                  <a:pt x="20" y="0"/>
                </a:moveTo>
                <a:cubicBezTo>
                  <a:pt x="101" y="14"/>
                  <a:pt x="501" y="55"/>
                  <a:pt x="506" y="90"/>
                </a:cubicBezTo>
                <a:cubicBezTo>
                  <a:pt x="510" y="133"/>
                  <a:pt x="100" y="97"/>
                  <a:pt x="50" y="210"/>
                </a:cubicBezTo>
                <a:cubicBezTo>
                  <a:pt x="0" y="323"/>
                  <a:pt x="198" y="701"/>
                  <a:pt x="237" y="83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" name="Šipka doprava 9"/>
          <p:cNvSpPr/>
          <p:nvPr/>
        </p:nvSpPr>
        <p:spPr>
          <a:xfrm rot="8144127">
            <a:off x="3709317" y="4132063"/>
            <a:ext cx="2539696" cy="38407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2" descr="sejmout005"/>
          <p:cNvPicPr>
            <a:picLocks noChangeAspect="1" noChangeArrowheads="1"/>
          </p:cNvPicPr>
          <p:nvPr/>
        </p:nvPicPr>
        <p:blipFill>
          <a:blip r:embed="rId5" cstate="print"/>
          <a:srcRect l="50202" t="11563" r="803"/>
          <a:stretch>
            <a:fillRect/>
          </a:stretch>
        </p:blipFill>
        <p:spPr bwMode="auto">
          <a:xfrm>
            <a:off x="5807968" y="980729"/>
            <a:ext cx="2376264" cy="268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ovéPole 19"/>
          <p:cNvSpPr txBox="1"/>
          <p:nvPr/>
        </p:nvSpPr>
        <p:spPr>
          <a:xfrm>
            <a:off x="6312024" y="179349"/>
            <a:ext cx="362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Oligurická</a:t>
            </a:r>
            <a:r>
              <a:rPr lang="cs-CZ" dirty="0"/>
              <a:t> fáze </a:t>
            </a:r>
            <a:r>
              <a:rPr lang="cs-CZ" dirty="0" err="1"/>
              <a:t>aktutního</a:t>
            </a:r>
            <a:r>
              <a:rPr lang="cs-CZ" dirty="0"/>
              <a:t> ledvinného selhání</a:t>
            </a:r>
            <a:endParaRPr lang="en-US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8544272" y="2924945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Hypoaldosteronism</a:t>
            </a:r>
            <a:endParaRPr lang="cs-CZ" dirty="0"/>
          </a:p>
          <a:p>
            <a:r>
              <a:rPr lang="cs-CZ" dirty="0"/>
              <a:t>(m. </a:t>
            </a:r>
            <a:r>
              <a:rPr lang="cs-CZ" dirty="0" err="1"/>
              <a:t>Addisoni</a:t>
            </a:r>
            <a:r>
              <a:rPr lang="cs-CZ" dirty="0"/>
              <a:t>)</a:t>
            </a:r>
          </a:p>
        </p:txBody>
      </p:sp>
      <p:cxnSp>
        <p:nvCxnSpPr>
          <p:cNvPr id="25" name="Přímá spojovací šipka 24"/>
          <p:cNvCxnSpPr/>
          <p:nvPr/>
        </p:nvCxnSpPr>
        <p:spPr>
          <a:xfrm rot="16200000" flipV="1">
            <a:off x="7788188" y="2384884"/>
            <a:ext cx="79208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rot="5400000">
            <a:off x="7212124" y="944724"/>
            <a:ext cx="129614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1703512" y="116632"/>
            <a:ext cx="3096344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Retence draslíku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5807968" y="72008"/>
            <a:ext cx="4752528" cy="458112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7680176" y="1916832"/>
            <a:ext cx="72008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8040216" y="1196753"/>
            <a:ext cx="248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Tubulární porucha</a:t>
            </a:r>
          </a:p>
          <a:p>
            <a:r>
              <a:rPr lang="cs-CZ" dirty="0"/>
              <a:t>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interstitialní</a:t>
            </a:r>
            <a:r>
              <a:rPr lang="cs-CZ" dirty="0"/>
              <a:t> </a:t>
            </a:r>
            <a:r>
              <a:rPr lang="cs-CZ" dirty="0" err="1"/>
              <a:t>nephritis</a:t>
            </a:r>
            <a:r>
              <a:rPr lang="cs-CZ" dirty="0"/>
              <a:t>, diabetická </a:t>
            </a:r>
            <a:r>
              <a:rPr lang="cs-CZ" dirty="0" err="1"/>
              <a:t>nephropatie</a:t>
            </a:r>
            <a:r>
              <a:rPr lang="cs-CZ" dirty="0"/>
              <a:t>)</a:t>
            </a:r>
            <a:endParaRPr lang="en-US" dirty="0"/>
          </a:p>
        </p:txBody>
      </p:sp>
      <p:cxnSp>
        <p:nvCxnSpPr>
          <p:cNvPr id="36" name="Přímá spojovací šipka 35"/>
          <p:cNvCxnSpPr>
            <a:endCxn id="31" idx="0"/>
          </p:cNvCxnSpPr>
          <p:nvPr/>
        </p:nvCxnSpPr>
        <p:spPr>
          <a:xfrm rot="10800000" flipV="1">
            <a:off x="7716180" y="1700808"/>
            <a:ext cx="39604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/>
          <p:nvPr/>
        </p:nvCxnSpPr>
        <p:spPr>
          <a:xfrm rot="5400000" flipH="1" flipV="1">
            <a:off x="2963652" y="5049180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/>
          <p:nvPr/>
        </p:nvCxnSpPr>
        <p:spPr>
          <a:xfrm rot="5400000" flipH="1" flipV="1">
            <a:off x="1884326" y="4976378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hlinkClick r:id="rId6" action="ppaction://hlinksldjump"/>
            <a:extLst>
              <a:ext uri="{FF2B5EF4-FFF2-40B4-BE49-F238E27FC236}">
                <a16:creationId xmlns:a16="http://schemas.microsoft.com/office/drawing/2014/main" id="{2CE67789-79C0-2F63-C3A7-C3C9F09433CF}"/>
              </a:ext>
            </a:extLst>
          </p:cNvPr>
          <p:cNvSpPr txBox="1"/>
          <p:nvPr/>
        </p:nvSpPr>
        <p:spPr>
          <a:xfrm>
            <a:off x="0" y="6506568"/>
            <a:ext cx="165942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Zpět na obsah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1" grpId="0" animBg="1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57D5638-64E5-44D5-9481-C23FA3843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041" y="0"/>
            <a:ext cx="7363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55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06BFE86-0039-4E62-B70B-98E25E96C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0"/>
            <a:ext cx="900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9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D54B711-7E43-42C7-A191-8F166B0A8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9252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78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2163763" y="1504950"/>
            <a:ext cx="1033462" cy="4826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27" name="Line 3"/>
          <p:cNvSpPr>
            <a:spLocks noChangeShapeType="1"/>
          </p:cNvSpPr>
          <p:nvPr/>
        </p:nvSpPr>
        <p:spPr bwMode="auto">
          <a:xfrm>
            <a:off x="2138363" y="1504950"/>
            <a:ext cx="0" cy="4826000"/>
          </a:xfrm>
          <a:prstGeom prst="line">
            <a:avLst/>
          </a:prstGeom>
          <a:noFill/>
          <a:ln w="53975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2349501" y="2082801"/>
            <a:ext cx="93006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cs-CZ" sz="1400">
                <a:latin typeface="Times New Roman" pitchFamily="18" charset="0"/>
              </a:rPr>
              <a:t>bílkoviny</a:t>
            </a:r>
            <a:r>
              <a:rPr lang="cs-CZ" sz="2000" b="1" baseline="30000">
                <a:latin typeface="Times New Roman" pitchFamily="18" charset="0"/>
              </a:rPr>
              <a:t>-</a:t>
            </a:r>
            <a:endParaRPr lang="cs-CZ" sz="1400">
              <a:latin typeface="Times New Roman" pitchFamily="18" charset="0"/>
            </a:endParaRPr>
          </a:p>
          <a:p>
            <a:pPr eaLnBrk="0" hangingPunct="0"/>
            <a:r>
              <a:rPr lang="cs-CZ" sz="1400">
                <a:latin typeface="Times New Roman" pitchFamily="18" charset="0"/>
              </a:rPr>
              <a:t>fosfáty</a:t>
            </a:r>
            <a:r>
              <a:rPr lang="cs-CZ" sz="2000" b="1" baseline="30000">
                <a:latin typeface="Times New Roman" pitchFamily="18" charset="0"/>
              </a:rPr>
              <a:t>-</a:t>
            </a:r>
            <a:endParaRPr lang="cs-CZ" sz="1400">
              <a:latin typeface="Times New Roman" pitchFamily="18" charset="0"/>
            </a:endParaRP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2341563" y="2978150"/>
            <a:ext cx="394660" cy="24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cs-CZ" sz="1400">
                <a:latin typeface="Times New Roman" pitchFamily="18" charset="0"/>
              </a:rPr>
              <a:t>Cl</a:t>
            </a:r>
            <a:r>
              <a:rPr lang="cs-CZ" sz="1400" baseline="40000">
                <a:latin typeface="Times New Roman" pitchFamily="18" charset="0"/>
              </a:rPr>
              <a:t>-</a:t>
            </a:r>
            <a:endParaRPr lang="cs-CZ" sz="1400">
              <a:latin typeface="Times New Roman" pitchFamily="18" charset="0"/>
            </a:endParaRP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1627188" y="2944814"/>
            <a:ext cx="418704" cy="26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cs-CZ" sz="1600">
                <a:latin typeface="Times New Roman" pitchFamily="18" charset="0"/>
              </a:rPr>
              <a:t>Cl</a:t>
            </a:r>
            <a:r>
              <a:rPr lang="cs-CZ" sz="1400" baseline="40000">
                <a:latin typeface="Times New Roman" pitchFamily="18" charset="0"/>
              </a:rPr>
              <a:t>-</a:t>
            </a:r>
            <a:endParaRPr lang="cs-CZ" sz="1400">
              <a:latin typeface="Times New Roman" pitchFamily="18" charset="0"/>
            </a:endParaRP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2374900" y="3929064"/>
            <a:ext cx="409086" cy="26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cs-CZ" sz="1600">
                <a:latin typeface="Times New Roman" pitchFamily="18" charset="0"/>
              </a:rPr>
              <a:t>K</a:t>
            </a:r>
            <a:r>
              <a:rPr lang="cs-CZ" sz="1600" baseline="40000">
                <a:latin typeface="Times New Roman" pitchFamily="18" charset="0"/>
              </a:rPr>
              <a:t>+</a:t>
            </a:r>
            <a:endParaRPr lang="cs-CZ" sz="1400">
              <a:latin typeface="Times New Roman" pitchFamily="18" charset="0"/>
            </a:endParaRP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1497012" y="3897313"/>
            <a:ext cx="381836" cy="24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cs-CZ" sz="1400">
                <a:latin typeface="Times New Roman" pitchFamily="18" charset="0"/>
              </a:rPr>
              <a:t>K</a:t>
            </a:r>
            <a:r>
              <a:rPr lang="cs-CZ" sz="1400" baseline="40000">
                <a:latin typeface="Times New Roman" pitchFamily="18" charset="0"/>
              </a:rPr>
              <a:t>+</a:t>
            </a:r>
            <a:endParaRPr lang="cs-CZ" sz="1400">
              <a:latin typeface="Times New Roman" pitchFamily="18" charset="0"/>
            </a:endParaRP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2390775" y="4946651"/>
            <a:ext cx="500458" cy="26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cs-CZ" sz="1600">
                <a:latin typeface="Times New Roman" pitchFamily="18" charset="0"/>
              </a:rPr>
              <a:t>Na</a:t>
            </a:r>
            <a:r>
              <a:rPr lang="cs-CZ" sz="1600" baseline="40000">
                <a:latin typeface="Times New Roman" pitchFamily="18" charset="0"/>
              </a:rPr>
              <a:t>+</a:t>
            </a:r>
            <a:endParaRPr lang="cs-CZ" sz="1600">
              <a:latin typeface="Times New Roman" pitchFamily="18" charset="0"/>
            </a:endParaRP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1512887" y="5013325"/>
            <a:ext cx="461986" cy="24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cs-CZ" sz="1400">
                <a:latin typeface="Times New Roman" pitchFamily="18" charset="0"/>
              </a:rPr>
              <a:t>Na</a:t>
            </a:r>
            <a:r>
              <a:rPr lang="cs-CZ" sz="1400" baseline="40000">
                <a:latin typeface="Times New Roman" pitchFamily="18" charset="0"/>
              </a:rPr>
              <a:t>+</a:t>
            </a:r>
            <a:endParaRPr lang="cs-CZ" sz="1400">
              <a:latin typeface="Times New Roman" pitchFamily="18" charset="0"/>
            </a:endParaRPr>
          </a:p>
        </p:txBody>
      </p:sp>
      <p:sp>
        <p:nvSpPr>
          <p:cNvPr id="103435" name="Freeform 11"/>
          <p:cNvSpPr>
            <a:spLocks/>
          </p:cNvSpPr>
          <p:nvPr/>
        </p:nvSpPr>
        <p:spPr bwMode="auto">
          <a:xfrm>
            <a:off x="2179638" y="1643064"/>
            <a:ext cx="385762" cy="631825"/>
          </a:xfrm>
          <a:custGeom>
            <a:avLst/>
            <a:gdLst>
              <a:gd name="T0" fmla="*/ 378022952 w 243"/>
              <a:gd name="T1" fmla="*/ 1003022277 h 398"/>
              <a:gd name="T2" fmla="*/ 12599971 w 243"/>
              <a:gd name="T3" fmla="*/ 534273160 h 398"/>
              <a:gd name="T4" fmla="*/ 299897435 w 243"/>
              <a:gd name="T5" fmla="*/ 115927202 h 398"/>
              <a:gd name="T6" fmla="*/ 612396426 w 243"/>
              <a:gd name="T7" fmla="*/ 0 h 398"/>
              <a:gd name="T8" fmla="*/ 0 60000 65536"/>
              <a:gd name="T9" fmla="*/ 0 60000 65536"/>
              <a:gd name="T10" fmla="*/ 0 60000 65536"/>
              <a:gd name="T11" fmla="*/ 0 60000 65536"/>
              <a:gd name="T12" fmla="*/ 0 w 243"/>
              <a:gd name="T13" fmla="*/ 0 h 398"/>
              <a:gd name="T14" fmla="*/ 243 w 243"/>
              <a:gd name="T15" fmla="*/ 398 h 3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3" h="398">
                <a:moveTo>
                  <a:pt x="150" y="398"/>
                </a:moveTo>
                <a:cubicBezTo>
                  <a:pt x="80" y="334"/>
                  <a:pt x="10" y="271"/>
                  <a:pt x="5" y="212"/>
                </a:cubicBezTo>
                <a:cubicBezTo>
                  <a:pt x="0" y="153"/>
                  <a:pt x="79" y="81"/>
                  <a:pt x="119" y="46"/>
                </a:cubicBezTo>
                <a:cubicBezTo>
                  <a:pt x="159" y="11"/>
                  <a:pt x="201" y="5"/>
                  <a:pt x="243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811338" y="649288"/>
            <a:ext cx="603250" cy="576262"/>
            <a:chOff x="1832" y="409"/>
            <a:chExt cx="380" cy="363"/>
          </a:xfrm>
        </p:grpSpPr>
        <p:sp>
          <p:nvSpPr>
            <p:cNvPr id="103615" name="Oval 13"/>
            <p:cNvSpPr>
              <a:spLocks noChangeArrowheads="1"/>
            </p:cNvSpPr>
            <p:nvPr/>
          </p:nvSpPr>
          <p:spPr bwMode="auto">
            <a:xfrm>
              <a:off x="1832" y="409"/>
              <a:ext cx="380" cy="36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16" name="Oval 14"/>
            <p:cNvSpPr>
              <a:spLocks noChangeArrowheads="1"/>
            </p:cNvSpPr>
            <p:nvPr/>
          </p:nvSpPr>
          <p:spPr bwMode="auto">
            <a:xfrm>
              <a:off x="1846" y="430"/>
              <a:ext cx="340" cy="32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17" name="Freeform 15"/>
            <p:cNvSpPr>
              <a:spLocks/>
            </p:cNvSpPr>
            <p:nvPr/>
          </p:nvSpPr>
          <p:spPr bwMode="auto">
            <a:xfrm rot="2269894">
              <a:off x="1947" y="476"/>
              <a:ext cx="144" cy="187"/>
            </a:xfrm>
            <a:custGeom>
              <a:avLst/>
              <a:gdLst>
                <a:gd name="T0" fmla="*/ 51 w 406"/>
                <a:gd name="T1" fmla="*/ 44 h 695"/>
                <a:gd name="T2" fmla="*/ 20 w 406"/>
                <a:gd name="T3" fmla="*/ 17 h 695"/>
                <a:gd name="T4" fmla="*/ 34 w 406"/>
                <a:gd name="T5" fmla="*/ 13 h 695"/>
                <a:gd name="T6" fmla="*/ 0 w 406"/>
                <a:gd name="T7" fmla="*/ 0 h 695"/>
                <a:gd name="T8" fmla="*/ 1 w 406"/>
                <a:gd name="T9" fmla="*/ 23 h 695"/>
                <a:gd name="T10" fmla="*/ 11 w 406"/>
                <a:gd name="T11" fmla="*/ 15 h 695"/>
                <a:gd name="T12" fmla="*/ 45 w 406"/>
                <a:gd name="T13" fmla="*/ 50 h 695"/>
                <a:gd name="T14" fmla="*/ 51 w 406"/>
                <a:gd name="T15" fmla="*/ 44 h 6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6"/>
                <a:gd name="T25" fmla="*/ 0 h 695"/>
                <a:gd name="T26" fmla="*/ 406 w 406"/>
                <a:gd name="T27" fmla="*/ 695 h 6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6" h="695">
                  <a:moveTo>
                    <a:pt x="406" y="610"/>
                  </a:moveTo>
                  <a:lnTo>
                    <a:pt x="154" y="230"/>
                  </a:lnTo>
                  <a:lnTo>
                    <a:pt x="269" y="176"/>
                  </a:lnTo>
                  <a:lnTo>
                    <a:pt x="0" y="0"/>
                  </a:lnTo>
                  <a:lnTo>
                    <a:pt x="8" y="320"/>
                  </a:lnTo>
                  <a:lnTo>
                    <a:pt x="89" y="206"/>
                  </a:lnTo>
                  <a:lnTo>
                    <a:pt x="358" y="695"/>
                  </a:lnTo>
                  <a:lnTo>
                    <a:pt x="406" y="6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3437" name="Oval 16"/>
          <p:cNvSpPr>
            <a:spLocks noChangeArrowheads="1"/>
          </p:cNvSpPr>
          <p:nvPr/>
        </p:nvSpPr>
        <p:spPr bwMode="auto">
          <a:xfrm>
            <a:off x="2613025" y="1404938"/>
            <a:ext cx="179388" cy="169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103438" name="Oval 17"/>
          <p:cNvSpPr>
            <a:spLocks noChangeArrowheads="1"/>
          </p:cNvSpPr>
          <p:nvPr/>
        </p:nvSpPr>
        <p:spPr bwMode="auto">
          <a:xfrm>
            <a:off x="1524000" y="1416051"/>
            <a:ext cx="179388" cy="1698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cxnSp>
        <p:nvCxnSpPr>
          <p:cNvPr id="103439" name="AutoShape 18"/>
          <p:cNvCxnSpPr>
            <a:cxnSpLocks noChangeShapeType="1"/>
            <a:stCxn id="103438" idx="0"/>
            <a:endCxn id="103615" idx="2"/>
          </p:cNvCxnSpPr>
          <p:nvPr/>
        </p:nvCxnSpPr>
        <p:spPr bwMode="auto">
          <a:xfrm rot="-5400000">
            <a:off x="1489076" y="1069976"/>
            <a:ext cx="477837" cy="21431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03440" name="AutoShape 19"/>
          <p:cNvCxnSpPr>
            <a:cxnSpLocks noChangeShapeType="1"/>
            <a:stCxn id="103437" idx="0"/>
            <a:endCxn id="103615" idx="6"/>
          </p:cNvCxnSpPr>
          <p:nvPr/>
        </p:nvCxnSpPr>
        <p:spPr bwMode="auto">
          <a:xfrm rot="5400000" flipH="1">
            <a:off x="2412207" y="1015207"/>
            <a:ext cx="466725" cy="3127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03441" name="Text Box 20"/>
          <p:cNvSpPr txBox="1">
            <a:spLocks noChangeArrowheads="1"/>
          </p:cNvSpPr>
          <p:nvPr/>
        </p:nvSpPr>
        <p:spPr bwMode="auto">
          <a:xfrm>
            <a:off x="1924050" y="6278564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3200" b="1">
                <a:latin typeface="Times New Roman" pitchFamily="18" charset="0"/>
              </a:rPr>
              <a:t>a</a:t>
            </a:r>
            <a:endParaRPr lang="cs-CZ" sz="2400">
              <a:latin typeface="Times New Roman" pitchFamily="18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8621713" y="604838"/>
            <a:ext cx="2227262" cy="6208712"/>
            <a:chOff x="4471" y="381"/>
            <a:chExt cx="1403" cy="3911"/>
          </a:xfrm>
        </p:grpSpPr>
        <p:sp>
          <p:nvSpPr>
            <p:cNvPr id="103561" name="Text Box 22"/>
            <p:cNvSpPr txBox="1">
              <a:spLocks noChangeArrowheads="1"/>
            </p:cNvSpPr>
            <p:nvPr/>
          </p:nvSpPr>
          <p:spPr bwMode="auto">
            <a:xfrm>
              <a:off x="4471" y="3006"/>
              <a:ext cx="497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70000"/>
                </a:lnSpc>
              </a:pPr>
              <a:r>
                <a:rPr lang="cs-CZ" sz="2000" b="1">
                  <a:latin typeface="Times New Roman" pitchFamily="18" charset="0"/>
                </a:rPr>
                <a:t> </a:t>
              </a:r>
              <a:r>
                <a:rPr lang="cs-CZ" sz="2400" b="1">
                  <a:latin typeface="Times New Roman" pitchFamily="18" charset="0"/>
                </a:rPr>
                <a:t>Na</a:t>
              </a:r>
              <a:r>
                <a:rPr lang="cs-CZ" sz="2400" b="1" baseline="40000">
                  <a:latin typeface="Times New Roman" pitchFamily="18" charset="0"/>
                </a:rPr>
                <a:t>+</a:t>
              </a:r>
              <a:endParaRPr lang="cs-CZ">
                <a:latin typeface="Times New Roman" pitchFamily="18" charset="0"/>
              </a:endParaRPr>
            </a:p>
          </p:txBody>
        </p: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4511" y="381"/>
              <a:ext cx="1363" cy="3911"/>
              <a:chOff x="4511" y="381"/>
              <a:chExt cx="1363" cy="3911"/>
            </a:xfrm>
          </p:grpSpPr>
          <p:sp>
            <p:nvSpPr>
              <p:cNvPr id="103563" name="Text Box 24"/>
              <p:cNvSpPr txBox="1">
                <a:spLocks noChangeArrowheads="1"/>
              </p:cNvSpPr>
              <p:nvPr/>
            </p:nvSpPr>
            <p:spPr bwMode="auto">
              <a:xfrm>
                <a:off x="4511" y="2329"/>
                <a:ext cx="222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70000"/>
                  </a:lnSpc>
                </a:pPr>
                <a:r>
                  <a:rPr lang="cs-CZ" sz="1200">
                    <a:latin typeface="Times New Roman" pitchFamily="18" charset="0"/>
                  </a:rPr>
                  <a:t>K</a:t>
                </a:r>
                <a:r>
                  <a:rPr lang="cs-CZ" sz="1200" baseline="40000">
                    <a:latin typeface="Times New Roman" pitchFamily="18" charset="0"/>
                  </a:rPr>
                  <a:t>+</a:t>
                </a:r>
                <a:endParaRPr lang="cs-CZ" sz="1200">
                  <a:latin typeface="Times New Roman" pitchFamily="18" charset="0"/>
                </a:endParaRPr>
              </a:p>
            </p:txBody>
          </p:sp>
          <p:sp>
            <p:nvSpPr>
              <p:cNvPr id="103564" name="AutoShape 25"/>
              <p:cNvSpPr>
                <a:spLocks noChangeArrowheads="1"/>
              </p:cNvSpPr>
              <p:nvPr/>
            </p:nvSpPr>
            <p:spPr bwMode="auto">
              <a:xfrm rot="-1862759">
                <a:off x="4680" y="2321"/>
                <a:ext cx="171" cy="66"/>
              </a:xfrm>
              <a:prstGeom prst="leftArrow">
                <a:avLst>
                  <a:gd name="adj1" fmla="val 47250"/>
                  <a:gd name="adj2" fmla="val 73541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65" name="Text Box 26"/>
              <p:cNvSpPr txBox="1">
                <a:spLocks noChangeArrowheads="1"/>
              </p:cNvSpPr>
              <p:nvPr/>
            </p:nvSpPr>
            <p:spPr bwMode="auto">
              <a:xfrm>
                <a:off x="4680" y="2321"/>
                <a:ext cx="20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cs-CZ" sz="1400" b="1">
                    <a:latin typeface="Times New Roman" pitchFamily="18" charset="0"/>
                  </a:rPr>
                  <a:t>+</a:t>
                </a:r>
                <a:endParaRPr lang="cs-CZ" sz="1400">
                  <a:latin typeface="Times New Roman" pitchFamily="18" charset="0"/>
                </a:endParaRPr>
              </a:p>
            </p:txBody>
          </p:sp>
          <p:sp>
            <p:nvSpPr>
              <p:cNvPr id="103566" name="Rectangle 27"/>
              <p:cNvSpPr>
                <a:spLocks noChangeArrowheads="1"/>
              </p:cNvSpPr>
              <p:nvPr/>
            </p:nvSpPr>
            <p:spPr bwMode="auto">
              <a:xfrm>
                <a:off x="5128" y="925"/>
                <a:ext cx="651" cy="3040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67" name="Line 28"/>
              <p:cNvSpPr>
                <a:spLocks noChangeShapeType="1"/>
              </p:cNvSpPr>
              <p:nvPr/>
            </p:nvSpPr>
            <p:spPr bwMode="auto">
              <a:xfrm>
                <a:off x="5115" y="933"/>
                <a:ext cx="0" cy="3040"/>
              </a:xfrm>
              <a:prstGeom prst="line">
                <a:avLst/>
              </a:prstGeom>
              <a:noFill/>
              <a:ln w="53975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568" name="Text Box 29"/>
              <p:cNvSpPr txBox="1">
                <a:spLocks noChangeArrowheads="1"/>
              </p:cNvSpPr>
              <p:nvPr/>
            </p:nvSpPr>
            <p:spPr bwMode="auto">
              <a:xfrm>
                <a:off x="5248" y="1297"/>
                <a:ext cx="586" cy="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70000"/>
                  </a:lnSpc>
                </a:pPr>
                <a:r>
                  <a:rPr lang="cs-CZ" sz="1400">
                    <a:latin typeface="Times New Roman" pitchFamily="18" charset="0"/>
                  </a:rPr>
                  <a:t>bílkoviny</a:t>
                </a:r>
                <a:r>
                  <a:rPr lang="cs-CZ" sz="2000" b="1" baseline="30000">
                    <a:latin typeface="Times New Roman" pitchFamily="18" charset="0"/>
                  </a:rPr>
                  <a:t>-</a:t>
                </a:r>
                <a:endParaRPr lang="cs-CZ" sz="1400">
                  <a:latin typeface="Times New Roman" pitchFamily="18" charset="0"/>
                </a:endParaRPr>
              </a:p>
              <a:p>
                <a:pPr eaLnBrk="0" hangingPunct="0"/>
                <a:r>
                  <a:rPr lang="cs-CZ" sz="1400">
                    <a:latin typeface="Times New Roman" pitchFamily="18" charset="0"/>
                  </a:rPr>
                  <a:t>fosfáty</a:t>
                </a:r>
                <a:r>
                  <a:rPr lang="cs-CZ" sz="2000" b="1" baseline="30000">
                    <a:latin typeface="Times New Roman" pitchFamily="18" charset="0"/>
                  </a:rPr>
                  <a:t>-</a:t>
                </a:r>
                <a:endParaRPr lang="cs-CZ" sz="1400">
                  <a:latin typeface="Times New Roman" pitchFamily="18" charset="0"/>
                </a:endParaRPr>
              </a:p>
            </p:txBody>
          </p:sp>
          <p:sp>
            <p:nvSpPr>
              <p:cNvPr id="103569" name="Freeform 30"/>
              <p:cNvSpPr>
                <a:spLocks/>
              </p:cNvSpPr>
              <p:nvPr/>
            </p:nvSpPr>
            <p:spPr bwMode="auto">
              <a:xfrm>
                <a:off x="5141" y="1020"/>
                <a:ext cx="243" cy="398"/>
              </a:xfrm>
              <a:custGeom>
                <a:avLst/>
                <a:gdLst>
                  <a:gd name="T0" fmla="*/ 150 w 243"/>
                  <a:gd name="T1" fmla="*/ 398 h 398"/>
                  <a:gd name="T2" fmla="*/ 5 w 243"/>
                  <a:gd name="T3" fmla="*/ 212 h 398"/>
                  <a:gd name="T4" fmla="*/ 119 w 243"/>
                  <a:gd name="T5" fmla="*/ 46 h 398"/>
                  <a:gd name="T6" fmla="*/ 243 w 243"/>
                  <a:gd name="T7" fmla="*/ 0 h 3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3"/>
                  <a:gd name="T13" fmla="*/ 0 h 398"/>
                  <a:gd name="T14" fmla="*/ 243 w 243"/>
                  <a:gd name="T15" fmla="*/ 398 h 3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3" h="398">
                    <a:moveTo>
                      <a:pt x="150" y="398"/>
                    </a:moveTo>
                    <a:cubicBezTo>
                      <a:pt x="80" y="334"/>
                      <a:pt x="10" y="271"/>
                      <a:pt x="5" y="212"/>
                    </a:cubicBezTo>
                    <a:cubicBezTo>
                      <a:pt x="0" y="153"/>
                      <a:pt x="79" y="81"/>
                      <a:pt x="119" y="46"/>
                    </a:cubicBezTo>
                    <a:cubicBezTo>
                      <a:pt x="159" y="11"/>
                      <a:pt x="201" y="5"/>
                      <a:pt x="243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5" name="Group 31"/>
              <p:cNvGrpSpPr>
                <a:grpSpLocks/>
              </p:cNvGrpSpPr>
              <p:nvPr/>
            </p:nvGrpSpPr>
            <p:grpSpPr bwMode="auto">
              <a:xfrm>
                <a:off x="4950" y="2599"/>
                <a:ext cx="924" cy="488"/>
                <a:chOff x="970" y="113"/>
                <a:chExt cx="924" cy="488"/>
              </a:xfrm>
            </p:grpSpPr>
            <p:sp>
              <p:nvSpPr>
                <p:cNvPr id="103609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970" y="113"/>
                  <a:ext cx="319" cy="334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610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1025" y="171"/>
                  <a:ext cx="213" cy="21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611" name="Oval 34"/>
                <p:cNvSpPr>
                  <a:spLocks noChangeArrowheads="1"/>
                </p:cNvSpPr>
                <p:nvPr/>
              </p:nvSpPr>
              <p:spPr bwMode="auto">
                <a:xfrm flipH="1">
                  <a:off x="1491" y="187"/>
                  <a:ext cx="132" cy="131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612" name="Line 35"/>
                <p:cNvSpPr>
                  <a:spLocks noChangeShapeType="1"/>
                </p:cNvSpPr>
                <p:nvPr/>
              </p:nvSpPr>
              <p:spPr bwMode="auto">
                <a:xfrm flipH="1" flipV="1">
                  <a:off x="1125" y="178"/>
                  <a:ext cx="458" cy="1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3613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141" y="310"/>
                  <a:ext cx="412" cy="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3614" name="Rectangle 37"/>
                <p:cNvSpPr>
                  <a:spLocks noChangeArrowheads="1"/>
                </p:cNvSpPr>
                <p:nvPr/>
              </p:nvSpPr>
              <p:spPr bwMode="auto">
                <a:xfrm>
                  <a:off x="1285" y="313"/>
                  <a:ext cx="60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/>
                  <a:r>
                    <a:rPr lang="cs-CZ" sz="1200" b="1">
                      <a:latin typeface="Times New Roman" pitchFamily="18" charset="0"/>
                    </a:rPr>
                    <a:t>Na</a:t>
                  </a:r>
                  <a:r>
                    <a:rPr lang="cs-CZ" sz="1200" b="1" baseline="60000">
                      <a:latin typeface="Times New Roman" pitchFamily="18" charset="0"/>
                    </a:rPr>
                    <a:t>+</a:t>
                  </a:r>
                  <a:r>
                    <a:rPr lang="cs-CZ" sz="1200" b="1">
                      <a:latin typeface="Times New Roman" pitchFamily="18" charset="0"/>
                    </a:rPr>
                    <a:t>-K</a:t>
                  </a:r>
                  <a:r>
                    <a:rPr lang="cs-CZ" sz="1200" b="1" baseline="60000">
                      <a:latin typeface="Times New Roman" pitchFamily="18" charset="0"/>
                    </a:rPr>
                    <a:t>+</a:t>
                  </a:r>
                </a:p>
                <a:p>
                  <a:pPr algn="ctr" eaLnBrk="0" hangingPunct="0"/>
                  <a:r>
                    <a:rPr lang="cs-CZ" sz="1200" b="1" baseline="60000">
                      <a:latin typeface="Times New Roman" pitchFamily="18" charset="0"/>
                    </a:rPr>
                    <a:t> </a:t>
                  </a:r>
                  <a:r>
                    <a:rPr lang="cs-CZ" sz="1200" b="1">
                      <a:latin typeface="Times New Roman" pitchFamily="18" charset="0"/>
                    </a:rPr>
                    <a:t>ATPáza</a:t>
                  </a:r>
                  <a:endParaRPr lang="cs-CZ" sz="16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03571" name="AutoShape 38"/>
              <p:cNvSpPr>
                <a:spLocks noChangeArrowheads="1"/>
              </p:cNvSpPr>
              <p:nvPr/>
            </p:nvSpPr>
            <p:spPr bwMode="auto">
              <a:xfrm flipH="1">
                <a:off x="4870" y="2868"/>
                <a:ext cx="400" cy="3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0 w 21600"/>
                  <a:gd name="T13" fmla="*/ 4050 h 21600"/>
                  <a:gd name="T14" fmla="*/ 19278 w 21600"/>
                  <a:gd name="T15" fmla="*/ 8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688" y="0"/>
                    </a:lnTo>
                    <a:lnTo>
                      <a:pt x="14688" y="4049"/>
                    </a:lnTo>
                    <a:lnTo>
                      <a:pt x="12427" y="4049"/>
                    </a:lnTo>
                    <a:cubicBezTo>
                      <a:pt x="5564" y="4049"/>
                      <a:pt x="0" y="7680"/>
                      <a:pt x="0" y="12158"/>
                    </a:cubicBezTo>
                    <a:lnTo>
                      <a:pt x="0" y="21600"/>
                    </a:lnTo>
                    <a:lnTo>
                      <a:pt x="4150" y="21600"/>
                    </a:lnTo>
                    <a:lnTo>
                      <a:pt x="4150" y="12158"/>
                    </a:lnTo>
                    <a:cubicBezTo>
                      <a:pt x="4150" y="9922"/>
                      <a:pt x="7856" y="8109"/>
                      <a:pt x="12427" y="8109"/>
                    </a:cubicBezTo>
                    <a:lnTo>
                      <a:pt x="14688" y="8109"/>
                    </a:lnTo>
                    <a:lnTo>
                      <a:pt x="14688" y="121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572" name="Text Box 39"/>
              <p:cNvSpPr txBox="1">
                <a:spLocks noChangeArrowheads="1"/>
              </p:cNvSpPr>
              <p:nvPr/>
            </p:nvSpPr>
            <p:spPr bwMode="auto">
              <a:xfrm>
                <a:off x="5168" y="3840"/>
                <a:ext cx="264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70000"/>
                  </a:lnSpc>
                </a:pPr>
                <a:r>
                  <a:rPr lang="cs-CZ" sz="1000" b="1">
                    <a:latin typeface="Times New Roman" pitchFamily="18" charset="0"/>
                  </a:rPr>
                  <a:t>Na</a:t>
                </a:r>
                <a:r>
                  <a:rPr lang="cs-CZ" sz="1000" b="1" baseline="40000">
                    <a:latin typeface="Times New Roman" pitchFamily="18" charset="0"/>
                  </a:rPr>
                  <a:t>+</a:t>
                </a:r>
                <a:endParaRPr lang="cs-CZ" sz="1200">
                  <a:latin typeface="Times New Roman" pitchFamily="18" charset="0"/>
                </a:endParaRPr>
              </a:p>
            </p:txBody>
          </p:sp>
          <p:sp>
            <p:nvSpPr>
              <p:cNvPr id="103573" name="AutoShape 40"/>
              <p:cNvSpPr>
                <a:spLocks noChangeArrowheads="1"/>
              </p:cNvSpPr>
              <p:nvPr/>
            </p:nvSpPr>
            <p:spPr bwMode="auto">
              <a:xfrm rot="-988338">
                <a:off x="5096" y="3417"/>
                <a:ext cx="47" cy="453"/>
              </a:xfrm>
              <a:prstGeom prst="can">
                <a:avLst>
                  <a:gd name="adj" fmla="val 112670"/>
                </a:avLst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41"/>
              <p:cNvGrpSpPr>
                <a:grpSpLocks/>
              </p:cNvGrpSpPr>
              <p:nvPr/>
            </p:nvGrpSpPr>
            <p:grpSpPr bwMode="auto">
              <a:xfrm rot="362998">
                <a:off x="4782" y="3100"/>
                <a:ext cx="295" cy="345"/>
                <a:chOff x="4716" y="3143"/>
                <a:chExt cx="295" cy="345"/>
              </a:xfrm>
            </p:grpSpPr>
            <p:sp>
              <p:nvSpPr>
                <p:cNvPr id="103607" name="AutoShape 42"/>
                <p:cNvSpPr>
                  <a:spLocks noChangeArrowheads="1"/>
                </p:cNvSpPr>
                <p:nvPr/>
              </p:nvSpPr>
              <p:spPr bwMode="auto">
                <a:xfrm rot="-6816446">
                  <a:off x="4892" y="3370"/>
                  <a:ext cx="171" cy="66"/>
                </a:xfrm>
                <a:prstGeom prst="leftArrow">
                  <a:avLst>
                    <a:gd name="adj1" fmla="val 47250"/>
                    <a:gd name="adj2" fmla="val 73541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608" name="AutoShape 43"/>
                <p:cNvSpPr>
                  <a:spLocks noChangeArrowheads="1"/>
                </p:cNvSpPr>
                <p:nvPr/>
              </p:nvSpPr>
              <p:spPr bwMode="auto">
                <a:xfrm rot="9528372">
                  <a:off x="4716" y="3143"/>
                  <a:ext cx="228" cy="28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17694720 60000 65536"/>
                    <a:gd name="T11" fmla="*/ 5898240 60000 65536"/>
                    <a:gd name="T12" fmla="*/ 5898240 60000 65536"/>
                    <a:gd name="T13" fmla="*/ 5898240 60000 65536"/>
                    <a:gd name="T14" fmla="*/ 0 60000 65536"/>
                    <a:gd name="T15" fmla="*/ 0 w 21600"/>
                    <a:gd name="T16" fmla="*/ 8308 h 21600"/>
                    <a:gd name="T17" fmla="*/ 6063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15662" y="14285"/>
                      </a:moveTo>
                      <a:lnTo>
                        <a:pt x="21600" y="8310"/>
                      </a:lnTo>
                      <a:lnTo>
                        <a:pt x="18630" y="8310"/>
                      </a:lnTo>
                      <a:cubicBezTo>
                        <a:pt x="18630" y="3721"/>
                        <a:pt x="14430" y="0"/>
                        <a:pt x="9250" y="0"/>
                      </a:cubicBezTo>
                      <a:cubicBezTo>
                        <a:pt x="4141" y="0"/>
                        <a:pt x="0" y="3799"/>
                        <a:pt x="0" y="8485"/>
                      </a:cubicBezTo>
                      <a:lnTo>
                        <a:pt x="0" y="21600"/>
                      </a:lnTo>
                      <a:lnTo>
                        <a:pt x="6110" y="21600"/>
                      </a:lnTo>
                      <a:lnTo>
                        <a:pt x="6110" y="8310"/>
                      </a:lnTo>
                      <a:cubicBezTo>
                        <a:pt x="6110" y="6947"/>
                        <a:pt x="7362" y="5842"/>
                        <a:pt x="8907" y="5842"/>
                      </a:cubicBezTo>
                      <a:lnTo>
                        <a:pt x="9725" y="5842"/>
                      </a:lnTo>
                      <a:cubicBezTo>
                        <a:pt x="11269" y="5842"/>
                        <a:pt x="12520" y="6947"/>
                        <a:pt x="12520" y="8310"/>
                      </a:cubicBezTo>
                      <a:lnTo>
                        <a:pt x="9725" y="83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103575" name="AutoShape 44"/>
              <p:cNvSpPr>
                <a:spLocks noChangeArrowheads="1"/>
              </p:cNvSpPr>
              <p:nvPr/>
            </p:nvSpPr>
            <p:spPr bwMode="auto">
              <a:xfrm rot="5400476">
                <a:off x="5108" y="3505"/>
                <a:ext cx="275" cy="127"/>
              </a:xfrm>
              <a:prstGeom prst="leftArrow">
                <a:avLst>
                  <a:gd name="adj1" fmla="val 47250"/>
                  <a:gd name="adj2" fmla="val 6146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76" name="Text Box 45"/>
              <p:cNvSpPr txBox="1">
                <a:spLocks noChangeArrowheads="1"/>
              </p:cNvSpPr>
              <p:nvPr/>
            </p:nvSpPr>
            <p:spPr bwMode="auto">
              <a:xfrm>
                <a:off x="5142" y="3296"/>
                <a:ext cx="264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70000"/>
                  </a:lnSpc>
                </a:pPr>
                <a:r>
                  <a:rPr lang="cs-CZ" sz="1000" b="1">
                    <a:latin typeface="Times New Roman" pitchFamily="18" charset="0"/>
                  </a:rPr>
                  <a:t>Na</a:t>
                </a:r>
                <a:r>
                  <a:rPr lang="cs-CZ" sz="1000" b="1" baseline="40000">
                    <a:latin typeface="Times New Roman" pitchFamily="18" charset="0"/>
                  </a:rPr>
                  <a:t>+</a:t>
                </a:r>
                <a:endParaRPr lang="cs-CZ" sz="1200">
                  <a:latin typeface="Times New Roman" pitchFamily="18" charset="0"/>
                </a:endParaRPr>
              </a:p>
            </p:txBody>
          </p:sp>
          <p:sp>
            <p:nvSpPr>
              <p:cNvPr id="103577" name="AutoShape 46"/>
              <p:cNvSpPr>
                <a:spLocks noChangeArrowheads="1"/>
              </p:cNvSpPr>
              <p:nvPr/>
            </p:nvSpPr>
            <p:spPr bwMode="auto">
              <a:xfrm rot="16200000" flipV="1">
                <a:off x="4976" y="2212"/>
                <a:ext cx="410" cy="34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3 w 21600"/>
                  <a:gd name="T13" fmla="*/ 4877 h 21600"/>
                  <a:gd name="T14" fmla="*/ 20441 w 21600"/>
                  <a:gd name="T15" fmla="*/ 72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699" y="0"/>
                    </a:lnTo>
                    <a:lnTo>
                      <a:pt x="15699" y="4877"/>
                    </a:lnTo>
                    <a:lnTo>
                      <a:pt x="12427" y="4877"/>
                    </a:lnTo>
                    <a:cubicBezTo>
                      <a:pt x="5564" y="4877"/>
                      <a:pt x="0" y="8137"/>
                      <a:pt x="0" y="12158"/>
                    </a:cubicBezTo>
                    <a:lnTo>
                      <a:pt x="0" y="21600"/>
                    </a:lnTo>
                    <a:lnTo>
                      <a:pt x="2457" y="21600"/>
                    </a:lnTo>
                    <a:lnTo>
                      <a:pt x="2457" y="12158"/>
                    </a:lnTo>
                    <a:cubicBezTo>
                      <a:pt x="2457" y="9465"/>
                      <a:pt x="6921" y="7281"/>
                      <a:pt x="12427" y="7281"/>
                    </a:cubicBezTo>
                    <a:lnTo>
                      <a:pt x="15699" y="7281"/>
                    </a:lnTo>
                    <a:lnTo>
                      <a:pt x="15699" y="121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578" name="AutoShape 47"/>
              <p:cNvSpPr>
                <a:spLocks noChangeArrowheads="1"/>
              </p:cNvSpPr>
              <p:nvPr/>
            </p:nvSpPr>
            <p:spPr bwMode="auto">
              <a:xfrm rot="-7147280">
                <a:off x="5004" y="2004"/>
                <a:ext cx="148" cy="320"/>
              </a:xfrm>
              <a:prstGeom prst="can">
                <a:avLst>
                  <a:gd name="adj" fmla="val 47748"/>
                </a:avLst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79" name="AutoShape 48"/>
              <p:cNvSpPr>
                <a:spLocks noChangeArrowheads="1"/>
              </p:cNvSpPr>
              <p:nvPr/>
            </p:nvSpPr>
            <p:spPr bwMode="auto">
              <a:xfrm rot="3389090" flipV="1">
                <a:off x="4859" y="2208"/>
                <a:ext cx="151" cy="2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17694720 60000 65536"/>
                  <a:gd name="T11" fmla="*/ 5898240 60000 65536"/>
                  <a:gd name="T12" fmla="*/ 5898240 60000 65536"/>
                  <a:gd name="T13" fmla="*/ 5898240 60000 65536"/>
                  <a:gd name="T14" fmla="*/ 0 60000 65536"/>
                  <a:gd name="T15" fmla="*/ 0 w 21600"/>
                  <a:gd name="T16" fmla="*/ 8315 h 21600"/>
                  <a:gd name="T17" fmla="*/ 6151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15662" y="14285"/>
                    </a:moveTo>
                    <a:lnTo>
                      <a:pt x="21600" y="8310"/>
                    </a:lnTo>
                    <a:lnTo>
                      <a:pt x="18630" y="8310"/>
                    </a:lnTo>
                    <a:cubicBezTo>
                      <a:pt x="18630" y="3721"/>
                      <a:pt x="14430" y="0"/>
                      <a:pt x="9250" y="0"/>
                    </a:cubicBezTo>
                    <a:cubicBezTo>
                      <a:pt x="4141" y="0"/>
                      <a:pt x="0" y="3799"/>
                      <a:pt x="0" y="8485"/>
                    </a:cubicBezTo>
                    <a:lnTo>
                      <a:pt x="0" y="21600"/>
                    </a:lnTo>
                    <a:lnTo>
                      <a:pt x="6110" y="21600"/>
                    </a:lnTo>
                    <a:lnTo>
                      <a:pt x="6110" y="8310"/>
                    </a:lnTo>
                    <a:cubicBezTo>
                      <a:pt x="6110" y="6947"/>
                      <a:pt x="7362" y="5842"/>
                      <a:pt x="8907" y="5842"/>
                    </a:cubicBezTo>
                    <a:lnTo>
                      <a:pt x="9725" y="5842"/>
                    </a:lnTo>
                    <a:cubicBezTo>
                      <a:pt x="11269" y="5842"/>
                      <a:pt x="12520" y="6947"/>
                      <a:pt x="12520" y="8310"/>
                    </a:cubicBezTo>
                    <a:lnTo>
                      <a:pt x="9725" y="831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580" name="Text Box 49"/>
              <p:cNvSpPr txBox="1">
                <a:spLocks noChangeArrowheads="1"/>
              </p:cNvSpPr>
              <p:nvPr/>
            </p:nvSpPr>
            <p:spPr bwMode="auto">
              <a:xfrm>
                <a:off x="4825" y="2353"/>
                <a:ext cx="20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cs-CZ" sz="1400" b="1">
                    <a:latin typeface="Times New Roman" pitchFamily="18" charset="0"/>
                  </a:rPr>
                  <a:t>+</a:t>
                </a:r>
                <a:endParaRPr lang="cs-CZ" sz="1600">
                  <a:latin typeface="Times New Roman" pitchFamily="18" charset="0"/>
                </a:endParaRPr>
              </a:p>
            </p:txBody>
          </p:sp>
          <p:sp>
            <p:nvSpPr>
              <p:cNvPr id="103581" name="Text Box 50"/>
              <p:cNvSpPr txBox="1">
                <a:spLocks noChangeArrowheads="1"/>
              </p:cNvSpPr>
              <p:nvPr/>
            </p:nvSpPr>
            <p:spPr bwMode="auto">
              <a:xfrm>
                <a:off x="4769" y="2339"/>
                <a:ext cx="20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cs-CZ" sz="1400" b="1">
                    <a:latin typeface="Times New Roman" pitchFamily="18" charset="0"/>
                  </a:rPr>
                  <a:t>+</a:t>
                </a:r>
                <a:endParaRPr lang="cs-CZ" sz="1400">
                  <a:latin typeface="Times New Roman" pitchFamily="18" charset="0"/>
                </a:endParaRPr>
              </a:p>
            </p:txBody>
          </p:sp>
          <p:sp>
            <p:nvSpPr>
              <p:cNvPr id="103582" name="Text Box 51"/>
              <p:cNvSpPr txBox="1">
                <a:spLocks noChangeArrowheads="1"/>
              </p:cNvSpPr>
              <p:nvPr/>
            </p:nvSpPr>
            <p:spPr bwMode="auto">
              <a:xfrm>
                <a:off x="4880" y="2327"/>
                <a:ext cx="20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cs-CZ" sz="1400" b="1">
                    <a:latin typeface="Times New Roman" pitchFamily="18" charset="0"/>
                  </a:rPr>
                  <a:t>+</a:t>
                </a:r>
                <a:endParaRPr lang="cs-CZ" sz="1400">
                  <a:latin typeface="Times New Roman" pitchFamily="18" charset="0"/>
                </a:endParaRPr>
              </a:p>
            </p:txBody>
          </p:sp>
          <p:sp>
            <p:nvSpPr>
              <p:cNvPr id="103583" name="AutoShape 52"/>
              <p:cNvSpPr>
                <a:spLocks noChangeArrowheads="1"/>
              </p:cNvSpPr>
              <p:nvPr/>
            </p:nvSpPr>
            <p:spPr bwMode="auto">
              <a:xfrm rot="-7815867">
                <a:off x="4710" y="2467"/>
                <a:ext cx="171" cy="54"/>
              </a:xfrm>
              <a:prstGeom prst="leftArrow">
                <a:avLst>
                  <a:gd name="adj1" fmla="val 47250"/>
                  <a:gd name="adj2" fmla="val 8988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84" name="Text Box 53"/>
              <p:cNvSpPr txBox="1">
                <a:spLocks noChangeArrowheads="1"/>
              </p:cNvSpPr>
              <p:nvPr/>
            </p:nvSpPr>
            <p:spPr bwMode="auto">
              <a:xfrm>
                <a:off x="4818" y="2518"/>
                <a:ext cx="222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70000"/>
                  </a:lnSpc>
                </a:pPr>
                <a:r>
                  <a:rPr lang="cs-CZ" sz="1200">
                    <a:latin typeface="Times New Roman" pitchFamily="18" charset="0"/>
                  </a:rPr>
                  <a:t>K</a:t>
                </a:r>
                <a:r>
                  <a:rPr lang="cs-CZ" sz="1200" baseline="40000">
                    <a:latin typeface="Times New Roman" pitchFamily="18" charset="0"/>
                  </a:rPr>
                  <a:t>+</a:t>
                </a:r>
                <a:endParaRPr lang="cs-CZ" sz="1200">
                  <a:latin typeface="Times New Roman" pitchFamily="18" charset="0"/>
                </a:endParaRPr>
              </a:p>
            </p:txBody>
          </p:sp>
          <p:sp>
            <p:nvSpPr>
              <p:cNvPr id="103585" name="Text Box 54"/>
              <p:cNvSpPr txBox="1">
                <a:spLocks noChangeArrowheads="1"/>
              </p:cNvSpPr>
              <p:nvPr/>
            </p:nvSpPr>
            <p:spPr bwMode="auto">
              <a:xfrm>
                <a:off x="5174" y="1955"/>
                <a:ext cx="391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70000"/>
                  </a:lnSpc>
                </a:pPr>
                <a:r>
                  <a:rPr lang="cs-CZ" sz="2400" b="1">
                    <a:latin typeface="Times New Roman" pitchFamily="18" charset="0"/>
                  </a:rPr>
                  <a:t>K</a:t>
                </a:r>
                <a:r>
                  <a:rPr lang="cs-CZ" sz="2400" b="1" baseline="40000">
                    <a:latin typeface="Times New Roman" pitchFamily="18" charset="0"/>
                  </a:rPr>
                  <a:t>+</a:t>
                </a:r>
                <a:endParaRPr lang="cs-CZ" sz="2400" b="1">
                  <a:latin typeface="Times New Roman" pitchFamily="18" charset="0"/>
                </a:endParaRPr>
              </a:p>
            </p:txBody>
          </p:sp>
          <p:sp>
            <p:nvSpPr>
              <p:cNvPr id="103586" name="Text Box 55"/>
              <p:cNvSpPr txBox="1">
                <a:spLocks noChangeArrowheads="1"/>
              </p:cNvSpPr>
              <p:nvPr/>
            </p:nvSpPr>
            <p:spPr bwMode="auto">
              <a:xfrm>
                <a:off x="5400" y="1754"/>
                <a:ext cx="215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70000"/>
                  </a:lnSpc>
                </a:pPr>
                <a:r>
                  <a:rPr lang="cs-CZ" sz="1000" b="1">
                    <a:latin typeface="Times New Roman" pitchFamily="18" charset="0"/>
                  </a:rPr>
                  <a:t>Cl</a:t>
                </a:r>
                <a:r>
                  <a:rPr lang="cs-CZ" sz="1000" b="1" baseline="40000">
                    <a:latin typeface="Times New Roman" pitchFamily="18" charset="0"/>
                  </a:rPr>
                  <a:t>-</a:t>
                </a:r>
                <a:endParaRPr lang="cs-CZ" sz="1400">
                  <a:latin typeface="Times New Roman" pitchFamily="18" charset="0"/>
                </a:endParaRPr>
              </a:p>
            </p:txBody>
          </p:sp>
          <p:sp>
            <p:nvSpPr>
              <p:cNvPr id="103587" name="Text Box 56"/>
              <p:cNvSpPr txBox="1">
                <a:spLocks noChangeArrowheads="1"/>
              </p:cNvSpPr>
              <p:nvPr/>
            </p:nvSpPr>
            <p:spPr bwMode="auto">
              <a:xfrm>
                <a:off x="5343" y="1685"/>
                <a:ext cx="20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cs-CZ" sz="1600" b="1">
                    <a:latin typeface="Times New Roman" pitchFamily="18" charset="0"/>
                  </a:rPr>
                  <a:t>-</a:t>
                </a:r>
                <a:endParaRPr lang="cs-CZ" sz="1400">
                  <a:latin typeface="Times New Roman" pitchFamily="18" charset="0"/>
                </a:endParaRPr>
              </a:p>
            </p:txBody>
          </p:sp>
          <p:sp>
            <p:nvSpPr>
              <p:cNvPr id="103588" name="Text Box 57"/>
              <p:cNvSpPr txBox="1">
                <a:spLocks noChangeArrowheads="1"/>
              </p:cNvSpPr>
              <p:nvPr/>
            </p:nvSpPr>
            <p:spPr bwMode="auto">
              <a:xfrm>
                <a:off x="5330" y="1725"/>
                <a:ext cx="20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cs-CZ" sz="1600" b="1">
                    <a:latin typeface="Times New Roman" pitchFamily="18" charset="0"/>
                  </a:rPr>
                  <a:t>-</a:t>
                </a:r>
                <a:endParaRPr lang="cs-CZ" sz="1400">
                  <a:latin typeface="Times New Roman" pitchFamily="18" charset="0"/>
                </a:endParaRPr>
              </a:p>
            </p:txBody>
          </p:sp>
          <p:sp>
            <p:nvSpPr>
              <p:cNvPr id="103589" name="Text Box 58"/>
              <p:cNvSpPr txBox="1">
                <a:spLocks noChangeArrowheads="1"/>
              </p:cNvSpPr>
              <p:nvPr/>
            </p:nvSpPr>
            <p:spPr bwMode="auto">
              <a:xfrm>
                <a:off x="5252" y="1764"/>
                <a:ext cx="20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cs-CZ" sz="1600" b="1">
                    <a:latin typeface="Times New Roman" pitchFamily="18" charset="0"/>
                  </a:rPr>
                  <a:t>-</a:t>
                </a:r>
                <a:endParaRPr lang="cs-CZ" sz="1400">
                  <a:latin typeface="Times New Roman" pitchFamily="18" charset="0"/>
                </a:endParaRPr>
              </a:p>
            </p:txBody>
          </p:sp>
          <p:sp>
            <p:nvSpPr>
              <p:cNvPr id="103590" name="Text Box 59"/>
              <p:cNvSpPr txBox="1">
                <a:spLocks noChangeArrowheads="1"/>
              </p:cNvSpPr>
              <p:nvPr/>
            </p:nvSpPr>
            <p:spPr bwMode="auto">
              <a:xfrm>
                <a:off x="5297" y="1751"/>
                <a:ext cx="20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cs-CZ" sz="1600" b="1">
                    <a:latin typeface="Times New Roman" pitchFamily="18" charset="0"/>
                  </a:rPr>
                  <a:t>-</a:t>
                </a:r>
                <a:endParaRPr lang="cs-CZ" sz="1400">
                  <a:latin typeface="Times New Roman" pitchFamily="18" charset="0"/>
                </a:endParaRPr>
              </a:p>
            </p:txBody>
          </p:sp>
          <p:sp>
            <p:nvSpPr>
              <p:cNvPr id="103591" name="Text Box 60"/>
              <p:cNvSpPr txBox="1">
                <a:spLocks noChangeArrowheads="1"/>
              </p:cNvSpPr>
              <p:nvPr/>
            </p:nvSpPr>
            <p:spPr bwMode="auto">
              <a:xfrm>
                <a:off x="5337" y="1654"/>
                <a:ext cx="20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cs-CZ" sz="1600" b="1">
                    <a:latin typeface="Times New Roman" pitchFamily="18" charset="0"/>
                  </a:rPr>
                  <a:t>-</a:t>
                </a:r>
                <a:endParaRPr lang="cs-CZ" sz="1400">
                  <a:latin typeface="Times New Roman" pitchFamily="18" charset="0"/>
                </a:endParaRPr>
              </a:p>
            </p:txBody>
          </p:sp>
          <p:sp>
            <p:nvSpPr>
              <p:cNvPr id="103592" name="Text Box 61"/>
              <p:cNvSpPr txBox="1">
                <a:spLocks noChangeArrowheads="1"/>
              </p:cNvSpPr>
              <p:nvPr/>
            </p:nvSpPr>
            <p:spPr bwMode="auto">
              <a:xfrm>
                <a:off x="5325" y="1622"/>
                <a:ext cx="20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cs-CZ" sz="1600" b="1">
                    <a:latin typeface="Times New Roman" pitchFamily="18" charset="0"/>
                  </a:rPr>
                  <a:t>-</a:t>
                </a:r>
                <a:endParaRPr lang="cs-CZ" sz="1400">
                  <a:latin typeface="Times New Roman" pitchFamily="18" charset="0"/>
                </a:endParaRPr>
              </a:p>
            </p:txBody>
          </p:sp>
          <p:sp>
            <p:nvSpPr>
              <p:cNvPr id="103593" name="AutoShape 62"/>
              <p:cNvSpPr>
                <a:spLocks noChangeArrowheads="1"/>
              </p:cNvSpPr>
              <p:nvPr/>
            </p:nvSpPr>
            <p:spPr bwMode="auto">
              <a:xfrm rot="18851550" flipV="1">
                <a:off x="5249" y="1648"/>
                <a:ext cx="114" cy="2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17694720 60000 65536"/>
                  <a:gd name="T11" fmla="*/ 5898240 60000 65536"/>
                  <a:gd name="T12" fmla="*/ 5898240 60000 65536"/>
                  <a:gd name="T13" fmla="*/ 5898240 60000 65536"/>
                  <a:gd name="T14" fmla="*/ 0 60000 65536"/>
                  <a:gd name="T15" fmla="*/ 0 w 21600"/>
                  <a:gd name="T16" fmla="*/ 8315 h 21600"/>
                  <a:gd name="T17" fmla="*/ 6063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15662" y="14285"/>
                    </a:moveTo>
                    <a:lnTo>
                      <a:pt x="21600" y="8310"/>
                    </a:lnTo>
                    <a:lnTo>
                      <a:pt x="18630" y="8310"/>
                    </a:lnTo>
                    <a:cubicBezTo>
                      <a:pt x="18630" y="3721"/>
                      <a:pt x="14430" y="0"/>
                      <a:pt x="9250" y="0"/>
                    </a:cubicBezTo>
                    <a:cubicBezTo>
                      <a:pt x="4141" y="0"/>
                      <a:pt x="0" y="3799"/>
                      <a:pt x="0" y="8485"/>
                    </a:cubicBezTo>
                    <a:lnTo>
                      <a:pt x="0" y="21600"/>
                    </a:lnTo>
                    <a:lnTo>
                      <a:pt x="6110" y="21600"/>
                    </a:lnTo>
                    <a:lnTo>
                      <a:pt x="6110" y="8310"/>
                    </a:lnTo>
                    <a:cubicBezTo>
                      <a:pt x="6110" y="6947"/>
                      <a:pt x="7362" y="5842"/>
                      <a:pt x="8907" y="5842"/>
                    </a:cubicBezTo>
                    <a:lnTo>
                      <a:pt x="9725" y="5842"/>
                    </a:lnTo>
                    <a:cubicBezTo>
                      <a:pt x="11269" y="5842"/>
                      <a:pt x="12520" y="6947"/>
                      <a:pt x="12520" y="8310"/>
                    </a:cubicBezTo>
                    <a:lnTo>
                      <a:pt x="9725" y="831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594" name="AutoShape 63"/>
              <p:cNvSpPr>
                <a:spLocks noChangeArrowheads="1"/>
              </p:cNvSpPr>
              <p:nvPr/>
            </p:nvSpPr>
            <p:spPr bwMode="auto">
              <a:xfrm rot="7944662" flipV="1">
                <a:off x="5047" y="1486"/>
                <a:ext cx="148" cy="320"/>
              </a:xfrm>
              <a:prstGeom prst="can">
                <a:avLst>
                  <a:gd name="adj" fmla="val 47748"/>
                </a:avLst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95" name="AutoShape 64"/>
              <p:cNvSpPr>
                <a:spLocks noChangeArrowheads="1"/>
              </p:cNvSpPr>
              <p:nvPr/>
            </p:nvSpPr>
            <p:spPr bwMode="auto">
              <a:xfrm rot="13686033" flipV="1">
                <a:off x="4918" y="1495"/>
                <a:ext cx="171" cy="60"/>
              </a:xfrm>
              <a:prstGeom prst="leftArrow">
                <a:avLst>
                  <a:gd name="adj1" fmla="val 47250"/>
                  <a:gd name="adj2" fmla="val 8089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96" name="Text Box 65"/>
              <p:cNvSpPr txBox="1">
                <a:spLocks noChangeArrowheads="1"/>
              </p:cNvSpPr>
              <p:nvPr/>
            </p:nvSpPr>
            <p:spPr bwMode="auto">
              <a:xfrm>
                <a:off x="4652" y="1296"/>
                <a:ext cx="351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70000"/>
                  </a:lnSpc>
                </a:pPr>
                <a:r>
                  <a:rPr lang="cs-CZ">
                    <a:latin typeface="Times New Roman" pitchFamily="18" charset="0"/>
                  </a:rPr>
                  <a:t> </a:t>
                </a:r>
                <a:r>
                  <a:rPr lang="cs-CZ" sz="2000" b="1">
                    <a:latin typeface="Times New Roman" pitchFamily="18" charset="0"/>
                  </a:rPr>
                  <a:t>Cl</a:t>
                </a:r>
                <a:r>
                  <a:rPr lang="cs-CZ" sz="2000" b="1" baseline="40000">
                    <a:latin typeface="Times New Roman" pitchFamily="18" charset="0"/>
                  </a:rPr>
                  <a:t>-</a:t>
                </a:r>
                <a:endParaRPr lang="cs-CZ" sz="2000" b="1">
                  <a:latin typeface="Times New Roman" pitchFamily="18" charset="0"/>
                </a:endParaRPr>
              </a:p>
            </p:txBody>
          </p:sp>
          <p:grpSp>
            <p:nvGrpSpPr>
              <p:cNvPr id="7" name="Group 66"/>
              <p:cNvGrpSpPr>
                <a:grpSpLocks/>
              </p:cNvGrpSpPr>
              <p:nvPr/>
            </p:nvGrpSpPr>
            <p:grpSpPr bwMode="auto">
              <a:xfrm>
                <a:off x="4949" y="381"/>
                <a:ext cx="380" cy="363"/>
                <a:chOff x="4246" y="409"/>
                <a:chExt cx="380" cy="363"/>
              </a:xfrm>
            </p:grpSpPr>
            <p:sp>
              <p:nvSpPr>
                <p:cNvPr id="103603" name="Oval 67"/>
                <p:cNvSpPr>
                  <a:spLocks noChangeArrowheads="1"/>
                </p:cNvSpPr>
                <p:nvPr/>
              </p:nvSpPr>
              <p:spPr bwMode="auto">
                <a:xfrm>
                  <a:off x="4246" y="409"/>
                  <a:ext cx="380" cy="36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04" name="Oval 68"/>
                <p:cNvSpPr>
                  <a:spLocks noChangeArrowheads="1"/>
                </p:cNvSpPr>
                <p:nvPr/>
              </p:nvSpPr>
              <p:spPr bwMode="auto">
                <a:xfrm>
                  <a:off x="4260" y="430"/>
                  <a:ext cx="340" cy="3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05" name="Freeform 69"/>
                <p:cNvSpPr>
                  <a:spLocks/>
                </p:cNvSpPr>
                <p:nvPr/>
              </p:nvSpPr>
              <p:spPr bwMode="auto">
                <a:xfrm>
                  <a:off x="4415" y="447"/>
                  <a:ext cx="159" cy="207"/>
                </a:xfrm>
                <a:custGeom>
                  <a:avLst/>
                  <a:gdLst>
                    <a:gd name="T0" fmla="*/ 3 w 159"/>
                    <a:gd name="T1" fmla="*/ 188 h 207"/>
                    <a:gd name="T2" fmla="*/ 1 w 159"/>
                    <a:gd name="T3" fmla="*/ 177 h 207"/>
                    <a:gd name="T4" fmla="*/ 0 w 159"/>
                    <a:gd name="T5" fmla="*/ 5 h 207"/>
                    <a:gd name="T6" fmla="*/ 79 w 159"/>
                    <a:gd name="T7" fmla="*/ 17 h 207"/>
                    <a:gd name="T8" fmla="*/ 135 w 159"/>
                    <a:gd name="T9" fmla="*/ 59 h 207"/>
                    <a:gd name="T10" fmla="*/ 159 w 159"/>
                    <a:gd name="T11" fmla="*/ 108 h 207"/>
                    <a:gd name="T12" fmla="*/ 9 w 159"/>
                    <a:gd name="T13" fmla="*/ 197 h 20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9"/>
                    <a:gd name="T22" fmla="*/ 0 h 207"/>
                    <a:gd name="T23" fmla="*/ 159 w 159"/>
                    <a:gd name="T24" fmla="*/ 207 h 20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9" h="207">
                      <a:moveTo>
                        <a:pt x="3" y="188"/>
                      </a:moveTo>
                      <a:cubicBezTo>
                        <a:pt x="2" y="197"/>
                        <a:pt x="1" y="207"/>
                        <a:pt x="1" y="177"/>
                      </a:cubicBezTo>
                      <a:lnTo>
                        <a:pt x="0" y="5"/>
                      </a:lnTo>
                      <a:cubicBezTo>
                        <a:pt x="35" y="0"/>
                        <a:pt x="57" y="8"/>
                        <a:pt x="79" y="17"/>
                      </a:cubicBezTo>
                      <a:cubicBezTo>
                        <a:pt x="101" y="26"/>
                        <a:pt x="122" y="44"/>
                        <a:pt x="135" y="59"/>
                      </a:cubicBezTo>
                      <a:cubicBezTo>
                        <a:pt x="148" y="74"/>
                        <a:pt x="141" y="72"/>
                        <a:pt x="159" y="108"/>
                      </a:cubicBezTo>
                      <a:cubicBezTo>
                        <a:pt x="88" y="148"/>
                        <a:pt x="9" y="197"/>
                        <a:pt x="9" y="197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3606" name="Freeform 70"/>
                <p:cNvSpPr>
                  <a:spLocks/>
                </p:cNvSpPr>
                <p:nvPr/>
              </p:nvSpPr>
              <p:spPr bwMode="auto">
                <a:xfrm rot="6059091">
                  <a:off x="4390" y="521"/>
                  <a:ext cx="144" cy="187"/>
                </a:xfrm>
                <a:custGeom>
                  <a:avLst/>
                  <a:gdLst>
                    <a:gd name="T0" fmla="*/ 51 w 406"/>
                    <a:gd name="T1" fmla="*/ 44 h 695"/>
                    <a:gd name="T2" fmla="*/ 20 w 406"/>
                    <a:gd name="T3" fmla="*/ 17 h 695"/>
                    <a:gd name="T4" fmla="*/ 34 w 406"/>
                    <a:gd name="T5" fmla="*/ 13 h 695"/>
                    <a:gd name="T6" fmla="*/ 0 w 406"/>
                    <a:gd name="T7" fmla="*/ 0 h 695"/>
                    <a:gd name="T8" fmla="*/ 1 w 406"/>
                    <a:gd name="T9" fmla="*/ 23 h 695"/>
                    <a:gd name="T10" fmla="*/ 11 w 406"/>
                    <a:gd name="T11" fmla="*/ 15 h 695"/>
                    <a:gd name="T12" fmla="*/ 45 w 406"/>
                    <a:gd name="T13" fmla="*/ 50 h 695"/>
                    <a:gd name="T14" fmla="*/ 51 w 406"/>
                    <a:gd name="T15" fmla="*/ 44 h 6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6"/>
                    <a:gd name="T25" fmla="*/ 0 h 695"/>
                    <a:gd name="T26" fmla="*/ 406 w 406"/>
                    <a:gd name="T27" fmla="*/ 695 h 6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6" h="695">
                      <a:moveTo>
                        <a:pt x="406" y="610"/>
                      </a:moveTo>
                      <a:lnTo>
                        <a:pt x="154" y="230"/>
                      </a:lnTo>
                      <a:lnTo>
                        <a:pt x="269" y="176"/>
                      </a:lnTo>
                      <a:lnTo>
                        <a:pt x="0" y="0"/>
                      </a:lnTo>
                      <a:lnTo>
                        <a:pt x="8" y="320"/>
                      </a:lnTo>
                      <a:lnTo>
                        <a:pt x="89" y="206"/>
                      </a:lnTo>
                      <a:lnTo>
                        <a:pt x="358" y="695"/>
                      </a:lnTo>
                      <a:lnTo>
                        <a:pt x="406" y="6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103598" name="Oval 71"/>
              <p:cNvSpPr>
                <a:spLocks noChangeArrowheads="1"/>
              </p:cNvSpPr>
              <p:nvPr/>
            </p:nvSpPr>
            <p:spPr bwMode="auto">
              <a:xfrm>
                <a:off x="5380" y="869"/>
                <a:ext cx="113" cy="10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cs-CZ" sz="3200" baseline="8000">
                    <a:latin typeface="Times New Roman" pitchFamily="18" charset="0"/>
                  </a:rPr>
                  <a:t>-</a:t>
                </a: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03599" name="Oval 72"/>
              <p:cNvSpPr>
                <a:spLocks noChangeArrowheads="1"/>
              </p:cNvSpPr>
              <p:nvPr/>
            </p:nvSpPr>
            <p:spPr bwMode="auto">
              <a:xfrm>
                <a:off x="4735" y="872"/>
                <a:ext cx="113" cy="10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cs-CZ" sz="2000" b="1" baseline="4000">
                    <a:latin typeface="Times New Roman" pitchFamily="18" charset="0"/>
                  </a:rPr>
                  <a:t>+</a:t>
                </a:r>
                <a:endParaRPr lang="cs-CZ" sz="2400">
                  <a:latin typeface="Times New Roman" pitchFamily="18" charset="0"/>
                </a:endParaRPr>
              </a:p>
            </p:txBody>
          </p:sp>
          <p:cxnSp>
            <p:nvCxnSpPr>
              <p:cNvPr id="103600" name="AutoShape 73"/>
              <p:cNvCxnSpPr>
                <a:cxnSpLocks noChangeShapeType="1"/>
                <a:stCxn id="103599" idx="0"/>
                <a:endCxn id="103604" idx="2"/>
              </p:cNvCxnSpPr>
              <p:nvPr/>
            </p:nvCxnSpPr>
            <p:spPr bwMode="auto">
              <a:xfrm rot="-5400000">
                <a:off x="4725" y="633"/>
                <a:ext cx="306" cy="171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103601" name="AutoShape 74"/>
              <p:cNvCxnSpPr>
                <a:cxnSpLocks noChangeShapeType="1"/>
                <a:endCxn id="103604" idx="6"/>
              </p:cNvCxnSpPr>
              <p:nvPr/>
            </p:nvCxnSpPr>
            <p:spPr bwMode="auto">
              <a:xfrm rot="5400000" flipH="1">
                <a:off x="5221" y="648"/>
                <a:ext cx="303" cy="140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sp>
            <p:nvSpPr>
              <p:cNvPr id="103602" name="Text Box 75"/>
              <p:cNvSpPr txBox="1">
                <a:spLocks noChangeArrowheads="1"/>
              </p:cNvSpPr>
              <p:nvPr/>
            </p:nvSpPr>
            <p:spPr bwMode="auto">
              <a:xfrm>
                <a:off x="4968" y="3927"/>
                <a:ext cx="23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3200" b="1">
                    <a:latin typeface="Times New Roman" pitchFamily="18" charset="0"/>
                  </a:rPr>
                  <a:t>e</a:t>
                </a:r>
                <a:endParaRPr lang="cs-CZ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8" name="Group 76"/>
          <p:cNvGrpSpPr>
            <a:grpSpLocks/>
          </p:cNvGrpSpPr>
          <p:nvPr/>
        </p:nvGrpSpPr>
        <p:grpSpPr bwMode="auto">
          <a:xfrm>
            <a:off x="3171825" y="649288"/>
            <a:ext cx="1981200" cy="6208712"/>
            <a:chOff x="1038" y="409"/>
            <a:chExt cx="1248" cy="3911"/>
          </a:xfrm>
        </p:grpSpPr>
        <p:sp>
          <p:nvSpPr>
            <p:cNvPr id="103533" name="Text Box 77"/>
            <p:cNvSpPr txBox="1">
              <a:spLocks noChangeArrowheads="1"/>
            </p:cNvSpPr>
            <p:nvPr/>
          </p:nvSpPr>
          <p:spPr bwMode="auto">
            <a:xfrm>
              <a:off x="1038" y="2894"/>
              <a:ext cx="315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70000"/>
                </a:lnSpc>
              </a:pPr>
              <a:r>
                <a:rPr lang="cs-CZ" sz="1600">
                  <a:latin typeface="Times New Roman" pitchFamily="18" charset="0"/>
                </a:rPr>
                <a:t>Na</a:t>
              </a:r>
              <a:r>
                <a:rPr lang="cs-CZ" sz="1600" baseline="40000">
                  <a:latin typeface="Times New Roman" pitchFamily="18" charset="0"/>
                </a:rPr>
                <a:t>+</a:t>
              </a:r>
              <a:endParaRPr lang="cs-CZ" sz="1400">
                <a:latin typeface="Times New Roman" pitchFamily="18" charset="0"/>
              </a:endParaRPr>
            </a:p>
          </p:txBody>
        </p:sp>
        <p:sp>
          <p:nvSpPr>
            <p:cNvPr id="103534" name="Rectangle 78"/>
            <p:cNvSpPr>
              <a:spLocks noChangeArrowheads="1"/>
            </p:cNvSpPr>
            <p:nvPr/>
          </p:nvSpPr>
          <p:spPr bwMode="auto">
            <a:xfrm>
              <a:off x="1524" y="953"/>
              <a:ext cx="651" cy="3040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35" name="Line 79"/>
            <p:cNvSpPr>
              <a:spLocks noChangeShapeType="1"/>
            </p:cNvSpPr>
            <p:nvPr/>
          </p:nvSpPr>
          <p:spPr bwMode="auto">
            <a:xfrm>
              <a:off x="1534" y="953"/>
              <a:ext cx="0" cy="3040"/>
            </a:xfrm>
            <a:prstGeom prst="line">
              <a:avLst/>
            </a:prstGeom>
            <a:noFill/>
            <a:ln w="53975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536" name="Text Box 80"/>
            <p:cNvSpPr txBox="1">
              <a:spLocks noChangeArrowheads="1"/>
            </p:cNvSpPr>
            <p:nvPr/>
          </p:nvSpPr>
          <p:spPr bwMode="auto">
            <a:xfrm>
              <a:off x="1667" y="1323"/>
              <a:ext cx="586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70000"/>
                </a:lnSpc>
              </a:pPr>
              <a:r>
                <a:rPr lang="cs-CZ" sz="1400">
                  <a:latin typeface="Times New Roman" pitchFamily="18" charset="0"/>
                </a:rPr>
                <a:t>bílkoviny</a:t>
              </a:r>
              <a:r>
                <a:rPr lang="cs-CZ" sz="2000" b="1" baseline="30000">
                  <a:latin typeface="Times New Roman" pitchFamily="18" charset="0"/>
                </a:rPr>
                <a:t>-</a:t>
              </a:r>
              <a:endParaRPr lang="cs-CZ" sz="1400">
                <a:latin typeface="Times New Roman" pitchFamily="18" charset="0"/>
              </a:endParaRPr>
            </a:p>
            <a:p>
              <a:pPr eaLnBrk="0" hangingPunct="0"/>
              <a:r>
                <a:rPr lang="cs-CZ" sz="1400">
                  <a:latin typeface="Times New Roman" pitchFamily="18" charset="0"/>
                </a:rPr>
                <a:t>fosfáty</a:t>
              </a:r>
              <a:r>
                <a:rPr lang="cs-CZ" sz="2000" b="1" baseline="30000">
                  <a:latin typeface="Times New Roman" pitchFamily="18" charset="0"/>
                </a:rPr>
                <a:t>-</a:t>
              </a:r>
              <a:endParaRPr lang="cs-CZ" sz="1400">
                <a:latin typeface="Times New Roman" pitchFamily="18" charset="0"/>
              </a:endParaRPr>
            </a:p>
          </p:txBody>
        </p:sp>
        <p:sp>
          <p:nvSpPr>
            <p:cNvPr id="103537" name="Text Box 81"/>
            <p:cNvSpPr txBox="1">
              <a:spLocks noChangeArrowheads="1"/>
            </p:cNvSpPr>
            <p:nvPr/>
          </p:nvSpPr>
          <p:spPr bwMode="auto">
            <a:xfrm>
              <a:off x="1641" y="1742"/>
              <a:ext cx="252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70000"/>
                </a:lnSpc>
              </a:pPr>
              <a:r>
                <a:rPr lang="cs-CZ" sz="1400">
                  <a:latin typeface="Times New Roman" pitchFamily="18" charset="0"/>
                </a:rPr>
                <a:t>Cl</a:t>
              </a:r>
              <a:r>
                <a:rPr lang="cs-CZ" sz="1600" baseline="40000">
                  <a:latin typeface="Times New Roman" pitchFamily="18" charset="0"/>
                </a:rPr>
                <a:t>-</a:t>
              </a:r>
              <a:endParaRPr lang="cs-CZ" sz="1600">
                <a:latin typeface="Times New Roman" pitchFamily="18" charset="0"/>
              </a:endParaRPr>
            </a:p>
          </p:txBody>
        </p:sp>
        <p:sp>
          <p:nvSpPr>
            <p:cNvPr id="103538" name="Text Box 82"/>
            <p:cNvSpPr txBox="1">
              <a:spLocks noChangeArrowheads="1"/>
            </p:cNvSpPr>
            <p:nvPr/>
          </p:nvSpPr>
          <p:spPr bwMode="auto">
            <a:xfrm>
              <a:off x="1208" y="1731"/>
              <a:ext cx="267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70000"/>
                </a:lnSpc>
              </a:pPr>
              <a:r>
                <a:rPr lang="cs-CZ" sz="1600">
                  <a:latin typeface="Times New Roman" pitchFamily="18" charset="0"/>
                </a:rPr>
                <a:t>Cl</a:t>
              </a:r>
              <a:r>
                <a:rPr lang="cs-CZ" sz="1600" baseline="40000">
                  <a:latin typeface="Times New Roman" pitchFamily="18" charset="0"/>
                </a:rPr>
                <a:t>-</a:t>
              </a:r>
              <a:endParaRPr lang="cs-CZ" sz="1600">
                <a:latin typeface="Times New Roman" pitchFamily="18" charset="0"/>
              </a:endParaRPr>
            </a:p>
          </p:txBody>
        </p:sp>
        <p:sp>
          <p:nvSpPr>
            <p:cNvPr id="103539" name="Text Box 83"/>
            <p:cNvSpPr txBox="1">
              <a:spLocks noChangeArrowheads="1"/>
            </p:cNvSpPr>
            <p:nvPr/>
          </p:nvSpPr>
          <p:spPr bwMode="auto">
            <a:xfrm>
              <a:off x="1600" y="1998"/>
              <a:ext cx="330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70000"/>
                </a:lnSpc>
              </a:pPr>
              <a:r>
                <a:rPr lang="cs-CZ">
                  <a:latin typeface="Times New Roman" pitchFamily="18" charset="0"/>
                </a:rPr>
                <a:t>K</a:t>
              </a:r>
              <a:r>
                <a:rPr lang="cs-CZ" baseline="40000">
                  <a:latin typeface="Times New Roman" pitchFamily="18" charset="0"/>
                </a:rPr>
                <a:t>+</a:t>
              </a:r>
              <a:endParaRPr lang="cs-CZ">
                <a:latin typeface="Times New Roman" pitchFamily="18" charset="0"/>
              </a:endParaRPr>
            </a:p>
          </p:txBody>
        </p:sp>
        <p:sp>
          <p:nvSpPr>
            <p:cNvPr id="103540" name="Text Box 84"/>
            <p:cNvSpPr txBox="1">
              <a:spLocks noChangeArrowheads="1"/>
            </p:cNvSpPr>
            <p:nvPr/>
          </p:nvSpPr>
          <p:spPr bwMode="auto">
            <a:xfrm>
              <a:off x="1156" y="2501"/>
              <a:ext cx="241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70000"/>
                </a:lnSpc>
              </a:pPr>
              <a:r>
                <a:rPr lang="cs-CZ" sz="1400">
                  <a:latin typeface="Times New Roman" pitchFamily="18" charset="0"/>
                </a:rPr>
                <a:t>K</a:t>
              </a:r>
              <a:r>
                <a:rPr lang="cs-CZ" sz="1400" baseline="40000">
                  <a:latin typeface="Times New Roman" pitchFamily="18" charset="0"/>
                </a:rPr>
                <a:t>+</a:t>
              </a:r>
              <a:endParaRPr lang="cs-CZ" sz="1400">
                <a:latin typeface="Times New Roman" pitchFamily="18" charset="0"/>
              </a:endParaRPr>
            </a:p>
          </p:txBody>
        </p:sp>
        <p:sp>
          <p:nvSpPr>
            <p:cNvPr id="103541" name="Text Box 85"/>
            <p:cNvSpPr txBox="1">
              <a:spLocks noChangeArrowheads="1"/>
            </p:cNvSpPr>
            <p:nvPr/>
          </p:nvSpPr>
          <p:spPr bwMode="auto">
            <a:xfrm>
              <a:off x="1532" y="3229"/>
              <a:ext cx="291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70000"/>
                </a:lnSpc>
              </a:pPr>
              <a:r>
                <a:rPr lang="cs-CZ" sz="1400">
                  <a:latin typeface="Times New Roman" pitchFamily="18" charset="0"/>
                </a:rPr>
                <a:t>Na</a:t>
              </a:r>
              <a:r>
                <a:rPr lang="cs-CZ" sz="1400" baseline="40000">
                  <a:latin typeface="Times New Roman" pitchFamily="18" charset="0"/>
                </a:rPr>
                <a:t>+</a:t>
              </a:r>
              <a:endParaRPr lang="cs-CZ" sz="1400">
                <a:latin typeface="Times New Roman" pitchFamily="18" charset="0"/>
              </a:endParaRPr>
            </a:p>
          </p:txBody>
        </p:sp>
        <p:sp>
          <p:nvSpPr>
            <p:cNvPr id="103542" name="Freeform 86"/>
            <p:cNvSpPr>
              <a:spLocks/>
            </p:cNvSpPr>
            <p:nvPr/>
          </p:nvSpPr>
          <p:spPr bwMode="auto">
            <a:xfrm>
              <a:off x="1560" y="1046"/>
              <a:ext cx="243" cy="398"/>
            </a:xfrm>
            <a:custGeom>
              <a:avLst/>
              <a:gdLst>
                <a:gd name="T0" fmla="*/ 150 w 243"/>
                <a:gd name="T1" fmla="*/ 398 h 398"/>
                <a:gd name="T2" fmla="*/ 5 w 243"/>
                <a:gd name="T3" fmla="*/ 212 h 398"/>
                <a:gd name="T4" fmla="*/ 119 w 243"/>
                <a:gd name="T5" fmla="*/ 46 h 398"/>
                <a:gd name="T6" fmla="*/ 243 w 243"/>
                <a:gd name="T7" fmla="*/ 0 h 3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3"/>
                <a:gd name="T13" fmla="*/ 0 h 398"/>
                <a:gd name="T14" fmla="*/ 243 w 243"/>
                <a:gd name="T15" fmla="*/ 398 h 3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3" h="398">
                  <a:moveTo>
                    <a:pt x="150" y="398"/>
                  </a:moveTo>
                  <a:cubicBezTo>
                    <a:pt x="80" y="334"/>
                    <a:pt x="10" y="271"/>
                    <a:pt x="5" y="212"/>
                  </a:cubicBezTo>
                  <a:cubicBezTo>
                    <a:pt x="0" y="153"/>
                    <a:pt x="79" y="81"/>
                    <a:pt x="119" y="46"/>
                  </a:cubicBezTo>
                  <a:cubicBezTo>
                    <a:pt x="159" y="11"/>
                    <a:pt x="201" y="5"/>
                    <a:pt x="243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9" name="Group 87"/>
            <p:cNvGrpSpPr>
              <a:grpSpLocks/>
            </p:cNvGrpSpPr>
            <p:nvPr/>
          </p:nvGrpSpPr>
          <p:grpSpPr bwMode="auto">
            <a:xfrm>
              <a:off x="1362" y="2615"/>
              <a:ext cx="924" cy="488"/>
              <a:chOff x="970" y="113"/>
              <a:chExt cx="924" cy="488"/>
            </a:xfrm>
          </p:grpSpPr>
          <p:sp>
            <p:nvSpPr>
              <p:cNvPr id="103555" name="Oval 88"/>
              <p:cNvSpPr>
                <a:spLocks noChangeArrowheads="1"/>
              </p:cNvSpPr>
              <p:nvPr/>
            </p:nvSpPr>
            <p:spPr bwMode="auto">
              <a:xfrm flipH="1">
                <a:off x="970" y="113"/>
                <a:ext cx="319" cy="334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56" name="Oval 89"/>
              <p:cNvSpPr>
                <a:spLocks noChangeArrowheads="1"/>
              </p:cNvSpPr>
              <p:nvPr/>
            </p:nvSpPr>
            <p:spPr bwMode="auto">
              <a:xfrm flipH="1">
                <a:off x="1025" y="171"/>
                <a:ext cx="213" cy="21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57" name="Oval 90"/>
              <p:cNvSpPr>
                <a:spLocks noChangeArrowheads="1"/>
              </p:cNvSpPr>
              <p:nvPr/>
            </p:nvSpPr>
            <p:spPr bwMode="auto">
              <a:xfrm flipH="1">
                <a:off x="1491" y="187"/>
                <a:ext cx="132" cy="13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58" name="Line 91"/>
              <p:cNvSpPr>
                <a:spLocks noChangeShapeType="1"/>
              </p:cNvSpPr>
              <p:nvPr/>
            </p:nvSpPr>
            <p:spPr bwMode="auto">
              <a:xfrm flipH="1" flipV="1">
                <a:off x="1125" y="178"/>
                <a:ext cx="458" cy="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559" name="Line 92"/>
              <p:cNvSpPr>
                <a:spLocks noChangeShapeType="1"/>
              </p:cNvSpPr>
              <p:nvPr/>
            </p:nvSpPr>
            <p:spPr bwMode="auto">
              <a:xfrm flipH="1">
                <a:off x="1141" y="310"/>
                <a:ext cx="412" cy="7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560" name="Rectangle 93"/>
              <p:cNvSpPr>
                <a:spLocks noChangeArrowheads="1"/>
              </p:cNvSpPr>
              <p:nvPr/>
            </p:nvSpPr>
            <p:spPr bwMode="auto">
              <a:xfrm>
                <a:off x="1285" y="313"/>
                <a:ext cx="60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cs-CZ" sz="1200" b="1">
                    <a:latin typeface="Times New Roman" pitchFamily="18" charset="0"/>
                  </a:rPr>
                  <a:t>Na</a:t>
                </a:r>
                <a:r>
                  <a:rPr lang="cs-CZ" sz="1200" b="1" baseline="60000">
                    <a:latin typeface="Times New Roman" pitchFamily="18" charset="0"/>
                  </a:rPr>
                  <a:t>+</a:t>
                </a:r>
                <a:r>
                  <a:rPr lang="cs-CZ" sz="1200" b="1">
                    <a:latin typeface="Times New Roman" pitchFamily="18" charset="0"/>
                  </a:rPr>
                  <a:t>-K</a:t>
                </a:r>
                <a:r>
                  <a:rPr lang="cs-CZ" sz="1200" b="1" baseline="60000">
                    <a:latin typeface="Times New Roman" pitchFamily="18" charset="0"/>
                  </a:rPr>
                  <a:t>+</a:t>
                </a:r>
              </a:p>
              <a:p>
                <a:pPr algn="ctr" eaLnBrk="0" hangingPunct="0"/>
                <a:r>
                  <a:rPr lang="cs-CZ" sz="1200" b="1" baseline="60000">
                    <a:latin typeface="Times New Roman" pitchFamily="18" charset="0"/>
                  </a:rPr>
                  <a:t> </a:t>
                </a:r>
                <a:r>
                  <a:rPr lang="cs-CZ" sz="1200" b="1">
                    <a:latin typeface="Times New Roman" pitchFamily="18" charset="0"/>
                  </a:rPr>
                  <a:t>ATPáza</a:t>
                </a:r>
                <a:endParaRPr lang="cs-CZ" sz="1600">
                  <a:latin typeface="Times New Roman" pitchFamily="18" charset="0"/>
                </a:endParaRPr>
              </a:p>
            </p:txBody>
          </p:sp>
        </p:grpSp>
        <p:sp>
          <p:nvSpPr>
            <p:cNvPr id="103544" name="AutoShape 94"/>
            <p:cNvSpPr>
              <a:spLocks noChangeArrowheads="1"/>
            </p:cNvSpPr>
            <p:nvPr/>
          </p:nvSpPr>
          <p:spPr bwMode="auto">
            <a:xfrm flipH="1">
              <a:off x="1282" y="2884"/>
              <a:ext cx="400" cy="3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4050 h 21600"/>
                <a:gd name="T14" fmla="*/ 19278 w 21600"/>
                <a:gd name="T15" fmla="*/ 8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4688" y="0"/>
                  </a:lnTo>
                  <a:lnTo>
                    <a:pt x="14688" y="4049"/>
                  </a:lnTo>
                  <a:lnTo>
                    <a:pt x="12427" y="4049"/>
                  </a:lnTo>
                  <a:cubicBezTo>
                    <a:pt x="5564" y="4049"/>
                    <a:pt x="0" y="7680"/>
                    <a:pt x="0" y="12158"/>
                  </a:cubicBezTo>
                  <a:lnTo>
                    <a:pt x="0" y="21600"/>
                  </a:lnTo>
                  <a:lnTo>
                    <a:pt x="4150" y="21600"/>
                  </a:lnTo>
                  <a:lnTo>
                    <a:pt x="4150" y="12158"/>
                  </a:lnTo>
                  <a:cubicBezTo>
                    <a:pt x="4150" y="9922"/>
                    <a:pt x="7856" y="8109"/>
                    <a:pt x="12427" y="8109"/>
                  </a:cubicBezTo>
                  <a:lnTo>
                    <a:pt x="14688" y="8109"/>
                  </a:lnTo>
                  <a:lnTo>
                    <a:pt x="14688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545" name="AutoShape 95"/>
            <p:cNvSpPr>
              <a:spLocks noChangeArrowheads="1"/>
            </p:cNvSpPr>
            <p:nvPr/>
          </p:nvSpPr>
          <p:spPr bwMode="auto">
            <a:xfrm rot="16200000" flipV="1">
              <a:off x="1377" y="2238"/>
              <a:ext cx="410" cy="34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3 w 21600"/>
                <a:gd name="T13" fmla="*/ 4877 h 21600"/>
                <a:gd name="T14" fmla="*/ 20441 w 21600"/>
                <a:gd name="T15" fmla="*/ 72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699" y="0"/>
                  </a:lnTo>
                  <a:lnTo>
                    <a:pt x="15699" y="4877"/>
                  </a:lnTo>
                  <a:lnTo>
                    <a:pt x="12427" y="4877"/>
                  </a:lnTo>
                  <a:cubicBezTo>
                    <a:pt x="5564" y="4877"/>
                    <a:pt x="0" y="8137"/>
                    <a:pt x="0" y="12158"/>
                  </a:cubicBezTo>
                  <a:lnTo>
                    <a:pt x="0" y="21600"/>
                  </a:lnTo>
                  <a:lnTo>
                    <a:pt x="2457" y="21600"/>
                  </a:lnTo>
                  <a:lnTo>
                    <a:pt x="2457" y="12158"/>
                  </a:lnTo>
                  <a:cubicBezTo>
                    <a:pt x="2457" y="9465"/>
                    <a:pt x="6921" y="7281"/>
                    <a:pt x="12427" y="7281"/>
                  </a:cubicBezTo>
                  <a:lnTo>
                    <a:pt x="15699" y="7281"/>
                  </a:lnTo>
                  <a:lnTo>
                    <a:pt x="15699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546" name="Oval 96"/>
            <p:cNvSpPr>
              <a:spLocks noChangeArrowheads="1"/>
            </p:cNvSpPr>
            <p:nvPr/>
          </p:nvSpPr>
          <p:spPr bwMode="auto">
            <a:xfrm>
              <a:off x="1339" y="409"/>
              <a:ext cx="380" cy="36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47" name="Oval 97"/>
            <p:cNvSpPr>
              <a:spLocks noChangeArrowheads="1"/>
            </p:cNvSpPr>
            <p:nvPr/>
          </p:nvSpPr>
          <p:spPr bwMode="auto">
            <a:xfrm>
              <a:off x="1353" y="426"/>
              <a:ext cx="340" cy="32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48" name="Oval 98"/>
            <p:cNvSpPr>
              <a:spLocks noChangeArrowheads="1"/>
            </p:cNvSpPr>
            <p:nvPr/>
          </p:nvSpPr>
          <p:spPr bwMode="auto">
            <a:xfrm>
              <a:off x="1844" y="885"/>
              <a:ext cx="113" cy="10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cs-CZ" sz="3200" baseline="8000"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103549" name="Oval 99"/>
            <p:cNvSpPr>
              <a:spLocks noChangeArrowheads="1"/>
            </p:cNvSpPr>
            <p:nvPr/>
          </p:nvSpPr>
          <p:spPr bwMode="auto">
            <a:xfrm>
              <a:off x="1158" y="898"/>
              <a:ext cx="113" cy="10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cs-CZ" sz="2000" b="1" baseline="4000">
                  <a:latin typeface="Times New Roman" pitchFamily="18" charset="0"/>
                </a:rPr>
                <a:t>+</a:t>
              </a:r>
            </a:p>
          </p:txBody>
        </p:sp>
        <p:cxnSp>
          <p:nvCxnSpPr>
            <p:cNvPr id="103550" name="AutoShape 100"/>
            <p:cNvCxnSpPr>
              <a:cxnSpLocks noChangeShapeType="1"/>
              <a:stCxn id="103549" idx="0"/>
              <a:endCxn id="103546" idx="2"/>
            </p:cNvCxnSpPr>
            <p:nvPr/>
          </p:nvCxnSpPr>
          <p:spPr bwMode="auto">
            <a:xfrm rot="-5400000">
              <a:off x="1123" y="683"/>
              <a:ext cx="307" cy="124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03551" name="AutoShape 101"/>
            <p:cNvCxnSpPr>
              <a:cxnSpLocks noChangeShapeType="1"/>
              <a:stCxn id="103548" idx="0"/>
              <a:endCxn id="103546" idx="6"/>
            </p:cNvCxnSpPr>
            <p:nvPr/>
          </p:nvCxnSpPr>
          <p:spPr bwMode="auto">
            <a:xfrm rot="5400000" flipH="1">
              <a:off x="1663" y="647"/>
              <a:ext cx="294" cy="18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03552" name="Text Box 102"/>
            <p:cNvSpPr txBox="1">
              <a:spLocks noChangeArrowheads="1"/>
            </p:cNvSpPr>
            <p:nvPr/>
          </p:nvSpPr>
          <p:spPr bwMode="auto">
            <a:xfrm>
              <a:off x="1431" y="3955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3200" b="1">
                  <a:latin typeface="Times New Roman" pitchFamily="18" charset="0"/>
                </a:rPr>
                <a:t>b</a:t>
              </a: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3553" name="Freeform 103"/>
            <p:cNvSpPr>
              <a:spLocks/>
            </p:cNvSpPr>
            <p:nvPr/>
          </p:nvSpPr>
          <p:spPr bwMode="auto">
            <a:xfrm>
              <a:off x="1520" y="482"/>
              <a:ext cx="45" cy="182"/>
            </a:xfrm>
            <a:custGeom>
              <a:avLst/>
              <a:gdLst>
                <a:gd name="T0" fmla="*/ 1 w 82"/>
                <a:gd name="T1" fmla="*/ 171 h 191"/>
                <a:gd name="T2" fmla="*/ 0 w 82"/>
                <a:gd name="T3" fmla="*/ 0 h 191"/>
                <a:gd name="T4" fmla="*/ 25 w 82"/>
                <a:gd name="T5" fmla="*/ 19 h 191"/>
                <a:gd name="T6" fmla="*/ 1 w 82"/>
                <a:gd name="T7" fmla="*/ 173 h 191"/>
                <a:gd name="T8" fmla="*/ 1 w 82"/>
                <a:gd name="T9" fmla="*/ 171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91"/>
                <a:gd name="T17" fmla="*/ 82 w 82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91">
                  <a:moveTo>
                    <a:pt x="1" y="188"/>
                  </a:moveTo>
                  <a:lnTo>
                    <a:pt x="0" y="0"/>
                  </a:lnTo>
                  <a:cubicBezTo>
                    <a:pt x="31" y="0"/>
                    <a:pt x="55" y="2"/>
                    <a:pt x="82" y="21"/>
                  </a:cubicBezTo>
                  <a:lnTo>
                    <a:pt x="3" y="191"/>
                  </a:lnTo>
                  <a:lnTo>
                    <a:pt x="1" y="1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3554" name="Freeform 104"/>
            <p:cNvSpPr>
              <a:spLocks/>
            </p:cNvSpPr>
            <p:nvPr/>
          </p:nvSpPr>
          <p:spPr bwMode="auto">
            <a:xfrm rot="3147895">
              <a:off x="1485" y="460"/>
              <a:ext cx="144" cy="187"/>
            </a:xfrm>
            <a:custGeom>
              <a:avLst/>
              <a:gdLst>
                <a:gd name="T0" fmla="*/ 51 w 406"/>
                <a:gd name="T1" fmla="*/ 44 h 695"/>
                <a:gd name="T2" fmla="*/ 20 w 406"/>
                <a:gd name="T3" fmla="*/ 17 h 695"/>
                <a:gd name="T4" fmla="*/ 34 w 406"/>
                <a:gd name="T5" fmla="*/ 13 h 695"/>
                <a:gd name="T6" fmla="*/ 0 w 406"/>
                <a:gd name="T7" fmla="*/ 0 h 695"/>
                <a:gd name="T8" fmla="*/ 1 w 406"/>
                <a:gd name="T9" fmla="*/ 23 h 695"/>
                <a:gd name="T10" fmla="*/ 11 w 406"/>
                <a:gd name="T11" fmla="*/ 15 h 695"/>
                <a:gd name="T12" fmla="*/ 45 w 406"/>
                <a:gd name="T13" fmla="*/ 50 h 695"/>
                <a:gd name="T14" fmla="*/ 51 w 406"/>
                <a:gd name="T15" fmla="*/ 44 h 6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6"/>
                <a:gd name="T25" fmla="*/ 0 h 695"/>
                <a:gd name="T26" fmla="*/ 406 w 406"/>
                <a:gd name="T27" fmla="*/ 695 h 6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6" h="695">
                  <a:moveTo>
                    <a:pt x="406" y="610"/>
                  </a:moveTo>
                  <a:lnTo>
                    <a:pt x="154" y="230"/>
                  </a:lnTo>
                  <a:lnTo>
                    <a:pt x="269" y="176"/>
                  </a:lnTo>
                  <a:lnTo>
                    <a:pt x="0" y="0"/>
                  </a:lnTo>
                  <a:lnTo>
                    <a:pt x="8" y="320"/>
                  </a:lnTo>
                  <a:lnTo>
                    <a:pt x="89" y="206"/>
                  </a:lnTo>
                  <a:lnTo>
                    <a:pt x="358" y="695"/>
                  </a:lnTo>
                  <a:lnTo>
                    <a:pt x="406" y="6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" name="Group 105"/>
          <p:cNvGrpSpPr>
            <a:grpSpLocks/>
          </p:cNvGrpSpPr>
          <p:nvPr/>
        </p:nvGrpSpPr>
        <p:grpSpPr bwMode="auto">
          <a:xfrm>
            <a:off x="4922838" y="649288"/>
            <a:ext cx="2036762" cy="6208712"/>
            <a:chOff x="2194" y="409"/>
            <a:chExt cx="1283" cy="3911"/>
          </a:xfrm>
        </p:grpSpPr>
        <p:grpSp>
          <p:nvGrpSpPr>
            <p:cNvPr id="11" name="Group 106"/>
            <p:cNvGrpSpPr>
              <a:grpSpLocks/>
            </p:cNvGrpSpPr>
            <p:nvPr/>
          </p:nvGrpSpPr>
          <p:grpSpPr bwMode="auto">
            <a:xfrm>
              <a:off x="2194" y="409"/>
              <a:ext cx="1248" cy="3911"/>
              <a:chOff x="2194" y="409"/>
              <a:chExt cx="1248" cy="3911"/>
            </a:xfrm>
          </p:grpSpPr>
          <p:sp>
            <p:nvSpPr>
              <p:cNvPr id="103507" name="Rectangle 107"/>
              <p:cNvSpPr>
                <a:spLocks noChangeArrowheads="1"/>
              </p:cNvSpPr>
              <p:nvPr/>
            </p:nvSpPr>
            <p:spPr bwMode="auto">
              <a:xfrm>
                <a:off x="2729" y="953"/>
                <a:ext cx="651" cy="3040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08" name="Text Box 108"/>
              <p:cNvSpPr txBox="1">
                <a:spLocks noChangeArrowheads="1"/>
              </p:cNvSpPr>
              <p:nvPr/>
            </p:nvSpPr>
            <p:spPr bwMode="auto">
              <a:xfrm>
                <a:off x="2856" y="1310"/>
                <a:ext cx="586" cy="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70000"/>
                  </a:lnSpc>
                </a:pPr>
                <a:r>
                  <a:rPr lang="cs-CZ" sz="1400">
                    <a:latin typeface="Times New Roman" pitchFamily="18" charset="0"/>
                  </a:rPr>
                  <a:t>bílkoviny</a:t>
                </a:r>
                <a:r>
                  <a:rPr lang="cs-CZ" sz="2000" b="1" baseline="30000">
                    <a:latin typeface="Times New Roman" pitchFamily="18" charset="0"/>
                  </a:rPr>
                  <a:t>-</a:t>
                </a:r>
                <a:endParaRPr lang="cs-CZ" sz="1400">
                  <a:latin typeface="Times New Roman" pitchFamily="18" charset="0"/>
                </a:endParaRPr>
              </a:p>
              <a:p>
                <a:pPr eaLnBrk="0" hangingPunct="0"/>
                <a:r>
                  <a:rPr lang="cs-CZ" sz="1400">
                    <a:latin typeface="Times New Roman" pitchFamily="18" charset="0"/>
                  </a:rPr>
                  <a:t>fosfáty</a:t>
                </a:r>
                <a:r>
                  <a:rPr lang="cs-CZ" sz="2000" b="1" baseline="30000">
                    <a:latin typeface="Times New Roman" pitchFamily="18" charset="0"/>
                  </a:rPr>
                  <a:t>-</a:t>
                </a:r>
                <a:endParaRPr lang="cs-CZ" sz="1400">
                  <a:latin typeface="Times New Roman" pitchFamily="18" charset="0"/>
                </a:endParaRPr>
              </a:p>
            </p:txBody>
          </p:sp>
          <p:sp>
            <p:nvSpPr>
              <p:cNvPr id="103509" name="Text Box 109"/>
              <p:cNvSpPr txBox="1">
                <a:spLocks noChangeArrowheads="1"/>
              </p:cNvSpPr>
              <p:nvPr/>
            </p:nvSpPr>
            <p:spPr bwMode="auto">
              <a:xfrm>
                <a:off x="2246" y="2375"/>
                <a:ext cx="222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70000"/>
                  </a:lnSpc>
                </a:pPr>
                <a:r>
                  <a:rPr lang="cs-CZ" sz="1200">
                    <a:latin typeface="Times New Roman" pitchFamily="18" charset="0"/>
                  </a:rPr>
                  <a:t>K</a:t>
                </a:r>
                <a:r>
                  <a:rPr lang="cs-CZ" sz="1200" baseline="40000">
                    <a:latin typeface="Times New Roman" pitchFamily="18" charset="0"/>
                  </a:rPr>
                  <a:t>+</a:t>
                </a:r>
                <a:endParaRPr lang="cs-CZ" sz="1200">
                  <a:latin typeface="Times New Roman" pitchFamily="18" charset="0"/>
                </a:endParaRPr>
              </a:p>
            </p:txBody>
          </p:sp>
          <p:sp>
            <p:nvSpPr>
              <p:cNvPr id="103510" name="Text Box 110"/>
              <p:cNvSpPr txBox="1">
                <a:spLocks noChangeArrowheads="1"/>
              </p:cNvSpPr>
              <p:nvPr/>
            </p:nvSpPr>
            <p:spPr bwMode="auto">
              <a:xfrm>
                <a:off x="2194" y="2927"/>
                <a:ext cx="347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70000"/>
                  </a:lnSpc>
                </a:pPr>
                <a:r>
                  <a:rPr lang="cs-CZ" b="1">
                    <a:latin typeface="Times New Roman" pitchFamily="18" charset="0"/>
                  </a:rPr>
                  <a:t>Na</a:t>
                </a:r>
                <a:r>
                  <a:rPr lang="cs-CZ" b="1" baseline="40000">
                    <a:latin typeface="Times New Roman" pitchFamily="18" charset="0"/>
                  </a:rPr>
                  <a:t>+</a:t>
                </a:r>
                <a:endParaRPr lang="cs-CZ" sz="1400">
                  <a:latin typeface="Times New Roman" pitchFamily="18" charset="0"/>
                </a:endParaRPr>
              </a:p>
            </p:txBody>
          </p:sp>
          <p:sp>
            <p:nvSpPr>
              <p:cNvPr id="103511" name="AutoShape 111"/>
              <p:cNvSpPr>
                <a:spLocks noChangeArrowheads="1"/>
              </p:cNvSpPr>
              <p:nvPr/>
            </p:nvSpPr>
            <p:spPr bwMode="auto">
              <a:xfrm rot="-1862759">
                <a:off x="2389" y="2307"/>
                <a:ext cx="210" cy="61"/>
              </a:xfrm>
              <a:prstGeom prst="leftArrow">
                <a:avLst>
                  <a:gd name="adj1" fmla="val 50000"/>
                  <a:gd name="adj2" fmla="val 8606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12" name="Text Box 112"/>
              <p:cNvSpPr txBox="1">
                <a:spLocks noChangeArrowheads="1"/>
              </p:cNvSpPr>
              <p:nvPr/>
            </p:nvSpPr>
            <p:spPr bwMode="auto">
              <a:xfrm>
                <a:off x="2350" y="2567"/>
                <a:ext cx="222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70000"/>
                  </a:lnSpc>
                </a:pPr>
                <a:r>
                  <a:rPr lang="cs-CZ" sz="1200">
                    <a:latin typeface="Times New Roman" pitchFamily="18" charset="0"/>
                  </a:rPr>
                  <a:t>K</a:t>
                </a:r>
                <a:r>
                  <a:rPr lang="cs-CZ" sz="1200" baseline="40000">
                    <a:latin typeface="Times New Roman" pitchFamily="18" charset="0"/>
                  </a:rPr>
                  <a:t>+</a:t>
                </a:r>
                <a:endParaRPr lang="cs-CZ" sz="1200">
                  <a:latin typeface="Times New Roman" pitchFamily="18" charset="0"/>
                </a:endParaRPr>
              </a:p>
            </p:txBody>
          </p:sp>
          <p:sp>
            <p:nvSpPr>
              <p:cNvPr id="103513" name="AutoShape 113"/>
              <p:cNvSpPr>
                <a:spLocks noChangeArrowheads="1"/>
              </p:cNvSpPr>
              <p:nvPr/>
            </p:nvSpPr>
            <p:spPr bwMode="auto">
              <a:xfrm rot="7410910">
                <a:off x="2359" y="3120"/>
                <a:ext cx="224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17694720 60000 65536"/>
                  <a:gd name="T11" fmla="*/ 5898240 60000 65536"/>
                  <a:gd name="T12" fmla="*/ 5898240 60000 65536"/>
                  <a:gd name="T13" fmla="*/ 5898240 60000 65536"/>
                  <a:gd name="T14" fmla="*/ 0 60000 65536"/>
                  <a:gd name="T15" fmla="*/ 0 w 21600"/>
                  <a:gd name="T16" fmla="*/ 8308 h 21600"/>
                  <a:gd name="T17" fmla="*/ 6075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15662" y="14285"/>
                    </a:moveTo>
                    <a:lnTo>
                      <a:pt x="21600" y="8310"/>
                    </a:lnTo>
                    <a:lnTo>
                      <a:pt x="18630" y="8310"/>
                    </a:lnTo>
                    <a:cubicBezTo>
                      <a:pt x="18630" y="3721"/>
                      <a:pt x="14430" y="0"/>
                      <a:pt x="9250" y="0"/>
                    </a:cubicBezTo>
                    <a:cubicBezTo>
                      <a:pt x="4141" y="0"/>
                      <a:pt x="0" y="3799"/>
                      <a:pt x="0" y="8485"/>
                    </a:cubicBezTo>
                    <a:lnTo>
                      <a:pt x="0" y="21600"/>
                    </a:lnTo>
                    <a:lnTo>
                      <a:pt x="6110" y="21600"/>
                    </a:lnTo>
                    <a:lnTo>
                      <a:pt x="6110" y="8310"/>
                    </a:lnTo>
                    <a:cubicBezTo>
                      <a:pt x="6110" y="6947"/>
                      <a:pt x="7362" y="5842"/>
                      <a:pt x="8907" y="5842"/>
                    </a:cubicBezTo>
                    <a:lnTo>
                      <a:pt x="9725" y="5842"/>
                    </a:lnTo>
                    <a:cubicBezTo>
                      <a:pt x="11269" y="5842"/>
                      <a:pt x="12520" y="6947"/>
                      <a:pt x="12520" y="8310"/>
                    </a:cubicBezTo>
                    <a:lnTo>
                      <a:pt x="9725" y="831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514" name="Line 114"/>
              <p:cNvSpPr>
                <a:spLocks noChangeShapeType="1"/>
              </p:cNvSpPr>
              <p:nvPr/>
            </p:nvSpPr>
            <p:spPr bwMode="auto">
              <a:xfrm>
                <a:off x="2704" y="946"/>
                <a:ext cx="0" cy="3040"/>
              </a:xfrm>
              <a:prstGeom prst="line">
                <a:avLst/>
              </a:prstGeom>
              <a:noFill/>
              <a:ln w="53975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515" name="Text Box 115"/>
              <p:cNvSpPr txBox="1">
                <a:spLocks noChangeArrowheads="1"/>
              </p:cNvSpPr>
              <p:nvPr/>
            </p:nvSpPr>
            <p:spPr bwMode="auto">
              <a:xfrm>
                <a:off x="2817" y="1750"/>
                <a:ext cx="249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70000"/>
                  </a:lnSpc>
                </a:pPr>
                <a:r>
                  <a:rPr lang="cs-CZ" sz="1400">
                    <a:latin typeface="Times New Roman" pitchFamily="18" charset="0"/>
                  </a:rPr>
                  <a:t>Cl</a:t>
                </a:r>
                <a:r>
                  <a:rPr lang="cs-CZ" sz="1400" baseline="40000">
                    <a:latin typeface="Times New Roman" pitchFamily="18" charset="0"/>
                  </a:rPr>
                  <a:t>-</a:t>
                </a:r>
                <a:endParaRPr lang="cs-CZ" sz="1400">
                  <a:latin typeface="Times New Roman" pitchFamily="18" charset="0"/>
                </a:endParaRPr>
              </a:p>
            </p:txBody>
          </p:sp>
          <p:sp>
            <p:nvSpPr>
              <p:cNvPr id="103516" name="Text Box 116"/>
              <p:cNvSpPr txBox="1">
                <a:spLocks noChangeArrowheads="1"/>
              </p:cNvSpPr>
              <p:nvPr/>
            </p:nvSpPr>
            <p:spPr bwMode="auto">
              <a:xfrm>
                <a:off x="2730" y="2044"/>
                <a:ext cx="334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70000"/>
                  </a:lnSpc>
                </a:pPr>
                <a:r>
                  <a:rPr lang="cs-CZ" b="1">
                    <a:latin typeface="Times New Roman" pitchFamily="18" charset="0"/>
                  </a:rPr>
                  <a:t>K</a:t>
                </a:r>
                <a:r>
                  <a:rPr lang="cs-CZ" b="1" baseline="40000">
                    <a:latin typeface="Times New Roman" pitchFamily="18" charset="0"/>
                  </a:rPr>
                  <a:t>+</a:t>
                </a:r>
                <a:endParaRPr lang="cs-CZ" b="1">
                  <a:latin typeface="Times New Roman" pitchFamily="18" charset="0"/>
                </a:endParaRPr>
              </a:p>
            </p:txBody>
          </p:sp>
          <p:sp>
            <p:nvSpPr>
              <p:cNvPr id="103517" name="Text Box 117"/>
              <p:cNvSpPr txBox="1">
                <a:spLocks noChangeArrowheads="1"/>
              </p:cNvSpPr>
              <p:nvPr/>
            </p:nvSpPr>
            <p:spPr bwMode="auto">
              <a:xfrm>
                <a:off x="2743" y="3316"/>
                <a:ext cx="264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70000"/>
                  </a:lnSpc>
                </a:pPr>
                <a:r>
                  <a:rPr lang="cs-CZ" sz="1200">
                    <a:latin typeface="Times New Roman" pitchFamily="18" charset="0"/>
                  </a:rPr>
                  <a:t>Na</a:t>
                </a:r>
                <a:r>
                  <a:rPr lang="cs-CZ" sz="1200" baseline="40000">
                    <a:latin typeface="Times New Roman" pitchFamily="18" charset="0"/>
                  </a:rPr>
                  <a:t>+</a:t>
                </a:r>
                <a:endParaRPr lang="cs-CZ" sz="1200">
                  <a:latin typeface="Times New Roman" pitchFamily="18" charset="0"/>
                </a:endParaRPr>
              </a:p>
            </p:txBody>
          </p:sp>
          <p:sp>
            <p:nvSpPr>
              <p:cNvPr id="103518" name="Freeform 118"/>
              <p:cNvSpPr>
                <a:spLocks/>
              </p:cNvSpPr>
              <p:nvPr/>
            </p:nvSpPr>
            <p:spPr bwMode="auto">
              <a:xfrm>
                <a:off x="2730" y="1033"/>
                <a:ext cx="243" cy="398"/>
              </a:xfrm>
              <a:custGeom>
                <a:avLst/>
                <a:gdLst>
                  <a:gd name="T0" fmla="*/ 150 w 243"/>
                  <a:gd name="T1" fmla="*/ 398 h 398"/>
                  <a:gd name="T2" fmla="*/ 5 w 243"/>
                  <a:gd name="T3" fmla="*/ 212 h 398"/>
                  <a:gd name="T4" fmla="*/ 119 w 243"/>
                  <a:gd name="T5" fmla="*/ 46 h 398"/>
                  <a:gd name="T6" fmla="*/ 243 w 243"/>
                  <a:gd name="T7" fmla="*/ 0 h 3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3"/>
                  <a:gd name="T13" fmla="*/ 0 h 398"/>
                  <a:gd name="T14" fmla="*/ 243 w 243"/>
                  <a:gd name="T15" fmla="*/ 398 h 3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3" h="398">
                    <a:moveTo>
                      <a:pt x="150" y="398"/>
                    </a:moveTo>
                    <a:cubicBezTo>
                      <a:pt x="80" y="334"/>
                      <a:pt x="10" y="271"/>
                      <a:pt x="5" y="212"/>
                    </a:cubicBezTo>
                    <a:cubicBezTo>
                      <a:pt x="0" y="153"/>
                      <a:pt x="79" y="81"/>
                      <a:pt x="119" y="46"/>
                    </a:cubicBezTo>
                    <a:cubicBezTo>
                      <a:pt x="159" y="11"/>
                      <a:pt x="201" y="5"/>
                      <a:pt x="243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519" name="AutoShape 119"/>
              <p:cNvSpPr>
                <a:spLocks noChangeArrowheads="1"/>
              </p:cNvSpPr>
              <p:nvPr/>
            </p:nvSpPr>
            <p:spPr bwMode="auto">
              <a:xfrm flipH="1">
                <a:off x="2454" y="2921"/>
                <a:ext cx="400" cy="3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0 w 21600"/>
                  <a:gd name="T13" fmla="*/ 4050 h 21600"/>
                  <a:gd name="T14" fmla="*/ 19278 w 21600"/>
                  <a:gd name="T15" fmla="*/ 8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688" y="0"/>
                    </a:lnTo>
                    <a:lnTo>
                      <a:pt x="14688" y="4049"/>
                    </a:lnTo>
                    <a:lnTo>
                      <a:pt x="12427" y="4049"/>
                    </a:lnTo>
                    <a:cubicBezTo>
                      <a:pt x="5564" y="4049"/>
                      <a:pt x="0" y="7680"/>
                      <a:pt x="0" y="12158"/>
                    </a:cubicBezTo>
                    <a:lnTo>
                      <a:pt x="0" y="21600"/>
                    </a:lnTo>
                    <a:lnTo>
                      <a:pt x="4150" y="21600"/>
                    </a:lnTo>
                    <a:lnTo>
                      <a:pt x="4150" y="12158"/>
                    </a:lnTo>
                    <a:cubicBezTo>
                      <a:pt x="4150" y="9922"/>
                      <a:pt x="7856" y="8109"/>
                      <a:pt x="12427" y="8109"/>
                    </a:cubicBezTo>
                    <a:lnTo>
                      <a:pt x="14688" y="8109"/>
                    </a:lnTo>
                    <a:lnTo>
                      <a:pt x="14688" y="121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520" name="AutoShape 120"/>
              <p:cNvSpPr>
                <a:spLocks noChangeArrowheads="1"/>
              </p:cNvSpPr>
              <p:nvPr/>
            </p:nvSpPr>
            <p:spPr bwMode="auto">
              <a:xfrm rot="16200000" flipV="1">
                <a:off x="2549" y="2275"/>
                <a:ext cx="410" cy="34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3 w 21600"/>
                  <a:gd name="T13" fmla="*/ 4877 h 21600"/>
                  <a:gd name="T14" fmla="*/ 20441 w 21600"/>
                  <a:gd name="T15" fmla="*/ 72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699" y="0"/>
                    </a:lnTo>
                    <a:lnTo>
                      <a:pt x="15699" y="4877"/>
                    </a:lnTo>
                    <a:lnTo>
                      <a:pt x="12427" y="4877"/>
                    </a:lnTo>
                    <a:cubicBezTo>
                      <a:pt x="5564" y="4877"/>
                      <a:pt x="0" y="8137"/>
                      <a:pt x="0" y="12158"/>
                    </a:cubicBezTo>
                    <a:lnTo>
                      <a:pt x="0" y="21600"/>
                    </a:lnTo>
                    <a:lnTo>
                      <a:pt x="2457" y="21600"/>
                    </a:lnTo>
                    <a:lnTo>
                      <a:pt x="2457" y="12158"/>
                    </a:lnTo>
                    <a:cubicBezTo>
                      <a:pt x="2457" y="9465"/>
                      <a:pt x="6921" y="7281"/>
                      <a:pt x="12427" y="7281"/>
                    </a:cubicBezTo>
                    <a:lnTo>
                      <a:pt x="15699" y="7281"/>
                    </a:lnTo>
                    <a:lnTo>
                      <a:pt x="15699" y="121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521" name="Text Box 121"/>
              <p:cNvSpPr txBox="1">
                <a:spLocks noChangeArrowheads="1"/>
              </p:cNvSpPr>
              <p:nvPr/>
            </p:nvSpPr>
            <p:spPr bwMode="auto">
              <a:xfrm>
                <a:off x="2370" y="1731"/>
                <a:ext cx="267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70000"/>
                  </a:lnSpc>
                </a:pPr>
                <a:r>
                  <a:rPr lang="cs-CZ" sz="1600">
                    <a:latin typeface="Times New Roman" pitchFamily="18" charset="0"/>
                  </a:rPr>
                  <a:t>Cl</a:t>
                </a:r>
                <a:r>
                  <a:rPr lang="cs-CZ" sz="1600" baseline="40000">
                    <a:latin typeface="Times New Roman" pitchFamily="18" charset="0"/>
                  </a:rPr>
                  <a:t>-</a:t>
                </a:r>
                <a:endParaRPr lang="cs-CZ" sz="1600">
                  <a:latin typeface="Times New Roman" pitchFamily="18" charset="0"/>
                </a:endParaRPr>
              </a:p>
            </p:txBody>
          </p:sp>
          <p:sp>
            <p:nvSpPr>
              <p:cNvPr id="103522" name="AutoShape 122"/>
              <p:cNvSpPr>
                <a:spLocks noChangeArrowheads="1"/>
              </p:cNvSpPr>
              <p:nvPr/>
            </p:nvSpPr>
            <p:spPr bwMode="auto">
              <a:xfrm rot="-7147280">
                <a:off x="2582" y="2083"/>
                <a:ext cx="148" cy="320"/>
              </a:xfrm>
              <a:prstGeom prst="can">
                <a:avLst>
                  <a:gd name="adj" fmla="val 47748"/>
                </a:avLst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23" name="AutoShape 123"/>
              <p:cNvSpPr>
                <a:spLocks noChangeArrowheads="1"/>
              </p:cNvSpPr>
              <p:nvPr/>
            </p:nvSpPr>
            <p:spPr bwMode="auto">
              <a:xfrm rot="-3805029">
                <a:off x="2667" y="3264"/>
                <a:ext cx="47" cy="152"/>
              </a:xfrm>
              <a:prstGeom prst="can">
                <a:avLst>
                  <a:gd name="adj" fmla="val 37805"/>
                </a:avLst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24" name="Oval 124"/>
              <p:cNvSpPr>
                <a:spLocks noChangeArrowheads="1"/>
              </p:cNvSpPr>
              <p:nvPr/>
            </p:nvSpPr>
            <p:spPr bwMode="auto">
              <a:xfrm>
                <a:off x="2500" y="409"/>
                <a:ext cx="380" cy="36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5" name="Oval 125"/>
              <p:cNvSpPr>
                <a:spLocks noChangeArrowheads="1"/>
              </p:cNvSpPr>
              <p:nvPr/>
            </p:nvSpPr>
            <p:spPr bwMode="auto">
              <a:xfrm>
                <a:off x="2514" y="430"/>
                <a:ext cx="340" cy="32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6" name="Freeform 126"/>
              <p:cNvSpPr>
                <a:spLocks/>
              </p:cNvSpPr>
              <p:nvPr/>
            </p:nvSpPr>
            <p:spPr bwMode="auto">
              <a:xfrm>
                <a:off x="2680" y="447"/>
                <a:ext cx="82" cy="191"/>
              </a:xfrm>
              <a:custGeom>
                <a:avLst/>
                <a:gdLst>
                  <a:gd name="T0" fmla="*/ 1 w 82"/>
                  <a:gd name="T1" fmla="*/ 188 h 191"/>
                  <a:gd name="T2" fmla="*/ 0 w 82"/>
                  <a:gd name="T3" fmla="*/ 0 h 191"/>
                  <a:gd name="T4" fmla="*/ 82 w 82"/>
                  <a:gd name="T5" fmla="*/ 21 h 191"/>
                  <a:gd name="T6" fmla="*/ 3 w 82"/>
                  <a:gd name="T7" fmla="*/ 191 h 191"/>
                  <a:gd name="T8" fmla="*/ 1 w 82"/>
                  <a:gd name="T9" fmla="*/ 188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191"/>
                  <a:gd name="T17" fmla="*/ 82 w 82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191">
                    <a:moveTo>
                      <a:pt x="1" y="188"/>
                    </a:moveTo>
                    <a:lnTo>
                      <a:pt x="0" y="0"/>
                    </a:lnTo>
                    <a:cubicBezTo>
                      <a:pt x="31" y="0"/>
                      <a:pt x="55" y="2"/>
                      <a:pt x="82" y="21"/>
                    </a:cubicBezTo>
                    <a:lnTo>
                      <a:pt x="3" y="191"/>
                    </a:lnTo>
                    <a:lnTo>
                      <a:pt x="1" y="18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527" name="Freeform 127"/>
              <p:cNvSpPr>
                <a:spLocks/>
              </p:cNvSpPr>
              <p:nvPr/>
            </p:nvSpPr>
            <p:spPr bwMode="auto">
              <a:xfrm rot="3520510">
                <a:off x="2646" y="478"/>
                <a:ext cx="144" cy="187"/>
              </a:xfrm>
              <a:custGeom>
                <a:avLst/>
                <a:gdLst>
                  <a:gd name="T0" fmla="*/ 51 w 406"/>
                  <a:gd name="T1" fmla="*/ 44 h 695"/>
                  <a:gd name="T2" fmla="*/ 20 w 406"/>
                  <a:gd name="T3" fmla="*/ 17 h 695"/>
                  <a:gd name="T4" fmla="*/ 34 w 406"/>
                  <a:gd name="T5" fmla="*/ 13 h 695"/>
                  <a:gd name="T6" fmla="*/ 0 w 406"/>
                  <a:gd name="T7" fmla="*/ 0 h 695"/>
                  <a:gd name="T8" fmla="*/ 1 w 406"/>
                  <a:gd name="T9" fmla="*/ 23 h 695"/>
                  <a:gd name="T10" fmla="*/ 11 w 406"/>
                  <a:gd name="T11" fmla="*/ 15 h 695"/>
                  <a:gd name="T12" fmla="*/ 45 w 406"/>
                  <a:gd name="T13" fmla="*/ 50 h 695"/>
                  <a:gd name="T14" fmla="*/ 51 w 406"/>
                  <a:gd name="T15" fmla="*/ 44 h 69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6"/>
                  <a:gd name="T25" fmla="*/ 0 h 695"/>
                  <a:gd name="T26" fmla="*/ 406 w 406"/>
                  <a:gd name="T27" fmla="*/ 695 h 69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6" h="695">
                    <a:moveTo>
                      <a:pt x="406" y="610"/>
                    </a:moveTo>
                    <a:lnTo>
                      <a:pt x="154" y="230"/>
                    </a:lnTo>
                    <a:lnTo>
                      <a:pt x="269" y="176"/>
                    </a:lnTo>
                    <a:lnTo>
                      <a:pt x="0" y="0"/>
                    </a:lnTo>
                    <a:lnTo>
                      <a:pt x="8" y="320"/>
                    </a:lnTo>
                    <a:lnTo>
                      <a:pt x="89" y="206"/>
                    </a:lnTo>
                    <a:lnTo>
                      <a:pt x="358" y="695"/>
                    </a:lnTo>
                    <a:lnTo>
                      <a:pt x="406" y="6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528" name="Oval 128"/>
              <p:cNvSpPr>
                <a:spLocks noChangeArrowheads="1"/>
              </p:cNvSpPr>
              <p:nvPr/>
            </p:nvSpPr>
            <p:spPr bwMode="auto">
              <a:xfrm>
                <a:off x="2988" y="918"/>
                <a:ext cx="113" cy="10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cs-CZ" sz="3200" baseline="8000">
                    <a:latin typeface="Times New Roman" pitchFamily="18" charset="0"/>
                  </a:rPr>
                  <a:t>-</a:t>
                </a: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03529" name="Oval 129"/>
              <p:cNvSpPr>
                <a:spLocks noChangeArrowheads="1"/>
              </p:cNvSpPr>
              <p:nvPr/>
            </p:nvSpPr>
            <p:spPr bwMode="auto">
              <a:xfrm>
                <a:off x="2317" y="926"/>
                <a:ext cx="113" cy="10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cs-CZ" sz="2000" b="1" baseline="4000">
                    <a:latin typeface="Times New Roman" pitchFamily="18" charset="0"/>
                  </a:rPr>
                  <a:t>+</a:t>
                </a:r>
                <a:endParaRPr lang="cs-CZ" sz="2400">
                  <a:latin typeface="Times New Roman" pitchFamily="18" charset="0"/>
                </a:endParaRPr>
              </a:p>
            </p:txBody>
          </p:sp>
          <p:cxnSp>
            <p:nvCxnSpPr>
              <p:cNvPr id="103530" name="AutoShape 130"/>
              <p:cNvCxnSpPr>
                <a:cxnSpLocks noChangeShapeType="1"/>
                <a:stCxn id="103529" idx="0"/>
                <a:endCxn id="103525" idx="2"/>
              </p:cNvCxnSpPr>
              <p:nvPr/>
            </p:nvCxnSpPr>
            <p:spPr bwMode="auto">
              <a:xfrm rot="-5400000">
                <a:off x="2278" y="690"/>
                <a:ext cx="332" cy="140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103531" name="AutoShape 131"/>
              <p:cNvCxnSpPr>
                <a:cxnSpLocks noChangeShapeType="1"/>
                <a:endCxn id="103524" idx="6"/>
              </p:cNvCxnSpPr>
              <p:nvPr/>
            </p:nvCxnSpPr>
            <p:spPr bwMode="auto">
              <a:xfrm rot="5400000" flipH="1">
                <a:off x="2793" y="678"/>
                <a:ext cx="327" cy="154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sp>
            <p:nvSpPr>
              <p:cNvPr id="103532" name="Text Box 132"/>
              <p:cNvSpPr txBox="1">
                <a:spLocks noChangeArrowheads="1"/>
              </p:cNvSpPr>
              <p:nvPr/>
            </p:nvSpPr>
            <p:spPr bwMode="auto">
              <a:xfrm>
                <a:off x="2588" y="3955"/>
                <a:ext cx="23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3200" b="1">
                    <a:latin typeface="Times New Roman" pitchFamily="18" charset="0"/>
                  </a:rPr>
                  <a:t>c</a:t>
                </a:r>
                <a:endParaRPr lang="cs-CZ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2" name="Group 133"/>
            <p:cNvGrpSpPr>
              <a:grpSpLocks/>
            </p:cNvGrpSpPr>
            <p:nvPr/>
          </p:nvGrpSpPr>
          <p:grpSpPr bwMode="auto">
            <a:xfrm>
              <a:off x="2553" y="2652"/>
              <a:ext cx="924" cy="488"/>
              <a:chOff x="970" y="113"/>
              <a:chExt cx="924" cy="488"/>
            </a:xfrm>
          </p:grpSpPr>
          <p:sp>
            <p:nvSpPr>
              <p:cNvPr id="103501" name="Oval 134"/>
              <p:cNvSpPr>
                <a:spLocks noChangeArrowheads="1"/>
              </p:cNvSpPr>
              <p:nvPr/>
            </p:nvSpPr>
            <p:spPr bwMode="auto">
              <a:xfrm flipH="1">
                <a:off x="970" y="113"/>
                <a:ext cx="319" cy="334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02" name="Oval 135"/>
              <p:cNvSpPr>
                <a:spLocks noChangeArrowheads="1"/>
              </p:cNvSpPr>
              <p:nvPr/>
            </p:nvSpPr>
            <p:spPr bwMode="auto">
              <a:xfrm flipH="1">
                <a:off x="1025" y="171"/>
                <a:ext cx="213" cy="21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03" name="Oval 136"/>
              <p:cNvSpPr>
                <a:spLocks noChangeArrowheads="1"/>
              </p:cNvSpPr>
              <p:nvPr/>
            </p:nvSpPr>
            <p:spPr bwMode="auto">
              <a:xfrm flipH="1">
                <a:off x="1491" y="187"/>
                <a:ext cx="132" cy="13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04" name="Line 137"/>
              <p:cNvSpPr>
                <a:spLocks noChangeShapeType="1"/>
              </p:cNvSpPr>
              <p:nvPr/>
            </p:nvSpPr>
            <p:spPr bwMode="auto">
              <a:xfrm flipH="1" flipV="1">
                <a:off x="1125" y="178"/>
                <a:ext cx="458" cy="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505" name="Line 138"/>
              <p:cNvSpPr>
                <a:spLocks noChangeShapeType="1"/>
              </p:cNvSpPr>
              <p:nvPr/>
            </p:nvSpPr>
            <p:spPr bwMode="auto">
              <a:xfrm flipH="1">
                <a:off x="1141" y="310"/>
                <a:ext cx="412" cy="7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506" name="Rectangle 139"/>
              <p:cNvSpPr>
                <a:spLocks noChangeArrowheads="1"/>
              </p:cNvSpPr>
              <p:nvPr/>
            </p:nvSpPr>
            <p:spPr bwMode="auto">
              <a:xfrm>
                <a:off x="1285" y="313"/>
                <a:ext cx="60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cs-CZ" sz="1200" b="1">
                    <a:latin typeface="Times New Roman" pitchFamily="18" charset="0"/>
                  </a:rPr>
                  <a:t>Na</a:t>
                </a:r>
                <a:r>
                  <a:rPr lang="cs-CZ" sz="1200" b="1" baseline="60000">
                    <a:latin typeface="Times New Roman" pitchFamily="18" charset="0"/>
                  </a:rPr>
                  <a:t>+</a:t>
                </a:r>
                <a:r>
                  <a:rPr lang="cs-CZ" sz="1200" b="1">
                    <a:latin typeface="Times New Roman" pitchFamily="18" charset="0"/>
                  </a:rPr>
                  <a:t>-K</a:t>
                </a:r>
                <a:r>
                  <a:rPr lang="cs-CZ" sz="1200" b="1" baseline="60000">
                    <a:latin typeface="Times New Roman" pitchFamily="18" charset="0"/>
                  </a:rPr>
                  <a:t>+</a:t>
                </a:r>
              </a:p>
              <a:p>
                <a:pPr algn="ctr" eaLnBrk="0" hangingPunct="0"/>
                <a:r>
                  <a:rPr lang="cs-CZ" sz="1200" b="1" baseline="60000">
                    <a:latin typeface="Times New Roman" pitchFamily="18" charset="0"/>
                  </a:rPr>
                  <a:t> </a:t>
                </a:r>
                <a:r>
                  <a:rPr lang="cs-CZ" sz="1200" b="1">
                    <a:latin typeface="Times New Roman" pitchFamily="18" charset="0"/>
                  </a:rPr>
                  <a:t>ATPáza</a:t>
                </a:r>
                <a:endParaRPr lang="cs-CZ" sz="16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3" name="Group 140"/>
          <p:cNvGrpSpPr>
            <a:grpSpLocks/>
          </p:cNvGrpSpPr>
          <p:nvPr/>
        </p:nvGrpSpPr>
        <p:grpSpPr bwMode="auto">
          <a:xfrm>
            <a:off x="6777039" y="649288"/>
            <a:ext cx="2071687" cy="6213474"/>
            <a:chOff x="3309" y="409"/>
            <a:chExt cx="1305" cy="3914"/>
          </a:xfrm>
        </p:grpSpPr>
        <p:sp>
          <p:nvSpPr>
            <p:cNvPr id="103446" name="Text Box 141"/>
            <p:cNvSpPr txBox="1">
              <a:spLocks noChangeArrowheads="1"/>
            </p:cNvSpPr>
            <p:nvPr/>
          </p:nvSpPr>
          <p:spPr bwMode="auto">
            <a:xfrm>
              <a:off x="3329" y="2333"/>
              <a:ext cx="238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70000"/>
                </a:lnSpc>
              </a:pPr>
              <a:r>
                <a:rPr lang="cs-CZ" sz="1200">
                  <a:latin typeface="Times New Roman" pitchFamily="18" charset="0"/>
                </a:rPr>
                <a:t>K</a:t>
              </a:r>
              <a:r>
                <a:rPr lang="cs-CZ" sz="1200" baseline="40000">
                  <a:latin typeface="Times New Roman" pitchFamily="18" charset="0"/>
                </a:rPr>
                <a:t>+</a:t>
              </a:r>
              <a:endParaRPr lang="cs-CZ" sz="1400">
                <a:latin typeface="Times New Roman" pitchFamily="18" charset="0"/>
              </a:endParaRPr>
            </a:p>
          </p:txBody>
        </p:sp>
        <p:sp>
          <p:nvSpPr>
            <p:cNvPr id="103447" name="Text Box 142"/>
            <p:cNvSpPr txBox="1">
              <a:spLocks noChangeArrowheads="1"/>
            </p:cNvSpPr>
            <p:nvPr/>
          </p:nvSpPr>
          <p:spPr bwMode="auto">
            <a:xfrm>
              <a:off x="3309" y="3037"/>
              <a:ext cx="497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70000"/>
                </a:lnSpc>
              </a:pPr>
              <a:r>
                <a:rPr lang="cs-CZ" sz="2000" b="1">
                  <a:latin typeface="Times New Roman" pitchFamily="18" charset="0"/>
                </a:rPr>
                <a:t> Na</a:t>
              </a:r>
              <a:r>
                <a:rPr lang="cs-CZ" sz="2000" b="1" baseline="40000">
                  <a:latin typeface="Times New Roman" pitchFamily="18" charset="0"/>
                </a:rPr>
                <a:t>+</a:t>
              </a:r>
              <a:endParaRPr lang="cs-CZ" sz="1600">
                <a:latin typeface="Times New Roman" pitchFamily="18" charset="0"/>
              </a:endParaRPr>
            </a:p>
          </p:txBody>
        </p:sp>
        <p:sp>
          <p:nvSpPr>
            <p:cNvPr id="103448" name="Text Box 143"/>
            <p:cNvSpPr txBox="1">
              <a:spLocks noChangeArrowheads="1"/>
            </p:cNvSpPr>
            <p:nvPr/>
          </p:nvSpPr>
          <p:spPr bwMode="auto">
            <a:xfrm>
              <a:off x="3309" y="1625"/>
              <a:ext cx="322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70000"/>
                </a:lnSpc>
              </a:pPr>
              <a:r>
                <a:rPr lang="cs-CZ">
                  <a:latin typeface="Times New Roman" pitchFamily="18" charset="0"/>
                </a:rPr>
                <a:t> Cl</a:t>
              </a:r>
              <a:r>
                <a:rPr lang="cs-CZ" baseline="40000">
                  <a:latin typeface="Times New Roman" pitchFamily="18" charset="0"/>
                </a:rPr>
                <a:t>-</a:t>
              </a:r>
              <a:endParaRPr lang="cs-CZ">
                <a:latin typeface="Times New Roman" pitchFamily="18" charset="0"/>
              </a:endParaRPr>
            </a:p>
          </p:txBody>
        </p:sp>
        <p:grpSp>
          <p:nvGrpSpPr>
            <p:cNvPr id="14" name="Group 144"/>
            <p:cNvGrpSpPr>
              <a:grpSpLocks/>
            </p:cNvGrpSpPr>
            <p:nvPr/>
          </p:nvGrpSpPr>
          <p:grpSpPr bwMode="auto">
            <a:xfrm>
              <a:off x="3450" y="409"/>
              <a:ext cx="1164" cy="3914"/>
              <a:chOff x="3450" y="409"/>
              <a:chExt cx="1164" cy="3914"/>
            </a:xfrm>
          </p:grpSpPr>
          <p:grpSp>
            <p:nvGrpSpPr>
              <p:cNvPr id="15" name="Group 145"/>
              <p:cNvGrpSpPr>
                <a:grpSpLocks/>
              </p:cNvGrpSpPr>
              <p:nvPr/>
            </p:nvGrpSpPr>
            <p:grpSpPr bwMode="auto">
              <a:xfrm>
                <a:off x="3690" y="2637"/>
                <a:ext cx="924" cy="488"/>
                <a:chOff x="970" y="113"/>
                <a:chExt cx="924" cy="488"/>
              </a:xfrm>
            </p:grpSpPr>
            <p:sp>
              <p:nvSpPr>
                <p:cNvPr id="103493" name="Oval 146"/>
                <p:cNvSpPr>
                  <a:spLocks noChangeArrowheads="1"/>
                </p:cNvSpPr>
                <p:nvPr/>
              </p:nvSpPr>
              <p:spPr bwMode="auto">
                <a:xfrm flipH="1">
                  <a:off x="970" y="113"/>
                  <a:ext cx="319" cy="334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494" name="Oval 147"/>
                <p:cNvSpPr>
                  <a:spLocks noChangeArrowheads="1"/>
                </p:cNvSpPr>
                <p:nvPr/>
              </p:nvSpPr>
              <p:spPr bwMode="auto">
                <a:xfrm flipH="1">
                  <a:off x="1025" y="171"/>
                  <a:ext cx="213" cy="21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495" name="Oval 148"/>
                <p:cNvSpPr>
                  <a:spLocks noChangeArrowheads="1"/>
                </p:cNvSpPr>
                <p:nvPr/>
              </p:nvSpPr>
              <p:spPr bwMode="auto">
                <a:xfrm flipH="1">
                  <a:off x="1491" y="187"/>
                  <a:ext cx="132" cy="131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496" name="Line 149"/>
                <p:cNvSpPr>
                  <a:spLocks noChangeShapeType="1"/>
                </p:cNvSpPr>
                <p:nvPr/>
              </p:nvSpPr>
              <p:spPr bwMode="auto">
                <a:xfrm flipH="1" flipV="1">
                  <a:off x="1125" y="178"/>
                  <a:ext cx="458" cy="1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3497" name="Line 150"/>
                <p:cNvSpPr>
                  <a:spLocks noChangeShapeType="1"/>
                </p:cNvSpPr>
                <p:nvPr/>
              </p:nvSpPr>
              <p:spPr bwMode="auto">
                <a:xfrm flipH="1">
                  <a:off x="1141" y="310"/>
                  <a:ext cx="412" cy="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3498" name="Rectangle 151"/>
                <p:cNvSpPr>
                  <a:spLocks noChangeArrowheads="1"/>
                </p:cNvSpPr>
                <p:nvPr/>
              </p:nvSpPr>
              <p:spPr bwMode="auto">
                <a:xfrm>
                  <a:off x="1285" y="313"/>
                  <a:ext cx="60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/>
                  <a:r>
                    <a:rPr lang="cs-CZ" sz="1200" b="1">
                      <a:latin typeface="Times New Roman" pitchFamily="18" charset="0"/>
                    </a:rPr>
                    <a:t>Na</a:t>
                  </a:r>
                  <a:r>
                    <a:rPr lang="cs-CZ" sz="1200" b="1" baseline="60000">
                      <a:latin typeface="Times New Roman" pitchFamily="18" charset="0"/>
                    </a:rPr>
                    <a:t>+</a:t>
                  </a:r>
                  <a:r>
                    <a:rPr lang="cs-CZ" sz="1200" b="1">
                      <a:latin typeface="Times New Roman" pitchFamily="18" charset="0"/>
                    </a:rPr>
                    <a:t>-K</a:t>
                  </a:r>
                  <a:r>
                    <a:rPr lang="cs-CZ" sz="1200" b="1" baseline="60000">
                      <a:latin typeface="Times New Roman" pitchFamily="18" charset="0"/>
                    </a:rPr>
                    <a:t>+</a:t>
                  </a:r>
                </a:p>
                <a:p>
                  <a:pPr algn="ctr" eaLnBrk="0" hangingPunct="0"/>
                  <a:r>
                    <a:rPr lang="cs-CZ" sz="1200" b="1" baseline="60000">
                      <a:latin typeface="Times New Roman" pitchFamily="18" charset="0"/>
                    </a:rPr>
                    <a:t> </a:t>
                  </a:r>
                  <a:r>
                    <a:rPr lang="cs-CZ" sz="1200" b="1">
                      <a:latin typeface="Times New Roman" pitchFamily="18" charset="0"/>
                    </a:rPr>
                    <a:t>ATPáza</a:t>
                  </a:r>
                  <a:endParaRPr lang="cs-CZ" sz="16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03451" name="AutoShape 152"/>
              <p:cNvSpPr>
                <a:spLocks noChangeArrowheads="1"/>
              </p:cNvSpPr>
              <p:nvPr/>
            </p:nvSpPr>
            <p:spPr bwMode="auto">
              <a:xfrm rot="-1862759">
                <a:off x="3480" y="2336"/>
                <a:ext cx="171" cy="66"/>
              </a:xfrm>
              <a:prstGeom prst="leftArrow">
                <a:avLst>
                  <a:gd name="adj1" fmla="val 47250"/>
                  <a:gd name="adj2" fmla="val 73541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52" name="Rectangle 153"/>
              <p:cNvSpPr>
                <a:spLocks noChangeArrowheads="1"/>
              </p:cNvSpPr>
              <p:nvPr/>
            </p:nvSpPr>
            <p:spPr bwMode="auto">
              <a:xfrm>
                <a:off x="3887" y="953"/>
                <a:ext cx="651" cy="3040"/>
              </a:xfrm>
              <a:prstGeom prst="rect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53" name="Line 154"/>
              <p:cNvSpPr>
                <a:spLocks noChangeShapeType="1"/>
              </p:cNvSpPr>
              <p:nvPr/>
            </p:nvSpPr>
            <p:spPr bwMode="auto">
              <a:xfrm flipH="1">
                <a:off x="3875" y="953"/>
                <a:ext cx="1" cy="3041"/>
              </a:xfrm>
              <a:prstGeom prst="line">
                <a:avLst/>
              </a:prstGeom>
              <a:noFill/>
              <a:ln w="53975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454" name="Text Box 155"/>
              <p:cNvSpPr txBox="1">
                <a:spLocks noChangeArrowheads="1"/>
              </p:cNvSpPr>
              <p:nvPr/>
            </p:nvSpPr>
            <p:spPr bwMode="auto">
              <a:xfrm>
                <a:off x="4014" y="1315"/>
                <a:ext cx="586" cy="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70000"/>
                  </a:lnSpc>
                </a:pPr>
                <a:r>
                  <a:rPr lang="cs-CZ" sz="1400">
                    <a:latin typeface="Times New Roman" pitchFamily="18" charset="0"/>
                  </a:rPr>
                  <a:t>bílkoviny</a:t>
                </a:r>
                <a:r>
                  <a:rPr lang="cs-CZ" sz="2000" b="1" baseline="30000">
                    <a:latin typeface="Times New Roman" pitchFamily="18" charset="0"/>
                  </a:rPr>
                  <a:t>-</a:t>
                </a:r>
                <a:endParaRPr lang="cs-CZ" sz="1400">
                  <a:latin typeface="Times New Roman" pitchFamily="18" charset="0"/>
                </a:endParaRPr>
              </a:p>
              <a:p>
                <a:pPr eaLnBrk="0" hangingPunct="0"/>
                <a:r>
                  <a:rPr lang="cs-CZ" sz="1400">
                    <a:latin typeface="Times New Roman" pitchFamily="18" charset="0"/>
                  </a:rPr>
                  <a:t>fosfáty</a:t>
                </a:r>
                <a:r>
                  <a:rPr lang="cs-CZ" sz="2000" b="1" baseline="30000">
                    <a:latin typeface="Times New Roman" pitchFamily="18" charset="0"/>
                  </a:rPr>
                  <a:t>-</a:t>
                </a:r>
                <a:endParaRPr lang="cs-CZ" sz="1400">
                  <a:latin typeface="Times New Roman" pitchFamily="18" charset="0"/>
                </a:endParaRPr>
              </a:p>
            </p:txBody>
          </p:sp>
          <p:sp>
            <p:nvSpPr>
              <p:cNvPr id="103455" name="Text Box 156"/>
              <p:cNvSpPr txBox="1">
                <a:spLocks noChangeArrowheads="1"/>
              </p:cNvSpPr>
              <p:nvPr/>
            </p:nvSpPr>
            <p:spPr bwMode="auto">
              <a:xfrm>
                <a:off x="4117" y="1708"/>
                <a:ext cx="249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70000"/>
                  </a:lnSpc>
                </a:pPr>
                <a:r>
                  <a:rPr lang="cs-CZ" sz="1400">
                    <a:latin typeface="Times New Roman" pitchFamily="18" charset="0"/>
                  </a:rPr>
                  <a:t>Cl</a:t>
                </a:r>
                <a:r>
                  <a:rPr lang="cs-CZ" sz="1400" baseline="40000">
                    <a:latin typeface="Times New Roman" pitchFamily="18" charset="0"/>
                  </a:rPr>
                  <a:t>-</a:t>
                </a:r>
                <a:endParaRPr lang="cs-CZ" sz="1400">
                  <a:latin typeface="Times New Roman" pitchFamily="18" charset="0"/>
                </a:endParaRPr>
              </a:p>
            </p:txBody>
          </p:sp>
          <p:sp>
            <p:nvSpPr>
              <p:cNvPr id="103456" name="Text Box 157"/>
              <p:cNvSpPr txBox="1">
                <a:spLocks noChangeArrowheads="1"/>
              </p:cNvSpPr>
              <p:nvPr/>
            </p:nvSpPr>
            <p:spPr bwMode="auto">
              <a:xfrm>
                <a:off x="3565" y="2557"/>
                <a:ext cx="222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70000"/>
                  </a:lnSpc>
                </a:pPr>
                <a:r>
                  <a:rPr lang="cs-CZ" sz="1200">
                    <a:latin typeface="Times New Roman" pitchFamily="18" charset="0"/>
                  </a:rPr>
                  <a:t>K</a:t>
                </a:r>
                <a:r>
                  <a:rPr lang="cs-CZ" sz="1200" baseline="40000">
                    <a:latin typeface="Times New Roman" pitchFamily="18" charset="0"/>
                  </a:rPr>
                  <a:t>+</a:t>
                </a:r>
                <a:endParaRPr lang="cs-CZ" sz="1400">
                  <a:latin typeface="Times New Roman" pitchFamily="18" charset="0"/>
                </a:endParaRPr>
              </a:p>
            </p:txBody>
          </p:sp>
          <p:sp>
            <p:nvSpPr>
              <p:cNvPr id="103457" name="Freeform 158"/>
              <p:cNvSpPr>
                <a:spLocks/>
              </p:cNvSpPr>
              <p:nvPr/>
            </p:nvSpPr>
            <p:spPr bwMode="auto">
              <a:xfrm>
                <a:off x="3907" y="1038"/>
                <a:ext cx="243" cy="398"/>
              </a:xfrm>
              <a:custGeom>
                <a:avLst/>
                <a:gdLst>
                  <a:gd name="T0" fmla="*/ 150 w 243"/>
                  <a:gd name="T1" fmla="*/ 398 h 398"/>
                  <a:gd name="T2" fmla="*/ 5 w 243"/>
                  <a:gd name="T3" fmla="*/ 212 h 398"/>
                  <a:gd name="T4" fmla="*/ 119 w 243"/>
                  <a:gd name="T5" fmla="*/ 46 h 398"/>
                  <a:gd name="T6" fmla="*/ 243 w 243"/>
                  <a:gd name="T7" fmla="*/ 0 h 3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3"/>
                  <a:gd name="T13" fmla="*/ 0 h 398"/>
                  <a:gd name="T14" fmla="*/ 243 w 243"/>
                  <a:gd name="T15" fmla="*/ 398 h 3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3" h="398">
                    <a:moveTo>
                      <a:pt x="150" y="398"/>
                    </a:moveTo>
                    <a:cubicBezTo>
                      <a:pt x="80" y="334"/>
                      <a:pt x="10" y="271"/>
                      <a:pt x="5" y="212"/>
                    </a:cubicBezTo>
                    <a:cubicBezTo>
                      <a:pt x="0" y="153"/>
                      <a:pt x="79" y="81"/>
                      <a:pt x="119" y="46"/>
                    </a:cubicBezTo>
                    <a:cubicBezTo>
                      <a:pt x="159" y="11"/>
                      <a:pt x="201" y="5"/>
                      <a:pt x="243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458" name="AutoShape 159"/>
              <p:cNvSpPr>
                <a:spLocks noChangeArrowheads="1"/>
              </p:cNvSpPr>
              <p:nvPr/>
            </p:nvSpPr>
            <p:spPr bwMode="auto">
              <a:xfrm flipH="1">
                <a:off x="3631" y="2901"/>
                <a:ext cx="400" cy="3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0 w 21600"/>
                  <a:gd name="T13" fmla="*/ 4050 h 21600"/>
                  <a:gd name="T14" fmla="*/ 19278 w 21600"/>
                  <a:gd name="T15" fmla="*/ 8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688" y="0"/>
                    </a:lnTo>
                    <a:lnTo>
                      <a:pt x="14688" y="4049"/>
                    </a:lnTo>
                    <a:lnTo>
                      <a:pt x="12427" y="4049"/>
                    </a:lnTo>
                    <a:cubicBezTo>
                      <a:pt x="5564" y="4049"/>
                      <a:pt x="0" y="7680"/>
                      <a:pt x="0" y="12158"/>
                    </a:cubicBezTo>
                    <a:lnTo>
                      <a:pt x="0" y="21600"/>
                    </a:lnTo>
                    <a:lnTo>
                      <a:pt x="4150" y="21600"/>
                    </a:lnTo>
                    <a:lnTo>
                      <a:pt x="4150" y="12158"/>
                    </a:lnTo>
                    <a:cubicBezTo>
                      <a:pt x="4150" y="9922"/>
                      <a:pt x="7856" y="8109"/>
                      <a:pt x="12427" y="8109"/>
                    </a:cubicBezTo>
                    <a:lnTo>
                      <a:pt x="14688" y="8109"/>
                    </a:lnTo>
                    <a:lnTo>
                      <a:pt x="14688" y="121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459" name="AutoShape 160"/>
              <p:cNvSpPr>
                <a:spLocks noChangeArrowheads="1"/>
              </p:cNvSpPr>
              <p:nvPr/>
            </p:nvSpPr>
            <p:spPr bwMode="auto">
              <a:xfrm rot="16200000" flipV="1">
                <a:off x="3726" y="2255"/>
                <a:ext cx="410" cy="34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3 w 21600"/>
                  <a:gd name="T13" fmla="*/ 4877 h 21600"/>
                  <a:gd name="T14" fmla="*/ 20441 w 21600"/>
                  <a:gd name="T15" fmla="*/ 72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699" y="0"/>
                    </a:lnTo>
                    <a:lnTo>
                      <a:pt x="15699" y="4877"/>
                    </a:lnTo>
                    <a:lnTo>
                      <a:pt x="12427" y="4877"/>
                    </a:lnTo>
                    <a:cubicBezTo>
                      <a:pt x="5564" y="4877"/>
                      <a:pt x="0" y="8137"/>
                      <a:pt x="0" y="12158"/>
                    </a:cubicBezTo>
                    <a:lnTo>
                      <a:pt x="0" y="21600"/>
                    </a:lnTo>
                    <a:lnTo>
                      <a:pt x="2457" y="21600"/>
                    </a:lnTo>
                    <a:lnTo>
                      <a:pt x="2457" y="12158"/>
                    </a:lnTo>
                    <a:cubicBezTo>
                      <a:pt x="2457" y="9465"/>
                      <a:pt x="6921" y="7281"/>
                      <a:pt x="12427" y="7281"/>
                    </a:cubicBezTo>
                    <a:lnTo>
                      <a:pt x="15699" y="7281"/>
                    </a:lnTo>
                    <a:lnTo>
                      <a:pt x="15699" y="121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460" name="Text Box 161"/>
              <p:cNvSpPr txBox="1">
                <a:spLocks noChangeArrowheads="1"/>
              </p:cNvSpPr>
              <p:nvPr/>
            </p:nvSpPr>
            <p:spPr bwMode="auto">
              <a:xfrm>
                <a:off x="3929" y="1968"/>
                <a:ext cx="391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70000"/>
                  </a:lnSpc>
                </a:pPr>
                <a:r>
                  <a:rPr lang="cs-CZ" sz="2000" b="1">
                    <a:latin typeface="Times New Roman" pitchFamily="18" charset="0"/>
                  </a:rPr>
                  <a:t>K</a:t>
                </a:r>
                <a:r>
                  <a:rPr lang="cs-CZ" sz="2000" b="1" baseline="40000">
                    <a:latin typeface="Times New Roman" pitchFamily="18" charset="0"/>
                  </a:rPr>
                  <a:t>+</a:t>
                </a:r>
                <a:endParaRPr lang="cs-CZ" sz="2000" b="1">
                  <a:latin typeface="Times New Roman" pitchFamily="18" charset="0"/>
                </a:endParaRPr>
              </a:p>
            </p:txBody>
          </p:sp>
          <p:sp>
            <p:nvSpPr>
              <p:cNvPr id="103461" name="AutoShape 162"/>
              <p:cNvSpPr>
                <a:spLocks noChangeArrowheads="1"/>
              </p:cNvSpPr>
              <p:nvPr/>
            </p:nvSpPr>
            <p:spPr bwMode="auto">
              <a:xfrm rot="-7147280">
                <a:off x="3754" y="2047"/>
                <a:ext cx="148" cy="320"/>
              </a:xfrm>
              <a:prstGeom prst="can">
                <a:avLst>
                  <a:gd name="adj" fmla="val 47748"/>
                </a:avLst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62" name="AutoShape 163"/>
              <p:cNvSpPr>
                <a:spLocks noChangeArrowheads="1"/>
              </p:cNvSpPr>
              <p:nvPr/>
            </p:nvSpPr>
            <p:spPr bwMode="auto">
              <a:xfrm rot="3389090" flipV="1">
                <a:off x="3609" y="2251"/>
                <a:ext cx="151" cy="2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17694720 60000 65536"/>
                  <a:gd name="T11" fmla="*/ 5898240 60000 65536"/>
                  <a:gd name="T12" fmla="*/ 5898240 60000 65536"/>
                  <a:gd name="T13" fmla="*/ 5898240 60000 65536"/>
                  <a:gd name="T14" fmla="*/ 0 60000 65536"/>
                  <a:gd name="T15" fmla="*/ 0 w 21600"/>
                  <a:gd name="T16" fmla="*/ 8315 h 21600"/>
                  <a:gd name="T17" fmla="*/ 6151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15662" y="14285"/>
                    </a:moveTo>
                    <a:lnTo>
                      <a:pt x="21600" y="8310"/>
                    </a:lnTo>
                    <a:lnTo>
                      <a:pt x="18630" y="8310"/>
                    </a:lnTo>
                    <a:cubicBezTo>
                      <a:pt x="18630" y="3721"/>
                      <a:pt x="14430" y="0"/>
                      <a:pt x="9250" y="0"/>
                    </a:cubicBezTo>
                    <a:cubicBezTo>
                      <a:pt x="4141" y="0"/>
                      <a:pt x="0" y="3799"/>
                      <a:pt x="0" y="8485"/>
                    </a:cubicBezTo>
                    <a:lnTo>
                      <a:pt x="0" y="21600"/>
                    </a:lnTo>
                    <a:lnTo>
                      <a:pt x="6110" y="21600"/>
                    </a:lnTo>
                    <a:lnTo>
                      <a:pt x="6110" y="8310"/>
                    </a:lnTo>
                    <a:cubicBezTo>
                      <a:pt x="6110" y="6947"/>
                      <a:pt x="7362" y="5842"/>
                      <a:pt x="8907" y="5842"/>
                    </a:cubicBezTo>
                    <a:lnTo>
                      <a:pt x="9725" y="5842"/>
                    </a:lnTo>
                    <a:cubicBezTo>
                      <a:pt x="11269" y="5842"/>
                      <a:pt x="12520" y="6947"/>
                      <a:pt x="12520" y="8310"/>
                    </a:cubicBezTo>
                    <a:lnTo>
                      <a:pt x="9725" y="831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463" name="Text Box 164"/>
              <p:cNvSpPr txBox="1">
                <a:spLocks noChangeArrowheads="1"/>
              </p:cNvSpPr>
              <p:nvPr/>
            </p:nvSpPr>
            <p:spPr bwMode="auto">
              <a:xfrm>
                <a:off x="3575" y="2396"/>
                <a:ext cx="20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cs-CZ" sz="1400" b="1">
                    <a:latin typeface="Times New Roman" pitchFamily="18" charset="0"/>
                  </a:rPr>
                  <a:t>+</a:t>
                </a:r>
                <a:endParaRPr lang="cs-CZ" sz="1600">
                  <a:latin typeface="Times New Roman" pitchFamily="18" charset="0"/>
                </a:endParaRPr>
              </a:p>
            </p:txBody>
          </p:sp>
          <p:sp>
            <p:nvSpPr>
              <p:cNvPr id="103464" name="Text Box 165"/>
              <p:cNvSpPr txBox="1">
                <a:spLocks noChangeArrowheads="1"/>
              </p:cNvSpPr>
              <p:nvPr/>
            </p:nvSpPr>
            <p:spPr bwMode="auto">
              <a:xfrm>
                <a:off x="3480" y="2336"/>
                <a:ext cx="20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cs-CZ" sz="1400" b="1">
                    <a:latin typeface="Times New Roman" pitchFamily="18" charset="0"/>
                  </a:rPr>
                  <a:t>+</a:t>
                </a:r>
                <a:endParaRPr lang="cs-CZ" sz="1400">
                  <a:latin typeface="Times New Roman" pitchFamily="18" charset="0"/>
                </a:endParaRPr>
              </a:p>
            </p:txBody>
          </p:sp>
          <p:sp>
            <p:nvSpPr>
              <p:cNvPr id="103465" name="Text Box 166"/>
              <p:cNvSpPr txBox="1">
                <a:spLocks noChangeArrowheads="1"/>
              </p:cNvSpPr>
              <p:nvPr/>
            </p:nvSpPr>
            <p:spPr bwMode="auto">
              <a:xfrm>
                <a:off x="3519" y="2382"/>
                <a:ext cx="20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cs-CZ" sz="1400" b="1">
                    <a:latin typeface="Times New Roman" pitchFamily="18" charset="0"/>
                  </a:rPr>
                  <a:t>+</a:t>
                </a:r>
                <a:endParaRPr lang="cs-CZ" sz="1400">
                  <a:latin typeface="Times New Roman" pitchFamily="18" charset="0"/>
                </a:endParaRPr>
              </a:p>
            </p:txBody>
          </p:sp>
          <p:sp>
            <p:nvSpPr>
              <p:cNvPr id="103466" name="Text Box 167"/>
              <p:cNvSpPr txBox="1">
                <a:spLocks noChangeArrowheads="1"/>
              </p:cNvSpPr>
              <p:nvPr/>
            </p:nvSpPr>
            <p:spPr bwMode="auto">
              <a:xfrm>
                <a:off x="3630" y="2370"/>
                <a:ext cx="20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cs-CZ" sz="1400" b="1">
                    <a:latin typeface="Times New Roman" pitchFamily="18" charset="0"/>
                  </a:rPr>
                  <a:t>+</a:t>
                </a:r>
                <a:endParaRPr lang="cs-CZ" sz="1400">
                  <a:latin typeface="Times New Roman" pitchFamily="18" charset="0"/>
                </a:endParaRPr>
              </a:p>
            </p:txBody>
          </p:sp>
          <p:sp>
            <p:nvSpPr>
              <p:cNvPr id="103467" name="AutoShape 168"/>
              <p:cNvSpPr>
                <a:spLocks noChangeArrowheads="1"/>
              </p:cNvSpPr>
              <p:nvPr/>
            </p:nvSpPr>
            <p:spPr bwMode="auto">
              <a:xfrm rot="-7815867">
                <a:off x="3460" y="2510"/>
                <a:ext cx="171" cy="54"/>
              </a:xfrm>
              <a:prstGeom prst="leftArrow">
                <a:avLst>
                  <a:gd name="adj1" fmla="val 47250"/>
                  <a:gd name="adj2" fmla="val 8988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68" name="AutoShape 169"/>
              <p:cNvSpPr>
                <a:spLocks noChangeArrowheads="1"/>
              </p:cNvSpPr>
              <p:nvPr/>
            </p:nvSpPr>
            <p:spPr bwMode="auto">
              <a:xfrm rot="-2845755">
                <a:off x="3845" y="3479"/>
                <a:ext cx="48" cy="313"/>
              </a:xfrm>
              <a:prstGeom prst="can">
                <a:avLst>
                  <a:gd name="adj" fmla="val 76227"/>
                </a:avLst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69" name="AutoShape 170"/>
              <p:cNvSpPr>
                <a:spLocks noChangeArrowheads="1"/>
              </p:cNvSpPr>
              <p:nvPr/>
            </p:nvSpPr>
            <p:spPr bwMode="auto">
              <a:xfrm rot="-7832142">
                <a:off x="3625" y="3460"/>
                <a:ext cx="170" cy="47"/>
              </a:xfrm>
              <a:prstGeom prst="leftArrow">
                <a:avLst>
                  <a:gd name="adj1" fmla="val 47250"/>
                  <a:gd name="adj2" fmla="val 10266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70" name="AutoShape 171"/>
              <p:cNvSpPr>
                <a:spLocks noChangeArrowheads="1"/>
              </p:cNvSpPr>
              <p:nvPr/>
            </p:nvSpPr>
            <p:spPr bwMode="auto">
              <a:xfrm rot="8512676">
                <a:off x="3450" y="3276"/>
                <a:ext cx="191" cy="2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17694720 60000 65536"/>
                  <a:gd name="T11" fmla="*/ 5898240 60000 65536"/>
                  <a:gd name="T12" fmla="*/ 5898240 60000 65536"/>
                  <a:gd name="T13" fmla="*/ 5898240 60000 65536"/>
                  <a:gd name="T14" fmla="*/ 0 60000 65536"/>
                  <a:gd name="T15" fmla="*/ 0 w 21600"/>
                  <a:gd name="T16" fmla="*/ 8276 h 21600"/>
                  <a:gd name="T17" fmla="*/ 6107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15662" y="14285"/>
                    </a:moveTo>
                    <a:lnTo>
                      <a:pt x="21600" y="8310"/>
                    </a:lnTo>
                    <a:lnTo>
                      <a:pt x="18630" y="8310"/>
                    </a:lnTo>
                    <a:cubicBezTo>
                      <a:pt x="18630" y="3721"/>
                      <a:pt x="14430" y="0"/>
                      <a:pt x="9250" y="0"/>
                    </a:cubicBezTo>
                    <a:cubicBezTo>
                      <a:pt x="4141" y="0"/>
                      <a:pt x="0" y="3799"/>
                      <a:pt x="0" y="8485"/>
                    </a:cubicBezTo>
                    <a:lnTo>
                      <a:pt x="0" y="21600"/>
                    </a:lnTo>
                    <a:lnTo>
                      <a:pt x="6110" y="21600"/>
                    </a:lnTo>
                    <a:lnTo>
                      <a:pt x="6110" y="8310"/>
                    </a:lnTo>
                    <a:cubicBezTo>
                      <a:pt x="6110" y="6947"/>
                      <a:pt x="7362" y="5842"/>
                      <a:pt x="8907" y="5842"/>
                    </a:cubicBezTo>
                    <a:lnTo>
                      <a:pt x="9725" y="5842"/>
                    </a:lnTo>
                    <a:cubicBezTo>
                      <a:pt x="11269" y="5842"/>
                      <a:pt x="12520" y="6947"/>
                      <a:pt x="12520" y="8310"/>
                    </a:cubicBezTo>
                    <a:lnTo>
                      <a:pt x="9725" y="831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471" name="AutoShape 172"/>
              <p:cNvSpPr>
                <a:spLocks noChangeArrowheads="1"/>
              </p:cNvSpPr>
              <p:nvPr/>
            </p:nvSpPr>
            <p:spPr bwMode="auto">
              <a:xfrm rot="5400476">
                <a:off x="3924" y="3477"/>
                <a:ext cx="229" cy="47"/>
              </a:xfrm>
              <a:prstGeom prst="leftArrow">
                <a:avLst>
                  <a:gd name="adj1" fmla="val 47250"/>
                  <a:gd name="adj2" fmla="val 13829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72" name="AutoShape 173"/>
              <p:cNvSpPr>
                <a:spLocks noChangeArrowheads="1"/>
              </p:cNvSpPr>
              <p:nvPr/>
            </p:nvSpPr>
            <p:spPr bwMode="auto">
              <a:xfrm rot="330627">
                <a:off x="3994" y="1730"/>
                <a:ext cx="171" cy="60"/>
              </a:xfrm>
              <a:prstGeom prst="leftArrow">
                <a:avLst>
                  <a:gd name="adj1" fmla="val 47250"/>
                  <a:gd name="adj2" fmla="val 8089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73" name="AutoShape 174"/>
              <p:cNvSpPr>
                <a:spLocks noChangeArrowheads="1"/>
              </p:cNvSpPr>
              <p:nvPr/>
            </p:nvSpPr>
            <p:spPr bwMode="auto">
              <a:xfrm rot="5784743" flipV="1">
                <a:off x="3781" y="1576"/>
                <a:ext cx="148" cy="320"/>
              </a:xfrm>
              <a:prstGeom prst="can">
                <a:avLst>
                  <a:gd name="adj" fmla="val 47748"/>
                </a:avLst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74" name="AutoShape 175"/>
              <p:cNvSpPr>
                <a:spLocks noChangeArrowheads="1"/>
              </p:cNvSpPr>
              <p:nvPr/>
            </p:nvSpPr>
            <p:spPr bwMode="auto">
              <a:xfrm rot="330627">
                <a:off x="3594" y="1694"/>
                <a:ext cx="171" cy="60"/>
              </a:xfrm>
              <a:prstGeom prst="leftArrow">
                <a:avLst>
                  <a:gd name="adj1" fmla="val 47250"/>
                  <a:gd name="adj2" fmla="val 8089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75" name="Text Box 176"/>
              <p:cNvSpPr txBox="1">
                <a:spLocks noChangeArrowheads="1"/>
              </p:cNvSpPr>
              <p:nvPr/>
            </p:nvSpPr>
            <p:spPr bwMode="auto">
              <a:xfrm>
                <a:off x="4289" y="1630"/>
                <a:ext cx="20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cs-CZ" sz="1600" b="1">
                    <a:latin typeface="Times New Roman" pitchFamily="18" charset="0"/>
                  </a:rPr>
                  <a:t>-</a:t>
                </a:r>
                <a:endParaRPr lang="cs-CZ" sz="1400">
                  <a:latin typeface="Times New Roman" pitchFamily="18" charset="0"/>
                </a:endParaRPr>
              </a:p>
            </p:txBody>
          </p:sp>
          <p:sp>
            <p:nvSpPr>
              <p:cNvPr id="103476" name="Text Box 177"/>
              <p:cNvSpPr txBox="1">
                <a:spLocks noChangeArrowheads="1"/>
              </p:cNvSpPr>
              <p:nvPr/>
            </p:nvSpPr>
            <p:spPr bwMode="auto">
              <a:xfrm>
                <a:off x="4264" y="1687"/>
                <a:ext cx="20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cs-CZ" sz="1600" b="1">
                    <a:latin typeface="Times New Roman" pitchFamily="18" charset="0"/>
                  </a:rPr>
                  <a:t>-</a:t>
                </a:r>
                <a:endParaRPr lang="cs-CZ" sz="1400">
                  <a:latin typeface="Times New Roman" pitchFamily="18" charset="0"/>
                </a:endParaRPr>
              </a:p>
            </p:txBody>
          </p:sp>
          <p:sp>
            <p:nvSpPr>
              <p:cNvPr id="103477" name="Text Box 178"/>
              <p:cNvSpPr txBox="1">
                <a:spLocks noChangeArrowheads="1"/>
              </p:cNvSpPr>
              <p:nvPr/>
            </p:nvSpPr>
            <p:spPr bwMode="auto">
              <a:xfrm>
                <a:off x="4212" y="1718"/>
                <a:ext cx="20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cs-CZ" sz="1600" b="1">
                    <a:latin typeface="Times New Roman" pitchFamily="18" charset="0"/>
                  </a:rPr>
                  <a:t>-</a:t>
                </a:r>
                <a:endParaRPr lang="cs-CZ" sz="1400">
                  <a:latin typeface="Times New Roman" pitchFamily="18" charset="0"/>
                </a:endParaRPr>
              </a:p>
            </p:txBody>
          </p:sp>
          <p:sp>
            <p:nvSpPr>
              <p:cNvPr id="103478" name="Text Box 179"/>
              <p:cNvSpPr txBox="1">
                <a:spLocks noChangeArrowheads="1"/>
              </p:cNvSpPr>
              <p:nvPr/>
            </p:nvSpPr>
            <p:spPr bwMode="auto">
              <a:xfrm>
                <a:off x="4142" y="1744"/>
                <a:ext cx="20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cs-CZ" sz="1600" b="1">
                    <a:latin typeface="Times New Roman" pitchFamily="18" charset="0"/>
                  </a:rPr>
                  <a:t>-</a:t>
                </a:r>
                <a:endParaRPr lang="cs-CZ" sz="1400">
                  <a:latin typeface="Times New Roman" pitchFamily="18" charset="0"/>
                </a:endParaRPr>
              </a:p>
            </p:txBody>
          </p:sp>
          <p:sp>
            <p:nvSpPr>
              <p:cNvPr id="103479" name="Text Box 180"/>
              <p:cNvSpPr txBox="1">
                <a:spLocks noChangeArrowheads="1"/>
              </p:cNvSpPr>
              <p:nvPr/>
            </p:nvSpPr>
            <p:spPr bwMode="auto">
              <a:xfrm>
                <a:off x="4277" y="1565"/>
                <a:ext cx="20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cs-CZ" sz="1600" b="1">
                    <a:latin typeface="Times New Roman" pitchFamily="18" charset="0"/>
                  </a:rPr>
                  <a:t>-</a:t>
                </a:r>
                <a:endParaRPr lang="cs-CZ" sz="1400">
                  <a:latin typeface="Times New Roman" pitchFamily="18" charset="0"/>
                </a:endParaRPr>
              </a:p>
            </p:txBody>
          </p:sp>
          <p:sp>
            <p:nvSpPr>
              <p:cNvPr id="103480" name="Text Box 181"/>
              <p:cNvSpPr txBox="1">
                <a:spLocks noChangeArrowheads="1"/>
              </p:cNvSpPr>
              <p:nvPr/>
            </p:nvSpPr>
            <p:spPr bwMode="auto">
              <a:xfrm>
                <a:off x="4229" y="1513"/>
                <a:ext cx="20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cs-CZ" sz="1600" b="1">
                    <a:latin typeface="Times New Roman" pitchFamily="18" charset="0"/>
                  </a:rPr>
                  <a:t>-</a:t>
                </a:r>
                <a:endParaRPr lang="cs-CZ" sz="1400">
                  <a:latin typeface="Times New Roman" pitchFamily="18" charset="0"/>
                </a:endParaRPr>
              </a:p>
            </p:txBody>
          </p:sp>
          <p:sp>
            <p:nvSpPr>
              <p:cNvPr id="103481" name="Text Box 182"/>
              <p:cNvSpPr txBox="1">
                <a:spLocks noChangeArrowheads="1"/>
              </p:cNvSpPr>
              <p:nvPr/>
            </p:nvSpPr>
            <p:spPr bwMode="auto">
              <a:xfrm>
                <a:off x="3905" y="3264"/>
                <a:ext cx="264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70000"/>
                  </a:lnSpc>
                </a:pPr>
                <a:r>
                  <a:rPr lang="cs-CZ" sz="1200">
                    <a:latin typeface="Times New Roman" pitchFamily="18" charset="0"/>
                  </a:rPr>
                  <a:t>Na</a:t>
                </a:r>
                <a:r>
                  <a:rPr lang="cs-CZ" sz="1200" baseline="40000">
                    <a:latin typeface="Times New Roman" pitchFamily="18" charset="0"/>
                  </a:rPr>
                  <a:t>+</a:t>
                </a:r>
                <a:endParaRPr lang="cs-CZ" sz="1200">
                  <a:latin typeface="Times New Roman" pitchFamily="18" charset="0"/>
                </a:endParaRPr>
              </a:p>
            </p:txBody>
          </p:sp>
          <p:sp>
            <p:nvSpPr>
              <p:cNvPr id="103482" name="Text Box 183"/>
              <p:cNvSpPr txBox="1">
                <a:spLocks noChangeArrowheads="1"/>
              </p:cNvSpPr>
              <p:nvPr/>
            </p:nvSpPr>
            <p:spPr bwMode="auto">
              <a:xfrm>
                <a:off x="3957" y="3693"/>
                <a:ext cx="264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70000"/>
                  </a:lnSpc>
                </a:pPr>
                <a:r>
                  <a:rPr lang="cs-CZ" sz="1200">
                    <a:latin typeface="Times New Roman" pitchFamily="18" charset="0"/>
                  </a:rPr>
                  <a:t>Na</a:t>
                </a:r>
                <a:r>
                  <a:rPr lang="cs-CZ" sz="1200" baseline="40000">
                    <a:latin typeface="Times New Roman" pitchFamily="18" charset="0"/>
                  </a:rPr>
                  <a:t>+</a:t>
                </a:r>
                <a:endParaRPr lang="cs-CZ" sz="1200">
                  <a:latin typeface="Times New Roman" pitchFamily="18" charset="0"/>
                </a:endParaRPr>
              </a:p>
            </p:txBody>
          </p:sp>
          <p:grpSp>
            <p:nvGrpSpPr>
              <p:cNvPr id="16" name="Group 184"/>
              <p:cNvGrpSpPr>
                <a:grpSpLocks/>
              </p:cNvGrpSpPr>
              <p:nvPr/>
            </p:nvGrpSpPr>
            <p:grpSpPr bwMode="auto">
              <a:xfrm>
                <a:off x="3679" y="409"/>
                <a:ext cx="380" cy="363"/>
                <a:chOff x="3087" y="409"/>
                <a:chExt cx="380" cy="363"/>
              </a:xfrm>
            </p:grpSpPr>
            <p:sp>
              <p:nvSpPr>
                <p:cNvPr id="103489" name="Oval 185"/>
                <p:cNvSpPr>
                  <a:spLocks noChangeArrowheads="1"/>
                </p:cNvSpPr>
                <p:nvPr/>
              </p:nvSpPr>
              <p:spPr bwMode="auto">
                <a:xfrm>
                  <a:off x="3087" y="409"/>
                  <a:ext cx="380" cy="36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90" name="Oval 186"/>
                <p:cNvSpPr>
                  <a:spLocks noChangeArrowheads="1"/>
                </p:cNvSpPr>
                <p:nvPr/>
              </p:nvSpPr>
              <p:spPr bwMode="auto">
                <a:xfrm>
                  <a:off x="3101" y="430"/>
                  <a:ext cx="340" cy="3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91" name="Freeform 187"/>
                <p:cNvSpPr>
                  <a:spLocks/>
                </p:cNvSpPr>
                <p:nvPr/>
              </p:nvSpPr>
              <p:spPr bwMode="auto">
                <a:xfrm>
                  <a:off x="3260" y="443"/>
                  <a:ext cx="120" cy="196"/>
                </a:xfrm>
                <a:custGeom>
                  <a:avLst/>
                  <a:gdLst>
                    <a:gd name="T0" fmla="*/ 1 w 120"/>
                    <a:gd name="T1" fmla="*/ 193 h 196"/>
                    <a:gd name="T2" fmla="*/ 0 w 120"/>
                    <a:gd name="T3" fmla="*/ 5 h 196"/>
                    <a:gd name="T4" fmla="*/ 73 w 120"/>
                    <a:gd name="T5" fmla="*/ 16 h 196"/>
                    <a:gd name="T6" fmla="*/ 120 w 120"/>
                    <a:gd name="T7" fmla="*/ 59 h 196"/>
                    <a:gd name="T8" fmla="*/ 3 w 120"/>
                    <a:gd name="T9" fmla="*/ 196 h 196"/>
                    <a:gd name="T10" fmla="*/ 1 w 120"/>
                    <a:gd name="T11" fmla="*/ 193 h 19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0"/>
                    <a:gd name="T19" fmla="*/ 0 h 196"/>
                    <a:gd name="T20" fmla="*/ 120 w 120"/>
                    <a:gd name="T21" fmla="*/ 196 h 19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0" h="196">
                      <a:moveTo>
                        <a:pt x="1" y="193"/>
                      </a:moveTo>
                      <a:lnTo>
                        <a:pt x="0" y="5"/>
                      </a:lnTo>
                      <a:cubicBezTo>
                        <a:pt x="35" y="0"/>
                        <a:pt x="53" y="7"/>
                        <a:pt x="73" y="16"/>
                      </a:cubicBezTo>
                      <a:cubicBezTo>
                        <a:pt x="93" y="25"/>
                        <a:pt x="105" y="26"/>
                        <a:pt x="120" y="59"/>
                      </a:cubicBezTo>
                      <a:cubicBezTo>
                        <a:pt x="52" y="118"/>
                        <a:pt x="3" y="196"/>
                        <a:pt x="3" y="196"/>
                      </a:cubicBezTo>
                      <a:lnTo>
                        <a:pt x="1" y="19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3492" name="Freeform 188"/>
                <p:cNvSpPr>
                  <a:spLocks/>
                </p:cNvSpPr>
                <p:nvPr/>
              </p:nvSpPr>
              <p:spPr bwMode="auto">
                <a:xfrm rot="4677589">
                  <a:off x="3237" y="494"/>
                  <a:ext cx="144" cy="187"/>
                </a:xfrm>
                <a:custGeom>
                  <a:avLst/>
                  <a:gdLst>
                    <a:gd name="T0" fmla="*/ 51 w 406"/>
                    <a:gd name="T1" fmla="*/ 44 h 695"/>
                    <a:gd name="T2" fmla="*/ 20 w 406"/>
                    <a:gd name="T3" fmla="*/ 17 h 695"/>
                    <a:gd name="T4" fmla="*/ 34 w 406"/>
                    <a:gd name="T5" fmla="*/ 13 h 695"/>
                    <a:gd name="T6" fmla="*/ 0 w 406"/>
                    <a:gd name="T7" fmla="*/ 0 h 695"/>
                    <a:gd name="T8" fmla="*/ 1 w 406"/>
                    <a:gd name="T9" fmla="*/ 23 h 695"/>
                    <a:gd name="T10" fmla="*/ 11 w 406"/>
                    <a:gd name="T11" fmla="*/ 15 h 695"/>
                    <a:gd name="T12" fmla="*/ 45 w 406"/>
                    <a:gd name="T13" fmla="*/ 50 h 695"/>
                    <a:gd name="T14" fmla="*/ 51 w 406"/>
                    <a:gd name="T15" fmla="*/ 44 h 6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6"/>
                    <a:gd name="T25" fmla="*/ 0 h 695"/>
                    <a:gd name="T26" fmla="*/ 406 w 406"/>
                    <a:gd name="T27" fmla="*/ 695 h 6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6" h="695">
                      <a:moveTo>
                        <a:pt x="406" y="610"/>
                      </a:moveTo>
                      <a:lnTo>
                        <a:pt x="154" y="230"/>
                      </a:lnTo>
                      <a:lnTo>
                        <a:pt x="269" y="176"/>
                      </a:lnTo>
                      <a:lnTo>
                        <a:pt x="0" y="0"/>
                      </a:lnTo>
                      <a:lnTo>
                        <a:pt x="8" y="320"/>
                      </a:lnTo>
                      <a:lnTo>
                        <a:pt x="89" y="206"/>
                      </a:lnTo>
                      <a:lnTo>
                        <a:pt x="358" y="695"/>
                      </a:lnTo>
                      <a:lnTo>
                        <a:pt x="406" y="6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103484" name="Oval 189"/>
              <p:cNvSpPr>
                <a:spLocks noChangeArrowheads="1"/>
              </p:cNvSpPr>
              <p:nvPr/>
            </p:nvSpPr>
            <p:spPr bwMode="auto">
              <a:xfrm>
                <a:off x="4127" y="910"/>
                <a:ext cx="113" cy="10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cs-CZ" sz="3200" baseline="8000">
                    <a:latin typeface="Times New Roman" pitchFamily="18" charset="0"/>
                  </a:rPr>
                  <a:t>-</a:t>
                </a: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03485" name="Oval 190"/>
              <p:cNvSpPr>
                <a:spLocks noChangeArrowheads="1"/>
              </p:cNvSpPr>
              <p:nvPr/>
            </p:nvSpPr>
            <p:spPr bwMode="auto">
              <a:xfrm>
                <a:off x="3482" y="913"/>
                <a:ext cx="113" cy="10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cs-CZ" sz="2000" b="1" baseline="4000">
                    <a:latin typeface="Times New Roman" pitchFamily="18" charset="0"/>
                  </a:rPr>
                  <a:t>+</a:t>
                </a:r>
                <a:endParaRPr lang="cs-CZ" sz="2400">
                  <a:latin typeface="Times New Roman" pitchFamily="18" charset="0"/>
                </a:endParaRPr>
              </a:p>
            </p:txBody>
          </p:sp>
          <p:cxnSp>
            <p:nvCxnSpPr>
              <p:cNvPr id="103486" name="AutoShape 191"/>
              <p:cNvCxnSpPr>
                <a:cxnSpLocks noChangeShapeType="1"/>
                <a:stCxn id="103485" idx="0"/>
                <a:endCxn id="103490" idx="2"/>
              </p:cNvCxnSpPr>
              <p:nvPr/>
            </p:nvCxnSpPr>
            <p:spPr bwMode="auto">
              <a:xfrm rot="-5400000">
                <a:off x="3456" y="677"/>
                <a:ext cx="319" cy="154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103487" name="AutoShape 192"/>
              <p:cNvCxnSpPr>
                <a:cxnSpLocks noChangeShapeType="1"/>
                <a:endCxn id="103490" idx="6"/>
              </p:cNvCxnSpPr>
              <p:nvPr/>
            </p:nvCxnSpPr>
            <p:spPr bwMode="auto">
              <a:xfrm rot="5400000" flipH="1">
                <a:off x="3947" y="680"/>
                <a:ext cx="316" cy="143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sp>
            <p:nvSpPr>
              <p:cNvPr id="103488" name="Text Box 193"/>
              <p:cNvSpPr txBox="1">
                <a:spLocks noChangeArrowheads="1"/>
              </p:cNvSpPr>
              <p:nvPr/>
            </p:nvSpPr>
            <p:spPr bwMode="auto">
              <a:xfrm>
                <a:off x="3702" y="3955"/>
                <a:ext cx="26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3200" b="1">
                    <a:latin typeface="Times New Roman" pitchFamily="18" charset="0"/>
                  </a:rPr>
                  <a:t>d</a:t>
                </a:r>
                <a:endParaRPr lang="cs-CZ" sz="2400"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791744" y="2204865"/>
            <a:ext cx="5400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Draslík a ABR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AutoShape 2"/>
          <p:cNvSpPr>
            <a:spLocks noChangeArrowheads="1"/>
          </p:cNvSpPr>
          <p:nvPr/>
        </p:nvSpPr>
        <p:spPr bwMode="auto">
          <a:xfrm>
            <a:off x="4283076" y="144464"/>
            <a:ext cx="4392613" cy="67135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104451" name="Line 3"/>
          <p:cNvSpPr>
            <a:spLocks noChangeShapeType="1"/>
          </p:cNvSpPr>
          <p:nvPr/>
        </p:nvSpPr>
        <p:spPr bwMode="auto">
          <a:xfrm flipH="1">
            <a:off x="5411789" y="1057275"/>
            <a:ext cx="130175" cy="77788"/>
          </a:xfrm>
          <a:prstGeom prst="line">
            <a:avLst/>
          </a:prstGeom>
          <a:noFill/>
          <a:ln w="12700">
            <a:noFill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52864" y="250825"/>
            <a:ext cx="492125" cy="407988"/>
            <a:chOff x="1467" y="158"/>
            <a:chExt cx="310" cy="257"/>
          </a:xfrm>
        </p:grpSpPr>
        <p:sp>
          <p:nvSpPr>
            <p:cNvPr id="104592" name="Oval 5"/>
            <p:cNvSpPr>
              <a:spLocks noChangeArrowheads="1"/>
            </p:cNvSpPr>
            <p:nvPr/>
          </p:nvSpPr>
          <p:spPr bwMode="auto">
            <a:xfrm>
              <a:off x="1475" y="256"/>
              <a:ext cx="141" cy="159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cs-CZ" sz="1400">
                  <a:latin typeface="Times New Roman" pitchFamily="18" charset="0"/>
                </a:rPr>
                <a:t>H</a:t>
              </a:r>
              <a:r>
                <a:rPr lang="cs-CZ" sz="1400" baseline="30000">
                  <a:latin typeface="Times New Roman" pitchFamily="18" charset="0"/>
                </a:rPr>
                <a:t>+</a:t>
              </a: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4593" name="Line 6"/>
            <p:cNvSpPr>
              <a:spLocks noChangeShapeType="1"/>
            </p:cNvSpPr>
            <p:nvPr/>
          </p:nvSpPr>
          <p:spPr bwMode="auto">
            <a:xfrm>
              <a:off x="1467" y="158"/>
              <a:ext cx="310" cy="1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400300" y="269876"/>
            <a:ext cx="3589336" cy="2430463"/>
            <a:chOff x="552" y="170"/>
            <a:chExt cx="2261" cy="1531"/>
          </a:xfrm>
        </p:grpSpPr>
        <p:sp>
          <p:nvSpPr>
            <p:cNvPr id="104586" name="Line 8"/>
            <p:cNvSpPr>
              <a:spLocks noChangeShapeType="1"/>
            </p:cNvSpPr>
            <p:nvPr/>
          </p:nvSpPr>
          <p:spPr bwMode="auto">
            <a:xfrm>
              <a:off x="918" y="170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87" name="Text Box 9"/>
            <p:cNvSpPr txBox="1">
              <a:spLocks noChangeArrowheads="1"/>
            </p:cNvSpPr>
            <p:nvPr/>
          </p:nvSpPr>
          <p:spPr bwMode="auto">
            <a:xfrm>
              <a:off x="2244" y="1371"/>
              <a:ext cx="569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cs-CZ" sz="1400">
                  <a:latin typeface="Times New Roman" pitchFamily="18" charset="0"/>
                </a:rPr>
                <a:t>elektrický</a:t>
              </a:r>
            </a:p>
            <a:p>
              <a:pPr algn="ctr" eaLnBrk="0" hangingPunct="0"/>
              <a:r>
                <a:rPr lang="cs-CZ" sz="1400">
                  <a:latin typeface="Times New Roman" pitchFamily="18" charset="0"/>
                </a:rPr>
                <a:t>gradient</a:t>
              </a: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4588" name="Text Box 10"/>
            <p:cNvSpPr txBox="1">
              <a:spLocks noChangeArrowheads="1"/>
            </p:cNvSpPr>
            <p:nvPr/>
          </p:nvSpPr>
          <p:spPr bwMode="auto">
            <a:xfrm>
              <a:off x="552" y="482"/>
              <a:ext cx="701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cs-CZ" sz="1400">
                  <a:latin typeface="Times New Roman" pitchFamily="18" charset="0"/>
                </a:rPr>
                <a:t>koncentrační</a:t>
              </a:r>
            </a:p>
            <a:p>
              <a:pPr algn="ctr" eaLnBrk="0" hangingPunct="0"/>
              <a:r>
                <a:rPr lang="cs-CZ" sz="1400">
                  <a:latin typeface="Times New Roman" pitchFamily="18" charset="0"/>
                </a:rPr>
                <a:t>gradient</a:t>
              </a: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4589" name="Rectangle 11"/>
            <p:cNvSpPr>
              <a:spLocks noChangeArrowheads="1"/>
            </p:cNvSpPr>
            <p:nvPr/>
          </p:nvSpPr>
          <p:spPr bwMode="auto">
            <a:xfrm rot="1551503">
              <a:off x="785" y="546"/>
              <a:ext cx="1981" cy="4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90" name="AutoShape 12"/>
            <p:cNvSpPr>
              <a:spLocks noChangeArrowheads="1"/>
            </p:cNvSpPr>
            <p:nvPr/>
          </p:nvSpPr>
          <p:spPr bwMode="auto">
            <a:xfrm>
              <a:off x="1676" y="589"/>
              <a:ext cx="147" cy="322"/>
            </a:xfrm>
            <a:prstGeom prst="triangle">
              <a:avLst>
                <a:gd name="adj" fmla="val 50000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91" name="Line 13"/>
            <p:cNvSpPr>
              <a:spLocks noChangeShapeType="1"/>
            </p:cNvSpPr>
            <p:nvPr/>
          </p:nvSpPr>
          <p:spPr bwMode="auto">
            <a:xfrm>
              <a:off x="2591" y="992"/>
              <a:ext cx="0" cy="37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04454" name="Group 14"/>
          <p:cNvGrpSpPr>
            <a:grpSpLocks/>
          </p:cNvGrpSpPr>
          <p:nvPr/>
        </p:nvGrpSpPr>
        <p:grpSpPr bwMode="auto">
          <a:xfrm rot="2031406" flipH="1">
            <a:off x="7242176" y="2593975"/>
            <a:ext cx="2822575" cy="890588"/>
            <a:chOff x="462" y="1486"/>
            <a:chExt cx="1778" cy="561"/>
          </a:xfrm>
        </p:grpSpPr>
        <p:sp>
          <p:nvSpPr>
            <p:cNvPr id="104575" name="AutoShape 15"/>
            <p:cNvSpPr>
              <a:spLocks noChangeArrowheads="1"/>
            </p:cNvSpPr>
            <p:nvPr/>
          </p:nvSpPr>
          <p:spPr bwMode="auto">
            <a:xfrm>
              <a:off x="589" y="1702"/>
              <a:ext cx="1555" cy="1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76" name="AutoShape 16"/>
            <p:cNvSpPr>
              <a:spLocks noChangeArrowheads="1"/>
            </p:cNvSpPr>
            <p:nvPr/>
          </p:nvSpPr>
          <p:spPr bwMode="auto">
            <a:xfrm rot="-5139290">
              <a:off x="638" y="1489"/>
              <a:ext cx="207" cy="2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77" name="AutoShape 17"/>
            <p:cNvSpPr>
              <a:spLocks noChangeArrowheads="1"/>
            </p:cNvSpPr>
            <p:nvPr/>
          </p:nvSpPr>
          <p:spPr bwMode="auto">
            <a:xfrm rot="-5139290">
              <a:off x="990" y="1486"/>
              <a:ext cx="207" cy="2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78" name="AutoShape 18"/>
            <p:cNvSpPr>
              <a:spLocks noChangeArrowheads="1"/>
            </p:cNvSpPr>
            <p:nvPr/>
          </p:nvSpPr>
          <p:spPr bwMode="auto">
            <a:xfrm rot="-5139290">
              <a:off x="1342" y="1483"/>
              <a:ext cx="207" cy="2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79" name="AutoShape 19"/>
            <p:cNvSpPr>
              <a:spLocks noChangeArrowheads="1"/>
            </p:cNvSpPr>
            <p:nvPr/>
          </p:nvSpPr>
          <p:spPr bwMode="auto">
            <a:xfrm rot="-5139290">
              <a:off x="1694" y="1480"/>
              <a:ext cx="207" cy="2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80" name="AutoShape 20"/>
            <p:cNvSpPr>
              <a:spLocks noChangeArrowheads="1"/>
            </p:cNvSpPr>
            <p:nvPr/>
          </p:nvSpPr>
          <p:spPr bwMode="auto">
            <a:xfrm rot="-5139290">
              <a:off x="2013" y="1499"/>
              <a:ext cx="207" cy="2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81" name="AutoShape 21"/>
            <p:cNvSpPr>
              <a:spLocks noChangeArrowheads="1"/>
            </p:cNvSpPr>
            <p:nvPr/>
          </p:nvSpPr>
          <p:spPr bwMode="auto">
            <a:xfrm rot="4006050">
              <a:off x="2027" y="1824"/>
              <a:ext cx="207" cy="2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82" name="AutoShape 22"/>
            <p:cNvSpPr>
              <a:spLocks noChangeArrowheads="1"/>
            </p:cNvSpPr>
            <p:nvPr/>
          </p:nvSpPr>
          <p:spPr bwMode="auto">
            <a:xfrm rot="5255641">
              <a:off x="1632" y="1833"/>
              <a:ext cx="207" cy="2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83" name="AutoShape 23"/>
            <p:cNvSpPr>
              <a:spLocks noChangeArrowheads="1"/>
            </p:cNvSpPr>
            <p:nvPr/>
          </p:nvSpPr>
          <p:spPr bwMode="auto">
            <a:xfrm rot="5255641">
              <a:off x="1253" y="1831"/>
              <a:ext cx="207" cy="2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84" name="AutoShape 24"/>
            <p:cNvSpPr>
              <a:spLocks noChangeArrowheads="1"/>
            </p:cNvSpPr>
            <p:nvPr/>
          </p:nvSpPr>
          <p:spPr bwMode="auto">
            <a:xfrm rot="5255641">
              <a:off x="896" y="1834"/>
              <a:ext cx="207" cy="2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85" name="AutoShape 25"/>
            <p:cNvSpPr>
              <a:spLocks noChangeArrowheads="1"/>
            </p:cNvSpPr>
            <p:nvPr/>
          </p:nvSpPr>
          <p:spPr bwMode="auto">
            <a:xfrm rot="6362162">
              <a:off x="468" y="1810"/>
              <a:ext cx="207" cy="2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04455" name="Group 26"/>
          <p:cNvGrpSpPr>
            <a:grpSpLocks/>
          </p:cNvGrpSpPr>
          <p:nvPr/>
        </p:nvGrpSpPr>
        <p:grpSpPr bwMode="auto">
          <a:xfrm rot="8530411" flipH="1" flipV="1">
            <a:off x="7258051" y="4892675"/>
            <a:ext cx="2822575" cy="890588"/>
            <a:chOff x="462" y="1486"/>
            <a:chExt cx="1778" cy="561"/>
          </a:xfrm>
        </p:grpSpPr>
        <p:sp>
          <p:nvSpPr>
            <p:cNvPr id="104564" name="AutoShape 27"/>
            <p:cNvSpPr>
              <a:spLocks noChangeArrowheads="1"/>
            </p:cNvSpPr>
            <p:nvPr/>
          </p:nvSpPr>
          <p:spPr bwMode="auto">
            <a:xfrm>
              <a:off x="589" y="1702"/>
              <a:ext cx="1555" cy="1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65" name="AutoShape 28"/>
            <p:cNvSpPr>
              <a:spLocks noChangeArrowheads="1"/>
            </p:cNvSpPr>
            <p:nvPr/>
          </p:nvSpPr>
          <p:spPr bwMode="auto">
            <a:xfrm rot="-5139290">
              <a:off x="638" y="1489"/>
              <a:ext cx="207" cy="2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66" name="AutoShape 29"/>
            <p:cNvSpPr>
              <a:spLocks noChangeArrowheads="1"/>
            </p:cNvSpPr>
            <p:nvPr/>
          </p:nvSpPr>
          <p:spPr bwMode="auto">
            <a:xfrm rot="-5139290">
              <a:off x="990" y="1486"/>
              <a:ext cx="207" cy="2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67" name="AutoShape 30"/>
            <p:cNvSpPr>
              <a:spLocks noChangeArrowheads="1"/>
            </p:cNvSpPr>
            <p:nvPr/>
          </p:nvSpPr>
          <p:spPr bwMode="auto">
            <a:xfrm rot="-5139290">
              <a:off x="1342" y="1483"/>
              <a:ext cx="207" cy="2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68" name="AutoShape 31"/>
            <p:cNvSpPr>
              <a:spLocks noChangeArrowheads="1"/>
            </p:cNvSpPr>
            <p:nvPr/>
          </p:nvSpPr>
          <p:spPr bwMode="auto">
            <a:xfrm rot="-5139290">
              <a:off x="1694" y="1480"/>
              <a:ext cx="207" cy="2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69" name="AutoShape 32"/>
            <p:cNvSpPr>
              <a:spLocks noChangeArrowheads="1"/>
            </p:cNvSpPr>
            <p:nvPr/>
          </p:nvSpPr>
          <p:spPr bwMode="auto">
            <a:xfrm rot="-5139290">
              <a:off x="2013" y="1499"/>
              <a:ext cx="207" cy="2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70" name="AutoShape 33"/>
            <p:cNvSpPr>
              <a:spLocks noChangeArrowheads="1"/>
            </p:cNvSpPr>
            <p:nvPr/>
          </p:nvSpPr>
          <p:spPr bwMode="auto">
            <a:xfrm rot="4006050">
              <a:off x="2027" y="1824"/>
              <a:ext cx="207" cy="2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71" name="AutoShape 34"/>
            <p:cNvSpPr>
              <a:spLocks noChangeArrowheads="1"/>
            </p:cNvSpPr>
            <p:nvPr/>
          </p:nvSpPr>
          <p:spPr bwMode="auto">
            <a:xfrm rot="5255641">
              <a:off x="1632" y="1833"/>
              <a:ext cx="207" cy="2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72" name="AutoShape 35"/>
            <p:cNvSpPr>
              <a:spLocks noChangeArrowheads="1"/>
            </p:cNvSpPr>
            <p:nvPr/>
          </p:nvSpPr>
          <p:spPr bwMode="auto">
            <a:xfrm rot="5255641">
              <a:off x="1253" y="1831"/>
              <a:ext cx="207" cy="2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73" name="AutoShape 36"/>
            <p:cNvSpPr>
              <a:spLocks noChangeArrowheads="1"/>
            </p:cNvSpPr>
            <p:nvPr/>
          </p:nvSpPr>
          <p:spPr bwMode="auto">
            <a:xfrm rot="5255641">
              <a:off x="896" y="1834"/>
              <a:ext cx="207" cy="2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74" name="AutoShape 37"/>
            <p:cNvSpPr>
              <a:spLocks noChangeArrowheads="1"/>
            </p:cNvSpPr>
            <p:nvPr/>
          </p:nvSpPr>
          <p:spPr bwMode="auto">
            <a:xfrm rot="6362162">
              <a:off x="468" y="1810"/>
              <a:ext cx="207" cy="2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4456" name="Oval 38"/>
          <p:cNvSpPr>
            <a:spLocks noChangeArrowheads="1"/>
          </p:cNvSpPr>
          <p:nvPr/>
        </p:nvSpPr>
        <p:spPr bwMode="auto">
          <a:xfrm>
            <a:off x="7580313" y="2279650"/>
            <a:ext cx="182562" cy="19843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7" name="Oval 39"/>
          <p:cNvSpPr>
            <a:spLocks noChangeArrowheads="1"/>
          </p:cNvSpPr>
          <p:nvPr/>
        </p:nvSpPr>
        <p:spPr bwMode="auto">
          <a:xfrm>
            <a:off x="9482138" y="3557589"/>
            <a:ext cx="182562" cy="19843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8" name="Oval 40"/>
          <p:cNvSpPr>
            <a:spLocks noChangeArrowheads="1"/>
          </p:cNvSpPr>
          <p:nvPr/>
        </p:nvSpPr>
        <p:spPr bwMode="auto">
          <a:xfrm>
            <a:off x="9488488" y="4548189"/>
            <a:ext cx="182562" cy="19843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9" name="Oval 41"/>
          <p:cNvSpPr>
            <a:spLocks noChangeArrowheads="1"/>
          </p:cNvSpPr>
          <p:nvPr/>
        </p:nvSpPr>
        <p:spPr bwMode="auto">
          <a:xfrm>
            <a:off x="7693026" y="5922964"/>
            <a:ext cx="182563" cy="19843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0" name="Oval 42"/>
          <p:cNvSpPr>
            <a:spLocks noChangeArrowheads="1"/>
          </p:cNvSpPr>
          <p:nvPr/>
        </p:nvSpPr>
        <p:spPr bwMode="auto">
          <a:xfrm>
            <a:off x="7623176" y="5454650"/>
            <a:ext cx="320675" cy="357188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Na</a:t>
            </a:r>
            <a:r>
              <a:rPr lang="cs-CZ" sz="1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04461" name="Oval 43"/>
          <p:cNvSpPr>
            <a:spLocks noChangeArrowheads="1"/>
          </p:cNvSpPr>
          <p:nvPr/>
        </p:nvSpPr>
        <p:spPr bwMode="auto">
          <a:xfrm>
            <a:off x="8537576" y="4784725"/>
            <a:ext cx="320675" cy="357188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Na</a:t>
            </a:r>
            <a:r>
              <a:rPr lang="cs-CZ" sz="1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04462" name="Oval 44"/>
          <p:cNvSpPr>
            <a:spLocks noChangeArrowheads="1"/>
          </p:cNvSpPr>
          <p:nvPr/>
        </p:nvSpPr>
        <p:spPr bwMode="auto">
          <a:xfrm>
            <a:off x="9391651" y="4176714"/>
            <a:ext cx="320675" cy="357187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Na</a:t>
            </a:r>
            <a:r>
              <a:rPr lang="cs-CZ" sz="1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04463" name="Oval 45"/>
          <p:cNvSpPr>
            <a:spLocks noChangeArrowheads="1"/>
          </p:cNvSpPr>
          <p:nvPr/>
        </p:nvSpPr>
        <p:spPr bwMode="auto">
          <a:xfrm>
            <a:off x="9378951" y="3109914"/>
            <a:ext cx="320675" cy="357187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K</a:t>
            </a:r>
            <a:r>
              <a:rPr lang="cs-CZ" sz="1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04464" name="Oval 46"/>
          <p:cNvSpPr>
            <a:spLocks noChangeArrowheads="1"/>
          </p:cNvSpPr>
          <p:nvPr/>
        </p:nvSpPr>
        <p:spPr bwMode="auto">
          <a:xfrm>
            <a:off x="7539039" y="1903414"/>
            <a:ext cx="320675" cy="357187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K</a:t>
            </a:r>
            <a:r>
              <a:rPr lang="cs-CZ" sz="1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04465" name="Oval 47"/>
          <p:cNvSpPr>
            <a:spLocks noChangeArrowheads="1"/>
          </p:cNvSpPr>
          <p:nvPr/>
        </p:nvSpPr>
        <p:spPr bwMode="auto">
          <a:xfrm>
            <a:off x="6858001" y="5969000"/>
            <a:ext cx="320675" cy="357188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Na</a:t>
            </a:r>
            <a:r>
              <a:rPr lang="cs-CZ" sz="1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04466" name="Oval 48"/>
          <p:cNvSpPr>
            <a:spLocks noChangeArrowheads="1"/>
          </p:cNvSpPr>
          <p:nvPr/>
        </p:nvSpPr>
        <p:spPr bwMode="auto">
          <a:xfrm>
            <a:off x="6921501" y="2098675"/>
            <a:ext cx="320675" cy="357188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K</a:t>
            </a:r>
            <a:r>
              <a:rPr lang="cs-CZ" sz="1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04467" name="Oval 49"/>
          <p:cNvSpPr>
            <a:spLocks noChangeArrowheads="1"/>
          </p:cNvSpPr>
          <p:nvPr/>
        </p:nvSpPr>
        <p:spPr bwMode="auto">
          <a:xfrm>
            <a:off x="6926264" y="565150"/>
            <a:ext cx="320675" cy="357188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K</a:t>
            </a:r>
            <a:r>
              <a:rPr lang="cs-CZ" sz="1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04468" name="Oval 50"/>
          <p:cNvSpPr>
            <a:spLocks noChangeArrowheads="1"/>
          </p:cNvSpPr>
          <p:nvPr/>
        </p:nvSpPr>
        <p:spPr bwMode="auto">
          <a:xfrm>
            <a:off x="7840664" y="657225"/>
            <a:ext cx="320675" cy="357188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K</a:t>
            </a:r>
            <a:r>
              <a:rPr lang="cs-CZ" sz="1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04469" name="Oval 51"/>
          <p:cNvSpPr>
            <a:spLocks noChangeArrowheads="1"/>
          </p:cNvSpPr>
          <p:nvPr/>
        </p:nvSpPr>
        <p:spPr bwMode="auto">
          <a:xfrm>
            <a:off x="10064751" y="5353050"/>
            <a:ext cx="320675" cy="357188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Na</a:t>
            </a:r>
            <a:r>
              <a:rPr lang="cs-CZ" sz="1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04470" name="Oval 52"/>
          <p:cNvSpPr>
            <a:spLocks noChangeArrowheads="1"/>
          </p:cNvSpPr>
          <p:nvPr/>
        </p:nvSpPr>
        <p:spPr bwMode="auto">
          <a:xfrm>
            <a:off x="9317039" y="5440364"/>
            <a:ext cx="320675" cy="357187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Na</a:t>
            </a:r>
            <a:r>
              <a:rPr lang="cs-CZ" sz="1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04471" name="Oval 53"/>
          <p:cNvSpPr>
            <a:spLocks noChangeArrowheads="1"/>
          </p:cNvSpPr>
          <p:nvPr/>
        </p:nvSpPr>
        <p:spPr bwMode="auto">
          <a:xfrm>
            <a:off x="10006014" y="6210300"/>
            <a:ext cx="320675" cy="357188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Na</a:t>
            </a:r>
            <a:r>
              <a:rPr lang="cs-CZ" sz="1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04472" name="Oval 54"/>
          <p:cNvSpPr>
            <a:spLocks noChangeArrowheads="1"/>
          </p:cNvSpPr>
          <p:nvPr/>
        </p:nvSpPr>
        <p:spPr bwMode="auto">
          <a:xfrm>
            <a:off x="2890839" y="5092700"/>
            <a:ext cx="320675" cy="357188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Na</a:t>
            </a:r>
            <a:r>
              <a:rPr lang="cs-CZ" sz="1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04473" name="Oval 55"/>
          <p:cNvSpPr>
            <a:spLocks noChangeArrowheads="1"/>
          </p:cNvSpPr>
          <p:nvPr/>
        </p:nvSpPr>
        <p:spPr bwMode="auto">
          <a:xfrm>
            <a:off x="2668589" y="4287839"/>
            <a:ext cx="320675" cy="357187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Na</a:t>
            </a:r>
            <a:r>
              <a:rPr lang="cs-CZ" sz="1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04474" name="Oval 56"/>
          <p:cNvSpPr>
            <a:spLocks noChangeArrowheads="1"/>
          </p:cNvSpPr>
          <p:nvPr/>
        </p:nvSpPr>
        <p:spPr bwMode="auto">
          <a:xfrm>
            <a:off x="6394451" y="865189"/>
            <a:ext cx="320675" cy="357187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K</a:t>
            </a:r>
            <a:r>
              <a:rPr lang="cs-CZ" sz="1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04475" name="Text Box 57"/>
          <p:cNvSpPr txBox="1">
            <a:spLocks noChangeArrowheads="1"/>
          </p:cNvSpPr>
          <p:nvPr/>
        </p:nvSpPr>
        <p:spPr bwMode="auto">
          <a:xfrm>
            <a:off x="6802438" y="3602038"/>
            <a:ext cx="7604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ATP</a:t>
            </a:r>
          </a:p>
        </p:txBody>
      </p:sp>
      <p:sp>
        <p:nvSpPr>
          <p:cNvPr id="104476" name="Text Box 58"/>
          <p:cNvSpPr txBox="1">
            <a:spLocks noChangeArrowheads="1"/>
          </p:cNvSpPr>
          <p:nvPr/>
        </p:nvSpPr>
        <p:spPr bwMode="auto">
          <a:xfrm>
            <a:off x="6738939" y="4408488"/>
            <a:ext cx="7953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ADP</a:t>
            </a:r>
          </a:p>
        </p:txBody>
      </p:sp>
      <p:sp>
        <p:nvSpPr>
          <p:cNvPr id="104477" name="Freeform 59"/>
          <p:cNvSpPr>
            <a:spLocks/>
          </p:cNvSpPr>
          <p:nvPr/>
        </p:nvSpPr>
        <p:spPr bwMode="auto">
          <a:xfrm>
            <a:off x="7480300" y="3878263"/>
            <a:ext cx="577850" cy="673100"/>
          </a:xfrm>
          <a:custGeom>
            <a:avLst/>
            <a:gdLst>
              <a:gd name="T0" fmla="*/ 110886887 w 364"/>
              <a:gd name="T1" fmla="*/ 0 h 424"/>
              <a:gd name="T2" fmla="*/ 650200293 w 364"/>
              <a:gd name="T3" fmla="*/ 105846582 h 424"/>
              <a:gd name="T4" fmla="*/ 909777292 w 364"/>
              <a:gd name="T5" fmla="*/ 423386327 h 424"/>
              <a:gd name="T6" fmla="*/ 700603401 w 364"/>
              <a:gd name="T7" fmla="*/ 821570899 h 424"/>
              <a:gd name="T8" fmla="*/ 0 w 364"/>
              <a:gd name="T9" fmla="*/ 1068546339 h 4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4"/>
              <a:gd name="T16" fmla="*/ 0 h 424"/>
              <a:gd name="T17" fmla="*/ 364 w 364"/>
              <a:gd name="T18" fmla="*/ 424 h 4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4" h="424">
                <a:moveTo>
                  <a:pt x="44" y="0"/>
                </a:moveTo>
                <a:cubicBezTo>
                  <a:pt x="80" y="7"/>
                  <a:pt x="205" y="14"/>
                  <a:pt x="258" y="42"/>
                </a:cubicBezTo>
                <a:cubicBezTo>
                  <a:pt x="311" y="70"/>
                  <a:pt x="358" y="121"/>
                  <a:pt x="361" y="168"/>
                </a:cubicBezTo>
                <a:cubicBezTo>
                  <a:pt x="364" y="215"/>
                  <a:pt x="338" y="283"/>
                  <a:pt x="278" y="326"/>
                </a:cubicBezTo>
                <a:cubicBezTo>
                  <a:pt x="218" y="369"/>
                  <a:pt x="58" y="404"/>
                  <a:pt x="0" y="424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4478" name="Oval 60"/>
          <p:cNvSpPr>
            <a:spLocks noChangeArrowheads="1"/>
          </p:cNvSpPr>
          <p:nvPr/>
        </p:nvSpPr>
        <p:spPr bwMode="auto">
          <a:xfrm>
            <a:off x="7750175" y="3997325"/>
            <a:ext cx="293688" cy="355600"/>
          </a:xfrm>
          <a:prstGeom prst="ellipse">
            <a:avLst/>
          </a:prstGeom>
          <a:solidFill>
            <a:srgbClr val="FF33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9" name="Oval 61"/>
          <p:cNvSpPr>
            <a:spLocks noChangeArrowheads="1"/>
          </p:cNvSpPr>
          <p:nvPr/>
        </p:nvSpPr>
        <p:spPr bwMode="auto">
          <a:xfrm>
            <a:off x="7815263" y="4073525"/>
            <a:ext cx="182562" cy="19843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0" name="Line 62"/>
          <p:cNvSpPr>
            <a:spLocks noChangeShapeType="1"/>
          </p:cNvSpPr>
          <p:nvPr/>
        </p:nvSpPr>
        <p:spPr bwMode="auto">
          <a:xfrm rot="21512002" flipH="1">
            <a:off x="7859713" y="3767139"/>
            <a:ext cx="1763712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4481" name="Line 63"/>
          <p:cNvSpPr>
            <a:spLocks noChangeShapeType="1"/>
          </p:cNvSpPr>
          <p:nvPr/>
        </p:nvSpPr>
        <p:spPr bwMode="auto">
          <a:xfrm rot="21512002" flipH="1">
            <a:off x="7910514" y="3609976"/>
            <a:ext cx="1603375" cy="644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4482" name="Line 64"/>
          <p:cNvSpPr>
            <a:spLocks noChangeShapeType="1"/>
          </p:cNvSpPr>
          <p:nvPr/>
        </p:nvSpPr>
        <p:spPr bwMode="auto">
          <a:xfrm rot="-87998" flipH="1" flipV="1">
            <a:off x="7945439" y="4073526"/>
            <a:ext cx="1622425" cy="498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4483" name="Line 65"/>
          <p:cNvSpPr>
            <a:spLocks noChangeShapeType="1"/>
          </p:cNvSpPr>
          <p:nvPr/>
        </p:nvSpPr>
        <p:spPr bwMode="auto">
          <a:xfrm rot="-87998" flipH="1" flipV="1">
            <a:off x="7905750" y="4222751"/>
            <a:ext cx="1638300" cy="517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4484" name="Line 66"/>
          <p:cNvSpPr>
            <a:spLocks noChangeShapeType="1"/>
          </p:cNvSpPr>
          <p:nvPr/>
        </p:nvSpPr>
        <p:spPr bwMode="auto">
          <a:xfrm>
            <a:off x="9428164" y="2960688"/>
            <a:ext cx="363537" cy="233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4485" name="Line 67"/>
          <p:cNvSpPr>
            <a:spLocks noChangeShapeType="1"/>
          </p:cNvSpPr>
          <p:nvPr/>
        </p:nvSpPr>
        <p:spPr bwMode="auto">
          <a:xfrm>
            <a:off x="7551739" y="1712913"/>
            <a:ext cx="363537" cy="233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4486" name="Line 68"/>
          <p:cNvSpPr>
            <a:spLocks noChangeShapeType="1"/>
          </p:cNvSpPr>
          <p:nvPr/>
        </p:nvSpPr>
        <p:spPr bwMode="auto">
          <a:xfrm>
            <a:off x="7440614" y="512763"/>
            <a:ext cx="363537" cy="233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4487" name="Line 69"/>
          <p:cNvSpPr>
            <a:spLocks noChangeShapeType="1"/>
          </p:cNvSpPr>
          <p:nvPr/>
        </p:nvSpPr>
        <p:spPr bwMode="auto">
          <a:xfrm>
            <a:off x="9747250" y="1960563"/>
            <a:ext cx="363538" cy="233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4488" name="Line 70"/>
          <p:cNvSpPr>
            <a:spLocks noChangeShapeType="1"/>
          </p:cNvSpPr>
          <p:nvPr/>
        </p:nvSpPr>
        <p:spPr bwMode="auto">
          <a:xfrm flipV="1">
            <a:off x="7416801" y="5289551"/>
            <a:ext cx="328613" cy="32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4489" name="Line 71"/>
          <p:cNvSpPr>
            <a:spLocks noChangeShapeType="1"/>
          </p:cNvSpPr>
          <p:nvPr/>
        </p:nvSpPr>
        <p:spPr bwMode="auto">
          <a:xfrm flipV="1">
            <a:off x="8253413" y="4679951"/>
            <a:ext cx="328612" cy="32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4490" name="Oval 72"/>
          <p:cNvSpPr>
            <a:spLocks noChangeArrowheads="1"/>
          </p:cNvSpPr>
          <p:nvPr/>
        </p:nvSpPr>
        <p:spPr bwMode="auto">
          <a:xfrm>
            <a:off x="7045326" y="1214439"/>
            <a:ext cx="320675" cy="357187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K</a:t>
            </a:r>
            <a:r>
              <a:rPr lang="cs-CZ" sz="1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04491" name="Oval 73"/>
          <p:cNvSpPr>
            <a:spLocks noChangeArrowheads="1"/>
          </p:cNvSpPr>
          <p:nvPr/>
        </p:nvSpPr>
        <p:spPr bwMode="auto">
          <a:xfrm>
            <a:off x="9675814" y="5681664"/>
            <a:ext cx="320675" cy="357187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Na</a:t>
            </a:r>
            <a:r>
              <a:rPr lang="cs-CZ" sz="1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04492" name="Oval 74"/>
          <p:cNvSpPr>
            <a:spLocks noChangeArrowheads="1"/>
          </p:cNvSpPr>
          <p:nvPr/>
        </p:nvSpPr>
        <p:spPr bwMode="auto">
          <a:xfrm>
            <a:off x="2289176" y="4811714"/>
            <a:ext cx="320675" cy="357187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Na</a:t>
            </a:r>
            <a:r>
              <a:rPr lang="cs-CZ" sz="1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04493" name="Oval 75"/>
          <p:cNvSpPr>
            <a:spLocks noChangeArrowheads="1"/>
          </p:cNvSpPr>
          <p:nvPr/>
        </p:nvSpPr>
        <p:spPr bwMode="auto">
          <a:xfrm>
            <a:off x="2155826" y="4054475"/>
            <a:ext cx="320675" cy="357188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Na</a:t>
            </a:r>
            <a:r>
              <a:rPr lang="cs-CZ" sz="1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04494" name="Oval 76"/>
          <p:cNvSpPr>
            <a:spLocks noChangeArrowheads="1"/>
          </p:cNvSpPr>
          <p:nvPr/>
        </p:nvSpPr>
        <p:spPr bwMode="auto">
          <a:xfrm>
            <a:off x="9031289" y="5811839"/>
            <a:ext cx="320675" cy="357187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Na</a:t>
            </a:r>
            <a:r>
              <a:rPr lang="cs-CZ" sz="1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04495" name="Oval 77"/>
          <p:cNvSpPr>
            <a:spLocks noChangeArrowheads="1"/>
          </p:cNvSpPr>
          <p:nvPr/>
        </p:nvSpPr>
        <p:spPr bwMode="auto">
          <a:xfrm>
            <a:off x="9277351" y="6257925"/>
            <a:ext cx="320675" cy="357188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Na</a:t>
            </a:r>
            <a:r>
              <a:rPr lang="cs-CZ" sz="1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04496" name="Oval 78"/>
          <p:cNvSpPr>
            <a:spLocks noChangeArrowheads="1"/>
          </p:cNvSpPr>
          <p:nvPr/>
        </p:nvSpPr>
        <p:spPr bwMode="auto">
          <a:xfrm>
            <a:off x="10059989" y="3340100"/>
            <a:ext cx="320675" cy="357188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K</a:t>
            </a:r>
            <a:r>
              <a:rPr lang="cs-CZ" sz="1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04497" name="Text Box 79"/>
          <p:cNvSpPr txBox="1">
            <a:spLocks noChangeArrowheads="1"/>
          </p:cNvSpPr>
          <p:nvPr/>
        </p:nvSpPr>
        <p:spPr bwMode="auto">
          <a:xfrm>
            <a:off x="6324601" y="2608263"/>
            <a:ext cx="11922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1400" b="1" i="1">
                <a:latin typeface="Times New Roman" pitchFamily="18" charset="0"/>
              </a:rPr>
              <a:t>metabolismus</a:t>
            </a:r>
            <a:endParaRPr lang="cs-CZ" sz="2400">
              <a:latin typeface="Times New Roman" pitchFamily="18" charset="0"/>
            </a:endParaRPr>
          </a:p>
        </p:txBody>
      </p:sp>
      <p:grpSp>
        <p:nvGrpSpPr>
          <p:cNvPr id="6" name="Group 80"/>
          <p:cNvGrpSpPr>
            <a:grpSpLocks/>
          </p:cNvGrpSpPr>
          <p:nvPr/>
        </p:nvGrpSpPr>
        <p:grpSpPr bwMode="auto">
          <a:xfrm>
            <a:off x="5529264" y="1609726"/>
            <a:ext cx="1385887" cy="2843213"/>
            <a:chOff x="2523" y="1014"/>
            <a:chExt cx="873" cy="1791"/>
          </a:xfrm>
        </p:grpSpPr>
        <p:sp>
          <p:nvSpPr>
            <p:cNvPr id="104550" name="Oval 81"/>
            <p:cNvSpPr>
              <a:spLocks noChangeArrowheads="1"/>
            </p:cNvSpPr>
            <p:nvPr/>
          </p:nvSpPr>
          <p:spPr bwMode="auto">
            <a:xfrm>
              <a:off x="2735" y="2646"/>
              <a:ext cx="141" cy="159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cs-CZ" sz="1400">
                  <a:latin typeface="Times New Roman" pitchFamily="18" charset="0"/>
                </a:rPr>
                <a:t>H</a:t>
              </a:r>
              <a:r>
                <a:rPr lang="cs-CZ" sz="1400" baseline="30000">
                  <a:latin typeface="Times New Roman" pitchFamily="18" charset="0"/>
                </a:rPr>
                <a:t>+</a:t>
              </a: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4551" name="Oval 82"/>
            <p:cNvSpPr>
              <a:spLocks noChangeArrowheads="1"/>
            </p:cNvSpPr>
            <p:nvPr/>
          </p:nvSpPr>
          <p:spPr bwMode="auto">
            <a:xfrm>
              <a:off x="2760" y="2295"/>
              <a:ext cx="141" cy="159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cs-CZ" sz="1400">
                  <a:latin typeface="Times New Roman" pitchFamily="18" charset="0"/>
                </a:rPr>
                <a:t>H</a:t>
              </a:r>
              <a:r>
                <a:rPr lang="cs-CZ" sz="1400" baseline="30000">
                  <a:latin typeface="Times New Roman" pitchFamily="18" charset="0"/>
                </a:rPr>
                <a:t>+</a:t>
              </a: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4552" name="Oval 83"/>
            <p:cNvSpPr>
              <a:spLocks noChangeArrowheads="1"/>
            </p:cNvSpPr>
            <p:nvPr/>
          </p:nvSpPr>
          <p:spPr bwMode="auto">
            <a:xfrm>
              <a:off x="2605" y="2429"/>
              <a:ext cx="141" cy="159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cs-CZ" sz="1400">
                  <a:latin typeface="Times New Roman" pitchFamily="18" charset="0"/>
                </a:rPr>
                <a:t>H</a:t>
              </a:r>
              <a:r>
                <a:rPr lang="cs-CZ" sz="1400" baseline="30000">
                  <a:latin typeface="Times New Roman" pitchFamily="18" charset="0"/>
                </a:rPr>
                <a:t>+</a:t>
              </a: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4553" name="Oval 84"/>
            <p:cNvSpPr>
              <a:spLocks noChangeArrowheads="1"/>
            </p:cNvSpPr>
            <p:nvPr/>
          </p:nvSpPr>
          <p:spPr bwMode="auto">
            <a:xfrm>
              <a:off x="2740" y="1216"/>
              <a:ext cx="141" cy="159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cs-CZ" sz="1400">
                  <a:latin typeface="Times New Roman" pitchFamily="18" charset="0"/>
                </a:rPr>
                <a:t>H</a:t>
              </a:r>
              <a:r>
                <a:rPr lang="cs-CZ" sz="1400" baseline="30000">
                  <a:latin typeface="Times New Roman" pitchFamily="18" charset="0"/>
                </a:rPr>
                <a:t>+</a:t>
              </a: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4554" name="Oval 85"/>
            <p:cNvSpPr>
              <a:spLocks noChangeArrowheads="1"/>
            </p:cNvSpPr>
            <p:nvPr/>
          </p:nvSpPr>
          <p:spPr bwMode="auto">
            <a:xfrm>
              <a:off x="2523" y="2042"/>
              <a:ext cx="141" cy="159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cs-CZ" sz="1400">
                  <a:latin typeface="Times New Roman" pitchFamily="18" charset="0"/>
                </a:rPr>
                <a:t>H</a:t>
              </a:r>
              <a:r>
                <a:rPr lang="cs-CZ" sz="1400" baseline="30000">
                  <a:latin typeface="Times New Roman" pitchFamily="18" charset="0"/>
                </a:rPr>
                <a:t>+</a:t>
              </a: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4555" name="Oval 86"/>
            <p:cNvSpPr>
              <a:spLocks noChangeArrowheads="1"/>
            </p:cNvSpPr>
            <p:nvPr/>
          </p:nvSpPr>
          <p:spPr bwMode="auto">
            <a:xfrm>
              <a:off x="2743" y="1940"/>
              <a:ext cx="141" cy="159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cs-CZ" sz="1400">
                  <a:latin typeface="Times New Roman" pitchFamily="18" charset="0"/>
                </a:rPr>
                <a:t>H</a:t>
              </a:r>
              <a:r>
                <a:rPr lang="cs-CZ" sz="1400" baseline="30000">
                  <a:latin typeface="Times New Roman" pitchFamily="18" charset="0"/>
                </a:rPr>
                <a:t>+</a:t>
              </a: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4556" name="Oval 87"/>
            <p:cNvSpPr>
              <a:spLocks noChangeArrowheads="1"/>
            </p:cNvSpPr>
            <p:nvPr/>
          </p:nvSpPr>
          <p:spPr bwMode="auto">
            <a:xfrm>
              <a:off x="2883" y="1014"/>
              <a:ext cx="141" cy="159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cs-CZ" sz="1400">
                  <a:latin typeface="Times New Roman" pitchFamily="18" charset="0"/>
                </a:rPr>
                <a:t>H</a:t>
              </a:r>
              <a:r>
                <a:rPr lang="cs-CZ" sz="1400" baseline="30000">
                  <a:latin typeface="Times New Roman" pitchFamily="18" charset="0"/>
                </a:rPr>
                <a:t>+</a:t>
              </a: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4557" name="Oval 88"/>
            <p:cNvSpPr>
              <a:spLocks noChangeArrowheads="1"/>
            </p:cNvSpPr>
            <p:nvPr/>
          </p:nvSpPr>
          <p:spPr bwMode="auto">
            <a:xfrm>
              <a:off x="2622" y="1674"/>
              <a:ext cx="141" cy="159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cs-CZ" sz="1400">
                  <a:latin typeface="Times New Roman" pitchFamily="18" charset="0"/>
                </a:rPr>
                <a:t>H</a:t>
              </a:r>
              <a:r>
                <a:rPr lang="cs-CZ" sz="1400" baseline="30000">
                  <a:latin typeface="Times New Roman" pitchFamily="18" charset="0"/>
                </a:rPr>
                <a:t>+</a:t>
              </a: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4558" name="Line 89"/>
            <p:cNvSpPr>
              <a:spLocks noChangeShapeType="1"/>
            </p:cNvSpPr>
            <p:nvPr/>
          </p:nvSpPr>
          <p:spPr bwMode="auto">
            <a:xfrm>
              <a:off x="3017" y="1228"/>
              <a:ext cx="207" cy="4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59" name="Line 90"/>
            <p:cNvSpPr>
              <a:spLocks noChangeShapeType="1"/>
            </p:cNvSpPr>
            <p:nvPr/>
          </p:nvSpPr>
          <p:spPr bwMode="auto">
            <a:xfrm>
              <a:off x="2888" y="1440"/>
              <a:ext cx="228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60" name="Line 91"/>
            <p:cNvSpPr>
              <a:spLocks noChangeShapeType="1"/>
            </p:cNvSpPr>
            <p:nvPr/>
          </p:nvSpPr>
          <p:spPr bwMode="auto">
            <a:xfrm flipV="1">
              <a:off x="2959" y="1863"/>
              <a:ext cx="152" cy="1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61" name="Line 92"/>
            <p:cNvSpPr>
              <a:spLocks noChangeShapeType="1"/>
            </p:cNvSpPr>
            <p:nvPr/>
          </p:nvSpPr>
          <p:spPr bwMode="auto">
            <a:xfrm flipV="1">
              <a:off x="2931" y="1866"/>
              <a:ext cx="355" cy="4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62" name="Line 93"/>
            <p:cNvSpPr>
              <a:spLocks noChangeShapeType="1"/>
            </p:cNvSpPr>
            <p:nvPr/>
          </p:nvSpPr>
          <p:spPr bwMode="auto">
            <a:xfrm flipV="1">
              <a:off x="2891" y="1868"/>
              <a:ext cx="505" cy="7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63" name="Line 94"/>
            <p:cNvSpPr>
              <a:spLocks noChangeShapeType="1"/>
            </p:cNvSpPr>
            <p:nvPr/>
          </p:nvSpPr>
          <p:spPr bwMode="auto">
            <a:xfrm flipV="1">
              <a:off x="2803" y="1754"/>
              <a:ext cx="237" cy="1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4499" name="Oval 95"/>
          <p:cNvSpPr>
            <a:spLocks noChangeArrowheads="1"/>
          </p:cNvSpPr>
          <p:nvPr/>
        </p:nvSpPr>
        <p:spPr bwMode="auto">
          <a:xfrm>
            <a:off x="7372351" y="804864"/>
            <a:ext cx="320675" cy="357187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K</a:t>
            </a:r>
            <a:r>
              <a:rPr lang="cs-CZ" sz="1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04500" name="Text Box 96"/>
          <p:cNvSpPr txBox="1">
            <a:spLocks noChangeArrowheads="1"/>
          </p:cNvSpPr>
          <p:nvPr/>
        </p:nvSpPr>
        <p:spPr bwMode="auto">
          <a:xfrm>
            <a:off x="7824234" y="1540203"/>
            <a:ext cx="902811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elektrický</a:t>
            </a:r>
          </a:p>
          <a:p>
            <a:pPr algn="ctr" eaLnBrk="0" hangingPunct="0"/>
            <a:r>
              <a:rPr lang="cs-CZ" sz="1400">
                <a:latin typeface="Times New Roman" pitchFamily="18" charset="0"/>
              </a:rPr>
              <a:t>gradient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04501" name="Text Box 97"/>
          <p:cNvSpPr txBox="1">
            <a:spLocks noChangeArrowheads="1"/>
          </p:cNvSpPr>
          <p:nvPr/>
        </p:nvSpPr>
        <p:spPr bwMode="auto">
          <a:xfrm>
            <a:off x="8612205" y="2133928"/>
            <a:ext cx="111280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koncentrační</a:t>
            </a:r>
          </a:p>
          <a:p>
            <a:pPr algn="ctr" eaLnBrk="0" hangingPunct="0"/>
            <a:r>
              <a:rPr lang="cs-CZ" sz="1400">
                <a:latin typeface="Times New Roman" pitchFamily="18" charset="0"/>
              </a:rPr>
              <a:t>gradient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04502" name="Line 98"/>
          <p:cNvSpPr>
            <a:spLocks noChangeShapeType="1"/>
          </p:cNvSpPr>
          <p:nvPr/>
        </p:nvSpPr>
        <p:spPr bwMode="auto">
          <a:xfrm>
            <a:off x="9021763" y="1528764"/>
            <a:ext cx="0" cy="7064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4503" name="Oval 99"/>
          <p:cNvSpPr>
            <a:spLocks noChangeArrowheads="1"/>
          </p:cNvSpPr>
          <p:nvPr/>
        </p:nvSpPr>
        <p:spPr bwMode="auto">
          <a:xfrm>
            <a:off x="6800851" y="1552575"/>
            <a:ext cx="320675" cy="357188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K</a:t>
            </a:r>
            <a:r>
              <a:rPr lang="cs-CZ" sz="1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04504" name="Line 100"/>
          <p:cNvSpPr>
            <a:spLocks noChangeShapeType="1"/>
          </p:cNvSpPr>
          <p:nvPr/>
        </p:nvSpPr>
        <p:spPr bwMode="auto">
          <a:xfrm>
            <a:off x="8212138" y="992189"/>
            <a:ext cx="0" cy="642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4505" name="AutoShape 101"/>
          <p:cNvSpPr>
            <a:spLocks noChangeArrowheads="1"/>
          </p:cNvSpPr>
          <p:nvPr/>
        </p:nvSpPr>
        <p:spPr bwMode="auto">
          <a:xfrm rot="7272366">
            <a:off x="8535989" y="485776"/>
            <a:ext cx="484187" cy="1509713"/>
          </a:xfrm>
          <a:prstGeom prst="can">
            <a:avLst>
              <a:gd name="adj" fmla="val 63544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06" name="Oval 102"/>
          <p:cNvSpPr>
            <a:spLocks noChangeArrowheads="1"/>
          </p:cNvSpPr>
          <p:nvPr/>
        </p:nvSpPr>
        <p:spPr bwMode="auto">
          <a:xfrm>
            <a:off x="9315451" y="1538289"/>
            <a:ext cx="320675" cy="357187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K</a:t>
            </a:r>
            <a:r>
              <a:rPr lang="cs-CZ" sz="1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04507" name="Oval 103"/>
          <p:cNvSpPr>
            <a:spLocks noChangeArrowheads="1"/>
          </p:cNvSpPr>
          <p:nvPr/>
        </p:nvSpPr>
        <p:spPr bwMode="auto">
          <a:xfrm>
            <a:off x="9893301" y="4994275"/>
            <a:ext cx="320675" cy="357188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Na</a:t>
            </a:r>
            <a:r>
              <a:rPr lang="cs-CZ" sz="1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04508" name="Freeform 104"/>
          <p:cNvSpPr>
            <a:spLocks/>
          </p:cNvSpPr>
          <p:nvPr/>
        </p:nvSpPr>
        <p:spPr bwMode="auto">
          <a:xfrm>
            <a:off x="8629651" y="6003926"/>
            <a:ext cx="423863" cy="563563"/>
          </a:xfrm>
          <a:custGeom>
            <a:avLst/>
            <a:gdLst>
              <a:gd name="T0" fmla="*/ 529233393 w 267"/>
              <a:gd name="T1" fmla="*/ 0 h 355"/>
              <a:gd name="T2" fmla="*/ 55443502 w 267"/>
              <a:gd name="T3" fmla="*/ 425907630 h 355"/>
              <a:gd name="T4" fmla="*/ 672883197 w 267"/>
              <a:gd name="T5" fmla="*/ 894657145 h 355"/>
              <a:gd name="T6" fmla="*/ 0 60000 65536"/>
              <a:gd name="T7" fmla="*/ 0 60000 65536"/>
              <a:gd name="T8" fmla="*/ 0 60000 65536"/>
              <a:gd name="T9" fmla="*/ 0 w 267"/>
              <a:gd name="T10" fmla="*/ 0 h 355"/>
              <a:gd name="T11" fmla="*/ 267 w 267"/>
              <a:gd name="T12" fmla="*/ 355 h 3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7" h="355">
                <a:moveTo>
                  <a:pt x="210" y="0"/>
                </a:moveTo>
                <a:cubicBezTo>
                  <a:pt x="179" y="27"/>
                  <a:pt x="44" y="12"/>
                  <a:pt x="22" y="169"/>
                </a:cubicBezTo>
                <a:cubicBezTo>
                  <a:pt x="0" y="326"/>
                  <a:pt x="216" y="317"/>
                  <a:pt x="267" y="35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4509" name="Freeform 105"/>
          <p:cNvSpPr>
            <a:spLocks/>
          </p:cNvSpPr>
          <p:nvPr/>
        </p:nvSpPr>
        <p:spPr bwMode="auto">
          <a:xfrm rot="10800000">
            <a:off x="3875088" y="5721351"/>
            <a:ext cx="423862" cy="563563"/>
          </a:xfrm>
          <a:custGeom>
            <a:avLst/>
            <a:gdLst>
              <a:gd name="T0" fmla="*/ 529232145 w 267"/>
              <a:gd name="T1" fmla="*/ 0 h 355"/>
              <a:gd name="T2" fmla="*/ 55443372 w 267"/>
              <a:gd name="T3" fmla="*/ 425907630 h 355"/>
              <a:gd name="T4" fmla="*/ 672880022 w 267"/>
              <a:gd name="T5" fmla="*/ 894657145 h 355"/>
              <a:gd name="T6" fmla="*/ 0 60000 65536"/>
              <a:gd name="T7" fmla="*/ 0 60000 65536"/>
              <a:gd name="T8" fmla="*/ 0 60000 65536"/>
              <a:gd name="T9" fmla="*/ 0 w 267"/>
              <a:gd name="T10" fmla="*/ 0 h 355"/>
              <a:gd name="T11" fmla="*/ 267 w 267"/>
              <a:gd name="T12" fmla="*/ 355 h 3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7" h="355">
                <a:moveTo>
                  <a:pt x="210" y="0"/>
                </a:moveTo>
                <a:cubicBezTo>
                  <a:pt x="179" y="27"/>
                  <a:pt x="44" y="12"/>
                  <a:pt x="22" y="169"/>
                </a:cubicBezTo>
                <a:cubicBezTo>
                  <a:pt x="0" y="326"/>
                  <a:pt x="216" y="317"/>
                  <a:pt x="267" y="35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4510" name="Oval 106"/>
          <p:cNvSpPr>
            <a:spLocks noChangeArrowheads="1"/>
          </p:cNvSpPr>
          <p:nvPr/>
        </p:nvSpPr>
        <p:spPr bwMode="auto">
          <a:xfrm>
            <a:off x="3441701" y="5489575"/>
            <a:ext cx="320675" cy="357188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1400">
                <a:latin typeface="Times New Roman" pitchFamily="18" charset="0"/>
              </a:rPr>
              <a:t>Na</a:t>
            </a:r>
            <a:r>
              <a:rPr lang="cs-CZ" sz="1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grpSp>
        <p:nvGrpSpPr>
          <p:cNvPr id="7" name="Group 107"/>
          <p:cNvGrpSpPr>
            <a:grpSpLocks/>
          </p:cNvGrpSpPr>
          <p:nvPr/>
        </p:nvGrpSpPr>
        <p:grpSpPr bwMode="auto">
          <a:xfrm>
            <a:off x="2559051" y="2654301"/>
            <a:ext cx="3197225" cy="2024063"/>
            <a:chOff x="652" y="1672"/>
            <a:chExt cx="2014" cy="1275"/>
          </a:xfrm>
        </p:grpSpPr>
        <p:sp>
          <p:nvSpPr>
            <p:cNvPr id="104528" name="Oval 108"/>
            <p:cNvSpPr>
              <a:spLocks noChangeArrowheads="1"/>
            </p:cNvSpPr>
            <p:nvPr/>
          </p:nvSpPr>
          <p:spPr bwMode="auto">
            <a:xfrm>
              <a:off x="2274" y="2593"/>
              <a:ext cx="141" cy="159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cs-CZ" sz="1400">
                  <a:latin typeface="Times New Roman" pitchFamily="18" charset="0"/>
                </a:rPr>
                <a:t>H</a:t>
              </a:r>
              <a:r>
                <a:rPr lang="cs-CZ" sz="1400" baseline="30000">
                  <a:latin typeface="Times New Roman" pitchFamily="18" charset="0"/>
                </a:rPr>
                <a:t>+</a:t>
              </a: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4529" name="Oval 109"/>
            <p:cNvSpPr>
              <a:spLocks noChangeArrowheads="1"/>
            </p:cNvSpPr>
            <p:nvPr/>
          </p:nvSpPr>
          <p:spPr bwMode="auto">
            <a:xfrm>
              <a:off x="1697" y="2191"/>
              <a:ext cx="141" cy="159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cs-CZ" sz="1400">
                  <a:latin typeface="Times New Roman" pitchFamily="18" charset="0"/>
                </a:rPr>
                <a:t>H</a:t>
              </a:r>
              <a:r>
                <a:rPr lang="cs-CZ" sz="1400" baseline="30000">
                  <a:latin typeface="Times New Roman" pitchFamily="18" charset="0"/>
                </a:rPr>
                <a:t>+</a:t>
              </a: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4530" name="Oval 110"/>
            <p:cNvSpPr>
              <a:spLocks noChangeArrowheads="1"/>
            </p:cNvSpPr>
            <p:nvPr/>
          </p:nvSpPr>
          <p:spPr bwMode="auto">
            <a:xfrm>
              <a:off x="1122" y="1828"/>
              <a:ext cx="141" cy="159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cs-CZ" sz="1400">
                  <a:latin typeface="Times New Roman" pitchFamily="18" charset="0"/>
                </a:rPr>
                <a:t>H</a:t>
              </a:r>
              <a:r>
                <a:rPr lang="cs-CZ" sz="1400" baseline="30000">
                  <a:latin typeface="Times New Roman" pitchFamily="18" charset="0"/>
                </a:rPr>
                <a:t>+</a:t>
              </a:r>
              <a:endParaRPr lang="cs-CZ" sz="2400">
                <a:latin typeface="Times New Roman" pitchFamily="18" charset="0"/>
              </a:endParaRPr>
            </a:p>
          </p:txBody>
        </p:sp>
        <p:grpSp>
          <p:nvGrpSpPr>
            <p:cNvPr id="104531" name="Group 111"/>
            <p:cNvGrpSpPr>
              <a:grpSpLocks/>
            </p:cNvGrpSpPr>
            <p:nvPr/>
          </p:nvGrpSpPr>
          <p:grpSpPr bwMode="auto">
            <a:xfrm>
              <a:off x="652" y="1672"/>
              <a:ext cx="2014" cy="1275"/>
              <a:chOff x="652" y="1672"/>
              <a:chExt cx="2014" cy="1275"/>
            </a:xfrm>
          </p:grpSpPr>
          <p:grpSp>
            <p:nvGrpSpPr>
              <p:cNvPr id="104532" name="Group 112"/>
              <p:cNvGrpSpPr>
                <a:grpSpLocks/>
              </p:cNvGrpSpPr>
              <p:nvPr/>
            </p:nvGrpSpPr>
            <p:grpSpPr bwMode="auto">
              <a:xfrm rot="2031406" flipH="1">
                <a:off x="888" y="2212"/>
                <a:ext cx="1778" cy="561"/>
                <a:chOff x="462" y="1486"/>
                <a:chExt cx="1778" cy="561"/>
              </a:xfrm>
            </p:grpSpPr>
            <p:sp>
              <p:nvSpPr>
                <p:cNvPr id="104539" name="AutoShape 113"/>
                <p:cNvSpPr>
                  <a:spLocks noChangeArrowheads="1"/>
                </p:cNvSpPr>
                <p:nvPr/>
              </p:nvSpPr>
              <p:spPr bwMode="auto">
                <a:xfrm>
                  <a:off x="589" y="1702"/>
                  <a:ext cx="1555" cy="1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40" name="AutoShape 114"/>
                <p:cNvSpPr>
                  <a:spLocks noChangeArrowheads="1"/>
                </p:cNvSpPr>
                <p:nvPr/>
              </p:nvSpPr>
              <p:spPr bwMode="auto">
                <a:xfrm rot="-5139290">
                  <a:off x="638" y="1489"/>
                  <a:ext cx="20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4541" name="AutoShape 115"/>
                <p:cNvSpPr>
                  <a:spLocks noChangeArrowheads="1"/>
                </p:cNvSpPr>
                <p:nvPr/>
              </p:nvSpPr>
              <p:spPr bwMode="auto">
                <a:xfrm rot="-5139290">
                  <a:off x="990" y="1486"/>
                  <a:ext cx="20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4542" name="AutoShape 116"/>
                <p:cNvSpPr>
                  <a:spLocks noChangeArrowheads="1"/>
                </p:cNvSpPr>
                <p:nvPr/>
              </p:nvSpPr>
              <p:spPr bwMode="auto">
                <a:xfrm rot="-5139290">
                  <a:off x="1342" y="1483"/>
                  <a:ext cx="20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4543" name="AutoShape 117"/>
                <p:cNvSpPr>
                  <a:spLocks noChangeArrowheads="1"/>
                </p:cNvSpPr>
                <p:nvPr/>
              </p:nvSpPr>
              <p:spPr bwMode="auto">
                <a:xfrm rot="-5139290">
                  <a:off x="1694" y="1480"/>
                  <a:ext cx="20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4544" name="AutoShape 118"/>
                <p:cNvSpPr>
                  <a:spLocks noChangeArrowheads="1"/>
                </p:cNvSpPr>
                <p:nvPr/>
              </p:nvSpPr>
              <p:spPr bwMode="auto">
                <a:xfrm rot="-5139290">
                  <a:off x="2013" y="1499"/>
                  <a:ext cx="20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4545" name="AutoShape 119"/>
                <p:cNvSpPr>
                  <a:spLocks noChangeArrowheads="1"/>
                </p:cNvSpPr>
                <p:nvPr/>
              </p:nvSpPr>
              <p:spPr bwMode="auto">
                <a:xfrm rot="4006050">
                  <a:off x="2027" y="1824"/>
                  <a:ext cx="20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4546" name="AutoShape 120"/>
                <p:cNvSpPr>
                  <a:spLocks noChangeArrowheads="1"/>
                </p:cNvSpPr>
                <p:nvPr/>
              </p:nvSpPr>
              <p:spPr bwMode="auto">
                <a:xfrm rot="5255641">
                  <a:off x="1632" y="1833"/>
                  <a:ext cx="20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4547" name="AutoShape 121"/>
                <p:cNvSpPr>
                  <a:spLocks noChangeArrowheads="1"/>
                </p:cNvSpPr>
                <p:nvPr/>
              </p:nvSpPr>
              <p:spPr bwMode="auto">
                <a:xfrm rot="5255641">
                  <a:off x="1253" y="1831"/>
                  <a:ext cx="20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4548" name="AutoShape 122"/>
                <p:cNvSpPr>
                  <a:spLocks noChangeArrowheads="1"/>
                </p:cNvSpPr>
                <p:nvPr/>
              </p:nvSpPr>
              <p:spPr bwMode="auto">
                <a:xfrm rot="5255641">
                  <a:off x="896" y="1834"/>
                  <a:ext cx="20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4549" name="AutoShape 123"/>
                <p:cNvSpPr>
                  <a:spLocks noChangeArrowheads="1"/>
                </p:cNvSpPr>
                <p:nvPr/>
              </p:nvSpPr>
              <p:spPr bwMode="auto">
                <a:xfrm rot="6362162">
                  <a:off x="468" y="1810"/>
                  <a:ext cx="207" cy="2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104533" name="Oval 124"/>
              <p:cNvSpPr>
                <a:spLocks noChangeArrowheads="1"/>
              </p:cNvSpPr>
              <p:nvPr/>
            </p:nvSpPr>
            <p:spPr bwMode="auto">
              <a:xfrm>
                <a:off x="2297" y="2822"/>
                <a:ext cx="115" cy="125"/>
              </a:xfrm>
              <a:prstGeom prst="ellipse">
                <a:avLst/>
              </a:prstGeom>
              <a:solidFill>
                <a:schemeClr val="tx1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34" name="Line 125"/>
              <p:cNvSpPr>
                <a:spLocks noChangeShapeType="1"/>
              </p:cNvSpPr>
              <p:nvPr/>
            </p:nvSpPr>
            <p:spPr bwMode="auto">
              <a:xfrm>
                <a:off x="2326" y="2452"/>
                <a:ext cx="229" cy="14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535" name="Line 126"/>
              <p:cNvSpPr>
                <a:spLocks noChangeShapeType="1"/>
              </p:cNvSpPr>
              <p:nvPr/>
            </p:nvSpPr>
            <p:spPr bwMode="auto">
              <a:xfrm>
                <a:off x="1767" y="2084"/>
                <a:ext cx="229" cy="14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536" name="Line 127"/>
              <p:cNvSpPr>
                <a:spLocks noChangeShapeType="1"/>
              </p:cNvSpPr>
              <p:nvPr/>
            </p:nvSpPr>
            <p:spPr bwMode="auto">
              <a:xfrm>
                <a:off x="1155" y="1672"/>
                <a:ext cx="229" cy="14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537" name="Oval 128"/>
              <p:cNvSpPr>
                <a:spLocks noChangeArrowheads="1"/>
              </p:cNvSpPr>
              <p:nvPr/>
            </p:nvSpPr>
            <p:spPr bwMode="auto">
              <a:xfrm>
                <a:off x="1106" y="2029"/>
                <a:ext cx="115" cy="125"/>
              </a:xfrm>
              <a:prstGeom prst="ellipse">
                <a:avLst/>
              </a:prstGeom>
              <a:solidFill>
                <a:schemeClr val="tx1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38" name="Oval 129"/>
              <p:cNvSpPr>
                <a:spLocks noChangeArrowheads="1"/>
              </p:cNvSpPr>
              <p:nvPr/>
            </p:nvSpPr>
            <p:spPr bwMode="auto">
              <a:xfrm>
                <a:off x="652" y="2098"/>
                <a:ext cx="141" cy="159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cs-CZ" sz="1400">
                    <a:latin typeface="Times New Roman" pitchFamily="18" charset="0"/>
                  </a:rPr>
                  <a:t>H</a:t>
                </a:r>
                <a:r>
                  <a:rPr lang="cs-CZ" sz="1400" baseline="30000">
                    <a:latin typeface="Times New Roman" pitchFamily="18" charset="0"/>
                  </a:rPr>
                  <a:t>+</a:t>
                </a:r>
                <a:endParaRPr lang="cs-CZ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0" name="Group 130"/>
          <p:cNvGrpSpPr>
            <a:grpSpLocks/>
          </p:cNvGrpSpPr>
          <p:nvPr/>
        </p:nvGrpSpPr>
        <p:grpSpPr bwMode="auto">
          <a:xfrm>
            <a:off x="3055938" y="4286250"/>
            <a:ext cx="4248150" cy="2571750"/>
            <a:chOff x="965" y="2700"/>
            <a:chExt cx="2676" cy="1620"/>
          </a:xfrm>
        </p:grpSpPr>
        <p:sp>
          <p:nvSpPr>
            <p:cNvPr id="104513" name="Oval 131"/>
            <p:cNvSpPr>
              <a:spLocks noChangeArrowheads="1"/>
            </p:cNvSpPr>
            <p:nvPr/>
          </p:nvSpPr>
          <p:spPr bwMode="auto">
            <a:xfrm>
              <a:off x="2629" y="3662"/>
              <a:ext cx="202" cy="225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cs-CZ" sz="1400">
                  <a:latin typeface="Times New Roman" pitchFamily="18" charset="0"/>
                </a:rPr>
                <a:t>Na</a:t>
              </a:r>
              <a:r>
                <a:rPr lang="cs-CZ" sz="1400" baseline="30000">
                  <a:latin typeface="Times New Roman" pitchFamily="18" charset="0"/>
                </a:rPr>
                <a:t>+</a:t>
              </a: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4514" name="Line 132"/>
            <p:cNvSpPr>
              <a:spLocks noChangeShapeType="1"/>
            </p:cNvSpPr>
            <p:nvPr/>
          </p:nvSpPr>
          <p:spPr bwMode="auto">
            <a:xfrm>
              <a:off x="2418" y="2876"/>
              <a:ext cx="36" cy="10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15" name="Line 133"/>
            <p:cNvSpPr>
              <a:spLocks noChangeShapeType="1"/>
            </p:cNvSpPr>
            <p:nvPr/>
          </p:nvSpPr>
          <p:spPr bwMode="auto">
            <a:xfrm rot="-87998">
              <a:off x="2329" y="2926"/>
              <a:ext cx="236" cy="9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16" name="Oval 134"/>
            <p:cNvSpPr>
              <a:spLocks noChangeArrowheads="1"/>
            </p:cNvSpPr>
            <p:nvPr/>
          </p:nvSpPr>
          <p:spPr bwMode="auto">
            <a:xfrm>
              <a:off x="1281" y="2840"/>
              <a:ext cx="202" cy="225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cs-CZ" sz="1400">
                  <a:latin typeface="Times New Roman" pitchFamily="18" charset="0"/>
                </a:rPr>
                <a:t>Na</a:t>
              </a:r>
              <a:r>
                <a:rPr lang="cs-CZ" sz="1400" baseline="30000">
                  <a:latin typeface="Times New Roman" pitchFamily="18" charset="0"/>
                </a:rPr>
                <a:t>+</a:t>
              </a: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4517" name="Oval 135"/>
            <p:cNvSpPr>
              <a:spLocks noChangeArrowheads="1"/>
            </p:cNvSpPr>
            <p:nvPr/>
          </p:nvSpPr>
          <p:spPr bwMode="auto">
            <a:xfrm>
              <a:off x="1857" y="3204"/>
              <a:ext cx="202" cy="225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cs-CZ" sz="1400">
                  <a:latin typeface="Times New Roman" pitchFamily="18" charset="0"/>
                </a:rPr>
                <a:t>Na</a:t>
              </a:r>
              <a:r>
                <a:rPr lang="cs-CZ" sz="1400" baseline="30000">
                  <a:latin typeface="Times New Roman" pitchFamily="18" charset="0"/>
                </a:rPr>
                <a:t>+</a:t>
              </a: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4518" name="Line 136"/>
            <p:cNvSpPr>
              <a:spLocks noChangeShapeType="1"/>
            </p:cNvSpPr>
            <p:nvPr/>
          </p:nvSpPr>
          <p:spPr bwMode="auto">
            <a:xfrm>
              <a:off x="1337" y="2700"/>
              <a:ext cx="229" cy="1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19" name="Line 137"/>
            <p:cNvSpPr>
              <a:spLocks noChangeShapeType="1"/>
            </p:cNvSpPr>
            <p:nvPr/>
          </p:nvSpPr>
          <p:spPr bwMode="auto">
            <a:xfrm>
              <a:off x="1924" y="3102"/>
              <a:ext cx="229" cy="1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20" name="Line 138"/>
            <p:cNvSpPr>
              <a:spLocks noChangeShapeType="1"/>
            </p:cNvSpPr>
            <p:nvPr/>
          </p:nvSpPr>
          <p:spPr bwMode="auto">
            <a:xfrm>
              <a:off x="2465" y="2941"/>
              <a:ext cx="0" cy="2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21" name="Line 139"/>
            <p:cNvSpPr>
              <a:spLocks noChangeShapeType="1"/>
            </p:cNvSpPr>
            <p:nvPr/>
          </p:nvSpPr>
          <p:spPr bwMode="auto">
            <a:xfrm>
              <a:off x="2516" y="3446"/>
              <a:ext cx="71" cy="2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22" name="Line 140"/>
            <p:cNvSpPr>
              <a:spLocks noChangeShapeType="1"/>
            </p:cNvSpPr>
            <p:nvPr/>
          </p:nvSpPr>
          <p:spPr bwMode="auto">
            <a:xfrm flipH="1">
              <a:off x="2387" y="3444"/>
              <a:ext cx="6" cy="2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23" name="Text Box 141"/>
            <p:cNvSpPr txBox="1">
              <a:spLocks noChangeArrowheads="1"/>
            </p:cNvSpPr>
            <p:nvPr/>
          </p:nvSpPr>
          <p:spPr bwMode="auto">
            <a:xfrm>
              <a:off x="1979" y="4128"/>
              <a:ext cx="166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cs-CZ" sz="1400">
                  <a:latin typeface="Times New Roman" pitchFamily="18" charset="0"/>
                </a:rPr>
                <a:t>Elektrický a koncentrační gradient</a:t>
              </a: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4524" name="Line 142"/>
            <p:cNvSpPr>
              <a:spLocks noChangeShapeType="1"/>
            </p:cNvSpPr>
            <p:nvPr/>
          </p:nvSpPr>
          <p:spPr bwMode="auto">
            <a:xfrm flipH="1">
              <a:off x="2161" y="3659"/>
              <a:ext cx="0" cy="46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25" name="Line 143"/>
            <p:cNvSpPr>
              <a:spLocks noChangeShapeType="1"/>
            </p:cNvSpPr>
            <p:nvPr/>
          </p:nvSpPr>
          <p:spPr bwMode="auto">
            <a:xfrm>
              <a:off x="2325" y="3749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526" name="Rectangle 144"/>
            <p:cNvSpPr>
              <a:spLocks noChangeArrowheads="1"/>
            </p:cNvSpPr>
            <p:nvPr/>
          </p:nvSpPr>
          <p:spPr bwMode="auto">
            <a:xfrm rot="1973419" flipV="1">
              <a:off x="965" y="3369"/>
              <a:ext cx="1680" cy="56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27" name="AutoShape 145"/>
            <p:cNvSpPr>
              <a:spLocks noChangeArrowheads="1"/>
            </p:cNvSpPr>
            <p:nvPr/>
          </p:nvSpPr>
          <p:spPr bwMode="auto">
            <a:xfrm>
              <a:off x="2357" y="3726"/>
              <a:ext cx="316" cy="316"/>
            </a:xfrm>
            <a:prstGeom prst="sun">
              <a:avLst>
                <a:gd name="adj" fmla="val 25000"/>
              </a:avLst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4279901" y="3494089"/>
            <a:ext cx="360363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1200" b="1">
                <a:latin typeface="Times New Roman" pitchFamily="18" charset="0"/>
              </a:rPr>
              <a:t>H</a:t>
            </a:r>
            <a:r>
              <a:rPr lang="cs-CZ" sz="1200" b="1" baseline="5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41315" name="AutoShape 3"/>
          <p:cNvSpPr>
            <a:spLocks noChangeArrowheads="1"/>
          </p:cNvSpPr>
          <p:nvPr/>
        </p:nvSpPr>
        <p:spPr bwMode="auto">
          <a:xfrm>
            <a:off x="5073650" y="2001838"/>
            <a:ext cx="2095500" cy="264001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141316" name="Oval 4"/>
          <p:cNvSpPr>
            <a:spLocks noChangeArrowheads="1"/>
          </p:cNvSpPr>
          <p:nvPr/>
        </p:nvSpPr>
        <p:spPr bwMode="auto">
          <a:xfrm>
            <a:off x="4862514" y="3679826"/>
            <a:ext cx="441325" cy="436563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17" name="Line 5"/>
          <p:cNvSpPr>
            <a:spLocks noChangeShapeType="1"/>
          </p:cNvSpPr>
          <p:nvPr/>
        </p:nvSpPr>
        <p:spPr bwMode="auto">
          <a:xfrm>
            <a:off x="4645026" y="4124325"/>
            <a:ext cx="1171575" cy="79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1318" name="Freeform 6"/>
          <p:cNvSpPr>
            <a:spLocks/>
          </p:cNvSpPr>
          <p:nvPr/>
        </p:nvSpPr>
        <p:spPr bwMode="auto">
          <a:xfrm>
            <a:off x="4594225" y="3201988"/>
            <a:ext cx="1119188" cy="506412"/>
          </a:xfrm>
          <a:custGeom>
            <a:avLst/>
            <a:gdLst>
              <a:gd name="T0" fmla="*/ 0 w 760"/>
              <a:gd name="T1" fmla="*/ 465549 h 347"/>
              <a:gd name="T2" fmla="*/ 942474 w 760"/>
              <a:gd name="T3" fmla="*/ 429064 h 347"/>
              <a:gd name="T4" fmla="*/ 1063229 w 760"/>
              <a:gd name="T5" fmla="*/ 0 h 347"/>
              <a:gd name="T6" fmla="*/ 0 60000 65536"/>
              <a:gd name="T7" fmla="*/ 0 60000 65536"/>
              <a:gd name="T8" fmla="*/ 0 60000 65536"/>
              <a:gd name="T9" fmla="*/ 0 w 760"/>
              <a:gd name="T10" fmla="*/ 0 h 347"/>
              <a:gd name="T11" fmla="*/ 760 w 760"/>
              <a:gd name="T12" fmla="*/ 347 h 3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0" h="347">
                <a:moveTo>
                  <a:pt x="0" y="319"/>
                </a:moveTo>
                <a:cubicBezTo>
                  <a:pt x="107" y="315"/>
                  <a:pt x="520" y="347"/>
                  <a:pt x="640" y="294"/>
                </a:cubicBezTo>
                <a:cubicBezTo>
                  <a:pt x="760" y="241"/>
                  <a:pt x="716" y="98"/>
                  <a:pt x="722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5859002" y="3900638"/>
            <a:ext cx="55496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b="1">
                <a:latin typeface="Times New Roman" pitchFamily="18" charset="0"/>
              </a:rPr>
              <a:t>Na</a:t>
            </a:r>
            <a:r>
              <a:rPr lang="cs-CZ" b="1" baseline="5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41320" name="Oval 8"/>
          <p:cNvSpPr>
            <a:spLocks noChangeArrowheads="1"/>
          </p:cNvSpPr>
          <p:nvPr/>
        </p:nvSpPr>
        <p:spPr bwMode="auto">
          <a:xfrm>
            <a:off x="6918326" y="3675063"/>
            <a:ext cx="441325" cy="436562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21" name="Line 9"/>
          <p:cNvSpPr>
            <a:spLocks noChangeShapeType="1"/>
          </p:cNvSpPr>
          <p:nvPr/>
        </p:nvSpPr>
        <p:spPr bwMode="auto">
          <a:xfrm>
            <a:off x="6402388" y="4143375"/>
            <a:ext cx="123666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6191250" y="3433763"/>
            <a:ext cx="598488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2800" b="1">
                <a:latin typeface="Times New Roman" pitchFamily="18" charset="0"/>
              </a:rPr>
              <a:t>K</a:t>
            </a:r>
            <a:r>
              <a:rPr lang="cs-CZ" sz="2800" b="1" baseline="5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41323" name="Freeform 11"/>
          <p:cNvSpPr>
            <a:spLocks/>
          </p:cNvSpPr>
          <p:nvPr/>
        </p:nvSpPr>
        <p:spPr bwMode="auto">
          <a:xfrm>
            <a:off x="6370639" y="2838451"/>
            <a:ext cx="1335087" cy="631825"/>
          </a:xfrm>
          <a:custGeom>
            <a:avLst/>
            <a:gdLst>
              <a:gd name="T0" fmla="*/ 1335087 w 1098"/>
              <a:gd name="T1" fmla="*/ 46556 h 475"/>
              <a:gd name="T2" fmla="*/ 214003 w 1098"/>
              <a:gd name="T3" fmla="*/ 97102 h 475"/>
              <a:gd name="T4" fmla="*/ 53501 w 1098"/>
              <a:gd name="T5" fmla="*/ 631825 h 475"/>
              <a:gd name="T6" fmla="*/ 0 60000 65536"/>
              <a:gd name="T7" fmla="*/ 0 60000 65536"/>
              <a:gd name="T8" fmla="*/ 0 60000 65536"/>
              <a:gd name="T9" fmla="*/ 0 w 1098"/>
              <a:gd name="T10" fmla="*/ 0 h 475"/>
              <a:gd name="T11" fmla="*/ 1098 w 1098"/>
              <a:gd name="T12" fmla="*/ 475 h 4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8" h="475">
                <a:moveTo>
                  <a:pt x="1098" y="35"/>
                </a:moveTo>
                <a:cubicBezTo>
                  <a:pt x="943" y="40"/>
                  <a:pt x="352" y="0"/>
                  <a:pt x="176" y="73"/>
                </a:cubicBezTo>
                <a:cubicBezTo>
                  <a:pt x="0" y="146"/>
                  <a:pt x="56" y="357"/>
                  <a:pt x="44" y="475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24" name="AutoShape 12"/>
          <p:cNvSpPr>
            <a:spLocks noChangeArrowheads="1"/>
          </p:cNvSpPr>
          <p:nvPr/>
        </p:nvSpPr>
        <p:spPr bwMode="auto">
          <a:xfrm rot="5475238">
            <a:off x="7032626" y="2592389"/>
            <a:ext cx="314325" cy="561975"/>
          </a:xfrm>
          <a:prstGeom prst="can">
            <a:avLst>
              <a:gd name="adj" fmla="val 36436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25" name="Freeform 13"/>
          <p:cNvSpPr>
            <a:spLocks/>
          </p:cNvSpPr>
          <p:nvPr/>
        </p:nvSpPr>
        <p:spPr bwMode="auto">
          <a:xfrm>
            <a:off x="7369175" y="2882900"/>
            <a:ext cx="103188" cy="1588"/>
          </a:xfrm>
          <a:custGeom>
            <a:avLst/>
            <a:gdLst>
              <a:gd name="T0" fmla="*/ 0 w 70"/>
              <a:gd name="T1" fmla="*/ 0 h 1"/>
              <a:gd name="T2" fmla="*/ 103188 w 70"/>
              <a:gd name="T3" fmla="*/ 0 h 1"/>
              <a:gd name="T4" fmla="*/ 0 60000 65536"/>
              <a:gd name="T5" fmla="*/ 0 60000 65536"/>
              <a:gd name="T6" fmla="*/ 0 w 70"/>
              <a:gd name="T7" fmla="*/ 0 h 1"/>
              <a:gd name="T8" fmla="*/ 70 w 7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0" h="1">
                <a:moveTo>
                  <a:pt x="0" y="0"/>
                </a:moveTo>
                <a:lnTo>
                  <a:pt x="7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26" name="Freeform 14"/>
          <p:cNvSpPr>
            <a:spLocks/>
          </p:cNvSpPr>
          <p:nvPr/>
        </p:nvSpPr>
        <p:spPr bwMode="auto">
          <a:xfrm>
            <a:off x="6640514" y="3033713"/>
            <a:ext cx="1265237" cy="685800"/>
          </a:xfrm>
          <a:custGeom>
            <a:avLst/>
            <a:gdLst>
              <a:gd name="T0" fmla="*/ 0 w 1094"/>
              <a:gd name="T1" fmla="*/ 634838 h 471"/>
              <a:gd name="T2" fmla="*/ 1066315 w 1094"/>
              <a:gd name="T3" fmla="*/ 579508 h 471"/>
              <a:gd name="T4" fmla="*/ 1197002 w 1094"/>
              <a:gd name="T5" fmla="*/ 0 h 471"/>
              <a:gd name="T6" fmla="*/ 0 60000 65536"/>
              <a:gd name="T7" fmla="*/ 0 60000 65536"/>
              <a:gd name="T8" fmla="*/ 0 60000 65536"/>
              <a:gd name="T9" fmla="*/ 0 w 1094"/>
              <a:gd name="T10" fmla="*/ 0 h 471"/>
              <a:gd name="T11" fmla="*/ 1094 w 1094"/>
              <a:gd name="T12" fmla="*/ 471 h 4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4" h="471">
                <a:moveTo>
                  <a:pt x="0" y="436"/>
                </a:moveTo>
                <a:cubicBezTo>
                  <a:pt x="155" y="431"/>
                  <a:pt x="750" y="471"/>
                  <a:pt x="922" y="398"/>
                </a:cubicBezTo>
                <a:cubicBezTo>
                  <a:pt x="1094" y="325"/>
                  <a:pt x="1024" y="92"/>
                  <a:pt x="1035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27" name="Text Box 15"/>
          <p:cNvSpPr txBox="1">
            <a:spLocks noChangeArrowheads="1"/>
          </p:cNvSpPr>
          <p:nvPr/>
        </p:nvSpPr>
        <p:spPr bwMode="auto">
          <a:xfrm>
            <a:off x="7643848" y="2657625"/>
            <a:ext cx="45236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b="1">
                <a:latin typeface="Times New Roman" pitchFamily="18" charset="0"/>
              </a:rPr>
              <a:t>K</a:t>
            </a:r>
            <a:r>
              <a:rPr lang="cs-CZ" b="1" baseline="5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41328" name="Text Box 16"/>
          <p:cNvSpPr txBox="1">
            <a:spLocks noChangeArrowheads="1"/>
          </p:cNvSpPr>
          <p:nvPr/>
        </p:nvSpPr>
        <p:spPr bwMode="auto">
          <a:xfrm>
            <a:off x="5451510" y="2805263"/>
            <a:ext cx="45236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b="1">
                <a:latin typeface="Times New Roman" pitchFamily="18" charset="0"/>
              </a:rPr>
              <a:t>H</a:t>
            </a:r>
            <a:r>
              <a:rPr lang="cs-CZ" b="1" baseline="5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41329" name="Freeform 17"/>
          <p:cNvSpPr>
            <a:spLocks/>
          </p:cNvSpPr>
          <p:nvPr/>
        </p:nvSpPr>
        <p:spPr bwMode="auto">
          <a:xfrm>
            <a:off x="5624514" y="2395539"/>
            <a:ext cx="458787" cy="473075"/>
          </a:xfrm>
          <a:custGeom>
            <a:avLst/>
            <a:gdLst>
              <a:gd name="T0" fmla="*/ 17646 w 312"/>
              <a:gd name="T1" fmla="*/ 473075 h 324"/>
              <a:gd name="T2" fmla="*/ 73524 w 312"/>
              <a:gd name="T3" fmla="*/ 74466 h 324"/>
              <a:gd name="T4" fmla="*/ 458787 w 312"/>
              <a:gd name="T5" fmla="*/ 26282 h 324"/>
              <a:gd name="T6" fmla="*/ 0 60000 65536"/>
              <a:gd name="T7" fmla="*/ 0 60000 65536"/>
              <a:gd name="T8" fmla="*/ 0 60000 65536"/>
              <a:gd name="T9" fmla="*/ 0 w 312"/>
              <a:gd name="T10" fmla="*/ 0 h 324"/>
              <a:gd name="T11" fmla="*/ 312 w 312"/>
              <a:gd name="T12" fmla="*/ 324 h 3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2" h="324">
                <a:moveTo>
                  <a:pt x="12" y="324"/>
                </a:moveTo>
                <a:cubicBezTo>
                  <a:pt x="18" y="279"/>
                  <a:pt x="0" y="102"/>
                  <a:pt x="50" y="51"/>
                </a:cubicBezTo>
                <a:cubicBezTo>
                  <a:pt x="100" y="0"/>
                  <a:pt x="149" y="18"/>
                  <a:pt x="312" y="18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30" name="Text Box 18"/>
          <p:cNvSpPr txBox="1">
            <a:spLocks noChangeArrowheads="1"/>
          </p:cNvSpPr>
          <p:nvPr/>
        </p:nvSpPr>
        <p:spPr bwMode="auto">
          <a:xfrm>
            <a:off x="6006683" y="2244826"/>
            <a:ext cx="120257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1400" b="1" i="1" dirty="0">
                <a:latin typeface="Times New Roman" pitchFamily="18" charset="0"/>
              </a:rPr>
              <a:t>metabolismus</a:t>
            </a:r>
            <a:endParaRPr lang="cs-CZ" sz="2400" dirty="0">
              <a:latin typeface="Times New Roman" pitchFamily="18" charset="0"/>
            </a:endParaRPr>
          </a:p>
        </p:txBody>
      </p:sp>
      <p:sp>
        <p:nvSpPr>
          <p:cNvPr id="141331" name="Text Box 19"/>
          <p:cNvSpPr txBox="1">
            <a:spLocks noChangeArrowheads="1"/>
          </p:cNvSpPr>
          <p:nvPr/>
        </p:nvSpPr>
        <p:spPr bwMode="auto">
          <a:xfrm>
            <a:off x="3978275" y="3902076"/>
            <a:ext cx="757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2800" b="1">
                <a:latin typeface="Times New Roman" pitchFamily="18" charset="0"/>
              </a:rPr>
              <a:t>Na</a:t>
            </a:r>
            <a:r>
              <a:rPr lang="cs-CZ" sz="2800" b="1" baseline="5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59764" name="Freeform 20"/>
          <p:cNvSpPr>
            <a:spLocks/>
          </p:cNvSpPr>
          <p:nvPr/>
        </p:nvSpPr>
        <p:spPr bwMode="auto">
          <a:xfrm>
            <a:off x="7532689" y="2916238"/>
            <a:ext cx="966787" cy="1035050"/>
          </a:xfrm>
          <a:custGeom>
            <a:avLst/>
            <a:gdLst>
              <a:gd name="T0" fmla="*/ 503237 w 609"/>
              <a:gd name="T1" fmla="*/ 0 h 652"/>
              <a:gd name="T2" fmla="*/ 917575 w 609"/>
              <a:gd name="T3" fmla="*/ 200025 h 652"/>
              <a:gd name="T4" fmla="*/ 814387 w 609"/>
              <a:gd name="T5" fmla="*/ 901700 h 652"/>
              <a:gd name="T6" fmla="*/ 0 w 609"/>
              <a:gd name="T7" fmla="*/ 995363 h 652"/>
              <a:gd name="T8" fmla="*/ 0 60000 65536"/>
              <a:gd name="T9" fmla="*/ 0 60000 65536"/>
              <a:gd name="T10" fmla="*/ 0 60000 65536"/>
              <a:gd name="T11" fmla="*/ 0 60000 65536"/>
              <a:gd name="T12" fmla="*/ 0 w 609"/>
              <a:gd name="T13" fmla="*/ 0 h 652"/>
              <a:gd name="T14" fmla="*/ 609 w 609"/>
              <a:gd name="T15" fmla="*/ 652 h 6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9" h="652">
                <a:moveTo>
                  <a:pt x="317" y="0"/>
                </a:moveTo>
                <a:cubicBezTo>
                  <a:pt x="361" y="21"/>
                  <a:pt x="545" y="31"/>
                  <a:pt x="578" y="126"/>
                </a:cubicBezTo>
                <a:cubicBezTo>
                  <a:pt x="590" y="171"/>
                  <a:pt x="609" y="484"/>
                  <a:pt x="513" y="568"/>
                </a:cubicBezTo>
                <a:cubicBezTo>
                  <a:pt x="417" y="652"/>
                  <a:pt x="107" y="615"/>
                  <a:pt x="0" y="627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65" name="Text Box 21"/>
          <p:cNvSpPr txBox="1">
            <a:spLocks noChangeArrowheads="1"/>
          </p:cNvSpPr>
          <p:nvPr/>
        </p:nvSpPr>
        <p:spPr bwMode="auto">
          <a:xfrm>
            <a:off x="7921625" y="3651251"/>
            <a:ext cx="2476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1000" b="1" i="1">
                <a:latin typeface="Times New Roman" pitchFamily="18" charset="0"/>
              </a:rPr>
              <a:t>2</a:t>
            </a:r>
            <a:endParaRPr lang="cs-CZ" sz="1000" i="1">
              <a:latin typeface="Times New Roman" pitchFamily="18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321300" y="3055938"/>
            <a:ext cx="781050" cy="939800"/>
            <a:chOff x="2392" y="1925"/>
            <a:chExt cx="492" cy="592"/>
          </a:xfrm>
        </p:grpSpPr>
        <p:sp>
          <p:nvSpPr>
            <p:cNvPr id="141354" name="Oval 23"/>
            <p:cNvSpPr>
              <a:spLocks noChangeArrowheads="1"/>
            </p:cNvSpPr>
            <p:nvPr/>
          </p:nvSpPr>
          <p:spPr bwMode="auto">
            <a:xfrm>
              <a:off x="2392" y="2403"/>
              <a:ext cx="115" cy="1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cs-CZ">
                  <a:latin typeface="Times New Roman" pitchFamily="18" charset="0"/>
                </a:rPr>
                <a:t>+</a:t>
              </a: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41355" name="Freeform 24"/>
            <p:cNvSpPr>
              <a:spLocks/>
            </p:cNvSpPr>
            <p:nvPr/>
          </p:nvSpPr>
          <p:spPr bwMode="auto">
            <a:xfrm>
              <a:off x="2531" y="1925"/>
              <a:ext cx="353" cy="534"/>
            </a:xfrm>
            <a:custGeom>
              <a:avLst/>
              <a:gdLst>
                <a:gd name="T0" fmla="*/ 142 w 353"/>
                <a:gd name="T1" fmla="*/ 0 h 534"/>
                <a:gd name="T2" fmla="*/ 316 w 353"/>
                <a:gd name="T3" fmla="*/ 81 h 534"/>
                <a:gd name="T4" fmla="*/ 300 w 353"/>
                <a:gd name="T5" fmla="*/ 420 h 534"/>
                <a:gd name="T6" fmla="*/ 0 w 353"/>
                <a:gd name="T7" fmla="*/ 534 h 5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3"/>
                <a:gd name="T13" fmla="*/ 0 h 534"/>
                <a:gd name="T14" fmla="*/ 353 w 353"/>
                <a:gd name="T15" fmla="*/ 534 h 5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3" h="534">
                  <a:moveTo>
                    <a:pt x="142" y="0"/>
                  </a:moveTo>
                  <a:cubicBezTo>
                    <a:pt x="171" y="13"/>
                    <a:pt x="290" y="11"/>
                    <a:pt x="316" y="81"/>
                  </a:cubicBezTo>
                  <a:cubicBezTo>
                    <a:pt x="342" y="151"/>
                    <a:pt x="353" y="344"/>
                    <a:pt x="300" y="420"/>
                  </a:cubicBezTo>
                  <a:cubicBezTo>
                    <a:pt x="247" y="496"/>
                    <a:pt x="62" y="510"/>
                    <a:pt x="0" y="53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56" name="Text Box 25"/>
            <p:cNvSpPr txBox="1">
              <a:spLocks noChangeArrowheads="1"/>
            </p:cNvSpPr>
            <p:nvPr/>
          </p:nvSpPr>
          <p:spPr bwMode="auto">
            <a:xfrm>
              <a:off x="2727" y="2171"/>
              <a:ext cx="156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cs-CZ" sz="1000" b="1" i="1">
                  <a:latin typeface="Times New Roman" pitchFamily="18" charset="0"/>
                </a:rPr>
                <a:t>4</a:t>
              </a:r>
              <a:endParaRPr lang="cs-CZ" sz="1000" i="1">
                <a:latin typeface="Times New Roman" pitchFamily="18" charset="0"/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138613" y="4138614"/>
            <a:ext cx="1928812" cy="1209675"/>
            <a:chOff x="1647" y="2607"/>
            <a:chExt cx="1215" cy="762"/>
          </a:xfrm>
        </p:grpSpPr>
        <p:sp>
          <p:nvSpPr>
            <p:cNvPr id="141347" name="Freeform 27"/>
            <p:cNvSpPr>
              <a:spLocks/>
            </p:cNvSpPr>
            <p:nvPr/>
          </p:nvSpPr>
          <p:spPr bwMode="auto">
            <a:xfrm>
              <a:off x="1647" y="2743"/>
              <a:ext cx="371" cy="603"/>
            </a:xfrm>
            <a:custGeom>
              <a:avLst/>
              <a:gdLst>
                <a:gd name="T0" fmla="*/ 27 w 371"/>
                <a:gd name="T1" fmla="*/ 0 h 603"/>
                <a:gd name="T2" fmla="*/ 27 w 371"/>
                <a:gd name="T3" fmla="*/ 213 h 603"/>
                <a:gd name="T4" fmla="*/ 22 w 371"/>
                <a:gd name="T5" fmla="*/ 404 h 603"/>
                <a:gd name="T6" fmla="*/ 93 w 371"/>
                <a:gd name="T7" fmla="*/ 529 h 603"/>
                <a:gd name="T8" fmla="*/ 295 w 371"/>
                <a:gd name="T9" fmla="*/ 584 h 603"/>
                <a:gd name="T10" fmla="*/ 371 w 371"/>
                <a:gd name="T11" fmla="*/ 415 h 6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1"/>
                <a:gd name="T19" fmla="*/ 0 h 603"/>
                <a:gd name="T20" fmla="*/ 371 w 371"/>
                <a:gd name="T21" fmla="*/ 603 h 6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1" h="603">
                  <a:moveTo>
                    <a:pt x="27" y="0"/>
                  </a:moveTo>
                  <a:cubicBezTo>
                    <a:pt x="27" y="35"/>
                    <a:pt x="28" y="146"/>
                    <a:pt x="27" y="213"/>
                  </a:cubicBezTo>
                  <a:cubicBezTo>
                    <a:pt x="30" y="244"/>
                    <a:pt x="0" y="345"/>
                    <a:pt x="22" y="404"/>
                  </a:cubicBezTo>
                  <a:cubicBezTo>
                    <a:pt x="33" y="456"/>
                    <a:pt x="48" y="499"/>
                    <a:pt x="93" y="529"/>
                  </a:cubicBezTo>
                  <a:cubicBezTo>
                    <a:pt x="138" y="559"/>
                    <a:pt x="249" y="603"/>
                    <a:pt x="295" y="584"/>
                  </a:cubicBezTo>
                  <a:cubicBezTo>
                    <a:pt x="341" y="565"/>
                    <a:pt x="355" y="450"/>
                    <a:pt x="371" y="41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1869" y="2607"/>
              <a:ext cx="993" cy="762"/>
              <a:chOff x="1869" y="2607"/>
              <a:chExt cx="993" cy="762"/>
            </a:xfrm>
          </p:grpSpPr>
          <p:sp>
            <p:nvSpPr>
              <p:cNvPr id="141349" name="Freeform 29"/>
              <p:cNvSpPr>
                <a:spLocks/>
              </p:cNvSpPr>
              <p:nvPr/>
            </p:nvSpPr>
            <p:spPr bwMode="auto">
              <a:xfrm>
                <a:off x="2345" y="2699"/>
                <a:ext cx="517" cy="670"/>
              </a:xfrm>
              <a:custGeom>
                <a:avLst/>
                <a:gdLst>
                  <a:gd name="T0" fmla="*/ 502 w 517"/>
                  <a:gd name="T1" fmla="*/ 0 h 670"/>
                  <a:gd name="T2" fmla="*/ 497 w 517"/>
                  <a:gd name="T3" fmla="*/ 224 h 670"/>
                  <a:gd name="T4" fmla="*/ 382 w 517"/>
                  <a:gd name="T5" fmla="*/ 600 h 670"/>
                  <a:gd name="T6" fmla="*/ 77 w 517"/>
                  <a:gd name="T7" fmla="*/ 644 h 670"/>
                  <a:gd name="T8" fmla="*/ 0 w 517"/>
                  <a:gd name="T9" fmla="*/ 447 h 6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7"/>
                  <a:gd name="T16" fmla="*/ 0 h 670"/>
                  <a:gd name="T17" fmla="*/ 517 w 517"/>
                  <a:gd name="T18" fmla="*/ 670 h 6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7" h="670">
                    <a:moveTo>
                      <a:pt x="502" y="0"/>
                    </a:moveTo>
                    <a:cubicBezTo>
                      <a:pt x="501" y="37"/>
                      <a:pt x="517" y="124"/>
                      <a:pt x="497" y="224"/>
                    </a:cubicBezTo>
                    <a:cubicBezTo>
                      <a:pt x="477" y="324"/>
                      <a:pt x="452" y="530"/>
                      <a:pt x="382" y="600"/>
                    </a:cubicBezTo>
                    <a:cubicBezTo>
                      <a:pt x="312" y="670"/>
                      <a:pt x="141" y="670"/>
                      <a:pt x="77" y="644"/>
                    </a:cubicBezTo>
                    <a:cubicBezTo>
                      <a:pt x="13" y="618"/>
                      <a:pt x="16" y="488"/>
                      <a:pt x="0" y="44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350" name="Line 30"/>
              <p:cNvSpPr>
                <a:spLocks noChangeShapeType="1"/>
              </p:cNvSpPr>
              <p:nvPr/>
            </p:nvSpPr>
            <p:spPr bwMode="auto">
              <a:xfrm flipV="1">
                <a:off x="2207" y="2724"/>
                <a:ext cx="2" cy="205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1351" name="Text Box 31"/>
              <p:cNvSpPr txBox="1">
                <a:spLocks noChangeArrowheads="1"/>
              </p:cNvSpPr>
              <p:nvPr/>
            </p:nvSpPr>
            <p:spPr bwMode="auto">
              <a:xfrm>
                <a:off x="2064" y="2772"/>
                <a:ext cx="156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cs-CZ" sz="1000" b="1" i="1">
                    <a:latin typeface="Times New Roman" pitchFamily="18" charset="0"/>
                  </a:rPr>
                  <a:t>5</a:t>
                </a:r>
                <a:endParaRPr lang="cs-CZ" sz="1000" i="1">
                  <a:latin typeface="Times New Roman" pitchFamily="18" charset="0"/>
                </a:endParaRPr>
              </a:p>
            </p:txBody>
          </p:sp>
          <p:sp>
            <p:nvSpPr>
              <p:cNvPr id="141352" name="Oval 32"/>
              <p:cNvSpPr>
                <a:spLocks noChangeArrowheads="1"/>
              </p:cNvSpPr>
              <p:nvPr/>
            </p:nvSpPr>
            <p:spPr bwMode="auto">
              <a:xfrm>
                <a:off x="1869" y="2922"/>
                <a:ext cx="618" cy="22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cs-CZ" sz="1200" b="1">
                    <a:latin typeface="Times New Roman" pitchFamily="18" charset="0"/>
                  </a:rPr>
                  <a:t>[Na</a:t>
                </a:r>
                <a:r>
                  <a:rPr lang="cs-CZ" sz="1200" b="1" baseline="30000">
                    <a:latin typeface="Times New Roman" pitchFamily="18" charset="0"/>
                  </a:rPr>
                  <a:t>+</a:t>
                </a:r>
                <a:r>
                  <a:rPr lang="cs-CZ" sz="1200" b="1">
                    <a:latin typeface="Times New Roman" pitchFamily="18" charset="0"/>
                  </a:rPr>
                  <a:t>]</a:t>
                </a:r>
                <a:r>
                  <a:rPr lang="cs-CZ" sz="1200" b="1" baseline="-25000">
                    <a:latin typeface="Times New Roman" pitchFamily="18" charset="0"/>
                  </a:rPr>
                  <a:t>e</a:t>
                </a:r>
                <a:r>
                  <a:rPr lang="cs-CZ" sz="1200" b="1">
                    <a:latin typeface="Times New Roman" pitchFamily="18" charset="0"/>
                  </a:rPr>
                  <a:t>-[Na</a:t>
                </a:r>
                <a:r>
                  <a:rPr lang="cs-CZ" sz="1200" b="1" baseline="30000">
                    <a:latin typeface="Times New Roman" pitchFamily="18" charset="0"/>
                  </a:rPr>
                  <a:t>+</a:t>
                </a:r>
                <a:r>
                  <a:rPr lang="cs-CZ" sz="1200" b="1">
                    <a:latin typeface="Times New Roman" pitchFamily="18" charset="0"/>
                  </a:rPr>
                  <a:t>]</a:t>
                </a:r>
                <a:r>
                  <a:rPr lang="cs-CZ" sz="1200" b="1" baseline="-25000">
                    <a:latin typeface="Times New Roman" pitchFamily="18" charset="0"/>
                  </a:rPr>
                  <a:t>i</a:t>
                </a: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41353" name="Oval 33"/>
              <p:cNvSpPr>
                <a:spLocks noChangeArrowheads="1"/>
              </p:cNvSpPr>
              <p:nvPr/>
            </p:nvSpPr>
            <p:spPr bwMode="auto">
              <a:xfrm>
                <a:off x="2167" y="2607"/>
                <a:ext cx="115" cy="11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cs-CZ">
                    <a:latin typeface="Times New Roman" pitchFamily="18" charset="0"/>
                  </a:rPr>
                  <a:t>+</a:t>
                </a:r>
                <a:endParaRPr lang="cs-CZ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6070601" y="3787776"/>
            <a:ext cx="822325" cy="295275"/>
            <a:chOff x="2864" y="2386"/>
            <a:chExt cx="518" cy="186"/>
          </a:xfrm>
        </p:grpSpPr>
        <p:sp>
          <p:nvSpPr>
            <p:cNvPr id="141344" name="Freeform 35"/>
            <p:cNvSpPr>
              <a:spLocks/>
            </p:cNvSpPr>
            <p:nvPr/>
          </p:nvSpPr>
          <p:spPr bwMode="auto">
            <a:xfrm>
              <a:off x="2864" y="2415"/>
              <a:ext cx="392" cy="120"/>
            </a:xfrm>
            <a:custGeom>
              <a:avLst/>
              <a:gdLst>
                <a:gd name="T0" fmla="*/ 0 w 365"/>
                <a:gd name="T1" fmla="*/ 120 h 120"/>
                <a:gd name="T2" fmla="*/ 93 w 365"/>
                <a:gd name="T3" fmla="*/ 28 h 120"/>
                <a:gd name="T4" fmla="*/ 392 w 365"/>
                <a:gd name="T5" fmla="*/ 49 h 120"/>
                <a:gd name="T6" fmla="*/ 0 60000 65536"/>
                <a:gd name="T7" fmla="*/ 0 60000 65536"/>
                <a:gd name="T8" fmla="*/ 0 60000 65536"/>
                <a:gd name="T9" fmla="*/ 0 w 365"/>
                <a:gd name="T10" fmla="*/ 0 h 120"/>
                <a:gd name="T11" fmla="*/ 365 w 365"/>
                <a:gd name="T12" fmla="*/ 120 h 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5" h="120">
                  <a:moveTo>
                    <a:pt x="0" y="120"/>
                  </a:moveTo>
                  <a:cubicBezTo>
                    <a:pt x="14" y="108"/>
                    <a:pt x="26" y="40"/>
                    <a:pt x="87" y="28"/>
                  </a:cubicBezTo>
                  <a:cubicBezTo>
                    <a:pt x="191" y="0"/>
                    <a:pt x="288" y="40"/>
                    <a:pt x="365" y="4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45" name="Text Box 36"/>
            <p:cNvSpPr txBox="1">
              <a:spLocks noChangeArrowheads="1"/>
            </p:cNvSpPr>
            <p:nvPr/>
          </p:nvSpPr>
          <p:spPr bwMode="auto">
            <a:xfrm>
              <a:off x="3007" y="2418"/>
              <a:ext cx="156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cs-CZ" sz="1000" b="1" i="1">
                  <a:latin typeface="Times New Roman" pitchFamily="18" charset="0"/>
                </a:rPr>
                <a:t>1</a:t>
              </a:r>
              <a:endParaRPr lang="cs-CZ" sz="1000" i="1">
                <a:latin typeface="Times New Roman" pitchFamily="18" charset="0"/>
              </a:endParaRPr>
            </a:p>
          </p:txBody>
        </p:sp>
        <p:sp>
          <p:nvSpPr>
            <p:cNvPr id="141346" name="Oval 37"/>
            <p:cNvSpPr>
              <a:spLocks noChangeArrowheads="1"/>
            </p:cNvSpPr>
            <p:nvPr/>
          </p:nvSpPr>
          <p:spPr bwMode="auto">
            <a:xfrm>
              <a:off x="3267" y="2386"/>
              <a:ext cx="115" cy="1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cs-CZ">
                  <a:latin typeface="Times New Roman" pitchFamily="18" charset="0"/>
                </a:rPr>
                <a:t>+</a:t>
              </a:r>
              <a:endParaRPr lang="cs-CZ" sz="2400">
                <a:latin typeface="Times New Roman" pitchFamily="18" charset="0"/>
              </a:endParaRPr>
            </a:p>
          </p:txBody>
        </p:sp>
      </p:grpSp>
      <p:sp>
        <p:nvSpPr>
          <p:cNvPr id="159782" name="Oval 38"/>
          <p:cNvSpPr>
            <a:spLocks noChangeArrowheads="1"/>
          </p:cNvSpPr>
          <p:nvPr/>
        </p:nvSpPr>
        <p:spPr bwMode="auto">
          <a:xfrm>
            <a:off x="7348538" y="3817939"/>
            <a:ext cx="182562" cy="1809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41338" name="Freeform 39"/>
          <p:cNvSpPr>
            <a:spLocks/>
          </p:cNvSpPr>
          <p:nvPr/>
        </p:nvSpPr>
        <p:spPr bwMode="auto">
          <a:xfrm>
            <a:off x="4572000" y="2674939"/>
            <a:ext cx="477838" cy="822325"/>
          </a:xfrm>
          <a:custGeom>
            <a:avLst/>
            <a:gdLst>
              <a:gd name="T0" fmla="*/ 0 w 301"/>
              <a:gd name="T1" fmla="*/ 0 h 518"/>
              <a:gd name="T2" fmla="*/ 381000 w 301"/>
              <a:gd name="T3" fmla="*/ 182562 h 518"/>
              <a:gd name="T4" fmla="*/ 466725 w 301"/>
              <a:gd name="T5" fmla="*/ 398462 h 518"/>
              <a:gd name="T6" fmla="*/ 441325 w 301"/>
              <a:gd name="T7" fmla="*/ 571500 h 518"/>
              <a:gd name="T8" fmla="*/ 242888 w 301"/>
              <a:gd name="T9" fmla="*/ 719137 h 518"/>
              <a:gd name="T10" fmla="*/ 17463 w 301"/>
              <a:gd name="T11" fmla="*/ 822325 h 5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1"/>
              <a:gd name="T19" fmla="*/ 0 h 518"/>
              <a:gd name="T20" fmla="*/ 301 w 301"/>
              <a:gd name="T21" fmla="*/ 518 h 5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1" h="518">
                <a:moveTo>
                  <a:pt x="0" y="0"/>
                </a:moveTo>
                <a:cubicBezTo>
                  <a:pt x="40" y="20"/>
                  <a:pt x="191" y="73"/>
                  <a:pt x="240" y="115"/>
                </a:cubicBezTo>
                <a:cubicBezTo>
                  <a:pt x="289" y="157"/>
                  <a:pt x="288" y="210"/>
                  <a:pt x="294" y="251"/>
                </a:cubicBezTo>
                <a:cubicBezTo>
                  <a:pt x="300" y="292"/>
                  <a:pt x="301" y="326"/>
                  <a:pt x="278" y="360"/>
                </a:cubicBezTo>
                <a:cubicBezTo>
                  <a:pt x="255" y="394"/>
                  <a:pt x="198" y="427"/>
                  <a:pt x="153" y="453"/>
                </a:cubicBezTo>
                <a:cubicBezTo>
                  <a:pt x="108" y="479"/>
                  <a:pt x="51" y="508"/>
                  <a:pt x="11" y="518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4367214" y="3644900"/>
            <a:ext cx="490537" cy="336550"/>
            <a:chOff x="1791" y="2296"/>
            <a:chExt cx="309" cy="212"/>
          </a:xfrm>
        </p:grpSpPr>
        <p:sp>
          <p:nvSpPr>
            <p:cNvPr id="141340" name="Oval 41"/>
            <p:cNvSpPr>
              <a:spLocks noChangeArrowheads="1"/>
            </p:cNvSpPr>
            <p:nvPr/>
          </p:nvSpPr>
          <p:spPr bwMode="auto">
            <a:xfrm>
              <a:off x="1985" y="2394"/>
              <a:ext cx="115" cy="1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cs-CZ" sz="2400" baseline="8000">
                  <a:latin typeface="Times New Roman" pitchFamily="18" charset="0"/>
                </a:rPr>
                <a:t>-</a:t>
              </a:r>
              <a:endParaRPr lang="cs-CZ" sz="2400">
                <a:latin typeface="Times New Roman" pitchFamily="18" charset="0"/>
              </a:endParaRPr>
            </a:p>
          </p:txBody>
        </p:sp>
        <p:grpSp>
          <p:nvGrpSpPr>
            <p:cNvPr id="7" name="Group 42"/>
            <p:cNvGrpSpPr>
              <a:grpSpLocks/>
            </p:cNvGrpSpPr>
            <p:nvPr/>
          </p:nvGrpSpPr>
          <p:grpSpPr bwMode="auto">
            <a:xfrm>
              <a:off x="1791" y="2296"/>
              <a:ext cx="183" cy="163"/>
              <a:chOff x="1791" y="2296"/>
              <a:chExt cx="183" cy="163"/>
            </a:xfrm>
          </p:grpSpPr>
          <p:sp>
            <p:nvSpPr>
              <p:cNvPr id="141342" name="Freeform 43"/>
              <p:cNvSpPr>
                <a:spLocks/>
              </p:cNvSpPr>
              <p:nvPr/>
            </p:nvSpPr>
            <p:spPr bwMode="auto">
              <a:xfrm>
                <a:off x="1791" y="2334"/>
                <a:ext cx="183" cy="125"/>
              </a:xfrm>
              <a:custGeom>
                <a:avLst/>
                <a:gdLst>
                  <a:gd name="T0" fmla="*/ 9 w 183"/>
                  <a:gd name="T1" fmla="*/ 0 h 125"/>
                  <a:gd name="T2" fmla="*/ 9 w 183"/>
                  <a:gd name="T3" fmla="*/ 81 h 125"/>
                  <a:gd name="T4" fmla="*/ 63 w 183"/>
                  <a:gd name="T5" fmla="*/ 120 h 125"/>
                  <a:gd name="T6" fmla="*/ 183 w 183"/>
                  <a:gd name="T7" fmla="*/ 109 h 1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3"/>
                  <a:gd name="T13" fmla="*/ 0 h 125"/>
                  <a:gd name="T14" fmla="*/ 183 w 183"/>
                  <a:gd name="T15" fmla="*/ 125 h 1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3" h="125">
                    <a:moveTo>
                      <a:pt x="9" y="0"/>
                    </a:moveTo>
                    <a:cubicBezTo>
                      <a:pt x="10" y="13"/>
                      <a:pt x="0" y="61"/>
                      <a:pt x="9" y="81"/>
                    </a:cubicBezTo>
                    <a:cubicBezTo>
                      <a:pt x="21" y="94"/>
                      <a:pt x="34" y="115"/>
                      <a:pt x="63" y="120"/>
                    </a:cubicBezTo>
                    <a:cubicBezTo>
                      <a:pt x="92" y="125"/>
                      <a:pt x="158" y="111"/>
                      <a:pt x="183" y="109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343" name="Text Box 44"/>
              <p:cNvSpPr txBox="1">
                <a:spLocks noChangeArrowheads="1"/>
              </p:cNvSpPr>
              <p:nvPr/>
            </p:nvSpPr>
            <p:spPr bwMode="auto">
              <a:xfrm>
                <a:off x="1791" y="2296"/>
                <a:ext cx="156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cs-CZ" sz="1000" b="1" i="1">
                    <a:latin typeface="Times New Roman" pitchFamily="18" charset="0"/>
                  </a:rPr>
                  <a:t>3</a:t>
                </a:r>
                <a:endParaRPr lang="cs-CZ" sz="1000" i="1"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9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64" grpId="0" animBg="1"/>
      <p:bldP spid="159765" grpId="0"/>
      <p:bldP spid="1597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534161" y="249239"/>
            <a:ext cx="4135444" cy="6481763"/>
            <a:chOff x="3156" y="157"/>
            <a:chExt cx="2605" cy="408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403" y="157"/>
              <a:ext cx="2116" cy="4083"/>
              <a:chOff x="3403" y="157"/>
              <a:chExt cx="2116" cy="4083"/>
            </a:xfrm>
          </p:grpSpPr>
          <p:sp>
            <p:nvSpPr>
              <p:cNvPr id="142472" name="Freeform 4"/>
              <p:cNvSpPr>
                <a:spLocks/>
              </p:cNvSpPr>
              <p:nvPr/>
            </p:nvSpPr>
            <p:spPr bwMode="auto">
              <a:xfrm>
                <a:off x="5303" y="2901"/>
                <a:ext cx="65" cy="1"/>
              </a:xfrm>
              <a:custGeom>
                <a:avLst/>
                <a:gdLst>
                  <a:gd name="T0" fmla="*/ 0 w 70"/>
                  <a:gd name="T1" fmla="*/ 0 h 1"/>
                  <a:gd name="T2" fmla="*/ 65 w 70"/>
                  <a:gd name="T3" fmla="*/ 0 h 1"/>
                  <a:gd name="T4" fmla="*/ 0 60000 65536"/>
                  <a:gd name="T5" fmla="*/ 0 60000 65536"/>
                  <a:gd name="T6" fmla="*/ 0 w 70"/>
                  <a:gd name="T7" fmla="*/ 0 h 1"/>
                  <a:gd name="T8" fmla="*/ 70 w 7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0" h="1">
                    <a:moveTo>
                      <a:pt x="0" y="0"/>
                    </a:moveTo>
                    <a:lnTo>
                      <a:pt x="70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73" name="AutoShape 5"/>
              <p:cNvSpPr>
                <a:spLocks noChangeArrowheads="1"/>
              </p:cNvSpPr>
              <p:nvPr/>
            </p:nvSpPr>
            <p:spPr bwMode="auto">
              <a:xfrm>
                <a:off x="3841" y="157"/>
                <a:ext cx="1657" cy="1743"/>
              </a:xfrm>
              <a:prstGeom prst="cloudCallout">
                <a:avLst>
                  <a:gd name="adj1" fmla="val -15361"/>
                  <a:gd name="adj2" fmla="val 72833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2474" name="AutoShape 6"/>
              <p:cNvSpPr>
                <a:spLocks noChangeArrowheads="1"/>
              </p:cNvSpPr>
              <p:nvPr/>
            </p:nvSpPr>
            <p:spPr bwMode="auto">
              <a:xfrm>
                <a:off x="4087" y="908"/>
                <a:ext cx="518" cy="715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75" name="Text Box 7"/>
              <p:cNvSpPr txBox="1">
                <a:spLocks noChangeArrowheads="1"/>
              </p:cNvSpPr>
              <p:nvPr/>
            </p:nvSpPr>
            <p:spPr bwMode="auto">
              <a:xfrm>
                <a:off x="4714" y="1374"/>
                <a:ext cx="32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cs-CZ" sz="2000" b="1">
                    <a:latin typeface="Times New Roman" pitchFamily="18" charset="0"/>
                  </a:rPr>
                  <a:t>K</a:t>
                </a:r>
                <a:r>
                  <a:rPr lang="cs-CZ" sz="2000" b="1" baseline="30000">
                    <a:latin typeface="Times New Roman" pitchFamily="18" charset="0"/>
                  </a:rPr>
                  <a:t>+</a:t>
                </a:r>
                <a:endParaRPr lang="cs-CZ" sz="3200" b="1" baseline="-25000">
                  <a:latin typeface="Times New Roman" pitchFamily="18" charset="0"/>
                </a:endParaRPr>
              </a:p>
            </p:txBody>
          </p:sp>
          <p:sp>
            <p:nvSpPr>
              <p:cNvPr id="142476" name="Text Box 8"/>
              <p:cNvSpPr txBox="1">
                <a:spLocks noChangeArrowheads="1"/>
              </p:cNvSpPr>
              <p:nvPr/>
            </p:nvSpPr>
            <p:spPr bwMode="auto">
              <a:xfrm>
                <a:off x="4705" y="1124"/>
                <a:ext cx="32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cs-CZ" sz="2000" b="1">
                    <a:latin typeface="Times New Roman" pitchFamily="18" charset="0"/>
                  </a:rPr>
                  <a:t>H</a:t>
                </a:r>
                <a:r>
                  <a:rPr lang="cs-CZ" sz="2000" b="1" baseline="30000">
                    <a:latin typeface="Times New Roman" pitchFamily="18" charset="0"/>
                  </a:rPr>
                  <a:t>+</a:t>
                </a:r>
                <a:endParaRPr lang="cs-CZ" sz="3200" b="1" baseline="-25000">
                  <a:latin typeface="Times New Roman" pitchFamily="18" charset="0"/>
                </a:endParaRPr>
              </a:p>
            </p:txBody>
          </p:sp>
          <p:sp>
            <p:nvSpPr>
              <p:cNvPr id="142477" name="Text Box 9"/>
              <p:cNvSpPr txBox="1">
                <a:spLocks noChangeArrowheads="1"/>
              </p:cNvSpPr>
              <p:nvPr/>
            </p:nvSpPr>
            <p:spPr bwMode="auto">
              <a:xfrm>
                <a:off x="4188" y="1366"/>
                <a:ext cx="32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cs-CZ" sz="2000" b="1">
                    <a:latin typeface="Times New Roman" pitchFamily="18" charset="0"/>
                  </a:rPr>
                  <a:t>K</a:t>
                </a:r>
                <a:r>
                  <a:rPr lang="cs-CZ" sz="2000" b="1" baseline="30000">
                    <a:latin typeface="Times New Roman" pitchFamily="18" charset="0"/>
                  </a:rPr>
                  <a:t>+</a:t>
                </a:r>
                <a:endParaRPr lang="cs-CZ" sz="3200" b="1" baseline="-25000">
                  <a:latin typeface="Times New Roman" pitchFamily="18" charset="0"/>
                </a:endParaRPr>
              </a:p>
            </p:txBody>
          </p:sp>
          <p:sp>
            <p:nvSpPr>
              <p:cNvPr id="142478" name="Text Box 10"/>
              <p:cNvSpPr txBox="1">
                <a:spLocks noChangeArrowheads="1"/>
              </p:cNvSpPr>
              <p:nvPr/>
            </p:nvSpPr>
            <p:spPr bwMode="auto">
              <a:xfrm>
                <a:off x="3923" y="379"/>
                <a:ext cx="1596" cy="4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ctr" eaLnBrk="0" hangingPunct="0"/>
                <a:r>
                  <a:rPr lang="cs-CZ" sz="1400" b="1" i="1" dirty="0">
                    <a:latin typeface="Times New Roman" pitchFamily="18" charset="0"/>
                  </a:rPr>
                  <a:t>Výměna H</a:t>
                </a:r>
                <a:r>
                  <a:rPr lang="cs-CZ" sz="1400" b="1" i="1" baseline="50000" dirty="0">
                    <a:latin typeface="Times New Roman" pitchFamily="18" charset="0"/>
                  </a:rPr>
                  <a:t>+</a:t>
                </a:r>
                <a:r>
                  <a:rPr lang="cs-CZ" sz="1400" b="1" i="1" dirty="0">
                    <a:latin typeface="Times New Roman" pitchFamily="18" charset="0"/>
                  </a:rPr>
                  <a:t>/K</a:t>
                </a:r>
                <a:r>
                  <a:rPr lang="cs-CZ" sz="1400" b="1" i="1" baseline="50000" dirty="0">
                    <a:latin typeface="Times New Roman" pitchFamily="18" charset="0"/>
                  </a:rPr>
                  <a:t>+</a:t>
                </a:r>
                <a:r>
                  <a:rPr lang="cs-CZ" sz="1400" b="1" i="1" dirty="0">
                    <a:latin typeface="Times New Roman" pitchFamily="18" charset="0"/>
                  </a:rPr>
                  <a:t> a H</a:t>
                </a:r>
                <a:r>
                  <a:rPr lang="cs-CZ" sz="1400" b="1" i="1" baseline="50000" dirty="0">
                    <a:latin typeface="Times New Roman" pitchFamily="18" charset="0"/>
                  </a:rPr>
                  <a:t>+</a:t>
                </a:r>
                <a:r>
                  <a:rPr lang="cs-CZ" sz="1400" b="1" i="1" dirty="0">
                    <a:latin typeface="Times New Roman" pitchFamily="18" charset="0"/>
                  </a:rPr>
                  <a:t>/Na</a:t>
                </a:r>
                <a:r>
                  <a:rPr lang="cs-CZ" sz="1400" b="1" i="1" baseline="50000" dirty="0">
                    <a:latin typeface="Times New Roman" pitchFamily="18" charset="0"/>
                  </a:rPr>
                  <a:t>+</a:t>
                </a:r>
                <a:r>
                  <a:rPr lang="cs-CZ" sz="1400" b="1" i="1" dirty="0">
                    <a:latin typeface="Times New Roman" pitchFamily="18" charset="0"/>
                  </a:rPr>
                  <a:t> při </a:t>
                </a:r>
                <a:r>
                  <a:rPr lang="cs-CZ" sz="1400" b="1" i="1" dirty="0" err="1">
                    <a:latin typeface="Times New Roman" pitchFamily="18" charset="0"/>
                  </a:rPr>
                  <a:t>acidémii</a:t>
                </a:r>
                <a:r>
                  <a:rPr lang="cs-CZ" sz="1400" b="1" i="1" dirty="0">
                    <a:latin typeface="Times New Roman" pitchFamily="18" charset="0"/>
                  </a:rPr>
                  <a:t> s hromaděním organických kyselin</a:t>
                </a:r>
              </a:p>
            </p:txBody>
          </p:sp>
          <p:sp>
            <p:nvSpPr>
              <p:cNvPr id="142479" name="Oval 11"/>
              <p:cNvSpPr>
                <a:spLocks noChangeArrowheads="1"/>
              </p:cNvSpPr>
              <p:nvPr/>
            </p:nvSpPr>
            <p:spPr bwMode="auto">
              <a:xfrm>
                <a:off x="4964" y="1172"/>
                <a:ext cx="163" cy="158"/>
              </a:xfrm>
              <a:prstGeom prst="ellipse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80" name="Text Box 12"/>
              <p:cNvSpPr txBox="1">
                <a:spLocks noChangeArrowheads="1"/>
              </p:cNvSpPr>
              <p:nvPr/>
            </p:nvSpPr>
            <p:spPr bwMode="auto">
              <a:xfrm>
                <a:off x="4105" y="931"/>
                <a:ext cx="43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cs-CZ" sz="2000" b="1">
                    <a:latin typeface="Times New Roman" pitchFamily="18" charset="0"/>
                  </a:rPr>
                  <a:t>Na</a:t>
                </a:r>
                <a:r>
                  <a:rPr lang="cs-CZ" sz="2000" b="1" baseline="30000">
                    <a:latin typeface="Times New Roman" pitchFamily="18" charset="0"/>
                  </a:rPr>
                  <a:t>+</a:t>
                </a:r>
                <a:endParaRPr lang="cs-CZ" sz="3200" b="1" baseline="-25000">
                  <a:latin typeface="Times New Roman" pitchFamily="18" charset="0"/>
                </a:endParaRPr>
              </a:p>
            </p:txBody>
          </p:sp>
          <p:sp>
            <p:nvSpPr>
              <p:cNvPr id="142481" name="Text Box 13"/>
              <p:cNvSpPr txBox="1">
                <a:spLocks noChangeArrowheads="1"/>
              </p:cNvSpPr>
              <p:nvPr/>
            </p:nvSpPr>
            <p:spPr bwMode="auto">
              <a:xfrm>
                <a:off x="4682" y="908"/>
                <a:ext cx="43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cs-CZ" sz="2000" b="1">
                    <a:latin typeface="Times New Roman" pitchFamily="18" charset="0"/>
                  </a:rPr>
                  <a:t>Na</a:t>
                </a:r>
                <a:r>
                  <a:rPr lang="cs-CZ" sz="2000" b="1" baseline="30000">
                    <a:latin typeface="Times New Roman" pitchFamily="18" charset="0"/>
                  </a:rPr>
                  <a:t>+</a:t>
                </a:r>
                <a:endParaRPr lang="cs-CZ" sz="3200" b="1" baseline="-25000">
                  <a:latin typeface="Times New Roman" pitchFamily="18" charset="0"/>
                </a:endParaRPr>
              </a:p>
            </p:txBody>
          </p:sp>
          <p:sp>
            <p:nvSpPr>
              <p:cNvPr id="142482" name="Text Box 14"/>
              <p:cNvSpPr txBox="1">
                <a:spLocks noChangeArrowheads="1"/>
              </p:cNvSpPr>
              <p:nvPr/>
            </p:nvSpPr>
            <p:spPr bwMode="auto">
              <a:xfrm>
                <a:off x="3403" y="4046"/>
                <a:ext cx="2056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cs-CZ" sz="1400" b="1" i="1" dirty="0">
                    <a:latin typeface="Times New Roman" pitchFamily="18" charset="0"/>
                  </a:rPr>
                  <a:t>a) </a:t>
                </a:r>
                <a:r>
                  <a:rPr lang="en-US" sz="1400" dirty="0"/>
                  <a:t>Acid</a:t>
                </a:r>
                <a:r>
                  <a:rPr lang="cs-CZ" sz="1400" dirty="0" err="1"/>
                  <a:t>émie</a:t>
                </a:r>
                <a:r>
                  <a:rPr lang="cs-CZ" sz="1400" dirty="0"/>
                  <a:t> s hromaděním </a:t>
                </a:r>
                <a:r>
                  <a:rPr lang="cs-CZ" sz="1400" dirty="0" err="1"/>
                  <a:t>org</a:t>
                </a:r>
                <a:r>
                  <a:rPr lang="cs-CZ" sz="1400" dirty="0"/>
                  <a:t>. kyselin</a:t>
                </a:r>
                <a:endParaRPr lang="en-US" sz="1400" dirty="0"/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3156" y="2335"/>
              <a:ext cx="2605" cy="1663"/>
              <a:chOff x="3156" y="2335"/>
              <a:chExt cx="2605" cy="1663"/>
            </a:xfrm>
          </p:grpSpPr>
          <p:sp>
            <p:nvSpPr>
              <p:cNvPr id="142453" name="AutoShape 16"/>
              <p:cNvSpPr>
                <a:spLocks noChangeArrowheads="1"/>
              </p:cNvSpPr>
              <p:nvPr/>
            </p:nvSpPr>
            <p:spPr bwMode="auto">
              <a:xfrm>
                <a:off x="3857" y="2335"/>
                <a:ext cx="1320" cy="1663"/>
              </a:xfrm>
              <a:prstGeom prst="roundRect">
                <a:avLst>
                  <a:gd name="adj" fmla="val 16667"/>
                </a:avLst>
              </a:prstGeom>
              <a:solidFill>
                <a:srgbClr val="CCFF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2454" name="Oval 17"/>
              <p:cNvSpPr>
                <a:spLocks noChangeArrowheads="1"/>
              </p:cNvSpPr>
              <p:nvPr/>
            </p:nvSpPr>
            <p:spPr bwMode="auto">
              <a:xfrm>
                <a:off x="3724" y="3403"/>
                <a:ext cx="278" cy="275"/>
              </a:xfrm>
              <a:prstGeom prst="ellipse">
                <a:avLst/>
              </a:prstGeom>
              <a:solidFill>
                <a:srgbClr val="FF99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55" name="Line 18"/>
              <p:cNvSpPr>
                <a:spLocks noChangeShapeType="1"/>
              </p:cNvSpPr>
              <p:nvPr/>
            </p:nvSpPr>
            <p:spPr bwMode="auto">
              <a:xfrm>
                <a:off x="3587" y="3683"/>
                <a:ext cx="738" cy="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2456" name="Freeform 19"/>
              <p:cNvSpPr>
                <a:spLocks/>
              </p:cNvSpPr>
              <p:nvPr/>
            </p:nvSpPr>
            <p:spPr bwMode="auto">
              <a:xfrm>
                <a:off x="3555" y="3140"/>
                <a:ext cx="656" cy="281"/>
              </a:xfrm>
              <a:custGeom>
                <a:avLst/>
                <a:gdLst>
                  <a:gd name="T0" fmla="*/ 0 w 760"/>
                  <a:gd name="T1" fmla="*/ 258 h 347"/>
                  <a:gd name="T2" fmla="*/ 552 w 760"/>
                  <a:gd name="T3" fmla="*/ 238 h 347"/>
                  <a:gd name="T4" fmla="*/ 623 w 760"/>
                  <a:gd name="T5" fmla="*/ 0 h 347"/>
                  <a:gd name="T6" fmla="*/ 0 60000 65536"/>
                  <a:gd name="T7" fmla="*/ 0 60000 65536"/>
                  <a:gd name="T8" fmla="*/ 0 60000 65536"/>
                  <a:gd name="T9" fmla="*/ 0 w 760"/>
                  <a:gd name="T10" fmla="*/ 0 h 347"/>
                  <a:gd name="T11" fmla="*/ 760 w 760"/>
                  <a:gd name="T12" fmla="*/ 347 h 3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0" h="347">
                    <a:moveTo>
                      <a:pt x="0" y="319"/>
                    </a:moveTo>
                    <a:cubicBezTo>
                      <a:pt x="107" y="315"/>
                      <a:pt x="520" y="347"/>
                      <a:pt x="640" y="294"/>
                    </a:cubicBezTo>
                    <a:cubicBezTo>
                      <a:pt x="760" y="241"/>
                      <a:pt x="716" y="98"/>
                      <a:pt x="722" y="0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57" name="Text Box 20"/>
              <p:cNvSpPr txBox="1">
                <a:spLocks noChangeArrowheads="1"/>
              </p:cNvSpPr>
              <p:nvPr/>
            </p:nvSpPr>
            <p:spPr bwMode="auto">
              <a:xfrm>
                <a:off x="4352" y="3542"/>
                <a:ext cx="350" cy="2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cs-CZ" b="1">
                    <a:latin typeface="Times New Roman" pitchFamily="18" charset="0"/>
                  </a:rPr>
                  <a:t>Na</a:t>
                </a:r>
                <a:r>
                  <a:rPr lang="cs-CZ" b="1" baseline="50000">
                    <a:latin typeface="Times New Roman" pitchFamily="18" charset="0"/>
                  </a:rPr>
                  <a:t>+</a:t>
                </a: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42458" name="Oval 21"/>
              <p:cNvSpPr>
                <a:spLocks noChangeArrowheads="1"/>
              </p:cNvSpPr>
              <p:nvPr/>
            </p:nvSpPr>
            <p:spPr bwMode="auto">
              <a:xfrm>
                <a:off x="5019" y="3400"/>
                <a:ext cx="278" cy="275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59" name="Line 22"/>
              <p:cNvSpPr>
                <a:spLocks noChangeShapeType="1"/>
              </p:cNvSpPr>
              <p:nvPr/>
            </p:nvSpPr>
            <p:spPr bwMode="auto">
              <a:xfrm>
                <a:off x="4694" y="3695"/>
                <a:ext cx="779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2460" name="Text Box 23"/>
              <p:cNvSpPr txBox="1">
                <a:spLocks noChangeArrowheads="1"/>
              </p:cNvSpPr>
              <p:nvPr/>
            </p:nvSpPr>
            <p:spPr bwMode="auto">
              <a:xfrm>
                <a:off x="4607" y="3266"/>
                <a:ext cx="285" cy="2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cs-CZ" b="1">
                    <a:latin typeface="Times New Roman" pitchFamily="18" charset="0"/>
                  </a:rPr>
                  <a:t>K</a:t>
                </a:r>
                <a:r>
                  <a:rPr lang="cs-CZ" b="1" baseline="50000">
                    <a:latin typeface="Times New Roman" pitchFamily="18" charset="0"/>
                  </a:rPr>
                  <a:t>+</a:t>
                </a: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42461" name="Freeform 24"/>
              <p:cNvSpPr>
                <a:spLocks/>
              </p:cNvSpPr>
              <p:nvPr/>
            </p:nvSpPr>
            <p:spPr bwMode="auto">
              <a:xfrm>
                <a:off x="4674" y="2873"/>
                <a:ext cx="841" cy="437"/>
              </a:xfrm>
              <a:custGeom>
                <a:avLst/>
                <a:gdLst>
                  <a:gd name="T0" fmla="*/ 841 w 1098"/>
                  <a:gd name="T1" fmla="*/ 32 h 475"/>
                  <a:gd name="T2" fmla="*/ 135 w 1098"/>
                  <a:gd name="T3" fmla="*/ 67 h 475"/>
                  <a:gd name="T4" fmla="*/ 34 w 1098"/>
                  <a:gd name="T5" fmla="*/ 437 h 475"/>
                  <a:gd name="T6" fmla="*/ 0 60000 65536"/>
                  <a:gd name="T7" fmla="*/ 0 60000 65536"/>
                  <a:gd name="T8" fmla="*/ 0 60000 65536"/>
                  <a:gd name="T9" fmla="*/ 0 w 1098"/>
                  <a:gd name="T10" fmla="*/ 0 h 475"/>
                  <a:gd name="T11" fmla="*/ 1098 w 1098"/>
                  <a:gd name="T12" fmla="*/ 475 h 4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98" h="475">
                    <a:moveTo>
                      <a:pt x="1098" y="35"/>
                    </a:moveTo>
                    <a:cubicBezTo>
                      <a:pt x="943" y="40"/>
                      <a:pt x="352" y="0"/>
                      <a:pt x="176" y="73"/>
                    </a:cubicBezTo>
                    <a:cubicBezTo>
                      <a:pt x="0" y="146"/>
                      <a:pt x="56" y="357"/>
                      <a:pt x="44" y="475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62" name="AutoShape 25"/>
              <p:cNvSpPr>
                <a:spLocks noChangeArrowheads="1"/>
              </p:cNvSpPr>
              <p:nvPr/>
            </p:nvSpPr>
            <p:spPr bwMode="auto">
              <a:xfrm rot="5475238">
                <a:off x="5091" y="2718"/>
                <a:ext cx="198" cy="354"/>
              </a:xfrm>
              <a:prstGeom prst="can">
                <a:avLst>
                  <a:gd name="adj" fmla="val 36436"/>
                </a:avLst>
              </a:prstGeom>
              <a:solidFill>
                <a:srgbClr val="66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63" name="Freeform 26"/>
              <p:cNvSpPr>
                <a:spLocks/>
              </p:cNvSpPr>
              <p:nvPr/>
            </p:nvSpPr>
            <p:spPr bwMode="auto">
              <a:xfrm>
                <a:off x="4844" y="2996"/>
                <a:ext cx="797" cy="432"/>
              </a:xfrm>
              <a:custGeom>
                <a:avLst/>
                <a:gdLst>
                  <a:gd name="T0" fmla="*/ 0 w 1094"/>
                  <a:gd name="T1" fmla="*/ 400 h 471"/>
                  <a:gd name="T2" fmla="*/ 672 w 1094"/>
                  <a:gd name="T3" fmla="*/ 365 h 471"/>
                  <a:gd name="T4" fmla="*/ 754 w 1094"/>
                  <a:gd name="T5" fmla="*/ 0 h 471"/>
                  <a:gd name="T6" fmla="*/ 0 60000 65536"/>
                  <a:gd name="T7" fmla="*/ 0 60000 65536"/>
                  <a:gd name="T8" fmla="*/ 0 60000 65536"/>
                  <a:gd name="T9" fmla="*/ 0 w 1094"/>
                  <a:gd name="T10" fmla="*/ 0 h 471"/>
                  <a:gd name="T11" fmla="*/ 1094 w 1094"/>
                  <a:gd name="T12" fmla="*/ 471 h 4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94" h="471">
                    <a:moveTo>
                      <a:pt x="0" y="436"/>
                    </a:moveTo>
                    <a:cubicBezTo>
                      <a:pt x="155" y="431"/>
                      <a:pt x="750" y="471"/>
                      <a:pt x="922" y="398"/>
                    </a:cubicBezTo>
                    <a:cubicBezTo>
                      <a:pt x="1094" y="325"/>
                      <a:pt x="1024" y="92"/>
                      <a:pt x="1035" y="0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64" name="Text Box 27"/>
              <p:cNvSpPr txBox="1">
                <a:spLocks noChangeArrowheads="1"/>
              </p:cNvSpPr>
              <p:nvPr/>
            </p:nvSpPr>
            <p:spPr bwMode="auto">
              <a:xfrm>
                <a:off x="5476" y="2759"/>
                <a:ext cx="285" cy="2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cs-CZ" b="1">
                    <a:latin typeface="Times New Roman" pitchFamily="18" charset="0"/>
                  </a:rPr>
                  <a:t>K</a:t>
                </a:r>
                <a:r>
                  <a:rPr lang="cs-CZ" b="1" baseline="50000">
                    <a:latin typeface="Times New Roman" pitchFamily="18" charset="0"/>
                  </a:rPr>
                  <a:t>+</a:t>
                </a: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42465" name="Text Box 28"/>
              <p:cNvSpPr txBox="1">
                <a:spLocks noChangeArrowheads="1"/>
              </p:cNvSpPr>
              <p:nvPr/>
            </p:nvSpPr>
            <p:spPr bwMode="auto">
              <a:xfrm>
                <a:off x="4022" y="2828"/>
                <a:ext cx="377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cs-CZ" sz="2800" b="1">
                    <a:latin typeface="Times New Roman" pitchFamily="18" charset="0"/>
                  </a:rPr>
                  <a:t>H</a:t>
                </a:r>
                <a:r>
                  <a:rPr lang="cs-CZ" sz="2800" b="1" baseline="50000">
                    <a:latin typeface="Times New Roman" pitchFamily="18" charset="0"/>
                  </a:rPr>
                  <a:t>+</a:t>
                </a:r>
                <a:endParaRPr lang="cs-CZ" sz="3200">
                  <a:latin typeface="Times New Roman" pitchFamily="18" charset="0"/>
                </a:endParaRPr>
              </a:p>
            </p:txBody>
          </p:sp>
          <p:sp>
            <p:nvSpPr>
              <p:cNvPr id="142466" name="Freeform 29"/>
              <p:cNvSpPr>
                <a:spLocks/>
              </p:cNvSpPr>
              <p:nvPr/>
            </p:nvSpPr>
            <p:spPr bwMode="auto">
              <a:xfrm>
                <a:off x="4204" y="2594"/>
                <a:ext cx="289" cy="298"/>
              </a:xfrm>
              <a:custGeom>
                <a:avLst/>
                <a:gdLst>
                  <a:gd name="T0" fmla="*/ 11 w 312"/>
                  <a:gd name="T1" fmla="*/ 298 h 324"/>
                  <a:gd name="T2" fmla="*/ 46 w 312"/>
                  <a:gd name="T3" fmla="*/ 47 h 324"/>
                  <a:gd name="T4" fmla="*/ 289 w 312"/>
                  <a:gd name="T5" fmla="*/ 17 h 324"/>
                  <a:gd name="T6" fmla="*/ 0 60000 65536"/>
                  <a:gd name="T7" fmla="*/ 0 60000 65536"/>
                  <a:gd name="T8" fmla="*/ 0 60000 65536"/>
                  <a:gd name="T9" fmla="*/ 0 w 312"/>
                  <a:gd name="T10" fmla="*/ 0 h 324"/>
                  <a:gd name="T11" fmla="*/ 312 w 312"/>
                  <a:gd name="T12" fmla="*/ 324 h 3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" h="324">
                    <a:moveTo>
                      <a:pt x="12" y="324"/>
                    </a:moveTo>
                    <a:cubicBezTo>
                      <a:pt x="18" y="279"/>
                      <a:pt x="0" y="102"/>
                      <a:pt x="50" y="51"/>
                    </a:cubicBezTo>
                    <a:cubicBezTo>
                      <a:pt x="100" y="0"/>
                      <a:pt x="149" y="18"/>
                      <a:pt x="312" y="18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67" name="Text Box 30"/>
              <p:cNvSpPr txBox="1">
                <a:spLocks noChangeArrowheads="1"/>
              </p:cNvSpPr>
              <p:nvPr/>
            </p:nvSpPr>
            <p:spPr bwMode="auto">
              <a:xfrm>
                <a:off x="4444" y="2499"/>
                <a:ext cx="75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cs-CZ" sz="1400" b="1" i="1" dirty="0">
                    <a:latin typeface="Times New Roman" pitchFamily="18" charset="0"/>
                  </a:rPr>
                  <a:t>metabolismus</a:t>
                </a:r>
                <a:endParaRPr lang="cs-CZ" sz="2400" dirty="0">
                  <a:latin typeface="Times New Roman" pitchFamily="18" charset="0"/>
                </a:endParaRPr>
              </a:p>
            </p:txBody>
          </p:sp>
          <p:sp>
            <p:nvSpPr>
              <p:cNvPr id="142468" name="Text Box 31"/>
              <p:cNvSpPr txBox="1">
                <a:spLocks noChangeArrowheads="1"/>
              </p:cNvSpPr>
              <p:nvPr/>
            </p:nvSpPr>
            <p:spPr bwMode="auto">
              <a:xfrm>
                <a:off x="3286" y="3257"/>
                <a:ext cx="338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cs-CZ" sz="2400" b="1">
                    <a:latin typeface="Times New Roman" pitchFamily="18" charset="0"/>
                  </a:rPr>
                  <a:t>H</a:t>
                </a:r>
                <a:r>
                  <a:rPr lang="cs-CZ" sz="2400" b="1" baseline="50000">
                    <a:latin typeface="Times New Roman" pitchFamily="18" charset="0"/>
                  </a:rPr>
                  <a:t>+</a:t>
                </a:r>
                <a:endParaRPr lang="cs-CZ" sz="2400">
                  <a:latin typeface="Times New Roman" pitchFamily="18" charset="0"/>
                </a:endParaRPr>
              </a:p>
            </p:txBody>
          </p:sp>
          <p:grpSp>
            <p:nvGrpSpPr>
              <p:cNvPr id="5" name="Group 32"/>
              <p:cNvGrpSpPr>
                <a:grpSpLocks/>
              </p:cNvGrpSpPr>
              <p:nvPr/>
            </p:nvGrpSpPr>
            <p:grpSpPr bwMode="auto">
              <a:xfrm>
                <a:off x="3156" y="3311"/>
                <a:ext cx="163" cy="164"/>
                <a:chOff x="3156" y="3265"/>
                <a:chExt cx="163" cy="164"/>
              </a:xfrm>
            </p:grpSpPr>
            <p:sp>
              <p:nvSpPr>
                <p:cNvPr id="142470" name="Oval 33"/>
                <p:cNvSpPr>
                  <a:spLocks noChangeArrowheads="1"/>
                </p:cNvSpPr>
                <p:nvPr/>
              </p:nvSpPr>
              <p:spPr bwMode="auto">
                <a:xfrm>
                  <a:off x="3156" y="3265"/>
                  <a:ext cx="163" cy="164"/>
                </a:xfrm>
                <a:prstGeom prst="ellipse">
                  <a:avLst/>
                </a:prstGeom>
                <a:solidFill>
                  <a:srgbClr val="FFFF99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471" name="Line 34"/>
                <p:cNvSpPr>
                  <a:spLocks noChangeShapeType="1"/>
                </p:cNvSpPr>
                <p:nvPr/>
              </p:nvSpPr>
              <p:spPr bwMode="auto">
                <a:xfrm>
                  <a:off x="3233" y="3292"/>
                  <a:ext cx="7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</p:grpSp>
        <p:sp>
          <p:nvSpPr>
            <p:cNvPr id="142451" name="Text Box 35"/>
            <p:cNvSpPr txBox="1">
              <a:spLocks noChangeArrowheads="1"/>
            </p:cNvSpPr>
            <p:nvPr/>
          </p:nvSpPr>
          <p:spPr bwMode="auto">
            <a:xfrm>
              <a:off x="4169" y="1156"/>
              <a:ext cx="3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sz="2000" b="1">
                  <a:latin typeface="Times New Roman" pitchFamily="18" charset="0"/>
                </a:rPr>
                <a:t>H</a:t>
              </a:r>
              <a:r>
                <a:rPr lang="cs-CZ" sz="2000" b="1" baseline="30000">
                  <a:latin typeface="Times New Roman" pitchFamily="18" charset="0"/>
                </a:rPr>
                <a:t>+</a:t>
              </a:r>
              <a:endParaRPr lang="cs-CZ" sz="3200" b="1" baseline="-25000">
                <a:latin typeface="Times New Roman" pitchFamily="18" charset="0"/>
              </a:endParaRPr>
            </a:p>
          </p:txBody>
        </p:sp>
        <p:sp>
          <p:nvSpPr>
            <p:cNvPr id="142452" name="Line 36"/>
            <p:cNvSpPr>
              <a:spLocks noChangeShapeType="1"/>
            </p:cNvSpPr>
            <p:nvPr/>
          </p:nvSpPr>
          <p:spPr bwMode="auto">
            <a:xfrm>
              <a:off x="5045" y="1198"/>
              <a:ext cx="2" cy="1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42339" name="AutoShape 37"/>
          <p:cNvSpPr>
            <a:spLocks noChangeArrowheads="1"/>
          </p:cNvSpPr>
          <p:nvPr/>
        </p:nvSpPr>
        <p:spPr bwMode="auto">
          <a:xfrm>
            <a:off x="3000376" y="296863"/>
            <a:ext cx="2620963" cy="2703512"/>
          </a:xfrm>
          <a:prstGeom prst="cloudCallout">
            <a:avLst>
              <a:gd name="adj1" fmla="val -15597"/>
              <a:gd name="adj2" fmla="val 73370"/>
            </a:avLst>
          </a:prstGeom>
          <a:solidFill>
            <a:srgbClr val="66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142340" name="AutoShape 38"/>
          <p:cNvSpPr>
            <a:spLocks noChangeArrowheads="1"/>
          </p:cNvSpPr>
          <p:nvPr/>
        </p:nvSpPr>
        <p:spPr bwMode="auto">
          <a:xfrm>
            <a:off x="2724150" y="3736976"/>
            <a:ext cx="2095500" cy="264001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142341" name="Oval 39"/>
          <p:cNvSpPr>
            <a:spLocks noChangeArrowheads="1"/>
          </p:cNvSpPr>
          <p:nvPr/>
        </p:nvSpPr>
        <p:spPr bwMode="auto">
          <a:xfrm>
            <a:off x="2503489" y="5414963"/>
            <a:ext cx="441325" cy="436562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2" name="Line 40"/>
          <p:cNvSpPr>
            <a:spLocks noChangeShapeType="1"/>
          </p:cNvSpPr>
          <p:nvPr/>
        </p:nvSpPr>
        <p:spPr bwMode="auto">
          <a:xfrm>
            <a:off x="2286001" y="5859464"/>
            <a:ext cx="1171575" cy="79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2343" name="Freeform 41"/>
          <p:cNvSpPr>
            <a:spLocks/>
          </p:cNvSpPr>
          <p:nvPr/>
        </p:nvSpPr>
        <p:spPr bwMode="auto">
          <a:xfrm>
            <a:off x="2235200" y="4937126"/>
            <a:ext cx="1119188" cy="506413"/>
          </a:xfrm>
          <a:custGeom>
            <a:avLst/>
            <a:gdLst>
              <a:gd name="T0" fmla="*/ 0 w 760"/>
              <a:gd name="T1" fmla="*/ 465550 h 347"/>
              <a:gd name="T2" fmla="*/ 942474 w 760"/>
              <a:gd name="T3" fmla="*/ 429065 h 347"/>
              <a:gd name="T4" fmla="*/ 1063229 w 760"/>
              <a:gd name="T5" fmla="*/ 0 h 347"/>
              <a:gd name="T6" fmla="*/ 0 60000 65536"/>
              <a:gd name="T7" fmla="*/ 0 60000 65536"/>
              <a:gd name="T8" fmla="*/ 0 60000 65536"/>
              <a:gd name="T9" fmla="*/ 0 w 760"/>
              <a:gd name="T10" fmla="*/ 0 h 347"/>
              <a:gd name="T11" fmla="*/ 760 w 760"/>
              <a:gd name="T12" fmla="*/ 347 h 3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0" h="347">
                <a:moveTo>
                  <a:pt x="0" y="319"/>
                </a:moveTo>
                <a:cubicBezTo>
                  <a:pt x="107" y="315"/>
                  <a:pt x="520" y="347"/>
                  <a:pt x="640" y="294"/>
                </a:cubicBezTo>
                <a:cubicBezTo>
                  <a:pt x="760" y="241"/>
                  <a:pt x="716" y="98"/>
                  <a:pt x="722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4" name="Text Box 42"/>
          <p:cNvSpPr txBox="1">
            <a:spLocks noChangeArrowheads="1"/>
          </p:cNvSpPr>
          <p:nvPr/>
        </p:nvSpPr>
        <p:spPr bwMode="auto">
          <a:xfrm>
            <a:off x="3563939" y="5729289"/>
            <a:ext cx="42703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1200" b="1">
                <a:latin typeface="Times New Roman" pitchFamily="18" charset="0"/>
              </a:rPr>
              <a:t>Na</a:t>
            </a:r>
            <a:r>
              <a:rPr lang="cs-CZ" sz="1200" b="1" baseline="5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42345" name="Oval 43"/>
          <p:cNvSpPr>
            <a:spLocks noChangeArrowheads="1"/>
          </p:cNvSpPr>
          <p:nvPr/>
        </p:nvSpPr>
        <p:spPr bwMode="auto">
          <a:xfrm>
            <a:off x="4557713" y="5410201"/>
            <a:ext cx="442912" cy="436563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6" name="Line 44"/>
          <p:cNvSpPr>
            <a:spLocks noChangeShapeType="1"/>
          </p:cNvSpPr>
          <p:nvPr/>
        </p:nvSpPr>
        <p:spPr bwMode="auto">
          <a:xfrm>
            <a:off x="4060826" y="5853113"/>
            <a:ext cx="12366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2347" name="Text Box 45"/>
          <p:cNvSpPr txBox="1">
            <a:spLocks noChangeArrowheads="1"/>
          </p:cNvSpPr>
          <p:nvPr/>
        </p:nvSpPr>
        <p:spPr bwMode="auto">
          <a:xfrm>
            <a:off x="3934148" y="5273776"/>
            <a:ext cx="393057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1400" b="1">
                <a:latin typeface="Times New Roman" pitchFamily="18" charset="0"/>
              </a:rPr>
              <a:t>K</a:t>
            </a:r>
            <a:r>
              <a:rPr lang="cs-CZ" sz="1400" b="1" baseline="5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42348" name="Freeform 46"/>
          <p:cNvSpPr>
            <a:spLocks/>
          </p:cNvSpPr>
          <p:nvPr/>
        </p:nvSpPr>
        <p:spPr bwMode="auto">
          <a:xfrm>
            <a:off x="4011614" y="4573589"/>
            <a:ext cx="1335087" cy="693737"/>
          </a:xfrm>
          <a:custGeom>
            <a:avLst/>
            <a:gdLst>
              <a:gd name="T0" fmla="*/ 1335087 w 1098"/>
              <a:gd name="T1" fmla="*/ 51117 h 475"/>
              <a:gd name="T2" fmla="*/ 214003 w 1098"/>
              <a:gd name="T3" fmla="*/ 106616 h 475"/>
              <a:gd name="T4" fmla="*/ 53501 w 1098"/>
              <a:gd name="T5" fmla="*/ 693737 h 475"/>
              <a:gd name="T6" fmla="*/ 0 60000 65536"/>
              <a:gd name="T7" fmla="*/ 0 60000 65536"/>
              <a:gd name="T8" fmla="*/ 0 60000 65536"/>
              <a:gd name="T9" fmla="*/ 0 w 1098"/>
              <a:gd name="T10" fmla="*/ 0 h 475"/>
              <a:gd name="T11" fmla="*/ 1098 w 1098"/>
              <a:gd name="T12" fmla="*/ 475 h 4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8" h="475">
                <a:moveTo>
                  <a:pt x="1098" y="35"/>
                </a:moveTo>
                <a:cubicBezTo>
                  <a:pt x="943" y="40"/>
                  <a:pt x="352" y="0"/>
                  <a:pt x="176" y="73"/>
                </a:cubicBezTo>
                <a:cubicBezTo>
                  <a:pt x="0" y="146"/>
                  <a:pt x="56" y="357"/>
                  <a:pt x="44" y="475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9" name="AutoShape 47"/>
          <p:cNvSpPr>
            <a:spLocks noChangeArrowheads="1"/>
          </p:cNvSpPr>
          <p:nvPr/>
        </p:nvSpPr>
        <p:spPr bwMode="auto">
          <a:xfrm rot="5475238">
            <a:off x="4673601" y="4327526"/>
            <a:ext cx="314325" cy="561975"/>
          </a:xfrm>
          <a:prstGeom prst="can">
            <a:avLst>
              <a:gd name="adj" fmla="val 36436"/>
            </a:avLst>
          </a:prstGeom>
          <a:solidFill>
            <a:srgbClr val="66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50" name="Freeform 48"/>
          <p:cNvSpPr>
            <a:spLocks/>
          </p:cNvSpPr>
          <p:nvPr/>
        </p:nvSpPr>
        <p:spPr bwMode="auto">
          <a:xfrm>
            <a:off x="5010150" y="4618039"/>
            <a:ext cx="103188" cy="1587"/>
          </a:xfrm>
          <a:custGeom>
            <a:avLst/>
            <a:gdLst>
              <a:gd name="T0" fmla="*/ 0 w 70"/>
              <a:gd name="T1" fmla="*/ 0 h 1"/>
              <a:gd name="T2" fmla="*/ 103188 w 70"/>
              <a:gd name="T3" fmla="*/ 0 h 1"/>
              <a:gd name="T4" fmla="*/ 0 60000 65536"/>
              <a:gd name="T5" fmla="*/ 0 60000 65536"/>
              <a:gd name="T6" fmla="*/ 0 w 70"/>
              <a:gd name="T7" fmla="*/ 0 h 1"/>
              <a:gd name="T8" fmla="*/ 70 w 7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0" h="1">
                <a:moveTo>
                  <a:pt x="0" y="0"/>
                </a:moveTo>
                <a:lnTo>
                  <a:pt x="7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51" name="Freeform 49"/>
          <p:cNvSpPr>
            <a:spLocks/>
          </p:cNvSpPr>
          <p:nvPr/>
        </p:nvSpPr>
        <p:spPr bwMode="auto">
          <a:xfrm>
            <a:off x="4281489" y="4768850"/>
            <a:ext cx="1265237" cy="685800"/>
          </a:xfrm>
          <a:custGeom>
            <a:avLst/>
            <a:gdLst>
              <a:gd name="T0" fmla="*/ 0 w 1094"/>
              <a:gd name="T1" fmla="*/ 634838 h 471"/>
              <a:gd name="T2" fmla="*/ 1066315 w 1094"/>
              <a:gd name="T3" fmla="*/ 579508 h 471"/>
              <a:gd name="T4" fmla="*/ 1197002 w 1094"/>
              <a:gd name="T5" fmla="*/ 0 h 471"/>
              <a:gd name="T6" fmla="*/ 0 60000 65536"/>
              <a:gd name="T7" fmla="*/ 0 60000 65536"/>
              <a:gd name="T8" fmla="*/ 0 60000 65536"/>
              <a:gd name="T9" fmla="*/ 0 w 1094"/>
              <a:gd name="T10" fmla="*/ 0 h 471"/>
              <a:gd name="T11" fmla="*/ 1094 w 1094"/>
              <a:gd name="T12" fmla="*/ 471 h 4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4" h="471">
                <a:moveTo>
                  <a:pt x="0" y="436"/>
                </a:moveTo>
                <a:cubicBezTo>
                  <a:pt x="155" y="431"/>
                  <a:pt x="750" y="471"/>
                  <a:pt x="922" y="398"/>
                </a:cubicBezTo>
                <a:cubicBezTo>
                  <a:pt x="1094" y="325"/>
                  <a:pt x="1024" y="92"/>
                  <a:pt x="10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52" name="Text Box 50"/>
          <p:cNvSpPr txBox="1">
            <a:spLocks noChangeArrowheads="1"/>
          </p:cNvSpPr>
          <p:nvPr/>
        </p:nvSpPr>
        <p:spPr bwMode="auto">
          <a:xfrm>
            <a:off x="5230848" y="4392763"/>
            <a:ext cx="45236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b="1">
                <a:latin typeface="Times New Roman" pitchFamily="18" charset="0"/>
              </a:rPr>
              <a:t>K</a:t>
            </a:r>
            <a:r>
              <a:rPr lang="cs-CZ" b="1" baseline="50000">
                <a:latin typeface="Times New Roman" pitchFamily="18" charset="0"/>
              </a:rPr>
              <a:t>+</a:t>
            </a:r>
            <a:endParaRPr lang="cs-CZ" sz="2400" b="1">
              <a:latin typeface="Times New Roman" pitchFamily="18" charset="0"/>
            </a:endParaRPr>
          </a:p>
        </p:txBody>
      </p:sp>
      <p:sp>
        <p:nvSpPr>
          <p:cNvPr id="142353" name="Text Box 51"/>
          <p:cNvSpPr txBox="1">
            <a:spLocks noChangeArrowheads="1"/>
          </p:cNvSpPr>
          <p:nvPr/>
        </p:nvSpPr>
        <p:spPr bwMode="auto">
          <a:xfrm>
            <a:off x="3021014" y="4513263"/>
            <a:ext cx="598487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2800" b="1">
                <a:latin typeface="Times New Roman" pitchFamily="18" charset="0"/>
              </a:rPr>
              <a:t>H</a:t>
            </a:r>
            <a:r>
              <a:rPr lang="cs-CZ" sz="2800" b="1" baseline="5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42354" name="Freeform 52"/>
          <p:cNvSpPr>
            <a:spLocks/>
          </p:cNvSpPr>
          <p:nvPr/>
        </p:nvSpPr>
        <p:spPr bwMode="auto">
          <a:xfrm>
            <a:off x="3265489" y="4130676"/>
            <a:ext cx="458787" cy="473075"/>
          </a:xfrm>
          <a:custGeom>
            <a:avLst/>
            <a:gdLst>
              <a:gd name="T0" fmla="*/ 17646 w 312"/>
              <a:gd name="T1" fmla="*/ 473075 h 324"/>
              <a:gd name="T2" fmla="*/ 73524 w 312"/>
              <a:gd name="T3" fmla="*/ 74466 h 324"/>
              <a:gd name="T4" fmla="*/ 458787 w 312"/>
              <a:gd name="T5" fmla="*/ 26282 h 324"/>
              <a:gd name="T6" fmla="*/ 0 60000 65536"/>
              <a:gd name="T7" fmla="*/ 0 60000 65536"/>
              <a:gd name="T8" fmla="*/ 0 60000 65536"/>
              <a:gd name="T9" fmla="*/ 0 w 312"/>
              <a:gd name="T10" fmla="*/ 0 h 324"/>
              <a:gd name="T11" fmla="*/ 312 w 312"/>
              <a:gd name="T12" fmla="*/ 324 h 3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2" h="324">
                <a:moveTo>
                  <a:pt x="12" y="324"/>
                </a:moveTo>
                <a:cubicBezTo>
                  <a:pt x="18" y="279"/>
                  <a:pt x="0" y="102"/>
                  <a:pt x="50" y="51"/>
                </a:cubicBezTo>
                <a:cubicBezTo>
                  <a:pt x="100" y="0"/>
                  <a:pt x="149" y="18"/>
                  <a:pt x="312" y="18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55" name="Text Box 53"/>
          <p:cNvSpPr txBox="1">
            <a:spLocks noChangeArrowheads="1"/>
          </p:cNvSpPr>
          <p:nvPr/>
        </p:nvSpPr>
        <p:spPr bwMode="auto">
          <a:xfrm>
            <a:off x="3647658" y="3979963"/>
            <a:ext cx="120257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1400" b="1" i="1" dirty="0">
                <a:latin typeface="Times New Roman" pitchFamily="18" charset="0"/>
              </a:rPr>
              <a:t>metabolismus</a:t>
            </a:r>
            <a:endParaRPr lang="cs-CZ" sz="2400" dirty="0">
              <a:latin typeface="Times New Roman" pitchFamily="18" charset="0"/>
            </a:endParaRPr>
          </a:p>
        </p:txBody>
      </p:sp>
      <p:sp>
        <p:nvSpPr>
          <p:cNvPr id="142356" name="Text Box 54"/>
          <p:cNvSpPr txBox="1">
            <a:spLocks noChangeArrowheads="1"/>
          </p:cNvSpPr>
          <p:nvPr/>
        </p:nvSpPr>
        <p:spPr bwMode="auto">
          <a:xfrm>
            <a:off x="1809751" y="5175250"/>
            <a:ext cx="5365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2400" b="1">
                <a:latin typeface="Times New Roman" pitchFamily="18" charset="0"/>
              </a:rPr>
              <a:t>H</a:t>
            </a:r>
            <a:r>
              <a:rPr lang="cs-CZ" sz="2400" b="1" baseline="5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142357" name="AutoShape 55"/>
          <p:cNvSpPr>
            <a:spLocks noChangeArrowheads="1"/>
          </p:cNvSpPr>
          <p:nvPr/>
        </p:nvSpPr>
        <p:spPr bwMode="auto">
          <a:xfrm>
            <a:off x="3365501" y="1209675"/>
            <a:ext cx="822325" cy="134143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58" name="Text Box 56"/>
          <p:cNvSpPr txBox="1">
            <a:spLocks noChangeArrowheads="1"/>
          </p:cNvSpPr>
          <p:nvPr/>
        </p:nvSpPr>
        <p:spPr bwMode="auto">
          <a:xfrm>
            <a:off x="4356101" y="1570039"/>
            <a:ext cx="519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 b="1">
                <a:latin typeface="Times New Roman" pitchFamily="18" charset="0"/>
              </a:rPr>
              <a:t>H</a:t>
            </a:r>
            <a:r>
              <a:rPr lang="cs-CZ" sz="2000" b="1" baseline="30000">
                <a:latin typeface="Times New Roman" pitchFamily="18" charset="0"/>
              </a:rPr>
              <a:t>+</a:t>
            </a:r>
            <a:endParaRPr lang="cs-CZ" sz="3200" b="1" baseline="-25000">
              <a:latin typeface="Times New Roman" pitchFamily="18" charset="0"/>
            </a:endParaRPr>
          </a:p>
        </p:txBody>
      </p: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3503613" y="1555751"/>
            <a:ext cx="850900" cy="396875"/>
            <a:chOff x="1247" y="980"/>
            <a:chExt cx="536" cy="250"/>
          </a:xfrm>
        </p:grpSpPr>
        <p:sp>
          <p:nvSpPr>
            <p:cNvPr id="142446" name="Line 58"/>
            <p:cNvSpPr>
              <a:spLocks noChangeShapeType="1"/>
            </p:cNvSpPr>
            <p:nvPr/>
          </p:nvSpPr>
          <p:spPr bwMode="auto">
            <a:xfrm flipH="1">
              <a:off x="1519" y="1100"/>
              <a:ext cx="264" cy="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447" name="Text Box 59"/>
            <p:cNvSpPr txBox="1">
              <a:spLocks noChangeArrowheads="1"/>
            </p:cNvSpPr>
            <p:nvPr/>
          </p:nvSpPr>
          <p:spPr bwMode="auto">
            <a:xfrm>
              <a:off x="1247" y="980"/>
              <a:ext cx="3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sz="2000" b="1">
                  <a:latin typeface="Times New Roman" pitchFamily="18" charset="0"/>
                </a:rPr>
                <a:t>H</a:t>
              </a:r>
              <a:r>
                <a:rPr lang="cs-CZ" sz="2000" b="1" baseline="30000">
                  <a:latin typeface="Times New Roman" pitchFamily="18" charset="0"/>
                </a:rPr>
                <a:t>+</a:t>
              </a:r>
              <a:endParaRPr lang="cs-CZ" sz="3200" b="1" baseline="-25000">
                <a:latin typeface="Times New Roman" pitchFamily="18" charset="0"/>
              </a:endParaRPr>
            </a:p>
          </p:txBody>
        </p:sp>
        <p:sp>
          <p:nvSpPr>
            <p:cNvPr id="142448" name="Line 60"/>
            <p:cNvSpPr>
              <a:spLocks noChangeShapeType="1"/>
            </p:cNvSpPr>
            <p:nvPr/>
          </p:nvSpPr>
          <p:spPr bwMode="auto">
            <a:xfrm flipV="1">
              <a:off x="1267" y="1036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3530601" y="1889126"/>
            <a:ext cx="1357313" cy="409575"/>
            <a:chOff x="1264" y="1190"/>
            <a:chExt cx="855" cy="258"/>
          </a:xfrm>
        </p:grpSpPr>
        <p:sp>
          <p:nvSpPr>
            <p:cNvPr id="142440" name="Text Box 62"/>
            <p:cNvSpPr txBox="1">
              <a:spLocks noChangeArrowheads="1"/>
            </p:cNvSpPr>
            <p:nvPr/>
          </p:nvSpPr>
          <p:spPr bwMode="auto">
            <a:xfrm>
              <a:off x="1792" y="1198"/>
              <a:ext cx="3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sz="2000" b="1">
                  <a:latin typeface="Times New Roman" pitchFamily="18" charset="0"/>
                </a:rPr>
                <a:t>K</a:t>
              </a:r>
              <a:r>
                <a:rPr lang="cs-CZ" sz="2000" b="1" baseline="30000">
                  <a:latin typeface="Times New Roman" pitchFamily="18" charset="0"/>
                </a:rPr>
                <a:t>+</a:t>
              </a:r>
              <a:endParaRPr lang="cs-CZ" sz="3200" b="1" baseline="-25000">
                <a:latin typeface="Times New Roman" pitchFamily="18" charset="0"/>
              </a:endParaRPr>
            </a:p>
          </p:txBody>
        </p:sp>
        <p:grpSp>
          <p:nvGrpSpPr>
            <p:cNvPr id="8" name="Group 63"/>
            <p:cNvGrpSpPr>
              <a:grpSpLocks/>
            </p:cNvGrpSpPr>
            <p:nvPr/>
          </p:nvGrpSpPr>
          <p:grpSpPr bwMode="auto">
            <a:xfrm>
              <a:off x="1264" y="1190"/>
              <a:ext cx="810" cy="250"/>
              <a:chOff x="1264" y="1190"/>
              <a:chExt cx="810" cy="250"/>
            </a:xfrm>
          </p:grpSpPr>
          <p:sp>
            <p:nvSpPr>
              <p:cNvPr id="142442" name="Line 64"/>
              <p:cNvSpPr>
                <a:spLocks noChangeShapeType="1"/>
              </p:cNvSpPr>
              <p:nvPr/>
            </p:nvSpPr>
            <p:spPr bwMode="auto">
              <a:xfrm flipV="1">
                <a:off x="1564" y="1313"/>
                <a:ext cx="252" cy="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2443" name="Text Box 65"/>
              <p:cNvSpPr txBox="1">
                <a:spLocks noChangeArrowheads="1"/>
              </p:cNvSpPr>
              <p:nvPr/>
            </p:nvSpPr>
            <p:spPr bwMode="auto">
              <a:xfrm>
                <a:off x="1266" y="1190"/>
                <a:ext cx="32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cs-CZ" sz="2000" b="1">
                    <a:latin typeface="Times New Roman" pitchFamily="18" charset="0"/>
                  </a:rPr>
                  <a:t>K</a:t>
                </a:r>
                <a:r>
                  <a:rPr lang="cs-CZ" sz="2000" b="1" baseline="30000">
                    <a:latin typeface="Times New Roman" pitchFamily="18" charset="0"/>
                  </a:rPr>
                  <a:t>+</a:t>
                </a:r>
                <a:endParaRPr lang="cs-CZ" sz="3200" b="1" baseline="-25000">
                  <a:latin typeface="Times New Roman" pitchFamily="18" charset="0"/>
                </a:endParaRPr>
              </a:p>
            </p:txBody>
          </p:sp>
          <p:sp>
            <p:nvSpPr>
              <p:cNvPr id="142444" name="Line 66"/>
              <p:cNvSpPr>
                <a:spLocks noChangeShapeType="1"/>
              </p:cNvSpPr>
              <p:nvPr/>
            </p:nvSpPr>
            <p:spPr bwMode="auto">
              <a:xfrm flipV="1">
                <a:off x="1264" y="1257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2445" name="Line 67"/>
              <p:cNvSpPr>
                <a:spLocks noChangeShapeType="1"/>
              </p:cNvSpPr>
              <p:nvPr/>
            </p:nvSpPr>
            <p:spPr bwMode="auto">
              <a:xfrm flipV="1">
                <a:off x="2074" y="1265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5934077" y="3730625"/>
            <a:ext cx="3109913" cy="1384299"/>
            <a:chOff x="2778" y="2350"/>
            <a:chExt cx="1959" cy="872"/>
          </a:xfrm>
        </p:grpSpPr>
        <p:sp>
          <p:nvSpPr>
            <p:cNvPr id="142433" name="Text Box 69"/>
            <p:cNvSpPr txBox="1">
              <a:spLocks noChangeArrowheads="1"/>
            </p:cNvSpPr>
            <p:nvPr/>
          </p:nvSpPr>
          <p:spPr bwMode="auto">
            <a:xfrm>
              <a:off x="4288" y="2350"/>
              <a:ext cx="44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cs-CZ" sz="1400" b="1" i="1" dirty="0">
                  <a:latin typeface="Times New Roman" pitchFamily="18" charset="0"/>
                </a:rPr>
                <a:t>Anion</a:t>
              </a:r>
              <a:r>
                <a:rPr lang="cs-CZ" sz="2400" b="1" i="1" baseline="30000" dirty="0">
                  <a:latin typeface="Times New Roman" pitchFamily="18" charset="0"/>
                </a:rPr>
                <a:t>-</a:t>
              </a:r>
              <a:endParaRPr lang="cs-CZ" sz="2400" dirty="0">
                <a:latin typeface="Times New Roman" pitchFamily="18" charset="0"/>
              </a:endParaRPr>
            </a:p>
          </p:txBody>
        </p:sp>
        <p:sp>
          <p:nvSpPr>
            <p:cNvPr id="142434" name="Text Box 70"/>
            <p:cNvSpPr txBox="1">
              <a:spLocks noChangeArrowheads="1"/>
            </p:cNvSpPr>
            <p:nvPr/>
          </p:nvSpPr>
          <p:spPr bwMode="auto">
            <a:xfrm>
              <a:off x="2778" y="2860"/>
              <a:ext cx="477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cs-CZ" sz="1400" b="1" i="1" dirty="0">
                  <a:latin typeface="Times New Roman" pitchFamily="18" charset="0"/>
                </a:rPr>
                <a:t>Anion </a:t>
              </a:r>
              <a:r>
                <a:rPr lang="cs-CZ" sz="2400" b="1" i="1" baseline="30000" dirty="0">
                  <a:latin typeface="Times New Roman" pitchFamily="18" charset="0"/>
                </a:rPr>
                <a:t>-</a:t>
              </a:r>
              <a:endParaRPr lang="cs-CZ" sz="2400" dirty="0">
                <a:latin typeface="Times New Roman" pitchFamily="18" charset="0"/>
              </a:endParaRPr>
            </a:p>
          </p:txBody>
        </p:sp>
        <p:sp>
          <p:nvSpPr>
            <p:cNvPr id="142435" name="Text Box 71"/>
            <p:cNvSpPr txBox="1">
              <a:spLocks noChangeArrowheads="1"/>
            </p:cNvSpPr>
            <p:nvPr/>
          </p:nvSpPr>
          <p:spPr bwMode="auto">
            <a:xfrm>
              <a:off x="3039" y="2402"/>
              <a:ext cx="530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cs-CZ" sz="1400" b="1" i="1" dirty="0">
                  <a:latin typeface="Times New Roman" pitchFamily="18" charset="0"/>
                </a:rPr>
                <a:t>H-Anion</a:t>
              </a:r>
              <a:endParaRPr lang="cs-CZ" sz="2400" dirty="0">
                <a:latin typeface="Times New Roman" pitchFamily="18" charset="0"/>
              </a:endParaRPr>
            </a:p>
          </p:txBody>
        </p:sp>
        <p:sp>
          <p:nvSpPr>
            <p:cNvPr id="142436" name="Line 72"/>
            <p:cNvSpPr>
              <a:spLocks noChangeShapeType="1"/>
            </p:cNvSpPr>
            <p:nvPr/>
          </p:nvSpPr>
          <p:spPr bwMode="auto">
            <a:xfrm flipH="1" flipV="1">
              <a:off x="3412" y="2622"/>
              <a:ext cx="3" cy="6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437" name="Freeform 73"/>
            <p:cNvSpPr>
              <a:spLocks/>
            </p:cNvSpPr>
            <p:nvPr/>
          </p:nvSpPr>
          <p:spPr bwMode="auto">
            <a:xfrm>
              <a:off x="3181" y="2870"/>
              <a:ext cx="228" cy="167"/>
            </a:xfrm>
            <a:custGeom>
              <a:avLst/>
              <a:gdLst>
                <a:gd name="T0" fmla="*/ 0 w 228"/>
                <a:gd name="T1" fmla="*/ 157 h 167"/>
                <a:gd name="T2" fmla="*/ 146 w 228"/>
                <a:gd name="T3" fmla="*/ 141 h 167"/>
                <a:gd name="T4" fmla="*/ 228 w 228"/>
                <a:gd name="T5" fmla="*/ 0 h 167"/>
                <a:gd name="T6" fmla="*/ 0 60000 65536"/>
                <a:gd name="T7" fmla="*/ 0 60000 65536"/>
                <a:gd name="T8" fmla="*/ 0 60000 65536"/>
                <a:gd name="T9" fmla="*/ 0 w 228"/>
                <a:gd name="T10" fmla="*/ 0 h 167"/>
                <a:gd name="T11" fmla="*/ 228 w 228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8" h="167">
                  <a:moveTo>
                    <a:pt x="0" y="157"/>
                  </a:moveTo>
                  <a:cubicBezTo>
                    <a:pt x="24" y="154"/>
                    <a:pt x="108" y="167"/>
                    <a:pt x="146" y="141"/>
                  </a:cubicBezTo>
                  <a:cubicBezTo>
                    <a:pt x="184" y="115"/>
                    <a:pt x="211" y="29"/>
                    <a:pt x="228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38" name="Freeform 74"/>
            <p:cNvSpPr>
              <a:spLocks/>
            </p:cNvSpPr>
            <p:nvPr/>
          </p:nvSpPr>
          <p:spPr bwMode="auto">
            <a:xfrm flipV="1">
              <a:off x="3795" y="2506"/>
              <a:ext cx="341" cy="386"/>
            </a:xfrm>
            <a:custGeom>
              <a:avLst/>
              <a:gdLst>
                <a:gd name="T0" fmla="*/ 0 w 341"/>
                <a:gd name="T1" fmla="*/ 381 h 287"/>
                <a:gd name="T2" fmla="*/ 289 w 341"/>
                <a:gd name="T3" fmla="*/ 323 h 287"/>
                <a:gd name="T4" fmla="*/ 311 w 341"/>
                <a:gd name="T5" fmla="*/ 0 h 287"/>
                <a:gd name="T6" fmla="*/ 0 60000 65536"/>
                <a:gd name="T7" fmla="*/ 0 60000 65536"/>
                <a:gd name="T8" fmla="*/ 0 60000 65536"/>
                <a:gd name="T9" fmla="*/ 0 w 341"/>
                <a:gd name="T10" fmla="*/ 0 h 287"/>
                <a:gd name="T11" fmla="*/ 341 w 341"/>
                <a:gd name="T12" fmla="*/ 287 h 2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1" h="287">
                  <a:moveTo>
                    <a:pt x="0" y="283"/>
                  </a:moveTo>
                  <a:cubicBezTo>
                    <a:pt x="48" y="276"/>
                    <a:pt x="237" y="287"/>
                    <a:pt x="289" y="240"/>
                  </a:cubicBezTo>
                  <a:cubicBezTo>
                    <a:pt x="341" y="193"/>
                    <a:pt x="307" y="50"/>
                    <a:pt x="311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39" name="Line 75"/>
            <p:cNvSpPr>
              <a:spLocks noChangeShapeType="1"/>
            </p:cNvSpPr>
            <p:nvPr/>
          </p:nvSpPr>
          <p:spPr bwMode="auto">
            <a:xfrm>
              <a:off x="3574" y="2509"/>
              <a:ext cx="738" cy="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42362" name="Text Box 76"/>
          <p:cNvSpPr txBox="1">
            <a:spLocks noChangeArrowheads="1"/>
          </p:cNvSpPr>
          <p:nvPr/>
        </p:nvSpPr>
        <p:spPr bwMode="auto">
          <a:xfrm>
            <a:off x="3359696" y="700416"/>
            <a:ext cx="216024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cs-CZ" sz="1400" b="1" i="1" dirty="0">
                <a:latin typeface="Times New Roman" pitchFamily="18" charset="0"/>
              </a:rPr>
              <a:t>Výměna H</a:t>
            </a:r>
            <a:r>
              <a:rPr lang="cs-CZ" sz="1400" b="1" i="1" baseline="50000" dirty="0">
                <a:latin typeface="Times New Roman" pitchFamily="18" charset="0"/>
              </a:rPr>
              <a:t>+</a:t>
            </a:r>
            <a:r>
              <a:rPr lang="cs-CZ" sz="1400" b="1" i="1" dirty="0">
                <a:latin typeface="Times New Roman" pitchFamily="18" charset="0"/>
              </a:rPr>
              <a:t>/K</a:t>
            </a:r>
            <a:r>
              <a:rPr lang="cs-CZ" sz="1400" b="1" i="1" baseline="50000" dirty="0">
                <a:latin typeface="Times New Roman" pitchFamily="18" charset="0"/>
              </a:rPr>
              <a:t>+  </a:t>
            </a:r>
            <a:r>
              <a:rPr lang="cs-CZ" sz="1400" b="1" i="1" dirty="0">
                <a:latin typeface="Times New Roman" pitchFamily="18" charset="0"/>
              </a:rPr>
              <a:t>a H</a:t>
            </a:r>
            <a:r>
              <a:rPr lang="cs-CZ" sz="1400" b="1" i="1" baseline="50000" dirty="0">
                <a:latin typeface="Times New Roman" pitchFamily="18" charset="0"/>
              </a:rPr>
              <a:t>+</a:t>
            </a:r>
            <a:r>
              <a:rPr lang="cs-CZ" sz="1400" b="1" i="1" dirty="0">
                <a:latin typeface="Times New Roman" pitchFamily="18" charset="0"/>
              </a:rPr>
              <a:t>/Na</a:t>
            </a:r>
            <a:r>
              <a:rPr lang="cs-CZ" sz="1400" b="1" i="1" baseline="50000" dirty="0">
                <a:latin typeface="Times New Roman" pitchFamily="18" charset="0"/>
              </a:rPr>
              <a:t>+</a:t>
            </a:r>
            <a:r>
              <a:rPr lang="cs-CZ" sz="1400" b="1" i="1" dirty="0">
                <a:latin typeface="Times New Roman" pitchFamily="18" charset="0"/>
              </a:rPr>
              <a:t> při </a:t>
            </a:r>
            <a:r>
              <a:rPr lang="cs-CZ" sz="1400" b="1" i="1" dirty="0" err="1">
                <a:latin typeface="Times New Roman" pitchFamily="18" charset="0"/>
              </a:rPr>
              <a:t>acidémii</a:t>
            </a:r>
            <a:endParaRPr lang="cs-CZ" sz="1400" b="1" i="1" dirty="0">
              <a:latin typeface="Times New Roman" pitchFamily="18" charset="0"/>
            </a:endParaRPr>
          </a:p>
        </p:txBody>
      </p:sp>
      <p:grpSp>
        <p:nvGrpSpPr>
          <p:cNvPr id="10" name="Group 77"/>
          <p:cNvGrpSpPr>
            <a:grpSpLocks/>
          </p:cNvGrpSpPr>
          <p:nvPr/>
        </p:nvGrpSpPr>
        <p:grpSpPr bwMode="auto">
          <a:xfrm>
            <a:off x="1633538" y="5260975"/>
            <a:ext cx="258762" cy="260350"/>
            <a:chOff x="435" y="3478"/>
            <a:chExt cx="163" cy="164"/>
          </a:xfrm>
        </p:grpSpPr>
        <p:sp>
          <p:nvSpPr>
            <p:cNvPr id="142431" name="Oval 78"/>
            <p:cNvSpPr>
              <a:spLocks noChangeArrowheads="1"/>
            </p:cNvSpPr>
            <p:nvPr/>
          </p:nvSpPr>
          <p:spPr bwMode="auto">
            <a:xfrm>
              <a:off x="435" y="3478"/>
              <a:ext cx="163" cy="164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32" name="Line 79"/>
            <p:cNvSpPr>
              <a:spLocks noChangeShapeType="1"/>
            </p:cNvSpPr>
            <p:nvPr/>
          </p:nvSpPr>
          <p:spPr bwMode="auto">
            <a:xfrm>
              <a:off x="516" y="3505"/>
              <a:ext cx="6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1" name="Group 80"/>
          <p:cNvGrpSpPr>
            <a:grpSpLocks/>
          </p:cNvGrpSpPr>
          <p:nvPr/>
        </p:nvGrpSpPr>
        <p:grpSpPr bwMode="auto">
          <a:xfrm>
            <a:off x="1793876" y="5502275"/>
            <a:ext cx="1050925" cy="274638"/>
            <a:chOff x="170" y="3466"/>
            <a:chExt cx="662" cy="173"/>
          </a:xfrm>
        </p:grpSpPr>
        <p:grpSp>
          <p:nvGrpSpPr>
            <p:cNvPr id="12" name="Group 81"/>
            <p:cNvGrpSpPr>
              <a:grpSpLocks/>
            </p:cNvGrpSpPr>
            <p:nvPr/>
          </p:nvGrpSpPr>
          <p:grpSpPr bwMode="auto">
            <a:xfrm>
              <a:off x="669" y="3466"/>
              <a:ext cx="163" cy="164"/>
              <a:chOff x="3131" y="3812"/>
              <a:chExt cx="163" cy="164"/>
            </a:xfrm>
          </p:grpSpPr>
          <p:sp>
            <p:nvSpPr>
              <p:cNvPr id="142429" name="Oval 82"/>
              <p:cNvSpPr>
                <a:spLocks noChangeArrowheads="1"/>
              </p:cNvSpPr>
              <p:nvPr/>
            </p:nvSpPr>
            <p:spPr bwMode="auto">
              <a:xfrm>
                <a:off x="3131" y="3812"/>
                <a:ext cx="163" cy="16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30" name="Line 83"/>
              <p:cNvSpPr>
                <a:spLocks noChangeShapeType="1"/>
              </p:cNvSpPr>
              <p:nvPr/>
            </p:nvSpPr>
            <p:spPr bwMode="auto">
              <a:xfrm>
                <a:off x="3212" y="3839"/>
                <a:ext cx="6" cy="1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42427" name="Freeform 84"/>
            <p:cNvSpPr>
              <a:spLocks/>
            </p:cNvSpPr>
            <p:nvPr/>
          </p:nvSpPr>
          <p:spPr bwMode="auto">
            <a:xfrm>
              <a:off x="170" y="3514"/>
              <a:ext cx="460" cy="124"/>
            </a:xfrm>
            <a:custGeom>
              <a:avLst/>
              <a:gdLst>
                <a:gd name="T0" fmla="*/ 0 w 460"/>
                <a:gd name="T1" fmla="*/ 0 h 124"/>
                <a:gd name="T2" fmla="*/ 97 w 460"/>
                <a:gd name="T3" fmla="*/ 113 h 124"/>
                <a:gd name="T4" fmla="*/ 460 w 460"/>
                <a:gd name="T5" fmla="*/ 68 h 124"/>
                <a:gd name="T6" fmla="*/ 0 60000 65536"/>
                <a:gd name="T7" fmla="*/ 0 60000 65536"/>
                <a:gd name="T8" fmla="*/ 0 60000 65536"/>
                <a:gd name="T9" fmla="*/ 0 w 460"/>
                <a:gd name="T10" fmla="*/ 0 h 124"/>
                <a:gd name="T11" fmla="*/ 460 w 460"/>
                <a:gd name="T12" fmla="*/ 124 h 1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0" h="124">
                  <a:moveTo>
                    <a:pt x="0" y="0"/>
                  </a:moveTo>
                  <a:cubicBezTo>
                    <a:pt x="16" y="19"/>
                    <a:pt x="20" y="102"/>
                    <a:pt x="97" y="113"/>
                  </a:cubicBezTo>
                  <a:cubicBezTo>
                    <a:pt x="174" y="124"/>
                    <a:pt x="385" y="77"/>
                    <a:pt x="460" y="68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28" name="Text Box 85"/>
            <p:cNvSpPr txBox="1">
              <a:spLocks noChangeArrowheads="1"/>
            </p:cNvSpPr>
            <p:nvPr/>
          </p:nvSpPr>
          <p:spPr bwMode="auto">
            <a:xfrm>
              <a:off x="336" y="3485"/>
              <a:ext cx="156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cs-CZ" sz="1000" b="1" i="1">
                  <a:latin typeface="Times New Roman" pitchFamily="18" charset="0"/>
                </a:rPr>
                <a:t>1</a:t>
              </a:r>
              <a:endParaRPr lang="cs-CZ" sz="1000" i="1">
                <a:latin typeface="Times New Roman" pitchFamily="18" charset="0"/>
              </a:endParaRPr>
            </a:p>
          </p:txBody>
        </p:sp>
      </p:grpSp>
      <p:grpSp>
        <p:nvGrpSpPr>
          <p:cNvPr id="13" name="Group 86"/>
          <p:cNvGrpSpPr>
            <a:grpSpLocks/>
          </p:cNvGrpSpPr>
          <p:nvPr/>
        </p:nvGrpSpPr>
        <p:grpSpPr bwMode="auto">
          <a:xfrm>
            <a:off x="3852863" y="5502275"/>
            <a:ext cx="1065212" cy="700088"/>
            <a:chOff x="1467" y="3466"/>
            <a:chExt cx="671" cy="441"/>
          </a:xfrm>
        </p:grpSpPr>
        <p:grpSp>
          <p:nvGrpSpPr>
            <p:cNvPr id="14" name="Group 87"/>
            <p:cNvGrpSpPr>
              <a:grpSpLocks/>
            </p:cNvGrpSpPr>
            <p:nvPr/>
          </p:nvGrpSpPr>
          <p:grpSpPr bwMode="auto">
            <a:xfrm>
              <a:off x="1970" y="3466"/>
              <a:ext cx="168" cy="164"/>
              <a:chOff x="3131" y="3812"/>
              <a:chExt cx="163" cy="164"/>
            </a:xfrm>
          </p:grpSpPr>
          <p:sp>
            <p:nvSpPr>
              <p:cNvPr id="142424" name="Oval 88"/>
              <p:cNvSpPr>
                <a:spLocks noChangeArrowheads="1"/>
              </p:cNvSpPr>
              <p:nvPr/>
            </p:nvSpPr>
            <p:spPr bwMode="auto">
              <a:xfrm>
                <a:off x="3131" y="3812"/>
                <a:ext cx="163" cy="16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25" name="Line 89"/>
              <p:cNvSpPr>
                <a:spLocks noChangeShapeType="1"/>
              </p:cNvSpPr>
              <p:nvPr/>
            </p:nvSpPr>
            <p:spPr bwMode="auto">
              <a:xfrm>
                <a:off x="3212" y="3839"/>
                <a:ext cx="6" cy="1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42422" name="Freeform 90"/>
            <p:cNvSpPr>
              <a:spLocks/>
            </p:cNvSpPr>
            <p:nvPr/>
          </p:nvSpPr>
          <p:spPr bwMode="auto">
            <a:xfrm>
              <a:off x="1467" y="3725"/>
              <a:ext cx="540" cy="182"/>
            </a:xfrm>
            <a:custGeom>
              <a:avLst/>
              <a:gdLst>
                <a:gd name="T0" fmla="*/ 0 w 540"/>
                <a:gd name="T1" fmla="*/ 110 h 182"/>
                <a:gd name="T2" fmla="*/ 393 w 540"/>
                <a:gd name="T3" fmla="*/ 164 h 182"/>
                <a:gd name="T4" fmla="*/ 540 w 540"/>
                <a:gd name="T5" fmla="*/ 0 h 182"/>
                <a:gd name="T6" fmla="*/ 0 60000 65536"/>
                <a:gd name="T7" fmla="*/ 0 60000 65536"/>
                <a:gd name="T8" fmla="*/ 0 60000 65536"/>
                <a:gd name="T9" fmla="*/ 0 w 540"/>
                <a:gd name="T10" fmla="*/ 0 h 182"/>
                <a:gd name="T11" fmla="*/ 540 w 540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182">
                  <a:moveTo>
                    <a:pt x="0" y="110"/>
                  </a:moveTo>
                  <a:cubicBezTo>
                    <a:pt x="65" y="119"/>
                    <a:pt x="303" y="182"/>
                    <a:pt x="393" y="164"/>
                  </a:cubicBezTo>
                  <a:cubicBezTo>
                    <a:pt x="483" y="146"/>
                    <a:pt x="510" y="34"/>
                    <a:pt x="540" y="0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23" name="Text Box 91"/>
            <p:cNvSpPr txBox="1">
              <a:spLocks noChangeArrowheads="1"/>
            </p:cNvSpPr>
            <p:nvPr/>
          </p:nvSpPr>
          <p:spPr bwMode="auto">
            <a:xfrm>
              <a:off x="1557" y="3726"/>
              <a:ext cx="156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cs-CZ" sz="1000" b="1" i="1">
                  <a:latin typeface="Times New Roman" pitchFamily="18" charset="0"/>
                </a:rPr>
                <a:t>4</a:t>
              </a:r>
              <a:endParaRPr lang="cs-CZ" sz="1000" i="1">
                <a:latin typeface="Times New Roman" pitchFamily="18" charset="0"/>
              </a:endParaRPr>
            </a:p>
          </p:txBody>
        </p:sp>
      </p:grpSp>
      <p:grpSp>
        <p:nvGrpSpPr>
          <p:cNvPr id="15" name="Group 92"/>
          <p:cNvGrpSpPr>
            <a:grpSpLocks/>
          </p:cNvGrpSpPr>
          <p:nvPr/>
        </p:nvGrpSpPr>
        <p:grpSpPr bwMode="auto">
          <a:xfrm>
            <a:off x="2752726" y="4616451"/>
            <a:ext cx="373063" cy="887413"/>
            <a:chOff x="774" y="2908"/>
            <a:chExt cx="235" cy="559"/>
          </a:xfrm>
        </p:grpSpPr>
        <p:sp>
          <p:nvSpPr>
            <p:cNvPr id="142416" name="Line 93"/>
            <p:cNvSpPr>
              <a:spLocks noChangeShapeType="1"/>
            </p:cNvSpPr>
            <p:nvPr/>
          </p:nvSpPr>
          <p:spPr bwMode="auto">
            <a:xfrm flipV="1">
              <a:off x="774" y="3072"/>
              <a:ext cx="155" cy="39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6" name="Group 94"/>
            <p:cNvGrpSpPr>
              <a:grpSpLocks/>
            </p:cNvGrpSpPr>
            <p:nvPr/>
          </p:nvGrpSpPr>
          <p:grpSpPr bwMode="auto">
            <a:xfrm>
              <a:off x="846" y="2908"/>
              <a:ext cx="163" cy="164"/>
              <a:chOff x="435" y="3478"/>
              <a:chExt cx="163" cy="164"/>
            </a:xfrm>
          </p:grpSpPr>
          <p:sp>
            <p:nvSpPr>
              <p:cNvPr id="142419" name="Oval 95"/>
              <p:cNvSpPr>
                <a:spLocks noChangeArrowheads="1"/>
              </p:cNvSpPr>
              <p:nvPr/>
            </p:nvSpPr>
            <p:spPr bwMode="auto">
              <a:xfrm>
                <a:off x="435" y="3478"/>
                <a:ext cx="163" cy="16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20" name="Line 96"/>
              <p:cNvSpPr>
                <a:spLocks noChangeShapeType="1"/>
              </p:cNvSpPr>
              <p:nvPr/>
            </p:nvSpPr>
            <p:spPr bwMode="auto">
              <a:xfrm>
                <a:off x="516" y="3505"/>
                <a:ext cx="6" cy="1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42418" name="Text Box 97"/>
            <p:cNvSpPr txBox="1">
              <a:spLocks noChangeArrowheads="1"/>
            </p:cNvSpPr>
            <p:nvPr/>
          </p:nvSpPr>
          <p:spPr bwMode="auto">
            <a:xfrm>
              <a:off x="838" y="3136"/>
              <a:ext cx="156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cs-CZ" sz="1000" b="1" i="1">
                  <a:latin typeface="Times New Roman" pitchFamily="18" charset="0"/>
                </a:rPr>
                <a:t>2</a:t>
              </a:r>
              <a:endParaRPr lang="cs-CZ" sz="1000" i="1">
                <a:latin typeface="Times New Roman" pitchFamily="18" charset="0"/>
              </a:endParaRPr>
            </a:p>
          </p:txBody>
        </p:sp>
      </p:grpSp>
      <p:grpSp>
        <p:nvGrpSpPr>
          <p:cNvPr id="17" name="Group 98"/>
          <p:cNvGrpSpPr>
            <a:grpSpLocks/>
          </p:cNvGrpSpPr>
          <p:nvPr/>
        </p:nvGrpSpPr>
        <p:grpSpPr bwMode="auto">
          <a:xfrm>
            <a:off x="6970713" y="4198938"/>
            <a:ext cx="1022350" cy="1028700"/>
            <a:chOff x="3431" y="2645"/>
            <a:chExt cx="644" cy="648"/>
          </a:xfrm>
        </p:grpSpPr>
        <p:sp>
          <p:nvSpPr>
            <p:cNvPr id="142412" name="Oval 99"/>
            <p:cNvSpPr>
              <a:spLocks noChangeArrowheads="1"/>
            </p:cNvSpPr>
            <p:nvPr/>
          </p:nvSpPr>
          <p:spPr bwMode="auto">
            <a:xfrm>
              <a:off x="3912" y="2926"/>
              <a:ext cx="163" cy="1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13" name="Line 100"/>
            <p:cNvSpPr>
              <a:spLocks noChangeShapeType="1"/>
            </p:cNvSpPr>
            <p:nvPr/>
          </p:nvSpPr>
          <p:spPr bwMode="auto">
            <a:xfrm>
              <a:off x="3989" y="2948"/>
              <a:ext cx="3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414" name="Freeform 101"/>
            <p:cNvSpPr>
              <a:spLocks/>
            </p:cNvSpPr>
            <p:nvPr/>
          </p:nvSpPr>
          <p:spPr bwMode="auto">
            <a:xfrm>
              <a:off x="3431" y="2645"/>
              <a:ext cx="562" cy="648"/>
            </a:xfrm>
            <a:custGeom>
              <a:avLst/>
              <a:gdLst>
                <a:gd name="T0" fmla="*/ 0 w 562"/>
                <a:gd name="T1" fmla="*/ 648 h 648"/>
                <a:gd name="T2" fmla="*/ 65 w 562"/>
                <a:gd name="T3" fmla="*/ 267 h 648"/>
                <a:gd name="T4" fmla="*/ 240 w 562"/>
                <a:gd name="T5" fmla="*/ 33 h 648"/>
                <a:gd name="T6" fmla="*/ 491 w 562"/>
                <a:gd name="T7" fmla="*/ 66 h 648"/>
                <a:gd name="T8" fmla="*/ 562 w 562"/>
                <a:gd name="T9" fmla="*/ 278 h 6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2"/>
                <a:gd name="T16" fmla="*/ 0 h 648"/>
                <a:gd name="T17" fmla="*/ 562 w 562"/>
                <a:gd name="T18" fmla="*/ 648 h 6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2" h="648">
                  <a:moveTo>
                    <a:pt x="0" y="648"/>
                  </a:moveTo>
                  <a:cubicBezTo>
                    <a:pt x="11" y="585"/>
                    <a:pt x="25" y="369"/>
                    <a:pt x="65" y="267"/>
                  </a:cubicBezTo>
                  <a:cubicBezTo>
                    <a:pt x="105" y="165"/>
                    <a:pt x="169" y="66"/>
                    <a:pt x="240" y="33"/>
                  </a:cubicBezTo>
                  <a:cubicBezTo>
                    <a:pt x="311" y="0"/>
                    <a:pt x="437" y="25"/>
                    <a:pt x="491" y="66"/>
                  </a:cubicBezTo>
                  <a:cubicBezTo>
                    <a:pt x="545" y="107"/>
                    <a:pt x="547" y="234"/>
                    <a:pt x="562" y="278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15" name="Text Box 102"/>
            <p:cNvSpPr txBox="1">
              <a:spLocks noChangeArrowheads="1"/>
            </p:cNvSpPr>
            <p:nvPr/>
          </p:nvSpPr>
          <p:spPr bwMode="auto">
            <a:xfrm>
              <a:off x="3556" y="2736"/>
              <a:ext cx="156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cs-CZ" sz="1000" b="1" i="1">
                  <a:latin typeface="Times New Roman" pitchFamily="18" charset="0"/>
                </a:rPr>
                <a:t>1</a:t>
              </a:r>
              <a:endParaRPr lang="cs-CZ" sz="1000" i="1">
                <a:latin typeface="Times New Roman" pitchFamily="18" charset="0"/>
              </a:endParaRPr>
            </a:p>
          </p:txBody>
        </p:sp>
      </p:grpSp>
      <p:grpSp>
        <p:nvGrpSpPr>
          <p:cNvPr id="18" name="Group 103"/>
          <p:cNvGrpSpPr>
            <a:grpSpLocks/>
          </p:cNvGrpSpPr>
          <p:nvPr/>
        </p:nvGrpSpPr>
        <p:grpSpPr bwMode="auto">
          <a:xfrm>
            <a:off x="7715251" y="4822825"/>
            <a:ext cx="860425" cy="954088"/>
            <a:chOff x="3900" y="3038"/>
            <a:chExt cx="542" cy="601"/>
          </a:xfrm>
        </p:grpSpPr>
        <p:sp>
          <p:nvSpPr>
            <p:cNvPr id="142407" name="Freeform 104"/>
            <p:cNvSpPr>
              <a:spLocks/>
            </p:cNvSpPr>
            <p:nvPr/>
          </p:nvSpPr>
          <p:spPr bwMode="auto">
            <a:xfrm>
              <a:off x="4080" y="3038"/>
              <a:ext cx="362" cy="507"/>
            </a:xfrm>
            <a:custGeom>
              <a:avLst/>
              <a:gdLst>
                <a:gd name="T0" fmla="*/ 240 w 362"/>
                <a:gd name="T1" fmla="*/ 0 h 507"/>
                <a:gd name="T2" fmla="*/ 322 w 362"/>
                <a:gd name="T3" fmla="*/ 393 h 507"/>
                <a:gd name="T4" fmla="*/ 0 w 362"/>
                <a:gd name="T5" fmla="*/ 507 h 507"/>
                <a:gd name="T6" fmla="*/ 0 60000 65536"/>
                <a:gd name="T7" fmla="*/ 0 60000 65536"/>
                <a:gd name="T8" fmla="*/ 0 60000 65536"/>
                <a:gd name="T9" fmla="*/ 0 w 362"/>
                <a:gd name="T10" fmla="*/ 0 h 507"/>
                <a:gd name="T11" fmla="*/ 362 w 362"/>
                <a:gd name="T12" fmla="*/ 507 h 5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2" h="507">
                  <a:moveTo>
                    <a:pt x="240" y="0"/>
                  </a:moveTo>
                  <a:cubicBezTo>
                    <a:pt x="254" y="65"/>
                    <a:pt x="362" y="309"/>
                    <a:pt x="322" y="393"/>
                  </a:cubicBezTo>
                  <a:cubicBezTo>
                    <a:pt x="282" y="477"/>
                    <a:pt x="67" y="483"/>
                    <a:pt x="0" y="50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" name="Group 105"/>
            <p:cNvGrpSpPr>
              <a:grpSpLocks/>
            </p:cNvGrpSpPr>
            <p:nvPr/>
          </p:nvGrpSpPr>
          <p:grpSpPr bwMode="auto">
            <a:xfrm>
              <a:off x="3900" y="3475"/>
              <a:ext cx="163" cy="164"/>
              <a:chOff x="435" y="3478"/>
              <a:chExt cx="163" cy="164"/>
            </a:xfrm>
          </p:grpSpPr>
          <p:sp>
            <p:nvSpPr>
              <p:cNvPr id="142410" name="Oval 106"/>
              <p:cNvSpPr>
                <a:spLocks noChangeArrowheads="1"/>
              </p:cNvSpPr>
              <p:nvPr/>
            </p:nvSpPr>
            <p:spPr bwMode="auto">
              <a:xfrm>
                <a:off x="435" y="3478"/>
                <a:ext cx="163" cy="16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11" name="Line 107"/>
              <p:cNvSpPr>
                <a:spLocks noChangeShapeType="1"/>
              </p:cNvSpPr>
              <p:nvPr/>
            </p:nvSpPr>
            <p:spPr bwMode="auto">
              <a:xfrm>
                <a:off x="516" y="3505"/>
                <a:ext cx="6" cy="1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42409" name="Text Box 108"/>
            <p:cNvSpPr txBox="1">
              <a:spLocks noChangeArrowheads="1"/>
            </p:cNvSpPr>
            <p:nvPr/>
          </p:nvSpPr>
          <p:spPr bwMode="auto">
            <a:xfrm>
              <a:off x="4182" y="3350"/>
              <a:ext cx="156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cs-CZ" sz="1000" b="1" i="1">
                  <a:latin typeface="Times New Roman" pitchFamily="18" charset="0"/>
                </a:rPr>
                <a:t>2</a:t>
              </a:r>
              <a:endParaRPr lang="cs-CZ" sz="1000" i="1">
                <a:latin typeface="Times New Roman" pitchFamily="18" charset="0"/>
              </a:endParaRPr>
            </a:p>
          </p:txBody>
        </p:sp>
      </p:grpSp>
      <p:sp>
        <p:nvSpPr>
          <p:cNvPr id="142369" name="Oval 109"/>
          <p:cNvSpPr>
            <a:spLocks noChangeArrowheads="1"/>
          </p:cNvSpPr>
          <p:nvPr/>
        </p:nvSpPr>
        <p:spPr bwMode="auto">
          <a:xfrm>
            <a:off x="4792663" y="1662114"/>
            <a:ext cx="258762" cy="25082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70" name="Line 110"/>
          <p:cNvSpPr>
            <a:spLocks noChangeShapeType="1"/>
          </p:cNvSpPr>
          <p:nvPr/>
        </p:nvSpPr>
        <p:spPr bwMode="auto">
          <a:xfrm>
            <a:off x="4903789" y="1703388"/>
            <a:ext cx="9525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0" name="Group 111"/>
          <p:cNvGrpSpPr>
            <a:grpSpLocks/>
          </p:cNvGrpSpPr>
          <p:nvPr/>
        </p:nvGrpSpPr>
        <p:grpSpPr bwMode="auto">
          <a:xfrm>
            <a:off x="8174039" y="1924051"/>
            <a:ext cx="809625" cy="180975"/>
            <a:chOff x="4189" y="1212"/>
            <a:chExt cx="510" cy="114"/>
          </a:xfrm>
        </p:grpSpPr>
        <p:sp>
          <p:nvSpPr>
            <p:cNvPr id="142405" name="Line 112"/>
            <p:cNvSpPr>
              <a:spLocks noChangeShapeType="1"/>
            </p:cNvSpPr>
            <p:nvPr/>
          </p:nvSpPr>
          <p:spPr bwMode="auto">
            <a:xfrm flipH="1">
              <a:off x="4435" y="1270"/>
              <a:ext cx="264" cy="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406" name="Line 113"/>
            <p:cNvSpPr>
              <a:spLocks noChangeShapeType="1"/>
            </p:cNvSpPr>
            <p:nvPr/>
          </p:nvSpPr>
          <p:spPr bwMode="auto">
            <a:xfrm flipV="1">
              <a:off x="4189" y="1212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1" name="Group 114"/>
          <p:cNvGrpSpPr>
            <a:grpSpLocks/>
          </p:cNvGrpSpPr>
          <p:nvPr/>
        </p:nvGrpSpPr>
        <p:grpSpPr bwMode="auto">
          <a:xfrm>
            <a:off x="3478214" y="1243014"/>
            <a:ext cx="1525587" cy="409575"/>
            <a:chOff x="1231" y="783"/>
            <a:chExt cx="961" cy="258"/>
          </a:xfrm>
        </p:grpSpPr>
        <p:sp>
          <p:nvSpPr>
            <p:cNvPr id="142400" name="Text Box 115"/>
            <p:cNvSpPr txBox="1">
              <a:spLocks noChangeArrowheads="1"/>
            </p:cNvSpPr>
            <p:nvPr/>
          </p:nvSpPr>
          <p:spPr bwMode="auto">
            <a:xfrm>
              <a:off x="1791" y="791"/>
              <a:ext cx="4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sz="2000" b="1">
                  <a:latin typeface="Times New Roman" pitchFamily="18" charset="0"/>
                </a:rPr>
                <a:t>Na</a:t>
              </a:r>
              <a:r>
                <a:rPr lang="cs-CZ" sz="2000" b="1" baseline="30000">
                  <a:latin typeface="Times New Roman" pitchFamily="18" charset="0"/>
                </a:rPr>
                <a:t>+</a:t>
              </a:r>
              <a:endParaRPr lang="cs-CZ" sz="3200" b="1" baseline="-25000">
                <a:latin typeface="Times New Roman" pitchFamily="18" charset="0"/>
              </a:endParaRPr>
            </a:p>
          </p:txBody>
        </p:sp>
        <p:sp>
          <p:nvSpPr>
            <p:cNvPr id="142401" name="Line 116"/>
            <p:cNvSpPr>
              <a:spLocks noChangeShapeType="1"/>
            </p:cNvSpPr>
            <p:nvPr/>
          </p:nvSpPr>
          <p:spPr bwMode="auto">
            <a:xfrm flipV="1">
              <a:off x="1563" y="906"/>
              <a:ext cx="252" cy="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402" name="Text Box 117"/>
            <p:cNvSpPr txBox="1">
              <a:spLocks noChangeArrowheads="1"/>
            </p:cNvSpPr>
            <p:nvPr/>
          </p:nvSpPr>
          <p:spPr bwMode="auto">
            <a:xfrm>
              <a:off x="1231" y="783"/>
              <a:ext cx="4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sz="2000" b="1">
                  <a:latin typeface="Times New Roman" pitchFamily="18" charset="0"/>
                </a:rPr>
                <a:t>Na</a:t>
              </a:r>
              <a:r>
                <a:rPr lang="cs-CZ" sz="2000" b="1" baseline="30000">
                  <a:latin typeface="Times New Roman" pitchFamily="18" charset="0"/>
                </a:rPr>
                <a:t>+</a:t>
              </a:r>
              <a:endParaRPr lang="cs-CZ" sz="3200" b="1" baseline="-25000">
                <a:latin typeface="Times New Roman" pitchFamily="18" charset="0"/>
              </a:endParaRPr>
            </a:p>
          </p:txBody>
        </p:sp>
        <p:sp>
          <p:nvSpPr>
            <p:cNvPr id="142403" name="Line 118"/>
            <p:cNvSpPr>
              <a:spLocks noChangeShapeType="1"/>
            </p:cNvSpPr>
            <p:nvPr/>
          </p:nvSpPr>
          <p:spPr bwMode="auto">
            <a:xfrm flipV="1">
              <a:off x="1263" y="850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404" name="Line 119"/>
            <p:cNvSpPr>
              <a:spLocks noChangeShapeType="1"/>
            </p:cNvSpPr>
            <p:nvPr/>
          </p:nvSpPr>
          <p:spPr bwMode="auto">
            <a:xfrm flipV="1">
              <a:off x="2154" y="858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42373" name="Text Box 120"/>
          <p:cNvSpPr txBox="1">
            <a:spLocks noChangeArrowheads="1"/>
          </p:cNvSpPr>
          <p:nvPr/>
        </p:nvSpPr>
        <p:spPr bwMode="auto">
          <a:xfrm>
            <a:off x="2529197" y="6415187"/>
            <a:ext cx="318869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1400" b="1" i="1" dirty="0">
                <a:latin typeface="Times New Roman" pitchFamily="18" charset="0"/>
              </a:rPr>
              <a:t>a)</a:t>
            </a:r>
            <a:r>
              <a:rPr lang="cs-CZ" sz="1400" b="1" i="1" dirty="0" err="1">
                <a:latin typeface="Times New Roman" pitchFamily="18" charset="0"/>
              </a:rPr>
              <a:t>acidémie</a:t>
            </a:r>
            <a:r>
              <a:rPr lang="cs-CZ" sz="1400" b="1" i="1" dirty="0">
                <a:latin typeface="Times New Roman" pitchFamily="18" charset="0"/>
              </a:rPr>
              <a:t>, bez akumulace </a:t>
            </a:r>
            <a:r>
              <a:rPr lang="cs-CZ" sz="1400" b="1" i="1" dirty="0" err="1">
                <a:latin typeface="Times New Roman" pitchFamily="18" charset="0"/>
              </a:rPr>
              <a:t>org</a:t>
            </a:r>
            <a:r>
              <a:rPr lang="cs-CZ" sz="1400" b="1" i="1" dirty="0">
                <a:latin typeface="Times New Roman" pitchFamily="18" charset="0"/>
              </a:rPr>
              <a:t>. kyselin</a:t>
            </a:r>
            <a:endParaRPr lang="en-US" sz="1400" dirty="0"/>
          </a:p>
        </p:txBody>
      </p:sp>
      <p:grpSp>
        <p:nvGrpSpPr>
          <p:cNvPr id="22" name="Group 121"/>
          <p:cNvGrpSpPr>
            <a:grpSpLocks/>
          </p:cNvGrpSpPr>
          <p:nvPr/>
        </p:nvGrpSpPr>
        <p:grpSpPr bwMode="auto">
          <a:xfrm>
            <a:off x="3727450" y="4508501"/>
            <a:ext cx="2122488" cy="1273175"/>
            <a:chOff x="1388" y="2840"/>
            <a:chExt cx="1337" cy="802"/>
          </a:xfrm>
        </p:grpSpPr>
        <p:grpSp>
          <p:nvGrpSpPr>
            <p:cNvPr id="23" name="Group 122"/>
            <p:cNvGrpSpPr>
              <a:grpSpLocks/>
            </p:cNvGrpSpPr>
            <p:nvPr/>
          </p:nvGrpSpPr>
          <p:grpSpPr bwMode="auto">
            <a:xfrm>
              <a:off x="1388" y="3319"/>
              <a:ext cx="516" cy="323"/>
              <a:chOff x="1388" y="3319"/>
              <a:chExt cx="516" cy="323"/>
            </a:xfrm>
          </p:grpSpPr>
          <p:grpSp>
            <p:nvGrpSpPr>
              <p:cNvPr id="24" name="Group 123"/>
              <p:cNvGrpSpPr>
                <a:grpSpLocks/>
              </p:cNvGrpSpPr>
              <p:nvPr/>
            </p:nvGrpSpPr>
            <p:grpSpPr bwMode="auto">
              <a:xfrm>
                <a:off x="1388" y="3319"/>
                <a:ext cx="163" cy="164"/>
                <a:chOff x="3131" y="3812"/>
                <a:chExt cx="163" cy="164"/>
              </a:xfrm>
            </p:grpSpPr>
            <p:sp>
              <p:nvSpPr>
                <p:cNvPr id="142398" name="Oval 124"/>
                <p:cNvSpPr>
                  <a:spLocks noChangeArrowheads="1"/>
                </p:cNvSpPr>
                <p:nvPr/>
              </p:nvSpPr>
              <p:spPr bwMode="auto">
                <a:xfrm>
                  <a:off x="3131" y="3812"/>
                  <a:ext cx="163" cy="16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399" name="Line 125"/>
                <p:cNvSpPr>
                  <a:spLocks noChangeShapeType="1"/>
                </p:cNvSpPr>
                <p:nvPr/>
              </p:nvSpPr>
              <p:spPr bwMode="auto">
                <a:xfrm>
                  <a:off x="3212" y="3839"/>
                  <a:ext cx="6" cy="1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142396" name="Freeform 126"/>
              <p:cNvSpPr>
                <a:spLocks/>
              </p:cNvSpPr>
              <p:nvPr/>
            </p:nvSpPr>
            <p:spPr bwMode="auto">
              <a:xfrm>
                <a:off x="1481" y="3472"/>
                <a:ext cx="423" cy="158"/>
              </a:xfrm>
              <a:custGeom>
                <a:avLst/>
                <a:gdLst>
                  <a:gd name="T0" fmla="*/ 423 w 423"/>
                  <a:gd name="T1" fmla="*/ 117 h 158"/>
                  <a:gd name="T2" fmla="*/ 63 w 423"/>
                  <a:gd name="T3" fmla="*/ 139 h 158"/>
                  <a:gd name="T4" fmla="*/ 45 w 423"/>
                  <a:gd name="T5" fmla="*/ 0 h 158"/>
                  <a:gd name="T6" fmla="*/ 0 60000 65536"/>
                  <a:gd name="T7" fmla="*/ 0 60000 65536"/>
                  <a:gd name="T8" fmla="*/ 0 60000 65536"/>
                  <a:gd name="T9" fmla="*/ 0 w 423"/>
                  <a:gd name="T10" fmla="*/ 0 h 158"/>
                  <a:gd name="T11" fmla="*/ 423 w 423"/>
                  <a:gd name="T12" fmla="*/ 158 h 1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3" h="158">
                    <a:moveTo>
                      <a:pt x="423" y="117"/>
                    </a:moveTo>
                    <a:cubicBezTo>
                      <a:pt x="363" y="122"/>
                      <a:pt x="126" y="158"/>
                      <a:pt x="63" y="139"/>
                    </a:cubicBezTo>
                    <a:cubicBezTo>
                      <a:pt x="0" y="120"/>
                      <a:pt x="49" y="29"/>
                      <a:pt x="45" y="0"/>
                    </a:cubicBez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397" name="Text Box 127"/>
              <p:cNvSpPr txBox="1">
                <a:spLocks noChangeArrowheads="1"/>
              </p:cNvSpPr>
              <p:nvPr/>
            </p:nvSpPr>
            <p:spPr bwMode="auto">
              <a:xfrm>
                <a:off x="1577" y="3488"/>
                <a:ext cx="156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cs-CZ" sz="1000" b="1" i="1">
                    <a:latin typeface="Times New Roman" pitchFamily="18" charset="0"/>
                  </a:rPr>
                  <a:t>5</a:t>
                </a:r>
                <a:endParaRPr lang="cs-CZ" sz="1000" i="1">
                  <a:latin typeface="Times New Roman" pitchFamily="18" charset="0"/>
                </a:endParaRPr>
              </a:p>
            </p:txBody>
          </p:sp>
        </p:grpSp>
        <p:grpSp>
          <p:nvGrpSpPr>
            <p:cNvPr id="25" name="Group 128"/>
            <p:cNvGrpSpPr>
              <a:grpSpLocks/>
            </p:cNvGrpSpPr>
            <p:nvPr/>
          </p:nvGrpSpPr>
          <p:grpSpPr bwMode="auto">
            <a:xfrm>
              <a:off x="2562" y="2840"/>
              <a:ext cx="163" cy="164"/>
              <a:chOff x="3156" y="3265"/>
              <a:chExt cx="163" cy="164"/>
            </a:xfrm>
          </p:grpSpPr>
          <p:sp>
            <p:nvSpPr>
              <p:cNvPr id="142393" name="Oval 129"/>
              <p:cNvSpPr>
                <a:spLocks noChangeArrowheads="1"/>
              </p:cNvSpPr>
              <p:nvPr/>
            </p:nvSpPr>
            <p:spPr bwMode="auto">
              <a:xfrm>
                <a:off x="3156" y="3265"/>
                <a:ext cx="163" cy="16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394" name="Line 130"/>
              <p:cNvSpPr>
                <a:spLocks noChangeShapeType="1"/>
              </p:cNvSpPr>
              <p:nvPr/>
            </p:nvSpPr>
            <p:spPr bwMode="auto">
              <a:xfrm>
                <a:off x="3233" y="3292"/>
                <a:ext cx="7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142375" name="Text Box 131"/>
          <p:cNvSpPr txBox="1">
            <a:spLocks noChangeArrowheads="1"/>
          </p:cNvSpPr>
          <p:nvPr/>
        </p:nvSpPr>
        <p:spPr bwMode="auto">
          <a:xfrm>
            <a:off x="1524000" y="5718176"/>
            <a:ext cx="7572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2800" b="1">
                <a:latin typeface="Times New Roman" pitchFamily="18" charset="0"/>
              </a:rPr>
              <a:t>Na</a:t>
            </a:r>
            <a:r>
              <a:rPr lang="cs-CZ" sz="2800" b="1" baseline="5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grpSp>
        <p:nvGrpSpPr>
          <p:cNvPr id="26" name="Group 132"/>
          <p:cNvGrpSpPr>
            <a:grpSpLocks/>
          </p:cNvGrpSpPr>
          <p:nvPr/>
        </p:nvGrpSpPr>
        <p:grpSpPr bwMode="auto">
          <a:xfrm>
            <a:off x="2092326" y="5765801"/>
            <a:ext cx="1770063" cy="460375"/>
            <a:chOff x="358" y="3632"/>
            <a:chExt cx="1115" cy="290"/>
          </a:xfrm>
        </p:grpSpPr>
        <p:grpSp>
          <p:nvGrpSpPr>
            <p:cNvPr id="27" name="Group 133"/>
            <p:cNvGrpSpPr>
              <a:grpSpLocks/>
            </p:cNvGrpSpPr>
            <p:nvPr/>
          </p:nvGrpSpPr>
          <p:grpSpPr bwMode="auto">
            <a:xfrm>
              <a:off x="818" y="3632"/>
              <a:ext cx="655" cy="290"/>
              <a:chOff x="818" y="3632"/>
              <a:chExt cx="655" cy="290"/>
            </a:xfrm>
          </p:grpSpPr>
          <p:grpSp>
            <p:nvGrpSpPr>
              <p:cNvPr id="28" name="Group 134"/>
              <p:cNvGrpSpPr>
                <a:grpSpLocks/>
              </p:cNvGrpSpPr>
              <p:nvPr/>
            </p:nvGrpSpPr>
            <p:grpSpPr bwMode="auto">
              <a:xfrm>
                <a:off x="1310" y="3742"/>
                <a:ext cx="163" cy="164"/>
                <a:chOff x="3131" y="3812"/>
                <a:chExt cx="163" cy="164"/>
              </a:xfrm>
            </p:grpSpPr>
            <p:sp>
              <p:nvSpPr>
                <p:cNvPr id="142389" name="Oval 135"/>
                <p:cNvSpPr>
                  <a:spLocks noChangeArrowheads="1"/>
                </p:cNvSpPr>
                <p:nvPr/>
              </p:nvSpPr>
              <p:spPr bwMode="auto">
                <a:xfrm>
                  <a:off x="3131" y="3812"/>
                  <a:ext cx="163" cy="16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390" name="Line 136"/>
                <p:cNvSpPr>
                  <a:spLocks noChangeShapeType="1"/>
                </p:cNvSpPr>
                <p:nvPr/>
              </p:nvSpPr>
              <p:spPr bwMode="auto">
                <a:xfrm>
                  <a:off x="3212" y="3839"/>
                  <a:ext cx="6" cy="1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142387" name="Freeform 137"/>
              <p:cNvSpPr>
                <a:spLocks/>
              </p:cNvSpPr>
              <p:nvPr/>
            </p:nvSpPr>
            <p:spPr bwMode="auto">
              <a:xfrm>
                <a:off x="818" y="3632"/>
                <a:ext cx="462" cy="290"/>
              </a:xfrm>
              <a:custGeom>
                <a:avLst/>
                <a:gdLst>
                  <a:gd name="T0" fmla="*/ 0 w 462"/>
                  <a:gd name="T1" fmla="*/ 0 h 290"/>
                  <a:gd name="T2" fmla="*/ 153 w 462"/>
                  <a:gd name="T3" fmla="*/ 251 h 290"/>
                  <a:gd name="T4" fmla="*/ 462 w 462"/>
                  <a:gd name="T5" fmla="*/ 232 h 290"/>
                  <a:gd name="T6" fmla="*/ 0 60000 65536"/>
                  <a:gd name="T7" fmla="*/ 0 60000 65536"/>
                  <a:gd name="T8" fmla="*/ 0 60000 65536"/>
                  <a:gd name="T9" fmla="*/ 0 w 462"/>
                  <a:gd name="T10" fmla="*/ 0 h 290"/>
                  <a:gd name="T11" fmla="*/ 462 w 462"/>
                  <a:gd name="T12" fmla="*/ 290 h 2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2" h="290">
                    <a:moveTo>
                      <a:pt x="0" y="0"/>
                    </a:moveTo>
                    <a:cubicBezTo>
                      <a:pt x="25" y="42"/>
                      <a:pt x="76" y="212"/>
                      <a:pt x="153" y="251"/>
                    </a:cubicBezTo>
                    <a:cubicBezTo>
                      <a:pt x="230" y="290"/>
                      <a:pt x="398" y="236"/>
                      <a:pt x="462" y="232"/>
                    </a:cubicBez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388" name="Text Box 138"/>
              <p:cNvSpPr txBox="1">
                <a:spLocks noChangeArrowheads="1"/>
              </p:cNvSpPr>
              <p:nvPr/>
            </p:nvSpPr>
            <p:spPr bwMode="auto">
              <a:xfrm>
                <a:off x="955" y="3761"/>
                <a:ext cx="156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cs-CZ" sz="1000" b="1" i="1">
                    <a:latin typeface="Times New Roman" pitchFamily="18" charset="0"/>
                  </a:rPr>
                  <a:t>3</a:t>
                </a:r>
                <a:endParaRPr lang="cs-CZ" sz="1000" i="1">
                  <a:latin typeface="Times New Roman" pitchFamily="18" charset="0"/>
                </a:endParaRPr>
              </a:p>
            </p:txBody>
          </p:sp>
        </p:grpSp>
        <p:grpSp>
          <p:nvGrpSpPr>
            <p:cNvPr id="29" name="Group 139"/>
            <p:cNvGrpSpPr>
              <a:grpSpLocks/>
            </p:cNvGrpSpPr>
            <p:nvPr/>
          </p:nvGrpSpPr>
          <p:grpSpPr bwMode="auto">
            <a:xfrm>
              <a:off x="358" y="3748"/>
              <a:ext cx="163" cy="164"/>
              <a:chOff x="3156" y="3265"/>
              <a:chExt cx="163" cy="164"/>
            </a:xfrm>
          </p:grpSpPr>
          <p:sp>
            <p:nvSpPr>
              <p:cNvPr id="142384" name="Oval 140"/>
              <p:cNvSpPr>
                <a:spLocks noChangeArrowheads="1"/>
              </p:cNvSpPr>
              <p:nvPr/>
            </p:nvSpPr>
            <p:spPr bwMode="auto">
              <a:xfrm>
                <a:off x="3156" y="3265"/>
                <a:ext cx="163" cy="16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385" name="Line 141"/>
              <p:cNvSpPr>
                <a:spLocks noChangeShapeType="1"/>
              </p:cNvSpPr>
              <p:nvPr/>
            </p:nvSpPr>
            <p:spPr bwMode="auto">
              <a:xfrm>
                <a:off x="3233" y="3292"/>
                <a:ext cx="7" cy="1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30" name="Group 142"/>
          <p:cNvGrpSpPr>
            <a:grpSpLocks/>
          </p:cNvGrpSpPr>
          <p:nvPr/>
        </p:nvGrpSpPr>
        <p:grpSpPr bwMode="auto">
          <a:xfrm>
            <a:off x="6740525" y="5437189"/>
            <a:ext cx="838200" cy="371475"/>
            <a:chOff x="3286" y="3425"/>
            <a:chExt cx="528" cy="234"/>
          </a:xfrm>
        </p:grpSpPr>
        <p:sp>
          <p:nvSpPr>
            <p:cNvPr id="142378" name="Freeform 143"/>
            <p:cNvSpPr>
              <a:spLocks/>
            </p:cNvSpPr>
            <p:nvPr/>
          </p:nvSpPr>
          <p:spPr bwMode="auto">
            <a:xfrm>
              <a:off x="3286" y="3425"/>
              <a:ext cx="368" cy="220"/>
            </a:xfrm>
            <a:custGeom>
              <a:avLst/>
              <a:gdLst>
                <a:gd name="T0" fmla="*/ 58 w 368"/>
                <a:gd name="T1" fmla="*/ 0 h 220"/>
                <a:gd name="T2" fmla="*/ 3 w 368"/>
                <a:gd name="T3" fmla="*/ 120 h 220"/>
                <a:gd name="T4" fmla="*/ 74 w 368"/>
                <a:gd name="T5" fmla="*/ 207 h 220"/>
                <a:gd name="T6" fmla="*/ 210 w 368"/>
                <a:gd name="T7" fmla="*/ 176 h 220"/>
                <a:gd name="T8" fmla="*/ 368 w 368"/>
                <a:gd name="T9" fmla="*/ 153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"/>
                <a:gd name="T16" fmla="*/ 0 h 220"/>
                <a:gd name="T17" fmla="*/ 368 w 36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" h="220">
                  <a:moveTo>
                    <a:pt x="58" y="0"/>
                  </a:moveTo>
                  <a:cubicBezTo>
                    <a:pt x="49" y="20"/>
                    <a:pt x="0" y="86"/>
                    <a:pt x="3" y="120"/>
                  </a:cubicBezTo>
                  <a:cubicBezTo>
                    <a:pt x="6" y="154"/>
                    <a:pt x="40" y="198"/>
                    <a:pt x="74" y="207"/>
                  </a:cubicBezTo>
                  <a:cubicBezTo>
                    <a:pt x="86" y="220"/>
                    <a:pt x="167" y="183"/>
                    <a:pt x="210" y="176"/>
                  </a:cubicBezTo>
                  <a:cubicBezTo>
                    <a:pt x="259" y="167"/>
                    <a:pt x="335" y="158"/>
                    <a:pt x="368" y="15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79" name="Oval 144"/>
            <p:cNvSpPr>
              <a:spLocks noChangeArrowheads="1"/>
            </p:cNvSpPr>
            <p:nvPr/>
          </p:nvSpPr>
          <p:spPr bwMode="auto">
            <a:xfrm>
              <a:off x="3651" y="3463"/>
              <a:ext cx="163" cy="1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80" name="Text Box 145"/>
            <p:cNvSpPr txBox="1">
              <a:spLocks noChangeArrowheads="1"/>
            </p:cNvSpPr>
            <p:nvPr/>
          </p:nvSpPr>
          <p:spPr bwMode="auto">
            <a:xfrm>
              <a:off x="3305" y="3505"/>
              <a:ext cx="156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cs-CZ" sz="1000" b="1" i="1">
                  <a:latin typeface="Times New Roman" pitchFamily="18" charset="0"/>
                </a:rPr>
                <a:t>3</a:t>
              </a:r>
              <a:endParaRPr lang="cs-CZ" sz="1000" i="1">
                <a:latin typeface="Times New Roman" pitchFamily="18" charset="0"/>
              </a:endParaRPr>
            </a:p>
          </p:txBody>
        </p:sp>
        <p:sp>
          <p:nvSpPr>
            <p:cNvPr id="142381" name="Line 146"/>
            <p:cNvSpPr>
              <a:spLocks noChangeShapeType="1"/>
            </p:cNvSpPr>
            <p:nvPr/>
          </p:nvSpPr>
          <p:spPr bwMode="auto">
            <a:xfrm flipH="1">
              <a:off x="3734" y="3497"/>
              <a:ext cx="1" cy="1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1646</Words>
  <Application>Microsoft Office PowerPoint</Application>
  <PresentationFormat>Širokoúhlá obrazovka</PresentationFormat>
  <Paragraphs>516</Paragraphs>
  <Slides>19</Slides>
  <Notes>16</Notes>
  <HiddenSlides>6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Times New Roman</vt:lpstr>
      <vt:lpstr>Motiv Office</vt:lpstr>
      <vt:lpstr>Clip</vt:lpstr>
      <vt:lpstr>Rastrový obrázek</vt:lpstr>
      <vt:lpstr>Bitmap Image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Jiří Kofránek</dc:creator>
  <cp:lastModifiedBy>Jiří Kofránek</cp:lastModifiedBy>
  <cp:revision>1</cp:revision>
  <dcterms:created xsi:type="dcterms:W3CDTF">2025-10-26T23:37:49Z</dcterms:created>
  <dcterms:modified xsi:type="dcterms:W3CDTF">2025-10-26T23:38:45Z</dcterms:modified>
</cp:coreProperties>
</file>