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3"/>
  </p:notesMasterIdLst>
  <p:sldIdLst>
    <p:sldId id="493" r:id="rId2"/>
    <p:sldId id="516" r:id="rId3"/>
    <p:sldId id="404" r:id="rId4"/>
    <p:sldId id="405" r:id="rId5"/>
    <p:sldId id="513" r:id="rId6"/>
    <p:sldId id="514" r:id="rId7"/>
    <p:sldId id="515" r:id="rId8"/>
    <p:sldId id="511" r:id="rId9"/>
    <p:sldId id="406" r:id="rId10"/>
    <p:sldId id="407" r:id="rId11"/>
    <p:sldId id="408" r:id="rId12"/>
    <p:sldId id="409" r:id="rId13"/>
    <p:sldId id="410" r:id="rId14"/>
    <p:sldId id="411" r:id="rId15"/>
    <p:sldId id="412" r:id="rId16"/>
    <p:sldId id="413" r:id="rId17"/>
    <p:sldId id="414" r:id="rId18"/>
    <p:sldId id="415" r:id="rId19"/>
    <p:sldId id="416" r:id="rId20"/>
    <p:sldId id="417" r:id="rId21"/>
    <p:sldId id="418" r:id="rId22"/>
    <p:sldId id="419" r:id="rId23"/>
    <p:sldId id="420" r:id="rId24"/>
    <p:sldId id="421" r:id="rId25"/>
    <p:sldId id="422" r:id="rId26"/>
    <p:sldId id="423" r:id="rId27"/>
    <p:sldId id="424" r:id="rId28"/>
    <p:sldId id="425" r:id="rId29"/>
    <p:sldId id="426" r:id="rId30"/>
    <p:sldId id="427" r:id="rId31"/>
    <p:sldId id="428" r:id="rId32"/>
    <p:sldId id="429" r:id="rId33"/>
    <p:sldId id="430" r:id="rId34"/>
    <p:sldId id="431" r:id="rId35"/>
    <p:sldId id="432" r:id="rId36"/>
    <p:sldId id="433" r:id="rId37"/>
    <p:sldId id="434" r:id="rId38"/>
    <p:sldId id="435" r:id="rId39"/>
    <p:sldId id="436" r:id="rId40"/>
    <p:sldId id="437" r:id="rId41"/>
    <p:sldId id="438" r:id="rId42"/>
    <p:sldId id="439" r:id="rId43"/>
    <p:sldId id="440" r:id="rId44"/>
    <p:sldId id="441" r:id="rId45"/>
    <p:sldId id="442" r:id="rId46"/>
    <p:sldId id="443" r:id="rId47"/>
    <p:sldId id="444" r:id="rId48"/>
    <p:sldId id="445" r:id="rId49"/>
    <p:sldId id="446" r:id="rId50"/>
    <p:sldId id="447" r:id="rId51"/>
    <p:sldId id="448" r:id="rId52"/>
    <p:sldId id="449" r:id="rId53"/>
    <p:sldId id="450" r:id="rId54"/>
    <p:sldId id="451" r:id="rId55"/>
    <p:sldId id="452" r:id="rId56"/>
    <p:sldId id="453" r:id="rId57"/>
    <p:sldId id="454" r:id="rId58"/>
    <p:sldId id="455" r:id="rId59"/>
    <p:sldId id="456" r:id="rId60"/>
    <p:sldId id="457" r:id="rId61"/>
    <p:sldId id="458" r:id="rId62"/>
    <p:sldId id="459" r:id="rId63"/>
    <p:sldId id="460" r:id="rId64"/>
    <p:sldId id="461" r:id="rId65"/>
    <p:sldId id="462" r:id="rId66"/>
    <p:sldId id="463" r:id="rId67"/>
    <p:sldId id="464" r:id="rId68"/>
    <p:sldId id="465" r:id="rId69"/>
    <p:sldId id="466" r:id="rId70"/>
    <p:sldId id="467" r:id="rId71"/>
    <p:sldId id="468" r:id="rId72"/>
    <p:sldId id="469" r:id="rId73"/>
    <p:sldId id="470" r:id="rId74"/>
    <p:sldId id="471" r:id="rId75"/>
    <p:sldId id="472" r:id="rId76"/>
    <p:sldId id="473" r:id="rId77"/>
    <p:sldId id="474" r:id="rId78"/>
    <p:sldId id="475" r:id="rId79"/>
    <p:sldId id="476" r:id="rId80"/>
    <p:sldId id="477" r:id="rId81"/>
    <p:sldId id="478" r:id="rId82"/>
    <p:sldId id="479" r:id="rId83"/>
    <p:sldId id="480" r:id="rId84"/>
    <p:sldId id="481" r:id="rId85"/>
    <p:sldId id="482" r:id="rId86"/>
    <p:sldId id="483" r:id="rId87"/>
    <p:sldId id="484" r:id="rId88"/>
    <p:sldId id="485" r:id="rId89"/>
    <p:sldId id="486" r:id="rId90"/>
    <p:sldId id="494" r:id="rId91"/>
    <p:sldId id="487" r:id="rId92"/>
    <p:sldId id="488" r:id="rId93"/>
    <p:sldId id="489" r:id="rId94"/>
    <p:sldId id="490" r:id="rId95"/>
    <p:sldId id="495" r:id="rId96"/>
    <p:sldId id="382" r:id="rId97"/>
    <p:sldId id="383" r:id="rId98"/>
    <p:sldId id="384" r:id="rId99"/>
    <p:sldId id="385" r:id="rId100"/>
    <p:sldId id="387" r:id="rId101"/>
    <p:sldId id="388" r:id="rId102"/>
    <p:sldId id="395" r:id="rId103"/>
    <p:sldId id="396" r:id="rId104"/>
    <p:sldId id="389" r:id="rId105"/>
    <p:sldId id="392" r:id="rId106"/>
    <p:sldId id="393" r:id="rId107"/>
    <p:sldId id="394" r:id="rId108"/>
    <p:sldId id="398" r:id="rId109"/>
    <p:sldId id="399" r:id="rId110"/>
    <p:sldId id="400" r:id="rId111"/>
    <p:sldId id="401" r:id="rId112"/>
  </p:sldIdLst>
  <p:sldSz cx="9144000" cy="6858000" type="screen4x3"/>
  <p:notesSz cx="6858000" cy="9144000"/>
  <p:custDataLst>
    <p:tags r:id="rId114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583"/>
    <a:srgbClr val="F2CDCB"/>
    <a:srgbClr val="4A7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05" autoAdjust="0"/>
  </p:normalViewPr>
  <p:slideViewPr>
    <p:cSldViewPr>
      <p:cViewPr varScale="1">
        <p:scale>
          <a:sx n="95" d="100"/>
          <a:sy n="95" d="100"/>
        </p:scale>
        <p:origin x="1531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notesMaster" Target="notesMasters/notesMaster1.xml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gs" Target="tags/tag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3B208-C7BA-4DAE-81B5-B4A54EC7E6AD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5CCC5-1934-45ED-83E4-E0753DAD90B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395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3098FB0-308A-483A-9B92-73796FF29541}" type="slidenum">
              <a:rPr lang="cs-CZ" altLang="cs-CZ"/>
              <a:pPr eaLnBrk="1" hangingPunct="1"/>
              <a:t>3</a:t>
            </a:fld>
            <a:endParaRPr lang="cs-CZ" altLang="cs-CZ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097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A2CE8E-304D-4F7B-9397-A9E00A960261}" type="slidenum">
              <a:rPr lang="cs-CZ" altLang="cs-CZ"/>
              <a:pPr eaLnBrk="1" hangingPunct="1"/>
              <a:t>16</a:t>
            </a:fld>
            <a:endParaRPr lang="cs-CZ" altLang="cs-CZ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963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8AAFEE-C26B-4557-847D-8CB24039EF11}" type="slidenum">
              <a:rPr lang="cs-CZ" altLang="cs-CZ"/>
              <a:pPr eaLnBrk="1" hangingPunct="1"/>
              <a:t>17</a:t>
            </a:fld>
            <a:endParaRPr lang="cs-CZ" altLang="cs-CZ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095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8B0E41B-1F53-407C-97E9-199F3832A5CC}" type="slidenum">
              <a:rPr lang="cs-CZ" altLang="cs-CZ"/>
              <a:pPr eaLnBrk="1" hangingPunct="1"/>
              <a:t>18</a:t>
            </a:fld>
            <a:endParaRPr lang="cs-CZ" altLang="cs-CZ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839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361838-26AB-4C8D-B854-390497476E99}" type="slidenum">
              <a:rPr lang="cs-CZ" altLang="cs-CZ"/>
              <a:pPr eaLnBrk="1" hangingPunct="1"/>
              <a:t>19</a:t>
            </a:fld>
            <a:endParaRPr lang="cs-CZ" altLang="cs-CZ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161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D6B4DC6-5C84-4D02-A3DD-117BAE6C8F96}" type="slidenum">
              <a:rPr lang="cs-CZ" altLang="cs-CZ"/>
              <a:pPr eaLnBrk="1" hangingPunct="1"/>
              <a:t>20</a:t>
            </a:fld>
            <a:endParaRPr lang="cs-CZ" altLang="cs-CZ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6499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63DF181-5252-4F7B-921B-8C412B27F3A9}" type="slidenum">
              <a:rPr lang="cs-CZ" altLang="cs-CZ"/>
              <a:pPr eaLnBrk="1" hangingPunct="1"/>
              <a:t>21</a:t>
            </a:fld>
            <a:endParaRPr lang="cs-CZ" altLang="cs-CZ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429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A556485-AC6C-4486-8989-8B161FD9371F}" type="slidenum">
              <a:rPr lang="cs-CZ" altLang="cs-CZ"/>
              <a:pPr eaLnBrk="1" hangingPunct="1"/>
              <a:t>22</a:t>
            </a:fld>
            <a:endParaRPr lang="cs-CZ" altLang="cs-CZ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01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886799F-468A-4E52-9047-2AEEC4858FCE}" type="slidenum">
              <a:rPr lang="cs-CZ" altLang="cs-CZ"/>
              <a:pPr eaLnBrk="1" hangingPunct="1"/>
              <a:t>23</a:t>
            </a:fld>
            <a:endParaRPr lang="cs-CZ" altLang="cs-CZ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9640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5242FE5-F5B3-49A3-8E00-C3800AAFC21D}" type="slidenum">
              <a:rPr lang="cs-CZ" altLang="cs-CZ"/>
              <a:pPr eaLnBrk="1" hangingPunct="1"/>
              <a:t>25</a:t>
            </a:fld>
            <a:endParaRPr lang="cs-CZ" altLang="cs-CZ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89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8F3878-73FA-4FF3-A069-D454C6E231C5}" type="slidenum">
              <a:rPr lang="cs-CZ" altLang="cs-CZ"/>
              <a:pPr eaLnBrk="1" hangingPunct="1"/>
              <a:t>26</a:t>
            </a:fld>
            <a:endParaRPr lang="cs-CZ" altLang="cs-CZ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958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C728169-97B6-4AA6-AE5B-C6082B97E93C}" type="slidenum">
              <a:rPr lang="cs-CZ" altLang="cs-CZ"/>
              <a:pPr eaLnBrk="1" hangingPunct="1"/>
              <a:t>4</a:t>
            </a:fld>
            <a:endParaRPr lang="cs-CZ" altLang="cs-CZ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0675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17EDAF0-DEB5-4F00-A94E-C262FCA1878F}" type="slidenum">
              <a:rPr lang="cs-CZ" altLang="cs-CZ"/>
              <a:pPr eaLnBrk="1" hangingPunct="1"/>
              <a:t>27</a:t>
            </a:fld>
            <a:endParaRPr lang="cs-CZ" altLang="cs-CZ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8186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354670-3526-4DAF-BD67-538686B097B3}" type="slidenum">
              <a:rPr lang="cs-CZ" altLang="cs-CZ"/>
              <a:pPr eaLnBrk="1" hangingPunct="1"/>
              <a:t>28</a:t>
            </a:fld>
            <a:endParaRPr lang="cs-CZ" altLang="cs-CZ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608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B7D3115-5C78-4BF4-BD43-894FC757FC75}" type="slidenum">
              <a:rPr lang="cs-CZ" altLang="cs-CZ"/>
              <a:pPr eaLnBrk="1" hangingPunct="1"/>
              <a:t>29</a:t>
            </a:fld>
            <a:endParaRPr lang="cs-CZ" altLang="cs-CZ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6865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4DE3F5B-0675-487C-B6C0-9834B9E3E65B}" type="slidenum">
              <a:rPr lang="cs-CZ" altLang="cs-CZ"/>
              <a:pPr eaLnBrk="1" hangingPunct="1"/>
              <a:t>30</a:t>
            </a:fld>
            <a:endParaRPr lang="cs-CZ" altLang="cs-CZ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6781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6A69B7F-924C-4FCE-B643-AA8BA733EFF5}" type="slidenum">
              <a:rPr lang="cs-CZ" altLang="cs-CZ"/>
              <a:pPr eaLnBrk="1" hangingPunct="1"/>
              <a:t>31</a:t>
            </a:fld>
            <a:endParaRPr lang="cs-CZ" altLang="cs-CZ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0159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F4283D3-5483-4A30-8E17-CC315F7E672C}" type="slidenum">
              <a:rPr lang="cs-CZ" altLang="cs-CZ"/>
              <a:pPr eaLnBrk="1" hangingPunct="1"/>
              <a:t>32</a:t>
            </a:fld>
            <a:endParaRPr lang="cs-CZ" altLang="cs-CZ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3408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864ADD-D03B-45FD-B2FA-A0606401045C}" type="slidenum">
              <a:rPr lang="cs-CZ" altLang="cs-CZ"/>
              <a:pPr eaLnBrk="1" hangingPunct="1"/>
              <a:t>33</a:t>
            </a:fld>
            <a:endParaRPr lang="cs-CZ" altLang="cs-CZ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2070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2B315CD-62B6-4921-A5CC-9DEE465F60BC}" type="slidenum">
              <a:rPr lang="cs-CZ" altLang="cs-CZ"/>
              <a:pPr eaLnBrk="1" hangingPunct="1"/>
              <a:t>34</a:t>
            </a:fld>
            <a:endParaRPr lang="cs-CZ" altLang="cs-CZ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9861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685C95-E981-4A6E-A9AF-6B066A40A6BF}" type="slidenum">
              <a:rPr lang="cs-CZ" altLang="cs-CZ"/>
              <a:pPr eaLnBrk="1" hangingPunct="1"/>
              <a:t>35</a:t>
            </a:fld>
            <a:endParaRPr lang="cs-CZ" altLang="cs-CZ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8863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434FD61-4CF9-40C2-ADA1-27FB1D3D6F75}" type="slidenum">
              <a:rPr lang="cs-CZ" altLang="cs-CZ"/>
              <a:pPr eaLnBrk="1" hangingPunct="1"/>
              <a:t>36</a:t>
            </a:fld>
            <a:endParaRPr lang="cs-CZ" altLang="cs-CZ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715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150169-BBF9-4ED5-A711-861237A560DF}" type="slidenum">
              <a:rPr lang="cs-CZ" altLang="cs-CZ"/>
              <a:pPr eaLnBrk="1" hangingPunct="1"/>
              <a:t>9</a:t>
            </a:fld>
            <a:endParaRPr lang="cs-CZ" altLang="cs-CZ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8304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DDA075A-2454-40F0-A06E-CCD1A9DFD5E8}" type="slidenum">
              <a:rPr lang="cs-CZ" altLang="cs-CZ"/>
              <a:pPr eaLnBrk="1" hangingPunct="1"/>
              <a:t>37</a:t>
            </a:fld>
            <a:endParaRPr lang="cs-CZ" altLang="cs-CZ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3873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E6E0D4-DED4-46D2-B89A-2D529A69DBC7}" type="slidenum">
              <a:rPr lang="cs-CZ" altLang="cs-CZ"/>
              <a:pPr eaLnBrk="1" hangingPunct="1"/>
              <a:t>38</a:t>
            </a:fld>
            <a:endParaRPr lang="cs-CZ" altLang="cs-CZ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2527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450781E-5C28-4795-8ADF-C37CDD37F254}" type="slidenum">
              <a:rPr lang="cs-CZ" altLang="cs-CZ"/>
              <a:pPr eaLnBrk="1" hangingPunct="1"/>
              <a:t>39</a:t>
            </a:fld>
            <a:endParaRPr lang="cs-CZ" altLang="cs-CZ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8338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27E5C5-C437-4419-97D2-0D64D2C04285}" type="slidenum">
              <a:rPr lang="cs-CZ" altLang="cs-CZ"/>
              <a:pPr eaLnBrk="1" hangingPunct="1"/>
              <a:t>40</a:t>
            </a:fld>
            <a:endParaRPr lang="cs-CZ" altLang="cs-CZ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225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4A88E02-21ED-4E87-98E8-AA63A13E2CDF}" type="slidenum">
              <a:rPr lang="cs-CZ" altLang="cs-CZ"/>
              <a:pPr eaLnBrk="1" hangingPunct="1"/>
              <a:t>41</a:t>
            </a:fld>
            <a:endParaRPr lang="cs-CZ" altLang="cs-CZ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5360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D3E6159-3B16-46EA-9390-BD0270833055}" type="slidenum">
              <a:rPr lang="cs-CZ" altLang="cs-CZ"/>
              <a:pPr eaLnBrk="1" hangingPunct="1"/>
              <a:t>42</a:t>
            </a:fld>
            <a:endParaRPr lang="cs-CZ" altLang="cs-CZ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0806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C4C298C-A784-4E73-B33D-D7390CFC34CB}" type="slidenum">
              <a:rPr lang="cs-CZ" altLang="cs-CZ"/>
              <a:pPr eaLnBrk="1" hangingPunct="1"/>
              <a:t>43</a:t>
            </a:fld>
            <a:endParaRPr lang="cs-CZ" altLang="cs-CZ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935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786D674-35B4-43CC-8E79-27B92B966612}" type="slidenum">
              <a:rPr lang="cs-CZ" altLang="cs-CZ"/>
              <a:pPr eaLnBrk="1" hangingPunct="1"/>
              <a:t>44</a:t>
            </a:fld>
            <a:endParaRPr lang="cs-CZ" altLang="cs-CZ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5193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2F6F630-870E-425E-B224-D901CB2C4F92}" type="slidenum">
              <a:rPr lang="cs-CZ" altLang="cs-CZ"/>
              <a:pPr eaLnBrk="1" hangingPunct="1"/>
              <a:t>45</a:t>
            </a:fld>
            <a:endParaRPr lang="cs-CZ" altLang="cs-CZ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6903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D11AA13-1396-4DD1-AFFA-C6EB427E4CC9}" type="slidenum">
              <a:rPr lang="cs-CZ" altLang="cs-CZ"/>
              <a:pPr eaLnBrk="1" hangingPunct="1"/>
              <a:t>46</a:t>
            </a:fld>
            <a:endParaRPr lang="cs-CZ" altLang="cs-CZ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377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47F88CC-C51E-4F26-AAA2-B4D887FAA571}" type="slidenum">
              <a:rPr lang="cs-CZ" altLang="cs-CZ"/>
              <a:pPr eaLnBrk="1" hangingPunct="1"/>
              <a:t>10</a:t>
            </a:fld>
            <a:endParaRPr lang="cs-CZ" altLang="cs-CZ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3964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8AA53C4-16A5-42F3-9490-AE7106D8739B}" type="slidenum">
              <a:rPr lang="cs-CZ" altLang="cs-CZ"/>
              <a:pPr eaLnBrk="1" hangingPunct="1"/>
              <a:t>47</a:t>
            </a:fld>
            <a:endParaRPr lang="cs-CZ" altLang="cs-CZ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8366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FD43BAA-4DB7-434D-B5A3-D7E746BFD0B4}" type="slidenum">
              <a:rPr lang="cs-CZ" altLang="cs-CZ"/>
              <a:pPr eaLnBrk="1" hangingPunct="1"/>
              <a:t>48</a:t>
            </a:fld>
            <a:endParaRPr lang="cs-CZ" altLang="cs-CZ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3939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563FEE0-47B0-49DD-A38C-8281AE526147}" type="slidenum">
              <a:rPr lang="cs-CZ" altLang="cs-CZ"/>
              <a:pPr eaLnBrk="1" hangingPunct="1"/>
              <a:t>49</a:t>
            </a:fld>
            <a:endParaRPr lang="cs-CZ" altLang="cs-CZ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32356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EDE0A9E-D51D-4000-9169-1A60C3CCA1FC}" type="slidenum">
              <a:rPr lang="cs-CZ" altLang="cs-CZ"/>
              <a:pPr eaLnBrk="1" hangingPunct="1"/>
              <a:t>50</a:t>
            </a:fld>
            <a:endParaRPr lang="cs-CZ" altLang="cs-CZ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50515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A8FB458-97E8-4A69-9D27-57ECBED440BD}" type="slidenum">
              <a:rPr lang="cs-CZ" altLang="cs-CZ"/>
              <a:pPr eaLnBrk="1" hangingPunct="1"/>
              <a:t>51</a:t>
            </a:fld>
            <a:endParaRPr lang="cs-CZ" altLang="cs-CZ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8044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0CE39FD-0466-4DA7-BD88-05978AD67E5B}" type="slidenum">
              <a:rPr lang="cs-CZ" altLang="cs-CZ"/>
              <a:pPr eaLnBrk="1" hangingPunct="1"/>
              <a:t>52</a:t>
            </a:fld>
            <a:endParaRPr lang="cs-CZ" altLang="cs-CZ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66335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691451-1FEE-44EA-B9FB-A90D902B5112}" type="slidenum">
              <a:rPr lang="cs-CZ" altLang="cs-CZ"/>
              <a:pPr eaLnBrk="1" hangingPunct="1"/>
              <a:t>53</a:t>
            </a:fld>
            <a:endParaRPr lang="cs-CZ" altLang="cs-CZ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8313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8D1A314-BB41-430F-BED0-22496A0B285B}" type="slidenum">
              <a:rPr lang="cs-CZ" altLang="cs-CZ"/>
              <a:pPr eaLnBrk="1" hangingPunct="1"/>
              <a:t>54</a:t>
            </a:fld>
            <a:endParaRPr lang="cs-CZ" altLang="cs-CZ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48584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2BF9BC7-7D7D-4874-BE15-991B151EFE22}" type="slidenum">
              <a:rPr lang="cs-CZ" altLang="cs-CZ"/>
              <a:pPr eaLnBrk="1" hangingPunct="1"/>
              <a:t>55</a:t>
            </a:fld>
            <a:endParaRPr lang="cs-CZ" altLang="cs-CZ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34999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5607AF6-E2E5-431E-AC34-8A0FD1762988}" type="slidenum">
              <a:rPr lang="cs-CZ" altLang="cs-CZ"/>
              <a:pPr eaLnBrk="1" hangingPunct="1"/>
              <a:t>56</a:t>
            </a:fld>
            <a:endParaRPr lang="cs-CZ" altLang="cs-CZ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722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FB43F4-6BC6-40F6-895B-0213A0F595C2}" type="slidenum">
              <a:rPr lang="cs-CZ" altLang="cs-CZ"/>
              <a:pPr eaLnBrk="1" hangingPunct="1"/>
              <a:t>11</a:t>
            </a:fld>
            <a:endParaRPr lang="cs-CZ" altLang="cs-CZ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60727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36E3D4D-E484-4D8D-AAE2-F86F6CF1AD61}" type="slidenum">
              <a:rPr lang="cs-CZ" altLang="cs-CZ"/>
              <a:pPr eaLnBrk="1" hangingPunct="1"/>
              <a:t>57</a:t>
            </a:fld>
            <a:endParaRPr lang="cs-CZ" altLang="cs-CZ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51053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C93D464-4040-452F-9BED-014828F53068}" type="slidenum">
              <a:rPr lang="cs-CZ" altLang="cs-CZ"/>
              <a:pPr eaLnBrk="1" hangingPunct="1"/>
              <a:t>58</a:t>
            </a:fld>
            <a:endParaRPr lang="cs-CZ" altLang="cs-CZ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92908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A9C9DB1-ADD3-4438-B3B7-9D5215F372D3}" type="slidenum">
              <a:rPr lang="cs-CZ" altLang="cs-CZ"/>
              <a:pPr eaLnBrk="1" hangingPunct="1"/>
              <a:t>59</a:t>
            </a:fld>
            <a:endParaRPr lang="cs-CZ" altLang="cs-CZ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18260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0C30715-06F4-418A-9930-264EFC3ACE9F}" type="slidenum">
              <a:rPr lang="cs-CZ" altLang="cs-CZ"/>
              <a:pPr eaLnBrk="1" hangingPunct="1"/>
              <a:t>60</a:t>
            </a:fld>
            <a:endParaRPr lang="cs-CZ" altLang="cs-CZ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12635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5ACF9BB-C6DD-462D-8903-DFE21BC6EBF0}" type="slidenum">
              <a:rPr lang="cs-CZ" altLang="cs-CZ"/>
              <a:pPr eaLnBrk="1" hangingPunct="1"/>
              <a:t>61</a:t>
            </a:fld>
            <a:endParaRPr lang="cs-CZ" altLang="cs-CZ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33332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FF39C3C-3D90-48BC-9815-C665D73ADB85}" type="slidenum">
              <a:rPr lang="cs-CZ" altLang="cs-CZ"/>
              <a:pPr eaLnBrk="1" hangingPunct="1"/>
              <a:t>62</a:t>
            </a:fld>
            <a:endParaRPr lang="cs-CZ" altLang="cs-CZ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26336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6FC05E8-B85D-4D6D-BB88-D53B84DC8805}" type="slidenum">
              <a:rPr lang="cs-CZ" altLang="cs-CZ"/>
              <a:pPr eaLnBrk="1" hangingPunct="1"/>
              <a:t>63</a:t>
            </a:fld>
            <a:endParaRPr lang="cs-CZ" altLang="cs-CZ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30513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26FFBCF-09EC-43D7-B7B1-8BE3072C900E}" type="slidenum">
              <a:rPr lang="cs-CZ" altLang="cs-CZ"/>
              <a:pPr eaLnBrk="1" hangingPunct="1"/>
              <a:t>64</a:t>
            </a:fld>
            <a:endParaRPr lang="cs-CZ" altLang="cs-CZ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40445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305B972-D0B5-497D-8335-7A86CDE2B262}" type="slidenum">
              <a:rPr lang="cs-CZ" altLang="cs-CZ"/>
              <a:pPr eaLnBrk="1" hangingPunct="1"/>
              <a:t>65</a:t>
            </a:fld>
            <a:endParaRPr lang="cs-CZ" altLang="cs-CZ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23834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079A7E2-246E-4046-8B5B-A67D26DA3402}" type="slidenum">
              <a:rPr lang="cs-CZ" altLang="cs-CZ"/>
              <a:pPr eaLnBrk="1" hangingPunct="1"/>
              <a:t>66</a:t>
            </a:fld>
            <a:endParaRPr lang="cs-CZ" altLang="cs-CZ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653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0B4A49-64DB-410E-851D-FFFC60A9ABEC}" type="slidenum">
              <a:rPr lang="cs-CZ" altLang="cs-CZ"/>
              <a:pPr eaLnBrk="1" hangingPunct="1"/>
              <a:t>12</a:t>
            </a:fld>
            <a:endParaRPr lang="cs-CZ" altLang="cs-CZ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0655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9DAEF41-5EB4-4BCB-ACBA-A117CF92B26D}" type="slidenum">
              <a:rPr lang="cs-CZ" altLang="cs-CZ"/>
              <a:pPr eaLnBrk="1" hangingPunct="1"/>
              <a:t>67</a:t>
            </a:fld>
            <a:endParaRPr lang="cs-CZ" altLang="cs-CZ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68257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C854A36-BDF3-409C-A1FE-06B5F744032C}" type="slidenum">
              <a:rPr lang="cs-CZ" altLang="cs-CZ"/>
              <a:pPr eaLnBrk="1" hangingPunct="1"/>
              <a:t>68</a:t>
            </a:fld>
            <a:endParaRPr lang="cs-CZ" altLang="cs-CZ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05275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A487C3E-848A-48F7-907E-C426FA409024}" type="slidenum">
              <a:rPr lang="cs-CZ" altLang="cs-CZ"/>
              <a:pPr eaLnBrk="1" hangingPunct="1"/>
              <a:t>69</a:t>
            </a:fld>
            <a:endParaRPr lang="cs-CZ" altLang="cs-CZ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09368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7024DE3-0E1A-4FC1-A6FB-AE661975B752}" type="slidenum">
              <a:rPr lang="cs-CZ" altLang="cs-CZ"/>
              <a:pPr eaLnBrk="1" hangingPunct="1"/>
              <a:t>70</a:t>
            </a:fld>
            <a:endParaRPr lang="cs-CZ" altLang="cs-CZ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00671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9DF1A64-5F38-4414-AED0-8D6588B812DF}" type="slidenum">
              <a:rPr lang="cs-CZ" altLang="cs-CZ"/>
              <a:pPr eaLnBrk="1" hangingPunct="1"/>
              <a:t>71</a:t>
            </a:fld>
            <a:endParaRPr lang="cs-CZ" altLang="cs-CZ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55471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E82383-CC1D-4949-8204-6DCB177D3BCE}" type="slidenum">
              <a:rPr lang="cs-CZ" altLang="cs-CZ"/>
              <a:pPr eaLnBrk="1" hangingPunct="1"/>
              <a:t>72</a:t>
            </a:fld>
            <a:endParaRPr lang="cs-CZ" altLang="cs-CZ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64576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242EA4-4F47-4466-AA6E-4F7C3018870D}" type="slidenum">
              <a:rPr lang="cs-CZ" altLang="cs-CZ"/>
              <a:pPr eaLnBrk="1" hangingPunct="1"/>
              <a:t>73</a:t>
            </a:fld>
            <a:endParaRPr lang="cs-CZ" altLang="cs-CZ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0629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C9CB951-9D9D-4980-B9DE-5DF0F9E6174C}" type="slidenum">
              <a:rPr lang="cs-CZ" altLang="cs-CZ"/>
              <a:pPr eaLnBrk="1" hangingPunct="1"/>
              <a:t>74</a:t>
            </a:fld>
            <a:endParaRPr lang="cs-CZ" altLang="cs-CZ"/>
          </a:p>
        </p:txBody>
      </p:sp>
      <p:sp>
        <p:nvSpPr>
          <p:cNvPr id="1607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340DC6DA-4743-47BA-BD49-183E7F34A547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74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0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95870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7F04C68-90E0-4F73-B3FC-A461BB52FDA0}" type="slidenum">
              <a:rPr lang="cs-CZ" altLang="cs-CZ"/>
              <a:pPr eaLnBrk="1" hangingPunct="1"/>
              <a:t>75</a:t>
            </a:fld>
            <a:endParaRPr lang="cs-CZ" altLang="cs-CZ"/>
          </a:p>
        </p:txBody>
      </p:sp>
      <p:sp>
        <p:nvSpPr>
          <p:cNvPr id="1617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CBB30EF-965F-4077-854A-5EFAE986DF5F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75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1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0917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8CB6C99-669F-4646-B1E5-E970967D169C}" type="slidenum">
              <a:rPr lang="cs-CZ" altLang="cs-CZ"/>
              <a:pPr eaLnBrk="1" hangingPunct="1"/>
              <a:t>76</a:t>
            </a:fld>
            <a:endParaRPr lang="cs-CZ" altLang="cs-CZ"/>
          </a:p>
        </p:txBody>
      </p:sp>
      <p:sp>
        <p:nvSpPr>
          <p:cNvPr id="1628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B7B178F-F78C-41D3-866B-03FECE8F558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76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2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460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3877548-6F9F-4291-B041-8A9D96BE7CA5}" type="slidenum">
              <a:rPr lang="cs-CZ" altLang="cs-CZ"/>
              <a:pPr eaLnBrk="1" hangingPunct="1"/>
              <a:t>13</a:t>
            </a:fld>
            <a:endParaRPr lang="cs-CZ" altLang="cs-CZ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46344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02958ED-8F28-4FE9-9F56-74F32615B48F}" type="slidenum">
              <a:rPr lang="cs-CZ" altLang="cs-CZ"/>
              <a:pPr eaLnBrk="1" hangingPunct="1"/>
              <a:t>77</a:t>
            </a:fld>
            <a:endParaRPr lang="cs-CZ" altLang="cs-CZ"/>
          </a:p>
        </p:txBody>
      </p:sp>
      <p:sp>
        <p:nvSpPr>
          <p:cNvPr id="1638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9CDBE46-7470-45C2-8C4A-94EC9D21EA32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77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3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7047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64E00AB-D958-42D7-ACCA-18079C4E8ECD}" type="slidenum">
              <a:rPr lang="cs-CZ" altLang="cs-CZ"/>
              <a:pPr eaLnBrk="1" hangingPunct="1"/>
              <a:t>78</a:t>
            </a:fld>
            <a:endParaRPr lang="cs-CZ" altLang="cs-CZ"/>
          </a:p>
        </p:txBody>
      </p:sp>
      <p:sp>
        <p:nvSpPr>
          <p:cNvPr id="1648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0A4FF4F-0D1F-4C72-AEBF-19E6C9D8D60F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78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4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47872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7E83E11-60C5-45DF-B04C-23A8396FDC2D}" type="slidenum">
              <a:rPr lang="cs-CZ" altLang="cs-CZ"/>
              <a:pPr eaLnBrk="1" hangingPunct="1"/>
              <a:t>79</a:t>
            </a:fld>
            <a:endParaRPr lang="cs-CZ" altLang="cs-CZ"/>
          </a:p>
        </p:txBody>
      </p:sp>
      <p:sp>
        <p:nvSpPr>
          <p:cNvPr id="165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5A51B16A-D022-4F76-A2E8-FC5DE1B3D57E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79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5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81397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DA24D3-DA2E-424D-B163-E69A993307EC}" type="slidenum">
              <a:rPr lang="cs-CZ" altLang="cs-CZ"/>
              <a:pPr eaLnBrk="1" hangingPunct="1"/>
              <a:t>80</a:t>
            </a:fld>
            <a:endParaRPr lang="cs-CZ" altLang="cs-CZ"/>
          </a:p>
        </p:txBody>
      </p:sp>
      <p:sp>
        <p:nvSpPr>
          <p:cNvPr id="1669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C1CD11B-452C-481F-82CD-3092FBDC6F73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80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6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09382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D24798-3B86-4A00-A386-7D82B2E2B211}" type="slidenum">
              <a:rPr lang="cs-CZ" altLang="cs-CZ"/>
              <a:pPr eaLnBrk="1" hangingPunct="1"/>
              <a:t>81</a:t>
            </a:fld>
            <a:endParaRPr lang="cs-CZ" altLang="cs-CZ"/>
          </a:p>
        </p:txBody>
      </p:sp>
      <p:sp>
        <p:nvSpPr>
          <p:cNvPr id="1679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33DBE5C4-619B-442E-9C64-9C446454C8E1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81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7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65797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D5A3F0-A36E-427B-B3B4-8E2DCC9DD4A9}" type="slidenum">
              <a:rPr lang="cs-CZ" altLang="cs-CZ"/>
              <a:pPr eaLnBrk="1" hangingPunct="1"/>
              <a:t>82</a:t>
            </a:fld>
            <a:endParaRPr lang="cs-CZ" altLang="cs-CZ"/>
          </a:p>
        </p:txBody>
      </p:sp>
      <p:sp>
        <p:nvSpPr>
          <p:cNvPr id="1689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76C098A-E532-47B0-ADE6-D0C6D3DDAEF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82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8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2759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AB180B3-09A8-4A1A-AFE6-CD0258DA7EE3}" type="slidenum">
              <a:rPr lang="cs-CZ" altLang="cs-CZ"/>
              <a:pPr eaLnBrk="1" hangingPunct="1"/>
              <a:t>83</a:t>
            </a:fld>
            <a:endParaRPr lang="cs-CZ" altLang="cs-CZ"/>
          </a:p>
        </p:txBody>
      </p:sp>
      <p:sp>
        <p:nvSpPr>
          <p:cNvPr id="1699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85D6D8F-4F12-4B85-8342-7BF5866F628C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83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9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52904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80BBB63-F5E7-4DAA-BA2E-D2848E8CE4B6}" type="slidenum">
              <a:rPr lang="cs-CZ" altLang="cs-CZ"/>
              <a:pPr eaLnBrk="1" hangingPunct="1"/>
              <a:t>84</a:t>
            </a:fld>
            <a:endParaRPr lang="cs-CZ" altLang="cs-CZ"/>
          </a:p>
        </p:txBody>
      </p:sp>
      <p:sp>
        <p:nvSpPr>
          <p:cNvPr id="1710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34CD3B05-EF6E-42AF-B8E3-91CA03B8515B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84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1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89360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43618F-FC02-44A1-A9BA-2EF1F825ABB4}" type="slidenum">
              <a:rPr lang="cs-CZ" altLang="cs-CZ"/>
              <a:pPr eaLnBrk="1" hangingPunct="1"/>
              <a:t>85</a:t>
            </a:fld>
            <a:endParaRPr lang="cs-CZ" altLang="cs-CZ"/>
          </a:p>
        </p:txBody>
      </p:sp>
      <p:sp>
        <p:nvSpPr>
          <p:cNvPr id="1720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88E295D-C771-4A9D-87B0-8F77FB60417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85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2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61740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69CEB3B-EFAB-45D8-A06F-CE82702091FA}" type="slidenum">
              <a:rPr lang="cs-CZ" altLang="cs-CZ"/>
              <a:pPr eaLnBrk="1" hangingPunct="1"/>
              <a:t>86</a:t>
            </a:fld>
            <a:endParaRPr lang="cs-CZ" altLang="cs-CZ"/>
          </a:p>
        </p:txBody>
      </p:sp>
      <p:sp>
        <p:nvSpPr>
          <p:cNvPr id="1730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C1AE6364-99FF-4846-BED6-D6A8E0693BD6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86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3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925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79887E5-592D-43FA-809A-F59A96AA014D}" type="slidenum">
              <a:rPr lang="cs-CZ" altLang="cs-CZ"/>
              <a:pPr eaLnBrk="1" hangingPunct="1"/>
              <a:t>14</a:t>
            </a:fld>
            <a:endParaRPr lang="cs-CZ" altLang="cs-CZ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11297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343E456-DB8D-47A3-89D6-7AB334917D0B}" type="slidenum">
              <a:rPr lang="cs-CZ" altLang="cs-CZ"/>
              <a:pPr eaLnBrk="1" hangingPunct="1"/>
              <a:t>87</a:t>
            </a:fld>
            <a:endParaRPr lang="cs-CZ" altLang="cs-CZ"/>
          </a:p>
        </p:txBody>
      </p:sp>
      <p:sp>
        <p:nvSpPr>
          <p:cNvPr id="1740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4325248-9501-4880-8318-595E324FEA4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87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4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25877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B54AAFA-35C6-4E67-A215-1CA0D84D4884}" type="slidenum">
              <a:rPr lang="cs-CZ" altLang="cs-CZ"/>
              <a:pPr eaLnBrk="1" hangingPunct="1"/>
              <a:t>88</a:t>
            </a:fld>
            <a:endParaRPr lang="cs-CZ" altLang="cs-CZ"/>
          </a:p>
        </p:txBody>
      </p:sp>
      <p:sp>
        <p:nvSpPr>
          <p:cNvPr id="1751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401319ED-4152-40B0-AB17-8BEA5FA8D80B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88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5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53894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E1BFAA5-2D92-4429-81B8-BDA4B753038A}" type="slidenum">
              <a:rPr lang="cs-CZ" altLang="cs-CZ"/>
              <a:pPr eaLnBrk="1" hangingPunct="1"/>
              <a:t>89</a:t>
            </a:fld>
            <a:endParaRPr lang="cs-CZ" altLang="cs-CZ"/>
          </a:p>
        </p:txBody>
      </p:sp>
      <p:sp>
        <p:nvSpPr>
          <p:cNvPr id="176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22E8AA69-204F-4548-82AA-4C1E5461A11F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89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6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61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0FD6CD0-8DF5-4648-BA15-2B6999C90E46}" type="slidenum">
              <a:rPr lang="cs-CZ" altLang="cs-CZ"/>
              <a:pPr eaLnBrk="1" hangingPunct="1"/>
              <a:t>15</a:t>
            </a:fld>
            <a:endParaRPr lang="cs-CZ" altLang="cs-CZ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196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04C48-AA0F-43D5-94AA-D3695C2A92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1096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7348A-F688-4758-8D75-3ECF9381F796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atf-biokyb.lf1.cuni.cz/~tribula/cirkulaceen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patf-biokyb.lf1.cuni.cz/~tribula/cirkulaceen/" TargetMode="External"/><Relationship Id="rId4" Type="http://schemas.openxmlformats.org/officeDocument/2006/relationships/image" Target="../media/image12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šipka 26"/>
          <p:cNvCxnSpPr/>
          <p:nvPr/>
        </p:nvCxnSpPr>
        <p:spPr>
          <a:xfrm flipH="1">
            <a:off x="6372200" y="3600450"/>
            <a:ext cx="576288" cy="836662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030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147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14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614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1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5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6156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09713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 descr="G:\Guyton&amp;Hallpdf\AllImagesFromTextbook of Medical Physiology 12E\S9781416045748-020-f004.jpg"/>
          <p:cNvPicPr>
            <a:picLocks noChangeAspect="1" noChangeArrowheads="1"/>
          </p:cNvPicPr>
          <p:nvPr/>
        </p:nvPicPr>
        <p:blipFill>
          <a:blip r:embed="rId2" cstate="print"/>
          <a:srcRect b="4421"/>
          <a:stretch>
            <a:fillRect/>
          </a:stretch>
        </p:blipFill>
        <p:spPr bwMode="auto">
          <a:xfrm>
            <a:off x="1403648" y="332656"/>
            <a:ext cx="5112568" cy="6346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1" name="Picture 3" descr="G:\Guyton&amp;Hallpdf\AllImagesFromTextbook of Medical Physiology 12E\S9781416045748-020-f009.jpg"/>
          <p:cNvPicPr>
            <a:picLocks noChangeAspect="1" noChangeArrowheads="1"/>
          </p:cNvPicPr>
          <p:nvPr/>
        </p:nvPicPr>
        <p:blipFill>
          <a:blip r:embed="rId2" cstate="print"/>
          <a:srcRect b="6452"/>
          <a:stretch>
            <a:fillRect/>
          </a:stretch>
        </p:blipFill>
        <p:spPr bwMode="auto">
          <a:xfrm>
            <a:off x="0" y="1412776"/>
            <a:ext cx="9134519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 descr="G:\Guyton&amp;Hallpdf\AllImagesFromTextbook of Medical Physiology 12E\S9781416045748-020-f010.jpg"/>
          <p:cNvPicPr>
            <a:picLocks noChangeAspect="1" noChangeArrowheads="1"/>
          </p:cNvPicPr>
          <p:nvPr/>
        </p:nvPicPr>
        <p:blipFill>
          <a:blip r:embed="rId2" cstate="print"/>
          <a:srcRect b="4421"/>
          <a:stretch>
            <a:fillRect/>
          </a:stretch>
        </p:blipFill>
        <p:spPr bwMode="auto">
          <a:xfrm>
            <a:off x="1115616" y="188640"/>
            <a:ext cx="6558756" cy="6549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G:\Guyton&amp;Hallpdf\AllImagesFromTextbook of Medical Physiology 12E\S9781416045748-020-f011.jpg"/>
          <p:cNvPicPr>
            <a:picLocks noChangeAspect="1" noChangeArrowheads="1"/>
          </p:cNvPicPr>
          <p:nvPr/>
        </p:nvPicPr>
        <p:blipFill>
          <a:blip r:embed="rId2" cstate="print"/>
          <a:srcRect b="6009"/>
          <a:stretch>
            <a:fillRect/>
          </a:stretch>
        </p:blipFill>
        <p:spPr bwMode="auto">
          <a:xfrm>
            <a:off x="179512" y="1340768"/>
            <a:ext cx="8718994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 descr="G:\Guyton&amp;Hallpdf\AllImagesFromTextbook of Medical Physiology 12E\S9781416045748-020-f012.jpg"/>
          <p:cNvPicPr>
            <a:picLocks noChangeAspect="1" noChangeArrowheads="1"/>
          </p:cNvPicPr>
          <p:nvPr/>
        </p:nvPicPr>
        <p:blipFill>
          <a:blip r:embed="rId2" cstate="print"/>
          <a:srcRect b="3968"/>
          <a:stretch>
            <a:fillRect/>
          </a:stretch>
        </p:blipFill>
        <p:spPr bwMode="auto">
          <a:xfrm>
            <a:off x="1619672" y="120257"/>
            <a:ext cx="5472608" cy="6737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2" descr="G:\Guyton&amp;Hallpdf\AllImagesFromTextbook of Medical Physiology 12E\S9781416045748-020-f014.jpg"/>
          <p:cNvPicPr>
            <a:picLocks noChangeAspect="1" noChangeArrowheads="1"/>
          </p:cNvPicPr>
          <p:nvPr/>
        </p:nvPicPr>
        <p:blipFill>
          <a:blip r:embed="rId2" cstate="print"/>
          <a:srcRect b="4297"/>
          <a:stretch>
            <a:fillRect/>
          </a:stretch>
        </p:blipFill>
        <p:spPr bwMode="auto">
          <a:xfrm>
            <a:off x="1043608" y="548680"/>
            <a:ext cx="7416824" cy="59979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2" descr="G:\Guyton&amp;Hallpdf\AllImagesFromTextbook of Medical Physiology 12E\S9781416045748-020-f015.jpg"/>
          <p:cNvPicPr>
            <a:picLocks noChangeAspect="1" noChangeArrowheads="1"/>
          </p:cNvPicPr>
          <p:nvPr/>
        </p:nvPicPr>
        <p:blipFill>
          <a:blip r:embed="rId2" cstate="print"/>
          <a:srcRect b="4186"/>
          <a:stretch>
            <a:fillRect/>
          </a:stretch>
        </p:blipFill>
        <p:spPr bwMode="auto">
          <a:xfrm>
            <a:off x="827584" y="631504"/>
            <a:ext cx="6359921" cy="5965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5" name="Picture 3" descr="G:\Guyton&amp;Hallpdf\AllImagesFromTextbook of Medical Physiology 12E\S9781416045748-021-f002.jpg"/>
          <p:cNvPicPr>
            <a:picLocks noChangeAspect="1" noChangeArrowheads="1"/>
          </p:cNvPicPr>
          <p:nvPr/>
        </p:nvPicPr>
        <p:blipFill>
          <a:blip r:embed="rId2" cstate="print"/>
          <a:srcRect b="5693"/>
          <a:stretch>
            <a:fillRect/>
          </a:stretch>
        </p:blipFill>
        <p:spPr bwMode="auto">
          <a:xfrm>
            <a:off x="320674" y="962024"/>
            <a:ext cx="6930497" cy="4771232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3275856" y="1412776"/>
            <a:ext cx="1920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Strenous</a:t>
            </a:r>
            <a:r>
              <a:rPr lang="cs-CZ" dirty="0"/>
              <a:t> </a:t>
            </a:r>
            <a:r>
              <a:rPr lang="cs-CZ" dirty="0" err="1"/>
              <a:t>excercise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2771800" y="3789040"/>
            <a:ext cx="585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Rest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 descr="G:\Guyton&amp;Hallpdf\AllImagesFromTextbook of Medical Physiology 12E\S9781416045748-022-f001.jpg"/>
          <p:cNvPicPr>
            <a:picLocks noChangeAspect="1" noChangeArrowheads="1"/>
          </p:cNvPicPr>
          <p:nvPr/>
        </p:nvPicPr>
        <p:blipFill>
          <a:blip r:embed="rId2" cstate="print"/>
          <a:srcRect b="4376"/>
          <a:stretch>
            <a:fillRect/>
          </a:stretch>
        </p:blipFill>
        <p:spPr bwMode="auto">
          <a:xfrm>
            <a:off x="1187624" y="295246"/>
            <a:ext cx="6480720" cy="65627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G:\Guyton&amp;Hallpdf\AllImagesFromTextbook of Medical Physiology 12E\S9781416045748-022-f006.jpg"/>
          <p:cNvPicPr>
            <a:picLocks noChangeAspect="1" noChangeArrowheads="1"/>
          </p:cNvPicPr>
          <p:nvPr/>
        </p:nvPicPr>
        <p:blipFill>
          <a:blip r:embed="rId2" cstate="print"/>
          <a:srcRect b="4819"/>
          <a:stretch>
            <a:fillRect/>
          </a:stretch>
        </p:blipFill>
        <p:spPr bwMode="auto">
          <a:xfrm>
            <a:off x="683568" y="620688"/>
            <a:ext cx="7459175" cy="5688632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80112" y="692696"/>
            <a:ext cx="3083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Decompensated</a:t>
            </a:r>
            <a:r>
              <a:rPr lang="cs-CZ" dirty="0"/>
              <a:t> </a:t>
            </a:r>
            <a:r>
              <a:rPr lang="cs-CZ" dirty="0" err="1"/>
              <a:t>cardiac</a:t>
            </a:r>
            <a:r>
              <a:rPr lang="cs-CZ" dirty="0"/>
              <a:t> </a:t>
            </a:r>
            <a:r>
              <a:rPr lang="cs-CZ" dirty="0" err="1"/>
              <a:t>failure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71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7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717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75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6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7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8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79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80" name="Freeform 17"/>
          <p:cNvSpPr>
            <a:spLocks/>
          </p:cNvSpPr>
          <p:nvPr/>
        </p:nvSpPr>
        <p:spPr bwMode="auto">
          <a:xfrm>
            <a:off x="1252538" y="3622675"/>
            <a:ext cx="625475" cy="801688"/>
          </a:xfrm>
          <a:custGeom>
            <a:avLst/>
            <a:gdLst>
              <a:gd name="T0" fmla="*/ 2147483647 w 394"/>
              <a:gd name="T1" fmla="*/ 2147483647 h 505"/>
              <a:gd name="T2" fmla="*/ 2147483647 w 394"/>
              <a:gd name="T3" fmla="*/ 2147483647 h 505"/>
              <a:gd name="T4" fmla="*/ 2147483647 w 394"/>
              <a:gd name="T5" fmla="*/ 2147483647 h 505"/>
              <a:gd name="T6" fmla="*/ 2147483647 w 394"/>
              <a:gd name="T7" fmla="*/ 2147483647 h 505"/>
              <a:gd name="T8" fmla="*/ 2147483647 w 394"/>
              <a:gd name="T9" fmla="*/ 2147483647 h 505"/>
              <a:gd name="T10" fmla="*/ 2147483647 w 394"/>
              <a:gd name="T11" fmla="*/ 2147483647 h 505"/>
              <a:gd name="T12" fmla="*/ 2147483647 w 394"/>
              <a:gd name="T13" fmla="*/ 2147483647 h 505"/>
              <a:gd name="T14" fmla="*/ 2147483647 w 394"/>
              <a:gd name="T15" fmla="*/ 2147483647 h 505"/>
              <a:gd name="T16" fmla="*/ 2147483647 w 394"/>
              <a:gd name="T17" fmla="*/ 2147483647 h 505"/>
              <a:gd name="T18" fmla="*/ 2147483647 w 394"/>
              <a:gd name="T19" fmla="*/ 2147483647 h 505"/>
              <a:gd name="T20" fmla="*/ 2147483647 w 394"/>
              <a:gd name="T21" fmla="*/ 2147483647 h 505"/>
              <a:gd name="T22" fmla="*/ 2147483647 w 394"/>
              <a:gd name="T23" fmla="*/ 2147483647 h 50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94"/>
              <a:gd name="T37" fmla="*/ 0 h 505"/>
              <a:gd name="T38" fmla="*/ 394 w 394"/>
              <a:gd name="T39" fmla="*/ 505 h 50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94" h="505">
                <a:moveTo>
                  <a:pt x="112" y="137"/>
                </a:moveTo>
                <a:cubicBezTo>
                  <a:pt x="112" y="142"/>
                  <a:pt x="91" y="149"/>
                  <a:pt x="80" y="174"/>
                </a:cubicBezTo>
                <a:cubicBezTo>
                  <a:pt x="69" y="199"/>
                  <a:pt x="56" y="259"/>
                  <a:pt x="44" y="289"/>
                </a:cubicBezTo>
                <a:cubicBezTo>
                  <a:pt x="32" y="319"/>
                  <a:pt x="0" y="327"/>
                  <a:pt x="7" y="357"/>
                </a:cubicBezTo>
                <a:cubicBezTo>
                  <a:pt x="10" y="403"/>
                  <a:pt x="57" y="451"/>
                  <a:pt x="85" y="472"/>
                </a:cubicBezTo>
                <a:cubicBezTo>
                  <a:pt x="113" y="493"/>
                  <a:pt x="177" y="505"/>
                  <a:pt x="174" y="483"/>
                </a:cubicBezTo>
                <a:cubicBezTo>
                  <a:pt x="171" y="461"/>
                  <a:pt x="72" y="391"/>
                  <a:pt x="65" y="341"/>
                </a:cubicBezTo>
                <a:cubicBezTo>
                  <a:pt x="68" y="294"/>
                  <a:pt x="117" y="225"/>
                  <a:pt x="133" y="184"/>
                </a:cubicBezTo>
                <a:cubicBezTo>
                  <a:pt x="149" y="143"/>
                  <a:pt x="206" y="66"/>
                  <a:pt x="237" y="43"/>
                </a:cubicBezTo>
                <a:cubicBezTo>
                  <a:pt x="268" y="20"/>
                  <a:pt x="374" y="82"/>
                  <a:pt x="384" y="59"/>
                </a:cubicBezTo>
                <a:cubicBezTo>
                  <a:pt x="394" y="36"/>
                  <a:pt x="320" y="12"/>
                  <a:pt x="279" y="6"/>
                </a:cubicBezTo>
                <a:cubicBezTo>
                  <a:pt x="238" y="0"/>
                  <a:pt x="180" y="73"/>
                  <a:pt x="148" y="85"/>
                </a:cubicBezTo>
              </a:path>
            </a:pathLst>
          </a:custGeom>
          <a:solidFill>
            <a:srgbClr val="FF0066"/>
          </a:solidFill>
          <a:ln w="28575" cmpd="sng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81" name="Line 18"/>
          <p:cNvSpPr>
            <a:spLocks noChangeShapeType="1"/>
          </p:cNvSpPr>
          <p:nvPr/>
        </p:nvSpPr>
        <p:spPr bwMode="auto">
          <a:xfrm>
            <a:off x="384175" y="6064250"/>
            <a:ext cx="10795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82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7183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718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85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86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57676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G:\Guyton&amp;Hallpdf\AllImagesFromTextbook of Medical Physiology 12E\S9781416045748-022-f007.jpg"/>
          <p:cNvPicPr>
            <a:picLocks noChangeAspect="1" noChangeArrowheads="1"/>
          </p:cNvPicPr>
          <p:nvPr/>
        </p:nvPicPr>
        <p:blipFill>
          <a:blip r:embed="rId2" cstate="print"/>
          <a:srcRect b="7029"/>
          <a:stretch>
            <a:fillRect/>
          </a:stretch>
        </p:blipFill>
        <p:spPr bwMode="auto">
          <a:xfrm>
            <a:off x="190862" y="1628800"/>
            <a:ext cx="8953138" cy="4536504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4572000" y="692696"/>
            <a:ext cx="438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Treatment</a:t>
            </a:r>
            <a:r>
              <a:rPr lang="cs-CZ" dirty="0"/>
              <a:t> od </a:t>
            </a:r>
            <a:r>
              <a:rPr lang="cs-CZ" dirty="0" err="1"/>
              <a:t>decompensated</a:t>
            </a:r>
            <a:r>
              <a:rPr lang="cs-CZ" dirty="0"/>
              <a:t> </a:t>
            </a:r>
            <a:r>
              <a:rPr lang="cs-CZ" dirty="0" err="1"/>
              <a:t>cardiac</a:t>
            </a:r>
            <a:r>
              <a:rPr lang="cs-CZ" dirty="0"/>
              <a:t> </a:t>
            </a:r>
            <a:r>
              <a:rPr lang="cs-CZ" dirty="0" err="1"/>
              <a:t>failure</a:t>
            </a:r>
            <a:endParaRPr lang="cs-CZ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G:\Guyton&amp;Hallpdf\AllImagesFromTextbook of Medical Physiology 12E\S9781416045748-022-f008.jpg"/>
          <p:cNvPicPr>
            <a:picLocks noChangeAspect="1" noChangeArrowheads="1"/>
          </p:cNvPicPr>
          <p:nvPr/>
        </p:nvPicPr>
        <p:blipFill>
          <a:blip r:embed="rId2" cstate="print"/>
          <a:srcRect b="3912"/>
          <a:stretch>
            <a:fillRect/>
          </a:stretch>
        </p:blipFill>
        <p:spPr bwMode="auto">
          <a:xfrm>
            <a:off x="395536" y="404664"/>
            <a:ext cx="7920880" cy="6136360"/>
          </a:xfrm>
          <a:prstGeom prst="rect">
            <a:avLst/>
          </a:prstGeom>
          <a:noFill/>
        </p:spPr>
      </p:pic>
      <p:sp>
        <p:nvSpPr>
          <p:cNvPr id="3" name="TextovéPole 2">
            <a:hlinkClick r:id="rId3" action="ppaction://hlinksldjump"/>
          </p:cNvPr>
          <p:cNvSpPr txBox="1"/>
          <p:nvPr/>
        </p:nvSpPr>
        <p:spPr>
          <a:xfrm>
            <a:off x="4644008" y="188640"/>
            <a:ext cx="4392488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High</a:t>
            </a:r>
            <a:r>
              <a:rPr lang="cs-CZ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output</a:t>
            </a:r>
            <a:r>
              <a:rPr lang="cs-CZ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cardiac</a:t>
            </a:r>
            <a:r>
              <a:rPr lang="cs-CZ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failure</a:t>
            </a:r>
            <a:endParaRPr lang="cs-CZ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Zaoblený obdélník 3">
            <a:hlinkClick r:id="rId3" action="ppaction://hlinksldjump"/>
          </p:cNvPr>
          <p:cNvSpPr/>
          <p:nvPr/>
        </p:nvSpPr>
        <p:spPr>
          <a:xfrm>
            <a:off x="7884368" y="6569968"/>
            <a:ext cx="1080120" cy="28803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err="1"/>
              <a:t>return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8195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819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819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199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00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01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02" name="Freeform 17"/>
          <p:cNvSpPr>
            <a:spLocks/>
          </p:cNvSpPr>
          <p:nvPr/>
        </p:nvSpPr>
        <p:spPr bwMode="auto">
          <a:xfrm>
            <a:off x="1252538" y="3622675"/>
            <a:ext cx="625475" cy="801688"/>
          </a:xfrm>
          <a:custGeom>
            <a:avLst/>
            <a:gdLst>
              <a:gd name="T0" fmla="*/ 2147483647 w 394"/>
              <a:gd name="T1" fmla="*/ 2147483647 h 505"/>
              <a:gd name="T2" fmla="*/ 2147483647 w 394"/>
              <a:gd name="T3" fmla="*/ 2147483647 h 505"/>
              <a:gd name="T4" fmla="*/ 2147483647 w 394"/>
              <a:gd name="T5" fmla="*/ 2147483647 h 505"/>
              <a:gd name="T6" fmla="*/ 2147483647 w 394"/>
              <a:gd name="T7" fmla="*/ 2147483647 h 505"/>
              <a:gd name="T8" fmla="*/ 2147483647 w 394"/>
              <a:gd name="T9" fmla="*/ 2147483647 h 505"/>
              <a:gd name="T10" fmla="*/ 2147483647 w 394"/>
              <a:gd name="T11" fmla="*/ 2147483647 h 505"/>
              <a:gd name="T12" fmla="*/ 2147483647 w 394"/>
              <a:gd name="T13" fmla="*/ 2147483647 h 505"/>
              <a:gd name="T14" fmla="*/ 2147483647 w 394"/>
              <a:gd name="T15" fmla="*/ 2147483647 h 505"/>
              <a:gd name="T16" fmla="*/ 2147483647 w 394"/>
              <a:gd name="T17" fmla="*/ 2147483647 h 505"/>
              <a:gd name="T18" fmla="*/ 2147483647 w 394"/>
              <a:gd name="T19" fmla="*/ 2147483647 h 505"/>
              <a:gd name="T20" fmla="*/ 2147483647 w 394"/>
              <a:gd name="T21" fmla="*/ 2147483647 h 505"/>
              <a:gd name="T22" fmla="*/ 2147483647 w 394"/>
              <a:gd name="T23" fmla="*/ 2147483647 h 50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94"/>
              <a:gd name="T37" fmla="*/ 0 h 505"/>
              <a:gd name="T38" fmla="*/ 394 w 394"/>
              <a:gd name="T39" fmla="*/ 505 h 50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94" h="505">
                <a:moveTo>
                  <a:pt x="154" y="142"/>
                </a:moveTo>
                <a:cubicBezTo>
                  <a:pt x="154" y="147"/>
                  <a:pt x="98" y="150"/>
                  <a:pt x="80" y="174"/>
                </a:cubicBezTo>
                <a:cubicBezTo>
                  <a:pt x="62" y="198"/>
                  <a:pt x="56" y="259"/>
                  <a:pt x="44" y="289"/>
                </a:cubicBezTo>
                <a:cubicBezTo>
                  <a:pt x="32" y="319"/>
                  <a:pt x="0" y="327"/>
                  <a:pt x="7" y="357"/>
                </a:cubicBezTo>
                <a:cubicBezTo>
                  <a:pt x="10" y="403"/>
                  <a:pt x="57" y="451"/>
                  <a:pt x="85" y="472"/>
                </a:cubicBezTo>
                <a:cubicBezTo>
                  <a:pt x="113" y="493"/>
                  <a:pt x="177" y="505"/>
                  <a:pt x="174" y="483"/>
                </a:cubicBezTo>
                <a:cubicBezTo>
                  <a:pt x="171" y="461"/>
                  <a:pt x="63" y="388"/>
                  <a:pt x="65" y="341"/>
                </a:cubicBezTo>
                <a:cubicBezTo>
                  <a:pt x="68" y="294"/>
                  <a:pt x="169" y="241"/>
                  <a:pt x="185" y="200"/>
                </a:cubicBezTo>
                <a:cubicBezTo>
                  <a:pt x="201" y="159"/>
                  <a:pt x="206" y="66"/>
                  <a:pt x="237" y="43"/>
                </a:cubicBezTo>
                <a:cubicBezTo>
                  <a:pt x="268" y="20"/>
                  <a:pt x="374" y="82"/>
                  <a:pt x="384" y="59"/>
                </a:cubicBezTo>
                <a:cubicBezTo>
                  <a:pt x="394" y="36"/>
                  <a:pt x="320" y="12"/>
                  <a:pt x="279" y="6"/>
                </a:cubicBezTo>
                <a:cubicBezTo>
                  <a:pt x="238" y="0"/>
                  <a:pt x="170" y="20"/>
                  <a:pt x="138" y="32"/>
                </a:cubicBezTo>
              </a:path>
            </a:pathLst>
          </a:custGeom>
          <a:solidFill>
            <a:srgbClr val="FF0066"/>
          </a:solidFill>
          <a:ln w="28575" cmpd="sng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8203" name="Freeform 18"/>
          <p:cNvSpPr>
            <a:spLocks/>
          </p:cNvSpPr>
          <p:nvPr/>
        </p:nvSpPr>
        <p:spPr bwMode="auto">
          <a:xfrm>
            <a:off x="384175" y="6059488"/>
            <a:ext cx="255588" cy="4762"/>
          </a:xfrm>
          <a:custGeom>
            <a:avLst/>
            <a:gdLst>
              <a:gd name="T0" fmla="*/ 0 w 161"/>
              <a:gd name="T1" fmla="*/ 2147483647 h 3"/>
              <a:gd name="T2" fmla="*/ 2147483647 w 161"/>
              <a:gd name="T3" fmla="*/ 0 h 3"/>
              <a:gd name="T4" fmla="*/ 0 60000 65536"/>
              <a:gd name="T5" fmla="*/ 0 60000 65536"/>
              <a:gd name="T6" fmla="*/ 0 w 161"/>
              <a:gd name="T7" fmla="*/ 0 h 3"/>
              <a:gd name="T8" fmla="*/ 161 w 161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" h="3">
                <a:moveTo>
                  <a:pt x="0" y="3"/>
                </a:moveTo>
                <a:lnTo>
                  <a:pt x="161" y="0"/>
                </a:lnTo>
              </a:path>
            </a:pathLst>
          </a:custGeom>
          <a:noFill/>
          <a:ln w="28575" cmpd="sng">
            <a:solidFill>
              <a:srgbClr val="FF0066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04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8205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8206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207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208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209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210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364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9219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922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922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23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224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225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226" name="Oval 17"/>
          <p:cNvSpPr>
            <a:spLocks noChangeArrowheads="1"/>
          </p:cNvSpPr>
          <p:nvPr/>
        </p:nvSpPr>
        <p:spPr bwMode="auto">
          <a:xfrm rot="1449231">
            <a:off x="1338263" y="3614738"/>
            <a:ext cx="447675" cy="84772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9227" name="Line 18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228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9229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9230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31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3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3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3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140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243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244" name="Line 5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5" name="Line 6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6" name="Oval 9"/>
          <p:cNvSpPr>
            <a:spLocks noChangeArrowheads="1"/>
          </p:cNvSpPr>
          <p:nvPr/>
        </p:nvSpPr>
        <p:spPr bwMode="auto">
          <a:xfrm rot="1449231">
            <a:off x="1208088" y="3603625"/>
            <a:ext cx="671512" cy="8128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247" name="Line 10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8" name="Line 11"/>
          <p:cNvSpPr>
            <a:spLocks noChangeShapeType="1"/>
          </p:cNvSpPr>
          <p:nvPr/>
        </p:nvSpPr>
        <p:spPr bwMode="auto">
          <a:xfrm flipV="1">
            <a:off x="1016000" y="5535613"/>
            <a:ext cx="422275" cy="53340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9" name="Freeform 1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0250" name="Picture 1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Text Box 1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2" name="Freeform 1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53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0254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7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377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267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26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126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921125" y="2876550"/>
            <a:ext cx="28114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71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2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3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4" name="Oval 17"/>
          <p:cNvSpPr>
            <a:spLocks noChangeArrowheads="1"/>
          </p:cNvSpPr>
          <p:nvPr/>
        </p:nvSpPr>
        <p:spPr bwMode="auto">
          <a:xfrm rot="1449231">
            <a:off x="1050925" y="3282950"/>
            <a:ext cx="1008063" cy="127158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75" name="Line 18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6" name="Line 19"/>
          <p:cNvSpPr>
            <a:spLocks noChangeShapeType="1"/>
          </p:cNvSpPr>
          <p:nvPr/>
        </p:nvSpPr>
        <p:spPr bwMode="auto">
          <a:xfrm flipV="1">
            <a:off x="1016000" y="4995863"/>
            <a:ext cx="854075" cy="107315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7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1278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81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8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8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492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291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229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295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6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7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8" name="Oval 17"/>
          <p:cNvSpPr>
            <a:spLocks noChangeArrowheads="1"/>
          </p:cNvSpPr>
          <p:nvPr/>
        </p:nvSpPr>
        <p:spPr bwMode="auto">
          <a:xfrm rot="1449231">
            <a:off x="889000" y="3087688"/>
            <a:ext cx="1228725" cy="155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2299" name="Line 18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0" name="Line 19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1" name="Text Box 20"/>
          <p:cNvSpPr txBox="1">
            <a:spLocks noChangeArrowheads="1"/>
          </p:cNvSpPr>
          <p:nvPr/>
        </p:nvSpPr>
        <p:spPr bwMode="auto">
          <a:xfrm>
            <a:off x="444500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00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2" name="Text Box 21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2303" name="Text Box 22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2304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2305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2306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2307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308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30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31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31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844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3315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331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331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19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0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1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2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3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4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25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3326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3327" name="Freeform 23"/>
          <p:cNvSpPr>
            <a:spLocks/>
          </p:cNvSpPr>
          <p:nvPr/>
        </p:nvSpPr>
        <p:spPr bwMode="auto">
          <a:xfrm>
            <a:off x="1252538" y="3622675"/>
            <a:ext cx="625475" cy="801688"/>
          </a:xfrm>
          <a:custGeom>
            <a:avLst/>
            <a:gdLst>
              <a:gd name="T0" fmla="*/ 2147483647 w 394"/>
              <a:gd name="T1" fmla="*/ 2147483647 h 505"/>
              <a:gd name="T2" fmla="*/ 2147483647 w 394"/>
              <a:gd name="T3" fmla="*/ 2147483647 h 505"/>
              <a:gd name="T4" fmla="*/ 2147483647 w 394"/>
              <a:gd name="T5" fmla="*/ 2147483647 h 505"/>
              <a:gd name="T6" fmla="*/ 2147483647 w 394"/>
              <a:gd name="T7" fmla="*/ 2147483647 h 505"/>
              <a:gd name="T8" fmla="*/ 2147483647 w 394"/>
              <a:gd name="T9" fmla="*/ 2147483647 h 505"/>
              <a:gd name="T10" fmla="*/ 2147483647 w 394"/>
              <a:gd name="T11" fmla="*/ 2147483647 h 505"/>
              <a:gd name="T12" fmla="*/ 2147483647 w 394"/>
              <a:gd name="T13" fmla="*/ 2147483647 h 505"/>
              <a:gd name="T14" fmla="*/ 2147483647 w 394"/>
              <a:gd name="T15" fmla="*/ 2147483647 h 505"/>
              <a:gd name="T16" fmla="*/ 2147483647 w 394"/>
              <a:gd name="T17" fmla="*/ 2147483647 h 505"/>
              <a:gd name="T18" fmla="*/ 2147483647 w 394"/>
              <a:gd name="T19" fmla="*/ 2147483647 h 505"/>
              <a:gd name="T20" fmla="*/ 2147483647 w 394"/>
              <a:gd name="T21" fmla="*/ 2147483647 h 505"/>
              <a:gd name="T22" fmla="*/ 2147483647 w 394"/>
              <a:gd name="T23" fmla="*/ 2147483647 h 50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94"/>
              <a:gd name="T37" fmla="*/ 0 h 505"/>
              <a:gd name="T38" fmla="*/ 394 w 394"/>
              <a:gd name="T39" fmla="*/ 505 h 50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94" h="505">
                <a:moveTo>
                  <a:pt x="154" y="142"/>
                </a:moveTo>
                <a:cubicBezTo>
                  <a:pt x="154" y="147"/>
                  <a:pt x="98" y="150"/>
                  <a:pt x="80" y="174"/>
                </a:cubicBezTo>
                <a:cubicBezTo>
                  <a:pt x="62" y="198"/>
                  <a:pt x="56" y="259"/>
                  <a:pt x="44" y="289"/>
                </a:cubicBezTo>
                <a:cubicBezTo>
                  <a:pt x="32" y="319"/>
                  <a:pt x="0" y="327"/>
                  <a:pt x="7" y="357"/>
                </a:cubicBezTo>
                <a:cubicBezTo>
                  <a:pt x="10" y="403"/>
                  <a:pt x="57" y="451"/>
                  <a:pt x="85" y="472"/>
                </a:cubicBezTo>
                <a:cubicBezTo>
                  <a:pt x="113" y="493"/>
                  <a:pt x="177" y="505"/>
                  <a:pt x="174" y="483"/>
                </a:cubicBezTo>
                <a:cubicBezTo>
                  <a:pt x="171" y="461"/>
                  <a:pt x="63" y="388"/>
                  <a:pt x="65" y="341"/>
                </a:cubicBezTo>
                <a:cubicBezTo>
                  <a:pt x="68" y="294"/>
                  <a:pt x="169" y="241"/>
                  <a:pt x="185" y="200"/>
                </a:cubicBezTo>
                <a:cubicBezTo>
                  <a:pt x="201" y="159"/>
                  <a:pt x="206" y="66"/>
                  <a:pt x="237" y="43"/>
                </a:cubicBezTo>
                <a:cubicBezTo>
                  <a:pt x="268" y="20"/>
                  <a:pt x="374" y="82"/>
                  <a:pt x="384" y="59"/>
                </a:cubicBezTo>
                <a:cubicBezTo>
                  <a:pt x="394" y="36"/>
                  <a:pt x="320" y="12"/>
                  <a:pt x="279" y="6"/>
                </a:cubicBezTo>
                <a:cubicBezTo>
                  <a:pt x="238" y="0"/>
                  <a:pt x="170" y="20"/>
                  <a:pt x="138" y="32"/>
                </a:cubicBezTo>
              </a:path>
            </a:pathLst>
          </a:custGeom>
          <a:solidFill>
            <a:srgbClr val="0000FF"/>
          </a:solidFill>
          <a:ln w="28575" cmpd="sng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3328" name="Freeform 24"/>
          <p:cNvSpPr>
            <a:spLocks/>
          </p:cNvSpPr>
          <p:nvPr/>
        </p:nvSpPr>
        <p:spPr bwMode="auto">
          <a:xfrm>
            <a:off x="384175" y="6059488"/>
            <a:ext cx="255588" cy="4762"/>
          </a:xfrm>
          <a:custGeom>
            <a:avLst/>
            <a:gdLst>
              <a:gd name="T0" fmla="*/ 0 w 161"/>
              <a:gd name="T1" fmla="*/ 2147483647 h 3"/>
              <a:gd name="T2" fmla="*/ 2147483647 w 161"/>
              <a:gd name="T3" fmla="*/ 0 h 3"/>
              <a:gd name="T4" fmla="*/ 0 60000 65536"/>
              <a:gd name="T5" fmla="*/ 0 60000 65536"/>
              <a:gd name="T6" fmla="*/ 0 w 161"/>
              <a:gd name="T7" fmla="*/ 0 h 3"/>
              <a:gd name="T8" fmla="*/ 161 w 161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" h="3">
                <a:moveTo>
                  <a:pt x="0" y="3"/>
                </a:moveTo>
                <a:lnTo>
                  <a:pt x="161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9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3330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3331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3332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3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5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6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7" name="Text Box 20"/>
          <p:cNvSpPr txBox="1">
            <a:spLocks noChangeArrowheads="1"/>
          </p:cNvSpPr>
          <p:nvPr/>
        </p:nvSpPr>
        <p:spPr bwMode="auto">
          <a:xfrm>
            <a:off x="444500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00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183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4339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434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434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43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4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5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6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7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8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9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4350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4351" name="Oval 23"/>
          <p:cNvSpPr>
            <a:spLocks noChangeArrowheads="1"/>
          </p:cNvSpPr>
          <p:nvPr/>
        </p:nvSpPr>
        <p:spPr bwMode="auto">
          <a:xfrm rot="1449231">
            <a:off x="1338263" y="3614738"/>
            <a:ext cx="447675" cy="847725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4352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53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4354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4355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4356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57" name="Text Box 16"/>
          <p:cNvSpPr txBox="1">
            <a:spLocks noChangeArrowheads="1"/>
          </p:cNvSpPr>
          <p:nvPr/>
        </p:nvSpPr>
        <p:spPr bwMode="auto">
          <a:xfrm>
            <a:off x="2062163" y="602138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58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59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60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388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5363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536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536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67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68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69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0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1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2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73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5374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5375" name="Oval 24"/>
          <p:cNvSpPr>
            <a:spLocks noChangeArrowheads="1"/>
          </p:cNvSpPr>
          <p:nvPr/>
        </p:nvSpPr>
        <p:spPr bwMode="auto">
          <a:xfrm rot="1449231">
            <a:off x="1208088" y="3603625"/>
            <a:ext cx="671512" cy="8128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5376" name="Line 25"/>
          <p:cNvSpPr>
            <a:spLocks noChangeShapeType="1"/>
          </p:cNvSpPr>
          <p:nvPr/>
        </p:nvSpPr>
        <p:spPr bwMode="auto">
          <a:xfrm flipV="1">
            <a:off x="1490663" y="5851525"/>
            <a:ext cx="488950" cy="2174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7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5378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5379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5380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1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4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5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402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MCj03977380000[1]">
            <a:extLst>
              <a:ext uri="{FF2B5EF4-FFF2-40B4-BE49-F238E27FC236}">
                <a16:creationId xmlns:a16="http://schemas.microsoft.com/office/drawing/2014/main" id="{86A10D06-FDDE-83B9-4ABE-4359BEF1F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92696"/>
            <a:ext cx="182562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Skupina 1">
            <a:extLst>
              <a:ext uri="{FF2B5EF4-FFF2-40B4-BE49-F238E27FC236}">
                <a16:creationId xmlns:a16="http://schemas.microsoft.com/office/drawing/2014/main" id="{0DB0589B-C32F-BE13-AD19-3832CDA977B0}"/>
              </a:ext>
            </a:extLst>
          </p:cNvPr>
          <p:cNvGrpSpPr>
            <a:grpSpLocks/>
          </p:cNvGrpSpPr>
          <p:nvPr/>
        </p:nvGrpSpPr>
        <p:grpSpPr bwMode="auto">
          <a:xfrm>
            <a:off x="5724128" y="3748442"/>
            <a:ext cx="2749550" cy="1795463"/>
            <a:chOff x="2800350" y="3860800"/>
            <a:chExt cx="2749550" cy="1795463"/>
          </a:xfrm>
        </p:grpSpPr>
        <p:pic>
          <p:nvPicPr>
            <p:cNvPr id="4" name="Picture 16" descr="MCj02210730000[1]">
              <a:extLst>
                <a:ext uri="{FF2B5EF4-FFF2-40B4-BE49-F238E27FC236}">
                  <a16:creationId xmlns:a16="http://schemas.microsoft.com/office/drawing/2014/main" id="{66399A54-02F5-D7E9-B1C7-86291B52FE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A956E7D0-AC65-6708-4337-B3E1F18F0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6" name="Picture 17" descr="MCj01987350000[1]">
            <a:extLst>
              <a:ext uri="{FF2B5EF4-FFF2-40B4-BE49-F238E27FC236}">
                <a16:creationId xmlns:a16="http://schemas.microsoft.com/office/drawing/2014/main" id="{D5D8173B-1FC7-7A5D-F8DF-1A6AFDF2A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17032"/>
            <a:ext cx="1511300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51DBC0-409F-706A-D090-1937ECF60306}"/>
              </a:ext>
            </a:extLst>
          </p:cNvPr>
          <p:cNvSpPr txBox="1"/>
          <p:nvPr/>
        </p:nvSpPr>
        <p:spPr>
          <a:xfrm>
            <a:off x="3854221" y="2551237"/>
            <a:ext cx="841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Pumpa</a:t>
            </a:r>
          </a:p>
          <a:p>
            <a:pPr algn="ctr"/>
            <a:r>
              <a:rPr lang="cs-CZ" dirty="0"/>
              <a:t>P</a:t>
            </a:r>
            <a:r>
              <a:rPr lang="en-US" dirty="0"/>
              <a:t>ump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7FF162-42FC-4827-16A9-6BEE19A975E4}"/>
              </a:ext>
            </a:extLst>
          </p:cNvPr>
          <p:cNvSpPr txBox="1"/>
          <p:nvPr/>
        </p:nvSpPr>
        <p:spPr>
          <a:xfrm>
            <a:off x="2716199" y="4253497"/>
            <a:ext cx="874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Potrubí</a:t>
            </a:r>
          </a:p>
          <a:p>
            <a:pPr algn="ctr"/>
            <a:r>
              <a:rPr lang="cs-CZ" dirty="0" err="1"/>
              <a:t>Pipes</a:t>
            </a:r>
            <a:endParaRPr lang="en-US" dirty="0"/>
          </a:p>
        </p:txBody>
      </p:sp>
      <p:sp>
        <p:nvSpPr>
          <p:cNvPr id="10" name="Arrow: Up-Down 9">
            <a:extLst>
              <a:ext uri="{FF2B5EF4-FFF2-40B4-BE49-F238E27FC236}">
                <a16:creationId xmlns:a16="http://schemas.microsoft.com/office/drawing/2014/main" id="{BCA85B39-93FB-FE03-C2C9-D49A0FBB1E6B}"/>
              </a:ext>
            </a:extLst>
          </p:cNvPr>
          <p:cNvSpPr/>
          <p:nvPr/>
        </p:nvSpPr>
        <p:spPr>
          <a:xfrm rot="2633890">
            <a:off x="3457188" y="2992881"/>
            <a:ext cx="408981" cy="11521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Up-Down 10">
            <a:extLst>
              <a:ext uri="{FF2B5EF4-FFF2-40B4-BE49-F238E27FC236}">
                <a16:creationId xmlns:a16="http://schemas.microsoft.com/office/drawing/2014/main" id="{BEE3523F-B235-F95E-4D28-6CEF8A957418}"/>
              </a:ext>
            </a:extLst>
          </p:cNvPr>
          <p:cNvSpPr/>
          <p:nvPr/>
        </p:nvSpPr>
        <p:spPr>
          <a:xfrm rot="18453459">
            <a:off x="4743294" y="3054840"/>
            <a:ext cx="408981" cy="11521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Up-Down 11">
            <a:extLst>
              <a:ext uri="{FF2B5EF4-FFF2-40B4-BE49-F238E27FC236}">
                <a16:creationId xmlns:a16="http://schemas.microsoft.com/office/drawing/2014/main" id="{0A281195-1341-D925-FAA8-E794C3BD1593}"/>
              </a:ext>
            </a:extLst>
          </p:cNvPr>
          <p:cNvSpPr/>
          <p:nvPr/>
        </p:nvSpPr>
        <p:spPr>
          <a:xfrm rot="5400000">
            <a:off x="4097118" y="3984294"/>
            <a:ext cx="408981" cy="11521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3EA9C1-B5BD-CE27-BC08-1FAB596BDB2A}"/>
              </a:ext>
            </a:extLst>
          </p:cNvPr>
          <p:cNvSpPr txBox="1"/>
          <p:nvPr/>
        </p:nvSpPr>
        <p:spPr>
          <a:xfrm>
            <a:off x="5148064" y="4293096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Náplň</a:t>
            </a:r>
          </a:p>
          <a:p>
            <a:pPr algn="ctr"/>
            <a:r>
              <a:rPr lang="cs-CZ" dirty="0" err="1"/>
              <a:t>Filling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856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6387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638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638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391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2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3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4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5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6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7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6398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6399" name="Line 24"/>
          <p:cNvSpPr>
            <a:spLocks noChangeShapeType="1"/>
          </p:cNvSpPr>
          <p:nvPr/>
        </p:nvSpPr>
        <p:spPr bwMode="auto">
          <a:xfrm flipV="1">
            <a:off x="1474788" y="5584825"/>
            <a:ext cx="1089025" cy="4841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400" name="Oval 25"/>
          <p:cNvSpPr>
            <a:spLocks noChangeArrowheads="1"/>
          </p:cNvSpPr>
          <p:nvPr/>
        </p:nvSpPr>
        <p:spPr bwMode="auto">
          <a:xfrm rot="1449231">
            <a:off x="1050925" y="3282950"/>
            <a:ext cx="1008063" cy="12715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6401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6402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6403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6404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5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6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9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527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7411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741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741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15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6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7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8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9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0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1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7422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7423" name="Line 24"/>
          <p:cNvSpPr>
            <a:spLocks noChangeShapeType="1"/>
          </p:cNvSpPr>
          <p:nvPr/>
        </p:nvSpPr>
        <p:spPr bwMode="auto">
          <a:xfrm flipV="1">
            <a:off x="1471613" y="5327650"/>
            <a:ext cx="1685925" cy="749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4" name="Oval 25"/>
          <p:cNvSpPr>
            <a:spLocks noChangeArrowheads="1"/>
          </p:cNvSpPr>
          <p:nvPr/>
        </p:nvSpPr>
        <p:spPr bwMode="auto">
          <a:xfrm rot="1449231">
            <a:off x="889000" y="3087688"/>
            <a:ext cx="1228725" cy="15573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7425" name="Text Box 26"/>
          <p:cNvSpPr txBox="1">
            <a:spLocks noChangeArrowheads="1"/>
          </p:cNvSpPr>
          <p:nvPr/>
        </p:nvSpPr>
        <p:spPr bwMode="auto">
          <a:xfrm>
            <a:off x="1173163" y="4946650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66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endParaRPr lang="en-US" altLang="cs-CZ" sz="2000" b="1" baseline="-250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6" name="Text Box 27"/>
          <p:cNvSpPr txBox="1">
            <a:spLocks noChangeArrowheads="1"/>
          </p:cNvSpPr>
          <p:nvPr/>
        </p:nvSpPr>
        <p:spPr bwMode="auto">
          <a:xfrm>
            <a:off x="2052638" y="5038725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7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7428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7429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7430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1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5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017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reeform 2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435" name="Freeform 3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43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843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39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0" name="Line 13"/>
          <p:cNvSpPr>
            <a:spLocks noChangeShapeType="1"/>
          </p:cNvSpPr>
          <p:nvPr/>
        </p:nvSpPr>
        <p:spPr bwMode="auto">
          <a:xfrm>
            <a:off x="374650" y="6069013"/>
            <a:ext cx="2492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1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2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3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4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45" name="Text Box 20"/>
          <p:cNvSpPr txBox="1">
            <a:spLocks noChangeArrowheads="1"/>
          </p:cNvSpPr>
          <p:nvPr/>
        </p:nvSpPr>
        <p:spPr bwMode="auto">
          <a:xfrm>
            <a:off x="2908300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8446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8447" name="Oval 25"/>
          <p:cNvSpPr>
            <a:spLocks noChangeArrowheads="1"/>
          </p:cNvSpPr>
          <p:nvPr/>
        </p:nvSpPr>
        <p:spPr bwMode="auto">
          <a:xfrm rot="1449231">
            <a:off x="889000" y="3087688"/>
            <a:ext cx="1228725" cy="15573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8448" name="Text Box 26"/>
          <p:cNvSpPr txBox="1">
            <a:spLocks noChangeArrowheads="1"/>
          </p:cNvSpPr>
          <p:nvPr/>
        </p:nvSpPr>
        <p:spPr bwMode="auto">
          <a:xfrm>
            <a:off x="1173163" y="4946650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66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endParaRPr lang="en-US" altLang="cs-CZ" sz="2000" b="1" baseline="-250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49" name="Text Box 27"/>
          <p:cNvSpPr txBox="1">
            <a:spLocks noChangeArrowheads="1"/>
          </p:cNvSpPr>
          <p:nvPr/>
        </p:nvSpPr>
        <p:spPr bwMode="auto">
          <a:xfrm>
            <a:off x="2052638" y="5038725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50" name="Text Box 28"/>
          <p:cNvSpPr txBox="1">
            <a:spLocks noChangeArrowheads="1"/>
          </p:cNvSpPr>
          <p:nvPr/>
        </p:nvSpPr>
        <p:spPr bwMode="auto">
          <a:xfrm>
            <a:off x="1735138" y="4932363"/>
            <a:ext cx="387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&lt;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18451" name="Line 29"/>
          <p:cNvSpPr>
            <a:spLocks noChangeShapeType="1"/>
          </p:cNvSpPr>
          <p:nvPr/>
        </p:nvSpPr>
        <p:spPr bwMode="auto">
          <a:xfrm>
            <a:off x="407988" y="5461000"/>
            <a:ext cx="2381250" cy="1588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2" name="Line 30"/>
          <p:cNvSpPr>
            <a:spLocks noChangeShapeType="1"/>
          </p:cNvSpPr>
          <p:nvPr/>
        </p:nvSpPr>
        <p:spPr bwMode="auto">
          <a:xfrm>
            <a:off x="1504950" y="5453063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3" name="Line 31"/>
          <p:cNvSpPr>
            <a:spLocks noChangeShapeType="1"/>
          </p:cNvSpPr>
          <p:nvPr/>
        </p:nvSpPr>
        <p:spPr bwMode="auto">
          <a:xfrm>
            <a:off x="2771775" y="5486400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4" name="Line 32"/>
          <p:cNvSpPr>
            <a:spLocks noChangeShapeType="1"/>
          </p:cNvSpPr>
          <p:nvPr/>
        </p:nvSpPr>
        <p:spPr bwMode="auto">
          <a:xfrm>
            <a:off x="1031875" y="5456238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5" name="Line 33"/>
          <p:cNvSpPr>
            <a:spLocks noChangeShapeType="1"/>
          </p:cNvSpPr>
          <p:nvPr/>
        </p:nvSpPr>
        <p:spPr bwMode="auto">
          <a:xfrm flipH="1" flipV="1">
            <a:off x="1016000" y="5786438"/>
            <a:ext cx="455613" cy="1905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6" name="Text Box 34"/>
          <p:cNvSpPr txBox="1">
            <a:spLocks noChangeArrowheads="1"/>
          </p:cNvSpPr>
          <p:nvPr/>
        </p:nvSpPr>
        <p:spPr bwMode="auto">
          <a:xfrm>
            <a:off x="928688" y="5532438"/>
            <a:ext cx="4286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endParaRPr lang="en-US" altLang="cs-CZ" sz="1200" b="1" baseline="-250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57" name="Text Box 35"/>
          <p:cNvSpPr txBox="1">
            <a:spLocks noChangeArrowheads="1"/>
          </p:cNvSpPr>
          <p:nvPr/>
        </p:nvSpPr>
        <p:spPr bwMode="auto">
          <a:xfrm>
            <a:off x="1763713" y="5530850"/>
            <a:ext cx="428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en-US" altLang="cs-CZ" sz="12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58" name="Line 36"/>
          <p:cNvSpPr>
            <a:spLocks noChangeShapeType="1"/>
          </p:cNvSpPr>
          <p:nvPr/>
        </p:nvSpPr>
        <p:spPr bwMode="auto">
          <a:xfrm flipH="1" flipV="1">
            <a:off x="1504950" y="5802313"/>
            <a:ext cx="1346200" cy="222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9" name="Line 37"/>
          <p:cNvSpPr>
            <a:spLocks noChangeShapeType="1"/>
          </p:cNvSpPr>
          <p:nvPr/>
        </p:nvSpPr>
        <p:spPr bwMode="auto">
          <a:xfrm>
            <a:off x="577850" y="5462588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60" name="Text Box 38"/>
          <p:cNvSpPr txBox="1">
            <a:spLocks noChangeArrowheads="1"/>
          </p:cNvSpPr>
          <p:nvPr/>
        </p:nvSpPr>
        <p:spPr bwMode="auto">
          <a:xfrm>
            <a:off x="301625" y="5689600"/>
            <a:ext cx="3619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latin typeface="Times New Roman" panose="02020603050405020304" pitchFamily="18" charset="0"/>
              </a:rPr>
              <a:t>dP</a:t>
            </a:r>
            <a:endParaRPr lang="en-US" altLang="cs-CZ" sz="1200" b="1" baseline="-25000">
              <a:latin typeface="Times New Roman" panose="02020603050405020304" pitchFamily="18" charset="0"/>
            </a:endParaRPr>
          </a:p>
        </p:txBody>
      </p:sp>
      <p:sp>
        <p:nvSpPr>
          <p:cNvPr id="18461" name="Text Box 39"/>
          <p:cNvSpPr txBox="1">
            <a:spLocks noChangeArrowheads="1"/>
          </p:cNvSpPr>
          <p:nvPr/>
        </p:nvSpPr>
        <p:spPr bwMode="auto">
          <a:xfrm>
            <a:off x="147638" y="6430963"/>
            <a:ext cx="1244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/dP</a:t>
            </a:r>
            <a:r>
              <a:rPr lang="cs-CZ" altLang="cs-CZ" sz="1400" b="1">
                <a:latin typeface="Times New Roman" panose="02020603050405020304" pitchFamily="18" charset="0"/>
              </a:rPr>
              <a:t>&lt;</a:t>
            </a:r>
            <a:r>
              <a:rPr lang="cs-CZ" altLang="cs-CZ" sz="900" b="1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/dP</a:t>
            </a:r>
            <a:endParaRPr lang="en-US" altLang="cs-CZ" sz="12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62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8463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8464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8465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6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7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70" name="Line 24"/>
          <p:cNvSpPr>
            <a:spLocks noChangeShapeType="1"/>
          </p:cNvSpPr>
          <p:nvPr/>
        </p:nvSpPr>
        <p:spPr bwMode="auto">
          <a:xfrm flipV="1">
            <a:off x="1471613" y="5327650"/>
            <a:ext cx="1685925" cy="749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71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72" name="Line 30"/>
          <p:cNvSpPr>
            <a:spLocks noChangeShapeType="1"/>
          </p:cNvSpPr>
          <p:nvPr/>
        </p:nvSpPr>
        <p:spPr bwMode="auto">
          <a:xfrm>
            <a:off x="1476375" y="5445125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5692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59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946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9463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64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65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66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67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68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9469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9470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9471" name="Line 23"/>
          <p:cNvSpPr>
            <a:spLocks noChangeShapeType="1"/>
          </p:cNvSpPr>
          <p:nvPr/>
        </p:nvSpPr>
        <p:spPr bwMode="auto">
          <a:xfrm>
            <a:off x="390525" y="6078538"/>
            <a:ext cx="62547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72" name="Line 24"/>
          <p:cNvSpPr>
            <a:spLocks noChangeShapeType="1"/>
          </p:cNvSpPr>
          <p:nvPr/>
        </p:nvSpPr>
        <p:spPr bwMode="auto">
          <a:xfrm flipV="1">
            <a:off x="1016000" y="5319713"/>
            <a:ext cx="1685925" cy="749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73" name="Oval 25"/>
          <p:cNvSpPr>
            <a:spLocks noChangeArrowheads="1"/>
          </p:cNvSpPr>
          <p:nvPr/>
        </p:nvSpPr>
        <p:spPr bwMode="auto">
          <a:xfrm rot="1449231">
            <a:off x="889000" y="3087688"/>
            <a:ext cx="1228725" cy="15573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9474" name="Text Box 26"/>
          <p:cNvSpPr txBox="1">
            <a:spLocks noChangeArrowheads="1"/>
          </p:cNvSpPr>
          <p:nvPr/>
        </p:nvSpPr>
        <p:spPr bwMode="auto">
          <a:xfrm>
            <a:off x="1173163" y="4946650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66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endParaRPr lang="en-US" altLang="cs-CZ" sz="2000" b="1" baseline="-250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75" name="Text Box 27"/>
          <p:cNvSpPr txBox="1">
            <a:spLocks noChangeArrowheads="1"/>
          </p:cNvSpPr>
          <p:nvPr/>
        </p:nvSpPr>
        <p:spPr bwMode="auto">
          <a:xfrm>
            <a:off x="2052638" y="5038725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76" name="Text Box 28"/>
          <p:cNvSpPr txBox="1">
            <a:spLocks noChangeArrowheads="1"/>
          </p:cNvSpPr>
          <p:nvPr/>
        </p:nvSpPr>
        <p:spPr bwMode="auto">
          <a:xfrm>
            <a:off x="1735138" y="4932363"/>
            <a:ext cx="387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&lt;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19477" name="Text Box 29"/>
          <p:cNvSpPr txBox="1">
            <a:spLocks noChangeArrowheads="1"/>
          </p:cNvSpPr>
          <p:nvPr/>
        </p:nvSpPr>
        <p:spPr bwMode="auto">
          <a:xfrm>
            <a:off x="147638" y="6430963"/>
            <a:ext cx="1244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/dP</a:t>
            </a:r>
            <a:r>
              <a:rPr lang="cs-CZ" altLang="cs-CZ" sz="1400" b="1">
                <a:latin typeface="Times New Roman" panose="02020603050405020304" pitchFamily="18" charset="0"/>
              </a:rPr>
              <a:t>&lt;</a:t>
            </a:r>
            <a:r>
              <a:rPr lang="cs-CZ" altLang="cs-CZ" sz="900" b="1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/dP</a:t>
            </a:r>
            <a:endParaRPr lang="en-US" altLang="cs-CZ" sz="12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78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9479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9480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9481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9482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9483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9484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9485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477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altLang="cs-CZ"/>
              <a:t>Guyton experiments</a:t>
            </a:r>
          </a:p>
        </p:txBody>
      </p:sp>
      <p:pic>
        <p:nvPicPr>
          <p:cNvPr id="20483" name="Obrázek 4" descr="img-110519071331-0001[1]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1035050"/>
            <a:ext cx="9110662" cy="563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843213" y="1073150"/>
            <a:ext cx="3600450" cy="2301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900">
                <a:solidFill>
                  <a:srgbClr val="1155CC"/>
                </a:solidFill>
                <a:cs typeface="Arial" panose="020B0604020202020204" pitchFamily="34" charset="0"/>
                <a:hlinkClick r:id="rId3"/>
              </a:rPr>
              <a:t>http://patf-biokyb.lf1.cuni.cz/~</a:t>
            </a:r>
            <a:r>
              <a:rPr lang="cs-CZ" altLang="cs-CZ" sz="900">
                <a:solidFill>
                  <a:srgbClr val="222222"/>
                </a:solidFill>
                <a:cs typeface="Arial" panose="020B0604020202020204" pitchFamily="34" charset="0"/>
                <a:hlinkClick r:id="rId3"/>
              </a:rPr>
              <a:t>tribula</a:t>
            </a:r>
            <a:r>
              <a:rPr lang="cs-CZ" altLang="cs-CZ" sz="900">
                <a:solidFill>
                  <a:srgbClr val="1155CC"/>
                </a:solidFill>
                <a:cs typeface="Arial" panose="020B0604020202020204" pitchFamily="34" charset="0"/>
                <a:hlinkClick r:id="rId3"/>
              </a:rPr>
              <a:t>/cirkulaceen/</a:t>
            </a:r>
            <a:r>
              <a:rPr lang="cs-CZ" altLang="cs-CZ" sz="600"/>
              <a:t> 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0660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1507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150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150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1512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1513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1514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1515" name="Text Box 14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1516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151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151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497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2531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253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253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2535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2536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2537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2538" name="Text Box 14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2539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254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254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254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332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reeform 2"/>
          <p:cNvSpPr>
            <a:spLocks/>
          </p:cNvSpPr>
          <p:nvPr/>
        </p:nvSpPr>
        <p:spPr bwMode="auto">
          <a:xfrm>
            <a:off x="2225675" y="2066925"/>
            <a:ext cx="3140075" cy="4060825"/>
          </a:xfrm>
          <a:custGeom>
            <a:avLst/>
            <a:gdLst>
              <a:gd name="T0" fmla="*/ 2147483647 w 1978"/>
              <a:gd name="T1" fmla="*/ 0 h 2558"/>
              <a:gd name="T2" fmla="*/ 2147483647 w 1978"/>
              <a:gd name="T3" fmla="*/ 2147483647 h 2558"/>
              <a:gd name="T4" fmla="*/ 2147483647 w 1978"/>
              <a:gd name="T5" fmla="*/ 2147483647 h 2558"/>
              <a:gd name="T6" fmla="*/ 2147483647 w 1978"/>
              <a:gd name="T7" fmla="*/ 2147483647 h 2558"/>
              <a:gd name="T8" fmla="*/ 2147483647 w 1978"/>
              <a:gd name="T9" fmla="*/ 2147483647 h 2558"/>
              <a:gd name="T10" fmla="*/ 2147483647 w 1978"/>
              <a:gd name="T11" fmla="*/ 2147483647 h 2558"/>
              <a:gd name="T12" fmla="*/ 2147483647 w 1978"/>
              <a:gd name="T13" fmla="*/ 2147483647 h 2558"/>
              <a:gd name="T14" fmla="*/ 2147483647 w 1978"/>
              <a:gd name="T15" fmla="*/ 2147483647 h 2558"/>
              <a:gd name="T16" fmla="*/ 2147483647 w 1978"/>
              <a:gd name="T17" fmla="*/ 2147483647 h 2558"/>
              <a:gd name="T18" fmla="*/ 2147483647 w 1978"/>
              <a:gd name="T19" fmla="*/ 2147483647 h 2558"/>
              <a:gd name="T20" fmla="*/ 2147483647 w 1978"/>
              <a:gd name="T21" fmla="*/ 2147483647 h 255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558"/>
              <a:gd name="T35" fmla="*/ 1978 w 1978"/>
              <a:gd name="T36" fmla="*/ 2558 h 255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558">
                <a:moveTo>
                  <a:pt x="292" y="0"/>
                </a:moveTo>
                <a:cubicBezTo>
                  <a:pt x="273" y="26"/>
                  <a:pt x="223" y="8"/>
                  <a:pt x="179" y="164"/>
                </a:cubicBezTo>
                <a:cubicBezTo>
                  <a:pt x="135" y="320"/>
                  <a:pt x="38" y="657"/>
                  <a:pt x="29" y="937"/>
                </a:cubicBezTo>
                <a:cubicBezTo>
                  <a:pt x="20" y="1217"/>
                  <a:pt x="0" y="1612"/>
                  <a:pt x="127" y="1843"/>
                </a:cubicBezTo>
                <a:cubicBezTo>
                  <a:pt x="254" y="2074"/>
                  <a:pt x="499" y="2204"/>
                  <a:pt x="792" y="2320"/>
                </a:cubicBezTo>
                <a:cubicBezTo>
                  <a:pt x="1085" y="2436"/>
                  <a:pt x="1794" y="2524"/>
                  <a:pt x="1886" y="2541"/>
                </a:cubicBezTo>
                <a:cubicBezTo>
                  <a:pt x="1978" y="2558"/>
                  <a:pt x="1548" y="2530"/>
                  <a:pt x="1342" y="2421"/>
                </a:cubicBezTo>
                <a:cubicBezTo>
                  <a:pt x="1136" y="2312"/>
                  <a:pt x="759" y="2134"/>
                  <a:pt x="647" y="1890"/>
                </a:cubicBezTo>
                <a:cubicBezTo>
                  <a:pt x="535" y="1646"/>
                  <a:pt x="670" y="1210"/>
                  <a:pt x="668" y="958"/>
                </a:cubicBezTo>
                <a:cubicBezTo>
                  <a:pt x="666" y="706"/>
                  <a:pt x="689" y="529"/>
                  <a:pt x="636" y="377"/>
                </a:cubicBezTo>
                <a:cubicBezTo>
                  <a:pt x="583" y="225"/>
                  <a:pt x="408" y="116"/>
                  <a:pt x="348" y="4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55" name="Freeform 3"/>
          <p:cNvSpPr>
            <a:spLocks/>
          </p:cNvSpPr>
          <p:nvPr/>
        </p:nvSpPr>
        <p:spPr bwMode="auto">
          <a:xfrm>
            <a:off x="5178425" y="1554163"/>
            <a:ext cx="2832100" cy="4572000"/>
          </a:xfrm>
          <a:custGeom>
            <a:avLst/>
            <a:gdLst>
              <a:gd name="T0" fmla="*/ 2147483647 w 1784"/>
              <a:gd name="T1" fmla="*/ 2147483647 h 2880"/>
              <a:gd name="T2" fmla="*/ 2147483647 w 1784"/>
              <a:gd name="T3" fmla="*/ 2147483647 h 2880"/>
              <a:gd name="T4" fmla="*/ 2147483647 w 1784"/>
              <a:gd name="T5" fmla="*/ 2147483647 h 2880"/>
              <a:gd name="T6" fmla="*/ 2147483647 w 1784"/>
              <a:gd name="T7" fmla="*/ 2147483647 h 2880"/>
              <a:gd name="T8" fmla="*/ 2147483647 w 1784"/>
              <a:gd name="T9" fmla="*/ 2147483647 h 2880"/>
              <a:gd name="T10" fmla="*/ 2147483647 w 1784"/>
              <a:gd name="T11" fmla="*/ 2147483647 h 2880"/>
              <a:gd name="T12" fmla="*/ 2147483647 w 1784"/>
              <a:gd name="T13" fmla="*/ 2147483647 h 2880"/>
              <a:gd name="T14" fmla="*/ 2147483647 w 1784"/>
              <a:gd name="T15" fmla="*/ 2147483647 h 2880"/>
              <a:gd name="T16" fmla="*/ 0 w 1784"/>
              <a:gd name="T17" fmla="*/ 2147483647 h 28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880"/>
              <a:gd name="T29" fmla="*/ 1784 w 1784"/>
              <a:gd name="T30" fmla="*/ 2880 h 28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880">
                <a:moveTo>
                  <a:pt x="555" y="2795"/>
                </a:moveTo>
                <a:cubicBezTo>
                  <a:pt x="735" y="2685"/>
                  <a:pt x="1482" y="2527"/>
                  <a:pt x="1633" y="2136"/>
                </a:cubicBezTo>
                <a:cubicBezTo>
                  <a:pt x="1784" y="1745"/>
                  <a:pt x="1585" y="795"/>
                  <a:pt x="1460" y="450"/>
                </a:cubicBezTo>
                <a:cubicBezTo>
                  <a:pt x="1335" y="105"/>
                  <a:pt x="1016" y="133"/>
                  <a:pt x="885" y="68"/>
                </a:cubicBezTo>
                <a:cubicBezTo>
                  <a:pt x="754" y="3"/>
                  <a:pt x="640" y="0"/>
                  <a:pt x="673" y="62"/>
                </a:cubicBezTo>
                <a:cubicBezTo>
                  <a:pt x="706" y="124"/>
                  <a:pt x="966" y="150"/>
                  <a:pt x="1083" y="439"/>
                </a:cubicBezTo>
                <a:cubicBezTo>
                  <a:pt x="1200" y="728"/>
                  <a:pt x="1443" y="1424"/>
                  <a:pt x="1377" y="1795"/>
                </a:cubicBezTo>
                <a:cubicBezTo>
                  <a:pt x="1311" y="2166"/>
                  <a:pt x="914" y="2484"/>
                  <a:pt x="685" y="2665"/>
                </a:cubicBezTo>
                <a:cubicBezTo>
                  <a:pt x="456" y="2846"/>
                  <a:pt x="143" y="2835"/>
                  <a:pt x="0" y="288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5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355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59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3560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3561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3562" name="Text Box 14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6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6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1964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reeform 2"/>
          <p:cNvSpPr>
            <a:spLocks/>
          </p:cNvSpPr>
          <p:nvPr/>
        </p:nvSpPr>
        <p:spPr bwMode="auto">
          <a:xfrm>
            <a:off x="2197100" y="2074863"/>
            <a:ext cx="3168650" cy="4052887"/>
          </a:xfrm>
          <a:custGeom>
            <a:avLst/>
            <a:gdLst>
              <a:gd name="T0" fmla="*/ 2147483647 w 1996"/>
              <a:gd name="T1" fmla="*/ 0 h 2553"/>
              <a:gd name="T2" fmla="*/ 2147483647 w 1996"/>
              <a:gd name="T3" fmla="*/ 2147483647 h 2553"/>
              <a:gd name="T4" fmla="*/ 2147483647 w 1996"/>
              <a:gd name="T5" fmla="*/ 2147483647 h 2553"/>
              <a:gd name="T6" fmla="*/ 2147483647 w 1996"/>
              <a:gd name="T7" fmla="*/ 2147483647 h 2553"/>
              <a:gd name="T8" fmla="*/ 2147483647 w 1996"/>
              <a:gd name="T9" fmla="*/ 2147483647 h 2553"/>
              <a:gd name="T10" fmla="*/ 2147483647 w 1996"/>
              <a:gd name="T11" fmla="*/ 2147483647 h 2553"/>
              <a:gd name="T12" fmla="*/ 2147483647 w 1996"/>
              <a:gd name="T13" fmla="*/ 2147483647 h 2553"/>
              <a:gd name="T14" fmla="*/ 2147483647 w 1996"/>
              <a:gd name="T15" fmla="*/ 2147483647 h 2553"/>
              <a:gd name="T16" fmla="*/ 2147483647 w 1996"/>
              <a:gd name="T17" fmla="*/ 2147483647 h 2553"/>
              <a:gd name="T18" fmla="*/ 2147483647 w 1996"/>
              <a:gd name="T19" fmla="*/ 2147483647 h 2553"/>
              <a:gd name="T20" fmla="*/ 2147483647 w 1996"/>
              <a:gd name="T21" fmla="*/ 2147483647 h 255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96"/>
              <a:gd name="T34" fmla="*/ 0 h 2553"/>
              <a:gd name="T35" fmla="*/ 1996 w 1996"/>
              <a:gd name="T36" fmla="*/ 2553 h 255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96" h="2553">
                <a:moveTo>
                  <a:pt x="315" y="0"/>
                </a:moveTo>
                <a:cubicBezTo>
                  <a:pt x="294" y="26"/>
                  <a:pt x="248" y="7"/>
                  <a:pt x="197" y="159"/>
                </a:cubicBezTo>
                <a:cubicBezTo>
                  <a:pt x="146" y="311"/>
                  <a:pt x="18" y="633"/>
                  <a:pt x="9" y="913"/>
                </a:cubicBezTo>
                <a:cubicBezTo>
                  <a:pt x="0" y="1193"/>
                  <a:pt x="12" y="1604"/>
                  <a:pt x="145" y="1838"/>
                </a:cubicBezTo>
                <a:cubicBezTo>
                  <a:pt x="278" y="2072"/>
                  <a:pt x="517" y="2199"/>
                  <a:pt x="810" y="2315"/>
                </a:cubicBezTo>
                <a:cubicBezTo>
                  <a:pt x="1103" y="2431"/>
                  <a:pt x="1812" y="2519"/>
                  <a:pt x="1904" y="2536"/>
                </a:cubicBezTo>
                <a:cubicBezTo>
                  <a:pt x="1996" y="2553"/>
                  <a:pt x="1553" y="2525"/>
                  <a:pt x="1360" y="2416"/>
                </a:cubicBezTo>
                <a:cubicBezTo>
                  <a:pt x="1167" y="2307"/>
                  <a:pt x="838" y="2125"/>
                  <a:pt x="747" y="1882"/>
                </a:cubicBezTo>
                <a:cubicBezTo>
                  <a:pt x="656" y="1639"/>
                  <a:pt x="830" y="1212"/>
                  <a:pt x="815" y="960"/>
                </a:cubicBezTo>
                <a:cubicBezTo>
                  <a:pt x="800" y="708"/>
                  <a:pt x="729" y="525"/>
                  <a:pt x="654" y="372"/>
                </a:cubicBezTo>
                <a:cubicBezTo>
                  <a:pt x="579" y="219"/>
                  <a:pt x="426" y="111"/>
                  <a:pt x="366" y="4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4579" name="Freeform 3"/>
          <p:cNvSpPr>
            <a:spLocks/>
          </p:cNvSpPr>
          <p:nvPr/>
        </p:nvSpPr>
        <p:spPr bwMode="auto">
          <a:xfrm>
            <a:off x="5178425" y="1519238"/>
            <a:ext cx="2832100" cy="4606925"/>
          </a:xfrm>
          <a:custGeom>
            <a:avLst/>
            <a:gdLst>
              <a:gd name="T0" fmla="*/ 2147483647 w 1784"/>
              <a:gd name="T1" fmla="*/ 2147483647 h 2902"/>
              <a:gd name="T2" fmla="*/ 2147483647 w 1784"/>
              <a:gd name="T3" fmla="*/ 2147483647 h 2902"/>
              <a:gd name="T4" fmla="*/ 2147483647 w 1784"/>
              <a:gd name="T5" fmla="*/ 2147483647 h 2902"/>
              <a:gd name="T6" fmla="*/ 2147483647 w 1784"/>
              <a:gd name="T7" fmla="*/ 2147483647 h 2902"/>
              <a:gd name="T8" fmla="*/ 2147483647 w 1784"/>
              <a:gd name="T9" fmla="*/ 2147483647 h 2902"/>
              <a:gd name="T10" fmla="*/ 2147483647 w 1784"/>
              <a:gd name="T11" fmla="*/ 2147483647 h 2902"/>
              <a:gd name="T12" fmla="*/ 2147483647 w 1784"/>
              <a:gd name="T13" fmla="*/ 2147483647 h 2902"/>
              <a:gd name="T14" fmla="*/ 2147483647 w 1784"/>
              <a:gd name="T15" fmla="*/ 2147483647 h 2902"/>
              <a:gd name="T16" fmla="*/ 0 w 1784"/>
              <a:gd name="T17" fmla="*/ 2147483647 h 290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02"/>
              <a:gd name="T29" fmla="*/ 1784 w 1784"/>
              <a:gd name="T30" fmla="*/ 2902 h 290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02">
                <a:moveTo>
                  <a:pt x="555" y="2817"/>
                </a:moveTo>
                <a:cubicBezTo>
                  <a:pt x="735" y="2707"/>
                  <a:pt x="1482" y="2549"/>
                  <a:pt x="1633" y="2158"/>
                </a:cubicBezTo>
                <a:cubicBezTo>
                  <a:pt x="1784" y="1767"/>
                  <a:pt x="1588" y="821"/>
                  <a:pt x="1460" y="472"/>
                </a:cubicBezTo>
                <a:cubicBezTo>
                  <a:pt x="1332" y="123"/>
                  <a:pt x="978" y="128"/>
                  <a:pt x="867" y="64"/>
                </a:cubicBezTo>
                <a:cubicBezTo>
                  <a:pt x="756" y="0"/>
                  <a:pt x="726" y="21"/>
                  <a:pt x="794" y="89"/>
                </a:cubicBezTo>
                <a:cubicBezTo>
                  <a:pt x="862" y="157"/>
                  <a:pt x="1165" y="165"/>
                  <a:pt x="1278" y="473"/>
                </a:cubicBezTo>
                <a:cubicBezTo>
                  <a:pt x="1391" y="781"/>
                  <a:pt x="1571" y="1570"/>
                  <a:pt x="1472" y="1939"/>
                </a:cubicBezTo>
                <a:cubicBezTo>
                  <a:pt x="1373" y="2308"/>
                  <a:pt x="930" y="2527"/>
                  <a:pt x="685" y="2687"/>
                </a:cubicBezTo>
                <a:cubicBezTo>
                  <a:pt x="440" y="2847"/>
                  <a:pt x="143" y="2857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458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458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83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4584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4585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4586" name="Text Box 14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8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9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109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reeform 2"/>
          <p:cNvSpPr>
            <a:spLocks/>
          </p:cNvSpPr>
          <p:nvPr/>
        </p:nvSpPr>
        <p:spPr bwMode="auto">
          <a:xfrm>
            <a:off x="2071688" y="2090738"/>
            <a:ext cx="3294062" cy="4037012"/>
          </a:xfrm>
          <a:custGeom>
            <a:avLst/>
            <a:gdLst>
              <a:gd name="T0" fmla="*/ 2147483647 w 2075"/>
              <a:gd name="T1" fmla="*/ 2147483647 h 2543"/>
              <a:gd name="T2" fmla="*/ 2147483647 w 2075"/>
              <a:gd name="T3" fmla="*/ 2147483647 h 2543"/>
              <a:gd name="T4" fmla="*/ 2147483647 w 2075"/>
              <a:gd name="T5" fmla="*/ 2147483647 h 2543"/>
              <a:gd name="T6" fmla="*/ 2147483647 w 2075"/>
              <a:gd name="T7" fmla="*/ 2147483647 h 2543"/>
              <a:gd name="T8" fmla="*/ 2147483647 w 2075"/>
              <a:gd name="T9" fmla="*/ 2147483647 h 2543"/>
              <a:gd name="T10" fmla="*/ 2147483647 w 2075"/>
              <a:gd name="T11" fmla="*/ 2147483647 h 2543"/>
              <a:gd name="T12" fmla="*/ 2147483647 w 2075"/>
              <a:gd name="T13" fmla="*/ 2147483647 h 2543"/>
              <a:gd name="T14" fmla="*/ 2147483647 w 2075"/>
              <a:gd name="T15" fmla="*/ 2147483647 h 2543"/>
              <a:gd name="T16" fmla="*/ 2147483647 w 2075"/>
              <a:gd name="T17" fmla="*/ 2147483647 h 2543"/>
              <a:gd name="T18" fmla="*/ 2147483647 w 2075"/>
              <a:gd name="T19" fmla="*/ 2147483647 h 2543"/>
              <a:gd name="T20" fmla="*/ 2147483647 w 2075"/>
              <a:gd name="T21" fmla="*/ 2147483647 h 254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3"/>
              <a:gd name="T35" fmla="*/ 2075 w 2075"/>
              <a:gd name="T36" fmla="*/ 2543 h 254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3">
                <a:moveTo>
                  <a:pt x="389" y="9"/>
                </a:moveTo>
                <a:cubicBezTo>
                  <a:pt x="370" y="31"/>
                  <a:pt x="339" y="0"/>
                  <a:pt x="276" y="149"/>
                </a:cubicBezTo>
                <a:cubicBezTo>
                  <a:pt x="213" y="298"/>
                  <a:pt x="18" y="623"/>
                  <a:pt x="9" y="903"/>
                </a:cubicBezTo>
                <a:cubicBezTo>
                  <a:pt x="0" y="1183"/>
                  <a:pt x="77" y="1594"/>
                  <a:pt x="224" y="1828"/>
                </a:cubicBezTo>
                <a:cubicBezTo>
                  <a:pt x="371" y="2062"/>
                  <a:pt x="596" y="2189"/>
                  <a:pt x="889" y="2305"/>
                </a:cubicBezTo>
                <a:cubicBezTo>
                  <a:pt x="1182" y="2421"/>
                  <a:pt x="1891" y="2509"/>
                  <a:pt x="1983" y="2526"/>
                </a:cubicBezTo>
                <a:cubicBezTo>
                  <a:pt x="2075" y="2543"/>
                  <a:pt x="1632" y="2515"/>
                  <a:pt x="1439" y="2406"/>
                </a:cubicBezTo>
                <a:cubicBezTo>
                  <a:pt x="1246" y="2297"/>
                  <a:pt x="904" y="2113"/>
                  <a:pt x="826" y="1872"/>
                </a:cubicBezTo>
                <a:cubicBezTo>
                  <a:pt x="748" y="1631"/>
                  <a:pt x="983" y="1213"/>
                  <a:pt x="968" y="961"/>
                </a:cubicBezTo>
                <a:cubicBezTo>
                  <a:pt x="953" y="709"/>
                  <a:pt x="820" y="517"/>
                  <a:pt x="733" y="362"/>
                </a:cubicBezTo>
                <a:cubicBezTo>
                  <a:pt x="646" y="207"/>
                  <a:pt x="505" y="101"/>
                  <a:pt x="445" y="3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03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701" y="0"/>
                  <a:pt x="790" y="58"/>
                </a:cubicBezTo>
                <a:cubicBezTo>
                  <a:pt x="879" y="116"/>
                  <a:pt x="1300" y="102"/>
                  <a:pt x="1440" y="426"/>
                </a:cubicBezTo>
                <a:cubicBezTo>
                  <a:pt x="1580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0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560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560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560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09" name="Text Box 13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5610" name="Text Box 14"/>
          <p:cNvSpPr txBox="1">
            <a:spLocks noChangeArrowheads="1"/>
          </p:cNvSpPr>
          <p:nvPr/>
        </p:nvSpPr>
        <p:spPr bwMode="auto">
          <a:xfrm>
            <a:off x="392113" y="3794125"/>
            <a:ext cx="18081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</a:t>
            </a:r>
            <a:r>
              <a:rPr lang="cs-CZ" altLang="cs-CZ" sz="24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400" b="1">
                <a:latin typeface="Times New Roman" panose="02020603050405020304" pitchFamily="18" charset="0"/>
              </a:rPr>
              <a:t> = P</a:t>
            </a:r>
            <a:r>
              <a:rPr lang="cs-CZ" altLang="cs-CZ" sz="2400" b="1" baseline="-25000">
                <a:latin typeface="Times New Roman" panose="02020603050405020304" pitchFamily="18" charset="0"/>
              </a:rPr>
              <a:t>a</a:t>
            </a:r>
            <a:r>
              <a:rPr lang="cs-CZ" altLang="cs-CZ" sz="2400" b="1">
                <a:latin typeface="Times New Roman" panose="02020603050405020304" pitchFamily="18" charset="0"/>
              </a:rPr>
              <a:t> </a:t>
            </a:r>
            <a:r>
              <a:rPr lang="cs-CZ" altLang="cs-CZ" sz="2800" b="1">
                <a:latin typeface="Times New Roman" panose="02020603050405020304" pitchFamily="18" charset="0"/>
              </a:rPr>
              <a:t>= </a:t>
            </a:r>
            <a:r>
              <a:rPr lang="cs-CZ" altLang="cs-CZ" sz="2400" b="1">
                <a:latin typeface="Times New Roman" panose="02020603050405020304" pitchFamily="18" charset="0"/>
              </a:rPr>
              <a:t>P</a:t>
            </a:r>
            <a:r>
              <a:rPr lang="cs-CZ" altLang="cs-CZ" sz="2400" b="1" baseline="-25000">
                <a:latin typeface="Times New Roman" panose="02020603050405020304" pitchFamily="18" charset="0"/>
              </a:rPr>
              <a:t>m</a:t>
            </a:r>
            <a:endParaRPr lang="en-US" altLang="cs-CZ" sz="2400" b="1" baseline="-25000">
              <a:latin typeface="Times New Roman" panose="02020603050405020304" pitchFamily="18" charset="0"/>
            </a:endParaRPr>
          </a:p>
        </p:txBody>
      </p:sp>
      <p:sp>
        <p:nvSpPr>
          <p:cNvPr id="25611" name="Line 15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12" name="Line 16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13" name="Text Box 17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5614" name="Text Box 18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5615" name="Text Box 19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5616" name="Line 20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17" name="Text Box 21"/>
          <p:cNvSpPr txBox="1">
            <a:spLocks noChangeArrowheads="1"/>
          </p:cNvSpPr>
          <p:nvPr/>
        </p:nvSpPr>
        <p:spPr bwMode="auto">
          <a:xfrm>
            <a:off x="4543425" y="6156325"/>
            <a:ext cx="3900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 </a:t>
            </a:r>
            <a:r>
              <a:rPr lang="cs-CZ" altLang="cs-CZ" sz="2000" b="1">
                <a:latin typeface="Times New Roman" panose="02020603050405020304" pitchFamily="18" charset="0"/>
              </a:rPr>
              <a:t>– „mean circulatory pressure“ </a:t>
            </a:r>
          </a:p>
        </p:txBody>
      </p:sp>
      <p:sp>
        <p:nvSpPr>
          <p:cNvPr id="2561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1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2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2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985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2071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88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pressere</a:t>
            </a:r>
          </a:p>
        </p:txBody>
      </p:sp>
      <p:sp>
        <p:nvSpPr>
          <p:cNvPr id="3078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V="1">
            <a:off x="4095750" y="2714625"/>
            <a:ext cx="0" cy="3638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H="1">
            <a:off x="1447800" y="2736850"/>
            <a:ext cx="2636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268538" y="765175"/>
            <a:ext cx="26574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sz="2000"/>
              <a:t>The heart is a pump driven by its inflow (or pressure on its input)</a:t>
            </a:r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5280025" y="1905000"/>
            <a:ext cx="2171700" cy="44291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lnTo>
                  <a:pt x="15662" y="14285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3083" name="Picture 11" descr="j02900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650" y="4437063"/>
            <a:ext cx="163195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771775" y="188913"/>
            <a:ext cx="3744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b="1" u="sng"/>
              <a:t>Frank-Starling law</a:t>
            </a:r>
          </a:p>
        </p:txBody>
      </p:sp>
    </p:spTree>
    <p:extLst>
      <p:ext uri="{BB962C8B-B14F-4D97-AF65-F5344CB8AC3E}">
        <p14:creationId xmlns:p14="http://schemas.microsoft.com/office/powerpoint/2010/main" val="1041012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2171700" y="2028825"/>
            <a:ext cx="3194050" cy="4098925"/>
          </a:xfrm>
          <a:custGeom>
            <a:avLst/>
            <a:gdLst>
              <a:gd name="T0" fmla="*/ 2147483647 w 2012"/>
              <a:gd name="T1" fmla="*/ 2147483647 h 2582"/>
              <a:gd name="T2" fmla="*/ 2147483647 w 2012"/>
              <a:gd name="T3" fmla="*/ 2147483647 h 2582"/>
              <a:gd name="T4" fmla="*/ 2147483647 w 2012"/>
              <a:gd name="T5" fmla="*/ 2147483647 h 2582"/>
              <a:gd name="T6" fmla="*/ 2147483647 w 2012"/>
              <a:gd name="T7" fmla="*/ 2147483647 h 2582"/>
              <a:gd name="T8" fmla="*/ 2147483647 w 2012"/>
              <a:gd name="T9" fmla="*/ 2147483647 h 2582"/>
              <a:gd name="T10" fmla="*/ 2147483647 w 2012"/>
              <a:gd name="T11" fmla="*/ 2147483647 h 2582"/>
              <a:gd name="T12" fmla="*/ 2147483647 w 2012"/>
              <a:gd name="T13" fmla="*/ 2147483647 h 2582"/>
              <a:gd name="T14" fmla="*/ 2147483647 w 2012"/>
              <a:gd name="T15" fmla="*/ 2147483647 h 2582"/>
              <a:gd name="T16" fmla="*/ 2147483647 w 2012"/>
              <a:gd name="T17" fmla="*/ 2147483647 h 2582"/>
              <a:gd name="T18" fmla="*/ 2147483647 w 2012"/>
              <a:gd name="T19" fmla="*/ 2147483647 h 2582"/>
              <a:gd name="T20" fmla="*/ 2147483647 w 2012"/>
              <a:gd name="T21" fmla="*/ 0 h 258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12"/>
              <a:gd name="T34" fmla="*/ 0 h 2582"/>
              <a:gd name="T35" fmla="*/ 2012 w 2012"/>
              <a:gd name="T36" fmla="*/ 2582 h 258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12" h="2582">
                <a:moveTo>
                  <a:pt x="234" y="57"/>
                </a:moveTo>
                <a:cubicBezTo>
                  <a:pt x="230" y="79"/>
                  <a:pt x="250" y="40"/>
                  <a:pt x="213" y="188"/>
                </a:cubicBezTo>
                <a:cubicBezTo>
                  <a:pt x="176" y="336"/>
                  <a:pt x="18" y="667"/>
                  <a:pt x="9" y="947"/>
                </a:cubicBezTo>
                <a:cubicBezTo>
                  <a:pt x="0" y="1227"/>
                  <a:pt x="25" y="1634"/>
                  <a:pt x="161" y="1867"/>
                </a:cubicBezTo>
                <a:cubicBezTo>
                  <a:pt x="297" y="2100"/>
                  <a:pt x="533" y="2228"/>
                  <a:pt x="826" y="2344"/>
                </a:cubicBezTo>
                <a:cubicBezTo>
                  <a:pt x="1119" y="2460"/>
                  <a:pt x="1828" y="2548"/>
                  <a:pt x="1920" y="2565"/>
                </a:cubicBezTo>
                <a:cubicBezTo>
                  <a:pt x="2012" y="2582"/>
                  <a:pt x="1569" y="2554"/>
                  <a:pt x="1376" y="2445"/>
                </a:cubicBezTo>
                <a:cubicBezTo>
                  <a:pt x="1183" y="2336"/>
                  <a:pt x="863" y="2149"/>
                  <a:pt x="763" y="1911"/>
                </a:cubicBezTo>
                <a:cubicBezTo>
                  <a:pt x="663" y="1673"/>
                  <a:pt x="794" y="1268"/>
                  <a:pt x="779" y="1016"/>
                </a:cubicBezTo>
                <a:cubicBezTo>
                  <a:pt x="764" y="764"/>
                  <a:pt x="741" y="570"/>
                  <a:pt x="670" y="401"/>
                </a:cubicBezTo>
                <a:cubicBezTo>
                  <a:pt x="599" y="232"/>
                  <a:pt x="417" y="84"/>
                  <a:pt x="350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27" name="Freeform 3"/>
          <p:cNvSpPr>
            <a:spLocks/>
          </p:cNvSpPr>
          <p:nvPr/>
        </p:nvSpPr>
        <p:spPr bwMode="auto">
          <a:xfrm>
            <a:off x="5170488" y="1493838"/>
            <a:ext cx="2801937" cy="4606925"/>
          </a:xfrm>
          <a:custGeom>
            <a:avLst/>
            <a:gdLst>
              <a:gd name="T0" fmla="*/ 2147483647 w 1765"/>
              <a:gd name="T1" fmla="*/ 2147483647 h 2902"/>
              <a:gd name="T2" fmla="*/ 2147483647 w 1765"/>
              <a:gd name="T3" fmla="*/ 2147483647 h 2902"/>
              <a:gd name="T4" fmla="*/ 2147483647 w 1765"/>
              <a:gd name="T5" fmla="*/ 2147483647 h 2902"/>
              <a:gd name="T6" fmla="*/ 2147483647 w 1765"/>
              <a:gd name="T7" fmla="*/ 2147483647 h 2902"/>
              <a:gd name="T8" fmla="*/ 2147483647 w 1765"/>
              <a:gd name="T9" fmla="*/ 2147483647 h 2902"/>
              <a:gd name="T10" fmla="*/ 2147483647 w 1765"/>
              <a:gd name="T11" fmla="*/ 2147483647 h 2902"/>
              <a:gd name="T12" fmla="*/ 2147483647 w 1765"/>
              <a:gd name="T13" fmla="*/ 2147483647 h 2902"/>
              <a:gd name="T14" fmla="*/ 2147483647 w 1765"/>
              <a:gd name="T15" fmla="*/ 2147483647 h 2902"/>
              <a:gd name="T16" fmla="*/ 2147483647 w 1765"/>
              <a:gd name="T17" fmla="*/ 2147483647 h 2902"/>
              <a:gd name="T18" fmla="*/ 0 w 1765"/>
              <a:gd name="T19" fmla="*/ 2147483647 h 29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65"/>
              <a:gd name="T31" fmla="*/ 0 h 2902"/>
              <a:gd name="T32" fmla="*/ 1765 w 1765"/>
              <a:gd name="T33" fmla="*/ 2902 h 290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65" h="2902">
                <a:moveTo>
                  <a:pt x="560" y="2833"/>
                </a:moveTo>
                <a:cubicBezTo>
                  <a:pt x="732" y="2724"/>
                  <a:pt x="1419" y="2570"/>
                  <a:pt x="1592" y="2180"/>
                </a:cubicBezTo>
                <a:cubicBezTo>
                  <a:pt x="1765" y="1790"/>
                  <a:pt x="1723" y="847"/>
                  <a:pt x="1597" y="494"/>
                </a:cubicBezTo>
                <a:cubicBezTo>
                  <a:pt x="1471" y="141"/>
                  <a:pt x="998" y="118"/>
                  <a:pt x="833" y="59"/>
                </a:cubicBezTo>
                <a:cubicBezTo>
                  <a:pt x="668" y="0"/>
                  <a:pt x="510" y="66"/>
                  <a:pt x="607" y="138"/>
                </a:cubicBezTo>
                <a:cubicBezTo>
                  <a:pt x="704" y="210"/>
                  <a:pt x="1259" y="175"/>
                  <a:pt x="1414" y="489"/>
                </a:cubicBezTo>
                <a:cubicBezTo>
                  <a:pt x="1569" y="803"/>
                  <a:pt x="1576" y="1692"/>
                  <a:pt x="1534" y="2023"/>
                </a:cubicBezTo>
                <a:cubicBezTo>
                  <a:pt x="1492" y="2354"/>
                  <a:pt x="1297" y="2367"/>
                  <a:pt x="1162" y="2478"/>
                </a:cubicBezTo>
                <a:cubicBezTo>
                  <a:pt x="1027" y="2589"/>
                  <a:pt x="917" y="2617"/>
                  <a:pt x="723" y="2688"/>
                </a:cubicBezTo>
                <a:cubicBezTo>
                  <a:pt x="529" y="2759"/>
                  <a:pt x="151" y="2857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2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662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663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663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3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3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663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663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663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0" name="Freeform 20"/>
          <p:cNvSpPr>
            <a:spLocks/>
          </p:cNvSpPr>
          <p:nvPr/>
        </p:nvSpPr>
        <p:spPr bwMode="auto">
          <a:xfrm>
            <a:off x="1771650" y="6059488"/>
            <a:ext cx="873125" cy="623887"/>
          </a:xfrm>
          <a:custGeom>
            <a:avLst/>
            <a:gdLst>
              <a:gd name="T0" fmla="*/ 2147483647 w 550"/>
              <a:gd name="T1" fmla="*/ 2147483647 h 393"/>
              <a:gd name="T2" fmla="*/ 0 w 550"/>
              <a:gd name="T3" fmla="*/ 0 h 393"/>
              <a:gd name="T4" fmla="*/ 0 60000 65536"/>
              <a:gd name="T5" fmla="*/ 0 60000 65536"/>
              <a:gd name="T6" fmla="*/ 0 w 550"/>
              <a:gd name="T7" fmla="*/ 0 h 393"/>
              <a:gd name="T8" fmla="*/ 550 w 550"/>
              <a:gd name="T9" fmla="*/ 393 h 3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0" h="393">
                <a:moveTo>
                  <a:pt x="550" y="393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1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2" name="Line 22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3" name="Line 23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4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6645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6646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6647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5334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2395538" y="2028825"/>
            <a:ext cx="2970212" cy="4098925"/>
          </a:xfrm>
          <a:custGeom>
            <a:avLst/>
            <a:gdLst>
              <a:gd name="T0" fmla="*/ 2147483647 w 1871"/>
              <a:gd name="T1" fmla="*/ 2147483647 h 2582"/>
              <a:gd name="T2" fmla="*/ 2147483647 w 1871"/>
              <a:gd name="T3" fmla="*/ 2147483647 h 2582"/>
              <a:gd name="T4" fmla="*/ 2147483647 w 1871"/>
              <a:gd name="T5" fmla="*/ 2147483647 h 2582"/>
              <a:gd name="T6" fmla="*/ 2147483647 w 1871"/>
              <a:gd name="T7" fmla="*/ 2147483647 h 2582"/>
              <a:gd name="T8" fmla="*/ 2147483647 w 1871"/>
              <a:gd name="T9" fmla="*/ 2147483647 h 2582"/>
              <a:gd name="T10" fmla="*/ 2147483647 w 1871"/>
              <a:gd name="T11" fmla="*/ 2147483647 h 2582"/>
              <a:gd name="T12" fmla="*/ 2147483647 w 1871"/>
              <a:gd name="T13" fmla="*/ 2147483647 h 2582"/>
              <a:gd name="T14" fmla="*/ 2147483647 w 1871"/>
              <a:gd name="T15" fmla="*/ 2147483647 h 2582"/>
              <a:gd name="T16" fmla="*/ 2147483647 w 1871"/>
              <a:gd name="T17" fmla="*/ 2147483647 h 2582"/>
              <a:gd name="T18" fmla="*/ 2147483647 w 1871"/>
              <a:gd name="T19" fmla="*/ 2147483647 h 2582"/>
              <a:gd name="T20" fmla="*/ 2147483647 w 1871"/>
              <a:gd name="T21" fmla="*/ 2147483647 h 2582"/>
              <a:gd name="T22" fmla="*/ 2147483647 w 1871"/>
              <a:gd name="T23" fmla="*/ 2147483647 h 2582"/>
              <a:gd name="T24" fmla="*/ 2147483647 w 1871"/>
              <a:gd name="T25" fmla="*/ 0 h 258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71"/>
              <a:gd name="T40" fmla="*/ 0 h 2582"/>
              <a:gd name="T41" fmla="*/ 1871 w 1871"/>
              <a:gd name="T42" fmla="*/ 2582 h 258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71" h="2582">
                <a:moveTo>
                  <a:pt x="93" y="57"/>
                </a:moveTo>
                <a:cubicBezTo>
                  <a:pt x="89" y="79"/>
                  <a:pt x="85" y="46"/>
                  <a:pt x="72" y="188"/>
                </a:cubicBezTo>
                <a:cubicBezTo>
                  <a:pt x="59" y="330"/>
                  <a:pt x="24" y="718"/>
                  <a:pt x="15" y="911"/>
                </a:cubicBezTo>
                <a:cubicBezTo>
                  <a:pt x="6" y="1104"/>
                  <a:pt x="0" y="1186"/>
                  <a:pt x="20" y="1345"/>
                </a:cubicBezTo>
                <a:cubicBezTo>
                  <a:pt x="40" y="1504"/>
                  <a:pt x="24" y="1698"/>
                  <a:pt x="135" y="1864"/>
                </a:cubicBezTo>
                <a:cubicBezTo>
                  <a:pt x="246" y="2030"/>
                  <a:pt x="411" y="2227"/>
                  <a:pt x="685" y="2344"/>
                </a:cubicBezTo>
                <a:cubicBezTo>
                  <a:pt x="959" y="2461"/>
                  <a:pt x="1687" y="2548"/>
                  <a:pt x="1779" y="2565"/>
                </a:cubicBezTo>
                <a:cubicBezTo>
                  <a:pt x="1871" y="2582"/>
                  <a:pt x="1428" y="2554"/>
                  <a:pt x="1235" y="2445"/>
                </a:cubicBezTo>
                <a:cubicBezTo>
                  <a:pt x="1042" y="2336"/>
                  <a:pt x="750" y="2138"/>
                  <a:pt x="622" y="1911"/>
                </a:cubicBezTo>
                <a:cubicBezTo>
                  <a:pt x="494" y="1684"/>
                  <a:pt x="497" y="1260"/>
                  <a:pt x="465" y="1084"/>
                </a:cubicBezTo>
                <a:cubicBezTo>
                  <a:pt x="433" y="908"/>
                  <a:pt x="445" y="966"/>
                  <a:pt x="428" y="853"/>
                </a:cubicBezTo>
                <a:cubicBezTo>
                  <a:pt x="411" y="740"/>
                  <a:pt x="396" y="550"/>
                  <a:pt x="360" y="408"/>
                </a:cubicBezTo>
                <a:cubicBezTo>
                  <a:pt x="324" y="266"/>
                  <a:pt x="240" y="85"/>
                  <a:pt x="209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51" name="Freeform 3"/>
          <p:cNvSpPr>
            <a:spLocks/>
          </p:cNvSpPr>
          <p:nvPr/>
        </p:nvSpPr>
        <p:spPr bwMode="auto">
          <a:xfrm>
            <a:off x="5170488" y="1493838"/>
            <a:ext cx="2800350" cy="4606925"/>
          </a:xfrm>
          <a:custGeom>
            <a:avLst/>
            <a:gdLst>
              <a:gd name="T0" fmla="*/ 2147483647 w 1764"/>
              <a:gd name="T1" fmla="*/ 2147483647 h 2902"/>
              <a:gd name="T2" fmla="*/ 2147483647 w 1764"/>
              <a:gd name="T3" fmla="*/ 2147483647 h 2902"/>
              <a:gd name="T4" fmla="*/ 2147483647 w 1764"/>
              <a:gd name="T5" fmla="*/ 2147483647 h 2902"/>
              <a:gd name="T6" fmla="*/ 2147483647 w 1764"/>
              <a:gd name="T7" fmla="*/ 2147483647 h 2902"/>
              <a:gd name="T8" fmla="*/ 2147483647 w 1764"/>
              <a:gd name="T9" fmla="*/ 2147483647 h 2902"/>
              <a:gd name="T10" fmla="*/ 2147483647 w 1764"/>
              <a:gd name="T11" fmla="*/ 2147483647 h 2902"/>
              <a:gd name="T12" fmla="*/ 2147483647 w 1764"/>
              <a:gd name="T13" fmla="*/ 2147483647 h 2902"/>
              <a:gd name="T14" fmla="*/ 2147483647 w 1764"/>
              <a:gd name="T15" fmla="*/ 2147483647 h 2902"/>
              <a:gd name="T16" fmla="*/ 2147483647 w 1764"/>
              <a:gd name="T17" fmla="*/ 2147483647 h 2902"/>
              <a:gd name="T18" fmla="*/ 0 w 1764"/>
              <a:gd name="T19" fmla="*/ 2147483647 h 29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64"/>
              <a:gd name="T31" fmla="*/ 0 h 2902"/>
              <a:gd name="T32" fmla="*/ 1764 w 1764"/>
              <a:gd name="T33" fmla="*/ 2902 h 290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64" h="2902">
                <a:moveTo>
                  <a:pt x="566" y="2813"/>
                </a:moveTo>
                <a:cubicBezTo>
                  <a:pt x="737" y="2707"/>
                  <a:pt x="1420" y="2566"/>
                  <a:pt x="1592" y="2180"/>
                </a:cubicBezTo>
                <a:cubicBezTo>
                  <a:pt x="1764" y="1794"/>
                  <a:pt x="1723" y="847"/>
                  <a:pt x="1597" y="494"/>
                </a:cubicBezTo>
                <a:cubicBezTo>
                  <a:pt x="1471" y="141"/>
                  <a:pt x="998" y="118"/>
                  <a:pt x="833" y="59"/>
                </a:cubicBezTo>
                <a:cubicBezTo>
                  <a:pt x="668" y="0"/>
                  <a:pt x="549" y="32"/>
                  <a:pt x="607" y="138"/>
                </a:cubicBezTo>
                <a:cubicBezTo>
                  <a:pt x="665" y="244"/>
                  <a:pt x="1073" y="388"/>
                  <a:pt x="1178" y="693"/>
                </a:cubicBezTo>
                <a:cubicBezTo>
                  <a:pt x="1283" y="998"/>
                  <a:pt x="1266" y="1680"/>
                  <a:pt x="1236" y="1970"/>
                </a:cubicBezTo>
                <a:cubicBezTo>
                  <a:pt x="1206" y="2260"/>
                  <a:pt x="1085" y="2324"/>
                  <a:pt x="995" y="2436"/>
                </a:cubicBezTo>
                <a:cubicBezTo>
                  <a:pt x="905" y="2548"/>
                  <a:pt x="862" y="2563"/>
                  <a:pt x="696" y="2641"/>
                </a:cubicBezTo>
                <a:cubicBezTo>
                  <a:pt x="530" y="2719"/>
                  <a:pt x="145" y="2848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5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765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765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765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7657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58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59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7660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7661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7662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3" name="Freeform 19"/>
          <p:cNvSpPr>
            <a:spLocks/>
          </p:cNvSpPr>
          <p:nvPr/>
        </p:nvSpPr>
        <p:spPr bwMode="auto">
          <a:xfrm>
            <a:off x="981075" y="5507038"/>
            <a:ext cx="1663700" cy="1176337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4" name="Text Box 20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7665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6" name="Line 22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7" name="Line 23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766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767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767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681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reeform 2"/>
          <p:cNvSpPr>
            <a:spLocks/>
          </p:cNvSpPr>
          <p:nvPr/>
        </p:nvSpPr>
        <p:spPr bwMode="auto">
          <a:xfrm>
            <a:off x="2501900" y="2028825"/>
            <a:ext cx="2852738" cy="4100513"/>
          </a:xfrm>
          <a:custGeom>
            <a:avLst/>
            <a:gdLst>
              <a:gd name="T0" fmla="*/ 2147483647 w 1797"/>
              <a:gd name="T1" fmla="*/ 2147483647 h 2583"/>
              <a:gd name="T2" fmla="*/ 2147483647 w 1797"/>
              <a:gd name="T3" fmla="*/ 2147483647 h 2583"/>
              <a:gd name="T4" fmla="*/ 2147483647 w 1797"/>
              <a:gd name="T5" fmla="*/ 2147483647 h 2583"/>
              <a:gd name="T6" fmla="*/ 2147483647 w 1797"/>
              <a:gd name="T7" fmla="*/ 2147483647 h 2583"/>
              <a:gd name="T8" fmla="*/ 2147483647 w 1797"/>
              <a:gd name="T9" fmla="*/ 2147483647 h 2583"/>
              <a:gd name="T10" fmla="*/ 2147483647 w 1797"/>
              <a:gd name="T11" fmla="*/ 2147483647 h 2583"/>
              <a:gd name="T12" fmla="*/ 2147483647 w 1797"/>
              <a:gd name="T13" fmla="*/ 2147483647 h 2583"/>
              <a:gd name="T14" fmla="*/ 2147483647 w 1797"/>
              <a:gd name="T15" fmla="*/ 2147483647 h 2583"/>
              <a:gd name="T16" fmla="*/ 2147483647 w 1797"/>
              <a:gd name="T17" fmla="*/ 2147483647 h 2583"/>
              <a:gd name="T18" fmla="*/ 2147483647 w 1797"/>
              <a:gd name="T19" fmla="*/ 2147483647 h 2583"/>
              <a:gd name="T20" fmla="*/ 2147483647 w 1797"/>
              <a:gd name="T21" fmla="*/ 2147483647 h 2583"/>
              <a:gd name="T22" fmla="*/ 2147483647 w 1797"/>
              <a:gd name="T23" fmla="*/ 2147483647 h 2583"/>
              <a:gd name="T24" fmla="*/ 2147483647 w 1797"/>
              <a:gd name="T25" fmla="*/ 0 h 258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797"/>
              <a:gd name="T40" fmla="*/ 0 h 2583"/>
              <a:gd name="T41" fmla="*/ 1797 w 1797"/>
              <a:gd name="T42" fmla="*/ 2583 h 258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797" h="2583">
                <a:moveTo>
                  <a:pt x="26" y="57"/>
                </a:moveTo>
                <a:cubicBezTo>
                  <a:pt x="22" y="79"/>
                  <a:pt x="0" y="52"/>
                  <a:pt x="5" y="188"/>
                </a:cubicBezTo>
                <a:cubicBezTo>
                  <a:pt x="10" y="324"/>
                  <a:pt x="45" y="682"/>
                  <a:pt x="58" y="874"/>
                </a:cubicBezTo>
                <a:cubicBezTo>
                  <a:pt x="71" y="1066"/>
                  <a:pt x="53" y="1179"/>
                  <a:pt x="84" y="1340"/>
                </a:cubicBezTo>
                <a:cubicBezTo>
                  <a:pt x="115" y="1501"/>
                  <a:pt x="150" y="1677"/>
                  <a:pt x="246" y="1843"/>
                </a:cubicBezTo>
                <a:cubicBezTo>
                  <a:pt x="342" y="2009"/>
                  <a:pt x="416" y="2215"/>
                  <a:pt x="660" y="2335"/>
                </a:cubicBezTo>
                <a:cubicBezTo>
                  <a:pt x="904" y="2455"/>
                  <a:pt x="1627" y="2547"/>
                  <a:pt x="1712" y="2565"/>
                </a:cubicBezTo>
                <a:cubicBezTo>
                  <a:pt x="1797" y="2583"/>
                  <a:pt x="1374" y="2542"/>
                  <a:pt x="1168" y="2445"/>
                </a:cubicBezTo>
                <a:cubicBezTo>
                  <a:pt x="962" y="2348"/>
                  <a:pt x="635" y="2203"/>
                  <a:pt x="477" y="1984"/>
                </a:cubicBezTo>
                <a:cubicBezTo>
                  <a:pt x="319" y="1765"/>
                  <a:pt x="275" y="1340"/>
                  <a:pt x="220" y="1131"/>
                </a:cubicBezTo>
                <a:cubicBezTo>
                  <a:pt x="165" y="922"/>
                  <a:pt x="160" y="857"/>
                  <a:pt x="147" y="728"/>
                </a:cubicBezTo>
                <a:cubicBezTo>
                  <a:pt x="134" y="599"/>
                  <a:pt x="143" y="477"/>
                  <a:pt x="142" y="356"/>
                </a:cubicBezTo>
                <a:cubicBezTo>
                  <a:pt x="141" y="235"/>
                  <a:pt x="142" y="74"/>
                  <a:pt x="142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8675" name="Freeform 3"/>
          <p:cNvSpPr>
            <a:spLocks/>
          </p:cNvSpPr>
          <p:nvPr/>
        </p:nvSpPr>
        <p:spPr bwMode="auto">
          <a:xfrm>
            <a:off x="5170488" y="1493838"/>
            <a:ext cx="2916237" cy="4606925"/>
          </a:xfrm>
          <a:custGeom>
            <a:avLst/>
            <a:gdLst>
              <a:gd name="T0" fmla="*/ 2147483647 w 1837"/>
              <a:gd name="T1" fmla="*/ 2147483647 h 2902"/>
              <a:gd name="T2" fmla="*/ 2147483647 w 1837"/>
              <a:gd name="T3" fmla="*/ 2147483647 h 2902"/>
              <a:gd name="T4" fmla="*/ 2147483647 w 1837"/>
              <a:gd name="T5" fmla="*/ 2147483647 h 2902"/>
              <a:gd name="T6" fmla="*/ 2147483647 w 1837"/>
              <a:gd name="T7" fmla="*/ 2147483647 h 2902"/>
              <a:gd name="T8" fmla="*/ 2147483647 w 1837"/>
              <a:gd name="T9" fmla="*/ 2147483647 h 2902"/>
              <a:gd name="T10" fmla="*/ 2147483647 w 1837"/>
              <a:gd name="T11" fmla="*/ 2147483647 h 2902"/>
              <a:gd name="T12" fmla="*/ 2147483647 w 1837"/>
              <a:gd name="T13" fmla="*/ 2147483647 h 2902"/>
              <a:gd name="T14" fmla="*/ 2147483647 w 1837"/>
              <a:gd name="T15" fmla="*/ 2147483647 h 2902"/>
              <a:gd name="T16" fmla="*/ 2147483647 w 1837"/>
              <a:gd name="T17" fmla="*/ 2147483647 h 2902"/>
              <a:gd name="T18" fmla="*/ 0 w 1837"/>
              <a:gd name="T19" fmla="*/ 2147483647 h 29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37"/>
              <a:gd name="T31" fmla="*/ 0 h 2902"/>
              <a:gd name="T32" fmla="*/ 1837 w 1837"/>
              <a:gd name="T33" fmla="*/ 2902 h 290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37" h="2902">
                <a:moveTo>
                  <a:pt x="566" y="2813"/>
                </a:moveTo>
                <a:cubicBezTo>
                  <a:pt x="749" y="2715"/>
                  <a:pt x="1493" y="2613"/>
                  <a:pt x="1665" y="2227"/>
                </a:cubicBezTo>
                <a:cubicBezTo>
                  <a:pt x="1837" y="1841"/>
                  <a:pt x="1736" y="855"/>
                  <a:pt x="1597" y="494"/>
                </a:cubicBezTo>
                <a:cubicBezTo>
                  <a:pt x="1458" y="133"/>
                  <a:pt x="998" y="118"/>
                  <a:pt x="833" y="59"/>
                </a:cubicBezTo>
                <a:cubicBezTo>
                  <a:pt x="668" y="0"/>
                  <a:pt x="572" y="23"/>
                  <a:pt x="607" y="138"/>
                </a:cubicBezTo>
                <a:cubicBezTo>
                  <a:pt x="642" y="253"/>
                  <a:pt x="960" y="445"/>
                  <a:pt x="1042" y="750"/>
                </a:cubicBezTo>
                <a:cubicBezTo>
                  <a:pt x="1124" y="1055"/>
                  <a:pt x="1117" y="1685"/>
                  <a:pt x="1100" y="1965"/>
                </a:cubicBezTo>
                <a:cubicBezTo>
                  <a:pt x="1083" y="2245"/>
                  <a:pt x="1004" y="2318"/>
                  <a:pt x="937" y="2431"/>
                </a:cubicBezTo>
                <a:cubicBezTo>
                  <a:pt x="870" y="2544"/>
                  <a:pt x="852" y="2563"/>
                  <a:pt x="696" y="2641"/>
                </a:cubicBezTo>
                <a:cubicBezTo>
                  <a:pt x="540" y="2719"/>
                  <a:pt x="145" y="2848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867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867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868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8681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2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3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8684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8685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8686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7" name="Freeform 19"/>
          <p:cNvSpPr>
            <a:spLocks/>
          </p:cNvSpPr>
          <p:nvPr/>
        </p:nvSpPr>
        <p:spPr bwMode="auto">
          <a:xfrm>
            <a:off x="623888" y="5265738"/>
            <a:ext cx="2020887" cy="1417637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8" name="Text Box 20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8689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90" name="Line 22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91" name="Line 23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9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869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869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869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4577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reeform 2"/>
          <p:cNvSpPr>
            <a:spLocks/>
          </p:cNvSpPr>
          <p:nvPr/>
        </p:nvSpPr>
        <p:spPr bwMode="auto">
          <a:xfrm>
            <a:off x="2493963" y="2028825"/>
            <a:ext cx="2857500" cy="4108450"/>
          </a:xfrm>
          <a:custGeom>
            <a:avLst/>
            <a:gdLst>
              <a:gd name="T0" fmla="*/ 2147483647 w 1800"/>
              <a:gd name="T1" fmla="*/ 2147483647 h 2588"/>
              <a:gd name="T2" fmla="*/ 2147483647 w 1800"/>
              <a:gd name="T3" fmla="*/ 2147483647 h 2588"/>
              <a:gd name="T4" fmla="*/ 2147483647 w 1800"/>
              <a:gd name="T5" fmla="*/ 2147483647 h 2588"/>
              <a:gd name="T6" fmla="*/ 2147483647 w 1800"/>
              <a:gd name="T7" fmla="*/ 2147483647 h 2588"/>
              <a:gd name="T8" fmla="*/ 2147483647 w 1800"/>
              <a:gd name="T9" fmla="*/ 2147483647 h 2588"/>
              <a:gd name="T10" fmla="*/ 2147483647 w 1800"/>
              <a:gd name="T11" fmla="*/ 2147483647 h 2588"/>
              <a:gd name="T12" fmla="*/ 2147483647 w 1800"/>
              <a:gd name="T13" fmla="*/ 2147483647 h 2588"/>
              <a:gd name="T14" fmla="*/ 2147483647 w 1800"/>
              <a:gd name="T15" fmla="*/ 2147483647 h 2588"/>
              <a:gd name="T16" fmla="*/ 2147483647 w 1800"/>
              <a:gd name="T17" fmla="*/ 2147483647 h 2588"/>
              <a:gd name="T18" fmla="*/ 2147483647 w 1800"/>
              <a:gd name="T19" fmla="*/ 2147483647 h 2588"/>
              <a:gd name="T20" fmla="*/ 2147483647 w 1800"/>
              <a:gd name="T21" fmla="*/ 2147483647 h 2588"/>
              <a:gd name="T22" fmla="*/ 2147483647 w 1800"/>
              <a:gd name="T23" fmla="*/ 2147483647 h 2588"/>
              <a:gd name="T24" fmla="*/ 2147483647 w 1800"/>
              <a:gd name="T25" fmla="*/ 2147483647 h 2588"/>
              <a:gd name="T26" fmla="*/ 2147483647 w 1800"/>
              <a:gd name="T27" fmla="*/ 0 h 258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00"/>
              <a:gd name="T43" fmla="*/ 0 h 2588"/>
              <a:gd name="T44" fmla="*/ 1800 w 1800"/>
              <a:gd name="T45" fmla="*/ 2588 h 258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00" h="2588">
                <a:moveTo>
                  <a:pt x="31" y="57"/>
                </a:moveTo>
                <a:cubicBezTo>
                  <a:pt x="27" y="79"/>
                  <a:pt x="0" y="83"/>
                  <a:pt x="10" y="188"/>
                </a:cubicBezTo>
                <a:cubicBezTo>
                  <a:pt x="20" y="293"/>
                  <a:pt x="72" y="542"/>
                  <a:pt x="94" y="686"/>
                </a:cubicBezTo>
                <a:cubicBezTo>
                  <a:pt x="116" y="830"/>
                  <a:pt x="125" y="940"/>
                  <a:pt x="141" y="1052"/>
                </a:cubicBezTo>
                <a:cubicBezTo>
                  <a:pt x="157" y="1164"/>
                  <a:pt x="159" y="1231"/>
                  <a:pt x="188" y="1361"/>
                </a:cubicBezTo>
                <a:cubicBezTo>
                  <a:pt x="217" y="1491"/>
                  <a:pt x="233" y="1675"/>
                  <a:pt x="314" y="1832"/>
                </a:cubicBezTo>
                <a:cubicBezTo>
                  <a:pt x="395" y="1989"/>
                  <a:pt x="441" y="2182"/>
                  <a:pt x="675" y="2304"/>
                </a:cubicBezTo>
                <a:cubicBezTo>
                  <a:pt x="909" y="2426"/>
                  <a:pt x="1634" y="2542"/>
                  <a:pt x="1717" y="2565"/>
                </a:cubicBezTo>
                <a:cubicBezTo>
                  <a:pt x="1800" y="2588"/>
                  <a:pt x="1381" y="2539"/>
                  <a:pt x="1173" y="2445"/>
                </a:cubicBezTo>
                <a:cubicBezTo>
                  <a:pt x="965" y="2351"/>
                  <a:pt x="629" y="2219"/>
                  <a:pt x="471" y="2000"/>
                </a:cubicBezTo>
                <a:cubicBezTo>
                  <a:pt x="313" y="1781"/>
                  <a:pt x="278" y="1343"/>
                  <a:pt x="225" y="1131"/>
                </a:cubicBezTo>
                <a:cubicBezTo>
                  <a:pt x="172" y="919"/>
                  <a:pt x="174" y="857"/>
                  <a:pt x="152" y="728"/>
                </a:cubicBezTo>
                <a:cubicBezTo>
                  <a:pt x="130" y="599"/>
                  <a:pt x="95" y="477"/>
                  <a:pt x="94" y="356"/>
                </a:cubicBezTo>
                <a:cubicBezTo>
                  <a:pt x="93" y="235"/>
                  <a:pt x="136" y="74"/>
                  <a:pt x="147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9699" name="Freeform 3"/>
          <p:cNvSpPr>
            <a:spLocks/>
          </p:cNvSpPr>
          <p:nvPr/>
        </p:nvSpPr>
        <p:spPr bwMode="auto">
          <a:xfrm>
            <a:off x="5170488" y="1489075"/>
            <a:ext cx="2943225" cy="4611688"/>
          </a:xfrm>
          <a:custGeom>
            <a:avLst/>
            <a:gdLst>
              <a:gd name="T0" fmla="*/ 2147483647 w 1854"/>
              <a:gd name="T1" fmla="*/ 2147483647 h 2905"/>
              <a:gd name="T2" fmla="*/ 2147483647 w 1854"/>
              <a:gd name="T3" fmla="*/ 2147483647 h 2905"/>
              <a:gd name="T4" fmla="*/ 2147483647 w 1854"/>
              <a:gd name="T5" fmla="*/ 2147483647 h 2905"/>
              <a:gd name="T6" fmla="*/ 2147483647 w 1854"/>
              <a:gd name="T7" fmla="*/ 2147483647 h 2905"/>
              <a:gd name="T8" fmla="*/ 2147483647 w 1854"/>
              <a:gd name="T9" fmla="*/ 2147483647 h 2905"/>
              <a:gd name="T10" fmla="*/ 2147483647 w 1854"/>
              <a:gd name="T11" fmla="*/ 2147483647 h 2905"/>
              <a:gd name="T12" fmla="*/ 2147483647 w 1854"/>
              <a:gd name="T13" fmla="*/ 2147483647 h 2905"/>
              <a:gd name="T14" fmla="*/ 2147483647 w 1854"/>
              <a:gd name="T15" fmla="*/ 2147483647 h 2905"/>
              <a:gd name="T16" fmla="*/ 2147483647 w 1854"/>
              <a:gd name="T17" fmla="*/ 2147483647 h 2905"/>
              <a:gd name="T18" fmla="*/ 0 w 1854"/>
              <a:gd name="T19" fmla="*/ 2147483647 h 29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54"/>
              <a:gd name="T31" fmla="*/ 0 h 2905"/>
              <a:gd name="T32" fmla="*/ 1854 w 1854"/>
              <a:gd name="T33" fmla="*/ 2905 h 29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54" h="2905">
                <a:moveTo>
                  <a:pt x="566" y="2816"/>
                </a:moveTo>
                <a:cubicBezTo>
                  <a:pt x="749" y="2718"/>
                  <a:pt x="1476" y="2614"/>
                  <a:pt x="1665" y="2230"/>
                </a:cubicBezTo>
                <a:cubicBezTo>
                  <a:pt x="1854" y="1846"/>
                  <a:pt x="1841" y="873"/>
                  <a:pt x="1702" y="512"/>
                </a:cubicBezTo>
                <a:cubicBezTo>
                  <a:pt x="1563" y="151"/>
                  <a:pt x="1015" y="124"/>
                  <a:pt x="833" y="62"/>
                </a:cubicBezTo>
                <a:cubicBezTo>
                  <a:pt x="651" y="0"/>
                  <a:pt x="583" y="19"/>
                  <a:pt x="607" y="141"/>
                </a:cubicBezTo>
                <a:cubicBezTo>
                  <a:pt x="631" y="263"/>
                  <a:pt x="897" y="490"/>
                  <a:pt x="979" y="795"/>
                </a:cubicBezTo>
                <a:cubicBezTo>
                  <a:pt x="1061" y="1100"/>
                  <a:pt x="1107" y="1695"/>
                  <a:pt x="1100" y="1968"/>
                </a:cubicBezTo>
                <a:cubicBezTo>
                  <a:pt x="1093" y="2241"/>
                  <a:pt x="1004" y="2321"/>
                  <a:pt x="937" y="2434"/>
                </a:cubicBezTo>
                <a:cubicBezTo>
                  <a:pt x="870" y="2547"/>
                  <a:pt x="852" y="2566"/>
                  <a:pt x="696" y="2644"/>
                </a:cubicBezTo>
                <a:cubicBezTo>
                  <a:pt x="540" y="2722"/>
                  <a:pt x="145" y="2851"/>
                  <a:pt x="0" y="2905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970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970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970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970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9705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6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7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9708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9709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9710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1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2" name="Text Box 20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9713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4" name="Text Box 22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29715" name="Line 23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6" name="Line 24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971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971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972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7777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reeform 2"/>
          <p:cNvSpPr>
            <a:spLocks/>
          </p:cNvSpPr>
          <p:nvPr/>
        </p:nvSpPr>
        <p:spPr bwMode="auto">
          <a:xfrm>
            <a:off x="2493963" y="2028825"/>
            <a:ext cx="2857500" cy="4108450"/>
          </a:xfrm>
          <a:custGeom>
            <a:avLst/>
            <a:gdLst>
              <a:gd name="T0" fmla="*/ 2147483647 w 1800"/>
              <a:gd name="T1" fmla="*/ 2147483647 h 2588"/>
              <a:gd name="T2" fmla="*/ 2147483647 w 1800"/>
              <a:gd name="T3" fmla="*/ 2147483647 h 2588"/>
              <a:gd name="T4" fmla="*/ 2147483647 w 1800"/>
              <a:gd name="T5" fmla="*/ 2147483647 h 2588"/>
              <a:gd name="T6" fmla="*/ 2147483647 w 1800"/>
              <a:gd name="T7" fmla="*/ 2147483647 h 2588"/>
              <a:gd name="T8" fmla="*/ 2147483647 w 1800"/>
              <a:gd name="T9" fmla="*/ 2147483647 h 2588"/>
              <a:gd name="T10" fmla="*/ 2147483647 w 1800"/>
              <a:gd name="T11" fmla="*/ 2147483647 h 2588"/>
              <a:gd name="T12" fmla="*/ 2147483647 w 1800"/>
              <a:gd name="T13" fmla="*/ 2147483647 h 2588"/>
              <a:gd name="T14" fmla="*/ 2147483647 w 1800"/>
              <a:gd name="T15" fmla="*/ 2147483647 h 2588"/>
              <a:gd name="T16" fmla="*/ 2147483647 w 1800"/>
              <a:gd name="T17" fmla="*/ 2147483647 h 2588"/>
              <a:gd name="T18" fmla="*/ 2147483647 w 1800"/>
              <a:gd name="T19" fmla="*/ 2147483647 h 2588"/>
              <a:gd name="T20" fmla="*/ 2147483647 w 1800"/>
              <a:gd name="T21" fmla="*/ 2147483647 h 2588"/>
              <a:gd name="T22" fmla="*/ 2147483647 w 1800"/>
              <a:gd name="T23" fmla="*/ 2147483647 h 2588"/>
              <a:gd name="T24" fmla="*/ 2147483647 w 1800"/>
              <a:gd name="T25" fmla="*/ 2147483647 h 2588"/>
              <a:gd name="T26" fmla="*/ 2147483647 w 1800"/>
              <a:gd name="T27" fmla="*/ 0 h 258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00"/>
              <a:gd name="T43" fmla="*/ 0 h 2588"/>
              <a:gd name="T44" fmla="*/ 1800 w 1800"/>
              <a:gd name="T45" fmla="*/ 2588 h 258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00" h="2588">
                <a:moveTo>
                  <a:pt x="31" y="57"/>
                </a:moveTo>
                <a:cubicBezTo>
                  <a:pt x="27" y="79"/>
                  <a:pt x="0" y="83"/>
                  <a:pt x="10" y="188"/>
                </a:cubicBezTo>
                <a:cubicBezTo>
                  <a:pt x="20" y="293"/>
                  <a:pt x="66" y="542"/>
                  <a:pt x="94" y="686"/>
                </a:cubicBezTo>
                <a:cubicBezTo>
                  <a:pt x="122" y="830"/>
                  <a:pt x="155" y="940"/>
                  <a:pt x="179" y="1054"/>
                </a:cubicBezTo>
                <a:cubicBezTo>
                  <a:pt x="203" y="1168"/>
                  <a:pt x="215" y="1238"/>
                  <a:pt x="240" y="1369"/>
                </a:cubicBezTo>
                <a:cubicBezTo>
                  <a:pt x="265" y="1500"/>
                  <a:pt x="257" y="1684"/>
                  <a:pt x="329" y="1840"/>
                </a:cubicBezTo>
                <a:cubicBezTo>
                  <a:pt x="401" y="1996"/>
                  <a:pt x="444" y="2183"/>
                  <a:pt x="675" y="2304"/>
                </a:cubicBezTo>
                <a:cubicBezTo>
                  <a:pt x="906" y="2425"/>
                  <a:pt x="1634" y="2542"/>
                  <a:pt x="1717" y="2565"/>
                </a:cubicBezTo>
                <a:cubicBezTo>
                  <a:pt x="1800" y="2588"/>
                  <a:pt x="1381" y="2539"/>
                  <a:pt x="1173" y="2445"/>
                </a:cubicBezTo>
                <a:cubicBezTo>
                  <a:pt x="965" y="2351"/>
                  <a:pt x="629" y="2219"/>
                  <a:pt x="471" y="2000"/>
                </a:cubicBezTo>
                <a:cubicBezTo>
                  <a:pt x="313" y="1781"/>
                  <a:pt x="279" y="1345"/>
                  <a:pt x="225" y="1131"/>
                </a:cubicBezTo>
                <a:cubicBezTo>
                  <a:pt x="171" y="917"/>
                  <a:pt x="170" y="874"/>
                  <a:pt x="147" y="717"/>
                </a:cubicBezTo>
                <a:cubicBezTo>
                  <a:pt x="124" y="560"/>
                  <a:pt x="89" y="307"/>
                  <a:pt x="89" y="188"/>
                </a:cubicBezTo>
                <a:cubicBezTo>
                  <a:pt x="89" y="69"/>
                  <a:pt x="135" y="39"/>
                  <a:pt x="147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23" name="Freeform 3"/>
          <p:cNvSpPr>
            <a:spLocks/>
          </p:cNvSpPr>
          <p:nvPr/>
        </p:nvSpPr>
        <p:spPr bwMode="auto">
          <a:xfrm>
            <a:off x="5170488" y="1489075"/>
            <a:ext cx="2943225" cy="4611688"/>
          </a:xfrm>
          <a:custGeom>
            <a:avLst/>
            <a:gdLst>
              <a:gd name="T0" fmla="*/ 2147483647 w 1854"/>
              <a:gd name="T1" fmla="*/ 2147483647 h 2905"/>
              <a:gd name="T2" fmla="*/ 2147483647 w 1854"/>
              <a:gd name="T3" fmla="*/ 2147483647 h 2905"/>
              <a:gd name="T4" fmla="*/ 2147483647 w 1854"/>
              <a:gd name="T5" fmla="*/ 2147483647 h 2905"/>
              <a:gd name="T6" fmla="*/ 2147483647 w 1854"/>
              <a:gd name="T7" fmla="*/ 2147483647 h 2905"/>
              <a:gd name="T8" fmla="*/ 2147483647 w 1854"/>
              <a:gd name="T9" fmla="*/ 2147483647 h 2905"/>
              <a:gd name="T10" fmla="*/ 2147483647 w 1854"/>
              <a:gd name="T11" fmla="*/ 2147483647 h 2905"/>
              <a:gd name="T12" fmla="*/ 2147483647 w 1854"/>
              <a:gd name="T13" fmla="*/ 2147483647 h 2905"/>
              <a:gd name="T14" fmla="*/ 2147483647 w 1854"/>
              <a:gd name="T15" fmla="*/ 2147483647 h 2905"/>
              <a:gd name="T16" fmla="*/ 2147483647 w 1854"/>
              <a:gd name="T17" fmla="*/ 2147483647 h 2905"/>
              <a:gd name="T18" fmla="*/ 0 w 1854"/>
              <a:gd name="T19" fmla="*/ 2147483647 h 29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54"/>
              <a:gd name="T31" fmla="*/ 0 h 2905"/>
              <a:gd name="T32" fmla="*/ 1854 w 1854"/>
              <a:gd name="T33" fmla="*/ 2905 h 29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54" h="2905">
                <a:moveTo>
                  <a:pt x="566" y="2816"/>
                </a:moveTo>
                <a:cubicBezTo>
                  <a:pt x="749" y="2718"/>
                  <a:pt x="1476" y="2614"/>
                  <a:pt x="1665" y="2230"/>
                </a:cubicBezTo>
                <a:cubicBezTo>
                  <a:pt x="1854" y="1846"/>
                  <a:pt x="1841" y="873"/>
                  <a:pt x="1702" y="512"/>
                </a:cubicBezTo>
                <a:cubicBezTo>
                  <a:pt x="1563" y="151"/>
                  <a:pt x="1015" y="124"/>
                  <a:pt x="833" y="62"/>
                </a:cubicBezTo>
                <a:cubicBezTo>
                  <a:pt x="651" y="0"/>
                  <a:pt x="583" y="19"/>
                  <a:pt x="607" y="141"/>
                </a:cubicBezTo>
                <a:cubicBezTo>
                  <a:pt x="631" y="263"/>
                  <a:pt x="897" y="490"/>
                  <a:pt x="979" y="795"/>
                </a:cubicBezTo>
                <a:cubicBezTo>
                  <a:pt x="1061" y="1100"/>
                  <a:pt x="1107" y="1695"/>
                  <a:pt x="1100" y="1968"/>
                </a:cubicBezTo>
                <a:cubicBezTo>
                  <a:pt x="1093" y="2241"/>
                  <a:pt x="1004" y="2321"/>
                  <a:pt x="937" y="2434"/>
                </a:cubicBezTo>
                <a:cubicBezTo>
                  <a:pt x="870" y="2547"/>
                  <a:pt x="852" y="2566"/>
                  <a:pt x="696" y="2644"/>
                </a:cubicBezTo>
                <a:cubicBezTo>
                  <a:pt x="540" y="2722"/>
                  <a:pt x="145" y="2851"/>
                  <a:pt x="0" y="2905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2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072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072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072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0729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073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7" name="Text Box 21"/>
          <p:cNvSpPr txBox="1">
            <a:spLocks noChangeArrowheads="1"/>
          </p:cNvSpPr>
          <p:nvPr/>
        </p:nvSpPr>
        <p:spPr bwMode="auto">
          <a:xfrm>
            <a:off x="4554538" y="0"/>
            <a:ext cx="1819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8" name="Line 22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9" name="Line 23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40" name="Text Box 24"/>
          <p:cNvSpPr txBox="1">
            <a:spLocks noChangeArrowheads="1"/>
          </p:cNvSpPr>
          <p:nvPr/>
        </p:nvSpPr>
        <p:spPr bwMode="auto">
          <a:xfrm>
            <a:off x="2768600" y="2311400"/>
            <a:ext cx="757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000" b="1">
                <a:latin typeface="Times New Roman" panose="02020603050405020304" pitchFamily="18" charset="0"/>
              </a:rPr>
              <a:t>&lt; 0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41" name="Line 25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42" name="Text Box 26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collapses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3074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074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074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074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4174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1747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174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174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175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1752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1753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175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5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5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175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175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175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3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4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5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6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7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8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3349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reeform 2"/>
          <p:cNvSpPr>
            <a:spLocks/>
          </p:cNvSpPr>
          <p:nvPr/>
        </p:nvSpPr>
        <p:spPr bwMode="auto">
          <a:xfrm>
            <a:off x="2105025" y="1944688"/>
            <a:ext cx="3244850" cy="4116387"/>
          </a:xfrm>
          <a:custGeom>
            <a:avLst/>
            <a:gdLst>
              <a:gd name="T0" fmla="*/ 2147483647 w 2044"/>
              <a:gd name="T1" fmla="*/ 0 h 2593"/>
              <a:gd name="T2" fmla="*/ 2147483647 w 2044"/>
              <a:gd name="T3" fmla="*/ 2147483647 h 2593"/>
              <a:gd name="T4" fmla="*/ 2147483647 w 2044"/>
              <a:gd name="T5" fmla="*/ 2147483647 h 2593"/>
              <a:gd name="T6" fmla="*/ 2147483647 w 2044"/>
              <a:gd name="T7" fmla="*/ 2147483647 h 2593"/>
              <a:gd name="T8" fmla="*/ 2147483647 w 2044"/>
              <a:gd name="T9" fmla="*/ 2147483647 h 2593"/>
              <a:gd name="T10" fmla="*/ 2147483647 w 2044"/>
              <a:gd name="T11" fmla="*/ 2147483647 h 2593"/>
              <a:gd name="T12" fmla="*/ 2147483647 w 2044"/>
              <a:gd name="T13" fmla="*/ 2147483647 h 2593"/>
              <a:gd name="T14" fmla="*/ 2147483647 w 2044"/>
              <a:gd name="T15" fmla="*/ 2147483647 h 2593"/>
              <a:gd name="T16" fmla="*/ 2147483647 w 2044"/>
              <a:gd name="T17" fmla="*/ 2147483647 h 2593"/>
              <a:gd name="T18" fmla="*/ 2147483647 w 2044"/>
              <a:gd name="T19" fmla="*/ 2147483647 h 2593"/>
              <a:gd name="T20" fmla="*/ 2147483647 w 2044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44"/>
              <a:gd name="T34" fmla="*/ 0 h 2593"/>
              <a:gd name="T35" fmla="*/ 2044 w 2044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44" h="2593">
                <a:moveTo>
                  <a:pt x="371" y="0"/>
                </a:moveTo>
                <a:cubicBezTo>
                  <a:pt x="350" y="32"/>
                  <a:pt x="305" y="42"/>
                  <a:pt x="245" y="199"/>
                </a:cubicBezTo>
                <a:cubicBezTo>
                  <a:pt x="185" y="356"/>
                  <a:pt x="18" y="663"/>
                  <a:pt x="9" y="943"/>
                </a:cubicBezTo>
                <a:cubicBezTo>
                  <a:pt x="0" y="1223"/>
                  <a:pt x="52" y="1643"/>
                  <a:pt x="193" y="1878"/>
                </a:cubicBezTo>
                <a:cubicBezTo>
                  <a:pt x="334" y="2113"/>
                  <a:pt x="565" y="2239"/>
                  <a:pt x="858" y="2355"/>
                </a:cubicBezTo>
                <a:cubicBezTo>
                  <a:pt x="1151" y="2471"/>
                  <a:pt x="1860" y="2559"/>
                  <a:pt x="1952" y="2576"/>
                </a:cubicBezTo>
                <a:cubicBezTo>
                  <a:pt x="2044" y="2593"/>
                  <a:pt x="1601" y="2565"/>
                  <a:pt x="1408" y="2456"/>
                </a:cubicBezTo>
                <a:cubicBezTo>
                  <a:pt x="1215" y="2347"/>
                  <a:pt x="888" y="2162"/>
                  <a:pt x="795" y="1922"/>
                </a:cubicBezTo>
                <a:cubicBezTo>
                  <a:pt x="702" y="1682"/>
                  <a:pt x="868" y="1268"/>
                  <a:pt x="852" y="1016"/>
                </a:cubicBezTo>
                <a:cubicBezTo>
                  <a:pt x="836" y="764"/>
                  <a:pt x="775" y="568"/>
                  <a:pt x="702" y="412"/>
                </a:cubicBezTo>
                <a:cubicBezTo>
                  <a:pt x="629" y="256"/>
                  <a:pt x="474" y="151"/>
                  <a:pt x="414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2771" name="Freeform 3"/>
          <p:cNvSpPr>
            <a:spLocks/>
          </p:cNvSpPr>
          <p:nvPr/>
        </p:nvSpPr>
        <p:spPr bwMode="auto">
          <a:xfrm>
            <a:off x="5162550" y="1490663"/>
            <a:ext cx="2774950" cy="4554537"/>
          </a:xfrm>
          <a:custGeom>
            <a:avLst/>
            <a:gdLst>
              <a:gd name="T0" fmla="*/ 2147483647 w 1748"/>
              <a:gd name="T1" fmla="*/ 2147483647 h 2869"/>
              <a:gd name="T2" fmla="*/ 2147483647 w 1748"/>
              <a:gd name="T3" fmla="*/ 2147483647 h 2869"/>
              <a:gd name="T4" fmla="*/ 2147483647 w 1748"/>
              <a:gd name="T5" fmla="*/ 2147483647 h 2869"/>
              <a:gd name="T6" fmla="*/ 2147483647 w 1748"/>
              <a:gd name="T7" fmla="*/ 2147483647 h 2869"/>
              <a:gd name="T8" fmla="*/ 2147483647 w 1748"/>
              <a:gd name="T9" fmla="*/ 2147483647 h 2869"/>
              <a:gd name="T10" fmla="*/ 2147483647 w 1748"/>
              <a:gd name="T11" fmla="*/ 2147483647 h 2869"/>
              <a:gd name="T12" fmla="*/ 2147483647 w 1748"/>
              <a:gd name="T13" fmla="*/ 2147483647 h 2869"/>
              <a:gd name="T14" fmla="*/ 2147483647 w 1748"/>
              <a:gd name="T15" fmla="*/ 2147483647 h 2869"/>
              <a:gd name="T16" fmla="*/ 0 w 1748"/>
              <a:gd name="T17" fmla="*/ 2147483647 h 28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8"/>
              <a:gd name="T28" fmla="*/ 0 h 2869"/>
              <a:gd name="T29" fmla="*/ 1748 w 1748"/>
              <a:gd name="T30" fmla="*/ 2869 h 286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8" h="2869">
                <a:moveTo>
                  <a:pt x="565" y="2835"/>
                </a:moveTo>
                <a:cubicBezTo>
                  <a:pt x="737" y="2726"/>
                  <a:pt x="1446" y="2573"/>
                  <a:pt x="1597" y="2182"/>
                </a:cubicBezTo>
                <a:cubicBezTo>
                  <a:pt x="1748" y="1791"/>
                  <a:pt x="1595" y="843"/>
                  <a:pt x="1470" y="490"/>
                </a:cubicBezTo>
                <a:cubicBezTo>
                  <a:pt x="1345" y="137"/>
                  <a:pt x="994" y="122"/>
                  <a:pt x="848" y="61"/>
                </a:cubicBezTo>
                <a:cubicBezTo>
                  <a:pt x="702" y="0"/>
                  <a:pt x="499" y="51"/>
                  <a:pt x="591" y="124"/>
                </a:cubicBezTo>
                <a:cubicBezTo>
                  <a:pt x="683" y="197"/>
                  <a:pt x="1238" y="181"/>
                  <a:pt x="1398" y="501"/>
                </a:cubicBezTo>
                <a:cubicBezTo>
                  <a:pt x="1558" y="821"/>
                  <a:pt x="1651" y="1674"/>
                  <a:pt x="1550" y="2046"/>
                </a:cubicBezTo>
                <a:cubicBezTo>
                  <a:pt x="1449" y="2418"/>
                  <a:pt x="1048" y="2595"/>
                  <a:pt x="790" y="2732"/>
                </a:cubicBezTo>
                <a:cubicBezTo>
                  <a:pt x="532" y="2869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277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277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277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2777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277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7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278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278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278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7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8" name="Line 25"/>
          <p:cNvSpPr>
            <a:spLocks noChangeShapeType="1"/>
          </p:cNvSpPr>
          <p:nvPr/>
        </p:nvSpPr>
        <p:spPr bwMode="auto">
          <a:xfrm flipH="1" flipV="1">
            <a:off x="2160588" y="6492875"/>
            <a:ext cx="449262" cy="1905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9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9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279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279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279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2794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2688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reeform 2"/>
          <p:cNvSpPr>
            <a:spLocks/>
          </p:cNvSpPr>
          <p:nvPr/>
        </p:nvSpPr>
        <p:spPr bwMode="auto">
          <a:xfrm>
            <a:off x="2206625" y="1944688"/>
            <a:ext cx="3143250" cy="4116387"/>
          </a:xfrm>
          <a:custGeom>
            <a:avLst/>
            <a:gdLst>
              <a:gd name="T0" fmla="*/ 2147483647 w 1980"/>
              <a:gd name="T1" fmla="*/ 0 h 2593"/>
              <a:gd name="T2" fmla="*/ 2147483647 w 1980"/>
              <a:gd name="T3" fmla="*/ 2147483647 h 2593"/>
              <a:gd name="T4" fmla="*/ 2147483647 w 1980"/>
              <a:gd name="T5" fmla="*/ 2147483647 h 2593"/>
              <a:gd name="T6" fmla="*/ 2147483647 w 1980"/>
              <a:gd name="T7" fmla="*/ 2147483647 h 2593"/>
              <a:gd name="T8" fmla="*/ 2147483647 w 1980"/>
              <a:gd name="T9" fmla="*/ 2147483647 h 2593"/>
              <a:gd name="T10" fmla="*/ 2147483647 w 1980"/>
              <a:gd name="T11" fmla="*/ 2147483647 h 2593"/>
              <a:gd name="T12" fmla="*/ 2147483647 w 1980"/>
              <a:gd name="T13" fmla="*/ 2147483647 h 2593"/>
              <a:gd name="T14" fmla="*/ 2147483647 w 1980"/>
              <a:gd name="T15" fmla="*/ 2147483647 h 2593"/>
              <a:gd name="T16" fmla="*/ 2147483647 w 1980"/>
              <a:gd name="T17" fmla="*/ 2147483647 h 2593"/>
              <a:gd name="T18" fmla="*/ 2147483647 w 1980"/>
              <a:gd name="T19" fmla="*/ 2147483647 h 2593"/>
              <a:gd name="T20" fmla="*/ 2147483647 w 1980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80"/>
              <a:gd name="T34" fmla="*/ 0 h 2593"/>
              <a:gd name="T35" fmla="*/ 1980 w 1980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80" h="2593">
                <a:moveTo>
                  <a:pt x="307" y="0"/>
                </a:moveTo>
                <a:cubicBezTo>
                  <a:pt x="286" y="32"/>
                  <a:pt x="229" y="42"/>
                  <a:pt x="181" y="199"/>
                </a:cubicBezTo>
                <a:cubicBezTo>
                  <a:pt x="133" y="356"/>
                  <a:pt x="28" y="663"/>
                  <a:pt x="19" y="943"/>
                </a:cubicBezTo>
                <a:cubicBezTo>
                  <a:pt x="10" y="1223"/>
                  <a:pt x="0" y="1643"/>
                  <a:pt x="129" y="1878"/>
                </a:cubicBezTo>
                <a:cubicBezTo>
                  <a:pt x="258" y="2113"/>
                  <a:pt x="501" y="2239"/>
                  <a:pt x="794" y="2355"/>
                </a:cubicBezTo>
                <a:cubicBezTo>
                  <a:pt x="1087" y="2471"/>
                  <a:pt x="1796" y="2559"/>
                  <a:pt x="1888" y="2576"/>
                </a:cubicBezTo>
                <a:cubicBezTo>
                  <a:pt x="1980" y="2593"/>
                  <a:pt x="1537" y="2565"/>
                  <a:pt x="1344" y="2456"/>
                </a:cubicBezTo>
                <a:cubicBezTo>
                  <a:pt x="1151" y="2347"/>
                  <a:pt x="848" y="2162"/>
                  <a:pt x="731" y="1922"/>
                </a:cubicBezTo>
                <a:cubicBezTo>
                  <a:pt x="614" y="1682"/>
                  <a:pt x="668" y="1264"/>
                  <a:pt x="642" y="1016"/>
                </a:cubicBezTo>
                <a:cubicBezTo>
                  <a:pt x="616" y="768"/>
                  <a:pt x="623" y="591"/>
                  <a:pt x="574" y="435"/>
                </a:cubicBezTo>
                <a:cubicBezTo>
                  <a:pt x="525" y="279"/>
                  <a:pt x="397" y="156"/>
                  <a:pt x="350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3795" name="Freeform 3"/>
          <p:cNvSpPr>
            <a:spLocks/>
          </p:cNvSpPr>
          <p:nvPr/>
        </p:nvSpPr>
        <p:spPr bwMode="auto">
          <a:xfrm>
            <a:off x="5162550" y="1490663"/>
            <a:ext cx="2916238" cy="4564062"/>
          </a:xfrm>
          <a:custGeom>
            <a:avLst/>
            <a:gdLst>
              <a:gd name="T0" fmla="*/ 2147483647 w 1837"/>
              <a:gd name="T1" fmla="*/ 2147483647 h 2875"/>
              <a:gd name="T2" fmla="*/ 2147483647 w 1837"/>
              <a:gd name="T3" fmla="*/ 2147483647 h 2875"/>
              <a:gd name="T4" fmla="*/ 2147483647 w 1837"/>
              <a:gd name="T5" fmla="*/ 2147483647 h 2875"/>
              <a:gd name="T6" fmla="*/ 2147483647 w 1837"/>
              <a:gd name="T7" fmla="*/ 2147483647 h 2875"/>
              <a:gd name="T8" fmla="*/ 2147483647 w 1837"/>
              <a:gd name="T9" fmla="*/ 2147483647 h 2875"/>
              <a:gd name="T10" fmla="*/ 2147483647 w 1837"/>
              <a:gd name="T11" fmla="*/ 2147483647 h 2875"/>
              <a:gd name="T12" fmla="*/ 2147483647 w 1837"/>
              <a:gd name="T13" fmla="*/ 2147483647 h 2875"/>
              <a:gd name="T14" fmla="*/ 2147483647 w 1837"/>
              <a:gd name="T15" fmla="*/ 2147483647 h 2875"/>
              <a:gd name="T16" fmla="*/ 0 w 1837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7"/>
              <a:gd name="T28" fmla="*/ 0 h 2875"/>
              <a:gd name="T29" fmla="*/ 1837 w 1837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7" h="2875">
                <a:moveTo>
                  <a:pt x="565" y="2835"/>
                </a:moveTo>
                <a:cubicBezTo>
                  <a:pt x="752" y="2730"/>
                  <a:pt x="1535" y="2594"/>
                  <a:pt x="1686" y="2203"/>
                </a:cubicBezTo>
                <a:cubicBezTo>
                  <a:pt x="1837" y="1812"/>
                  <a:pt x="1610" y="847"/>
                  <a:pt x="1470" y="490"/>
                </a:cubicBezTo>
                <a:cubicBezTo>
                  <a:pt x="1330" y="133"/>
                  <a:pt x="994" y="122"/>
                  <a:pt x="848" y="61"/>
                </a:cubicBezTo>
                <a:cubicBezTo>
                  <a:pt x="702" y="0"/>
                  <a:pt x="519" y="44"/>
                  <a:pt x="591" y="124"/>
                </a:cubicBezTo>
                <a:cubicBezTo>
                  <a:pt x="663" y="204"/>
                  <a:pt x="1142" y="229"/>
                  <a:pt x="1283" y="543"/>
                </a:cubicBezTo>
                <a:cubicBezTo>
                  <a:pt x="1424" y="857"/>
                  <a:pt x="1522" y="1644"/>
                  <a:pt x="1440" y="2009"/>
                </a:cubicBezTo>
                <a:cubicBezTo>
                  <a:pt x="1358" y="2374"/>
                  <a:pt x="1030" y="2589"/>
                  <a:pt x="790" y="2732"/>
                </a:cubicBezTo>
                <a:cubicBezTo>
                  <a:pt x="550" y="2875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379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379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379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380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3801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380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380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380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380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1" name="Line 23"/>
          <p:cNvSpPr>
            <a:spLocks noChangeShapeType="1"/>
          </p:cNvSpPr>
          <p:nvPr/>
        </p:nvSpPr>
        <p:spPr bwMode="auto">
          <a:xfrm flipV="1">
            <a:off x="4500563" y="5300663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2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3" name="Freeform 25"/>
          <p:cNvSpPr>
            <a:spLocks/>
          </p:cNvSpPr>
          <p:nvPr/>
        </p:nvSpPr>
        <p:spPr bwMode="auto">
          <a:xfrm>
            <a:off x="1579563" y="6272213"/>
            <a:ext cx="1031875" cy="41116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4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3816" name="Text Box 11"/>
          <p:cNvSpPr txBox="1">
            <a:spLocks noChangeArrowheads="1"/>
          </p:cNvSpPr>
          <p:nvPr/>
        </p:nvSpPr>
        <p:spPr bwMode="auto">
          <a:xfrm>
            <a:off x="7491413" y="14001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3817" name="Text Box 12"/>
          <p:cNvSpPr txBox="1">
            <a:spLocks noChangeArrowheads="1"/>
          </p:cNvSpPr>
          <p:nvPr/>
        </p:nvSpPr>
        <p:spPr bwMode="auto">
          <a:xfrm>
            <a:off x="979488" y="21415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3818" name="Text Box 7"/>
          <p:cNvSpPr txBox="1">
            <a:spLocks noChangeArrowheads="1"/>
          </p:cNvSpPr>
          <p:nvPr/>
        </p:nvSpPr>
        <p:spPr bwMode="auto">
          <a:xfrm>
            <a:off x="4017963" y="1524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381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6649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reeform 2"/>
          <p:cNvSpPr>
            <a:spLocks/>
          </p:cNvSpPr>
          <p:nvPr/>
        </p:nvSpPr>
        <p:spPr bwMode="auto">
          <a:xfrm>
            <a:off x="2352675" y="1944688"/>
            <a:ext cx="2997200" cy="4116387"/>
          </a:xfrm>
          <a:custGeom>
            <a:avLst/>
            <a:gdLst>
              <a:gd name="T0" fmla="*/ 2147483647 w 1888"/>
              <a:gd name="T1" fmla="*/ 0 h 2593"/>
              <a:gd name="T2" fmla="*/ 2147483647 w 1888"/>
              <a:gd name="T3" fmla="*/ 2147483647 h 2593"/>
              <a:gd name="T4" fmla="*/ 2147483647 w 1888"/>
              <a:gd name="T5" fmla="*/ 2147483647 h 2593"/>
              <a:gd name="T6" fmla="*/ 2147483647 w 1888"/>
              <a:gd name="T7" fmla="*/ 2147483647 h 2593"/>
              <a:gd name="T8" fmla="*/ 2147483647 w 1888"/>
              <a:gd name="T9" fmla="*/ 2147483647 h 2593"/>
              <a:gd name="T10" fmla="*/ 2147483647 w 1888"/>
              <a:gd name="T11" fmla="*/ 2147483647 h 2593"/>
              <a:gd name="T12" fmla="*/ 2147483647 w 1888"/>
              <a:gd name="T13" fmla="*/ 2147483647 h 2593"/>
              <a:gd name="T14" fmla="*/ 2147483647 w 1888"/>
              <a:gd name="T15" fmla="*/ 2147483647 h 2593"/>
              <a:gd name="T16" fmla="*/ 2147483647 w 1888"/>
              <a:gd name="T17" fmla="*/ 2147483647 h 2593"/>
              <a:gd name="T18" fmla="*/ 2147483647 w 1888"/>
              <a:gd name="T19" fmla="*/ 2147483647 h 2593"/>
              <a:gd name="T20" fmla="*/ 2147483647 w 1888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88"/>
              <a:gd name="T34" fmla="*/ 0 h 2593"/>
              <a:gd name="T35" fmla="*/ 1888 w 1888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88" h="2593">
                <a:moveTo>
                  <a:pt x="215" y="0"/>
                </a:moveTo>
                <a:cubicBezTo>
                  <a:pt x="194" y="32"/>
                  <a:pt x="122" y="32"/>
                  <a:pt x="89" y="199"/>
                </a:cubicBezTo>
                <a:cubicBezTo>
                  <a:pt x="56" y="366"/>
                  <a:pt x="0" y="715"/>
                  <a:pt x="16" y="1000"/>
                </a:cubicBezTo>
                <a:cubicBezTo>
                  <a:pt x="32" y="1285"/>
                  <a:pt x="74" y="1680"/>
                  <a:pt x="188" y="1906"/>
                </a:cubicBezTo>
                <a:cubicBezTo>
                  <a:pt x="302" y="2132"/>
                  <a:pt x="434" y="2243"/>
                  <a:pt x="702" y="2355"/>
                </a:cubicBezTo>
                <a:cubicBezTo>
                  <a:pt x="970" y="2467"/>
                  <a:pt x="1704" y="2559"/>
                  <a:pt x="1796" y="2576"/>
                </a:cubicBezTo>
                <a:cubicBezTo>
                  <a:pt x="1888" y="2593"/>
                  <a:pt x="1445" y="2565"/>
                  <a:pt x="1252" y="2456"/>
                </a:cubicBezTo>
                <a:cubicBezTo>
                  <a:pt x="1059" y="2347"/>
                  <a:pt x="766" y="2161"/>
                  <a:pt x="639" y="1922"/>
                </a:cubicBezTo>
                <a:cubicBezTo>
                  <a:pt x="512" y="1683"/>
                  <a:pt x="523" y="1270"/>
                  <a:pt x="487" y="1021"/>
                </a:cubicBezTo>
                <a:cubicBezTo>
                  <a:pt x="451" y="772"/>
                  <a:pt x="462" y="586"/>
                  <a:pt x="424" y="430"/>
                </a:cubicBezTo>
                <a:cubicBezTo>
                  <a:pt x="386" y="274"/>
                  <a:pt x="293" y="155"/>
                  <a:pt x="25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4819" name="Freeform 3"/>
          <p:cNvSpPr>
            <a:spLocks/>
          </p:cNvSpPr>
          <p:nvPr/>
        </p:nvSpPr>
        <p:spPr bwMode="auto">
          <a:xfrm>
            <a:off x="5162550" y="1492250"/>
            <a:ext cx="3090863" cy="4565650"/>
          </a:xfrm>
          <a:custGeom>
            <a:avLst/>
            <a:gdLst>
              <a:gd name="T0" fmla="*/ 2147483647 w 1947"/>
              <a:gd name="T1" fmla="*/ 2147483647 h 2876"/>
              <a:gd name="T2" fmla="*/ 2147483647 w 1947"/>
              <a:gd name="T3" fmla="*/ 2147483647 h 2876"/>
              <a:gd name="T4" fmla="*/ 2147483647 w 1947"/>
              <a:gd name="T5" fmla="*/ 2147483647 h 2876"/>
              <a:gd name="T6" fmla="*/ 2147483647 w 1947"/>
              <a:gd name="T7" fmla="*/ 2147483647 h 2876"/>
              <a:gd name="T8" fmla="*/ 2147483647 w 1947"/>
              <a:gd name="T9" fmla="*/ 2147483647 h 2876"/>
              <a:gd name="T10" fmla="*/ 2147483647 w 1947"/>
              <a:gd name="T11" fmla="*/ 2147483647 h 2876"/>
              <a:gd name="T12" fmla="*/ 2147483647 w 1947"/>
              <a:gd name="T13" fmla="*/ 2147483647 h 2876"/>
              <a:gd name="T14" fmla="*/ 2147483647 w 1947"/>
              <a:gd name="T15" fmla="*/ 2147483647 h 2876"/>
              <a:gd name="T16" fmla="*/ 0 w 1947"/>
              <a:gd name="T17" fmla="*/ 2147483647 h 28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47"/>
              <a:gd name="T28" fmla="*/ 0 h 2876"/>
              <a:gd name="T29" fmla="*/ 1947 w 1947"/>
              <a:gd name="T30" fmla="*/ 2876 h 287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47" h="2876">
                <a:moveTo>
                  <a:pt x="565" y="2834"/>
                </a:moveTo>
                <a:cubicBezTo>
                  <a:pt x="768" y="2735"/>
                  <a:pt x="1623" y="2630"/>
                  <a:pt x="1785" y="2238"/>
                </a:cubicBezTo>
                <a:cubicBezTo>
                  <a:pt x="1947" y="1846"/>
                  <a:pt x="1690" y="847"/>
                  <a:pt x="1534" y="484"/>
                </a:cubicBezTo>
                <a:cubicBezTo>
                  <a:pt x="1378" y="121"/>
                  <a:pt x="1005" y="120"/>
                  <a:pt x="848" y="60"/>
                </a:cubicBezTo>
                <a:cubicBezTo>
                  <a:pt x="691" y="0"/>
                  <a:pt x="532" y="29"/>
                  <a:pt x="591" y="123"/>
                </a:cubicBezTo>
                <a:cubicBezTo>
                  <a:pt x="650" y="217"/>
                  <a:pt x="1075" y="314"/>
                  <a:pt x="1204" y="626"/>
                </a:cubicBezTo>
                <a:cubicBezTo>
                  <a:pt x="1333" y="938"/>
                  <a:pt x="1435" y="1647"/>
                  <a:pt x="1366" y="1998"/>
                </a:cubicBezTo>
                <a:cubicBezTo>
                  <a:pt x="1297" y="2349"/>
                  <a:pt x="1018" y="2586"/>
                  <a:pt x="790" y="2731"/>
                </a:cubicBezTo>
                <a:cubicBezTo>
                  <a:pt x="562" y="2876"/>
                  <a:pt x="165" y="2839"/>
                  <a:pt x="0" y="2867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482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482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482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482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4825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482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2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2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482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483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483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5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6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7" name="Freeform 25"/>
          <p:cNvSpPr>
            <a:spLocks/>
          </p:cNvSpPr>
          <p:nvPr/>
        </p:nvSpPr>
        <p:spPr bwMode="auto">
          <a:xfrm>
            <a:off x="855663" y="5997575"/>
            <a:ext cx="1755775" cy="685800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8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9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4840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4841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4842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0341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reeform 2"/>
          <p:cNvSpPr>
            <a:spLocks/>
          </p:cNvSpPr>
          <p:nvPr/>
        </p:nvSpPr>
        <p:spPr bwMode="auto">
          <a:xfrm>
            <a:off x="2479675" y="1944688"/>
            <a:ext cx="2881313" cy="4114800"/>
          </a:xfrm>
          <a:custGeom>
            <a:avLst/>
            <a:gdLst>
              <a:gd name="T0" fmla="*/ 2147483647 w 1815"/>
              <a:gd name="T1" fmla="*/ 0 h 2592"/>
              <a:gd name="T2" fmla="*/ 2147483647 w 1815"/>
              <a:gd name="T3" fmla="*/ 2147483647 h 2592"/>
              <a:gd name="T4" fmla="*/ 2147483647 w 1815"/>
              <a:gd name="T5" fmla="*/ 2147483647 h 2592"/>
              <a:gd name="T6" fmla="*/ 2147483647 w 1815"/>
              <a:gd name="T7" fmla="*/ 2147483647 h 2592"/>
              <a:gd name="T8" fmla="*/ 2147483647 w 1815"/>
              <a:gd name="T9" fmla="*/ 2147483647 h 2592"/>
              <a:gd name="T10" fmla="*/ 2147483647 w 1815"/>
              <a:gd name="T11" fmla="*/ 2147483647 h 2592"/>
              <a:gd name="T12" fmla="*/ 2147483647 w 1815"/>
              <a:gd name="T13" fmla="*/ 2147483647 h 2592"/>
              <a:gd name="T14" fmla="*/ 2147483647 w 1815"/>
              <a:gd name="T15" fmla="*/ 2147483647 h 2592"/>
              <a:gd name="T16" fmla="*/ 2147483647 w 1815"/>
              <a:gd name="T17" fmla="*/ 2147483647 h 2592"/>
              <a:gd name="T18" fmla="*/ 2147483647 w 1815"/>
              <a:gd name="T19" fmla="*/ 2147483647 h 2592"/>
              <a:gd name="T20" fmla="*/ 2147483647 w 1815"/>
              <a:gd name="T21" fmla="*/ 2147483647 h 2592"/>
              <a:gd name="T22" fmla="*/ 2147483647 w 1815"/>
              <a:gd name="T23" fmla="*/ 2147483647 h 25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5"/>
              <a:gd name="T37" fmla="*/ 0 h 2592"/>
              <a:gd name="T38" fmla="*/ 1815 w 1815"/>
              <a:gd name="T39" fmla="*/ 2592 h 259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5" h="2592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1" y="1635"/>
                  <a:pt x="224" y="1864"/>
                </a:cubicBezTo>
                <a:cubicBezTo>
                  <a:pt x="307" y="2093"/>
                  <a:pt x="331" y="2243"/>
                  <a:pt x="580" y="2362"/>
                </a:cubicBezTo>
                <a:cubicBezTo>
                  <a:pt x="829" y="2481"/>
                  <a:pt x="1617" y="2560"/>
                  <a:pt x="1716" y="2576"/>
                </a:cubicBezTo>
                <a:cubicBezTo>
                  <a:pt x="1815" y="2592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79" y="1174"/>
                  <a:pt x="166" y="1006"/>
                </a:cubicBezTo>
                <a:cubicBezTo>
                  <a:pt x="153" y="838"/>
                  <a:pt x="159" y="626"/>
                  <a:pt x="161" y="472"/>
                </a:cubicBezTo>
                <a:cubicBezTo>
                  <a:pt x="163" y="318"/>
                  <a:pt x="174" y="16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5843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49" y="20"/>
                  <a:pt x="591" y="122"/>
                </a:cubicBezTo>
                <a:cubicBezTo>
                  <a:pt x="633" y="224"/>
                  <a:pt x="970" y="360"/>
                  <a:pt x="1099" y="672"/>
                </a:cubicBezTo>
                <a:cubicBezTo>
                  <a:pt x="1228" y="984"/>
                  <a:pt x="1417" y="1654"/>
                  <a:pt x="1366" y="1997"/>
                </a:cubicBezTo>
                <a:cubicBezTo>
                  <a:pt x="1315" y="2340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584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584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584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584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5849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585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585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585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585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7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8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9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60" name="Freeform 25"/>
          <p:cNvSpPr>
            <a:spLocks/>
          </p:cNvSpPr>
          <p:nvPr/>
        </p:nvSpPr>
        <p:spPr bwMode="auto">
          <a:xfrm>
            <a:off x="539750" y="5872163"/>
            <a:ext cx="2071688" cy="8112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61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6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586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586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586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586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644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/>
              <a:t>Basic properties of blood vessels</a:t>
            </a:r>
          </a:p>
        </p:txBody>
      </p:sp>
      <p:pic>
        <p:nvPicPr>
          <p:cNvPr id="4099" name="Picture 3" descr="Photo of blood vessel man model without labl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3650" y="1484313"/>
            <a:ext cx="3838575" cy="5373687"/>
          </a:xfrm>
          <a:noFill/>
        </p:spPr>
      </p:pic>
      <p:pic>
        <p:nvPicPr>
          <p:cNvPr id="4100" name="Picture 4" descr="j027946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08438" y="2540000"/>
            <a:ext cx="923925" cy="823913"/>
          </a:xfr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5DAFBF-25BB-420E-01B9-5F5B38666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44" y="17463"/>
            <a:ext cx="9209088" cy="682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1593FF-482F-A376-CB19-F7E2BE3E481F}"/>
              </a:ext>
            </a:extLst>
          </p:cNvPr>
          <p:cNvSpPr txBox="1"/>
          <p:nvPr/>
        </p:nvSpPr>
        <p:spPr>
          <a:xfrm>
            <a:off x="2242867" y="72510"/>
            <a:ext cx="2227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</a:t>
            </a:r>
            <a:r>
              <a:rPr lang="cs-CZ" dirty="0" err="1"/>
              <a:t>Transmural</a:t>
            </a:r>
            <a:r>
              <a:rPr lang="cs-CZ" dirty="0"/>
              <a:t> </a:t>
            </a:r>
            <a:r>
              <a:rPr lang="cs-CZ" dirty="0" err="1"/>
              <a:t>pressure</a:t>
            </a:r>
            <a:r>
              <a:rPr lang="cs-CZ" dirty="0"/>
              <a:t>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3D370E-F240-7118-53B6-B404B79967DD}"/>
              </a:ext>
            </a:extLst>
          </p:cNvPr>
          <p:cNvSpPr txBox="1"/>
          <p:nvPr/>
        </p:nvSpPr>
        <p:spPr>
          <a:xfrm>
            <a:off x="5013911" y="6487146"/>
            <a:ext cx="3709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</a:t>
            </a:r>
            <a:r>
              <a:rPr lang="en-US" dirty="0"/>
              <a:t>The total volume of the vessel filling</a:t>
            </a:r>
            <a:r>
              <a:rPr lang="cs-CZ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6698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85" y="1166"/>
                  <a:pt x="166" y="1006"/>
                </a:cubicBezTo>
                <a:cubicBezTo>
                  <a:pt x="147" y="846"/>
                  <a:pt x="122" y="678"/>
                  <a:pt x="124" y="524"/>
                </a:cubicBezTo>
                <a:cubicBezTo>
                  <a:pt x="126" y="370"/>
                  <a:pt x="167" y="174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867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86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686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687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687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687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687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7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7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687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687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687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3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4" name="Freeform 25"/>
          <p:cNvSpPr>
            <a:spLocks/>
          </p:cNvSpPr>
          <p:nvPr/>
        </p:nvSpPr>
        <p:spPr bwMode="auto">
          <a:xfrm>
            <a:off x="392113" y="5813425"/>
            <a:ext cx="2219325" cy="869950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5" name="Text Box 26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6886" name="Line 27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688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688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689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6891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92115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602" y="2282"/>
                  <a:pt x="433" y="2121"/>
                </a:cubicBezTo>
                <a:cubicBezTo>
                  <a:pt x="264" y="1960"/>
                  <a:pt x="210" y="1670"/>
                  <a:pt x="155" y="1489"/>
                </a:cubicBezTo>
                <a:cubicBezTo>
                  <a:pt x="100" y="1308"/>
                  <a:pt x="113" y="1197"/>
                  <a:pt x="100" y="1035"/>
                </a:cubicBezTo>
                <a:cubicBezTo>
                  <a:pt x="87" y="873"/>
                  <a:pt x="64" y="678"/>
                  <a:pt x="77" y="519"/>
                </a:cubicBezTo>
                <a:cubicBezTo>
                  <a:pt x="90" y="360"/>
                  <a:pt x="157" y="17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7891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789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789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89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789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7897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898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899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0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1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2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3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4" name="Line 20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5" name="Line 21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6" name="Freeform 23"/>
          <p:cNvSpPr>
            <a:spLocks/>
          </p:cNvSpPr>
          <p:nvPr/>
        </p:nvSpPr>
        <p:spPr bwMode="auto">
          <a:xfrm>
            <a:off x="392113" y="5813425"/>
            <a:ext cx="2219325" cy="869950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7" name="Text Box 24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7908" name="Text Box 25"/>
          <p:cNvSpPr txBox="1">
            <a:spLocks noChangeArrowheads="1"/>
          </p:cNvSpPr>
          <p:nvPr/>
        </p:nvSpPr>
        <p:spPr bwMode="auto">
          <a:xfrm>
            <a:off x="4554538" y="0"/>
            <a:ext cx="1755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9" name="Line 26"/>
          <p:cNvSpPr>
            <a:spLocks noChangeShapeType="1"/>
          </p:cNvSpPr>
          <p:nvPr/>
        </p:nvSpPr>
        <p:spPr bwMode="auto">
          <a:xfrm flipH="1">
            <a:off x="0" y="5818188"/>
            <a:ext cx="392113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10" name="Text Box 27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37911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7912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791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791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7915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9317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8915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891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891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891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8920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8921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892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892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892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892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3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31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905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9939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994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994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994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9944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9945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994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4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4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994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995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995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5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6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5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5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5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6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24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reeform 2"/>
          <p:cNvSpPr>
            <a:spLocks/>
          </p:cNvSpPr>
          <p:nvPr/>
        </p:nvSpPr>
        <p:spPr bwMode="auto">
          <a:xfrm>
            <a:off x="2105025" y="1944688"/>
            <a:ext cx="3244850" cy="4116387"/>
          </a:xfrm>
          <a:custGeom>
            <a:avLst/>
            <a:gdLst>
              <a:gd name="T0" fmla="*/ 2147483647 w 2044"/>
              <a:gd name="T1" fmla="*/ 0 h 2593"/>
              <a:gd name="T2" fmla="*/ 2147483647 w 2044"/>
              <a:gd name="T3" fmla="*/ 2147483647 h 2593"/>
              <a:gd name="T4" fmla="*/ 2147483647 w 2044"/>
              <a:gd name="T5" fmla="*/ 2147483647 h 2593"/>
              <a:gd name="T6" fmla="*/ 2147483647 w 2044"/>
              <a:gd name="T7" fmla="*/ 2147483647 h 2593"/>
              <a:gd name="T8" fmla="*/ 2147483647 w 2044"/>
              <a:gd name="T9" fmla="*/ 2147483647 h 2593"/>
              <a:gd name="T10" fmla="*/ 2147483647 w 2044"/>
              <a:gd name="T11" fmla="*/ 2147483647 h 2593"/>
              <a:gd name="T12" fmla="*/ 2147483647 w 2044"/>
              <a:gd name="T13" fmla="*/ 2147483647 h 2593"/>
              <a:gd name="T14" fmla="*/ 2147483647 w 2044"/>
              <a:gd name="T15" fmla="*/ 2147483647 h 2593"/>
              <a:gd name="T16" fmla="*/ 2147483647 w 2044"/>
              <a:gd name="T17" fmla="*/ 2147483647 h 2593"/>
              <a:gd name="T18" fmla="*/ 2147483647 w 2044"/>
              <a:gd name="T19" fmla="*/ 2147483647 h 2593"/>
              <a:gd name="T20" fmla="*/ 2147483647 w 2044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44"/>
              <a:gd name="T34" fmla="*/ 0 h 2593"/>
              <a:gd name="T35" fmla="*/ 2044 w 2044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44" h="2593">
                <a:moveTo>
                  <a:pt x="371" y="0"/>
                </a:moveTo>
                <a:cubicBezTo>
                  <a:pt x="350" y="32"/>
                  <a:pt x="305" y="42"/>
                  <a:pt x="245" y="199"/>
                </a:cubicBezTo>
                <a:cubicBezTo>
                  <a:pt x="185" y="356"/>
                  <a:pt x="18" y="663"/>
                  <a:pt x="9" y="943"/>
                </a:cubicBezTo>
                <a:cubicBezTo>
                  <a:pt x="0" y="1223"/>
                  <a:pt x="52" y="1643"/>
                  <a:pt x="193" y="1878"/>
                </a:cubicBezTo>
                <a:cubicBezTo>
                  <a:pt x="334" y="2113"/>
                  <a:pt x="565" y="2239"/>
                  <a:pt x="858" y="2355"/>
                </a:cubicBezTo>
                <a:cubicBezTo>
                  <a:pt x="1151" y="2471"/>
                  <a:pt x="1860" y="2559"/>
                  <a:pt x="1952" y="2576"/>
                </a:cubicBezTo>
                <a:cubicBezTo>
                  <a:pt x="2044" y="2593"/>
                  <a:pt x="1601" y="2565"/>
                  <a:pt x="1408" y="2456"/>
                </a:cubicBezTo>
                <a:cubicBezTo>
                  <a:pt x="1215" y="2347"/>
                  <a:pt x="888" y="2162"/>
                  <a:pt x="795" y="1922"/>
                </a:cubicBezTo>
                <a:cubicBezTo>
                  <a:pt x="702" y="1682"/>
                  <a:pt x="868" y="1268"/>
                  <a:pt x="852" y="1016"/>
                </a:cubicBezTo>
                <a:cubicBezTo>
                  <a:pt x="836" y="764"/>
                  <a:pt x="775" y="568"/>
                  <a:pt x="702" y="412"/>
                </a:cubicBezTo>
                <a:cubicBezTo>
                  <a:pt x="629" y="256"/>
                  <a:pt x="474" y="151"/>
                  <a:pt x="414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0963" name="Freeform 3"/>
          <p:cNvSpPr>
            <a:spLocks/>
          </p:cNvSpPr>
          <p:nvPr/>
        </p:nvSpPr>
        <p:spPr bwMode="auto">
          <a:xfrm>
            <a:off x="5162550" y="1490663"/>
            <a:ext cx="2774950" cy="4554537"/>
          </a:xfrm>
          <a:custGeom>
            <a:avLst/>
            <a:gdLst>
              <a:gd name="T0" fmla="*/ 2147483647 w 1748"/>
              <a:gd name="T1" fmla="*/ 2147483647 h 2869"/>
              <a:gd name="T2" fmla="*/ 2147483647 w 1748"/>
              <a:gd name="T3" fmla="*/ 2147483647 h 2869"/>
              <a:gd name="T4" fmla="*/ 2147483647 w 1748"/>
              <a:gd name="T5" fmla="*/ 2147483647 h 2869"/>
              <a:gd name="T6" fmla="*/ 2147483647 w 1748"/>
              <a:gd name="T7" fmla="*/ 2147483647 h 2869"/>
              <a:gd name="T8" fmla="*/ 2147483647 w 1748"/>
              <a:gd name="T9" fmla="*/ 2147483647 h 2869"/>
              <a:gd name="T10" fmla="*/ 2147483647 w 1748"/>
              <a:gd name="T11" fmla="*/ 2147483647 h 2869"/>
              <a:gd name="T12" fmla="*/ 2147483647 w 1748"/>
              <a:gd name="T13" fmla="*/ 2147483647 h 2869"/>
              <a:gd name="T14" fmla="*/ 2147483647 w 1748"/>
              <a:gd name="T15" fmla="*/ 2147483647 h 2869"/>
              <a:gd name="T16" fmla="*/ 0 w 1748"/>
              <a:gd name="T17" fmla="*/ 2147483647 h 28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8"/>
              <a:gd name="T28" fmla="*/ 0 h 2869"/>
              <a:gd name="T29" fmla="*/ 1748 w 1748"/>
              <a:gd name="T30" fmla="*/ 2869 h 286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8" h="2869">
                <a:moveTo>
                  <a:pt x="565" y="2835"/>
                </a:moveTo>
                <a:cubicBezTo>
                  <a:pt x="737" y="2726"/>
                  <a:pt x="1446" y="2573"/>
                  <a:pt x="1597" y="2182"/>
                </a:cubicBezTo>
                <a:cubicBezTo>
                  <a:pt x="1748" y="1791"/>
                  <a:pt x="1595" y="843"/>
                  <a:pt x="1470" y="490"/>
                </a:cubicBezTo>
                <a:cubicBezTo>
                  <a:pt x="1345" y="137"/>
                  <a:pt x="994" y="122"/>
                  <a:pt x="848" y="61"/>
                </a:cubicBezTo>
                <a:cubicBezTo>
                  <a:pt x="702" y="0"/>
                  <a:pt x="499" y="51"/>
                  <a:pt x="591" y="124"/>
                </a:cubicBezTo>
                <a:cubicBezTo>
                  <a:pt x="683" y="197"/>
                  <a:pt x="1238" y="181"/>
                  <a:pt x="1398" y="501"/>
                </a:cubicBezTo>
                <a:cubicBezTo>
                  <a:pt x="1558" y="821"/>
                  <a:pt x="1651" y="1674"/>
                  <a:pt x="1550" y="2046"/>
                </a:cubicBezTo>
                <a:cubicBezTo>
                  <a:pt x="1449" y="2418"/>
                  <a:pt x="1048" y="2595"/>
                  <a:pt x="790" y="2732"/>
                </a:cubicBezTo>
                <a:cubicBezTo>
                  <a:pt x="532" y="2869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096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096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096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096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0969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097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097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097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097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7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8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9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80" name="Line 25"/>
          <p:cNvSpPr>
            <a:spLocks noChangeShapeType="1"/>
          </p:cNvSpPr>
          <p:nvPr/>
        </p:nvSpPr>
        <p:spPr bwMode="auto">
          <a:xfrm flipH="1" flipV="1">
            <a:off x="2111375" y="6165850"/>
            <a:ext cx="498475" cy="517525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81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8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098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098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098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098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7646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reeform 2"/>
          <p:cNvSpPr>
            <a:spLocks/>
          </p:cNvSpPr>
          <p:nvPr/>
        </p:nvSpPr>
        <p:spPr bwMode="auto">
          <a:xfrm>
            <a:off x="2206625" y="1944688"/>
            <a:ext cx="3143250" cy="4116387"/>
          </a:xfrm>
          <a:custGeom>
            <a:avLst/>
            <a:gdLst>
              <a:gd name="T0" fmla="*/ 2147483647 w 1980"/>
              <a:gd name="T1" fmla="*/ 0 h 2593"/>
              <a:gd name="T2" fmla="*/ 2147483647 w 1980"/>
              <a:gd name="T3" fmla="*/ 2147483647 h 2593"/>
              <a:gd name="T4" fmla="*/ 2147483647 w 1980"/>
              <a:gd name="T5" fmla="*/ 2147483647 h 2593"/>
              <a:gd name="T6" fmla="*/ 2147483647 w 1980"/>
              <a:gd name="T7" fmla="*/ 2147483647 h 2593"/>
              <a:gd name="T8" fmla="*/ 2147483647 w 1980"/>
              <a:gd name="T9" fmla="*/ 2147483647 h 2593"/>
              <a:gd name="T10" fmla="*/ 2147483647 w 1980"/>
              <a:gd name="T11" fmla="*/ 2147483647 h 2593"/>
              <a:gd name="T12" fmla="*/ 2147483647 w 1980"/>
              <a:gd name="T13" fmla="*/ 2147483647 h 2593"/>
              <a:gd name="T14" fmla="*/ 2147483647 w 1980"/>
              <a:gd name="T15" fmla="*/ 2147483647 h 2593"/>
              <a:gd name="T16" fmla="*/ 2147483647 w 1980"/>
              <a:gd name="T17" fmla="*/ 2147483647 h 2593"/>
              <a:gd name="T18" fmla="*/ 2147483647 w 1980"/>
              <a:gd name="T19" fmla="*/ 2147483647 h 2593"/>
              <a:gd name="T20" fmla="*/ 2147483647 w 1980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80"/>
              <a:gd name="T34" fmla="*/ 0 h 2593"/>
              <a:gd name="T35" fmla="*/ 1980 w 1980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80" h="2593">
                <a:moveTo>
                  <a:pt x="307" y="0"/>
                </a:moveTo>
                <a:cubicBezTo>
                  <a:pt x="286" y="32"/>
                  <a:pt x="229" y="42"/>
                  <a:pt x="181" y="199"/>
                </a:cubicBezTo>
                <a:cubicBezTo>
                  <a:pt x="133" y="356"/>
                  <a:pt x="28" y="663"/>
                  <a:pt x="19" y="943"/>
                </a:cubicBezTo>
                <a:cubicBezTo>
                  <a:pt x="10" y="1223"/>
                  <a:pt x="0" y="1643"/>
                  <a:pt x="129" y="1878"/>
                </a:cubicBezTo>
                <a:cubicBezTo>
                  <a:pt x="258" y="2113"/>
                  <a:pt x="501" y="2239"/>
                  <a:pt x="794" y="2355"/>
                </a:cubicBezTo>
                <a:cubicBezTo>
                  <a:pt x="1087" y="2471"/>
                  <a:pt x="1796" y="2559"/>
                  <a:pt x="1888" y="2576"/>
                </a:cubicBezTo>
                <a:cubicBezTo>
                  <a:pt x="1980" y="2593"/>
                  <a:pt x="1537" y="2565"/>
                  <a:pt x="1344" y="2456"/>
                </a:cubicBezTo>
                <a:cubicBezTo>
                  <a:pt x="1151" y="2347"/>
                  <a:pt x="848" y="2162"/>
                  <a:pt x="731" y="1922"/>
                </a:cubicBezTo>
                <a:cubicBezTo>
                  <a:pt x="614" y="1682"/>
                  <a:pt x="668" y="1264"/>
                  <a:pt x="642" y="1016"/>
                </a:cubicBezTo>
                <a:cubicBezTo>
                  <a:pt x="616" y="768"/>
                  <a:pt x="623" y="591"/>
                  <a:pt x="574" y="435"/>
                </a:cubicBezTo>
                <a:cubicBezTo>
                  <a:pt x="525" y="279"/>
                  <a:pt x="397" y="156"/>
                  <a:pt x="350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1987" name="Freeform 3"/>
          <p:cNvSpPr>
            <a:spLocks/>
          </p:cNvSpPr>
          <p:nvPr/>
        </p:nvSpPr>
        <p:spPr bwMode="auto">
          <a:xfrm>
            <a:off x="5162550" y="1490663"/>
            <a:ext cx="2916238" cy="4564062"/>
          </a:xfrm>
          <a:custGeom>
            <a:avLst/>
            <a:gdLst>
              <a:gd name="T0" fmla="*/ 2147483647 w 1837"/>
              <a:gd name="T1" fmla="*/ 2147483647 h 2875"/>
              <a:gd name="T2" fmla="*/ 2147483647 w 1837"/>
              <a:gd name="T3" fmla="*/ 2147483647 h 2875"/>
              <a:gd name="T4" fmla="*/ 2147483647 w 1837"/>
              <a:gd name="T5" fmla="*/ 2147483647 h 2875"/>
              <a:gd name="T6" fmla="*/ 2147483647 w 1837"/>
              <a:gd name="T7" fmla="*/ 2147483647 h 2875"/>
              <a:gd name="T8" fmla="*/ 2147483647 w 1837"/>
              <a:gd name="T9" fmla="*/ 2147483647 h 2875"/>
              <a:gd name="T10" fmla="*/ 2147483647 w 1837"/>
              <a:gd name="T11" fmla="*/ 2147483647 h 2875"/>
              <a:gd name="T12" fmla="*/ 2147483647 w 1837"/>
              <a:gd name="T13" fmla="*/ 2147483647 h 2875"/>
              <a:gd name="T14" fmla="*/ 2147483647 w 1837"/>
              <a:gd name="T15" fmla="*/ 2147483647 h 2875"/>
              <a:gd name="T16" fmla="*/ 0 w 1837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7"/>
              <a:gd name="T28" fmla="*/ 0 h 2875"/>
              <a:gd name="T29" fmla="*/ 1837 w 1837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7" h="2875">
                <a:moveTo>
                  <a:pt x="565" y="2835"/>
                </a:moveTo>
                <a:cubicBezTo>
                  <a:pt x="752" y="2730"/>
                  <a:pt x="1535" y="2594"/>
                  <a:pt x="1686" y="2203"/>
                </a:cubicBezTo>
                <a:cubicBezTo>
                  <a:pt x="1837" y="1812"/>
                  <a:pt x="1610" y="847"/>
                  <a:pt x="1470" y="490"/>
                </a:cubicBezTo>
                <a:cubicBezTo>
                  <a:pt x="1330" y="133"/>
                  <a:pt x="994" y="122"/>
                  <a:pt x="848" y="61"/>
                </a:cubicBezTo>
                <a:cubicBezTo>
                  <a:pt x="702" y="0"/>
                  <a:pt x="519" y="44"/>
                  <a:pt x="591" y="124"/>
                </a:cubicBezTo>
                <a:cubicBezTo>
                  <a:pt x="663" y="204"/>
                  <a:pt x="1142" y="229"/>
                  <a:pt x="1283" y="543"/>
                </a:cubicBezTo>
                <a:cubicBezTo>
                  <a:pt x="1424" y="857"/>
                  <a:pt x="1522" y="1644"/>
                  <a:pt x="1440" y="2009"/>
                </a:cubicBezTo>
                <a:cubicBezTo>
                  <a:pt x="1358" y="2374"/>
                  <a:pt x="1030" y="2589"/>
                  <a:pt x="790" y="2732"/>
                </a:cubicBezTo>
                <a:cubicBezTo>
                  <a:pt x="550" y="2875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198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198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199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199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199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199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99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99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199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199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199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3" name="Line 23"/>
          <p:cNvSpPr>
            <a:spLocks noChangeShapeType="1"/>
          </p:cNvSpPr>
          <p:nvPr/>
        </p:nvSpPr>
        <p:spPr bwMode="auto">
          <a:xfrm flipV="1">
            <a:off x="4500563" y="5300663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4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5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2007" name="Text Box 11"/>
          <p:cNvSpPr txBox="1">
            <a:spLocks noChangeArrowheads="1"/>
          </p:cNvSpPr>
          <p:nvPr/>
        </p:nvSpPr>
        <p:spPr bwMode="auto">
          <a:xfrm>
            <a:off x="7491413" y="14001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2008" name="Text Box 12"/>
          <p:cNvSpPr txBox="1">
            <a:spLocks noChangeArrowheads="1"/>
          </p:cNvSpPr>
          <p:nvPr/>
        </p:nvSpPr>
        <p:spPr bwMode="auto">
          <a:xfrm>
            <a:off x="979488" y="21415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2009" name="Text Box 7"/>
          <p:cNvSpPr txBox="1">
            <a:spLocks noChangeArrowheads="1"/>
          </p:cNvSpPr>
          <p:nvPr/>
        </p:nvSpPr>
        <p:spPr bwMode="auto">
          <a:xfrm>
            <a:off x="4017963" y="1524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201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2011" name="Freeform 25"/>
          <p:cNvSpPr>
            <a:spLocks/>
          </p:cNvSpPr>
          <p:nvPr/>
        </p:nvSpPr>
        <p:spPr bwMode="auto">
          <a:xfrm>
            <a:off x="1849438" y="5900738"/>
            <a:ext cx="762000" cy="782637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776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reeform 2"/>
          <p:cNvSpPr>
            <a:spLocks/>
          </p:cNvSpPr>
          <p:nvPr/>
        </p:nvSpPr>
        <p:spPr bwMode="auto">
          <a:xfrm>
            <a:off x="2352675" y="1944688"/>
            <a:ext cx="2997200" cy="4116387"/>
          </a:xfrm>
          <a:custGeom>
            <a:avLst/>
            <a:gdLst>
              <a:gd name="T0" fmla="*/ 2147483647 w 1888"/>
              <a:gd name="T1" fmla="*/ 0 h 2593"/>
              <a:gd name="T2" fmla="*/ 2147483647 w 1888"/>
              <a:gd name="T3" fmla="*/ 2147483647 h 2593"/>
              <a:gd name="T4" fmla="*/ 2147483647 w 1888"/>
              <a:gd name="T5" fmla="*/ 2147483647 h 2593"/>
              <a:gd name="T6" fmla="*/ 2147483647 w 1888"/>
              <a:gd name="T7" fmla="*/ 2147483647 h 2593"/>
              <a:gd name="T8" fmla="*/ 2147483647 w 1888"/>
              <a:gd name="T9" fmla="*/ 2147483647 h 2593"/>
              <a:gd name="T10" fmla="*/ 2147483647 w 1888"/>
              <a:gd name="T11" fmla="*/ 2147483647 h 2593"/>
              <a:gd name="T12" fmla="*/ 2147483647 w 1888"/>
              <a:gd name="T13" fmla="*/ 2147483647 h 2593"/>
              <a:gd name="T14" fmla="*/ 2147483647 w 1888"/>
              <a:gd name="T15" fmla="*/ 2147483647 h 2593"/>
              <a:gd name="T16" fmla="*/ 2147483647 w 1888"/>
              <a:gd name="T17" fmla="*/ 2147483647 h 2593"/>
              <a:gd name="T18" fmla="*/ 2147483647 w 1888"/>
              <a:gd name="T19" fmla="*/ 2147483647 h 2593"/>
              <a:gd name="T20" fmla="*/ 2147483647 w 1888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88"/>
              <a:gd name="T34" fmla="*/ 0 h 2593"/>
              <a:gd name="T35" fmla="*/ 1888 w 1888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88" h="2593">
                <a:moveTo>
                  <a:pt x="215" y="0"/>
                </a:moveTo>
                <a:cubicBezTo>
                  <a:pt x="194" y="32"/>
                  <a:pt x="122" y="32"/>
                  <a:pt x="89" y="199"/>
                </a:cubicBezTo>
                <a:cubicBezTo>
                  <a:pt x="56" y="366"/>
                  <a:pt x="0" y="715"/>
                  <a:pt x="16" y="1000"/>
                </a:cubicBezTo>
                <a:cubicBezTo>
                  <a:pt x="32" y="1285"/>
                  <a:pt x="74" y="1680"/>
                  <a:pt x="188" y="1906"/>
                </a:cubicBezTo>
                <a:cubicBezTo>
                  <a:pt x="302" y="2132"/>
                  <a:pt x="434" y="2243"/>
                  <a:pt x="702" y="2355"/>
                </a:cubicBezTo>
                <a:cubicBezTo>
                  <a:pt x="970" y="2467"/>
                  <a:pt x="1704" y="2559"/>
                  <a:pt x="1796" y="2576"/>
                </a:cubicBezTo>
                <a:cubicBezTo>
                  <a:pt x="1888" y="2593"/>
                  <a:pt x="1445" y="2565"/>
                  <a:pt x="1252" y="2456"/>
                </a:cubicBezTo>
                <a:cubicBezTo>
                  <a:pt x="1059" y="2347"/>
                  <a:pt x="766" y="2161"/>
                  <a:pt x="639" y="1922"/>
                </a:cubicBezTo>
                <a:cubicBezTo>
                  <a:pt x="512" y="1683"/>
                  <a:pt x="523" y="1270"/>
                  <a:pt x="487" y="1021"/>
                </a:cubicBezTo>
                <a:cubicBezTo>
                  <a:pt x="451" y="772"/>
                  <a:pt x="462" y="586"/>
                  <a:pt x="424" y="430"/>
                </a:cubicBezTo>
                <a:cubicBezTo>
                  <a:pt x="386" y="274"/>
                  <a:pt x="293" y="155"/>
                  <a:pt x="25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3011" name="Freeform 3"/>
          <p:cNvSpPr>
            <a:spLocks/>
          </p:cNvSpPr>
          <p:nvPr/>
        </p:nvSpPr>
        <p:spPr bwMode="auto">
          <a:xfrm>
            <a:off x="5162550" y="1492250"/>
            <a:ext cx="3090863" cy="4565650"/>
          </a:xfrm>
          <a:custGeom>
            <a:avLst/>
            <a:gdLst>
              <a:gd name="T0" fmla="*/ 2147483647 w 1947"/>
              <a:gd name="T1" fmla="*/ 2147483647 h 2876"/>
              <a:gd name="T2" fmla="*/ 2147483647 w 1947"/>
              <a:gd name="T3" fmla="*/ 2147483647 h 2876"/>
              <a:gd name="T4" fmla="*/ 2147483647 w 1947"/>
              <a:gd name="T5" fmla="*/ 2147483647 h 2876"/>
              <a:gd name="T6" fmla="*/ 2147483647 w 1947"/>
              <a:gd name="T7" fmla="*/ 2147483647 h 2876"/>
              <a:gd name="T8" fmla="*/ 2147483647 w 1947"/>
              <a:gd name="T9" fmla="*/ 2147483647 h 2876"/>
              <a:gd name="T10" fmla="*/ 2147483647 w 1947"/>
              <a:gd name="T11" fmla="*/ 2147483647 h 2876"/>
              <a:gd name="T12" fmla="*/ 2147483647 w 1947"/>
              <a:gd name="T13" fmla="*/ 2147483647 h 2876"/>
              <a:gd name="T14" fmla="*/ 2147483647 w 1947"/>
              <a:gd name="T15" fmla="*/ 2147483647 h 2876"/>
              <a:gd name="T16" fmla="*/ 0 w 1947"/>
              <a:gd name="T17" fmla="*/ 2147483647 h 28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47"/>
              <a:gd name="T28" fmla="*/ 0 h 2876"/>
              <a:gd name="T29" fmla="*/ 1947 w 1947"/>
              <a:gd name="T30" fmla="*/ 2876 h 287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47" h="2876">
                <a:moveTo>
                  <a:pt x="565" y="2834"/>
                </a:moveTo>
                <a:cubicBezTo>
                  <a:pt x="768" y="2735"/>
                  <a:pt x="1623" y="2630"/>
                  <a:pt x="1785" y="2238"/>
                </a:cubicBezTo>
                <a:cubicBezTo>
                  <a:pt x="1947" y="1846"/>
                  <a:pt x="1690" y="847"/>
                  <a:pt x="1534" y="484"/>
                </a:cubicBezTo>
                <a:cubicBezTo>
                  <a:pt x="1378" y="121"/>
                  <a:pt x="1005" y="120"/>
                  <a:pt x="848" y="60"/>
                </a:cubicBezTo>
                <a:cubicBezTo>
                  <a:pt x="691" y="0"/>
                  <a:pt x="532" y="29"/>
                  <a:pt x="591" y="123"/>
                </a:cubicBezTo>
                <a:cubicBezTo>
                  <a:pt x="650" y="217"/>
                  <a:pt x="1075" y="314"/>
                  <a:pt x="1204" y="626"/>
                </a:cubicBezTo>
                <a:cubicBezTo>
                  <a:pt x="1333" y="938"/>
                  <a:pt x="1435" y="1647"/>
                  <a:pt x="1366" y="1998"/>
                </a:cubicBezTo>
                <a:cubicBezTo>
                  <a:pt x="1297" y="2349"/>
                  <a:pt x="1018" y="2586"/>
                  <a:pt x="790" y="2731"/>
                </a:cubicBezTo>
                <a:cubicBezTo>
                  <a:pt x="562" y="2876"/>
                  <a:pt x="165" y="2839"/>
                  <a:pt x="0" y="2867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301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301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301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301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3017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301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1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302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302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302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8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9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3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303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303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303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3034" name="Freeform 25"/>
          <p:cNvSpPr>
            <a:spLocks/>
          </p:cNvSpPr>
          <p:nvPr/>
        </p:nvSpPr>
        <p:spPr bwMode="auto">
          <a:xfrm>
            <a:off x="1258888" y="5302250"/>
            <a:ext cx="1352550" cy="1381125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0427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reeform 2"/>
          <p:cNvSpPr>
            <a:spLocks/>
          </p:cNvSpPr>
          <p:nvPr/>
        </p:nvSpPr>
        <p:spPr bwMode="auto">
          <a:xfrm>
            <a:off x="2479675" y="1944688"/>
            <a:ext cx="2881313" cy="4114800"/>
          </a:xfrm>
          <a:custGeom>
            <a:avLst/>
            <a:gdLst>
              <a:gd name="T0" fmla="*/ 2147483647 w 1815"/>
              <a:gd name="T1" fmla="*/ 0 h 2592"/>
              <a:gd name="T2" fmla="*/ 2147483647 w 1815"/>
              <a:gd name="T3" fmla="*/ 2147483647 h 2592"/>
              <a:gd name="T4" fmla="*/ 2147483647 w 1815"/>
              <a:gd name="T5" fmla="*/ 2147483647 h 2592"/>
              <a:gd name="T6" fmla="*/ 2147483647 w 1815"/>
              <a:gd name="T7" fmla="*/ 2147483647 h 2592"/>
              <a:gd name="T8" fmla="*/ 2147483647 w 1815"/>
              <a:gd name="T9" fmla="*/ 2147483647 h 2592"/>
              <a:gd name="T10" fmla="*/ 2147483647 w 1815"/>
              <a:gd name="T11" fmla="*/ 2147483647 h 2592"/>
              <a:gd name="T12" fmla="*/ 2147483647 w 1815"/>
              <a:gd name="T13" fmla="*/ 2147483647 h 2592"/>
              <a:gd name="T14" fmla="*/ 2147483647 w 1815"/>
              <a:gd name="T15" fmla="*/ 2147483647 h 2592"/>
              <a:gd name="T16" fmla="*/ 2147483647 w 1815"/>
              <a:gd name="T17" fmla="*/ 2147483647 h 2592"/>
              <a:gd name="T18" fmla="*/ 2147483647 w 1815"/>
              <a:gd name="T19" fmla="*/ 2147483647 h 2592"/>
              <a:gd name="T20" fmla="*/ 2147483647 w 1815"/>
              <a:gd name="T21" fmla="*/ 2147483647 h 2592"/>
              <a:gd name="T22" fmla="*/ 2147483647 w 1815"/>
              <a:gd name="T23" fmla="*/ 2147483647 h 25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5"/>
              <a:gd name="T37" fmla="*/ 0 h 2592"/>
              <a:gd name="T38" fmla="*/ 1815 w 1815"/>
              <a:gd name="T39" fmla="*/ 2592 h 259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5" h="2592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1" y="1635"/>
                  <a:pt x="224" y="1864"/>
                </a:cubicBezTo>
                <a:cubicBezTo>
                  <a:pt x="307" y="2093"/>
                  <a:pt x="331" y="2243"/>
                  <a:pt x="580" y="2362"/>
                </a:cubicBezTo>
                <a:cubicBezTo>
                  <a:pt x="829" y="2481"/>
                  <a:pt x="1617" y="2560"/>
                  <a:pt x="1716" y="2576"/>
                </a:cubicBezTo>
                <a:cubicBezTo>
                  <a:pt x="1815" y="2592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79" y="1174"/>
                  <a:pt x="166" y="1006"/>
                </a:cubicBezTo>
                <a:cubicBezTo>
                  <a:pt x="153" y="838"/>
                  <a:pt x="159" y="626"/>
                  <a:pt x="161" y="472"/>
                </a:cubicBezTo>
                <a:cubicBezTo>
                  <a:pt x="163" y="318"/>
                  <a:pt x="174" y="16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4035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49" y="20"/>
                  <a:pt x="591" y="122"/>
                </a:cubicBezTo>
                <a:cubicBezTo>
                  <a:pt x="633" y="224"/>
                  <a:pt x="970" y="360"/>
                  <a:pt x="1099" y="672"/>
                </a:cubicBezTo>
                <a:cubicBezTo>
                  <a:pt x="1228" y="984"/>
                  <a:pt x="1417" y="1654"/>
                  <a:pt x="1366" y="1997"/>
                </a:cubicBezTo>
                <a:cubicBezTo>
                  <a:pt x="1315" y="2340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403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403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403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404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4041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404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404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404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404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1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2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405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405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405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405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8" name="Freeform 25"/>
          <p:cNvSpPr>
            <a:spLocks/>
          </p:cNvSpPr>
          <p:nvPr/>
        </p:nvSpPr>
        <p:spPr bwMode="auto">
          <a:xfrm>
            <a:off x="827088" y="4868863"/>
            <a:ext cx="1784350" cy="18145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7943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85" y="1166"/>
                  <a:pt x="166" y="1006"/>
                </a:cubicBezTo>
                <a:cubicBezTo>
                  <a:pt x="147" y="846"/>
                  <a:pt x="122" y="678"/>
                  <a:pt x="124" y="524"/>
                </a:cubicBezTo>
                <a:cubicBezTo>
                  <a:pt x="126" y="370"/>
                  <a:pt x="167" y="174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5059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506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506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506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506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5065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506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6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6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506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507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507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5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6" name="Text Box 26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5077" name="Line 27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507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508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508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5082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83" name="Freeform 25"/>
          <p:cNvSpPr>
            <a:spLocks/>
          </p:cNvSpPr>
          <p:nvPr/>
        </p:nvSpPr>
        <p:spPr bwMode="auto">
          <a:xfrm>
            <a:off x="392113" y="4437063"/>
            <a:ext cx="2219325" cy="22463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1293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602" y="2282"/>
                  <a:pt x="433" y="2121"/>
                </a:cubicBezTo>
                <a:cubicBezTo>
                  <a:pt x="264" y="1960"/>
                  <a:pt x="210" y="1670"/>
                  <a:pt x="155" y="1489"/>
                </a:cubicBezTo>
                <a:cubicBezTo>
                  <a:pt x="100" y="1308"/>
                  <a:pt x="113" y="1197"/>
                  <a:pt x="100" y="1035"/>
                </a:cubicBezTo>
                <a:cubicBezTo>
                  <a:pt x="87" y="873"/>
                  <a:pt x="64" y="678"/>
                  <a:pt x="77" y="519"/>
                </a:cubicBezTo>
                <a:cubicBezTo>
                  <a:pt x="90" y="360"/>
                  <a:pt x="157" y="17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6083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608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608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608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608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6089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0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1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092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093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094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5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6" name="Line 20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7" name="Line 21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8" name="Text Box 24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6099" name="Text Box 25"/>
          <p:cNvSpPr txBox="1">
            <a:spLocks noChangeArrowheads="1"/>
          </p:cNvSpPr>
          <p:nvPr/>
        </p:nvSpPr>
        <p:spPr bwMode="auto">
          <a:xfrm>
            <a:off x="4554538" y="0"/>
            <a:ext cx="1755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100" name="Line 26"/>
          <p:cNvSpPr>
            <a:spLocks noChangeShapeType="1"/>
          </p:cNvSpPr>
          <p:nvPr/>
        </p:nvSpPr>
        <p:spPr bwMode="auto">
          <a:xfrm flipH="1">
            <a:off x="0" y="4467225"/>
            <a:ext cx="392113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101" name="Text Box 27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4610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610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6104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610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610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107" name="Freeform 25"/>
          <p:cNvSpPr>
            <a:spLocks/>
          </p:cNvSpPr>
          <p:nvPr/>
        </p:nvSpPr>
        <p:spPr bwMode="auto">
          <a:xfrm>
            <a:off x="392113" y="4437063"/>
            <a:ext cx="2219325" cy="22463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128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Obrázek 1">
            <a:extLst>
              <a:ext uri="{FF2B5EF4-FFF2-40B4-BE49-F238E27FC236}">
                <a16:creationId xmlns:a16="http://schemas.microsoft.com/office/drawing/2014/main" id="{7F53FFB6-B6E9-1847-17DD-9E1D19436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7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extovéPole 2">
            <a:extLst>
              <a:ext uri="{FF2B5EF4-FFF2-40B4-BE49-F238E27FC236}">
                <a16:creationId xmlns:a16="http://schemas.microsoft.com/office/drawing/2014/main" id="{BE987319-19C3-6FBA-F2B0-1DDB60B13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8" y="44624"/>
            <a:ext cx="3675506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 err="1"/>
              <a:t>Transmurální</a:t>
            </a:r>
            <a:r>
              <a:rPr lang="cs-CZ" altLang="en-US" sz="2400" dirty="0"/>
              <a:t> tlak</a:t>
            </a:r>
          </a:p>
        </p:txBody>
      </p:sp>
      <p:sp>
        <p:nvSpPr>
          <p:cNvPr id="9" name="TextovéPole 7">
            <a:extLst>
              <a:ext uri="{FF2B5EF4-FFF2-40B4-BE49-F238E27FC236}">
                <a16:creationId xmlns:a16="http://schemas.microsoft.com/office/drawing/2014/main" id="{5F482D1A-9C04-7262-EE14-EF2E89F8CD3C}"/>
              </a:ext>
            </a:extLst>
          </p:cNvPr>
          <p:cNvSpPr txBox="1"/>
          <p:nvPr/>
        </p:nvSpPr>
        <p:spPr>
          <a:xfrm>
            <a:off x="2123728" y="554795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31EA10-5CAB-DA85-B7B4-A2F274073EB6}"/>
              </a:ext>
            </a:extLst>
          </p:cNvPr>
          <p:cNvSpPr/>
          <p:nvPr/>
        </p:nvSpPr>
        <p:spPr>
          <a:xfrm>
            <a:off x="6516216" y="2996952"/>
            <a:ext cx="90963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objemu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460DC1-C2D0-001F-B791-70D751597BB5}"/>
              </a:ext>
            </a:extLst>
          </p:cNvPr>
          <p:cNvSpPr/>
          <p:nvPr/>
        </p:nvSpPr>
        <p:spPr>
          <a:xfrm>
            <a:off x="4449068" y="2731145"/>
            <a:ext cx="98702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venózního tonu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86A9735-BA02-19FC-6384-3478089F50E5}"/>
              </a:ext>
            </a:extLst>
          </p:cNvPr>
          <p:cNvSpPr/>
          <p:nvPr/>
        </p:nvSpPr>
        <p:spPr>
          <a:xfrm>
            <a:off x="1123329" y="6093297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6E64E3-34D9-1694-4B0B-797900BDE656}"/>
              </a:ext>
            </a:extLst>
          </p:cNvPr>
          <p:cNvSpPr txBox="1"/>
          <p:nvPr/>
        </p:nvSpPr>
        <p:spPr>
          <a:xfrm>
            <a:off x="1187624" y="6048509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7">
            <a:extLst>
              <a:ext uri="{FF2B5EF4-FFF2-40B4-BE49-F238E27FC236}">
                <a16:creationId xmlns:a16="http://schemas.microsoft.com/office/drawing/2014/main" id="{4FD901FF-CD3D-733F-A88A-D7A1DD586C50}"/>
              </a:ext>
            </a:extLst>
          </p:cNvPr>
          <p:cNvSpPr txBox="1"/>
          <p:nvPr/>
        </p:nvSpPr>
        <p:spPr>
          <a:xfrm>
            <a:off x="218163" y="569850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10F1BE-841F-4F42-8306-E8FC0043BACE}"/>
              </a:ext>
            </a:extLst>
          </p:cNvPr>
          <p:cNvSpPr/>
          <p:nvPr/>
        </p:nvSpPr>
        <p:spPr>
          <a:xfrm>
            <a:off x="5292080" y="1700808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42B30-8132-DFC0-CDEF-FBB9F3BE4B64}"/>
              </a:ext>
            </a:extLst>
          </p:cNvPr>
          <p:cNvSpPr txBox="1"/>
          <p:nvPr/>
        </p:nvSpPr>
        <p:spPr>
          <a:xfrm>
            <a:off x="5220072" y="1656020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9BCC63-8F1C-65E4-5A39-CDDF04746607}"/>
              </a:ext>
            </a:extLst>
          </p:cNvPr>
          <p:cNvSpPr/>
          <p:nvPr/>
        </p:nvSpPr>
        <p:spPr>
          <a:xfrm>
            <a:off x="4644007" y="6442"/>
            <a:ext cx="4404873" cy="3278542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4235E0-4D75-5650-0726-FFC3CA6DD52C}"/>
              </a:ext>
            </a:extLst>
          </p:cNvPr>
          <p:cNvSpPr/>
          <p:nvPr/>
        </p:nvSpPr>
        <p:spPr>
          <a:xfrm>
            <a:off x="3995936" y="1300738"/>
            <a:ext cx="2028609" cy="2075854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7A481C-A97F-678B-6451-BF436A28C1C9}"/>
              </a:ext>
            </a:extLst>
          </p:cNvPr>
          <p:cNvSpPr/>
          <p:nvPr/>
        </p:nvSpPr>
        <p:spPr>
          <a:xfrm rot="2020756">
            <a:off x="1613481" y="2227508"/>
            <a:ext cx="2028609" cy="3055124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63C4CB-C14B-6C2D-0C79-8DAF0EB2FCDE}"/>
              </a:ext>
            </a:extLst>
          </p:cNvPr>
          <p:cNvSpPr/>
          <p:nvPr/>
        </p:nvSpPr>
        <p:spPr>
          <a:xfrm>
            <a:off x="395536" y="4894946"/>
            <a:ext cx="1910548" cy="1789089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29B615-59D2-C901-4DC5-D8F119E06319}"/>
              </a:ext>
            </a:extLst>
          </p:cNvPr>
          <p:cNvSpPr/>
          <p:nvPr/>
        </p:nvSpPr>
        <p:spPr>
          <a:xfrm rot="2417852">
            <a:off x="5424373" y="1532779"/>
            <a:ext cx="2757072" cy="2292249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7" name="TextovéPole 3">
            <a:extLst>
              <a:ext uri="{FF2B5EF4-FFF2-40B4-BE49-F238E27FC236}">
                <a16:creationId xmlns:a16="http://schemas.microsoft.com/office/drawing/2014/main" id="{5CA2F1E8-B13A-8E8B-3B9A-7D9C6DCF1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230" y="6021288"/>
            <a:ext cx="1027282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/>
              <a:t>Objem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F1D032-7E01-9EEE-3A45-7155EC65880D}"/>
              </a:ext>
            </a:extLst>
          </p:cNvPr>
          <p:cNvSpPr/>
          <p:nvPr/>
        </p:nvSpPr>
        <p:spPr>
          <a:xfrm>
            <a:off x="323528" y="6259612"/>
            <a:ext cx="2255195" cy="372090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7D903FC-9AA2-734A-6F73-D65AFBC624AA}"/>
              </a:ext>
            </a:extLst>
          </p:cNvPr>
          <p:cNvCxnSpPr>
            <a:cxnSpLocks/>
          </p:cNvCxnSpPr>
          <p:nvPr/>
        </p:nvCxnSpPr>
        <p:spPr>
          <a:xfrm flipH="1" flipV="1">
            <a:off x="251520" y="6279341"/>
            <a:ext cx="2327203" cy="7147"/>
          </a:xfrm>
          <a:prstGeom prst="line">
            <a:avLst/>
          </a:prstGeom>
          <a:ln w="76200">
            <a:solidFill>
              <a:srgbClr val="2735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5445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7107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710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710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711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7112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7113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711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1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1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711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711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711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3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4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5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6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7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3142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8131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813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813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813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8136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8137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813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3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4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4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4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7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4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4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5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5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8152" name="TextovéPole 3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5" name="Šipka doprava 4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8158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Šipka doprava 41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8164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65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8435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9155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915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915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915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9160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9161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916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6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6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6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7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71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9176" name="TextovéPole 3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5" name="Šipka doprava 4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9182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Šipka doprava 41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9188" name="TextovéPole 42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49189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90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91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7198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0179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018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018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018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0184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0185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5018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18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19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19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5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6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7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8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9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0200" name="TextovéPole 24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26" name="Šipka doprava 25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7" name="Šipka doprava 26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8" name="Šipka doprava 27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9" name="Šipka doprava 28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0" name="Šipka doprava 29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0206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" name="Šipka doprava 31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0212" name="TextovéPole 36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0213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214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215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1799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reeform 2"/>
          <p:cNvSpPr>
            <a:spLocks/>
          </p:cNvSpPr>
          <p:nvPr/>
        </p:nvSpPr>
        <p:spPr bwMode="auto">
          <a:xfrm>
            <a:off x="2105025" y="1944688"/>
            <a:ext cx="3244850" cy="4116387"/>
          </a:xfrm>
          <a:custGeom>
            <a:avLst/>
            <a:gdLst>
              <a:gd name="T0" fmla="*/ 2147483647 w 2044"/>
              <a:gd name="T1" fmla="*/ 0 h 2593"/>
              <a:gd name="T2" fmla="*/ 2147483647 w 2044"/>
              <a:gd name="T3" fmla="*/ 2147483647 h 2593"/>
              <a:gd name="T4" fmla="*/ 2147483647 w 2044"/>
              <a:gd name="T5" fmla="*/ 2147483647 h 2593"/>
              <a:gd name="T6" fmla="*/ 2147483647 w 2044"/>
              <a:gd name="T7" fmla="*/ 2147483647 h 2593"/>
              <a:gd name="T8" fmla="*/ 2147483647 w 2044"/>
              <a:gd name="T9" fmla="*/ 2147483647 h 2593"/>
              <a:gd name="T10" fmla="*/ 2147483647 w 2044"/>
              <a:gd name="T11" fmla="*/ 2147483647 h 2593"/>
              <a:gd name="T12" fmla="*/ 2147483647 w 2044"/>
              <a:gd name="T13" fmla="*/ 2147483647 h 2593"/>
              <a:gd name="T14" fmla="*/ 2147483647 w 2044"/>
              <a:gd name="T15" fmla="*/ 2147483647 h 2593"/>
              <a:gd name="T16" fmla="*/ 2147483647 w 2044"/>
              <a:gd name="T17" fmla="*/ 2147483647 h 2593"/>
              <a:gd name="T18" fmla="*/ 2147483647 w 2044"/>
              <a:gd name="T19" fmla="*/ 2147483647 h 2593"/>
              <a:gd name="T20" fmla="*/ 2147483647 w 2044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44"/>
              <a:gd name="T34" fmla="*/ 0 h 2593"/>
              <a:gd name="T35" fmla="*/ 2044 w 2044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44" h="2593">
                <a:moveTo>
                  <a:pt x="371" y="0"/>
                </a:moveTo>
                <a:cubicBezTo>
                  <a:pt x="350" y="32"/>
                  <a:pt x="305" y="42"/>
                  <a:pt x="245" y="199"/>
                </a:cubicBezTo>
                <a:cubicBezTo>
                  <a:pt x="185" y="356"/>
                  <a:pt x="18" y="663"/>
                  <a:pt x="9" y="943"/>
                </a:cubicBezTo>
                <a:cubicBezTo>
                  <a:pt x="0" y="1223"/>
                  <a:pt x="52" y="1643"/>
                  <a:pt x="193" y="1878"/>
                </a:cubicBezTo>
                <a:cubicBezTo>
                  <a:pt x="334" y="2113"/>
                  <a:pt x="565" y="2239"/>
                  <a:pt x="858" y="2355"/>
                </a:cubicBezTo>
                <a:cubicBezTo>
                  <a:pt x="1151" y="2471"/>
                  <a:pt x="1860" y="2559"/>
                  <a:pt x="1952" y="2576"/>
                </a:cubicBezTo>
                <a:cubicBezTo>
                  <a:pt x="2044" y="2593"/>
                  <a:pt x="1601" y="2565"/>
                  <a:pt x="1408" y="2456"/>
                </a:cubicBezTo>
                <a:cubicBezTo>
                  <a:pt x="1215" y="2347"/>
                  <a:pt x="888" y="2162"/>
                  <a:pt x="795" y="1922"/>
                </a:cubicBezTo>
                <a:cubicBezTo>
                  <a:pt x="702" y="1682"/>
                  <a:pt x="868" y="1268"/>
                  <a:pt x="852" y="1016"/>
                </a:cubicBezTo>
                <a:cubicBezTo>
                  <a:pt x="836" y="764"/>
                  <a:pt x="775" y="568"/>
                  <a:pt x="702" y="412"/>
                </a:cubicBezTo>
                <a:cubicBezTo>
                  <a:pt x="629" y="256"/>
                  <a:pt x="474" y="151"/>
                  <a:pt x="414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1203" name="Freeform 3"/>
          <p:cNvSpPr>
            <a:spLocks/>
          </p:cNvSpPr>
          <p:nvPr/>
        </p:nvSpPr>
        <p:spPr bwMode="auto">
          <a:xfrm>
            <a:off x="5162550" y="1490663"/>
            <a:ext cx="2774950" cy="4554537"/>
          </a:xfrm>
          <a:custGeom>
            <a:avLst/>
            <a:gdLst>
              <a:gd name="T0" fmla="*/ 2147483647 w 1748"/>
              <a:gd name="T1" fmla="*/ 2147483647 h 2869"/>
              <a:gd name="T2" fmla="*/ 2147483647 w 1748"/>
              <a:gd name="T3" fmla="*/ 2147483647 h 2869"/>
              <a:gd name="T4" fmla="*/ 2147483647 w 1748"/>
              <a:gd name="T5" fmla="*/ 2147483647 h 2869"/>
              <a:gd name="T6" fmla="*/ 2147483647 w 1748"/>
              <a:gd name="T7" fmla="*/ 2147483647 h 2869"/>
              <a:gd name="T8" fmla="*/ 2147483647 w 1748"/>
              <a:gd name="T9" fmla="*/ 2147483647 h 2869"/>
              <a:gd name="T10" fmla="*/ 2147483647 w 1748"/>
              <a:gd name="T11" fmla="*/ 2147483647 h 2869"/>
              <a:gd name="T12" fmla="*/ 2147483647 w 1748"/>
              <a:gd name="T13" fmla="*/ 2147483647 h 2869"/>
              <a:gd name="T14" fmla="*/ 2147483647 w 1748"/>
              <a:gd name="T15" fmla="*/ 2147483647 h 2869"/>
              <a:gd name="T16" fmla="*/ 0 w 1748"/>
              <a:gd name="T17" fmla="*/ 2147483647 h 28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8"/>
              <a:gd name="T28" fmla="*/ 0 h 2869"/>
              <a:gd name="T29" fmla="*/ 1748 w 1748"/>
              <a:gd name="T30" fmla="*/ 2869 h 286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8" h="2869">
                <a:moveTo>
                  <a:pt x="565" y="2835"/>
                </a:moveTo>
                <a:cubicBezTo>
                  <a:pt x="737" y="2726"/>
                  <a:pt x="1446" y="2573"/>
                  <a:pt x="1597" y="2182"/>
                </a:cubicBezTo>
                <a:cubicBezTo>
                  <a:pt x="1748" y="1791"/>
                  <a:pt x="1595" y="843"/>
                  <a:pt x="1470" y="490"/>
                </a:cubicBezTo>
                <a:cubicBezTo>
                  <a:pt x="1345" y="137"/>
                  <a:pt x="994" y="122"/>
                  <a:pt x="848" y="61"/>
                </a:cubicBezTo>
                <a:cubicBezTo>
                  <a:pt x="702" y="0"/>
                  <a:pt x="499" y="51"/>
                  <a:pt x="591" y="124"/>
                </a:cubicBezTo>
                <a:cubicBezTo>
                  <a:pt x="683" y="197"/>
                  <a:pt x="1238" y="181"/>
                  <a:pt x="1398" y="501"/>
                </a:cubicBezTo>
                <a:cubicBezTo>
                  <a:pt x="1558" y="821"/>
                  <a:pt x="1651" y="1674"/>
                  <a:pt x="1550" y="2046"/>
                </a:cubicBezTo>
                <a:cubicBezTo>
                  <a:pt x="1449" y="2418"/>
                  <a:pt x="1048" y="2595"/>
                  <a:pt x="790" y="2732"/>
                </a:cubicBezTo>
                <a:cubicBezTo>
                  <a:pt x="532" y="2869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120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120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120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120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1209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121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1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1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1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7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8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9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20" name="Line 25"/>
          <p:cNvSpPr>
            <a:spLocks noChangeShapeType="1"/>
          </p:cNvSpPr>
          <p:nvPr/>
        </p:nvSpPr>
        <p:spPr bwMode="auto">
          <a:xfrm flipH="1" flipV="1">
            <a:off x="2339975" y="6151563"/>
            <a:ext cx="730250" cy="517525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21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2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2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2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2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1226" name="TextovéPole 27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29" name="Šipka doprava 28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0" name="Šipka doprava 29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1" name="Šipka doprava 30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1232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" name="Šipka doprava 34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1238" name="TextovéPole 39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1239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40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41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1408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reeform 2"/>
          <p:cNvSpPr>
            <a:spLocks/>
          </p:cNvSpPr>
          <p:nvPr/>
        </p:nvSpPr>
        <p:spPr bwMode="auto">
          <a:xfrm>
            <a:off x="2206625" y="1944688"/>
            <a:ext cx="3143250" cy="4116387"/>
          </a:xfrm>
          <a:custGeom>
            <a:avLst/>
            <a:gdLst>
              <a:gd name="T0" fmla="*/ 2147483647 w 1980"/>
              <a:gd name="T1" fmla="*/ 0 h 2593"/>
              <a:gd name="T2" fmla="*/ 2147483647 w 1980"/>
              <a:gd name="T3" fmla="*/ 2147483647 h 2593"/>
              <a:gd name="T4" fmla="*/ 2147483647 w 1980"/>
              <a:gd name="T5" fmla="*/ 2147483647 h 2593"/>
              <a:gd name="T6" fmla="*/ 2147483647 w 1980"/>
              <a:gd name="T7" fmla="*/ 2147483647 h 2593"/>
              <a:gd name="T8" fmla="*/ 2147483647 w 1980"/>
              <a:gd name="T9" fmla="*/ 2147483647 h 2593"/>
              <a:gd name="T10" fmla="*/ 2147483647 w 1980"/>
              <a:gd name="T11" fmla="*/ 2147483647 h 2593"/>
              <a:gd name="T12" fmla="*/ 2147483647 w 1980"/>
              <a:gd name="T13" fmla="*/ 2147483647 h 2593"/>
              <a:gd name="T14" fmla="*/ 2147483647 w 1980"/>
              <a:gd name="T15" fmla="*/ 2147483647 h 2593"/>
              <a:gd name="T16" fmla="*/ 2147483647 w 1980"/>
              <a:gd name="T17" fmla="*/ 2147483647 h 2593"/>
              <a:gd name="T18" fmla="*/ 2147483647 w 1980"/>
              <a:gd name="T19" fmla="*/ 2147483647 h 2593"/>
              <a:gd name="T20" fmla="*/ 2147483647 w 1980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80"/>
              <a:gd name="T34" fmla="*/ 0 h 2593"/>
              <a:gd name="T35" fmla="*/ 1980 w 1980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80" h="2593">
                <a:moveTo>
                  <a:pt x="307" y="0"/>
                </a:moveTo>
                <a:cubicBezTo>
                  <a:pt x="286" y="32"/>
                  <a:pt x="229" y="42"/>
                  <a:pt x="181" y="199"/>
                </a:cubicBezTo>
                <a:cubicBezTo>
                  <a:pt x="133" y="356"/>
                  <a:pt x="28" y="663"/>
                  <a:pt x="19" y="943"/>
                </a:cubicBezTo>
                <a:cubicBezTo>
                  <a:pt x="10" y="1223"/>
                  <a:pt x="0" y="1643"/>
                  <a:pt x="129" y="1878"/>
                </a:cubicBezTo>
                <a:cubicBezTo>
                  <a:pt x="258" y="2113"/>
                  <a:pt x="501" y="2239"/>
                  <a:pt x="794" y="2355"/>
                </a:cubicBezTo>
                <a:cubicBezTo>
                  <a:pt x="1087" y="2471"/>
                  <a:pt x="1796" y="2559"/>
                  <a:pt x="1888" y="2576"/>
                </a:cubicBezTo>
                <a:cubicBezTo>
                  <a:pt x="1980" y="2593"/>
                  <a:pt x="1537" y="2565"/>
                  <a:pt x="1344" y="2456"/>
                </a:cubicBezTo>
                <a:cubicBezTo>
                  <a:pt x="1151" y="2347"/>
                  <a:pt x="848" y="2162"/>
                  <a:pt x="731" y="1922"/>
                </a:cubicBezTo>
                <a:cubicBezTo>
                  <a:pt x="614" y="1682"/>
                  <a:pt x="668" y="1264"/>
                  <a:pt x="642" y="1016"/>
                </a:cubicBezTo>
                <a:cubicBezTo>
                  <a:pt x="616" y="768"/>
                  <a:pt x="623" y="591"/>
                  <a:pt x="574" y="435"/>
                </a:cubicBezTo>
                <a:cubicBezTo>
                  <a:pt x="525" y="279"/>
                  <a:pt x="397" y="156"/>
                  <a:pt x="350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2227" name="Freeform 3"/>
          <p:cNvSpPr>
            <a:spLocks/>
          </p:cNvSpPr>
          <p:nvPr/>
        </p:nvSpPr>
        <p:spPr bwMode="auto">
          <a:xfrm>
            <a:off x="5162550" y="1490663"/>
            <a:ext cx="2916238" cy="4564062"/>
          </a:xfrm>
          <a:custGeom>
            <a:avLst/>
            <a:gdLst>
              <a:gd name="T0" fmla="*/ 2147483647 w 1837"/>
              <a:gd name="T1" fmla="*/ 2147483647 h 2875"/>
              <a:gd name="T2" fmla="*/ 2147483647 w 1837"/>
              <a:gd name="T3" fmla="*/ 2147483647 h 2875"/>
              <a:gd name="T4" fmla="*/ 2147483647 w 1837"/>
              <a:gd name="T5" fmla="*/ 2147483647 h 2875"/>
              <a:gd name="T6" fmla="*/ 2147483647 w 1837"/>
              <a:gd name="T7" fmla="*/ 2147483647 h 2875"/>
              <a:gd name="T8" fmla="*/ 2147483647 w 1837"/>
              <a:gd name="T9" fmla="*/ 2147483647 h 2875"/>
              <a:gd name="T10" fmla="*/ 2147483647 w 1837"/>
              <a:gd name="T11" fmla="*/ 2147483647 h 2875"/>
              <a:gd name="T12" fmla="*/ 2147483647 w 1837"/>
              <a:gd name="T13" fmla="*/ 2147483647 h 2875"/>
              <a:gd name="T14" fmla="*/ 2147483647 w 1837"/>
              <a:gd name="T15" fmla="*/ 2147483647 h 2875"/>
              <a:gd name="T16" fmla="*/ 0 w 1837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7"/>
              <a:gd name="T28" fmla="*/ 0 h 2875"/>
              <a:gd name="T29" fmla="*/ 1837 w 1837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7" h="2875">
                <a:moveTo>
                  <a:pt x="565" y="2835"/>
                </a:moveTo>
                <a:cubicBezTo>
                  <a:pt x="752" y="2730"/>
                  <a:pt x="1535" y="2594"/>
                  <a:pt x="1686" y="2203"/>
                </a:cubicBezTo>
                <a:cubicBezTo>
                  <a:pt x="1837" y="1812"/>
                  <a:pt x="1610" y="847"/>
                  <a:pt x="1470" y="490"/>
                </a:cubicBezTo>
                <a:cubicBezTo>
                  <a:pt x="1330" y="133"/>
                  <a:pt x="994" y="122"/>
                  <a:pt x="848" y="61"/>
                </a:cubicBezTo>
                <a:cubicBezTo>
                  <a:pt x="702" y="0"/>
                  <a:pt x="519" y="44"/>
                  <a:pt x="591" y="124"/>
                </a:cubicBezTo>
                <a:cubicBezTo>
                  <a:pt x="663" y="204"/>
                  <a:pt x="1142" y="229"/>
                  <a:pt x="1283" y="543"/>
                </a:cubicBezTo>
                <a:cubicBezTo>
                  <a:pt x="1424" y="857"/>
                  <a:pt x="1522" y="1644"/>
                  <a:pt x="1440" y="2009"/>
                </a:cubicBezTo>
                <a:cubicBezTo>
                  <a:pt x="1358" y="2374"/>
                  <a:pt x="1030" y="2589"/>
                  <a:pt x="790" y="2732"/>
                </a:cubicBezTo>
                <a:cubicBezTo>
                  <a:pt x="550" y="2875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222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222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223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223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223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223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3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3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3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3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3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3" name="Line 23"/>
          <p:cNvSpPr>
            <a:spLocks noChangeShapeType="1"/>
          </p:cNvSpPr>
          <p:nvPr/>
        </p:nvSpPr>
        <p:spPr bwMode="auto">
          <a:xfrm flipV="1">
            <a:off x="4500563" y="5300663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4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5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2247" name="Text Box 11"/>
          <p:cNvSpPr txBox="1">
            <a:spLocks noChangeArrowheads="1"/>
          </p:cNvSpPr>
          <p:nvPr/>
        </p:nvSpPr>
        <p:spPr bwMode="auto">
          <a:xfrm>
            <a:off x="7491413" y="14001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2248" name="Text Box 12"/>
          <p:cNvSpPr txBox="1">
            <a:spLocks noChangeArrowheads="1"/>
          </p:cNvSpPr>
          <p:nvPr/>
        </p:nvSpPr>
        <p:spPr bwMode="auto">
          <a:xfrm>
            <a:off x="979488" y="21415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2249" name="Text Box 7"/>
          <p:cNvSpPr txBox="1">
            <a:spLocks noChangeArrowheads="1"/>
          </p:cNvSpPr>
          <p:nvPr/>
        </p:nvSpPr>
        <p:spPr bwMode="auto">
          <a:xfrm>
            <a:off x="4017963" y="1524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225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2251" name="Freeform 25"/>
          <p:cNvSpPr>
            <a:spLocks/>
          </p:cNvSpPr>
          <p:nvPr/>
        </p:nvSpPr>
        <p:spPr bwMode="auto">
          <a:xfrm>
            <a:off x="2162175" y="6007100"/>
            <a:ext cx="908050" cy="661988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52" name="TextovéPole 28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1" name="Šipka doprava 30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2258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2264" name="TextovéPole 41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2265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66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67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4592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reeform 2"/>
          <p:cNvSpPr>
            <a:spLocks/>
          </p:cNvSpPr>
          <p:nvPr/>
        </p:nvSpPr>
        <p:spPr bwMode="auto">
          <a:xfrm>
            <a:off x="2352675" y="1944688"/>
            <a:ext cx="2997200" cy="4116387"/>
          </a:xfrm>
          <a:custGeom>
            <a:avLst/>
            <a:gdLst>
              <a:gd name="T0" fmla="*/ 2147483647 w 1888"/>
              <a:gd name="T1" fmla="*/ 0 h 2593"/>
              <a:gd name="T2" fmla="*/ 2147483647 w 1888"/>
              <a:gd name="T3" fmla="*/ 2147483647 h 2593"/>
              <a:gd name="T4" fmla="*/ 2147483647 w 1888"/>
              <a:gd name="T5" fmla="*/ 2147483647 h 2593"/>
              <a:gd name="T6" fmla="*/ 2147483647 w 1888"/>
              <a:gd name="T7" fmla="*/ 2147483647 h 2593"/>
              <a:gd name="T8" fmla="*/ 2147483647 w 1888"/>
              <a:gd name="T9" fmla="*/ 2147483647 h 2593"/>
              <a:gd name="T10" fmla="*/ 2147483647 w 1888"/>
              <a:gd name="T11" fmla="*/ 2147483647 h 2593"/>
              <a:gd name="T12" fmla="*/ 2147483647 w 1888"/>
              <a:gd name="T13" fmla="*/ 2147483647 h 2593"/>
              <a:gd name="T14" fmla="*/ 2147483647 w 1888"/>
              <a:gd name="T15" fmla="*/ 2147483647 h 2593"/>
              <a:gd name="T16" fmla="*/ 2147483647 w 1888"/>
              <a:gd name="T17" fmla="*/ 2147483647 h 2593"/>
              <a:gd name="T18" fmla="*/ 2147483647 w 1888"/>
              <a:gd name="T19" fmla="*/ 2147483647 h 2593"/>
              <a:gd name="T20" fmla="*/ 2147483647 w 1888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88"/>
              <a:gd name="T34" fmla="*/ 0 h 2593"/>
              <a:gd name="T35" fmla="*/ 1888 w 1888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88" h="2593">
                <a:moveTo>
                  <a:pt x="215" y="0"/>
                </a:moveTo>
                <a:cubicBezTo>
                  <a:pt x="194" y="32"/>
                  <a:pt x="122" y="32"/>
                  <a:pt x="89" y="199"/>
                </a:cubicBezTo>
                <a:cubicBezTo>
                  <a:pt x="56" y="366"/>
                  <a:pt x="0" y="715"/>
                  <a:pt x="16" y="1000"/>
                </a:cubicBezTo>
                <a:cubicBezTo>
                  <a:pt x="32" y="1285"/>
                  <a:pt x="74" y="1680"/>
                  <a:pt x="188" y="1906"/>
                </a:cubicBezTo>
                <a:cubicBezTo>
                  <a:pt x="302" y="2132"/>
                  <a:pt x="434" y="2243"/>
                  <a:pt x="702" y="2355"/>
                </a:cubicBezTo>
                <a:cubicBezTo>
                  <a:pt x="970" y="2467"/>
                  <a:pt x="1704" y="2559"/>
                  <a:pt x="1796" y="2576"/>
                </a:cubicBezTo>
                <a:cubicBezTo>
                  <a:pt x="1888" y="2593"/>
                  <a:pt x="1445" y="2565"/>
                  <a:pt x="1252" y="2456"/>
                </a:cubicBezTo>
                <a:cubicBezTo>
                  <a:pt x="1059" y="2347"/>
                  <a:pt x="766" y="2161"/>
                  <a:pt x="639" y="1922"/>
                </a:cubicBezTo>
                <a:cubicBezTo>
                  <a:pt x="512" y="1683"/>
                  <a:pt x="523" y="1270"/>
                  <a:pt x="487" y="1021"/>
                </a:cubicBezTo>
                <a:cubicBezTo>
                  <a:pt x="451" y="772"/>
                  <a:pt x="462" y="586"/>
                  <a:pt x="424" y="430"/>
                </a:cubicBezTo>
                <a:cubicBezTo>
                  <a:pt x="386" y="274"/>
                  <a:pt x="293" y="155"/>
                  <a:pt x="25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3251" name="Freeform 3"/>
          <p:cNvSpPr>
            <a:spLocks/>
          </p:cNvSpPr>
          <p:nvPr/>
        </p:nvSpPr>
        <p:spPr bwMode="auto">
          <a:xfrm>
            <a:off x="5162550" y="1492250"/>
            <a:ext cx="3090863" cy="4565650"/>
          </a:xfrm>
          <a:custGeom>
            <a:avLst/>
            <a:gdLst>
              <a:gd name="T0" fmla="*/ 2147483647 w 1947"/>
              <a:gd name="T1" fmla="*/ 2147483647 h 2876"/>
              <a:gd name="T2" fmla="*/ 2147483647 w 1947"/>
              <a:gd name="T3" fmla="*/ 2147483647 h 2876"/>
              <a:gd name="T4" fmla="*/ 2147483647 w 1947"/>
              <a:gd name="T5" fmla="*/ 2147483647 h 2876"/>
              <a:gd name="T6" fmla="*/ 2147483647 w 1947"/>
              <a:gd name="T7" fmla="*/ 2147483647 h 2876"/>
              <a:gd name="T8" fmla="*/ 2147483647 w 1947"/>
              <a:gd name="T9" fmla="*/ 2147483647 h 2876"/>
              <a:gd name="T10" fmla="*/ 2147483647 w 1947"/>
              <a:gd name="T11" fmla="*/ 2147483647 h 2876"/>
              <a:gd name="T12" fmla="*/ 2147483647 w 1947"/>
              <a:gd name="T13" fmla="*/ 2147483647 h 2876"/>
              <a:gd name="T14" fmla="*/ 2147483647 w 1947"/>
              <a:gd name="T15" fmla="*/ 2147483647 h 2876"/>
              <a:gd name="T16" fmla="*/ 0 w 1947"/>
              <a:gd name="T17" fmla="*/ 2147483647 h 28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47"/>
              <a:gd name="T28" fmla="*/ 0 h 2876"/>
              <a:gd name="T29" fmla="*/ 1947 w 1947"/>
              <a:gd name="T30" fmla="*/ 2876 h 287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47" h="2876">
                <a:moveTo>
                  <a:pt x="565" y="2834"/>
                </a:moveTo>
                <a:cubicBezTo>
                  <a:pt x="768" y="2735"/>
                  <a:pt x="1623" y="2630"/>
                  <a:pt x="1785" y="2238"/>
                </a:cubicBezTo>
                <a:cubicBezTo>
                  <a:pt x="1947" y="1846"/>
                  <a:pt x="1690" y="847"/>
                  <a:pt x="1534" y="484"/>
                </a:cubicBezTo>
                <a:cubicBezTo>
                  <a:pt x="1378" y="121"/>
                  <a:pt x="1005" y="120"/>
                  <a:pt x="848" y="60"/>
                </a:cubicBezTo>
                <a:cubicBezTo>
                  <a:pt x="691" y="0"/>
                  <a:pt x="532" y="29"/>
                  <a:pt x="591" y="123"/>
                </a:cubicBezTo>
                <a:cubicBezTo>
                  <a:pt x="650" y="217"/>
                  <a:pt x="1075" y="314"/>
                  <a:pt x="1204" y="626"/>
                </a:cubicBezTo>
                <a:cubicBezTo>
                  <a:pt x="1333" y="938"/>
                  <a:pt x="1435" y="1647"/>
                  <a:pt x="1366" y="1998"/>
                </a:cubicBezTo>
                <a:cubicBezTo>
                  <a:pt x="1297" y="2349"/>
                  <a:pt x="1018" y="2586"/>
                  <a:pt x="790" y="2731"/>
                </a:cubicBezTo>
                <a:cubicBezTo>
                  <a:pt x="562" y="2876"/>
                  <a:pt x="165" y="2839"/>
                  <a:pt x="0" y="2867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325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325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325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325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3257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325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5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6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6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6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8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9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7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327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327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327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3274" name="Freeform 25"/>
          <p:cNvSpPr>
            <a:spLocks/>
          </p:cNvSpPr>
          <p:nvPr/>
        </p:nvSpPr>
        <p:spPr bwMode="auto">
          <a:xfrm>
            <a:off x="1435100" y="5516563"/>
            <a:ext cx="1639888" cy="11668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75" name="TextovéPole 26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29" name="Šipka doprava 28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0" name="Šipka doprava 29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1" name="Šipka doprava 30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3281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" name="Šipka doprava 34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3287" name="TextovéPole 39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3288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89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90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6514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reeform 2"/>
          <p:cNvSpPr>
            <a:spLocks/>
          </p:cNvSpPr>
          <p:nvPr/>
        </p:nvSpPr>
        <p:spPr bwMode="auto">
          <a:xfrm>
            <a:off x="2479675" y="1944688"/>
            <a:ext cx="2881313" cy="4114800"/>
          </a:xfrm>
          <a:custGeom>
            <a:avLst/>
            <a:gdLst>
              <a:gd name="T0" fmla="*/ 2147483647 w 1815"/>
              <a:gd name="T1" fmla="*/ 0 h 2592"/>
              <a:gd name="T2" fmla="*/ 2147483647 w 1815"/>
              <a:gd name="T3" fmla="*/ 2147483647 h 2592"/>
              <a:gd name="T4" fmla="*/ 2147483647 w 1815"/>
              <a:gd name="T5" fmla="*/ 2147483647 h 2592"/>
              <a:gd name="T6" fmla="*/ 2147483647 w 1815"/>
              <a:gd name="T7" fmla="*/ 2147483647 h 2592"/>
              <a:gd name="T8" fmla="*/ 2147483647 w 1815"/>
              <a:gd name="T9" fmla="*/ 2147483647 h 2592"/>
              <a:gd name="T10" fmla="*/ 2147483647 w 1815"/>
              <a:gd name="T11" fmla="*/ 2147483647 h 2592"/>
              <a:gd name="T12" fmla="*/ 2147483647 w 1815"/>
              <a:gd name="T13" fmla="*/ 2147483647 h 2592"/>
              <a:gd name="T14" fmla="*/ 2147483647 w 1815"/>
              <a:gd name="T15" fmla="*/ 2147483647 h 2592"/>
              <a:gd name="T16" fmla="*/ 2147483647 w 1815"/>
              <a:gd name="T17" fmla="*/ 2147483647 h 2592"/>
              <a:gd name="T18" fmla="*/ 2147483647 w 1815"/>
              <a:gd name="T19" fmla="*/ 2147483647 h 2592"/>
              <a:gd name="T20" fmla="*/ 2147483647 w 1815"/>
              <a:gd name="T21" fmla="*/ 2147483647 h 2592"/>
              <a:gd name="T22" fmla="*/ 2147483647 w 1815"/>
              <a:gd name="T23" fmla="*/ 2147483647 h 25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5"/>
              <a:gd name="T37" fmla="*/ 0 h 2592"/>
              <a:gd name="T38" fmla="*/ 1815 w 1815"/>
              <a:gd name="T39" fmla="*/ 2592 h 259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5" h="2592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1" y="1635"/>
                  <a:pt x="224" y="1864"/>
                </a:cubicBezTo>
                <a:cubicBezTo>
                  <a:pt x="307" y="2093"/>
                  <a:pt x="331" y="2243"/>
                  <a:pt x="580" y="2362"/>
                </a:cubicBezTo>
                <a:cubicBezTo>
                  <a:pt x="829" y="2481"/>
                  <a:pt x="1617" y="2560"/>
                  <a:pt x="1716" y="2576"/>
                </a:cubicBezTo>
                <a:cubicBezTo>
                  <a:pt x="1815" y="2592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79" y="1174"/>
                  <a:pt x="166" y="1006"/>
                </a:cubicBezTo>
                <a:cubicBezTo>
                  <a:pt x="153" y="838"/>
                  <a:pt x="159" y="626"/>
                  <a:pt x="161" y="472"/>
                </a:cubicBezTo>
                <a:cubicBezTo>
                  <a:pt x="163" y="318"/>
                  <a:pt x="174" y="16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4275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49" y="20"/>
                  <a:pt x="591" y="122"/>
                </a:cubicBezTo>
                <a:cubicBezTo>
                  <a:pt x="633" y="224"/>
                  <a:pt x="970" y="360"/>
                  <a:pt x="1099" y="672"/>
                </a:cubicBezTo>
                <a:cubicBezTo>
                  <a:pt x="1228" y="984"/>
                  <a:pt x="1417" y="1654"/>
                  <a:pt x="1366" y="1997"/>
                </a:cubicBezTo>
                <a:cubicBezTo>
                  <a:pt x="1315" y="2340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427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427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427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428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4281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428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28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28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28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1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2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429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429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429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429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8" name="Freeform 25"/>
          <p:cNvSpPr>
            <a:spLocks/>
          </p:cNvSpPr>
          <p:nvPr/>
        </p:nvSpPr>
        <p:spPr bwMode="auto">
          <a:xfrm>
            <a:off x="900113" y="5097463"/>
            <a:ext cx="2159000" cy="15859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9" name="TextovéPole 27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0" name="Šipka doprava 29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1" name="Šipka doprava 30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4305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4311" name="TextovéPole 40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4312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313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314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8900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85" y="1166"/>
                  <a:pt x="166" y="1006"/>
                </a:cubicBezTo>
                <a:cubicBezTo>
                  <a:pt x="147" y="846"/>
                  <a:pt x="122" y="678"/>
                  <a:pt x="124" y="524"/>
                </a:cubicBezTo>
                <a:cubicBezTo>
                  <a:pt x="126" y="370"/>
                  <a:pt x="167" y="174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5299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530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530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530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530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5305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530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0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0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09" name="Text Box 17"/>
          <p:cNvSpPr txBox="1">
            <a:spLocks noChangeArrowheads="1"/>
          </p:cNvSpPr>
          <p:nvPr/>
        </p:nvSpPr>
        <p:spPr bwMode="auto">
          <a:xfrm>
            <a:off x="0" y="412273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1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1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5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6" name="Text Box 26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55317" name="Line 27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531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532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532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5322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23" name="Freeform 25"/>
          <p:cNvSpPr>
            <a:spLocks/>
          </p:cNvSpPr>
          <p:nvPr/>
        </p:nvSpPr>
        <p:spPr bwMode="auto">
          <a:xfrm>
            <a:off x="381000" y="4786313"/>
            <a:ext cx="2695575" cy="189706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24" name="TextovéPole 28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1" name="Šipka doprava 30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5330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5336" name="TextovéPole 41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5337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38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39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1741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602" y="2282"/>
                  <a:pt x="433" y="2121"/>
                </a:cubicBezTo>
                <a:cubicBezTo>
                  <a:pt x="264" y="1960"/>
                  <a:pt x="210" y="1670"/>
                  <a:pt x="155" y="1489"/>
                </a:cubicBezTo>
                <a:cubicBezTo>
                  <a:pt x="100" y="1308"/>
                  <a:pt x="113" y="1197"/>
                  <a:pt x="100" y="1035"/>
                </a:cubicBezTo>
                <a:cubicBezTo>
                  <a:pt x="87" y="873"/>
                  <a:pt x="64" y="678"/>
                  <a:pt x="77" y="519"/>
                </a:cubicBezTo>
                <a:cubicBezTo>
                  <a:pt x="90" y="360"/>
                  <a:pt x="157" y="17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6323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632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632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632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632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6329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0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1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32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33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34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5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6" name="Line 20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7" name="Line 21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8" name="Text Box 24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56339" name="Text Box 25"/>
          <p:cNvSpPr txBox="1">
            <a:spLocks noChangeArrowheads="1"/>
          </p:cNvSpPr>
          <p:nvPr/>
        </p:nvSpPr>
        <p:spPr bwMode="auto">
          <a:xfrm>
            <a:off x="4554538" y="0"/>
            <a:ext cx="1755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40" name="Line 26"/>
          <p:cNvSpPr>
            <a:spLocks noChangeShapeType="1"/>
          </p:cNvSpPr>
          <p:nvPr/>
        </p:nvSpPr>
        <p:spPr bwMode="auto">
          <a:xfrm flipH="1">
            <a:off x="0" y="4797425"/>
            <a:ext cx="392113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41" name="Text Box 27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5634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634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6344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634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634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47" name="TextovéPole 30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2" name="Šipka doprava 31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6353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Šipka doprava 41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6359" name="TextovéPole 42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6360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61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62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63" name="Freeform 25"/>
          <p:cNvSpPr>
            <a:spLocks/>
          </p:cNvSpPr>
          <p:nvPr/>
        </p:nvSpPr>
        <p:spPr bwMode="auto">
          <a:xfrm>
            <a:off x="381000" y="4786313"/>
            <a:ext cx="2695575" cy="189706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701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Obrázek 1">
            <a:extLst>
              <a:ext uri="{FF2B5EF4-FFF2-40B4-BE49-F238E27FC236}">
                <a16:creationId xmlns:a16="http://schemas.microsoft.com/office/drawing/2014/main" id="{7F53FFB6-B6E9-1847-17DD-9E1D19436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7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extovéPole 2">
            <a:extLst>
              <a:ext uri="{FF2B5EF4-FFF2-40B4-BE49-F238E27FC236}">
                <a16:creationId xmlns:a16="http://schemas.microsoft.com/office/drawing/2014/main" id="{BE987319-19C3-6FBA-F2B0-1DDB60B13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8" y="44624"/>
            <a:ext cx="3675506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 err="1"/>
              <a:t>Transmurální</a:t>
            </a:r>
            <a:r>
              <a:rPr lang="cs-CZ" altLang="en-US" sz="2400" dirty="0"/>
              <a:t> tlak</a:t>
            </a:r>
          </a:p>
        </p:txBody>
      </p:sp>
      <p:sp>
        <p:nvSpPr>
          <p:cNvPr id="9" name="TextovéPole 7">
            <a:extLst>
              <a:ext uri="{FF2B5EF4-FFF2-40B4-BE49-F238E27FC236}">
                <a16:creationId xmlns:a16="http://schemas.microsoft.com/office/drawing/2014/main" id="{5F482D1A-9C04-7262-EE14-EF2E89F8CD3C}"/>
              </a:ext>
            </a:extLst>
          </p:cNvPr>
          <p:cNvSpPr txBox="1"/>
          <p:nvPr/>
        </p:nvSpPr>
        <p:spPr>
          <a:xfrm>
            <a:off x="2123728" y="554795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31EA10-5CAB-DA85-B7B4-A2F274073EB6}"/>
              </a:ext>
            </a:extLst>
          </p:cNvPr>
          <p:cNvSpPr/>
          <p:nvPr/>
        </p:nvSpPr>
        <p:spPr>
          <a:xfrm>
            <a:off x="6516216" y="2996952"/>
            <a:ext cx="90963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objemu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460DC1-C2D0-001F-B791-70D751597BB5}"/>
              </a:ext>
            </a:extLst>
          </p:cNvPr>
          <p:cNvSpPr/>
          <p:nvPr/>
        </p:nvSpPr>
        <p:spPr>
          <a:xfrm>
            <a:off x="4449068" y="2731145"/>
            <a:ext cx="98702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venózního tonu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86A9735-BA02-19FC-6384-3478089F50E5}"/>
              </a:ext>
            </a:extLst>
          </p:cNvPr>
          <p:cNvSpPr/>
          <p:nvPr/>
        </p:nvSpPr>
        <p:spPr>
          <a:xfrm>
            <a:off x="1123329" y="6093297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6E64E3-34D9-1694-4B0B-797900BDE656}"/>
              </a:ext>
            </a:extLst>
          </p:cNvPr>
          <p:cNvSpPr txBox="1"/>
          <p:nvPr/>
        </p:nvSpPr>
        <p:spPr>
          <a:xfrm>
            <a:off x="1187624" y="6048509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7">
            <a:extLst>
              <a:ext uri="{FF2B5EF4-FFF2-40B4-BE49-F238E27FC236}">
                <a16:creationId xmlns:a16="http://schemas.microsoft.com/office/drawing/2014/main" id="{4FD901FF-CD3D-733F-A88A-D7A1DD586C50}"/>
              </a:ext>
            </a:extLst>
          </p:cNvPr>
          <p:cNvSpPr txBox="1"/>
          <p:nvPr/>
        </p:nvSpPr>
        <p:spPr>
          <a:xfrm>
            <a:off x="218163" y="569850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10F1BE-841F-4F42-8306-E8FC0043BACE}"/>
              </a:ext>
            </a:extLst>
          </p:cNvPr>
          <p:cNvSpPr/>
          <p:nvPr/>
        </p:nvSpPr>
        <p:spPr>
          <a:xfrm>
            <a:off x="5292080" y="1700808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42B30-8132-DFC0-CDEF-FBB9F3BE4B64}"/>
              </a:ext>
            </a:extLst>
          </p:cNvPr>
          <p:cNvSpPr txBox="1"/>
          <p:nvPr/>
        </p:nvSpPr>
        <p:spPr>
          <a:xfrm>
            <a:off x="5220072" y="1656020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4235E0-4D75-5650-0726-FFC3CA6DD52C}"/>
              </a:ext>
            </a:extLst>
          </p:cNvPr>
          <p:cNvSpPr/>
          <p:nvPr/>
        </p:nvSpPr>
        <p:spPr>
          <a:xfrm>
            <a:off x="3947547" y="1278273"/>
            <a:ext cx="2028609" cy="2075854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7A481C-A97F-678B-6451-BF436A28C1C9}"/>
              </a:ext>
            </a:extLst>
          </p:cNvPr>
          <p:cNvSpPr/>
          <p:nvPr/>
        </p:nvSpPr>
        <p:spPr>
          <a:xfrm rot="2020756">
            <a:off x="1613481" y="2227508"/>
            <a:ext cx="2028609" cy="3055124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63C4CB-C14B-6C2D-0C79-8DAF0EB2FCDE}"/>
              </a:ext>
            </a:extLst>
          </p:cNvPr>
          <p:cNvSpPr/>
          <p:nvPr/>
        </p:nvSpPr>
        <p:spPr>
          <a:xfrm>
            <a:off x="395536" y="4894946"/>
            <a:ext cx="1910548" cy="1789089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7" name="TextovéPole 3">
            <a:extLst>
              <a:ext uri="{FF2B5EF4-FFF2-40B4-BE49-F238E27FC236}">
                <a16:creationId xmlns:a16="http://schemas.microsoft.com/office/drawing/2014/main" id="{5CA2F1E8-B13A-8E8B-3B9A-7D9C6DCF1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230" y="6021288"/>
            <a:ext cx="1027282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/>
              <a:t>Objem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F1D032-7E01-9EEE-3A45-7155EC65880D}"/>
              </a:ext>
            </a:extLst>
          </p:cNvPr>
          <p:cNvSpPr/>
          <p:nvPr/>
        </p:nvSpPr>
        <p:spPr>
          <a:xfrm>
            <a:off x="323528" y="6259612"/>
            <a:ext cx="2255195" cy="372090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7D903FC-9AA2-734A-6F73-D65AFBC624AA}"/>
              </a:ext>
            </a:extLst>
          </p:cNvPr>
          <p:cNvCxnSpPr>
            <a:cxnSpLocks/>
          </p:cNvCxnSpPr>
          <p:nvPr/>
        </p:nvCxnSpPr>
        <p:spPr>
          <a:xfrm flipH="1" flipV="1">
            <a:off x="251520" y="6279341"/>
            <a:ext cx="2327203" cy="7147"/>
          </a:xfrm>
          <a:prstGeom prst="line">
            <a:avLst/>
          </a:prstGeom>
          <a:ln w="76200">
            <a:solidFill>
              <a:srgbClr val="2735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D086F51-EA80-291E-9A2E-1E897A1D9403}"/>
              </a:ext>
            </a:extLst>
          </p:cNvPr>
          <p:cNvSpPr/>
          <p:nvPr/>
        </p:nvSpPr>
        <p:spPr>
          <a:xfrm>
            <a:off x="4545898" y="44624"/>
            <a:ext cx="2028609" cy="2607203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2621086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Heart + Vessels</a:t>
            </a:r>
          </a:p>
        </p:txBody>
      </p:sp>
      <p:pic>
        <p:nvPicPr>
          <p:cNvPr id="57347" name="Picture 3" descr="circulation%20new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700213"/>
            <a:ext cx="4532312" cy="4826000"/>
          </a:xfrm>
          <a:noFill/>
        </p:spPr>
      </p:pic>
      <p:pic>
        <p:nvPicPr>
          <p:cNvPr id="57348" name="Picture 4" descr="RWJU_hospital_hir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3357563"/>
            <a:ext cx="4103687" cy="2735262"/>
          </a:xfrm>
          <a:noFill/>
        </p:spPr>
      </p:pic>
      <p:sp>
        <p:nvSpPr>
          <p:cNvPr id="57349" name="TextovéPole 4"/>
          <p:cNvSpPr txBox="1">
            <a:spLocks noChangeArrowheads="1"/>
          </p:cNvSpPr>
          <p:nvPr/>
        </p:nvSpPr>
        <p:spPr bwMode="auto">
          <a:xfrm>
            <a:off x="1403350" y="1196975"/>
            <a:ext cx="6264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>
                <a:hlinkClick r:id="rId5"/>
              </a:rPr>
              <a:t>http://patf-biokyb.lf1.cuni.cz/~tribula/cirkulaceen/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2094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71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sp>
        <p:nvSpPr>
          <p:cNvPr id="93190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8376" name="Line 8"/>
          <p:cNvSpPr>
            <a:spLocks noChangeShapeType="1"/>
          </p:cNvSpPr>
          <p:nvPr/>
        </p:nvSpPr>
        <p:spPr bwMode="auto">
          <a:xfrm flipH="1" flipV="1">
            <a:off x="3086100" y="1047750"/>
            <a:ext cx="49213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939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9396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9397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9398" name="Line 8"/>
          <p:cNvSpPr>
            <a:spLocks noChangeShapeType="1"/>
          </p:cNvSpPr>
          <p:nvPr/>
        </p:nvSpPr>
        <p:spPr bwMode="auto">
          <a:xfrm flipH="1" flipV="1">
            <a:off x="3086100" y="1047750"/>
            <a:ext cx="49213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9399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9400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450975" y="2755900"/>
            <a:ext cx="4783138" cy="3540125"/>
            <a:chOff x="914" y="1736"/>
            <a:chExt cx="3013" cy="2230"/>
          </a:xfrm>
        </p:grpSpPr>
        <p:sp>
          <p:nvSpPr>
            <p:cNvPr id="59404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59405" name="Line 13"/>
            <p:cNvSpPr>
              <a:spLocks noChangeShapeType="1"/>
            </p:cNvSpPr>
            <p:nvPr/>
          </p:nvSpPr>
          <p:spPr bwMode="auto">
            <a:xfrm flipV="1">
              <a:off x="2399" y="2420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9402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59403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39928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19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20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21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0422" name="Line 8"/>
          <p:cNvSpPr>
            <a:spLocks noChangeShapeType="1"/>
          </p:cNvSpPr>
          <p:nvPr/>
        </p:nvSpPr>
        <p:spPr bwMode="auto">
          <a:xfrm flipH="1" flipV="1">
            <a:off x="3086100" y="1047750"/>
            <a:ext cx="49213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0423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0424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450975" y="2755900"/>
            <a:ext cx="4783138" cy="3540125"/>
            <a:chOff x="914" y="1736"/>
            <a:chExt cx="3013" cy="2230"/>
          </a:xfrm>
        </p:grpSpPr>
        <p:sp>
          <p:nvSpPr>
            <p:cNvPr id="60431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0432" name="Line 13"/>
            <p:cNvSpPr>
              <a:spLocks noChangeShapeType="1"/>
            </p:cNvSpPr>
            <p:nvPr/>
          </p:nvSpPr>
          <p:spPr bwMode="auto">
            <a:xfrm flipV="1">
              <a:off x="2399" y="2420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0426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0427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sp>
        <p:nvSpPr>
          <p:cNvPr id="60428" name="Freeform 6"/>
          <p:cNvSpPr>
            <a:spLocks/>
          </p:cNvSpPr>
          <p:nvPr/>
        </p:nvSpPr>
        <p:spPr bwMode="auto">
          <a:xfrm>
            <a:off x="1498600" y="1628775"/>
            <a:ext cx="4787900" cy="46958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5364163" y="3214688"/>
            <a:ext cx="863600" cy="836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0430" name="Text Box 10"/>
          <p:cNvSpPr txBox="1">
            <a:spLocks noChangeArrowheads="1"/>
          </p:cNvSpPr>
          <p:nvPr/>
        </p:nvSpPr>
        <p:spPr bwMode="auto">
          <a:xfrm>
            <a:off x="6443663" y="2708275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Decrease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36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43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44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45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6" name="Line 8"/>
          <p:cNvSpPr>
            <a:spLocks noChangeShapeType="1"/>
          </p:cNvSpPr>
          <p:nvPr/>
        </p:nvSpPr>
        <p:spPr bwMode="auto">
          <a:xfrm flipH="1" flipV="1">
            <a:off x="1547813" y="2781300"/>
            <a:ext cx="49212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7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448" name="Line 12"/>
          <p:cNvSpPr>
            <a:spLocks noChangeShapeType="1"/>
          </p:cNvSpPr>
          <p:nvPr/>
        </p:nvSpPr>
        <p:spPr bwMode="auto">
          <a:xfrm flipV="1">
            <a:off x="3808413" y="3841750"/>
            <a:ext cx="885825" cy="1468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9" name="Text Box 13"/>
          <p:cNvSpPr txBox="1">
            <a:spLocks noChangeArrowheads="1"/>
          </p:cNvSpPr>
          <p:nvPr/>
        </p:nvSpPr>
        <p:spPr bwMode="auto">
          <a:xfrm>
            <a:off x="4719638" y="292100"/>
            <a:ext cx="2936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Increase blood volume</a:t>
            </a:r>
          </a:p>
          <a:p>
            <a:pPr algn="ctr"/>
            <a:r>
              <a:rPr lang="cs-CZ" altLang="cs-CZ" sz="2000" b="1">
                <a:latin typeface="Times New Roman" panose="02020603050405020304" pitchFamily="18" charset="0"/>
              </a:rPr>
              <a:t>or</a:t>
            </a:r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  </a:t>
            </a:r>
            <a:r>
              <a:rPr lang="cs-CZ" altLang="cs-CZ" sz="2000" b="1">
                <a:latin typeface="Times New Roman" panose="02020603050405020304" pitchFamily="18" charset="0"/>
              </a:rPr>
              <a:t>(increase of venotone)</a:t>
            </a:r>
            <a:endParaRPr lang="en-US" altLang="cs-CZ" sz="2000" b="1">
              <a:latin typeface="Times New Roman" panose="02020603050405020304" pitchFamily="18" charset="0"/>
            </a:endParaRPr>
          </a:p>
        </p:txBody>
      </p:sp>
      <p:grpSp>
        <p:nvGrpSpPr>
          <p:cNvPr id="61450" name="Group 14"/>
          <p:cNvGrpSpPr>
            <a:grpSpLocks/>
          </p:cNvGrpSpPr>
          <p:nvPr/>
        </p:nvGrpSpPr>
        <p:grpSpPr bwMode="auto">
          <a:xfrm>
            <a:off x="1425575" y="1147763"/>
            <a:ext cx="5554663" cy="5195887"/>
            <a:chOff x="898" y="723"/>
            <a:chExt cx="3499" cy="3273"/>
          </a:xfrm>
        </p:grpSpPr>
        <p:sp>
          <p:nvSpPr>
            <p:cNvPr id="61459" name="Freeform 15"/>
            <p:cNvSpPr>
              <a:spLocks/>
            </p:cNvSpPr>
            <p:nvPr/>
          </p:nvSpPr>
          <p:spPr bwMode="auto">
            <a:xfrm>
              <a:off x="898" y="1026"/>
              <a:ext cx="3499" cy="2970"/>
            </a:xfrm>
            <a:custGeom>
              <a:avLst/>
              <a:gdLst>
                <a:gd name="T0" fmla="*/ 9897 w 3016"/>
                <a:gd name="T1" fmla="*/ 8636 h 2550"/>
                <a:gd name="T2" fmla="*/ 6968 w 3016"/>
                <a:gd name="T3" fmla="*/ 2716 h 2550"/>
                <a:gd name="T4" fmla="*/ 4330 w 3016"/>
                <a:gd name="T5" fmla="*/ 429 h 2550"/>
                <a:gd name="T6" fmla="*/ 0 w 3016"/>
                <a:gd name="T7" fmla="*/ 125 h 25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6"/>
                <a:gd name="T13" fmla="*/ 0 h 2550"/>
                <a:gd name="T14" fmla="*/ 3016 w 3016"/>
                <a:gd name="T15" fmla="*/ 2550 h 25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6" h="2550">
                  <a:moveTo>
                    <a:pt x="3016" y="2550"/>
                  </a:moveTo>
                  <a:cubicBezTo>
                    <a:pt x="2869" y="2259"/>
                    <a:pt x="2406" y="1206"/>
                    <a:pt x="2123" y="802"/>
                  </a:cubicBezTo>
                  <a:cubicBezTo>
                    <a:pt x="1840" y="398"/>
                    <a:pt x="1674" y="254"/>
                    <a:pt x="1320" y="127"/>
                  </a:cubicBezTo>
                  <a:cubicBezTo>
                    <a:pt x="966" y="0"/>
                    <a:pt x="275" y="56"/>
                    <a:pt x="0" y="37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1460" name="Line 16"/>
            <p:cNvSpPr>
              <a:spLocks noChangeShapeType="1"/>
            </p:cNvSpPr>
            <p:nvPr/>
          </p:nvSpPr>
          <p:spPr bwMode="auto">
            <a:xfrm flipV="1">
              <a:off x="3172" y="723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51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52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1453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grpSp>
        <p:nvGrpSpPr>
          <p:cNvPr id="61454" name="Group 11"/>
          <p:cNvGrpSpPr>
            <a:grpSpLocks/>
          </p:cNvGrpSpPr>
          <p:nvPr/>
        </p:nvGrpSpPr>
        <p:grpSpPr bwMode="auto">
          <a:xfrm>
            <a:off x="1476375" y="2852738"/>
            <a:ext cx="4783138" cy="3433762"/>
            <a:chOff x="914" y="1736"/>
            <a:chExt cx="3013" cy="2230"/>
          </a:xfrm>
        </p:grpSpPr>
        <p:sp>
          <p:nvSpPr>
            <p:cNvPr id="61457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1458" name="Line 13"/>
            <p:cNvSpPr>
              <a:spLocks noChangeShapeType="1"/>
            </p:cNvSpPr>
            <p:nvPr/>
          </p:nvSpPr>
          <p:spPr bwMode="auto">
            <a:xfrm flipH="1">
              <a:off x="3319" y="1918"/>
              <a:ext cx="544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55" name="Freeform 6"/>
          <p:cNvSpPr>
            <a:spLocks/>
          </p:cNvSpPr>
          <p:nvPr/>
        </p:nvSpPr>
        <p:spPr bwMode="auto">
          <a:xfrm>
            <a:off x="1498600" y="1628775"/>
            <a:ext cx="4787900" cy="46958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56" name="Text Box 10"/>
          <p:cNvSpPr txBox="1">
            <a:spLocks noChangeArrowheads="1"/>
          </p:cNvSpPr>
          <p:nvPr/>
        </p:nvSpPr>
        <p:spPr bwMode="auto">
          <a:xfrm>
            <a:off x="6443663" y="2708275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Decrease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856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67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68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69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2470" name="Line 8"/>
          <p:cNvSpPr>
            <a:spLocks noChangeShapeType="1"/>
          </p:cNvSpPr>
          <p:nvPr/>
        </p:nvSpPr>
        <p:spPr bwMode="auto">
          <a:xfrm flipH="1" flipV="1">
            <a:off x="1547813" y="2781300"/>
            <a:ext cx="49212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2471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2472" name="Line 12"/>
          <p:cNvSpPr>
            <a:spLocks noChangeShapeType="1"/>
          </p:cNvSpPr>
          <p:nvPr/>
        </p:nvSpPr>
        <p:spPr bwMode="auto">
          <a:xfrm flipV="1">
            <a:off x="3808413" y="3841750"/>
            <a:ext cx="885825" cy="1468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2473" name="Text Box 13"/>
          <p:cNvSpPr txBox="1">
            <a:spLocks noChangeArrowheads="1"/>
          </p:cNvSpPr>
          <p:nvPr/>
        </p:nvSpPr>
        <p:spPr bwMode="auto">
          <a:xfrm>
            <a:off x="4719638" y="292100"/>
            <a:ext cx="2936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Increase blood volume</a:t>
            </a:r>
          </a:p>
          <a:p>
            <a:pPr algn="ctr"/>
            <a:r>
              <a:rPr lang="cs-CZ" altLang="cs-CZ" sz="2000" b="1">
                <a:latin typeface="Times New Roman" panose="02020603050405020304" pitchFamily="18" charset="0"/>
              </a:rPr>
              <a:t>or</a:t>
            </a:r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  </a:t>
            </a:r>
            <a:r>
              <a:rPr lang="cs-CZ" altLang="cs-CZ" sz="2000" b="1">
                <a:latin typeface="Times New Roman" panose="02020603050405020304" pitchFamily="18" charset="0"/>
              </a:rPr>
              <a:t>(increase of venotone)</a:t>
            </a:r>
            <a:endParaRPr lang="en-US" altLang="cs-CZ" sz="2000" b="1">
              <a:latin typeface="Times New Roman" panose="02020603050405020304" pitchFamily="18" charset="0"/>
            </a:endParaRPr>
          </a:p>
        </p:txBody>
      </p:sp>
      <p:grpSp>
        <p:nvGrpSpPr>
          <p:cNvPr id="62474" name="Group 14"/>
          <p:cNvGrpSpPr>
            <a:grpSpLocks/>
          </p:cNvGrpSpPr>
          <p:nvPr/>
        </p:nvGrpSpPr>
        <p:grpSpPr bwMode="auto">
          <a:xfrm>
            <a:off x="1425575" y="1147763"/>
            <a:ext cx="5554663" cy="5195887"/>
            <a:chOff x="898" y="723"/>
            <a:chExt cx="3499" cy="3273"/>
          </a:xfrm>
        </p:grpSpPr>
        <p:sp>
          <p:nvSpPr>
            <p:cNvPr id="62487" name="Freeform 15"/>
            <p:cNvSpPr>
              <a:spLocks/>
            </p:cNvSpPr>
            <p:nvPr/>
          </p:nvSpPr>
          <p:spPr bwMode="auto">
            <a:xfrm>
              <a:off x="898" y="1026"/>
              <a:ext cx="3499" cy="2970"/>
            </a:xfrm>
            <a:custGeom>
              <a:avLst/>
              <a:gdLst>
                <a:gd name="T0" fmla="*/ 9897 w 3016"/>
                <a:gd name="T1" fmla="*/ 8636 h 2550"/>
                <a:gd name="T2" fmla="*/ 6968 w 3016"/>
                <a:gd name="T3" fmla="*/ 2716 h 2550"/>
                <a:gd name="T4" fmla="*/ 4330 w 3016"/>
                <a:gd name="T5" fmla="*/ 429 h 2550"/>
                <a:gd name="T6" fmla="*/ 0 w 3016"/>
                <a:gd name="T7" fmla="*/ 125 h 25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6"/>
                <a:gd name="T13" fmla="*/ 0 h 2550"/>
                <a:gd name="T14" fmla="*/ 3016 w 3016"/>
                <a:gd name="T15" fmla="*/ 2550 h 25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6" h="2550">
                  <a:moveTo>
                    <a:pt x="3016" y="2550"/>
                  </a:moveTo>
                  <a:cubicBezTo>
                    <a:pt x="2869" y="2259"/>
                    <a:pt x="2406" y="1206"/>
                    <a:pt x="2123" y="802"/>
                  </a:cubicBezTo>
                  <a:cubicBezTo>
                    <a:pt x="1840" y="398"/>
                    <a:pt x="1674" y="254"/>
                    <a:pt x="1320" y="127"/>
                  </a:cubicBezTo>
                  <a:cubicBezTo>
                    <a:pt x="966" y="0"/>
                    <a:pt x="275" y="56"/>
                    <a:pt x="0" y="37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2488" name="Line 16"/>
            <p:cNvSpPr>
              <a:spLocks noChangeShapeType="1"/>
            </p:cNvSpPr>
            <p:nvPr/>
          </p:nvSpPr>
          <p:spPr bwMode="auto">
            <a:xfrm flipV="1">
              <a:off x="3172" y="723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475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76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2477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grpSp>
        <p:nvGrpSpPr>
          <p:cNvPr id="62478" name="Group 11"/>
          <p:cNvGrpSpPr>
            <a:grpSpLocks/>
          </p:cNvGrpSpPr>
          <p:nvPr/>
        </p:nvGrpSpPr>
        <p:grpSpPr bwMode="auto">
          <a:xfrm>
            <a:off x="1476375" y="2852738"/>
            <a:ext cx="4783138" cy="3433762"/>
            <a:chOff x="914" y="1736"/>
            <a:chExt cx="3013" cy="2230"/>
          </a:xfrm>
        </p:grpSpPr>
        <p:sp>
          <p:nvSpPr>
            <p:cNvPr id="62485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2486" name="Line 13"/>
            <p:cNvSpPr>
              <a:spLocks noChangeShapeType="1"/>
            </p:cNvSpPr>
            <p:nvPr/>
          </p:nvSpPr>
          <p:spPr bwMode="auto">
            <a:xfrm flipH="1">
              <a:off x="3319" y="1918"/>
              <a:ext cx="544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479" name="Freeform 6"/>
          <p:cNvSpPr>
            <a:spLocks/>
          </p:cNvSpPr>
          <p:nvPr/>
        </p:nvSpPr>
        <p:spPr bwMode="auto">
          <a:xfrm>
            <a:off x="1498600" y="1628775"/>
            <a:ext cx="4787900" cy="46958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80" name="Text Box 10"/>
          <p:cNvSpPr txBox="1">
            <a:spLocks noChangeArrowheads="1"/>
          </p:cNvSpPr>
          <p:nvPr/>
        </p:nvSpPr>
        <p:spPr bwMode="auto">
          <a:xfrm>
            <a:off x="6443663" y="2708275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Decrease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2481" name="Group 14"/>
          <p:cNvGrpSpPr>
            <a:grpSpLocks/>
          </p:cNvGrpSpPr>
          <p:nvPr/>
        </p:nvGrpSpPr>
        <p:grpSpPr bwMode="auto">
          <a:xfrm>
            <a:off x="1476375" y="3244850"/>
            <a:ext cx="3887788" cy="3136900"/>
            <a:chOff x="898" y="1026"/>
            <a:chExt cx="3499" cy="2970"/>
          </a:xfrm>
        </p:grpSpPr>
        <p:sp>
          <p:nvSpPr>
            <p:cNvPr id="62483" name="Freeform 15"/>
            <p:cNvSpPr>
              <a:spLocks/>
            </p:cNvSpPr>
            <p:nvPr/>
          </p:nvSpPr>
          <p:spPr bwMode="auto">
            <a:xfrm>
              <a:off x="898" y="1026"/>
              <a:ext cx="3499" cy="2970"/>
            </a:xfrm>
            <a:custGeom>
              <a:avLst/>
              <a:gdLst>
                <a:gd name="T0" fmla="*/ 9897 w 3016"/>
                <a:gd name="T1" fmla="*/ 8636 h 2550"/>
                <a:gd name="T2" fmla="*/ 6968 w 3016"/>
                <a:gd name="T3" fmla="*/ 2716 h 2550"/>
                <a:gd name="T4" fmla="*/ 4330 w 3016"/>
                <a:gd name="T5" fmla="*/ 429 h 2550"/>
                <a:gd name="T6" fmla="*/ 0 w 3016"/>
                <a:gd name="T7" fmla="*/ 125 h 25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6"/>
                <a:gd name="T13" fmla="*/ 0 h 2550"/>
                <a:gd name="T14" fmla="*/ 3016 w 3016"/>
                <a:gd name="T15" fmla="*/ 2550 h 25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6" h="2550">
                  <a:moveTo>
                    <a:pt x="3016" y="2550"/>
                  </a:moveTo>
                  <a:cubicBezTo>
                    <a:pt x="2869" y="2259"/>
                    <a:pt x="2406" y="1206"/>
                    <a:pt x="2123" y="802"/>
                  </a:cubicBezTo>
                  <a:cubicBezTo>
                    <a:pt x="1840" y="398"/>
                    <a:pt x="1674" y="254"/>
                    <a:pt x="1320" y="127"/>
                  </a:cubicBezTo>
                  <a:cubicBezTo>
                    <a:pt x="966" y="0"/>
                    <a:pt x="275" y="56"/>
                    <a:pt x="0" y="37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2484" name="Line 16"/>
            <p:cNvSpPr>
              <a:spLocks noChangeShapeType="1"/>
            </p:cNvSpPr>
            <p:nvPr/>
          </p:nvSpPr>
          <p:spPr bwMode="auto">
            <a:xfrm flipH="1">
              <a:off x="2064" y="1200"/>
              <a:ext cx="389" cy="6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482" name="Text Box 13"/>
          <p:cNvSpPr txBox="1">
            <a:spLocks noChangeArrowheads="1"/>
          </p:cNvSpPr>
          <p:nvPr/>
        </p:nvSpPr>
        <p:spPr bwMode="auto">
          <a:xfrm>
            <a:off x="1376363" y="4076700"/>
            <a:ext cx="29797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Decrease blood volume</a:t>
            </a:r>
          </a:p>
          <a:p>
            <a:pPr algn="ctr"/>
            <a:r>
              <a:rPr lang="cs-CZ" altLang="cs-CZ" sz="2000" b="1">
                <a:latin typeface="Times New Roman" panose="02020603050405020304" pitchFamily="18" charset="0"/>
              </a:rPr>
              <a:t>or</a:t>
            </a:r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  </a:t>
            </a:r>
            <a:r>
              <a:rPr lang="cs-CZ" altLang="cs-CZ" sz="2000" b="1">
                <a:latin typeface="Times New Roman" panose="02020603050405020304" pitchFamily="18" charset="0"/>
              </a:rPr>
              <a:t>(decrease of venotone)</a:t>
            </a:r>
            <a:endParaRPr lang="en-US" altLang="cs-CZ" sz="20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2865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3491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99334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3493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99336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3495" name="Line 9"/>
          <p:cNvSpPr>
            <a:spLocks noChangeShapeType="1"/>
          </p:cNvSpPr>
          <p:nvPr/>
        </p:nvSpPr>
        <p:spPr bwMode="auto">
          <a:xfrm>
            <a:off x="4062413" y="2847975"/>
            <a:ext cx="0" cy="35004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3496" name="Line 10"/>
          <p:cNvSpPr>
            <a:spLocks noChangeShapeType="1"/>
          </p:cNvSpPr>
          <p:nvPr/>
        </p:nvSpPr>
        <p:spPr bwMode="auto">
          <a:xfrm flipH="1">
            <a:off x="1458913" y="2770188"/>
            <a:ext cx="255905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3497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8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9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3500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53976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4" grpId="0" animBg="1"/>
      <p:bldP spid="9933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6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7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8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4519" name="Line 9"/>
          <p:cNvSpPr>
            <a:spLocks noChangeShapeType="1"/>
          </p:cNvSpPr>
          <p:nvPr/>
        </p:nvSpPr>
        <p:spPr bwMode="auto">
          <a:xfrm>
            <a:off x="4062413" y="2847975"/>
            <a:ext cx="0" cy="35004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20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5485" name="Freeform 13"/>
          <p:cNvSpPr>
            <a:spLocks/>
          </p:cNvSpPr>
          <p:nvPr/>
        </p:nvSpPr>
        <p:spPr bwMode="auto">
          <a:xfrm>
            <a:off x="1493838" y="311150"/>
            <a:ext cx="6335712" cy="5975350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5486" name="Line 14"/>
          <p:cNvSpPr>
            <a:spLocks noChangeShapeType="1"/>
          </p:cNvSpPr>
          <p:nvPr/>
        </p:nvSpPr>
        <p:spPr bwMode="auto">
          <a:xfrm>
            <a:off x="3652838" y="2543175"/>
            <a:ext cx="0" cy="38163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5487" name="Oval 15"/>
          <p:cNvSpPr>
            <a:spLocks noChangeArrowheads="1"/>
          </p:cNvSpPr>
          <p:nvPr/>
        </p:nvSpPr>
        <p:spPr bwMode="auto">
          <a:xfrm>
            <a:off x="3581400" y="2398713"/>
            <a:ext cx="179388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5488" name="Line 16"/>
          <p:cNvSpPr>
            <a:spLocks noChangeShapeType="1"/>
          </p:cNvSpPr>
          <p:nvPr/>
        </p:nvSpPr>
        <p:spPr bwMode="auto">
          <a:xfrm flipH="1" flipV="1">
            <a:off x="1476375" y="2492375"/>
            <a:ext cx="2105025" cy="349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5489" name="AutoShape 17"/>
          <p:cNvSpPr>
            <a:spLocks noChangeArrowheads="1"/>
          </p:cNvSpPr>
          <p:nvPr/>
        </p:nvSpPr>
        <p:spPr bwMode="auto">
          <a:xfrm rot="2647115">
            <a:off x="4879975" y="1381125"/>
            <a:ext cx="652463" cy="244475"/>
          </a:xfrm>
          <a:prstGeom prst="leftArrow">
            <a:avLst>
              <a:gd name="adj1" fmla="val 50000"/>
              <a:gd name="adj2" fmla="val 667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5490" name="AutoShape 18"/>
          <p:cNvSpPr>
            <a:spLocks noChangeArrowheads="1"/>
          </p:cNvSpPr>
          <p:nvPr/>
        </p:nvSpPr>
        <p:spPr bwMode="auto">
          <a:xfrm>
            <a:off x="3635375" y="5876925"/>
            <a:ext cx="431800" cy="244475"/>
          </a:xfrm>
          <a:prstGeom prst="leftArrow">
            <a:avLst>
              <a:gd name="adj1" fmla="val 50000"/>
              <a:gd name="adj2" fmla="val 441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4527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28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29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4530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07090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5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5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5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5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5" grpId="0" animBg="1"/>
      <p:bldP spid="105486" grpId="0" animBg="1"/>
      <p:bldP spid="105487" grpId="0" animBg="1"/>
      <p:bldP spid="105488" grpId="0" animBg="1"/>
      <p:bldP spid="105489" grpId="0" animBg="1"/>
      <p:bldP spid="10549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39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40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41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42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5543" name="Line 9"/>
          <p:cNvSpPr>
            <a:spLocks noChangeShapeType="1"/>
          </p:cNvSpPr>
          <p:nvPr/>
        </p:nvSpPr>
        <p:spPr bwMode="auto">
          <a:xfrm>
            <a:off x="4062413" y="2847975"/>
            <a:ext cx="0" cy="35004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44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7533" name="Freeform 13"/>
          <p:cNvSpPr>
            <a:spLocks/>
          </p:cNvSpPr>
          <p:nvPr/>
        </p:nvSpPr>
        <p:spPr bwMode="auto">
          <a:xfrm>
            <a:off x="1493838" y="1989138"/>
            <a:ext cx="6335712" cy="4297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7534" name="Line 14"/>
          <p:cNvSpPr>
            <a:spLocks noChangeShapeType="1"/>
          </p:cNvSpPr>
          <p:nvPr/>
        </p:nvSpPr>
        <p:spPr bwMode="auto">
          <a:xfrm>
            <a:off x="3652838" y="2543175"/>
            <a:ext cx="0" cy="38163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7535" name="Oval 15"/>
          <p:cNvSpPr>
            <a:spLocks noChangeArrowheads="1"/>
          </p:cNvSpPr>
          <p:nvPr/>
        </p:nvSpPr>
        <p:spPr bwMode="auto">
          <a:xfrm>
            <a:off x="4356100" y="2924175"/>
            <a:ext cx="179388" cy="201613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7536" name="Line 16"/>
          <p:cNvSpPr>
            <a:spLocks noChangeShapeType="1"/>
          </p:cNvSpPr>
          <p:nvPr/>
        </p:nvSpPr>
        <p:spPr bwMode="auto">
          <a:xfrm flipH="1" flipV="1">
            <a:off x="1476375" y="2997200"/>
            <a:ext cx="2752725" cy="349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7537" name="AutoShape 17"/>
          <p:cNvSpPr>
            <a:spLocks noChangeArrowheads="1"/>
          </p:cNvSpPr>
          <p:nvPr/>
        </p:nvSpPr>
        <p:spPr bwMode="auto">
          <a:xfrm rot="-7341966">
            <a:off x="5231607" y="1977231"/>
            <a:ext cx="652462" cy="244475"/>
          </a:xfrm>
          <a:prstGeom prst="leftArrow">
            <a:avLst>
              <a:gd name="adj1" fmla="val 50000"/>
              <a:gd name="adj2" fmla="val 667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7538" name="AutoShape 18"/>
          <p:cNvSpPr>
            <a:spLocks noChangeArrowheads="1"/>
          </p:cNvSpPr>
          <p:nvPr/>
        </p:nvSpPr>
        <p:spPr bwMode="auto">
          <a:xfrm flipH="1">
            <a:off x="3708400" y="5589588"/>
            <a:ext cx="360363" cy="244475"/>
          </a:xfrm>
          <a:prstGeom prst="leftArrow">
            <a:avLst>
              <a:gd name="adj1" fmla="val 50000"/>
              <a:gd name="adj2" fmla="val 368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5551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52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53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5554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95308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7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7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7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3" grpId="0" animBg="1"/>
      <p:bldP spid="107534" grpId="0" animBg="1"/>
      <p:bldP spid="107535" grpId="0" animBg="1"/>
      <p:bldP spid="107536" grpId="0" animBg="1"/>
      <p:bldP spid="107537" grpId="0" animBg="1"/>
      <p:bldP spid="107538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3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4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5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6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6567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68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9585" name="AutoShape 17"/>
          <p:cNvSpPr>
            <a:spLocks noChangeArrowheads="1"/>
          </p:cNvSpPr>
          <p:nvPr/>
        </p:nvSpPr>
        <p:spPr bwMode="auto">
          <a:xfrm rot="-5613270">
            <a:off x="2428082" y="2910681"/>
            <a:ext cx="506412" cy="244475"/>
          </a:xfrm>
          <a:prstGeom prst="leftArrow">
            <a:avLst>
              <a:gd name="adj1" fmla="val 50000"/>
              <a:gd name="adj2" fmla="val 5178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9586" name="AutoShape 18"/>
          <p:cNvSpPr>
            <a:spLocks noChangeArrowheads="1"/>
          </p:cNvSpPr>
          <p:nvPr/>
        </p:nvSpPr>
        <p:spPr bwMode="auto">
          <a:xfrm>
            <a:off x="3563938" y="5876925"/>
            <a:ext cx="503237" cy="244475"/>
          </a:xfrm>
          <a:prstGeom prst="leftArrow">
            <a:avLst>
              <a:gd name="adj1" fmla="val 50000"/>
              <a:gd name="adj2" fmla="val 514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9587" name="Freeform 19"/>
          <p:cNvSpPr>
            <a:spLocks/>
          </p:cNvSpPr>
          <p:nvPr/>
        </p:nvSpPr>
        <p:spPr bwMode="auto">
          <a:xfrm>
            <a:off x="1425575" y="2835275"/>
            <a:ext cx="4835525" cy="3529013"/>
          </a:xfrm>
          <a:custGeom>
            <a:avLst/>
            <a:gdLst>
              <a:gd name="T0" fmla="*/ 2147483647 w 3046"/>
              <a:gd name="T1" fmla="*/ 2147483647 h 2223"/>
              <a:gd name="T2" fmla="*/ 2147483647 w 3046"/>
              <a:gd name="T3" fmla="*/ 2147483647 h 2223"/>
              <a:gd name="T4" fmla="*/ 2147483647 w 3046"/>
              <a:gd name="T5" fmla="*/ 2147483647 h 2223"/>
              <a:gd name="T6" fmla="*/ 2147483647 w 3046"/>
              <a:gd name="T7" fmla="*/ 2147483647 h 2223"/>
              <a:gd name="T8" fmla="*/ 0 w 3046"/>
              <a:gd name="T9" fmla="*/ 0 h 22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46"/>
              <a:gd name="T16" fmla="*/ 0 h 2223"/>
              <a:gd name="T17" fmla="*/ 3046 w 3046"/>
              <a:gd name="T18" fmla="*/ 2223 h 22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46" h="2223">
                <a:moveTo>
                  <a:pt x="3046" y="2223"/>
                </a:moveTo>
                <a:cubicBezTo>
                  <a:pt x="2891" y="1993"/>
                  <a:pt x="2405" y="1166"/>
                  <a:pt x="2116" y="840"/>
                </a:cubicBezTo>
                <a:cubicBezTo>
                  <a:pt x="1827" y="514"/>
                  <a:pt x="1570" y="396"/>
                  <a:pt x="1312" y="267"/>
                </a:cubicBezTo>
                <a:cubicBezTo>
                  <a:pt x="1054" y="138"/>
                  <a:pt x="790" y="111"/>
                  <a:pt x="571" y="67"/>
                </a:cubicBezTo>
                <a:cubicBezTo>
                  <a:pt x="352" y="23"/>
                  <a:pt x="119" y="14"/>
                  <a:pt x="0" y="0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9588" name="Line 20"/>
          <p:cNvSpPr>
            <a:spLocks noChangeShapeType="1"/>
          </p:cNvSpPr>
          <p:nvPr/>
        </p:nvSpPr>
        <p:spPr bwMode="auto">
          <a:xfrm>
            <a:off x="3563938" y="3284538"/>
            <a:ext cx="1587" cy="30686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9589" name="Line 21"/>
          <p:cNvSpPr>
            <a:spLocks noChangeShapeType="1"/>
          </p:cNvSpPr>
          <p:nvPr/>
        </p:nvSpPr>
        <p:spPr bwMode="auto">
          <a:xfrm flipH="1" flipV="1">
            <a:off x="1476375" y="3273425"/>
            <a:ext cx="2016125" cy="111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9583" name="Oval 15"/>
          <p:cNvSpPr>
            <a:spLocks noChangeArrowheads="1"/>
          </p:cNvSpPr>
          <p:nvPr/>
        </p:nvSpPr>
        <p:spPr bwMode="auto">
          <a:xfrm>
            <a:off x="3455988" y="3141663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6575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76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77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6578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62947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09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9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9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9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5" grpId="0" animBg="1"/>
      <p:bldP spid="109586" grpId="0" animBg="1"/>
      <p:bldP spid="109587" grpId="0" animBg="1"/>
      <p:bldP spid="109588" grpId="0" animBg="1"/>
      <p:bldP spid="109589" grpId="0" animBg="1"/>
      <p:bldP spid="10958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Obrázek 1">
            <a:extLst>
              <a:ext uri="{FF2B5EF4-FFF2-40B4-BE49-F238E27FC236}">
                <a16:creationId xmlns:a16="http://schemas.microsoft.com/office/drawing/2014/main" id="{7F53FFB6-B6E9-1847-17DD-9E1D19436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7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extovéPole 2">
            <a:extLst>
              <a:ext uri="{FF2B5EF4-FFF2-40B4-BE49-F238E27FC236}">
                <a16:creationId xmlns:a16="http://schemas.microsoft.com/office/drawing/2014/main" id="{BE987319-19C3-6FBA-F2B0-1DDB60B13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8" y="44624"/>
            <a:ext cx="3675506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 err="1"/>
              <a:t>Transmurální</a:t>
            </a:r>
            <a:r>
              <a:rPr lang="cs-CZ" altLang="en-US" sz="2400" dirty="0"/>
              <a:t> tlak</a:t>
            </a:r>
          </a:p>
        </p:txBody>
      </p:sp>
      <p:sp>
        <p:nvSpPr>
          <p:cNvPr id="9" name="TextovéPole 7">
            <a:extLst>
              <a:ext uri="{FF2B5EF4-FFF2-40B4-BE49-F238E27FC236}">
                <a16:creationId xmlns:a16="http://schemas.microsoft.com/office/drawing/2014/main" id="{5F482D1A-9C04-7262-EE14-EF2E89F8CD3C}"/>
              </a:ext>
            </a:extLst>
          </p:cNvPr>
          <p:cNvSpPr txBox="1"/>
          <p:nvPr/>
        </p:nvSpPr>
        <p:spPr>
          <a:xfrm>
            <a:off x="2123728" y="554795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31EA10-5CAB-DA85-B7B4-A2F274073EB6}"/>
              </a:ext>
            </a:extLst>
          </p:cNvPr>
          <p:cNvSpPr/>
          <p:nvPr/>
        </p:nvSpPr>
        <p:spPr>
          <a:xfrm>
            <a:off x="6516216" y="2996952"/>
            <a:ext cx="90963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objemu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86A9735-BA02-19FC-6384-3478089F50E5}"/>
              </a:ext>
            </a:extLst>
          </p:cNvPr>
          <p:cNvSpPr/>
          <p:nvPr/>
        </p:nvSpPr>
        <p:spPr>
          <a:xfrm>
            <a:off x="1123329" y="6093297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6E64E3-34D9-1694-4B0B-797900BDE656}"/>
              </a:ext>
            </a:extLst>
          </p:cNvPr>
          <p:cNvSpPr txBox="1"/>
          <p:nvPr/>
        </p:nvSpPr>
        <p:spPr>
          <a:xfrm>
            <a:off x="1187624" y="6048509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7">
            <a:extLst>
              <a:ext uri="{FF2B5EF4-FFF2-40B4-BE49-F238E27FC236}">
                <a16:creationId xmlns:a16="http://schemas.microsoft.com/office/drawing/2014/main" id="{4FD901FF-CD3D-733F-A88A-D7A1DD586C50}"/>
              </a:ext>
            </a:extLst>
          </p:cNvPr>
          <p:cNvSpPr txBox="1"/>
          <p:nvPr/>
        </p:nvSpPr>
        <p:spPr>
          <a:xfrm>
            <a:off x="218163" y="569850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10F1BE-841F-4F42-8306-E8FC0043BACE}"/>
              </a:ext>
            </a:extLst>
          </p:cNvPr>
          <p:cNvSpPr/>
          <p:nvPr/>
        </p:nvSpPr>
        <p:spPr>
          <a:xfrm>
            <a:off x="5292080" y="1700808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42B30-8132-DFC0-CDEF-FBB9F3BE4B64}"/>
              </a:ext>
            </a:extLst>
          </p:cNvPr>
          <p:cNvSpPr txBox="1"/>
          <p:nvPr/>
        </p:nvSpPr>
        <p:spPr>
          <a:xfrm>
            <a:off x="5220072" y="1656020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7A481C-A97F-678B-6451-BF436A28C1C9}"/>
              </a:ext>
            </a:extLst>
          </p:cNvPr>
          <p:cNvSpPr/>
          <p:nvPr/>
        </p:nvSpPr>
        <p:spPr>
          <a:xfrm rot="2491008">
            <a:off x="1947966" y="1322418"/>
            <a:ext cx="2028609" cy="4084400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63C4CB-C14B-6C2D-0C79-8DAF0EB2FCDE}"/>
              </a:ext>
            </a:extLst>
          </p:cNvPr>
          <p:cNvSpPr/>
          <p:nvPr/>
        </p:nvSpPr>
        <p:spPr>
          <a:xfrm>
            <a:off x="395536" y="4894946"/>
            <a:ext cx="1910548" cy="1789089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7" name="TextovéPole 3">
            <a:extLst>
              <a:ext uri="{FF2B5EF4-FFF2-40B4-BE49-F238E27FC236}">
                <a16:creationId xmlns:a16="http://schemas.microsoft.com/office/drawing/2014/main" id="{5CA2F1E8-B13A-8E8B-3B9A-7D9C6DCF1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230" y="6021288"/>
            <a:ext cx="1027282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/>
              <a:t>Objem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F1D032-7E01-9EEE-3A45-7155EC65880D}"/>
              </a:ext>
            </a:extLst>
          </p:cNvPr>
          <p:cNvSpPr/>
          <p:nvPr/>
        </p:nvSpPr>
        <p:spPr>
          <a:xfrm>
            <a:off x="323528" y="6259612"/>
            <a:ext cx="2255195" cy="372090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7D903FC-9AA2-734A-6F73-D65AFBC624AA}"/>
              </a:ext>
            </a:extLst>
          </p:cNvPr>
          <p:cNvCxnSpPr>
            <a:cxnSpLocks/>
          </p:cNvCxnSpPr>
          <p:nvPr/>
        </p:nvCxnSpPr>
        <p:spPr>
          <a:xfrm flipH="1" flipV="1">
            <a:off x="251520" y="6279341"/>
            <a:ext cx="2327203" cy="7147"/>
          </a:xfrm>
          <a:prstGeom prst="line">
            <a:avLst/>
          </a:prstGeom>
          <a:ln w="76200">
            <a:solidFill>
              <a:srgbClr val="2735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460DC1-C2D0-001F-B791-70D751597BB5}"/>
              </a:ext>
            </a:extLst>
          </p:cNvPr>
          <p:cNvSpPr/>
          <p:nvPr/>
        </p:nvSpPr>
        <p:spPr>
          <a:xfrm>
            <a:off x="4449068" y="2731145"/>
            <a:ext cx="98702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venózního tonu</a:t>
            </a:r>
          </a:p>
        </p:txBody>
      </p:sp>
    </p:spTree>
    <p:extLst>
      <p:ext uri="{BB962C8B-B14F-4D97-AF65-F5344CB8AC3E}">
        <p14:creationId xmlns:p14="http://schemas.microsoft.com/office/powerpoint/2010/main" val="29259645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87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88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89" name="Freeform 7"/>
          <p:cNvSpPr>
            <a:spLocks/>
          </p:cNvSpPr>
          <p:nvPr/>
        </p:nvSpPr>
        <p:spPr bwMode="auto">
          <a:xfrm>
            <a:off x="1447800" y="2276475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90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7591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592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1629" name="AutoShape 13"/>
          <p:cNvSpPr>
            <a:spLocks noChangeArrowheads="1"/>
          </p:cNvSpPr>
          <p:nvPr/>
        </p:nvSpPr>
        <p:spPr bwMode="auto">
          <a:xfrm rot="5400000">
            <a:off x="2209801" y="2479675"/>
            <a:ext cx="361950" cy="244475"/>
          </a:xfrm>
          <a:prstGeom prst="leftArrow">
            <a:avLst>
              <a:gd name="adj1" fmla="val 50000"/>
              <a:gd name="adj2" fmla="val 3701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1630" name="AutoShape 14"/>
          <p:cNvSpPr>
            <a:spLocks noChangeArrowheads="1"/>
          </p:cNvSpPr>
          <p:nvPr/>
        </p:nvSpPr>
        <p:spPr bwMode="auto">
          <a:xfrm flipH="1">
            <a:off x="4067175" y="5876925"/>
            <a:ext cx="360363" cy="244475"/>
          </a:xfrm>
          <a:prstGeom prst="leftArrow">
            <a:avLst>
              <a:gd name="adj1" fmla="val 50000"/>
              <a:gd name="adj2" fmla="val 368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1631" name="Freeform 15"/>
          <p:cNvSpPr>
            <a:spLocks/>
          </p:cNvSpPr>
          <p:nvPr/>
        </p:nvSpPr>
        <p:spPr bwMode="auto">
          <a:xfrm>
            <a:off x="1455738" y="981075"/>
            <a:ext cx="4813300" cy="5383213"/>
          </a:xfrm>
          <a:custGeom>
            <a:avLst/>
            <a:gdLst>
              <a:gd name="T0" fmla="*/ 2147483647 w 3032"/>
              <a:gd name="T1" fmla="*/ 2147483647 h 3391"/>
              <a:gd name="T2" fmla="*/ 2147483647 w 3032"/>
              <a:gd name="T3" fmla="*/ 2147483647 h 3391"/>
              <a:gd name="T4" fmla="*/ 2147483647 w 3032"/>
              <a:gd name="T5" fmla="*/ 2147483647 h 3391"/>
              <a:gd name="T6" fmla="*/ 2147483647 w 3032"/>
              <a:gd name="T7" fmla="*/ 2147483647 h 3391"/>
              <a:gd name="T8" fmla="*/ 0 w 3032"/>
              <a:gd name="T9" fmla="*/ 2147483647 h 33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32"/>
              <a:gd name="T16" fmla="*/ 0 h 3391"/>
              <a:gd name="T17" fmla="*/ 3032 w 3032"/>
              <a:gd name="T18" fmla="*/ 3391 h 33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32" h="3391">
                <a:moveTo>
                  <a:pt x="3032" y="3391"/>
                </a:moveTo>
                <a:cubicBezTo>
                  <a:pt x="2878" y="3035"/>
                  <a:pt x="2395" y="1757"/>
                  <a:pt x="2108" y="1253"/>
                </a:cubicBezTo>
                <a:cubicBezTo>
                  <a:pt x="1821" y="749"/>
                  <a:pt x="1566" y="566"/>
                  <a:pt x="1310" y="367"/>
                </a:cubicBezTo>
                <a:cubicBezTo>
                  <a:pt x="1054" y="167"/>
                  <a:pt x="792" y="116"/>
                  <a:pt x="574" y="58"/>
                </a:cubicBezTo>
                <a:cubicBezTo>
                  <a:pt x="356" y="0"/>
                  <a:pt x="120" y="28"/>
                  <a:pt x="0" y="20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11632" name="Line 16"/>
          <p:cNvSpPr>
            <a:spLocks noChangeShapeType="1"/>
          </p:cNvSpPr>
          <p:nvPr/>
        </p:nvSpPr>
        <p:spPr bwMode="auto">
          <a:xfrm>
            <a:off x="4427538" y="2520950"/>
            <a:ext cx="1587" cy="37877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1633" name="Line 17"/>
          <p:cNvSpPr>
            <a:spLocks noChangeShapeType="1"/>
          </p:cNvSpPr>
          <p:nvPr/>
        </p:nvSpPr>
        <p:spPr bwMode="auto">
          <a:xfrm flipH="1" flipV="1">
            <a:off x="1476375" y="2420938"/>
            <a:ext cx="28797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1634" name="Oval 18"/>
          <p:cNvSpPr>
            <a:spLocks noChangeArrowheads="1"/>
          </p:cNvSpPr>
          <p:nvPr/>
        </p:nvSpPr>
        <p:spPr bwMode="auto">
          <a:xfrm>
            <a:off x="4392613" y="2349500"/>
            <a:ext cx="179387" cy="201613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7599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0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1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7602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155339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1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9" grpId="0" animBg="1"/>
      <p:bldP spid="111630" grpId="0" animBg="1"/>
      <p:bldP spid="111631" grpId="0" animBg="1"/>
      <p:bldP spid="111632" grpId="0" animBg="1"/>
      <p:bldP spid="111633" grpId="0" animBg="1"/>
      <p:bldP spid="11163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1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2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3" name="Freeform 7"/>
          <p:cNvSpPr>
            <a:spLocks/>
          </p:cNvSpPr>
          <p:nvPr/>
        </p:nvSpPr>
        <p:spPr bwMode="auto">
          <a:xfrm>
            <a:off x="1447800" y="2276475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4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8615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16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3677" name="AutoShape 13"/>
          <p:cNvSpPr>
            <a:spLocks noChangeArrowheads="1"/>
          </p:cNvSpPr>
          <p:nvPr/>
        </p:nvSpPr>
        <p:spPr bwMode="auto">
          <a:xfrm rot="5400000">
            <a:off x="1309688" y="2300287"/>
            <a:ext cx="577850" cy="244475"/>
          </a:xfrm>
          <a:prstGeom prst="leftArrow">
            <a:avLst>
              <a:gd name="adj1" fmla="val 50000"/>
              <a:gd name="adj2" fmla="val 5909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3678" name="AutoShape 14"/>
          <p:cNvSpPr>
            <a:spLocks noChangeArrowheads="1"/>
          </p:cNvSpPr>
          <p:nvPr/>
        </p:nvSpPr>
        <p:spPr bwMode="auto">
          <a:xfrm flipH="1">
            <a:off x="4067175" y="5876925"/>
            <a:ext cx="720725" cy="244475"/>
          </a:xfrm>
          <a:prstGeom prst="leftArrow">
            <a:avLst>
              <a:gd name="adj1" fmla="val 50000"/>
              <a:gd name="adj2" fmla="val 737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3680" name="Line 16"/>
          <p:cNvSpPr>
            <a:spLocks noChangeShapeType="1"/>
          </p:cNvSpPr>
          <p:nvPr/>
        </p:nvSpPr>
        <p:spPr bwMode="auto">
          <a:xfrm>
            <a:off x="4787900" y="2276475"/>
            <a:ext cx="1588" cy="40322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3681" name="Line 17"/>
          <p:cNvSpPr>
            <a:spLocks noChangeShapeType="1"/>
          </p:cNvSpPr>
          <p:nvPr/>
        </p:nvSpPr>
        <p:spPr bwMode="auto">
          <a:xfrm flipH="1" flipV="1">
            <a:off x="1476375" y="2133600"/>
            <a:ext cx="3167063" cy="111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3682" name="Oval 18"/>
          <p:cNvSpPr>
            <a:spLocks noChangeArrowheads="1"/>
          </p:cNvSpPr>
          <p:nvPr/>
        </p:nvSpPr>
        <p:spPr bwMode="auto">
          <a:xfrm>
            <a:off x="4716463" y="2060575"/>
            <a:ext cx="179387" cy="201613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3683" name="Freeform 19"/>
          <p:cNvSpPr>
            <a:spLocks/>
          </p:cNvSpPr>
          <p:nvPr/>
        </p:nvSpPr>
        <p:spPr bwMode="auto">
          <a:xfrm>
            <a:off x="1417638" y="1473200"/>
            <a:ext cx="6034087" cy="4800600"/>
          </a:xfrm>
          <a:custGeom>
            <a:avLst/>
            <a:gdLst>
              <a:gd name="T0" fmla="*/ 2147483647 w 3801"/>
              <a:gd name="T1" fmla="*/ 2147483647 h 3024"/>
              <a:gd name="T2" fmla="*/ 2147483647 w 3801"/>
              <a:gd name="T3" fmla="*/ 2147483647 h 3024"/>
              <a:gd name="T4" fmla="*/ 2147483647 w 3801"/>
              <a:gd name="T5" fmla="*/ 2147483647 h 3024"/>
              <a:gd name="T6" fmla="*/ 0 w 3801"/>
              <a:gd name="T7" fmla="*/ 2147483647 h 3024"/>
              <a:gd name="T8" fmla="*/ 0 60000 65536"/>
              <a:gd name="T9" fmla="*/ 0 60000 65536"/>
              <a:gd name="T10" fmla="*/ 0 60000 65536"/>
              <a:gd name="T11" fmla="*/ 0 60000 65536"/>
              <a:gd name="T12" fmla="*/ 0 w 3801"/>
              <a:gd name="T13" fmla="*/ 0 h 3024"/>
              <a:gd name="T14" fmla="*/ 3801 w 3801"/>
              <a:gd name="T15" fmla="*/ 3024 h 30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01" h="3024">
                <a:moveTo>
                  <a:pt x="3801" y="3024"/>
                </a:moveTo>
                <a:cubicBezTo>
                  <a:pt x="3598" y="2680"/>
                  <a:pt x="2945" y="1441"/>
                  <a:pt x="2582" y="963"/>
                </a:cubicBezTo>
                <a:cubicBezTo>
                  <a:pt x="2218" y="485"/>
                  <a:pt x="2049" y="316"/>
                  <a:pt x="1619" y="158"/>
                </a:cubicBezTo>
                <a:cubicBezTo>
                  <a:pt x="1189" y="0"/>
                  <a:pt x="337" y="43"/>
                  <a:pt x="0" y="13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23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24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25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8626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18467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3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3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7" grpId="0" animBg="1"/>
      <p:bldP spid="113678" grpId="0" animBg="1"/>
      <p:bldP spid="113680" grpId="0" animBg="1"/>
      <p:bldP spid="113681" grpId="0" animBg="1"/>
      <p:bldP spid="113682" grpId="0" animBg="1"/>
      <p:bldP spid="113683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6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7" name="Freeform 7"/>
          <p:cNvSpPr>
            <a:spLocks/>
          </p:cNvSpPr>
          <p:nvPr/>
        </p:nvSpPr>
        <p:spPr bwMode="auto">
          <a:xfrm>
            <a:off x="1447800" y="2276475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8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9639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9640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7773" name="AutoShape 13"/>
          <p:cNvSpPr>
            <a:spLocks noChangeArrowheads="1"/>
          </p:cNvSpPr>
          <p:nvPr/>
        </p:nvSpPr>
        <p:spPr bwMode="auto">
          <a:xfrm rot="16200000" flipV="1">
            <a:off x="1424781" y="2947194"/>
            <a:ext cx="576263" cy="244475"/>
          </a:xfrm>
          <a:prstGeom prst="leftArrow">
            <a:avLst>
              <a:gd name="adj1" fmla="val 50000"/>
              <a:gd name="adj2" fmla="val 5892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7774" name="AutoShape 14"/>
          <p:cNvSpPr>
            <a:spLocks noChangeArrowheads="1"/>
          </p:cNvSpPr>
          <p:nvPr/>
        </p:nvSpPr>
        <p:spPr bwMode="auto">
          <a:xfrm>
            <a:off x="3419475" y="5876925"/>
            <a:ext cx="647700" cy="244475"/>
          </a:xfrm>
          <a:prstGeom prst="leftArrow">
            <a:avLst>
              <a:gd name="adj1" fmla="val 50000"/>
              <a:gd name="adj2" fmla="val 662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7775" name="Line 15"/>
          <p:cNvSpPr>
            <a:spLocks noChangeShapeType="1"/>
          </p:cNvSpPr>
          <p:nvPr/>
        </p:nvSpPr>
        <p:spPr bwMode="auto">
          <a:xfrm>
            <a:off x="3419475" y="3357563"/>
            <a:ext cx="1588" cy="295116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7776" name="Line 16"/>
          <p:cNvSpPr>
            <a:spLocks noChangeShapeType="1"/>
          </p:cNvSpPr>
          <p:nvPr/>
        </p:nvSpPr>
        <p:spPr bwMode="auto">
          <a:xfrm flipH="1" flipV="1">
            <a:off x="1403350" y="3357563"/>
            <a:ext cx="2016125" cy="63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7777" name="Oval 17"/>
          <p:cNvSpPr>
            <a:spLocks noChangeArrowheads="1"/>
          </p:cNvSpPr>
          <p:nvPr/>
        </p:nvSpPr>
        <p:spPr bwMode="auto">
          <a:xfrm>
            <a:off x="3348038" y="328453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7778" name="Freeform 18"/>
          <p:cNvSpPr>
            <a:spLocks/>
          </p:cNvSpPr>
          <p:nvPr/>
        </p:nvSpPr>
        <p:spPr bwMode="auto">
          <a:xfrm>
            <a:off x="1476375" y="3032125"/>
            <a:ext cx="3887788" cy="3349625"/>
          </a:xfrm>
          <a:custGeom>
            <a:avLst/>
            <a:gdLst>
              <a:gd name="T0" fmla="*/ 2147483647 w 3801"/>
              <a:gd name="T1" fmla="*/ 2147483647 h 3024"/>
              <a:gd name="T2" fmla="*/ 2147483647 w 3801"/>
              <a:gd name="T3" fmla="*/ 2147483647 h 3024"/>
              <a:gd name="T4" fmla="*/ 2147483647 w 3801"/>
              <a:gd name="T5" fmla="*/ 2147483647 h 3024"/>
              <a:gd name="T6" fmla="*/ 0 w 3801"/>
              <a:gd name="T7" fmla="*/ 2147483647 h 3024"/>
              <a:gd name="T8" fmla="*/ 0 60000 65536"/>
              <a:gd name="T9" fmla="*/ 0 60000 65536"/>
              <a:gd name="T10" fmla="*/ 0 60000 65536"/>
              <a:gd name="T11" fmla="*/ 0 60000 65536"/>
              <a:gd name="T12" fmla="*/ 0 w 3801"/>
              <a:gd name="T13" fmla="*/ 0 h 3024"/>
              <a:gd name="T14" fmla="*/ 3801 w 3801"/>
              <a:gd name="T15" fmla="*/ 3024 h 30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01" h="3024">
                <a:moveTo>
                  <a:pt x="3801" y="3024"/>
                </a:moveTo>
                <a:cubicBezTo>
                  <a:pt x="3598" y="2680"/>
                  <a:pt x="2945" y="1441"/>
                  <a:pt x="2582" y="963"/>
                </a:cubicBezTo>
                <a:cubicBezTo>
                  <a:pt x="2218" y="485"/>
                  <a:pt x="2049" y="316"/>
                  <a:pt x="1619" y="158"/>
                </a:cubicBezTo>
                <a:cubicBezTo>
                  <a:pt x="1189" y="0"/>
                  <a:pt x="337" y="43"/>
                  <a:pt x="0" y="13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47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648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649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9650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384576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17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73" grpId="0" animBg="1"/>
      <p:bldP spid="117774" grpId="0" animBg="1"/>
      <p:bldP spid="117775" grpId="0" animBg="1"/>
      <p:bldP spid="117776" grpId="0" animBg="1"/>
      <p:bldP spid="117777" grpId="0" animBg="1"/>
      <p:bldP spid="117778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59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60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61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62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23919" name="Freeform 15"/>
          <p:cNvSpPr>
            <a:spLocks/>
          </p:cNvSpPr>
          <p:nvPr/>
        </p:nvSpPr>
        <p:spPr bwMode="auto">
          <a:xfrm>
            <a:off x="1495425" y="996950"/>
            <a:ext cx="6870700" cy="5356225"/>
          </a:xfrm>
          <a:custGeom>
            <a:avLst/>
            <a:gdLst>
              <a:gd name="T0" fmla="*/ 0 w 4606"/>
              <a:gd name="T1" fmla="*/ 2147483647 h 2977"/>
              <a:gd name="T2" fmla="*/ 2147483647 w 4606"/>
              <a:gd name="T3" fmla="*/ 2147483647 h 2977"/>
              <a:gd name="T4" fmla="*/ 2147483647 w 4606"/>
              <a:gd name="T5" fmla="*/ 2147483647 h 2977"/>
              <a:gd name="T6" fmla="*/ 2147483647 w 4606"/>
              <a:gd name="T7" fmla="*/ 2147483647 h 2977"/>
              <a:gd name="T8" fmla="*/ 2147483647 w 4606"/>
              <a:gd name="T9" fmla="*/ 2147483647 h 2977"/>
              <a:gd name="T10" fmla="*/ 2147483647 w 4606"/>
              <a:gd name="T11" fmla="*/ 0 h 29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606"/>
              <a:gd name="T19" fmla="*/ 0 h 2977"/>
              <a:gd name="T20" fmla="*/ 4606 w 4606"/>
              <a:gd name="T21" fmla="*/ 2977 h 29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606" h="2977">
                <a:moveTo>
                  <a:pt x="0" y="2977"/>
                </a:moveTo>
                <a:cubicBezTo>
                  <a:pt x="129" y="2843"/>
                  <a:pt x="498" y="2449"/>
                  <a:pt x="773" y="2175"/>
                </a:cubicBezTo>
                <a:cubicBezTo>
                  <a:pt x="1048" y="1901"/>
                  <a:pt x="1351" y="1584"/>
                  <a:pt x="1650" y="1335"/>
                </a:cubicBezTo>
                <a:cubicBezTo>
                  <a:pt x="1949" y="1086"/>
                  <a:pt x="2231" y="874"/>
                  <a:pt x="2565" y="682"/>
                </a:cubicBezTo>
                <a:cubicBezTo>
                  <a:pt x="2899" y="490"/>
                  <a:pt x="3313" y="294"/>
                  <a:pt x="3653" y="180"/>
                </a:cubicBezTo>
                <a:cubicBezTo>
                  <a:pt x="3993" y="66"/>
                  <a:pt x="4408" y="37"/>
                  <a:pt x="4606" y="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3920" name="Freeform 16"/>
          <p:cNvSpPr>
            <a:spLocks/>
          </p:cNvSpPr>
          <p:nvPr/>
        </p:nvSpPr>
        <p:spPr bwMode="auto">
          <a:xfrm>
            <a:off x="1495425" y="2244725"/>
            <a:ext cx="4968875" cy="4100513"/>
          </a:xfrm>
          <a:custGeom>
            <a:avLst/>
            <a:gdLst>
              <a:gd name="T0" fmla="*/ 2147483647 w 3123"/>
              <a:gd name="T1" fmla="*/ 2147483647 h 2561"/>
              <a:gd name="T2" fmla="*/ 2147483647 w 3123"/>
              <a:gd name="T3" fmla="*/ 2147483647 h 2561"/>
              <a:gd name="T4" fmla="*/ 2147483647 w 3123"/>
              <a:gd name="T5" fmla="*/ 2147483647 h 2561"/>
              <a:gd name="T6" fmla="*/ 0 w 3123"/>
              <a:gd name="T7" fmla="*/ 2147483647 h 2561"/>
              <a:gd name="T8" fmla="*/ 0 60000 65536"/>
              <a:gd name="T9" fmla="*/ 0 60000 65536"/>
              <a:gd name="T10" fmla="*/ 0 60000 65536"/>
              <a:gd name="T11" fmla="*/ 0 60000 65536"/>
              <a:gd name="T12" fmla="*/ 0 w 3123"/>
              <a:gd name="T13" fmla="*/ 0 h 2561"/>
              <a:gd name="T14" fmla="*/ 3123 w 3123"/>
              <a:gd name="T15" fmla="*/ 2561 h 256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23" h="2561">
                <a:moveTo>
                  <a:pt x="3123" y="2561"/>
                </a:moveTo>
                <a:cubicBezTo>
                  <a:pt x="2987" y="2271"/>
                  <a:pt x="2580" y="1226"/>
                  <a:pt x="2306" y="821"/>
                </a:cubicBezTo>
                <a:cubicBezTo>
                  <a:pt x="2032" y="416"/>
                  <a:pt x="1866" y="260"/>
                  <a:pt x="1482" y="130"/>
                </a:cubicBezTo>
                <a:cubicBezTo>
                  <a:pt x="1098" y="0"/>
                  <a:pt x="309" y="58"/>
                  <a:pt x="0" y="38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4518025" y="2708275"/>
            <a:ext cx="690563" cy="201613"/>
            <a:chOff x="2846" y="1706"/>
            <a:chExt cx="435" cy="127"/>
          </a:xfrm>
        </p:grpSpPr>
        <p:sp>
          <p:nvSpPr>
            <p:cNvPr id="70690" name="Oval 18"/>
            <p:cNvSpPr>
              <a:spLocks noChangeArrowheads="1"/>
            </p:cNvSpPr>
            <p:nvPr/>
          </p:nvSpPr>
          <p:spPr bwMode="auto">
            <a:xfrm>
              <a:off x="2846" y="1706"/>
              <a:ext cx="113" cy="127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70691" name="Line 19"/>
            <p:cNvSpPr>
              <a:spLocks noChangeShapeType="1"/>
            </p:cNvSpPr>
            <p:nvPr/>
          </p:nvSpPr>
          <p:spPr bwMode="auto">
            <a:xfrm flipH="1" flipV="1">
              <a:off x="2928" y="1744"/>
              <a:ext cx="353" cy="8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23924" name="AutoShape 20"/>
          <p:cNvSpPr>
            <a:spLocks noChangeArrowheads="1"/>
          </p:cNvSpPr>
          <p:nvPr/>
        </p:nvSpPr>
        <p:spPr bwMode="auto">
          <a:xfrm>
            <a:off x="1655763" y="749300"/>
            <a:ext cx="3060700" cy="1370013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400">
                <a:latin typeface="Times New Roman" panose="02020603050405020304" pitchFamily="18" charset="0"/>
              </a:rPr>
              <a:t>diuretics</a:t>
            </a:r>
          </a:p>
        </p:txBody>
      </p:sp>
      <p:sp>
        <p:nvSpPr>
          <p:cNvPr id="123925" name="AutoShape 21"/>
          <p:cNvSpPr>
            <a:spLocks noChangeArrowheads="1"/>
          </p:cNvSpPr>
          <p:nvPr/>
        </p:nvSpPr>
        <p:spPr bwMode="auto">
          <a:xfrm>
            <a:off x="5130800" y="1703388"/>
            <a:ext cx="3286125" cy="1463675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400">
                <a:latin typeface="Times New Roman" panose="02020603050405020304" pitchFamily="18" charset="0"/>
              </a:rPr>
              <a:t>kardiotonics</a:t>
            </a:r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1476375" y="1595438"/>
            <a:ext cx="7312025" cy="4725987"/>
            <a:chOff x="930" y="1005"/>
            <a:chExt cx="4606" cy="2977"/>
          </a:xfrm>
        </p:grpSpPr>
        <p:sp>
          <p:nvSpPr>
            <p:cNvPr id="70688" name="Freeform 23"/>
            <p:cNvSpPr>
              <a:spLocks/>
            </p:cNvSpPr>
            <p:nvPr/>
          </p:nvSpPr>
          <p:spPr bwMode="auto">
            <a:xfrm>
              <a:off x="930" y="1005"/>
              <a:ext cx="4606" cy="2977"/>
            </a:xfrm>
            <a:custGeom>
              <a:avLst/>
              <a:gdLst>
                <a:gd name="T0" fmla="*/ 0 w 4606"/>
                <a:gd name="T1" fmla="*/ 2977 h 2977"/>
                <a:gd name="T2" fmla="*/ 773 w 4606"/>
                <a:gd name="T3" fmla="*/ 2175 h 2977"/>
                <a:gd name="T4" fmla="*/ 1650 w 4606"/>
                <a:gd name="T5" fmla="*/ 1335 h 2977"/>
                <a:gd name="T6" fmla="*/ 2565 w 4606"/>
                <a:gd name="T7" fmla="*/ 682 h 2977"/>
                <a:gd name="T8" fmla="*/ 3653 w 4606"/>
                <a:gd name="T9" fmla="*/ 180 h 2977"/>
                <a:gd name="T10" fmla="*/ 4606 w 4606"/>
                <a:gd name="T11" fmla="*/ 0 h 29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06"/>
                <a:gd name="T19" fmla="*/ 0 h 2977"/>
                <a:gd name="T20" fmla="*/ 4606 w 4606"/>
                <a:gd name="T21" fmla="*/ 2977 h 29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06" h="2977">
                  <a:moveTo>
                    <a:pt x="0" y="2977"/>
                  </a:moveTo>
                  <a:cubicBezTo>
                    <a:pt x="129" y="2843"/>
                    <a:pt x="498" y="2449"/>
                    <a:pt x="773" y="2175"/>
                  </a:cubicBezTo>
                  <a:cubicBezTo>
                    <a:pt x="1048" y="1901"/>
                    <a:pt x="1351" y="1584"/>
                    <a:pt x="1650" y="1335"/>
                  </a:cubicBezTo>
                  <a:cubicBezTo>
                    <a:pt x="1949" y="1086"/>
                    <a:pt x="2231" y="874"/>
                    <a:pt x="2565" y="682"/>
                  </a:cubicBezTo>
                  <a:cubicBezTo>
                    <a:pt x="2899" y="490"/>
                    <a:pt x="3313" y="294"/>
                    <a:pt x="3653" y="180"/>
                  </a:cubicBezTo>
                  <a:cubicBezTo>
                    <a:pt x="3993" y="66"/>
                    <a:pt x="4408" y="37"/>
                    <a:pt x="4606" y="0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0689" name="Text Box 24"/>
            <p:cNvSpPr txBox="1">
              <a:spLocks noChangeArrowheads="1"/>
            </p:cNvSpPr>
            <p:nvPr/>
          </p:nvSpPr>
          <p:spPr bwMode="auto">
            <a:xfrm rot="-2443926">
              <a:off x="1451" y="2915"/>
              <a:ext cx="116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400" b="1">
                  <a:solidFill>
                    <a:srgbClr val="FF9933"/>
                  </a:solidFill>
                  <a:latin typeface="Times New Roman" panose="02020603050405020304" pitchFamily="18" charset="0"/>
                </a:rPr>
                <a:t>insufficiency</a:t>
              </a:r>
              <a:endParaRPr lang="en-US" altLang="cs-CZ" sz="2400" b="1">
                <a:solidFill>
                  <a:srgbClr val="FF9933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" name="Skupina 7"/>
          <p:cNvGrpSpPr>
            <a:grpSpLocks/>
          </p:cNvGrpSpPr>
          <p:nvPr/>
        </p:nvGrpSpPr>
        <p:grpSpPr bwMode="auto">
          <a:xfrm>
            <a:off x="1482725" y="1833563"/>
            <a:ext cx="5964238" cy="4476750"/>
            <a:chOff x="1482725" y="1833562"/>
            <a:chExt cx="5964953" cy="4476750"/>
          </a:xfrm>
        </p:grpSpPr>
        <p:sp>
          <p:nvSpPr>
            <p:cNvPr id="70686" name="Freeform 26"/>
            <p:cNvSpPr>
              <a:spLocks/>
            </p:cNvSpPr>
            <p:nvPr/>
          </p:nvSpPr>
          <p:spPr bwMode="auto">
            <a:xfrm>
              <a:off x="1482725" y="1833562"/>
              <a:ext cx="5848355" cy="4476750"/>
            </a:xfrm>
            <a:custGeom>
              <a:avLst/>
              <a:gdLst>
                <a:gd name="T0" fmla="*/ 2147483647 w 3684"/>
                <a:gd name="T1" fmla="*/ 2147483647 h 2820"/>
                <a:gd name="T2" fmla="*/ 2147483647 w 3684"/>
                <a:gd name="T3" fmla="*/ 2147483647 h 2820"/>
                <a:gd name="T4" fmla="*/ 2147483647 w 3684"/>
                <a:gd name="T5" fmla="*/ 2147483647 h 2820"/>
                <a:gd name="T6" fmla="*/ 0 w 3684"/>
                <a:gd name="T7" fmla="*/ 2147483647 h 28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84"/>
                <a:gd name="T13" fmla="*/ 0 h 2820"/>
                <a:gd name="T14" fmla="*/ 3684 w 3684"/>
                <a:gd name="T15" fmla="*/ 2820 h 28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84" h="2820">
                  <a:moveTo>
                    <a:pt x="3684" y="2820"/>
                  </a:moveTo>
                  <a:cubicBezTo>
                    <a:pt x="3500" y="2505"/>
                    <a:pt x="2926" y="1369"/>
                    <a:pt x="2581" y="923"/>
                  </a:cubicBezTo>
                  <a:cubicBezTo>
                    <a:pt x="2236" y="477"/>
                    <a:pt x="2046" y="292"/>
                    <a:pt x="1616" y="146"/>
                  </a:cubicBezTo>
                  <a:cubicBezTo>
                    <a:pt x="1186" y="0"/>
                    <a:pt x="337" y="68"/>
                    <a:pt x="0" y="47"/>
                  </a:cubicBezTo>
                </a:path>
              </a:pathLst>
            </a:custGeom>
            <a:noFill/>
            <a:ln w="19050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0687" name="Text Box 27"/>
            <p:cNvSpPr txBox="1">
              <a:spLocks noChangeArrowheads="1"/>
            </p:cNvSpPr>
            <p:nvPr/>
          </p:nvSpPr>
          <p:spPr bwMode="auto">
            <a:xfrm rot="3585749">
              <a:off x="5287279" y="3579744"/>
              <a:ext cx="2751138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cs-CZ" sz="2400"/>
                <a:t>Increasing the volume of circulating blood venokonstr</a:t>
              </a:r>
              <a:r>
                <a:rPr lang="cs-CZ" altLang="cs-CZ" sz="2400"/>
                <a:t>iction</a:t>
              </a:r>
              <a:r>
                <a:rPr lang="en-US" altLang="cs-CZ" sz="2400"/>
                <a:t>, </a:t>
              </a:r>
            </a:p>
          </p:txBody>
        </p:sp>
      </p:grpSp>
      <p:sp>
        <p:nvSpPr>
          <p:cNvPr id="123932" name="Text Box 28"/>
          <p:cNvSpPr txBox="1">
            <a:spLocks noChangeArrowheads="1"/>
          </p:cNvSpPr>
          <p:nvPr/>
        </p:nvSpPr>
        <p:spPr bwMode="auto">
          <a:xfrm>
            <a:off x="2916238" y="5213350"/>
            <a:ext cx="26098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End diastolic pressure increase</a:t>
            </a:r>
          </a:p>
          <a:p>
            <a:pPr algn="r"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!</a:t>
            </a:r>
            <a:r>
              <a:rPr lang="cs-CZ" altLang="cs-CZ" sz="2400"/>
              <a:t> </a:t>
            </a:r>
            <a:r>
              <a:rPr lang="cs-CZ" altLang="cs-CZ" sz="2000" b="1"/>
              <a:t>pulmonary edema, swelling</a:t>
            </a:r>
            <a:endParaRPr lang="cs-CZ" altLang="cs-CZ" sz="2400" b="1"/>
          </a:p>
          <a:p>
            <a:pPr algn="r">
              <a:lnSpc>
                <a:spcPct val="70000"/>
              </a:lnSpc>
            </a:pP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0671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70672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grpSp>
        <p:nvGrpSpPr>
          <p:cNvPr id="7" name="Skupina 6"/>
          <p:cNvGrpSpPr>
            <a:grpSpLocks/>
          </p:cNvGrpSpPr>
          <p:nvPr/>
        </p:nvGrpSpPr>
        <p:grpSpPr bwMode="auto">
          <a:xfrm>
            <a:off x="1454150" y="2665413"/>
            <a:ext cx="4795838" cy="3667125"/>
            <a:chOff x="1454150" y="2665412"/>
            <a:chExt cx="4795841" cy="3667125"/>
          </a:xfrm>
        </p:grpSpPr>
        <p:sp>
          <p:nvSpPr>
            <p:cNvPr id="70684" name="Freeform 26"/>
            <p:cNvSpPr>
              <a:spLocks/>
            </p:cNvSpPr>
            <p:nvPr/>
          </p:nvSpPr>
          <p:spPr bwMode="auto">
            <a:xfrm>
              <a:off x="1454150" y="2665412"/>
              <a:ext cx="4795841" cy="3667125"/>
            </a:xfrm>
            <a:custGeom>
              <a:avLst/>
              <a:gdLst>
                <a:gd name="T0" fmla="*/ 2147483647 w 3684"/>
                <a:gd name="T1" fmla="*/ 2147483647 h 2820"/>
                <a:gd name="T2" fmla="*/ 2147483647 w 3684"/>
                <a:gd name="T3" fmla="*/ 2147483647 h 2820"/>
                <a:gd name="T4" fmla="*/ 2147483647 w 3684"/>
                <a:gd name="T5" fmla="*/ 2147483647 h 2820"/>
                <a:gd name="T6" fmla="*/ 0 w 3684"/>
                <a:gd name="T7" fmla="*/ 2147483647 h 28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84"/>
                <a:gd name="T13" fmla="*/ 0 h 2820"/>
                <a:gd name="T14" fmla="*/ 3684 w 3684"/>
                <a:gd name="T15" fmla="*/ 2820 h 28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84" h="2820">
                  <a:moveTo>
                    <a:pt x="3684" y="2820"/>
                  </a:moveTo>
                  <a:cubicBezTo>
                    <a:pt x="3500" y="2505"/>
                    <a:pt x="2926" y="1369"/>
                    <a:pt x="2581" y="923"/>
                  </a:cubicBezTo>
                  <a:cubicBezTo>
                    <a:pt x="2236" y="477"/>
                    <a:pt x="2046" y="292"/>
                    <a:pt x="1616" y="146"/>
                  </a:cubicBezTo>
                  <a:cubicBezTo>
                    <a:pt x="1186" y="0"/>
                    <a:pt x="337" y="68"/>
                    <a:pt x="0" y="47"/>
                  </a:cubicBezTo>
                </a:path>
              </a:pathLst>
            </a:custGeom>
            <a:noFill/>
            <a:ln w="19050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0685" name="Text Box 27"/>
            <p:cNvSpPr txBox="1">
              <a:spLocks noChangeArrowheads="1"/>
            </p:cNvSpPr>
            <p:nvPr/>
          </p:nvSpPr>
          <p:spPr bwMode="auto">
            <a:xfrm rot="3585749">
              <a:off x="4520623" y="4629811"/>
              <a:ext cx="275113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cs-CZ" sz="2400"/>
                <a:t>vasoconstriction</a:t>
              </a:r>
            </a:p>
          </p:txBody>
        </p:sp>
      </p:grp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214813" y="2844800"/>
            <a:ext cx="487362" cy="546100"/>
            <a:chOff x="2655" y="1792"/>
            <a:chExt cx="307" cy="344"/>
          </a:xfrm>
        </p:grpSpPr>
        <p:sp>
          <p:nvSpPr>
            <p:cNvPr id="70682" name="Oval 10"/>
            <p:cNvSpPr>
              <a:spLocks noChangeArrowheads="1"/>
            </p:cNvSpPr>
            <p:nvPr/>
          </p:nvSpPr>
          <p:spPr bwMode="auto">
            <a:xfrm>
              <a:off x="2849" y="2009"/>
              <a:ext cx="113" cy="127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70683" name="Freeform 11"/>
            <p:cNvSpPr>
              <a:spLocks/>
            </p:cNvSpPr>
            <p:nvPr/>
          </p:nvSpPr>
          <p:spPr bwMode="auto">
            <a:xfrm>
              <a:off x="2655" y="1792"/>
              <a:ext cx="232" cy="247"/>
            </a:xfrm>
            <a:custGeom>
              <a:avLst/>
              <a:gdLst>
                <a:gd name="T0" fmla="*/ 0 w 232"/>
                <a:gd name="T1" fmla="*/ 0 h 247"/>
                <a:gd name="T2" fmla="*/ 158 w 232"/>
                <a:gd name="T3" fmla="*/ 143 h 247"/>
                <a:gd name="T4" fmla="*/ 232 w 232"/>
                <a:gd name="T5" fmla="*/ 247 h 247"/>
                <a:gd name="T6" fmla="*/ 0 60000 65536"/>
                <a:gd name="T7" fmla="*/ 0 60000 65536"/>
                <a:gd name="T8" fmla="*/ 0 60000 65536"/>
                <a:gd name="T9" fmla="*/ 0 w 232"/>
                <a:gd name="T10" fmla="*/ 0 h 247"/>
                <a:gd name="T11" fmla="*/ 232 w 232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2" h="247">
                  <a:moveTo>
                    <a:pt x="0" y="0"/>
                  </a:moveTo>
                  <a:cubicBezTo>
                    <a:pt x="26" y="24"/>
                    <a:pt x="119" y="102"/>
                    <a:pt x="158" y="143"/>
                  </a:cubicBezTo>
                  <a:cubicBezTo>
                    <a:pt x="197" y="184"/>
                    <a:pt x="217" y="225"/>
                    <a:pt x="232" y="247"/>
                  </a:cubicBezTo>
                </a:path>
              </a:pathLst>
            </a:custGeom>
            <a:noFill/>
            <a:ln w="28575" cmpd="sng">
              <a:solidFill>
                <a:srgbClr val="FF0066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518025" y="2794000"/>
            <a:ext cx="777875" cy="596900"/>
            <a:chOff x="2923" y="1760"/>
            <a:chExt cx="413" cy="308"/>
          </a:xfrm>
        </p:grpSpPr>
        <p:sp>
          <p:nvSpPr>
            <p:cNvPr id="70680" name="Oval 13"/>
            <p:cNvSpPr>
              <a:spLocks noChangeArrowheads="1"/>
            </p:cNvSpPr>
            <p:nvPr/>
          </p:nvSpPr>
          <p:spPr bwMode="auto">
            <a:xfrm>
              <a:off x="3223" y="1760"/>
              <a:ext cx="113" cy="127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70681" name="Line 14"/>
            <p:cNvSpPr>
              <a:spLocks noChangeShapeType="1"/>
            </p:cNvSpPr>
            <p:nvPr/>
          </p:nvSpPr>
          <p:spPr bwMode="auto">
            <a:xfrm flipV="1">
              <a:off x="2923" y="1843"/>
              <a:ext cx="322" cy="225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3" name="Oval 8"/>
          <p:cNvSpPr>
            <a:spLocks noChangeArrowheads="1"/>
          </p:cNvSpPr>
          <p:nvPr/>
        </p:nvSpPr>
        <p:spPr bwMode="auto">
          <a:xfrm>
            <a:off x="4356100" y="3348038"/>
            <a:ext cx="179388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grpSp>
        <p:nvGrpSpPr>
          <p:cNvPr id="12" name="Skupina 11"/>
          <p:cNvGrpSpPr>
            <a:grpSpLocks/>
          </p:cNvGrpSpPr>
          <p:nvPr/>
        </p:nvGrpSpPr>
        <p:grpSpPr bwMode="auto">
          <a:xfrm>
            <a:off x="5356225" y="6237288"/>
            <a:ext cx="611188" cy="138112"/>
            <a:chOff x="5356339" y="6237312"/>
            <a:chExt cx="611861" cy="138088"/>
          </a:xfrm>
        </p:grpSpPr>
        <p:cxnSp>
          <p:nvCxnSpPr>
            <p:cNvPr id="10" name="Přímá spojnice se šipkou 9"/>
            <p:cNvCxnSpPr/>
            <p:nvPr/>
          </p:nvCxnSpPr>
          <p:spPr>
            <a:xfrm>
              <a:off x="5356339" y="6332545"/>
              <a:ext cx="503792" cy="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ál 10"/>
            <p:cNvSpPr/>
            <p:nvPr/>
          </p:nvSpPr>
          <p:spPr>
            <a:xfrm>
              <a:off x="5796561" y="6237312"/>
              <a:ext cx="171639" cy="1380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05008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3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123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3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9" grpId="0" animBg="1"/>
      <p:bldP spid="123920" grpId="0" animBg="1"/>
      <p:bldP spid="123924" grpId="0" animBg="1" autoUpdateAnimBg="0"/>
      <p:bldP spid="123925" grpId="0" animBg="1" autoUpdateAnimBg="0"/>
      <p:bldP spid="123932" grpId="0"/>
      <p:bldP spid="33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Line 6"/>
          <p:cNvSpPr>
            <a:spLocks noChangeShapeType="1"/>
          </p:cNvSpPr>
          <p:nvPr/>
        </p:nvSpPr>
        <p:spPr bwMode="auto">
          <a:xfrm>
            <a:off x="827088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683" name="Line 7"/>
          <p:cNvSpPr>
            <a:spLocks noChangeShapeType="1"/>
          </p:cNvSpPr>
          <p:nvPr/>
        </p:nvSpPr>
        <p:spPr bwMode="auto">
          <a:xfrm>
            <a:off x="827088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684" name="Text Box 19"/>
          <p:cNvSpPr txBox="1">
            <a:spLocks noChangeArrowheads="1"/>
          </p:cNvSpPr>
          <p:nvPr/>
        </p:nvSpPr>
        <p:spPr bwMode="auto">
          <a:xfrm>
            <a:off x="2894013" y="256540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1685" name="Text Box 19"/>
          <p:cNvSpPr txBox="1">
            <a:spLocks noChangeArrowheads="1"/>
          </p:cNvSpPr>
          <p:nvPr/>
        </p:nvSpPr>
        <p:spPr bwMode="auto">
          <a:xfrm>
            <a:off x="7937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 bwMode="auto">
          <a:xfrm flipH="1" flipV="1">
            <a:off x="1042988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>
            <a:stCxn id="71683" idx="0"/>
          </p:cNvCxnSpPr>
          <p:nvPr/>
        </p:nvCxnSpPr>
        <p:spPr bwMode="auto">
          <a:xfrm flipV="1">
            <a:off x="827088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88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1692" name="TextovéPole 10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2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2739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740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741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2742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2740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707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2711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2712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2713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2714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2712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2712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/>
          <p:cNvCxnSpPr/>
          <p:nvPr/>
        </p:nvCxnSpPr>
        <p:spPr bwMode="auto">
          <a:xfrm flipV="1">
            <a:off x="5253038" y="522288"/>
            <a:ext cx="1871662" cy="20145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2737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35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2736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sp>
        <p:nvSpPr>
          <p:cNvPr id="40" name="Ovál 39"/>
          <p:cNvSpPr/>
          <p:nvPr/>
        </p:nvSpPr>
        <p:spPr>
          <a:xfrm>
            <a:off x="6207602" y="1376789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Ovál 40"/>
          <p:cNvSpPr/>
          <p:nvPr/>
        </p:nvSpPr>
        <p:spPr>
          <a:xfrm>
            <a:off x="6494425" y="1700808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Ovál 41"/>
          <p:cNvSpPr/>
          <p:nvPr/>
        </p:nvSpPr>
        <p:spPr>
          <a:xfrm>
            <a:off x="5899140" y="10527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2731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2732" name="TextovéPole 47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2733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2734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35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378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378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378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78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378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731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3735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36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37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3738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3736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3736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743" name="Line 6"/>
          <p:cNvSpPr>
            <a:spLocks noChangeShapeType="1"/>
          </p:cNvSpPr>
          <p:nvPr/>
        </p:nvSpPr>
        <p:spPr bwMode="auto">
          <a:xfrm>
            <a:off x="971550" y="4005263"/>
            <a:ext cx="0" cy="2230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44" name="Line 7"/>
          <p:cNvSpPr>
            <a:spLocks noChangeShapeType="1"/>
          </p:cNvSpPr>
          <p:nvPr/>
        </p:nvSpPr>
        <p:spPr bwMode="auto">
          <a:xfrm>
            <a:off x="971550" y="6235700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45" name="Text Box 19"/>
          <p:cNvSpPr txBox="1">
            <a:spLocks noChangeArrowheads="1"/>
          </p:cNvSpPr>
          <p:nvPr/>
        </p:nvSpPr>
        <p:spPr bwMode="auto">
          <a:xfrm>
            <a:off x="3038475" y="6235700"/>
            <a:ext cx="741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3746" name="Text Box 19"/>
          <p:cNvSpPr txBox="1">
            <a:spLocks noChangeArrowheads="1"/>
          </p:cNvSpPr>
          <p:nvPr/>
        </p:nvSpPr>
        <p:spPr bwMode="auto">
          <a:xfrm>
            <a:off x="223838" y="4030663"/>
            <a:ext cx="74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24" name="Přímá spojnice 23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 bwMode="auto">
          <a:xfrm flipV="1">
            <a:off x="971550" y="4216400"/>
            <a:ext cx="1871663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749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3782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3750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3781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40" name="Přímá spojnice 39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 bwMode="auto">
          <a:xfrm flipH="1" flipV="1">
            <a:off x="1025525" y="4710113"/>
            <a:ext cx="2011363" cy="15271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/>
          <p:cNvCxnSpPr/>
          <p:nvPr/>
        </p:nvCxnSpPr>
        <p:spPr bwMode="auto">
          <a:xfrm flipH="1" flipV="1">
            <a:off x="1763713" y="4005263"/>
            <a:ext cx="1274762" cy="22256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Skupina 47"/>
          <p:cNvGrpSpPr>
            <a:grpSpLocks/>
          </p:cNvGrpSpPr>
          <p:nvPr/>
        </p:nvGrpSpPr>
        <p:grpSpPr bwMode="auto">
          <a:xfrm rot="2390847">
            <a:off x="828675" y="4619625"/>
            <a:ext cx="1144588" cy="349250"/>
            <a:chOff x="6545395" y="15063"/>
            <a:chExt cx="1145584" cy="348951"/>
          </a:xfrm>
        </p:grpSpPr>
        <p:sp>
          <p:nvSpPr>
            <p:cNvPr id="49" name="Šipka dolů 48"/>
            <p:cNvSpPr/>
            <p:nvPr/>
          </p:nvSpPr>
          <p:spPr>
            <a:xfrm rot="10800000">
              <a:off x="6544653" y="14411"/>
              <a:ext cx="247866" cy="32674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3779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51" name="Skupina 50"/>
          <p:cNvGrpSpPr>
            <a:grpSpLocks/>
          </p:cNvGrpSpPr>
          <p:nvPr/>
        </p:nvGrpSpPr>
        <p:grpSpPr bwMode="auto">
          <a:xfrm rot="3614071">
            <a:off x="1402557" y="4071144"/>
            <a:ext cx="1208087" cy="365125"/>
            <a:chOff x="6545395" y="-23164"/>
            <a:chExt cx="1208595" cy="365421"/>
          </a:xfrm>
        </p:grpSpPr>
        <p:sp>
          <p:nvSpPr>
            <p:cNvPr id="52" name="Šipka dolů 51"/>
            <p:cNvSpPr/>
            <p:nvPr/>
          </p:nvSpPr>
          <p:spPr>
            <a:xfrm rot="21388167">
              <a:off x="6543089" y="16222"/>
              <a:ext cx="247754" cy="32729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3777" name="Text Box 19"/>
            <p:cNvSpPr txBox="1">
              <a:spLocks noChangeArrowheads="1"/>
            </p:cNvSpPr>
            <p:nvPr/>
          </p:nvSpPr>
          <p:spPr bwMode="auto">
            <a:xfrm>
              <a:off x="6811103" y="-23164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sp>
        <p:nvSpPr>
          <p:cNvPr id="57" name="Ovál 56"/>
          <p:cNvSpPr/>
          <p:nvPr/>
        </p:nvSpPr>
        <p:spPr>
          <a:xfrm>
            <a:off x="5906889" y="1060485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8" name="Ovál 57"/>
          <p:cNvSpPr/>
          <p:nvPr/>
        </p:nvSpPr>
        <p:spPr>
          <a:xfrm>
            <a:off x="6503383" y="169079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9" name="Ovál 58"/>
          <p:cNvSpPr/>
          <p:nvPr/>
        </p:nvSpPr>
        <p:spPr>
          <a:xfrm>
            <a:off x="1935883" y="504417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0" name="Ovál 59"/>
          <p:cNvSpPr/>
          <p:nvPr/>
        </p:nvSpPr>
        <p:spPr>
          <a:xfrm>
            <a:off x="1750855" y="526019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1" name="Ovál 60"/>
          <p:cNvSpPr/>
          <p:nvPr/>
        </p:nvSpPr>
        <p:spPr>
          <a:xfrm>
            <a:off x="2182903" y="4776663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3771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3772" name="Text Box 15"/>
          <p:cNvSpPr txBox="1">
            <a:spLocks noChangeArrowheads="1"/>
          </p:cNvSpPr>
          <p:nvPr/>
        </p:nvSpPr>
        <p:spPr bwMode="auto">
          <a:xfrm>
            <a:off x="917575" y="6484938"/>
            <a:ext cx="3184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3773" name="TextovéPole 63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3774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3775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2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4829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4830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4831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4832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4830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755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4759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0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1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4762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4760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4760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67" name="Line 6"/>
          <p:cNvSpPr>
            <a:spLocks noChangeShapeType="1"/>
          </p:cNvSpPr>
          <p:nvPr/>
        </p:nvSpPr>
        <p:spPr bwMode="auto">
          <a:xfrm>
            <a:off x="971550" y="4005263"/>
            <a:ext cx="0" cy="2230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8" name="Line 7"/>
          <p:cNvSpPr>
            <a:spLocks noChangeShapeType="1"/>
          </p:cNvSpPr>
          <p:nvPr/>
        </p:nvSpPr>
        <p:spPr bwMode="auto">
          <a:xfrm>
            <a:off x="971550" y="6235700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9" name="Text Box 19"/>
          <p:cNvSpPr txBox="1">
            <a:spLocks noChangeArrowheads="1"/>
          </p:cNvSpPr>
          <p:nvPr/>
        </p:nvSpPr>
        <p:spPr bwMode="auto">
          <a:xfrm>
            <a:off x="3038475" y="6235700"/>
            <a:ext cx="741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4770" name="Text Box 19"/>
          <p:cNvSpPr txBox="1">
            <a:spLocks noChangeArrowheads="1"/>
          </p:cNvSpPr>
          <p:nvPr/>
        </p:nvSpPr>
        <p:spPr bwMode="auto">
          <a:xfrm>
            <a:off x="223838" y="4030663"/>
            <a:ext cx="74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24" name="Přímá spojnice 23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 bwMode="auto">
          <a:xfrm flipV="1">
            <a:off x="971550" y="4216400"/>
            <a:ext cx="1871663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73" name="Line 6"/>
          <p:cNvSpPr>
            <a:spLocks noChangeShapeType="1"/>
          </p:cNvSpPr>
          <p:nvPr/>
        </p:nvSpPr>
        <p:spPr bwMode="auto">
          <a:xfrm>
            <a:off x="5319713" y="4030663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74" name="Line 7"/>
          <p:cNvSpPr>
            <a:spLocks noChangeShapeType="1"/>
          </p:cNvSpPr>
          <p:nvPr/>
        </p:nvSpPr>
        <p:spPr bwMode="auto">
          <a:xfrm>
            <a:off x="5319713" y="6262688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75" name="Text Box 19"/>
          <p:cNvSpPr txBox="1">
            <a:spLocks noChangeArrowheads="1"/>
          </p:cNvSpPr>
          <p:nvPr/>
        </p:nvSpPr>
        <p:spPr bwMode="auto">
          <a:xfrm>
            <a:off x="7386638" y="6262688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4776" name="Text Box 19"/>
          <p:cNvSpPr txBox="1">
            <a:spLocks noChangeArrowheads="1"/>
          </p:cNvSpPr>
          <p:nvPr/>
        </p:nvSpPr>
        <p:spPr bwMode="auto">
          <a:xfrm>
            <a:off x="4572000" y="4056063"/>
            <a:ext cx="747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31" name="Přímá spojnice 30"/>
          <p:cNvCxnSpPr/>
          <p:nvPr/>
        </p:nvCxnSpPr>
        <p:spPr bwMode="auto">
          <a:xfrm flipH="1" flipV="1">
            <a:off x="5535613" y="42465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 bwMode="auto">
          <a:xfrm flipV="1">
            <a:off x="5319713" y="4241800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779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4827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4780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4826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41" name="Přímá spojnice 40"/>
          <p:cNvCxnSpPr/>
          <p:nvPr/>
        </p:nvCxnSpPr>
        <p:spPr bwMode="auto">
          <a:xfrm flipH="1" flipV="1">
            <a:off x="1025525" y="4710113"/>
            <a:ext cx="2011363" cy="15271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/>
          <p:cNvCxnSpPr/>
          <p:nvPr/>
        </p:nvCxnSpPr>
        <p:spPr bwMode="auto">
          <a:xfrm flipH="1" flipV="1">
            <a:off x="1763713" y="4005263"/>
            <a:ext cx="1274762" cy="22256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783" name="Skupina 47"/>
          <p:cNvGrpSpPr>
            <a:grpSpLocks/>
          </p:cNvGrpSpPr>
          <p:nvPr/>
        </p:nvGrpSpPr>
        <p:grpSpPr bwMode="auto">
          <a:xfrm rot="2390847">
            <a:off x="828675" y="4619625"/>
            <a:ext cx="1144588" cy="349250"/>
            <a:chOff x="6545395" y="15063"/>
            <a:chExt cx="1145584" cy="348951"/>
          </a:xfrm>
        </p:grpSpPr>
        <p:sp>
          <p:nvSpPr>
            <p:cNvPr id="49" name="Šipka dolů 48"/>
            <p:cNvSpPr/>
            <p:nvPr/>
          </p:nvSpPr>
          <p:spPr>
            <a:xfrm rot="10800000">
              <a:off x="6544653" y="14411"/>
              <a:ext cx="247866" cy="32674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4824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74784" name="Skupina 50"/>
          <p:cNvGrpSpPr>
            <a:grpSpLocks/>
          </p:cNvGrpSpPr>
          <p:nvPr/>
        </p:nvGrpSpPr>
        <p:grpSpPr bwMode="auto">
          <a:xfrm rot="3614071">
            <a:off x="1402557" y="4071144"/>
            <a:ext cx="1208087" cy="365125"/>
            <a:chOff x="6545395" y="-23164"/>
            <a:chExt cx="1208595" cy="365421"/>
          </a:xfrm>
        </p:grpSpPr>
        <p:sp>
          <p:nvSpPr>
            <p:cNvPr id="52" name="Šipka dolů 51"/>
            <p:cNvSpPr/>
            <p:nvPr/>
          </p:nvSpPr>
          <p:spPr>
            <a:xfrm rot="21388167">
              <a:off x="6543089" y="16222"/>
              <a:ext cx="247754" cy="32729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4822" name="Text Box 19"/>
            <p:cNvSpPr txBox="1">
              <a:spLocks noChangeArrowheads="1"/>
            </p:cNvSpPr>
            <p:nvPr/>
          </p:nvSpPr>
          <p:spPr bwMode="auto">
            <a:xfrm>
              <a:off x="6811103" y="-23164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54" name="Přímá spojnice 53"/>
          <p:cNvCxnSpPr/>
          <p:nvPr/>
        </p:nvCxnSpPr>
        <p:spPr bwMode="auto">
          <a:xfrm flipH="1" flipV="1">
            <a:off x="5527675" y="4237038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54"/>
          <p:cNvCxnSpPr/>
          <p:nvPr/>
        </p:nvCxnSpPr>
        <p:spPr bwMode="auto">
          <a:xfrm flipH="1" flipV="1">
            <a:off x="5940425" y="4149725"/>
            <a:ext cx="1944688" cy="20970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55"/>
          <p:cNvCxnSpPr/>
          <p:nvPr/>
        </p:nvCxnSpPr>
        <p:spPr bwMode="auto">
          <a:xfrm flipH="1" flipV="1">
            <a:off x="5424488" y="4679950"/>
            <a:ext cx="1452562" cy="156686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Skupina 56"/>
          <p:cNvGrpSpPr>
            <a:grpSpLocks/>
          </p:cNvGrpSpPr>
          <p:nvPr/>
        </p:nvGrpSpPr>
        <p:grpSpPr bwMode="auto">
          <a:xfrm rot="2804106">
            <a:off x="4986338" y="4700587"/>
            <a:ext cx="1398588" cy="461963"/>
            <a:chOff x="7361838" y="657148"/>
            <a:chExt cx="1398563" cy="461665"/>
          </a:xfrm>
        </p:grpSpPr>
        <p:sp>
          <p:nvSpPr>
            <p:cNvPr id="74819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7361236" y="763337"/>
              <a:ext cx="247646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grpSp>
        <p:nvGrpSpPr>
          <p:cNvPr id="60" name="Skupina 59"/>
          <p:cNvGrpSpPr>
            <a:grpSpLocks/>
          </p:cNvGrpSpPr>
          <p:nvPr/>
        </p:nvGrpSpPr>
        <p:grpSpPr bwMode="auto">
          <a:xfrm rot="2841395">
            <a:off x="5464969" y="4088607"/>
            <a:ext cx="1365250" cy="461962"/>
            <a:chOff x="7361839" y="668891"/>
            <a:chExt cx="1365084" cy="461665"/>
          </a:xfrm>
        </p:grpSpPr>
        <p:sp>
          <p:nvSpPr>
            <p:cNvPr id="74817" name="Text Box 19"/>
            <p:cNvSpPr txBox="1">
              <a:spLocks noChangeArrowheads="1"/>
            </p:cNvSpPr>
            <p:nvPr/>
          </p:nvSpPr>
          <p:spPr bwMode="auto">
            <a:xfrm>
              <a:off x="7538777" y="668891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2" name="Šipka dolů 61"/>
            <p:cNvSpPr/>
            <p:nvPr/>
          </p:nvSpPr>
          <p:spPr>
            <a:xfrm rot="10649733">
              <a:off x="7361336" y="727320"/>
              <a:ext cx="247620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63" name="Ovál 62"/>
          <p:cNvSpPr/>
          <p:nvPr/>
        </p:nvSpPr>
        <p:spPr>
          <a:xfrm>
            <a:off x="5906889" y="1060485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4" name="Ovál 63"/>
          <p:cNvSpPr/>
          <p:nvPr/>
        </p:nvSpPr>
        <p:spPr>
          <a:xfrm>
            <a:off x="2164220" y="4773648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5" name="Ovál 64"/>
          <p:cNvSpPr/>
          <p:nvPr/>
        </p:nvSpPr>
        <p:spPr>
          <a:xfrm>
            <a:off x="6503383" y="169079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6" name="Ovál 65"/>
          <p:cNvSpPr/>
          <p:nvPr/>
        </p:nvSpPr>
        <p:spPr>
          <a:xfrm>
            <a:off x="1750855" y="525747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7" name="Ovál 66"/>
          <p:cNvSpPr/>
          <p:nvPr/>
        </p:nvSpPr>
        <p:spPr>
          <a:xfrm>
            <a:off x="6284694" y="505694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8" name="Ovál 67"/>
          <p:cNvSpPr/>
          <p:nvPr/>
        </p:nvSpPr>
        <p:spPr>
          <a:xfrm>
            <a:off x="6545728" y="480049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9" name="Ovál 68"/>
          <p:cNvSpPr/>
          <p:nvPr/>
        </p:nvSpPr>
        <p:spPr>
          <a:xfrm>
            <a:off x="6047836" y="5332694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4811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4812" name="Text Box 15"/>
          <p:cNvSpPr txBox="1">
            <a:spLocks noChangeArrowheads="1"/>
          </p:cNvSpPr>
          <p:nvPr/>
        </p:nvSpPr>
        <p:spPr bwMode="auto">
          <a:xfrm>
            <a:off x="5202238" y="6491288"/>
            <a:ext cx="318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4813" name="Text Box 15"/>
          <p:cNvSpPr txBox="1">
            <a:spLocks noChangeArrowheads="1"/>
          </p:cNvSpPr>
          <p:nvPr/>
        </p:nvSpPr>
        <p:spPr bwMode="auto">
          <a:xfrm>
            <a:off x="858838" y="6484938"/>
            <a:ext cx="3184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4814" name="TextovéPole 73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4815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4816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68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5849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5850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5851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5852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5850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779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5783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84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85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5786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5784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5784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791" name="Line 6"/>
          <p:cNvSpPr>
            <a:spLocks noChangeShapeType="1"/>
          </p:cNvSpPr>
          <p:nvPr/>
        </p:nvSpPr>
        <p:spPr bwMode="auto">
          <a:xfrm>
            <a:off x="971550" y="4005263"/>
            <a:ext cx="0" cy="2230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2" name="Line 7"/>
          <p:cNvSpPr>
            <a:spLocks noChangeShapeType="1"/>
          </p:cNvSpPr>
          <p:nvPr/>
        </p:nvSpPr>
        <p:spPr bwMode="auto">
          <a:xfrm>
            <a:off x="971550" y="6235700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3" name="Text Box 19"/>
          <p:cNvSpPr txBox="1">
            <a:spLocks noChangeArrowheads="1"/>
          </p:cNvSpPr>
          <p:nvPr/>
        </p:nvSpPr>
        <p:spPr bwMode="auto">
          <a:xfrm>
            <a:off x="3038475" y="6235700"/>
            <a:ext cx="741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5794" name="Text Box 19"/>
          <p:cNvSpPr txBox="1">
            <a:spLocks noChangeArrowheads="1"/>
          </p:cNvSpPr>
          <p:nvPr/>
        </p:nvSpPr>
        <p:spPr bwMode="auto">
          <a:xfrm>
            <a:off x="223838" y="4030663"/>
            <a:ext cx="74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24" name="Přímá spojnice 23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 bwMode="auto">
          <a:xfrm flipV="1">
            <a:off x="971550" y="4216400"/>
            <a:ext cx="1871663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797" name="Line 6"/>
          <p:cNvSpPr>
            <a:spLocks noChangeShapeType="1"/>
          </p:cNvSpPr>
          <p:nvPr/>
        </p:nvSpPr>
        <p:spPr bwMode="auto">
          <a:xfrm>
            <a:off x="5319713" y="4030663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8" name="Line 7"/>
          <p:cNvSpPr>
            <a:spLocks noChangeShapeType="1"/>
          </p:cNvSpPr>
          <p:nvPr/>
        </p:nvSpPr>
        <p:spPr bwMode="auto">
          <a:xfrm>
            <a:off x="5319713" y="6262688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9" name="Text Box 19"/>
          <p:cNvSpPr txBox="1">
            <a:spLocks noChangeArrowheads="1"/>
          </p:cNvSpPr>
          <p:nvPr/>
        </p:nvSpPr>
        <p:spPr bwMode="auto">
          <a:xfrm>
            <a:off x="7386638" y="6262688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5800" name="Text Box 19"/>
          <p:cNvSpPr txBox="1">
            <a:spLocks noChangeArrowheads="1"/>
          </p:cNvSpPr>
          <p:nvPr/>
        </p:nvSpPr>
        <p:spPr bwMode="auto">
          <a:xfrm>
            <a:off x="4572000" y="4056063"/>
            <a:ext cx="747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31" name="Přímá spojnice 30"/>
          <p:cNvCxnSpPr/>
          <p:nvPr/>
        </p:nvCxnSpPr>
        <p:spPr bwMode="auto">
          <a:xfrm flipH="1" flipV="1">
            <a:off x="5535613" y="42465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 bwMode="auto">
          <a:xfrm flipV="1">
            <a:off x="5319713" y="4241800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803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5847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5804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5846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41" name="Přímá spojnice 40"/>
          <p:cNvCxnSpPr/>
          <p:nvPr/>
        </p:nvCxnSpPr>
        <p:spPr bwMode="auto">
          <a:xfrm flipH="1" flipV="1">
            <a:off x="1025525" y="4710113"/>
            <a:ext cx="2011363" cy="15271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/>
          <p:cNvCxnSpPr/>
          <p:nvPr/>
        </p:nvCxnSpPr>
        <p:spPr bwMode="auto">
          <a:xfrm flipH="1" flipV="1">
            <a:off x="1763713" y="4005263"/>
            <a:ext cx="1274762" cy="22256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807" name="Skupina 47"/>
          <p:cNvGrpSpPr>
            <a:grpSpLocks/>
          </p:cNvGrpSpPr>
          <p:nvPr/>
        </p:nvGrpSpPr>
        <p:grpSpPr bwMode="auto">
          <a:xfrm rot="2390847">
            <a:off x="828675" y="4619625"/>
            <a:ext cx="1144588" cy="349250"/>
            <a:chOff x="6545395" y="15063"/>
            <a:chExt cx="1145584" cy="348951"/>
          </a:xfrm>
        </p:grpSpPr>
        <p:sp>
          <p:nvSpPr>
            <p:cNvPr id="49" name="Šipka dolů 48"/>
            <p:cNvSpPr/>
            <p:nvPr/>
          </p:nvSpPr>
          <p:spPr>
            <a:xfrm rot="10800000">
              <a:off x="6544653" y="14411"/>
              <a:ext cx="247866" cy="32674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5844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75808" name="Skupina 50"/>
          <p:cNvGrpSpPr>
            <a:grpSpLocks/>
          </p:cNvGrpSpPr>
          <p:nvPr/>
        </p:nvGrpSpPr>
        <p:grpSpPr bwMode="auto">
          <a:xfrm rot="3614071">
            <a:off x="1402557" y="4071144"/>
            <a:ext cx="1208087" cy="365125"/>
            <a:chOff x="6545395" y="-23164"/>
            <a:chExt cx="1208595" cy="365421"/>
          </a:xfrm>
        </p:grpSpPr>
        <p:sp>
          <p:nvSpPr>
            <p:cNvPr id="52" name="Šipka dolů 51"/>
            <p:cNvSpPr/>
            <p:nvPr/>
          </p:nvSpPr>
          <p:spPr>
            <a:xfrm rot="21388167">
              <a:off x="6543089" y="16222"/>
              <a:ext cx="247754" cy="32729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5842" name="Text Box 19"/>
            <p:cNvSpPr txBox="1">
              <a:spLocks noChangeArrowheads="1"/>
            </p:cNvSpPr>
            <p:nvPr/>
          </p:nvSpPr>
          <p:spPr bwMode="auto">
            <a:xfrm>
              <a:off x="6811103" y="-23164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55" name="Přímá spojnice 54"/>
          <p:cNvCxnSpPr/>
          <p:nvPr/>
        </p:nvCxnSpPr>
        <p:spPr bwMode="auto">
          <a:xfrm flipH="1" flipV="1">
            <a:off x="5940425" y="4149725"/>
            <a:ext cx="1944688" cy="20970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55"/>
          <p:cNvCxnSpPr/>
          <p:nvPr/>
        </p:nvCxnSpPr>
        <p:spPr bwMode="auto">
          <a:xfrm flipH="1" flipV="1">
            <a:off x="5424488" y="4679950"/>
            <a:ext cx="1452562" cy="156686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811" name="Skupina 56"/>
          <p:cNvGrpSpPr>
            <a:grpSpLocks/>
          </p:cNvGrpSpPr>
          <p:nvPr/>
        </p:nvGrpSpPr>
        <p:grpSpPr bwMode="auto">
          <a:xfrm rot="2804106">
            <a:off x="4986338" y="4700587"/>
            <a:ext cx="1398588" cy="461963"/>
            <a:chOff x="7361838" y="657148"/>
            <a:chExt cx="1398563" cy="461665"/>
          </a:xfrm>
        </p:grpSpPr>
        <p:sp>
          <p:nvSpPr>
            <p:cNvPr id="75839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7361236" y="763337"/>
              <a:ext cx="247646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grpSp>
        <p:nvGrpSpPr>
          <p:cNvPr id="75812" name="Skupina 59"/>
          <p:cNvGrpSpPr>
            <a:grpSpLocks/>
          </p:cNvGrpSpPr>
          <p:nvPr/>
        </p:nvGrpSpPr>
        <p:grpSpPr bwMode="auto">
          <a:xfrm rot="2841395">
            <a:off x="5464969" y="4088607"/>
            <a:ext cx="1365250" cy="461962"/>
            <a:chOff x="7361839" y="668891"/>
            <a:chExt cx="1365084" cy="461665"/>
          </a:xfrm>
        </p:grpSpPr>
        <p:sp>
          <p:nvSpPr>
            <p:cNvPr id="75837" name="Text Box 19"/>
            <p:cNvSpPr txBox="1">
              <a:spLocks noChangeArrowheads="1"/>
            </p:cNvSpPr>
            <p:nvPr/>
          </p:nvSpPr>
          <p:spPr bwMode="auto">
            <a:xfrm>
              <a:off x="7538777" y="668891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2" name="Šipka dolů 61"/>
            <p:cNvSpPr/>
            <p:nvPr/>
          </p:nvSpPr>
          <p:spPr>
            <a:xfrm rot="10649733">
              <a:off x="7361336" y="727320"/>
              <a:ext cx="247620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63" name="Ovál 62"/>
          <p:cNvSpPr/>
          <p:nvPr/>
        </p:nvSpPr>
        <p:spPr>
          <a:xfrm>
            <a:off x="5906889" y="1060485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4" name="Ovál 63"/>
          <p:cNvSpPr/>
          <p:nvPr/>
        </p:nvSpPr>
        <p:spPr>
          <a:xfrm>
            <a:off x="2164220" y="4773648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5" name="Ovál 64"/>
          <p:cNvSpPr/>
          <p:nvPr/>
        </p:nvSpPr>
        <p:spPr>
          <a:xfrm>
            <a:off x="6503383" y="169079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6" name="Ovál 65"/>
          <p:cNvSpPr/>
          <p:nvPr/>
        </p:nvSpPr>
        <p:spPr>
          <a:xfrm>
            <a:off x="1750855" y="525747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8" name="Ovál 67"/>
          <p:cNvSpPr/>
          <p:nvPr/>
        </p:nvSpPr>
        <p:spPr>
          <a:xfrm>
            <a:off x="6545728" y="480049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9" name="Ovál 68"/>
          <p:cNvSpPr/>
          <p:nvPr/>
        </p:nvSpPr>
        <p:spPr>
          <a:xfrm>
            <a:off x="6047836" y="5332694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5831" name="TextovéPole 69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5832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5833" name="Text Box 15"/>
          <p:cNvSpPr txBox="1">
            <a:spLocks noChangeArrowheads="1"/>
          </p:cNvSpPr>
          <p:nvPr/>
        </p:nvSpPr>
        <p:spPr bwMode="auto">
          <a:xfrm>
            <a:off x="858838" y="6484938"/>
            <a:ext cx="3184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5834" name="Text Box 15"/>
          <p:cNvSpPr txBox="1">
            <a:spLocks noChangeArrowheads="1"/>
          </p:cNvSpPr>
          <p:nvPr/>
        </p:nvSpPr>
        <p:spPr bwMode="auto">
          <a:xfrm>
            <a:off x="5202238" y="6491288"/>
            <a:ext cx="318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5835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5836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20277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6810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6811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6812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6813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6811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803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6807" name="TextovéPole 1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  <p:sp>
        <p:nvSpPr>
          <p:cNvPr id="76808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6809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135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Obrázek 1">
            <a:extLst>
              <a:ext uri="{FF2B5EF4-FFF2-40B4-BE49-F238E27FC236}">
                <a16:creationId xmlns:a16="http://schemas.microsoft.com/office/drawing/2014/main" id="{7F53FFB6-B6E9-1847-17DD-9E1D19436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" y="31613"/>
            <a:ext cx="9134520" cy="682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extovéPole 2">
            <a:extLst>
              <a:ext uri="{FF2B5EF4-FFF2-40B4-BE49-F238E27FC236}">
                <a16:creationId xmlns:a16="http://schemas.microsoft.com/office/drawing/2014/main" id="{BE987319-19C3-6FBA-F2B0-1DDB60B13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0"/>
            <a:ext cx="3675506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 err="1"/>
              <a:t>Transmural</a:t>
            </a:r>
            <a:r>
              <a:rPr lang="cs-CZ" altLang="en-US" sz="2400" dirty="0"/>
              <a:t> </a:t>
            </a:r>
            <a:r>
              <a:rPr lang="cs-CZ" altLang="en-US" sz="2400" dirty="0" err="1"/>
              <a:t>pressure</a:t>
            </a:r>
            <a:endParaRPr lang="cs-CZ" altLang="en-US" sz="2400" dirty="0"/>
          </a:p>
        </p:txBody>
      </p:sp>
      <p:sp>
        <p:nvSpPr>
          <p:cNvPr id="79876" name="TextovéPole 3">
            <a:extLst>
              <a:ext uri="{FF2B5EF4-FFF2-40B4-BE49-F238E27FC236}">
                <a16:creationId xmlns:a16="http://schemas.microsoft.com/office/drawing/2014/main" id="{325454E0-D795-126D-EA9A-C46431FE0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0392" y="6096442"/>
            <a:ext cx="1152128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 err="1"/>
              <a:t>Volume</a:t>
            </a:r>
            <a:endParaRPr lang="cs-CZ" altLang="en-US" sz="2400" dirty="0"/>
          </a:p>
        </p:txBody>
      </p:sp>
      <p:sp>
        <p:nvSpPr>
          <p:cNvPr id="9" name="TextovéPole 7">
            <a:extLst>
              <a:ext uri="{FF2B5EF4-FFF2-40B4-BE49-F238E27FC236}">
                <a16:creationId xmlns:a16="http://schemas.microsoft.com/office/drawing/2014/main" id="{5F482D1A-9C04-7262-EE14-EF2E89F8CD3C}"/>
              </a:ext>
            </a:extLst>
          </p:cNvPr>
          <p:cNvSpPr txBox="1"/>
          <p:nvPr/>
        </p:nvSpPr>
        <p:spPr>
          <a:xfrm>
            <a:off x="2123728" y="554795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31EA10-5CAB-DA85-B7B4-A2F274073EB6}"/>
              </a:ext>
            </a:extLst>
          </p:cNvPr>
          <p:cNvSpPr/>
          <p:nvPr/>
        </p:nvSpPr>
        <p:spPr>
          <a:xfrm>
            <a:off x="6516216" y="2996952"/>
            <a:ext cx="90963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 err="1">
                <a:solidFill>
                  <a:schemeClr val="tx1"/>
                </a:solidFill>
              </a:rPr>
              <a:t>Volume</a:t>
            </a:r>
            <a:r>
              <a:rPr lang="cs-CZ" sz="1350" dirty="0">
                <a:solidFill>
                  <a:schemeClr val="tx1"/>
                </a:solidFill>
              </a:rPr>
              <a:t> </a:t>
            </a:r>
            <a:r>
              <a:rPr lang="cs-CZ" sz="1350" dirty="0" err="1">
                <a:solidFill>
                  <a:schemeClr val="tx1"/>
                </a:solidFill>
              </a:rPr>
              <a:t>increase</a:t>
            </a:r>
            <a:endParaRPr lang="cs-CZ" sz="1350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460DC1-C2D0-001F-B791-70D751597BB5}"/>
              </a:ext>
            </a:extLst>
          </p:cNvPr>
          <p:cNvSpPr/>
          <p:nvPr/>
        </p:nvSpPr>
        <p:spPr>
          <a:xfrm>
            <a:off x="4449068" y="2731145"/>
            <a:ext cx="98702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50" dirty="0">
                <a:solidFill>
                  <a:schemeClr val="tx1"/>
                </a:solidFill>
              </a:rPr>
              <a:t> </a:t>
            </a:r>
            <a:r>
              <a:rPr lang="cs-CZ" sz="1350" dirty="0">
                <a:solidFill>
                  <a:schemeClr val="tx1"/>
                </a:solidFill>
              </a:rPr>
              <a:t>I</a:t>
            </a:r>
            <a:r>
              <a:rPr lang="en-US" sz="1350" dirty="0" err="1">
                <a:solidFill>
                  <a:schemeClr val="tx1"/>
                </a:solidFill>
              </a:rPr>
              <a:t>ncrease</a:t>
            </a:r>
            <a:r>
              <a:rPr lang="en-US" sz="1350" dirty="0">
                <a:solidFill>
                  <a:schemeClr val="tx1"/>
                </a:solidFill>
              </a:rPr>
              <a:t> in venous ton</a:t>
            </a:r>
            <a:r>
              <a:rPr lang="cs-CZ" sz="135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86A9735-BA02-19FC-6384-3478089F50E5}"/>
              </a:ext>
            </a:extLst>
          </p:cNvPr>
          <p:cNvSpPr/>
          <p:nvPr/>
        </p:nvSpPr>
        <p:spPr>
          <a:xfrm>
            <a:off x="1123329" y="6093297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6E64E3-34D9-1694-4B0B-797900BDE656}"/>
              </a:ext>
            </a:extLst>
          </p:cNvPr>
          <p:cNvSpPr txBox="1"/>
          <p:nvPr/>
        </p:nvSpPr>
        <p:spPr>
          <a:xfrm>
            <a:off x="1187624" y="6048509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7">
            <a:extLst>
              <a:ext uri="{FF2B5EF4-FFF2-40B4-BE49-F238E27FC236}">
                <a16:creationId xmlns:a16="http://schemas.microsoft.com/office/drawing/2014/main" id="{4FD901FF-CD3D-733F-A88A-D7A1DD586C50}"/>
              </a:ext>
            </a:extLst>
          </p:cNvPr>
          <p:cNvSpPr txBox="1"/>
          <p:nvPr/>
        </p:nvSpPr>
        <p:spPr>
          <a:xfrm>
            <a:off x="218163" y="569850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10F1BE-841F-4F42-8306-E8FC0043BACE}"/>
              </a:ext>
            </a:extLst>
          </p:cNvPr>
          <p:cNvSpPr/>
          <p:nvPr/>
        </p:nvSpPr>
        <p:spPr>
          <a:xfrm>
            <a:off x="5292080" y="1700808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42B30-8132-DFC0-CDEF-FBB9F3BE4B64}"/>
              </a:ext>
            </a:extLst>
          </p:cNvPr>
          <p:cNvSpPr txBox="1"/>
          <p:nvPr/>
        </p:nvSpPr>
        <p:spPr>
          <a:xfrm>
            <a:off x="5220072" y="1656020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28392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reeform 12"/>
          <p:cNvSpPr>
            <a:spLocks/>
          </p:cNvSpPr>
          <p:nvPr/>
        </p:nvSpPr>
        <p:spPr bwMode="auto">
          <a:xfrm>
            <a:off x="827088" y="2349500"/>
            <a:ext cx="6985000" cy="3322638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77827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357563"/>
            <a:ext cx="182562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Line 6"/>
          <p:cNvSpPr>
            <a:spLocks noChangeShapeType="1"/>
          </p:cNvSpPr>
          <p:nvPr/>
        </p:nvSpPr>
        <p:spPr bwMode="auto">
          <a:xfrm>
            <a:off x="827088" y="404813"/>
            <a:ext cx="0" cy="525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29" name="Line 7"/>
          <p:cNvSpPr>
            <a:spLocks noChangeShapeType="1"/>
          </p:cNvSpPr>
          <p:nvPr/>
        </p:nvSpPr>
        <p:spPr bwMode="auto">
          <a:xfrm>
            <a:off x="827088" y="5661025"/>
            <a:ext cx="720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30" name="Freeform 8"/>
          <p:cNvSpPr>
            <a:spLocks/>
          </p:cNvSpPr>
          <p:nvPr/>
        </p:nvSpPr>
        <p:spPr bwMode="auto">
          <a:xfrm>
            <a:off x="827088" y="728663"/>
            <a:ext cx="6750050" cy="4932362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31" name="Freeform 12"/>
          <p:cNvSpPr>
            <a:spLocks/>
          </p:cNvSpPr>
          <p:nvPr/>
        </p:nvSpPr>
        <p:spPr bwMode="auto">
          <a:xfrm>
            <a:off x="827088" y="644525"/>
            <a:ext cx="6970712" cy="5016500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32" name="Oval 10"/>
          <p:cNvSpPr>
            <a:spLocks noChangeArrowheads="1"/>
          </p:cNvSpPr>
          <p:nvPr/>
        </p:nvSpPr>
        <p:spPr bwMode="auto">
          <a:xfrm>
            <a:off x="4572000" y="1268413"/>
            <a:ext cx="144463" cy="144462"/>
          </a:xfrm>
          <a:prstGeom prst="ellipse">
            <a:avLst/>
          </a:prstGeom>
          <a:solidFill>
            <a:srgbClr val="00CC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53258" name="Freeform 13"/>
          <p:cNvSpPr>
            <a:spLocks/>
          </p:cNvSpPr>
          <p:nvPr/>
        </p:nvSpPr>
        <p:spPr bwMode="auto">
          <a:xfrm>
            <a:off x="830263" y="476250"/>
            <a:ext cx="7989887" cy="4968875"/>
          </a:xfrm>
          <a:custGeom>
            <a:avLst/>
            <a:gdLst>
              <a:gd name="T0" fmla="*/ 0 w 4496"/>
              <a:gd name="T1" fmla="*/ 2147483647 h 2195"/>
              <a:gd name="T2" fmla="*/ 2147483647 w 4496"/>
              <a:gd name="T3" fmla="*/ 2147483647 h 2195"/>
              <a:gd name="T4" fmla="*/ 2147483647 w 4496"/>
              <a:gd name="T5" fmla="*/ 2147483647 h 2195"/>
              <a:gd name="T6" fmla="*/ 0 60000 65536"/>
              <a:gd name="T7" fmla="*/ 0 60000 65536"/>
              <a:gd name="T8" fmla="*/ 0 60000 65536"/>
              <a:gd name="T9" fmla="*/ 0 w 4496"/>
              <a:gd name="T10" fmla="*/ 0 h 2195"/>
              <a:gd name="T11" fmla="*/ 4496 w 4496"/>
              <a:gd name="T12" fmla="*/ 2195 h 21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96" h="2195">
                <a:moveTo>
                  <a:pt x="0" y="83"/>
                </a:moveTo>
                <a:cubicBezTo>
                  <a:pt x="438" y="128"/>
                  <a:pt x="1883" y="0"/>
                  <a:pt x="2632" y="352"/>
                </a:cubicBezTo>
                <a:cubicBezTo>
                  <a:pt x="3463" y="843"/>
                  <a:pt x="4108" y="1811"/>
                  <a:pt x="4496" y="219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59" name="Oval 14"/>
          <p:cNvSpPr>
            <a:spLocks noChangeArrowheads="1"/>
          </p:cNvSpPr>
          <p:nvPr/>
        </p:nvSpPr>
        <p:spPr bwMode="auto">
          <a:xfrm>
            <a:off x="6588125" y="2347913"/>
            <a:ext cx="144463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7835" name="Text Box 15"/>
          <p:cNvSpPr txBox="1">
            <a:spLocks noChangeArrowheads="1"/>
          </p:cNvSpPr>
          <p:nvPr/>
        </p:nvSpPr>
        <p:spPr bwMode="auto">
          <a:xfrm>
            <a:off x="3543300" y="5824538"/>
            <a:ext cx="208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sp>
        <p:nvSpPr>
          <p:cNvPr id="53261" name="AutoShape 16"/>
          <p:cNvSpPr>
            <a:spLocks noChangeArrowheads="1"/>
          </p:cNvSpPr>
          <p:nvPr/>
        </p:nvSpPr>
        <p:spPr bwMode="auto">
          <a:xfrm rot="1607315">
            <a:off x="4635500" y="1684338"/>
            <a:ext cx="1963738" cy="360362"/>
          </a:xfrm>
          <a:prstGeom prst="rightArrow">
            <a:avLst>
              <a:gd name="adj1" fmla="val 50000"/>
              <a:gd name="adj2" fmla="val 1362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7837" name="Text Box 19"/>
          <p:cNvSpPr txBox="1">
            <a:spLocks noChangeArrowheads="1"/>
          </p:cNvSpPr>
          <p:nvPr/>
        </p:nvSpPr>
        <p:spPr bwMode="auto">
          <a:xfrm>
            <a:off x="7451725" y="6092825"/>
            <a:ext cx="1101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preload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53263" name="Text Box 16"/>
          <p:cNvSpPr txBox="1">
            <a:spLocks noChangeArrowheads="1"/>
          </p:cNvSpPr>
          <p:nvPr/>
        </p:nvSpPr>
        <p:spPr bwMode="auto">
          <a:xfrm rot="3413935">
            <a:off x="6257925" y="3224213"/>
            <a:ext cx="30829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cs-CZ"/>
          </a:p>
          <a:p>
            <a:pPr eaLnBrk="1" hangingPunct="1"/>
            <a:r>
              <a:rPr lang="en-US" altLang="cs-CZ"/>
              <a:t>Retention volume</a:t>
            </a:r>
            <a:br>
              <a:rPr lang="en-US" altLang="cs-CZ"/>
            </a:br>
            <a:br>
              <a:rPr lang="en-US" altLang="cs-CZ"/>
            </a:br>
            <a:r>
              <a:rPr lang="en-US" altLang="cs-CZ"/>
              <a:t>The increase in venous tone</a:t>
            </a:r>
          </a:p>
        </p:txBody>
      </p:sp>
      <p:sp>
        <p:nvSpPr>
          <p:cNvPr id="77839" name="Text Box 17"/>
          <p:cNvSpPr txBox="1">
            <a:spLocks noChangeArrowheads="1"/>
          </p:cNvSpPr>
          <p:nvPr/>
        </p:nvSpPr>
        <p:spPr bwMode="auto">
          <a:xfrm rot="-236711">
            <a:off x="6681788" y="1971675"/>
            <a:ext cx="2295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Cardiac insufficiency</a:t>
            </a:r>
          </a:p>
        </p:txBody>
      </p:sp>
      <p:sp>
        <p:nvSpPr>
          <p:cNvPr id="77840" name="Text Box 5"/>
          <p:cNvSpPr txBox="1">
            <a:spLocks noChangeArrowheads="1"/>
          </p:cNvSpPr>
          <p:nvPr/>
        </p:nvSpPr>
        <p:spPr bwMode="auto">
          <a:xfrm>
            <a:off x="6011863" y="5661025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sp>
        <p:nvSpPr>
          <p:cNvPr id="77841" name="Text Box 19"/>
          <p:cNvSpPr txBox="1">
            <a:spLocks noChangeArrowheads="1"/>
          </p:cNvSpPr>
          <p:nvPr/>
        </p:nvSpPr>
        <p:spPr bwMode="auto">
          <a:xfrm>
            <a:off x="0" y="0"/>
            <a:ext cx="199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Cardiac output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54290" name="Oval 11"/>
          <p:cNvSpPr>
            <a:spLocks noChangeArrowheads="1"/>
          </p:cNvSpPr>
          <p:nvPr/>
        </p:nvSpPr>
        <p:spPr bwMode="auto">
          <a:xfrm>
            <a:off x="4500563" y="2708275"/>
            <a:ext cx="144462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53269" name="Text Box 16"/>
          <p:cNvSpPr txBox="1">
            <a:spLocks noChangeArrowheads="1"/>
          </p:cNvSpPr>
          <p:nvPr/>
        </p:nvSpPr>
        <p:spPr bwMode="auto">
          <a:xfrm rot="2735838">
            <a:off x="4903788" y="4243388"/>
            <a:ext cx="30829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br>
              <a:rPr lang="en-US" altLang="cs-CZ"/>
            </a:br>
            <a:r>
              <a:rPr lang="en-US" altLang="cs-CZ"/>
              <a:t>Vasoconstriction</a:t>
            </a:r>
            <a:br>
              <a:rPr lang="en-US" altLang="cs-CZ"/>
            </a:br>
            <a:endParaRPr lang="en-US" altLang="cs-CZ"/>
          </a:p>
        </p:txBody>
      </p:sp>
      <p:sp>
        <p:nvSpPr>
          <p:cNvPr id="22" name="Freeform 9"/>
          <p:cNvSpPr>
            <a:spLocks/>
          </p:cNvSpPr>
          <p:nvPr/>
        </p:nvSpPr>
        <p:spPr bwMode="auto">
          <a:xfrm>
            <a:off x="827088" y="2349500"/>
            <a:ext cx="6707187" cy="3311525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45" name="Oval 11"/>
          <p:cNvSpPr>
            <a:spLocks noChangeArrowheads="1"/>
          </p:cNvSpPr>
          <p:nvPr/>
        </p:nvSpPr>
        <p:spPr bwMode="auto">
          <a:xfrm>
            <a:off x="5795963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7846" name="Oval 11"/>
          <p:cNvSpPr>
            <a:spLocks noChangeArrowheads="1"/>
          </p:cNvSpPr>
          <p:nvPr/>
        </p:nvSpPr>
        <p:spPr bwMode="auto">
          <a:xfrm>
            <a:off x="5948363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6" name="Oval 11"/>
          <p:cNvSpPr>
            <a:spLocks noChangeArrowheads="1"/>
          </p:cNvSpPr>
          <p:nvPr/>
        </p:nvSpPr>
        <p:spPr bwMode="auto">
          <a:xfrm>
            <a:off x="5867400" y="2420938"/>
            <a:ext cx="144463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75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  <p:bldP spid="53258" grpId="0" animBg="1"/>
      <p:bldP spid="53259" grpId="0" animBg="1"/>
      <p:bldP spid="53261" grpId="0" animBg="1"/>
      <p:bldP spid="53263" grpId="0"/>
      <p:bldP spid="54290" grpId="0" animBg="1"/>
      <p:bldP spid="53269" grpId="0"/>
      <p:bldP spid="22" grpId="0" animBg="1"/>
      <p:bldP spid="26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sp>
        <p:nvSpPr>
          <p:cNvPr id="78852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8853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78854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888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888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888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888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888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855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8859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60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61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8862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78860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/>
          <p:cNvCxnSpPr/>
          <p:nvPr/>
        </p:nvCxnSpPr>
        <p:spPr>
          <a:xfrm flipV="1">
            <a:off x="5435600" y="55880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/>
          <p:nvPr/>
        </p:nvCxnSpPr>
        <p:spPr>
          <a:xfrm flipH="1" flipV="1">
            <a:off x="5654675" y="54451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/>
          <p:cNvCxnSpPr>
            <a:stCxn id="78860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887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887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Skupina 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78882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2" name="Šipka dolů 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78880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2" name="Šipka dolů 31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" name="Skupina 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78878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3" name="Šipka dolů 32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78877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105972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10"/>
          <p:cNvSpPr>
            <a:spLocks/>
          </p:cNvSpPr>
          <p:nvPr/>
        </p:nvSpPr>
        <p:spPr bwMode="auto">
          <a:xfrm>
            <a:off x="779463" y="2181225"/>
            <a:ext cx="6321425" cy="3479800"/>
          </a:xfrm>
          <a:custGeom>
            <a:avLst/>
            <a:gdLst>
              <a:gd name="T0" fmla="*/ 0 w 3982"/>
              <a:gd name="T1" fmla="*/ 2147483647 h 2192"/>
              <a:gd name="T2" fmla="*/ 2147483647 w 3982"/>
              <a:gd name="T3" fmla="*/ 2147483647 h 2192"/>
              <a:gd name="T4" fmla="*/ 2147483647 w 3982"/>
              <a:gd name="T5" fmla="*/ 2147483647 h 2192"/>
              <a:gd name="T6" fmla="*/ 0 60000 65536"/>
              <a:gd name="T7" fmla="*/ 0 60000 65536"/>
              <a:gd name="T8" fmla="*/ 0 60000 65536"/>
              <a:gd name="T9" fmla="*/ 0 w 3982"/>
              <a:gd name="T10" fmla="*/ 0 h 2192"/>
              <a:gd name="T11" fmla="*/ 3982 w 3982"/>
              <a:gd name="T12" fmla="*/ 2192 h 2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82" h="2192">
                <a:moveTo>
                  <a:pt x="0" y="98"/>
                </a:moveTo>
                <a:cubicBezTo>
                  <a:pt x="353" y="139"/>
                  <a:pt x="1454" y="0"/>
                  <a:pt x="2118" y="349"/>
                </a:cubicBezTo>
                <a:cubicBezTo>
                  <a:pt x="2949" y="840"/>
                  <a:pt x="3594" y="1808"/>
                  <a:pt x="3982" y="219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9" name="Freeform 13"/>
          <p:cNvSpPr>
            <a:spLocks/>
          </p:cNvSpPr>
          <p:nvPr/>
        </p:nvSpPr>
        <p:spPr bwMode="auto">
          <a:xfrm>
            <a:off x="846138" y="404813"/>
            <a:ext cx="4949825" cy="5219700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6" name="Line 3"/>
          <p:cNvSpPr>
            <a:spLocks noChangeShapeType="1"/>
          </p:cNvSpPr>
          <p:nvPr/>
        </p:nvSpPr>
        <p:spPr bwMode="auto">
          <a:xfrm>
            <a:off x="827088" y="404813"/>
            <a:ext cx="0" cy="525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7" name="Line 4"/>
          <p:cNvSpPr>
            <a:spLocks noChangeShapeType="1"/>
          </p:cNvSpPr>
          <p:nvPr/>
        </p:nvSpPr>
        <p:spPr bwMode="auto">
          <a:xfrm>
            <a:off x="827088" y="5661025"/>
            <a:ext cx="720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8" name="Freeform 5"/>
          <p:cNvSpPr>
            <a:spLocks/>
          </p:cNvSpPr>
          <p:nvPr/>
        </p:nvSpPr>
        <p:spPr bwMode="auto">
          <a:xfrm>
            <a:off x="827088" y="728663"/>
            <a:ext cx="6750050" cy="4932362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9" name="Freeform 7"/>
          <p:cNvSpPr>
            <a:spLocks/>
          </p:cNvSpPr>
          <p:nvPr/>
        </p:nvSpPr>
        <p:spPr bwMode="auto">
          <a:xfrm>
            <a:off x="827088" y="647700"/>
            <a:ext cx="6970712" cy="5016500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80" name="Oval 8"/>
          <p:cNvSpPr>
            <a:spLocks noChangeArrowheads="1"/>
          </p:cNvSpPr>
          <p:nvPr/>
        </p:nvSpPr>
        <p:spPr bwMode="auto">
          <a:xfrm>
            <a:off x="4572000" y="1268413"/>
            <a:ext cx="144463" cy="144462"/>
          </a:xfrm>
          <a:prstGeom prst="ellipse">
            <a:avLst/>
          </a:prstGeom>
          <a:solidFill>
            <a:srgbClr val="00CC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2500313" y="2284413"/>
            <a:ext cx="144462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106" name="Oval 11"/>
          <p:cNvSpPr>
            <a:spLocks noChangeArrowheads="1"/>
          </p:cNvSpPr>
          <p:nvPr/>
        </p:nvSpPr>
        <p:spPr bwMode="auto">
          <a:xfrm>
            <a:off x="3235325" y="2381250"/>
            <a:ext cx="144463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9883" name="Text Box 12"/>
          <p:cNvSpPr txBox="1">
            <a:spLocks noChangeArrowheads="1"/>
          </p:cNvSpPr>
          <p:nvPr/>
        </p:nvSpPr>
        <p:spPr bwMode="auto">
          <a:xfrm>
            <a:off x="3543300" y="5824538"/>
            <a:ext cx="2171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sp>
        <p:nvSpPr>
          <p:cNvPr id="4108" name="AutoShape 15"/>
          <p:cNvSpPr>
            <a:spLocks noChangeArrowheads="1"/>
          </p:cNvSpPr>
          <p:nvPr/>
        </p:nvSpPr>
        <p:spPr bwMode="auto">
          <a:xfrm rot="9132602">
            <a:off x="2555875" y="1628775"/>
            <a:ext cx="2087563" cy="431800"/>
          </a:xfrm>
          <a:prstGeom prst="rightArrow">
            <a:avLst>
              <a:gd name="adj1" fmla="val 50000"/>
              <a:gd name="adj2" fmla="val 1208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79885" name="Skupina 1"/>
          <p:cNvGrpSpPr>
            <a:grpSpLocks/>
          </p:cNvGrpSpPr>
          <p:nvPr/>
        </p:nvGrpSpPr>
        <p:grpSpPr bwMode="auto">
          <a:xfrm>
            <a:off x="2800350" y="3860800"/>
            <a:ext cx="2749550" cy="1795463"/>
            <a:chOff x="2800350" y="3860800"/>
            <a:chExt cx="2749550" cy="1795463"/>
          </a:xfrm>
        </p:grpSpPr>
        <p:pic>
          <p:nvPicPr>
            <p:cNvPr id="79890" name="Picture 16" descr="MCj0221073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891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9886" name="Text Box 19"/>
          <p:cNvSpPr txBox="1">
            <a:spLocks noChangeArrowheads="1"/>
          </p:cNvSpPr>
          <p:nvPr/>
        </p:nvSpPr>
        <p:spPr bwMode="auto">
          <a:xfrm>
            <a:off x="0" y="0"/>
            <a:ext cx="199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Cardiac output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79887" name="Text Box 20"/>
          <p:cNvSpPr txBox="1">
            <a:spLocks noChangeArrowheads="1"/>
          </p:cNvSpPr>
          <p:nvPr/>
        </p:nvSpPr>
        <p:spPr bwMode="auto">
          <a:xfrm>
            <a:off x="7380288" y="5805488"/>
            <a:ext cx="1101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preload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 rot="2819676">
            <a:off x="3929857" y="3385344"/>
            <a:ext cx="46482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Loss of volume</a:t>
            </a:r>
            <a:br>
              <a:rPr lang="en-US" altLang="cs-CZ"/>
            </a:br>
            <a:r>
              <a:rPr lang="en-US" altLang="cs-CZ"/>
              <a:t>Vasoconstriction</a:t>
            </a:r>
            <a:br>
              <a:rPr lang="en-US" altLang="cs-CZ"/>
            </a:br>
            <a:r>
              <a:rPr lang="en-US" altLang="cs-CZ"/>
              <a:t>Compensation - an increase of venous tone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 rot="-435444">
            <a:off x="3127375" y="-92075"/>
            <a:ext cx="35829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cs-CZ"/>
          </a:p>
          <a:p>
            <a:pPr eaLnBrk="1" hangingPunct="1"/>
            <a:r>
              <a:rPr lang="en-US" altLang="cs-CZ"/>
              <a:t>Increased heart rate and inotrop</a:t>
            </a:r>
            <a:r>
              <a:rPr lang="cs-CZ" altLang="cs-CZ"/>
              <a:t>y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8503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4099" grpId="0" animBg="1"/>
      <p:bldP spid="4105" grpId="0" animBg="1"/>
      <p:bldP spid="4106" grpId="0" animBg="1"/>
      <p:bldP spid="4108" grpId="0" animBg="1"/>
      <p:bldP spid="46097" grpId="0"/>
      <p:bldP spid="46098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0899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0958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0959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0960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0961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0959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900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0904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51" name="Přímá spojnice 50"/>
          <p:cNvCxnSpPr>
            <a:stCxn id="80911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907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8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0909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0910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11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12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80911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0918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0919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0956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957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/>
          <p:nvPr/>
        </p:nvCxnSpPr>
        <p:spPr>
          <a:xfrm flipV="1">
            <a:off x="900113" y="3951288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922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23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24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0923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64" name="Přímá spojnice 63"/>
          <p:cNvCxnSpPr/>
          <p:nvPr/>
        </p:nvCxnSpPr>
        <p:spPr>
          <a:xfrm flipH="1" flipV="1">
            <a:off x="1116013" y="3962400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/>
          <p:cNvCxnSpPr/>
          <p:nvPr/>
        </p:nvCxnSpPr>
        <p:spPr>
          <a:xfrm flipV="1">
            <a:off x="901700" y="3963988"/>
            <a:ext cx="1871663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93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093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0934" name="Skupina 39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0954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2" name="Šipka dolů 4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0935" name="Skupina 42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0952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5" name="Šipka dolů 4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0936" name="Skupina 4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0950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5" name="Šipka dolů 5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57" name="Skupina 56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0948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8" name="Skupina 67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0946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0" name="Šipka dolů 69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1" name="Skupina 70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0944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" name="Šipka dolů 72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5" name="Skupina 7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0942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7" name="Šipka dolů 7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0941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111198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Freeform 3"/>
          <p:cNvSpPr>
            <a:spLocks/>
          </p:cNvSpPr>
          <p:nvPr/>
        </p:nvSpPr>
        <p:spPr bwMode="auto">
          <a:xfrm>
            <a:off x="846138" y="404813"/>
            <a:ext cx="5741987" cy="5219700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3" name="Line 4"/>
          <p:cNvSpPr>
            <a:spLocks noChangeShapeType="1"/>
          </p:cNvSpPr>
          <p:nvPr/>
        </p:nvSpPr>
        <p:spPr bwMode="auto">
          <a:xfrm>
            <a:off x="827088" y="404813"/>
            <a:ext cx="0" cy="525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4" name="Line 5"/>
          <p:cNvSpPr>
            <a:spLocks noChangeShapeType="1"/>
          </p:cNvSpPr>
          <p:nvPr/>
        </p:nvSpPr>
        <p:spPr bwMode="auto">
          <a:xfrm>
            <a:off x="827088" y="5661025"/>
            <a:ext cx="720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5" name="Freeform 6"/>
          <p:cNvSpPr>
            <a:spLocks/>
          </p:cNvSpPr>
          <p:nvPr/>
        </p:nvSpPr>
        <p:spPr bwMode="auto">
          <a:xfrm>
            <a:off x="827088" y="728663"/>
            <a:ext cx="6750050" cy="4932362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6" name="Freeform 7"/>
          <p:cNvSpPr>
            <a:spLocks/>
          </p:cNvSpPr>
          <p:nvPr/>
        </p:nvSpPr>
        <p:spPr bwMode="auto">
          <a:xfrm>
            <a:off x="827088" y="647700"/>
            <a:ext cx="6970712" cy="5016500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7" name="Oval 8"/>
          <p:cNvSpPr>
            <a:spLocks noChangeArrowheads="1"/>
          </p:cNvSpPr>
          <p:nvPr/>
        </p:nvSpPr>
        <p:spPr bwMode="auto">
          <a:xfrm>
            <a:off x="4643438" y="1268413"/>
            <a:ext cx="144462" cy="144462"/>
          </a:xfrm>
          <a:prstGeom prst="ellipse">
            <a:avLst/>
          </a:prstGeom>
          <a:solidFill>
            <a:srgbClr val="00CC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1928" name="Text Box 11"/>
          <p:cNvSpPr txBox="1">
            <a:spLocks noChangeArrowheads="1"/>
          </p:cNvSpPr>
          <p:nvPr/>
        </p:nvSpPr>
        <p:spPr bwMode="auto">
          <a:xfrm>
            <a:off x="3543300" y="5824538"/>
            <a:ext cx="1992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sp>
        <p:nvSpPr>
          <p:cNvPr id="6154" name="Freeform 12"/>
          <p:cNvSpPr>
            <a:spLocks/>
          </p:cNvSpPr>
          <p:nvPr/>
        </p:nvSpPr>
        <p:spPr bwMode="auto">
          <a:xfrm>
            <a:off x="827088" y="0"/>
            <a:ext cx="6978650" cy="5646738"/>
          </a:xfrm>
          <a:custGeom>
            <a:avLst/>
            <a:gdLst>
              <a:gd name="T0" fmla="*/ 0 w 4396"/>
              <a:gd name="T1" fmla="*/ 2147483647 h 3557"/>
              <a:gd name="T2" fmla="*/ 2147483647 w 4396"/>
              <a:gd name="T3" fmla="*/ 2147483647 h 3557"/>
              <a:gd name="T4" fmla="*/ 2147483647 w 4396"/>
              <a:gd name="T5" fmla="*/ 2147483647 h 3557"/>
              <a:gd name="T6" fmla="*/ 0 60000 65536"/>
              <a:gd name="T7" fmla="*/ 0 60000 65536"/>
              <a:gd name="T8" fmla="*/ 0 60000 65536"/>
              <a:gd name="T9" fmla="*/ 0 w 4396"/>
              <a:gd name="T10" fmla="*/ 0 h 3557"/>
              <a:gd name="T11" fmla="*/ 4396 w 4396"/>
              <a:gd name="T12" fmla="*/ 3557 h 35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96" h="3557">
                <a:moveTo>
                  <a:pt x="0" y="293"/>
                </a:moveTo>
                <a:cubicBezTo>
                  <a:pt x="476" y="335"/>
                  <a:pt x="2110" y="0"/>
                  <a:pt x="2843" y="544"/>
                </a:cubicBezTo>
                <a:cubicBezTo>
                  <a:pt x="3672" y="1327"/>
                  <a:pt x="4073" y="2929"/>
                  <a:pt x="4396" y="355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5" name="Oval 9"/>
          <p:cNvSpPr>
            <a:spLocks noChangeArrowheads="1"/>
          </p:cNvSpPr>
          <p:nvPr/>
        </p:nvSpPr>
        <p:spPr bwMode="auto">
          <a:xfrm>
            <a:off x="4932363" y="620713"/>
            <a:ext cx="144462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6156" name="Freeform 13"/>
          <p:cNvSpPr>
            <a:spLocks/>
          </p:cNvSpPr>
          <p:nvPr/>
        </p:nvSpPr>
        <p:spPr bwMode="auto">
          <a:xfrm>
            <a:off x="836613" y="1271588"/>
            <a:ext cx="4672012" cy="4389437"/>
          </a:xfrm>
          <a:custGeom>
            <a:avLst/>
            <a:gdLst>
              <a:gd name="T0" fmla="*/ 0 w 2712"/>
              <a:gd name="T1" fmla="*/ 2147483647 h 2765"/>
              <a:gd name="T2" fmla="*/ 2147483647 w 2712"/>
              <a:gd name="T3" fmla="*/ 2147483647 h 2765"/>
              <a:gd name="T4" fmla="*/ 2147483647 w 2712"/>
              <a:gd name="T5" fmla="*/ 2147483647 h 2765"/>
              <a:gd name="T6" fmla="*/ 0 60000 65536"/>
              <a:gd name="T7" fmla="*/ 0 60000 65536"/>
              <a:gd name="T8" fmla="*/ 0 60000 65536"/>
              <a:gd name="T9" fmla="*/ 0 w 2712"/>
              <a:gd name="T10" fmla="*/ 0 h 2765"/>
              <a:gd name="T11" fmla="*/ 2712 w 2712"/>
              <a:gd name="T12" fmla="*/ 2765 h 27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12" h="2765">
                <a:moveTo>
                  <a:pt x="0" y="237"/>
                </a:moveTo>
                <a:cubicBezTo>
                  <a:pt x="293" y="269"/>
                  <a:pt x="1300" y="0"/>
                  <a:pt x="1752" y="421"/>
                </a:cubicBezTo>
                <a:cubicBezTo>
                  <a:pt x="2264" y="1030"/>
                  <a:pt x="2512" y="2276"/>
                  <a:pt x="2712" y="276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7" name="Oval 10"/>
          <p:cNvSpPr>
            <a:spLocks noChangeArrowheads="1"/>
          </p:cNvSpPr>
          <p:nvPr/>
        </p:nvSpPr>
        <p:spPr bwMode="auto">
          <a:xfrm>
            <a:off x="3276600" y="1628775"/>
            <a:ext cx="144463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81933" name="Picture 17" descr="MCj0198735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716338"/>
            <a:ext cx="1511300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4" name="Text Box 18"/>
          <p:cNvSpPr txBox="1">
            <a:spLocks noChangeArrowheads="1"/>
          </p:cNvSpPr>
          <p:nvPr/>
        </p:nvSpPr>
        <p:spPr bwMode="auto">
          <a:xfrm>
            <a:off x="0" y="0"/>
            <a:ext cx="199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Cardiac output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81935" name="Text Box 19"/>
          <p:cNvSpPr txBox="1">
            <a:spLocks noChangeArrowheads="1"/>
          </p:cNvSpPr>
          <p:nvPr/>
        </p:nvSpPr>
        <p:spPr bwMode="auto">
          <a:xfrm>
            <a:off x="7380288" y="5805488"/>
            <a:ext cx="1101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preload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6163" name="Freeform 3"/>
          <p:cNvSpPr>
            <a:spLocks/>
          </p:cNvSpPr>
          <p:nvPr/>
        </p:nvSpPr>
        <p:spPr bwMode="auto">
          <a:xfrm>
            <a:off x="827088" y="1412875"/>
            <a:ext cx="7129462" cy="4248150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64" name="Oval 10"/>
          <p:cNvSpPr>
            <a:spLocks noChangeArrowheads="1"/>
          </p:cNvSpPr>
          <p:nvPr/>
        </p:nvSpPr>
        <p:spPr bwMode="auto">
          <a:xfrm>
            <a:off x="4067175" y="2276475"/>
            <a:ext cx="144463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6165" name="AutoShape 16"/>
          <p:cNvSpPr>
            <a:spLocks noChangeArrowheads="1"/>
          </p:cNvSpPr>
          <p:nvPr/>
        </p:nvSpPr>
        <p:spPr bwMode="auto">
          <a:xfrm rot="7140056">
            <a:off x="3922713" y="1555750"/>
            <a:ext cx="1000125" cy="587375"/>
          </a:xfrm>
          <a:prstGeom prst="rightArrow">
            <a:avLst>
              <a:gd name="adj1" fmla="val 50000"/>
              <a:gd name="adj2" fmla="val 425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8147" name="Text Box 19"/>
          <p:cNvSpPr txBox="1">
            <a:spLocks noChangeArrowheads="1"/>
          </p:cNvSpPr>
          <p:nvPr/>
        </p:nvSpPr>
        <p:spPr bwMode="auto">
          <a:xfrm rot="3762960">
            <a:off x="5903119" y="2315369"/>
            <a:ext cx="159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vasodilatation</a:t>
            </a:r>
          </a:p>
        </p:txBody>
      </p:sp>
      <p:sp>
        <p:nvSpPr>
          <p:cNvPr id="48148" name="Text Box 20"/>
          <p:cNvSpPr txBox="1">
            <a:spLocks noChangeArrowheads="1"/>
          </p:cNvSpPr>
          <p:nvPr/>
        </p:nvSpPr>
        <p:spPr bwMode="auto">
          <a:xfrm rot="-257788">
            <a:off x="4924425" y="107950"/>
            <a:ext cx="3584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Increased heart rate and inotrop</a:t>
            </a:r>
            <a:r>
              <a:rPr lang="cs-CZ" altLang="cs-CZ"/>
              <a:t>y</a:t>
            </a:r>
            <a:endParaRPr lang="en-US" altLang="cs-CZ"/>
          </a:p>
        </p:txBody>
      </p:sp>
      <p:sp>
        <p:nvSpPr>
          <p:cNvPr id="48149" name="Text Box 21"/>
          <p:cNvSpPr txBox="1">
            <a:spLocks noChangeArrowheads="1"/>
          </p:cNvSpPr>
          <p:nvPr/>
        </p:nvSpPr>
        <p:spPr bwMode="auto">
          <a:xfrm rot="4222172">
            <a:off x="3086894" y="3863181"/>
            <a:ext cx="405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Loss of volume – </a:t>
            </a:r>
            <a:r>
              <a:rPr lang="cs-CZ" altLang="cs-CZ"/>
              <a:t>transsudation to ISF</a:t>
            </a:r>
            <a:endParaRPr lang="en-US" altLang="cs-CZ"/>
          </a:p>
        </p:txBody>
      </p:sp>
      <p:sp>
        <p:nvSpPr>
          <p:cNvPr id="48150" name="Text Box 22"/>
          <p:cNvSpPr txBox="1">
            <a:spLocks noChangeArrowheads="1"/>
          </p:cNvSpPr>
          <p:nvPr/>
        </p:nvSpPr>
        <p:spPr bwMode="auto">
          <a:xfrm rot="-257788">
            <a:off x="5929313" y="1189038"/>
            <a:ext cx="194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cardiodepression</a:t>
            </a:r>
          </a:p>
        </p:txBody>
      </p:sp>
    </p:spTree>
    <p:extLst>
      <p:ext uri="{BB962C8B-B14F-4D97-AF65-F5344CB8AC3E}">
        <p14:creationId xmlns:p14="http://schemas.microsoft.com/office/powerpoint/2010/main" val="149755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54" grpId="0" animBg="1"/>
      <p:bldP spid="6155" grpId="0" animBg="1"/>
      <p:bldP spid="6156" grpId="0" animBg="1"/>
      <p:bldP spid="6157" grpId="0" animBg="1"/>
      <p:bldP spid="6163" grpId="0" animBg="1"/>
      <p:bldP spid="6164" grpId="0" animBg="1"/>
      <p:bldP spid="6165" grpId="0" animBg="1"/>
      <p:bldP spid="48147" grpId="0"/>
      <p:bldP spid="48148" grpId="0"/>
      <p:bldP spid="48149" grpId="0"/>
      <p:bldP spid="48150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2947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3040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41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42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3043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3041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948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2952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grpSp>
        <p:nvGrpSpPr>
          <p:cNvPr id="82953" name="Skupina 1"/>
          <p:cNvGrpSpPr>
            <a:grpSpLocks/>
          </p:cNvGrpSpPr>
          <p:nvPr/>
        </p:nvGrpSpPr>
        <p:grpSpPr bwMode="auto">
          <a:xfrm>
            <a:off x="5443538" y="333375"/>
            <a:ext cx="3081337" cy="2508250"/>
            <a:chOff x="5443463" y="332656"/>
            <a:chExt cx="3081114" cy="2509247"/>
          </a:xfrm>
        </p:grpSpPr>
        <p:cxnSp>
          <p:nvCxnSpPr>
            <p:cNvPr id="51" name="Přímá spojnice 50"/>
            <p:cNvCxnSpPr>
              <a:stCxn id="83033" idx="0"/>
            </p:cNvCxnSpPr>
            <p:nvPr/>
          </p:nvCxnSpPr>
          <p:spPr>
            <a:xfrm flipV="1">
              <a:off x="5443463" y="1369706"/>
              <a:ext cx="2438224" cy="11942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nice 53"/>
            <p:cNvCxnSpPr/>
            <p:nvPr/>
          </p:nvCxnSpPr>
          <p:spPr>
            <a:xfrm flipH="1" flipV="1">
              <a:off x="6308587" y="980613"/>
              <a:ext cx="1942959" cy="157383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029" name="Picture 5" descr="MCj0397738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358554"/>
              <a:ext cx="784225" cy="767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030" name="Oval 11"/>
            <p:cNvSpPr>
              <a:spLocks noChangeArrowheads="1"/>
            </p:cNvSpPr>
            <p:nvPr/>
          </p:nvSpPr>
          <p:spPr bwMode="auto">
            <a:xfrm>
              <a:off x="6091858" y="24209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031" name="Oval 11"/>
            <p:cNvSpPr>
              <a:spLocks noChangeArrowheads="1"/>
            </p:cNvSpPr>
            <p:nvPr/>
          </p:nvSpPr>
          <p:spPr bwMode="auto">
            <a:xfrm>
              <a:off x="6244258" y="25733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032" name="Line 6"/>
            <p:cNvSpPr>
              <a:spLocks noChangeShapeType="1"/>
            </p:cNvSpPr>
            <p:nvPr/>
          </p:nvSpPr>
          <p:spPr bwMode="auto">
            <a:xfrm>
              <a:off x="5443463" y="332656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33" name="Line 7"/>
            <p:cNvSpPr>
              <a:spLocks noChangeShapeType="1"/>
            </p:cNvSpPr>
            <p:nvPr/>
          </p:nvSpPr>
          <p:spPr bwMode="auto">
            <a:xfrm>
              <a:off x="5443463" y="2564681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34" name="Text Box 19"/>
            <p:cNvSpPr txBox="1">
              <a:spLocks noChangeArrowheads="1"/>
            </p:cNvSpPr>
            <p:nvPr/>
          </p:nvSpPr>
          <p:spPr bwMode="auto">
            <a:xfrm>
              <a:off x="7511363" y="2564904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48" name="Přímá spojnice 47"/>
            <p:cNvCxnSpPr/>
            <p:nvPr/>
          </p:nvCxnSpPr>
          <p:spPr>
            <a:xfrm flipH="1" flipV="1">
              <a:off x="5659347" y="548642"/>
              <a:ext cx="1852478" cy="2010574"/>
            </a:xfrm>
            <a:prstGeom prst="line">
              <a:avLst/>
            </a:prstGeom>
            <a:ln w="38100">
              <a:solidFill>
                <a:srgbClr val="0000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Přímá spojnice 48"/>
            <p:cNvCxnSpPr>
              <a:stCxn id="83033" idx="0"/>
            </p:cNvCxnSpPr>
            <p:nvPr/>
          </p:nvCxnSpPr>
          <p:spPr>
            <a:xfrm flipV="1">
              <a:off x="5443463" y="548642"/>
              <a:ext cx="1873114" cy="2015339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ál 49"/>
            <p:cNvSpPr/>
            <p:nvPr/>
          </p:nvSpPr>
          <p:spPr>
            <a:xfrm>
              <a:off x="7146474" y="1626042"/>
              <a:ext cx="133602" cy="141258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2954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2955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3025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026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>
            <a:stCxn id="82959" idx="0"/>
          </p:cNvCxnSpPr>
          <p:nvPr/>
        </p:nvCxnSpPr>
        <p:spPr>
          <a:xfrm flipV="1">
            <a:off x="900113" y="3959225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58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59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60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2959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2966" name="Text Box 11"/>
          <p:cNvSpPr txBox="1">
            <a:spLocks noChangeArrowheads="1"/>
          </p:cNvSpPr>
          <p:nvPr/>
        </p:nvSpPr>
        <p:spPr bwMode="auto">
          <a:xfrm>
            <a:off x="5903913" y="6372225"/>
            <a:ext cx="1992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pic>
        <p:nvPicPr>
          <p:cNvPr id="82967" name="Picture 17" descr="MCj0198735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830638"/>
            <a:ext cx="904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68" name="Line 6"/>
          <p:cNvSpPr>
            <a:spLocks noChangeShapeType="1"/>
          </p:cNvSpPr>
          <p:nvPr/>
        </p:nvSpPr>
        <p:spPr bwMode="auto">
          <a:xfrm>
            <a:off x="5435600" y="3740150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69" name="Line 7"/>
          <p:cNvSpPr>
            <a:spLocks noChangeShapeType="1"/>
          </p:cNvSpPr>
          <p:nvPr/>
        </p:nvSpPr>
        <p:spPr bwMode="auto">
          <a:xfrm>
            <a:off x="5435600" y="5972175"/>
            <a:ext cx="2809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70" name="Text Box 19"/>
          <p:cNvSpPr txBox="1">
            <a:spLocks noChangeArrowheads="1"/>
          </p:cNvSpPr>
          <p:nvPr/>
        </p:nvSpPr>
        <p:spPr bwMode="auto">
          <a:xfrm>
            <a:off x="7504113" y="5972175"/>
            <a:ext cx="7413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8" name="Přímá spojnice 67"/>
          <p:cNvCxnSpPr/>
          <p:nvPr/>
        </p:nvCxnSpPr>
        <p:spPr>
          <a:xfrm flipH="1" flipV="1">
            <a:off x="5653088" y="3956050"/>
            <a:ext cx="1851025" cy="2011363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/>
          <p:cNvCxnSpPr>
            <a:stCxn id="82969" idx="0"/>
          </p:cNvCxnSpPr>
          <p:nvPr/>
        </p:nvCxnSpPr>
        <p:spPr>
          <a:xfrm flipV="1">
            <a:off x="5435600" y="395605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72"/>
          <p:cNvCxnSpPr/>
          <p:nvPr/>
        </p:nvCxnSpPr>
        <p:spPr>
          <a:xfrm flipV="1">
            <a:off x="5435600" y="3962400"/>
            <a:ext cx="1873250" cy="2014538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73"/>
          <p:cNvCxnSpPr/>
          <p:nvPr/>
        </p:nvCxnSpPr>
        <p:spPr>
          <a:xfrm flipH="1" flipV="1">
            <a:off x="5643563" y="394652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/>
          <p:cNvCxnSpPr>
            <a:stCxn id="82969" idx="0"/>
          </p:cNvCxnSpPr>
          <p:nvPr/>
        </p:nvCxnSpPr>
        <p:spPr>
          <a:xfrm flipV="1">
            <a:off x="5435600" y="4286250"/>
            <a:ext cx="1008063" cy="16859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63"/>
          <p:cNvCxnSpPr/>
          <p:nvPr/>
        </p:nvCxnSpPr>
        <p:spPr>
          <a:xfrm flipH="1" flipV="1">
            <a:off x="5903913" y="3956050"/>
            <a:ext cx="774700" cy="20193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ál 69"/>
          <p:cNvSpPr/>
          <p:nvPr/>
        </p:nvSpPr>
        <p:spPr>
          <a:xfrm>
            <a:off x="6116081" y="46531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1" name="Přímá spojnice 70"/>
          <p:cNvCxnSpPr>
            <a:stCxn id="82969" idx="0"/>
          </p:cNvCxnSpPr>
          <p:nvPr/>
        </p:nvCxnSpPr>
        <p:spPr>
          <a:xfrm flipV="1">
            <a:off x="5435600" y="5087938"/>
            <a:ext cx="1584325" cy="8842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Skupina 11"/>
          <p:cNvGrpSpPr>
            <a:grpSpLocks/>
          </p:cNvGrpSpPr>
          <p:nvPr/>
        </p:nvGrpSpPr>
        <p:grpSpPr bwMode="auto">
          <a:xfrm>
            <a:off x="6356350" y="5319713"/>
            <a:ext cx="179388" cy="188912"/>
            <a:chOff x="6182882" y="5544100"/>
            <a:chExt cx="178904" cy="189156"/>
          </a:xfrm>
        </p:grpSpPr>
        <p:sp>
          <p:nvSpPr>
            <p:cNvPr id="72" name="Ovál 71"/>
            <p:cNvSpPr/>
            <p:nvPr/>
          </p:nvSpPr>
          <p:spPr>
            <a:xfrm>
              <a:off x="6182882" y="5544100"/>
              <a:ext cx="178904" cy="18915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1" name="Plus 10"/>
            <p:cNvSpPr/>
            <p:nvPr/>
          </p:nvSpPr>
          <p:spPr>
            <a:xfrm>
              <a:off x="6203464" y="5571122"/>
              <a:ext cx="153572" cy="135112"/>
            </a:xfrm>
            <a:prstGeom prst="mathPlus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298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298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2984" name="Skupina 5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3019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8" name="Šipka dolů 57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5" name="Skupina 58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3017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5" name="Šipka dolů 6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6" name="Skupina 6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3015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5" name="Šipka dolů 7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7" name="Skupina 75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3013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8" name="Šipka dolů 77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8" name="Skupina 78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301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1" name="Šipka dolů 80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9" name="Skupina 81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300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4" name="Šipka dolů 83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90" name="Skupina 8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3007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7" name="Šipka dolů 8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8" name="Skupina 87"/>
          <p:cNvGrpSpPr>
            <a:grpSpLocks/>
          </p:cNvGrpSpPr>
          <p:nvPr/>
        </p:nvGrpSpPr>
        <p:grpSpPr bwMode="auto">
          <a:xfrm>
            <a:off x="7937500" y="4808538"/>
            <a:ext cx="955675" cy="276225"/>
            <a:chOff x="8109902" y="1172388"/>
            <a:chExt cx="954941" cy="276999"/>
          </a:xfrm>
        </p:grpSpPr>
        <p:sp>
          <p:nvSpPr>
            <p:cNvPr id="83005" name="Text Box 19"/>
            <p:cNvSpPr txBox="1">
              <a:spLocks noChangeArrowheads="1"/>
            </p:cNvSpPr>
            <p:nvPr/>
          </p:nvSpPr>
          <p:spPr bwMode="auto">
            <a:xfrm>
              <a:off x="8121956" y="1172388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0" name="Šipka dolů 89"/>
            <p:cNvSpPr/>
            <p:nvPr/>
          </p:nvSpPr>
          <p:spPr>
            <a:xfrm>
              <a:off x="8109902" y="1253577"/>
              <a:ext cx="46003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1" name="Skupina 90"/>
          <p:cNvGrpSpPr>
            <a:grpSpLocks/>
          </p:cNvGrpSpPr>
          <p:nvPr/>
        </p:nvGrpSpPr>
        <p:grpSpPr bwMode="auto">
          <a:xfrm>
            <a:off x="7939088" y="5024438"/>
            <a:ext cx="1209675" cy="276225"/>
            <a:chOff x="8109902" y="1172388"/>
            <a:chExt cx="1211006" cy="276999"/>
          </a:xfrm>
        </p:grpSpPr>
        <p:sp>
          <p:nvSpPr>
            <p:cNvPr id="83003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3" name="Šipka dolů 92"/>
            <p:cNvSpPr/>
            <p:nvPr/>
          </p:nvSpPr>
          <p:spPr>
            <a:xfrm>
              <a:off x="8109902" y="1253577"/>
              <a:ext cx="46088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4" name="Skupina 93"/>
          <p:cNvGrpSpPr>
            <a:grpSpLocks/>
          </p:cNvGrpSpPr>
          <p:nvPr/>
        </p:nvGrpSpPr>
        <p:grpSpPr bwMode="auto">
          <a:xfrm>
            <a:off x="7935913" y="5224463"/>
            <a:ext cx="909637" cy="277812"/>
            <a:chOff x="8124202" y="1423809"/>
            <a:chExt cx="909492" cy="276999"/>
          </a:xfrm>
        </p:grpSpPr>
        <p:sp>
          <p:nvSpPr>
            <p:cNvPr id="8300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6" name="Šipka dolů 95"/>
            <p:cNvSpPr/>
            <p:nvPr/>
          </p:nvSpPr>
          <p:spPr>
            <a:xfrm flipV="1">
              <a:off x="8124202" y="1510865"/>
              <a:ext cx="46030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7" name="Skupina 96"/>
          <p:cNvGrpSpPr>
            <a:grpSpLocks/>
          </p:cNvGrpSpPr>
          <p:nvPr/>
        </p:nvGrpSpPr>
        <p:grpSpPr bwMode="auto">
          <a:xfrm>
            <a:off x="7940675" y="5440363"/>
            <a:ext cx="828675" cy="277812"/>
            <a:chOff x="8124202" y="1423809"/>
            <a:chExt cx="827740" cy="276999"/>
          </a:xfrm>
        </p:grpSpPr>
        <p:sp>
          <p:nvSpPr>
            <p:cNvPr id="8299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9" name="Šipka dolů 98"/>
            <p:cNvSpPr/>
            <p:nvPr/>
          </p:nvSpPr>
          <p:spPr>
            <a:xfrm flipV="1">
              <a:off x="8124202" y="1510865"/>
              <a:ext cx="45986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100" name="Skupina 99"/>
          <p:cNvGrpSpPr>
            <a:grpSpLocks/>
          </p:cNvGrpSpPr>
          <p:nvPr/>
        </p:nvGrpSpPr>
        <p:grpSpPr bwMode="auto">
          <a:xfrm>
            <a:off x="7940675" y="5653088"/>
            <a:ext cx="825500" cy="277812"/>
            <a:chOff x="8109902" y="1172388"/>
            <a:chExt cx="824683" cy="276999"/>
          </a:xfrm>
        </p:grpSpPr>
        <p:sp>
          <p:nvSpPr>
            <p:cNvPr id="82997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2" name="Šipka dolů 101"/>
            <p:cNvSpPr/>
            <p:nvPr/>
          </p:nvSpPr>
          <p:spPr>
            <a:xfrm>
              <a:off x="8109902" y="1253113"/>
              <a:ext cx="45992" cy="14562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2996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33740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sp>
        <p:nvSpPr>
          <p:cNvPr id="83972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3973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83974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400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400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400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400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400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975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3979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3980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3981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83982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83980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/>
          <p:cNvCxnSpPr/>
          <p:nvPr/>
        </p:nvCxnSpPr>
        <p:spPr>
          <a:xfrm flipV="1">
            <a:off x="5435600" y="55880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/>
          <p:nvPr/>
        </p:nvCxnSpPr>
        <p:spPr>
          <a:xfrm flipH="1" flipV="1">
            <a:off x="5654675" y="54451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/>
          <p:cNvCxnSpPr>
            <a:stCxn id="83980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399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399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Skupina 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4002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2" name="Šipka dolů 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4000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2" name="Šipka dolů 31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" name="Skupina 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3998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3" name="Šipka dolů 32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3997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20183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4995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505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505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505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505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505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996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5000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51" name="Přímá spojnice 50"/>
          <p:cNvCxnSpPr>
            <a:stCxn id="85007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003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4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5005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5006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07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08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85007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5014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5015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5052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053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/>
          <p:nvPr/>
        </p:nvCxnSpPr>
        <p:spPr>
          <a:xfrm flipV="1">
            <a:off x="900113" y="3951288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018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19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20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5019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64" name="Přímá spojnice 63"/>
          <p:cNvCxnSpPr/>
          <p:nvPr/>
        </p:nvCxnSpPr>
        <p:spPr>
          <a:xfrm flipH="1" flipV="1">
            <a:off x="1116013" y="3962400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/>
          <p:cNvCxnSpPr/>
          <p:nvPr/>
        </p:nvCxnSpPr>
        <p:spPr>
          <a:xfrm flipV="1">
            <a:off x="901700" y="3963988"/>
            <a:ext cx="1871663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028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5029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5030" name="Skupina 39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5050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2" name="Šipka dolů 4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5031" name="Skupina 42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5048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5" name="Šipka dolů 4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5032" name="Skupina 4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5046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5" name="Šipka dolů 5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57" name="Skupina 56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5044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8" name="Skupina 67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5042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0" name="Šipka dolů 69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1" name="Skupina 70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5040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" name="Šipka dolů 72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5" name="Skupina 7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5038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7" name="Šipka dolů 7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5037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312694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6019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6112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13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14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6115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6113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020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6024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grpSp>
        <p:nvGrpSpPr>
          <p:cNvPr id="86025" name="Skupina 1"/>
          <p:cNvGrpSpPr>
            <a:grpSpLocks/>
          </p:cNvGrpSpPr>
          <p:nvPr/>
        </p:nvGrpSpPr>
        <p:grpSpPr bwMode="auto">
          <a:xfrm>
            <a:off x="5443538" y="333375"/>
            <a:ext cx="3081337" cy="2508250"/>
            <a:chOff x="5443463" y="332656"/>
            <a:chExt cx="3081114" cy="2509247"/>
          </a:xfrm>
        </p:grpSpPr>
        <p:cxnSp>
          <p:nvCxnSpPr>
            <p:cNvPr id="51" name="Přímá spojnice 50"/>
            <p:cNvCxnSpPr>
              <a:stCxn id="86105" idx="0"/>
            </p:cNvCxnSpPr>
            <p:nvPr/>
          </p:nvCxnSpPr>
          <p:spPr>
            <a:xfrm flipV="1">
              <a:off x="5443463" y="1369706"/>
              <a:ext cx="2438224" cy="11942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nice 53"/>
            <p:cNvCxnSpPr/>
            <p:nvPr/>
          </p:nvCxnSpPr>
          <p:spPr>
            <a:xfrm flipH="1" flipV="1">
              <a:off x="6308587" y="980613"/>
              <a:ext cx="1942959" cy="157383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101" name="Picture 5" descr="MCj0397738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358554"/>
              <a:ext cx="784225" cy="767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102" name="Oval 11"/>
            <p:cNvSpPr>
              <a:spLocks noChangeArrowheads="1"/>
            </p:cNvSpPr>
            <p:nvPr/>
          </p:nvSpPr>
          <p:spPr bwMode="auto">
            <a:xfrm>
              <a:off x="6091858" y="24209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6103" name="Oval 11"/>
            <p:cNvSpPr>
              <a:spLocks noChangeArrowheads="1"/>
            </p:cNvSpPr>
            <p:nvPr/>
          </p:nvSpPr>
          <p:spPr bwMode="auto">
            <a:xfrm>
              <a:off x="6244258" y="25733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6104" name="Line 6"/>
            <p:cNvSpPr>
              <a:spLocks noChangeShapeType="1"/>
            </p:cNvSpPr>
            <p:nvPr/>
          </p:nvSpPr>
          <p:spPr bwMode="auto">
            <a:xfrm>
              <a:off x="5443463" y="332656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05" name="Line 7"/>
            <p:cNvSpPr>
              <a:spLocks noChangeShapeType="1"/>
            </p:cNvSpPr>
            <p:nvPr/>
          </p:nvSpPr>
          <p:spPr bwMode="auto">
            <a:xfrm>
              <a:off x="5443463" y="2564681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06" name="Text Box 19"/>
            <p:cNvSpPr txBox="1">
              <a:spLocks noChangeArrowheads="1"/>
            </p:cNvSpPr>
            <p:nvPr/>
          </p:nvSpPr>
          <p:spPr bwMode="auto">
            <a:xfrm>
              <a:off x="7511363" y="2564904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48" name="Přímá spojnice 47"/>
            <p:cNvCxnSpPr/>
            <p:nvPr/>
          </p:nvCxnSpPr>
          <p:spPr>
            <a:xfrm flipH="1" flipV="1">
              <a:off x="5659347" y="548642"/>
              <a:ext cx="1852478" cy="2010574"/>
            </a:xfrm>
            <a:prstGeom prst="line">
              <a:avLst/>
            </a:prstGeom>
            <a:ln w="38100">
              <a:solidFill>
                <a:srgbClr val="0000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Přímá spojnice 48"/>
            <p:cNvCxnSpPr>
              <a:stCxn id="86105" idx="0"/>
            </p:cNvCxnSpPr>
            <p:nvPr/>
          </p:nvCxnSpPr>
          <p:spPr>
            <a:xfrm flipV="1">
              <a:off x="5443463" y="548642"/>
              <a:ext cx="1873114" cy="2015339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ál 49"/>
            <p:cNvSpPr/>
            <p:nvPr/>
          </p:nvSpPr>
          <p:spPr>
            <a:xfrm>
              <a:off x="7146474" y="1626042"/>
              <a:ext cx="133602" cy="141258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6026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6027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6097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98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>
            <a:stCxn id="86031" idx="0"/>
          </p:cNvCxnSpPr>
          <p:nvPr/>
        </p:nvCxnSpPr>
        <p:spPr>
          <a:xfrm flipV="1">
            <a:off x="900113" y="3959225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030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31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32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6031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6038" name="Text Box 11"/>
          <p:cNvSpPr txBox="1">
            <a:spLocks noChangeArrowheads="1"/>
          </p:cNvSpPr>
          <p:nvPr/>
        </p:nvSpPr>
        <p:spPr bwMode="auto">
          <a:xfrm>
            <a:off x="5903913" y="6372225"/>
            <a:ext cx="1992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pic>
        <p:nvPicPr>
          <p:cNvPr id="86039" name="Picture 17" descr="MCj0198735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830638"/>
            <a:ext cx="904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40" name="Line 6"/>
          <p:cNvSpPr>
            <a:spLocks noChangeShapeType="1"/>
          </p:cNvSpPr>
          <p:nvPr/>
        </p:nvSpPr>
        <p:spPr bwMode="auto">
          <a:xfrm>
            <a:off x="5435600" y="3740150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41" name="Line 7"/>
          <p:cNvSpPr>
            <a:spLocks noChangeShapeType="1"/>
          </p:cNvSpPr>
          <p:nvPr/>
        </p:nvSpPr>
        <p:spPr bwMode="auto">
          <a:xfrm>
            <a:off x="5435600" y="5972175"/>
            <a:ext cx="2809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42" name="Text Box 19"/>
          <p:cNvSpPr txBox="1">
            <a:spLocks noChangeArrowheads="1"/>
          </p:cNvSpPr>
          <p:nvPr/>
        </p:nvSpPr>
        <p:spPr bwMode="auto">
          <a:xfrm>
            <a:off x="7504113" y="5972175"/>
            <a:ext cx="7413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8" name="Přímá spojnice 67"/>
          <p:cNvCxnSpPr/>
          <p:nvPr/>
        </p:nvCxnSpPr>
        <p:spPr>
          <a:xfrm flipH="1" flipV="1">
            <a:off x="5653088" y="3956050"/>
            <a:ext cx="1851025" cy="2011363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/>
          <p:cNvCxnSpPr>
            <a:stCxn id="86041" idx="0"/>
          </p:cNvCxnSpPr>
          <p:nvPr/>
        </p:nvCxnSpPr>
        <p:spPr>
          <a:xfrm flipV="1">
            <a:off x="5435600" y="395605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72"/>
          <p:cNvCxnSpPr/>
          <p:nvPr/>
        </p:nvCxnSpPr>
        <p:spPr>
          <a:xfrm flipV="1">
            <a:off x="5435600" y="3962400"/>
            <a:ext cx="1873250" cy="2014538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73"/>
          <p:cNvCxnSpPr/>
          <p:nvPr/>
        </p:nvCxnSpPr>
        <p:spPr>
          <a:xfrm flipH="1" flipV="1">
            <a:off x="5643563" y="394652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/>
          <p:cNvCxnSpPr>
            <a:stCxn id="86041" idx="0"/>
          </p:cNvCxnSpPr>
          <p:nvPr/>
        </p:nvCxnSpPr>
        <p:spPr>
          <a:xfrm flipV="1">
            <a:off x="5435600" y="4286250"/>
            <a:ext cx="1008063" cy="16859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63"/>
          <p:cNvCxnSpPr/>
          <p:nvPr/>
        </p:nvCxnSpPr>
        <p:spPr>
          <a:xfrm flipH="1" flipV="1">
            <a:off x="5903913" y="3956050"/>
            <a:ext cx="774700" cy="20193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ál 69"/>
          <p:cNvSpPr/>
          <p:nvPr/>
        </p:nvSpPr>
        <p:spPr>
          <a:xfrm>
            <a:off x="6116081" y="46531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1" name="Přímá spojnice 70"/>
          <p:cNvCxnSpPr>
            <a:stCxn id="86041" idx="0"/>
          </p:cNvCxnSpPr>
          <p:nvPr/>
        </p:nvCxnSpPr>
        <p:spPr>
          <a:xfrm flipV="1">
            <a:off x="5435600" y="5087938"/>
            <a:ext cx="1584325" cy="8842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Skupina 11"/>
          <p:cNvGrpSpPr>
            <a:grpSpLocks/>
          </p:cNvGrpSpPr>
          <p:nvPr/>
        </p:nvGrpSpPr>
        <p:grpSpPr bwMode="auto">
          <a:xfrm>
            <a:off x="6356350" y="5319713"/>
            <a:ext cx="179388" cy="188912"/>
            <a:chOff x="6182882" y="5544100"/>
            <a:chExt cx="178904" cy="189156"/>
          </a:xfrm>
        </p:grpSpPr>
        <p:sp>
          <p:nvSpPr>
            <p:cNvPr id="72" name="Ovál 71"/>
            <p:cNvSpPr/>
            <p:nvPr/>
          </p:nvSpPr>
          <p:spPr>
            <a:xfrm>
              <a:off x="6182882" y="5544100"/>
              <a:ext cx="178904" cy="18915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1" name="Plus 10"/>
            <p:cNvSpPr/>
            <p:nvPr/>
          </p:nvSpPr>
          <p:spPr>
            <a:xfrm>
              <a:off x="6203464" y="5571122"/>
              <a:ext cx="153572" cy="135112"/>
            </a:xfrm>
            <a:prstGeom prst="mathPlus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6054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6055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6056" name="Skupina 5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6091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8" name="Šipka dolů 57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57" name="Skupina 58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608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5" name="Šipka dolů 6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58" name="Skupina 6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6087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5" name="Šipka dolů 7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59" name="Skupina 75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6085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8" name="Šipka dolů 77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60" name="Skupina 78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608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1" name="Šipka dolů 80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61" name="Skupina 81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608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4" name="Šipka dolů 83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62" name="Skupina 8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607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7" name="Šipka dolů 8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8" name="Skupina 87"/>
          <p:cNvGrpSpPr>
            <a:grpSpLocks/>
          </p:cNvGrpSpPr>
          <p:nvPr/>
        </p:nvGrpSpPr>
        <p:grpSpPr bwMode="auto">
          <a:xfrm>
            <a:off x="7937500" y="4808538"/>
            <a:ext cx="955675" cy="276225"/>
            <a:chOff x="8109902" y="1172388"/>
            <a:chExt cx="954941" cy="276999"/>
          </a:xfrm>
        </p:grpSpPr>
        <p:sp>
          <p:nvSpPr>
            <p:cNvPr id="86077" name="Text Box 19"/>
            <p:cNvSpPr txBox="1">
              <a:spLocks noChangeArrowheads="1"/>
            </p:cNvSpPr>
            <p:nvPr/>
          </p:nvSpPr>
          <p:spPr bwMode="auto">
            <a:xfrm>
              <a:off x="8121956" y="1172388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0" name="Šipka dolů 89"/>
            <p:cNvSpPr/>
            <p:nvPr/>
          </p:nvSpPr>
          <p:spPr>
            <a:xfrm>
              <a:off x="8109902" y="1253577"/>
              <a:ext cx="46003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1" name="Skupina 90"/>
          <p:cNvGrpSpPr>
            <a:grpSpLocks/>
          </p:cNvGrpSpPr>
          <p:nvPr/>
        </p:nvGrpSpPr>
        <p:grpSpPr bwMode="auto">
          <a:xfrm>
            <a:off x="7939088" y="5024438"/>
            <a:ext cx="1209675" cy="276225"/>
            <a:chOff x="8109902" y="1172388"/>
            <a:chExt cx="1211006" cy="276999"/>
          </a:xfrm>
        </p:grpSpPr>
        <p:sp>
          <p:nvSpPr>
            <p:cNvPr id="86075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3" name="Šipka dolů 92"/>
            <p:cNvSpPr/>
            <p:nvPr/>
          </p:nvSpPr>
          <p:spPr>
            <a:xfrm>
              <a:off x="8109902" y="1253577"/>
              <a:ext cx="46088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4" name="Skupina 93"/>
          <p:cNvGrpSpPr>
            <a:grpSpLocks/>
          </p:cNvGrpSpPr>
          <p:nvPr/>
        </p:nvGrpSpPr>
        <p:grpSpPr bwMode="auto">
          <a:xfrm>
            <a:off x="7935913" y="5224463"/>
            <a:ext cx="909637" cy="277812"/>
            <a:chOff x="8124202" y="1423809"/>
            <a:chExt cx="909492" cy="276999"/>
          </a:xfrm>
        </p:grpSpPr>
        <p:sp>
          <p:nvSpPr>
            <p:cNvPr id="8607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6" name="Šipka dolů 95"/>
            <p:cNvSpPr/>
            <p:nvPr/>
          </p:nvSpPr>
          <p:spPr>
            <a:xfrm flipV="1">
              <a:off x="8124202" y="1510865"/>
              <a:ext cx="46030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7" name="Skupina 96"/>
          <p:cNvGrpSpPr>
            <a:grpSpLocks/>
          </p:cNvGrpSpPr>
          <p:nvPr/>
        </p:nvGrpSpPr>
        <p:grpSpPr bwMode="auto">
          <a:xfrm>
            <a:off x="7940675" y="5440363"/>
            <a:ext cx="828675" cy="277812"/>
            <a:chOff x="8124202" y="1423809"/>
            <a:chExt cx="827740" cy="276999"/>
          </a:xfrm>
        </p:grpSpPr>
        <p:sp>
          <p:nvSpPr>
            <p:cNvPr id="8607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9" name="Šipka dolů 98"/>
            <p:cNvSpPr/>
            <p:nvPr/>
          </p:nvSpPr>
          <p:spPr>
            <a:xfrm flipV="1">
              <a:off x="8124202" y="1510865"/>
              <a:ext cx="45986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100" name="Skupina 99"/>
          <p:cNvGrpSpPr>
            <a:grpSpLocks/>
          </p:cNvGrpSpPr>
          <p:nvPr/>
        </p:nvGrpSpPr>
        <p:grpSpPr bwMode="auto">
          <a:xfrm>
            <a:off x="7940675" y="5653088"/>
            <a:ext cx="825500" cy="277812"/>
            <a:chOff x="8109902" y="1172388"/>
            <a:chExt cx="824683" cy="276999"/>
          </a:xfrm>
        </p:grpSpPr>
        <p:sp>
          <p:nvSpPr>
            <p:cNvPr id="86069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2" name="Šipka dolů 101"/>
            <p:cNvSpPr/>
            <p:nvPr/>
          </p:nvSpPr>
          <p:spPr>
            <a:xfrm>
              <a:off x="8109902" y="1253113"/>
              <a:ext cx="45992" cy="14562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6068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3657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7043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713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3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3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713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713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044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7048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grpSp>
        <p:nvGrpSpPr>
          <p:cNvPr id="87049" name="Skupina 1"/>
          <p:cNvGrpSpPr>
            <a:grpSpLocks/>
          </p:cNvGrpSpPr>
          <p:nvPr/>
        </p:nvGrpSpPr>
        <p:grpSpPr bwMode="auto">
          <a:xfrm>
            <a:off x="5443538" y="333375"/>
            <a:ext cx="3081337" cy="2508250"/>
            <a:chOff x="5443463" y="332656"/>
            <a:chExt cx="3081114" cy="2509247"/>
          </a:xfrm>
        </p:grpSpPr>
        <p:cxnSp>
          <p:nvCxnSpPr>
            <p:cNvPr id="51" name="Přímá spojnice 50"/>
            <p:cNvCxnSpPr>
              <a:stCxn id="87127" idx="0"/>
            </p:cNvCxnSpPr>
            <p:nvPr/>
          </p:nvCxnSpPr>
          <p:spPr>
            <a:xfrm flipV="1">
              <a:off x="5443463" y="1369706"/>
              <a:ext cx="2438224" cy="11942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nice 53"/>
            <p:cNvCxnSpPr/>
            <p:nvPr/>
          </p:nvCxnSpPr>
          <p:spPr>
            <a:xfrm flipH="1" flipV="1">
              <a:off x="6308587" y="980613"/>
              <a:ext cx="1942959" cy="157383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7123" name="Picture 5" descr="MCj0397738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358554"/>
              <a:ext cx="784225" cy="767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124" name="Oval 11"/>
            <p:cNvSpPr>
              <a:spLocks noChangeArrowheads="1"/>
            </p:cNvSpPr>
            <p:nvPr/>
          </p:nvSpPr>
          <p:spPr bwMode="auto">
            <a:xfrm>
              <a:off x="6091858" y="24209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7125" name="Oval 11"/>
            <p:cNvSpPr>
              <a:spLocks noChangeArrowheads="1"/>
            </p:cNvSpPr>
            <p:nvPr/>
          </p:nvSpPr>
          <p:spPr bwMode="auto">
            <a:xfrm>
              <a:off x="6244258" y="25733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7126" name="Line 6"/>
            <p:cNvSpPr>
              <a:spLocks noChangeShapeType="1"/>
            </p:cNvSpPr>
            <p:nvPr/>
          </p:nvSpPr>
          <p:spPr bwMode="auto">
            <a:xfrm>
              <a:off x="5443463" y="332656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27" name="Line 7"/>
            <p:cNvSpPr>
              <a:spLocks noChangeShapeType="1"/>
            </p:cNvSpPr>
            <p:nvPr/>
          </p:nvSpPr>
          <p:spPr bwMode="auto">
            <a:xfrm>
              <a:off x="5443463" y="2564681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28" name="Text Box 19"/>
            <p:cNvSpPr txBox="1">
              <a:spLocks noChangeArrowheads="1"/>
            </p:cNvSpPr>
            <p:nvPr/>
          </p:nvSpPr>
          <p:spPr bwMode="auto">
            <a:xfrm>
              <a:off x="7511363" y="2564904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48" name="Přímá spojnice 47"/>
            <p:cNvCxnSpPr/>
            <p:nvPr/>
          </p:nvCxnSpPr>
          <p:spPr>
            <a:xfrm flipH="1" flipV="1">
              <a:off x="5659347" y="548642"/>
              <a:ext cx="1852478" cy="2010574"/>
            </a:xfrm>
            <a:prstGeom prst="line">
              <a:avLst/>
            </a:prstGeom>
            <a:ln w="38100">
              <a:solidFill>
                <a:srgbClr val="0000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Přímá spojnice 48"/>
            <p:cNvCxnSpPr>
              <a:stCxn id="87127" idx="0"/>
            </p:cNvCxnSpPr>
            <p:nvPr/>
          </p:nvCxnSpPr>
          <p:spPr>
            <a:xfrm flipV="1">
              <a:off x="5443463" y="548642"/>
              <a:ext cx="1873114" cy="2015339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ál 49"/>
            <p:cNvSpPr/>
            <p:nvPr/>
          </p:nvSpPr>
          <p:spPr>
            <a:xfrm>
              <a:off x="7146474" y="1626042"/>
              <a:ext cx="133602" cy="141258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7050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7051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7119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120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>
            <a:stCxn id="87055" idx="0"/>
          </p:cNvCxnSpPr>
          <p:nvPr/>
        </p:nvCxnSpPr>
        <p:spPr>
          <a:xfrm flipV="1">
            <a:off x="900113" y="3959225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054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55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56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7055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7062" name="Text Box 11"/>
          <p:cNvSpPr txBox="1">
            <a:spLocks noChangeArrowheads="1"/>
          </p:cNvSpPr>
          <p:nvPr/>
        </p:nvSpPr>
        <p:spPr bwMode="auto">
          <a:xfrm>
            <a:off x="5903913" y="6372225"/>
            <a:ext cx="1992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pic>
        <p:nvPicPr>
          <p:cNvPr id="87063" name="Picture 17" descr="MCj0198735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830638"/>
            <a:ext cx="904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64" name="Line 6"/>
          <p:cNvSpPr>
            <a:spLocks noChangeShapeType="1"/>
          </p:cNvSpPr>
          <p:nvPr/>
        </p:nvSpPr>
        <p:spPr bwMode="auto">
          <a:xfrm>
            <a:off x="5435600" y="3740150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65" name="Line 7"/>
          <p:cNvSpPr>
            <a:spLocks noChangeShapeType="1"/>
          </p:cNvSpPr>
          <p:nvPr/>
        </p:nvSpPr>
        <p:spPr bwMode="auto">
          <a:xfrm>
            <a:off x="5435600" y="5972175"/>
            <a:ext cx="2809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66" name="Text Box 19"/>
          <p:cNvSpPr txBox="1">
            <a:spLocks noChangeArrowheads="1"/>
          </p:cNvSpPr>
          <p:nvPr/>
        </p:nvSpPr>
        <p:spPr bwMode="auto">
          <a:xfrm>
            <a:off x="7504113" y="5972175"/>
            <a:ext cx="7413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8" name="Přímá spojnice 67"/>
          <p:cNvCxnSpPr/>
          <p:nvPr/>
        </p:nvCxnSpPr>
        <p:spPr>
          <a:xfrm flipH="1" flipV="1">
            <a:off x="5653088" y="3956050"/>
            <a:ext cx="1851025" cy="2011363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/>
          <p:cNvCxnSpPr>
            <a:stCxn id="87065" idx="0"/>
          </p:cNvCxnSpPr>
          <p:nvPr/>
        </p:nvCxnSpPr>
        <p:spPr>
          <a:xfrm flipV="1">
            <a:off x="5435600" y="395605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/>
          <p:cNvCxnSpPr>
            <a:stCxn id="87065" idx="0"/>
          </p:cNvCxnSpPr>
          <p:nvPr/>
        </p:nvCxnSpPr>
        <p:spPr>
          <a:xfrm flipV="1">
            <a:off x="5435600" y="4286250"/>
            <a:ext cx="1008063" cy="16859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63"/>
          <p:cNvCxnSpPr/>
          <p:nvPr/>
        </p:nvCxnSpPr>
        <p:spPr>
          <a:xfrm flipH="1" flipV="1">
            <a:off x="5903913" y="3956050"/>
            <a:ext cx="774700" cy="20193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ál 69"/>
          <p:cNvSpPr/>
          <p:nvPr/>
        </p:nvSpPr>
        <p:spPr>
          <a:xfrm>
            <a:off x="6116081" y="46531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1" name="Přímá spojnice 70"/>
          <p:cNvCxnSpPr>
            <a:stCxn id="87065" idx="0"/>
          </p:cNvCxnSpPr>
          <p:nvPr/>
        </p:nvCxnSpPr>
        <p:spPr>
          <a:xfrm flipV="1">
            <a:off x="5435600" y="5087938"/>
            <a:ext cx="1584325" cy="8842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075" name="Skupina 11"/>
          <p:cNvGrpSpPr>
            <a:grpSpLocks/>
          </p:cNvGrpSpPr>
          <p:nvPr/>
        </p:nvGrpSpPr>
        <p:grpSpPr bwMode="auto">
          <a:xfrm>
            <a:off x="6356350" y="5319713"/>
            <a:ext cx="179388" cy="188912"/>
            <a:chOff x="6182882" y="5544100"/>
            <a:chExt cx="178904" cy="189156"/>
          </a:xfrm>
        </p:grpSpPr>
        <p:sp>
          <p:nvSpPr>
            <p:cNvPr id="72" name="Ovál 71"/>
            <p:cNvSpPr/>
            <p:nvPr/>
          </p:nvSpPr>
          <p:spPr>
            <a:xfrm>
              <a:off x="6182882" y="5544100"/>
              <a:ext cx="178904" cy="18915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1" name="Plus 10"/>
            <p:cNvSpPr/>
            <p:nvPr/>
          </p:nvSpPr>
          <p:spPr>
            <a:xfrm>
              <a:off x="6203464" y="5571122"/>
              <a:ext cx="153572" cy="135112"/>
            </a:xfrm>
            <a:prstGeom prst="mathPlus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7076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  <p:sp>
        <p:nvSpPr>
          <p:cNvPr id="87077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7078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7079" name="Skupina 5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7113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8" name="Šipka dolů 57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0" name="Skupina 58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711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5" name="Šipka dolů 6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1" name="Skupina 6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7109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" name="Šipka dolů 72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2" name="Skupina 74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7107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7" name="Šipka dolů 76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3" name="Skupina 77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7105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0" name="Šipka dolů 79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4" name="Skupina 80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710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3" name="Šipka dolů 82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5" name="Skupina 83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710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6" name="Šipka dolů 85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6" name="Skupina 86"/>
          <p:cNvGrpSpPr>
            <a:grpSpLocks/>
          </p:cNvGrpSpPr>
          <p:nvPr/>
        </p:nvGrpSpPr>
        <p:grpSpPr bwMode="auto">
          <a:xfrm>
            <a:off x="7937500" y="4808538"/>
            <a:ext cx="955675" cy="276225"/>
            <a:chOff x="8109902" y="1172388"/>
            <a:chExt cx="954941" cy="276999"/>
          </a:xfrm>
        </p:grpSpPr>
        <p:sp>
          <p:nvSpPr>
            <p:cNvPr id="87099" name="Text Box 19"/>
            <p:cNvSpPr txBox="1">
              <a:spLocks noChangeArrowheads="1"/>
            </p:cNvSpPr>
            <p:nvPr/>
          </p:nvSpPr>
          <p:spPr bwMode="auto">
            <a:xfrm>
              <a:off x="8121956" y="1172388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9" name="Šipka dolů 88"/>
            <p:cNvSpPr/>
            <p:nvPr/>
          </p:nvSpPr>
          <p:spPr>
            <a:xfrm>
              <a:off x="8109902" y="1253577"/>
              <a:ext cx="46003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7" name="Skupina 89"/>
          <p:cNvGrpSpPr>
            <a:grpSpLocks/>
          </p:cNvGrpSpPr>
          <p:nvPr/>
        </p:nvGrpSpPr>
        <p:grpSpPr bwMode="auto">
          <a:xfrm>
            <a:off x="7939088" y="5024438"/>
            <a:ext cx="1209675" cy="276225"/>
            <a:chOff x="8109902" y="1172388"/>
            <a:chExt cx="1211006" cy="276999"/>
          </a:xfrm>
        </p:grpSpPr>
        <p:sp>
          <p:nvSpPr>
            <p:cNvPr id="87097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2" name="Šipka dolů 91"/>
            <p:cNvSpPr/>
            <p:nvPr/>
          </p:nvSpPr>
          <p:spPr>
            <a:xfrm>
              <a:off x="8109902" y="1253577"/>
              <a:ext cx="46088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8" name="Skupina 92"/>
          <p:cNvGrpSpPr>
            <a:grpSpLocks/>
          </p:cNvGrpSpPr>
          <p:nvPr/>
        </p:nvGrpSpPr>
        <p:grpSpPr bwMode="auto">
          <a:xfrm>
            <a:off x="7935913" y="5224463"/>
            <a:ext cx="909637" cy="277812"/>
            <a:chOff x="8124202" y="1423809"/>
            <a:chExt cx="909492" cy="276999"/>
          </a:xfrm>
        </p:grpSpPr>
        <p:sp>
          <p:nvSpPr>
            <p:cNvPr id="87095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5" name="Šipka dolů 94"/>
            <p:cNvSpPr/>
            <p:nvPr/>
          </p:nvSpPr>
          <p:spPr>
            <a:xfrm flipV="1">
              <a:off x="8124202" y="1510865"/>
              <a:ext cx="46030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9" name="Skupina 95"/>
          <p:cNvGrpSpPr>
            <a:grpSpLocks/>
          </p:cNvGrpSpPr>
          <p:nvPr/>
        </p:nvGrpSpPr>
        <p:grpSpPr bwMode="auto">
          <a:xfrm>
            <a:off x="7940675" y="5440363"/>
            <a:ext cx="828675" cy="277812"/>
            <a:chOff x="8124202" y="1423809"/>
            <a:chExt cx="827740" cy="276999"/>
          </a:xfrm>
        </p:grpSpPr>
        <p:sp>
          <p:nvSpPr>
            <p:cNvPr id="8709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8" name="Šipka dolů 97"/>
            <p:cNvSpPr/>
            <p:nvPr/>
          </p:nvSpPr>
          <p:spPr>
            <a:xfrm flipV="1">
              <a:off x="8124202" y="1510865"/>
              <a:ext cx="45986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90" name="Skupina 98"/>
          <p:cNvGrpSpPr>
            <a:grpSpLocks/>
          </p:cNvGrpSpPr>
          <p:nvPr/>
        </p:nvGrpSpPr>
        <p:grpSpPr bwMode="auto">
          <a:xfrm>
            <a:off x="7940675" y="5653088"/>
            <a:ext cx="825500" cy="277812"/>
            <a:chOff x="8109902" y="1172388"/>
            <a:chExt cx="824683" cy="276999"/>
          </a:xfrm>
        </p:grpSpPr>
        <p:sp>
          <p:nvSpPr>
            <p:cNvPr id="87091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1" name="Šipka dolů 100"/>
            <p:cNvSpPr/>
            <p:nvPr/>
          </p:nvSpPr>
          <p:spPr>
            <a:xfrm>
              <a:off x="8109902" y="1253113"/>
              <a:ext cx="45992" cy="14562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936823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123" name="Picture 3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126" name="Freeform 6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0658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84558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2843213" y="1916113"/>
            <a:ext cx="2881312" cy="792162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700213"/>
            <a:ext cx="16081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8683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651669" y="1153319"/>
            <a:ext cx="330200" cy="763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237456" y="1245395"/>
            <a:ext cx="415925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0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Zaoblený obdélník 32"/>
          <p:cNvSpPr/>
          <p:nvPr/>
        </p:nvSpPr>
        <p:spPr>
          <a:xfrm>
            <a:off x="1258888" y="5400675"/>
            <a:ext cx="2376487" cy="1412875"/>
          </a:xfrm>
          <a:prstGeom prst="round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Cells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3059113" y="1700213"/>
            <a:ext cx="2376487" cy="12969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700213"/>
            <a:ext cx="16081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8683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651669" y="1153319"/>
            <a:ext cx="330200" cy="763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237456" y="1245395"/>
            <a:ext cx="415925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106" name="Skupina 20"/>
          <p:cNvGrpSpPr>
            <a:grpSpLocks/>
          </p:cNvGrpSpPr>
          <p:nvPr/>
        </p:nvGrpSpPr>
        <p:grpSpPr bwMode="auto">
          <a:xfrm>
            <a:off x="2051050" y="4221163"/>
            <a:ext cx="1008063" cy="1728787"/>
            <a:chOff x="2483768" y="3861048"/>
            <a:chExt cx="1008112" cy="1728192"/>
          </a:xfrm>
        </p:grpSpPr>
        <p:sp>
          <p:nvSpPr>
            <p:cNvPr id="18" name="Šipka dolů 17"/>
            <p:cNvSpPr/>
            <p:nvPr/>
          </p:nvSpPr>
          <p:spPr>
            <a:xfrm>
              <a:off x="2483768" y="3861048"/>
              <a:ext cx="1008112" cy="1728192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</p:txBody>
        </p:sp>
        <p:sp>
          <p:nvSpPr>
            <p:cNvPr id="89113" name="TextovéPole 19"/>
            <p:cNvSpPr txBox="1">
              <a:spLocks noChangeArrowheads="1"/>
            </p:cNvSpPr>
            <p:nvPr/>
          </p:nvSpPr>
          <p:spPr bwMode="auto">
            <a:xfrm>
              <a:off x="2677783" y="4797152"/>
              <a:ext cx="6463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/>
                <a:t>VO2</a:t>
              </a:r>
            </a:p>
          </p:txBody>
        </p:sp>
      </p:grpSp>
      <p:sp>
        <p:nvSpPr>
          <p:cNvPr id="23" name="TextovéPole 22"/>
          <p:cNvSpPr txBox="1"/>
          <p:nvPr/>
        </p:nvSpPr>
        <p:spPr>
          <a:xfrm>
            <a:off x="1042988" y="6273800"/>
            <a:ext cx="4148137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comsumption</a:t>
            </a:r>
            <a:endParaRPr lang="cs-CZ" sz="3200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3706813" y="3860800"/>
            <a:ext cx="3233737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Metabolic</a:t>
            </a:r>
            <a:r>
              <a:rPr lang="cs-CZ" sz="2400" dirty="0"/>
              <a:t> </a:t>
            </a:r>
            <a:r>
              <a:rPr lang="cs-CZ" sz="2400" dirty="0" err="1"/>
              <a:t>requirement</a:t>
            </a:r>
            <a:endParaRPr lang="cs-CZ" sz="2400" dirty="0"/>
          </a:p>
        </p:txBody>
      </p:sp>
      <p:cxnSp>
        <p:nvCxnSpPr>
          <p:cNvPr id="26" name="Přímá spojovací šipka 25"/>
          <p:cNvCxnSpPr/>
          <p:nvPr/>
        </p:nvCxnSpPr>
        <p:spPr>
          <a:xfrm rot="10800000" flipV="1">
            <a:off x="2771775" y="4292600"/>
            <a:ext cx="1800225" cy="10652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5580063" y="3213100"/>
            <a:ext cx="27368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ATP/ADP ratio </a:t>
            </a:r>
            <a:r>
              <a:rPr lang="cs-CZ" sz="2400" dirty="0" err="1"/>
              <a:t>etc</a:t>
            </a:r>
            <a:r>
              <a:rPr lang="cs-CZ" sz="2400" dirty="0"/>
              <a:t>.</a:t>
            </a:r>
          </a:p>
        </p:txBody>
      </p:sp>
      <p:cxnSp>
        <p:nvCxnSpPr>
          <p:cNvPr id="30" name="Přímá spojovací šipka 29"/>
          <p:cNvCxnSpPr>
            <a:stCxn id="29" idx="1"/>
            <a:endCxn id="25" idx="0"/>
          </p:cNvCxnSpPr>
          <p:nvPr/>
        </p:nvCxnSpPr>
        <p:spPr>
          <a:xfrm rot="10800000" flipV="1">
            <a:off x="5324475" y="3443288"/>
            <a:ext cx="255588" cy="417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11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Šipka doleva 47"/>
          <p:cNvSpPr/>
          <p:nvPr/>
        </p:nvSpPr>
        <p:spPr>
          <a:xfrm>
            <a:off x="539750" y="1916113"/>
            <a:ext cx="2879725" cy="4333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CvO2</a:t>
            </a:r>
          </a:p>
        </p:txBody>
      </p:sp>
      <p:sp>
        <p:nvSpPr>
          <p:cNvPr id="27" name="Obdélník 26"/>
          <p:cNvSpPr/>
          <p:nvPr/>
        </p:nvSpPr>
        <p:spPr>
          <a:xfrm>
            <a:off x="1258888" y="3213100"/>
            <a:ext cx="2376487" cy="3095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Ohnutá šipka 40"/>
          <p:cNvSpPr/>
          <p:nvPr/>
        </p:nvSpPr>
        <p:spPr>
          <a:xfrm rot="5400000" flipV="1">
            <a:off x="2411413" y="1844675"/>
            <a:ext cx="1944687" cy="2665413"/>
          </a:xfrm>
          <a:prstGeom prst="bentArrow">
            <a:avLst>
              <a:gd name="adj1" fmla="val 25000"/>
              <a:gd name="adj2" fmla="val 25000"/>
              <a:gd name="adj3" fmla="val 27116"/>
              <a:gd name="adj4" fmla="val 3726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r"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3" name="Zaoblený obdélník 32"/>
          <p:cNvSpPr/>
          <p:nvPr/>
        </p:nvSpPr>
        <p:spPr>
          <a:xfrm>
            <a:off x="1258888" y="5400675"/>
            <a:ext cx="2376487" cy="1412875"/>
          </a:xfrm>
          <a:prstGeom prst="round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Cells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3059113" y="1700213"/>
            <a:ext cx="2376487" cy="12969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557338"/>
            <a:ext cx="1608137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954088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PvO2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744538" y="1103313"/>
            <a:ext cx="187325" cy="7207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308894" y="1173957"/>
            <a:ext cx="273050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133" name="Skupina 20"/>
          <p:cNvGrpSpPr>
            <a:grpSpLocks/>
          </p:cNvGrpSpPr>
          <p:nvPr/>
        </p:nvGrpSpPr>
        <p:grpSpPr bwMode="auto">
          <a:xfrm>
            <a:off x="2051050" y="4221163"/>
            <a:ext cx="1008063" cy="1728787"/>
            <a:chOff x="2483768" y="3861048"/>
            <a:chExt cx="1008112" cy="1728192"/>
          </a:xfrm>
        </p:grpSpPr>
        <p:sp>
          <p:nvSpPr>
            <p:cNvPr id="18" name="Šipka dolů 17"/>
            <p:cNvSpPr/>
            <p:nvPr/>
          </p:nvSpPr>
          <p:spPr>
            <a:xfrm>
              <a:off x="2483768" y="3861048"/>
              <a:ext cx="1008112" cy="1728192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</p:txBody>
        </p:sp>
        <p:sp>
          <p:nvSpPr>
            <p:cNvPr id="90146" name="TextovéPole 19"/>
            <p:cNvSpPr txBox="1">
              <a:spLocks noChangeArrowheads="1"/>
            </p:cNvSpPr>
            <p:nvPr/>
          </p:nvSpPr>
          <p:spPr bwMode="auto">
            <a:xfrm>
              <a:off x="2677783" y="4797152"/>
              <a:ext cx="6463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/>
                <a:t>VO2</a:t>
              </a:r>
            </a:p>
          </p:txBody>
        </p:sp>
      </p:grpSp>
      <p:sp>
        <p:nvSpPr>
          <p:cNvPr id="23" name="TextovéPole 22"/>
          <p:cNvSpPr txBox="1"/>
          <p:nvPr/>
        </p:nvSpPr>
        <p:spPr>
          <a:xfrm>
            <a:off x="1042988" y="6273800"/>
            <a:ext cx="4148137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comsumption</a:t>
            </a:r>
            <a:endParaRPr lang="cs-CZ" sz="3200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4211638" y="24923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250825" y="3860800"/>
            <a:ext cx="1108075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PistO2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1692275" y="3068638"/>
            <a:ext cx="13779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Diffusion</a:t>
            </a:r>
            <a:endParaRPr lang="cs-CZ" sz="2400" dirty="0"/>
          </a:p>
        </p:txBody>
      </p:sp>
      <p:cxnSp>
        <p:nvCxnSpPr>
          <p:cNvPr id="36" name="Přímá spojovací šipka 35"/>
          <p:cNvCxnSpPr/>
          <p:nvPr/>
        </p:nvCxnSpPr>
        <p:spPr>
          <a:xfrm rot="10800000" flipV="1">
            <a:off x="3132138" y="2708275"/>
            <a:ext cx="1152525" cy="504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ovací šipka 37"/>
          <p:cNvCxnSpPr/>
          <p:nvPr/>
        </p:nvCxnSpPr>
        <p:spPr>
          <a:xfrm rot="5400000" flipH="1" flipV="1">
            <a:off x="1295400" y="3465513"/>
            <a:ext cx="504825" cy="431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ovéPole 50"/>
          <p:cNvSpPr txBox="1"/>
          <p:nvPr/>
        </p:nvSpPr>
        <p:spPr>
          <a:xfrm>
            <a:off x="3706813" y="3860800"/>
            <a:ext cx="3233737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Metabolic</a:t>
            </a:r>
            <a:r>
              <a:rPr lang="cs-CZ" sz="2400" dirty="0"/>
              <a:t> </a:t>
            </a:r>
            <a:r>
              <a:rPr lang="cs-CZ" sz="2400" dirty="0" err="1"/>
              <a:t>requirement</a:t>
            </a:r>
            <a:endParaRPr lang="cs-CZ" sz="2400" dirty="0"/>
          </a:p>
        </p:txBody>
      </p:sp>
      <p:cxnSp>
        <p:nvCxnSpPr>
          <p:cNvPr id="52" name="Přímá spojovací šipka 51"/>
          <p:cNvCxnSpPr/>
          <p:nvPr/>
        </p:nvCxnSpPr>
        <p:spPr>
          <a:xfrm rot="10800000" flipV="1">
            <a:off x="2771775" y="4292600"/>
            <a:ext cx="1800225" cy="10652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ovéPole 52"/>
          <p:cNvSpPr txBox="1"/>
          <p:nvPr/>
        </p:nvSpPr>
        <p:spPr>
          <a:xfrm>
            <a:off x="5580063" y="3213100"/>
            <a:ext cx="27368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ATP/ADP ratio </a:t>
            </a:r>
            <a:r>
              <a:rPr lang="cs-CZ" sz="2400" dirty="0" err="1"/>
              <a:t>etc</a:t>
            </a:r>
            <a:r>
              <a:rPr lang="cs-CZ" sz="2400" dirty="0"/>
              <a:t>.</a:t>
            </a:r>
          </a:p>
        </p:txBody>
      </p:sp>
      <p:cxnSp>
        <p:nvCxnSpPr>
          <p:cNvPr id="54" name="Přímá spojovací šipka 53"/>
          <p:cNvCxnSpPr>
            <a:stCxn id="53" idx="1"/>
            <a:endCxn id="51" idx="0"/>
          </p:cNvCxnSpPr>
          <p:nvPr/>
        </p:nvCxnSpPr>
        <p:spPr>
          <a:xfrm rot="10800000" flipV="1">
            <a:off x="5324475" y="3443288"/>
            <a:ext cx="255588" cy="417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ovací šipka 36"/>
          <p:cNvCxnSpPr/>
          <p:nvPr/>
        </p:nvCxnSpPr>
        <p:spPr>
          <a:xfrm rot="16200000" flipH="1">
            <a:off x="-972344" y="2564607"/>
            <a:ext cx="2447925" cy="144462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56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Šipka doleva 47"/>
          <p:cNvSpPr/>
          <p:nvPr/>
        </p:nvSpPr>
        <p:spPr>
          <a:xfrm>
            <a:off x="539750" y="1916113"/>
            <a:ext cx="2879725" cy="4333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CvO2</a:t>
            </a:r>
          </a:p>
        </p:txBody>
      </p:sp>
      <p:sp>
        <p:nvSpPr>
          <p:cNvPr id="27" name="Obdélník 26"/>
          <p:cNvSpPr/>
          <p:nvPr/>
        </p:nvSpPr>
        <p:spPr>
          <a:xfrm>
            <a:off x="1258888" y="3213100"/>
            <a:ext cx="2376487" cy="3095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Ohnutá šipka 40"/>
          <p:cNvSpPr/>
          <p:nvPr/>
        </p:nvSpPr>
        <p:spPr>
          <a:xfrm rot="5400000" flipV="1">
            <a:off x="2411413" y="1844675"/>
            <a:ext cx="1944687" cy="2665413"/>
          </a:xfrm>
          <a:prstGeom prst="bentArrow">
            <a:avLst>
              <a:gd name="adj1" fmla="val 25000"/>
              <a:gd name="adj2" fmla="val 25000"/>
              <a:gd name="adj3" fmla="val 27116"/>
              <a:gd name="adj4" fmla="val 3726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r"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3" name="Zaoblený obdélník 32"/>
          <p:cNvSpPr/>
          <p:nvPr/>
        </p:nvSpPr>
        <p:spPr>
          <a:xfrm>
            <a:off x="1258888" y="5400675"/>
            <a:ext cx="2376487" cy="1412875"/>
          </a:xfrm>
          <a:prstGeom prst="round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Cells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3059113" y="1700213"/>
            <a:ext cx="2376487" cy="12969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557338"/>
            <a:ext cx="1608137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8683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723106" y="1081882"/>
            <a:ext cx="187325" cy="763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308894" y="1173957"/>
            <a:ext cx="273050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157" name="Skupina 20"/>
          <p:cNvGrpSpPr>
            <a:grpSpLocks/>
          </p:cNvGrpSpPr>
          <p:nvPr/>
        </p:nvGrpSpPr>
        <p:grpSpPr bwMode="auto">
          <a:xfrm>
            <a:off x="2051050" y="4221163"/>
            <a:ext cx="1008063" cy="1728787"/>
            <a:chOff x="2483768" y="3861048"/>
            <a:chExt cx="1008112" cy="1728192"/>
          </a:xfrm>
        </p:grpSpPr>
        <p:sp>
          <p:nvSpPr>
            <p:cNvPr id="18" name="Šipka dolů 17"/>
            <p:cNvSpPr/>
            <p:nvPr/>
          </p:nvSpPr>
          <p:spPr>
            <a:xfrm>
              <a:off x="2483768" y="3861048"/>
              <a:ext cx="1008112" cy="1728192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</p:txBody>
        </p:sp>
        <p:sp>
          <p:nvSpPr>
            <p:cNvPr id="91184" name="TextovéPole 19"/>
            <p:cNvSpPr txBox="1">
              <a:spLocks noChangeArrowheads="1"/>
            </p:cNvSpPr>
            <p:nvPr/>
          </p:nvSpPr>
          <p:spPr bwMode="auto">
            <a:xfrm>
              <a:off x="2677783" y="4797152"/>
              <a:ext cx="6463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/>
                <a:t>VO2</a:t>
              </a:r>
            </a:p>
          </p:txBody>
        </p:sp>
      </p:grpSp>
      <p:sp>
        <p:nvSpPr>
          <p:cNvPr id="23" name="TextovéPole 22"/>
          <p:cNvSpPr txBox="1"/>
          <p:nvPr/>
        </p:nvSpPr>
        <p:spPr>
          <a:xfrm>
            <a:off x="1042988" y="6273800"/>
            <a:ext cx="4148137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comsumption</a:t>
            </a:r>
            <a:endParaRPr lang="cs-CZ" sz="3200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4211638" y="24923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250825" y="3860800"/>
            <a:ext cx="1108075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PistO2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1692275" y="3068638"/>
            <a:ext cx="13779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Diffusion</a:t>
            </a:r>
            <a:endParaRPr lang="cs-CZ" sz="2400" dirty="0"/>
          </a:p>
        </p:txBody>
      </p:sp>
      <p:cxnSp>
        <p:nvCxnSpPr>
          <p:cNvPr id="36" name="Přímá spojovací šipka 35"/>
          <p:cNvCxnSpPr/>
          <p:nvPr/>
        </p:nvCxnSpPr>
        <p:spPr>
          <a:xfrm rot="10800000" flipV="1">
            <a:off x="3132138" y="2708275"/>
            <a:ext cx="1152525" cy="504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ovací šipka 37"/>
          <p:cNvCxnSpPr/>
          <p:nvPr/>
        </p:nvCxnSpPr>
        <p:spPr>
          <a:xfrm rot="5400000" flipH="1" flipV="1">
            <a:off x="1295400" y="3465513"/>
            <a:ext cx="504825" cy="431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3706813" y="3860800"/>
            <a:ext cx="3233737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Metabolic</a:t>
            </a:r>
            <a:r>
              <a:rPr lang="cs-CZ" sz="2400" dirty="0"/>
              <a:t> </a:t>
            </a:r>
            <a:r>
              <a:rPr lang="cs-CZ" sz="2400" dirty="0" err="1"/>
              <a:t>requirement</a:t>
            </a:r>
            <a:endParaRPr lang="cs-CZ" sz="2400" dirty="0"/>
          </a:p>
        </p:txBody>
      </p:sp>
      <p:cxnSp>
        <p:nvCxnSpPr>
          <p:cNvPr id="39" name="Přímá spojovací šipka 38"/>
          <p:cNvCxnSpPr/>
          <p:nvPr/>
        </p:nvCxnSpPr>
        <p:spPr>
          <a:xfrm rot="10800000" flipV="1">
            <a:off x="2771775" y="4292600"/>
            <a:ext cx="1800225" cy="10652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/>
          <p:cNvSpPr txBox="1"/>
          <p:nvPr/>
        </p:nvSpPr>
        <p:spPr>
          <a:xfrm>
            <a:off x="5580063" y="3213100"/>
            <a:ext cx="27368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ATP/ADP ratio </a:t>
            </a:r>
            <a:r>
              <a:rPr lang="cs-CZ" sz="2400" dirty="0" err="1"/>
              <a:t>etc</a:t>
            </a:r>
            <a:r>
              <a:rPr lang="cs-CZ" sz="2400" dirty="0"/>
              <a:t>.</a:t>
            </a:r>
          </a:p>
        </p:txBody>
      </p:sp>
      <p:cxnSp>
        <p:nvCxnSpPr>
          <p:cNvPr id="43" name="Přímá spojovací šipka 42"/>
          <p:cNvCxnSpPr>
            <a:stCxn id="40" idx="1"/>
            <a:endCxn id="37" idx="0"/>
          </p:cNvCxnSpPr>
          <p:nvPr/>
        </p:nvCxnSpPr>
        <p:spPr>
          <a:xfrm rot="10800000" flipV="1">
            <a:off x="5324475" y="3443288"/>
            <a:ext cx="255588" cy="417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ovací čára 44"/>
          <p:cNvCxnSpPr/>
          <p:nvPr/>
        </p:nvCxnSpPr>
        <p:spPr>
          <a:xfrm rot="5400000">
            <a:off x="4679950" y="5624513"/>
            <a:ext cx="18002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ovací čára 52"/>
          <p:cNvCxnSpPr/>
          <p:nvPr/>
        </p:nvCxnSpPr>
        <p:spPr>
          <a:xfrm rot="10800000">
            <a:off x="5580063" y="6524625"/>
            <a:ext cx="33131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170" name="TextovéPole 57"/>
          <p:cNvSpPr txBox="1">
            <a:spLocks noChangeArrowheads="1"/>
          </p:cNvSpPr>
          <p:nvPr/>
        </p:nvSpPr>
        <p:spPr bwMode="auto">
          <a:xfrm>
            <a:off x="4932363" y="4437063"/>
            <a:ext cx="64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VO2</a:t>
            </a:r>
          </a:p>
        </p:txBody>
      </p:sp>
      <p:sp>
        <p:nvSpPr>
          <p:cNvPr id="91171" name="TextovéPole 58"/>
          <p:cNvSpPr txBox="1">
            <a:spLocks noChangeArrowheads="1"/>
          </p:cNvSpPr>
          <p:nvPr/>
        </p:nvSpPr>
        <p:spPr bwMode="auto">
          <a:xfrm>
            <a:off x="6516688" y="6488113"/>
            <a:ext cx="2517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Oxygen delivery - DO2</a:t>
            </a:r>
          </a:p>
        </p:txBody>
      </p:sp>
      <p:cxnSp>
        <p:nvCxnSpPr>
          <p:cNvPr id="61" name="Přímá spojovací čára 60"/>
          <p:cNvCxnSpPr/>
          <p:nvPr/>
        </p:nvCxnSpPr>
        <p:spPr>
          <a:xfrm rot="10800000">
            <a:off x="6516688" y="5445125"/>
            <a:ext cx="22320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ovací čára 62"/>
          <p:cNvCxnSpPr/>
          <p:nvPr/>
        </p:nvCxnSpPr>
        <p:spPr>
          <a:xfrm rot="5400000">
            <a:off x="5508626" y="5516562"/>
            <a:ext cx="1079500" cy="936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ovéPole 65"/>
          <p:cNvSpPr txBox="1"/>
          <p:nvPr/>
        </p:nvSpPr>
        <p:spPr>
          <a:xfrm>
            <a:off x="5651500" y="4437063"/>
            <a:ext cx="1187450" cy="3381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1600" dirty="0"/>
              <a:t>criticalDO2</a:t>
            </a:r>
          </a:p>
        </p:txBody>
      </p:sp>
      <p:cxnSp>
        <p:nvCxnSpPr>
          <p:cNvPr id="67" name="Přímá spojovací šipka 66"/>
          <p:cNvCxnSpPr/>
          <p:nvPr/>
        </p:nvCxnSpPr>
        <p:spPr>
          <a:xfrm rot="16200000" flipH="1">
            <a:off x="5994400" y="4959350"/>
            <a:ext cx="647700" cy="323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Elipsa 70"/>
          <p:cNvSpPr/>
          <p:nvPr/>
        </p:nvSpPr>
        <p:spPr>
          <a:xfrm>
            <a:off x="8172450" y="5445125"/>
            <a:ext cx="71438" cy="714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2" name="Elipsa 71"/>
          <p:cNvSpPr/>
          <p:nvPr/>
        </p:nvSpPr>
        <p:spPr>
          <a:xfrm>
            <a:off x="7380288" y="5445125"/>
            <a:ext cx="71437" cy="730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3" name="Elipsa 72"/>
          <p:cNvSpPr/>
          <p:nvPr/>
        </p:nvSpPr>
        <p:spPr>
          <a:xfrm>
            <a:off x="6659563" y="5408613"/>
            <a:ext cx="73025" cy="714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4" name="Elipsa 73"/>
          <p:cNvSpPr/>
          <p:nvPr/>
        </p:nvSpPr>
        <p:spPr>
          <a:xfrm>
            <a:off x="6443663" y="5445125"/>
            <a:ext cx="73025" cy="714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5" name="Elipsa 74"/>
          <p:cNvSpPr/>
          <p:nvPr/>
        </p:nvSpPr>
        <p:spPr>
          <a:xfrm>
            <a:off x="6227763" y="5732463"/>
            <a:ext cx="73025" cy="730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6" name="Elipsa 75"/>
          <p:cNvSpPr/>
          <p:nvPr/>
        </p:nvSpPr>
        <p:spPr>
          <a:xfrm>
            <a:off x="5940425" y="6021388"/>
            <a:ext cx="71438" cy="714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49" name="Přímá spojovací šipka 48"/>
          <p:cNvCxnSpPr/>
          <p:nvPr/>
        </p:nvCxnSpPr>
        <p:spPr>
          <a:xfrm rot="16200000" flipH="1">
            <a:off x="-972344" y="2564607"/>
            <a:ext cx="2447925" cy="144462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03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72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33897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411760" y="1700808"/>
            <a:ext cx="3600399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400" dirty="0" err="1"/>
              <a:t>Blood</a:t>
            </a:r>
            <a:r>
              <a:rPr lang="cs-CZ" sz="2400" dirty="0"/>
              <a:t> Volume 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79512" y="4077072"/>
            <a:ext cx="3600399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400" dirty="0" err="1"/>
              <a:t>Extracellular</a:t>
            </a:r>
            <a:r>
              <a:rPr lang="cs-CZ" sz="2400" dirty="0"/>
              <a:t> fluid volume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652120" y="4077072"/>
            <a:ext cx="3168351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400" dirty="0" err="1"/>
              <a:t>Arterial</a:t>
            </a:r>
            <a:r>
              <a:rPr lang="cs-CZ" sz="2400" dirty="0"/>
              <a:t> </a:t>
            </a:r>
            <a:r>
              <a:rPr lang="cs-CZ" sz="2400" dirty="0" err="1"/>
              <a:t>Pressure</a:t>
            </a:r>
            <a:endParaRPr lang="cs-CZ" sz="2400" dirty="0"/>
          </a:p>
        </p:txBody>
      </p:sp>
      <p:sp>
        <p:nvSpPr>
          <p:cNvPr id="5" name="Obousměrná svislá šipka 4"/>
          <p:cNvSpPr/>
          <p:nvPr/>
        </p:nvSpPr>
        <p:spPr>
          <a:xfrm rot="1862686">
            <a:off x="2896812" y="2188071"/>
            <a:ext cx="714131" cy="1800200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ousměrná svislá šipka 5"/>
          <p:cNvSpPr/>
          <p:nvPr/>
        </p:nvSpPr>
        <p:spPr>
          <a:xfrm rot="19009393">
            <a:off x="5307243" y="2061465"/>
            <a:ext cx="714131" cy="1800200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ousměrná svislá šipka 6"/>
          <p:cNvSpPr/>
          <p:nvPr/>
        </p:nvSpPr>
        <p:spPr>
          <a:xfrm rot="16200000">
            <a:off x="4286943" y="3426025"/>
            <a:ext cx="714131" cy="1728193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 descr="G:\Guyton&amp;Hallpdf\AllImagesFromTextbook of Medical Physiology 12E\S9781416045748-029-f013.jpg"/>
          <p:cNvPicPr>
            <a:picLocks noChangeAspect="1" noChangeArrowheads="1"/>
          </p:cNvPicPr>
          <p:nvPr/>
        </p:nvPicPr>
        <p:blipFill>
          <a:blip r:embed="rId2" cstate="print"/>
          <a:srcRect b="5333"/>
          <a:stretch>
            <a:fillRect/>
          </a:stretch>
        </p:blipFill>
        <p:spPr bwMode="auto">
          <a:xfrm>
            <a:off x="0" y="332656"/>
            <a:ext cx="9023236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G:\Guyton&amp;Hallpdf\AllImagesFromTextbook of Medical Physiology 12E\S9781416045748-029-f014.jpg"/>
          <p:cNvPicPr>
            <a:picLocks noChangeAspect="1" noChangeArrowheads="1"/>
          </p:cNvPicPr>
          <p:nvPr/>
        </p:nvPicPr>
        <p:blipFill>
          <a:blip r:embed="rId2" cstate="print"/>
          <a:srcRect b="5952"/>
          <a:stretch>
            <a:fillRect/>
          </a:stretch>
        </p:blipFill>
        <p:spPr bwMode="auto">
          <a:xfrm>
            <a:off x="82320" y="404664"/>
            <a:ext cx="9061680" cy="5688632"/>
          </a:xfrm>
          <a:prstGeom prst="rect">
            <a:avLst/>
          </a:prstGeom>
          <a:noFill/>
        </p:spPr>
      </p:pic>
      <p:sp>
        <p:nvSpPr>
          <p:cNvPr id="3" name="Zaoblený obdélník 2">
            <a:hlinkClick r:id="" action="ppaction://hlinkshowjump?jump=firstslide"/>
          </p:cNvPr>
          <p:cNvSpPr/>
          <p:nvPr/>
        </p:nvSpPr>
        <p:spPr>
          <a:xfrm>
            <a:off x="4139952" y="6569968"/>
            <a:ext cx="1080120" cy="28803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err="1"/>
              <a:t>return</a:t>
            </a:r>
            <a:endParaRPr lang="cs-CZ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699792" y="2996952"/>
            <a:ext cx="381392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Starling</a:t>
            </a:r>
            <a:r>
              <a:rPr lang="cs-CZ" dirty="0"/>
              <a:t> </a:t>
            </a:r>
            <a:r>
              <a:rPr lang="cs-CZ" dirty="0" err="1"/>
              <a:t>curve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venous</a:t>
            </a:r>
            <a:r>
              <a:rPr lang="cs-CZ" dirty="0"/>
              <a:t> </a:t>
            </a:r>
            <a:r>
              <a:rPr lang="cs-CZ" dirty="0" err="1"/>
              <a:t>return</a:t>
            </a:r>
            <a:r>
              <a:rPr lang="cs-CZ" dirty="0"/>
              <a:t> </a:t>
            </a:r>
            <a:r>
              <a:rPr lang="cs-CZ" dirty="0" err="1"/>
              <a:t>curve</a:t>
            </a:r>
            <a:endParaRPr lang="cs-CZ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Integrative Physiology&amp;quot;&quot;/&gt;&lt;property id=&quot;20307&quot; value=&quot;268&quot;/&gt;&lt;/object&gt;&lt;object type=&quot;3&quot; unique_id=&quot;10005&quot;&gt;&lt;property id=&quot;20148&quot; value=&quot;5&quot;/&gt;&lt;property id=&quot;20300&quot; value=&quot;Slide 2&quot;/&gt;&lt;property id=&quot;20307&quot; value=&quot;269&quot;/&gt;&lt;/object&gt;&lt;object type=&quot;3&quot; unique_id=&quot;10006&quot;&gt;&lt;property id=&quot;20148&quot; value=&quot;5&quot;/&gt;&lt;property id=&quot;20300&quot; value=&quot;Slide 3&quot;/&gt;&lt;property id=&quot;20307&quot; value=&quot;281&quot;/&gt;&lt;/object&gt;&lt;object type=&quot;3&quot; unique_id=&quot;10007&quot;&gt;&lt;property id=&quot;20148&quot; value=&quot;5&quot;/&gt;&lt;property id=&quot;20300&quot; value=&quot;Slide 4&quot;/&gt;&lt;property id=&quot;20307&quot; value=&quot;282&quot;/&gt;&lt;/object&gt;&lt;object type=&quot;3&quot; unique_id=&quot;10008&quot;&gt;&lt;property id=&quot;20148&quot; value=&quot;5&quot;/&gt;&lt;property id=&quot;20300&quot; value=&quot;Slide 5&quot;/&gt;&lt;property id=&quot;20307&quot; value=&quot;283&quot;/&gt;&lt;/object&gt;&lt;object type=&quot;3&quot; unique_id=&quot;10009&quot;&gt;&lt;property id=&quot;20148&quot; value=&quot;5&quot;/&gt;&lt;property id=&quot;20300&quot; value=&quot;Slide 6&quot;/&gt;&lt;property id=&quot;20307&quot; value=&quot;284&quot;/&gt;&lt;/object&gt;&lt;object type=&quot;3&quot; unique_id=&quot;10010&quot;&gt;&lt;property id=&quot;20148&quot; value=&quot;5&quot;/&gt;&lt;property id=&quot;20300&quot; value=&quot;Slide 7&quot;/&gt;&lt;property id=&quot;20307&quot; value=&quot;285&quot;/&gt;&lt;/object&gt;&lt;object type=&quot;3&quot; unique_id=&quot;10011&quot;&gt;&lt;property id=&quot;20148&quot; value=&quot;5&quot;/&gt;&lt;property id=&quot;20300&quot; value=&quot;Slide 8&quot;/&gt;&lt;property id=&quot;20307&quot; value=&quot;286&quot;/&gt;&lt;/object&gt;&lt;object type=&quot;3&quot; unique_id=&quot;10012&quot;&gt;&lt;property id=&quot;20148&quot; value=&quot;5&quot;/&gt;&lt;property id=&quot;20300&quot; value=&quot;Slide 9&quot;/&gt;&lt;property id=&quot;20307&quot; value=&quot;287&quot;/&gt;&lt;/object&gt;&lt;object type=&quot;3&quot; unique_id=&quot;10013&quot;&gt;&lt;property id=&quot;20148&quot; value=&quot;5&quot;/&gt;&lt;property id=&quot;20300&quot; value=&quot;Slide 10&quot;/&gt;&lt;property id=&quot;20307&quot; value=&quot;288&quot;/&gt;&lt;/object&gt;&lt;object type=&quot;3&quot; unique_id=&quot;10014&quot;&gt;&lt;property id=&quot;20148&quot; value=&quot;5&quot;/&gt;&lt;property id=&quot;20300&quot; value=&quot;Slide 11&quot;/&gt;&lt;property id=&quot;20307&quot; value=&quot;289&quot;/&gt;&lt;/object&gt;&lt;object type=&quot;3&quot; unique_id=&quot;10015&quot;&gt;&lt;property id=&quot;20148&quot; value=&quot;5&quot;/&gt;&lt;property id=&quot;20300&quot; value=&quot;Slide 12&quot;/&gt;&lt;property id=&quot;20307&quot; value=&quot;311&quot;/&gt;&lt;/object&gt;&lt;object type=&quot;3&quot; unique_id=&quot;10016&quot;&gt;&lt;property id=&quot;20148&quot; value=&quot;5&quot;/&gt;&lt;property id=&quot;20300&quot; value=&quot;Slide 13 - &amp;quot;Acid-Base Balance&amp;quot;&quot;/&gt;&lt;property id=&quot;20307&quot; value=&quot;256&quot;/&gt;&lt;/object&gt;&lt;object type=&quot;3&quot; unique_id=&quot;10017&quot;&gt;&lt;property id=&quot;20148&quot; value=&quot;5&quot;/&gt;&lt;property id=&quot;20300&quot; value=&quot;Slide 14 - &amp;quot;H+ formation/removal&amp;quot;&quot;/&gt;&lt;property id=&quot;20307&quot; value=&quot;257&quot;/&gt;&lt;/object&gt;&lt;object type=&quot;3&quot; unique_id=&quot;10018&quot;&gt;&lt;property id=&quot;20148&quot; value=&quot;5&quot;/&gt;&lt;property id=&quot;20300&quot; value=&quot;Slide 15&quot;/&gt;&lt;property id=&quot;20307&quot; value=&quot;258&quot;/&gt;&lt;/object&gt;&lt;object type=&quot;3&quot; unique_id=&quot;10019&quot;&gt;&lt;property id=&quot;20148&quot; value=&quot;5&quot;/&gt;&lt;property id=&quot;20300&quot; value=&quot;Slide 16&quot;/&gt;&lt;property id=&quot;20307&quot; value=&quot;259&quot;/&gt;&lt;/object&gt;&lt;object type=&quot;3&quot; unique_id=&quot;10020&quot;&gt;&lt;property id=&quot;20148&quot; value=&quot;5&quot;/&gt;&lt;property id=&quot;20300&quot; value=&quot;Slide 17&quot;/&gt;&lt;property id=&quot;20307&quot; value=&quot;310&quot;/&gt;&lt;/object&gt;&lt;object type=&quot;3&quot; unique_id=&quot;10021&quot;&gt;&lt;property id=&quot;20148&quot; value=&quot;5&quot;/&gt;&lt;property id=&quot;20300&quot; value=&quot;Slide 18&quot;/&gt;&lt;property id=&quot;20307&quot; value=&quot;290&quot;/&gt;&lt;/object&gt;&lt;object type=&quot;3&quot; unique_id=&quot;10022&quot;&gt;&lt;property id=&quot;20148&quot; value=&quot;5&quot;/&gt;&lt;property id=&quot;20300&quot; value=&quot;Slide 19&quot;/&gt;&lt;property id=&quot;20307&quot; value=&quot;291&quot;/&gt;&lt;/object&gt;&lt;object type=&quot;3&quot; unique_id=&quot;10023&quot;&gt;&lt;property id=&quot;20148&quot; value=&quot;5&quot;/&gt;&lt;property id=&quot;20300&quot; value=&quot;Slide 20&quot;/&gt;&lt;property id=&quot;20307&quot; value=&quot;292&quot;/&gt;&lt;/object&gt;&lt;object type=&quot;3&quot; unique_id=&quot;10024&quot;&gt;&lt;property id=&quot;20148&quot; value=&quot;5&quot;/&gt;&lt;property id=&quot;20300&quot; value=&quot;Slide 21&quot;/&gt;&lt;property id=&quot;20307&quot; value=&quot;293&quot;/&gt;&lt;/object&gt;&lt;object type=&quot;3&quot; unique_id=&quot;10025&quot;&gt;&lt;property id=&quot;20148&quot; value=&quot;5&quot;/&gt;&lt;property id=&quot;20300&quot; value=&quot;Slide 22&quot;/&gt;&lt;property id=&quot;20307&quot; value=&quot;294&quot;/&gt;&lt;/object&gt;&lt;object type=&quot;3&quot; unique_id=&quot;10026&quot;&gt;&lt;property id=&quot;20148&quot; value=&quot;5&quot;/&gt;&lt;property id=&quot;20300&quot; value=&quot;Slide 23&quot;/&gt;&lt;property id=&quot;20307&quot; value=&quot;295&quot;/&gt;&lt;/object&gt;&lt;object type=&quot;3&quot; unique_id=&quot;10027&quot;&gt;&lt;property id=&quot;20148&quot; value=&quot;5&quot;/&gt;&lt;property id=&quot;20300&quot; value=&quot;Slide 24&quot;/&gt;&lt;property id=&quot;20307&quot; value=&quot;296&quot;/&gt;&lt;/object&gt;&lt;object type=&quot;3&quot; unique_id=&quot;10028&quot;&gt;&lt;property id=&quot;20148&quot; value=&quot;5&quot;/&gt;&lt;property id=&quot;20300&quot; value=&quot;Slide 25&quot;/&gt;&lt;property id=&quot;20307&quot; value=&quot;297&quot;/&gt;&lt;/object&gt;&lt;object type=&quot;3&quot; unique_id=&quot;10029&quot;&gt;&lt;property id=&quot;20148&quot; value=&quot;5&quot;/&gt;&lt;property id=&quot;20300&quot; value=&quot;Slide 26&quot;/&gt;&lt;property id=&quot;20307&quot; value=&quot;298&quot;/&gt;&lt;/object&gt;&lt;object type=&quot;3&quot; unique_id=&quot;10030&quot;&gt;&lt;property id=&quot;20148&quot; value=&quot;5&quot;/&gt;&lt;property id=&quot;20300&quot; value=&quot;Slide 27&quot;/&gt;&lt;property id=&quot;20307&quot; value=&quot;299&quot;/&gt;&lt;/object&gt;&lt;object type=&quot;3&quot; unique_id=&quot;10033&quot;&gt;&lt;property id=&quot;20148&quot; value=&quot;5&quot;/&gt;&lt;property id=&quot;20300&quot; value=&quot;Slide 28&quot;/&gt;&lt;property id=&quot;20307&quot; value=&quot;302&quot;/&gt;&lt;/object&gt;&lt;object type=&quot;3&quot; unique_id=&quot;10034&quot;&gt;&lt;property id=&quot;20148&quot; value=&quot;5&quot;/&gt;&lt;property id=&quot;20300&quot; value=&quot;Slide 29&quot;/&gt;&lt;property id=&quot;20307&quot; value=&quot;303&quot;/&gt;&lt;/object&gt;&lt;object type=&quot;3&quot; unique_id=&quot;10036&quot;&gt;&lt;property id=&quot;20148&quot; value=&quot;5&quot;/&gt;&lt;property id=&quot;20300&quot; value=&quot;Slide 30&quot;/&gt;&lt;property id=&quot;20307&quot; value=&quot;304&quot;/&gt;&lt;/object&gt;&lt;object type=&quot;3&quot; unique_id=&quot;10037&quot;&gt;&lt;property id=&quot;20148&quot; value=&quot;5&quot;/&gt;&lt;property id=&quot;20300&quot; value=&quot;Slide 31&quot;/&gt;&lt;property id=&quot;20307&quot; value=&quot;330&quot;/&gt;&lt;/object&gt;&lt;object type=&quot;3&quot; unique_id=&quot;10038&quot;&gt;&lt;property id=&quot;20148&quot; value=&quot;5&quot;/&gt;&lt;property id=&quot;20300&quot; value=&quot;Slide 32&quot;/&gt;&lt;property id=&quot;20307&quot; value=&quot;320&quot;/&gt;&lt;/object&gt;&lt;object type=&quot;3&quot; unique_id=&quot;10041&quot;&gt;&lt;property id=&quot;20148&quot; value=&quot;5&quot;/&gt;&lt;property id=&quot;20300&quot; value=&quot;Slide 36&quot;/&gt;&lt;property id=&quot;20307&quot; value=&quot;323&quot;/&gt;&lt;/object&gt;&lt;object type=&quot;3&quot; unique_id=&quot;10042&quot;&gt;&lt;property id=&quot;20148&quot; value=&quot;5&quot;/&gt;&lt;property id=&quot;20300&quot; value=&quot;Slide 37&quot;/&gt;&lt;property id=&quot;20307&quot; value=&quot;312&quot;/&gt;&lt;/object&gt;&lt;object type=&quot;3&quot; unique_id=&quot;10043&quot;&gt;&lt;property id=&quot;20148&quot; value=&quot;5&quot;/&gt;&lt;property id=&quot;20300&quot; value=&quot;Slide 38&quot;/&gt;&lt;property id=&quot;20307&quot; value=&quot;328&quot;/&gt;&lt;/object&gt;&lt;object type=&quot;3&quot; unique_id=&quot;10044&quot;&gt;&lt;property id=&quot;20148&quot; value=&quot;5&quot;/&gt;&lt;property id=&quot;20300&quot; value=&quot;Slide 39&quot;/&gt;&lt;property id=&quot;20307&quot; value=&quot;313&quot;/&gt;&lt;/object&gt;&lt;object type=&quot;3&quot; unique_id=&quot;10045&quot;&gt;&lt;property id=&quot;20148&quot; value=&quot;5&quot;/&gt;&lt;property id=&quot;20300&quot; value=&quot;Slide 40&quot;/&gt;&lt;property id=&quot;20307&quot; value=&quot;324&quot;/&gt;&lt;/object&gt;&lt;object type=&quot;3&quot; unique_id=&quot;10046&quot;&gt;&lt;property id=&quot;20148&quot; value=&quot;5&quot;/&gt;&lt;property id=&quot;20300&quot; value=&quot;Slide 41&quot;/&gt;&lt;property id=&quot;20307&quot; value=&quot;325&quot;/&gt;&lt;/object&gt;&lt;object type=&quot;3&quot; unique_id=&quot;10047&quot;&gt;&lt;property id=&quot;20148&quot; value=&quot;5&quot;/&gt;&lt;property id=&quot;20300&quot; value=&quot;Slide 42&quot;/&gt;&lt;property id=&quot;20307&quot; value=&quot;326&quot;/&gt;&lt;/object&gt;&lt;object type=&quot;3&quot; unique_id=&quot;10048&quot;&gt;&lt;property id=&quot;20148&quot; value=&quot;5&quot;/&gt;&lt;property id=&quot;20300&quot; value=&quot;Slide 43&quot;/&gt;&lt;property id=&quot;20307&quot; value=&quot;327&quot;/&gt;&lt;/object&gt;&lt;object type=&quot;3&quot; unique_id=&quot;10049&quot;&gt;&lt;property id=&quot;20148&quot; value=&quot;5&quot;/&gt;&lt;property id=&quot;20300&quot; value=&quot;Slide 44&quot;/&gt;&lt;property id=&quot;20307&quot; value=&quot;315&quot;/&gt;&lt;/object&gt;&lt;object type=&quot;3&quot; unique_id=&quot;10050&quot;&gt;&lt;property id=&quot;20148&quot; value=&quot;5&quot;/&gt;&lt;property id=&quot;20300&quot; value=&quot;Slide 45&quot;/&gt;&lt;property id=&quot;20307&quot; value=&quot;316&quot;/&gt;&lt;/object&gt;&lt;object type=&quot;3&quot; unique_id=&quot;10051&quot;&gt;&lt;property id=&quot;20148&quot; value=&quot;5&quot;/&gt;&lt;property id=&quot;20300&quot; value=&quot;Slide 46&quot;/&gt;&lt;property id=&quot;20307&quot; value=&quot;317&quot;/&gt;&lt;/object&gt;&lt;object type=&quot;3&quot; unique_id=&quot;10052&quot;&gt;&lt;property id=&quot;20148&quot; value=&quot;5&quot;/&gt;&lt;property id=&quot;20300&quot; value=&quot;Slide 47&quot;/&gt;&lt;property id=&quot;20307&quot; value=&quot;318&quot;/&gt;&lt;/object&gt;&lt;object type=&quot;3&quot; unique_id=&quot;10053&quot;&gt;&lt;property id=&quot;20148&quot; value=&quot;5&quot;/&gt;&lt;property id=&quot;20300&quot; value=&quot;Slide 48&quot;/&gt;&lt;property id=&quot;20307&quot; value=&quot;319&quot;/&gt;&lt;/object&gt;&lt;object type=&quot;3&quot; unique_id=&quot;10054&quot;&gt;&lt;property id=&quot;20148&quot; value=&quot;5&quot;/&gt;&lt;property id=&quot;20300&quot; value=&quot;Slide 49&quot;/&gt;&lt;property id=&quot;20307&quot; value=&quot;331&quot;/&gt;&lt;/object&gt;&lt;object type=&quot;3&quot; unique_id=&quot;10060&quot;&gt;&lt;property id=&quot;20148&quot; value=&quot;5&quot;/&gt;&lt;property id=&quot;20300&quot; value=&quot;Slide 50&quot;/&gt;&lt;property id=&quot;20307&quot; value=&quot;337&quot;/&gt;&lt;/object&gt;&lt;object type=&quot;3&quot; unique_id=&quot;10061&quot;&gt;&lt;property id=&quot;20148&quot; value=&quot;5&quot;/&gt;&lt;property id=&quot;20300&quot; value=&quot;Slide 51&quot;/&gt;&lt;property id=&quot;20307&quot; value=&quot;338&quot;/&gt;&lt;/object&gt;&lt;object type=&quot;3&quot; unique_id=&quot;10062&quot;&gt;&lt;property id=&quot;20148&quot; value=&quot;5&quot;/&gt;&lt;property id=&quot;20300&quot; value=&quot;Slide 52&quot;/&gt;&lt;property id=&quot;20307&quot; value=&quot;339&quot;/&gt;&lt;/object&gt;&lt;object type=&quot;3&quot; unique_id=&quot;10063&quot;&gt;&lt;property id=&quot;20148&quot; value=&quot;5&quot;/&gt;&lt;property id=&quot;20300&quot; value=&quot;Slide 53&quot;/&gt;&lt;property id=&quot;20307&quot; value=&quot;340&quot;/&gt;&lt;/object&gt;&lt;object type=&quot;3&quot; unique_id=&quot;10064&quot;&gt;&lt;property id=&quot;20148&quot; value=&quot;5&quot;/&gt;&lt;property id=&quot;20300&quot; value=&quot;Slide 54&quot;/&gt;&lt;property id=&quot;20307&quot; value=&quot;341&quot;/&gt;&lt;/object&gt;&lt;object type=&quot;3&quot; unique_id=&quot;10983&quot;&gt;&lt;property id=&quot;20148&quot; value=&quot;5&quot;/&gt;&lt;property id=&quot;20300&quot; value=&quot;Slide 33&quot;/&gt;&lt;property id=&quot;20307&quot; value=&quot;342&quot;/&gt;&lt;/object&gt;&lt;object type=&quot;3&quot; unique_id=&quot;12422&quot;&gt;&lt;property id=&quot;20148&quot; value=&quot;5&quot;/&gt;&lt;property id=&quot;20300&quot; value=&quot;Slide 34&quot;/&gt;&lt;property id=&quot;20307&quot; value=&quot;343&quot;/&gt;&lt;/object&gt;&lt;object type=&quot;3&quot; unique_id=&quot;12701&quot;&gt;&lt;property id=&quot;20148&quot; value=&quot;5&quot;/&gt;&lt;property id=&quot;20300&quot; value=&quot;Slide 35&quot;/&gt;&lt;property id=&quot;20307&quot; value=&quot;34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2818</TotalTime>
  <Words>2375</Words>
  <Application>Microsoft Office PowerPoint</Application>
  <PresentationFormat>On-screen Show (4:3)</PresentationFormat>
  <Paragraphs>1138</Paragraphs>
  <Slides>111</Slides>
  <Notes>82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111</vt:i4>
      </vt:variant>
    </vt:vector>
  </HeadingPairs>
  <TitlesOfParts>
    <vt:vector size="116" baseType="lpstr">
      <vt:lpstr>Arial</vt:lpstr>
      <vt:lpstr>Calibri</vt:lpstr>
      <vt:lpstr>Garamond</vt:lpstr>
      <vt:lpstr>Times New Roman</vt:lpstr>
      <vt:lpstr>Motiv sady Office</vt:lpstr>
      <vt:lpstr>PowerPoint Presentation</vt:lpstr>
      <vt:lpstr>PowerPoint Presentation</vt:lpstr>
      <vt:lpstr>PowerPoint Presentation</vt:lpstr>
      <vt:lpstr>Basic properties of blood vessels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Guyton experiments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Heart + Vessels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Acid-Base Balance</dc:title>
  <dc:creator>Jirka</dc:creator>
  <cp:lastModifiedBy>Jiří Kofránek</cp:lastModifiedBy>
  <cp:revision>163</cp:revision>
  <dcterms:created xsi:type="dcterms:W3CDTF">2012-05-13T13:08:54Z</dcterms:created>
  <dcterms:modified xsi:type="dcterms:W3CDTF">2022-11-29T21:32:23Z</dcterms:modified>
</cp:coreProperties>
</file>