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493" r:id="rId2"/>
    <p:sldId id="516" r:id="rId3"/>
    <p:sldId id="404" r:id="rId4"/>
    <p:sldId id="405" r:id="rId5"/>
    <p:sldId id="513" r:id="rId6"/>
    <p:sldId id="514" r:id="rId7"/>
    <p:sldId id="515" r:id="rId8"/>
    <p:sldId id="511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3" r:id="rId67"/>
    <p:sldId id="464" r:id="rId68"/>
    <p:sldId id="465" r:id="rId69"/>
    <p:sldId id="466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  <p:sldId id="476" r:id="rId80"/>
    <p:sldId id="477" r:id="rId81"/>
    <p:sldId id="478" r:id="rId82"/>
    <p:sldId id="479" r:id="rId83"/>
    <p:sldId id="480" r:id="rId84"/>
    <p:sldId id="481" r:id="rId85"/>
    <p:sldId id="482" r:id="rId86"/>
    <p:sldId id="483" r:id="rId87"/>
    <p:sldId id="484" r:id="rId88"/>
    <p:sldId id="485" r:id="rId89"/>
    <p:sldId id="486" r:id="rId90"/>
    <p:sldId id="494" r:id="rId91"/>
    <p:sldId id="487" r:id="rId92"/>
    <p:sldId id="488" r:id="rId93"/>
    <p:sldId id="489" r:id="rId94"/>
    <p:sldId id="490" r:id="rId95"/>
    <p:sldId id="495" r:id="rId96"/>
    <p:sldId id="382" r:id="rId97"/>
    <p:sldId id="383" r:id="rId98"/>
    <p:sldId id="384" r:id="rId99"/>
    <p:sldId id="385" r:id="rId100"/>
    <p:sldId id="387" r:id="rId101"/>
    <p:sldId id="388" r:id="rId102"/>
    <p:sldId id="395" r:id="rId103"/>
    <p:sldId id="396" r:id="rId104"/>
    <p:sldId id="389" r:id="rId105"/>
    <p:sldId id="392" r:id="rId106"/>
    <p:sldId id="393" r:id="rId107"/>
    <p:sldId id="394" r:id="rId108"/>
    <p:sldId id="398" r:id="rId109"/>
    <p:sldId id="399" r:id="rId110"/>
    <p:sldId id="400" r:id="rId111"/>
    <p:sldId id="401" r:id="rId112"/>
  </p:sldIdLst>
  <p:sldSz cx="9144000" cy="6858000" type="screen4x3"/>
  <p:notesSz cx="6858000" cy="9144000"/>
  <p:custDataLst>
    <p:tags r:id="rId11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583"/>
    <a:srgbClr val="F2CDCB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5" autoAdjust="0"/>
  </p:normalViewPr>
  <p:slideViewPr>
    <p:cSldViewPr>
      <p:cViewPr varScale="1">
        <p:scale>
          <a:sx n="95" d="100"/>
          <a:sy n="95" d="100"/>
        </p:scale>
        <p:origin x="1531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208-C7BA-4DAE-81B5-B4A54EC7E6AD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CCC5-1934-45ED-83E4-E0753DAD90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98FB0-308A-483A-9B92-73796FF29541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A2CE8E-304D-4F7B-9397-A9E00A960261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6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8AAFEE-C26B-4557-847D-8CB24039EF11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9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0E41B-1F53-407C-97E9-199F3832A5CC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3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61838-26AB-4C8D-B854-390497476E99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6B4DC6-5C84-4D02-A3DD-117BAE6C8F96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9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DF181-5252-4F7B-921B-8C412B27F3A9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556485-AC6C-4486-8989-8B161FD9371F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6799F-468A-4E52-9047-2AEEC4858FCE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6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42FE5-F5B3-49A3-8E00-C3800AAFC21D}" type="slidenum">
              <a:rPr lang="cs-CZ" altLang="cs-CZ"/>
              <a:pPr eaLnBrk="1" hangingPunct="1"/>
              <a:t>25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89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F3878-73FA-4FF3-A069-D454C6E231C5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5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728169-97B6-4AA6-AE5B-C6082B97E93C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7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EDAF0-DEB5-4F00-A94E-C262FCA1878F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8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54670-3526-4DAF-BD67-538686B097B3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0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D3115-5C78-4BF4-BD43-894FC757FC75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8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E3F5B-0675-487C-B6C0-9834B9E3E65B}" type="slidenum">
              <a:rPr lang="cs-CZ" altLang="cs-CZ"/>
              <a:pPr eaLnBrk="1" hangingPunct="1"/>
              <a:t>30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78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A69B7F-924C-4FCE-B643-AA8BA733EFF5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5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4283D3-5483-4A30-8E17-CC315F7E672C}" type="slidenum">
              <a:rPr lang="cs-CZ" altLang="cs-CZ"/>
              <a:pPr eaLnBrk="1" hangingPunct="1"/>
              <a:t>32</a:t>
            </a:fld>
            <a:endParaRPr lang="cs-CZ" alt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0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864ADD-D03B-45FD-B2FA-A0606401045C}" type="slidenum">
              <a:rPr lang="cs-CZ" altLang="cs-CZ"/>
              <a:pPr eaLnBrk="1" hangingPunct="1"/>
              <a:t>33</a:t>
            </a:fld>
            <a:endParaRPr lang="cs-CZ" alt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7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315CD-62B6-4921-A5CC-9DEE465F60BC}" type="slidenum">
              <a:rPr lang="cs-CZ" altLang="cs-CZ"/>
              <a:pPr eaLnBrk="1" hangingPunct="1"/>
              <a:t>34</a:t>
            </a:fld>
            <a:endParaRPr lang="cs-CZ" alt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86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685C95-E981-4A6E-A9AF-6B066A40A6BF}" type="slidenum">
              <a:rPr lang="cs-CZ" altLang="cs-CZ"/>
              <a:pPr eaLnBrk="1" hangingPunct="1"/>
              <a:t>35</a:t>
            </a:fld>
            <a:endParaRPr lang="cs-CZ" altLang="cs-CZ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86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34FD61-4CF9-40C2-ADA1-27FB1D3D6F75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1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50169-BBF9-4ED5-A711-861237A560DF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30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DA075A-2454-40F0-A06E-CCD1A9DFD5E8}" type="slidenum">
              <a:rPr lang="cs-CZ" altLang="cs-CZ"/>
              <a:pPr eaLnBrk="1" hangingPunct="1"/>
              <a:t>37</a:t>
            </a:fld>
            <a:endParaRPr lang="cs-CZ" altLang="cs-CZ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7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6E0D4-DED4-46D2-B89A-2D529A69DBC7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52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781E-5C28-4795-8ADF-C37CDD37F254}" type="slidenum">
              <a:rPr lang="cs-CZ" altLang="cs-CZ"/>
              <a:pPr eaLnBrk="1" hangingPunct="1"/>
              <a:t>39</a:t>
            </a:fld>
            <a:endParaRPr lang="cs-CZ" altLang="cs-CZ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3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7E5C5-C437-4419-97D2-0D64D2C04285}" type="slidenum">
              <a:rPr lang="cs-CZ" altLang="cs-CZ"/>
              <a:pPr eaLnBrk="1" hangingPunct="1"/>
              <a:t>40</a:t>
            </a:fld>
            <a:endParaRPr lang="cs-CZ" alt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A88E02-21ED-4E87-98E8-AA63A13E2CDF}" type="slidenum">
              <a:rPr lang="cs-CZ" altLang="cs-CZ"/>
              <a:pPr eaLnBrk="1" hangingPunct="1"/>
              <a:t>41</a:t>
            </a:fld>
            <a:endParaRPr lang="cs-CZ" altLang="cs-CZ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36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E6159-3B16-46EA-9390-BD0270833055}" type="slidenum">
              <a:rPr lang="cs-CZ" altLang="cs-CZ"/>
              <a:pPr eaLnBrk="1" hangingPunct="1"/>
              <a:t>42</a:t>
            </a:fld>
            <a:endParaRPr lang="cs-CZ" altLang="cs-CZ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80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C298C-A784-4E73-B33D-D7390CFC34CB}" type="slidenum">
              <a:rPr lang="cs-CZ" altLang="cs-CZ"/>
              <a:pPr eaLnBrk="1" hangingPunct="1"/>
              <a:t>43</a:t>
            </a:fld>
            <a:endParaRPr lang="cs-CZ" altLang="cs-CZ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3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6D674-35B4-43CC-8E79-27B92B966612}" type="slidenum">
              <a:rPr lang="cs-CZ" altLang="cs-CZ"/>
              <a:pPr eaLnBrk="1" hangingPunct="1"/>
              <a:t>44</a:t>
            </a:fld>
            <a:endParaRPr lang="cs-CZ" altLang="cs-CZ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9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6F630-870E-425E-B224-D901CB2C4F92}" type="slidenum">
              <a:rPr lang="cs-CZ" altLang="cs-CZ"/>
              <a:pPr eaLnBrk="1" hangingPunct="1"/>
              <a:t>45</a:t>
            </a:fld>
            <a:endParaRPr lang="cs-CZ" altLang="cs-CZ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0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1AA13-1396-4DD1-AFFA-C6EB427E4CC9}" type="slidenum">
              <a:rPr lang="cs-CZ" altLang="cs-CZ"/>
              <a:pPr eaLnBrk="1" hangingPunct="1"/>
              <a:t>46</a:t>
            </a:fld>
            <a:endParaRPr lang="cs-CZ" altLang="cs-CZ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7F88CC-C51E-4F26-AAA2-B4D887FAA571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6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AA53C4-16A5-42F3-9490-AE7106D8739B}" type="slidenum">
              <a:rPr lang="cs-CZ" altLang="cs-CZ"/>
              <a:pPr eaLnBrk="1" hangingPunct="1"/>
              <a:t>47</a:t>
            </a:fld>
            <a:endParaRPr lang="cs-CZ" altLang="cs-CZ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6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D43BAA-4DB7-434D-B5A3-D7E746BFD0B4}" type="slidenum">
              <a:rPr lang="cs-CZ" altLang="cs-CZ"/>
              <a:pPr eaLnBrk="1" hangingPunct="1"/>
              <a:t>48</a:t>
            </a:fld>
            <a:endParaRPr lang="cs-CZ" altLang="cs-CZ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93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3FEE0-47B0-49DD-A38C-8281AE526147}" type="slidenum">
              <a:rPr lang="cs-CZ" altLang="cs-CZ"/>
              <a:pPr eaLnBrk="1" hangingPunct="1"/>
              <a:t>49</a:t>
            </a:fld>
            <a:endParaRPr lang="cs-CZ" altLang="cs-CZ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235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E0A9E-D51D-4000-9169-1A60C3CCA1FC}" type="slidenum">
              <a:rPr lang="cs-CZ" altLang="cs-CZ"/>
              <a:pPr eaLnBrk="1" hangingPunct="1"/>
              <a:t>50</a:t>
            </a:fld>
            <a:endParaRPr lang="cs-CZ" altLang="cs-CZ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5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FB458-97E8-4A69-9D27-57ECBED440BD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4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E39FD-0466-4DA7-BD88-05978AD67E5B}" type="slidenum">
              <a:rPr lang="cs-CZ" altLang="cs-CZ"/>
              <a:pPr eaLnBrk="1" hangingPunct="1"/>
              <a:t>52</a:t>
            </a:fld>
            <a:endParaRPr lang="cs-CZ" altLang="cs-CZ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63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691451-1FEE-44EA-B9FB-A90D902B5112}" type="slidenum">
              <a:rPr lang="cs-CZ" altLang="cs-CZ"/>
              <a:pPr eaLnBrk="1" hangingPunct="1"/>
              <a:t>53</a:t>
            </a:fld>
            <a:endParaRPr lang="cs-CZ" altLang="cs-CZ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13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D1A314-BB41-430F-BED0-22496A0B285B}" type="slidenum">
              <a:rPr lang="cs-CZ" altLang="cs-CZ"/>
              <a:pPr eaLnBrk="1" hangingPunct="1"/>
              <a:t>54</a:t>
            </a:fld>
            <a:endParaRPr lang="cs-CZ" altLang="cs-CZ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85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BF9BC7-7D7D-4874-BE15-991B151EFE22}" type="slidenum">
              <a:rPr lang="cs-CZ" altLang="cs-CZ"/>
              <a:pPr eaLnBrk="1" hangingPunct="1"/>
              <a:t>55</a:t>
            </a:fld>
            <a:endParaRPr lang="cs-CZ" altLang="cs-CZ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49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07AF6-E2E5-431E-AC34-8A0FD1762988}" type="slidenum">
              <a:rPr lang="cs-CZ" altLang="cs-CZ"/>
              <a:pPr eaLnBrk="1" hangingPunct="1"/>
              <a:t>56</a:t>
            </a:fld>
            <a:endParaRPr lang="cs-CZ" altLang="cs-CZ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2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FB43F4-6BC6-40F6-895B-0213A0F595C2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07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6E3D4D-E484-4D8D-AAE2-F86F6CF1AD61}" type="slidenum">
              <a:rPr lang="cs-CZ" altLang="cs-CZ"/>
              <a:pPr eaLnBrk="1" hangingPunct="1"/>
              <a:t>57</a:t>
            </a:fld>
            <a:endParaRPr lang="cs-CZ" altLang="cs-CZ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105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3D464-4040-452F-9BED-014828F53068}" type="slidenum">
              <a:rPr lang="cs-CZ" altLang="cs-CZ"/>
              <a:pPr eaLnBrk="1" hangingPunct="1"/>
              <a:t>58</a:t>
            </a:fld>
            <a:endParaRPr lang="cs-CZ" altLang="cs-CZ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90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9C9DB1-ADD3-4438-B3B7-9D5215F372D3}" type="slidenum">
              <a:rPr lang="cs-CZ" altLang="cs-CZ"/>
              <a:pPr eaLnBrk="1" hangingPunct="1"/>
              <a:t>59</a:t>
            </a:fld>
            <a:endParaRPr lang="cs-CZ" altLang="cs-CZ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26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C30715-06F4-418A-9930-264EFC3ACE9F}" type="slidenum">
              <a:rPr lang="cs-CZ" altLang="cs-CZ"/>
              <a:pPr eaLnBrk="1" hangingPunct="1"/>
              <a:t>60</a:t>
            </a:fld>
            <a:endParaRPr lang="cs-CZ" altLang="cs-CZ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63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ACF9BB-C6DD-462D-8903-DFE21BC6EBF0}" type="slidenum">
              <a:rPr lang="cs-CZ" altLang="cs-CZ"/>
              <a:pPr eaLnBrk="1" hangingPunct="1"/>
              <a:t>61</a:t>
            </a:fld>
            <a:endParaRPr lang="cs-CZ" altLang="cs-CZ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33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F39C3C-3D90-48BC-9815-C665D73ADB85}" type="slidenum">
              <a:rPr lang="cs-CZ" altLang="cs-CZ"/>
              <a:pPr eaLnBrk="1" hangingPunct="1"/>
              <a:t>62</a:t>
            </a:fld>
            <a:endParaRPr lang="cs-CZ" altLang="cs-CZ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633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FC05E8-B85D-4D6D-BB88-D53B84DC8805}" type="slidenum">
              <a:rPr lang="cs-CZ" altLang="cs-CZ"/>
              <a:pPr eaLnBrk="1" hangingPunct="1"/>
              <a:t>63</a:t>
            </a:fld>
            <a:endParaRPr lang="cs-CZ" altLang="cs-CZ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5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6FFBCF-09EC-43D7-B7B1-8BE3072C900E}" type="slidenum">
              <a:rPr lang="cs-CZ" altLang="cs-CZ"/>
              <a:pPr eaLnBrk="1" hangingPunct="1"/>
              <a:t>64</a:t>
            </a:fld>
            <a:endParaRPr lang="cs-CZ" altLang="cs-CZ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044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5B972-D0B5-497D-8335-7A86CDE2B262}" type="slidenum">
              <a:rPr lang="cs-CZ" altLang="cs-CZ"/>
              <a:pPr eaLnBrk="1" hangingPunct="1"/>
              <a:t>65</a:t>
            </a:fld>
            <a:endParaRPr lang="cs-CZ" altLang="cs-CZ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383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9A7E2-246E-4046-8B5B-A67D26DA3402}" type="slidenum">
              <a:rPr lang="cs-CZ" altLang="cs-CZ"/>
              <a:pPr eaLnBrk="1" hangingPunct="1"/>
              <a:t>66</a:t>
            </a:fld>
            <a:endParaRPr lang="cs-CZ" altLang="cs-CZ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0B4A49-64DB-410E-851D-FFFC60A9ABEC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65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AEF41-5EB4-4BCB-ACBA-A117CF92B26D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25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54A36-BDF3-409C-A1FE-06B5F744032C}" type="slidenum">
              <a:rPr lang="cs-CZ" altLang="cs-CZ"/>
              <a:pPr eaLnBrk="1" hangingPunct="1"/>
              <a:t>68</a:t>
            </a:fld>
            <a:endParaRPr lang="cs-CZ" altLang="cs-CZ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527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487C3E-848A-48F7-907E-C426FA409024}" type="slidenum">
              <a:rPr lang="cs-CZ" altLang="cs-CZ"/>
              <a:pPr eaLnBrk="1" hangingPunct="1"/>
              <a:t>69</a:t>
            </a:fld>
            <a:endParaRPr lang="cs-CZ" altLang="cs-CZ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36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24DE3-0E1A-4FC1-A6FB-AE661975B752}" type="slidenum">
              <a:rPr lang="cs-CZ" altLang="cs-CZ"/>
              <a:pPr eaLnBrk="1" hangingPunct="1"/>
              <a:t>70</a:t>
            </a:fld>
            <a:endParaRPr lang="cs-CZ" altLang="cs-CZ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67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F1A64-5F38-4414-AED0-8D6588B812DF}" type="slidenum">
              <a:rPr lang="cs-CZ" altLang="cs-CZ"/>
              <a:pPr eaLnBrk="1" hangingPunct="1"/>
              <a:t>71</a:t>
            </a:fld>
            <a:endParaRPr lang="cs-CZ" altLang="cs-CZ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47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82383-CC1D-4949-8204-6DCB177D3BCE}" type="slidenum">
              <a:rPr lang="cs-CZ" altLang="cs-CZ"/>
              <a:pPr eaLnBrk="1" hangingPunct="1"/>
              <a:t>72</a:t>
            </a:fld>
            <a:endParaRPr lang="cs-CZ" altLang="cs-CZ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457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42EA4-4F47-4466-AA6E-4F7C3018870D}" type="slidenum">
              <a:rPr lang="cs-CZ" altLang="cs-CZ"/>
              <a:pPr eaLnBrk="1" hangingPunct="1"/>
              <a:t>73</a:t>
            </a:fld>
            <a:endParaRPr lang="cs-CZ" altLang="cs-CZ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6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CB951-9D9D-4980-B9DE-5DF0F9E6174C}" type="slidenum">
              <a:rPr lang="cs-CZ" altLang="cs-CZ"/>
              <a:pPr eaLnBrk="1" hangingPunct="1"/>
              <a:t>74</a:t>
            </a:fld>
            <a:endParaRPr lang="cs-CZ" altLang="cs-CZ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0DC6DA-4743-47BA-BD49-183E7F34A547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74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587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04C68-90E0-4F73-B3FC-A461BB52FDA0}" type="slidenum">
              <a:rPr lang="cs-CZ" altLang="cs-CZ"/>
              <a:pPr eaLnBrk="1" hangingPunct="1"/>
              <a:t>75</a:t>
            </a:fld>
            <a:endParaRPr lang="cs-CZ" altLang="cs-CZ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BB30EF-965F-4077-854A-5EFAE986DF5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091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CB6C99-669F-4646-B1E5-E970967D169C}" type="slidenum">
              <a:rPr lang="cs-CZ" altLang="cs-CZ"/>
              <a:pPr eaLnBrk="1" hangingPunct="1"/>
              <a:t>76</a:t>
            </a:fld>
            <a:endParaRPr lang="cs-CZ" altLang="cs-CZ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B7B178F-F78C-41D3-866B-03FECE8F558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6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77548-6F9F-4291-B041-8A9D96BE7CA5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34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958ED-8F28-4FE9-9F56-74F32615B48F}" type="slidenum">
              <a:rPr lang="cs-CZ" altLang="cs-CZ"/>
              <a:pPr eaLnBrk="1" hangingPunct="1"/>
              <a:t>77</a:t>
            </a:fld>
            <a:endParaRPr lang="cs-CZ" altLang="cs-CZ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9CDBE46-7470-45C2-8C4A-94EC9D21EA32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77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4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E00AB-D958-42D7-ACCA-18079C4E8ECD}" type="slidenum">
              <a:rPr lang="cs-CZ" altLang="cs-CZ"/>
              <a:pPr eaLnBrk="1" hangingPunct="1"/>
              <a:t>78</a:t>
            </a:fld>
            <a:endParaRPr lang="cs-CZ" altLang="cs-CZ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A4FF4F-0D1F-4C72-AEBF-19E6C9D8D60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78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87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83E11-60C5-45DF-B04C-23A8396FDC2D}" type="slidenum">
              <a:rPr lang="cs-CZ" altLang="cs-CZ"/>
              <a:pPr eaLnBrk="1" hangingPunct="1"/>
              <a:t>79</a:t>
            </a:fld>
            <a:endParaRPr lang="cs-CZ" altLang="cs-CZ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51B16A-D022-4F76-A2E8-FC5DE1B3D57E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79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39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A24D3-DA2E-424D-B163-E69A993307EC}" type="slidenum">
              <a:rPr lang="cs-CZ" altLang="cs-CZ"/>
              <a:pPr eaLnBrk="1" hangingPunct="1"/>
              <a:t>80</a:t>
            </a:fld>
            <a:endParaRPr lang="cs-CZ" altLang="cs-CZ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1CD11B-452C-481F-82CD-3092FBDC6F73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80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938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24798-3B86-4A00-A386-7D82B2E2B211}" type="slidenum">
              <a:rPr lang="cs-CZ" altLang="cs-CZ"/>
              <a:pPr eaLnBrk="1" hangingPunct="1"/>
              <a:t>81</a:t>
            </a:fld>
            <a:endParaRPr lang="cs-CZ" altLang="cs-CZ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DBE5C4-619B-442E-9C64-9C446454C8E1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81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579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5A3F0-A36E-427B-B3B4-8E2DCC9DD4A9}" type="slidenum">
              <a:rPr lang="cs-CZ" altLang="cs-CZ"/>
              <a:pPr eaLnBrk="1" hangingPunct="1"/>
              <a:t>82</a:t>
            </a:fld>
            <a:endParaRPr lang="cs-CZ" altLang="cs-CZ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76C098A-E532-47B0-ADE6-D0C6D3DDAEF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82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275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B180B3-09A8-4A1A-AFE6-CD0258DA7EE3}" type="slidenum">
              <a:rPr lang="cs-CZ" altLang="cs-CZ"/>
              <a:pPr eaLnBrk="1" hangingPunct="1"/>
              <a:t>83</a:t>
            </a:fld>
            <a:endParaRPr lang="cs-CZ" altLang="cs-CZ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5D6D8F-4F12-4B85-8342-7BF5866F628C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83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90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0BBB63-F5E7-4DAA-BA2E-D2848E8CE4B6}" type="slidenum">
              <a:rPr lang="cs-CZ" altLang="cs-CZ"/>
              <a:pPr eaLnBrk="1" hangingPunct="1"/>
              <a:t>84</a:t>
            </a:fld>
            <a:endParaRPr lang="cs-CZ" altLang="cs-CZ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CD3B05-EF6E-42AF-B8E3-91CA03B8515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84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36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3618F-FC02-44A1-A9BA-2EF1F825ABB4}" type="slidenum">
              <a:rPr lang="cs-CZ" altLang="cs-CZ"/>
              <a:pPr eaLnBrk="1" hangingPunct="1"/>
              <a:t>85</a:t>
            </a:fld>
            <a:endParaRPr lang="cs-CZ" altLang="cs-CZ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8E295D-C771-4A9D-87B0-8F77FB60417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74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CEB3B-EFAB-45D8-A06F-CE82702091FA}" type="slidenum">
              <a:rPr lang="cs-CZ" altLang="cs-CZ"/>
              <a:pPr eaLnBrk="1" hangingPunct="1"/>
              <a:t>86</a:t>
            </a:fld>
            <a:endParaRPr lang="cs-CZ" altLang="cs-CZ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E6364-99FF-4846-BED6-D6A8E0693BD6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9887E5-592D-43FA-809A-F59A96AA014D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29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3E456-DB8D-47A3-89D6-7AB334917D0B}" type="slidenum">
              <a:rPr lang="cs-CZ" altLang="cs-CZ"/>
              <a:pPr eaLnBrk="1" hangingPunct="1"/>
              <a:t>87</a:t>
            </a:fld>
            <a:endParaRPr lang="cs-CZ" altLang="cs-CZ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325248-9501-4880-8318-595E324FEA4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87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877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54AAFA-35C6-4E67-A215-1CA0D84D4884}" type="slidenum">
              <a:rPr lang="cs-CZ" altLang="cs-CZ"/>
              <a:pPr eaLnBrk="1" hangingPunct="1"/>
              <a:t>88</a:t>
            </a:fld>
            <a:endParaRPr lang="cs-CZ" altLang="cs-CZ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1319ED-4152-40B0-AB17-8BEA5FA8D80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88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389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BFAA5-2D92-4429-81B8-BDA4B753038A}" type="slidenum">
              <a:rPr lang="cs-CZ" altLang="cs-CZ"/>
              <a:pPr eaLnBrk="1" hangingPunct="1"/>
              <a:t>89</a:t>
            </a:fld>
            <a:endParaRPr lang="cs-CZ" altLang="cs-CZ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E8AA69-204F-4548-82AA-4C1E5461A11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89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D6CD0-8DF5-4648-BA15-2B6999C90E46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4C48-AA0F-43D5-94AA-D3695C2A92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9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348A-F688-4758-8D75-3ECF9381F796}" type="datetimeFigureOut">
              <a:rPr lang="cs-CZ" smtClean="0"/>
              <a:pPr/>
              <a:t>29.11.2022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tf-biokyb.lf1.cuni.cz/~tribula/cirkulacee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atf-biokyb.lf1.cuni.cz/~tribula/cirkulaceen/" TargetMode="External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/>
          <p:nvPr/>
        </p:nvCxnSpPr>
        <p:spPr>
          <a:xfrm flipH="1">
            <a:off x="6372200" y="3600450"/>
            <a:ext cx="576288" cy="836662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3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971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:\Guyton&amp;Hallpdf\AllImagesFromTextbook of Medical Physiology 12E\S9781416045748-020-f004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403648" y="332656"/>
            <a:ext cx="5112568" cy="634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G:\Guyton&amp;Hallpdf\AllImagesFromTextbook of Medical Physiology 12E\S9781416045748-020-f009.jpg"/>
          <p:cNvPicPr>
            <a:picLocks noChangeAspect="1" noChangeArrowheads="1"/>
          </p:cNvPicPr>
          <p:nvPr/>
        </p:nvPicPr>
        <p:blipFill>
          <a:blip r:embed="rId2" cstate="print"/>
          <a:srcRect b="6452"/>
          <a:stretch>
            <a:fillRect/>
          </a:stretch>
        </p:blipFill>
        <p:spPr bwMode="auto">
          <a:xfrm>
            <a:off x="0" y="1412776"/>
            <a:ext cx="913451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G:\Guyton&amp;Hallpdf\AllImagesFromTextbook of Medical Physiology 12E\S9781416045748-020-f010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115616" y="188640"/>
            <a:ext cx="6558756" cy="654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G:\Guyton&amp;Hallpdf\AllImagesFromTextbook of Medical Physiology 12E\S9781416045748-020-f011.jpg"/>
          <p:cNvPicPr>
            <a:picLocks noChangeAspect="1" noChangeArrowheads="1"/>
          </p:cNvPicPr>
          <p:nvPr/>
        </p:nvPicPr>
        <p:blipFill>
          <a:blip r:embed="rId2" cstate="print"/>
          <a:srcRect b="6009"/>
          <a:stretch>
            <a:fillRect/>
          </a:stretch>
        </p:blipFill>
        <p:spPr bwMode="auto">
          <a:xfrm>
            <a:off x="179512" y="1340768"/>
            <a:ext cx="871899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G:\Guyton&amp;Hallpdf\AllImagesFromTextbook of Medical Physiology 12E\S9781416045748-020-f012.jpg"/>
          <p:cNvPicPr>
            <a:picLocks noChangeAspect="1" noChangeArrowheads="1"/>
          </p:cNvPicPr>
          <p:nvPr/>
        </p:nvPicPr>
        <p:blipFill>
          <a:blip r:embed="rId2" cstate="print"/>
          <a:srcRect b="3968"/>
          <a:stretch>
            <a:fillRect/>
          </a:stretch>
        </p:blipFill>
        <p:spPr bwMode="auto">
          <a:xfrm>
            <a:off x="1619672" y="120257"/>
            <a:ext cx="5472608" cy="673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G:\Guyton&amp;Hallpdf\AllImagesFromTextbook of Medical Physiology 12E\S9781416045748-020-f014.jpg"/>
          <p:cNvPicPr>
            <a:picLocks noChangeAspect="1" noChangeArrowheads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 bwMode="auto">
          <a:xfrm>
            <a:off x="1043608" y="548680"/>
            <a:ext cx="7416824" cy="599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G:\Guyton&amp;Hallpdf\AllImagesFromTextbook of Medical Physiology 12E\S9781416045748-020-f015.jpg"/>
          <p:cNvPicPr>
            <a:picLocks noChangeAspect="1" noChangeArrowheads="1"/>
          </p:cNvPicPr>
          <p:nvPr/>
        </p:nvPicPr>
        <p:blipFill>
          <a:blip r:embed="rId2" cstate="print"/>
          <a:srcRect b="4186"/>
          <a:stretch>
            <a:fillRect/>
          </a:stretch>
        </p:blipFill>
        <p:spPr bwMode="auto">
          <a:xfrm>
            <a:off x="827584" y="631504"/>
            <a:ext cx="6359921" cy="5965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G:\Guyton&amp;Hallpdf\AllImagesFromTextbook of Medical Physiology 12E\S9781416045748-021-f002.jpg"/>
          <p:cNvPicPr>
            <a:picLocks noChangeAspect="1" noChangeArrowheads="1"/>
          </p:cNvPicPr>
          <p:nvPr/>
        </p:nvPicPr>
        <p:blipFill>
          <a:blip r:embed="rId2" cstate="print"/>
          <a:srcRect b="5693"/>
          <a:stretch>
            <a:fillRect/>
          </a:stretch>
        </p:blipFill>
        <p:spPr bwMode="auto">
          <a:xfrm>
            <a:off x="320674" y="962024"/>
            <a:ext cx="6930497" cy="47712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75856" y="1412776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Strenous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3789040"/>
            <a:ext cx="58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G:\Guyton&amp;Hallpdf\AllImagesFromTextbook of Medical Physiology 12E\S9781416045748-022-f001.jpg"/>
          <p:cNvPicPr>
            <a:picLocks noChangeAspect="1" noChangeArrowheads="1"/>
          </p:cNvPicPr>
          <p:nvPr/>
        </p:nvPicPr>
        <p:blipFill>
          <a:blip r:embed="rId2" cstate="print"/>
          <a:srcRect b="4376"/>
          <a:stretch>
            <a:fillRect/>
          </a:stretch>
        </p:blipFill>
        <p:spPr bwMode="auto">
          <a:xfrm>
            <a:off x="1187624" y="295246"/>
            <a:ext cx="6480720" cy="65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G:\Guyton&amp;Hallpdf\AllImagesFromTextbook of Medical Physiology 12E\S9781416045748-022-f006.jpg"/>
          <p:cNvPicPr>
            <a:picLocks noChangeAspect="1" noChangeArrowheads="1"/>
          </p:cNvPicPr>
          <p:nvPr/>
        </p:nvPicPr>
        <p:blipFill>
          <a:blip r:embed="rId2" cstate="print"/>
          <a:srcRect b="4819"/>
          <a:stretch>
            <a:fillRect/>
          </a:stretch>
        </p:blipFill>
        <p:spPr bwMode="auto">
          <a:xfrm>
            <a:off x="683568" y="620688"/>
            <a:ext cx="7459175" cy="568863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80112" y="692696"/>
            <a:ext cx="30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7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0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12" y="137"/>
                </a:moveTo>
                <a:cubicBezTo>
                  <a:pt x="112" y="142"/>
                  <a:pt x="91" y="149"/>
                  <a:pt x="80" y="174"/>
                </a:cubicBezTo>
                <a:cubicBezTo>
                  <a:pt x="69" y="199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72" y="391"/>
                  <a:pt x="65" y="341"/>
                </a:cubicBezTo>
                <a:cubicBezTo>
                  <a:pt x="68" y="294"/>
                  <a:pt x="117" y="225"/>
                  <a:pt x="133" y="184"/>
                </a:cubicBezTo>
                <a:cubicBezTo>
                  <a:pt x="149" y="143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80" y="73"/>
                  <a:pt x="148" y="85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>
            <a:off x="384175" y="6064250"/>
            <a:ext cx="1079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767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G:\Guyton&amp;Hallpdf\AllImagesFromTextbook of Medical Physiology 12E\S9781416045748-022-f007.jpg"/>
          <p:cNvPicPr>
            <a:picLocks noChangeAspect="1" noChangeArrowheads="1"/>
          </p:cNvPicPr>
          <p:nvPr/>
        </p:nvPicPr>
        <p:blipFill>
          <a:blip r:embed="rId2" cstate="print"/>
          <a:srcRect b="7029"/>
          <a:stretch>
            <a:fillRect/>
          </a:stretch>
        </p:blipFill>
        <p:spPr bwMode="auto">
          <a:xfrm>
            <a:off x="190862" y="1628800"/>
            <a:ext cx="8953138" cy="453650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572000" y="692696"/>
            <a:ext cx="43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Treatment</a:t>
            </a:r>
            <a:r>
              <a:rPr lang="cs-CZ" dirty="0"/>
              <a:t> od </a:t>
            </a:r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G:\Guyton&amp;Hallpdf\AllImagesFromTextbook of Medical Physiology 12E\S9781416045748-022-f008.jpg"/>
          <p:cNvPicPr>
            <a:picLocks noChangeAspect="1" noChangeArrowheads="1"/>
          </p:cNvPicPr>
          <p:nvPr/>
        </p:nvPicPr>
        <p:blipFill>
          <a:blip r:embed="rId2" cstate="print"/>
          <a:srcRect b="3912"/>
          <a:stretch>
            <a:fillRect/>
          </a:stretch>
        </p:blipFill>
        <p:spPr bwMode="auto">
          <a:xfrm>
            <a:off x="395536" y="404664"/>
            <a:ext cx="7920880" cy="6136360"/>
          </a:xfrm>
          <a:prstGeom prst="rect">
            <a:avLst/>
          </a:prstGeom>
          <a:noFill/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4644008" y="188640"/>
            <a:ext cx="43924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output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cardiac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7884368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19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18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4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1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6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2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2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Oval 17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7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9229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V="1">
            <a:off x="1016000" y="5535613"/>
            <a:ext cx="422275" cy="533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Freeform 1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50" name="Picture 1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2" name="Freeform 1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0254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126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21125" y="2876550"/>
            <a:ext cx="2811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 flipV="1">
            <a:off x="1016000" y="4995863"/>
            <a:ext cx="854075" cy="10731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9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229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29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Oval 17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2306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2307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08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0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4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331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1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7" name="Freeform 23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8" name="Freeform 24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9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3330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32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3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7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434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4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2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3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4354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7" name="Text Box 16"/>
          <p:cNvSpPr txBox="1">
            <a:spLocks noChangeArrowheads="1"/>
          </p:cNvSpPr>
          <p:nvPr/>
        </p:nvSpPr>
        <p:spPr bwMode="auto">
          <a:xfrm>
            <a:off x="2062163" y="602138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6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67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5" name="Oval 24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6" name="Line 25"/>
          <p:cNvSpPr>
            <a:spLocks noChangeShapeType="1"/>
          </p:cNvSpPr>
          <p:nvPr/>
        </p:nvSpPr>
        <p:spPr bwMode="auto">
          <a:xfrm flipV="1">
            <a:off x="1490663" y="5851525"/>
            <a:ext cx="488950" cy="217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537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8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4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40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3977380000[1]">
            <a:extLst>
              <a:ext uri="{FF2B5EF4-FFF2-40B4-BE49-F238E27FC236}">
                <a16:creationId xmlns:a16="http://schemas.microsoft.com/office/drawing/2014/main" id="{86A10D06-FDDE-83B9-4ABE-4359BEF1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1825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1">
            <a:extLst>
              <a:ext uri="{FF2B5EF4-FFF2-40B4-BE49-F238E27FC236}">
                <a16:creationId xmlns:a16="http://schemas.microsoft.com/office/drawing/2014/main" id="{0DB0589B-C32F-BE13-AD19-3832CDA977B0}"/>
              </a:ext>
            </a:extLst>
          </p:cNvPr>
          <p:cNvGrpSpPr>
            <a:grpSpLocks/>
          </p:cNvGrpSpPr>
          <p:nvPr/>
        </p:nvGrpSpPr>
        <p:grpSpPr bwMode="auto">
          <a:xfrm>
            <a:off x="5724128" y="3748442"/>
            <a:ext cx="2749550" cy="1795463"/>
            <a:chOff x="2800350" y="3860800"/>
            <a:chExt cx="2749550" cy="1795463"/>
          </a:xfrm>
        </p:grpSpPr>
        <p:pic>
          <p:nvPicPr>
            <p:cNvPr id="4" name="Picture 16" descr="MCj02210730000[1]">
              <a:extLst>
                <a:ext uri="{FF2B5EF4-FFF2-40B4-BE49-F238E27FC236}">
                  <a16:creationId xmlns:a16="http://schemas.microsoft.com/office/drawing/2014/main" id="{66399A54-02F5-D7E9-B1C7-86291B52F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956E7D0-AC65-6708-4337-B3E1F18F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6" name="Picture 17" descr="MCj01987350000[1]">
            <a:extLst>
              <a:ext uri="{FF2B5EF4-FFF2-40B4-BE49-F238E27FC236}">
                <a16:creationId xmlns:a16="http://schemas.microsoft.com/office/drawing/2014/main" id="{D5D8173B-1FC7-7A5D-F8DF-1A6AFDF2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1511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1DBC0-409F-706A-D090-1937ECF60306}"/>
              </a:ext>
            </a:extLst>
          </p:cNvPr>
          <p:cNvSpPr txBox="1"/>
          <p:nvPr/>
        </p:nvSpPr>
        <p:spPr>
          <a:xfrm>
            <a:off x="3854221" y="2551237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Pumpa</a:t>
            </a:r>
          </a:p>
          <a:p>
            <a:pPr algn="ctr"/>
            <a:r>
              <a:rPr lang="cs-CZ" dirty="0"/>
              <a:t>P</a:t>
            </a:r>
            <a:r>
              <a:rPr lang="en-US" dirty="0"/>
              <a:t>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FF162-42FC-4827-16A9-6BEE19A975E4}"/>
              </a:ext>
            </a:extLst>
          </p:cNvPr>
          <p:cNvSpPr txBox="1"/>
          <p:nvPr/>
        </p:nvSpPr>
        <p:spPr>
          <a:xfrm>
            <a:off x="2716199" y="4253497"/>
            <a:ext cx="87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Potrubí</a:t>
            </a:r>
          </a:p>
          <a:p>
            <a:pPr algn="ctr"/>
            <a:r>
              <a:rPr lang="cs-CZ" dirty="0" err="1"/>
              <a:t>Pipes</a:t>
            </a:r>
            <a:endParaRPr lang="en-US" dirty="0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BCA85B39-93FB-FE03-C2C9-D49A0FBB1E6B}"/>
              </a:ext>
            </a:extLst>
          </p:cNvPr>
          <p:cNvSpPr/>
          <p:nvPr/>
        </p:nvSpPr>
        <p:spPr>
          <a:xfrm rot="2633890">
            <a:off x="3457188" y="2992881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BEE3523F-B235-F95E-4D28-6CEF8A957418}"/>
              </a:ext>
            </a:extLst>
          </p:cNvPr>
          <p:cNvSpPr/>
          <p:nvPr/>
        </p:nvSpPr>
        <p:spPr>
          <a:xfrm rot="18453459">
            <a:off x="4743294" y="3054840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0A281195-1341-D925-FAA8-E794C3BD1593}"/>
              </a:ext>
            </a:extLst>
          </p:cNvPr>
          <p:cNvSpPr/>
          <p:nvPr/>
        </p:nvSpPr>
        <p:spPr>
          <a:xfrm rot="5400000">
            <a:off x="4097118" y="3984294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EA9C1-B5BD-CE27-BC08-1FAB596BDB2A}"/>
              </a:ext>
            </a:extLst>
          </p:cNvPr>
          <p:cNvSpPr txBox="1"/>
          <p:nvPr/>
        </p:nvSpPr>
        <p:spPr>
          <a:xfrm>
            <a:off x="5148064" y="4293096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Náplň</a:t>
            </a:r>
          </a:p>
          <a:p>
            <a:pPr algn="ctr"/>
            <a:r>
              <a:rPr lang="cs-CZ" dirty="0" err="1"/>
              <a:t>Filling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638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1474788" y="5584825"/>
            <a:ext cx="1089025" cy="484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0" name="Oval 25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401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404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5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52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741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1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742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1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843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374650" y="6069013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2908300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7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48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1735138" y="493236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&lt;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>
            <a:off x="407988" y="5461000"/>
            <a:ext cx="238125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>
            <a:off x="1504950" y="5453063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>
            <a:off x="2771775" y="5486400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4" name="Line 32"/>
          <p:cNvSpPr>
            <a:spLocks noChangeShapeType="1"/>
          </p:cNvSpPr>
          <p:nvPr/>
        </p:nvSpPr>
        <p:spPr bwMode="auto">
          <a:xfrm>
            <a:off x="1031875" y="545623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H="1" flipV="1">
            <a:off x="1016000" y="5786438"/>
            <a:ext cx="455613" cy="190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6" name="Text Box 34"/>
          <p:cNvSpPr txBox="1">
            <a:spLocks noChangeArrowheads="1"/>
          </p:cNvSpPr>
          <p:nvPr/>
        </p:nvSpPr>
        <p:spPr bwMode="auto">
          <a:xfrm>
            <a:off x="928688" y="5532438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12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7" name="Text Box 35"/>
          <p:cNvSpPr txBox="1">
            <a:spLocks noChangeArrowheads="1"/>
          </p:cNvSpPr>
          <p:nvPr/>
        </p:nvSpPr>
        <p:spPr bwMode="auto">
          <a:xfrm>
            <a:off x="1763713" y="5530850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12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H="1" flipV="1">
            <a:off x="1504950" y="5802313"/>
            <a:ext cx="1346200" cy="22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>
            <a:off x="577850" y="546258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0" name="Text Box 38"/>
          <p:cNvSpPr txBox="1">
            <a:spLocks noChangeArrowheads="1"/>
          </p:cNvSpPr>
          <p:nvPr/>
        </p:nvSpPr>
        <p:spPr bwMode="auto">
          <a:xfrm>
            <a:off x="301625" y="568960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latin typeface="Times New Roman" panose="02020603050405020304" pitchFamily="18" charset="0"/>
              </a:rPr>
              <a:t>dP</a:t>
            </a:r>
            <a:endParaRPr lang="en-US" altLang="cs-CZ" sz="1200" b="1" baseline="-25000">
              <a:latin typeface="Times New Roman" panose="02020603050405020304" pitchFamily="18" charset="0"/>
            </a:endParaRPr>
          </a:p>
        </p:txBody>
      </p:sp>
      <p:sp>
        <p:nvSpPr>
          <p:cNvPr id="18461" name="Text Box 39"/>
          <p:cNvSpPr txBox="1">
            <a:spLocks noChangeArrowheads="1"/>
          </p:cNvSpPr>
          <p:nvPr/>
        </p:nvSpPr>
        <p:spPr bwMode="auto">
          <a:xfrm>
            <a:off x="147638" y="6430963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/dP</a:t>
            </a:r>
            <a:r>
              <a:rPr lang="cs-CZ" altLang="cs-CZ" sz="1400" b="1">
                <a:latin typeface="Times New Roman" panose="02020603050405020304" pitchFamily="18" charset="0"/>
              </a:rPr>
              <a:t>&lt;</a:t>
            </a:r>
            <a:r>
              <a:rPr lang="cs-CZ" altLang="cs-CZ" sz="9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/dP</a:t>
            </a:r>
            <a:endParaRPr lang="en-US" altLang="cs-CZ" sz="1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8463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846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70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1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2" name="Line 30"/>
          <p:cNvSpPr>
            <a:spLocks noChangeShapeType="1"/>
          </p:cNvSpPr>
          <p:nvPr/>
        </p:nvSpPr>
        <p:spPr bwMode="auto">
          <a:xfrm>
            <a:off x="1476375" y="5445125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9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946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6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71" name="Line 23"/>
          <p:cNvSpPr>
            <a:spLocks noChangeShapeType="1"/>
          </p:cNvSpPr>
          <p:nvPr/>
        </p:nvSpPr>
        <p:spPr bwMode="auto">
          <a:xfrm>
            <a:off x="390525" y="6078538"/>
            <a:ext cx="6254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2" name="Line 24"/>
          <p:cNvSpPr>
            <a:spLocks noChangeShapeType="1"/>
          </p:cNvSpPr>
          <p:nvPr/>
        </p:nvSpPr>
        <p:spPr bwMode="auto">
          <a:xfrm flipV="1">
            <a:off x="1016000" y="5319713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3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Text Box 28"/>
          <p:cNvSpPr txBox="1">
            <a:spLocks noChangeArrowheads="1"/>
          </p:cNvSpPr>
          <p:nvPr/>
        </p:nvSpPr>
        <p:spPr bwMode="auto">
          <a:xfrm>
            <a:off x="1735138" y="493236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&lt;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9477" name="Text Box 29"/>
          <p:cNvSpPr txBox="1">
            <a:spLocks noChangeArrowheads="1"/>
          </p:cNvSpPr>
          <p:nvPr/>
        </p:nvSpPr>
        <p:spPr bwMode="auto">
          <a:xfrm>
            <a:off x="147638" y="6430963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/dP</a:t>
            </a:r>
            <a:r>
              <a:rPr lang="cs-CZ" altLang="cs-CZ" sz="1400" b="1">
                <a:latin typeface="Times New Roman" panose="02020603050405020304" pitchFamily="18" charset="0"/>
              </a:rPr>
              <a:t>&lt;</a:t>
            </a:r>
            <a:r>
              <a:rPr lang="cs-CZ" altLang="cs-CZ" sz="9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/dP</a:t>
            </a:r>
            <a:endParaRPr lang="en-US" altLang="cs-CZ" sz="1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9479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9480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81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2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3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7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/>
              <a:t>Guyton experiments</a:t>
            </a:r>
          </a:p>
        </p:txBody>
      </p:sp>
      <p:pic>
        <p:nvPicPr>
          <p:cNvPr id="20483" name="Obrázek 4" descr="img-110519071331-000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35050"/>
            <a:ext cx="9110662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43213" y="1073150"/>
            <a:ext cx="3600450" cy="230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http://patf-biokyb.lf1.cuni.cz/~</a:t>
            </a:r>
            <a:r>
              <a:rPr lang="cs-CZ" altLang="cs-CZ" sz="900">
                <a:solidFill>
                  <a:srgbClr val="222222"/>
                </a:solidFill>
                <a:cs typeface="Arial" panose="020B0604020202020204" pitchFamily="34" charset="0"/>
                <a:hlinkClick r:id="rId3"/>
              </a:rPr>
              <a:t>tribula</a:t>
            </a:r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/cirkulaceen/</a:t>
            </a:r>
            <a:r>
              <a:rPr lang="cs-CZ" altLang="cs-CZ" sz="600"/>
              <a:t>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66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5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9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5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3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225675" y="2066925"/>
            <a:ext cx="3140075" cy="4060825"/>
          </a:xfrm>
          <a:custGeom>
            <a:avLst/>
            <a:gdLst>
              <a:gd name="T0" fmla="*/ 2147483647 w 1978"/>
              <a:gd name="T1" fmla="*/ 0 h 2558"/>
              <a:gd name="T2" fmla="*/ 2147483647 w 1978"/>
              <a:gd name="T3" fmla="*/ 2147483647 h 2558"/>
              <a:gd name="T4" fmla="*/ 2147483647 w 1978"/>
              <a:gd name="T5" fmla="*/ 2147483647 h 2558"/>
              <a:gd name="T6" fmla="*/ 2147483647 w 1978"/>
              <a:gd name="T7" fmla="*/ 2147483647 h 2558"/>
              <a:gd name="T8" fmla="*/ 2147483647 w 1978"/>
              <a:gd name="T9" fmla="*/ 2147483647 h 2558"/>
              <a:gd name="T10" fmla="*/ 2147483647 w 1978"/>
              <a:gd name="T11" fmla="*/ 2147483647 h 2558"/>
              <a:gd name="T12" fmla="*/ 2147483647 w 1978"/>
              <a:gd name="T13" fmla="*/ 2147483647 h 2558"/>
              <a:gd name="T14" fmla="*/ 2147483647 w 1978"/>
              <a:gd name="T15" fmla="*/ 2147483647 h 2558"/>
              <a:gd name="T16" fmla="*/ 2147483647 w 1978"/>
              <a:gd name="T17" fmla="*/ 2147483647 h 2558"/>
              <a:gd name="T18" fmla="*/ 2147483647 w 1978"/>
              <a:gd name="T19" fmla="*/ 2147483647 h 2558"/>
              <a:gd name="T20" fmla="*/ 2147483647 w 1978"/>
              <a:gd name="T21" fmla="*/ 2147483647 h 25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558"/>
              <a:gd name="T35" fmla="*/ 1978 w 1978"/>
              <a:gd name="T36" fmla="*/ 2558 h 25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558">
                <a:moveTo>
                  <a:pt x="292" y="0"/>
                </a:moveTo>
                <a:cubicBezTo>
                  <a:pt x="273" y="26"/>
                  <a:pt x="223" y="8"/>
                  <a:pt x="179" y="164"/>
                </a:cubicBezTo>
                <a:cubicBezTo>
                  <a:pt x="135" y="320"/>
                  <a:pt x="38" y="657"/>
                  <a:pt x="29" y="937"/>
                </a:cubicBezTo>
                <a:cubicBezTo>
                  <a:pt x="20" y="1217"/>
                  <a:pt x="0" y="1612"/>
                  <a:pt x="127" y="1843"/>
                </a:cubicBezTo>
                <a:cubicBezTo>
                  <a:pt x="254" y="2074"/>
                  <a:pt x="499" y="2204"/>
                  <a:pt x="792" y="2320"/>
                </a:cubicBezTo>
                <a:cubicBezTo>
                  <a:pt x="1085" y="2436"/>
                  <a:pt x="1794" y="2524"/>
                  <a:pt x="1886" y="2541"/>
                </a:cubicBezTo>
                <a:cubicBezTo>
                  <a:pt x="1978" y="2558"/>
                  <a:pt x="1548" y="2530"/>
                  <a:pt x="1342" y="2421"/>
                </a:cubicBezTo>
                <a:cubicBezTo>
                  <a:pt x="1136" y="2312"/>
                  <a:pt x="759" y="2134"/>
                  <a:pt x="647" y="1890"/>
                </a:cubicBezTo>
                <a:cubicBezTo>
                  <a:pt x="535" y="1646"/>
                  <a:pt x="670" y="1210"/>
                  <a:pt x="668" y="958"/>
                </a:cubicBezTo>
                <a:cubicBezTo>
                  <a:pt x="666" y="706"/>
                  <a:pt x="689" y="529"/>
                  <a:pt x="636" y="377"/>
                </a:cubicBezTo>
                <a:cubicBezTo>
                  <a:pt x="583" y="225"/>
                  <a:pt x="408" y="116"/>
                  <a:pt x="348" y="4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5178425" y="1554163"/>
            <a:ext cx="2832100" cy="4572000"/>
          </a:xfrm>
          <a:custGeom>
            <a:avLst/>
            <a:gdLst>
              <a:gd name="T0" fmla="*/ 2147483647 w 1784"/>
              <a:gd name="T1" fmla="*/ 2147483647 h 2880"/>
              <a:gd name="T2" fmla="*/ 2147483647 w 1784"/>
              <a:gd name="T3" fmla="*/ 2147483647 h 2880"/>
              <a:gd name="T4" fmla="*/ 2147483647 w 1784"/>
              <a:gd name="T5" fmla="*/ 2147483647 h 2880"/>
              <a:gd name="T6" fmla="*/ 2147483647 w 1784"/>
              <a:gd name="T7" fmla="*/ 2147483647 h 2880"/>
              <a:gd name="T8" fmla="*/ 2147483647 w 1784"/>
              <a:gd name="T9" fmla="*/ 2147483647 h 2880"/>
              <a:gd name="T10" fmla="*/ 2147483647 w 1784"/>
              <a:gd name="T11" fmla="*/ 2147483647 h 2880"/>
              <a:gd name="T12" fmla="*/ 2147483647 w 1784"/>
              <a:gd name="T13" fmla="*/ 2147483647 h 2880"/>
              <a:gd name="T14" fmla="*/ 2147483647 w 1784"/>
              <a:gd name="T15" fmla="*/ 2147483647 h 2880"/>
              <a:gd name="T16" fmla="*/ 0 w 1784"/>
              <a:gd name="T17" fmla="*/ 2147483647 h 2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880"/>
              <a:gd name="T29" fmla="*/ 1784 w 1784"/>
              <a:gd name="T30" fmla="*/ 2880 h 2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880">
                <a:moveTo>
                  <a:pt x="555" y="2795"/>
                </a:moveTo>
                <a:cubicBezTo>
                  <a:pt x="735" y="2685"/>
                  <a:pt x="1482" y="2527"/>
                  <a:pt x="1633" y="2136"/>
                </a:cubicBezTo>
                <a:cubicBezTo>
                  <a:pt x="1784" y="1745"/>
                  <a:pt x="1585" y="795"/>
                  <a:pt x="1460" y="450"/>
                </a:cubicBezTo>
                <a:cubicBezTo>
                  <a:pt x="1335" y="105"/>
                  <a:pt x="1016" y="133"/>
                  <a:pt x="885" y="68"/>
                </a:cubicBezTo>
                <a:cubicBezTo>
                  <a:pt x="754" y="3"/>
                  <a:pt x="640" y="0"/>
                  <a:pt x="673" y="62"/>
                </a:cubicBezTo>
                <a:cubicBezTo>
                  <a:pt x="706" y="124"/>
                  <a:pt x="966" y="150"/>
                  <a:pt x="1083" y="439"/>
                </a:cubicBezTo>
                <a:cubicBezTo>
                  <a:pt x="1200" y="728"/>
                  <a:pt x="1443" y="1424"/>
                  <a:pt x="1377" y="1795"/>
                </a:cubicBezTo>
                <a:cubicBezTo>
                  <a:pt x="1311" y="2166"/>
                  <a:pt x="914" y="2484"/>
                  <a:pt x="685" y="2665"/>
                </a:cubicBezTo>
                <a:cubicBezTo>
                  <a:pt x="456" y="2846"/>
                  <a:pt x="143" y="2835"/>
                  <a:pt x="0" y="288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35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9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197100" y="2074863"/>
            <a:ext cx="3168650" cy="4052887"/>
          </a:xfrm>
          <a:custGeom>
            <a:avLst/>
            <a:gdLst>
              <a:gd name="T0" fmla="*/ 2147483647 w 1996"/>
              <a:gd name="T1" fmla="*/ 0 h 2553"/>
              <a:gd name="T2" fmla="*/ 2147483647 w 1996"/>
              <a:gd name="T3" fmla="*/ 2147483647 h 2553"/>
              <a:gd name="T4" fmla="*/ 2147483647 w 1996"/>
              <a:gd name="T5" fmla="*/ 2147483647 h 2553"/>
              <a:gd name="T6" fmla="*/ 2147483647 w 1996"/>
              <a:gd name="T7" fmla="*/ 2147483647 h 2553"/>
              <a:gd name="T8" fmla="*/ 2147483647 w 1996"/>
              <a:gd name="T9" fmla="*/ 2147483647 h 2553"/>
              <a:gd name="T10" fmla="*/ 2147483647 w 1996"/>
              <a:gd name="T11" fmla="*/ 2147483647 h 2553"/>
              <a:gd name="T12" fmla="*/ 2147483647 w 1996"/>
              <a:gd name="T13" fmla="*/ 2147483647 h 2553"/>
              <a:gd name="T14" fmla="*/ 2147483647 w 1996"/>
              <a:gd name="T15" fmla="*/ 2147483647 h 2553"/>
              <a:gd name="T16" fmla="*/ 2147483647 w 1996"/>
              <a:gd name="T17" fmla="*/ 2147483647 h 2553"/>
              <a:gd name="T18" fmla="*/ 2147483647 w 1996"/>
              <a:gd name="T19" fmla="*/ 2147483647 h 2553"/>
              <a:gd name="T20" fmla="*/ 2147483647 w 1996"/>
              <a:gd name="T21" fmla="*/ 2147483647 h 25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6"/>
              <a:gd name="T34" fmla="*/ 0 h 2553"/>
              <a:gd name="T35" fmla="*/ 1996 w 1996"/>
              <a:gd name="T36" fmla="*/ 2553 h 25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6" h="2553">
                <a:moveTo>
                  <a:pt x="315" y="0"/>
                </a:moveTo>
                <a:cubicBezTo>
                  <a:pt x="294" y="26"/>
                  <a:pt x="248" y="7"/>
                  <a:pt x="197" y="159"/>
                </a:cubicBezTo>
                <a:cubicBezTo>
                  <a:pt x="146" y="311"/>
                  <a:pt x="18" y="633"/>
                  <a:pt x="9" y="913"/>
                </a:cubicBezTo>
                <a:cubicBezTo>
                  <a:pt x="0" y="1193"/>
                  <a:pt x="12" y="1604"/>
                  <a:pt x="145" y="1838"/>
                </a:cubicBezTo>
                <a:cubicBezTo>
                  <a:pt x="278" y="2072"/>
                  <a:pt x="517" y="2199"/>
                  <a:pt x="810" y="2315"/>
                </a:cubicBezTo>
                <a:cubicBezTo>
                  <a:pt x="1103" y="2431"/>
                  <a:pt x="1812" y="2519"/>
                  <a:pt x="1904" y="2536"/>
                </a:cubicBezTo>
                <a:cubicBezTo>
                  <a:pt x="1996" y="2553"/>
                  <a:pt x="1553" y="2525"/>
                  <a:pt x="1360" y="2416"/>
                </a:cubicBezTo>
                <a:cubicBezTo>
                  <a:pt x="1167" y="2307"/>
                  <a:pt x="838" y="2125"/>
                  <a:pt x="747" y="1882"/>
                </a:cubicBezTo>
                <a:cubicBezTo>
                  <a:pt x="656" y="1639"/>
                  <a:pt x="830" y="1212"/>
                  <a:pt x="815" y="960"/>
                </a:cubicBezTo>
                <a:cubicBezTo>
                  <a:pt x="800" y="708"/>
                  <a:pt x="729" y="525"/>
                  <a:pt x="654" y="372"/>
                </a:cubicBezTo>
                <a:cubicBezTo>
                  <a:pt x="579" y="219"/>
                  <a:pt x="426" y="111"/>
                  <a:pt x="366" y="4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178425" y="1519238"/>
            <a:ext cx="2832100" cy="4606925"/>
          </a:xfrm>
          <a:custGeom>
            <a:avLst/>
            <a:gdLst>
              <a:gd name="T0" fmla="*/ 2147483647 w 1784"/>
              <a:gd name="T1" fmla="*/ 2147483647 h 2902"/>
              <a:gd name="T2" fmla="*/ 2147483647 w 1784"/>
              <a:gd name="T3" fmla="*/ 2147483647 h 2902"/>
              <a:gd name="T4" fmla="*/ 2147483647 w 1784"/>
              <a:gd name="T5" fmla="*/ 2147483647 h 2902"/>
              <a:gd name="T6" fmla="*/ 2147483647 w 1784"/>
              <a:gd name="T7" fmla="*/ 2147483647 h 2902"/>
              <a:gd name="T8" fmla="*/ 2147483647 w 1784"/>
              <a:gd name="T9" fmla="*/ 2147483647 h 2902"/>
              <a:gd name="T10" fmla="*/ 2147483647 w 1784"/>
              <a:gd name="T11" fmla="*/ 2147483647 h 2902"/>
              <a:gd name="T12" fmla="*/ 2147483647 w 1784"/>
              <a:gd name="T13" fmla="*/ 2147483647 h 2902"/>
              <a:gd name="T14" fmla="*/ 2147483647 w 1784"/>
              <a:gd name="T15" fmla="*/ 2147483647 h 2902"/>
              <a:gd name="T16" fmla="*/ 0 w 1784"/>
              <a:gd name="T17" fmla="*/ 2147483647 h 2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02"/>
              <a:gd name="T29" fmla="*/ 1784 w 1784"/>
              <a:gd name="T30" fmla="*/ 2902 h 29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02">
                <a:moveTo>
                  <a:pt x="555" y="2817"/>
                </a:moveTo>
                <a:cubicBezTo>
                  <a:pt x="735" y="2707"/>
                  <a:pt x="1482" y="2549"/>
                  <a:pt x="1633" y="2158"/>
                </a:cubicBezTo>
                <a:cubicBezTo>
                  <a:pt x="1784" y="1767"/>
                  <a:pt x="1588" y="821"/>
                  <a:pt x="1460" y="472"/>
                </a:cubicBezTo>
                <a:cubicBezTo>
                  <a:pt x="1332" y="123"/>
                  <a:pt x="978" y="128"/>
                  <a:pt x="867" y="64"/>
                </a:cubicBezTo>
                <a:cubicBezTo>
                  <a:pt x="756" y="0"/>
                  <a:pt x="726" y="21"/>
                  <a:pt x="794" y="89"/>
                </a:cubicBezTo>
                <a:cubicBezTo>
                  <a:pt x="862" y="157"/>
                  <a:pt x="1165" y="165"/>
                  <a:pt x="1278" y="473"/>
                </a:cubicBezTo>
                <a:cubicBezTo>
                  <a:pt x="1391" y="781"/>
                  <a:pt x="1571" y="1570"/>
                  <a:pt x="1472" y="1939"/>
                </a:cubicBezTo>
                <a:cubicBezTo>
                  <a:pt x="1373" y="2308"/>
                  <a:pt x="930" y="2527"/>
                  <a:pt x="685" y="2687"/>
                </a:cubicBezTo>
                <a:cubicBezTo>
                  <a:pt x="440" y="2847"/>
                  <a:pt x="143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45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3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1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071688" y="2090738"/>
            <a:ext cx="3294062" cy="4037012"/>
          </a:xfrm>
          <a:custGeom>
            <a:avLst/>
            <a:gdLst>
              <a:gd name="T0" fmla="*/ 2147483647 w 2075"/>
              <a:gd name="T1" fmla="*/ 2147483647 h 2543"/>
              <a:gd name="T2" fmla="*/ 2147483647 w 2075"/>
              <a:gd name="T3" fmla="*/ 2147483647 h 2543"/>
              <a:gd name="T4" fmla="*/ 2147483647 w 2075"/>
              <a:gd name="T5" fmla="*/ 2147483647 h 2543"/>
              <a:gd name="T6" fmla="*/ 2147483647 w 2075"/>
              <a:gd name="T7" fmla="*/ 2147483647 h 2543"/>
              <a:gd name="T8" fmla="*/ 2147483647 w 2075"/>
              <a:gd name="T9" fmla="*/ 2147483647 h 2543"/>
              <a:gd name="T10" fmla="*/ 2147483647 w 2075"/>
              <a:gd name="T11" fmla="*/ 2147483647 h 2543"/>
              <a:gd name="T12" fmla="*/ 2147483647 w 2075"/>
              <a:gd name="T13" fmla="*/ 2147483647 h 2543"/>
              <a:gd name="T14" fmla="*/ 2147483647 w 2075"/>
              <a:gd name="T15" fmla="*/ 2147483647 h 2543"/>
              <a:gd name="T16" fmla="*/ 2147483647 w 2075"/>
              <a:gd name="T17" fmla="*/ 2147483647 h 2543"/>
              <a:gd name="T18" fmla="*/ 2147483647 w 2075"/>
              <a:gd name="T19" fmla="*/ 2147483647 h 2543"/>
              <a:gd name="T20" fmla="*/ 2147483647 w 2075"/>
              <a:gd name="T21" fmla="*/ 2147483647 h 2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3"/>
              <a:gd name="T35" fmla="*/ 2075 w 2075"/>
              <a:gd name="T36" fmla="*/ 2543 h 2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3">
                <a:moveTo>
                  <a:pt x="389" y="9"/>
                </a:moveTo>
                <a:cubicBezTo>
                  <a:pt x="370" y="31"/>
                  <a:pt x="339" y="0"/>
                  <a:pt x="276" y="149"/>
                </a:cubicBezTo>
                <a:cubicBezTo>
                  <a:pt x="213" y="298"/>
                  <a:pt x="18" y="623"/>
                  <a:pt x="9" y="903"/>
                </a:cubicBezTo>
                <a:cubicBezTo>
                  <a:pt x="0" y="1183"/>
                  <a:pt x="77" y="1594"/>
                  <a:pt x="224" y="1828"/>
                </a:cubicBezTo>
                <a:cubicBezTo>
                  <a:pt x="371" y="2062"/>
                  <a:pt x="596" y="2189"/>
                  <a:pt x="889" y="2305"/>
                </a:cubicBezTo>
                <a:cubicBezTo>
                  <a:pt x="1182" y="2421"/>
                  <a:pt x="1891" y="2509"/>
                  <a:pt x="1983" y="2526"/>
                </a:cubicBezTo>
                <a:cubicBezTo>
                  <a:pt x="2075" y="2543"/>
                  <a:pt x="1632" y="2515"/>
                  <a:pt x="1439" y="2406"/>
                </a:cubicBezTo>
                <a:cubicBezTo>
                  <a:pt x="1246" y="2297"/>
                  <a:pt x="904" y="2113"/>
                  <a:pt x="826" y="1872"/>
                </a:cubicBezTo>
                <a:cubicBezTo>
                  <a:pt x="748" y="1631"/>
                  <a:pt x="983" y="1213"/>
                  <a:pt x="968" y="961"/>
                </a:cubicBezTo>
                <a:cubicBezTo>
                  <a:pt x="953" y="709"/>
                  <a:pt x="820" y="517"/>
                  <a:pt x="733" y="362"/>
                </a:cubicBezTo>
                <a:cubicBezTo>
                  <a:pt x="646" y="207"/>
                  <a:pt x="505" y="101"/>
                  <a:pt x="445" y="3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701" y="0"/>
                  <a:pt x="790" y="58"/>
                </a:cubicBezTo>
                <a:cubicBezTo>
                  <a:pt x="879" y="116"/>
                  <a:pt x="1300" y="102"/>
                  <a:pt x="1440" y="426"/>
                </a:cubicBezTo>
                <a:cubicBezTo>
                  <a:pt x="1580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392113" y="3794125"/>
            <a:ext cx="1808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400" b="1">
                <a:latin typeface="Times New Roman" panose="02020603050405020304" pitchFamily="18" charset="0"/>
              </a:rPr>
              <a:t> = 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  <a:r>
              <a:rPr lang="cs-CZ" altLang="cs-CZ" sz="2800" b="1">
                <a:latin typeface="Times New Roman" panose="02020603050405020304" pitchFamily="18" charset="0"/>
              </a:rPr>
              <a:t>= </a:t>
            </a:r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m</a:t>
            </a:r>
            <a:endParaRPr lang="en-US" altLang="cs-CZ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4543425" y="6156325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 </a:t>
            </a:r>
            <a:r>
              <a:rPr lang="cs-CZ" altLang="cs-CZ" sz="2000" b="1">
                <a:latin typeface="Times New Roman" panose="02020603050405020304" pitchFamily="18" charset="0"/>
              </a:rPr>
              <a:t>– „mean circulatory pressure“ </a:t>
            </a:r>
          </a:p>
        </p:txBody>
      </p:sp>
      <p:sp>
        <p:nvSpPr>
          <p:cNvPr id="256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8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88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pressere</a:t>
            </a: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095750" y="2714625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1447800" y="2736850"/>
            <a:ext cx="263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68538" y="765175"/>
            <a:ext cx="265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/>
              <a:t>The heart is a pump driven by its inflow (or pressure on its input)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280025" y="1905000"/>
            <a:ext cx="2171700" cy="4429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83" name="Picture 11" descr="j029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37063"/>
            <a:ext cx="1631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771775" y="188913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u="sng"/>
              <a:t>Frank-Starling law</a:t>
            </a:r>
          </a:p>
        </p:txBody>
      </p:sp>
    </p:spTree>
    <p:extLst>
      <p:ext uri="{BB962C8B-B14F-4D97-AF65-F5344CB8AC3E}">
        <p14:creationId xmlns:p14="http://schemas.microsoft.com/office/powerpoint/2010/main" val="104101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2171700" y="2028825"/>
            <a:ext cx="3194050" cy="4098925"/>
          </a:xfrm>
          <a:custGeom>
            <a:avLst/>
            <a:gdLst>
              <a:gd name="T0" fmla="*/ 2147483647 w 2012"/>
              <a:gd name="T1" fmla="*/ 2147483647 h 2582"/>
              <a:gd name="T2" fmla="*/ 2147483647 w 2012"/>
              <a:gd name="T3" fmla="*/ 2147483647 h 2582"/>
              <a:gd name="T4" fmla="*/ 2147483647 w 2012"/>
              <a:gd name="T5" fmla="*/ 2147483647 h 2582"/>
              <a:gd name="T6" fmla="*/ 2147483647 w 2012"/>
              <a:gd name="T7" fmla="*/ 2147483647 h 2582"/>
              <a:gd name="T8" fmla="*/ 2147483647 w 2012"/>
              <a:gd name="T9" fmla="*/ 2147483647 h 2582"/>
              <a:gd name="T10" fmla="*/ 2147483647 w 2012"/>
              <a:gd name="T11" fmla="*/ 2147483647 h 2582"/>
              <a:gd name="T12" fmla="*/ 2147483647 w 2012"/>
              <a:gd name="T13" fmla="*/ 2147483647 h 2582"/>
              <a:gd name="T14" fmla="*/ 2147483647 w 2012"/>
              <a:gd name="T15" fmla="*/ 2147483647 h 2582"/>
              <a:gd name="T16" fmla="*/ 2147483647 w 2012"/>
              <a:gd name="T17" fmla="*/ 2147483647 h 2582"/>
              <a:gd name="T18" fmla="*/ 2147483647 w 2012"/>
              <a:gd name="T19" fmla="*/ 2147483647 h 2582"/>
              <a:gd name="T20" fmla="*/ 2147483647 w 2012"/>
              <a:gd name="T21" fmla="*/ 0 h 2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2"/>
              <a:gd name="T34" fmla="*/ 0 h 2582"/>
              <a:gd name="T35" fmla="*/ 2012 w 2012"/>
              <a:gd name="T36" fmla="*/ 2582 h 2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2" h="2582">
                <a:moveTo>
                  <a:pt x="234" y="57"/>
                </a:moveTo>
                <a:cubicBezTo>
                  <a:pt x="230" y="79"/>
                  <a:pt x="250" y="40"/>
                  <a:pt x="213" y="188"/>
                </a:cubicBezTo>
                <a:cubicBezTo>
                  <a:pt x="176" y="336"/>
                  <a:pt x="18" y="667"/>
                  <a:pt x="9" y="947"/>
                </a:cubicBezTo>
                <a:cubicBezTo>
                  <a:pt x="0" y="1227"/>
                  <a:pt x="25" y="1634"/>
                  <a:pt x="161" y="1867"/>
                </a:cubicBezTo>
                <a:cubicBezTo>
                  <a:pt x="297" y="2100"/>
                  <a:pt x="533" y="2228"/>
                  <a:pt x="826" y="2344"/>
                </a:cubicBezTo>
                <a:cubicBezTo>
                  <a:pt x="1119" y="2460"/>
                  <a:pt x="1828" y="2548"/>
                  <a:pt x="1920" y="2565"/>
                </a:cubicBezTo>
                <a:cubicBezTo>
                  <a:pt x="2012" y="2582"/>
                  <a:pt x="1569" y="2554"/>
                  <a:pt x="1376" y="2445"/>
                </a:cubicBezTo>
                <a:cubicBezTo>
                  <a:pt x="1183" y="2336"/>
                  <a:pt x="863" y="2149"/>
                  <a:pt x="763" y="1911"/>
                </a:cubicBezTo>
                <a:cubicBezTo>
                  <a:pt x="663" y="1673"/>
                  <a:pt x="794" y="1268"/>
                  <a:pt x="779" y="1016"/>
                </a:cubicBezTo>
                <a:cubicBezTo>
                  <a:pt x="764" y="764"/>
                  <a:pt x="741" y="570"/>
                  <a:pt x="670" y="401"/>
                </a:cubicBezTo>
                <a:cubicBezTo>
                  <a:pt x="599" y="232"/>
                  <a:pt x="417" y="84"/>
                  <a:pt x="350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170488" y="1493838"/>
            <a:ext cx="2801937" cy="4606925"/>
          </a:xfrm>
          <a:custGeom>
            <a:avLst/>
            <a:gdLst>
              <a:gd name="T0" fmla="*/ 2147483647 w 1765"/>
              <a:gd name="T1" fmla="*/ 2147483647 h 2902"/>
              <a:gd name="T2" fmla="*/ 2147483647 w 1765"/>
              <a:gd name="T3" fmla="*/ 2147483647 h 2902"/>
              <a:gd name="T4" fmla="*/ 2147483647 w 1765"/>
              <a:gd name="T5" fmla="*/ 2147483647 h 2902"/>
              <a:gd name="T6" fmla="*/ 2147483647 w 1765"/>
              <a:gd name="T7" fmla="*/ 2147483647 h 2902"/>
              <a:gd name="T8" fmla="*/ 2147483647 w 1765"/>
              <a:gd name="T9" fmla="*/ 2147483647 h 2902"/>
              <a:gd name="T10" fmla="*/ 2147483647 w 1765"/>
              <a:gd name="T11" fmla="*/ 2147483647 h 2902"/>
              <a:gd name="T12" fmla="*/ 2147483647 w 1765"/>
              <a:gd name="T13" fmla="*/ 2147483647 h 2902"/>
              <a:gd name="T14" fmla="*/ 2147483647 w 1765"/>
              <a:gd name="T15" fmla="*/ 2147483647 h 2902"/>
              <a:gd name="T16" fmla="*/ 2147483647 w 1765"/>
              <a:gd name="T17" fmla="*/ 2147483647 h 2902"/>
              <a:gd name="T18" fmla="*/ 0 w 1765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5"/>
              <a:gd name="T31" fmla="*/ 0 h 2902"/>
              <a:gd name="T32" fmla="*/ 1765 w 1765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5" h="2902">
                <a:moveTo>
                  <a:pt x="560" y="2833"/>
                </a:moveTo>
                <a:cubicBezTo>
                  <a:pt x="732" y="2724"/>
                  <a:pt x="1419" y="2570"/>
                  <a:pt x="1592" y="2180"/>
                </a:cubicBezTo>
                <a:cubicBezTo>
                  <a:pt x="1765" y="1790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10" y="66"/>
                  <a:pt x="607" y="138"/>
                </a:cubicBezTo>
                <a:cubicBezTo>
                  <a:pt x="704" y="210"/>
                  <a:pt x="1259" y="175"/>
                  <a:pt x="1414" y="489"/>
                </a:cubicBezTo>
                <a:cubicBezTo>
                  <a:pt x="1569" y="803"/>
                  <a:pt x="1576" y="1692"/>
                  <a:pt x="1534" y="2023"/>
                </a:cubicBezTo>
                <a:cubicBezTo>
                  <a:pt x="1492" y="2354"/>
                  <a:pt x="1297" y="2367"/>
                  <a:pt x="1162" y="2478"/>
                </a:cubicBezTo>
                <a:cubicBezTo>
                  <a:pt x="1027" y="2589"/>
                  <a:pt x="917" y="2617"/>
                  <a:pt x="723" y="2688"/>
                </a:cubicBezTo>
                <a:cubicBezTo>
                  <a:pt x="529" y="2759"/>
                  <a:pt x="151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66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Freeform 20"/>
          <p:cNvSpPr>
            <a:spLocks/>
          </p:cNvSpPr>
          <p:nvPr/>
        </p:nvSpPr>
        <p:spPr bwMode="auto">
          <a:xfrm>
            <a:off x="1771650" y="6059488"/>
            <a:ext cx="873125" cy="623887"/>
          </a:xfrm>
          <a:custGeom>
            <a:avLst/>
            <a:gdLst>
              <a:gd name="T0" fmla="*/ 2147483647 w 550"/>
              <a:gd name="T1" fmla="*/ 2147483647 h 393"/>
              <a:gd name="T2" fmla="*/ 0 w 550"/>
              <a:gd name="T3" fmla="*/ 0 h 393"/>
              <a:gd name="T4" fmla="*/ 0 60000 65536"/>
              <a:gd name="T5" fmla="*/ 0 60000 65536"/>
              <a:gd name="T6" fmla="*/ 0 w 550"/>
              <a:gd name="T7" fmla="*/ 0 h 393"/>
              <a:gd name="T8" fmla="*/ 550 w 55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0" h="393">
                <a:moveTo>
                  <a:pt x="550" y="393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Line 22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3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3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395538" y="2028825"/>
            <a:ext cx="2970212" cy="4098925"/>
          </a:xfrm>
          <a:custGeom>
            <a:avLst/>
            <a:gdLst>
              <a:gd name="T0" fmla="*/ 2147483647 w 1871"/>
              <a:gd name="T1" fmla="*/ 2147483647 h 2582"/>
              <a:gd name="T2" fmla="*/ 2147483647 w 1871"/>
              <a:gd name="T3" fmla="*/ 2147483647 h 2582"/>
              <a:gd name="T4" fmla="*/ 2147483647 w 1871"/>
              <a:gd name="T5" fmla="*/ 2147483647 h 2582"/>
              <a:gd name="T6" fmla="*/ 2147483647 w 1871"/>
              <a:gd name="T7" fmla="*/ 2147483647 h 2582"/>
              <a:gd name="T8" fmla="*/ 2147483647 w 1871"/>
              <a:gd name="T9" fmla="*/ 2147483647 h 2582"/>
              <a:gd name="T10" fmla="*/ 2147483647 w 1871"/>
              <a:gd name="T11" fmla="*/ 2147483647 h 2582"/>
              <a:gd name="T12" fmla="*/ 2147483647 w 1871"/>
              <a:gd name="T13" fmla="*/ 2147483647 h 2582"/>
              <a:gd name="T14" fmla="*/ 2147483647 w 1871"/>
              <a:gd name="T15" fmla="*/ 2147483647 h 2582"/>
              <a:gd name="T16" fmla="*/ 2147483647 w 1871"/>
              <a:gd name="T17" fmla="*/ 2147483647 h 2582"/>
              <a:gd name="T18" fmla="*/ 2147483647 w 1871"/>
              <a:gd name="T19" fmla="*/ 2147483647 h 2582"/>
              <a:gd name="T20" fmla="*/ 2147483647 w 1871"/>
              <a:gd name="T21" fmla="*/ 2147483647 h 2582"/>
              <a:gd name="T22" fmla="*/ 2147483647 w 1871"/>
              <a:gd name="T23" fmla="*/ 2147483647 h 2582"/>
              <a:gd name="T24" fmla="*/ 2147483647 w 1871"/>
              <a:gd name="T25" fmla="*/ 0 h 25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1"/>
              <a:gd name="T40" fmla="*/ 0 h 2582"/>
              <a:gd name="T41" fmla="*/ 1871 w 1871"/>
              <a:gd name="T42" fmla="*/ 2582 h 25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1" h="2582">
                <a:moveTo>
                  <a:pt x="93" y="57"/>
                </a:moveTo>
                <a:cubicBezTo>
                  <a:pt x="89" y="79"/>
                  <a:pt x="85" y="46"/>
                  <a:pt x="72" y="188"/>
                </a:cubicBezTo>
                <a:cubicBezTo>
                  <a:pt x="59" y="330"/>
                  <a:pt x="24" y="718"/>
                  <a:pt x="15" y="911"/>
                </a:cubicBezTo>
                <a:cubicBezTo>
                  <a:pt x="6" y="1104"/>
                  <a:pt x="0" y="1186"/>
                  <a:pt x="20" y="1345"/>
                </a:cubicBezTo>
                <a:cubicBezTo>
                  <a:pt x="40" y="1504"/>
                  <a:pt x="24" y="1698"/>
                  <a:pt x="135" y="1864"/>
                </a:cubicBezTo>
                <a:cubicBezTo>
                  <a:pt x="246" y="2030"/>
                  <a:pt x="411" y="2227"/>
                  <a:pt x="685" y="2344"/>
                </a:cubicBezTo>
                <a:cubicBezTo>
                  <a:pt x="959" y="2461"/>
                  <a:pt x="1687" y="2548"/>
                  <a:pt x="1779" y="2565"/>
                </a:cubicBezTo>
                <a:cubicBezTo>
                  <a:pt x="1871" y="2582"/>
                  <a:pt x="1428" y="2554"/>
                  <a:pt x="1235" y="2445"/>
                </a:cubicBezTo>
                <a:cubicBezTo>
                  <a:pt x="1042" y="2336"/>
                  <a:pt x="750" y="2138"/>
                  <a:pt x="622" y="1911"/>
                </a:cubicBezTo>
                <a:cubicBezTo>
                  <a:pt x="494" y="1684"/>
                  <a:pt x="497" y="1260"/>
                  <a:pt x="465" y="1084"/>
                </a:cubicBezTo>
                <a:cubicBezTo>
                  <a:pt x="433" y="908"/>
                  <a:pt x="445" y="966"/>
                  <a:pt x="428" y="853"/>
                </a:cubicBezTo>
                <a:cubicBezTo>
                  <a:pt x="411" y="740"/>
                  <a:pt x="396" y="550"/>
                  <a:pt x="360" y="408"/>
                </a:cubicBezTo>
                <a:cubicBezTo>
                  <a:pt x="324" y="266"/>
                  <a:pt x="240" y="85"/>
                  <a:pt x="209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5170488" y="1493838"/>
            <a:ext cx="2800350" cy="4606925"/>
          </a:xfrm>
          <a:custGeom>
            <a:avLst/>
            <a:gdLst>
              <a:gd name="T0" fmla="*/ 2147483647 w 1764"/>
              <a:gd name="T1" fmla="*/ 2147483647 h 2902"/>
              <a:gd name="T2" fmla="*/ 2147483647 w 1764"/>
              <a:gd name="T3" fmla="*/ 2147483647 h 2902"/>
              <a:gd name="T4" fmla="*/ 2147483647 w 1764"/>
              <a:gd name="T5" fmla="*/ 2147483647 h 2902"/>
              <a:gd name="T6" fmla="*/ 2147483647 w 1764"/>
              <a:gd name="T7" fmla="*/ 2147483647 h 2902"/>
              <a:gd name="T8" fmla="*/ 2147483647 w 1764"/>
              <a:gd name="T9" fmla="*/ 2147483647 h 2902"/>
              <a:gd name="T10" fmla="*/ 2147483647 w 1764"/>
              <a:gd name="T11" fmla="*/ 2147483647 h 2902"/>
              <a:gd name="T12" fmla="*/ 2147483647 w 1764"/>
              <a:gd name="T13" fmla="*/ 2147483647 h 2902"/>
              <a:gd name="T14" fmla="*/ 2147483647 w 1764"/>
              <a:gd name="T15" fmla="*/ 2147483647 h 2902"/>
              <a:gd name="T16" fmla="*/ 2147483647 w 1764"/>
              <a:gd name="T17" fmla="*/ 2147483647 h 2902"/>
              <a:gd name="T18" fmla="*/ 0 w 1764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4"/>
              <a:gd name="T31" fmla="*/ 0 h 2902"/>
              <a:gd name="T32" fmla="*/ 1764 w 1764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4" h="2902">
                <a:moveTo>
                  <a:pt x="566" y="2813"/>
                </a:moveTo>
                <a:cubicBezTo>
                  <a:pt x="737" y="2707"/>
                  <a:pt x="1420" y="2566"/>
                  <a:pt x="1592" y="2180"/>
                </a:cubicBezTo>
                <a:cubicBezTo>
                  <a:pt x="1764" y="1794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49" y="32"/>
                  <a:pt x="607" y="138"/>
                </a:cubicBezTo>
                <a:cubicBezTo>
                  <a:pt x="665" y="244"/>
                  <a:pt x="1073" y="388"/>
                  <a:pt x="1178" y="693"/>
                </a:cubicBezTo>
                <a:cubicBezTo>
                  <a:pt x="1283" y="998"/>
                  <a:pt x="1266" y="1680"/>
                  <a:pt x="1236" y="1970"/>
                </a:cubicBezTo>
                <a:cubicBezTo>
                  <a:pt x="1206" y="2260"/>
                  <a:pt x="1085" y="2324"/>
                  <a:pt x="995" y="2436"/>
                </a:cubicBezTo>
                <a:cubicBezTo>
                  <a:pt x="905" y="2548"/>
                  <a:pt x="862" y="2563"/>
                  <a:pt x="696" y="2641"/>
                </a:cubicBezTo>
                <a:cubicBezTo>
                  <a:pt x="53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76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Freeform 19"/>
          <p:cNvSpPr>
            <a:spLocks/>
          </p:cNvSpPr>
          <p:nvPr/>
        </p:nvSpPr>
        <p:spPr bwMode="auto">
          <a:xfrm>
            <a:off x="981075" y="5507038"/>
            <a:ext cx="1663700" cy="11763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1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2501900" y="2028825"/>
            <a:ext cx="2852738" cy="4100513"/>
          </a:xfrm>
          <a:custGeom>
            <a:avLst/>
            <a:gdLst>
              <a:gd name="T0" fmla="*/ 2147483647 w 1797"/>
              <a:gd name="T1" fmla="*/ 2147483647 h 2583"/>
              <a:gd name="T2" fmla="*/ 2147483647 w 1797"/>
              <a:gd name="T3" fmla="*/ 2147483647 h 2583"/>
              <a:gd name="T4" fmla="*/ 2147483647 w 1797"/>
              <a:gd name="T5" fmla="*/ 2147483647 h 2583"/>
              <a:gd name="T6" fmla="*/ 2147483647 w 1797"/>
              <a:gd name="T7" fmla="*/ 2147483647 h 2583"/>
              <a:gd name="T8" fmla="*/ 2147483647 w 1797"/>
              <a:gd name="T9" fmla="*/ 2147483647 h 2583"/>
              <a:gd name="T10" fmla="*/ 2147483647 w 1797"/>
              <a:gd name="T11" fmla="*/ 2147483647 h 2583"/>
              <a:gd name="T12" fmla="*/ 2147483647 w 1797"/>
              <a:gd name="T13" fmla="*/ 2147483647 h 2583"/>
              <a:gd name="T14" fmla="*/ 2147483647 w 1797"/>
              <a:gd name="T15" fmla="*/ 2147483647 h 2583"/>
              <a:gd name="T16" fmla="*/ 2147483647 w 1797"/>
              <a:gd name="T17" fmla="*/ 2147483647 h 2583"/>
              <a:gd name="T18" fmla="*/ 2147483647 w 1797"/>
              <a:gd name="T19" fmla="*/ 2147483647 h 2583"/>
              <a:gd name="T20" fmla="*/ 2147483647 w 1797"/>
              <a:gd name="T21" fmla="*/ 2147483647 h 2583"/>
              <a:gd name="T22" fmla="*/ 2147483647 w 1797"/>
              <a:gd name="T23" fmla="*/ 2147483647 h 2583"/>
              <a:gd name="T24" fmla="*/ 2147483647 w 1797"/>
              <a:gd name="T25" fmla="*/ 0 h 25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7"/>
              <a:gd name="T40" fmla="*/ 0 h 2583"/>
              <a:gd name="T41" fmla="*/ 1797 w 1797"/>
              <a:gd name="T42" fmla="*/ 2583 h 25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7" h="2583">
                <a:moveTo>
                  <a:pt x="26" y="57"/>
                </a:moveTo>
                <a:cubicBezTo>
                  <a:pt x="22" y="79"/>
                  <a:pt x="0" y="52"/>
                  <a:pt x="5" y="188"/>
                </a:cubicBezTo>
                <a:cubicBezTo>
                  <a:pt x="10" y="324"/>
                  <a:pt x="45" y="682"/>
                  <a:pt x="58" y="874"/>
                </a:cubicBezTo>
                <a:cubicBezTo>
                  <a:pt x="71" y="1066"/>
                  <a:pt x="53" y="1179"/>
                  <a:pt x="84" y="1340"/>
                </a:cubicBezTo>
                <a:cubicBezTo>
                  <a:pt x="115" y="1501"/>
                  <a:pt x="150" y="1677"/>
                  <a:pt x="246" y="1843"/>
                </a:cubicBezTo>
                <a:cubicBezTo>
                  <a:pt x="342" y="2009"/>
                  <a:pt x="416" y="2215"/>
                  <a:pt x="660" y="2335"/>
                </a:cubicBezTo>
                <a:cubicBezTo>
                  <a:pt x="904" y="2455"/>
                  <a:pt x="1627" y="2547"/>
                  <a:pt x="1712" y="2565"/>
                </a:cubicBezTo>
                <a:cubicBezTo>
                  <a:pt x="1797" y="2583"/>
                  <a:pt x="1374" y="2542"/>
                  <a:pt x="1168" y="2445"/>
                </a:cubicBezTo>
                <a:cubicBezTo>
                  <a:pt x="962" y="2348"/>
                  <a:pt x="635" y="2203"/>
                  <a:pt x="477" y="1984"/>
                </a:cubicBezTo>
                <a:cubicBezTo>
                  <a:pt x="319" y="1765"/>
                  <a:pt x="275" y="1340"/>
                  <a:pt x="220" y="1131"/>
                </a:cubicBezTo>
                <a:cubicBezTo>
                  <a:pt x="165" y="922"/>
                  <a:pt x="160" y="857"/>
                  <a:pt x="147" y="728"/>
                </a:cubicBezTo>
                <a:cubicBezTo>
                  <a:pt x="134" y="599"/>
                  <a:pt x="143" y="477"/>
                  <a:pt x="142" y="356"/>
                </a:cubicBezTo>
                <a:cubicBezTo>
                  <a:pt x="141" y="235"/>
                  <a:pt x="142" y="74"/>
                  <a:pt x="142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5170488" y="1493838"/>
            <a:ext cx="2916237" cy="4606925"/>
          </a:xfrm>
          <a:custGeom>
            <a:avLst/>
            <a:gdLst>
              <a:gd name="T0" fmla="*/ 2147483647 w 1837"/>
              <a:gd name="T1" fmla="*/ 2147483647 h 2902"/>
              <a:gd name="T2" fmla="*/ 2147483647 w 1837"/>
              <a:gd name="T3" fmla="*/ 2147483647 h 2902"/>
              <a:gd name="T4" fmla="*/ 2147483647 w 1837"/>
              <a:gd name="T5" fmla="*/ 2147483647 h 2902"/>
              <a:gd name="T6" fmla="*/ 2147483647 w 1837"/>
              <a:gd name="T7" fmla="*/ 2147483647 h 2902"/>
              <a:gd name="T8" fmla="*/ 2147483647 w 1837"/>
              <a:gd name="T9" fmla="*/ 2147483647 h 2902"/>
              <a:gd name="T10" fmla="*/ 2147483647 w 1837"/>
              <a:gd name="T11" fmla="*/ 2147483647 h 2902"/>
              <a:gd name="T12" fmla="*/ 2147483647 w 1837"/>
              <a:gd name="T13" fmla="*/ 2147483647 h 2902"/>
              <a:gd name="T14" fmla="*/ 2147483647 w 1837"/>
              <a:gd name="T15" fmla="*/ 2147483647 h 2902"/>
              <a:gd name="T16" fmla="*/ 2147483647 w 1837"/>
              <a:gd name="T17" fmla="*/ 2147483647 h 2902"/>
              <a:gd name="T18" fmla="*/ 0 w 1837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37"/>
              <a:gd name="T31" fmla="*/ 0 h 2902"/>
              <a:gd name="T32" fmla="*/ 1837 w 1837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37" h="2902">
                <a:moveTo>
                  <a:pt x="566" y="2813"/>
                </a:moveTo>
                <a:cubicBezTo>
                  <a:pt x="749" y="2715"/>
                  <a:pt x="1493" y="2613"/>
                  <a:pt x="1665" y="2227"/>
                </a:cubicBezTo>
                <a:cubicBezTo>
                  <a:pt x="1837" y="1841"/>
                  <a:pt x="1736" y="855"/>
                  <a:pt x="1597" y="494"/>
                </a:cubicBezTo>
                <a:cubicBezTo>
                  <a:pt x="1458" y="133"/>
                  <a:pt x="998" y="118"/>
                  <a:pt x="833" y="59"/>
                </a:cubicBezTo>
                <a:cubicBezTo>
                  <a:pt x="668" y="0"/>
                  <a:pt x="572" y="23"/>
                  <a:pt x="607" y="138"/>
                </a:cubicBezTo>
                <a:cubicBezTo>
                  <a:pt x="642" y="253"/>
                  <a:pt x="960" y="445"/>
                  <a:pt x="1042" y="750"/>
                </a:cubicBezTo>
                <a:cubicBezTo>
                  <a:pt x="1124" y="1055"/>
                  <a:pt x="1117" y="1685"/>
                  <a:pt x="1100" y="1965"/>
                </a:cubicBezTo>
                <a:cubicBezTo>
                  <a:pt x="1083" y="2245"/>
                  <a:pt x="1004" y="2318"/>
                  <a:pt x="937" y="2431"/>
                </a:cubicBezTo>
                <a:cubicBezTo>
                  <a:pt x="870" y="2544"/>
                  <a:pt x="852" y="2563"/>
                  <a:pt x="696" y="2641"/>
                </a:cubicBezTo>
                <a:cubicBezTo>
                  <a:pt x="54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86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Freeform 19"/>
          <p:cNvSpPr>
            <a:spLocks/>
          </p:cNvSpPr>
          <p:nvPr/>
        </p:nvSpPr>
        <p:spPr bwMode="auto">
          <a:xfrm>
            <a:off x="623888" y="5265738"/>
            <a:ext cx="2020887" cy="14176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57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72" y="542"/>
                  <a:pt x="94" y="686"/>
                </a:cubicBezTo>
                <a:cubicBezTo>
                  <a:pt x="116" y="830"/>
                  <a:pt x="125" y="940"/>
                  <a:pt x="141" y="1052"/>
                </a:cubicBezTo>
                <a:cubicBezTo>
                  <a:pt x="157" y="1164"/>
                  <a:pt x="159" y="1231"/>
                  <a:pt x="188" y="1361"/>
                </a:cubicBezTo>
                <a:cubicBezTo>
                  <a:pt x="217" y="1491"/>
                  <a:pt x="233" y="1675"/>
                  <a:pt x="314" y="1832"/>
                </a:cubicBezTo>
                <a:cubicBezTo>
                  <a:pt x="395" y="1989"/>
                  <a:pt x="441" y="2182"/>
                  <a:pt x="675" y="2304"/>
                </a:cubicBezTo>
                <a:cubicBezTo>
                  <a:pt x="909" y="2426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8" y="1343"/>
                  <a:pt x="225" y="1131"/>
                </a:cubicBezTo>
                <a:cubicBezTo>
                  <a:pt x="172" y="919"/>
                  <a:pt x="174" y="857"/>
                  <a:pt x="152" y="728"/>
                </a:cubicBezTo>
                <a:cubicBezTo>
                  <a:pt x="130" y="599"/>
                  <a:pt x="95" y="477"/>
                  <a:pt x="94" y="356"/>
                </a:cubicBezTo>
                <a:cubicBezTo>
                  <a:pt x="93" y="235"/>
                  <a:pt x="136" y="74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97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13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Line 24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2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7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66" y="542"/>
                  <a:pt x="94" y="686"/>
                </a:cubicBezTo>
                <a:cubicBezTo>
                  <a:pt x="122" y="830"/>
                  <a:pt x="155" y="940"/>
                  <a:pt x="179" y="1054"/>
                </a:cubicBezTo>
                <a:cubicBezTo>
                  <a:pt x="203" y="1168"/>
                  <a:pt x="215" y="1238"/>
                  <a:pt x="240" y="1369"/>
                </a:cubicBezTo>
                <a:cubicBezTo>
                  <a:pt x="265" y="1500"/>
                  <a:pt x="257" y="1684"/>
                  <a:pt x="329" y="1840"/>
                </a:cubicBezTo>
                <a:cubicBezTo>
                  <a:pt x="401" y="1996"/>
                  <a:pt x="444" y="2183"/>
                  <a:pt x="675" y="2304"/>
                </a:cubicBezTo>
                <a:cubicBezTo>
                  <a:pt x="906" y="2425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9" y="1345"/>
                  <a:pt x="225" y="1131"/>
                </a:cubicBezTo>
                <a:cubicBezTo>
                  <a:pt x="171" y="917"/>
                  <a:pt x="170" y="874"/>
                  <a:pt x="147" y="717"/>
                </a:cubicBezTo>
                <a:cubicBezTo>
                  <a:pt x="124" y="560"/>
                  <a:pt x="89" y="307"/>
                  <a:pt x="89" y="188"/>
                </a:cubicBezTo>
                <a:cubicBezTo>
                  <a:pt x="89" y="69"/>
                  <a:pt x="135" y="39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7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554538" y="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2768600" y="2311400"/>
            <a:ext cx="75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000" b="1">
                <a:latin typeface="Times New Roman" panose="02020603050405020304" pitchFamily="18" charset="0"/>
              </a:rPr>
              <a:t>&lt; 0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collapses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074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17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8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34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277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 flipH="1" flipV="1">
            <a:off x="2160588" y="6492875"/>
            <a:ext cx="449262" cy="190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2794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68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79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Freeform 25"/>
          <p:cNvSpPr>
            <a:spLocks/>
          </p:cNvSpPr>
          <p:nvPr/>
        </p:nvSpPr>
        <p:spPr bwMode="auto">
          <a:xfrm>
            <a:off x="1579563" y="6272213"/>
            <a:ext cx="1031875" cy="4111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7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8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6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7" name="Freeform 25"/>
          <p:cNvSpPr>
            <a:spLocks/>
          </p:cNvSpPr>
          <p:nvPr/>
        </p:nvSpPr>
        <p:spPr bwMode="auto">
          <a:xfrm>
            <a:off x="855663" y="5997575"/>
            <a:ext cx="1755775" cy="68580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2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3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584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0" name="Freeform 25"/>
          <p:cNvSpPr>
            <a:spLocks/>
          </p:cNvSpPr>
          <p:nvPr/>
        </p:nvSpPr>
        <p:spPr bwMode="auto">
          <a:xfrm>
            <a:off x="539750" y="5872163"/>
            <a:ext cx="2071688" cy="8112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586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Basic properties of blood vessels</a:t>
            </a:r>
          </a:p>
        </p:txBody>
      </p:sp>
      <p:pic>
        <p:nvPicPr>
          <p:cNvPr id="4099" name="Picture 3" descr="Photo of blood vessel man model without la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1484313"/>
            <a:ext cx="3838575" cy="5373687"/>
          </a:xfrm>
          <a:noFill/>
        </p:spPr>
      </p:pic>
      <p:pic>
        <p:nvPicPr>
          <p:cNvPr id="4100" name="Picture 4" descr="j02794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2540000"/>
            <a:ext cx="923925" cy="823913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DAFBF-25BB-420E-01B9-5F5B3866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4" y="17463"/>
            <a:ext cx="920908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593FF-482F-A376-CB19-F7E2BE3E481F}"/>
              </a:ext>
            </a:extLst>
          </p:cNvPr>
          <p:cNvSpPr txBox="1"/>
          <p:nvPr/>
        </p:nvSpPr>
        <p:spPr>
          <a:xfrm>
            <a:off x="2242867" y="72510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Transmural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D370E-F240-7118-53B6-B404B79967DD}"/>
              </a:ext>
            </a:extLst>
          </p:cNvPr>
          <p:cNvSpPr txBox="1"/>
          <p:nvPr/>
        </p:nvSpPr>
        <p:spPr>
          <a:xfrm>
            <a:off x="5013911" y="6487146"/>
            <a:ext cx="370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en-US" dirty="0"/>
              <a:t>The total volume of the vessel filling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69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686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3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4" name="Freeform 25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6886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6891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1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789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3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6" name="Freeform 23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7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9" name="Line 26"/>
          <p:cNvSpPr>
            <a:spLocks noChangeShapeType="1"/>
          </p:cNvSpPr>
          <p:nvPr/>
        </p:nvSpPr>
        <p:spPr bwMode="auto">
          <a:xfrm flipH="1">
            <a:off x="0" y="5818188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10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7911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2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791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3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91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994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6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96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0" name="Line 25"/>
          <p:cNvSpPr>
            <a:spLocks noChangeShapeType="1"/>
          </p:cNvSpPr>
          <p:nvPr/>
        </p:nvSpPr>
        <p:spPr bwMode="auto">
          <a:xfrm flipH="1" flipV="1">
            <a:off x="2111375" y="6165850"/>
            <a:ext cx="498475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764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98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0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1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11" name="Freeform 25"/>
          <p:cNvSpPr>
            <a:spLocks/>
          </p:cNvSpPr>
          <p:nvPr/>
        </p:nvSpPr>
        <p:spPr bwMode="auto">
          <a:xfrm>
            <a:off x="1849438" y="5900738"/>
            <a:ext cx="762000" cy="782637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7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301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3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3034" name="Freeform 25"/>
          <p:cNvSpPr>
            <a:spLocks/>
          </p:cNvSpPr>
          <p:nvPr/>
        </p:nvSpPr>
        <p:spPr bwMode="auto">
          <a:xfrm>
            <a:off x="1258888" y="5302250"/>
            <a:ext cx="1352550" cy="1381125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42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403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405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8" name="Freeform 25"/>
          <p:cNvSpPr>
            <a:spLocks/>
          </p:cNvSpPr>
          <p:nvPr/>
        </p:nvSpPr>
        <p:spPr bwMode="auto">
          <a:xfrm>
            <a:off x="827088" y="4868863"/>
            <a:ext cx="1784350" cy="18145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94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06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507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7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508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83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29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608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 flipH="1">
            <a:off x="0" y="44672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4610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610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7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2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BCC63-8F1C-65E4-5A39-CDDF04746607}"/>
              </a:ext>
            </a:extLst>
          </p:cNvPr>
          <p:cNvSpPr/>
          <p:nvPr/>
        </p:nvSpPr>
        <p:spPr>
          <a:xfrm>
            <a:off x="4644007" y="6442"/>
            <a:ext cx="4404873" cy="3278542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35E0-4D75-5650-0726-FFC3CA6DD52C}"/>
              </a:ext>
            </a:extLst>
          </p:cNvPr>
          <p:cNvSpPr/>
          <p:nvPr/>
        </p:nvSpPr>
        <p:spPr>
          <a:xfrm>
            <a:off x="3995936" y="1300738"/>
            <a:ext cx="2028609" cy="207585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020756">
            <a:off x="1613481" y="2227508"/>
            <a:ext cx="2028609" cy="305512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9B615-59D2-C901-4DC5-D8F119E06319}"/>
              </a:ext>
            </a:extLst>
          </p:cNvPr>
          <p:cNvSpPr/>
          <p:nvPr/>
        </p:nvSpPr>
        <p:spPr>
          <a:xfrm rot="2417852">
            <a:off x="5424373" y="1532779"/>
            <a:ext cx="2757072" cy="229224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44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71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711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3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14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81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7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8152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6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6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843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91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9176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8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4918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9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719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01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6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7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0200" name="TextovéPole 24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6" name="Šipka doprava 25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 doprava 26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 doprava 27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06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12" name="TextovéPole 36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0213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1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21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79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0" name="Line 25"/>
          <p:cNvSpPr>
            <a:spLocks noChangeShapeType="1"/>
          </p:cNvSpPr>
          <p:nvPr/>
        </p:nvSpPr>
        <p:spPr bwMode="auto">
          <a:xfrm flipH="1" flipV="1">
            <a:off x="2339975" y="6151563"/>
            <a:ext cx="730250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26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8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123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4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40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22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4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51" name="Freeform 25"/>
          <p:cNvSpPr>
            <a:spLocks/>
          </p:cNvSpPr>
          <p:nvPr/>
        </p:nvSpPr>
        <p:spPr bwMode="auto">
          <a:xfrm>
            <a:off x="2162175" y="6007100"/>
            <a:ext cx="908050" cy="661988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64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2265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66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67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59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32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3274" name="Freeform 25"/>
          <p:cNvSpPr>
            <a:spLocks/>
          </p:cNvSpPr>
          <p:nvPr/>
        </p:nvSpPr>
        <p:spPr bwMode="auto">
          <a:xfrm>
            <a:off x="1435100" y="5516563"/>
            <a:ext cx="1639888" cy="11668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5" name="TextovéPole 26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1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7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3288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89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90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51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42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429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8" name="Freeform 25"/>
          <p:cNvSpPr>
            <a:spLocks/>
          </p:cNvSpPr>
          <p:nvPr/>
        </p:nvSpPr>
        <p:spPr bwMode="auto">
          <a:xfrm>
            <a:off x="900113" y="5097463"/>
            <a:ext cx="2159000" cy="15859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9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0" name="Šipka doprava 29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05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11" name="TextovéPole 40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4312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313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314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0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53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0" y="4122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531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532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4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6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5337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8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39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74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63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633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40" name="Line 26"/>
          <p:cNvSpPr>
            <a:spLocks noChangeShapeType="1"/>
          </p:cNvSpPr>
          <p:nvPr/>
        </p:nvSpPr>
        <p:spPr bwMode="auto">
          <a:xfrm flipH="1">
            <a:off x="0" y="47974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5634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63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7" name="TextovéPole 30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2" name="Šipka doprava 31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3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9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6360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1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62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0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35E0-4D75-5650-0726-FFC3CA6DD52C}"/>
              </a:ext>
            </a:extLst>
          </p:cNvPr>
          <p:cNvSpPr/>
          <p:nvPr/>
        </p:nvSpPr>
        <p:spPr>
          <a:xfrm>
            <a:off x="3947547" y="1278273"/>
            <a:ext cx="2028609" cy="207585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020756">
            <a:off x="1613481" y="2227508"/>
            <a:ext cx="2028609" cy="305512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D086F51-EA80-291E-9A2E-1E897A1D9403}"/>
              </a:ext>
            </a:extLst>
          </p:cNvPr>
          <p:cNvSpPr/>
          <p:nvPr/>
        </p:nvSpPr>
        <p:spPr>
          <a:xfrm>
            <a:off x="4545898" y="44624"/>
            <a:ext cx="2028609" cy="2607203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62108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Heart + Vessels</a:t>
            </a:r>
          </a:p>
        </p:txBody>
      </p:sp>
      <p:pic>
        <p:nvPicPr>
          <p:cNvPr id="57347" name="Picture 3" descr="circulation%20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532312" cy="4826000"/>
          </a:xfrm>
          <a:noFill/>
        </p:spPr>
      </p:pic>
      <p:pic>
        <p:nvPicPr>
          <p:cNvPr id="57348" name="Picture 4" descr="RWJU_hospital_hi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357563"/>
            <a:ext cx="4103687" cy="2735262"/>
          </a:xfrm>
          <a:noFill/>
        </p:spPr>
      </p:pic>
      <p:sp>
        <p:nvSpPr>
          <p:cNvPr id="57349" name="TextovéPole 4"/>
          <p:cNvSpPr txBox="1">
            <a:spLocks noChangeArrowheads="1"/>
          </p:cNvSpPr>
          <p:nvPr/>
        </p:nvSpPr>
        <p:spPr bwMode="auto">
          <a:xfrm>
            <a:off x="1403350" y="1196975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5"/>
              </a:rPr>
              <a:t>http://patf-biokyb.lf1.cuni.cz/~tribula/cirkulaceen/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09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940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3992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60431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2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42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042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60428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364163" y="3214688"/>
            <a:ext cx="86360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3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4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1450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1459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60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145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1454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1457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58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5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56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85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8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2472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2474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2487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8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24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2478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2485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6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9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8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481" name="Group 14"/>
          <p:cNvGrpSpPr>
            <a:grpSpLocks/>
          </p:cNvGrpSpPr>
          <p:nvPr/>
        </p:nvGrpSpPr>
        <p:grpSpPr bwMode="auto">
          <a:xfrm>
            <a:off x="1476375" y="3244850"/>
            <a:ext cx="3887788" cy="3136900"/>
            <a:chOff x="898" y="1026"/>
            <a:chExt cx="3499" cy="2970"/>
          </a:xfrm>
        </p:grpSpPr>
        <p:sp>
          <p:nvSpPr>
            <p:cNvPr id="62483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 flipH="1">
              <a:off x="2064" y="1200"/>
              <a:ext cx="389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82" name="Text Box 13"/>
          <p:cNvSpPr txBox="1">
            <a:spLocks noChangeArrowheads="1"/>
          </p:cNvSpPr>
          <p:nvPr/>
        </p:nvSpPr>
        <p:spPr bwMode="auto">
          <a:xfrm>
            <a:off x="1376363" y="4076700"/>
            <a:ext cx="297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Decrease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(decrease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6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3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6" name="Line 10"/>
          <p:cNvSpPr>
            <a:spLocks noChangeShapeType="1"/>
          </p:cNvSpPr>
          <p:nvPr/>
        </p:nvSpPr>
        <p:spPr bwMode="auto">
          <a:xfrm flipH="1">
            <a:off x="1458913" y="2770188"/>
            <a:ext cx="2559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350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5397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7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1493838" y="311150"/>
            <a:ext cx="6335712" cy="5975350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7" name="Oval 15"/>
          <p:cNvSpPr>
            <a:spLocks noChangeArrowheads="1"/>
          </p:cNvSpPr>
          <p:nvPr/>
        </p:nvSpPr>
        <p:spPr bwMode="auto">
          <a:xfrm>
            <a:off x="3581400" y="2398713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 flipV="1">
            <a:off x="1476375" y="2492375"/>
            <a:ext cx="21050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 rot="2647115">
            <a:off x="4879975" y="1381125"/>
            <a:ext cx="652463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90" name="AutoShape 18"/>
          <p:cNvSpPr>
            <a:spLocks noChangeArrowheads="1"/>
          </p:cNvSpPr>
          <p:nvPr/>
        </p:nvSpPr>
        <p:spPr bwMode="auto">
          <a:xfrm>
            <a:off x="3635375" y="5876925"/>
            <a:ext cx="431800" cy="244475"/>
          </a:xfrm>
          <a:prstGeom prst="leftArrow">
            <a:avLst>
              <a:gd name="adj1" fmla="val 50000"/>
              <a:gd name="adj2" fmla="val 44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2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453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070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3" name="Freeform 13"/>
          <p:cNvSpPr>
            <a:spLocks/>
          </p:cNvSpPr>
          <p:nvPr/>
        </p:nvSpPr>
        <p:spPr bwMode="auto">
          <a:xfrm>
            <a:off x="1493838" y="1989138"/>
            <a:ext cx="6335712" cy="4297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4356100" y="2924175"/>
            <a:ext cx="179388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 flipV="1">
            <a:off x="1476375" y="2997200"/>
            <a:ext cx="27527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 rot="-7341966">
            <a:off x="5231607" y="1977231"/>
            <a:ext cx="652462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 flipH="1">
            <a:off x="3708400" y="5589588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2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3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5554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953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5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67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8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5613270">
            <a:off x="2428082" y="2910681"/>
            <a:ext cx="506412" cy="244475"/>
          </a:xfrm>
          <a:prstGeom prst="leftArrow">
            <a:avLst>
              <a:gd name="adj1" fmla="val 50000"/>
              <a:gd name="adj2" fmla="val 51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>
            <a:off x="3563938" y="5876925"/>
            <a:ext cx="503237" cy="244475"/>
          </a:xfrm>
          <a:prstGeom prst="leftArrow">
            <a:avLst>
              <a:gd name="adj1" fmla="val 50000"/>
              <a:gd name="adj2" fmla="val 51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7" name="Freeform 19"/>
          <p:cNvSpPr>
            <a:spLocks/>
          </p:cNvSpPr>
          <p:nvPr/>
        </p:nvSpPr>
        <p:spPr bwMode="auto">
          <a:xfrm>
            <a:off x="1425575" y="2835275"/>
            <a:ext cx="4835525" cy="3529013"/>
          </a:xfrm>
          <a:custGeom>
            <a:avLst/>
            <a:gdLst>
              <a:gd name="T0" fmla="*/ 2147483647 w 3046"/>
              <a:gd name="T1" fmla="*/ 2147483647 h 2223"/>
              <a:gd name="T2" fmla="*/ 2147483647 w 3046"/>
              <a:gd name="T3" fmla="*/ 2147483647 h 2223"/>
              <a:gd name="T4" fmla="*/ 2147483647 w 3046"/>
              <a:gd name="T5" fmla="*/ 2147483647 h 2223"/>
              <a:gd name="T6" fmla="*/ 2147483647 w 3046"/>
              <a:gd name="T7" fmla="*/ 2147483647 h 2223"/>
              <a:gd name="T8" fmla="*/ 0 w 3046"/>
              <a:gd name="T9" fmla="*/ 0 h 2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6"/>
              <a:gd name="T16" fmla="*/ 0 h 2223"/>
              <a:gd name="T17" fmla="*/ 3046 w 3046"/>
              <a:gd name="T18" fmla="*/ 2223 h 2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6" h="2223">
                <a:moveTo>
                  <a:pt x="3046" y="2223"/>
                </a:moveTo>
                <a:cubicBezTo>
                  <a:pt x="2891" y="1993"/>
                  <a:pt x="2405" y="1166"/>
                  <a:pt x="2116" y="840"/>
                </a:cubicBezTo>
                <a:cubicBezTo>
                  <a:pt x="1827" y="514"/>
                  <a:pt x="1570" y="396"/>
                  <a:pt x="1312" y="267"/>
                </a:cubicBezTo>
                <a:cubicBezTo>
                  <a:pt x="1054" y="138"/>
                  <a:pt x="790" y="111"/>
                  <a:pt x="571" y="67"/>
                </a:cubicBezTo>
                <a:cubicBezTo>
                  <a:pt x="352" y="23"/>
                  <a:pt x="119" y="14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563938" y="3284538"/>
            <a:ext cx="1587" cy="3068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H="1" flipV="1">
            <a:off x="1476375" y="3273425"/>
            <a:ext cx="2016125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3455988" y="3141663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75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7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6578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629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491008">
            <a:off x="1947966" y="1322418"/>
            <a:ext cx="2028609" cy="40844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</p:spTree>
    <p:extLst>
      <p:ext uri="{BB962C8B-B14F-4D97-AF65-F5344CB8AC3E}">
        <p14:creationId xmlns:p14="http://schemas.microsoft.com/office/powerpoint/2010/main" val="2925964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9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0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 rot="5400000">
            <a:off x="2209801" y="2479675"/>
            <a:ext cx="361950" cy="244475"/>
          </a:xfrm>
          <a:prstGeom prst="leftArrow">
            <a:avLst>
              <a:gd name="adj1" fmla="val 50000"/>
              <a:gd name="adj2" fmla="val 370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1455738" y="981075"/>
            <a:ext cx="4813300" cy="5383213"/>
          </a:xfrm>
          <a:custGeom>
            <a:avLst/>
            <a:gdLst>
              <a:gd name="T0" fmla="*/ 2147483647 w 3032"/>
              <a:gd name="T1" fmla="*/ 2147483647 h 3391"/>
              <a:gd name="T2" fmla="*/ 2147483647 w 3032"/>
              <a:gd name="T3" fmla="*/ 2147483647 h 3391"/>
              <a:gd name="T4" fmla="*/ 2147483647 w 3032"/>
              <a:gd name="T5" fmla="*/ 2147483647 h 3391"/>
              <a:gd name="T6" fmla="*/ 2147483647 w 3032"/>
              <a:gd name="T7" fmla="*/ 2147483647 h 3391"/>
              <a:gd name="T8" fmla="*/ 0 w 3032"/>
              <a:gd name="T9" fmla="*/ 2147483647 h 3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2"/>
              <a:gd name="T16" fmla="*/ 0 h 3391"/>
              <a:gd name="T17" fmla="*/ 3032 w 3032"/>
              <a:gd name="T18" fmla="*/ 3391 h 3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2" h="3391">
                <a:moveTo>
                  <a:pt x="3032" y="3391"/>
                </a:moveTo>
                <a:cubicBezTo>
                  <a:pt x="2878" y="3035"/>
                  <a:pt x="2395" y="1757"/>
                  <a:pt x="2108" y="1253"/>
                </a:cubicBezTo>
                <a:cubicBezTo>
                  <a:pt x="1821" y="749"/>
                  <a:pt x="1566" y="566"/>
                  <a:pt x="1310" y="367"/>
                </a:cubicBezTo>
                <a:cubicBezTo>
                  <a:pt x="1054" y="167"/>
                  <a:pt x="792" y="116"/>
                  <a:pt x="574" y="58"/>
                </a:cubicBezTo>
                <a:cubicBezTo>
                  <a:pt x="356" y="0"/>
                  <a:pt x="120" y="28"/>
                  <a:pt x="0" y="2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4427538" y="2520950"/>
            <a:ext cx="1587" cy="3787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H="1" flipV="1">
            <a:off x="1476375" y="2420938"/>
            <a:ext cx="28797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392613" y="2349500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9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0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760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5533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2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3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4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 rot="5400000">
            <a:off x="1309688" y="2300287"/>
            <a:ext cx="577850" cy="244475"/>
          </a:xfrm>
          <a:prstGeom prst="leftArrow">
            <a:avLst>
              <a:gd name="adj1" fmla="val 50000"/>
              <a:gd name="adj2" fmla="val 59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720725" cy="244475"/>
          </a:xfrm>
          <a:prstGeom prst="leftArrow">
            <a:avLst>
              <a:gd name="adj1" fmla="val 50000"/>
              <a:gd name="adj2" fmla="val 737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787900" y="2276475"/>
            <a:ext cx="1588" cy="40322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1476375" y="2133600"/>
            <a:ext cx="3167063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4716463" y="2060575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3" name="Freeform 19"/>
          <p:cNvSpPr>
            <a:spLocks/>
          </p:cNvSpPr>
          <p:nvPr/>
        </p:nvSpPr>
        <p:spPr bwMode="auto">
          <a:xfrm>
            <a:off x="1417638" y="1473200"/>
            <a:ext cx="6034087" cy="4800600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4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5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8626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846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  <p:bldP spid="113678" grpId="0" animBg="1"/>
      <p:bldP spid="113680" grpId="0" animBg="1"/>
      <p:bldP spid="113681" grpId="0" animBg="1"/>
      <p:bldP spid="113682" grpId="0" animBg="1"/>
      <p:bldP spid="11368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7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 rot="16200000" flipV="1">
            <a:off x="1424781" y="2947194"/>
            <a:ext cx="576263" cy="244475"/>
          </a:xfrm>
          <a:prstGeom prst="leftArrow">
            <a:avLst>
              <a:gd name="adj1" fmla="val 50000"/>
              <a:gd name="adj2" fmla="val 589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3419475" y="5876925"/>
            <a:ext cx="647700" cy="244475"/>
          </a:xfrm>
          <a:prstGeom prst="leftArrow">
            <a:avLst>
              <a:gd name="adj1" fmla="val 50000"/>
              <a:gd name="adj2" fmla="val 6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3419475" y="3357563"/>
            <a:ext cx="1588" cy="2951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 flipV="1">
            <a:off x="1403350" y="3357563"/>
            <a:ext cx="2016125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3348038" y="328453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8" name="Freeform 18"/>
          <p:cNvSpPr>
            <a:spLocks/>
          </p:cNvSpPr>
          <p:nvPr/>
        </p:nvSpPr>
        <p:spPr bwMode="auto">
          <a:xfrm>
            <a:off x="1476375" y="3032125"/>
            <a:ext cx="3887788" cy="3349625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4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965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38457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 animBg="1"/>
      <p:bldP spid="117774" grpId="0" animBg="1"/>
      <p:bldP spid="117775" grpId="0" animBg="1"/>
      <p:bldP spid="117776" grpId="0" animBg="1"/>
      <p:bldP spid="117777" grpId="0" animBg="1"/>
      <p:bldP spid="11777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919" name="Freeform 15"/>
          <p:cNvSpPr>
            <a:spLocks/>
          </p:cNvSpPr>
          <p:nvPr/>
        </p:nvSpPr>
        <p:spPr bwMode="auto">
          <a:xfrm>
            <a:off x="1495425" y="996950"/>
            <a:ext cx="6870700" cy="5356225"/>
          </a:xfrm>
          <a:custGeom>
            <a:avLst/>
            <a:gdLst>
              <a:gd name="T0" fmla="*/ 0 w 4606"/>
              <a:gd name="T1" fmla="*/ 2147483647 h 2977"/>
              <a:gd name="T2" fmla="*/ 2147483647 w 4606"/>
              <a:gd name="T3" fmla="*/ 2147483647 h 2977"/>
              <a:gd name="T4" fmla="*/ 2147483647 w 4606"/>
              <a:gd name="T5" fmla="*/ 2147483647 h 2977"/>
              <a:gd name="T6" fmla="*/ 2147483647 w 4606"/>
              <a:gd name="T7" fmla="*/ 2147483647 h 2977"/>
              <a:gd name="T8" fmla="*/ 2147483647 w 4606"/>
              <a:gd name="T9" fmla="*/ 2147483647 h 2977"/>
              <a:gd name="T10" fmla="*/ 2147483647 w 4606"/>
              <a:gd name="T11" fmla="*/ 0 h 29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06"/>
              <a:gd name="T19" fmla="*/ 0 h 2977"/>
              <a:gd name="T20" fmla="*/ 4606 w 4606"/>
              <a:gd name="T21" fmla="*/ 2977 h 29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06" h="2977">
                <a:moveTo>
                  <a:pt x="0" y="2977"/>
                </a:moveTo>
                <a:cubicBezTo>
                  <a:pt x="129" y="2843"/>
                  <a:pt x="498" y="2449"/>
                  <a:pt x="773" y="2175"/>
                </a:cubicBezTo>
                <a:cubicBezTo>
                  <a:pt x="1048" y="1901"/>
                  <a:pt x="1351" y="1584"/>
                  <a:pt x="1650" y="1335"/>
                </a:cubicBezTo>
                <a:cubicBezTo>
                  <a:pt x="1949" y="1086"/>
                  <a:pt x="2231" y="874"/>
                  <a:pt x="2565" y="682"/>
                </a:cubicBezTo>
                <a:cubicBezTo>
                  <a:pt x="2899" y="490"/>
                  <a:pt x="3313" y="294"/>
                  <a:pt x="3653" y="180"/>
                </a:cubicBezTo>
                <a:cubicBezTo>
                  <a:pt x="3993" y="66"/>
                  <a:pt x="4408" y="37"/>
                  <a:pt x="4606" y="0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920" name="Freeform 16"/>
          <p:cNvSpPr>
            <a:spLocks/>
          </p:cNvSpPr>
          <p:nvPr/>
        </p:nvSpPr>
        <p:spPr bwMode="auto">
          <a:xfrm>
            <a:off x="1495425" y="2244725"/>
            <a:ext cx="4968875" cy="4100513"/>
          </a:xfrm>
          <a:custGeom>
            <a:avLst/>
            <a:gdLst>
              <a:gd name="T0" fmla="*/ 2147483647 w 3123"/>
              <a:gd name="T1" fmla="*/ 2147483647 h 2561"/>
              <a:gd name="T2" fmla="*/ 2147483647 w 3123"/>
              <a:gd name="T3" fmla="*/ 2147483647 h 2561"/>
              <a:gd name="T4" fmla="*/ 2147483647 w 3123"/>
              <a:gd name="T5" fmla="*/ 2147483647 h 2561"/>
              <a:gd name="T6" fmla="*/ 0 w 3123"/>
              <a:gd name="T7" fmla="*/ 2147483647 h 2561"/>
              <a:gd name="T8" fmla="*/ 0 60000 65536"/>
              <a:gd name="T9" fmla="*/ 0 60000 65536"/>
              <a:gd name="T10" fmla="*/ 0 60000 65536"/>
              <a:gd name="T11" fmla="*/ 0 60000 65536"/>
              <a:gd name="T12" fmla="*/ 0 w 3123"/>
              <a:gd name="T13" fmla="*/ 0 h 2561"/>
              <a:gd name="T14" fmla="*/ 3123 w 3123"/>
              <a:gd name="T15" fmla="*/ 2561 h 25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3" h="2561">
                <a:moveTo>
                  <a:pt x="3123" y="2561"/>
                </a:moveTo>
                <a:cubicBezTo>
                  <a:pt x="2987" y="2271"/>
                  <a:pt x="2580" y="1226"/>
                  <a:pt x="2306" y="821"/>
                </a:cubicBezTo>
                <a:cubicBezTo>
                  <a:pt x="2032" y="416"/>
                  <a:pt x="1866" y="260"/>
                  <a:pt x="1482" y="130"/>
                </a:cubicBezTo>
                <a:cubicBezTo>
                  <a:pt x="1098" y="0"/>
                  <a:pt x="309" y="58"/>
                  <a:pt x="0" y="38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518025" y="2708275"/>
            <a:ext cx="690563" cy="201613"/>
            <a:chOff x="2846" y="1706"/>
            <a:chExt cx="435" cy="127"/>
          </a:xfrm>
        </p:grpSpPr>
        <p:sp>
          <p:nvSpPr>
            <p:cNvPr id="70690" name="Oval 18"/>
            <p:cNvSpPr>
              <a:spLocks noChangeArrowheads="1"/>
            </p:cNvSpPr>
            <p:nvPr/>
          </p:nvSpPr>
          <p:spPr bwMode="auto">
            <a:xfrm>
              <a:off x="2846" y="1706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91" name="Line 19"/>
            <p:cNvSpPr>
              <a:spLocks noChangeShapeType="1"/>
            </p:cNvSpPr>
            <p:nvPr/>
          </p:nvSpPr>
          <p:spPr bwMode="auto">
            <a:xfrm flipH="1" flipV="1">
              <a:off x="2928" y="1744"/>
              <a:ext cx="353" cy="8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1655763" y="749300"/>
            <a:ext cx="3060700" cy="13700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diuretics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5130800" y="1703388"/>
            <a:ext cx="3286125" cy="14636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kardiotonics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76375" y="1595438"/>
            <a:ext cx="7312025" cy="4725987"/>
            <a:chOff x="930" y="1005"/>
            <a:chExt cx="4606" cy="2977"/>
          </a:xfrm>
        </p:grpSpPr>
        <p:sp>
          <p:nvSpPr>
            <p:cNvPr id="70688" name="Freeform 23"/>
            <p:cNvSpPr>
              <a:spLocks/>
            </p:cNvSpPr>
            <p:nvPr/>
          </p:nvSpPr>
          <p:spPr bwMode="auto">
            <a:xfrm>
              <a:off x="930" y="1005"/>
              <a:ext cx="4606" cy="2977"/>
            </a:xfrm>
            <a:custGeom>
              <a:avLst/>
              <a:gdLst>
                <a:gd name="T0" fmla="*/ 0 w 4606"/>
                <a:gd name="T1" fmla="*/ 2977 h 2977"/>
                <a:gd name="T2" fmla="*/ 773 w 4606"/>
                <a:gd name="T3" fmla="*/ 2175 h 2977"/>
                <a:gd name="T4" fmla="*/ 1650 w 4606"/>
                <a:gd name="T5" fmla="*/ 1335 h 2977"/>
                <a:gd name="T6" fmla="*/ 2565 w 4606"/>
                <a:gd name="T7" fmla="*/ 682 h 2977"/>
                <a:gd name="T8" fmla="*/ 3653 w 4606"/>
                <a:gd name="T9" fmla="*/ 180 h 2977"/>
                <a:gd name="T10" fmla="*/ 4606 w 4606"/>
                <a:gd name="T11" fmla="*/ 0 h 29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06"/>
                <a:gd name="T19" fmla="*/ 0 h 2977"/>
                <a:gd name="T20" fmla="*/ 4606 w 4606"/>
                <a:gd name="T21" fmla="*/ 2977 h 29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06" h="2977">
                  <a:moveTo>
                    <a:pt x="0" y="2977"/>
                  </a:moveTo>
                  <a:cubicBezTo>
                    <a:pt x="129" y="2843"/>
                    <a:pt x="498" y="2449"/>
                    <a:pt x="773" y="2175"/>
                  </a:cubicBezTo>
                  <a:cubicBezTo>
                    <a:pt x="1048" y="1901"/>
                    <a:pt x="1351" y="1584"/>
                    <a:pt x="1650" y="1335"/>
                  </a:cubicBezTo>
                  <a:cubicBezTo>
                    <a:pt x="1949" y="1086"/>
                    <a:pt x="2231" y="874"/>
                    <a:pt x="2565" y="682"/>
                  </a:cubicBezTo>
                  <a:cubicBezTo>
                    <a:pt x="2899" y="490"/>
                    <a:pt x="3313" y="294"/>
                    <a:pt x="3653" y="180"/>
                  </a:cubicBezTo>
                  <a:cubicBezTo>
                    <a:pt x="3993" y="66"/>
                    <a:pt x="4408" y="37"/>
                    <a:pt x="4606" y="0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9" name="Text Box 24"/>
            <p:cNvSpPr txBox="1">
              <a:spLocks noChangeArrowheads="1"/>
            </p:cNvSpPr>
            <p:nvPr/>
          </p:nvSpPr>
          <p:spPr bwMode="auto">
            <a:xfrm rot="-2443926">
              <a:off x="1451" y="2915"/>
              <a:ext cx="1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1">
                  <a:solidFill>
                    <a:srgbClr val="FF9933"/>
                  </a:solidFill>
                  <a:latin typeface="Times New Roman" panose="02020603050405020304" pitchFamily="18" charset="0"/>
                </a:rPr>
                <a:t>insufficiency</a:t>
              </a:r>
              <a:endParaRPr lang="en-US" altLang="cs-CZ" sz="2400" b="1">
                <a:solidFill>
                  <a:srgbClr val="FF99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1482725" y="1833563"/>
            <a:ext cx="5964238" cy="4476750"/>
            <a:chOff x="1482725" y="1833562"/>
            <a:chExt cx="5964953" cy="4476750"/>
          </a:xfrm>
        </p:grpSpPr>
        <p:sp>
          <p:nvSpPr>
            <p:cNvPr id="70686" name="Freeform 26"/>
            <p:cNvSpPr>
              <a:spLocks/>
            </p:cNvSpPr>
            <p:nvPr/>
          </p:nvSpPr>
          <p:spPr bwMode="auto">
            <a:xfrm>
              <a:off x="1482725" y="1833562"/>
              <a:ext cx="5848355" cy="4476750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7" name="Text Box 27"/>
            <p:cNvSpPr txBox="1">
              <a:spLocks noChangeArrowheads="1"/>
            </p:cNvSpPr>
            <p:nvPr/>
          </p:nvSpPr>
          <p:spPr bwMode="auto">
            <a:xfrm rot="3585749">
              <a:off x="5287279" y="3579744"/>
              <a:ext cx="27511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Increasing the volume of circulating blood venokonstr</a:t>
              </a:r>
              <a:r>
                <a:rPr lang="cs-CZ" altLang="cs-CZ" sz="2400"/>
                <a:t>iction</a:t>
              </a:r>
              <a:r>
                <a:rPr lang="en-US" altLang="cs-CZ" sz="2400"/>
                <a:t>, </a:t>
              </a:r>
            </a:p>
          </p:txBody>
        </p:sp>
      </p:grp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2916238" y="5213350"/>
            <a:ext cx="2609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End diastolic pressure increase</a:t>
            </a:r>
          </a:p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!</a:t>
            </a:r>
            <a:r>
              <a:rPr lang="cs-CZ" altLang="cs-CZ" sz="2400"/>
              <a:t> </a:t>
            </a:r>
            <a:r>
              <a:rPr lang="cs-CZ" altLang="cs-CZ" sz="2000" b="1"/>
              <a:t>pulmonary edema, swelling</a:t>
            </a:r>
            <a:endParaRPr lang="cs-CZ" altLang="cs-CZ" sz="2400" b="1"/>
          </a:p>
          <a:p>
            <a:pPr algn="r">
              <a:lnSpc>
                <a:spcPct val="70000"/>
              </a:lnSpc>
            </a:pP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067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7067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454150" y="2665413"/>
            <a:ext cx="4795838" cy="3667125"/>
            <a:chOff x="1454150" y="2665412"/>
            <a:chExt cx="4795841" cy="3667125"/>
          </a:xfrm>
        </p:grpSpPr>
        <p:sp>
          <p:nvSpPr>
            <p:cNvPr id="70684" name="Freeform 26"/>
            <p:cNvSpPr>
              <a:spLocks/>
            </p:cNvSpPr>
            <p:nvPr/>
          </p:nvSpPr>
          <p:spPr bwMode="auto">
            <a:xfrm>
              <a:off x="1454150" y="2665412"/>
              <a:ext cx="4795841" cy="3667125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5" name="Text Box 27"/>
            <p:cNvSpPr txBox="1">
              <a:spLocks noChangeArrowheads="1"/>
            </p:cNvSpPr>
            <p:nvPr/>
          </p:nvSpPr>
          <p:spPr bwMode="auto">
            <a:xfrm rot="3585749">
              <a:off x="4520623" y="4629811"/>
              <a:ext cx="27511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vasoconstriction</a:t>
              </a:r>
            </a:p>
          </p:txBody>
        </p:sp>
      </p:grp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4813" y="2844800"/>
            <a:ext cx="487362" cy="546100"/>
            <a:chOff x="2655" y="1792"/>
            <a:chExt cx="307" cy="344"/>
          </a:xfrm>
        </p:grpSpPr>
        <p:sp>
          <p:nvSpPr>
            <p:cNvPr id="70682" name="Oval 10"/>
            <p:cNvSpPr>
              <a:spLocks noChangeArrowheads="1"/>
            </p:cNvSpPr>
            <p:nvPr/>
          </p:nvSpPr>
          <p:spPr bwMode="auto">
            <a:xfrm>
              <a:off x="2849" y="2009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3" name="Freeform 11"/>
            <p:cNvSpPr>
              <a:spLocks/>
            </p:cNvSpPr>
            <p:nvPr/>
          </p:nvSpPr>
          <p:spPr bwMode="auto">
            <a:xfrm>
              <a:off x="2655" y="1792"/>
              <a:ext cx="232" cy="247"/>
            </a:xfrm>
            <a:custGeom>
              <a:avLst/>
              <a:gdLst>
                <a:gd name="T0" fmla="*/ 0 w 232"/>
                <a:gd name="T1" fmla="*/ 0 h 247"/>
                <a:gd name="T2" fmla="*/ 158 w 232"/>
                <a:gd name="T3" fmla="*/ 143 h 247"/>
                <a:gd name="T4" fmla="*/ 232 w 232"/>
                <a:gd name="T5" fmla="*/ 247 h 247"/>
                <a:gd name="T6" fmla="*/ 0 60000 65536"/>
                <a:gd name="T7" fmla="*/ 0 60000 65536"/>
                <a:gd name="T8" fmla="*/ 0 60000 65536"/>
                <a:gd name="T9" fmla="*/ 0 w 232"/>
                <a:gd name="T10" fmla="*/ 0 h 247"/>
                <a:gd name="T11" fmla="*/ 232 w 232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247">
                  <a:moveTo>
                    <a:pt x="0" y="0"/>
                  </a:moveTo>
                  <a:cubicBezTo>
                    <a:pt x="26" y="24"/>
                    <a:pt x="119" y="102"/>
                    <a:pt x="158" y="143"/>
                  </a:cubicBezTo>
                  <a:cubicBezTo>
                    <a:pt x="197" y="184"/>
                    <a:pt x="217" y="225"/>
                    <a:pt x="232" y="247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18025" y="2794000"/>
            <a:ext cx="777875" cy="596900"/>
            <a:chOff x="2923" y="1760"/>
            <a:chExt cx="413" cy="308"/>
          </a:xfrm>
        </p:grpSpPr>
        <p:sp>
          <p:nvSpPr>
            <p:cNvPr id="70680" name="Oval 13"/>
            <p:cNvSpPr>
              <a:spLocks noChangeArrowheads="1"/>
            </p:cNvSpPr>
            <p:nvPr/>
          </p:nvSpPr>
          <p:spPr bwMode="auto">
            <a:xfrm>
              <a:off x="3223" y="1760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1" name="Line 14"/>
            <p:cNvSpPr>
              <a:spLocks noChangeShapeType="1"/>
            </p:cNvSpPr>
            <p:nvPr/>
          </p:nvSpPr>
          <p:spPr bwMode="auto">
            <a:xfrm flipV="1">
              <a:off x="2923" y="1843"/>
              <a:ext cx="322" cy="2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356100" y="3348038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5356225" y="6237288"/>
            <a:ext cx="611188" cy="138112"/>
            <a:chOff x="5356339" y="6237312"/>
            <a:chExt cx="611861" cy="138088"/>
          </a:xfrm>
        </p:grpSpPr>
        <p:cxnSp>
          <p:nvCxnSpPr>
            <p:cNvPr id="10" name="Přímá spojnice se šipkou 9"/>
            <p:cNvCxnSpPr/>
            <p:nvPr/>
          </p:nvCxnSpPr>
          <p:spPr>
            <a:xfrm>
              <a:off x="5356339" y="6332545"/>
              <a:ext cx="50379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5796561" y="6237312"/>
              <a:ext cx="171639" cy="13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500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123920" grpId="0" animBg="1"/>
      <p:bldP spid="123924" grpId="0" animBg="1" autoUpdateAnimBg="0"/>
      <p:bldP spid="123925" grpId="0" animBg="1" autoUpdateAnimBg="0"/>
      <p:bldP spid="123932" grpId="0"/>
      <p:bldP spid="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6"/>
          <p:cNvSpPr>
            <a:spLocks noChangeShapeType="1"/>
          </p:cNvSpPr>
          <p:nvPr/>
        </p:nvSpPr>
        <p:spPr bwMode="auto">
          <a:xfrm>
            <a:off x="827088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3" name="Line 7"/>
          <p:cNvSpPr>
            <a:spLocks noChangeShapeType="1"/>
          </p:cNvSpPr>
          <p:nvPr/>
        </p:nvSpPr>
        <p:spPr bwMode="auto">
          <a:xfrm>
            <a:off x="827088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4" name="Text Box 19"/>
          <p:cNvSpPr txBox="1">
            <a:spLocks noChangeArrowheads="1"/>
          </p:cNvSpPr>
          <p:nvPr/>
        </p:nvSpPr>
        <p:spPr bwMode="auto">
          <a:xfrm>
            <a:off x="2894013" y="256540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7937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 bwMode="auto">
          <a:xfrm flipH="1" flipV="1">
            <a:off x="1042988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>
            <a:stCxn id="71683" idx="0"/>
          </p:cNvCxnSpPr>
          <p:nvPr/>
        </p:nvCxnSpPr>
        <p:spPr bwMode="auto">
          <a:xfrm flipV="1">
            <a:off x="827088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692" name="TextovéPole 10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273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274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274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07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3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2714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2712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2712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 bwMode="auto">
          <a:xfrm flipV="1">
            <a:off x="5253038" y="522288"/>
            <a:ext cx="1871662" cy="2014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273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273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40" name="Ovál 39"/>
          <p:cNvSpPr/>
          <p:nvPr/>
        </p:nvSpPr>
        <p:spPr>
          <a:xfrm>
            <a:off x="6207602" y="1376789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6494425" y="170080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899140" y="10527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3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2732" name="TextovéPole 47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2733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2734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37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7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37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7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38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3736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3736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3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4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46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4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3782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375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81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0" name="Přímá spojnice 39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9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51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7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57" name="Ovál 56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35883" y="50441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1750855" y="52601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2182903" y="4776663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7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3772" name="Text Box 15"/>
          <p:cNvSpPr txBox="1">
            <a:spLocks noChangeArrowheads="1"/>
          </p:cNvSpPr>
          <p:nvPr/>
        </p:nvSpPr>
        <p:spPr bwMode="auto">
          <a:xfrm>
            <a:off x="917575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3773" name="TextovéPole 6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377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377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482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483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483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759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0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1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62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4760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4760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8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3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4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5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6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7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482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478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83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4784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4" name="Přímá spojnice 53"/>
          <p:cNvCxnSpPr/>
          <p:nvPr/>
        </p:nvCxnSpPr>
        <p:spPr bwMode="auto">
          <a:xfrm flipH="1" flipV="1">
            <a:off x="5527675" y="4237038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481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60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481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6284694" y="505694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81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4812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4" name="TextovéPole 7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481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481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584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85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585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5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86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5784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5784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1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2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94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8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9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800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3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584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804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7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5808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11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583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75812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583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831" name="TextovéPole 69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5832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583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4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583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27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681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681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681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7" name="TextovéPole 1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7680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80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3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" y="31613"/>
            <a:ext cx="9134520" cy="68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pressure</a:t>
            </a:r>
            <a:endParaRPr lang="cs-CZ" altLang="en-US" sz="2400" dirty="0"/>
          </a:p>
        </p:txBody>
      </p:sp>
      <p:sp>
        <p:nvSpPr>
          <p:cNvPr id="79876" name="TextovéPole 3">
            <a:extLst>
              <a:ext uri="{FF2B5EF4-FFF2-40B4-BE49-F238E27FC236}">
                <a16:creationId xmlns:a16="http://schemas.microsoft.com/office/drawing/2014/main" id="{325454E0-D795-126D-EA9A-C46431FE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6096442"/>
            <a:ext cx="1152128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Volume</a:t>
            </a:r>
            <a:endParaRPr lang="cs-CZ" altLang="en-US" sz="2400" dirty="0"/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 err="1">
                <a:solidFill>
                  <a:schemeClr val="tx1"/>
                </a:solidFill>
              </a:rPr>
              <a:t>Volume</a:t>
            </a:r>
            <a:r>
              <a:rPr lang="cs-CZ" sz="1350" dirty="0">
                <a:solidFill>
                  <a:schemeClr val="tx1"/>
                </a:solidFill>
              </a:rPr>
              <a:t> </a:t>
            </a:r>
            <a:r>
              <a:rPr lang="cs-CZ" sz="1350" dirty="0" err="1">
                <a:solidFill>
                  <a:schemeClr val="tx1"/>
                </a:solidFill>
              </a:rPr>
              <a:t>increase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cs-CZ" sz="1350" dirty="0">
                <a:solidFill>
                  <a:schemeClr val="tx1"/>
                </a:solidFill>
              </a:rPr>
              <a:t>I</a:t>
            </a:r>
            <a:r>
              <a:rPr lang="en-US" sz="1350" dirty="0" err="1">
                <a:solidFill>
                  <a:schemeClr val="tx1"/>
                </a:solidFill>
              </a:rPr>
              <a:t>ncrease</a:t>
            </a:r>
            <a:r>
              <a:rPr lang="en-US" sz="1350" dirty="0">
                <a:solidFill>
                  <a:schemeClr val="tx1"/>
                </a:solidFill>
              </a:rPr>
              <a:t> in venous ton</a:t>
            </a:r>
            <a:r>
              <a:rPr lang="cs-CZ" sz="135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39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12"/>
          <p:cNvSpPr>
            <a:spLocks/>
          </p:cNvSpPr>
          <p:nvPr/>
        </p:nvSpPr>
        <p:spPr bwMode="auto">
          <a:xfrm>
            <a:off x="827088" y="2349500"/>
            <a:ext cx="6985000" cy="3322638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782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825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Line 6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0" name="Freeform 8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1" name="Freeform 12"/>
          <p:cNvSpPr>
            <a:spLocks/>
          </p:cNvSpPr>
          <p:nvPr/>
        </p:nvSpPr>
        <p:spPr bwMode="auto">
          <a:xfrm>
            <a:off x="827088" y="644525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2" name="Oval 10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58" name="Freeform 13"/>
          <p:cNvSpPr>
            <a:spLocks/>
          </p:cNvSpPr>
          <p:nvPr/>
        </p:nvSpPr>
        <p:spPr bwMode="auto">
          <a:xfrm>
            <a:off x="830263" y="476250"/>
            <a:ext cx="7989887" cy="4968875"/>
          </a:xfrm>
          <a:custGeom>
            <a:avLst/>
            <a:gdLst>
              <a:gd name="T0" fmla="*/ 0 w 4496"/>
              <a:gd name="T1" fmla="*/ 2147483647 h 2195"/>
              <a:gd name="T2" fmla="*/ 2147483647 w 4496"/>
              <a:gd name="T3" fmla="*/ 2147483647 h 2195"/>
              <a:gd name="T4" fmla="*/ 2147483647 w 4496"/>
              <a:gd name="T5" fmla="*/ 2147483647 h 2195"/>
              <a:gd name="T6" fmla="*/ 0 60000 65536"/>
              <a:gd name="T7" fmla="*/ 0 60000 65536"/>
              <a:gd name="T8" fmla="*/ 0 60000 65536"/>
              <a:gd name="T9" fmla="*/ 0 w 4496"/>
              <a:gd name="T10" fmla="*/ 0 h 2195"/>
              <a:gd name="T11" fmla="*/ 4496 w 4496"/>
              <a:gd name="T12" fmla="*/ 2195 h 2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6" h="2195">
                <a:moveTo>
                  <a:pt x="0" y="83"/>
                </a:moveTo>
                <a:cubicBezTo>
                  <a:pt x="438" y="128"/>
                  <a:pt x="1883" y="0"/>
                  <a:pt x="2632" y="352"/>
                </a:cubicBezTo>
                <a:cubicBezTo>
                  <a:pt x="3463" y="843"/>
                  <a:pt x="4108" y="1811"/>
                  <a:pt x="4496" y="2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Oval 14"/>
          <p:cNvSpPr>
            <a:spLocks noChangeArrowheads="1"/>
          </p:cNvSpPr>
          <p:nvPr/>
        </p:nvSpPr>
        <p:spPr bwMode="auto">
          <a:xfrm>
            <a:off x="6588125" y="2347913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5" name="Text Box 15"/>
          <p:cNvSpPr txBox="1">
            <a:spLocks noChangeArrowheads="1"/>
          </p:cNvSpPr>
          <p:nvPr/>
        </p:nvSpPr>
        <p:spPr bwMode="auto">
          <a:xfrm>
            <a:off x="3543300" y="5824538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53261" name="AutoShape 16"/>
          <p:cNvSpPr>
            <a:spLocks noChangeArrowheads="1"/>
          </p:cNvSpPr>
          <p:nvPr/>
        </p:nvSpPr>
        <p:spPr bwMode="auto">
          <a:xfrm rot="1607315">
            <a:off x="4635500" y="1684338"/>
            <a:ext cx="1963738" cy="360362"/>
          </a:xfrm>
          <a:prstGeom prst="rightArrow">
            <a:avLst>
              <a:gd name="adj1" fmla="val 50000"/>
              <a:gd name="adj2" fmla="val 13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7451725" y="60928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 rot="3413935">
            <a:off x="6257925" y="3224213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Retention volume</a:t>
            </a:r>
            <a:br>
              <a:rPr lang="en-US" altLang="cs-CZ"/>
            </a:br>
            <a:br>
              <a:rPr lang="en-US" altLang="cs-CZ"/>
            </a:br>
            <a:r>
              <a:rPr lang="en-US" altLang="cs-CZ"/>
              <a:t>The increase in venous tone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 rot="-236711">
            <a:off x="6681788" y="1971675"/>
            <a:ext cx="229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Cardiac insufficiency</a:t>
            </a:r>
          </a:p>
        </p:txBody>
      </p:sp>
      <p:sp>
        <p:nvSpPr>
          <p:cNvPr id="77840" name="Text Box 5"/>
          <p:cNvSpPr txBox="1">
            <a:spLocks noChangeArrowheads="1"/>
          </p:cNvSpPr>
          <p:nvPr/>
        </p:nvSpPr>
        <p:spPr bwMode="auto">
          <a:xfrm>
            <a:off x="6011863" y="5661025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4290" name="Oval 11"/>
          <p:cNvSpPr>
            <a:spLocks noChangeArrowheads="1"/>
          </p:cNvSpPr>
          <p:nvPr/>
        </p:nvSpPr>
        <p:spPr bwMode="auto">
          <a:xfrm>
            <a:off x="4500563" y="2708275"/>
            <a:ext cx="144462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69" name="Text Box 16"/>
          <p:cNvSpPr txBox="1">
            <a:spLocks noChangeArrowheads="1"/>
          </p:cNvSpPr>
          <p:nvPr/>
        </p:nvSpPr>
        <p:spPr bwMode="auto">
          <a:xfrm rot="2735838">
            <a:off x="4903788" y="4243388"/>
            <a:ext cx="3082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endParaRPr lang="en-US" altLang="cs-CZ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827088" y="2349500"/>
            <a:ext cx="6707187" cy="3311525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45" name="Oval 11"/>
          <p:cNvSpPr>
            <a:spLocks noChangeArrowheads="1"/>
          </p:cNvSpPr>
          <p:nvPr/>
        </p:nvSpPr>
        <p:spPr bwMode="auto">
          <a:xfrm>
            <a:off x="5795963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46" name="Oval 11"/>
          <p:cNvSpPr>
            <a:spLocks noChangeArrowheads="1"/>
          </p:cNvSpPr>
          <p:nvPr/>
        </p:nvSpPr>
        <p:spPr bwMode="auto">
          <a:xfrm>
            <a:off x="5948363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8" grpId="0" animBg="1"/>
      <p:bldP spid="53259" grpId="0" animBg="1"/>
      <p:bldP spid="53261" grpId="0" animBg="1"/>
      <p:bldP spid="53263" grpId="0"/>
      <p:bldP spid="54290" grpId="0" animBg="1"/>
      <p:bldP spid="53269" grpId="0"/>
      <p:bldP spid="22" grpId="0" animBg="1"/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7885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885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88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88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8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88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5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886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7886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7886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7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887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7888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7888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7887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7887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059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>
            <a:spLocks/>
          </p:cNvSpPr>
          <p:nvPr/>
        </p:nvSpPr>
        <p:spPr bwMode="auto">
          <a:xfrm>
            <a:off x="779463" y="2181225"/>
            <a:ext cx="6321425" cy="3479800"/>
          </a:xfrm>
          <a:custGeom>
            <a:avLst/>
            <a:gdLst>
              <a:gd name="T0" fmla="*/ 0 w 3982"/>
              <a:gd name="T1" fmla="*/ 2147483647 h 2192"/>
              <a:gd name="T2" fmla="*/ 2147483647 w 3982"/>
              <a:gd name="T3" fmla="*/ 2147483647 h 2192"/>
              <a:gd name="T4" fmla="*/ 2147483647 w 3982"/>
              <a:gd name="T5" fmla="*/ 2147483647 h 2192"/>
              <a:gd name="T6" fmla="*/ 0 60000 65536"/>
              <a:gd name="T7" fmla="*/ 0 60000 65536"/>
              <a:gd name="T8" fmla="*/ 0 60000 65536"/>
              <a:gd name="T9" fmla="*/ 0 w 3982"/>
              <a:gd name="T10" fmla="*/ 0 h 2192"/>
              <a:gd name="T11" fmla="*/ 3982 w 3982"/>
              <a:gd name="T12" fmla="*/ 2192 h 2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2" h="2192">
                <a:moveTo>
                  <a:pt x="0" y="98"/>
                </a:moveTo>
                <a:cubicBezTo>
                  <a:pt x="353" y="139"/>
                  <a:pt x="1454" y="0"/>
                  <a:pt x="2118" y="349"/>
                </a:cubicBezTo>
                <a:cubicBezTo>
                  <a:pt x="2949" y="840"/>
                  <a:pt x="3594" y="1808"/>
                  <a:pt x="3982" y="2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Freeform 13"/>
          <p:cNvSpPr>
            <a:spLocks/>
          </p:cNvSpPr>
          <p:nvPr/>
        </p:nvSpPr>
        <p:spPr bwMode="auto">
          <a:xfrm>
            <a:off x="846138" y="404813"/>
            <a:ext cx="4949825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8" name="Freeform 5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500313" y="22844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3235325" y="2381250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9883" name="Text Box 12"/>
          <p:cNvSpPr txBox="1">
            <a:spLocks noChangeArrowheads="1"/>
          </p:cNvSpPr>
          <p:nvPr/>
        </p:nvSpPr>
        <p:spPr bwMode="auto">
          <a:xfrm>
            <a:off x="3543300" y="582453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auto">
          <a:xfrm rot="9132602">
            <a:off x="2555875" y="1628775"/>
            <a:ext cx="2087563" cy="431800"/>
          </a:xfrm>
          <a:prstGeom prst="rightArrow">
            <a:avLst>
              <a:gd name="adj1" fmla="val 50000"/>
              <a:gd name="adj2" fmla="val 12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9885" name="Skupina 1"/>
          <p:cNvGrpSpPr>
            <a:grpSpLocks/>
          </p:cNvGrpSpPr>
          <p:nvPr/>
        </p:nvGrpSpPr>
        <p:grpSpPr bwMode="auto">
          <a:xfrm>
            <a:off x="2800350" y="3860800"/>
            <a:ext cx="2749550" cy="1795463"/>
            <a:chOff x="2800350" y="3860800"/>
            <a:chExt cx="2749550" cy="1795463"/>
          </a:xfrm>
        </p:grpSpPr>
        <p:pic>
          <p:nvPicPr>
            <p:cNvPr id="79890" name="Picture 16" descr="MCj0221073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1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9886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79887" name="Text Box 20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2819676">
            <a:off x="3929857" y="3385344"/>
            <a:ext cx="4648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</a:t>
            </a:r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r>
              <a:rPr lang="en-US" altLang="cs-CZ"/>
              <a:t>Compensation - an increase of venous tone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 rot="-435444">
            <a:off x="3127375" y="-92075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0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5" grpId="0" animBg="1"/>
      <p:bldP spid="4106" grpId="0" animBg="1"/>
      <p:bldP spid="4108" grpId="0" animBg="1"/>
      <p:bldP spid="46097" grpId="0"/>
      <p:bldP spid="4609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089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0958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59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60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961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0959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0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0911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09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10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1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2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0911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18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0919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0956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2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3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4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0923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3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093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0934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095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5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095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6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0950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0948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0946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0944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09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0941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111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846138" y="404813"/>
            <a:ext cx="5741987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5" name="Freeform 6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6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4643438" y="1268413"/>
            <a:ext cx="144462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1928" name="Text Box 11"/>
          <p:cNvSpPr txBox="1">
            <a:spLocks noChangeArrowheads="1"/>
          </p:cNvSpPr>
          <p:nvPr/>
        </p:nvSpPr>
        <p:spPr bwMode="auto">
          <a:xfrm>
            <a:off x="3543300" y="582453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sp>
        <p:nvSpPr>
          <p:cNvPr id="6154" name="Freeform 12"/>
          <p:cNvSpPr>
            <a:spLocks/>
          </p:cNvSpPr>
          <p:nvPr/>
        </p:nvSpPr>
        <p:spPr bwMode="auto">
          <a:xfrm>
            <a:off x="827088" y="0"/>
            <a:ext cx="6978650" cy="5646738"/>
          </a:xfrm>
          <a:custGeom>
            <a:avLst/>
            <a:gdLst>
              <a:gd name="T0" fmla="*/ 0 w 4396"/>
              <a:gd name="T1" fmla="*/ 2147483647 h 3557"/>
              <a:gd name="T2" fmla="*/ 2147483647 w 4396"/>
              <a:gd name="T3" fmla="*/ 2147483647 h 3557"/>
              <a:gd name="T4" fmla="*/ 2147483647 w 4396"/>
              <a:gd name="T5" fmla="*/ 2147483647 h 3557"/>
              <a:gd name="T6" fmla="*/ 0 60000 65536"/>
              <a:gd name="T7" fmla="*/ 0 60000 65536"/>
              <a:gd name="T8" fmla="*/ 0 60000 65536"/>
              <a:gd name="T9" fmla="*/ 0 w 4396"/>
              <a:gd name="T10" fmla="*/ 0 h 3557"/>
              <a:gd name="T11" fmla="*/ 4396 w 4396"/>
              <a:gd name="T12" fmla="*/ 3557 h 3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6" h="3557">
                <a:moveTo>
                  <a:pt x="0" y="293"/>
                </a:moveTo>
                <a:cubicBezTo>
                  <a:pt x="476" y="335"/>
                  <a:pt x="2110" y="0"/>
                  <a:pt x="2843" y="544"/>
                </a:cubicBezTo>
                <a:cubicBezTo>
                  <a:pt x="3672" y="1327"/>
                  <a:pt x="4073" y="2929"/>
                  <a:pt x="4396" y="35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Oval 9"/>
          <p:cNvSpPr>
            <a:spLocks noChangeArrowheads="1"/>
          </p:cNvSpPr>
          <p:nvPr/>
        </p:nvSpPr>
        <p:spPr bwMode="auto">
          <a:xfrm>
            <a:off x="4932363" y="6207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56" name="Freeform 13"/>
          <p:cNvSpPr>
            <a:spLocks/>
          </p:cNvSpPr>
          <p:nvPr/>
        </p:nvSpPr>
        <p:spPr bwMode="auto">
          <a:xfrm>
            <a:off x="836613" y="1271588"/>
            <a:ext cx="4672012" cy="4389437"/>
          </a:xfrm>
          <a:custGeom>
            <a:avLst/>
            <a:gdLst>
              <a:gd name="T0" fmla="*/ 0 w 2712"/>
              <a:gd name="T1" fmla="*/ 2147483647 h 2765"/>
              <a:gd name="T2" fmla="*/ 2147483647 w 2712"/>
              <a:gd name="T3" fmla="*/ 2147483647 h 2765"/>
              <a:gd name="T4" fmla="*/ 2147483647 w 2712"/>
              <a:gd name="T5" fmla="*/ 2147483647 h 2765"/>
              <a:gd name="T6" fmla="*/ 0 60000 65536"/>
              <a:gd name="T7" fmla="*/ 0 60000 65536"/>
              <a:gd name="T8" fmla="*/ 0 60000 65536"/>
              <a:gd name="T9" fmla="*/ 0 w 2712"/>
              <a:gd name="T10" fmla="*/ 0 h 2765"/>
              <a:gd name="T11" fmla="*/ 2712 w 2712"/>
              <a:gd name="T12" fmla="*/ 2765 h 2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2" h="2765">
                <a:moveTo>
                  <a:pt x="0" y="237"/>
                </a:moveTo>
                <a:cubicBezTo>
                  <a:pt x="293" y="269"/>
                  <a:pt x="1300" y="0"/>
                  <a:pt x="1752" y="421"/>
                </a:cubicBezTo>
                <a:cubicBezTo>
                  <a:pt x="2264" y="1030"/>
                  <a:pt x="2512" y="2276"/>
                  <a:pt x="2712" y="27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Oval 10"/>
          <p:cNvSpPr>
            <a:spLocks noChangeArrowheads="1"/>
          </p:cNvSpPr>
          <p:nvPr/>
        </p:nvSpPr>
        <p:spPr bwMode="auto">
          <a:xfrm>
            <a:off x="3276600" y="16287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1933" name="Picture 17" descr="MCj01987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1511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Text Box 18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81935" name="Text Box 19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6163" name="Freeform 3"/>
          <p:cNvSpPr>
            <a:spLocks/>
          </p:cNvSpPr>
          <p:nvPr/>
        </p:nvSpPr>
        <p:spPr bwMode="auto">
          <a:xfrm>
            <a:off x="827088" y="1412875"/>
            <a:ext cx="7129462" cy="424815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Oval 10"/>
          <p:cNvSpPr>
            <a:spLocks noChangeArrowheads="1"/>
          </p:cNvSpPr>
          <p:nvPr/>
        </p:nvSpPr>
        <p:spPr bwMode="auto">
          <a:xfrm>
            <a:off x="4067175" y="22764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65" name="AutoShape 16"/>
          <p:cNvSpPr>
            <a:spLocks noChangeArrowheads="1"/>
          </p:cNvSpPr>
          <p:nvPr/>
        </p:nvSpPr>
        <p:spPr bwMode="auto">
          <a:xfrm rot="7140056">
            <a:off x="3922713" y="1555750"/>
            <a:ext cx="1000125" cy="587375"/>
          </a:xfrm>
          <a:prstGeom prst="rightArrow">
            <a:avLst>
              <a:gd name="adj1" fmla="val 50000"/>
              <a:gd name="adj2" fmla="val 42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 rot="3762960">
            <a:off x="5903119" y="2315369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vasodilatation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 rot="-257788">
            <a:off x="4924425" y="107950"/>
            <a:ext cx="358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 rot="4222172">
            <a:off x="3086894" y="3863181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 – </a:t>
            </a:r>
            <a:r>
              <a:rPr lang="cs-CZ" altLang="cs-CZ"/>
              <a:t>transsudation to ISF</a:t>
            </a:r>
            <a:endParaRPr lang="en-US" altLang="cs-CZ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-257788">
            <a:off x="5929313" y="118903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cardiodepression</a:t>
            </a:r>
          </a:p>
        </p:txBody>
      </p:sp>
    </p:spTree>
    <p:extLst>
      <p:ext uri="{BB962C8B-B14F-4D97-AF65-F5344CB8AC3E}">
        <p14:creationId xmlns:p14="http://schemas.microsoft.com/office/powerpoint/2010/main" val="14975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4" grpId="0" animBg="1"/>
      <p:bldP spid="6165" grpId="0" animBg="1"/>
      <p:bldP spid="48147" grpId="0"/>
      <p:bldP spid="48148" grpId="0"/>
      <p:bldP spid="48149" grpId="0"/>
      <p:bldP spid="4815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2947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304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04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304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4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5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2953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3033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029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30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1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2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3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4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3033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5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295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3025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26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2959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295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66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2967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8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9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70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2969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2969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2969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8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8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2984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301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5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301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6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015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7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30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8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30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9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300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90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300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3005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300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30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299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29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9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374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8397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397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8397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400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00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400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7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8398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398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8398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9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99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400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400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99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399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20183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4995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505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505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505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00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5007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003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5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6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7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8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5007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1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501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5052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1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2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501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2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502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5030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5050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1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504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2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5046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504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50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504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503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503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126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601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6112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3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4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115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6113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2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6025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6105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101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102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3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4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5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6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6105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6027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6097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8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6031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30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1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2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6031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38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6039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0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1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2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6041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6041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6041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5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605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6056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6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7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608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8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6087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9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608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0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608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1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608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2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607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6077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607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607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607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606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68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6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7043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713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13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713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8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7049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7127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123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4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5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6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7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8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7127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7051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7119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0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7055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5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7055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62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7063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4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5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6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7065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7065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7065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75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7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87077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7078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7079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71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0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71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1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7109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2" name="Skupina 74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710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3" name="Skupina 7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710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" name="Šipka dolů 7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4" name="Skupina 8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710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" name="Šipka dolů 8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5" name="Skupina 83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71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" name="Šipka dolů 85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6" name="Skupina 86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7099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9" name="Šipka dolů 88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7" name="Skupina 89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70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2" name="Šipka dolů 91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8" name="Skupina 92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709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5" name="Šipka dolů 94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9" name="Skupina 95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709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8" name="Šipka dolů 97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90" name="Skupina 98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7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1" name="Šipka dolů 100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368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3" name="Picture 3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065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455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2843213" y="1916113"/>
            <a:ext cx="2881312" cy="79216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106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89113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30" name="Přímá spojovací šipka 29"/>
          <p:cNvCxnSpPr>
            <a:stCxn id="29" idx="1"/>
            <a:endCxn id="25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954088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PvO2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44538" y="1103313"/>
            <a:ext cx="18732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133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0146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52" name="Přímá spojovací šipka 51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54" name="Přímá spojovací šipka 53"/>
          <p:cNvCxnSpPr>
            <a:stCxn id="53" idx="1"/>
            <a:endCxn id="51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23106" y="1081882"/>
            <a:ext cx="187325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57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1184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39" name="Přímá spojovací šipka 38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43" name="Přímá spojovací šipka 42"/>
          <p:cNvCxnSpPr>
            <a:stCxn id="40" idx="1"/>
            <a:endCxn id="37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5400000">
            <a:off x="4679950" y="5624513"/>
            <a:ext cx="18002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>
            <a:off x="5580063" y="6524625"/>
            <a:ext cx="3313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0" name="TextovéPole 57"/>
          <p:cNvSpPr txBox="1">
            <a:spLocks noChangeArrowheads="1"/>
          </p:cNvSpPr>
          <p:nvPr/>
        </p:nvSpPr>
        <p:spPr bwMode="auto">
          <a:xfrm>
            <a:off x="4932363" y="443706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VO2</a:t>
            </a:r>
          </a:p>
        </p:txBody>
      </p:sp>
      <p:sp>
        <p:nvSpPr>
          <p:cNvPr id="91171" name="TextovéPole 58"/>
          <p:cNvSpPr txBox="1">
            <a:spLocks noChangeArrowheads="1"/>
          </p:cNvSpPr>
          <p:nvPr/>
        </p:nvSpPr>
        <p:spPr bwMode="auto">
          <a:xfrm>
            <a:off x="6516688" y="6488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Oxygen delivery - DO2</a:t>
            </a:r>
          </a:p>
        </p:txBody>
      </p:sp>
      <p:cxnSp>
        <p:nvCxnSpPr>
          <p:cNvPr id="61" name="Přímá spojovací čára 60"/>
          <p:cNvCxnSpPr/>
          <p:nvPr/>
        </p:nvCxnSpPr>
        <p:spPr>
          <a:xfrm rot="10800000">
            <a:off x="6516688" y="54451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5400000">
            <a:off x="5508626" y="5516562"/>
            <a:ext cx="1079500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5651500" y="4437063"/>
            <a:ext cx="118745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/>
              <a:t>criticalDO2</a:t>
            </a:r>
          </a:p>
        </p:txBody>
      </p:sp>
      <p:cxnSp>
        <p:nvCxnSpPr>
          <p:cNvPr id="67" name="Přímá spojovací šipka 66"/>
          <p:cNvCxnSpPr/>
          <p:nvPr/>
        </p:nvCxnSpPr>
        <p:spPr>
          <a:xfrm rot="16200000" flipH="1">
            <a:off x="5994400" y="4959350"/>
            <a:ext cx="6477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a 70"/>
          <p:cNvSpPr/>
          <p:nvPr/>
        </p:nvSpPr>
        <p:spPr>
          <a:xfrm>
            <a:off x="8172450" y="544512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7380288" y="5445125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659563" y="5408613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Elipsa 73"/>
          <p:cNvSpPr/>
          <p:nvPr/>
        </p:nvSpPr>
        <p:spPr>
          <a:xfrm>
            <a:off x="6443663" y="5445125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6227763" y="5732463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5940425" y="6021388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Přímá spojovací šipka 48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389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1700808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Blood</a:t>
            </a:r>
            <a:r>
              <a:rPr lang="cs-CZ" sz="2400" dirty="0"/>
              <a:t> Volume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4077072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Extracellular</a:t>
            </a:r>
            <a:r>
              <a:rPr lang="cs-CZ" sz="2400" dirty="0"/>
              <a:t> fluid volume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2120" y="4077072"/>
            <a:ext cx="3168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Arterial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</p:txBody>
      </p:sp>
      <p:sp>
        <p:nvSpPr>
          <p:cNvPr id="5" name="Obousměrná svislá šipka 4"/>
          <p:cNvSpPr/>
          <p:nvPr/>
        </p:nvSpPr>
        <p:spPr>
          <a:xfrm rot="1862686">
            <a:off x="2896812" y="2188071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 rot="19009393">
            <a:off x="5307243" y="2061465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svislá šipka 6"/>
          <p:cNvSpPr/>
          <p:nvPr/>
        </p:nvSpPr>
        <p:spPr>
          <a:xfrm rot="16200000">
            <a:off x="4286943" y="3426025"/>
            <a:ext cx="714131" cy="172819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:\Guyton&amp;Hallpdf\AllImagesFromTextbook of Medical Physiology 12E\S9781416045748-029-f013.jpg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0" y="332656"/>
            <a:ext cx="90232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G:\Guyton&amp;Hallpdf\AllImagesFromTextbook of Medical Physiology 12E\S9781416045748-029-f014.jpg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82320" y="404664"/>
            <a:ext cx="9061680" cy="5688632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" action="ppaction://hlinkshowjump?jump=firstslide"/>
          </p:cNvPr>
          <p:cNvSpPr/>
          <p:nvPr/>
        </p:nvSpPr>
        <p:spPr>
          <a:xfrm>
            <a:off x="4139952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2996952"/>
            <a:ext cx="3813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Starling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venous</a:t>
            </a:r>
            <a:r>
              <a:rPr lang="cs-CZ" dirty="0"/>
              <a:t> </a:t>
            </a:r>
            <a:r>
              <a:rPr lang="cs-CZ" dirty="0" err="1"/>
              <a:t>return</a:t>
            </a:r>
            <a:r>
              <a:rPr lang="cs-CZ" dirty="0"/>
              <a:t> </a:t>
            </a:r>
            <a:r>
              <a:rPr lang="cs-CZ" dirty="0" err="1"/>
              <a:t>curve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grative Physiology&amp;quot;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&quot;/&gt;&lt;property id=&quot;20307&quot; value=&quot;311&quot;/&gt;&lt;/object&gt;&lt;object type=&quot;3&quot; unique_id=&quot;10016&quot;&gt;&lt;property id=&quot;20148&quot; value=&quot;5&quot;/&gt;&lt;property id=&quot;20300&quot; value=&quot;Slide 13 - &amp;quot;Acid-Base Balance&amp;quot;&quot;/&gt;&lt;property id=&quot;20307&quot; value=&quot;256&quot;/&gt;&lt;/object&gt;&lt;object type=&quot;3&quot; unique_id=&quot;10017&quot;&gt;&lt;property id=&quot;20148&quot; value=&quot;5&quot;/&gt;&lt;property id=&quot;20300&quot; value=&quot;Slide 14 - &amp;quot;H+ formation/removal&amp;quot;&quot;/&gt;&lt;property id=&quot;20307&quot; value=&quot;257&quot;/&gt;&lt;/object&gt;&lt;object type=&quot;3&quot; unique_id=&quot;10018&quot;&gt;&lt;property id=&quot;20148&quot; value=&quot;5&quot;/&gt;&lt;property id=&quot;20300&quot; value=&quot;Slide 15&quot;/&gt;&lt;property id=&quot;20307&quot; value=&quot;258&quot;/&gt;&lt;/object&gt;&lt;object type=&quot;3&quot; unique_id=&quot;10019&quot;&gt;&lt;property id=&quot;20148&quot; value=&quot;5&quot;/&gt;&lt;property id=&quot;20300&quot; value=&quot;Slide 16&quot;/&gt;&lt;property id=&quot;20307&quot; value=&quot;259&quot;/&gt;&lt;/object&gt;&lt;object type=&quot;3&quot; unique_id=&quot;10020&quot;&gt;&lt;property id=&quot;20148&quot; value=&quot;5&quot;/&gt;&lt;property id=&quot;20300&quot; value=&quot;Slide 17&quot;/&gt;&lt;property id=&quot;20307&quot; value=&quot;310&quot;/&gt;&lt;/object&gt;&lt;object type=&quot;3&quot; unique_id=&quot;10021&quot;&gt;&lt;property id=&quot;20148&quot; value=&quot;5&quot;/&gt;&lt;property id=&quot;20300&quot; value=&quot;Slide 18&quot;/&gt;&lt;property id=&quot;20307&quot; value=&quot;290&quot;/&gt;&lt;/object&gt;&lt;object type=&quot;3&quot; unique_id=&quot;10022&quot;&gt;&lt;property id=&quot;20148&quot; value=&quot;5&quot;/&gt;&lt;property id=&quot;20300&quot; value=&quot;Slide 19&quot;/&gt;&lt;property id=&quot;20307&quot; value=&quot;291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96&quot;/&gt;&lt;/object&gt;&lt;object type=&quot;3&quot; unique_id=&quot;10028&quot;&gt;&lt;property id=&quot;20148&quot; value=&quot;5&quot;/&gt;&lt;property id=&quot;20300&quot; value=&quot;Slide 25&quot;/&gt;&lt;property id=&quot;20307&quot; value=&quot;297&quot;/&gt;&lt;/object&gt;&lt;object type=&quot;3&quot; unique_id=&quot;10029&quot;&gt;&lt;property id=&quot;20148&quot; value=&quot;5&quot;/&gt;&lt;property id=&quot;20300&quot; value=&quot;Slide 26&quot;/&gt;&lt;property id=&quot;20307&quot; value=&quot;298&quot;/&gt;&lt;/object&gt;&lt;object type=&quot;3&quot; unique_id=&quot;10030&quot;&gt;&lt;property id=&quot;20148&quot; value=&quot;5&quot;/&gt;&lt;property id=&quot;20300&quot; value=&quot;Slide 27&quot;/&gt;&lt;property id=&quot;20307&quot; value=&quot;299&quot;/&gt;&lt;/object&gt;&lt;object type=&quot;3&quot; unique_id=&quot;10033&quot;&gt;&lt;property id=&quot;20148&quot; value=&quot;5&quot;/&gt;&lt;property id=&quot;20300&quot; value=&quot;Slide 28&quot;/&gt;&lt;property id=&quot;20307&quot; value=&quot;302&quot;/&gt;&lt;/object&gt;&lt;object type=&quot;3&quot; unique_id=&quot;10034&quot;&gt;&lt;property id=&quot;20148&quot; value=&quot;5&quot;/&gt;&lt;property id=&quot;20300&quot; value=&quot;Slide 29&quot;/&gt;&lt;property id=&quot;20307&quot; value=&quot;303&quot;/&gt;&lt;/object&gt;&lt;object type=&quot;3&quot; unique_id=&quot;10036&quot;&gt;&lt;property id=&quot;20148&quot; value=&quot;5&quot;/&gt;&lt;property id=&quot;20300&quot; value=&quot;Slide 30&quot;/&gt;&lt;property id=&quot;20307&quot; value=&quot;304&quot;/&gt;&lt;/object&gt;&lt;object type=&quot;3&quot; unique_id=&quot;10037&quot;&gt;&lt;property id=&quot;20148&quot; value=&quot;5&quot;/&gt;&lt;property id=&quot;20300&quot; value=&quot;Slide 31&quot;/&gt;&lt;property id=&quot;20307&quot; value=&quot;330&quot;/&gt;&lt;/object&gt;&lt;object type=&quot;3&quot; unique_id=&quot;10038&quot;&gt;&lt;property id=&quot;20148&quot; value=&quot;5&quot;/&gt;&lt;property id=&quot;20300&quot; value=&quot;Slide 32&quot;/&gt;&lt;property id=&quot;20307&quot; value=&quot;320&quot;/&gt;&lt;/object&gt;&lt;object type=&quot;3&quot; unique_id=&quot;10041&quot;&gt;&lt;property id=&quot;20148&quot; value=&quot;5&quot;/&gt;&lt;property id=&quot;20300&quot; value=&quot;Slide 36&quot;/&gt;&lt;property id=&quot;20307&quot; value=&quot;323&quot;/&gt;&lt;/object&gt;&lt;object type=&quot;3&quot; unique_id=&quot;10042&quot;&gt;&lt;property id=&quot;20148&quot; value=&quot;5&quot;/&gt;&lt;property id=&quot;20300&quot; value=&quot;Slide 37&quot;/&gt;&lt;property id=&quot;20307&quot; value=&quot;312&quot;/&gt;&lt;/object&gt;&lt;object type=&quot;3&quot; unique_id=&quot;10043&quot;&gt;&lt;property id=&quot;20148&quot; value=&quot;5&quot;/&gt;&lt;property id=&quot;20300&quot; value=&quot;Slide 38&quot;/&gt;&lt;property id=&quot;20307&quot; value=&quot;328&quot;/&gt;&lt;/object&gt;&lt;object type=&quot;3&quot; unique_id=&quot;10044&quot;&gt;&lt;property id=&quot;20148&quot; value=&quot;5&quot;/&gt;&lt;property id=&quot;20300&quot; value=&quot;Slide 39&quot;/&gt;&lt;property id=&quot;20307&quot; value=&quot;313&quot;/&gt;&lt;/object&gt;&lt;object type=&quot;3&quot; unique_id=&quot;10045&quot;&gt;&lt;property id=&quot;20148&quot; value=&quot;5&quot;/&gt;&lt;property id=&quot;20300&quot; value=&quot;Slide 40&quot;/&gt;&lt;property id=&quot;20307&quot; value=&quot;324&quot;/&gt;&lt;/object&gt;&lt;object type=&quot;3&quot; unique_id=&quot;10046&quot;&gt;&lt;property id=&quot;20148&quot; value=&quot;5&quot;/&gt;&lt;property id=&quot;20300&quot; value=&quot;Slide 41&quot;/&gt;&lt;property id=&quot;20307&quot; value=&quot;325&quot;/&gt;&lt;/object&gt;&lt;object type=&quot;3&quot; unique_id=&quot;10047&quot;&gt;&lt;property id=&quot;20148&quot; value=&quot;5&quot;/&gt;&lt;property id=&quot;20300&quot; value=&quot;Slide 42&quot;/&gt;&lt;property id=&quot;20307&quot; value=&quot;326&quot;/&gt;&lt;/object&gt;&lt;object type=&quot;3&quot; unique_id=&quot;10048&quot;&gt;&lt;property id=&quot;20148&quot; value=&quot;5&quot;/&gt;&lt;property id=&quot;20300&quot; value=&quot;Slide 43&quot;/&gt;&lt;property id=&quot;20307&quot; value=&quot;327&quot;/&gt;&lt;/object&gt;&lt;object type=&quot;3&quot; unique_id=&quot;10049&quot;&gt;&lt;property id=&quot;20148&quot; value=&quot;5&quot;/&gt;&lt;property id=&quot;20300&quot; value=&quot;Slide 44&quot;/&gt;&lt;property id=&quot;20307&quot; value=&quot;315&quot;/&gt;&lt;/object&gt;&lt;object type=&quot;3&quot; unique_id=&quot;10050&quot;&gt;&lt;property id=&quot;20148&quot; value=&quot;5&quot;/&gt;&lt;property id=&quot;20300&quot; value=&quot;Slide 45&quot;/&gt;&lt;property id=&quot;20307&quot; value=&quot;316&quot;/&gt;&lt;/object&gt;&lt;object type=&quot;3&quot; unique_id=&quot;10051&quot;&gt;&lt;property id=&quot;20148&quot; value=&quot;5&quot;/&gt;&lt;property id=&quot;20300&quot; value=&quot;Slide 46&quot;/&gt;&lt;property id=&quot;20307&quot; value=&quot;317&quot;/&gt;&lt;/object&gt;&lt;object type=&quot;3&quot; unique_id=&quot;10052&quot;&gt;&lt;property id=&quot;20148&quot; value=&quot;5&quot;/&gt;&lt;property id=&quot;20300&quot; value=&quot;Slide 47&quot;/&gt;&lt;property id=&quot;20307&quot; value=&quot;318&quot;/&gt;&lt;/object&gt;&lt;object type=&quot;3&quot; unique_id=&quot;10053&quot;&gt;&lt;property id=&quot;20148&quot; value=&quot;5&quot;/&gt;&lt;property id=&quot;20300&quot; value=&quot;Slide 48&quot;/&gt;&lt;property id=&quot;20307&quot; value=&quot;319&quot;/&gt;&lt;/object&gt;&lt;object type=&quot;3&quot; unique_id=&quot;10054&quot;&gt;&lt;property id=&quot;20148&quot; value=&quot;5&quot;/&gt;&lt;property id=&quot;20300&quot; value=&quot;Slide 49&quot;/&gt;&lt;property id=&quot;20307&quot; value=&quot;331&quot;/&gt;&lt;/object&gt;&lt;object type=&quot;3&quot; unique_id=&quot;10060&quot;&gt;&lt;property id=&quot;20148&quot; value=&quot;5&quot;/&gt;&lt;property id=&quot;20300&quot; value=&quot;Slide 50&quot;/&gt;&lt;property id=&quot;20307&quot; value=&quot;337&quot;/&gt;&lt;/object&gt;&lt;object type=&quot;3&quot; unique_id=&quot;10061&quot;&gt;&lt;property id=&quot;20148&quot; value=&quot;5&quot;/&gt;&lt;property id=&quot;20300&quot; value=&quot;Slide 51&quot;/&gt;&lt;property id=&quot;20307&quot; value=&quot;338&quot;/&gt;&lt;/object&gt;&lt;object type=&quot;3&quot; unique_id=&quot;10062&quot;&gt;&lt;property id=&quot;20148&quot; value=&quot;5&quot;/&gt;&lt;property id=&quot;20300&quot; value=&quot;Slide 52&quot;/&gt;&lt;property id=&quot;20307&quot; value=&quot;339&quot;/&gt;&lt;/object&gt;&lt;object type=&quot;3&quot; unique_id=&quot;10063&quot;&gt;&lt;property id=&quot;20148&quot; value=&quot;5&quot;/&gt;&lt;property id=&quot;20300&quot; value=&quot;Slide 53&quot;/&gt;&lt;property id=&quot;20307&quot; value=&quot;340&quot;/&gt;&lt;/object&gt;&lt;object type=&quot;3&quot; unique_id=&quot;10064&quot;&gt;&lt;property id=&quot;20148&quot; value=&quot;5&quot;/&gt;&lt;property id=&quot;20300&quot; value=&quot;Slide 54&quot;/&gt;&lt;property id=&quot;20307&quot; value=&quot;341&quot;/&gt;&lt;/object&gt;&lt;object type=&quot;3&quot; unique_id=&quot;10983&quot;&gt;&lt;property id=&quot;20148&quot; value=&quot;5&quot;/&gt;&lt;property id=&quot;20300&quot; value=&quot;Slide 33&quot;/&gt;&lt;property id=&quot;20307&quot; value=&quot;342&quot;/&gt;&lt;/object&gt;&lt;object type=&quot;3&quot; unique_id=&quot;12422&quot;&gt;&lt;property id=&quot;20148&quot; value=&quot;5&quot;/&gt;&lt;property id=&quot;20300&quot; value=&quot;Slide 34&quot;/&gt;&lt;property id=&quot;20307&quot; value=&quot;343&quot;/&gt;&lt;/object&gt;&lt;object type=&quot;3&quot; unique_id=&quot;12701&quot;&gt;&lt;property id=&quot;20148&quot; value=&quot;5&quot;/&gt;&lt;property id=&quot;20300&quot; value=&quot;Slide 35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2375</Words>
  <Application>Microsoft Office PowerPoint</Application>
  <PresentationFormat>On-screen Show (4:3)</PresentationFormat>
  <Paragraphs>1138</Paragraphs>
  <Slides>111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6" baseType="lpstr">
      <vt:lpstr>Arial</vt:lpstr>
      <vt:lpstr>Calibri</vt:lpstr>
      <vt:lpstr>Garamond</vt:lpstr>
      <vt:lpstr>Times New Roman</vt:lpstr>
      <vt:lpstr>Motiv sady Office</vt:lpstr>
      <vt:lpstr>PowerPoint Presentation</vt:lpstr>
      <vt:lpstr>PowerPoint Presentation</vt:lpstr>
      <vt:lpstr>PowerPoint Presentation</vt:lpstr>
      <vt:lpstr>Basic properties of blood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Guyton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+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</dc:title>
  <dc:creator>Jirka</dc:creator>
  <cp:lastModifiedBy>Jiří Kofránek</cp:lastModifiedBy>
  <cp:revision>163</cp:revision>
  <dcterms:created xsi:type="dcterms:W3CDTF">2012-05-13T13:08:54Z</dcterms:created>
  <dcterms:modified xsi:type="dcterms:W3CDTF">2022-11-29T21:32:23Z</dcterms:modified>
</cp:coreProperties>
</file>