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10" r:id="rId3"/>
    <p:sldId id="411" r:id="rId4"/>
    <p:sldId id="412" r:id="rId5"/>
    <p:sldId id="418" r:id="rId6"/>
    <p:sldId id="419" r:id="rId7"/>
    <p:sldId id="420" r:id="rId8"/>
    <p:sldId id="421" r:id="rId9"/>
    <p:sldId id="422" r:id="rId10"/>
    <p:sldId id="423" r:id="rId11"/>
    <p:sldId id="424" r:id="rId12"/>
    <p:sldId id="425" r:id="rId13"/>
    <p:sldId id="426" r:id="rId14"/>
    <p:sldId id="427" r:id="rId15"/>
    <p:sldId id="428" r:id="rId16"/>
    <p:sldId id="855" r:id="rId17"/>
    <p:sldId id="857" r:id="rId18"/>
    <p:sldId id="860" r:id="rId19"/>
    <p:sldId id="861" r:id="rId20"/>
    <p:sldId id="571" r:id="rId21"/>
    <p:sldId id="394"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showGuides="1">
      <p:cViewPr varScale="1">
        <p:scale>
          <a:sx n="75" d="100"/>
          <a:sy n="75" d="100"/>
        </p:scale>
        <p:origin x="919" y="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4E745-209A-4F17-978B-E6F854BF45C9}" type="datetimeFigureOut">
              <a:rPr lang="cs-CZ" smtClean="0"/>
              <a:t>27.10.2025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F564B-D003-4244-904B-2B04C4F5B15D}" type="slidenum">
              <a:rPr lang="cs-CZ" smtClean="0"/>
              <a:t>‹#›</a:t>
            </a:fld>
            <a:endParaRPr lang="cs-CZ"/>
          </a:p>
        </p:txBody>
      </p:sp>
    </p:spTree>
    <p:extLst>
      <p:ext uri="{BB962C8B-B14F-4D97-AF65-F5344CB8AC3E}">
        <p14:creationId xmlns:p14="http://schemas.microsoft.com/office/powerpoint/2010/main" val="272510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DBDEB412-BAF8-469A-85FB-BEFE627F93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FB63A5-96AD-4655-9754-3A15707801F1}" type="slidenum">
              <a:rPr lang="cs-CZ" altLang="en-US"/>
              <a:pPr eaLnBrk="1" hangingPunct="1"/>
              <a:t>2</a:t>
            </a:fld>
            <a:endParaRPr lang="cs-CZ" altLang="en-US"/>
          </a:p>
        </p:txBody>
      </p:sp>
      <p:sp>
        <p:nvSpPr>
          <p:cNvPr id="168963" name="Rectangle 2">
            <a:extLst>
              <a:ext uri="{FF2B5EF4-FFF2-40B4-BE49-F238E27FC236}">
                <a16:creationId xmlns:a16="http://schemas.microsoft.com/office/drawing/2014/main" id="{4D2AD3C8-19DF-4949-AF0F-2FD05AC64E19}"/>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7307489B-81A2-45E0-9502-A91FDE1723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dirty="0"/>
              <a:t>V roce 1865 francouzský fyziolog Claude Bernard upozornil na to, že prostředí, které obklopuje buňky v organismu není totožné s vnějším prostředím organismu.</a:t>
            </a:r>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9462D2D5-87A6-46FE-A2B0-A22094E24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42E4D2-DE6A-4579-9C93-373E189333C1}" type="slidenum">
              <a:rPr lang="cs-CZ" altLang="en-US"/>
              <a:pPr eaLnBrk="1" hangingPunct="1"/>
              <a:t>11</a:t>
            </a:fld>
            <a:endParaRPr lang="cs-CZ" altLang="en-US"/>
          </a:p>
        </p:txBody>
      </p:sp>
      <p:sp>
        <p:nvSpPr>
          <p:cNvPr id="183299" name="Rectangle 2">
            <a:extLst>
              <a:ext uri="{FF2B5EF4-FFF2-40B4-BE49-F238E27FC236}">
                <a16:creationId xmlns:a16="http://schemas.microsoft.com/office/drawing/2014/main" id="{F7931EA1-D2BF-4C35-9F02-63434DADF0D1}"/>
              </a:ext>
            </a:extLst>
          </p:cNvPr>
          <p:cNvSpPr>
            <a:spLocks noGrp="1" noRot="1" noChangeAspect="1" noChangeArrowheads="1" noTextEdit="1"/>
          </p:cNvSpPr>
          <p:nvPr>
            <p:ph type="sldImg"/>
          </p:nvPr>
        </p:nvSpPr>
        <p:spPr>
          <a:xfrm>
            <a:off x="407988" y="712788"/>
            <a:ext cx="6080125" cy="3421062"/>
          </a:xfrm>
          <a:ln/>
        </p:spPr>
      </p:sp>
      <p:sp>
        <p:nvSpPr>
          <p:cNvPr id="183300" name="Rectangle 3">
            <a:extLst>
              <a:ext uri="{FF2B5EF4-FFF2-40B4-BE49-F238E27FC236}">
                <a16:creationId xmlns:a16="http://schemas.microsoft.com/office/drawing/2014/main" id="{329B9BB4-4A4B-4AD4-8F1C-4483972D46F2}"/>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V krvi necirkuluje jenom krevní plazma. Krev také obsahuje červené a bílé krvinky – dohromady tvoří tzv. intravaskulární tekutinu.  Tekutina uvnitř krvinek je ovšem součástí ICT. </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EB8FE7C5-22EB-4881-AD03-F0EDA7FDC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37B249-CF9F-4FFF-957B-5554054B0D11}" type="slidenum">
              <a:rPr lang="cs-CZ" altLang="en-US"/>
              <a:pPr eaLnBrk="1" hangingPunct="1"/>
              <a:t>12</a:t>
            </a:fld>
            <a:endParaRPr lang="cs-CZ" altLang="en-US"/>
          </a:p>
        </p:txBody>
      </p:sp>
      <p:sp>
        <p:nvSpPr>
          <p:cNvPr id="184323" name="Rectangle 2">
            <a:extLst>
              <a:ext uri="{FF2B5EF4-FFF2-40B4-BE49-F238E27FC236}">
                <a16:creationId xmlns:a16="http://schemas.microsoft.com/office/drawing/2014/main" id="{85A8AF88-4E26-4926-8129-391E1F2E262D}"/>
              </a:ext>
            </a:extLst>
          </p:cNvPr>
          <p:cNvSpPr>
            <a:spLocks noGrp="1" noRot="1" noChangeAspect="1" noChangeArrowheads="1" noTextEdit="1"/>
          </p:cNvSpPr>
          <p:nvPr>
            <p:ph type="sldImg"/>
          </p:nvPr>
        </p:nvSpPr>
        <p:spPr>
          <a:xfrm>
            <a:off x="407988" y="712788"/>
            <a:ext cx="6080125" cy="3421062"/>
          </a:xfrm>
          <a:ln/>
        </p:spPr>
      </p:sp>
      <p:sp>
        <p:nvSpPr>
          <p:cNvPr id="184324" name="Rectangle 3">
            <a:extLst>
              <a:ext uri="{FF2B5EF4-FFF2-40B4-BE49-F238E27FC236}">
                <a16:creationId xmlns:a16="http://schemas.microsoft.com/office/drawing/2014/main" id="{A5A9E392-55E2-4F1D-9816-5943487FC3D4}"/>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V tělních dutinách obklopených buňkami (jako např. oční komory, mozkové komory) se nachází tzv. transcelulární tekutina – sem patří např. oční tekutina a mozkomíšní mok.</a:t>
            </a:r>
          </a:p>
          <a:p>
            <a:pPr eaLnBrk="1" hangingPunct="1"/>
            <a:r>
              <a:rPr lang="cs-CZ" altLang="en-US"/>
              <a:t>Složení tělesných tekutin je výslednicí mezi přítokem a odtokem jednotlivých látek do příslušných oddílů tělesných tekutin. Některé látky se mohou tvořit nebo být spotřebovávány v metabolismu (vodíkové ionty, CO2, O2, voda, kyselina mléčná, ketokyseliny aj.), látky mohou být přijímány z okolí organismu, nebo jsou do okolí do naopak vylučovány prostřednictvím jednotlivých orgánů.</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2E481632-F560-4878-B3EE-08C0166494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F60BE-E53E-47C0-804F-1657F91EC743}" type="slidenum">
              <a:rPr lang="cs-CZ" altLang="en-US"/>
              <a:pPr eaLnBrk="1" hangingPunct="1"/>
              <a:t>13</a:t>
            </a:fld>
            <a:endParaRPr lang="cs-CZ" altLang="en-US"/>
          </a:p>
        </p:txBody>
      </p:sp>
      <p:sp>
        <p:nvSpPr>
          <p:cNvPr id="185347" name="Rectangle 2">
            <a:extLst>
              <a:ext uri="{FF2B5EF4-FFF2-40B4-BE49-F238E27FC236}">
                <a16:creationId xmlns:a16="http://schemas.microsoft.com/office/drawing/2014/main" id="{FF2F0767-5914-4656-8529-D29A145C9BF4}"/>
              </a:ext>
            </a:extLst>
          </p:cNvPr>
          <p:cNvSpPr>
            <a:spLocks noGrp="1" noRot="1" noChangeAspect="1" noChangeArrowheads="1" noTextEdit="1"/>
          </p:cNvSpPr>
          <p:nvPr>
            <p:ph type="sldImg"/>
          </p:nvPr>
        </p:nvSpPr>
        <p:spPr>
          <a:xfrm>
            <a:off x="407988" y="712788"/>
            <a:ext cx="6080125" cy="3421062"/>
          </a:xfrm>
          <a:ln/>
        </p:spPr>
      </p:sp>
      <p:sp>
        <p:nvSpPr>
          <p:cNvPr id="185348" name="Rectangle 3">
            <a:extLst>
              <a:ext uri="{FF2B5EF4-FFF2-40B4-BE49-F238E27FC236}">
                <a16:creationId xmlns:a16="http://schemas.microsoft.com/office/drawing/2014/main" id="{C976D768-6CB2-4ACD-BBA0-A89C6697014D}"/>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Tyto orgány fungují jako určité výměníky mezi organismem a jeho vnějším prostředím.</a:t>
            </a:r>
          </a:p>
          <a:p>
            <a:pPr eaLnBrk="1" hangingPunct="1"/>
            <a:r>
              <a:rPr lang="cs-CZ" altLang="en-US"/>
              <a:t>K těmto „výměníkům“ patří kůže – skrze kůži organismus ztrácí prostřednictvím potu vodu a ionty, především sodík a chloridy. Kůže hraje velkou úlohu v termoregulaci organismu – zvýšením prokrvení kůže se může odvádět teplo, organismus může ochladit i zvýšené pocení a následné odpařování. Ztráty vody a iontů při zvýšeném pocení (v důsledku větší vnější teploty nebo větší tělesné námahy) mohou být značné a homeostatické mechanismy musí zajistit stálost vnitřního prostředí. Za patologických okolností – při popáleninách, se může kůží ztrácet velké množství vody a iontů – tyto ztráty jsou jednou ze základních příčin popáleninového šoku.</a:t>
            </a:r>
          </a:p>
          <a:p>
            <a:pPr eaLnBrk="1" hangingPunct="1"/>
            <a:r>
              <a:rPr lang="cs-CZ" altLang="en-US"/>
              <a:t>Dalším důležitým „výměníkem“ je zažívací trakt. Jeho prostřednictvím přijímáme do těla živiny, ionty a vodu. Vody a ionty můžeme také ztrácet při průjmech a zvracení.</a:t>
            </a:r>
          </a:p>
          <a:p>
            <a:pPr eaLnBrk="1" hangingPunct="1"/>
            <a:r>
              <a:rPr lang="cs-CZ" altLang="en-US"/>
              <a:t>Prostřednictvím plic organismus zajišťuje přísun kyslíku a odsun oxidu uhličitého z organismu. Protože vzduch v plicích je prakticky úplně nasycen vodními parami, ztrácí se při dýchání prostřednictvím plic z organismu i voda.</a:t>
            </a:r>
          </a:p>
          <a:p>
            <a:pPr eaLnBrk="1" hangingPunct="1"/>
            <a:r>
              <a:rPr lang="cs-CZ" altLang="en-US"/>
              <a:t>Důležitým orgánem, jehož prostřednictvím organismus reguluje složení vnitřního prostředí (vylučováním vody a iontů),  jsou ledviny. </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A9709FB9-46C7-4016-8076-268927DA5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2CF5FE-595A-4AF1-B815-8C30B2025E9C}" type="slidenum">
              <a:rPr lang="cs-CZ" altLang="en-US"/>
              <a:pPr eaLnBrk="1" hangingPunct="1"/>
              <a:t>14</a:t>
            </a:fld>
            <a:endParaRPr lang="cs-CZ" altLang="en-US"/>
          </a:p>
        </p:txBody>
      </p:sp>
      <p:sp>
        <p:nvSpPr>
          <p:cNvPr id="186371" name="Rectangle 2">
            <a:extLst>
              <a:ext uri="{FF2B5EF4-FFF2-40B4-BE49-F238E27FC236}">
                <a16:creationId xmlns:a16="http://schemas.microsoft.com/office/drawing/2014/main" id="{4BA52B73-67DA-4D7D-A29B-5FBCD9D48D5B}"/>
              </a:ext>
            </a:extLst>
          </p:cNvPr>
          <p:cNvSpPr>
            <a:spLocks noGrp="1" noRot="1" noChangeAspect="1" noChangeArrowheads="1" noTextEdit="1"/>
          </p:cNvSpPr>
          <p:nvPr>
            <p:ph type="sldImg"/>
          </p:nvPr>
        </p:nvSpPr>
        <p:spPr>
          <a:xfrm>
            <a:off x="407988" y="712788"/>
            <a:ext cx="6080125" cy="3421062"/>
          </a:xfrm>
          <a:ln/>
        </p:spPr>
      </p:sp>
      <p:sp>
        <p:nvSpPr>
          <p:cNvPr id="186372" name="Rectangle 3">
            <a:extLst>
              <a:ext uri="{FF2B5EF4-FFF2-40B4-BE49-F238E27FC236}">
                <a16:creationId xmlns:a16="http://schemas.microsoft.com/office/drawing/2014/main" id="{9EEAFFD2-E865-4790-A470-A9FE7D8F5EBD}"/>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Protože složení tělesných tekutin je výslednicí mezi přítokem a odtokem jednotlivých látek do příslušných oddílů tělesných tekutin, homeostatické regulační mechanismy se uplatňují prostřednictvím </a:t>
            </a:r>
            <a:r>
              <a:rPr lang="cs-CZ" altLang="en-US" b="1"/>
              <a:t>regulace velikosti toků látek</a:t>
            </a:r>
            <a:r>
              <a:rPr lang="cs-CZ" altLang="en-US"/>
              <a:t> mezi organismem a jeho okolím a mezi jednotlivými oddíly tělních tekutin navzájem. Ovlivňováním těchto toků organismus zajišťuje regulační odpověď na ztrátu či depleci jednotlivých látek. Plíce jsou základním regulačním orgánem pro homeostázu krevních plynů, ledviny jsou základním regulačním orgánem pro objemovou a iontovou homeostázu, jak plíce taki i ledviny zajišťují regulaci acidobazické homeostázy.</a:t>
            </a:r>
          </a:p>
          <a:p>
            <a:pPr eaLnBrk="1" hangingPunct="1"/>
            <a:r>
              <a:rPr lang="cs-CZ" altLang="en-US"/>
              <a:t>Důležitá je </a:t>
            </a:r>
            <a:r>
              <a:rPr lang="cs-CZ" altLang="en-US" b="1"/>
              <a:t>úloha oběhového systému</a:t>
            </a:r>
            <a:r>
              <a:rPr lang="cs-CZ" altLang="en-US"/>
              <a:t>, který zajišťuje přenos látek mezi plazmou a intersticiální tekutinou. </a:t>
            </a:r>
          </a:p>
          <a:p>
            <a:pPr eaLnBrk="1" hangingPunct="1">
              <a:spcBef>
                <a:spcPts val="600"/>
              </a:spcBef>
              <a:spcAft>
                <a:spcPts val="600"/>
              </a:spcAft>
            </a:pPr>
            <a:endParaRPr lang="cs-CZ" altLang="en-US"/>
          </a:p>
          <a:p>
            <a:pPr eaLnBrk="1" hangingPunct="1">
              <a:spcBef>
                <a:spcPts val="600"/>
              </a:spcBef>
              <a:spcAft>
                <a:spcPts val="600"/>
              </a:spcAft>
            </a:pPr>
            <a:endParaRPr lang="cs-CZ" altLang="en-US"/>
          </a:p>
          <a:p>
            <a:pPr eaLnBrk="1" hangingPunct="1">
              <a:spcBef>
                <a:spcPts val="600"/>
              </a:spcBef>
              <a:spcAft>
                <a:spcPts val="600"/>
              </a:spcAft>
            </a:pPr>
            <a:endParaRPr lang="cs-CZ" altLang="en-US"/>
          </a:p>
          <a:p>
            <a:pPr eaLnBrk="1" hangingPunct="1">
              <a:spcBef>
                <a:spcPts val="600"/>
              </a:spcBef>
              <a:spcAft>
                <a:spcPts val="600"/>
              </a:spcAft>
            </a:pPr>
            <a:endParaRPr lang="cs-CZ" altLang="en-US"/>
          </a:p>
          <a:p>
            <a:pPr eaLnBrk="1" hangingPunct="1">
              <a:spcBef>
                <a:spcPts val="600"/>
              </a:spcBef>
              <a:spcAft>
                <a:spcPts val="600"/>
              </a:spcAft>
            </a:pPr>
            <a:endParaRPr lang="cs-CZ" altLang="en-US"/>
          </a:p>
          <a:p>
            <a:pPr eaLnBrk="1" hangingPunct="1">
              <a:spcBef>
                <a:spcPts val="600"/>
              </a:spcBef>
              <a:spcAft>
                <a:spcPts val="600"/>
              </a:spcAft>
            </a:pPr>
            <a:endParaRPr lang="cs-CZ" altLang="en-US"/>
          </a:p>
          <a:p>
            <a:pPr eaLnBrk="1" hangingPunct="1">
              <a:spcBef>
                <a:spcPts val="600"/>
              </a:spcBef>
              <a:spcAft>
                <a:spcPts val="600"/>
              </a:spcAft>
            </a:pPr>
            <a:endParaRPr lang="cs-CZ" altLang="en-US"/>
          </a:p>
          <a:p>
            <a:pPr eaLnBrk="1" hangingPunct="1"/>
            <a:endParaRPr lang="cs-CZ"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BE303295-F785-4080-B456-7449226EA5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5C0CAF-6610-4A40-BCAA-8C51E3553EDA}" type="slidenum">
              <a:rPr lang="cs-CZ" altLang="en-US"/>
              <a:pPr eaLnBrk="1" hangingPunct="1"/>
              <a:t>15</a:t>
            </a:fld>
            <a:endParaRPr lang="cs-CZ" altLang="en-US"/>
          </a:p>
        </p:txBody>
      </p:sp>
      <p:sp>
        <p:nvSpPr>
          <p:cNvPr id="187395" name="Rectangle 2">
            <a:extLst>
              <a:ext uri="{FF2B5EF4-FFF2-40B4-BE49-F238E27FC236}">
                <a16:creationId xmlns:a16="http://schemas.microsoft.com/office/drawing/2014/main" id="{CE88F66E-7591-4BA5-BFD0-E1858AA3294E}"/>
              </a:ext>
            </a:extLst>
          </p:cNvPr>
          <p:cNvSpPr>
            <a:spLocks noGrp="1" noRot="1" noChangeAspect="1" noChangeArrowheads="1" noTextEdit="1"/>
          </p:cNvSpPr>
          <p:nvPr>
            <p:ph type="sldImg"/>
          </p:nvPr>
        </p:nvSpPr>
        <p:spPr>
          <a:xfrm>
            <a:off x="407988" y="712788"/>
            <a:ext cx="6080125" cy="3421062"/>
          </a:xfrm>
          <a:ln/>
        </p:spPr>
      </p:sp>
      <p:sp>
        <p:nvSpPr>
          <p:cNvPr id="187396" name="Rectangle 3">
            <a:extLst>
              <a:ext uri="{FF2B5EF4-FFF2-40B4-BE49-F238E27FC236}">
                <a16:creationId xmlns:a16="http://schemas.microsoft.com/office/drawing/2014/main" id="{3D5B3ACB-C727-4623-9440-413159D3CD6D}"/>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600"/>
              </a:spcAft>
            </a:pPr>
            <a:r>
              <a:rPr lang="cs-CZ" altLang="en-US" dirty="0"/>
              <a:t>V udržování stálosti vnitřního prostředí (homeostáze, tj. regulaci složení ECT v úzkém rozmezí hodnot osmolarity, objemu, koncentrací iontů, pH, živin, zejména glukózy a </a:t>
            </a:r>
            <a:r>
              <a:rPr lang="cs-CZ" altLang="en-US" dirty="0" err="1"/>
              <a:t>rudržování</a:t>
            </a:r>
            <a:r>
              <a:rPr lang="cs-CZ" altLang="en-US" dirty="0"/>
              <a:t> stálé teploty) se tak uplatní  regulace </a:t>
            </a:r>
            <a:r>
              <a:rPr lang="cs-CZ" altLang="en-US" b="1" dirty="0"/>
              <a:t>dýchání</a:t>
            </a:r>
            <a:r>
              <a:rPr lang="cs-CZ" altLang="en-US" dirty="0"/>
              <a:t>, </a:t>
            </a:r>
            <a:r>
              <a:rPr lang="cs-CZ" altLang="en-US" b="1" dirty="0"/>
              <a:t>ledvin</a:t>
            </a:r>
            <a:r>
              <a:rPr lang="cs-CZ" altLang="en-US" dirty="0"/>
              <a:t>, </a:t>
            </a:r>
            <a:r>
              <a:rPr lang="cs-CZ" altLang="en-US" b="1" dirty="0"/>
              <a:t>oběhu</a:t>
            </a:r>
            <a:r>
              <a:rPr lang="cs-CZ" altLang="en-US" dirty="0"/>
              <a:t> i </a:t>
            </a:r>
            <a:r>
              <a:rPr lang="cs-CZ" altLang="en-US" b="1" dirty="0"/>
              <a:t>zažívacího traktu</a:t>
            </a:r>
            <a:r>
              <a:rPr lang="cs-CZ" altLang="en-US" dirty="0"/>
              <a:t>, a z hlediska termoregulaci i </a:t>
            </a:r>
            <a:r>
              <a:rPr lang="cs-CZ" altLang="en-US" dirty="0" err="1"/>
              <a:t>kúže</a:t>
            </a:r>
            <a:r>
              <a:rPr lang="cs-CZ" altLang="en-US" dirty="0"/>
              <a:t>. Důležitou úlohu má i cirkulace, která zajišťuje přesun a odvod látek k jednotlivým orgánům a promíchávání jednotlivých částí extracelulární tekutiny. Celé je to řízeno prostřednictvím příslušných endokrinních regulačních smyček. Poruchy jednotlivých fyziologických subsystémů (ledvin, respirace, cirkulace, gastrointestinálního traktu i neuro-</a:t>
            </a:r>
            <a:r>
              <a:rPr lang="cs-CZ" altLang="en-US" dirty="0" err="1"/>
              <a:t>endokrinni</a:t>
            </a:r>
            <a:r>
              <a:rPr lang="cs-CZ" altLang="en-US" dirty="0"/>
              <a:t> regulace) se pak projeví poruchami vnitřního prostředí. Proto poruchy homeostázy vnitřního prostředí jsou součástí klinického obrazu řady onemocnění a porozumění mechanizmu vzniku těchto poruch a možností jejich terapeutického ovlivnění – je velmi důležité, zejména v medíně akutních stavů</a:t>
            </a:r>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spcBef>
                <a:spcPts val="600"/>
              </a:spcBef>
              <a:spcAft>
                <a:spcPts val="600"/>
              </a:spcAft>
            </a:pPr>
            <a:endParaRPr lang="cs-CZ" altLang="en-US" dirty="0"/>
          </a:p>
          <a:p>
            <a:pPr eaLnBrk="1" hangingPunct="1"/>
            <a:endParaRPr lang="cs-CZ"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6E17368-163D-4B12-B4C0-7D194DF614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478B42A-9BF9-4A48-904A-7140776F2E0E}" type="slidenum">
              <a:rPr lang="cs-CZ" altLang="cs-CZ" sz="1200"/>
              <a:pPr/>
              <a:t>20</a:t>
            </a:fld>
            <a:endParaRPr lang="cs-CZ" altLang="cs-CZ" sz="1200"/>
          </a:p>
        </p:txBody>
      </p:sp>
      <p:sp>
        <p:nvSpPr>
          <p:cNvPr id="38915" name="Rectangle 2">
            <a:extLst>
              <a:ext uri="{FF2B5EF4-FFF2-40B4-BE49-F238E27FC236}">
                <a16:creationId xmlns:a16="http://schemas.microsoft.com/office/drawing/2014/main" id="{935CFA81-9118-46E8-A6AF-3FEDB1D8493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BA6B57A-B4C3-4085-9061-7DE861A75A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solidFill>
                  <a:srgbClr val="000000"/>
                </a:solidFill>
                <a:sym typeface="Arial" panose="020B0604020202020204" pitchFamily="34" charset="0"/>
              </a:rPr>
              <a:t>Z hlediska výukového můžeme poruchy homeostázy členit na poruchy osmotické a objemové homeostázy, poruchy iontové homeostázy a poruchy acidobazické rovnováhy. Patří sem ještě i poruchy regulace hladiny glukózy a termoregulace. Toto členění je jen didaktické. V klinice se často setkáváme se smíšenými poruchami, kde např. acidobazická porucha je provázena poruchou iontovou, a často i narušením objemové a osmotické homeostázy. Ke správné diagnostice a léčení těchto poruch je nutné pochopit a porozumět patogenezu jejich vzniku a způsob uplatnění fyziologických regulačních mechanismů. </a:t>
            </a:r>
          </a:p>
          <a:p>
            <a:pPr eaLnBrk="1" hangingPunct="1"/>
            <a:endParaRPr lang="cs-CZ" altLang="cs-CZ">
              <a:solidFill>
                <a:srgbClr val="000000"/>
              </a:solidFill>
              <a:sym typeface="Arial" panose="020B0604020202020204" pitchFamily="34" charset="0"/>
            </a:endParaRPr>
          </a:p>
          <a:p>
            <a:pPr eaLnBrk="1" hangingPunct="1"/>
            <a:endParaRPr lang="cs-CZ" altLang="cs-CZ">
              <a:solidFill>
                <a:srgbClr val="000000"/>
              </a:solidFill>
              <a:sym typeface="Arial" panose="020B0604020202020204" pitchFamily="34" charset="0"/>
            </a:endParaRPr>
          </a:p>
          <a:p>
            <a:pPr eaLnBrk="1" hangingPunct="1"/>
            <a:endParaRPr lang="cs-CZ" altLang="cs-CZ">
              <a:solidFill>
                <a:srgbClr val="000000"/>
              </a:solidFill>
              <a:sym typeface="Arial" panose="020B0604020202020204" pitchFamily="34" charset="0"/>
            </a:endParaRPr>
          </a:p>
          <a:p>
            <a:pPr eaLnBrk="1" hangingPunct="1"/>
            <a:endParaRPr lang="cs-CZ" altLang="cs-CZ">
              <a:solidFill>
                <a:srgbClr val="000000"/>
              </a:solidFill>
              <a:sym typeface="Arial" panose="020B0604020202020204" pitchFamily="34" charset="0"/>
            </a:endParaRPr>
          </a:p>
          <a:p>
            <a:pPr eaLnBrk="1" hangingPunct="1"/>
            <a:endParaRPr lang="cs-CZ" altLang="cs-CZ">
              <a:solidFill>
                <a:srgbClr val="000000"/>
              </a:solidFill>
              <a:sym typeface="Arial" panose="020B0604020202020204" pitchFamily="34" charset="0"/>
            </a:endParaRPr>
          </a:p>
          <a:p>
            <a:pPr eaLnBrk="1" hangingPunct="1"/>
            <a:endParaRPr lang="cs-CZ" altLang="cs-CZ" dirty="0">
              <a:solidFill>
                <a:srgbClr val="000000"/>
              </a:solidFill>
              <a:sym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solidFill>
                  <a:srgbClr val="000000"/>
                </a:solidFill>
                <a:sym typeface="Arial" panose="020B0604020202020204" pitchFamily="34" charset="0"/>
              </a:rPr>
              <a:t>Důležité je pochopení vzájemných souvislostí mezi poruchami objemové, osmotické, iontové, plynné, acidobazické rovnováhy, regulací glykémie i nakonec také i termoregulace. Poruchy </a:t>
            </a:r>
            <a:r>
              <a:rPr lang="cs-CZ" dirty="0" err="1">
                <a:solidFill>
                  <a:srgbClr val="000000"/>
                </a:solidFill>
                <a:sym typeface="Arial" panose="020B0604020202020204" pitchFamily="34" charset="0"/>
              </a:rPr>
              <a:t>homestázy</a:t>
            </a:r>
            <a:r>
              <a:rPr lang="cs-CZ" dirty="0">
                <a:solidFill>
                  <a:srgbClr val="000000"/>
                </a:solidFill>
                <a:sym typeface="Arial" panose="020B0604020202020204" pitchFamily="34" charset="0"/>
              </a:rPr>
              <a:t> jsou projevem poruch různých subsystémů  cirkulace, respirace, ledvin, </a:t>
            </a:r>
            <a:r>
              <a:rPr lang="cs-CZ" dirty="0" err="1">
                <a:solidFill>
                  <a:srgbClr val="000000"/>
                </a:solidFill>
                <a:sym typeface="Arial" panose="020B0604020202020204" pitchFamily="34" charset="0"/>
              </a:rPr>
              <a:t>gastroinstestinálního</a:t>
            </a:r>
            <a:r>
              <a:rPr lang="cs-CZ" dirty="0">
                <a:solidFill>
                  <a:srgbClr val="000000"/>
                </a:solidFill>
                <a:sym typeface="Arial" panose="020B0604020202020204" pitchFamily="34" charset="0"/>
              </a:rPr>
              <a:t> traktu a poruch nervové a </a:t>
            </a:r>
            <a:r>
              <a:rPr lang="cs-CZ" dirty="0" err="1">
                <a:solidFill>
                  <a:srgbClr val="000000"/>
                </a:solidFill>
                <a:sym typeface="Arial" panose="020B0604020202020204" pitchFamily="34" charset="0"/>
              </a:rPr>
              <a:t>endokrínní</a:t>
            </a:r>
            <a:r>
              <a:rPr lang="cs-CZ" dirty="0">
                <a:solidFill>
                  <a:srgbClr val="000000"/>
                </a:solidFill>
                <a:sym typeface="Arial" panose="020B0604020202020204" pitchFamily="34" charset="0"/>
              </a:rPr>
              <a:t> regulace.  V klinice časti dochází ke kombinace jednotlivých poruch. Pro správné diagnostické a terapeutické rozhodování v klinice je proto velmi důležité porozumět vzájemným souvislostem a mechanismům poruch jednotlivých fyziologických subsystémů a chápat organismus jako jeden integrovaný celek.</a:t>
            </a:r>
          </a:p>
          <a:p>
            <a:r>
              <a:rPr lang="cs-CZ" dirty="0">
                <a:solidFill>
                  <a:srgbClr val="000000"/>
                </a:solidFill>
                <a:sym typeface="Arial" panose="020B0604020202020204" pitchFamily="34" charset="0"/>
              </a:rPr>
              <a:t>V této přednášce se budu věnovat mechanismu poruch objemové a osmotické homeostázy.</a:t>
            </a:r>
          </a:p>
          <a:p>
            <a:endParaRPr lang="en-US" dirty="0">
              <a:solidFill>
                <a:srgbClr val="000000"/>
              </a:solidFill>
              <a:sym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21</a:t>
            </a:fld>
            <a:endParaRPr lang="en-US"/>
          </a:p>
        </p:txBody>
      </p:sp>
    </p:spTree>
    <p:extLst>
      <p:ext uri="{BB962C8B-B14F-4D97-AF65-F5344CB8AC3E}">
        <p14:creationId xmlns:p14="http://schemas.microsoft.com/office/powerpoint/2010/main" val="256333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66FC229B-EBEA-4551-86ED-6AF8FD2849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F3841C-AD1D-415D-96F1-5E176E1B12E7}" type="slidenum">
              <a:rPr lang="cs-CZ" altLang="en-US"/>
              <a:pPr eaLnBrk="1" hangingPunct="1"/>
              <a:t>3</a:t>
            </a:fld>
            <a:endParaRPr lang="cs-CZ" altLang="en-US"/>
          </a:p>
        </p:txBody>
      </p:sp>
      <p:sp>
        <p:nvSpPr>
          <p:cNvPr id="169987" name="Rectangle 2">
            <a:extLst>
              <a:ext uri="{FF2B5EF4-FFF2-40B4-BE49-F238E27FC236}">
                <a16:creationId xmlns:a16="http://schemas.microsoft.com/office/drawing/2014/main" id="{99412443-D5CB-4339-AA59-E30BF313FE60}"/>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E92F18A8-3D02-4D2D-BE3B-C091469F2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dirty="0"/>
              <a:t>Vlastnosti prostředí, které buňky obklopuje (tj, teplota, objem, osmolarita, pH, iontové složení, koncentrace krevních plynů, koncentrace glukóza a dalších živin) musí být takové, aby umožňovaly optimální činnost buněčných struktur. Pro buňky obklopující prostředí pak zavedl pojem </a:t>
            </a:r>
            <a:r>
              <a:rPr lang="cs-CZ" altLang="en-US" b="1" i="1" dirty="0"/>
              <a:t>vnitřní prostředí </a:t>
            </a:r>
            <a:r>
              <a:rPr lang="cs-CZ" altLang="en-US" dirty="0"/>
              <a:t>(dnes se ale častěji používá termín extracelulární, resp. intersticiální tekutina). </a:t>
            </a:r>
          </a:p>
          <a:p>
            <a:pPr eaLnBrk="1" hangingPunct="1"/>
            <a:r>
              <a:rPr lang="cs-CZ" altLang="en-US" dirty="0"/>
              <a:t>Regulační mechanismy zajišťují, aby složení vnitřního prostředí (tj. extracelulární, resp. intersticiální tekutiny) bylo stabilní nezávisle na měnících se podmínkách vnějšího prostředí organismu a různé úrovni metabolické činnosti buněk. </a:t>
            </a:r>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a:p>
            <a:pPr eaLnBrk="1" hangingPunct="1"/>
            <a:endParaRPr lang="cs-CZ"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E31AA2E5-2F4E-414B-B80B-8E6E9685DB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7967B4-9C94-4A6A-B3F1-E4C5168925B7}" type="slidenum">
              <a:rPr lang="cs-CZ" altLang="en-US"/>
              <a:pPr eaLnBrk="1" hangingPunct="1"/>
              <a:t>4</a:t>
            </a:fld>
            <a:endParaRPr lang="cs-CZ" altLang="en-US"/>
          </a:p>
        </p:txBody>
      </p:sp>
      <p:sp>
        <p:nvSpPr>
          <p:cNvPr id="171011" name="Rectangle 2">
            <a:extLst>
              <a:ext uri="{FF2B5EF4-FFF2-40B4-BE49-F238E27FC236}">
                <a16:creationId xmlns:a16="http://schemas.microsoft.com/office/drawing/2014/main" id="{E037335D-2F4B-4AE5-94C5-A1B3673F2C32}"/>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2ABC78AF-C3E6-4599-9D40-05011FC0CA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Tuto regulaci zajišťující pozoruhodnou stabilitu parametrů vnitřního prostředí (objemu, osmolarity, koncentrace iontů, teploty a pH) souhrnně nazýváme pojmem homeostáza. </a:t>
            </a:r>
          </a:p>
          <a:p>
            <a:pPr eaLnBrk="1" hangingPunct="1"/>
            <a:r>
              <a:rPr lang="cs-CZ" altLang="en-US"/>
              <a:t>Pojem „Homeostáza“ definoval americký fyziolog Walter Cannon v roce 1932 jako regulaci parametrů vnitřního prostředí v rozmezí náležitých hodnot. </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435327C1-6F51-4A37-8565-657FD41817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41E4FC-5301-4D72-AC7A-0484F95DCAFB}" type="slidenum">
              <a:rPr lang="cs-CZ" altLang="en-US"/>
              <a:pPr eaLnBrk="1" hangingPunct="1"/>
              <a:t>5</a:t>
            </a:fld>
            <a:endParaRPr lang="cs-CZ" altLang="en-US"/>
          </a:p>
        </p:txBody>
      </p:sp>
      <p:sp>
        <p:nvSpPr>
          <p:cNvPr id="177155" name="Rectangle 2">
            <a:extLst>
              <a:ext uri="{FF2B5EF4-FFF2-40B4-BE49-F238E27FC236}">
                <a16:creationId xmlns:a16="http://schemas.microsoft.com/office/drawing/2014/main" id="{3CEE1B9F-67D0-4FC9-8011-BA3A16D16D69}"/>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9C8AE6F3-86AE-4144-B830-D411AFD52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Vraťme se ale k pojmu „homeostáza“. </a:t>
            </a:r>
          </a:p>
          <a:p>
            <a:pPr eaLnBrk="1" hangingPunct="1"/>
            <a:r>
              <a:rPr lang="cs-CZ" altLang="en-US"/>
              <a:t>Vnitřní prostředí je podle současné definice totožné s extracelulární tekutinou. Mezi extracelulární tekutinou a intracelulární tekutinou dochází k výměně látek.</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39BA2559-CAA5-4C1A-800C-2A6DD646E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B77C03-A962-4D3F-A169-C60B761BD257}" type="slidenum">
              <a:rPr lang="cs-CZ" altLang="en-US"/>
              <a:pPr eaLnBrk="1" hangingPunct="1"/>
              <a:t>6</a:t>
            </a:fld>
            <a:endParaRPr lang="cs-CZ" altLang="en-US"/>
          </a:p>
        </p:txBody>
      </p:sp>
      <p:sp>
        <p:nvSpPr>
          <p:cNvPr id="178179" name="Rectangle 2">
            <a:extLst>
              <a:ext uri="{FF2B5EF4-FFF2-40B4-BE49-F238E27FC236}">
                <a16:creationId xmlns:a16="http://schemas.microsoft.com/office/drawing/2014/main" id="{0CFD5022-9165-4F62-B35B-CF1D1F8CD47D}"/>
              </a:ext>
            </a:extLst>
          </p:cNvPr>
          <p:cNvSpPr>
            <a:spLocks noGrp="1" noRot="1" noChangeAspect="1" noChangeArrowheads="1" noTextEdit="1"/>
          </p:cNvSpPr>
          <p:nvPr>
            <p:ph type="sldImg"/>
          </p:nvPr>
        </p:nvSpPr>
        <p:spPr>
          <a:ln/>
        </p:spPr>
      </p:sp>
      <p:sp>
        <p:nvSpPr>
          <p:cNvPr id="178180" name="Rectangle 3">
            <a:extLst>
              <a:ext uri="{FF2B5EF4-FFF2-40B4-BE49-F238E27FC236}">
                <a16:creationId xmlns:a16="http://schemas.microsoft.com/office/drawing/2014/main" id="{ED993B21-834E-4CA3-ABEB-938117F65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Zároveň některé látky mohou vznikat a některá zanikat v buněčném metabolismu. Typickým příkladem je kyslík, který je buňkami spotřebováván a oxid uhličitý a voda, které jsou buňkami produkovány.</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A4958773-441A-42B3-BC7F-0873BB9C55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09EDE4-949D-4C29-A853-41B849683D10}" type="slidenum">
              <a:rPr lang="cs-CZ" altLang="en-US"/>
              <a:pPr eaLnBrk="1" hangingPunct="1"/>
              <a:t>7</a:t>
            </a:fld>
            <a:endParaRPr lang="cs-CZ" altLang="en-US"/>
          </a:p>
        </p:txBody>
      </p:sp>
      <p:sp>
        <p:nvSpPr>
          <p:cNvPr id="179203" name="Rectangle 2">
            <a:extLst>
              <a:ext uri="{FF2B5EF4-FFF2-40B4-BE49-F238E27FC236}">
                <a16:creationId xmlns:a16="http://schemas.microsoft.com/office/drawing/2014/main" id="{7C64BDD6-A130-416F-BE18-E4F063BACD03}"/>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CE47CC38-1204-41CF-90CD-6538A6BA60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Zároveň dochází k výměně látek mezi organismem a vnějším prostředím organismu. </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0A8F18F6-EDDB-44C8-AA53-F725F36682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754E71-96BE-421E-81E3-8C7F0A3C3A8F}" type="slidenum">
              <a:rPr lang="cs-CZ" altLang="en-US"/>
              <a:pPr eaLnBrk="1" hangingPunct="1"/>
              <a:t>8</a:t>
            </a:fld>
            <a:endParaRPr lang="cs-CZ" altLang="en-US"/>
          </a:p>
        </p:txBody>
      </p:sp>
      <p:sp>
        <p:nvSpPr>
          <p:cNvPr id="180227" name="Rectangle 2">
            <a:extLst>
              <a:ext uri="{FF2B5EF4-FFF2-40B4-BE49-F238E27FC236}">
                <a16:creationId xmlns:a16="http://schemas.microsoft.com/office/drawing/2014/main" id="{19F29E7B-7CE3-450C-9102-F0A5D7074172}"/>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0E64F0B3-61B8-47CD-827C-118C3F646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b="1" i="1" dirty="0"/>
              <a:t>Zásoby</a:t>
            </a:r>
            <a:r>
              <a:rPr lang="cs-CZ" altLang="en-US" dirty="0"/>
              <a:t> látek v organismu a v jednotlivých tělních tekutinách jsou určovány </a:t>
            </a:r>
            <a:r>
              <a:rPr lang="cs-CZ" altLang="en-US" b="1" i="1" dirty="0"/>
              <a:t>bilancí</a:t>
            </a:r>
            <a:r>
              <a:rPr lang="cs-CZ" altLang="en-US" dirty="0"/>
              <a:t> mezi příjmem a výdejem příslušné látky. Převažuje-li příjem nad výdejem, zásoba látky se zvyšuje - hovoříme o </a:t>
            </a:r>
            <a:r>
              <a:rPr lang="cs-CZ" altLang="en-US" b="1" i="1" dirty="0"/>
              <a:t>retenci</a:t>
            </a:r>
            <a:r>
              <a:rPr lang="cs-CZ" altLang="en-US" dirty="0"/>
              <a:t>, v opačném případě mluvíme o </a:t>
            </a:r>
            <a:r>
              <a:rPr lang="cs-CZ" altLang="en-US" b="1" i="1" dirty="0"/>
              <a:t>depleci</a:t>
            </a:r>
            <a:r>
              <a:rPr lang="cs-CZ" altLang="en-US" i="1" dirty="0"/>
              <a:t>.</a:t>
            </a:r>
            <a:r>
              <a:rPr lang="cs-CZ" altLang="en-US" dirty="0"/>
              <a:t> </a:t>
            </a:r>
          </a:p>
          <a:p>
            <a:pPr eaLnBrk="1" hangingPunct="1"/>
            <a:endParaRPr lang="cs-CZ" altLang="en-US" b="1" i="1" dirty="0"/>
          </a:p>
          <a:p>
            <a:pPr eaLnBrk="1" hangingPunct="1"/>
            <a:endParaRPr lang="cs-CZ" altLang="en-US" b="1" i="1" dirty="0"/>
          </a:p>
          <a:p>
            <a:pPr eaLnBrk="1" hangingPunct="1"/>
            <a:endParaRPr lang="cs-CZ" altLang="en-US" b="1" i="1" dirty="0"/>
          </a:p>
          <a:p>
            <a:pPr eaLnBrk="1" hangingPunct="1"/>
            <a:endParaRPr lang="cs-CZ" altLang="en-US" b="1" i="1" dirty="0"/>
          </a:p>
          <a:p>
            <a:pPr eaLnBrk="1" hangingPunct="1"/>
            <a:endParaRPr lang="cs-CZ" altLang="en-US" b="1" i="1" dirty="0"/>
          </a:p>
          <a:p>
            <a:pPr eaLnBrk="1" hangingPunct="1"/>
            <a:endParaRPr lang="cs-CZ"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62E1E716-6559-4341-AE13-6863EDEB2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343A05-1737-4E65-A342-48BC1585C80C}" type="slidenum">
              <a:rPr lang="cs-CZ" altLang="en-US"/>
              <a:pPr eaLnBrk="1" hangingPunct="1"/>
              <a:t>9</a:t>
            </a:fld>
            <a:endParaRPr lang="cs-CZ" altLang="en-US"/>
          </a:p>
        </p:txBody>
      </p:sp>
      <p:sp>
        <p:nvSpPr>
          <p:cNvPr id="181251" name="Rectangle 2">
            <a:extLst>
              <a:ext uri="{FF2B5EF4-FFF2-40B4-BE49-F238E27FC236}">
                <a16:creationId xmlns:a16="http://schemas.microsoft.com/office/drawing/2014/main" id="{11163986-2C8F-43B2-946D-ABB204F40110}"/>
              </a:ext>
            </a:extLst>
          </p:cNvPr>
          <p:cNvSpPr>
            <a:spLocks noGrp="1" noRot="1" noChangeAspect="1" noChangeArrowheads="1" noTextEdit="1"/>
          </p:cNvSpPr>
          <p:nvPr>
            <p:ph type="sldImg"/>
          </p:nvPr>
        </p:nvSpPr>
        <p:spPr>
          <a:xfrm>
            <a:off x="407988" y="712788"/>
            <a:ext cx="6080125" cy="3421062"/>
          </a:xfrm>
          <a:ln/>
        </p:spPr>
      </p:sp>
      <p:sp>
        <p:nvSpPr>
          <p:cNvPr id="181252" name="Rectangle 3">
            <a:extLst>
              <a:ext uri="{FF2B5EF4-FFF2-40B4-BE49-F238E27FC236}">
                <a16:creationId xmlns:a16="http://schemas.microsoft.com/office/drawing/2014/main" id="{489A2CBF-1AC5-4E62-9A32-01968BF78438}"/>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Klinicky běžně měřitelné však nejsou zásoby jednotlivých látek, ale pouze jejich koncentrace (a to navíc pouze v extracelulární tekutině). Krom toho můžeme odhadovat (nebo v podmínkách intenzívní péče i měřit) bilanci některých látek.</a:t>
            </a:r>
          </a:p>
          <a:p>
            <a:pPr eaLnBrk="1" hangingPunct="1"/>
            <a:r>
              <a:rPr lang="cs-CZ" altLang="en-US"/>
              <a:t>Na základě klinických úvah pak můžeme množství látek v jednotlivých oddílech tělních tekutin pouze odhadovat a usuzovat na míru jejich deplece či retenci.</a:t>
            </a:r>
          </a:p>
          <a:p>
            <a:pPr eaLnBrk="1" hangingPunct="1"/>
            <a:r>
              <a:rPr lang="cs-CZ" altLang="en-US"/>
              <a:t>Koncentrace látek měříme v části extracelulární tekutiny – v plazmě. </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5415308F-453E-4805-8132-D6804268DB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97B649-DFF9-4E9C-8FAD-294699FBB834}" type="slidenum">
              <a:rPr lang="cs-CZ" altLang="en-US"/>
              <a:pPr eaLnBrk="1" hangingPunct="1"/>
              <a:t>10</a:t>
            </a:fld>
            <a:endParaRPr lang="cs-CZ" altLang="en-US"/>
          </a:p>
        </p:txBody>
      </p:sp>
      <p:sp>
        <p:nvSpPr>
          <p:cNvPr id="182275" name="Rectangle 2">
            <a:extLst>
              <a:ext uri="{FF2B5EF4-FFF2-40B4-BE49-F238E27FC236}">
                <a16:creationId xmlns:a16="http://schemas.microsoft.com/office/drawing/2014/main" id="{EBABF81C-6D44-4E69-A760-028FED733332}"/>
              </a:ext>
            </a:extLst>
          </p:cNvPr>
          <p:cNvSpPr>
            <a:spLocks noGrp="1" noRot="1" noChangeAspect="1" noChangeArrowheads="1" noTextEdit="1"/>
          </p:cNvSpPr>
          <p:nvPr>
            <p:ph type="sldImg"/>
          </p:nvPr>
        </p:nvSpPr>
        <p:spPr>
          <a:xfrm>
            <a:off x="407988" y="712788"/>
            <a:ext cx="6080125" cy="3421062"/>
          </a:xfrm>
          <a:ln/>
        </p:spPr>
      </p:sp>
      <p:sp>
        <p:nvSpPr>
          <p:cNvPr id="182276" name="Rectangle 3">
            <a:extLst>
              <a:ext uri="{FF2B5EF4-FFF2-40B4-BE49-F238E27FC236}">
                <a16:creationId xmlns:a16="http://schemas.microsoft.com/office/drawing/2014/main" id="{16E502F7-7557-46B6-9324-B1EAC6571D2B}"/>
              </a:ext>
            </a:extLst>
          </p:cNvPr>
          <p:cNvSpPr>
            <a:spLocks noGrp="1" noChangeArrowheads="1"/>
          </p:cNvSpPr>
          <p:nvPr>
            <p:ph type="body" idx="1"/>
          </p:nvPr>
        </p:nvSpPr>
        <p:spPr>
          <a:xfrm>
            <a:off x="939800" y="4348163"/>
            <a:ext cx="5014913" cy="4135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a:t>Extracelulární tekutina se skládá ze dvou částí – z krevní plazmy a z intersticiální tekutiny. Mezi plazmou a intersticiem dochází k intenzívní výměně látek v krevních kapilárách. Koncentrace jednotlivých iontů a dalších nízkomolekulárních látek jsou v plazmě a v intersticiální tekutině téměř stejná. Rozdílná je však koncentrace bílkovin. Bílkoviny krevní plazmy skrze neporušenou membránu kapilár do intersticia neprocházejí. Pokud se do intersticiální tekutiny nějaké bílkoviny z plazmy dostanou, jsou ihned odstraňovány do lymfatických cév a z lymfou se postupně dostávají zpět do oběhu. </a:t>
            </a:r>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a:p>
            <a:pPr eaLnBrk="1" hangingPunct="1"/>
            <a:endParaRPr lang="cs-CZ"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FFC21E-05B3-9A5B-FA3A-B06BAFAAF02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7601071-A933-400D-A92B-7FDBEFD53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8151FFB-1109-0163-66BD-1B7C51920386}"/>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5" name="Zástupný symbol pro zápatí 4">
            <a:extLst>
              <a:ext uri="{FF2B5EF4-FFF2-40B4-BE49-F238E27FC236}">
                <a16:creationId xmlns:a16="http://schemas.microsoft.com/office/drawing/2014/main" id="{FC0FF9D2-F740-ECE2-D735-06EBB4A3CA9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7865C8A-CE9F-57BF-F4A5-7FE36485F68A}"/>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298306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91C061-3DE9-84AF-F589-A832A32A51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9D31033-0190-0EDE-44B0-4374036A56F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5D9A5CE-E3B0-A999-1E23-766E754D8DC9}"/>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5" name="Zástupný symbol pro zápatí 4">
            <a:extLst>
              <a:ext uri="{FF2B5EF4-FFF2-40B4-BE49-F238E27FC236}">
                <a16:creationId xmlns:a16="http://schemas.microsoft.com/office/drawing/2014/main" id="{D89B8116-4CD4-C203-C16E-E5620E04EB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F43A87-6B7C-2D23-2D92-F6688D2A5D05}"/>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305653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4D101FB-E9CC-72AE-C4C1-7C793380F98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D3D150F-28C9-EE76-65B3-69BBADDCE24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E5A3620-0FDB-CFD7-E5D0-92E6036B2CCD}"/>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5" name="Zástupný symbol pro zápatí 4">
            <a:extLst>
              <a:ext uri="{FF2B5EF4-FFF2-40B4-BE49-F238E27FC236}">
                <a16:creationId xmlns:a16="http://schemas.microsoft.com/office/drawing/2014/main" id="{7BF0BC41-2AC7-1E20-BEEC-025F735E0C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CEFAD9-9046-6EE6-A900-C01010872603}"/>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291925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7E0B37-D590-A37D-2A74-BF442201F13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CD7FF42-EAAF-D1DD-A976-6646111FFC8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7E14790-F951-B770-6551-D6670F9B3121}"/>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5" name="Zástupný symbol pro zápatí 4">
            <a:extLst>
              <a:ext uri="{FF2B5EF4-FFF2-40B4-BE49-F238E27FC236}">
                <a16:creationId xmlns:a16="http://schemas.microsoft.com/office/drawing/2014/main" id="{439AC10F-B29A-9AA6-801A-93791A8475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F51EC1-FDCD-9C80-4560-EB79A17DACBA}"/>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185827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48D4BD-F8F8-A39D-E5A4-1FDA43D6A15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E9B82FA-0542-64ED-D189-02C3DB69E4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E7781CB-A4C2-4BC4-FDE3-6B587AE3AD9B}"/>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5" name="Zástupný symbol pro zápatí 4">
            <a:extLst>
              <a:ext uri="{FF2B5EF4-FFF2-40B4-BE49-F238E27FC236}">
                <a16:creationId xmlns:a16="http://schemas.microsoft.com/office/drawing/2014/main" id="{E3E8FA84-AD41-6AA8-38BC-CFB03D1B3B0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FE1CE4B-F37D-8BAC-AB68-57861265A5D2}"/>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308163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AAC8CF-C9F0-8061-D12B-307B9F0EC5C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F6D5FC9-C928-6574-CA07-10885B767C6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AB10FEC-DB06-3883-04DC-F7D1AE5DDA4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78A08AA-2BB1-24AB-2661-EBBCD469EFD4}"/>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6" name="Zástupný symbol pro zápatí 5">
            <a:extLst>
              <a:ext uri="{FF2B5EF4-FFF2-40B4-BE49-F238E27FC236}">
                <a16:creationId xmlns:a16="http://schemas.microsoft.com/office/drawing/2014/main" id="{58A95653-06D1-A159-77F1-24BFADFE72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94F9131-FDE0-729A-7ED0-DC6E377AB6B9}"/>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50919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AFF6B-5AD1-C89B-B7AA-1AD0D2DAD40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762BA62-A6D0-B08D-3A25-012123E844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0B5588D-7D7C-999F-57F1-492F3BB318A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172FA96-5697-6AE7-FE3E-20930C177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707B93B-27F5-0ABE-F6F9-3C0C9D7EB3D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71F2A2B-77C6-1EBD-91FB-A91EB33DFEBF}"/>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8" name="Zástupný symbol pro zápatí 7">
            <a:extLst>
              <a:ext uri="{FF2B5EF4-FFF2-40B4-BE49-F238E27FC236}">
                <a16:creationId xmlns:a16="http://schemas.microsoft.com/office/drawing/2014/main" id="{0B8B03BA-8099-150C-81E2-6A9F686C78B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E4B31B4-A778-76B9-FE29-8C92E5426806}"/>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242516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2706F9-EE50-32E3-9C35-594B1DC4D88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F94EF3A-6C7F-908D-12EF-366BDF3C150A}"/>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4" name="Zástupný symbol pro zápatí 3">
            <a:extLst>
              <a:ext uri="{FF2B5EF4-FFF2-40B4-BE49-F238E27FC236}">
                <a16:creationId xmlns:a16="http://schemas.microsoft.com/office/drawing/2014/main" id="{91B17268-B1FF-9939-8B92-3EECE1A57BC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E797273-BD02-886A-0776-77B8D0272847}"/>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62879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937C76D-DBC9-73C6-6153-99E0C0DC15BC}"/>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3" name="Zástupný symbol pro zápatí 2">
            <a:extLst>
              <a:ext uri="{FF2B5EF4-FFF2-40B4-BE49-F238E27FC236}">
                <a16:creationId xmlns:a16="http://schemas.microsoft.com/office/drawing/2014/main" id="{C743AA9F-4232-C081-0864-52C158717C2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932442D-6595-5BD4-D50C-D735089AA5F3}"/>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241531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EDE1E-3080-EE35-5C0F-A11FD34C88F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E0334F5-D84E-63C3-D5F5-237AB16E7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FCA176E-CAFE-12F6-1279-8572DE832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93B9914-7BC2-A78C-246A-2E7FA0B6C6FE}"/>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6" name="Zástupný symbol pro zápatí 5">
            <a:extLst>
              <a:ext uri="{FF2B5EF4-FFF2-40B4-BE49-F238E27FC236}">
                <a16:creationId xmlns:a16="http://schemas.microsoft.com/office/drawing/2014/main" id="{0C6EFCC4-F62B-9523-C57E-281293381E4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26A1C86-927C-6DF5-F3CA-EF8955E9C253}"/>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197648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64822-DA21-F055-49C5-FA58E092761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FED7453-FD51-7D7F-3268-745B800FF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3EA93A8-1F60-0315-16B0-545BD4B82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5AE8365-C4BB-47F3-BBBC-710F2937AC10}"/>
              </a:ext>
            </a:extLst>
          </p:cNvPr>
          <p:cNvSpPr>
            <a:spLocks noGrp="1"/>
          </p:cNvSpPr>
          <p:nvPr>
            <p:ph type="dt" sz="half" idx="10"/>
          </p:nvPr>
        </p:nvSpPr>
        <p:spPr/>
        <p:txBody>
          <a:bodyPr/>
          <a:lstStyle/>
          <a:p>
            <a:fld id="{0A8A97A1-E481-420B-A535-717BAAB79821}" type="datetimeFigureOut">
              <a:rPr lang="cs-CZ" smtClean="0"/>
              <a:t>27.10.2025</a:t>
            </a:fld>
            <a:endParaRPr lang="cs-CZ"/>
          </a:p>
        </p:txBody>
      </p:sp>
      <p:sp>
        <p:nvSpPr>
          <p:cNvPr id="6" name="Zástupný symbol pro zápatí 5">
            <a:extLst>
              <a:ext uri="{FF2B5EF4-FFF2-40B4-BE49-F238E27FC236}">
                <a16:creationId xmlns:a16="http://schemas.microsoft.com/office/drawing/2014/main" id="{52B81003-3677-D77A-13BB-F6BFD28A218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D263E31-16D3-BBD9-DAE2-8EA88C55B9B6}"/>
              </a:ext>
            </a:extLst>
          </p:cNvPr>
          <p:cNvSpPr>
            <a:spLocks noGrp="1"/>
          </p:cNvSpPr>
          <p:nvPr>
            <p:ph type="sldNum" sz="quarter" idx="12"/>
          </p:nvPr>
        </p:nvSpPr>
        <p:spPr/>
        <p:txBody>
          <a:bodyPr/>
          <a:lstStyle/>
          <a:p>
            <a:fld id="{339D0FFF-5C86-4B55-A984-168446E99E5D}" type="slidenum">
              <a:rPr lang="cs-CZ" smtClean="0"/>
              <a:t>‹#›</a:t>
            </a:fld>
            <a:endParaRPr lang="cs-CZ"/>
          </a:p>
        </p:txBody>
      </p:sp>
    </p:spTree>
    <p:extLst>
      <p:ext uri="{BB962C8B-B14F-4D97-AF65-F5344CB8AC3E}">
        <p14:creationId xmlns:p14="http://schemas.microsoft.com/office/powerpoint/2010/main" val="119134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21D0651-609C-EDDA-E854-B09E9F6B7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7BCAC5A-02B6-A704-7E20-9C1D5B944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2B732A-7EFE-FF1C-5A77-9D0275329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A97A1-E481-420B-A535-717BAAB79821}" type="datetimeFigureOut">
              <a:rPr lang="cs-CZ" smtClean="0"/>
              <a:t>27.10.2025</a:t>
            </a:fld>
            <a:endParaRPr lang="cs-CZ"/>
          </a:p>
        </p:txBody>
      </p:sp>
      <p:sp>
        <p:nvSpPr>
          <p:cNvPr id="5" name="Zástupný symbol pro zápatí 4">
            <a:extLst>
              <a:ext uri="{FF2B5EF4-FFF2-40B4-BE49-F238E27FC236}">
                <a16:creationId xmlns:a16="http://schemas.microsoft.com/office/drawing/2014/main" id="{490990C9-4BE7-6C67-569D-CCDEDEA1E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72A2903-D926-3BDB-2A04-B70D95BB2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D0FFF-5C86-4B55-A984-168446E99E5D}" type="slidenum">
              <a:rPr lang="cs-CZ" smtClean="0"/>
              <a:t>‹#›</a:t>
            </a:fld>
            <a:endParaRPr lang="cs-CZ"/>
          </a:p>
        </p:txBody>
      </p:sp>
    </p:spTree>
    <p:extLst>
      <p:ext uri="{BB962C8B-B14F-4D97-AF65-F5344CB8AC3E}">
        <p14:creationId xmlns:p14="http://schemas.microsoft.com/office/powerpoint/2010/main" val="4150105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slide" Target="slide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media1.wav"/><Relationship Id="rId7" Type="http://schemas.openxmlformats.org/officeDocument/2006/relationships/oleObject" Target="../embeddings/oleObject3.bin"/><Relationship Id="rId2" Type="http://schemas.microsoft.com/office/2007/relationships/media" Target="../media/media1.wav"/><Relationship Id="rId1" Type="http://schemas.openxmlformats.org/officeDocument/2006/relationships/tags" Target="../tags/tag8.xml"/><Relationship Id="rId6" Type="http://schemas.openxmlformats.org/officeDocument/2006/relationships/image" Target="../media/image8.wmf"/><Relationship Id="rId5" Type="http://schemas.openxmlformats.org/officeDocument/2006/relationships/notesSlide" Target="../notesSlides/notesSlide8.xml"/><Relationship Id="rId4" Type="http://schemas.openxmlformats.org/officeDocument/2006/relationships/slideLayout" Target="../slideLayouts/slideLayout7.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542BA4-8895-F7B6-EDEC-AB97F5099A01}"/>
              </a:ext>
            </a:extLst>
          </p:cNvPr>
          <p:cNvSpPr>
            <a:spLocks noGrp="1"/>
          </p:cNvSpPr>
          <p:nvPr>
            <p:ph type="ctrTitle"/>
          </p:nvPr>
        </p:nvSpPr>
        <p:spPr/>
        <p:txBody>
          <a:bodyPr/>
          <a:lstStyle/>
          <a:p>
            <a:r>
              <a:rPr lang="cs-CZ" dirty="0"/>
              <a:t>Co je vnitřní prostředí</a:t>
            </a:r>
          </a:p>
        </p:txBody>
      </p:sp>
      <p:sp>
        <p:nvSpPr>
          <p:cNvPr id="3" name="Podnadpis 2">
            <a:extLst>
              <a:ext uri="{FF2B5EF4-FFF2-40B4-BE49-F238E27FC236}">
                <a16:creationId xmlns:a16="http://schemas.microsoft.com/office/drawing/2014/main" id="{87FE9463-EDC6-D6D7-5D6C-60F278317A5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71420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32BEEB2-AAA0-45FD-8719-3157D2376F19}"/>
              </a:ext>
            </a:extLst>
          </p:cNvPr>
          <p:cNvSpPr>
            <a:spLocks noChangeArrowheads="1"/>
          </p:cNvSpPr>
          <p:nvPr/>
        </p:nvSpPr>
        <p:spPr bwMode="auto">
          <a:xfrm>
            <a:off x="5337175" y="1862138"/>
            <a:ext cx="1722438" cy="8255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6" name="Rectangle 3">
            <a:extLst>
              <a:ext uri="{FF2B5EF4-FFF2-40B4-BE49-F238E27FC236}">
                <a16:creationId xmlns:a16="http://schemas.microsoft.com/office/drawing/2014/main" id="{66C5E6B6-70A5-4256-AE20-CFC6623B1948}"/>
              </a:ext>
            </a:extLst>
          </p:cNvPr>
          <p:cNvSpPr>
            <a:spLocks noChangeArrowheads="1"/>
          </p:cNvSpPr>
          <p:nvPr/>
        </p:nvSpPr>
        <p:spPr bwMode="auto">
          <a:xfrm>
            <a:off x="5645151" y="2063750"/>
            <a:ext cx="88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plazma</a:t>
            </a:r>
            <a:endParaRPr lang="cs-CZ" altLang="en-US" sz="2400">
              <a:latin typeface="Times New Roman" panose="02020603050405020304" pitchFamily="18" charset="0"/>
            </a:endParaRPr>
          </a:p>
        </p:txBody>
      </p:sp>
      <p:sp>
        <p:nvSpPr>
          <p:cNvPr id="3077" name="Rectangle 4">
            <a:extLst>
              <a:ext uri="{FF2B5EF4-FFF2-40B4-BE49-F238E27FC236}">
                <a16:creationId xmlns:a16="http://schemas.microsoft.com/office/drawing/2014/main" id="{C51CB6E0-5009-4FB8-9E98-A261FC37A645}"/>
              </a:ext>
            </a:extLst>
          </p:cNvPr>
          <p:cNvSpPr>
            <a:spLocks noChangeArrowheads="1"/>
          </p:cNvSpPr>
          <p:nvPr/>
        </p:nvSpPr>
        <p:spPr bwMode="auto">
          <a:xfrm>
            <a:off x="5330825" y="1866900"/>
            <a:ext cx="1701800" cy="831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 name="Rectangle 5">
            <a:extLst>
              <a:ext uri="{FF2B5EF4-FFF2-40B4-BE49-F238E27FC236}">
                <a16:creationId xmlns:a16="http://schemas.microsoft.com/office/drawing/2014/main" id="{423A6F29-FAC8-4B31-8FB9-5CEEAB5E7A71}"/>
              </a:ext>
            </a:extLst>
          </p:cNvPr>
          <p:cNvSpPr>
            <a:spLocks noChangeArrowheads="1"/>
          </p:cNvSpPr>
          <p:nvPr/>
        </p:nvSpPr>
        <p:spPr bwMode="auto">
          <a:xfrm>
            <a:off x="4235451" y="3194050"/>
            <a:ext cx="3444875" cy="977900"/>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 name="Freeform 6">
            <a:extLst>
              <a:ext uri="{FF2B5EF4-FFF2-40B4-BE49-F238E27FC236}">
                <a16:creationId xmlns:a16="http://schemas.microsoft.com/office/drawing/2014/main" id="{E0749452-714C-4216-A2AC-99F87750AF7B}"/>
              </a:ext>
            </a:extLst>
          </p:cNvPr>
          <p:cNvSpPr>
            <a:spLocks/>
          </p:cNvSpPr>
          <p:nvPr/>
        </p:nvSpPr>
        <p:spPr bwMode="auto">
          <a:xfrm>
            <a:off x="1857376" y="4610100"/>
            <a:ext cx="8512175" cy="1460500"/>
          </a:xfrm>
          <a:custGeom>
            <a:avLst/>
            <a:gdLst>
              <a:gd name="T0" fmla="*/ 345262173 w 5362"/>
              <a:gd name="T1" fmla="*/ 2520950 h 920"/>
              <a:gd name="T2" fmla="*/ 272176875 w 5362"/>
              <a:gd name="T3" fmla="*/ 17641889 h 920"/>
              <a:gd name="T4" fmla="*/ 201612476 w 5362"/>
              <a:gd name="T5" fmla="*/ 47883762 h 920"/>
              <a:gd name="T6" fmla="*/ 141128748 w 5362"/>
              <a:gd name="T7" fmla="*/ 88206264 h 920"/>
              <a:gd name="T8" fmla="*/ 88206255 w 5362"/>
              <a:gd name="T9" fmla="*/ 141128762 h 920"/>
              <a:gd name="T10" fmla="*/ 47883757 w 5362"/>
              <a:gd name="T11" fmla="*/ 201612496 h 920"/>
              <a:gd name="T12" fmla="*/ 17640300 w 5362"/>
              <a:gd name="T13" fmla="*/ 272176902 h 920"/>
              <a:gd name="T14" fmla="*/ 2520950 w 5362"/>
              <a:gd name="T15" fmla="*/ 345262208 h 920"/>
              <a:gd name="T16" fmla="*/ 0 w 5362"/>
              <a:gd name="T17" fmla="*/ 1932960918 h 920"/>
              <a:gd name="T18" fmla="*/ 7559675 w 5362"/>
              <a:gd name="T19" fmla="*/ 2011084948 h 920"/>
              <a:gd name="T20" fmla="*/ 30241876 w 5362"/>
              <a:gd name="T21" fmla="*/ 2081649304 h 920"/>
              <a:gd name="T22" fmla="*/ 65524063 w 5362"/>
              <a:gd name="T23" fmla="*/ 2147173349 h 920"/>
              <a:gd name="T24" fmla="*/ 113406246 w 5362"/>
              <a:gd name="T25" fmla="*/ 2147483647 h 920"/>
              <a:gd name="T26" fmla="*/ 171370612 w 5362"/>
              <a:gd name="T27" fmla="*/ 2147483647 h 920"/>
              <a:gd name="T28" fmla="*/ 236894700 w 5362"/>
              <a:gd name="T29" fmla="*/ 2147483647 h 920"/>
              <a:gd name="T30" fmla="*/ 307459050 w 5362"/>
              <a:gd name="T31" fmla="*/ 2147483647 h 920"/>
              <a:gd name="T32" fmla="*/ 385584659 w 5362"/>
              <a:gd name="T33" fmla="*/ 2147483647 h 920"/>
              <a:gd name="T34" fmla="*/ 2147483647 w 5362"/>
              <a:gd name="T35" fmla="*/ 2147483647 h 920"/>
              <a:gd name="T36" fmla="*/ 2147483647 w 5362"/>
              <a:gd name="T37" fmla="*/ 2147483647 h 920"/>
              <a:gd name="T38" fmla="*/ 2147483647 w 5362"/>
              <a:gd name="T39" fmla="*/ 2147483647 h 920"/>
              <a:gd name="T40" fmla="*/ 2147483647 w 5362"/>
              <a:gd name="T41" fmla="*/ 2147483647 h 920"/>
              <a:gd name="T42" fmla="*/ 2147483647 w 5362"/>
              <a:gd name="T43" fmla="*/ 2147483647 h 920"/>
              <a:gd name="T44" fmla="*/ 2147483647 w 5362"/>
              <a:gd name="T45" fmla="*/ 2116931482 h 920"/>
              <a:gd name="T46" fmla="*/ 2147483647 w 5362"/>
              <a:gd name="T47" fmla="*/ 2046367126 h 920"/>
              <a:gd name="T48" fmla="*/ 2147483647 w 5362"/>
              <a:gd name="T49" fmla="*/ 1973283408 h 920"/>
              <a:gd name="T50" fmla="*/ 2147483647 w 5362"/>
              <a:gd name="T51" fmla="*/ 385584697 h 920"/>
              <a:gd name="T52" fmla="*/ 2147483647 w 5362"/>
              <a:gd name="T53" fmla="*/ 307459080 h 920"/>
              <a:gd name="T54" fmla="*/ 2147483647 w 5362"/>
              <a:gd name="T55" fmla="*/ 236894724 h 920"/>
              <a:gd name="T56" fmla="*/ 2147483647 w 5362"/>
              <a:gd name="T57" fmla="*/ 171370629 h 920"/>
              <a:gd name="T58" fmla="*/ 2147483647 w 5362"/>
              <a:gd name="T59" fmla="*/ 113407845 h 920"/>
              <a:gd name="T60" fmla="*/ 2147483647 w 5362"/>
              <a:gd name="T61" fmla="*/ 65524070 h 920"/>
              <a:gd name="T62" fmla="*/ 2147483647 w 5362"/>
              <a:gd name="T63" fmla="*/ 30241879 h 920"/>
              <a:gd name="T64" fmla="*/ 2147483647 w 5362"/>
              <a:gd name="T65" fmla="*/ 7561264 h 920"/>
              <a:gd name="T66" fmla="*/ 2147483647 w 5362"/>
              <a:gd name="T67" fmla="*/ 0 h 9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2"/>
              <a:gd name="T103" fmla="*/ 0 h 920"/>
              <a:gd name="T104" fmla="*/ 5362 w 5362"/>
              <a:gd name="T105" fmla="*/ 920 h 9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2" h="920">
                <a:moveTo>
                  <a:pt x="153" y="0"/>
                </a:moveTo>
                <a:lnTo>
                  <a:pt x="137" y="1"/>
                </a:lnTo>
                <a:lnTo>
                  <a:pt x="122" y="3"/>
                </a:lnTo>
                <a:lnTo>
                  <a:pt x="108" y="7"/>
                </a:lnTo>
                <a:lnTo>
                  <a:pt x="94" y="12"/>
                </a:lnTo>
                <a:lnTo>
                  <a:pt x="80" y="19"/>
                </a:lnTo>
                <a:lnTo>
                  <a:pt x="68" y="26"/>
                </a:lnTo>
                <a:lnTo>
                  <a:pt x="56" y="35"/>
                </a:lnTo>
                <a:lnTo>
                  <a:pt x="45" y="45"/>
                </a:lnTo>
                <a:lnTo>
                  <a:pt x="35" y="56"/>
                </a:lnTo>
                <a:lnTo>
                  <a:pt x="26" y="68"/>
                </a:lnTo>
                <a:lnTo>
                  <a:pt x="19" y="80"/>
                </a:lnTo>
                <a:lnTo>
                  <a:pt x="12" y="94"/>
                </a:lnTo>
                <a:lnTo>
                  <a:pt x="7" y="108"/>
                </a:lnTo>
                <a:lnTo>
                  <a:pt x="3" y="122"/>
                </a:lnTo>
                <a:lnTo>
                  <a:pt x="1" y="137"/>
                </a:lnTo>
                <a:lnTo>
                  <a:pt x="0" y="153"/>
                </a:lnTo>
                <a:lnTo>
                  <a:pt x="0" y="767"/>
                </a:lnTo>
                <a:lnTo>
                  <a:pt x="1" y="783"/>
                </a:lnTo>
                <a:lnTo>
                  <a:pt x="3" y="798"/>
                </a:lnTo>
                <a:lnTo>
                  <a:pt x="7" y="812"/>
                </a:lnTo>
                <a:lnTo>
                  <a:pt x="12" y="826"/>
                </a:lnTo>
                <a:lnTo>
                  <a:pt x="19" y="840"/>
                </a:lnTo>
                <a:lnTo>
                  <a:pt x="26" y="852"/>
                </a:lnTo>
                <a:lnTo>
                  <a:pt x="35" y="864"/>
                </a:lnTo>
                <a:lnTo>
                  <a:pt x="45" y="875"/>
                </a:lnTo>
                <a:lnTo>
                  <a:pt x="56" y="885"/>
                </a:lnTo>
                <a:lnTo>
                  <a:pt x="68" y="894"/>
                </a:lnTo>
                <a:lnTo>
                  <a:pt x="80" y="901"/>
                </a:lnTo>
                <a:lnTo>
                  <a:pt x="94" y="908"/>
                </a:lnTo>
                <a:lnTo>
                  <a:pt x="108" y="913"/>
                </a:lnTo>
                <a:lnTo>
                  <a:pt x="122" y="917"/>
                </a:lnTo>
                <a:lnTo>
                  <a:pt x="137" y="919"/>
                </a:lnTo>
                <a:lnTo>
                  <a:pt x="153" y="920"/>
                </a:lnTo>
                <a:lnTo>
                  <a:pt x="5209" y="920"/>
                </a:lnTo>
                <a:lnTo>
                  <a:pt x="5225" y="919"/>
                </a:lnTo>
                <a:lnTo>
                  <a:pt x="5240" y="917"/>
                </a:lnTo>
                <a:lnTo>
                  <a:pt x="5254" y="913"/>
                </a:lnTo>
                <a:lnTo>
                  <a:pt x="5268" y="908"/>
                </a:lnTo>
                <a:lnTo>
                  <a:pt x="5282" y="901"/>
                </a:lnTo>
                <a:lnTo>
                  <a:pt x="5294" y="894"/>
                </a:lnTo>
                <a:lnTo>
                  <a:pt x="5306" y="885"/>
                </a:lnTo>
                <a:lnTo>
                  <a:pt x="5317" y="875"/>
                </a:lnTo>
                <a:lnTo>
                  <a:pt x="5327" y="864"/>
                </a:lnTo>
                <a:lnTo>
                  <a:pt x="5336" y="852"/>
                </a:lnTo>
                <a:lnTo>
                  <a:pt x="5343" y="840"/>
                </a:lnTo>
                <a:lnTo>
                  <a:pt x="5350" y="826"/>
                </a:lnTo>
                <a:lnTo>
                  <a:pt x="5355" y="812"/>
                </a:lnTo>
                <a:lnTo>
                  <a:pt x="5359" y="798"/>
                </a:lnTo>
                <a:lnTo>
                  <a:pt x="5361" y="783"/>
                </a:lnTo>
                <a:lnTo>
                  <a:pt x="5362" y="767"/>
                </a:lnTo>
                <a:lnTo>
                  <a:pt x="5362" y="153"/>
                </a:lnTo>
                <a:lnTo>
                  <a:pt x="5361" y="137"/>
                </a:lnTo>
                <a:lnTo>
                  <a:pt x="5359" y="122"/>
                </a:lnTo>
                <a:lnTo>
                  <a:pt x="5355" y="108"/>
                </a:lnTo>
                <a:lnTo>
                  <a:pt x="5350" y="94"/>
                </a:lnTo>
                <a:lnTo>
                  <a:pt x="5343" y="80"/>
                </a:lnTo>
                <a:lnTo>
                  <a:pt x="5336" y="68"/>
                </a:lnTo>
                <a:lnTo>
                  <a:pt x="5327" y="56"/>
                </a:lnTo>
                <a:lnTo>
                  <a:pt x="5317" y="45"/>
                </a:lnTo>
                <a:lnTo>
                  <a:pt x="5306" y="35"/>
                </a:lnTo>
                <a:lnTo>
                  <a:pt x="5294" y="26"/>
                </a:lnTo>
                <a:lnTo>
                  <a:pt x="5282" y="19"/>
                </a:lnTo>
                <a:lnTo>
                  <a:pt x="5268" y="12"/>
                </a:lnTo>
                <a:lnTo>
                  <a:pt x="5254" y="7"/>
                </a:lnTo>
                <a:lnTo>
                  <a:pt x="5240" y="3"/>
                </a:lnTo>
                <a:lnTo>
                  <a:pt x="5225" y="1"/>
                </a:lnTo>
                <a:lnTo>
                  <a:pt x="5209" y="0"/>
                </a:lnTo>
                <a:lnTo>
                  <a:pt x="153" y="0"/>
                </a:lnTo>
                <a:close/>
              </a:path>
            </a:pathLst>
          </a:custGeom>
          <a:solidFill>
            <a:srgbClr val="00CC99"/>
          </a:solidFill>
          <a:ln w="190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080" name="Group 7">
            <a:extLst>
              <a:ext uri="{FF2B5EF4-FFF2-40B4-BE49-F238E27FC236}">
                <a16:creationId xmlns:a16="http://schemas.microsoft.com/office/drawing/2014/main" id="{9FEECFC1-A144-477B-894E-4268E56B186E}"/>
              </a:ext>
            </a:extLst>
          </p:cNvPr>
          <p:cNvGrpSpPr>
            <a:grpSpLocks/>
          </p:cNvGrpSpPr>
          <p:nvPr/>
        </p:nvGrpSpPr>
        <p:grpSpPr bwMode="auto">
          <a:xfrm>
            <a:off x="6124576" y="2690814"/>
            <a:ext cx="169863" cy="498475"/>
            <a:chOff x="3104" y="1695"/>
            <a:chExt cx="107" cy="314"/>
          </a:xfrm>
        </p:grpSpPr>
        <p:sp>
          <p:nvSpPr>
            <p:cNvPr id="3121" name="Rectangle 8">
              <a:extLst>
                <a:ext uri="{FF2B5EF4-FFF2-40B4-BE49-F238E27FC236}">
                  <a16:creationId xmlns:a16="http://schemas.microsoft.com/office/drawing/2014/main" id="{ACAE65BB-13A2-4C47-AC7B-F7331E2BEA27}"/>
                </a:ext>
              </a:extLst>
            </p:cNvPr>
            <p:cNvSpPr>
              <a:spLocks noChangeArrowheads="1"/>
            </p:cNvSpPr>
            <p:nvPr/>
          </p:nvSpPr>
          <p:spPr bwMode="auto">
            <a:xfrm>
              <a:off x="3145" y="1800"/>
              <a:ext cx="24" cy="2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22" name="Freeform 9">
              <a:extLst>
                <a:ext uri="{FF2B5EF4-FFF2-40B4-BE49-F238E27FC236}">
                  <a16:creationId xmlns:a16="http://schemas.microsoft.com/office/drawing/2014/main" id="{BC187C48-BD7D-4EEE-8587-31E2612626C0}"/>
                </a:ext>
              </a:extLst>
            </p:cNvPr>
            <p:cNvSpPr>
              <a:spLocks/>
            </p:cNvSpPr>
            <p:nvPr/>
          </p:nvSpPr>
          <p:spPr bwMode="auto">
            <a:xfrm>
              <a:off x="3104" y="1695"/>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81" name="Group 10">
            <a:extLst>
              <a:ext uri="{FF2B5EF4-FFF2-40B4-BE49-F238E27FC236}">
                <a16:creationId xmlns:a16="http://schemas.microsoft.com/office/drawing/2014/main" id="{1E8C43E8-7631-4F45-A558-98EDB92B7473}"/>
              </a:ext>
            </a:extLst>
          </p:cNvPr>
          <p:cNvGrpSpPr>
            <a:grpSpLocks/>
          </p:cNvGrpSpPr>
          <p:nvPr/>
        </p:nvGrpSpPr>
        <p:grpSpPr bwMode="auto">
          <a:xfrm>
            <a:off x="5808663" y="2695576"/>
            <a:ext cx="169862" cy="473075"/>
            <a:chOff x="2905" y="1698"/>
            <a:chExt cx="107" cy="298"/>
          </a:xfrm>
        </p:grpSpPr>
        <p:sp>
          <p:nvSpPr>
            <p:cNvPr id="3119" name="Rectangle 11">
              <a:extLst>
                <a:ext uri="{FF2B5EF4-FFF2-40B4-BE49-F238E27FC236}">
                  <a16:creationId xmlns:a16="http://schemas.microsoft.com/office/drawing/2014/main" id="{89F9B918-293E-48C3-B2B0-8EF189F1E583}"/>
                </a:ext>
              </a:extLst>
            </p:cNvPr>
            <p:cNvSpPr>
              <a:spLocks noChangeArrowheads="1"/>
            </p:cNvSpPr>
            <p:nvPr/>
          </p:nvSpPr>
          <p:spPr bwMode="auto">
            <a:xfrm>
              <a:off x="2947" y="1698"/>
              <a:ext cx="24"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20" name="Freeform 12">
              <a:extLst>
                <a:ext uri="{FF2B5EF4-FFF2-40B4-BE49-F238E27FC236}">
                  <a16:creationId xmlns:a16="http://schemas.microsoft.com/office/drawing/2014/main" id="{BD2285AE-9AB6-4001-8855-9AC369BE2651}"/>
                </a:ext>
              </a:extLst>
            </p:cNvPr>
            <p:cNvSpPr>
              <a:spLocks/>
            </p:cNvSpPr>
            <p:nvPr/>
          </p:nvSpPr>
          <p:spPr bwMode="auto">
            <a:xfrm>
              <a:off x="2905" y="188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82" name="Group 13">
            <a:extLst>
              <a:ext uri="{FF2B5EF4-FFF2-40B4-BE49-F238E27FC236}">
                <a16:creationId xmlns:a16="http://schemas.microsoft.com/office/drawing/2014/main" id="{A5EB3C14-9180-47FD-9714-BD51E7FCF853}"/>
              </a:ext>
            </a:extLst>
          </p:cNvPr>
          <p:cNvGrpSpPr>
            <a:grpSpLocks/>
          </p:cNvGrpSpPr>
          <p:nvPr/>
        </p:nvGrpSpPr>
        <p:grpSpPr bwMode="auto">
          <a:xfrm>
            <a:off x="6238876" y="4152900"/>
            <a:ext cx="169863" cy="412750"/>
            <a:chOff x="2827" y="2616"/>
            <a:chExt cx="107" cy="260"/>
          </a:xfrm>
        </p:grpSpPr>
        <p:sp>
          <p:nvSpPr>
            <p:cNvPr id="3117" name="Rectangle 14">
              <a:extLst>
                <a:ext uri="{FF2B5EF4-FFF2-40B4-BE49-F238E27FC236}">
                  <a16:creationId xmlns:a16="http://schemas.microsoft.com/office/drawing/2014/main" id="{2CA71845-7D61-467F-A3C6-DC0868358F72}"/>
                </a:ext>
              </a:extLst>
            </p:cNvPr>
            <p:cNvSpPr>
              <a:spLocks noChangeArrowheads="1"/>
            </p:cNvSpPr>
            <p:nvPr/>
          </p:nvSpPr>
          <p:spPr bwMode="auto">
            <a:xfrm>
              <a:off x="2868" y="2721"/>
              <a:ext cx="24" cy="1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18" name="Freeform 15">
              <a:extLst>
                <a:ext uri="{FF2B5EF4-FFF2-40B4-BE49-F238E27FC236}">
                  <a16:creationId xmlns:a16="http://schemas.microsoft.com/office/drawing/2014/main" id="{2BABA1C3-717C-450A-B4C9-84B6D2CFC894}"/>
                </a:ext>
              </a:extLst>
            </p:cNvPr>
            <p:cNvSpPr>
              <a:spLocks/>
            </p:cNvSpPr>
            <p:nvPr/>
          </p:nvSpPr>
          <p:spPr bwMode="auto">
            <a:xfrm>
              <a:off x="2827" y="2616"/>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83" name="Group 16">
            <a:extLst>
              <a:ext uri="{FF2B5EF4-FFF2-40B4-BE49-F238E27FC236}">
                <a16:creationId xmlns:a16="http://schemas.microsoft.com/office/drawing/2014/main" id="{A8E359C0-BC42-4E42-B3CE-E7BADEF02266}"/>
              </a:ext>
            </a:extLst>
          </p:cNvPr>
          <p:cNvGrpSpPr>
            <a:grpSpLocks/>
          </p:cNvGrpSpPr>
          <p:nvPr/>
        </p:nvGrpSpPr>
        <p:grpSpPr bwMode="auto">
          <a:xfrm>
            <a:off x="5776913" y="4175126"/>
            <a:ext cx="169862" cy="411163"/>
            <a:chOff x="2536" y="2630"/>
            <a:chExt cx="107" cy="259"/>
          </a:xfrm>
        </p:grpSpPr>
        <p:sp>
          <p:nvSpPr>
            <p:cNvPr id="3115" name="Rectangle 17">
              <a:extLst>
                <a:ext uri="{FF2B5EF4-FFF2-40B4-BE49-F238E27FC236}">
                  <a16:creationId xmlns:a16="http://schemas.microsoft.com/office/drawing/2014/main" id="{827F3210-10A5-4850-82E7-F3BDDC5FB331}"/>
                </a:ext>
              </a:extLst>
            </p:cNvPr>
            <p:cNvSpPr>
              <a:spLocks noChangeArrowheads="1"/>
            </p:cNvSpPr>
            <p:nvPr/>
          </p:nvSpPr>
          <p:spPr bwMode="auto">
            <a:xfrm>
              <a:off x="2578" y="2630"/>
              <a:ext cx="24" cy="154"/>
            </a:xfrm>
            <a:prstGeom prst="rect">
              <a:avLst/>
            </a:prstGeom>
            <a:solidFill>
              <a:srgbClr val="000000"/>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16" name="Freeform 18">
              <a:extLst>
                <a:ext uri="{FF2B5EF4-FFF2-40B4-BE49-F238E27FC236}">
                  <a16:creationId xmlns:a16="http://schemas.microsoft.com/office/drawing/2014/main" id="{03A93A5E-9AAC-40F4-858E-7E632FB810E3}"/>
                </a:ext>
              </a:extLst>
            </p:cNvPr>
            <p:cNvSpPr>
              <a:spLocks/>
            </p:cNvSpPr>
            <p:nvPr/>
          </p:nvSpPr>
          <p:spPr bwMode="auto">
            <a:xfrm>
              <a:off x="2536" y="2782"/>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w="127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84" name="Group 19">
            <a:extLst>
              <a:ext uri="{FF2B5EF4-FFF2-40B4-BE49-F238E27FC236}">
                <a16:creationId xmlns:a16="http://schemas.microsoft.com/office/drawing/2014/main" id="{DC316FE6-9C37-49E6-BA07-63339441D034}"/>
              </a:ext>
            </a:extLst>
          </p:cNvPr>
          <p:cNvGrpSpPr>
            <a:grpSpLocks/>
          </p:cNvGrpSpPr>
          <p:nvPr/>
        </p:nvGrpSpPr>
        <p:grpSpPr bwMode="auto">
          <a:xfrm>
            <a:off x="6278563" y="6054726"/>
            <a:ext cx="169862" cy="447675"/>
            <a:chOff x="2852" y="3814"/>
            <a:chExt cx="107" cy="282"/>
          </a:xfrm>
        </p:grpSpPr>
        <p:sp>
          <p:nvSpPr>
            <p:cNvPr id="3113" name="Rectangle 20">
              <a:extLst>
                <a:ext uri="{FF2B5EF4-FFF2-40B4-BE49-F238E27FC236}">
                  <a16:creationId xmlns:a16="http://schemas.microsoft.com/office/drawing/2014/main" id="{F6EAFEED-348B-4DD4-BFE6-CB843B70DB04}"/>
                </a:ext>
              </a:extLst>
            </p:cNvPr>
            <p:cNvSpPr>
              <a:spLocks noChangeArrowheads="1"/>
            </p:cNvSpPr>
            <p:nvPr/>
          </p:nvSpPr>
          <p:spPr bwMode="auto">
            <a:xfrm>
              <a:off x="2893" y="3919"/>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14" name="Freeform 21">
              <a:extLst>
                <a:ext uri="{FF2B5EF4-FFF2-40B4-BE49-F238E27FC236}">
                  <a16:creationId xmlns:a16="http://schemas.microsoft.com/office/drawing/2014/main" id="{830996F9-4275-4DFF-BF8F-CA81EE8B6AC0}"/>
                </a:ext>
              </a:extLst>
            </p:cNvPr>
            <p:cNvSpPr>
              <a:spLocks/>
            </p:cNvSpPr>
            <p:nvPr/>
          </p:nvSpPr>
          <p:spPr bwMode="auto">
            <a:xfrm>
              <a:off x="2852" y="3814"/>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85" name="Group 22">
            <a:extLst>
              <a:ext uri="{FF2B5EF4-FFF2-40B4-BE49-F238E27FC236}">
                <a16:creationId xmlns:a16="http://schemas.microsoft.com/office/drawing/2014/main" id="{B36EA5D1-0AA7-49A0-9D63-87194E2D841B}"/>
              </a:ext>
            </a:extLst>
          </p:cNvPr>
          <p:cNvGrpSpPr>
            <a:grpSpLocks/>
          </p:cNvGrpSpPr>
          <p:nvPr/>
        </p:nvGrpSpPr>
        <p:grpSpPr bwMode="auto">
          <a:xfrm>
            <a:off x="5794376" y="6070601"/>
            <a:ext cx="169863" cy="385763"/>
            <a:chOff x="2547" y="3824"/>
            <a:chExt cx="107" cy="243"/>
          </a:xfrm>
        </p:grpSpPr>
        <p:sp>
          <p:nvSpPr>
            <p:cNvPr id="3111" name="Rectangle 23">
              <a:extLst>
                <a:ext uri="{FF2B5EF4-FFF2-40B4-BE49-F238E27FC236}">
                  <a16:creationId xmlns:a16="http://schemas.microsoft.com/office/drawing/2014/main" id="{12F8E453-F52D-4E85-B7B8-F6C3F5089E95}"/>
                </a:ext>
              </a:extLst>
            </p:cNvPr>
            <p:cNvSpPr>
              <a:spLocks noChangeArrowheads="1"/>
            </p:cNvSpPr>
            <p:nvPr/>
          </p:nvSpPr>
          <p:spPr bwMode="auto">
            <a:xfrm>
              <a:off x="2589" y="3824"/>
              <a:ext cx="24"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12" name="Freeform 24">
              <a:extLst>
                <a:ext uri="{FF2B5EF4-FFF2-40B4-BE49-F238E27FC236}">
                  <a16:creationId xmlns:a16="http://schemas.microsoft.com/office/drawing/2014/main" id="{4C9EE810-8385-4FD8-863F-FBF49261EDA4}"/>
                </a:ext>
              </a:extLst>
            </p:cNvPr>
            <p:cNvSpPr>
              <a:spLocks/>
            </p:cNvSpPr>
            <p:nvPr/>
          </p:nvSpPr>
          <p:spPr bwMode="auto">
            <a:xfrm>
              <a:off x="2547" y="3960"/>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86" name="Group 25">
            <a:extLst>
              <a:ext uri="{FF2B5EF4-FFF2-40B4-BE49-F238E27FC236}">
                <a16:creationId xmlns:a16="http://schemas.microsoft.com/office/drawing/2014/main" id="{F7EEF2F8-4D00-4868-A105-6A53073AE3D1}"/>
              </a:ext>
            </a:extLst>
          </p:cNvPr>
          <p:cNvGrpSpPr>
            <a:grpSpLocks/>
          </p:cNvGrpSpPr>
          <p:nvPr/>
        </p:nvGrpSpPr>
        <p:grpSpPr bwMode="auto">
          <a:xfrm>
            <a:off x="6235701" y="1331914"/>
            <a:ext cx="169863" cy="542925"/>
            <a:chOff x="2968" y="839"/>
            <a:chExt cx="107" cy="342"/>
          </a:xfrm>
        </p:grpSpPr>
        <p:sp>
          <p:nvSpPr>
            <p:cNvPr id="3109" name="Freeform 26">
              <a:extLst>
                <a:ext uri="{FF2B5EF4-FFF2-40B4-BE49-F238E27FC236}">
                  <a16:creationId xmlns:a16="http://schemas.microsoft.com/office/drawing/2014/main" id="{8EC191D8-9214-4799-BCC1-F45664D5EB4D}"/>
                </a:ext>
              </a:extLst>
            </p:cNvPr>
            <p:cNvSpPr>
              <a:spLocks/>
            </p:cNvSpPr>
            <p:nvPr/>
          </p:nvSpPr>
          <p:spPr bwMode="auto">
            <a:xfrm>
              <a:off x="3008" y="944"/>
              <a:ext cx="25" cy="237"/>
            </a:xfrm>
            <a:custGeom>
              <a:avLst/>
              <a:gdLst>
                <a:gd name="T0" fmla="*/ 0 w 25"/>
                <a:gd name="T1" fmla="*/ 237 h 237"/>
                <a:gd name="T2" fmla="*/ 24 w 25"/>
                <a:gd name="T3" fmla="*/ 237 h 237"/>
                <a:gd name="T4" fmla="*/ 25 w 25"/>
                <a:gd name="T5" fmla="*/ 0 h 237"/>
                <a:gd name="T6" fmla="*/ 1 w 25"/>
                <a:gd name="T7" fmla="*/ 0 h 237"/>
                <a:gd name="T8" fmla="*/ 0 w 25"/>
                <a:gd name="T9" fmla="*/ 237 h 237"/>
                <a:gd name="T10" fmla="*/ 0 60000 65536"/>
                <a:gd name="T11" fmla="*/ 0 60000 65536"/>
                <a:gd name="T12" fmla="*/ 0 60000 65536"/>
                <a:gd name="T13" fmla="*/ 0 60000 65536"/>
                <a:gd name="T14" fmla="*/ 0 60000 65536"/>
                <a:gd name="T15" fmla="*/ 0 w 25"/>
                <a:gd name="T16" fmla="*/ 0 h 237"/>
                <a:gd name="T17" fmla="*/ 25 w 25"/>
                <a:gd name="T18" fmla="*/ 237 h 237"/>
              </a:gdLst>
              <a:ahLst/>
              <a:cxnLst>
                <a:cxn ang="T10">
                  <a:pos x="T0" y="T1"/>
                </a:cxn>
                <a:cxn ang="T11">
                  <a:pos x="T2" y="T3"/>
                </a:cxn>
                <a:cxn ang="T12">
                  <a:pos x="T4" y="T5"/>
                </a:cxn>
                <a:cxn ang="T13">
                  <a:pos x="T6" y="T7"/>
                </a:cxn>
                <a:cxn ang="T14">
                  <a:pos x="T8" y="T9"/>
                </a:cxn>
              </a:cxnLst>
              <a:rect l="T15" t="T16" r="T17" b="T18"/>
              <a:pathLst>
                <a:path w="25" h="237">
                  <a:moveTo>
                    <a:pt x="0" y="237"/>
                  </a:moveTo>
                  <a:lnTo>
                    <a:pt x="24" y="237"/>
                  </a:lnTo>
                  <a:lnTo>
                    <a:pt x="25" y="0"/>
                  </a:lnTo>
                  <a:lnTo>
                    <a:pt x="1" y="0"/>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10" name="Freeform 27">
              <a:extLst>
                <a:ext uri="{FF2B5EF4-FFF2-40B4-BE49-F238E27FC236}">
                  <a16:creationId xmlns:a16="http://schemas.microsoft.com/office/drawing/2014/main" id="{26D0F383-3403-46FB-9EC8-2808F5C17C85}"/>
                </a:ext>
              </a:extLst>
            </p:cNvPr>
            <p:cNvSpPr>
              <a:spLocks/>
            </p:cNvSpPr>
            <p:nvPr/>
          </p:nvSpPr>
          <p:spPr bwMode="auto">
            <a:xfrm>
              <a:off x="2968" y="839"/>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087" name="Group 28">
            <a:extLst>
              <a:ext uri="{FF2B5EF4-FFF2-40B4-BE49-F238E27FC236}">
                <a16:creationId xmlns:a16="http://schemas.microsoft.com/office/drawing/2014/main" id="{E9FEAAA9-DA33-43B1-86D2-7B9F4BC0B7B0}"/>
              </a:ext>
            </a:extLst>
          </p:cNvPr>
          <p:cNvGrpSpPr>
            <a:grpSpLocks/>
          </p:cNvGrpSpPr>
          <p:nvPr/>
        </p:nvGrpSpPr>
        <p:grpSpPr bwMode="auto">
          <a:xfrm>
            <a:off x="5884863" y="1343025"/>
            <a:ext cx="169862" cy="508000"/>
            <a:chOff x="2747" y="846"/>
            <a:chExt cx="107" cy="320"/>
          </a:xfrm>
        </p:grpSpPr>
        <p:sp>
          <p:nvSpPr>
            <p:cNvPr id="3107" name="Rectangle 29">
              <a:extLst>
                <a:ext uri="{FF2B5EF4-FFF2-40B4-BE49-F238E27FC236}">
                  <a16:creationId xmlns:a16="http://schemas.microsoft.com/office/drawing/2014/main" id="{001CFF25-CADE-4DCC-9398-440FA5A2BF02}"/>
                </a:ext>
              </a:extLst>
            </p:cNvPr>
            <p:cNvSpPr>
              <a:spLocks noChangeArrowheads="1"/>
            </p:cNvSpPr>
            <p:nvPr/>
          </p:nvSpPr>
          <p:spPr bwMode="auto">
            <a:xfrm>
              <a:off x="2789" y="846"/>
              <a:ext cx="24"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08" name="Freeform 30">
              <a:extLst>
                <a:ext uri="{FF2B5EF4-FFF2-40B4-BE49-F238E27FC236}">
                  <a16:creationId xmlns:a16="http://schemas.microsoft.com/office/drawing/2014/main" id="{C367588A-D6CB-46A5-A5C3-1AAD13CBE8BF}"/>
                </a:ext>
              </a:extLst>
            </p:cNvPr>
            <p:cNvSpPr>
              <a:spLocks/>
            </p:cNvSpPr>
            <p:nvPr/>
          </p:nvSpPr>
          <p:spPr bwMode="auto">
            <a:xfrm>
              <a:off x="2747" y="105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088" name="Rectangle 31">
            <a:extLst>
              <a:ext uri="{FF2B5EF4-FFF2-40B4-BE49-F238E27FC236}">
                <a16:creationId xmlns:a16="http://schemas.microsoft.com/office/drawing/2014/main" id="{ACD8F4DB-5AB6-4170-90D2-0D4D3EB5CA9B}"/>
              </a:ext>
            </a:extLst>
          </p:cNvPr>
          <p:cNvSpPr>
            <a:spLocks noChangeArrowheads="1"/>
          </p:cNvSpPr>
          <p:nvPr/>
        </p:nvSpPr>
        <p:spPr bwMode="auto">
          <a:xfrm>
            <a:off x="4513264" y="3525838"/>
            <a:ext cx="2600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intersticiální tekutina</a:t>
            </a:r>
            <a:endParaRPr lang="cs-CZ" altLang="en-US" sz="2400">
              <a:latin typeface="Times New Roman" panose="02020603050405020304" pitchFamily="18" charset="0"/>
            </a:endParaRPr>
          </a:p>
        </p:txBody>
      </p:sp>
      <p:sp>
        <p:nvSpPr>
          <p:cNvPr id="3089" name="Rectangle 32">
            <a:extLst>
              <a:ext uri="{FF2B5EF4-FFF2-40B4-BE49-F238E27FC236}">
                <a16:creationId xmlns:a16="http://schemas.microsoft.com/office/drawing/2014/main" id="{06C73FBE-E9CA-45FF-93D0-1CD0AE575715}"/>
              </a:ext>
            </a:extLst>
          </p:cNvPr>
          <p:cNvSpPr>
            <a:spLocks noChangeArrowheads="1"/>
          </p:cNvSpPr>
          <p:nvPr/>
        </p:nvSpPr>
        <p:spPr bwMode="auto">
          <a:xfrm>
            <a:off x="4164013" y="4991100"/>
            <a:ext cx="3454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intracelulární tekutina - ICT</a:t>
            </a:r>
            <a:endParaRPr lang="cs-CZ" altLang="en-US" sz="2400">
              <a:latin typeface="Times New Roman" panose="02020603050405020304" pitchFamily="18" charset="0"/>
            </a:endParaRPr>
          </a:p>
        </p:txBody>
      </p:sp>
      <p:sp>
        <p:nvSpPr>
          <p:cNvPr id="3090" name="Rectangle 33">
            <a:extLst>
              <a:ext uri="{FF2B5EF4-FFF2-40B4-BE49-F238E27FC236}">
                <a16:creationId xmlns:a16="http://schemas.microsoft.com/office/drawing/2014/main" id="{466DBE70-24AC-4C16-B039-0AEDB24E8C10}"/>
              </a:ext>
            </a:extLst>
          </p:cNvPr>
          <p:cNvSpPr>
            <a:spLocks noChangeArrowheads="1"/>
          </p:cNvSpPr>
          <p:nvPr/>
        </p:nvSpPr>
        <p:spPr bwMode="auto">
          <a:xfrm>
            <a:off x="4879976" y="6397625"/>
            <a:ext cx="1895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1" name="Rectangle 34">
            <a:extLst>
              <a:ext uri="{FF2B5EF4-FFF2-40B4-BE49-F238E27FC236}">
                <a16:creationId xmlns:a16="http://schemas.microsoft.com/office/drawing/2014/main" id="{E4EAF61E-1A47-4665-86A1-15A421CD62B9}"/>
              </a:ext>
            </a:extLst>
          </p:cNvPr>
          <p:cNvSpPr>
            <a:spLocks noChangeArrowheads="1"/>
          </p:cNvSpPr>
          <p:nvPr/>
        </p:nvSpPr>
        <p:spPr bwMode="auto">
          <a:xfrm>
            <a:off x="5199064" y="6464300"/>
            <a:ext cx="177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b="1" i="1">
                <a:solidFill>
                  <a:srgbClr val="000000"/>
                </a:solidFill>
                <a:latin typeface="Times New Roman" panose="02020603050405020304" pitchFamily="18" charset="0"/>
              </a:rPr>
              <a:t>Metabolismus</a:t>
            </a:r>
            <a:endParaRPr lang="cs-CZ" altLang="en-US" sz="2400" b="1">
              <a:latin typeface="Times New Roman" panose="02020603050405020304" pitchFamily="18" charset="0"/>
            </a:endParaRPr>
          </a:p>
        </p:txBody>
      </p:sp>
      <p:sp>
        <p:nvSpPr>
          <p:cNvPr id="3092" name="Rectangle 35">
            <a:extLst>
              <a:ext uri="{FF2B5EF4-FFF2-40B4-BE49-F238E27FC236}">
                <a16:creationId xmlns:a16="http://schemas.microsoft.com/office/drawing/2014/main" id="{D436C513-28C0-4FC2-B986-A485019B7D4C}"/>
              </a:ext>
            </a:extLst>
          </p:cNvPr>
          <p:cNvSpPr>
            <a:spLocks noChangeArrowheads="1"/>
          </p:cNvSpPr>
          <p:nvPr/>
        </p:nvSpPr>
        <p:spPr bwMode="auto">
          <a:xfrm>
            <a:off x="2976564" y="2533650"/>
            <a:ext cx="1385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3" name="Rectangle 36">
            <a:extLst>
              <a:ext uri="{FF2B5EF4-FFF2-40B4-BE49-F238E27FC236}">
                <a16:creationId xmlns:a16="http://schemas.microsoft.com/office/drawing/2014/main" id="{0BAFE7FC-73DB-45AF-9025-F62E12167C7C}"/>
              </a:ext>
            </a:extLst>
          </p:cNvPr>
          <p:cNvSpPr>
            <a:spLocks noChangeArrowheads="1"/>
          </p:cNvSpPr>
          <p:nvPr/>
        </p:nvSpPr>
        <p:spPr bwMode="auto">
          <a:xfrm>
            <a:off x="12304713" y="2092326"/>
            <a:ext cx="246062" cy="1228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4" name="Text Box 37">
            <a:extLst>
              <a:ext uri="{FF2B5EF4-FFF2-40B4-BE49-F238E27FC236}">
                <a16:creationId xmlns:a16="http://schemas.microsoft.com/office/drawing/2014/main" id="{88137DAA-5256-49BE-ABAE-C3F1563BB757}"/>
              </a:ext>
            </a:extLst>
          </p:cNvPr>
          <p:cNvSpPr txBox="1">
            <a:spLocks noChangeArrowheads="1"/>
          </p:cNvSpPr>
          <p:nvPr/>
        </p:nvSpPr>
        <p:spPr bwMode="auto">
          <a:xfrm>
            <a:off x="3919538" y="692151"/>
            <a:ext cx="417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Vnější prostředí organismu</a:t>
            </a:r>
          </a:p>
        </p:txBody>
      </p:sp>
      <p:sp>
        <p:nvSpPr>
          <p:cNvPr id="3097" name="Text Box 41">
            <a:extLst>
              <a:ext uri="{FF2B5EF4-FFF2-40B4-BE49-F238E27FC236}">
                <a16:creationId xmlns:a16="http://schemas.microsoft.com/office/drawing/2014/main" id="{8F0A481D-CF92-4CEB-B7B8-CAE8C6AD4A0C}"/>
              </a:ext>
            </a:extLst>
          </p:cNvPr>
          <p:cNvSpPr txBox="1">
            <a:spLocks noChangeArrowheads="1"/>
          </p:cNvSpPr>
          <p:nvPr/>
        </p:nvSpPr>
        <p:spPr bwMode="auto">
          <a:xfrm>
            <a:off x="6456364" y="1412876"/>
            <a:ext cx="218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Odhad bilancí</a:t>
            </a:r>
          </a:p>
        </p:txBody>
      </p:sp>
      <p:pic>
        <p:nvPicPr>
          <p:cNvPr id="3098" name="Picture 42" descr="j0345367">
            <a:extLst>
              <a:ext uri="{FF2B5EF4-FFF2-40B4-BE49-F238E27FC236}">
                <a16:creationId xmlns:a16="http://schemas.microsoft.com/office/drawing/2014/main" id="{D9C98FE0-3BB5-4032-93D8-DDBBAE56C3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1014" y="0"/>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9" name="Line 43">
            <a:extLst>
              <a:ext uri="{FF2B5EF4-FFF2-40B4-BE49-F238E27FC236}">
                <a16:creationId xmlns:a16="http://schemas.microsoft.com/office/drawing/2014/main" id="{BC33F59B-0D12-4544-B1B8-384F3A5559DF}"/>
              </a:ext>
            </a:extLst>
          </p:cNvPr>
          <p:cNvSpPr>
            <a:spLocks noChangeShapeType="1"/>
          </p:cNvSpPr>
          <p:nvPr/>
        </p:nvSpPr>
        <p:spPr bwMode="auto">
          <a:xfrm>
            <a:off x="2927350" y="2205038"/>
            <a:ext cx="2808288" cy="2159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1" name="Rectangle 45">
            <a:extLst>
              <a:ext uri="{FF2B5EF4-FFF2-40B4-BE49-F238E27FC236}">
                <a16:creationId xmlns:a16="http://schemas.microsoft.com/office/drawing/2014/main" id="{EF4BBEAB-263A-443F-8D6D-8835FB79A701}"/>
              </a:ext>
            </a:extLst>
          </p:cNvPr>
          <p:cNvSpPr>
            <a:spLocks noChangeArrowheads="1"/>
          </p:cNvSpPr>
          <p:nvPr/>
        </p:nvSpPr>
        <p:spPr bwMode="auto">
          <a:xfrm>
            <a:off x="8256588" y="2997200"/>
            <a:ext cx="24114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Extracelulární tekutina - ECT</a:t>
            </a:r>
            <a:endParaRPr lang="cs-CZ" altLang="en-US" sz="2400">
              <a:latin typeface="Times New Roman" panose="02020603050405020304" pitchFamily="18" charset="0"/>
            </a:endParaRPr>
          </a:p>
        </p:txBody>
      </p:sp>
      <p:sp>
        <p:nvSpPr>
          <p:cNvPr id="3102" name="Line 46">
            <a:extLst>
              <a:ext uri="{FF2B5EF4-FFF2-40B4-BE49-F238E27FC236}">
                <a16:creationId xmlns:a16="http://schemas.microsoft.com/office/drawing/2014/main" id="{904785BA-6069-4696-B222-69DB8F72F77C}"/>
              </a:ext>
            </a:extLst>
          </p:cNvPr>
          <p:cNvSpPr>
            <a:spLocks noChangeShapeType="1"/>
          </p:cNvSpPr>
          <p:nvPr/>
        </p:nvSpPr>
        <p:spPr bwMode="auto">
          <a:xfrm flipV="1">
            <a:off x="7464425" y="3429000"/>
            <a:ext cx="719138"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03" name="Line 47">
            <a:extLst>
              <a:ext uri="{FF2B5EF4-FFF2-40B4-BE49-F238E27FC236}">
                <a16:creationId xmlns:a16="http://schemas.microsoft.com/office/drawing/2014/main" id="{BB8F61F6-1348-41A4-958D-2CFB2B300975}"/>
              </a:ext>
            </a:extLst>
          </p:cNvPr>
          <p:cNvSpPr>
            <a:spLocks noChangeShapeType="1"/>
          </p:cNvSpPr>
          <p:nvPr/>
        </p:nvSpPr>
        <p:spPr bwMode="auto">
          <a:xfrm>
            <a:off x="6600825" y="2492376"/>
            <a:ext cx="1582738" cy="720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1040" name="Rectangle 48">
            <a:extLst>
              <a:ext uri="{FF2B5EF4-FFF2-40B4-BE49-F238E27FC236}">
                <a16:creationId xmlns:a16="http://schemas.microsoft.com/office/drawing/2014/main" id="{FCCDCEB7-45AB-46F9-A8C8-21A1B1982285}"/>
              </a:ext>
            </a:extLst>
          </p:cNvPr>
          <p:cNvSpPr>
            <a:spLocks noChangeArrowheads="1"/>
          </p:cNvSpPr>
          <p:nvPr/>
        </p:nvSpPr>
        <p:spPr bwMode="auto">
          <a:xfrm>
            <a:off x="6383338" y="27765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341041" name="Rectangle 49">
            <a:extLst>
              <a:ext uri="{FF2B5EF4-FFF2-40B4-BE49-F238E27FC236}">
                <a16:creationId xmlns:a16="http://schemas.microsoft.com/office/drawing/2014/main" id="{5A87CA43-16ED-40D1-9411-F0BFF3C0340D}"/>
              </a:ext>
            </a:extLst>
          </p:cNvPr>
          <p:cNvSpPr>
            <a:spLocks noChangeArrowheads="1"/>
          </p:cNvSpPr>
          <p:nvPr/>
        </p:nvSpPr>
        <p:spPr bwMode="auto">
          <a:xfrm>
            <a:off x="3000375" y="22050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Lymfa</a:t>
            </a:r>
            <a:endParaRPr lang="cs-CZ" altLang="en-US" sz="2400">
              <a:latin typeface="Times New Roman" panose="02020603050405020304" pitchFamily="18" charset="0"/>
            </a:endParaRPr>
          </a:p>
        </p:txBody>
      </p:sp>
      <p:sp>
        <p:nvSpPr>
          <p:cNvPr id="341042" name="Freeform 50">
            <a:extLst>
              <a:ext uri="{FF2B5EF4-FFF2-40B4-BE49-F238E27FC236}">
                <a16:creationId xmlns:a16="http://schemas.microsoft.com/office/drawing/2014/main" id="{8AC56939-6B6F-49A5-9BDA-A88231805ECA}"/>
              </a:ext>
            </a:extLst>
          </p:cNvPr>
          <p:cNvSpPr>
            <a:spLocks/>
          </p:cNvSpPr>
          <p:nvPr/>
        </p:nvSpPr>
        <p:spPr bwMode="auto">
          <a:xfrm>
            <a:off x="2757489" y="2432050"/>
            <a:ext cx="2541587" cy="1303338"/>
          </a:xfrm>
          <a:custGeom>
            <a:avLst/>
            <a:gdLst>
              <a:gd name="T0" fmla="*/ 2147483647 w 1601"/>
              <a:gd name="T1" fmla="*/ 2069050047 h 821"/>
              <a:gd name="T2" fmla="*/ 284776819 w 1601"/>
              <a:gd name="T3" fmla="*/ 587197449 h 821"/>
              <a:gd name="T4" fmla="*/ 2147483647 w 1601"/>
              <a:gd name="T5" fmla="*/ 60483780 h 821"/>
              <a:gd name="T6" fmla="*/ 0 60000 65536"/>
              <a:gd name="T7" fmla="*/ 0 60000 65536"/>
              <a:gd name="T8" fmla="*/ 0 60000 65536"/>
              <a:gd name="T9" fmla="*/ 0 w 1601"/>
              <a:gd name="T10" fmla="*/ 0 h 821"/>
              <a:gd name="T11" fmla="*/ 1601 w 1601"/>
              <a:gd name="T12" fmla="*/ 821 h 821"/>
            </a:gdLst>
            <a:ahLst/>
            <a:cxnLst>
              <a:cxn ang="T6">
                <a:pos x="T0" y="T1"/>
              </a:cxn>
              <a:cxn ang="T7">
                <a:pos x="T2" y="T3"/>
              </a:cxn>
              <a:cxn ang="T8">
                <a:pos x="T4" y="T5"/>
              </a:cxn>
            </a:cxnLst>
            <a:rect l="T9" t="T10" r="T11" b="T12"/>
            <a:pathLst>
              <a:path w="1601" h="821">
                <a:moveTo>
                  <a:pt x="925" y="821"/>
                </a:moveTo>
                <a:cubicBezTo>
                  <a:pt x="790" y="723"/>
                  <a:pt x="0" y="366"/>
                  <a:pt x="113" y="233"/>
                </a:cubicBezTo>
                <a:cubicBezTo>
                  <a:pt x="125" y="0"/>
                  <a:pt x="1291" y="68"/>
                  <a:pt x="1601" y="2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1" name="Picture 29" descr="j0345367">
            <a:extLst>
              <a:ext uri="{FF2B5EF4-FFF2-40B4-BE49-F238E27FC236}">
                <a16:creationId xmlns:a16="http://schemas.microsoft.com/office/drawing/2014/main" id="{B5763ABB-6237-4A5F-8E53-AA1D47BE43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289"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30">
            <a:extLst>
              <a:ext uri="{FF2B5EF4-FFF2-40B4-BE49-F238E27FC236}">
                <a16:creationId xmlns:a16="http://schemas.microsoft.com/office/drawing/2014/main" id="{D0FF847A-8B3A-44DD-9053-36315F43D672}"/>
              </a:ext>
            </a:extLst>
          </p:cNvPr>
          <p:cNvSpPr txBox="1">
            <a:spLocks noChangeArrowheads="1"/>
          </p:cNvSpPr>
          <p:nvPr/>
        </p:nvSpPr>
        <p:spPr bwMode="auto">
          <a:xfrm>
            <a:off x="1524001" y="1700213"/>
            <a:ext cx="1978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Koncentrace</a:t>
            </a:r>
          </a:p>
        </p:txBody>
      </p:sp>
      <p:graphicFrame>
        <p:nvGraphicFramePr>
          <p:cNvPr id="53" name="Object 31">
            <a:extLst>
              <a:ext uri="{FF2B5EF4-FFF2-40B4-BE49-F238E27FC236}">
                <a16:creationId xmlns:a16="http://schemas.microsoft.com/office/drawing/2014/main" id="{2D754766-839E-444F-A058-2DFDF73C55A2}"/>
              </a:ext>
            </a:extLst>
          </p:cNvPr>
          <p:cNvGraphicFramePr>
            <a:graphicFrameLocks noChangeAspect="1"/>
          </p:cNvGraphicFramePr>
          <p:nvPr/>
        </p:nvGraphicFramePr>
        <p:xfrm>
          <a:off x="10771188" y="1713708"/>
          <a:ext cx="884238" cy="792162"/>
        </p:xfrm>
        <a:graphic>
          <a:graphicData uri="http://schemas.openxmlformats.org/presentationml/2006/ole">
            <mc:AlternateContent xmlns:mc="http://schemas.openxmlformats.org/markup-compatibility/2006">
              <mc:Choice xmlns:v="urn:schemas-microsoft-com:vml" Requires="v">
                <p:oleObj name="Clip" r:id="rId5" imgW="1785960" imgH="1429560" progId="MS_ClipArt_Gallery.2">
                  <p:embed/>
                </p:oleObj>
              </mc:Choice>
              <mc:Fallback>
                <p:oleObj name="Clip" r:id="rId5" imgW="1785960" imgH="1429560" progId="MS_ClipArt_Gallery.2">
                  <p:embed/>
                  <p:pic>
                    <p:nvPicPr>
                      <p:cNvPr id="53" name="Object 31">
                        <a:extLst>
                          <a:ext uri="{FF2B5EF4-FFF2-40B4-BE49-F238E27FC236}">
                            <a16:creationId xmlns:a16="http://schemas.microsoft.com/office/drawing/2014/main" id="{2D754766-839E-444F-A058-2DFDF73C55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1188" y="1713708"/>
                        <a:ext cx="884238"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Text Box 32">
            <a:extLst>
              <a:ext uri="{FF2B5EF4-FFF2-40B4-BE49-F238E27FC236}">
                <a16:creationId xmlns:a16="http://schemas.microsoft.com/office/drawing/2014/main" id="{6337BEB8-6692-4040-B744-A6BB87BE2595}"/>
              </a:ext>
            </a:extLst>
          </p:cNvPr>
          <p:cNvSpPr txBox="1">
            <a:spLocks noChangeArrowheads="1"/>
          </p:cNvSpPr>
          <p:nvPr/>
        </p:nvSpPr>
        <p:spPr bwMode="auto">
          <a:xfrm>
            <a:off x="10019507" y="2528888"/>
            <a:ext cx="218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Odhad bilancí</a:t>
            </a:r>
          </a:p>
        </p:txBody>
      </p:sp>
      <p:sp>
        <p:nvSpPr>
          <p:cNvPr id="55" name="Line 35">
            <a:extLst>
              <a:ext uri="{FF2B5EF4-FFF2-40B4-BE49-F238E27FC236}">
                <a16:creationId xmlns:a16="http://schemas.microsoft.com/office/drawing/2014/main" id="{31E4BFBF-DAF5-4262-819F-0CF4E77A6286}"/>
              </a:ext>
            </a:extLst>
          </p:cNvPr>
          <p:cNvSpPr>
            <a:spLocks noChangeShapeType="1"/>
          </p:cNvSpPr>
          <p:nvPr/>
        </p:nvSpPr>
        <p:spPr bwMode="auto">
          <a:xfrm>
            <a:off x="10056813" y="1196974"/>
            <a:ext cx="971549" cy="560389"/>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1040"/>
                                        </p:tgtEl>
                                        <p:attrNameLst>
                                          <p:attrName>style.visibility</p:attrName>
                                        </p:attrNameLst>
                                      </p:cBhvr>
                                      <p:to>
                                        <p:strVal val="visible"/>
                                      </p:to>
                                    </p:set>
                                    <p:animEffect transition="in" filter="checkerboard(across)">
                                      <p:cBhvr>
                                        <p:cTn id="7" dur="500"/>
                                        <p:tgtEl>
                                          <p:spTgt spid="341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1041"/>
                                        </p:tgtEl>
                                        <p:attrNameLst>
                                          <p:attrName>style.visibility</p:attrName>
                                        </p:attrNameLst>
                                      </p:cBhvr>
                                      <p:to>
                                        <p:strVal val="visible"/>
                                      </p:to>
                                    </p:set>
                                    <p:animEffect transition="in" filter="checkerboard(across)">
                                      <p:cBhvr>
                                        <p:cTn id="12" dur="500"/>
                                        <p:tgtEl>
                                          <p:spTgt spid="34104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41042"/>
                                        </p:tgtEl>
                                        <p:attrNameLst>
                                          <p:attrName>style.visibility</p:attrName>
                                        </p:attrNameLst>
                                      </p:cBhvr>
                                      <p:to>
                                        <p:strVal val="visible"/>
                                      </p:to>
                                    </p:set>
                                    <p:animEffect transition="in" filter="checkerboard(across)">
                                      <p:cBhvr>
                                        <p:cTn id="15" dur="500"/>
                                        <p:tgtEl>
                                          <p:spTgt spid="34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40" grpId="0"/>
      <p:bldP spid="341041" grpId="0"/>
      <p:bldP spid="3410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a:extLst>
              <a:ext uri="{FF2B5EF4-FFF2-40B4-BE49-F238E27FC236}">
                <a16:creationId xmlns:a16="http://schemas.microsoft.com/office/drawing/2014/main" id="{7C227590-6CA0-4A16-B33E-E1C2C701AF29}"/>
              </a:ext>
            </a:extLst>
          </p:cNvPr>
          <p:cNvGrpSpPr>
            <a:grpSpLocks/>
          </p:cNvGrpSpPr>
          <p:nvPr/>
        </p:nvGrpSpPr>
        <p:grpSpPr bwMode="auto">
          <a:xfrm>
            <a:off x="5448301" y="1844676"/>
            <a:ext cx="3287713" cy="881063"/>
            <a:chOff x="2486" y="1161"/>
            <a:chExt cx="2071" cy="555"/>
          </a:xfrm>
        </p:grpSpPr>
        <p:sp>
          <p:nvSpPr>
            <p:cNvPr id="61497" name="Freeform 3">
              <a:extLst>
                <a:ext uri="{FF2B5EF4-FFF2-40B4-BE49-F238E27FC236}">
                  <a16:creationId xmlns:a16="http://schemas.microsoft.com/office/drawing/2014/main" id="{322D5903-E6DB-437E-8FD1-247F8D467647}"/>
                </a:ext>
              </a:extLst>
            </p:cNvPr>
            <p:cNvSpPr>
              <a:spLocks/>
            </p:cNvSpPr>
            <p:nvPr/>
          </p:nvSpPr>
          <p:spPr bwMode="auto">
            <a:xfrm>
              <a:off x="2486" y="1161"/>
              <a:ext cx="96" cy="555"/>
            </a:xfrm>
            <a:custGeom>
              <a:avLst/>
              <a:gdLst>
                <a:gd name="T0" fmla="*/ 96 w 96"/>
                <a:gd name="T1" fmla="*/ 0 h 555"/>
                <a:gd name="T2" fmla="*/ 85 w 96"/>
                <a:gd name="T3" fmla="*/ 1 h 555"/>
                <a:gd name="T4" fmla="*/ 69 w 96"/>
                <a:gd name="T5" fmla="*/ 8 h 555"/>
                <a:gd name="T6" fmla="*/ 60 w 96"/>
                <a:gd name="T7" fmla="*/ 15 h 555"/>
                <a:gd name="T8" fmla="*/ 50 w 96"/>
                <a:gd name="T9" fmla="*/ 29 h 555"/>
                <a:gd name="T10" fmla="*/ 46 w 96"/>
                <a:gd name="T11" fmla="*/ 42 h 555"/>
                <a:gd name="T12" fmla="*/ 45 w 96"/>
                <a:gd name="T13" fmla="*/ 232 h 555"/>
                <a:gd name="T14" fmla="*/ 42 w 96"/>
                <a:gd name="T15" fmla="*/ 250 h 555"/>
                <a:gd name="T16" fmla="*/ 43 w 96"/>
                <a:gd name="T17" fmla="*/ 245 h 555"/>
                <a:gd name="T18" fmla="*/ 33 w 96"/>
                <a:gd name="T19" fmla="*/ 259 h 555"/>
                <a:gd name="T20" fmla="*/ 31 w 96"/>
                <a:gd name="T21" fmla="*/ 269 h 555"/>
                <a:gd name="T22" fmla="*/ 21 w 96"/>
                <a:gd name="T23" fmla="*/ 268 h 555"/>
                <a:gd name="T24" fmla="*/ 15 w 96"/>
                <a:gd name="T25" fmla="*/ 276 h 555"/>
                <a:gd name="T26" fmla="*/ 6 w 96"/>
                <a:gd name="T27" fmla="*/ 271 h 555"/>
                <a:gd name="T28" fmla="*/ 4 w 96"/>
                <a:gd name="T29" fmla="*/ 272 h 555"/>
                <a:gd name="T30" fmla="*/ 0 w 96"/>
                <a:gd name="T31" fmla="*/ 277 h 555"/>
                <a:gd name="T32" fmla="*/ 4 w 96"/>
                <a:gd name="T33" fmla="*/ 282 h 555"/>
                <a:gd name="T34" fmla="*/ 15 w 96"/>
                <a:gd name="T35" fmla="*/ 284 h 555"/>
                <a:gd name="T36" fmla="*/ 13 w 96"/>
                <a:gd name="T37" fmla="*/ 283 h 555"/>
                <a:gd name="T38" fmla="*/ 29 w 96"/>
                <a:gd name="T39" fmla="*/ 290 h 555"/>
                <a:gd name="T40" fmla="*/ 27 w 96"/>
                <a:gd name="T41" fmla="*/ 289 h 555"/>
                <a:gd name="T42" fmla="*/ 39 w 96"/>
                <a:gd name="T43" fmla="*/ 302 h 555"/>
                <a:gd name="T44" fmla="*/ 48 w 96"/>
                <a:gd name="T45" fmla="*/ 305 h 555"/>
                <a:gd name="T46" fmla="*/ 44 w 96"/>
                <a:gd name="T47" fmla="*/ 314 h 555"/>
                <a:gd name="T48" fmla="*/ 45 w 96"/>
                <a:gd name="T49" fmla="*/ 504 h 555"/>
                <a:gd name="T50" fmla="*/ 49 w 96"/>
                <a:gd name="T51" fmla="*/ 522 h 555"/>
                <a:gd name="T52" fmla="*/ 54 w 96"/>
                <a:gd name="T53" fmla="*/ 534 h 555"/>
                <a:gd name="T54" fmla="*/ 67 w 96"/>
                <a:gd name="T55" fmla="*/ 546 h 555"/>
                <a:gd name="T56" fmla="*/ 76 w 96"/>
                <a:gd name="T57" fmla="*/ 551 h 555"/>
                <a:gd name="T58" fmla="*/ 87 w 96"/>
                <a:gd name="T59" fmla="*/ 554 h 555"/>
                <a:gd name="T60" fmla="*/ 96 w 96"/>
                <a:gd name="T61" fmla="*/ 543 h 555"/>
                <a:gd name="T62" fmla="*/ 87 w 96"/>
                <a:gd name="T63" fmla="*/ 548 h 555"/>
                <a:gd name="T64" fmla="*/ 81 w 96"/>
                <a:gd name="T65" fmla="*/ 540 h 555"/>
                <a:gd name="T66" fmla="*/ 71 w 96"/>
                <a:gd name="T67" fmla="*/ 541 h 555"/>
                <a:gd name="T68" fmla="*/ 69 w 96"/>
                <a:gd name="T69" fmla="*/ 531 h 555"/>
                <a:gd name="T70" fmla="*/ 59 w 96"/>
                <a:gd name="T71" fmla="*/ 517 h 555"/>
                <a:gd name="T72" fmla="*/ 61 w 96"/>
                <a:gd name="T73" fmla="*/ 522 h 555"/>
                <a:gd name="T74" fmla="*/ 57 w 96"/>
                <a:gd name="T75" fmla="*/ 504 h 555"/>
                <a:gd name="T76" fmla="*/ 56 w 96"/>
                <a:gd name="T77" fmla="*/ 314 h 555"/>
                <a:gd name="T78" fmla="*/ 52 w 96"/>
                <a:gd name="T79" fmla="*/ 301 h 555"/>
                <a:gd name="T80" fmla="*/ 42 w 96"/>
                <a:gd name="T81" fmla="*/ 286 h 555"/>
                <a:gd name="T82" fmla="*/ 34 w 96"/>
                <a:gd name="T83" fmla="*/ 279 h 555"/>
                <a:gd name="T84" fmla="*/ 18 w 96"/>
                <a:gd name="T85" fmla="*/ 272 h 555"/>
                <a:gd name="T86" fmla="*/ 6 w 96"/>
                <a:gd name="T87" fmla="*/ 271 h 555"/>
                <a:gd name="T88" fmla="*/ 8 w 96"/>
                <a:gd name="T89" fmla="*/ 282 h 555"/>
                <a:gd name="T90" fmla="*/ 12 w 96"/>
                <a:gd name="T91" fmla="*/ 277 h 555"/>
                <a:gd name="T92" fmla="*/ 8 w 96"/>
                <a:gd name="T93" fmla="*/ 272 h 555"/>
                <a:gd name="T94" fmla="*/ 6 w 96"/>
                <a:gd name="T95" fmla="*/ 283 h 555"/>
                <a:gd name="T96" fmla="*/ 18 w 96"/>
                <a:gd name="T97" fmla="*/ 282 h 555"/>
                <a:gd name="T98" fmla="*/ 34 w 96"/>
                <a:gd name="T99" fmla="*/ 275 h 555"/>
                <a:gd name="T100" fmla="*/ 42 w 96"/>
                <a:gd name="T101" fmla="*/ 268 h 555"/>
                <a:gd name="T102" fmla="*/ 52 w 96"/>
                <a:gd name="T103" fmla="*/ 254 h 555"/>
                <a:gd name="T104" fmla="*/ 54 w 96"/>
                <a:gd name="T105" fmla="*/ 250 h 555"/>
                <a:gd name="T106" fmla="*/ 57 w 96"/>
                <a:gd name="T107" fmla="*/ 232 h 555"/>
                <a:gd name="T108" fmla="*/ 58 w 96"/>
                <a:gd name="T109" fmla="*/ 42 h 555"/>
                <a:gd name="T110" fmla="*/ 55 w 96"/>
                <a:gd name="T111" fmla="*/ 33 h 555"/>
                <a:gd name="T112" fmla="*/ 63 w 96"/>
                <a:gd name="T113" fmla="*/ 30 h 555"/>
                <a:gd name="T114" fmla="*/ 76 w 96"/>
                <a:gd name="T115" fmla="*/ 18 h 555"/>
                <a:gd name="T116" fmla="*/ 74 w 96"/>
                <a:gd name="T117" fmla="*/ 19 h 555"/>
                <a:gd name="T118" fmla="*/ 90 w 96"/>
                <a:gd name="T119" fmla="*/ 12 h 555"/>
                <a:gd name="T120" fmla="*/ 87 w 96"/>
                <a:gd name="T121" fmla="*/ 13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96" y="12"/>
                  </a:moveTo>
                  <a:lnTo>
                    <a:pt x="96" y="0"/>
                  </a:lnTo>
                  <a:lnTo>
                    <a:pt x="87" y="1"/>
                  </a:lnTo>
                  <a:lnTo>
                    <a:pt x="85" y="1"/>
                  </a:lnTo>
                  <a:lnTo>
                    <a:pt x="76" y="4"/>
                  </a:lnTo>
                  <a:lnTo>
                    <a:pt x="69" y="8"/>
                  </a:lnTo>
                  <a:lnTo>
                    <a:pt x="67" y="9"/>
                  </a:lnTo>
                  <a:lnTo>
                    <a:pt x="60" y="15"/>
                  </a:lnTo>
                  <a:lnTo>
                    <a:pt x="54" y="21"/>
                  </a:lnTo>
                  <a:lnTo>
                    <a:pt x="50" y="29"/>
                  </a:lnTo>
                  <a:lnTo>
                    <a:pt x="49" y="33"/>
                  </a:lnTo>
                  <a:lnTo>
                    <a:pt x="46" y="42"/>
                  </a:lnTo>
                  <a:lnTo>
                    <a:pt x="45" y="51"/>
                  </a:lnTo>
                  <a:lnTo>
                    <a:pt x="45" y="232"/>
                  </a:lnTo>
                  <a:lnTo>
                    <a:pt x="44" y="241"/>
                  </a:lnTo>
                  <a:lnTo>
                    <a:pt x="42" y="250"/>
                  </a:lnTo>
                  <a:lnTo>
                    <a:pt x="48" y="250"/>
                  </a:lnTo>
                  <a:lnTo>
                    <a:pt x="43" y="245"/>
                  </a:lnTo>
                  <a:lnTo>
                    <a:pt x="39" y="253"/>
                  </a:lnTo>
                  <a:lnTo>
                    <a:pt x="33" y="259"/>
                  </a:lnTo>
                  <a:lnTo>
                    <a:pt x="27" y="265"/>
                  </a:lnTo>
                  <a:lnTo>
                    <a:pt x="31" y="269"/>
                  </a:lnTo>
                  <a:lnTo>
                    <a:pt x="29" y="264"/>
                  </a:lnTo>
                  <a:lnTo>
                    <a:pt x="21" y="268"/>
                  </a:lnTo>
                  <a:lnTo>
                    <a:pt x="13" y="271"/>
                  </a:lnTo>
                  <a:lnTo>
                    <a:pt x="15" y="276"/>
                  </a:lnTo>
                  <a:lnTo>
                    <a:pt x="15" y="270"/>
                  </a:lnTo>
                  <a:lnTo>
                    <a:pt x="6" y="271"/>
                  </a:lnTo>
                  <a:lnTo>
                    <a:pt x="4" y="272"/>
                  </a:lnTo>
                  <a:lnTo>
                    <a:pt x="2" y="273"/>
                  </a:lnTo>
                  <a:lnTo>
                    <a:pt x="0" y="277"/>
                  </a:lnTo>
                  <a:lnTo>
                    <a:pt x="2" y="281"/>
                  </a:lnTo>
                  <a:lnTo>
                    <a:pt x="4" y="282"/>
                  </a:lnTo>
                  <a:lnTo>
                    <a:pt x="6" y="283"/>
                  </a:lnTo>
                  <a:lnTo>
                    <a:pt x="15" y="284"/>
                  </a:lnTo>
                  <a:lnTo>
                    <a:pt x="15" y="278"/>
                  </a:lnTo>
                  <a:lnTo>
                    <a:pt x="13" y="283"/>
                  </a:lnTo>
                  <a:lnTo>
                    <a:pt x="21" y="286"/>
                  </a:lnTo>
                  <a:lnTo>
                    <a:pt x="29" y="290"/>
                  </a:lnTo>
                  <a:lnTo>
                    <a:pt x="31" y="285"/>
                  </a:lnTo>
                  <a:lnTo>
                    <a:pt x="27" y="289"/>
                  </a:lnTo>
                  <a:lnTo>
                    <a:pt x="33" y="295"/>
                  </a:lnTo>
                  <a:lnTo>
                    <a:pt x="39" y="302"/>
                  </a:lnTo>
                  <a:lnTo>
                    <a:pt x="43" y="310"/>
                  </a:lnTo>
                  <a:lnTo>
                    <a:pt x="48" y="305"/>
                  </a:lnTo>
                  <a:lnTo>
                    <a:pt x="42" y="305"/>
                  </a:lnTo>
                  <a:lnTo>
                    <a:pt x="44" y="314"/>
                  </a:lnTo>
                  <a:lnTo>
                    <a:pt x="45" y="323"/>
                  </a:lnTo>
                  <a:lnTo>
                    <a:pt x="45" y="504"/>
                  </a:lnTo>
                  <a:lnTo>
                    <a:pt x="46" y="513"/>
                  </a:lnTo>
                  <a:lnTo>
                    <a:pt x="49" y="522"/>
                  </a:lnTo>
                  <a:lnTo>
                    <a:pt x="50" y="526"/>
                  </a:lnTo>
                  <a:lnTo>
                    <a:pt x="54" y="534"/>
                  </a:lnTo>
                  <a:lnTo>
                    <a:pt x="60" y="540"/>
                  </a:lnTo>
                  <a:lnTo>
                    <a:pt x="67" y="546"/>
                  </a:lnTo>
                  <a:lnTo>
                    <a:pt x="69" y="547"/>
                  </a:lnTo>
                  <a:lnTo>
                    <a:pt x="76" y="551"/>
                  </a:lnTo>
                  <a:lnTo>
                    <a:pt x="85" y="554"/>
                  </a:lnTo>
                  <a:lnTo>
                    <a:pt x="87" y="554"/>
                  </a:lnTo>
                  <a:lnTo>
                    <a:pt x="96" y="555"/>
                  </a:lnTo>
                  <a:lnTo>
                    <a:pt x="96" y="543"/>
                  </a:lnTo>
                  <a:lnTo>
                    <a:pt x="87" y="542"/>
                  </a:lnTo>
                  <a:lnTo>
                    <a:pt x="87" y="548"/>
                  </a:lnTo>
                  <a:lnTo>
                    <a:pt x="90" y="543"/>
                  </a:lnTo>
                  <a:lnTo>
                    <a:pt x="81" y="540"/>
                  </a:lnTo>
                  <a:lnTo>
                    <a:pt x="74" y="536"/>
                  </a:lnTo>
                  <a:lnTo>
                    <a:pt x="71" y="541"/>
                  </a:lnTo>
                  <a:lnTo>
                    <a:pt x="76" y="537"/>
                  </a:lnTo>
                  <a:lnTo>
                    <a:pt x="69" y="531"/>
                  </a:lnTo>
                  <a:lnTo>
                    <a:pt x="63" y="525"/>
                  </a:lnTo>
                  <a:lnTo>
                    <a:pt x="59" y="517"/>
                  </a:lnTo>
                  <a:lnTo>
                    <a:pt x="55" y="522"/>
                  </a:lnTo>
                  <a:lnTo>
                    <a:pt x="61" y="522"/>
                  </a:lnTo>
                  <a:lnTo>
                    <a:pt x="58" y="513"/>
                  </a:lnTo>
                  <a:lnTo>
                    <a:pt x="57" y="504"/>
                  </a:lnTo>
                  <a:lnTo>
                    <a:pt x="57" y="323"/>
                  </a:lnTo>
                  <a:lnTo>
                    <a:pt x="56" y="314"/>
                  </a:lnTo>
                  <a:lnTo>
                    <a:pt x="54" y="305"/>
                  </a:lnTo>
                  <a:lnTo>
                    <a:pt x="52" y="301"/>
                  </a:lnTo>
                  <a:lnTo>
                    <a:pt x="48" y="293"/>
                  </a:lnTo>
                  <a:lnTo>
                    <a:pt x="42" y="286"/>
                  </a:lnTo>
                  <a:lnTo>
                    <a:pt x="36" y="280"/>
                  </a:lnTo>
                  <a:lnTo>
                    <a:pt x="34" y="279"/>
                  </a:lnTo>
                  <a:lnTo>
                    <a:pt x="26" y="275"/>
                  </a:lnTo>
                  <a:lnTo>
                    <a:pt x="18" y="272"/>
                  </a:lnTo>
                  <a:lnTo>
                    <a:pt x="15" y="272"/>
                  </a:lnTo>
                  <a:lnTo>
                    <a:pt x="6" y="271"/>
                  </a:lnTo>
                  <a:lnTo>
                    <a:pt x="6" y="283"/>
                  </a:lnTo>
                  <a:lnTo>
                    <a:pt x="8" y="282"/>
                  </a:lnTo>
                  <a:lnTo>
                    <a:pt x="10" y="281"/>
                  </a:lnTo>
                  <a:lnTo>
                    <a:pt x="12" y="277"/>
                  </a:lnTo>
                  <a:lnTo>
                    <a:pt x="10" y="273"/>
                  </a:lnTo>
                  <a:lnTo>
                    <a:pt x="8" y="272"/>
                  </a:lnTo>
                  <a:lnTo>
                    <a:pt x="6" y="277"/>
                  </a:lnTo>
                  <a:lnTo>
                    <a:pt x="6" y="283"/>
                  </a:lnTo>
                  <a:lnTo>
                    <a:pt x="15" y="282"/>
                  </a:lnTo>
                  <a:lnTo>
                    <a:pt x="18" y="282"/>
                  </a:lnTo>
                  <a:lnTo>
                    <a:pt x="26" y="279"/>
                  </a:lnTo>
                  <a:lnTo>
                    <a:pt x="34" y="275"/>
                  </a:lnTo>
                  <a:lnTo>
                    <a:pt x="36" y="274"/>
                  </a:lnTo>
                  <a:lnTo>
                    <a:pt x="42" y="268"/>
                  </a:lnTo>
                  <a:lnTo>
                    <a:pt x="48" y="262"/>
                  </a:lnTo>
                  <a:lnTo>
                    <a:pt x="52" y="254"/>
                  </a:lnTo>
                  <a:lnTo>
                    <a:pt x="54" y="250"/>
                  </a:lnTo>
                  <a:lnTo>
                    <a:pt x="56" y="241"/>
                  </a:lnTo>
                  <a:lnTo>
                    <a:pt x="57" y="232"/>
                  </a:lnTo>
                  <a:lnTo>
                    <a:pt x="57" y="51"/>
                  </a:lnTo>
                  <a:lnTo>
                    <a:pt x="58" y="42"/>
                  </a:lnTo>
                  <a:lnTo>
                    <a:pt x="61" y="33"/>
                  </a:lnTo>
                  <a:lnTo>
                    <a:pt x="55" y="33"/>
                  </a:lnTo>
                  <a:lnTo>
                    <a:pt x="59" y="38"/>
                  </a:lnTo>
                  <a:lnTo>
                    <a:pt x="63" y="30"/>
                  </a:lnTo>
                  <a:lnTo>
                    <a:pt x="69" y="24"/>
                  </a:lnTo>
                  <a:lnTo>
                    <a:pt x="76" y="18"/>
                  </a:lnTo>
                  <a:lnTo>
                    <a:pt x="71" y="14"/>
                  </a:lnTo>
                  <a:lnTo>
                    <a:pt x="74" y="19"/>
                  </a:lnTo>
                  <a:lnTo>
                    <a:pt x="81" y="15"/>
                  </a:lnTo>
                  <a:lnTo>
                    <a:pt x="90" y="12"/>
                  </a:lnTo>
                  <a:lnTo>
                    <a:pt x="87" y="7"/>
                  </a:lnTo>
                  <a:lnTo>
                    <a:pt x="87" y="13"/>
                  </a:lnTo>
                  <a:lnTo>
                    <a:pt x="9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8" name="Freeform 4">
              <a:extLst>
                <a:ext uri="{FF2B5EF4-FFF2-40B4-BE49-F238E27FC236}">
                  <a16:creationId xmlns:a16="http://schemas.microsoft.com/office/drawing/2014/main" id="{7B8534B7-54CE-4C70-88DF-1808D694DA9F}"/>
                </a:ext>
              </a:extLst>
            </p:cNvPr>
            <p:cNvSpPr>
              <a:spLocks/>
            </p:cNvSpPr>
            <p:nvPr/>
          </p:nvSpPr>
          <p:spPr bwMode="auto">
            <a:xfrm>
              <a:off x="4461" y="1161"/>
              <a:ext cx="96" cy="555"/>
            </a:xfrm>
            <a:custGeom>
              <a:avLst/>
              <a:gdLst>
                <a:gd name="T0" fmla="*/ 0 w 96"/>
                <a:gd name="T1" fmla="*/ 12 h 555"/>
                <a:gd name="T2" fmla="*/ 9 w 96"/>
                <a:gd name="T3" fmla="*/ 7 h 555"/>
                <a:gd name="T4" fmla="*/ 15 w 96"/>
                <a:gd name="T5" fmla="*/ 15 h 555"/>
                <a:gd name="T6" fmla="*/ 25 w 96"/>
                <a:gd name="T7" fmla="*/ 14 h 555"/>
                <a:gd name="T8" fmla="*/ 27 w 96"/>
                <a:gd name="T9" fmla="*/ 24 h 555"/>
                <a:gd name="T10" fmla="*/ 37 w 96"/>
                <a:gd name="T11" fmla="*/ 38 h 555"/>
                <a:gd name="T12" fmla="*/ 35 w 96"/>
                <a:gd name="T13" fmla="*/ 33 h 555"/>
                <a:gd name="T14" fmla="*/ 39 w 96"/>
                <a:gd name="T15" fmla="*/ 51 h 555"/>
                <a:gd name="T16" fmla="*/ 40 w 96"/>
                <a:gd name="T17" fmla="*/ 241 h 555"/>
                <a:gd name="T18" fmla="*/ 44 w 96"/>
                <a:gd name="T19" fmla="*/ 254 h 555"/>
                <a:gd name="T20" fmla="*/ 54 w 96"/>
                <a:gd name="T21" fmla="*/ 268 h 555"/>
                <a:gd name="T22" fmla="*/ 62 w 96"/>
                <a:gd name="T23" fmla="*/ 275 h 555"/>
                <a:gd name="T24" fmla="*/ 78 w 96"/>
                <a:gd name="T25" fmla="*/ 282 h 555"/>
                <a:gd name="T26" fmla="*/ 90 w 96"/>
                <a:gd name="T27" fmla="*/ 283 h 555"/>
                <a:gd name="T28" fmla="*/ 90 w 96"/>
                <a:gd name="T29" fmla="*/ 271 h 555"/>
                <a:gd name="T30" fmla="*/ 86 w 96"/>
                <a:gd name="T31" fmla="*/ 273 h 555"/>
                <a:gd name="T32" fmla="*/ 86 w 96"/>
                <a:gd name="T33" fmla="*/ 281 h 555"/>
                <a:gd name="T34" fmla="*/ 90 w 96"/>
                <a:gd name="T35" fmla="*/ 271 h 555"/>
                <a:gd name="T36" fmla="*/ 78 w 96"/>
                <a:gd name="T37" fmla="*/ 272 h 555"/>
                <a:gd name="T38" fmla="*/ 62 w 96"/>
                <a:gd name="T39" fmla="*/ 279 h 555"/>
                <a:gd name="T40" fmla="*/ 54 w 96"/>
                <a:gd name="T41" fmla="*/ 286 h 555"/>
                <a:gd name="T42" fmla="*/ 44 w 96"/>
                <a:gd name="T43" fmla="*/ 301 h 555"/>
                <a:gd name="T44" fmla="*/ 40 w 96"/>
                <a:gd name="T45" fmla="*/ 314 h 555"/>
                <a:gd name="T46" fmla="*/ 39 w 96"/>
                <a:gd name="T47" fmla="*/ 504 h 555"/>
                <a:gd name="T48" fmla="*/ 35 w 96"/>
                <a:gd name="T49" fmla="*/ 522 h 555"/>
                <a:gd name="T50" fmla="*/ 37 w 96"/>
                <a:gd name="T51" fmla="*/ 517 h 555"/>
                <a:gd name="T52" fmla="*/ 27 w 96"/>
                <a:gd name="T53" fmla="*/ 531 h 555"/>
                <a:gd name="T54" fmla="*/ 25 w 96"/>
                <a:gd name="T55" fmla="*/ 541 h 555"/>
                <a:gd name="T56" fmla="*/ 15 w 96"/>
                <a:gd name="T57" fmla="*/ 540 h 555"/>
                <a:gd name="T58" fmla="*/ 9 w 96"/>
                <a:gd name="T59" fmla="*/ 548 h 555"/>
                <a:gd name="T60" fmla="*/ 0 w 96"/>
                <a:gd name="T61" fmla="*/ 543 h 555"/>
                <a:gd name="T62" fmla="*/ 9 w 96"/>
                <a:gd name="T63" fmla="*/ 554 h 555"/>
                <a:gd name="T64" fmla="*/ 20 w 96"/>
                <a:gd name="T65" fmla="*/ 551 h 555"/>
                <a:gd name="T66" fmla="*/ 29 w 96"/>
                <a:gd name="T67" fmla="*/ 546 h 555"/>
                <a:gd name="T68" fmla="*/ 42 w 96"/>
                <a:gd name="T69" fmla="*/ 534 h 555"/>
                <a:gd name="T70" fmla="*/ 47 w 96"/>
                <a:gd name="T71" fmla="*/ 522 h 555"/>
                <a:gd name="T72" fmla="*/ 50 w 96"/>
                <a:gd name="T73" fmla="*/ 513 h 555"/>
                <a:gd name="T74" fmla="*/ 51 w 96"/>
                <a:gd name="T75" fmla="*/ 323 h 555"/>
                <a:gd name="T76" fmla="*/ 55 w 96"/>
                <a:gd name="T77" fmla="*/ 305 h 555"/>
                <a:gd name="T78" fmla="*/ 53 w 96"/>
                <a:gd name="T79" fmla="*/ 310 h 555"/>
                <a:gd name="T80" fmla="*/ 63 w 96"/>
                <a:gd name="T81" fmla="*/ 295 h 555"/>
                <a:gd name="T82" fmla="*/ 65 w 96"/>
                <a:gd name="T83" fmla="*/ 285 h 555"/>
                <a:gd name="T84" fmla="*/ 75 w 96"/>
                <a:gd name="T85" fmla="*/ 286 h 555"/>
                <a:gd name="T86" fmla="*/ 81 w 96"/>
                <a:gd name="T87" fmla="*/ 278 h 555"/>
                <a:gd name="T88" fmla="*/ 90 w 96"/>
                <a:gd name="T89" fmla="*/ 283 h 555"/>
                <a:gd name="T90" fmla="*/ 92 w 96"/>
                <a:gd name="T91" fmla="*/ 282 h 555"/>
                <a:gd name="T92" fmla="*/ 96 w 96"/>
                <a:gd name="T93" fmla="*/ 277 h 555"/>
                <a:gd name="T94" fmla="*/ 92 w 96"/>
                <a:gd name="T95" fmla="*/ 272 h 555"/>
                <a:gd name="T96" fmla="*/ 81 w 96"/>
                <a:gd name="T97" fmla="*/ 270 h 555"/>
                <a:gd name="T98" fmla="*/ 83 w 96"/>
                <a:gd name="T99" fmla="*/ 271 h 555"/>
                <a:gd name="T100" fmla="*/ 67 w 96"/>
                <a:gd name="T101" fmla="*/ 264 h 555"/>
                <a:gd name="T102" fmla="*/ 69 w 96"/>
                <a:gd name="T103" fmla="*/ 265 h 555"/>
                <a:gd name="T104" fmla="*/ 57 w 96"/>
                <a:gd name="T105" fmla="*/ 253 h 555"/>
                <a:gd name="T106" fmla="*/ 49 w 96"/>
                <a:gd name="T107" fmla="*/ 250 h 555"/>
                <a:gd name="T108" fmla="*/ 52 w 96"/>
                <a:gd name="T109" fmla="*/ 241 h 555"/>
                <a:gd name="T110" fmla="*/ 51 w 96"/>
                <a:gd name="T111" fmla="*/ 51 h 555"/>
                <a:gd name="T112" fmla="*/ 47 w 96"/>
                <a:gd name="T113" fmla="*/ 33 h 555"/>
                <a:gd name="T114" fmla="*/ 42 w 96"/>
                <a:gd name="T115" fmla="*/ 21 h 555"/>
                <a:gd name="T116" fmla="*/ 29 w 96"/>
                <a:gd name="T117" fmla="*/ 9 h 555"/>
                <a:gd name="T118" fmla="*/ 20 w 96"/>
                <a:gd name="T119" fmla="*/ 4 h 555"/>
                <a:gd name="T120" fmla="*/ 9 w 96"/>
                <a:gd name="T121" fmla="*/ 1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0" y="0"/>
                  </a:moveTo>
                  <a:lnTo>
                    <a:pt x="0" y="12"/>
                  </a:lnTo>
                  <a:lnTo>
                    <a:pt x="9" y="13"/>
                  </a:lnTo>
                  <a:lnTo>
                    <a:pt x="9" y="7"/>
                  </a:lnTo>
                  <a:lnTo>
                    <a:pt x="6" y="12"/>
                  </a:lnTo>
                  <a:lnTo>
                    <a:pt x="15" y="15"/>
                  </a:lnTo>
                  <a:lnTo>
                    <a:pt x="22" y="19"/>
                  </a:lnTo>
                  <a:lnTo>
                    <a:pt x="25" y="14"/>
                  </a:lnTo>
                  <a:lnTo>
                    <a:pt x="20" y="18"/>
                  </a:lnTo>
                  <a:lnTo>
                    <a:pt x="27" y="24"/>
                  </a:lnTo>
                  <a:lnTo>
                    <a:pt x="33" y="30"/>
                  </a:lnTo>
                  <a:lnTo>
                    <a:pt x="37" y="38"/>
                  </a:lnTo>
                  <a:lnTo>
                    <a:pt x="41" y="33"/>
                  </a:lnTo>
                  <a:lnTo>
                    <a:pt x="35" y="33"/>
                  </a:lnTo>
                  <a:lnTo>
                    <a:pt x="38" y="42"/>
                  </a:lnTo>
                  <a:lnTo>
                    <a:pt x="39" y="51"/>
                  </a:lnTo>
                  <a:lnTo>
                    <a:pt x="39" y="232"/>
                  </a:lnTo>
                  <a:lnTo>
                    <a:pt x="40" y="241"/>
                  </a:lnTo>
                  <a:lnTo>
                    <a:pt x="43" y="250"/>
                  </a:lnTo>
                  <a:lnTo>
                    <a:pt x="44" y="254"/>
                  </a:lnTo>
                  <a:lnTo>
                    <a:pt x="48" y="262"/>
                  </a:lnTo>
                  <a:lnTo>
                    <a:pt x="54" y="268"/>
                  </a:lnTo>
                  <a:lnTo>
                    <a:pt x="60" y="274"/>
                  </a:lnTo>
                  <a:lnTo>
                    <a:pt x="62" y="275"/>
                  </a:lnTo>
                  <a:lnTo>
                    <a:pt x="70" y="279"/>
                  </a:lnTo>
                  <a:lnTo>
                    <a:pt x="78" y="282"/>
                  </a:lnTo>
                  <a:lnTo>
                    <a:pt x="81" y="282"/>
                  </a:lnTo>
                  <a:lnTo>
                    <a:pt x="90" y="283"/>
                  </a:lnTo>
                  <a:lnTo>
                    <a:pt x="90" y="277"/>
                  </a:lnTo>
                  <a:lnTo>
                    <a:pt x="90" y="271"/>
                  </a:lnTo>
                  <a:lnTo>
                    <a:pt x="88" y="272"/>
                  </a:lnTo>
                  <a:lnTo>
                    <a:pt x="86" y="273"/>
                  </a:lnTo>
                  <a:lnTo>
                    <a:pt x="84" y="277"/>
                  </a:lnTo>
                  <a:lnTo>
                    <a:pt x="86" y="281"/>
                  </a:lnTo>
                  <a:lnTo>
                    <a:pt x="88" y="282"/>
                  </a:lnTo>
                  <a:lnTo>
                    <a:pt x="90" y="271"/>
                  </a:lnTo>
                  <a:lnTo>
                    <a:pt x="81" y="272"/>
                  </a:lnTo>
                  <a:lnTo>
                    <a:pt x="78" y="272"/>
                  </a:lnTo>
                  <a:lnTo>
                    <a:pt x="70" y="275"/>
                  </a:lnTo>
                  <a:lnTo>
                    <a:pt x="62" y="279"/>
                  </a:lnTo>
                  <a:lnTo>
                    <a:pt x="60" y="280"/>
                  </a:lnTo>
                  <a:lnTo>
                    <a:pt x="54" y="286"/>
                  </a:lnTo>
                  <a:lnTo>
                    <a:pt x="48" y="293"/>
                  </a:lnTo>
                  <a:lnTo>
                    <a:pt x="44" y="301"/>
                  </a:lnTo>
                  <a:lnTo>
                    <a:pt x="43" y="305"/>
                  </a:lnTo>
                  <a:lnTo>
                    <a:pt x="40" y="314"/>
                  </a:lnTo>
                  <a:lnTo>
                    <a:pt x="39" y="323"/>
                  </a:lnTo>
                  <a:lnTo>
                    <a:pt x="39" y="504"/>
                  </a:lnTo>
                  <a:lnTo>
                    <a:pt x="38" y="513"/>
                  </a:lnTo>
                  <a:lnTo>
                    <a:pt x="35" y="522"/>
                  </a:lnTo>
                  <a:lnTo>
                    <a:pt x="41" y="522"/>
                  </a:lnTo>
                  <a:lnTo>
                    <a:pt x="37" y="517"/>
                  </a:lnTo>
                  <a:lnTo>
                    <a:pt x="33" y="525"/>
                  </a:lnTo>
                  <a:lnTo>
                    <a:pt x="27" y="531"/>
                  </a:lnTo>
                  <a:lnTo>
                    <a:pt x="20" y="537"/>
                  </a:lnTo>
                  <a:lnTo>
                    <a:pt x="25" y="541"/>
                  </a:lnTo>
                  <a:lnTo>
                    <a:pt x="22" y="536"/>
                  </a:lnTo>
                  <a:lnTo>
                    <a:pt x="15" y="540"/>
                  </a:lnTo>
                  <a:lnTo>
                    <a:pt x="6" y="543"/>
                  </a:lnTo>
                  <a:lnTo>
                    <a:pt x="9" y="548"/>
                  </a:lnTo>
                  <a:lnTo>
                    <a:pt x="9" y="542"/>
                  </a:lnTo>
                  <a:lnTo>
                    <a:pt x="0" y="543"/>
                  </a:lnTo>
                  <a:lnTo>
                    <a:pt x="0" y="555"/>
                  </a:lnTo>
                  <a:lnTo>
                    <a:pt x="9" y="554"/>
                  </a:lnTo>
                  <a:lnTo>
                    <a:pt x="11" y="554"/>
                  </a:lnTo>
                  <a:lnTo>
                    <a:pt x="20" y="551"/>
                  </a:lnTo>
                  <a:lnTo>
                    <a:pt x="27" y="547"/>
                  </a:lnTo>
                  <a:lnTo>
                    <a:pt x="29" y="546"/>
                  </a:lnTo>
                  <a:lnTo>
                    <a:pt x="36" y="540"/>
                  </a:lnTo>
                  <a:lnTo>
                    <a:pt x="42" y="534"/>
                  </a:lnTo>
                  <a:lnTo>
                    <a:pt x="46" y="526"/>
                  </a:lnTo>
                  <a:lnTo>
                    <a:pt x="47" y="522"/>
                  </a:lnTo>
                  <a:lnTo>
                    <a:pt x="50" y="513"/>
                  </a:lnTo>
                  <a:lnTo>
                    <a:pt x="51" y="504"/>
                  </a:lnTo>
                  <a:lnTo>
                    <a:pt x="51" y="323"/>
                  </a:lnTo>
                  <a:lnTo>
                    <a:pt x="52" y="314"/>
                  </a:lnTo>
                  <a:lnTo>
                    <a:pt x="55" y="305"/>
                  </a:lnTo>
                  <a:lnTo>
                    <a:pt x="49" y="305"/>
                  </a:lnTo>
                  <a:lnTo>
                    <a:pt x="53" y="310"/>
                  </a:lnTo>
                  <a:lnTo>
                    <a:pt x="57" y="302"/>
                  </a:lnTo>
                  <a:lnTo>
                    <a:pt x="63" y="295"/>
                  </a:lnTo>
                  <a:lnTo>
                    <a:pt x="69" y="289"/>
                  </a:lnTo>
                  <a:lnTo>
                    <a:pt x="65" y="285"/>
                  </a:lnTo>
                  <a:lnTo>
                    <a:pt x="67" y="290"/>
                  </a:lnTo>
                  <a:lnTo>
                    <a:pt x="75" y="286"/>
                  </a:lnTo>
                  <a:lnTo>
                    <a:pt x="83" y="283"/>
                  </a:lnTo>
                  <a:lnTo>
                    <a:pt x="81" y="278"/>
                  </a:lnTo>
                  <a:lnTo>
                    <a:pt x="81" y="284"/>
                  </a:lnTo>
                  <a:lnTo>
                    <a:pt x="90" y="283"/>
                  </a:lnTo>
                  <a:lnTo>
                    <a:pt x="92" y="282"/>
                  </a:lnTo>
                  <a:lnTo>
                    <a:pt x="94" y="281"/>
                  </a:lnTo>
                  <a:lnTo>
                    <a:pt x="96" y="277"/>
                  </a:lnTo>
                  <a:lnTo>
                    <a:pt x="94" y="273"/>
                  </a:lnTo>
                  <a:lnTo>
                    <a:pt x="92" y="272"/>
                  </a:lnTo>
                  <a:lnTo>
                    <a:pt x="90" y="271"/>
                  </a:lnTo>
                  <a:lnTo>
                    <a:pt x="81" y="270"/>
                  </a:lnTo>
                  <a:lnTo>
                    <a:pt x="81" y="276"/>
                  </a:lnTo>
                  <a:lnTo>
                    <a:pt x="83" y="271"/>
                  </a:lnTo>
                  <a:lnTo>
                    <a:pt x="75" y="268"/>
                  </a:lnTo>
                  <a:lnTo>
                    <a:pt x="67" y="264"/>
                  </a:lnTo>
                  <a:lnTo>
                    <a:pt x="65" y="269"/>
                  </a:lnTo>
                  <a:lnTo>
                    <a:pt x="69" y="265"/>
                  </a:lnTo>
                  <a:lnTo>
                    <a:pt x="63" y="259"/>
                  </a:lnTo>
                  <a:lnTo>
                    <a:pt x="57" y="253"/>
                  </a:lnTo>
                  <a:lnTo>
                    <a:pt x="53" y="245"/>
                  </a:lnTo>
                  <a:lnTo>
                    <a:pt x="49" y="250"/>
                  </a:lnTo>
                  <a:lnTo>
                    <a:pt x="55" y="250"/>
                  </a:lnTo>
                  <a:lnTo>
                    <a:pt x="52" y="241"/>
                  </a:lnTo>
                  <a:lnTo>
                    <a:pt x="51" y="232"/>
                  </a:lnTo>
                  <a:lnTo>
                    <a:pt x="51" y="51"/>
                  </a:lnTo>
                  <a:lnTo>
                    <a:pt x="50" y="42"/>
                  </a:lnTo>
                  <a:lnTo>
                    <a:pt x="47" y="33"/>
                  </a:lnTo>
                  <a:lnTo>
                    <a:pt x="46" y="29"/>
                  </a:lnTo>
                  <a:lnTo>
                    <a:pt x="42" y="21"/>
                  </a:lnTo>
                  <a:lnTo>
                    <a:pt x="36" y="15"/>
                  </a:lnTo>
                  <a:lnTo>
                    <a:pt x="29" y="9"/>
                  </a:lnTo>
                  <a:lnTo>
                    <a:pt x="27" y="8"/>
                  </a:lnTo>
                  <a:lnTo>
                    <a:pt x="20" y="4"/>
                  </a:lnTo>
                  <a:lnTo>
                    <a:pt x="11" y="1"/>
                  </a:lnTo>
                  <a:lnTo>
                    <a:pt x="9"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1443" name="Rectangle 5">
            <a:extLst>
              <a:ext uri="{FF2B5EF4-FFF2-40B4-BE49-F238E27FC236}">
                <a16:creationId xmlns:a16="http://schemas.microsoft.com/office/drawing/2014/main" id="{D38E0010-025F-4189-9A0C-8ED2B97687BF}"/>
              </a:ext>
            </a:extLst>
          </p:cNvPr>
          <p:cNvSpPr>
            <a:spLocks noChangeArrowheads="1"/>
          </p:cNvSpPr>
          <p:nvPr/>
        </p:nvSpPr>
        <p:spPr bwMode="auto">
          <a:xfrm>
            <a:off x="8729664" y="1935163"/>
            <a:ext cx="1843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intravaskulární</a:t>
            </a:r>
            <a:endParaRPr lang="cs-CZ" altLang="en-US" sz="2400">
              <a:latin typeface="Times New Roman" panose="02020603050405020304" pitchFamily="18" charset="0"/>
            </a:endParaRPr>
          </a:p>
        </p:txBody>
      </p:sp>
      <p:sp>
        <p:nvSpPr>
          <p:cNvPr id="61444" name="Rectangle 6">
            <a:extLst>
              <a:ext uri="{FF2B5EF4-FFF2-40B4-BE49-F238E27FC236}">
                <a16:creationId xmlns:a16="http://schemas.microsoft.com/office/drawing/2014/main" id="{26160E47-6B50-4880-9623-305E9D0EA628}"/>
              </a:ext>
            </a:extLst>
          </p:cNvPr>
          <p:cNvSpPr>
            <a:spLocks noChangeArrowheads="1"/>
          </p:cNvSpPr>
          <p:nvPr/>
        </p:nvSpPr>
        <p:spPr bwMode="auto">
          <a:xfrm>
            <a:off x="8729664" y="2300288"/>
            <a:ext cx="989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tekutina</a:t>
            </a:r>
            <a:endParaRPr lang="cs-CZ" altLang="en-US" sz="2400">
              <a:latin typeface="Times New Roman" panose="02020603050405020304" pitchFamily="18" charset="0"/>
            </a:endParaRPr>
          </a:p>
        </p:txBody>
      </p:sp>
      <p:grpSp>
        <p:nvGrpSpPr>
          <p:cNvPr id="61445" name="Group 7">
            <a:extLst>
              <a:ext uri="{FF2B5EF4-FFF2-40B4-BE49-F238E27FC236}">
                <a16:creationId xmlns:a16="http://schemas.microsoft.com/office/drawing/2014/main" id="{289F8D6B-D493-49E5-A34F-F0E5A55EC6ED}"/>
              </a:ext>
            </a:extLst>
          </p:cNvPr>
          <p:cNvGrpSpPr>
            <a:grpSpLocks/>
          </p:cNvGrpSpPr>
          <p:nvPr/>
        </p:nvGrpSpPr>
        <p:grpSpPr bwMode="auto">
          <a:xfrm>
            <a:off x="7131050" y="1851025"/>
            <a:ext cx="1443038" cy="844550"/>
            <a:chOff x="3554" y="1166"/>
            <a:chExt cx="887" cy="532"/>
          </a:xfrm>
        </p:grpSpPr>
        <p:sp>
          <p:nvSpPr>
            <p:cNvPr id="61493" name="Rectangle 8">
              <a:extLst>
                <a:ext uri="{FF2B5EF4-FFF2-40B4-BE49-F238E27FC236}">
                  <a16:creationId xmlns:a16="http://schemas.microsoft.com/office/drawing/2014/main" id="{CE68553C-DAEB-463A-8E89-8CFE726844DC}"/>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4" name="Rectangle 9">
              <a:extLst>
                <a:ext uri="{FF2B5EF4-FFF2-40B4-BE49-F238E27FC236}">
                  <a16:creationId xmlns:a16="http://schemas.microsoft.com/office/drawing/2014/main" id="{457B82D4-3B2A-4504-AAD2-F7C1500F12F4}"/>
                </a:ext>
              </a:extLst>
            </p:cNvPr>
            <p:cNvSpPr>
              <a:spLocks noChangeArrowheads="1"/>
            </p:cNvSpPr>
            <p:nvPr/>
          </p:nvSpPr>
          <p:spPr bwMode="auto">
            <a:xfrm>
              <a:off x="3554" y="1166"/>
              <a:ext cx="886" cy="531"/>
            </a:xfrm>
            <a:prstGeom prst="rect">
              <a:avLst/>
            </a:prstGeom>
            <a:solidFill>
              <a:srgbClr val="FF9999"/>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5" name="Rectangle 10">
              <a:extLst>
                <a:ext uri="{FF2B5EF4-FFF2-40B4-BE49-F238E27FC236}">
                  <a16:creationId xmlns:a16="http://schemas.microsoft.com/office/drawing/2014/main" id="{37FE4222-DC43-4C39-86EC-A730A2EEBF2F}"/>
                </a:ext>
              </a:extLst>
            </p:cNvPr>
            <p:cNvSpPr>
              <a:spLocks noChangeArrowheads="1"/>
            </p:cNvSpPr>
            <p:nvPr/>
          </p:nvSpPr>
          <p:spPr bwMode="auto">
            <a:xfrm>
              <a:off x="3554" y="1166"/>
              <a:ext cx="887" cy="53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6" name="Rectangle 11">
              <a:extLst>
                <a:ext uri="{FF2B5EF4-FFF2-40B4-BE49-F238E27FC236}">
                  <a16:creationId xmlns:a16="http://schemas.microsoft.com/office/drawing/2014/main" id="{3C90E81F-881E-437A-A748-1CE00E5AD8E0}"/>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1446" name="Rectangle 12">
            <a:extLst>
              <a:ext uri="{FF2B5EF4-FFF2-40B4-BE49-F238E27FC236}">
                <a16:creationId xmlns:a16="http://schemas.microsoft.com/office/drawing/2014/main" id="{78725250-BB7F-4DED-9AF3-A795A1F3DECD}"/>
              </a:ext>
            </a:extLst>
          </p:cNvPr>
          <p:cNvSpPr>
            <a:spLocks noChangeArrowheads="1"/>
          </p:cNvSpPr>
          <p:nvPr/>
        </p:nvSpPr>
        <p:spPr bwMode="auto">
          <a:xfrm>
            <a:off x="4235451" y="3194050"/>
            <a:ext cx="3444875" cy="977900"/>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47" name="Freeform 13">
            <a:extLst>
              <a:ext uri="{FF2B5EF4-FFF2-40B4-BE49-F238E27FC236}">
                <a16:creationId xmlns:a16="http://schemas.microsoft.com/office/drawing/2014/main" id="{106051B4-1C4C-4687-824D-C12A170F8DD0}"/>
              </a:ext>
            </a:extLst>
          </p:cNvPr>
          <p:cNvSpPr>
            <a:spLocks/>
          </p:cNvSpPr>
          <p:nvPr/>
        </p:nvSpPr>
        <p:spPr bwMode="auto">
          <a:xfrm>
            <a:off x="1857376" y="4610100"/>
            <a:ext cx="8512175" cy="1460500"/>
          </a:xfrm>
          <a:custGeom>
            <a:avLst/>
            <a:gdLst>
              <a:gd name="T0" fmla="*/ 345262173 w 5362"/>
              <a:gd name="T1" fmla="*/ 2520950 h 920"/>
              <a:gd name="T2" fmla="*/ 272176875 w 5362"/>
              <a:gd name="T3" fmla="*/ 17641889 h 920"/>
              <a:gd name="T4" fmla="*/ 201612476 w 5362"/>
              <a:gd name="T5" fmla="*/ 47883762 h 920"/>
              <a:gd name="T6" fmla="*/ 141128748 w 5362"/>
              <a:gd name="T7" fmla="*/ 88206264 h 920"/>
              <a:gd name="T8" fmla="*/ 88206255 w 5362"/>
              <a:gd name="T9" fmla="*/ 141128762 h 920"/>
              <a:gd name="T10" fmla="*/ 47883757 w 5362"/>
              <a:gd name="T11" fmla="*/ 201612496 h 920"/>
              <a:gd name="T12" fmla="*/ 17640300 w 5362"/>
              <a:gd name="T13" fmla="*/ 272176902 h 920"/>
              <a:gd name="T14" fmla="*/ 2520950 w 5362"/>
              <a:gd name="T15" fmla="*/ 345262208 h 920"/>
              <a:gd name="T16" fmla="*/ 0 w 5362"/>
              <a:gd name="T17" fmla="*/ 1932960918 h 920"/>
              <a:gd name="T18" fmla="*/ 7559675 w 5362"/>
              <a:gd name="T19" fmla="*/ 2011084948 h 920"/>
              <a:gd name="T20" fmla="*/ 30241876 w 5362"/>
              <a:gd name="T21" fmla="*/ 2081649304 h 920"/>
              <a:gd name="T22" fmla="*/ 65524063 w 5362"/>
              <a:gd name="T23" fmla="*/ 2147173349 h 920"/>
              <a:gd name="T24" fmla="*/ 113406246 w 5362"/>
              <a:gd name="T25" fmla="*/ 2147483647 h 920"/>
              <a:gd name="T26" fmla="*/ 171370612 w 5362"/>
              <a:gd name="T27" fmla="*/ 2147483647 h 920"/>
              <a:gd name="T28" fmla="*/ 236894700 w 5362"/>
              <a:gd name="T29" fmla="*/ 2147483647 h 920"/>
              <a:gd name="T30" fmla="*/ 307459050 w 5362"/>
              <a:gd name="T31" fmla="*/ 2147483647 h 920"/>
              <a:gd name="T32" fmla="*/ 385584659 w 5362"/>
              <a:gd name="T33" fmla="*/ 2147483647 h 920"/>
              <a:gd name="T34" fmla="*/ 2147483647 w 5362"/>
              <a:gd name="T35" fmla="*/ 2147483647 h 920"/>
              <a:gd name="T36" fmla="*/ 2147483647 w 5362"/>
              <a:gd name="T37" fmla="*/ 2147483647 h 920"/>
              <a:gd name="T38" fmla="*/ 2147483647 w 5362"/>
              <a:gd name="T39" fmla="*/ 2147483647 h 920"/>
              <a:gd name="T40" fmla="*/ 2147483647 w 5362"/>
              <a:gd name="T41" fmla="*/ 2147483647 h 920"/>
              <a:gd name="T42" fmla="*/ 2147483647 w 5362"/>
              <a:gd name="T43" fmla="*/ 2147483647 h 920"/>
              <a:gd name="T44" fmla="*/ 2147483647 w 5362"/>
              <a:gd name="T45" fmla="*/ 2116931482 h 920"/>
              <a:gd name="T46" fmla="*/ 2147483647 w 5362"/>
              <a:gd name="T47" fmla="*/ 2046367126 h 920"/>
              <a:gd name="T48" fmla="*/ 2147483647 w 5362"/>
              <a:gd name="T49" fmla="*/ 1973283408 h 920"/>
              <a:gd name="T50" fmla="*/ 2147483647 w 5362"/>
              <a:gd name="T51" fmla="*/ 385584697 h 920"/>
              <a:gd name="T52" fmla="*/ 2147483647 w 5362"/>
              <a:gd name="T53" fmla="*/ 307459080 h 920"/>
              <a:gd name="T54" fmla="*/ 2147483647 w 5362"/>
              <a:gd name="T55" fmla="*/ 236894724 h 920"/>
              <a:gd name="T56" fmla="*/ 2147483647 w 5362"/>
              <a:gd name="T57" fmla="*/ 171370629 h 920"/>
              <a:gd name="T58" fmla="*/ 2147483647 w 5362"/>
              <a:gd name="T59" fmla="*/ 113407845 h 920"/>
              <a:gd name="T60" fmla="*/ 2147483647 w 5362"/>
              <a:gd name="T61" fmla="*/ 65524070 h 920"/>
              <a:gd name="T62" fmla="*/ 2147483647 w 5362"/>
              <a:gd name="T63" fmla="*/ 30241879 h 920"/>
              <a:gd name="T64" fmla="*/ 2147483647 w 5362"/>
              <a:gd name="T65" fmla="*/ 7561264 h 920"/>
              <a:gd name="T66" fmla="*/ 2147483647 w 5362"/>
              <a:gd name="T67" fmla="*/ 0 h 9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2"/>
              <a:gd name="T103" fmla="*/ 0 h 920"/>
              <a:gd name="T104" fmla="*/ 5362 w 5362"/>
              <a:gd name="T105" fmla="*/ 920 h 9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2" h="920">
                <a:moveTo>
                  <a:pt x="153" y="0"/>
                </a:moveTo>
                <a:lnTo>
                  <a:pt x="137" y="1"/>
                </a:lnTo>
                <a:lnTo>
                  <a:pt x="122" y="3"/>
                </a:lnTo>
                <a:lnTo>
                  <a:pt x="108" y="7"/>
                </a:lnTo>
                <a:lnTo>
                  <a:pt x="94" y="12"/>
                </a:lnTo>
                <a:lnTo>
                  <a:pt x="80" y="19"/>
                </a:lnTo>
                <a:lnTo>
                  <a:pt x="68" y="26"/>
                </a:lnTo>
                <a:lnTo>
                  <a:pt x="56" y="35"/>
                </a:lnTo>
                <a:lnTo>
                  <a:pt x="45" y="45"/>
                </a:lnTo>
                <a:lnTo>
                  <a:pt x="35" y="56"/>
                </a:lnTo>
                <a:lnTo>
                  <a:pt x="26" y="68"/>
                </a:lnTo>
                <a:lnTo>
                  <a:pt x="19" y="80"/>
                </a:lnTo>
                <a:lnTo>
                  <a:pt x="12" y="94"/>
                </a:lnTo>
                <a:lnTo>
                  <a:pt x="7" y="108"/>
                </a:lnTo>
                <a:lnTo>
                  <a:pt x="3" y="122"/>
                </a:lnTo>
                <a:lnTo>
                  <a:pt x="1" y="137"/>
                </a:lnTo>
                <a:lnTo>
                  <a:pt x="0" y="153"/>
                </a:lnTo>
                <a:lnTo>
                  <a:pt x="0" y="767"/>
                </a:lnTo>
                <a:lnTo>
                  <a:pt x="1" y="783"/>
                </a:lnTo>
                <a:lnTo>
                  <a:pt x="3" y="798"/>
                </a:lnTo>
                <a:lnTo>
                  <a:pt x="7" y="812"/>
                </a:lnTo>
                <a:lnTo>
                  <a:pt x="12" y="826"/>
                </a:lnTo>
                <a:lnTo>
                  <a:pt x="19" y="840"/>
                </a:lnTo>
                <a:lnTo>
                  <a:pt x="26" y="852"/>
                </a:lnTo>
                <a:lnTo>
                  <a:pt x="35" y="864"/>
                </a:lnTo>
                <a:lnTo>
                  <a:pt x="45" y="875"/>
                </a:lnTo>
                <a:lnTo>
                  <a:pt x="56" y="885"/>
                </a:lnTo>
                <a:lnTo>
                  <a:pt x="68" y="894"/>
                </a:lnTo>
                <a:lnTo>
                  <a:pt x="80" y="901"/>
                </a:lnTo>
                <a:lnTo>
                  <a:pt x="94" y="908"/>
                </a:lnTo>
                <a:lnTo>
                  <a:pt x="108" y="913"/>
                </a:lnTo>
                <a:lnTo>
                  <a:pt x="122" y="917"/>
                </a:lnTo>
                <a:lnTo>
                  <a:pt x="137" y="919"/>
                </a:lnTo>
                <a:lnTo>
                  <a:pt x="153" y="920"/>
                </a:lnTo>
                <a:lnTo>
                  <a:pt x="5209" y="920"/>
                </a:lnTo>
                <a:lnTo>
                  <a:pt x="5225" y="919"/>
                </a:lnTo>
                <a:lnTo>
                  <a:pt x="5240" y="917"/>
                </a:lnTo>
                <a:lnTo>
                  <a:pt x="5254" y="913"/>
                </a:lnTo>
                <a:lnTo>
                  <a:pt x="5268" y="908"/>
                </a:lnTo>
                <a:lnTo>
                  <a:pt x="5282" y="901"/>
                </a:lnTo>
                <a:lnTo>
                  <a:pt x="5294" y="894"/>
                </a:lnTo>
                <a:lnTo>
                  <a:pt x="5306" y="885"/>
                </a:lnTo>
                <a:lnTo>
                  <a:pt x="5317" y="875"/>
                </a:lnTo>
                <a:lnTo>
                  <a:pt x="5327" y="864"/>
                </a:lnTo>
                <a:lnTo>
                  <a:pt x="5336" y="852"/>
                </a:lnTo>
                <a:lnTo>
                  <a:pt x="5343" y="840"/>
                </a:lnTo>
                <a:lnTo>
                  <a:pt x="5350" y="826"/>
                </a:lnTo>
                <a:lnTo>
                  <a:pt x="5355" y="812"/>
                </a:lnTo>
                <a:lnTo>
                  <a:pt x="5359" y="798"/>
                </a:lnTo>
                <a:lnTo>
                  <a:pt x="5361" y="783"/>
                </a:lnTo>
                <a:lnTo>
                  <a:pt x="5362" y="767"/>
                </a:lnTo>
                <a:lnTo>
                  <a:pt x="5362" y="153"/>
                </a:lnTo>
                <a:lnTo>
                  <a:pt x="5361" y="137"/>
                </a:lnTo>
                <a:lnTo>
                  <a:pt x="5359" y="122"/>
                </a:lnTo>
                <a:lnTo>
                  <a:pt x="5355" y="108"/>
                </a:lnTo>
                <a:lnTo>
                  <a:pt x="5350" y="94"/>
                </a:lnTo>
                <a:lnTo>
                  <a:pt x="5343" y="80"/>
                </a:lnTo>
                <a:lnTo>
                  <a:pt x="5336" y="68"/>
                </a:lnTo>
                <a:lnTo>
                  <a:pt x="5327" y="56"/>
                </a:lnTo>
                <a:lnTo>
                  <a:pt x="5317" y="45"/>
                </a:lnTo>
                <a:lnTo>
                  <a:pt x="5306" y="35"/>
                </a:lnTo>
                <a:lnTo>
                  <a:pt x="5294" y="26"/>
                </a:lnTo>
                <a:lnTo>
                  <a:pt x="5282" y="19"/>
                </a:lnTo>
                <a:lnTo>
                  <a:pt x="5268" y="12"/>
                </a:lnTo>
                <a:lnTo>
                  <a:pt x="5254" y="7"/>
                </a:lnTo>
                <a:lnTo>
                  <a:pt x="5240" y="3"/>
                </a:lnTo>
                <a:lnTo>
                  <a:pt x="5225" y="1"/>
                </a:lnTo>
                <a:lnTo>
                  <a:pt x="5209" y="0"/>
                </a:lnTo>
                <a:lnTo>
                  <a:pt x="153" y="0"/>
                </a:lnTo>
                <a:close/>
              </a:path>
            </a:pathLst>
          </a:custGeom>
          <a:solidFill>
            <a:srgbClr val="00CC99"/>
          </a:solidFill>
          <a:ln w="190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1448" name="Group 14">
            <a:extLst>
              <a:ext uri="{FF2B5EF4-FFF2-40B4-BE49-F238E27FC236}">
                <a16:creationId xmlns:a16="http://schemas.microsoft.com/office/drawing/2014/main" id="{FA56707D-8DB2-4A8B-AA46-9E3310BCE39C}"/>
              </a:ext>
            </a:extLst>
          </p:cNvPr>
          <p:cNvGrpSpPr>
            <a:grpSpLocks/>
          </p:cNvGrpSpPr>
          <p:nvPr/>
        </p:nvGrpSpPr>
        <p:grpSpPr bwMode="auto">
          <a:xfrm>
            <a:off x="6124576" y="2690814"/>
            <a:ext cx="169863" cy="498475"/>
            <a:chOff x="3104" y="1695"/>
            <a:chExt cx="107" cy="314"/>
          </a:xfrm>
        </p:grpSpPr>
        <p:sp>
          <p:nvSpPr>
            <p:cNvPr id="61491" name="Rectangle 15">
              <a:extLst>
                <a:ext uri="{FF2B5EF4-FFF2-40B4-BE49-F238E27FC236}">
                  <a16:creationId xmlns:a16="http://schemas.microsoft.com/office/drawing/2014/main" id="{A30CF1E1-E406-4C8C-9DBA-9BEA0234C02C}"/>
                </a:ext>
              </a:extLst>
            </p:cNvPr>
            <p:cNvSpPr>
              <a:spLocks noChangeArrowheads="1"/>
            </p:cNvSpPr>
            <p:nvPr/>
          </p:nvSpPr>
          <p:spPr bwMode="auto">
            <a:xfrm>
              <a:off x="3145" y="1800"/>
              <a:ext cx="24" cy="2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2" name="Freeform 16">
              <a:extLst>
                <a:ext uri="{FF2B5EF4-FFF2-40B4-BE49-F238E27FC236}">
                  <a16:creationId xmlns:a16="http://schemas.microsoft.com/office/drawing/2014/main" id="{B35B1096-DCB0-4A58-8DDE-BB0DCDECBCAF}"/>
                </a:ext>
              </a:extLst>
            </p:cNvPr>
            <p:cNvSpPr>
              <a:spLocks/>
            </p:cNvSpPr>
            <p:nvPr/>
          </p:nvSpPr>
          <p:spPr bwMode="auto">
            <a:xfrm>
              <a:off x="3104" y="1695"/>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1449" name="Group 17">
            <a:extLst>
              <a:ext uri="{FF2B5EF4-FFF2-40B4-BE49-F238E27FC236}">
                <a16:creationId xmlns:a16="http://schemas.microsoft.com/office/drawing/2014/main" id="{2C1B8675-9E2F-4EF4-80C6-90107EE6FDE1}"/>
              </a:ext>
            </a:extLst>
          </p:cNvPr>
          <p:cNvGrpSpPr>
            <a:grpSpLocks/>
          </p:cNvGrpSpPr>
          <p:nvPr/>
        </p:nvGrpSpPr>
        <p:grpSpPr bwMode="auto">
          <a:xfrm>
            <a:off x="5808663" y="2695576"/>
            <a:ext cx="169862" cy="473075"/>
            <a:chOff x="2905" y="1698"/>
            <a:chExt cx="107" cy="298"/>
          </a:xfrm>
        </p:grpSpPr>
        <p:sp>
          <p:nvSpPr>
            <p:cNvPr id="61489" name="Rectangle 18">
              <a:extLst>
                <a:ext uri="{FF2B5EF4-FFF2-40B4-BE49-F238E27FC236}">
                  <a16:creationId xmlns:a16="http://schemas.microsoft.com/office/drawing/2014/main" id="{85F7BEDC-6B3B-49B6-9EB5-79C9303FECCC}"/>
                </a:ext>
              </a:extLst>
            </p:cNvPr>
            <p:cNvSpPr>
              <a:spLocks noChangeArrowheads="1"/>
            </p:cNvSpPr>
            <p:nvPr/>
          </p:nvSpPr>
          <p:spPr bwMode="auto">
            <a:xfrm>
              <a:off x="2947" y="1698"/>
              <a:ext cx="24"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0" name="Freeform 19">
              <a:extLst>
                <a:ext uri="{FF2B5EF4-FFF2-40B4-BE49-F238E27FC236}">
                  <a16:creationId xmlns:a16="http://schemas.microsoft.com/office/drawing/2014/main" id="{22B20E0F-C3E3-42C7-AC48-DBA37B9B3442}"/>
                </a:ext>
              </a:extLst>
            </p:cNvPr>
            <p:cNvSpPr>
              <a:spLocks/>
            </p:cNvSpPr>
            <p:nvPr/>
          </p:nvSpPr>
          <p:spPr bwMode="auto">
            <a:xfrm>
              <a:off x="2905" y="188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1450" name="Group 20">
            <a:extLst>
              <a:ext uri="{FF2B5EF4-FFF2-40B4-BE49-F238E27FC236}">
                <a16:creationId xmlns:a16="http://schemas.microsoft.com/office/drawing/2014/main" id="{841166EA-ED31-45CB-9AAD-3D1181110F7F}"/>
              </a:ext>
            </a:extLst>
          </p:cNvPr>
          <p:cNvGrpSpPr>
            <a:grpSpLocks/>
          </p:cNvGrpSpPr>
          <p:nvPr/>
        </p:nvGrpSpPr>
        <p:grpSpPr bwMode="auto">
          <a:xfrm>
            <a:off x="6238876" y="4152900"/>
            <a:ext cx="169863" cy="412750"/>
            <a:chOff x="2827" y="2616"/>
            <a:chExt cx="107" cy="260"/>
          </a:xfrm>
        </p:grpSpPr>
        <p:sp>
          <p:nvSpPr>
            <p:cNvPr id="61487" name="Rectangle 21">
              <a:extLst>
                <a:ext uri="{FF2B5EF4-FFF2-40B4-BE49-F238E27FC236}">
                  <a16:creationId xmlns:a16="http://schemas.microsoft.com/office/drawing/2014/main" id="{63630C35-65FB-44B5-B396-B55DE8985302}"/>
                </a:ext>
              </a:extLst>
            </p:cNvPr>
            <p:cNvSpPr>
              <a:spLocks noChangeArrowheads="1"/>
            </p:cNvSpPr>
            <p:nvPr/>
          </p:nvSpPr>
          <p:spPr bwMode="auto">
            <a:xfrm>
              <a:off x="2868" y="2721"/>
              <a:ext cx="24" cy="1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8" name="Freeform 22">
              <a:extLst>
                <a:ext uri="{FF2B5EF4-FFF2-40B4-BE49-F238E27FC236}">
                  <a16:creationId xmlns:a16="http://schemas.microsoft.com/office/drawing/2014/main" id="{44AD0CB5-A7EA-4217-9863-F3A588A0E2E8}"/>
                </a:ext>
              </a:extLst>
            </p:cNvPr>
            <p:cNvSpPr>
              <a:spLocks/>
            </p:cNvSpPr>
            <p:nvPr/>
          </p:nvSpPr>
          <p:spPr bwMode="auto">
            <a:xfrm>
              <a:off x="2827" y="2616"/>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1451" name="Group 23">
            <a:extLst>
              <a:ext uri="{FF2B5EF4-FFF2-40B4-BE49-F238E27FC236}">
                <a16:creationId xmlns:a16="http://schemas.microsoft.com/office/drawing/2014/main" id="{2DB49F84-1650-4118-BC96-AF69F6AE4185}"/>
              </a:ext>
            </a:extLst>
          </p:cNvPr>
          <p:cNvGrpSpPr>
            <a:grpSpLocks/>
          </p:cNvGrpSpPr>
          <p:nvPr/>
        </p:nvGrpSpPr>
        <p:grpSpPr bwMode="auto">
          <a:xfrm>
            <a:off x="5776913" y="4175126"/>
            <a:ext cx="169862" cy="411163"/>
            <a:chOff x="2536" y="2630"/>
            <a:chExt cx="107" cy="259"/>
          </a:xfrm>
        </p:grpSpPr>
        <p:sp>
          <p:nvSpPr>
            <p:cNvPr id="61485" name="Rectangle 24">
              <a:extLst>
                <a:ext uri="{FF2B5EF4-FFF2-40B4-BE49-F238E27FC236}">
                  <a16:creationId xmlns:a16="http://schemas.microsoft.com/office/drawing/2014/main" id="{EE536AF5-BF5D-415A-8927-A1028F4E9B20}"/>
                </a:ext>
              </a:extLst>
            </p:cNvPr>
            <p:cNvSpPr>
              <a:spLocks noChangeArrowheads="1"/>
            </p:cNvSpPr>
            <p:nvPr/>
          </p:nvSpPr>
          <p:spPr bwMode="auto">
            <a:xfrm>
              <a:off x="2578" y="2630"/>
              <a:ext cx="24" cy="154"/>
            </a:xfrm>
            <a:prstGeom prst="rect">
              <a:avLst/>
            </a:prstGeom>
            <a:solidFill>
              <a:srgbClr val="000000"/>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6" name="Freeform 25">
              <a:extLst>
                <a:ext uri="{FF2B5EF4-FFF2-40B4-BE49-F238E27FC236}">
                  <a16:creationId xmlns:a16="http://schemas.microsoft.com/office/drawing/2014/main" id="{7DC5E0B6-95B3-4C9D-9BD5-BECAC54562E6}"/>
                </a:ext>
              </a:extLst>
            </p:cNvPr>
            <p:cNvSpPr>
              <a:spLocks/>
            </p:cNvSpPr>
            <p:nvPr/>
          </p:nvSpPr>
          <p:spPr bwMode="auto">
            <a:xfrm>
              <a:off x="2536" y="2782"/>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w="127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1452" name="Group 26">
            <a:extLst>
              <a:ext uri="{FF2B5EF4-FFF2-40B4-BE49-F238E27FC236}">
                <a16:creationId xmlns:a16="http://schemas.microsoft.com/office/drawing/2014/main" id="{1FA049BB-4BBF-4F5E-9D87-6238F2428214}"/>
              </a:ext>
            </a:extLst>
          </p:cNvPr>
          <p:cNvGrpSpPr>
            <a:grpSpLocks/>
          </p:cNvGrpSpPr>
          <p:nvPr/>
        </p:nvGrpSpPr>
        <p:grpSpPr bwMode="auto">
          <a:xfrm>
            <a:off x="6278563" y="6054726"/>
            <a:ext cx="169862" cy="447675"/>
            <a:chOff x="2852" y="3814"/>
            <a:chExt cx="107" cy="282"/>
          </a:xfrm>
        </p:grpSpPr>
        <p:sp>
          <p:nvSpPr>
            <p:cNvPr id="61483" name="Rectangle 27">
              <a:extLst>
                <a:ext uri="{FF2B5EF4-FFF2-40B4-BE49-F238E27FC236}">
                  <a16:creationId xmlns:a16="http://schemas.microsoft.com/office/drawing/2014/main" id="{5D650929-A5F0-45F5-B6B5-31831532C34D}"/>
                </a:ext>
              </a:extLst>
            </p:cNvPr>
            <p:cNvSpPr>
              <a:spLocks noChangeArrowheads="1"/>
            </p:cNvSpPr>
            <p:nvPr/>
          </p:nvSpPr>
          <p:spPr bwMode="auto">
            <a:xfrm>
              <a:off x="2893" y="3919"/>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4" name="Freeform 28">
              <a:extLst>
                <a:ext uri="{FF2B5EF4-FFF2-40B4-BE49-F238E27FC236}">
                  <a16:creationId xmlns:a16="http://schemas.microsoft.com/office/drawing/2014/main" id="{E60E2992-BC33-47CF-A98E-67CF49362AEC}"/>
                </a:ext>
              </a:extLst>
            </p:cNvPr>
            <p:cNvSpPr>
              <a:spLocks/>
            </p:cNvSpPr>
            <p:nvPr/>
          </p:nvSpPr>
          <p:spPr bwMode="auto">
            <a:xfrm>
              <a:off x="2852" y="3814"/>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1453" name="Group 29">
            <a:extLst>
              <a:ext uri="{FF2B5EF4-FFF2-40B4-BE49-F238E27FC236}">
                <a16:creationId xmlns:a16="http://schemas.microsoft.com/office/drawing/2014/main" id="{B46BFD1B-7B78-4DC6-AB10-64D8D8BFB113}"/>
              </a:ext>
            </a:extLst>
          </p:cNvPr>
          <p:cNvGrpSpPr>
            <a:grpSpLocks/>
          </p:cNvGrpSpPr>
          <p:nvPr/>
        </p:nvGrpSpPr>
        <p:grpSpPr bwMode="auto">
          <a:xfrm>
            <a:off x="5794376" y="6070601"/>
            <a:ext cx="169863" cy="385763"/>
            <a:chOff x="2547" y="3824"/>
            <a:chExt cx="107" cy="243"/>
          </a:xfrm>
        </p:grpSpPr>
        <p:sp>
          <p:nvSpPr>
            <p:cNvPr id="61481" name="Rectangle 30">
              <a:extLst>
                <a:ext uri="{FF2B5EF4-FFF2-40B4-BE49-F238E27FC236}">
                  <a16:creationId xmlns:a16="http://schemas.microsoft.com/office/drawing/2014/main" id="{FB8714CC-AECF-4976-A465-FB5AA72ADD7C}"/>
                </a:ext>
              </a:extLst>
            </p:cNvPr>
            <p:cNvSpPr>
              <a:spLocks noChangeArrowheads="1"/>
            </p:cNvSpPr>
            <p:nvPr/>
          </p:nvSpPr>
          <p:spPr bwMode="auto">
            <a:xfrm>
              <a:off x="2589" y="3824"/>
              <a:ext cx="24"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2" name="Freeform 31">
              <a:extLst>
                <a:ext uri="{FF2B5EF4-FFF2-40B4-BE49-F238E27FC236}">
                  <a16:creationId xmlns:a16="http://schemas.microsoft.com/office/drawing/2014/main" id="{6F0727C6-2E68-4A89-9AC2-3A08E17430E2}"/>
                </a:ext>
              </a:extLst>
            </p:cNvPr>
            <p:cNvSpPr>
              <a:spLocks/>
            </p:cNvSpPr>
            <p:nvPr/>
          </p:nvSpPr>
          <p:spPr bwMode="auto">
            <a:xfrm>
              <a:off x="2547" y="3960"/>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1454" name="Group 32">
            <a:extLst>
              <a:ext uri="{FF2B5EF4-FFF2-40B4-BE49-F238E27FC236}">
                <a16:creationId xmlns:a16="http://schemas.microsoft.com/office/drawing/2014/main" id="{0CA38C50-DBB2-4CA8-9EA1-FBFD64FEA72E}"/>
              </a:ext>
            </a:extLst>
          </p:cNvPr>
          <p:cNvGrpSpPr>
            <a:grpSpLocks/>
          </p:cNvGrpSpPr>
          <p:nvPr/>
        </p:nvGrpSpPr>
        <p:grpSpPr bwMode="auto">
          <a:xfrm>
            <a:off x="6235701" y="1331914"/>
            <a:ext cx="169863" cy="542925"/>
            <a:chOff x="2968" y="839"/>
            <a:chExt cx="107" cy="342"/>
          </a:xfrm>
        </p:grpSpPr>
        <p:sp>
          <p:nvSpPr>
            <p:cNvPr id="61479" name="Freeform 33">
              <a:extLst>
                <a:ext uri="{FF2B5EF4-FFF2-40B4-BE49-F238E27FC236}">
                  <a16:creationId xmlns:a16="http://schemas.microsoft.com/office/drawing/2014/main" id="{B38E8BB7-C4B2-42FC-AFEA-BC997F052872}"/>
                </a:ext>
              </a:extLst>
            </p:cNvPr>
            <p:cNvSpPr>
              <a:spLocks/>
            </p:cNvSpPr>
            <p:nvPr/>
          </p:nvSpPr>
          <p:spPr bwMode="auto">
            <a:xfrm>
              <a:off x="3008" y="944"/>
              <a:ext cx="25" cy="237"/>
            </a:xfrm>
            <a:custGeom>
              <a:avLst/>
              <a:gdLst>
                <a:gd name="T0" fmla="*/ 0 w 25"/>
                <a:gd name="T1" fmla="*/ 237 h 237"/>
                <a:gd name="T2" fmla="*/ 24 w 25"/>
                <a:gd name="T3" fmla="*/ 237 h 237"/>
                <a:gd name="T4" fmla="*/ 25 w 25"/>
                <a:gd name="T5" fmla="*/ 0 h 237"/>
                <a:gd name="T6" fmla="*/ 1 w 25"/>
                <a:gd name="T7" fmla="*/ 0 h 237"/>
                <a:gd name="T8" fmla="*/ 0 w 25"/>
                <a:gd name="T9" fmla="*/ 237 h 237"/>
                <a:gd name="T10" fmla="*/ 0 60000 65536"/>
                <a:gd name="T11" fmla="*/ 0 60000 65536"/>
                <a:gd name="T12" fmla="*/ 0 60000 65536"/>
                <a:gd name="T13" fmla="*/ 0 60000 65536"/>
                <a:gd name="T14" fmla="*/ 0 60000 65536"/>
                <a:gd name="T15" fmla="*/ 0 w 25"/>
                <a:gd name="T16" fmla="*/ 0 h 237"/>
                <a:gd name="T17" fmla="*/ 25 w 25"/>
                <a:gd name="T18" fmla="*/ 237 h 237"/>
              </a:gdLst>
              <a:ahLst/>
              <a:cxnLst>
                <a:cxn ang="T10">
                  <a:pos x="T0" y="T1"/>
                </a:cxn>
                <a:cxn ang="T11">
                  <a:pos x="T2" y="T3"/>
                </a:cxn>
                <a:cxn ang="T12">
                  <a:pos x="T4" y="T5"/>
                </a:cxn>
                <a:cxn ang="T13">
                  <a:pos x="T6" y="T7"/>
                </a:cxn>
                <a:cxn ang="T14">
                  <a:pos x="T8" y="T9"/>
                </a:cxn>
              </a:cxnLst>
              <a:rect l="T15" t="T16" r="T17" b="T18"/>
              <a:pathLst>
                <a:path w="25" h="237">
                  <a:moveTo>
                    <a:pt x="0" y="237"/>
                  </a:moveTo>
                  <a:lnTo>
                    <a:pt x="24" y="237"/>
                  </a:lnTo>
                  <a:lnTo>
                    <a:pt x="25" y="0"/>
                  </a:lnTo>
                  <a:lnTo>
                    <a:pt x="1" y="0"/>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0" name="Freeform 34">
              <a:extLst>
                <a:ext uri="{FF2B5EF4-FFF2-40B4-BE49-F238E27FC236}">
                  <a16:creationId xmlns:a16="http://schemas.microsoft.com/office/drawing/2014/main" id="{B121A52F-B88A-4199-B35B-F09F9C078482}"/>
                </a:ext>
              </a:extLst>
            </p:cNvPr>
            <p:cNvSpPr>
              <a:spLocks/>
            </p:cNvSpPr>
            <p:nvPr/>
          </p:nvSpPr>
          <p:spPr bwMode="auto">
            <a:xfrm>
              <a:off x="2968" y="839"/>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1455" name="Group 35">
            <a:extLst>
              <a:ext uri="{FF2B5EF4-FFF2-40B4-BE49-F238E27FC236}">
                <a16:creationId xmlns:a16="http://schemas.microsoft.com/office/drawing/2014/main" id="{89A3DE7C-7261-4FFE-85CF-387EE114B778}"/>
              </a:ext>
            </a:extLst>
          </p:cNvPr>
          <p:cNvGrpSpPr>
            <a:grpSpLocks/>
          </p:cNvGrpSpPr>
          <p:nvPr/>
        </p:nvGrpSpPr>
        <p:grpSpPr bwMode="auto">
          <a:xfrm>
            <a:off x="5884863" y="1343025"/>
            <a:ext cx="169862" cy="508000"/>
            <a:chOff x="2747" y="846"/>
            <a:chExt cx="107" cy="320"/>
          </a:xfrm>
        </p:grpSpPr>
        <p:sp>
          <p:nvSpPr>
            <p:cNvPr id="61477" name="Rectangle 36">
              <a:extLst>
                <a:ext uri="{FF2B5EF4-FFF2-40B4-BE49-F238E27FC236}">
                  <a16:creationId xmlns:a16="http://schemas.microsoft.com/office/drawing/2014/main" id="{EC3E6787-80E5-4118-8E6C-005766E17A05}"/>
                </a:ext>
              </a:extLst>
            </p:cNvPr>
            <p:cNvSpPr>
              <a:spLocks noChangeArrowheads="1"/>
            </p:cNvSpPr>
            <p:nvPr/>
          </p:nvSpPr>
          <p:spPr bwMode="auto">
            <a:xfrm>
              <a:off x="2789" y="846"/>
              <a:ext cx="24"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78" name="Freeform 37">
              <a:extLst>
                <a:ext uri="{FF2B5EF4-FFF2-40B4-BE49-F238E27FC236}">
                  <a16:creationId xmlns:a16="http://schemas.microsoft.com/office/drawing/2014/main" id="{9A79355A-7776-4B78-8F1B-F04556C5F1D5}"/>
                </a:ext>
              </a:extLst>
            </p:cNvPr>
            <p:cNvSpPr>
              <a:spLocks/>
            </p:cNvSpPr>
            <p:nvPr/>
          </p:nvSpPr>
          <p:spPr bwMode="auto">
            <a:xfrm>
              <a:off x="2747" y="105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1456" name="Rectangle 38">
            <a:extLst>
              <a:ext uri="{FF2B5EF4-FFF2-40B4-BE49-F238E27FC236}">
                <a16:creationId xmlns:a16="http://schemas.microsoft.com/office/drawing/2014/main" id="{76E2B068-73D1-42E0-AEB9-EE3CC0A2A99D}"/>
              </a:ext>
            </a:extLst>
          </p:cNvPr>
          <p:cNvSpPr>
            <a:spLocks noChangeArrowheads="1"/>
          </p:cNvSpPr>
          <p:nvPr/>
        </p:nvSpPr>
        <p:spPr bwMode="auto">
          <a:xfrm>
            <a:off x="4513264" y="3525838"/>
            <a:ext cx="2600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intersticiální tekutina</a:t>
            </a:r>
            <a:endParaRPr lang="cs-CZ" altLang="en-US" sz="2400">
              <a:latin typeface="Times New Roman" panose="02020603050405020304" pitchFamily="18" charset="0"/>
            </a:endParaRPr>
          </a:p>
        </p:txBody>
      </p:sp>
      <p:sp>
        <p:nvSpPr>
          <p:cNvPr id="61457" name="Rectangle 39">
            <a:extLst>
              <a:ext uri="{FF2B5EF4-FFF2-40B4-BE49-F238E27FC236}">
                <a16:creationId xmlns:a16="http://schemas.microsoft.com/office/drawing/2014/main" id="{4D41A628-C197-4240-9FC2-32150DE0D8C5}"/>
              </a:ext>
            </a:extLst>
          </p:cNvPr>
          <p:cNvSpPr>
            <a:spLocks noChangeArrowheads="1"/>
          </p:cNvSpPr>
          <p:nvPr/>
        </p:nvSpPr>
        <p:spPr bwMode="auto">
          <a:xfrm>
            <a:off x="4164013" y="4991100"/>
            <a:ext cx="3454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intracelulární tekutina - ICT</a:t>
            </a:r>
            <a:endParaRPr lang="cs-CZ" altLang="en-US" sz="2400">
              <a:latin typeface="Times New Roman" panose="02020603050405020304" pitchFamily="18" charset="0"/>
            </a:endParaRPr>
          </a:p>
        </p:txBody>
      </p:sp>
      <p:sp>
        <p:nvSpPr>
          <p:cNvPr id="61458" name="Rectangle 40">
            <a:extLst>
              <a:ext uri="{FF2B5EF4-FFF2-40B4-BE49-F238E27FC236}">
                <a16:creationId xmlns:a16="http://schemas.microsoft.com/office/drawing/2014/main" id="{945F6861-FEAD-4469-BA28-C228B4FBCDFD}"/>
              </a:ext>
            </a:extLst>
          </p:cNvPr>
          <p:cNvSpPr>
            <a:spLocks noChangeArrowheads="1"/>
          </p:cNvSpPr>
          <p:nvPr/>
        </p:nvSpPr>
        <p:spPr bwMode="auto">
          <a:xfrm>
            <a:off x="4879976" y="6397625"/>
            <a:ext cx="1895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59" name="Rectangle 41">
            <a:extLst>
              <a:ext uri="{FF2B5EF4-FFF2-40B4-BE49-F238E27FC236}">
                <a16:creationId xmlns:a16="http://schemas.microsoft.com/office/drawing/2014/main" id="{977F6AE9-540C-42D0-9CCB-4EA8ECED78E3}"/>
              </a:ext>
            </a:extLst>
          </p:cNvPr>
          <p:cNvSpPr>
            <a:spLocks noChangeArrowheads="1"/>
          </p:cNvSpPr>
          <p:nvPr/>
        </p:nvSpPr>
        <p:spPr bwMode="auto">
          <a:xfrm>
            <a:off x="5199064" y="6464300"/>
            <a:ext cx="177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b="1" i="1">
                <a:solidFill>
                  <a:srgbClr val="000000"/>
                </a:solidFill>
                <a:latin typeface="Times New Roman" panose="02020603050405020304" pitchFamily="18" charset="0"/>
              </a:rPr>
              <a:t>Metabolismus</a:t>
            </a:r>
            <a:endParaRPr lang="cs-CZ" altLang="en-US" sz="2400" b="1">
              <a:latin typeface="Times New Roman" panose="02020603050405020304" pitchFamily="18" charset="0"/>
            </a:endParaRPr>
          </a:p>
        </p:txBody>
      </p:sp>
      <p:sp>
        <p:nvSpPr>
          <p:cNvPr id="61460" name="Rectangle 42">
            <a:extLst>
              <a:ext uri="{FF2B5EF4-FFF2-40B4-BE49-F238E27FC236}">
                <a16:creationId xmlns:a16="http://schemas.microsoft.com/office/drawing/2014/main" id="{2F8B899A-0BFD-4767-BF6F-A4D8E22A684D}"/>
              </a:ext>
            </a:extLst>
          </p:cNvPr>
          <p:cNvSpPr>
            <a:spLocks noChangeArrowheads="1"/>
          </p:cNvSpPr>
          <p:nvPr/>
        </p:nvSpPr>
        <p:spPr bwMode="auto">
          <a:xfrm>
            <a:off x="2976564" y="2533650"/>
            <a:ext cx="1385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61" name="Rectangle 43">
            <a:extLst>
              <a:ext uri="{FF2B5EF4-FFF2-40B4-BE49-F238E27FC236}">
                <a16:creationId xmlns:a16="http://schemas.microsoft.com/office/drawing/2014/main" id="{46DD9D3E-237F-40BE-B99F-F35DBE88A7AB}"/>
              </a:ext>
            </a:extLst>
          </p:cNvPr>
          <p:cNvSpPr>
            <a:spLocks noChangeArrowheads="1"/>
          </p:cNvSpPr>
          <p:nvPr/>
        </p:nvSpPr>
        <p:spPr bwMode="auto">
          <a:xfrm>
            <a:off x="12304713" y="2092326"/>
            <a:ext cx="246062" cy="1228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62" name="Text Box 44">
            <a:extLst>
              <a:ext uri="{FF2B5EF4-FFF2-40B4-BE49-F238E27FC236}">
                <a16:creationId xmlns:a16="http://schemas.microsoft.com/office/drawing/2014/main" id="{9DCE53FD-3E9D-4AD4-9D1A-F77A5CCCBD1C}"/>
              </a:ext>
            </a:extLst>
          </p:cNvPr>
          <p:cNvSpPr txBox="1">
            <a:spLocks noChangeArrowheads="1"/>
          </p:cNvSpPr>
          <p:nvPr/>
        </p:nvSpPr>
        <p:spPr bwMode="auto">
          <a:xfrm>
            <a:off x="3919538" y="692151"/>
            <a:ext cx="417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Vnější prostředí organismu</a:t>
            </a:r>
          </a:p>
        </p:txBody>
      </p:sp>
      <p:sp>
        <p:nvSpPr>
          <p:cNvPr id="61463" name="Rectangle 45">
            <a:extLst>
              <a:ext uri="{FF2B5EF4-FFF2-40B4-BE49-F238E27FC236}">
                <a16:creationId xmlns:a16="http://schemas.microsoft.com/office/drawing/2014/main" id="{0E8C2F4B-39CE-4492-AD4B-D5E8D32B3DBA}"/>
              </a:ext>
            </a:extLst>
          </p:cNvPr>
          <p:cNvSpPr>
            <a:spLocks noChangeArrowheads="1"/>
          </p:cNvSpPr>
          <p:nvPr/>
        </p:nvSpPr>
        <p:spPr bwMode="auto">
          <a:xfrm>
            <a:off x="5337175" y="1862138"/>
            <a:ext cx="1722438" cy="8255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64" name="Rectangle 46">
            <a:extLst>
              <a:ext uri="{FF2B5EF4-FFF2-40B4-BE49-F238E27FC236}">
                <a16:creationId xmlns:a16="http://schemas.microsoft.com/office/drawing/2014/main" id="{E66E9D70-5937-45EB-8425-F8FD1EB089AD}"/>
              </a:ext>
            </a:extLst>
          </p:cNvPr>
          <p:cNvSpPr>
            <a:spLocks noChangeArrowheads="1"/>
          </p:cNvSpPr>
          <p:nvPr/>
        </p:nvSpPr>
        <p:spPr bwMode="auto">
          <a:xfrm>
            <a:off x="5645151" y="2063750"/>
            <a:ext cx="88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plazma</a:t>
            </a:r>
            <a:endParaRPr lang="cs-CZ" altLang="en-US" sz="2400">
              <a:latin typeface="Times New Roman" panose="02020603050405020304" pitchFamily="18" charset="0"/>
            </a:endParaRPr>
          </a:p>
        </p:txBody>
      </p:sp>
      <p:sp>
        <p:nvSpPr>
          <p:cNvPr id="61465" name="Rectangle 47">
            <a:extLst>
              <a:ext uri="{FF2B5EF4-FFF2-40B4-BE49-F238E27FC236}">
                <a16:creationId xmlns:a16="http://schemas.microsoft.com/office/drawing/2014/main" id="{DED24AE2-392A-4C8D-8024-DBE695A4EC94}"/>
              </a:ext>
            </a:extLst>
          </p:cNvPr>
          <p:cNvSpPr>
            <a:spLocks noChangeArrowheads="1"/>
          </p:cNvSpPr>
          <p:nvPr/>
        </p:nvSpPr>
        <p:spPr bwMode="auto">
          <a:xfrm>
            <a:off x="7261226" y="1944688"/>
            <a:ext cx="956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krvinky</a:t>
            </a:r>
            <a:endParaRPr lang="cs-CZ" altLang="en-US" sz="2400">
              <a:latin typeface="Times New Roman" panose="02020603050405020304" pitchFamily="18" charset="0"/>
            </a:endParaRPr>
          </a:p>
        </p:txBody>
      </p:sp>
      <p:sp>
        <p:nvSpPr>
          <p:cNvPr id="61466" name="Rectangle 48">
            <a:extLst>
              <a:ext uri="{FF2B5EF4-FFF2-40B4-BE49-F238E27FC236}">
                <a16:creationId xmlns:a16="http://schemas.microsoft.com/office/drawing/2014/main" id="{DC84AC7D-8FCD-486A-8A05-D46D31D73505}"/>
              </a:ext>
            </a:extLst>
          </p:cNvPr>
          <p:cNvSpPr>
            <a:spLocks noChangeArrowheads="1"/>
          </p:cNvSpPr>
          <p:nvPr/>
        </p:nvSpPr>
        <p:spPr bwMode="auto">
          <a:xfrm>
            <a:off x="7261225" y="2305050"/>
            <a:ext cx="125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solidFill>
                  <a:srgbClr val="000000"/>
                </a:solidFill>
                <a:latin typeface="Times New Roman" panose="02020603050405020304" pitchFamily="18" charset="0"/>
              </a:rPr>
              <a:t>(součást ICT)</a:t>
            </a:r>
            <a:endParaRPr lang="cs-CZ" altLang="en-US" sz="2400">
              <a:latin typeface="Times New Roman" panose="02020603050405020304" pitchFamily="18" charset="0"/>
            </a:endParaRPr>
          </a:p>
        </p:txBody>
      </p:sp>
      <p:sp>
        <p:nvSpPr>
          <p:cNvPr id="61467" name="Rectangle 49">
            <a:extLst>
              <a:ext uri="{FF2B5EF4-FFF2-40B4-BE49-F238E27FC236}">
                <a16:creationId xmlns:a16="http://schemas.microsoft.com/office/drawing/2014/main" id="{C7089704-B8F5-4564-A61D-BE92CAC15CB7}"/>
              </a:ext>
            </a:extLst>
          </p:cNvPr>
          <p:cNvSpPr>
            <a:spLocks noChangeArrowheads="1"/>
          </p:cNvSpPr>
          <p:nvPr/>
        </p:nvSpPr>
        <p:spPr bwMode="auto">
          <a:xfrm>
            <a:off x="5330825" y="1866900"/>
            <a:ext cx="3233738" cy="831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68" name="Line 50">
            <a:extLst>
              <a:ext uri="{FF2B5EF4-FFF2-40B4-BE49-F238E27FC236}">
                <a16:creationId xmlns:a16="http://schemas.microsoft.com/office/drawing/2014/main" id="{7C3A4418-0920-4EFF-A4D9-C346D77B022A}"/>
              </a:ext>
            </a:extLst>
          </p:cNvPr>
          <p:cNvSpPr>
            <a:spLocks noChangeShapeType="1"/>
          </p:cNvSpPr>
          <p:nvPr/>
        </p:nvSpPr>
        <p:spPr bwMode="auto">
          <a:xfrm flipV="1">
            <a:off x="6907214" y="2413000"/>
            <a:ext cx="339725" cy="127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469" name="Rectangle 51">
            <a:extLst>
              <a:ext uri="{FF2B5EF4-FFF2-40B4-BE49-F238E27FC236}">
                <a16:creationId xmlns:a16="http://schemas.microsoft.com/office/drawing/2014/main" id="{82FABB7C-D45F-45A9-A022-37262931EA92}"/>
              </a:ext>
            </a:extLst>
          </p:cNvPr>
          <p:cNvSpPr>
            <a:spLocks noChangeArrowheads="1"/>
          </p:cNvSpPr>
          <p:nvPr/>
        </p:nvSpPr>
        <p:spPr bwMode="auto">
          <a:xfrm>
            <a:off x="8256588" y="2997200"/>
            <a:ext cx="24114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Extracelulární tekutina - ECT</a:t>
            </a:r>
            <a:endParaRPr lang="cs-CZ" altLang="en-US" sz="2400">
              <a:latin typeface="Times New Roman" panose="02020603050405020304" pitchFamily="18" charset="0"/>
            </a:endParaRPr>
          </a:p>
        </p:txBody>
      </p:sp>
      <p:sp>
        <p:nvSpPr>
          <p:cNvPr id="61470" name="Line 52">
            <a:extLst>
              <a:ext uri="{FF2B5EF4-FFF2-40B4-BE49-F238E27FC236}">
                <a16:creationId xmlns:a16="http://schemas.microsoft.com/office/drawing/2014/main" id="{314A7DE0-9AB5-449F-821E-17D6FE523348}"/>
              </a:ext>
            </a:extLst>
          </p:cNvPr>
          <p:cNvSpPr>
            <a:spLocks noChangeShapeType="1"/>
          </p:cNvSpPr>
          <p:nvPr/>
        </p:nvSpPr>
        <p:spPr bwMode="auto">
          <a:xfrm flipV="1">
            <a:off x="7464425" y="3429000"/>
            <a:ext cx="719138"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471" name="Line 53">
            <a:extLst>
              <a:ext uri="{FF2B5EF4-FFF2-40B4-BE49-F238E27FC236}">
                <a16:creationId xmlns:a16="http://schemas.microsoft.com/office/drawing/2014/main" id="{A82341E3-0B6C-4727-A82B-4B5FEA23FC83}"/>
              </a:ext>
            </a:extLst>
          </p:cNvPr>
          <p:cNvSpPr>
            <a:spLocks noChangeShapeType="1"/>
          </p:cNvSpPr>
          <p:nvPr/>
        </p:nvSpPr>
        <p:spPr bwMode="auto">
          <a:xfrm>
            <a:off x="6600825" y="2492376"/>
            <a:ext cx="1582738" cy="720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472" name="Rectangle 54">
            <a:extLst>
              <a:ext uri="{FF2B5EF4-FFF2-40B4-BE49-F238E27FC236}">
                <a16:creationId xmlns:a16="http://schemas.microsoft.com/office/drawing/2014/main" id="{1602E37E-6308-4F28-9604-800CD4220934}"/>
              </a:ext>
            </a:extLst>
          </p:cNvPr>
          <p:cNvSpPr>
            <a:spLocks noChangeArrowheads="1"/>
          </p:cNvSpPr>
          <p:nvPr/>
        </p:nvSpPr>
        <p:spPr bwMode="auto">
          <a:xfrm>
            <a:off x="4727575" y="2708275"/>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61473" name="Line 55">
            <a:extLst>
              <a:ext uri="{FF2B5EF4-FFF2-40B4-BE49-F238E27FC236}">
                <a16:creationId xmlns:a16="http://schemas.microsoft.com/office/drawing/2014/main" id="{6426C55F-EE97-44A1-ADB0-074EC5AF724B}"/>
              </a:ext>
            </a:extLst>
          </p:cNvPr>
          <p:cNvSpPr>
            <a:spLocks noChangeShapeType="1"/>
          </p:cNvSpPr>
          <p:nvPr/>
        </p:nvSpPr>
        <p:spPr bwMode="auto">
          <a:xfrm flipV="1">
            <a:off x="6964363" y="2293938"/>
            <a:ext cx="328612" cy="12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4" name="Rectangle 56">
            <a:extLst>
              <a:ext uri="{FF2B5EF4-FFF2-40B4-BE49-F238E27FC236}">
                <a16:creationId xmlns:a16="http://schemas.microsoft.com/office/drawing/2014/main" id="{B2C0B7EA-E092-4967-88A8-618F2DBCA52B}"/>
              </a:ext>
            </a:extLst>
          </p:cNvPr>
          <p:cNvSpPr>
            <a:spLocks noChangeArrowheads="1"/>
          </p:cNvSpPr>
          <p:nvPr/>
        </p:nvSpPr>
        <p:spPr bwMode="auto">
          <a:xfrm>
            <a:off x="6240463" y="27765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61475" name="Rectangle 57">
            <a:extLst>
              <a:ext uri="{FF2B5EF4-FFF2-40B4-BE49-F238E27FC236}">
                <a16:creationId xmlns:a16="http://schemas.microsoft.com/office/drawing/2014/main" id="{A40CF0F4-AF3A-4D9F-B07A-7F58F461A4F2}"/>
              </a:ext>
            </a:extLst>
          </p:cNvPr>
          <p:cNvSpPr>
            <a:spLocks noChangeArrowheads="1"/>
          </p:cNvSpPr>
          <p:nvPr/>
        </p:nvSpPr>
        <p:spPr bwMode="auto">
          <a:xfrm>
            <a:off x="3000375" y="22050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Lymfa</a:t>
            </a:r>
            <a:endParaRPr lang="cs-CZ" altLang="en-US" sz="2400">
              <a:latin typeface="Times New Roman" panose="02020603050405020304" pitchFamily="18" charset="0"/>
            </a:endParaRPr>
          </a:p>
        </p:txBody>
      </p:sp>
      <p:sp>
        <p:nvSpPr>
          <p:cNvPr id="61476" name="Freeform 58">
            <a:extLst>
              <a:ext uri="{FF2B5EF4-FFF2-40B4-BE49-F238E27FC236}">
                <a16:creationId xmlns:a16="http://schemas.microsoft.com/office/drawing/2014/main" id="{F1C077A7-F8E1-4C2B-BE8F-F79F5290DF33}"/>
              </a:ext>
            </a:extLst>
          </p:cNvPr>
          <p:cNvSpPr>
            <a:spLocks/>
          </p:cNvSpPr>
          <p:nvPr/>
        </p:nvSpPr>
        <p:spPr bwMode="auto">
          <a:xfrm>
            <a:off x="2757489" y="2432050"/>
            <a:ext cx="2541587" cy="1303338"/>
          </a:xfrm>
          <a:custGeom>
            <a:avLst/>
            <a:gdLst>
              <a:gd name="T0" fmla="*/ 2147483647 w 1601"/>
              <a:gd name="T1" fmla="*/ 2069050047 h 821"/>
              <a:gd name="T2" fmla="*/ 284776819 w 1601"/>
              <a:gd name="T3" fmla="*/ 587197449 h 821"/>
              <a:gd name="T4" fmla="*/ 2147483647 w 1601"/>
              <a:gd name="T5" fmla="*/ 60483780 h 821"/>
              <a:gd name="T6" fmla="*/ 0 60000 65536"/>
              <a:gd name="T7" fmla="*/ 0 60000 65536"/>
              <a:gd name="T8" fmla="*/ 0 60000 65536"/>
              <a:gd name="T9" fmla="*/ 0 w 1601"/>
              <a:gd name="T10" fmla="*/ 0 h 821"/>
              <a:gd name="T11" fmla="*/ 1601 w 1601"/>
              <a:gd name="T12" fmla="*/ 821 h 821"/>
            </a:gdLst>
            <a:ahLst/>
            <a:cxnLst>
              <a:cxn ang="T6">
                <a:pos x="T0" y="T1"/>
              </a:cxn>
              <a:cxn ang="T7">
                <a:pos x="T2" y="T3"/>
              </a:cxn>
              <a:cxn ang="T8">
                <a:pos x="T4" y="T5"/>
              </a:cxn>
            </a:cxnLst>
            <a:rect l="T9" t="T10" r="T11" b="T12"/>
            <a:pathLst>
              <a:path w="1601" h="821">
                <a:moveTo>
                  <a:pt x="925" y="821"/>
                </a:moveTo>
                <a:cubicBezTo>
                  <a:pt x="790" y="723"/>
                  <a:pt x="0" y="366"/>
                  <a:pt x="113" y="233"/>
                </a:cubicBezTo>
                <a:cubicBezTo>
                  <a:pt x="125" y="0"/>
                  <a:pt x="1291" y="68"/>
                  <a:pt x="1601" y="2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60" name="Picture 42" descr="j0345367">
            <a:extLst>
              <a:ext uri="{FF2B5EF4-FFF2-40B4-BE49-F238E27FC236}">
                <a16:creationId xmlns:a16="http://schemas.microsoft.com/office/drawing/2014/main" id="{C596D0E9-58EF-4FDB-9AC4-2EB2FE035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1014" y="0"/>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Line 43">
            <a:extLst>
              <a:ext uri="{FF2B5EF4-FFF2-40B4-BE49-F238E27FC236}">
                <a16:creationId xmlns:a16="http://schemas.microsoft.com/office/drawing/2014/main" id="{A08EFB79-7991-4E40-BDFD-B61BFF215C3A}"/>
              </a:ext>
            </a:extLst>
          </p:cNvPr>
          <p:cNvSpPr>
            <a:spLocks noChangeShapeType="1"/>
          </p:cNvSpPr>
          <p:nvPr/>
        </p:nvSpPr>
        <p:spPr bwMode="auto">
          <a:xfrm>
            <a:off x="2927350" y="2205038"/>
            <a:ext cx="2808288" cy="2159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3" name="Picture 29" descr="j0345367">
            <a:extLst>
              <a:ext uri="{FF2B5EF4-FFF2-40B4-BE49-F238E27FC236}">
                <a16:creationId xmlns:a16="http://schemas.microsoft.com/office/drawing/2014/main" id="{27AE2769-5DA5-4158-A0B5-8584AE433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289"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30">
            <a:extLst>
              <a:ext uri="{FF2B5EF4-FFF2-40B4-BE49-F238E27FC236}">
                <a16:creationId xmlns:a16="http://schemas.microsoft.com/office/drawing/2014/main" id="{5A027D9F-DAD5-4B04-A036-3E15020C90A0}"/>
              </a:ext>
            </a:extLst>
          </p:cNvPr>
          <p:cNvSpPr txBox="1">
            <a:spLocks noChangeArrowheads="1"/>
          </p:cNvSpPr>
          <p:nvPr/>
        </p:nvSpPr>
        <p:spPr bwMode="auto">
          <a:xfrm>
            <a:off x="1524001" y="1700213"/>
            <a:ext cx="1978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Koncentrace</a:t>
            </a:r>
          </a:p>
        </p:txBody>
      </p:sp>
      <p:graphicFrame>
        <p:nvGraphicFramePr>
          <p:cNvPr id="65" name="Object 31">
            <a:extLst>
              <a:ext uri="{FF2B5EF4-FFF2-40B4-BE49-F238E27FC236}">
                <a16:creationId xmlns:a16="http://schemas.microsoft.com/office/drawing/2014/main" id="{37E6BE4D-36AB-435C-BCAE-AD54CD07C0B4}"/>
              </a:ext>
            </a:extLst>
          </p:cNvPr>
          <p:cNvGraphicFramePr>
            <a:graphicFrameLocks noChangeAspect="1"/>
          </p:cNvGraphicFramePr>
          <p:nvPr/>
        </p:nvGraphicFramePr>
        <p:xfrm>
          <a:off x="10771188" y="1713708"/>
          <a:ext cx="884238" cy="792162"/>
        </p:xfrm>
        <a:graphic>
          <a:graphicData uri="http://schemas.openxmlformats.org/presentationml/2006/ole">
            <mc:AlternateContent xmlns:mc="http://schemas.openxmlformats.org/markup-compatibility/2006">
              <mc:Choice xmlns:v="urn:schemas-microsoft-com:vml" Requires="v">
                <p:oleObj name="Clip" r:id="rId5" imgW="1785960" imgH="1429560" progId="MS_ClipArt_Gallery.2">
                  <p:embed/>
                </p:oleObj>
              </mc:Choice>
              <mc:Fallback>
                <p:oleObj name="Clip" r:id="rId5" imgW="1785960" imgH="1429560" progId="MS_ClipArt_Gallery.2">
                  <p:embed/>
                  <p:pic>
                    <p:nvPicPr>
                      <p:cNvPr id="65" name="Object 31">
                        <a:extLst>
                          <a:ext uri="{FF2B5EF4-FFF2-40B4-BE49-F238E27FC236}">
                            <a16:creationId xmlns:a16="http://schemas.microsoft.com/office/drawing/2014/main" id="{37E6BE4D-36AB-435C-BCAE-AD54CD07C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1188" y="1713708"/>
                        <a:ext cx="884238"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 name="Text Box 32">
            <a:extLst>
              <a:ext uri="{FF2B5EF4-FFF2-40B4-BE49-F238E27FC236}">
                <a16:creationId xmlns:a16="http://schemas.microsoft.com/office/drawing/2014/main" id="{1BA66643-91CB-4758-AE2E-C46B426168B3}"/>
              </a:ext>
            </a:extLst>
          </p:cNvPr>
          <p:cNvSpPr txBox="1">
            <a:spLocks noChangeArrowheads="1"/>
          </p:cNvSpPr>
          <p:nvPr/>
        </p:nvSpPr>
        <p:spPr bwMode="auto">
          <a:xfrm>
            <a:off x="10019507" y="2528888"/>
            <a:ext cx="218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Odhad bilancí</a:t>
            </a:r>
          </a:p>
        </p:txBody>
      </p:sp>
      <p:sp>
        <p:nvSpPr>
          <p:cNvPr id="67" name="Line 35">
            <a:extLst>
              <a:ext uri="{FF2B5EF4-FFF2-40B4-BE49-F238E27FC236}">
                <a16:creationId xmlns:a16="http://schemas.microsoft.com/office/drawing/2014/main" id="{F4DA3967-00C6-4D00-A5AA-5D6D8DC48116}"/>
              </a:ext>
            </a:extLst>
          </p:cNvPr>
          <p:cNvSpPr>
            <a:spLocks noChangeShapeType="1"/>
          </p:cNvSpPr>
          <p:nvPr/>
        </p:nvSpPr>
        <p:spPr bwMode="auto">
          <a:xfrm>
            <a:off x="10056813" y="1196974"/>
            <a:ext cx="971549" cy="560389"/>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8CA0DA78-8898-40EA-9A5B-46C79160A853}"/>
              </a:ext>
            </a:extLst>
          </p:cNvPr>
          <p:cNvGrpSpPr>
            <a:grpSpLocks/>
          </p:cNvGrpSpPr>
          <p:nvPr/>
        </p:nvGrpSpPr>
        <p:grpSpPr bwMode="auto">
          <a:xfrm>
            <a:off x="5448301" y="1844676"/>
            <a:ext cx="3287713" cy="881063"/>
            <a:chOff x="2486" y="1161"/>
            <a:chExt cx="2071" cy="555"/>
          </a:xfrm>
        </p:grpSpPr>
        <p:sp>
          <p:nvSpPr>
            <p:cNvPr id="62530" name="Freeform 3">
              <a:extLst>
                <a:ext uri="{FF2B5EF4-FFF2-40B4-BE49-F238E27FC236}">
                  <a16:creationId xmlns:a16="http://schemas.microsoft.com/office/drawing/2014/main" id="{6EE2CF93-D17E-4755-A931-F4C16597310E}"/>
                </a:ext>
              </a:extLst>
            </p:cNvPr>
            <p:cNvSpPr>
              <a:spLocks/>
            </p:cNvSpPr>
            <p:nvPr/>
          </p:nvSpPr>
          <p:spPr bwMode="auto">
            <a:xfrm>
              <a:off x="2486" y="1161"/>
              <a:ext cx="96" cy="555"/>
            </a:xfrm>
            <a:custGeom>
              <a:avLst/>
              <a:gdLst>
                <a:gd name="T0" fmla="*/ 96 w 96"/>
                <a:gd name="T1" fmla="*/ 0 h 555"/>
                <a:gd name="T2" fmla="*/ 85 w 96"/>
                <a:gd name="T3" fmla="*/ 1 h 555"/>
                <a:gd name="T4" fmla="*/ 69 w 96"/>
                <a:gd name="T5" fmla="*/ 8 h 555"/>
                <a:gd name="T6" fmla="*/ 60 w 96"/>
                <a:gd name="T7" fmla="*/ 15 h 555"/>
                <a:gd name="T8" fmla="*/ 50 w 96"/>
                <a:gd name="T9" fmla="*/ 29 h 555"/>
                <a:gd name="T10" fmla="*/ 46 w 96"/>
                <a:gd name="T11" fmla="*/ 42 h 555"/>
                <a:gd name="T12" fmla="*/ 45 w 96"/>
                <a:gd name="T13" fmla="*/ 232 h 555"/>
                <a:gd name="T14" fmla="*/ 42 w 96"/>
                <a:gd name="T15" fmla="*/ 250 h 555"/>
                <a:gd name="T16" fmla="*/ 43 w 96"/>
                <a:gd name="T17" fmla="*/ 245 h 555"/>
                <a:gd name="T18" fmla="*/ 33 w 96"/>
                <a:gd name="T19" fmla="*/ 259 h 555"/>
                <a:gd name="T20" fmla="*/ 31 w 96"/>
                <a:gd name="T21" fmla="*/ 269 h 555"/>
                <a:gd name="T22" fmla="*/ 21 w 96"/>
                <a:gd name="T23" fmla="*/ 268 h 555"/>
                <a:gd name="T24" fmla="*/ 15 w 96"/>
                <a:gd name="T25" fmla="*/ 276 h 555"/>
                <a:gd name="T26" fmla="*/ 6 w 96"/>
                <a:gd name="T27" fmla="*/ 271 h 555"/>
                <a:gd name="T28" fmla="*/ 4 w 96"/>
                <a:gd name="T29" fmla="*/ 272 h 555"/>
                <a:gd name="T30" fmla="*/ 0 w 96"/>
                <a:gd name="T31" fmla="*/ 277 h 555"/>
                <a:gd name="T32" fmla="*/ 4 w 96"/>
                <a:gd name="T33" fmla="*/ 282 h 555"/>
                <a:gd name="T34" fmla="*/ 15 w 96"/>
                <a:gd name="T35" fmla="*/ 284 h 555"/>
                <a:gd name="T36" fmla="*/ 13 w 96"/>
                <a:gd name="T37" fmla="*/ 283 h 555"/>
                <a:gd name="T38" fmla="*/ 29 w 96"/>
                <a:gd name="T39" fmla="*/ 290 h 555"/>
                <a:gd name="T40" fmla="*/ 27 w 96"/>
                <a:gd name="T41" fmla="*/ 289 h 555"/>
                <a:gd name="T42" fmla="*/ 39 w 96"/>
                <a:gd name="T43" fmla="*/ 302 h 555"/>
                <a:gd name="T44" fmla="*/ 48 w 96"/>
                <a:gd name="T45" fmla="*/ 305 h 555"/>
                <a:gd name="T46" fmla="*/ 44 w 96"/>
                <a:gd name="T47" fmla="*/ 314 h 555"/>
                <a:gd name="T48" fmla="*/ 45 w 96"/>
                <a:gd name="T49" fmla="*/ 504 h 555"/>
                <a:gd name="T50" fmla="*/ 49 w 96"/>
                <a:gd name="T51" fmla="*/ 522 h 555"/>
                <a:gd name="T52" fmla="*/ 54 w 96"/>
                <a:gd name="T53" fmla="*/ 534 h 555"/>
                <a:gd name="T54" fmla="*/ 67 w 96"/>
                <a:gd name="T55" fmla="*/ 546 h 555"/>
                <a:gd name="T56" fmla="*/ 76 w 96"/>
                <a:gd name="T57" fmla="*/ 551 h 555"/>
                <a:gd name="T58" fmla="*/ 87 w 96"/>
                <a:gd name="T59" fmla="*/ 554 h 555"/>
                <a:gd name="T60" fmla="*/ 96 w 96"/>
                <a:gd name="T61" fmla="*/ 543 h 555"/>
                <a:gd name="T62" fmla="*/ 87 w 96"/>
                <a:gd name="T63" fmla="*/ 548 h 555"/>
                <a:gd name="T64" fmla="*/ 81 w 96"/>
                <a:gd name="T65" fmla="*/ 540 h 555"/>
                <a:gd name="T66" fmla="*/ 71 w 96"/>
                <a:gd name="T67" fmla="*/ 541 h 555"/>
                <a:gd name="T68" fmla="*/ 69 w 96"/>
                <a:gd name="T69" fmla="*/ 531 h 555"/>
                <a:gd name="T70" fmla="*/ 59 w 96"/>
                <a:gd name="T71" fmla="*/ 517 h 555"/>
                <a:gd name="T72" fmla="*/ 61 w 96"/>
                <a:gd name="T73" fmla="*/ 522 h 555"/>
                <a:gd name="T74" fmla="*/ 57 w 96"/>
                <a:gd name="T75" fmla="*/ 504 h 555"/>
                <a:gd name="T76" fmla="*/ 56 w 96"/>
                <a:gd name="T77" fmla="*/ 314 h 555"/>
                <a:gd name="T78" fmla="*/ 52 w 96"/>
                <a:gd name="T79" fmla="*/ 301 h 555"/>
                <a:gd name="T80" fmla="*/ 42 w 96"/>
                <a:gd name="T81" fmla="*/ 286 h 555"/>
                <a:gd name="T82" fmla="*/ 34 w 96"/>
                <a:gd name="T83" fmla="*/ 279 h 555"/>
                <a:gd name="T84" fmla="*/ 18 w 96"/>
                <a:gd name="T85" fmla="*/ 272 h 555"/>
                <a:gd name="T86" fmla="*/ 6 w 96"/>
                <a:gd name="T87" fmla="*/ 271 h 555"/>
                <a:gd name="T88" fmla="*/ 8 w 96"/>
                <a:gd name="T89" fmla="*/ 282 h 555"/>
                <a:gd name="T90" fmla="*/ 12 w 96"/>
                <a:gd name="T91" fmla="*/ 277 h 555"/>
                <a:gd name="T92" fmla="*/ 8 w 96"/>
                <a:gd name="T93" fmla="*/ 272 h 555"/>
                <a:gd name="T94" fmla="*/ 6 w 96"/>
                <a:gd name="T95" fmla="*/ 283 h 555"/>
                <a:gd name="T96" fmla="*/ 18 w 96"/>
                <a:gd name="T97" fmla="*/ 282 h 555"/>
                <a:gd name="T98" fmla="*/ 34 w 96"/>
                <a:gd name="T99" fmla="*/ 275 h 555"/>
                <a:gd name="T100" fmla="*/ 42 w 96"/>
                <a:gd name="T101" fmla="*/ 268 h 555"/>
                <a:gd name="T102" fmla="*/ 52 w 96"/>
                <a:gd name="T103" fmla="*/ 254 h 555"/>
                <a:gd name="T104" fmla="*/ 54 w 96"/>
                <a:gd name="T105" fmla="*/ 250 h 555"/>
                <a:gd name="T106" fmla="*/ 57 w 96"/>
                <a:gd name="T107" fmla="*/ 232 h 555"/>
                <a:gd name="T108" fmla="*/ 58 w 96"/>
                <a:gd name="T109" fmla="*/ 42 h 555"/>
                <a:gd name="T110" fmla="*/ 55 w 96"/>
                <a:gd name="T111" fmla="*/ 33 h 555"/>
                <a:gd name="T112" fmla="*/ 63 w 96"/>
                <a:gd name="T113" fmla="*/ 30 h 555"/>
                <a:gd name="T114" fmla="*/ 76 w 96"/>
                <a:gd name="T115" fmla="*/ 18 h 555"/>
                <a:gd name="T116" fmla="*/ 74 w 96"/>
                <a:gd name="T117" fmla="*/ 19 h 555"/>
                <a:gd name="T118" fmla="*/ 90 w 96"/>
                <a:gd name="T119" fmla="*/ 12 h 555"/>
                <a:gd name="T120" fmla="*/ 87 w 96"/>
                <a:gd name="T121" fmla="*/ 13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96" y="12"/>
                  </a:moveTo>
                  <a:lnTo>
                    <a:pt x="96" y="0"/>
                  </a:lnTo>
                  <a:lnTo>
                    <a:pt x="87" y="1"/>
                  </a:lnTo>
                  <a:lnTo>
                    <a:pt x="85" y="1"/>
                  </a:lnTo>
                  <a:lnTo>
                    <a:pt x="76" y="4"/>
                  </a:lnTo>
                  <a:lnTo>
                    <a:pt x="69" y="8"/>
                  </a:lnTo>
                  <a:lnTo>
                    <a:pt x="67" y="9"/>
                  </a:lnTo>
                  <a:lnTo>
                    <a:pt x="60" y="15"/>
                  </a:lnTo>
                  <a:lnTo>
                    <a:pt x="54" y="21"/>
                  </a:lnTo>
                  <a:lnTo>
                    <a:pt x="50" y="29"/>
                  </a:lnTo>
                  <a:lnTo>
                    <a:pt x="49" y="33"/>
                  </a:lnTo>
                  <a:lnTo>
                    <a:pt x="46" y="42"/>
                  </a:lnTo>
                  <a:lnTo>
                    <a:pt x="45" y="51"/>
                  </a:lnTo>
                  <a:lnTo>
                    <a:pt x="45" y="232"/>
                  </a:lnTo>
                  <a:lnTo>
                    <a:pt x="44" y="241"/>
                  </a:lnTo>
                  <a:lnTo>
                    <a:pt x="42" y="250"/>
                  </a:lnTo>
                  <a:lnTo>
                    <a:pt x="48" y="250"/>
                  </a:lnTo>
                  <a:lnTo>
                    <a:pt x="43" y="245"/>
                  </a:lnTo>
                  <a:lnTo>
                    <a:pt x="39" y="253"/>
                  </a:lnTo>
                  <a:lnTo>
                    <a:pt x="33" y="259"/>
                  </a:lnTo>
                  <a:lnTo>
                    <a:pt x="27" y="265"/>
                  </a:lnTo>
                  <a:lnTo>
                    <a:pt x="31" y="269"/>
                  </a:lnTo>
                  <a:lnTo>
                    <a:pt x="29" y="264"/>
                  </a:lnTo>
                  <a:lnTo>
                    <a:pt x="21" y="268"/>
                  </a:lnTo>
                  <a:lnTo>
                    <a:pt x="13" y="271"/>
                  </a:lnTo>
                  <a:lnTo>
                    <a:pt x="15" y="276"/>
                  </a:lnTo>
                  <a:lnTo>
                    <a:pt x="15" y="270"/>
                  </a:lnTo>
                  <a:lnTo>
                    <a:pt x="6" y="271"/>
                  </a:lnTo>
                  <a:lnTo>
                    <a:pt x="4" y="272"/>
                  </a:lnTo>
                  <a:lnTo>
                    <a:pt x="2" y="273"/>
                  </a:lnTo>
                  <a:lnTo>
                    <a:pt x="0" y="277"/>
                  </a:lnTo>
                  <a:lnTo>
                    <a:pt x="2" y="281"/>
                  </a:lnTo>
                  <a:lnTo>
                    <a:pt x="4" y="282"/>
                  </a:lnTo>
                  <a:lnTo>
                    <a:pt x="6" y="283"/>
                  </a:lnTo>
                  <a:lnTo>
                    <a:pt x="15" y="284"/>
                  </a:lnTo>
                  <a:lnTo>
                    <a:pt x="15" y="278"/>
                  </a:lnTo>
                  <a:lnTo>
                    <a:pt x="13" y="283"/>
                  </a:lnTo>
                  <a:lnTo>
                    <a:pt x="21" y="286"/>
                  </a:lnTo>
                  <a:lnTo>
                    <a:pt x="29" y="290"/>
                  </a:lnTo>
                  <a:lnTo>
                    <a:pt x="31" y="285"/>
                  </a:lnTo>
                  <a:lnTo>
                    <a:pt x="27" y="289"/>
                  </a:lnTo>
                  <a:lnTo>
                    <a:pt x="33" y="295"/>
                  </a:lnTo>
                  <a:lnTo>
                    <a:pt x="39" y="302"/>
                  </a:lnTo>
                  <a:lnTo>
                    <a:pt x="43" y="310"/>
                  </a:lnTo>
                  <a:lnTo>
                    <a:pt x="48" y="305"/>
                  </a:lnTo>
                  <a:lnTo>
                    <a:pt x="42" y="305"/>
                  </a:lnTo>
                  <a:lnTo>
                    <a:pt x="44" y="314"/>
                  </a:lnTo>
                  <a:lnTo>
                    <a:pt x="45" y="323"/>
                  </a:lnTo>
                  <a:lnTo>
                    <a:pt x="45" y="504"/>
                  </a:lnTo>
                  <a:lnTo>
                    <a:pt x="46" y="513"/>
                  </a:lnTo>
                  <a:lnTo>
                    <a:pt x="49" y="522"/>
                  </a:lnTo>
                  <a:lnTo>
                    <a:pt x="50" y="526"/>
                  </a:lnTo>
                  <a:lnTo>
                    <a:pt x="54" y="534"/>
                  </a:lnTo>
                  <a:lnTo>
                    <a:pt x="60" y="540"/>
                  </a:lnTo>
                  <a:lnTo>
                    <a:pt x="67" y="546"/>
                  </a:lnTo>
                  <a:lnTo>
                    <a:pt x="69" y="547"/>
                  </a:lnTo>
                  <a:lnTo>
                    <a:pt x="76" y="551"/>
                  </a:lnTo>
                  <a:lnTo>
                    <a:pt x="85" y="554"/>
                  </a:lnTo>
                  <a:lnTo>
                    <a:pt x="87" y="554"/>
                  </a:lnTo>
                  <a:lnTo>
                    <a:pt x="96" y="555"/>
                  </a:lnTo>
                  <a:lnTo>
                    <a:pt x="96" y="543"/>
                  </a:lnTo>
                  <a:lnTo>
                    <a:pt x="87" y="542"/>
                  </a:lnTo>
                  <a:lnTo>
                    <a:pt x="87" y="548"/>
                  </a:lnTo>
                  <a:lnTo>
                    <a:pt x="90" y="543"/>
                  </a:lnTo>
                  <a:lnTo>
                    <a:pt x="81" y="540"/>
                  </a:lnTo>
                  <a:lnTo>
                    <a:pt x="74" y="536"/>
                  </a:lnTo>
                  <a:lnTo>
                    <a:pt x="71" y="541"/>
                  </a:lnTo>
                  <a:lnTo>
                    <a:pt x="76" y="537"/>
                  </a:lnTo>
                  <a:lnTo>
                    <a:pt x="69" y="531"/>
                  </a:lnTo>
                  <a:lnTo>
                    <a:pt x="63" y="525"/>
                  </a:lnTo>
                  <a:lnTo>
                    <a:pt x="59" y="517"/>
                  </a:lnTo>
                  <a:lnTo>
                    <a:pt x="55" y="522"/>
                  </a:lnTo>
                  <a:lnTo>
                    <a:pt x="61" y="522"/>
                  </a:lnTo>
                  <a:lnTo>
                    <a:pt x="58" y="513"/>
                  </a:lnTo>
                  <a:lnTo>
                    <a:pt x="57" y="504"/>
                  </a:lnTo>
                  <a:lnTo>
                    <a:pt x="57" y="323"/>
                  </a:lnTo>
                  <a:lnTo>
                    <a:pt x="56" y="314"/>
                  </a:lnTo>
                  <a:lnTo>
                    <a:pt x="54" y="305"/>
                  </a:lnTo>
                  <a:lnTo>
                    <a:pt x="52" y="301"/>
                  </a:lnTo>
                  <a:lnTo>
                    <a:pt x="48" y="293"/>
                  </a:lnTo>
                  <a:lnTo>
                    <a:pt x="42" y="286"/>
                  </a:lnTo>
                  <a:lnTo>
                    <a:pt x="36" y="280"/>
                  </a:lnTo>
                  <a:lnTo>
                    <a:pt x="34" y="279"/>
                  </a:lnTo>
                  <a:lnTo>
                    <a:pt x="26" y="275"/>
                  </a:lnTo>
                  <a:lnTo>
                    <a:pt x="18" y="272"/>
                  </a:lnTo>
                  <a:lnTo>
                    <a:pt x="15" y="272"/>
                  </a:lnTo>
                  <a:lnTo>
                    <a:pt x="6" y="271"/>
                  </a:lnTo>
                  <a:lnTo>
                    <a:pt x="6" y="283"/>
                  </a:lnTo>
                  <a:lnTo>
                    <a:pt x="8" y="282"/>
                  </a:lnTo>
                  <a:lnTo>
                    <a:pt x="10" y="281"/>
                  </a:lnTo>
                  <a:lnTo>
                    <a:pt x="12" y="277"/>
                  </a:lnTo>
                  <a:lnTo>
                    <a:pt x="10" y="273"/>
                  </a:lnTo>
                  <a:lnTo>
                    <a:pt x="8" y="272"/>
                  </a:lnTo>
                  <a:lnTo>
                    <a:pt x="6" y="277"/>
                  </a:lnTo>
                  <a:lnTo>
                    <a:pt x="6" y="283"/>
                  </a:lnTo>
                  <a:lnTo>
                    <a:pt x="15" y="282"/>
                  </a:lnTo>
                  <a:lnTo>
                    <a:pt x="18" y="282"/>
                  </a:lnTo>
                  <a:lnTo>
                    <a:pt x="26" y="279"/>
                  </a:lnTo>
                  <a:lnTo>
                    <a:pt x="34" y="275"/>
                  </a:lnTo>
                  <a:lnTo>
                    <a:pt x="36" y="274"/>
                  </a:lnTo>
                  <a:lnTo>
                    <a:pt x="42" y="268"/>
                  </a:lnTo>
                  <a:lnTo>
                    <a:pt x="48" y="262"/>
                  </a:lnTo>
                  <a:lnTo>
                    <a:pt x="52" y="254"/>
                  </a:lnTo>
                  <a:lnTo>
                    <a:pt x="54" y="250"/>
                  </a:lnTo>
                  <a:lnTo>
                    <a:pt x="56" y="241"/>
                  </a:lnTo>
                  <a:lnTo>
                    <a:pt x="57" y="232"/>
                  </a:lnTo>
                  <a:lnTo>
                    <a:pt x="57" y="51"/>
                  </a:lnTo>
                  <a:lnTo>
                    <a:pt x="58" y="42"/>
                  </a:lnTo>
                  <a:lnTo>
                    <a:pt x="61" y="33"/>
                  </a:lnTo>
                  <a:lnTo>
                    <a:pt x="55" y="33"/>
                  </a:lnTo>
                  <a:lnTo>
                    <a:pt x="59" y="38"/>
                  </a:lnTo>
                  <a:lnTo>
                    <a:pt x="63" y="30"/>
                  </a:lnTo>
                  <a:lnTo>
                    <a:pt x="69" y="24"/>
                  </a:lnTo>
                  <a:lnTo>
                    <a:pt x="76" y="18"/>
                  </a:lnTo>
                  <a:lnTo>
                    <a:pt x="71" y="14"/>
                  </a:lnTo>
                  <a:lnTo>
                    <a:pt x="74" y="19"/>
                  </a:lnTo>
                  <a:lnTo>
                    <a:pt x="81" y="15"/>
                  </a:lnTo>
                  <a:lnTo>
                    <a:pt x="90" y="12"/>
                  </a:lnTo>
                  <a:lnTo>
                    <a:pt x="87" y="7"/>
                  </a:lnTo>
                  <a:lnTo>
                    <a:pt x="87" y="13"/>
                  </a:lnTo>
                  <a:lnTo>
                    <a:pt x="9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1" name="Freeform 4">
              <a:extLst>
                <a:ext uri="{FF2B5EF4-FFF2-40B4-BE49-F238E27FC236}">
                  <a16:creationId xmlns:a16="http://schemas.microsoft.com/office/drawing/2014/main" id="{AB7F75B8-7F17-4556-BCB9-EBB284FE7009}"/>
                </a:ext>
              </a:extLst>
            </p:cNvPr>
            <p:cNvSpPr>
              <a:spLocks/>
            </p:cNvSpPr>
            <p:nvPr/>
          </p:nvSpPr>
          <p:spPr bwMode="auto">
            <a:xfrm>
              <a:off x="4461" y="1161"/>
              <a:ext cx="96" cy="555"/>
            </a:xfrm>
            <a:custGeom>
              <a:avLst/>
              <a:gdLst>
                <a:gd name="T0" fmla="*/ 0 w 96"/>
                <a:gd name="T1" fmla="*/ 12 h 555"/>
                <a:gd name="T2" fmla="*/ 9 w 96"/>
                <a:gd name="T3" fmla="*/ 7 h 555"/>
                <a:gd name="T4" fmla="*/ 15 w 96"/>
                <a:gd name="T5" fmla="*/ 15 h 555"/>
                <a:gd name="T6" fmla="*/ 25 w 96"/>
                <a:gd name="T7" fmla="*/ 14 h 555"/>
                <a:gd name="T8" fmla="*/ 27 w 96"/>
                <a:gd name="T9" fmla="*/ 24 h 555"/>
                <a:gd name="T10" fmla="*/ 37 w 96"/>
                <a:gd name="T11" fmla="*/ 38 h 555"/>
                <a:gd name="T12" fmla="*/ 35 w 96"/>
                <a:gd name="T13" fmla="*/ 33 h 555"/>
                <a:gd name="T14" fmla="*/ 39 w 96"/>
                <a:gd name="T15" fmla="*/ 51 h 555"/>
                <a:gd name="T16" fmla="*/ 40 w 96"/>
                <a:gd name="T17" fmla="*/ 241 h 555"/>
                <a:gd name="T18" fmla="*/ 44 w 96"/>
                <a:gd name="T19" fmla="*/ 254 h 555"/>
                <a:gd name="T20" fmla="*/ 54 w 96"/>
                <a:gd name="T21" fmla="*/ 268 h 555"/>
                <a:gd name="T22" fmla="*/ 62 w 96"/>
                <a:gd name="T23" fmla="*/ 275 h 555"/>
                <a:gd name="T24" fmla="*/ 78 w 96"/>
                <a:gd name="T25" fmla="*/ 282 h 555"/>
                <a:gd name="T26" fmla="*/ 90 w 96"/>
                <a:gd name="T27" fmla="*/ 283 h 555"/>
                <a:gd name="T28" fmla="*/ 90 w 96"/>
                <a:gd name="T29" fmla="*/ 271 h 555"/>
                <a:gd name="T30" fmla="*/ 86 w 96"/>
                <a:gd name="T31" fmla="*/ 273 h 555"/>
                <a:gd name="T32" fmla="*/ 86 w 96"/>
                <a:gd name="T33" fmla="*/ 281 h 555"/>
                <a:gd name="T34" fmla="*/ 90 w 96"/>
                <a:gd name="T35" fmla="*/ 271 h 555"/>
                <a:gd name="T36" fmla="*/ 78 w 96"/>
                <a:gd name="T37" fmla="*/ 272 h 555"/>
                <a:gd name="T38" fmla="*/ 62 w 96"/>
                <a:gd name="T39" fmla="*/ 279 h 555"/>
                <a:gd name="T40" fmla="*/ 54 w 96"/>
                <a:gd name="T41" fmla="*/ 286 h 555"/>
                <a:gd name="T42" fmla="*/ 44 w 96"/>
                <a:gd name="T43" fmla="*/ 301 h 555"/>
                <a:gd name="T44" fmla="*/ 40 w 96"/>
                <a:gd name="T45" fmla="*/ 314 h 555"/>
                <a:gd name="T46" fmla="*/ 39 w 96"/>
                <a:gd name="T47" fmla="*/ 504 h 555"/>
                <a:gd name="T48" fmla="*/ 35 w 96"/>
                <a:gd name="T49" fmla="*/ 522 h 555"/>
                <a:gd name="T50" fmla="*/ 37 w 96"/>
                <a:gd name="T51" fmla="*/ 517 h 555"/>
                <a:gd name="T52" fmla="*/ 27 w 96"/>
                <a:gd name="T53" fmla="*/ 531 h 555"/>
                <a:gd name="T54" fmla="*/ 25 w 96"/>
                <a:gd name="T55" fmla="*/ 541 h 555"/>
                <a:gd name="T56" fmla="*/ 15 w 96"/>
                <a:gd name="T57" fmla="*/ 540 h 555"/>
                <a:gd name="T58" fmla="*/ 9 w 96"/>
                <a:gd name="T59" fmla="*/ 548 h 555"/>
                <a:gd name="T60" fmla="*/ 0 w 96"/>
                <a:gd name="T61" fmla="*/ 543 h 555"/>
                <a:gd name="T62" fmla="*/ 9 w 96"/>
                <a:gd name="T63" fmla="*/ 554 h 555"/>
                <a:gd name="T64" fmla="*/ 20 w 96"/>
                <a:gd name="T65" fmla="*/ 551 h 555"/>
                <a:gd name="T66" fmla="*/ 29 w 96"/>
                <a:gd name="T67" fmla="*/ 546 h 555"/>
                <a:gd name="T68" fmla="*/ 42 w 96"/>
                <a:gd name="T69" fmla="*/ 534 h 555"/>
                <a:gd name="T70" fmla="*/ 47 w 96"/>
                <a:gd name="T71" fmla="*/ 522 h 555"/>
                <a:gd name="T72" fmla="*/ 50 w 96"/>
                <a:gd name="T73" fmla="*/ 513 h 555"/>
                <a:gd name="T74" fmla="*/ 51 w 96"/>
                <a:gd name="T75" fmla="*/ 323 h 555"/>
                <a:gd name="T76" fmla="*/ 55 w 96"/>
                <a:gd name="T77" fmla="*/ 305 h 555"/>
                <a:gd name="T78" fmla="*/ 53 w 96"/>
                <a:gd name="T79" fmla="*/ 310 h 555"/>
                <a:gd name="T80" fmla="*/ 63 w 96"/>
                <a:gd name="T81" fmla="*/ 295 h 555"/>
                <a:gd name="T82" fmla="*/ 65 w 96"/>
                <a:gd name="T83" fmla="*/ 285 h 555"/>
                <a:gd name="T84" fmla="*/ 75 w 96"/>
                <a:gd name="T85" fmla="*/ 286 h 555"/>
                <a:gd name="T86" fmla="*/ 81 w 96"/>
                <a:gd name="T87" fmla="*/ 278 h 555"/>
                <a:gd name="T88" fmla="*/ 90 w 96"/>
                <a:gd name="T89" fmla="*/ 283 h 555"/>
                <a:gd name="T90" fmla="*/ 92 w 96"/>
                <a:gd name="T91" fmla="*/ 282 h 555"/>
                <a:gd name="T92" fmla="*/ 96 w 96"/>
                <a:gd name="T93" fmla="*/ 277 h 555"/>
                <a:gd name="T94" fmla="*/ 92 w 96"/>
                <a:gd name="T95" fmla="*/ 272 h 555"/>
                <a:gd name="T96" fmla="*/ 81 w 96"/>
                <a:gd name="T97" fmla="*/ 270 h 555"/>
                <a:gd name="T98" fmla="*/ 83 w 96"/>
                <a:gd name="T99" fmla="*/ 271 h 555"/>
                <a:gd name="T100" fmla="*/ 67 w 96"/>
                <a:gd name="T101" fmla="*/ 264 h 555"/>
                <a:gd name="T102" fmla="*/ 69 w 96"/>
                <a:gd name="T103" fmla="*/ 265 h 555"/>
                <a:gd name="T104" fmla="*/ 57 w 96"/>
                <a:gd name="T105" fmla="*/ 253 h 555"/>
                <a:gd name="T106" fmla="*/ 49 w 96"/>
                <a:gd name="T107" fmla="*/ 250 h 555"/>
                <a:gd name="T108" fmla="*/ 52 w 96"/>
                <a:gd name="T109" fmla="*/ 241 h 555"/>
                <a:gd name="T110" fmla="*/ 51 w 96"/>
                <a:gd name="T111" fmla="*/ 51 h 555"/>
                <a:gd name="T112" fmla="*/ 47 w 96"/>
                <a:gd name="T113" fmla="*/ 33 h 555"/>
                <a:gd name="T114" fmla="*/ 42 w 96"/>
                <a:gd name="T115" fmla="*/ 21 h 555"/>
                <a:gd name="T116" fmla="*/ 29 w 96"/>
                <a:gd name="T117" fmla="*/ 9 h 555"/>
                <a:gd name="T118" fmla="*/ 20 w 96"/>
                <a:gd name="T119" fmla="*/ 4 h 555"/>
                <a:gd name="T120" fmla="*/ 9 w 96"/>
                <a:gd name="T121" fmla="*/ 1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0" y="0"/>
                  </a:moveTo>
                  <a:lnTo>
                    <a:pt x="0" y="12"/>
                  </a:lnTo>
                  <a:lnTo>
                    <a:pt x="9" y="13"/>
                  </a:lnTo>
                  <a:lnTo>
                    <a:pt x="9" y="7"/>
                  </a:lnTo>
                  <a:lnTo>
                    <a:pt x="6" y="12"/>
                  </a:lnTo>
                  <a:lnTo>
                    <a:pt x="15" y="15"/>
                  </a:lnTo>
                  <a:lnTo>
                    <a:pt x="22" y="19"/>
                  </a:lnTo>
                  <a:lnTo>
                    <a:pt x="25" y="14"/>
                  </a:lnTo>
                  <a:lnTo>
                    <a:pt x="20" y="18"/>
                  </a:lnTo>
                  <a:lnTo>
                    <a:pt x="27" y="24"/>
                  </a:lnTo>
                  <a:lnTo>
                    <a:pt x="33" y="30"/>
                  </a:lnTo>
                  <a:lnTo>
                    <a:pt x="37" y="38"/>
                  </a:lnTo>
                  <a:lnTo>
                    <a:pt x="41" y="33"/>
                  </a:lnTo>
                  <a:lnTo>
                    <a:pt x="35" y="33"/>
                  </a:lnTo>
                  <a:lnTo>
                    <a:pt x="38" y="42"/>
                  </a:lnTo>
                  <a:lnTo>
                    <a:pt x="39" y="51"/>
                  </a:lnTo>
                  <a:lnTo>
                    <a:pt x="39" y="232"/>
                  </a:lnTo>
                  <a:lnTo>
                    <a:pt x="40" y="241"/>
                  </a:lnTo>
                  <a:lnTo>
                    <a:pt x="43" y="250"/>
                  </a:lnTo>
                  <a:lnTo>
                    <a:pt x="44" y="254"/>
                  </a:lnTo>
                  <a:lnTo>
                    <a:pt x="48" y="262"/>
                  </a:lnTo>
                  <a:lnTo>
                    <a:pt x="54" y="268"/>
                  </a:lnTo>
                  <a:lnTo>
                    <a:pt x="60" y="274"/>
                  </a:lnTo>
                  <a:lnTo>
                    <a:pt x="62" y="275"/>
                  </a:lnTo>
                  <a:lnTo>
                    <a:pt x="70" y="279"/>
                  </a:lnTo>
                  <a:lnTo>
                    <a:pt x="78" y="282"/>
                  </a:lnTo>
                  <a:lnTo>
                    <a:pt x="81" y="282"/>
                  </a:lnTo>
                  <a:lnTo>
                    <a:pt x="90" y="283"/>
                  </a:lnTo>
                  <a:lnTo>
                    <a:pt x="90" y="277"/>
                  </a:lnTo>
                  <a:lnTo>
                    <a:pt x="90" y="271"/>
                  </a:lnTo>
                  <a:lnTo>
                    <a:pt x="88" y="272"/>
                  </a:lnTo>
                  <a:lnTo>
                    <a:pt x="86" y="273"/>
                  </a:lnTo>
                  <a:lnTo>
                    <a:pt x="84" y="277"/>
                  </a:lnTo>
                  <a:lnTo>
                    <a:pt x="86" y="281"/>
                  </a:lnTo>
                  <a:lnTo>
                    <a:pt x="88" y="282"/>
                  </a:lnTo>
                  <a:lnTo>
                    <a:pt x="90" y="271"/>
                  </a:lnTo>
                  <a:lnTo>
                    <a:pt x="81" y="272"/>
                  </a:lnTo>
                  <a:lnTo>
                    <a:pt x="78" y="272"/>
                  </a:lnTo>
                  <a:lnTo>
                    <a:pt x="70" y="275"/>
                  </a:lnTo>
                  <a:lnTo>
                    <a:pt x="62" y="279"/>
                  </a:lnTo>
                  <a:lnTo>
                    <a:pt x="60" y="280"/>
                  </a:lnTo>
                  <a:lnTo>
                    <a:pt x="54" y="286"/>
                  </a:lnTo>
                  <a:lnTo>
                    <a:pt x="48" y="293"/>
                  </a:lnTo>
                  <a:lnTo>
                    <a:pt x="44" y="301"/>
                  </a:lnTo>
                  <a:lnTo>
                    <a:pt x="43" y="305"/>
                  </a:lnTo>
                  <a:lnTo>
                    <a:pt x="40" y="314"/>
                  </a:lnTo>
                  <a:lnTo>
                    <a:pt x="39" y="323"/>
                  </a:lnTo>
                  <a:lnTo>
                    <a:pt x="39" y="504"/>
                  </a:lnTo>
                  <a:lnTo>
                    <a:pt x="38" y="513"/>
                  </a:lnTo>
                  <a:lnTo>
                    <a:pt x="35" y="522"/>
                  </a:lnTo>
                  <a:lnTo>
                    <a:pt x="41" y="522"/>
                  </a:lnTo>
                  <a:lnTo>
                    <a:pt x="37" y="517"/>
                  </a:lnTo>
                  <a:lnTo>
                    <a:pt x="33" y="525"/>
                  </a:lnTo>
                  <a:lnTo>
                    <a:pt x="27" y="531"/>
                  </a:lnTo>
                  <a:lnTo>
                    <a:pt x="20" y="537"/>
                  </a:lnTo>
                  <a:lnTo>
                    <a:pt x="25" y="541"/>
                  </a:lnTo>
                  <a:lnTo>
                    <a:pt x="22" y="536"/>
                  </a:lnTo>
                  <a:lnTo>
                    <a:pt x="15" y="540"/>
                  </a:lnTo>
                  <a:lnTo>
                    <a:pt x="6" y="543"/>
                  </a:lnTo>
                  <a:lnTo>
                    <a:pt x="9" y="548"/>
                  </a:lnTo>
                  <a:lnTo>
                    <a:pt x="9" y="542"/>
                  </a:lnTo>
                  <a:lnTo>
                    <a:pt x="0" y="543"/>
                  </a:lnTo>
                  <a:lnTo>
                    <a:pt x="0" y="555"/>
                  </a:lnTo>
                  <a:lnTo>
                    <a:pt x="9" y="554"/>
                  </a:lnTo>
                  <a:lnTo>
                    <a:pt x="11" y="554"/>
                  </a:lnTo>
                  <a:lnTo>
                    <a:pt x="20" y="551"/>
                  </a:lnTo>
                  <a:lnTo>
                    <a:pt x="27" y="547"/>
                  </a:lnTo>
                  <a:lnTo>
                    <a:pt x="29" y="546"/>
                  </a:lnTo>
                  <a:lnTo>
                    <a:pt x="36" y="540"/>
                  </a:lnTo>
                  <a:lnTo>
                    <a:pt x="42" y="534"/>
                  </a:lnTo>
                  <a:lnTo>
                    <a:pt x="46" y="526"/>
                  </a:lnTo>
                  <a:lnTo>
                    <a:pt x="47" y="522"/>
                  </a:lnTo>
                  <a:lnTo>
                    <a:pt x="50" y="513"/>
                  </a:lnTo>
                  <a:lnTo>
                    <a:pt x="51" y="504"/>
                  </a:lnTo>
                  <a:lnTo>
                    <a:pt x="51" y="323"/>
                  </a:lnTo>
                  <a:lnTo>
                    <a:pt x="52" y="314"/>
                  </a:lnTo>
                  <a:lnTo>
                    <a:pt x="55" y="305"/>
                  </a:lnTo>
                  <a:lnTo>
                    <a:pt x="49" y="305"/>
                  </a:lnTo>
                  <a:lnTo>
                    <a:pt x="53" y="310"/>
                  </a:lnTo>
                  <a:lnTo>
                    <a:pt x="57" y="302"/>
                  </a:lnTo>
                  <a:lnTo>
                    <a:pt x="63" y="295"/>
                  </a:lnTo>
                  <a:lnTo>
                    <a:pt x="69" y="289"/>
                  </a:lnTo>
                  <a:lnTo>
                    <a:pt x="65" y="285"/>
                  </a:lnTo>
                  <a:lnTo>
                    <a:pt x="67" y="290"/>
                  </a:lnTo>
                  <a:lnTo>
                    <a:pt x="75" y="286"/>
                  </a:lnTo>
                  <a:lnTo>
                    <a:pt x="83" y="283"/>
                  </a:lnTo>
                  <a:lnTo>
                    <a:pt x="81" y="278"/>
                  </a:lnTo>
                  <a:lnTo>
                    <a:pt x="81" y="284"/>
                  </a:lnTo>
                  <a:lnTo>
                    <a:pt x="90" y="283"/>
                  </a:lnTo>
                  <a:lnTo>
                    <a:pt x="92" y="282"/>
                  </a:lnTo>
                  <a:lnTo>
                    <a:pt x="94" y="281"/>
                  </a:lnTo>
                  <a:lnTo>
                    <a:pt x="96" y="277"/>
                  </a:lnTo>
                  <a:lnTo>
                    <a:pt x="94" y="273"/>
                  </a:lnTo>
                  <a:lnTo>
                    <a:pt x="92" y="272"/>
                  </a:lnTo>
                  <a:lnTo>
                    <a:pt x="90" y="271"/>
                  </a:lnTo>
                  <a:lnTo>
                    <a:pt x="81" y="270"/>
                  </a:lnTo>
                  <a:lnTo>
                    <a:pt x="81" y="276"/>
                  </a:lnTo>
                  <a:lnTo>
                    <a:pt x="83" y="271"/>
                  </a:lnTo>
                  <a:lnTo>
                    <a:pt x="75" y="268"/>
                  </a:lnTo>
                  <a:lnTo>
                    <a:pt x="67" y="264"/>
                  </a:lnTo>
                  <a:lnTo>
                    <a:pt x="65" y="269"/>
                  </a:lnTo>
                  <a:lnTo>
                    <a:pt x="69" y="265"/>
                  </a:lnTo>
                  <a:lnTo>
                    <a:pt x="63" y="259"/>
                  </a:lnTo>
                  <a:lnTo>
                    <a:pt x="57" y="253"/>
                  </a:lnTo>
                  <a:lnTo>
                    <a:pt x="53" y="245"/>
                  </a:lnTo>
                  <a:lnTo>
                    <a:pt x="49" y="250"/>
                  </a:lnTo>
                  <a:lnTo>
                    <a:pt x="55" y="250"/>
                  </a:lnTo>
                  <a:lnTo>
                    <a:pt x="52" y="241"/>
                  </a:lnTo>
                  <a:lnTo>
                    <a:pt x="51" y="232"/>
                  </a:lnTo>
                  <a:lnTo>
                    <a:pt x="51" y="51"/>
                  </a:lnTo>
                  <a:lnTo>
                    <a:pt x="50" y="42"/>
                  </a:lnTo>
                  <a:lnTo>
                    <a:pt x="47" y="33"/>
                  </a:lnTo>
                  <a:lnTo>
                    <a:pt x="46" y="29"/>
                  </a:lnTo>
                  <a:lnTo>
                    <a:pt x="42" y="21"/>
                  </a:lnTo>
                  <a:lnTo>
                    <a:pt x="36" y="15"/>
                  </a:lnTo>
                  <a:lnTo>
                    <a:pt x="29" y="9"/>
                  </a:lnTo>
                  <a:lnTo>
                    <a:pt x="27" y="8"/>
                  </a:lnTo>
                  <a:lnTo>
                    <a:pt x="20" y="4"/>
                  </a:lnTo>
                  <a:lnTo>
                    <a:pt x="11" y="1"/>
                  </a:lnTo>
                  <a:lnTo>
                    <a:pt x="9"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2467" name="Rectangle 5">
            <a:extLst>
              <a:ext uri="{FF2B5EF4-FFF2-40B4-BE49-F238E27FC236}">
                <a16:creationId xmlns:a16="http://schemas.microsoft.com/office/drawing/2014/main" id="{B1A463CF-BE7D-4D61-933B-3033AA342713}"/>
              </a:ext>
            </a:extLst>
          </p:cNvPr>
          <p:cNvSpPr>
            <a:spLocks noChangeArrowheads="1"/>
          </p:cNvSpPr>
          <p:nvPr/>
        </p:nvSpPr>
        <p:spPr bwMode="auto">
          <a:xfrm>
            <a:off x="8729664" y="1935163"/>
            <a:ext cx="1843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intravaskulární</a:t>
            </a:r>
            <a:endParaRPr lang="cs-CZ" altLang="en-US" sz="2400">
              <a:latin typeface="Times New Roman" panose="02020603050405020304" pitchFamily="18" charset="0"/>
            </a:endParaRPr>
          </a:p>
        </p:txBody>
      </p:sp>
      <p:sp>
        <p:nvSpPr>
          <p:cNvPr id="62468" name="Rectangle 6">
            <a:extLst>
              <a:ext uri="{FF2B5EF4-FFF2-40B4-BE49-F238E27FC236}">
                <a16:creationId xmlns:a16="http://schemas.microsoft.com/office/drawing/2014/main" id="{D838495E-CF30-41EF-95E3-648A84584CF0}"/>
              </a:ext>
            </a:extLst>
          </p:cNvPr>
          <p:cNvSpPr>
            <a:spLocks noChangeArrowheads="1"/>
          </p:cNvSpPr>
          <p:nvPr/>
        </p:nvSpPr>
        <p:spPr bwMode="auto">
          <a:xfrm>
            <a:off x="8729664" y="2300288"/>
            <a:ext cx="989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tekutina</a:t>
            </a:r>
            <a:endParaRPr lang="cs-CZ" altLang="en-US" sz="2400">
              <a:latin typeface="Times New Roman" panose="02020603050405020304" pitchFamily="18" charset="0"/>
            </a:endParaRPr>
          </a:p>
        </p:txBody>
      </p:sp>
      <p:grpSp>
        <p:nvGrpSpPr>
          <p:cNvPr id="62469" name="Group 7">
            <a:extLst>
              <a:ext uri="{FF2B5EF4-FFF2-40B4-BE49-F238E27FC236}">
                <a16:creationId xmlns:a16="http://schemas.microsoft.com/office/drawing/2014/main" id="{9F1AED9B-7D0C-4660-A28D-385C75CF058C}"/>
              </a:ext>
            </a:extLst>
          </p:cNvPr>
          <p:cNvGrpSpPr>
            <a:grpSpLocks/>
          </p:cNvGrpSpPr>
          <p:nvPr/>
        </p:nvGrpSpPr>
        <p:grpSpPr bwMode="auto">
          <a:xfrm>
            <a:off x="7131050" y="1851025"/>
            <a:ext cx="1443038" cy="844550"/>
            <a:chOff x="3554" y="1166"/>
            <a:chExt cx="887" cy="532"/>
          </a:xfrm>
        </p:grpSpPr>
        <p:sp>
          <p:nvSpPr>
            <p:cNvPr id="62526" name="Rectangle 8">
              <a:extLst>
                <a:ext uri="{FF2B5EF4-FFF2-40B4-BE49-F238E27FC236}">
                  <a16:creationId xmlns:a16="http://schemas.microsoft.com/office/drawing/2014/main" id="{4EEF114C-3E34-434D-A0BF-5256313FE8EE}"/>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7" name="Rectangle 9">
              <a:extLst>
                <a:ext uri="{FF2B5EF4-FFF2-40B4-BE49-F238E27FC236}">
                  <a16:creationId xmlns:a16="http://schemas.microsoft.com/office/drawing/2014/main" id="{9F7B7E05-4A07-4870-90D1-CC9D826B9DD0}"/>
                </a:ext>
              </a:extLst>
            </p:cNvPr>
            <p:cNvSpPr>
              <a:spLocks noChangeArrowheads="1"/>
            </p:cNvSpPr>
            <p:nvPr/>
          </p:nvSpPr>
          <p:spPr bwMode="auto">
            <a:xfrm>
              <a:off x="3554" y="1166"/>
              <a:ext cx="886" cy="531"/>
            </a:xfrm>
            <a:prstGeom prst="rect">
              <a:avLst/>
            </a:prstGeom>
            <a:solidFill>
              <a:srgbClr val="FF9999"/>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8" name="Rectangle 10">
              <a:extLst>
                <a:ext uri="{FF2B5EF4-FFF2-40B4-BE49-F238E27FC236}">
                  <a16:creationId xmlns:a16="http://schemas.microsoft.com/office/drawing/2014/main" id="{3984ED0D-8387-4A2D-ADB2-7F910AEE6439}"/>
                </a:ext>
              </a:extLst>
            </p:cNvPr>
            <p:cNvSpPr>
              <a:spLocks noChangeArrowheads="1"/>
            </p:cNvSpPr>
            <p:nvPr/>
          </p:nvSpPr>
          <p:spPr bwMode="auto">
            <a:xfrm>
              <a:off x="3554" y="1166"/>
              <a:ext cx="887" cy="53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9" name="Rectangle 11">
              <a:extLst>
                <a:ext uri="{FF2B5EF4-FFF2-40B4-BE49-F238E27FC236}">
                  <a16:creationId xmlns:a16="http://schemas.microsoft.com/office/drawing/2014/main" id="{AED2D455-440E-4964-BECF-51F30C4F15FB}"/>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2470" name="Rectangle 12">
            <a:extLst>
              <a:ext uri="{FF2B5EF4-FFF2-40B4-BE49-F238E27FC236}">
                <a16:creationId xmlns:a16="http://schemas.microsoft.com/office/drawing/2014/main" id="{16EFF87A-1D54-4A90-9784-FFA990C74615}"/>
              </a:ext>
            </a:extLst>
          </p:cNvPr>
          <p:cNvSpPr>
            <a:spLocks noChangeArrowheads="1"/>
          </p:cNvSpPr>
          <p:nvPr/>
        </p:nvSpPr>
        <p:spPr bwMode="auto">
          <a:xfrm>
            <a:off x="4235451" y="3194050"/>
            <a:ext cx="3444875" cy="977900"/>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71" name="Freeform 13">
            <a:extLst>
              <a:ext uri="{FF2B5EF4-FFF2-40B4-BE49-F238E27FC236}">
                <a16:creationId xmlns:a16="http://schemas.microsoft.com/office/drawing/2014/main" id="{A957A5AF-A6EC-4B7B-85B8-7AED32F000E0}"/>
              </a:ext>
            </a:extLst>
          </p:cNvPr>
          <p:cNvSpPr>
            <a:spLocks/>
          </p:cNvSpPr>
          <p:nvPr/>
        </p:nvSpPr>
        <p:spPr bwMode="auto">
          <a:xfrm>
            <a:off x="1857376" y="4610100"/>
            <a:ext cx="8512175" cy="1460500"/>
          </a:xfrm>
          <a:custGeom>
            <a:avLst/>
            <a:gdLst>
              <a:gd name="T0" fmla="*/ 345262173 w 5362"/>
              <a:gd name="T1" fmla="*/ 2520950 h 920"/>
              <a:gd name="T2" fmla="*/ 272176875 w 5362"/>
              <a:gd name="T3" fmla="*/ 17641889 h 920"/>
              <a:gd name="T4" fmla="*/ 201612476 w 5362"/>
              <a:gd name="T5" fmla="*/ 47883762 h 920"/>
              <a:gd name="T6" fmla="*/ 141128748 w 5362"/>
              <a:gd name="T7" fmla="*/ 88206264 h 920"/>
              <a:gd name="T8" fmla="*/ 88206255 w 5362"/>
              <a:gd name="T9" fmla="*/ 141128762 h 920"/>
              <a:gd name="T10" fmla="*/ 47883757 w 5362"/>
              <a:gd name="T11" fmla="*/ 201612496 h 920"/>
              <a:gd name="T12" fmla="*/ 17640300 w 5362"/>
              <a:gd name="T13" fmla="*/ 272176902 h 920"/>
              <a:gd name="T14" fmla="*/ 2520950 w 5362"/>
              <a:gd name="T15" fmla="*/ 345262208 h 920"/>
              <a:gd name="T16" fmla="*/ 0 w 5362"/>
              <a:gd name="T17" fmla="*/ 1932960918 h 920"/>
              <a:gd name="T18" fmla="*/ 7559675 w 5362"/>
              <a:gd name="T19" fmla="*/ 2011084948 h 920"/>
              <a:gd name="T20" fmla="*/ 30241876 w 5362"/>
              <a:gd name="T21" fmla="*/ 2081649304 h 920"/>
              <a:gd name="T22" fmla="*/ 65524063 w 5362"/>
              <a:gd name="T23" fmla="*/ 2147173349 h 920"/>
              <a:gd name="T24" fmla="*/ 113406246 w 5362"/>
              <a:gd name="T25" fmla="*/ 2147483647 h 920"/>
              <a:gd name="T26" fmla="*/ 171370612 w 5362"/>
              <a:gd name="T27" fmla="*/ 2147483647 h 920"/>
              <a:gd name="T28" fmla="*/ 236894700 w 5362"/>
              <a:gd name="T29" fmla="*/ 2147483647 h 920"/>
              <a:gd name="T30" fmla="*/ 307459050 w 5362"/>
              <a:gd name="T31" fmla="*/ 2147483647 h 920"/>
              <a:gd name="T32" fmla="*/ 385584659 w 5362"/>
              <a:gd name="T33" fmla="*/ 2147483647 h 920"/>
              <a:gd name="T34" fmla="*/ 2147483647 w 5362"/>
              <a:gd name="T35" fmla="*/ 2147483647 h 920"/>
              <a:gd name="T36" fmla="*/ 2147483647 w 5362"/>
              <a:gd name="T37" fmla="*/ 2147483647 h 920"/>
              <a:gd name="T38" fmla="*/ 2147483647 w 5362"/>
              <a:gd name="T39" fmla="*/ 2147483647 h 920"/>
              <a:gd name="T40" fmla="*/ 2147483647 w 5362"/>
              <a:gd name="T41" fmla="*/ 2147483647 h 920"/>
              <a:gd name="T42" fmla="*/ 2147483647 w 5362"/>
              <a:gd name="T43" fmla="*/ 2147483647 h 920"/>
              <a:gd name="T44" fmla="*/ 2147483647 w 5362"/>
              <a:gd name="T45" fmla="*/ 2116931482 h 920"/>
              <a:gd name="T46" fmla="*/ 2147483647 w 5362"/>
              <a:gd name="T47" fmla="*/ 2046367126 h 920"/>
              <a:gd name="T48" fmla="*/ 2147483647 w 5362"/>
              <a:gd name="T49" fmla="*/ 1973283408 h 920"/>
              <a:gd name="T50" fmla="*/ 2147483647 w 5362"/>
              <a:gd name="T51" fmla="*/ 385584697 h 920"/>
              <a:gd name="T52" fmla="*/ 2147483647 w 5362"/>
              <a:gd name="T53" fmla="*/ 307459080 h 920"/>
              <a:gd name="T54" fmla="*/ 2147483647 w 5362"/>
              <a:gd name="T55" fmla="*/ 236894724 h 920"/>
              <a:gd name="T56" fmla="*/ 2147483647 w 5362"/>
              <a:gd name="T57" fmla="*/ 171370629 h 920"/>
              <a:gd name="T58" fmla="*/ 2147483647 w 5362"/>
              <a:gd name="T59" fmla="*/ 113407845 h 920"/>
              <a:gd name="T60" fmla="*/ 2147483647 w 5362"/>
              <a:gd name="T61" fmla="*/ 65524070 h 920"/>
              <a:gd name="T62" fmla="*/ 2147483647 w 5362"/>
              <a:gd name="T63" fmla="*/ 30241879 h 920"/>
              <a:gd name="T64" fmla="*/ 2147483647 w 5362"/>
              <a:gd name="T65" fmla="*/ 7561264 h 920"/>
              <a:gd name="T66" fmla="*/ 2147483647 w 5362"/>
              <a:gd name="T67" fmla="*/ 0 h 9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2"/>
              <a:gd name="T103" fmla="*/ 0 h 920"/>
              <a:gd name="T104" fmla="*/ 5362 w 5362"/>
              <a:gd name="T105" fmla="*/ 920 h 9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2" h="920">
                <a:moveTo>
                  <a:pt x="153" y="0"/>
                </a:moveTo>
                <a:lnTo>
                  <a:pt x="137" y="1"/>
                </a:lnTo>
                <a:lnTo>
                  <a:pt x="122" y="3"/>
                </a:lnTo>
                <a:lnTo>
                  <a:pt x="108" y="7"/>
                </a:lnTo>
                <a:lnTo>
                  <a:pt x="94" y="12"/>
                </a:lnTo>
                <a:lnTo>
                  <a:pt x="80" y="19"/>
                </a:lnTo>
                <a:lnTo>
                  <a:pt x="68" y="26"/>
                </a:lnTo>
                <a:lnTo>
                  <a:pt x="56" y="35"/>
                </a:lnTo>
                <a:lnTo>
                  <a:pt x="45" y="45"/>
                </a:lnTo>
                <a:lnTo>
                  <a:pt x="35" y="56"/>
                </a:lnTo>
                <a:lnTo>
                  <a:pt x="26" y="68"/>
                </a:lnTo>
                <a:lnTo>
                  <a:pt x="19" y="80"/>
                </a:lnTo>
                <a:lnTo>
                  <a:pt x="12" y="94"/>
                </a:lnTo>
                <a:lnTo>
                  <a:pt x="7" y="108"/>
                </a:lnTo>
                <a:lnTo>
                  <a:pt x="3" y="122"/>
                </a:lnTo>
                <a:lnTo>
                  <a:pt x="1" y="137"/>
                </a:lnTo>
                <a:lnTo>
                  <a:pt x="0" y="153"/>
                </a:lnTo>
                <a:lnTo>
                  <a:pt x="0" y="767"/>
                </a:lnTo>
                <a:lnTo>
                  <a:pt x="1" y="783"/>
                </a:lnTo>
                <a:lnTo>
                  <a:pt x="3" y="798"/>
                </a:lnTo>
                <a:lnTo>
                  <a:pt x="7" y="812"/>
                </a:lnTo>
                <a:lnTo>
                  <a:pt x="12" y="826"/>
                </a:lnTo>
                <a:lnTo>
                  <a:pt x="19" y="840"/>
                </a:lnTo>
                <a:lnTo>
                  <a:pt x="26" y="852"/>
                </a:lnTo>
                <a:lnTo>
                  <a:pt x="35" y="864"/>
                </a:lnTo>
                <a:lnTo>
                  <a:pt x="45" y="875"/>
                </a:lnTo>
                <a:lnTo>
                  <a:pt x="56" y="885"/>
                </a:lnTo>
                <a:lnTo>
                  <a:pt x="68" y="894"/>
                </a:lnTo>
                <a:lnTo>
                  <a:pt x="80" y="901"/>
                </a:lnTo>
                <a:lnTo>
                  <a:pt x="94" y="908"/>
                </a:lnTo>
                <a:lnTo>
                  <a:pt x="108" y="913"/>
                </a:lnTo>
                <a:lnTo>
                  <a:pt x="122" y="917"/>
                </a:lnTo>
                <a:lnTo>
                  <a:pt x="137" y="919"/>
                </a:lnTo>
                <a:lnTo>
                  <a:pt x="153" y="920"/>
                </a:lnTo>
                <a:lnTo>
                  <a:pt x="5209" y="920"/>
                </a:lnTo>
                <a:lnTo>
                  <a:pt x="5225" y="919"/>
                </a:lnTo>
                <a:lnTo>
                  <a:pt x="5240" y="917"/>
                </a:lnTo>
                <a:lnTo>
                  <a:pt x="5254" y="913"/>
                </a:lnTo>
                <a:lnTo>
                  <a:pt x="5268" y="908"/>
                </a:lnTo>
                <a:lnTo>
                  <a:pt x="5282" y="901"/>
                </a:lnTo>
                <a:lnTo>
                  <a:pt x="5294" y="894"/>
                </a:lnTo>
                <a:lnTo>
                  <a:pt x="5306" y="885"/>
                </a:lnTo>
                <a:lnTo>
                  <a:pt x="5317" y="875"/>
                </a:lnTo>
                <a:lnTo>
                  <a:pt x="5327" y="864"/>
                </a:lnTo>
                <a:lnTo>
                  <a:pt x="5336" y="852"/>
                </a:lnTo>
                <a:lnTo>
                  <a:pt x="5343" y="840"/>
                </a:lnTo>
                <a:lnTo>
                  <a:pt x="5350" y="826"/>
                </a:lnTo>
                <a:lnTo>
                  <a:pt x="5355" y="812"/>
                </a:lnTo>
                <a:lnTo>
                  <a:pt x="5359" y="798"/>
                </a:lnTo>
                <a:lnTo>
                  <a:pt x="5361" y="783"/>
                </a:lnTo>
                <a:lnTo>
                  <a:pt x="5362" y="767"/>
                </a:lnTo>
                <a:lnTo>
                  <a:pt x="5362" y="153"/>
                </a:lnTo>
                <a:lnTo>
                  <a:pt x="5361" y="137"/>
                </a:lnTo>
                <a:lnTo>
                  <a:pt x="5359" y="122"/>
                </a:lnTo>
                <a:lnTo>
                  <a:pt x="5355" y="108"/>
                </a:lnTo>
                <a:lnTo>
                  <a:pt x="5350" y="94"/>
                </a:lnTo>
                <a:lnTo>
                  <a:pt x="5343" y="80"/>
                </a:lnTo>
                <a:lnTo>
                  <a:pt x="5336" y="68"/>
                </a:lnTo>
                <a:lnTo>
                  <a:pt x="5327" y="56"/>
                </a:lnTo>
                <a:lnTo>
                  <a:pt x="5317" y="45"/>
                </a:lnTo>
                <a:lnTo>
                  <a:pt x="5306" y="35"/>
                </a:lnTo>
                <a:lnTo>
                  <a:pt x="5294" y="26"/>
                </a:lnTo>
                <a:lnTo>
                  <a:pt x="5282" y="19"/>
                </a:lnTo>
                <a:lnTo>
                  <a:pt x="5268" y="12"/>
                </a:lnTo>
                <a:lnTo>
                  <a:pt x="5254" y="7"/>
                </a:lnTo>
                <a:lnTo>
                  <a:pt x="5240" y="3"/>
                </a:lnTo>
                <a:lnTo>
                  <a:pt x="5225" y="1"/>
                </a:lnTo>
                <a:lnTo>
                  <a:pt x="5209" y="0"/>
                </a:lnTo>
                <a:lnTo>
                  <a:pt x="153" y="0"/>
                </a:lnTo>
                <a:close/>
              </a:path>
            </a:pathLst>
          </a:custGeom>
          <a:solidFill>
            <a:srgbClr val="00CC99"/>
          </a:solidFill>
          <a:ln w="190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2472" name="Group 14">
            <a:extLst>
              <a:ext uri="{FF2B5EF4-FFF2-40B4-BE49-F238E27FC236}">
                <a16:creationId xmlns:a16="http://schemas.microsoft.com/office/drawing/2014/main" id="{4B1E1957-2ECA-402D-BE99-AB1C6420D149}"/>
              </a:ext>
            </a:extLst>
          </p:cNvPr>
          <p:cNvGrpSpPr>
            <a:grpSpLocks/>
          </p:cNvGrpSpPr>
          <p:nvPr/>
        </p:nvGrpSpPr>
        <p:grpSpPr bwMode="auto">
          <a:xfrm>
            <a:off x="6124576" y="2690814"/>
            <a:ext cx="169863" cy="498475"/>
            <a:chOff x="3104" y="1695"/>
            <a:chExt cx="107" cy="314"/>
          </a:xfrm>
        </p:grpSpPr>
        <p:sp>
          <p:nvSpPr>
            <p:cNvPr id="62524" name="Rectangle 15">
              <a:extLst>
                <a:ext uri="{FF2B5EF4-FFF2-40B4-BE49-F238E27FC236}">
                  <a16:creationId xmlns:a16="http://schemas.microsoft.com/office/drawing/2014/main" id="{4DB33722-EEF3-42F6-BF5D-E032AFD9E3C7}"/>
                </a:ext>
              </a:extLst>
            </p:cNvPr>
            <p:cNvSpPr>
              <a:spLocks noChangeArrowheads="1"/>
            </p:cNvSpPr>
            <p:nvPr/>
          </p:nvSpPr>
          <p:spPr bwMode="auto">
            <a:xfrm>
              <a:off x="3145" y="1800"/>
              <a:ext cx="24" cy="2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5" name="Freeform 16">
              <a:extLst>
                <a:ext uri="{FF2B5EF4-FFF2-40B4-BE49-F238E27FC236}">
                  <a16:creationId xmlns:a16="http://schemas.microsoft.com/office/drawing/2014/main" id="{BD9CC6C0-B053-432B-A920-83AED09CD0B0}"/>
                </a:ext>
              </a:extLst>
            </p:cNvPr>
            <p:cNvSpPr>
              <a:spLocks/>
            </p:cNvSpPr>
            <p:nvPr/>
          </p:nvSpPr>
          <p:spPr bwMode="auto">
            <a:xfrm>
              <a:off x="3104" y="1695"/>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73" name="Group 17">
            <a:extLst>
              <a:ext uri="{FF2B5EF4-FFF2-40B4-BE49-F238E27FC236}">
                <a16:creationId xmlns:a16="http://schemas.microsoft.com/office/drawing/2014/main" id="{8205B329-5B22-4955-B391-5EE3E1B5C491}"/>
              </a:ext>
            </a:extLst>
          </p:cNvPr>
          <p:cNvGrpSpPr>
            <a:grpSpLocks/>
          </p:cNvGrpSpPr>
          <p:nvPr/>
        </p:nvGrpSpPr>
        <p:grpSpPr bwMode="auto">
          <a:xfrm>
            <a:off x="5808663" y="2695576"/>
            <a:ext cx="169862" cy="473075"/>
            <a:chOff x="2905" y="1698"/>
            <a:chExt cx="107" cy="298"/>
          </a:xfrm>
        </p:grpSpPr>
        <p:sp>
          <p:nvSpPr>
            <p:cNvPr id="62522" name="Rectangle 18">
              <a:extLst>
                <a:ext uri="{FF2B5EF4-FFF2-40B4-BE49-F238E27FC236}">
                  <a16:creationId xmlns:a16="http://schemas.microsoft.com/office/drawing/2014/main" id="{1D742684-5F03-4C98-A047-77BE4719B8D4}"/>
                </a:ext>
              </a:extLst>
            </p:cNvPr>
            <p:cNvSpPr>
              <a:spLocks noChangeArrowheads="1"/>
            </p:cNvSpPr>
            <p:nvPr/>
          </p:nvSpPr>
          <p:spPr bwMode="auto">
            <a:xfrm>
              <a:off x="2947" y="1698"/>
              <a:ext cx="24"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3" name="Freeform 19">
              <a:extLst>
                <a:ext uri="{FF2B5EF4-FFF2-40B4-BE49-F238E27FC236}">
                  <a16:creationId xmlns:a16="http://schemas.microsoft.com/office/drawing/2014/main" id="{B0D5DAAB-F33F-49CF-9076-92D5CC627D94}"/>
                </a:ext>
              </a:extLst>
            </p:cNvPr>
            <p:cNvSpPr>
              <a:spLocks/>
            </p:cNvSpPr>
            <p:nvPr/>
          </p:nvSpPr>
          <p:spPr bwMode="auto">
            <a:xfrm>
              <a:off x="2905" y="188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74" name="Group 20">
            <a:extLst>
              <a:ext uri="{FF2B5EF4-FFF2-40B4-BE49-F238E27FC236}">
                <a16:creationId xmlns:a16="http://schemas.microsoft.com/office/drawing/2014/main" id="{5DA4A025-3D87-40FD-AA78-3958695875F9}"/>
              </a:ext>
            </a:extLst>
          </p:cNvPr>
          <p:cNvGrpSpPr>
            <a:grpSpLocks/>
          </p:cNvGrpSpPr>
          <p:nvPr/>
        </p:nvGrpSpPr>
        <p:grpSpPr bwMode="auto">
          <a:xfrm>
            <a:off x="6238876" y="4152900"/>
            <a:ext cx="169863" cy="412750"/>
            <a:chOff x="2827" y="2616"/>
            <a:chExt cx="107" cy="260"/>
          </a:xfrm>
        </p:grpSpPr>
        <p:sp>
          <p:nvSpPr>
            <p:cNvPr id="62520" name="Rectangle 21">
              <a:extLst>
                <a:ext uri="{FF2B5EF4-FFF2-40B4-BE49-F238E27FC236}">
                  <a16:creationId xmlns:a16="http://schemas.microsoft.com/office/drawing/2014/main" id="{59C26ED4-68FB-4E49-8A31-24AB2BF4276C}"/>
                </a:ext>
              </a:extLst>
            </p:cNvPr>
            <p:cNvSpPr>
              <a:spLocks noChangeArrowheads="1"/>
            </p:cNvSpPr>
            <p:nvPr/>
          </p:nvSpPr>
          <p:spPr bwMode="auto">
            <a:xfrm>
              <a:off x="2868" y="2721"/>
              <a:ext cx="24" cy="1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1" name="Freeform 22">
              <a:extLst>
                <a:ext uri="{FF2B5EF4-FFF2-40B4-BE49-F238E27FC236}">
                  <a16:creationId xmlns:a16="http://schemas.microsoft.com/office/drawing/2014/main" id="{D9D848DD-246D-4D00-B8B7-051FE9E87516}"/>
                </a:ext>
              </a:extLst>
            </p:cNvPr>
            <p:cNvSpPr>
              <a:spLocks/>
            </p:cNvSpPr>
            <p:nvPr/>
          </p:nvSpPr>
          <p:spPr bwMode="auto">
            <a:xfrm>
              <a:off x="2827" y="2616"/>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75" name="Group 23">
            <a:extLst>
              <a:ext uri="{FF2B5EF4-FFF2-40B4-BE49-F238E27FC236}">
                <a16:creationId xmlns:a16="http://schemas.microsoft.com/office/drawing/2014/main" id="{A1558155-B3DB-4328-A94E-549249F3B771}"/>
              </a:ext>
            </a:extLst>
          </p:cNvPr>
          <p:cNvGrpSpPr>
            <a:grpSpLocks/>
          </p:cNvGrpSpPr>
          <p:nvPr/>
        </p:nvGrpSpPr>
        <p:grpSpPr bwMode="auto">
          <a:xfrm>
            <a:off x="5776913" y="4175126"/>
            <a:ext cx="169862" cy="411163"/>
            <a:chOff x="2536" y="2630"/>
            <a:chExt cx="107" cy="259"/>
          </a:xfrm>
        </p:grpSpPr>
        <p:sp>
          <p:nvSpPr>
            <p:cNvPr id="62518" name="Rectangle 24">
              <a:extLst>
                <a:ext uri="{FF2B5EF4-FFF2-40B4-BE49-F238E27FC236}">
                  <a16:creationId xmlns:a16="http://schemas.microsoft.com/office/drawing/2014/main" id="{97D4EF48-DBA0-430F-857B-A2DBA5D157B8}"/>
                </a:ext>
              </a:extLst>
            </p:cNvPr>
            <p:cNvSpPr>
              <a:spLocks noChangeArrowheads="1"/>
            </p:cNvSpPr>
            <p:nvPr/>
          </p:nvSpPr>
          <p:spPr bwMode="auto">
            <a:xfrm>
              <a:off x="2578" y="2630"/>
              <a:ext cx="24" cy="154"/>
            </a:xfrm>
            <a:prstGeom prst="rect">
              <a:avLst/>
            </a:prstGeom>
            <a:solidFill>
              <a:srgbClr val="000000"/>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9" name="Freeform 25">
              <a:extLst>
                <a:ext uri="{FF2B5EF4-FFF2-40B4-BE49-F238E27FC236}">
                  <a16:creationId xmlns:a16="http://schemas.microsoft.com/office/drawing/2014/main" id="{4F8918E0-3638-4CE7-AE96-A9D87F4DC34A}"/>
                </a:ext>
              </a:extLst>
            </p:cNvPr>
            <p:cNvSpPr>
              <a:spLocks/>
            </p:cNvSpPr>
            <p:nvPr/>
          </p:nvSpPr>
          <p:spPr bwMode="auto">
            <a:xfrm>
              <a:off x="2536" y="2782"/>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w="127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76" name="Group 26">
            <a:extLst>
              <a:ext uri="{FF2B5EF4-FFF2-40B4-BE49-F238E27FC236}">
                <a16:creationId xmlns:a16="http://schemas.microsoft.com/office/drawing/2014/main" id="{DD4E5673-7139-4BC4-8638-C75BAAACD3AF}"/>
              </a:ext>
            </a:extLst>
          </p:cNvPr>
          <p:cNvGrpSpPr>
            <a:grpSpLocks/>
          </p:cNvGrpSpPr>
          <p:nvPr/>
        </p:nvGrpSpPr>
        <p:grpSpPr bwMode="auto">
          <a:xfrm>
            <a:off x="6278563" y="6054726"/>
            <a:ext cx="169862" cy="447675"/>
            <a:chOff x="2852" y="3814"/>
            <a:chExt cx="107" cy="282"/>
          </a:xfrm>
        </p:grpSpPr>
        <p:sp>
          <p:nvSpPr>
            <p:cNvPr id="62516" name="Rectangle 27">
              <a:extLst>
                <a:ext uri="{FF2B5EF4-FFF2-40B4-BE49-F238E27FC236}">
                  <a16:creationId xmlns:a16="http://schemas.microsoft.com/office/drawing/2014/main" id="{D9B62D25-26EF-438A-9F1F-7F45D9133690}"/>
                </a:ext>
              </a:extLst>
            </p:cNvPr>
            <p:cNvSpPr>
              <a:spLocks noChangeArrowheads="1"/>
            </p:cNvSpPr>
            <p:nvPr/>
          </p:nvSpPr>
          <p:spPr bwMode="auto">
            <a:xfrm>
              <a:off x="2893" y="3919"/>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7" name="Freeform 28">
              <a:extLst>
                <a:ext uri="{FF2B5EF4-FFF2-40B4-BE49-F238E27FC236}">
                  <a16:creationId xmlns:a16="http://schemas.microsoft.com/office/drawing/2014/main" id="{A07D22BE-14FD-4518-BCD2-531BDCDDFD3C}"/>
                </a:ext>
              </a:extLst>
            </p:cNvPr>
            <p:cNvSpPr>
              <a:spLocks/>
            </p:cNvSpPr>
            <p:nvPr/>
          </p:nvSpPr>
          <p:spPr bwMode="auto">
            <a:xfrm>
              <a:off x="2852" y="3814"/>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77" name="Group 29">
            <a:extLst>
              <a:ext uri="{FF2B5EF4-FFF2-40B4-BE49-F238E27FC236}">
                <a16:creationId xmlns:a16="http://schemas.microsoft.com/office/drawing/2014/main" id="{17E9A87F-D4CF-4C8C-9843-D97374B8B31F}"/>
              </a:ext>
            </a:extLst>
          </p:cNvPr>
          <p:cNvGrpSpPr>
            <a:grpSpLocks/>
          </p:cNvGrpSpPr>
          <p:nvPr/>
        </p:nvGrpSpPr>
        <p:grpSpPr bwMode="auto">
          <a:xfrm>
            <a:off x="5794376" y="6070601"/>
            <a:ext cx="169863" cy="385763"/>
            <a:chOff x="2547" y="3824"/>
            <a:chExt cx="107" cy="243"/>
          </a:xfrm>
        </p:grpSpPr>
        <p:sp>
          <p:nvSpPr>
            <p:cNvPr id="62514" name="Rectangle 30">
              <a:extLst>
                <a:ext uri="{FF2B5EF4-FFF2-40B4-BE49-F238E27FC236}">
                  <a16:creationId xmlns:a16="http://schemas.microsoft.com/office/drawing/2014/main" id="{AA75AADA-3F49-42A4-B0DE-0EA705845585}"/>
                </a:ext>
              </a:extLst>
            </p:cNvPr>
            <p:cNvSpPr>
              <a:spLocks noChangeArrowheads="1"/>
            </p:cNvSpPr>
            <p:nvPr/>
          </p:nvSpPr>
          <p:spPr bwMode="auto">
            <a:xfrm>
              <a:off x="2589" y="3824"/>
              <a:ext cx="24"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5" name="Freeform 31">
              <a:extLst>
                <a:ext uri="{FF2B5EF4-FFF2-40B4-BE49-F238E27FC236}">
                  <a16:creationId xmlns:a16="http://schemas.microsoft.com/office/drawing/2014/main" id="{348E5354-6F2F-490D-BC75-36E3A952BADC}"/>
                </a:ext>
              </a:extLst>
            </p:cNvPr>
            <p:cNvSpPr>
              <a:spLocks/>
            </p:cNvSpPr>
            <p:nvPr/>
          </p:nvSpPr>
          <p:spPr bwMode="auto">
            <a:xfrm>
              <a:off x="2547" y="3960"/>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78" name="Group 32">
            <a:extLst>
              <a:ext uri="{FF2B5EF4-FFF2-40B4-BE49-F238E27FC236}">
                <a16:creationId xmlns:a16="http://schemas.microsoft.com/office/drawing/2014/main" id="{F0F91398-AD5A-4966-A8F2-9FD2358E0BBD}"/>
              </a:ext>
            </a:extLst>
          </p:cNvPr>
          <p:cNvGrpSpPr>
            <a:grpSpLocks/>
          </p:cNvGrpSpPr>
          <p:nvPr/>
        </p:nvGrpSpPr>
        <p:grpSpPr bwMode="auto">
          <a:xfrm>
            <a:off x="6235701" y="1331914"/>
            <a:ext cx="169863" cy="542925"/>
            <a:chOff x="2968" y="839"/>
            <a:chExt cx="107" cy="342"/>
          </a:xfrm>
        </p:grpSpPr>
        <p:sp>
          <p:nvSpPr>
            <p:cNvPr id="62512" name="Freeform 33">
              <a:extLst>
                <a:ext uri="{FF2B5EF4-FFF2-40B4-BE49-F238E27FC236}">
                  <a16:creationId xmlns:a16="http://schemas.microsoft.com/office/drawing/2014/main" id="{1973060E-101F-46D9-95BA-CC53F7BBB539}"/>
                </a:ext>
              </a:extLst>
            </p:cNvPr>
            <p:cNvSpPr>
              <a:spLocks/>
            </p:cNvSpPr>
            <p:nvPr/>
          </p:nvSpPr>
          <p:spPr bwMode="auto">
            <a:xfrm>
              <a:off x="3008" y="944"/>
              <a:ext cx="25" cy="237"/>
            </a:xfrm>
            <a:custGeom>
              <a:avLst/>
              <a:gdLst>
                <a:gd name="T0" fmla="*/ 0 w 25"/>
                <a:gd name="T1" fmla="*/ 237 h 237"/>
                <a:gd name="T2" fmla="*/ 24 w 25"/>
                <a:gd name="T3" fmla="*/ 237 h 237"/>
                <a:gd name="T4" fmla="*/ 25 w 25"/>
                <a:gd name="T5" fmla="*/ 0 h 237"/>
                <a:gd name="T6" fmla="*/ 1 w 25"/>
                <a:gd name="T7" fmla="*/ 0 h 237"/>
                <a:gd name="T8" fmla="*/ 0 w 25"/>
                <a:gd name="T9" fmla="*/ 237 h 237"/>
                <a:gd name="T10" fmla="*/ 0 60000 65536"/>
                <a:gd name="T11" fmla="*/ 0 60000 65536"/>
                <a:gd name="T12" fmla="*/ 0 60000 65536"/>
                <a:gd name="T13" fmla="*/ 0 60000 65536"/>
                <a:gd name="T14" fmla="*/ 0 60000 65536"/>
                <a:gd name="T15" fmla="*/ 0 w 25"/>
                <a:gd name="T16" fmla="*/ 0 h 237"/>
                <a:gd name="T17" fmla="*/ 25 w 25"/>
                <a:gd name="T18" fmla="*/ 237 h 237"/>
              </a:gdLst>
              <a:ahLst/>
              <a:cxnLst>
                <a:cxn ang="T10">
                  <a:pos x="T0" y="T1"/>
                </a:cxn>
                <a:cxn ang="T11">
                  <a:pos x="T2" y="T3"/>
                </a:cxn>
                <a:cxn ang="T12">
                  <a:pos x="T4" y="T5"/>
                </a:cxn>
                <a:cxn ang="T13">
                  <a:pos x="T6" y="T7"/>
                </a:cxn>
                <a:cxn ang="T14">
                  <a:pos x="T8" y="T9"/>
                </a:cxn>
              </a:cxnLst>
              <a:rect l="T15" t="T16" r="T17" b="T18"/>
              <a:pathLst>
                <a:path w="25" h="237">
                  <a:moveTo>
                    <a:pt x="0" y="237"/>
                  </a:moveTo>
                  <a:lnTo>
                    <a:pt x="24" y="237"/>
                  </a:lnTo>
                  <a:lnTo>
                    <a:pt x="25" y="0"/>
                  </a:lnTo>
                  <a:lnTo>
                    <a:pt x="1" y="0"/>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3" name="Freeform 34">
              <a:extLst>
                <a:ext uri="{FF2B5EF4-FFF2-40B4-BE49-F238E27FC236}">
                  <a16:creationId xmlns:a16="http://schemas.microsoft.com/office/drawing/2014/main" id="{D3DA5F88-B044-41E7-AA74-3EFCFAD73C24}"/>
                </a:ext>
              </a:extLst>
            </p:cNvPr>
            <p:cNvSpPr>
              <a:spLocks/>
            </p:cNvSpPr>
            <p:nvPr/>
          </p:nvSpPr>
          <p:spPr bwMode="auto">
            <a:xfrm>
              <a:off x="2968" y="839"/>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79" name="Group 35">
            <a:extLst>
              <a:ext uri="{FF2B5EF4-FFF2-40B4-BE49-F238E27FC236}">
                <a16:creationId xmlns:a16="http://schemas.microsoft.com/office/drawing/2014/main" id="{9E2CE25A-4B7F-4A4B-A0EE-1C7216D8A7A1}"/>
              </a:ext>
            </a:extLst>
          </p:cNvPr>
          <p:cNvGrpSpPr>
            <a:grpSpLocks/>
          </p:cNvGrpSpPr>
          <p:nvPr/>
        </p:nvGrpSpPr>
        <p:grpSpPr bwMode="auto">
          <a:xfrm>
            <a:off x="5884863" y="1343025"/>
            <a:ext cx="169862" cy="508000"/>
            <a:chOff x="2747" y="846"/>
            <a:chExt cx="107" cy="320"/>
          </a:xfrm>
        </p:grpSpPr>
        <p:sp>
          <p:nvSpPr>
            <p:cNvPr id="62510" name="Rectangle 36">
              <a:extLst>
                <a:ext uri="{FF2B5EF4-FFF2-40B4-BE49-F238E27FC236}">
                  <a16:creationId xmlns:a16="http://schemas.microsoft.com/office/drawing/2014/main" id="{769F1932-994A-4C18-869A-95EC096D3E38}"/>
                </a:ext>
              </a:extLst>
            </p:cNvPr>
            <p:cNvSpPr>
              <a:spLocks noChangeArrowheads="1"/>
            </p:cNvSpPr>
            <p:nvPr/>
          </p:nvSpPr>
          <p:spPr bwMode="auto">
            <a:xfrm>
              <a:off x="2789" y="846"/>
              <a:ext cx="24"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1" name="Freeform 37">
              <a:extLst>
                <a:ext uri="{FF2B5EF4-FFF2-40B4-BE49-F238E27FC236}">
                  <a16:creationId xmlns:a16="http://schemas.microsoft.com/office/drawing/2014/main" id="{C85537BD-15FC-4603-AC17-4EA9C77650CC}"/>
                </a:ext>
              </a:extLst>
            </p:cNvPr>
            <p:cNvSpPr>
              <a:spLocks/>
            </p:cNvSpPr>
            <p:nvPr/>
          </p:nvSpPr>
          <p:spPr bwMode="auto">
            <a:xfrm>
              <a:off x="2747" y="105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2480" name="Rectangle 38">
            <a:extLst>
              <a:ext uri="{FF2B5EF4-FFF2-40B4-BE49-F238E27FC236}">
                <a16:creationId xmlns:a16="http://schemas.microsoft.com/office/drawing/2014/main" id="{816F55DD-7E55-4411-822E-F36E71493CAC}"/>
              </a:ext>
            </a:extLst>
          </p:cNvPr>
          <p:cNvSpPr>
            <a:spLocks noChangeArrowheads="1"/>
          </p:cNvSpPr>
          <p:nvPr/>
        </p:nvSpPr>
        <p:spPr bwMode="auto">
          <a:xfrm>
            <a:off x="4513264" y="3525838"/>
            <a:ext cx="2600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intersticiální tekutina</a:t>
            </a:r>
            <a:endParaRPr lang="cs-CZ" altLang="en-US" sz="2400">
              <a:latin typeface="Times New Roman" panose="02020603050405020304" pitchFamily="18" charset="0"/>
            </a:endParaRPr>
          </a:p>
        </p:txBody>
      </p:sp>
      <p:sp>
        <p:nvSpPr>
          <p:cNvPr id="62481" name="Rectangle 39">
            <a:extLst>
              <a:ext uri="{FF2B5EF4-FFF2-40B4-BE49-F238E27FC236}">
                <a16:creationId xmlns:a16="http://schemas.microsoft.com/office/drawing/2014/main" id="{3E187192-A5C8-431C-A201-D58A2F42E788}"/>
              </a:ext>
            </a:extLst>
          </p:cNvPr>
          <p:cNvSpPr>
            <a:spLocks noChangeArrowheads="1"/>
          </p:cNvSpPr>
          <p:nvPr/>
        </p:nvSpPr>
        <p:spPr bwMode="auto">
          <a:xfrm>
            <a:off x="4164013" y="4991100"/>
            <a:ext cx="3454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intracelulární tekutina - ICT</a:t>
            </a:r>
            <a:endParaRPr lang="cs-CZ" altLang="en-US" sz="2400">
              <a:latin typeface="Times New Roman" panose="02020603050405020304" pitchFamily="18" charset="0"/>
            </a:endParaRPr>
          </a:p>
        </p:txBody>
      </p:sp>
      <p:sp>
        <p:nvSpPr>
          <p:cNvPr id="62482" name="Rectangle 40">
            <a:extLst>
              <a:ext uri="{FF2B5EF4-FFF2-40B4-BE49-F238E27FC236}">
                <a16:creationId xmlns:a16="http://schemas.microsoft.com/office/drawing/2014/main" id="{57D78392-5041-4E23-BFE5-EB4DF627D0EA}"/>
              </a:ext>
            </a:extLst>
          </p:cNvPr>
          <p:cNvSpPr>
            <a:spLocks noChangeArrowheads="1"/>
          </p:cNvSpPr>
          <p:nvPr/>
        </p:nvSpPr>
        <p:spPr bwMode="auto">
          <a:xfrm>
            <a:off x="4879976" y="6397625"/>
            <a:ext cx="1895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83" name="Rectangle 41">
            <a:extLst>
              <a:ext uri="{FF2B5EF4-FFF2-40B4-BE49-F238E27FC236}">
                <a16:creationId xmlns:a16="http://schemas.microsoft.com/office/drawing/2014/main" id="{C16765A9-5532-4920-A044-2C4A8E58EECC}"/>
              </a:ext>
            </a:extLst>
          </p:cNvPr>
          <p:cNvSpPr>
            <a:spLocks noChangeArrowheads="1"/>
          </p:cNvSpPr>
          <p:nvPr/>
        </p:nvSpPr>
        <p:spPr bwMode="auto">
          <a:xfrm>
            <a:off x="5199064" y="6464300"/>
            <a:ext cx="177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b="1" i="1">
                <a:solidFill>
                  <a:srgbClr val="000000"/>
                </a:solidFill>
                <a:latin typeface="Times New Roman" panose="02020603050405020304" pitchFamily="18" charset="0"/>
              </a:rPr>
              <a:t>Metabolismus</a:t>
            </a:r>
            <a:endParaRPr lang="cs-CZ" altLang="en-US" sz="2400" b="1">
              <a:latin typeface="Times New Roman" panose="02020603050405020304" pitchFamily="18" charset="0"/>
            </a:endParaRPr>
          </a:p>
        </p:txBody>
      </p:sp>
      <p:sp>
        <p:nvSpPr>
          <p:cNvPr id="62484" name="Rectangle 42">
            <a:extLst>
              <a:ext uri="{FF2B5EF4-FFF2-40B4-BE49-F238E27FC236}">
                <a16:creationId xmlns:a16="http://schemas.microsoft.com/office/drawing/2014/main" id="{39032152-DBF0-4CB8-81D4-0098B1D570F1}"/>
              </a:ext>
            </a:extLst>
          </p:cNvPr>
          <p:cNvSpPr>
            <a:spLocks noChangeArrowheads="1"/>
          </p:cNvSpPr>
          <p:nvPr/>
        </p:nvSpPr>
        <p:spPr bwMode="auto">
          <a:xfrm>
            <a:off x="2976564" y="2533650"/>
            <a:ext cx="1385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85" name="Rectangle 43">
            <a:extLst>
              <a:ext uri="{FF2B5EF4-FFF2-40B4-BE49-F238E27FC236}">
                <a16:creationId xmlns:a16="http://schemas.microsoft.com/office/drawing/2014/main" id="{7F292AC3-5561-4F00-B1D3-26DD2E06C2FB}"/>
              </a:ext>
            </a:extLst>
          </p:cNvPr>
          <p:cNvSpPr>
            <a:spLocks noChangeArrowheads="1"/>
          </p:cNvSpPr>
          <p:nvPr/>
        </p:nvSpPr>
        <p:spPr bwMode="auto">
          <a:xfrm>
            <a:off x="12304713" y="2092326"/>
            <a:ext cx="246062" cy="1228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86" name="Text Box 44">
            <a:extLst>
              <a:ext uri="{FF2B5EF4-FFF2-40B4-BE49-F238E27FC236}">
                <a16:creationId xmlns:a16="http://schemas.microsoft.com/office/drawing/2014/main" id="{37B5005E-0AAA-44E5-BF5E-BDDF9DA289B8}"/>
              </a:ext>
            </a:extLst>
          </p:cNvPr>
          <p:cNvSpPr txBox="1">
            <a:spLocks noChangeArrowheads="1"/>
          </p:cNvSpPr>
          <p:nvPr/>
        </p:nvSpPr>
        <p:spPr bwMode="auto">
          <a:xfrm>
            <a:off x="3919538" y="692151"/>
            <a:ext cx="417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Vnější prostředí organismu</a:t>
            </a:r>
          </a:p>
        </p:txBody>
      </p:sp>
      <p:sp>
        <p:nvSpPr>
          <p:cNvPr id="62487" name="Rectangle 45">
            <a:extLst>
              <a:ext uri="{FF2B5EF4-FFF2-40B4-BE49-F238E27FC236}">
                <a16:creationId xmlns:a16="http://schemas.microsoft.com/office/drawing/2014/main" id="{1DE1F1B2-CDEA-44E7-9634-C84DD8DBFDCF}"/>
              </a:ext>
            </a:extLst>
          </p:cNvPr>
          <p:cNvSpPr>
            <a:spLocks noChangeArrowheads="1"/>
          </p:cNvSpPr>
          <p:nvPr/>
        </p:nvSpPr>
        <p:spPr bwMode="auto">
          <a:xfrm>
            <a:off x="5337175" y="1862138"/>
            <a:ext cx="1722438" cy="8255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88" name="Rectangle 46">
            <a:extLst>
              <a:ext uri="{FF2B5EF4-FFF2-40B4-BE49-F238E27FC236}">
                <a16:creationId xmlns:a16="http://schemas.microsoft.com/office/drawing/2014/main" id="{C1D71B38-F528-4518-8F77-9E5058234204}"/>
              </a:ext>
            </a:extLst>
          </p:cNvPr>
          <p:cNvSpPr>
            <a:spLocks noChangeArrowheads="1"/>
          </p:cNvSpPr>
          <p:nvPr/>
        </p:nvSpPr>
        <p:spPr bwMode="auto">
          <a:xfrm>
            <a:off x="5645151" y="2063750"/>
            <a:ext cx="88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plazma</a:t>
            </a:r>
            <a:endParaRPr lang="cs-CZ" altLang="en-US" sz="2400">
              <a:latin typeface="Times New Roman" panose="02020603050405020304" pitchFamily="18" charset="0"/>
            </a:endParaRPr>
          </a:p>
        </p:txBody>
      </p:sp>
      <p:sp>
        <p:nvSpPr>
          <p:cNvPr id="62489" name="Rectangle 47">
            <a:extLst>
              <a:ext uri="{FF2B5EF4-FFF2-40B4-BE49-F238E27FC236}">
                <a16:creationId xmlns:a16="http://schemas.microsoft.com/office/drawing/2014/main" id="{2796318B-E0AA-44D9-8AE4-1D2B7760D9B3}"/>
              </a:ext>
            </a:extLst>
          </p:cNvPr>
          <p:cNvSpPr>
            <a:spLocks noChangeArrowheads="1"/>
          </p:cNvSpPr>
          <p:nvPr/>
        </p:nvSpPr>
        <p:spPr bwMode="auto">
          <a:xfrm>
            <a:off x="7261226" y="1944688"/>
            <a:ext cx="956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krvinky</a:t>
            </a:r>
            <a:endParaRPr lang="cs-CZ" altLang="en-US" sz="2400">
              <a:latin typeface="Times New Roman" panose="02020603050405020304" pitchFamily="18" charset="0"/>
            </a:endParaRPr>
          </a:p>
        </p:txBody>
      </p:sp>
      <p:sp>
        <p:nvSpPr>
          <p:cNvPr id="62490" name="Rectangle 48">
            <a:extLst>
              <a:ext uri="{FF2B5EF4-FFF2-40B4-BE49-F238E27FC236}">
                <a16:creationId xmlns:a16="http://schemas.microsoft.com/office/drawing/2014/main" id="{E1DFC61D-F040-412E-9F08-38D730BCB862}"/>
              </a:ext>
            </a:extLst>
          </p:cNvPr>
          <p:cNvSpPr>
            <a:spLocks noChangeArrowheads="1"/>
          </p:cNvSpPr>
          <p:nvPr/>
        </p:nvSpPr>
        <p:spPr bwMode="auto">
          <a:xfrm>
            <a:off x="7261225" y="2305050"/>
            <a:ext cx="125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solidFill>
                  <a:srgbClr val="000000"/>
                </a:solidFill>
                <a:latin typeface="Times New Roman" panose="02020603050405020304" pitchFamily="18" charset="0"/>
              </a:rPr>
              <a:t>(součást ICT)</a:t>
            </a:r>
            <a:endParaRPr lang="cs-CZ" altLang="en-US" sz="2400">
              <a:latin typeface="Times New Roman" panose="02020603050405020304" pitchFamily="18" charset="0"/>
            </a:endParaRPr>
          </a:p>
        </p:txBody>
      </p:sp>
      <p:sp>
        <p:nvSpPr>
          <p:cNvPr id="62491" name="Rectangle 49">
            <a:extLst>
              <a:ext uri="{FF2B5EF4-FFF2-40B4-BE49-F238E27FC236}">
                <a16:creationId xmlns:a16="http://schemas.microsoft.com/office/drawing/2014/main" id="{D66A50BF-2889-4F06-9ECA-F82D28D9FEC1}"/>
              </a:ext>
            </a:extLst>
          </p:cNvPr>
          <p:cNvSpPr>
            <a:spLocks noChangeArrowheads="1"/>
          </p:cNvSpPr>
          <p:nvPr/>
        </p:nvSpPr>
        <p:spPr bwMode="auto">
          <a:xfrm>
            <a:off x="5330825" y="1866900"/>
            <a:ext cx="3233738" cy="831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2" name="Line 50">
            <a:extLst>
              <a:ext uri="{FF2B5EF4-FFF2-40B4-BE49-F238E27FC236}">
                <a16:creationId xmlns:a16="http://schemas.microsoft.com/office/drawing/2014/main" id="{ADCBD936-0398-4C10-9041-F0DAC64E23C0}"/>
              </a:ext>
            </a:extLst>
          </p:cNvPr>
          <p:cNvSpPr>
            <a:spLocks noChangeShapeType="1"/>
          </p:cNvSpPr>
          <p:nvPr/>
        </p:nvSpPr>
        <p:spPr bwMode="auto">
          <a:xfrm flipV="1">
            <a:off x="6907214" y="2413000"/>
            <a:ext cx="339725" cy="127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2493" name="Rectangle 51">
            <a:extLst>
              <a:ext uri="{FF2B5EF4-FFF2-40B4-BE49-F238E27FC236}">
                <a16:creationId xmlns:a16="http://schemas.microsoft.com/office/drawing/2014/main" id="{9E55F8AC-0C01-449C-AA6E-DF4F5E5D605E}"/>
              </a:ext>
            </a:extLst>
          </p:cNvPr>
          <p:cNvSpPr>
            <a:spLocks noChangeArrowheads="1"/>
          </p:cNvSpPr>
          <p:nvPr/>
        </p:nvSpPr>
        <p:spPr bwMode="auto">
          <a:xfrm>
            <a:off x="4727575" y="2708275"/>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62494" name="Line 52">
            <a:extLst>
              <a:ext uri="{FF2B5EF4-FFF2-40B4-BE49-F238E27FC236}">
                <a16:creationId xmlns:a16="http://schemas.microsoft.com/office/drawing/2014/main" id="{CEE56408-1914-4D0F-8A69-40C15B32716C}"/>
              </a:ext>
            </a:extLst>
          </p:cNvPr>
          <p:cNvSpPr>
            <a:spLocks noChangeShapeType="1"/>
          </p:cNvSpPr>
          <p:nvPr/>
        </p:nvSpPr>
        <p:spPr bwMode="auto">
          <a:xfrm flipV="1">
            <a:off x="6964363" y="2293938"/>
            <a:ext cx="328612" cy="12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2495" name="Group 53">
            <a:extLst>
              <a:ext uri="{FF2B5EF4-FFF2-40B4-BE49-F238E27FC236}">
                <a16:creationId xmlns:a16="http://schemas.microsoft.com/office/drawing/2014/main" id="{55F2DAA8-7D5D-4BAE-872F-CF307DC2E646}"/>
              </a:ext>
            </a:extLst>
          </p:cNvPr>
          <p:cNvGrpSpPr>
            <a:grpSpLocks/>
          </p:cNvGrpSpPr>
          <p:nvPr/>
        </p:nvGrpSpPr>
        <p:grpSpPr bwMode="auto">
          <a:xfrm>
            <a:off x="8886826" y="4138614"/>
            <a:ext cx="169863" cy="447675"/>
            <a:chOff x="4638" y="2607"/>
            <a:chExt cx="107" cy="282"/>
          </a:xfrm>
        </p:grpSpPr>
        <p:sp>
          <p:nvSpPr>
            <p:cNvPr id="62508" name="Rectangle 54">
              <a:extLst>
                <a:ext uri="{FF2B5EF4-FFF2-40B4-BE49-F238E27FC236}">
                  <a16:creationId xmlns:a16="http://schemas.microsoft.com/office/drawing/2014/main" id="{BB77C279-F4D4-4A94-984A-58C3DC0B6E12}"/>
                </a:ext>
              </a:extLst>
            </p:cNvPr>
            <p:cNvSpPr>
              <a:spLocks noChangeArrowheads="1"/>
            </p:cNvSpPr>
            <p:nvPr/>
          </p:nvSpPr>
          <p:spPr bwMode="auto">
            <a:xfrm>
              <a:off x="4679" y="2712"/>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9" name="Freeform 55">
              <a:extLst>
                <a:ext uri="{FF2B5EF4-FFF2-40B4-BE49-F238E27FC236}">
                  <a16:creationId xmlns:a16="http://schemas.microsoft.com/office/drawing/2014/main" id="{BC8E7FBF-FA6B-445B-BBAB-3EB3DB5ACA89}"/>
                </a:ext>
              </a:extLst>
            </p:cNvPr>
            <p:cNvSpPr>
              <a:spLocks/>
            </p:cNvSpPr>
            <p:nvPr/>
          </p:nvSpPr>
          <p:spPr bwMode="auto">
            <a:xfrm>
              <a:off x="4638" y="2607"/>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2496" name="Group 56">
            <a:extLst>
              <a:ext uri="{FF2B5EF4-FFF2-40B4-BE49-F238E27FC236}">
                <a16:creationId xmlns:a16="http://schemas.microsoft.com/office/drawing/2014/main" id="{C5DD9B6D-641D-4B50-8DC2-C9A5049167B4}"/>
              </a:ext>
            </a:extLst>
          </p:cNvPr>
          <p:cNvGrpSpPr>
            <a:grpSpLocks/>
          </p:cNvGrpSpPr>
          <p:nvPr/>
        </p:nvGrpSpPr>
        <p:grpSpPr bwMode="auto">
          <a:xfrm>
            <a:off x="8432801" y="4159250"/>
            <a:ext cx="169863" cy="420688"/>
            <a:chOff x="4352" y="2620"/>
            <a:chExt cx="107" cy="265"/>
          </a:xfrm>
        </p:grpSpPr>
        <p:sp>
          <p:nvSpPr>
            <p:cNvPr id="62506" name="Rectangle 57">
              <a:extLst>
                <a:ext uri="{FF2B5EF4-FFF2-40B4-BE49-F238E27FC236}">
                  <a16:creationId xmlns:a16="http://schemas.microsoft.com/office/drawing/2014/main" id="{DEB02C5E-3FDC-4758-87E2-83DD68D7025E}"/>
                </a:ext>
              </a:extLst>
            </p:cNvPr>
            <p:cNvSpPr>
              <a:spLocks noChangeArrowheads="1"/>
            </p:cNvSpPr>
            <p:nvPr/>
          </p:nvSpPr>
          <p:spPr bwMode="auto">
            <a:xfrm>
              <a:off x="4394" y="2620"/>
              <a:ext cx="24" cy="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7" name="Freeform 58">
              <a:extLst>
                <a:ext uri="{FF2B5EF4-FFF2-40B4-BE49-F238E27FC236}">
                  <a16:creationId xmlns:a16="http://schemas.microsoft.com/office/drawing/2014/main" id="{DA907A5A-4045-4214-ADDC-8D8ADA615986}"/>
                </a:ext>
              </a:extLst>
            </p:cNvPr>
            <p:cNvSpPr>
              <a:spLocks/>
            </p:cNvSpPr>
            <p:nvPr/>
          </p:nvSpPr>
          <p:spPr bwMode="auto">
            <a:xfrm>
              <a:off x="4352" y="2778"/>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2497" name="Rectangle 59">
            <a:extLst>
              <a:ext uri="{FF2B5EF4-FFF2-40B4-BE49-F238E27FC236}">
                <a16:creationId xmlns:a16="http://schemas.microsoft.com/office/drawing/2014/main" id="{3FAB006C-9496-4777-B04F-A21CB7B488B8}"/>
              </a:ext>
            </a:extLst>
          </p:cNvPr>
          <p:cNvSpPr>
            <a:spLocks noChangeArrowheads="1"/>
          </p:cNvSpPr>
          <p:nvPr/>
        </p:nvSpPr>
        <p:spPr bwMode="auto">
          <a:xfrm>
            <a:off x="7824788" y="3200400"/>
            <a:ext cx="2798762" cy="960438"/>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8" name="Rectangle 60">
            <a:extLst>
              <a:ext uri="{FF2B5EF4-FFF2-40B4-BE49-F238E27FC236}">
                <a16:creationId xmlns:a16="http://schemas.microsoft.com/office/drawing/2014/main" id="{4CF52E0F-A084-4A8E-845B-869DF6539488}"/>
              </a:ext>
            </a:extLst>
          </p:cNvPr>
          <p:cNvSpPr>
            <a:spLocks noChangeArrowheads="1"/>
          </p:cNvSpPr>
          <p:nvPr/>
        </p:nvSpPr>
        <p:spPr bwMode="auto">
          <a:xfrm>
            <a:off x="7866064" y="3529013"/>
            <a:ext cx="1671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transcelulární</a:t>
            </a:r>
            <a:endParaRPr lang="cs-CZ" altLang="en-US" sz="2400">
              <a:latin typeface="Times New Roman" panose="02020603050405020304" pitchFamily="18" charset="0"/>
            </a:endParaRPr>
          </a:p>
        </p:txBody>
      </p:sp>
      <p:sp>
        <p:nvSpPr>
          <p:cNvPr id="62499" name="Rectangle 61">
            <a:extLst>
              <a:ext uri="{FF2B5EF4-FFF2-40B4-BE49-F238E27FC236}">
                <a16:creationId xmlns:a16="http://schemas.microsoft.com/office/drawing/2014/main" id="{1F0F7079-5DAB-4CA8-B231-E26DC34A4EA4}"/>
              </a:ext>
            </a:extLst>
          </p:cNvPr>
          <p:cNvSpPr>
            <a:spLocks noChangeArrowheads="1"/>
          </p:cNvSpPr>
          <p:nvPr/>
        </p:nvSpPr>
        <p:spPr bwMode="auto">
          <a:xfrm>
            <a:off x="9521826" y="3529013"/>
            <a:ext cx="1065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 tekutina</a:t>
            </a:r>
            <a:endParaRPr lang="cs-CZ" altLang="en-US" sz="2400">
              <a:latin typeface="Times New Roman" panose="02020603050405020304" pitchFamily="18" charset="0"/>
            </a:endParaRPr>
          </a:p>
        </p:txBody>
      </p:sp>
      <p:sp>
        <p:nvSpPr>
          <p:cNvPr id="62500" name="Line 62">
            <a:extLst>
              <a:ext uri="{FF2B5EF4-FFF2-40B4-BE49-F238E27FC236}">
                <a16:creationId xmlns:a16="http://schemas.microsoft.com/office/drawing/2014/main" id="{FC281919-F7D3-420E-A99C-0C88209FB22F}"/>
              </a:ext>
            </a:extLst>
          </p:cNvPr>
          <p:cNvSpPr>
            <a:spLocks noChangeShapeType="1"/>
          </p:cNvSpPr>
          <p:nvPr/>
        </p:nvSpPr>
        <p:spPr bwMode="auto">
          <a:xfrm flipV="1">
            <a:off x="6888163" y="2997200"/>
            <a:ext cx="647700"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01" name="Line 63">
            <a:extLst>
              <a:ext uri="{FF2B5EF4-FFF2-40B4-BE49-F238E27FC236}">
                <a16:creationId xmlns:a16="http://schemas.microsoft.com/office/drawing/2014/main" id="{3C9DB223-4AEC-497A-AA88-1786EC639519}"/>
              </a:ext>
            </a:extLst>
          </p:cNvPr>
          <p:cNvSpPr>
            <a:spLocks noChangeShapeType="1"/>
          </p:cNvSpPr>
          <p:nvPr/>
        </p:nvSpPr>
        <p:spPr bwMode="auto">
          <a:xfrm>
            <a:off x="6672264" y="2563813"/>
            <a:ext cx="790575" cy="3603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02" name="Rectangle 64">
            <a:extLst>
              <a:ext uri="{FF2B5EF4-FFF2-40B4-BE49-F238E27FC236}">
                <a16:creationId xmlns:a16="http://schemas.microsoft.com/office/drawing/2014/main" id="{C9F06036-C7A3-4BFA-BC9B-8205BF198E58}"/>
              </a:ext>
            </a:extLst>
          </p:cNvPr>
          <p:cNvSpPr>
            <a:spLocks noChangeArrowheads="1"/>
          </p:cNvSpPr>
          <p:nvPr/>
        </p:nvSpPr>
        <p:spPr bwMode="auto">
          <a:xfrm>
            <a:off x="7369969" y="2750105"/>
            <a:ext cx="296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dirty="0">
                <a:solidFill>
                  <a:srgbClr val="000000"/>
                </a:solidFill>
                <a:latin typeface="Times New Roman" panose="02020603050405020304" pitchFamily="18" charset="0"/>
              </a:rPr>
              <a:t>Extracelulární tekutina</a:t>
            </a:r>
          </a:p>
        </p:txBody>
      </p:sp>
      <p:sp>
        <p:nvSpPr>
          <p:cNvPr id="62503" name="Rectangle 65">
            <a:extLst>
              <a:ext uri="{FF2B5EF4-FFF2-40B4-BE49-F238E27FC236}">
                <a16:creationId xmlns:a16="http://schemas.microsoft.com/office/drawing/2014/main" id="{C610664E-499A-4A18-896F-564A11FC3BD7}"/>
              </a:ext>
            </a:extLst>
          </p:cNvPr>
          <p:cNvSpPr>
            <a:spLocks noChangeArrowheads="1"/>
          </p:cNvSpPr>
          <p:nvPr/>
        </p:nvSpPr>
        <p:spPr bwMode="auto">
          <a:xfrm>
            <a:off x="6240463" y="27765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62504" name="Rectangle 66">
            <a:extLst>
              <a:ext uri="{FF2B5EF4-FFF2-40B4-BE49-F238E27FC236}">
                <a16:creationId xmlns:a16="http://schemas.microsoft.com/office/drawing/2014/main" id="{D76D1D06-AA1A-4D1F-B8CE-0EFD20979004}"/>
              </a:ext>
            </a:extLst>
          </p:cNvPr>
          <p:cNvSpPr>
            <a:spLocks noChangeArrowheads="1"/>
          </p:cNvSpPr>
          <p:nvPr/>
        </p:nvSpPr>
        <p:spPr bwMode="auto">
          <a:xfrm>
            <a:off x="3000375" y="22050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Lymfa</a:t>
            </a:r>
            <a:endParaRPr lang="cs-CZ" altLang="en-US" sz="2400">
              <a:latin typeface="Times New Roman" panose="02020603050405020304" pitchFamily="18" charset="0"/>
            </a:endParaRPr>
          </a:p>
        </p:txBody>
      </p:sp>
      <p:sp>
        <p:nvSpPr>
          <p:cNvPr id="62505" name="Freeform 67">
            <a:extLst>
              <a:ext uri="{FF2B5EF4-FFF2-40B4-BE49-F238E27FC236}">
                <a16:creationId xmlns:a16="http://schemas.microsoft.com/office/drawing/2014/main" id="{8093900B-316F-48A2-8667-151416650704}"/>
              </a:ext>
            </a:extLst>
          </p:cNvPr>
          <p:cNvSpPr>
            <a:spLocks/>
          </p:cNvSpPr>
          <p:nvPr/>
        </p:nvSpPr>
        <p:spPr bwMode="auto">
          <a:xfrm>
            <a:off x="2757489" y="2432050"/>
            <a:ext cx="2541587" cy="1303338"/>
          </a:xfrm>
          <a:custGeom>
            <a:avLst/>
            <a:gdLst>
              <a:gd name="T0" fmla="*/ 2147483647 w 1601"/>
              <a:gd name="T1" fmla="*/ 2069050047 h 821"/>
              <a:gd name="T2" fmla="*/ 284776819 w 1601"/>
              <a:gd name="T3" fmla="*/ 587197449 h 821"/>
              <a:gd name="T4" fmla="*/ 2147483647 w 1601"/>
              <a:gd name="T5" fmla="*/ 60483780 h 821"/>
              <a:gd name="T6" fmla="*/ 0 60000 65536"/>
              <a:gd name="T7" fmla="*/ 0 60000 65536"/>
              <a:gd name="T8" fmla="*/ 0 60000 65536"/>
              <a:gd name="T9" fmla="*/ 0 w 1601"/>
              <a:gd name="T10" fmla="*/ 0 h 821"/>
              <a:gd name="T11" fmla="*/ 1601 w 1601"/>
              <a:gd name="T12" fmla="*/ 821 h 821"/>
            </a:gdLst>
            <a:ahLst/>
            <a:cxnLst>
              <a:cxn ang="T6">
                <a:pos x="T0" y="T1"/>
              </a:cxn>
              <a:cxn ang="T7">
                <a:pos x="T2" y="T3"/>
              </a:cxn>
              <a:cxn ang="T8">
                <a:pos x="T4" y="T5"/>
              </a:cxn>
            </a:cxnLst>
            <a:rect l="T9" t="T10" r="T11" b="T12"/>
            <a:pathLst>
              <a:path w="1601" h="821">
                <a:moveTo>
                  <a:pt x="925" y="821"/>
                </a:moveTo>
                <a:cubicBezTo>
                  <a:pt x="790" y="723"/>
                  <a:pt x="0" y="366"/>
                  <a:pt x="113" y="233"/>
                </a:cubicBezTo>
                <a:cubicBezTo>
                  <a:pt x="125" y="0"/>
                  <a:pt x="1291" y="68"/>
                  <a:pt x="1601" y="2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69" name="Picture 42" descr="j0345367">
            <a:extLst>
              <a:ext uri="{FF2B5EF4-FFF2-40B4-BE49-F238E27FC236}">
                <a16:creationId xmlns:a16="http://schemas.microsoft.com/office/drawing/2014/main" id="{8BD5F789-F7CC-4E80-BF4E-9AC658AE23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1014" y="0"/>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ine 43">
            <a:extLst>
              <a:ext uri="{FF2B5EF4-FFF2-40B4-BE49-F238E27FC236}">
                <a16:creationId xmlns:a16="http://schemas.microsoft.com/office/drawing/2014/main" id="{F00CD75E-4CD4-4FE2-B999-36F812B05453}"/>
              </a:ext>
            </a:extLst>
          </p:cNvPr>
          <p:cNvSpPr>
            <a:spLocks noChangeShapeType="1"/>
          </p:cNvSpPr>
          <p:nvPr/>
        </p:nvSpPr>
        <p:spPr bwMode="auto">
          <a:xfrm>
            <a:off x="2927350" y="2205038"/>
            <a:ext cx="2808288" cy="2159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2" name="Picture 29" descr="j0345367">
            <a:extLst>
              <a:ext uri="{FF2B5EF4-FFF2-40B4-BE49-F238E27FC236}">
                <a16:creationId xmlns:a16="http://schemas.microsoft.com/office/drawing/2014/main" id="{AC43D62F-436F-4586-8FCE-611950FEF9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289"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0">
            <a:extLst>
              <a:ext uri="{FF2B5EF4-FFF2-40B4-BE49-F238E27FC236}">
                <a16:creationId xmlns:a16="http://schemas.microsoft.com/office/drawing/2014/main" id="{D4E77989-76C1-49B4-AC59-D2EF004595F9}"/>
              </a:ext>
            </a:extLst>
          </p:cNvPr>
          <p:cNvSpPr txBox="1">
            <a:spLocks noChangeArrowheads="1"/>
          </p:cNvSpPr>
          <p:nvPr/>
        </p:nvSpPr>
        <p:spPr bwMode="auto">
          <a:xfrm>
            <a:off x="1524001" y="1700213"/>
            <a:ext cx="1978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Koncentrace</a:t>
            </a:r>
          </a:p>
        </p:txBody>
      </p:sp>
      <p:graphicFrame>
        <p:nvGraphicFramePr>
          <p:cNvPr id="74" name="Object 31">
            <a:extLst>
              <a:ext uri="{FF2B5EF4-FFF2-40B4-BE49-F238E27FC236}">
                <a16:creationId xmlns:a16="http://schemas.microsoft.com/office/drawing/2014/main" id="{24D3090B-E21B-464E-AC3C-4F20B7AF07C2}"/>
              </a:ext>
            </a:extLst>
          </p:cNvPr>
          <p:cNvGraphicFramePr>
            <a:graphicFrameLocks noChangeAspect="1"/>
          </p:cNvGraphicFramePr>
          <p:nvPr/>
        </p:nvGraphicFramePr>
        <p:xfrm>
          <a:off x="10771188" y="1713708"/>
          <a:ext cx="884238" cy="792162"/>
        </p:xfrm>
        <a:graphic>
          <a:graphicData uri="http://schemas.openxmlformats.org/presentationml/2006/ole">
            <mc:AlternateContent xmlns:mc="http://schemas.openxmlformats.org/markup-compatibility/2006">
              <mc:Choice xmlns:v="urn:schemas-microsoft-com:vml" Requires="v">
                <p:oleObj name="Clip" r:id="rId5" imgW="1785960" imgH="1429560" progId="MS_ClipArt_Gallery.2">
                  <p:embed/>
                </p:oleObj>
              </mc:Choice>
              <mc:Fallback>
                <p:oleObj name="Clip" r:id="rId5" imgW="1785960" imgH="1429560" progId="MS_ClipArt_Gallery.2">
                  <p:embed/>
                  <p:pic>
                    <p:nvPicPr>
                      <p:cNvPr id="74" name="Object 31">
                        <a:extLst>
                          <a:ext uri="{FF2B5EF4-FFF2-40B4-BE49-F238E27FC236}">
                            <a16:creationId xmlns:a16="http://schemas.microsoft.com/office/drawing/2014/main" id="{24D3090B-E21B-464E-AC3C-4F20B7AF07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1188" y="1713708"/>
                        <a:ext cx="884238"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 name="Text Box 32">
            <a:extLst>
              <a:ext uri="{FF2B5EF4-FFF2-40B4-BE49-F238E27FC236}">
                <a16:creationId xmlns:a16="http://schemas.microsoft.com/office/drawing/2014/main" id="{5329AD0B-D2F1-4E02-AF8E-7EE222F18DDE}"/>
              </a:ext>
            </a:extLst>
          </p:cNvPr>
          <p:cNvSpPr txBox="1">
            <a:spLocks noChangeArrowheads="1"/>
          </p:cNvSpPr>
          <p:nvPr/>
        </p:nvSpPr>
        <p:spPr bwMode="auto">
          <a:xfrm>
            <a:off x="10019507" y="2528888"/>
            <a:ext cx="218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Odhad bilancí</a:t>
            </a:r>
          </a:p>
        </p:txBody>
      </p:sp>
      <p:sp>
        <p:nvSpPr>
          <p:cNvPr id="76" name="Line 35">
            <a:extLst>
              <a:ext uri="{FF2B5EF4-FFF2-40B4-BE49-F238E27FC236}">
                <a16:creationId xmlns:a16="http://schemas.microsoft.com/office/drawing/2014/main" id="{EE797E6E-1E09-4336-B095-A5A61612584A}"/>
              </a:ext>
            </a:extLst>
          </p:cNvPr>
          <p:cNvSpPr>
            <a:spLocks noChangeShapeType="1"/>
          </p:cNvSpPr>
          <p:nvPr/>
        </p:nvSpPr>
        <p:spPr bwMode="auto">
          <a:xfrm>
            <a:off x="10056813" y="1196974"/>
            <a:ext cx="971549" cy="560389"/>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944D430-AF24-4258-AD02-C81B3E1ABDE8}"/>
              </a:ext>
            </a:extLst>
          </p:cNvPr>
          <p:cNvGrpSpPr>
            <a:grpSpLocks/>
          </p:cNvGrpSpPr>
          <p:nvPr/>
        </p:nvGrpSpPr>
        <p:grpSpPr bwMode="auto">
          <a:xfrm>
            <a:off x="4033839" y="276226"/>
            <a:ext cx="750887" cy="1495425"/>
            <a:chOff x="1581" y="174"/>
            <a:chExt cx="473" cy="942"/>
          </a:xfrm>
        </p:grpSpPr>
        <p:grpSp>
          <p:nvGrpSpPr>
            <p:cNvPr id="63824" name="Group 3">
              <a:extLst>
                <a:ext uri="{FF2B5EF4-FFF2-40B4-BE49-F238E27FC236}">
                  <a16:creationId xmlns:a16="http://schemas.microsoft.com/office/drawing/2014/main" id="{06BA1C29-7CB8-4309-BD2A-D3D6169896AA}"/>
                </a:ext>
              </a:extLst>
            </p:cNvPr>
            <p:cNvGrpSpPr>
              <a:grpSpLocks/>
            </p:cNvGrpSpPr>
            <p:nvPr/>
          </p:nvGrpSpPr>
          <p:grpSpPr bwMode="auto">
            <a:xfrm>
              <a:off x="1630" y="174"/>
              <a:ext cx="406" cy="467"/>
              <a:chOff x="1630" y="174"/>
              <a:chExt cx="406" cy="467"/>
            </a:xfrm>
          </p:grpSpPr>
          <p:sp>
            <p:nvSpPr>
              <p:cNvPr id="63844" name="Freeform 4">
                <a:extLst>
                  <a:ext uri="{FF2B5EF4-FFF2-40B4-BE49-F238E27FC236}">
                    <a16:creationId xmlns:a16="http://schemas.microsoft.com/office/drawing/2014/main" id="{50BCC850-BEE6-41E0-ACA3-3CB466FC869C}"/>
                  </a:ext>
                </a:extLst>
              </p:cNvPr>
              <p:cNvSpPr>
                <a:spLocks/>
              </p:cNvSpPr>
              <p:nvPr/>
            </p:nvSpPr>
            <p:spPr bwMode="auto">
              <a:xfrm>
                <a:off x="1630" y="186"/>
                <a:ext cx="406" cy="455"/>
              </a:xfrm>
              <a:custGeom>
                <a:avLst/>
                <a:gdLst>
                  <a:gd name="T0" fmla="*/ 0 w 1624"/>
                  <a:gd name="T1" fmla="*/ 101 h 1819"/>
                  <a:gd name="T2" fmla="*/ 1 w 1624"/>
                  <a:gd name="T3" fmla="*/ 92 h 1819"/>
                  <a:gd name="T4" fmla="*/ 3 w 1624"/>
                  <a:gd name="T5" fmla="*/ 87 h 1819"/>
                  <a:gd name="T6" fmla="*/ 8 w 1624"/>
                  <a:gd name="T7" fmla="*/ 84 h 1819"/>
                  <a:gd name="T8" fmla="*/ 13 w 1624"/>
                  <a:gd name="T9" fmla="*/ 84 h 1819"/>
                  <a:gd name="T10" fmla="*/ 22 w 1624"/>
                  <a:gd name="T11" fmla="*/ 87 h 1819"/>
                  <a:gd name="T12" fmla="*/ 28 w 1624"/>
                  <a:gd name="T13" fmla="*/ 83 h 1819"/>
                  <a:gd name="T14" fmla="*/ 38 w 1624"/>
                  <a:gd name="T15" fmla="*/ 81 h 1819"/>
                  <a:gd name="T16" fmla="*/ 45 w 1624"/>
                  <a:gd name="T17" fmla="*/ 79 h 1819"/>
                  <a:gd name="T18" fmla="*/ 50 w 1624"/>
                  <a:gd name="T19" fmla="*/ 69 h 1819"/>
                  <a:gd name="T20" fmla="*/ 50 w 1624"/>
                  <a:gd name="T21" fmla="*/ 62 h 1819"/>
                  <a:gd name="T22" fmla="*/ 47 w 1624"/>
                  <a:gd name="T23" fmla="*/ 53 h 1819"/>
                  <a:gd name="T24" fmla="*/ 42 w 1624"/>
                  <a:gd name="T25" fmla="*/ 33 h 1819"/>
                  <a:gd name="T26" fmla="*/ 41 w 1624"/>
                  <a:gd name="T27" fmla="*/ 8 h 1819"/>
                  <a:gd name="T28" fmla="*/ 41 w 1624"/>
                  <a:gd name="T29" fmla="*/ 1 h 1819"/>
                  <a:gd name="T30" fmla="*/ 44 w 1624"/>
                  <a:gd name="T31" fmla="*/ 2 h 1819"/>
                  <a:gd name="T32" fmla="*/ 49 w 1624"/>
                  <a:gd name="T33" fmla="*/ 3 h 1819"/>
                  <a:gd name="T34" fmla="*/ 53 w 1624"/>
                  <a:gd name="T35" fmla="*/ 2 h 1819"/>
                  <a:gd name="T36" fmla="*/ 55 w 1624"/>
                  <a:gd name="T37" fmla="*/ 0 h 1819"/>
                  <a:gd name="T38" fmla="*/ 55 w 1624"/>
                  <a:gd name="T39" fmla="*/ 19 h 1819"/>
                  <a:gd name="T40" fmla="*/ 58 w 1624"/>
                  <a:gd name="T41" fmla="*/ 43 h 1819"/>
                  <a:gd name="T42" fmla="*/ 65 w 1624"/>
                  <a:gd name="T43" fmla="*/ 53 h 1819"/>
                  <a:gd name="T44" fmla="*/ 72 w 1624"/>
                  <a:gd name="T45" fmla="*/ 47 h 1819"/>
                  <a:gd name="T46" fmla="*/ 79 w 1624"/>
                  <a:gd name="T47" fmla="*/ 43 h 1819"/>
                  <a:gd name="T48" fmla="*/ 84 w 1624"/>
                  <a:gd name="T49" fmla="*/ 42 h 1819"/>
                  <a:gd name="T50" fmla="*/ 90 w 1624"/>
                  <a:gd name="T51" fmla="*/ 43 h 1819"/>
                  <a:gd name="T52" fmla="*/ 95 w 1624"/>
                  <a:gd name="T53" fmla="*/ 47 h 1819"/>
                  <a:gd name="T54" fmla="*/ 98 w 1624"/>
                  <a:gd name="T55" fmla="*/ 52 h 1819"/>
                  <a:gd name="T56" fmla="*/ 101 w 1624"/>
                  <a:gd name="T57" fmla="*/ 62 h 1819"/>
                  <a:gd name="T58" fmla="*/ 101 w 1624"/>
                  <a:gd name="T59" fmla="*/ 75 h 1819"/>
                  <a:gd name="T60" fmla="*/ 97 w 1624"/>
                  <a:gd name="T61" fmla="*/ 84 h 1819"/>
                  <a:gd name="T62" fmla="*/ 91 w 1624"/>
                  <a:gd name="T63" fmla="*/ 92 h 1819"/>
                  <a:gd name="T64" fmla="*/ 86 w 1624"/>
                  <a:gd name="T65" fmla="*/ 99 h 1819"/>
                  <a:gd name="T66" fmla="*/ 78 w 1624"/>
                  <a:gd name="T67" fmla="*/ 104 h 1819"/>
                  <a:gd name="T68" fmla="*/ 70 w 1624"/>
                  <a:gd name="T69" fmla="*/ 107 h 1819"/>
                  <a:gd name="T70" fmla="*/ 59 w 1624"/>
                  <a:gd name="T71" fmla="*/ 111 h 1819"/>
                  <a:gd name="T72" fmla="*/ 41 w 1624"/>
                  <a:gd name="T73" fmla="*/ 114 h 1819"/>
                  <a:gd name="T74" fmla="*/ 28 w 1624"/>
                  <a:gd name="T75" fmla="*/ 113 h 1819"/>
                  <a:gd name="T76" fmla="*/ 20 w 1624"/>
                  <a:gd name="T77" fmla="*/ 108 h 1819"/>
                  <a:gd name="T78" fmla="*/ 14 w 1624"/>
                  <a:gd name="T79" fmla="*/ 100 h 1819"/>
                  <a:gd name="T80" fmla="*/ 11 w 1624"/>
                  <a:gd name="T81" fmla="*/ 101 h 1819"/>
                  <a:gd name="T82" fmla="*/ 6 w 1624"/>
                  <a:gd name="T83" fmla="*/ 106 h 1819"/>
                  <a:gd name="T84" fmla="*/ 1 w 1624"/>
                  <a:gd name="T85" fmla="*/ 105 h 18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4"/>
                  <a:gd name="T130" fmla="*/ 0 h 1819"/>
                  <a:gd name="T131" fmla="*/ 1624 w 1624"/>
                  <a:gd name="T132" fmla="*/ 1819 h 18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4" h="1819">
                    <a:moveTo>
                      <a:pt x="12" y="1673"/>
                    </a:moveTo>
                    <a:lnTo>
                      <a:pt x="0" y="1606"/>
                    </a:lnTo>
                    <a:lnTo>
                      <a:pt x="0" y="1515"/>
                    </a:lnTo>
                    <a:lnTo>
                      <a:pt x="8" y="1470"/>
                    </a:lnTo>
                    <a:lnTo>
                      <a:pt x="18" y="1430"/>
                    </a:lnTo>
                    <a:lnTo>
                      <a:pt x="51" y="1392"/>
                    </a:lnTo>
                    <a:lnTo>
                      <a:pt x="79" y="1365"/>
                    </a:lnTo>
                    <a:lnTo>
                      <a:pt x="127" y="1339"/>
                    </a:lnTo>
                    <a:lnTo>
                      <a:pt x="170" y="1334"/>
                    </a:lnTo>
                    <a:lnTo>
                      <a:pt x="212" y="1334"/>
                    </a:lnTo>
                    <a:lnTo>
                      <a:pt x="260" y="1352"/>
                    </a:lnTo>
                    <a:lnTo>
                      <a:pt x="344" y="1382"/>
                    </a:lnTo>
                    <a:lnTo>
                      <a:pt x="393" y="1352"/>
                    </a:lnTo>
                    <a:lnTo>
                      <a:pt x="447" y="1322"/>
                    </a:lnTo>
                    <a:lnTo>
                      <a:pt x="519" y="1304"/>
                    </a:lnTo>
                    <a:lnTo>
                      <a:pt x="604" y="1297"/>
                    </a:lnTo>
                    <a:lnTo>
                      <a:pt x="665" y="1291"/>
                    </a:lnTo>
                    <a:lnTo>
                      <a:pt x="719" y="1254"/>
                    </a:lnTo>
                    <a:lnTo>
                      <a:pt x="772" y="1182"/>
                    </a:lnTo>
                    <a:lnTo>
                      <a:pt x="798" y="1109"/>
                    </a:lnTo>
                    <a:lnTo>
                      <a:pt x="803" y="1033"/>
                    </a:lnTo>
                    <a:lnTo>
                      <a:pt x="795" y="996"/>
                    </a:lnTo>
                    <a:lnTo>
                      <a:pt x="785" y="959"/>
                    </a:lnTo>
                    <a:lnTo>
                      <a:pt x="744" y="844"/>
                    </a:lnTo>
                    <a:lnTo>
                      <a:pt x="706" y="701"/>
                    </a:lnTo>
                    <a:lnTo>
                      <a:pt x="676" y="533"/>
                    </a:lnTo>
                    <a:lnTo>
                      <a:pt x="658" y="327"/>
                    </a:lnTo>
                    <a:lnTo>
                      <a:pt x="655" y="129"/>
                    </a:lnTo>
                    <a:lnTo>
                      <a:pt x="652" y="0"/>
                    </a:lnTo>
                    <a:lnTo>
                      <a:pt x="660" y="15"/>
                    </a:lnTo>
                    <a:lnTo>
                      <a:pt x="680" y="28"/>
                    </a:lnTo>
                    <a:lnTo>
                      <a:pt x="706" y="35"/>
                    </a:lnTo>
                    <a:lnTo>
                      <a:pt x="737" y="39"/>
                    </a:lnTo>
                    <a:lnTo>
                      <a:pt x="775" y="42"/>
                    </a:lnTo>
                    <a:lnTo>
                      <a:pt x="815" y="38"/>
                    </a:lnTo>
                    <a:lnTo>
                      <a:pt x="846" y="32"/>
                    </a:lnTo>
                    <a:lnTo>
                      <a:pt x="871" y="18"/>
                    </a:lnTo>
                    <a:lnTo>
                      <a:pt x="887" y="1"/>
                    </a:lnTo>
                    <a:lnTo>
                      <a:pt x="881" y="123"/>
                    </a:lnTo>
                    <a:lnTo>
                      <a:pt x="884" y="309"/>
                    </a:lnTo>
                    <a:lnTo>
                      <a:pt x="900" y="521"/>
                    </a:lnTo>
                    <a:lnTo>
                      <a:pt x="925" y="692"/>
                    </a:lnTo>
                    <a:lnTo>
                      <a:pt x="972" y="928"/>
                    </a:lnTo>
                    <a:lnTo>
                      <a:pt x="1043" y="838"/>
                    </a:lnTo>
                    <a:lnTo>
                      <a:pt x="1092" y="787"/>
                    </a:lnTo>
                    <a:lnTo>
                      <a:pt x="1151" y="742"/>
                    </a:lnTo>
                    <a:lnTo>
                      <a:pt x="1225" y="699"/>
                    </a:lnTo>
                    <a:lnTo>
                      <a:pt x="1266" y="685"/>
                    </a:lnTo>
                    <a:lnTo>
                      <a:pt x="1300" y="678"/>
                    </a:lnTo>
                    <a:lnTo>
                      <a:pt x="1342" y="672"/>
                    </a:lnTo>
                    <a:lnTo>
                      <a:pt x="1386" y="675"/>
                    </a:lnTo>
                    <a:lnTo>
                      <a:pt x="1433" y="687"/>
                    </a:lnTo>
                    <a:lnTo>
                      <a:pt x="1477" y="715"/>
                    </a:lnTo>
                    <a:lnTo>
                      <a:pt x="1514" y="747"/>
                    </a:lnTo>
                    <a:lnTo>
                      <a:pt x="1539" y="782"/>
                    </a:lnTo>
                    <a:lnTo>
                      <a:pt x="1566" y="834"/>
                    </a:lnTo>
                    <a:lnTo>
                      <a:pt x="1587" y="903"/>
                    </a:lnTo>
                    <a:lnTo>
                      <a:pt x="1608" y="989"/>
                    </a:lnTo>
                    <a:lnTo>
                      <a:pt x="1624" y="1115"/>
                    </a:lnTo>
                    <a:lnTo>
                      <a:pt x="1618" y="1199"/>
                    </a:lnTo>
                    <a:lnTo>
                      <a:pt x="1587" y="1287"/>
                    </a:lnTo>
                    <a:lnTo>
                      <a:pt x="1549" y="1349"/>
                    </a:lnTo>
                    <a:lnTo>
                      <a:pt x="1511" y="1416"/>
                    </a:lnTo>
                    <a:lnTo>
                      <a:pt x="1461" y="1477"/>
                    </a:lnTo>
                    <a:lnTo>
                      <a:pt x="1425" y="1525"/>
                    </a:lnTo>
                    <a:lnTo>
                      <a:pt x="1375" y="1575"/>
                    </a:lnTo>
                    <a:lnTo>
                      <a:pt x="1323" y="1615"/>
                    </a:lnTo>
                    <a:lnTo>
                      <a:pt x="1249" y="1661"/>
                    </a:lnTo>
                    <a:lnTo>
                      <a:pt x="1170" y="1700"/>
                    </a:lnTo>
                    <a:lnTo>
                      <a:pt x="1123" y="1715"/>
                    </a:lnTo>
                    <a:lnTo>
                      <a:pt x="1037" y="1748"/>
                    </a:lnTo>
                    <a:lnTo>
                      <a:pt x="948" y="1772"/>
                    </a:lnTo>
                    <a:lnTo>
                      <a:pt x="808" y="1803"/>
                    </a:lnTo>
                    <a:lnTo>
                      <a:pt x="652" y="1819"/>
                    </a:lnTo>
                    <a:lnTo>
                      <a:pt x="513" y="1806"/>
                    </a:lnTo>
                    <a:lnTo>
                      <a:pt x="450" y="1799"/>
                    </a:lnTo>
                    <a:lnTo>
                      <a:pt x="399" y="1782"/>
                    </a:lnTo>
                    <a:lnTo>
                      <a:pt x="320" y="1722"/>
                    </a:lnTo>
                    <a:lnTo>
                      <a:pt x="253" y="1630"/>
                    </a:lnTo>
                    <a:lnTo>
                      <a:pt x="229" y="1600"/>
                    </a:lnTo>
                    <a:lnTo>
                      <a:pt x="201" y="1599"/>
                    </a:lnTo>
                    <a:lnTo>
                      <a:pt x="175" y="1613"/>
                    </a:lnTo>
                    <a:lnTo>
                      <a:pt x="157" y="1680"/>
                    </a:lnTo>
                    <a:lnTo>
                      <a:pt x="103" y="1691"/>
                    </a:lnTo>
                    <a:lnTo>
                      <a:pt x="47" y="1687"/>
                    </a:lnTo>
                    <a:lnTo>
                      <a:pt x="12" y="1673"/>
                    </a:lnTo>
                    <a:close/>
                  </a:path>
                </a:pathLst>
              </a:custGeom>
              <a:solidFill>
                <a:srgbClr val="40FFFF"/>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45" name="Oval 5">
                <a:extLst>
                  <a:ext uri="{FF2B5EF4-FFF2-40B4-BE49-F238E27FC236}">
                    <a16:creationId xmlns:a16="http://schemas.microsoft.com/office/drawing/2014/main" id="{D1AED8B0-C6DA-42DD-9B8D-D20146877D1D}"/>
                  </a:ext>
                </a:extLst>
              </p:cNvPr>
              <p:cNvSpPr>
                <a:spLocks noChangeArrowheads="1"/>
              </p:cNvSpPr>
              <p:nvPr/>
            </p:nvSpPr>
            <p:spPr bwMode="auto">
              <a:xfrm>
                <a:off x="1792" y="174"/>
                <a:ext cx="60" cy="23"/>
              </a:xfrm>
              <a:prstGeom prst="ellipse">
                <a:avLst/>
              </a:prstGeom>
              <a:solidFill>
                <a:srgbClr val="00A0A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825" name="Group 6">
              <a:extLst>
                <a:ext uri="{FF2B5EF4-FFF2-40B4-BE49-F238E27FC236}">
                  <a16:creationId xmlns:a16="http://schemas.microsoft.com/office/drawing/2014/main" id="{9AEF84D9-5A07-4B94-AE6C-42F488D9AB70}"/>
                </a:ext>
              </a:extLst>
            </p:cNvPr>
            <p:cNvGrpSpPr>
              <a:grpSpLocks/>
            </p:cNvGrpSpPr>
            <p:nvPr/>
          </p:nvGrpSpPr>
          <p:grpSpPr bwMode="auto">
            <a:xfrm>
              <a:off x="1581" y="525"/>
              <a:ext cx="473" cy="591"/>
              <a:chOff x="1581" y="525"/>
              <a:chExt cx="473" cy="591"/>
            </a:xfrm>
          </p:grpSpPr>
          <p:grpSp>
            <p:nvGrpSpPr>
              <p:cNvPr id="63826" name="Group 7">
                <a:extLst>
                  <a:ext uri="{FF2B5EF4-FFF2-40B4-BE49-F238E27FC236}">
                    <a16:creationId xmlns:a16="http://schemas.microsoft.com/office/drawing/2014/main" id="{8E7F12F2-44B0-47F5-85A3-03C245DA8D08}"/>
                  </a:ext>
                </a:extLst>
              </p:cNvPr>
              <p:cNvGrpSpPr>
                <a:grpSpLocks/>
              </p:cNvGrpSpPr>
              <p:nvPr/>
            </p:nvGrpSpPr>
            <p:grpSpPr bwMode="auto">
              <a:xfrm>
                <a:off x="1665" y="660"/>
                <a:ext cx="320" cy="275"/>
                <a:chOff x="1665" y="660"/>
                <a:chExt cx="320" cy="275"/>
              </a:xfrm>
            </p:grpSpPr>
            <p:sp>
              <p:nvSpPr>
                <p:cNvPr id="63841" name="Freeform 8">
                  <a:extLst>
                    <a:ext uri="{FF2B5EF4-FFF2-40B4-BE49-F238E27FC236}">
                      <a16:creationId xmlns:a16="http://schemas.microsoft.com/office/drawing/2014/main" id="{5B1A43BE-414A-4A7A-9727-DE9D69535794}"/>
                    </a:ext>
                  </a:extLst>
                </p:cNvPr>
                <p:cNvSpPr>
                  <a:spLocks/>
                </p:cNvSpPr>
                <p:nvPr/>
              </p:nvSpPr>
              <p:spPr bwMode="auto">
                <a:xfrm>
                  <a:off x="1740" y="734"/>
                  <a:ext cx="214" cy="201"/>
                </a:xfrm>
                <a:custGeom>
                  <a:avLst/>
                  <a:gdLst>
                    <a:gd name="T0" fmla="*/ 20 w 859"/>
                    <a:gd name="T1" fmla="*/ 46 h 803"/>
                    <a:gd name="T2" fmla="*/ 14 w 859"/>
                    <a:gd name="T3" fmla="*/ 50 h 803"/>
                    <a:gd name="T4" fmla="*/ 7 w 859"/>
                    <a:gd name="T5" fmla="*/ 50 h 803"/>
                    <a:gd name="T6" fmla="*/ 2 w 859"/>
                    <a:gd name="T7" fmla="*/ 46 h 803"/>
                    <a:gd name="T8" fmla="*/ 1 w 859"/>
                    <a:gd name="T9" fmla="*/ 40 h 803"/>
                    <a:gd name="T10" fmla="*/ 6 w 859"/>
                    <a:gd name="T11" fmla="*/ 39 h 803"/>
                    <a:gd name="T12" fmla="*/ 11 w 859"/>
                    <a:gd name="T13" fmla="*/ 42 h 803"/>
                    <a:gd name="T14" fmla="*/ 20 w 859"/>
                    <a:gd name="T15" fmla="*/ 42 h 803"/>
                    <a:gd name="T16" fmla="*/ 24 w 859"/>
                    <a:gd name="T17" fmla="*/ 38 h 803"/>
                    <a:gd name="T18" fmla="*/ 32 w 859"/>
                    <a:gd name="T19" fmla="*/ 38 h 803"/>
                    <a:gd name="T20" fmla="*/ 38 w 859"/>
                    <a:gd name="T21" fmla="*/ 34 h 803"/>
                    <a:gd name="T22" fmla="*/ 29 w 859"/>
                    <a:gd name="T23" fmla="*/ 38 h 803"/>
                    <a:gd name="T24" fmla="*/ 23 w 859"/>
                    <a:gd name="T25" fmla="*/ 36 h 803"/>
                    <a:gd name="T26" fmla="*/ 12 w 859"/>
                    <a:gd name="T27" fmla="*/ 26 h 803"/>
                    <a:gd name="T28" fmla="*/ 3 w 859"/>
                    <a:gd name="T29" fmla="*/ 22 h 803"/>
                    <a:gd name="T30" fmla="*/ 0 w 859"/>
                    <a:gd name="T31" fmla="*/ 18 h 803"/>
                    <a:gd name="T32" fmla="*/ 1 w 859"/>
                    <a:gd name="T33" fmla="*/ 12 h 803"/>
                    <a:gd name="T34" fmla="*/ 7 w 859"/>
                    <a:gd name="T35" fmla="*/ 8 h 803"/>
                    <a:gd name="T36" fmla="*/ 19 w 859"/>
                    <a:gd name="T37" fmla="*/ 8 h 803"/>
                    <a:gd name="T38" fmla="*/ 27 w 859"/>
                    <a:gd name="T39" fmla="*/ 11 h 803"/>
                    <a:gd name="T40" fmla="*/ 27 w 859"/>
                    <a:gd name="T41" fmla="*/ 13 h 803"/>
                    <a:gd name="T42" fmla="*/ 29 w 859"/>
                    <a:gd name="T43" fmla="*/ 7 h 803"/>
                    <a:gd name="T44" fmla="*/ 32 w 859"/>
                    <a:gd name="T45" fmla="*/ 1 h 803"/>
                    <a:gd name="T46" fmla="*/ 38 w 859"/>
                    <a:gd name="T47" fmla="*/ 1 h 803"/>
                    <a:gd name="T48" fmla="*/ 46 w 859"/>
                    <a:gd name="T49" fmla="*/ 3 h 803"/>
                    <a:gd name="T50" fmla="*/ 53 w 859"/>
                    <a:gd name="T51" fmla="*/ 11 h 803"/>
                    <a:gd name="T52" fmla="*/ 53 w 859"/>
                    <a:gd name="T53" fmla="*/ 19 h 803"/>
                    <a:gd name="T54" fmla="*/ 49 w 859"/>
                    <a:gd name="T55" fmla="*/ 23 h 803"/>
                    <a:gd name="T56" fmla="*/ 44 w 859"/>
                    <a:gd name="T57" fmla="*/ 25 h 803"/>
                    <a:gd name="T58" fmla="*/ 43 w 859"/>
                    <a:gd name="T59" fmla="*/ 17 h 803"/>
                    <a:gd name="T60" fmla="*/ 37 w 859"/>
                    <a:gd name="T61" fmla="*/ 10 h 803"/>
                    <a:gd name="T62" fmla="*/ 41 w 859"/>
                    <a:gd name="T63" fmla="*/ 14 h 803"/>
                    <a:gd name="T64" fmla="*/ 43 w 859"/>
                    <a:gd name="T65" fmla="*/ 25 h 803"/>
                    <a:gd name="T66" fmla="*/ 33 w 859"/>
                    <a:gd name="T67" fmla="*/ 27 h 803"/>
                    <a:gd name="T68" fmla="*/ 27 w 859"/>
                    <a:gd name="T69" fmla="*/ 25 h 803"/>
                    <a:gd name="T70" fmla="*/ 19 w 859"/>
                    <a:gd name="T71" fmla="*/ 19 h 803"/>
                    <a:gd name="T72" fmla="*/ 15 w 859"/>
                    <a:gd name="T73" fmla="*/ 19 h 803"/>
                    <a:gd name="T74" fmla="*/ 27 w 859"/>
                    <a:gd name="T75" fmla="*/ 26 h 803"/>
                    <a:gd name="T76" fmla="*/ 35 w 859"/>
                    <a:gd name="T77" fmla="*/ 27 h 803"/>
                    <a:gd name="T78" fmla="*/ 42 w 859"/>
                    <a:gd name="T79" fmla="*/ 25 h 803"/>
                    <a:gd name="T80" fmla="*/ 45 w 859"/>
                    <a:gd name="T81" fmla="*/ 29 h 803"/>
                    <a:gd name="T82" fmla="*/ 44 w 859"/>
                    <a:gd name="T83" fmla="*/ 39 h 803"/>
                    <a:gd name="T84" fmla="*/ 41 w 859"/>
                    <a:gd name="T85" fmla="*/ 45 h 803"/>
                    <a:gd name="T86" fmla="*/ 34 w 859"/>
                    <a:gd name="T87" fmla="*/ 47 h 803"/>
                    <a:gd name="T88" fmla="*/ 27 w 859"/>
                    <a:gd name="T89" fmla="*/ 45 h 8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9"/>
                    <a:gd name="T136" fmla="*/ 0 h 803"/>
                    <a:gd name="T137" fmla="*/ 859 w 859"/>
                    <a:gd name="T138" fmla="*/ 803 h 8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9" h="803">
                      <a:moveTo>
                        <a:pt x="390" y="705"/>
                      </a:moveTo>
                      <a:lnTo>
                        <a:pt x="354" y="712"/>
                      </a:lnTo>
                      <a:lnTo>
                        <a:pt x="316" y="734"/>
                      </a:lnTo>
                      <a:lnTo>
                        <a:pt x="290" y="766"/>
                      </a:lnTo>
                      <a:lnTo>
                        <a:pt x="280" y="786"/>
                      </a:lnTo>
                      <a:lnTo>
                        <a:pt x="221" y="794"/>
                      </a:lnTo>
                      <a:lnTo>
                        <a:pt x="185" y="800"/>
                      </a:lnTo>
                      <a:lnTo>
                        <a:pt x="155" y="803"/>
                      </a:lnTo>
                      <a:lnTo>
                        <a:pt x="121" y="800"/>
                      </a:lnTo>
                      <a:lnTo>
                        <a:pt x="84" y="789"/>
                      </a:lnTo>
                      <a:lnTo>
                        <a:pt x="56" y="769"/>
                      </a:lnTo>
                      <a:lnTo>
                        <a:pt x="35" y="739"/>
                      </a:lnTo>
                      <a:lnTo>
                        <a:pt x="22" y="698"/>
                      </a:lnTo>
                      <a:lnTo>
                        <a:pt x="16" y="674"/>
                      </a:lnTo>
                      <a:lnTo>
                        <a:pt x="19" y="645"/>
                      </a:lnTo>
                      <a:lnTo>
                        <a:pt x="32" y="624"/>
                      </a:lnTo>
                      <a:lnTo>
                        <a:pt x="62" y="620"/>
                      </a:lnTo>
                      <a:lnTo>
                        <a:pt x="93" y="623"/>
                      </a:lnTo>
                      <a:lnTo>
                        <a:pt x="118" y="631"/>
                      </a:lnTo>
                      <a:lnTo>
                        <a:pt x="142" y="651"/>
                      </a:lnTo>
                      <a:lnTo>
                        <a:pt x="176" y="665"/>
                      </a:lnTo>
                      <a:lnTo>
                        <a:pt x="240" y="677"/>
                      </a:lnTo>
                      <a:lnTo>
                        <a:pt x="280" y="679"/>
                      </a:lnTo>
                      <a:lnTo>
                        <a:pt x="318" y="674"/>
                      </a:lnTo>
                      <a:lnTo>
                        <a:pt x="348" y="657"/>
                      </a:lnTo>
                      <a:lnTo>
                        <a:pt x="366" y="641"/>
                      </a:lnTo>
                      <a:lnTo>
                        <a:pt x="393" y="613"/>
                      </a:lnTo>
                      <a:lnTo>
                        <a:pt x="421" y="604"/>
                      </a:lnTo>
                      <a:lnTo>
                        <a:pt x="469" y="604"/>
                      </a:lnTo>
                      <a:lnTo>
                        <a:pt x="509" y="599"/>
                      </a:lnTo>
                      <a:lnTo>
                        <a:pt x="543" y="589"/>
                      </a:lnTo>
                      <a:lnTo>
                        <a:pt x="567" y="570"/>
                      </a:lnTo>
                      <a:lnTo>
                        <a:pt x="608" y="536"/>
                      </a:lnTo>
                      <a:lnTo>
                        <a:pt x="535" y="583"/>
                      </a:lnTo>
                      <a:lnTo>
                        <a:pt x="505" y="590"/>
                      </a:lnTo>
                      <a:lnTo>
                        <a:pt x="462" y="599"/>
                      </a:lnTo>
                      <a:lnTo>
                        <a:pt x="418" y="599"/>
                      </a:lnTo>
                      <a:lnTo>
                        <a:pt x="394" y="599"/>
                      </a:lnTo>
                      <a:lnTo>
                        <a:pt x="373" y="576"/>
                      </a:lnTo>
                      <a:lnTo>
                        <a:pt x="348" y="539"/>
                      </a:lnTo>
                      <a:lnTo>
                        <a:pt x="294" y="491"/>
                      </a:lnTo>
                      <a:lnTo>
                        <a:pt x="197" y="418"/>
                      </a:lnTo>
                      <a:lnTo>
                        <a:pt x="147" y="398"/>
                      </a:lnTo>
                      <a:lnTo>
                        <a:pt x="104" y="380"/>
                      </a:lnTo>
                      <a:lnTo>
                        <a:pt x="56" y="356"/>
                      </a:lnTo>
                      <a:lnTo>
                        <a:pt x="32" y="339"/>
                      </a:lnTo>
                      <a:lnTo>
                        <a:pt x="11" y="322"/>
                      </a:lnTo>
                      <a:lnTo>
                        <a:pt x="2" y="289"/>
                      </a:lnTo>
                      <a:lnTo>
                        <a:pt x="0" y="257"/>
                      </a:lnTo>
                      <a:lnTo>
                        <a:pt x="4" y="224"/>
                      </a:lnTo>
                      <a:lnTo>
                        <a:pt x="16" y="194"/>
                      </a:lnTo>
                      <a:lnTo>
                        <a:pt x="38" y="162"/>
                      </a:lnTo>
                      <a:lnTo>
                        <a:pt x="73" y="139"/>
                      </a:lnTo>
                      <a:lnTo>
                        <a:pt x="113" y="123"/>
                      </a:lnTo>
                      <a:lnTo>
                        <a:pt x="152" y="117"/>
                      </a:lnTo>
                      <a:lnTo>
                        <a:pt x="216" y="115"/>
                      </a:lnTo>
                      <a:lnTo>
                        <a:pt x="304" y="122"/>
                      </a:lnTo>
                      <a:lnTo>
                        <a:pt x="378" y="122"/>
                      </a:lnTo>
                      <a:lnTo>
                        <a:pt x="418" y="137"/>
                      </a:lnTo>
                      <a:lnTo>
                        <a:pt x="431" y="167"/>
                      </a:lnTo>
                      <a:lnTo>
                        <a:pt x="431" y="212"/>
                      </a:lnTo>
                      <a:lnTo>
                        <a:pt x="432" y="267"/>
                      </a:lnTo>
                      <a:lnTo>
                        <a:pt x="442" y="212"/>
                      </a:lnTo>
                      <a:lnTo>
                        <a:pt x="435" y="156"/>
                      </a:lnTo>
                      <a:lnTo>
                        <a:pt x="437" y="129"/>
                      </a:lnTo>
                      <a:lnTo>
                        <a:pt x="461" y="112"/>
                      </a:lnTo>
                      <a:lnTo>
                        <a:pt x="479" y="91"/>
                      </a:lnTo>
                      <a:lnTo>
                        <a:pt x="497" y="58"/>
                      </a:lnTo>
                      <a:lnTo>
                        <a:pt x="517" y="18"/>
                      </a:lnTo>
                      <a:lnTo>
                        <a:pt x="541" y="0"/>
                      </a:lnTo>
                      <a:lnTo>
                        <a:pt x="575" y="0"/>
                      </a:lnTo>
                      <a:lnTo>
                        <a:pt x="612" y="10"/>
                      </a:lnTo>
                      <a:lnTo>
                        <a:pt x="636" y="31"/>
                      </a:lnTo>
                      <a:lnTo>
                        <a:pt x="697" y="37"/>
                      </a:lnTo>
                      <a:lnTo>
                        <a:pt x="741" y="42"/>
                      </a:lnTo>
                      <a:lnTo>
                        <a:pt x="783" y="62"/>
                      </a:lnTo>
                      <a:lnTo>
                        <a:pt x="821" y="103"/>
                      </a:lnTo>
                      <a:lnTo>
                        <a:pt x="850" y="172"/>
                      </a:lnTo>
                      <a:lnTo>
                        <a:pt x="857" y="214"/>
                      </a:lnTo>
                      <a:lnTo>
                        <a:pt x="853" y="257"/>
                      </a:lnTo>
                      <a:lnTo>
                        <a:pt x="859" y="301"/>
                      </a:lnTo>
                      <a:lnTo>
                        <a:pt x="850" y="336"/>
                      </a:lnTo>
                      <a:lnTo>
                        <a:pt x="827" y="350"/>
                      </a:lnTo>
                      <a:lnTo>
                        <a:pt x="795" y="370"/>
                      </a:lnTo>
                      <a:lnTo>
                        <a:pt x="772" y="393"/>
                      </a:lnTo>
                      <a:lnTo>
                        <a:pt x="745" y="403"/>
                      </a:lnTo>
                      <a:lnTo>
                        <a:pt x="710" y="398"/>
                      </a:lnTo>
                      <a:lnTo>
                        <a:pt x="697" y="393"/>
                      </a:lnTo>
                      <a:lnTo>
                        <a:pt x="693" y="328"/>
                      </a:lnTo>
                      <a:lnTo>
                        <a:pt x="693" y="271"/>
                      </a:lnTo>
                      <a:lnTo>
                        <a:pt x="678" y="234"/>
                      </a:lnTo>
                      <a:lnTo>
                        <a:pt x="642" y="200"/>
                      </a:lnTo>
                      <a:lnTo>
                        <a:pt x="599" y="162"/>
                      </a:lnTo>
                      <a:lnTo>
                        <a:pt x="588" y="152"/>
                      </a:lnTo>
                      <a:lnTo>
                        <a:pt x="612" y="180"/>
                      </a:lnTo>
                      <a:lnTo>
                        <a:pt x="664" y="228"/>
                      </a:lnTo>
                      <a:lnTo>
                        <a:pt x="683" y="267"/>
                      </a:lnTo>
                      <a:lnTo>
                        <a:pt x="686" y="303"/>
                      </a:lnTo>
                      <a:lnTo>
                        <a:pt x="690" y="390"/>
                      </a:lnTo>
                      <a:lnTo>
                        <a:pt x="626" y="398"/>
                      </a:lnTo>
                      <a:lnTo>
                        <a:pt x="575" y="418"/>
                      </a:lnTo>
                      <a:lnTo>
                        <a:pt x="529" y="433"/>
                      </a:lnTo>
                      <a:lnTo>
                        <a:pt x="497" y="433"/>
                      </a:lnTo>
                      <a:lnTo>
                        <a:pt x="465" y="418"/>
                      </a:lnTo>
                      <a:lnTo>
                        <a:pt x="442" y="394"/>
                      </a:lnTo>
                      <a:lnTo>
                        <a:pt x="403" y="356"/>
                      </a:lnTo>
                      <a:lnTo>
                        <a:pt x="360" y="326"/>
                      </a:lnTo>
                      <a:lnTo>
                        <a:pt x="305" y="303"/>
                      </a:lnTo>
                      <a:lnTo>
                        <a:pt x="250" y="285"/>
                      </a:lnTo>
                      <a:lnTo>
                        <a:pt x="155" y="261"/>
                      </a:lnTo>
                      <a:lnTo>
                        <a:pt x="240" y="295"/>
                      </a:lnTo>
                      <a:lnTo>
                        <a:pt x="305" y="313"/>
                      </a:lnTo>
                      <a:lnTo>
                        <a:pt x="398" y="362"/>
                      </a:lnTo>
                      <a:lnTo>
                        <a:pt x="441" y="407"/>
                      </a:lnTo>
                      <a:lnTo>
                        <a:pt x="483" y="438"/>
                      </a:lnTo>
                      <a:lnTo>
                        <a:pt x="523" y="443"/>
                      </a:lnTo>
                      <a:lnTo>
                        <a:pt x="560" y="434"/>
                      </a:lnTo>
                      <a:lnTo>
                        <a:pt x="598" y="420"/>
                      </a:lnTo>
                      <a:lnTo>
                        <a:pt x="640" y="404"/>
                      </a:lnTo>
                      <a:lnTo>
                        <a:pt x="684" y="398"/>
                      </a:lnTo>
                      <a:lnTo>
                        <a:pt x="736" y="407"/>
                      </a:lnTo>
                      <a:lnTo>
                        <a:pt x="746" y="420"/>
                      </a:lnTo>
                      <a:lnTo>
                        <a:pt x="731" y="465"/>
                      </a:lnTo>
                      <a:lnTo>
                        <a:pt x="728" y="526"/>
                      </a:lnTo>
                      <a:lnTo>
                        <a:pt x="727" y="579"/>
                      </a:lnTo>
                      <a:lnTo>
                        <a:pt x="714" y="623"/>
                      </a:lnTo>
                      <a:lnTo>
                        <a:pt x="698" y="669"/>
                      </a:lnTo>
                      <a:lnTo>
                        <a:pt x="686" y="698"/>
                      </a:lnTo>
                      <a:lnTo>
                        <a:pt x="667" y="719"/>
                      </a:lnTo>
                      <a:lnTo>
                        <a:pt x="640" y="734"/>
                      </a:lnTo>
                      <a:lnTo>
                        <a:pt x="608" y="745"/>
                      </a:lnTo>
                      <a:lnTo>
                        <a:pt x="555" y="756"/>
                      </a:lnTo>
                      <a:lnTo>
                        <a:pt x="521" y="756"/>
                      </a:lnTo>
                      <a:lnTo>
                        <a:pt x="476" y="736"/>
                      </a:lnTo>
                      <a:lnTo>
                        <a:pt x="438" y="715"/>
                      </a:lnTo>
                      <a:lnTo>
                        <a:pt x="390" y="705"/>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42" name="Freeform 9">
                  <a:extLst>
                    <a:ext uri="{FF2B5EF4-FFF2-40B4-BE49-F238E27FC236}">
                      <a16:creationId xmlns:a16="http://schemas.microsoft.com/office/drawing/2014/main" id="{CD64BC3B-8E32-400D-91B5-4CAB7FD993F9}"/>
                    </a:ext>
                  </a:extLst>
                </p:cNvPr>
                <p:cNvSpPr>
                  <a:spLocks/>
                </p:cNvSpPr>
                <p:nvPr/>
              </p:nvSpPr>
              <p:spPr bwMode="auto">
                <a:xfrm>
                  <a:off x="1665" y="684"/>
                  <a:ext cx="201" cy="219"/>
                </a:xfrm>
                <a:custGeom>
                  <a:avLst/>
                  <a:gdLst>
                    <a:gd name="T0" fmla="*/ 30 w 803"/>
                    <a:gd name="T1" fmla="*/ 46 h 876"/>
                    <a:gd name="T2" fmla="*/ 29 w 803"/>
                    <a:gd name="T3" fmla="*/ 46 h 876"/>
                    <a:gd name="T4" fmla="*/ 26 w 803"/>
                    <a:gd name="T5" fmla="*/ 52 h 876"/>
                    <a:gd name="T6" fmla="*/ 30 w 803"/>
                    <a:gd name="T7" fmla="*/ 54 h 876"/>
                    <a:gd name="T8" fmla="*/ 35 w 803"/>
                    <a:gd name="T9" fmla="*/ 55 h 876"/>
                    <a:gd name="T10" fmla="*/ 39 w 803"/>
                    <a:gd name="T11" fmla="*/ 54 h 876"/>
                    <a:gd name="T12" fmla="*/ 42 w 803"/>
                    <a:gd name="T13" fmla="*/ 52 h 876"/>
                    <a:gd name="T14" fmla="*/ 42 w 803"/>
                    <a:gd name="T15" fmla="*/ 49 h 876"/>
                    <a:gd name="T16" fmla="*/ 39 w 803"/>
                    <a:gd name="T17" fmla="*/ 45 h 876"/>
                    <a:gd name="T18" fmla="*/ 32 w 803"/>
                    <a:gd name="T19" fmla="*/ 40 h 876"/>
                    <a:gd name="T20" fmla="*/ 24 w 803"/>
                    <a:gd name="T21" fmla="*/ 36 h 876"/>
                    <a:gd name="T22" fmla="*/ 18 w 803"/>
                    <a:gd name="T23" fmla="*/ 35 h 876"/>
                    <a:gd name="T24" fmla="*/ 12 w 803"/>
                    <a:gd name="T25" fmla="*/ 37 h 876"/>
                    <a:gd name="T26" fmla="*/ 17 w 803"/>
                    <a:gd name="T27" fmla="*/ 32 h 876"/>
                    <a:gd name="T28" fmla="*/ 19 w 803"/>
                    <a:gd name="T29" fmla="*/ 26 h 876"/>
                    <a:gd name="T30" fmla="*/ 18 w 803"/>
                    <a:gd name="T31" fmla="*/ 19 h 876"/>
                    <a:gd name="T32" fmla="*/ 15 w 803"/>
                    <a:gd name="T33" fmla="*/ 16 h 876"/>
                    <a:gd name="T34" fmla="*/ 17 w 803"/>
                    <a:gd name="T35" fmla="*/ 16 h 876"/>
                    <a:gd name="T36" fmla="*/ 20 w 803"/>
                    <a:gd name="T37" fmla="*/ 18 h 876"/>
                    <a:gd name="T38" fmla="*/ 25 w 803"/>
                    <a:gd name="T39" fmla="*/ 20 h 876"/>
                    <a:gd name="T40" fmla="*/ 34 w 803"/>
                    <a:gd name="T41" fmla="*/ 20 h 876"/>
                    <a:gd name="T42" fmla="*/ 42 w 803"/>
                    <a:gd name="T43" fmla="*/ 20 h 876"/>
                    <a:gd name="T44" fmla="*/ 46 w 803"/>
                    <a:gd name="T45" fmla="*/ 21 h 876"/>
                    <a:gd name="T46" fmla="*/ 49 w 803"/>
                    <a:gd name="T47" fmla="*/ 17 h 876"/>
                    <a:gd name="T48" fmla="*/ 50 w 803"/>
                    <a:gd name="T49" fmla="*/ 13 h 876"/>
                    <a:gd name="T50" fmla="*/ 48 w 803"/>
                    <a:gd name="T51" fmla="*/ 11 h 876"/>
                    <a:gd name="T52" fmla="*/ 47 w 803"/>
                    <a:gd name="T53" fmla="*/ 9 h 876"/>
                    <a:gd name="T54" fmla="*/ 45 w 803"/>
                    <a:gd name="T55" fmla="*/ 7 h 876"/>
                    <a:gd name="T56" fmla="*/ 42 w 803"/>
                    <a:gd name="T57" fmla="*/ 5 h 876"/>
                    <a:gd name="T58" fmla="*/ 36 w 803"/>
                    <a:gd name="T59" fmla="*/ 7 h 876"/>
                    <a:gd name="T60" fmla="*/ 31 w 803"/>
                    <a:gd name="T61" fmla="*/ 7 h 876"/>
                    <a:gd name="T62" fmla="*/ 25 w 803"/>
                    <a:gd name="T63" fmla="*/ 5 h 876"/>
                    <a:gd name="T64" fmla="*/ 22 w 803"/>
                    <a:gd name="T65" fmla="*/ 4 h 876"/>
                    <a:gd name="T66" fmla="*/ 21 w 803"/>
                    <a:gd name="T67" fmla="*/ 7 h 876"/>
                    <a:gd name="T68" fmla="*/ 27 w 803"/>
                    <a:gd name="T69" fmla="*/ 11 h 876"/>
                    <a:gd name="T70" fmla="*/ 35 w 803"/>
                    <a:gd name="T71" fmla="*/ 14 h 876"/>
                    <a:gd name="T72" fmla="*/ 35 w 803"/>
                    <a:gd name="T73" fmla="*/ 14 h 876"/>
                    <a:gd name="T74" fmla="*/ 27 w 803"/>
                    <a:gd name="T75" fmla="*/ 11 h 876"/>
                    <a:gd name="T76" fmla="*/ 19 w 803"/>
                    <a:gd name="T77" fmla="*/ 5 h 876"/>
                    <a:gd name="T78" fmla="*/ 15 w 803"/>
                    <a:gd name="T79" fmla="*/ 5 h 876"/>
                    <a:gd name="T80" fmla="*/ 11 w 803"/>
                    <a:gd name="T81" fmla="*/ 3 h 876"/>
                    <a:gd name="T82" fmla="*/ 6 w 803"/>
                    <a:gd name="T83" fmla="*/ 0 h 876"/>
                    <a:gd name="T84" fmla="*/ 4 w 803"/>
                    <a:gd name="T85" fmla="*/ 6 h 876"/>
                    <a:gd name="T86" fmla="*/ 1 w 803"/>
                    <a:gd name="T87" fmla="*/ 11 h 876"/>
                    <a:gd name="T88" fmla="*/ 1 w 803"/>
                    <a:gd name="T89" fmla="*/ 14 h 876"/>
                    <a:gd name="T90" fmla="*/ 3 w 803"/>
                    <a:gd name="T91" fmla="*/ 18 h 876"/>
                    <a:gd name="T92" fmla="*/ 3 w 803"/>
                    <a:gd name="T93" fmla="*/ 21 h 876"/>
                    <a:gd name="T94" fmla="*/ 5 w 803"/>
                    <a:gd name="T95" fmla="*/ 25 h 876"/>
                    <a:gd name="T96" fmla="*/ 2 w 803"/>
                    <a:gd name="T97" fmla="*/ 27 h 876"/>
                    <a:gd name="T98" fmla="*/ 0 w 803"/>
                    <a:gd name="T99" fmla="*/ 31 h 876"/>
                    <a:gd name="T100" fmla="*/ 4 w 803"/>
                    <a:gd name="T101" fmla="*/ 37 h 876"/>
                    <a:gd name="T102" fmla="*/ 5 w 803"/>
                    <a:gd name="T103" fmla="*/ 43 h 876"/>
                    <a:gd name="T104" fmla="*/ 4 w 803"/>
                    <a:gd name="T105" fmla="*/ 47 h 876"/>
                    <a:gd name="T106" fmla="*/ 6 w 803"/>
                    <a:gd name="T107" fmla="*/ 48 h 876"/>
                    <a:gd name="T108" fmla="*/ 12 w 803"/>
                    <a:gd name="T109" fmla="*/ 46 h 876"/>
                    <a:gd name="T110" fmla="*/ 18 w 803"/>
                    <a:gd name="T111" fmla="*/ 44 h 876"/>
                    <a:gd name="T112" fmla="*/ 23 w 803"/>
                    <a:gd name="T113" fmla="*/ 44 h 876"/>
                    <a:gd name="T114" fmla="*/ 27 w 803"/>
                    <a:gd name="T115" fmla="*/ 45 h 876"/>
                    <a:gd name="T116" fmla="*/ 30 w 803"/>
                    <a:gd name="T117" fmla="*/ 44 h 8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876"/>
                    <a:gd name="T179" fmla="*/ 803 w 803"/>
                    <a:gd name="T180" fmla="*/ 876 h 8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876">
                      <a:moveTo>
                        <a:pt x="481" y="707"/>
                      </a:moveTo>
                      <a:lnTo>
                        <a:pt x="481" y="727"/>
                      </a:lnTo>
                      <a:lnTo>
                        <a:pt x="477" y="741"/>
                      </a:lnTo>
                      <a:lnTo>
                        <a:pt x="463" y="738"/>
                      </a:lnTo>
                      <a:lnTo>
                        <a:pt x="455" y="732"/>
                      </a:lnTo>
                      <a:lnTo>
                        <a:pt x="416" y="830"/>
                      </a:lnTo>
                      <a:lnTo>
                        <a:pt x="446" y="850"/>
                      </a:lnTo>
                      <a:lnTo>
                        <a:pt x="474" y="863"/>
                      </a:lnTo>
                      <a:lnTo>
                        <a:pt x="519" y="873"/>
                      </a:lnTo>
                      <a:lnTo>
                        <a:pt x="558" y="876"/>
                      </a:lnTo>
                      <a:lnTo>
                        <a:pt x="603" y="873"/>
                      </a:lnTo>
                      <a:lnTo>
                        <a:pt x="627" y="864"/>
                      </a:lnTo>
                      <a:lnTo>
                        <a:pt x="650" y="852"/>
                      </a:lnTo>
                      <a:lnTo>
                        <a:pt x="667" y="836"/>
                      </a:lnTo>
                      <a:lnTo>
                        <a:pt x="676" y="818"/>
                      </a:lnTo>
                      <a:lnTo>
                        <a:pt x="676" y="788"/>
                      </a:lnTo>
                      <a:lnTo>
                        <a:pt x="650" y="742"/>
                      </a:lnTo>
                      <a:lnTo>
                        <a:pt x="620" y="714"/>
                      </a:lnTo>
                      <a:lnTo>
                        <a:pt x="578" y="678"/>
                      </a:lnTo>
                      <a:lnTo>
                        <a:pt x="514" y="630"/>
                      </a:lnTo>
                      <a:lnTo>
                        <a:pt x="471" y="607"/>
                      </a:lnTo>
                      <a:lnTo>
                        <a:pt x="378" y="566"/>
                      </a:lnTo>
                      <a:lnTo>
                        <a:pt x="324" y="555"/>
                      </a:lnTo>
                      <a:lnTo>
                        <a:pt x="293" y="555"/>
                      </a:lnTo>
                      <a:lnTo>
                        <a:pt x="249" y="563"/>
                      </a:lnTo>
                      <a:lnTo>
                        <a:pt x="187" y="589"/>
                      </a:lnTo>
                      <a:lnTo>
                        <a:pt x="245" y="549"/>
                      </a:lnTo>
                      <a:lnTo>
                        <a:pt x="269" y="517"/>
                      </a:lnTo>
                      <a:lnTo>
                        <a:pt x="286" y="471"/>
                      </a:lnTo>
                      <a:lnTo>
                        <a:pt x="300" y="421"/>
                      </a:lnTo>
                      <a:lnTo>
                        <a:pt x="302" y="363"/>
                      </a:lnTo>
                      <a:lnTo>
                        <a:pt x="290" y="300"/>
                      </a:lnTo>
                      <a:lnTo>
                        <a:pt x="272" y="275"/>
                      </a:lnTo>
                      <a:lnTo>
                        <a:pt x="245" y="251"/>
                      </a:lnTo>
                      <a:lnTo>
                        <a:pt x="210" y="217"/>
                      </a:lnTo>
                      <a:lnTo>
                        <a:pt x="264" y="254"/>
                      </a:lnTo>
                      <a:lnTo>
                        <a:pt x="300" y="275"/>
                      </a:lnTo>
                      <a:lnTo>
                        <a:pt x="312" y="281"/>
                      </a:lnTo>
                      <a:lnTo>
                        <a:pt x="348" y="298"/>
                      </a:lnTo>
                      <a:lnTo>
                        <a:pt x="402" y="312"/>
                      </a:lnTo>
                      <a:lnTo>
                        <a:pt x="465" y="312"/>
                      </a:lnTo>
                      <a:lnTo>
                        <a:pt x="549" y="314"/>
                      </a:lnTo>
                      <a:lnTo>
                        <a:pt x="616" y="318"/>
                      </a:lnTo>
                      <a:lnTo>
                        <a:pt x="676" y="316"/>
                      </a:lnTo>
                      <a:lnTo>
                        <a:pt x="706" y="326"/>
                      </a:lnTo>
                      <a:lnTo>
                        <a:pt x="735" y="326"/>
                      </a:lnTo>
                      <a:lnTo>
                        <a:pt x="764" y="304"/>
                      </a:lnTo>
                      <a:lnTo>
                        <a:pt x="787" y="271"/>
                      </a:lnTo>
                      <a:lnTo>
                        <a:pt x="801" y="240"/>
                      </a:lnTo>
                      <a:lnTo>
                        <a:pt x="803" y="209"/>
                      </a:lnTo>
                      <a:lnTo>
                        <a:pt x="791" y="190"/>
                      </a:lnTo>
                      <a:lnTo>
                        <a:pt x="764" y="180"/>
                      </a:lnTo>
                      <a:lnTo>
                        <a:pt x="745" y="162"/>
                      </a:lnTo>
                      <a:lnTo>
                        <a:pt x="745" y="138"/>
                      </a:lnTo>
                      <a:lnTo>
                        <a:pt x="735" y="121"/>
                      </a:lnTo>
                      <a:lnTo>
                        <a:pt x="722" y="106"/>
                      </a:lnTo>
                      <a:lnTo>
                        <a:pt x="706" y="94"/>
                      </a:lnTo>
                      <a:lnTo>
                        <a:pt x="674" y="84"/>
                      </a:lnTo>
                      <a:lnTo>
                        <a:pt x="624" y="106"/>
                      </a:lnTo>
                      <a:lnTo>
                        <a:pt x="579" y="112"/>
                      </a:lnTo>
                      <a:lnTo>
                        <a:pt x="529" y="114"/>
                      </a:lnTo>
                      <a:lnTo>
                        <a:pt x="490" y="108"/>
                      </a:lnTo>
                      <a:lnTo>
                        <a:pt x="440" y="94"/>
                      </a:lnTo>
                      <a:lnTo>
                        <a:pt x="395" y="71"/>
                      </a:lnTo>
                      <a:lnTo>
                        <a:pt x="367" y="55"/>
                      </a:lnTo>
                      <a:lnTo>
                        <a:pt x="343" y="60"/>
                      </a:lnTo>
                      <a:lnTo>
                        <a:pt x="324" y="70"/>
                      </a:lnTo>
                      <a:lnTo>
                        <a:pt x="330" y="108"/>
                      </a:lnTo>
                      <a:lnTo>
                        <a:pt x="378" y="136"/>
                      </a:lnTo>
                      <a:lnTo>
                        <a:pt x="429" y="166"/>
                      </a:lnTo>
                      <a:lnTo>
                        <a:pt x="491" y="197"/>
                      </a:lnTo>
                      <a:lnTo>
                        <a:pt x="562" y="221"/>
                      </a:lnTo>
                      <a:lnTo>
                        <a:pt x="614" y="230"/>
                      </a:lnTo>
                      <a:lnTo>
                        <a:pt x="553" y="226"/>
                      </a:lnTo>
                      <a:lnTo>
                        <a:pt x="477" y="199"/>
                      </a:lnTo>
                      <a:lnTo>
                        <a:pt x="433" y="176"/>
                      </a:lnTo>
                      <a:lnTo>
                        <a:pt x="343" y="118"/>
                      </a:lnTo>
                      <a:lnTo>
                        <a:pt x="300" y="81"/>
                      </a:lnTo>
                      <a:lnTo>
                        <a:pt x="273" y="81"/>
                      </a:lnTo>
                      <a:lnTo>
                        <a:pt x="244" y="78"/>
                      </a:lnTo>
                      <a:lnTo>
                        <a:pt x="217" y="68"/>
                      </a:lnTo>
                      <a:lnTo>
                        <a:pt x="179" y="41"/>
                      </a:lnTo>
                      <a:lnTo>
                        <a:pt x="131" y="0"/>
                      </a:lnTo>
                      <a:lnTo>
                        <a:pt x="87" y="4"/>
                      </a:lnTo>
                      <a:lnTo>
                        <a:pt x="78" y="54"/>
                      </a:lnTo>
                      <a:lnTo>
                        <a:pt x="64" y="98"/>
                      </a:lnTo>
                      <a:lnTo>
                        <a:pt x="43" y="135"/>
                      </a:lnTo>
                      <a:lnTo>
                        <a:pt x="16" y="166"/>
                      </a:lnTo>
                      <a:lnTo>
                        <a:pt x="9" y="190"/>
                      </a:lnTo>
                      <a:lnTo>
                        <a:pt x="10" y="219"/>
                      </a:lnTo>
                      <a:lnTo>
                        <a:pt x="20" y="254"/>
                      </a:lnTo>
                      <a:lnTo>
                        <a:pt x="44" y="284"/>
                      </a:lnTo>
                      <a:lnTo>
                        <a:pt x="36" y="308"/>
                      </a:lnTo>
                      <a:lnTo>
                        <a:pt x="40" y="338"/>
                      </a:lnTo>
                      <a:lnTo>
                        <a:pt x="53" y="369"/>
                      </a:lnTo>
                      <a:lnTo>
                        <a:pt x="72" y="392"/>
                      </a:lnTo>
                      <a:lnTo>
                        <a:pt x="43" y="407"/>
                      </a:lnTo>
                      <a:lnTo>
                        <a:pt x="24" y="423"/>
                      </a:lnTo>
                      <a:lnTo>
                        <a:pt x="6" y="451"/>
                      </a:lnTo>
                      <a:lnTo>
                        <a:pt x="0" y="494"/>
                      </a:lnTo>
                      <a:lnTo>
                        <a:pt x="36" y="542"/>
                      </a:lnTo>
                      <a:lnTo>
                        <a:pt x="58" y="585"/>
                      </a:lnTo>
                      <a:lnTo>
                        <a:pt x="72" y="627"/>
                      </a:lnTo>
                      <a:lnTo>
                        <a:pt x="71" y="680"/>
                      </a:lnTo>
                      <a:lnTo>
                        <a:pt x="60" y="717"/>
                      </a:lnTo>
                      <a:lnTo>
                        <a:pt x="60" y="742"/>
                      </a:lnTo>
                      <a:lnTo>
                        <a:pt x="77" y="759"/>
                      </a:lnTo>
                      <a:lnTo>
                        <a:pt x="101" y="763"/>
                      </a:lnTo>
                      <a:lnTo>
                        <a:pt x="131" y="755"/>
                      </a:lnTo>
                      <a:lnTo>
                        <a:pt x="190" y="728"/>
                      </a:lnTo>
                      <a:lnTo>
                        <a:pt x="248" y="708"/>
                      </a:lnTo>
                      <a:lnTo>
                        <a:pt x="288" y="700"/>
                      </a:lnTo>
                      <a:lnTo>
                        <a:pt x="328" y="697"/>
                      </a:lnTo>
                      <a:lnTo>
                        <a:pt x="364" y="700"/>
                      </a:lnTo>
                      <a:lnTo>
                        <a:pt x="392" y="708"/>
                      </a:lnTo>
                      <a:lnTo>
                        <a:pt x="430" y="718"/>
                      </a:lnTo>
                      <a:lnTo>
                        <a:pt x="471" y="731"/>
                      </a:lnTo>
                      <a:lnTo>
                        <a:pt x="481" y="707"/>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43" name="Freeform 10">
                  <a:extLst>
                    <a:ext uri="{FF2B5EF4-FFF2-40B4-BE49-F238E27FC236}">
                      <a16:creationId xmlns:a16="http://schemas.microsoft.com/office/drawing/2014/main" id="{0839D4E1-4C07-4398-813E-C8AFAADCB93F}"/>
                    </a:ext>
                  </a:extLst>
                </p:cNvPr>
                <p:cNvSpPr>
                  <a:spLocks/>
                </p:cNvSpPr>
                <p:nvPr/>
              </p:nvSpPr>
              <p:spPr bwMode="auto">
                <a:xfrm>
                  <a:off x="1853" y="660"/>
                  <a:ext cx="132" cy="127"/>
                </a:xfrm>
                <a:custGeom>
                  <a:avLst/>
                  <a:gdLst>
                    <a:gd name="T0" fmla="*/ 28 w 529"/>
                    <a:gd name="T1" fmla="*/ 0 h 509"/>
                    <a:gd name="T2" fmla="*/ 26 w 529"/>
                    <a:gd name="T3" fmla="*/ 0 h 509"/>
                    <a:gd name="T4" fmla="*/ 24 w 529"/>
                    <a:gd name="T5" fmla="*/ 1 h 509"/>
                    <a:gd name="T6" fmla="*/ 22 w 529"/>
                    <a:gd name="T7" fmla="*/ 2 h 509"/>
                    <a:gd name="T8" fmla="*/ 21 w 529"/>
                    <a:gd name="T9" fmla="*/ 3 h 509"/>
                    <a:gd name="T10" fmla="*/ 20 w 529"/>
                    <a:gd name="T11" fmla="*/ 5 h 509"/>
                    <a:gd name="T12" fmla="*/ 18 w 529"/>
                    <a:gd name="T13" fmla="*/ 7 h 509"/>
                    <a:gd name="T14" fmla="*/ 15 w 529"/>
                    <a:gd name="T15" fmla="*/ 8 h 509"/>
                    <a:gd name="T16" fmla="*/ 13 w 529"/>
                    <a:gd name="T17" fmla="*/ 10 h 509"/>
                    <a:gd name="T18" fmla="*/ 9 w 529"/>
                    <a:gd name="T19" fmla="*/ 10 h 509"/>
                    <a:gd name="T20" fmla="*/ 5 w 529"/>
                    <a:gd name="T21" fmla="*/ 11 h 509"/>
                    <a:gd name="T22" fmla="*/ 3 w 529"/>
                    <a:gd name="T23" fmla="*/ 11 h 509"/>
                    <a:gd name="T24" fmla="*/ 1 w 529"/>
                    <a:gd name="T25" fmla="*/ 13 h 509"/>
                    <a:gd name="T26" fmla="*/ 0 w 529"/>
                    <a:gd name="T27" fmla="*/ 15 h 509"/>
                    <a:gd name="T28" fmla="*/ 0 w 529"/>
                    <a:gd name="T29" fmla="*/ 16 h 509"/>
                    <a:gd name="T30" fmla="*/ 1 w 529"/>
                    <a:gd name="T31" fmla="*/ 17 h 509"/>
                    <a:gd name="T32" fmla="*/ 3 w 529"/>
                    <a:gd name="T33" fmla="*/ 18 h 509"/>
                    <a:gd name="T34" fmla="*/ 5 w 529"/>
                    <a:gd name="T35" fmla="*/ 18 h 509"/>
                    <a:gd name="T36" fmla="*/ 7 w 529"/>
                    <a:gd name="T37" fmla="*/ 18 h 509"/>
                    <a:gd name="T38" fmla="*/ 8 w 529"/>
                    <a:gd name="T39" fmla="*/ 18 h 509"/>
                    <a:gd name="T40" fmla="*/ 10 w 529"/>
                    <a:gd name="T41" fmla="*/ 19 h 509"/>
                    <a:gd name="T42" fmla="*/ 11 w 529"/>
                    <a:gd name="T43" fmla="*/ 20 h 509"/>
                    <a:gd name="T44" fmla="*/ 12 w 529"/>
                    <a:gd name="T45" fmla="*/ 21 h 509"/>
                    <a:gd name="T46" fmla="*/ 14 w 529"/>
                    <a:gd name="T47" fmla="*/ 21 h 509"/>
                    <a:gd name="T48" fmla="*/ 17 w 529"/>
                    <a:gd name="T49" fmla="*/ 21 h 509"/>
                    <a:gd name="T50" fmla="*/ 19 w 529"/>
                    <a:gd name="T51" fmla="*/ 21 h 509"/>
                    <a:gd name="T52" fmla="*/ 21 w 529"/>
                    <a:gd name="T53" fmla="*/ 23 h 509"/>
                    <a:gd name="T54" fmla="*/ 22 w 529"/>
                    <a:gd name="T55" fmla="*/ 24 h 509"/>
                    <a:gd name="T56" fmla="*/ 23 w 529"/>
                    <a:gd name="T57" fmla="*/ 26 h 509"/>
                    <a:gd name="T58" fmla="*/ 24 w 529"/>
                    <a:gd name="T59" fmla="*/ 29 h 509"/>
                    <a:gd name="T60" fmla="*/ 25 w 529"/>
                    <a:gd name="T61" fmla="*/ 32 h 509"/>
                    <a:gd name="T62" fmla="*/ 27 w 529"/>
                    <a:gd name="T63" fmla="*/ 29 h 509"/>
                    <a:gd name="T64" fmla="*/ 28 w 529"/>
                    <a:gd name="T65" fmla="*/ 27 h 509"/>
                    <a:gd name="T66" fmla="*/ 30 w 529"/>
                    <a:gd name="T67" fmla="*/ 25 h 509"/>
                    <a:gd name="T68" fmla="*/ 31 w 529"/>
                    <a:gd name="T69" fmla="*/ 23 h 509"/>
                    <a:gd name="T70" fmla="*/ 32 w 529"/>
                    <a:gd name="T71" fmla="*/ 21 h 509"/>
                    <a:gd name="T72" fmla="*/ 33 w 529"/>
                    <a:gd name="T73" fmla="*/ 18 h 509"/>
                    <a:gd name="T74" fmla="*/ 32 w 529"/>
                    <a:gd name="T75" fmla="*/ 18 h 509"/>
                    <a:gd name="T76" fmla="*/ 30 w 529"/>
                    <a:gd name="T77" fmla="*/ 17 h 509"/>
                    <a:gd name="T78" fmla="*/ 28 w 529"/>
                    <a:gd name="T79" fmla="*/ 15 h 509"/>
                    <a:gd name="T80" fmla="*/ 27 w 529"/>
                    <a:gd name="T81" fmla="*/ 13 h 509"/>
                    <a:gd name="T82" fmla="*/ 26 w 529"/>
                    <a:gd name="T83" fmla="*/ 11 h 509"/>
                    <a:gd name="T84" fmla="*/ 22 w 529"/>
                    <a:gd name="T85" fmla="*/ 11 h 509"/>
                    <a:gd name="T86" fmla="*/ 19 w 529"/>
                    <a:gd name="T87" fmla="*/ 11 h 509"/>
                    <a:gd name="T88" fmla="*/ 15 w 529"/>
                    <a:gd name="T89" fmla="*/ 12 h 509"/>
                    <a:gd name="T90" fmla="*/ 19 w 529"/>
                    <a:gd name="T91" fmla="*/ 11 h 509"/>
                    <a:gd name="T92" fmla="*/ 22 w 529"/>
                    <a:gd name="T93" fmla="*/ 10 h 509"/>
                    <a:gd name="T94" fmla="*/ 26 w 529"/>
                    <a:gd name="T95" fmla="*/ 11 h 509"/>
                    <a:gd name="T96" fmla="*/ 26 w 529"/>
                    <a:gd name="T97" fmla="*/ 8 h 509"/>
                    <a:gd name="T98" fmla="*/ 26 w 529"/>
                    <a:gd name="T99" fmla="*/ 4 h 509"/>
                    <a:gd name="T100" fmla="*/ 28 w 529"/>
                    <a:gd name="T101" fmla="*/ 0 h 5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509"/>
                    <a:gd name="T155" fmla="*/ 529 w 529"/>
                    <a:gd name="T156" fmla="*/ 509 h 5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509">
                      <a:moveTo>
                        <a:pt x="448" y="0"/>
                      </a:moveTo>
                      <a:lnTo>
                        <a:pt x="419" y="2"/>
                      </a:lnTo>
                      <a:lnTo>
                        <a:pt x="388" y="12"/>
                      </a:lnTo>
                      <a:lnTo>
                        <a:pt x="358" y="34"/>
                      </a:lnTo>
                      <a:lnTo>
                        <a:pt x="344" y="48"/>
                      </a:lnTo>
                      <a:lnTo>
                        <a:pt x="321" y="77"/>
                      </a:lnTo>
                      <a:lnTo>
                        <a:pt x="290" y="109"/>
                      </a:lnTo>
                      <a:lnTo>
                        <a:pt x="249" y="138"/>
                      </a:lnTo>
                      <a:lnTo>
                        <a:pt x="205" y="159"/>
                      </a:lnTo>
                      <a:lnTo>
                        <a:pt x="140" y="169"/>
                      </a:lnTo>
                      <a:lnTo>
                        <a:pt x="80" y="176"/>
                      </a:lnTo>
                      <a:lnTo>
                        <a:pt x="44" y="182"/>
                      </a:lnTo>
                      <a:lnTo>
                        <a:pt x="11" y="206"/>
                      </a:lnTo>
                      <a:lnTo>
                        <a:pt x="0" y="240"/>
                      </a:lnTo>
                      <a:lnTo>
                        <a:pt x="0" y="260"/>
                      </a:lnTo>
                      <a:lnTo>
                        <a:pt x="24" y="278"/>
                      </a:lnTo>
                      <a:lnTo>
                        <a:pt x="52" y="293"/>
                      </a:lnTo>
                      <a:lnTo>
                        <a:pt x="88" y="298"/>
                      </a:lnTo>
                      <a:lnTo>
                        <a:pt x="112" y="295"/>
                      </a:lnTo>
                      <a:lnTo>
                        <a:pt x="134" y="297"/>
                      </a:lnTo>
                      <a:lnTo>
                        <a:pt x="157" y="305"/>
                      </a:lnTo>
                      <a:lnTo>
                        <a:pt x="173" y="325"/>
                      </a:lnTo>
                      <a:lnTo>
                        <a:pt x="198" y="331"/>
                      </a:lnTo>
                      <a:lnTo>
                        <a:pt x="231" y="335"/>
                      </a:lnTo>
                      <a:lnTo>
                        <a:pt x="267" y="338"/>
                      </a:lnTo>
                      <a:lnTo>
                        <a:pt x="304" y="345"/>
                      </a:lnTo>
                      <a:lnTo>
                        <a:pt x="331" y="364"/>
                      </a:lnTo>
                      <a:lnTo>
                        <a:pt x="354" y="383"/>
                      </a:lnTo>
                      <a:lnTo>
                        <a:pt x="376" y="416"/>
                      </a:lnTo>
                      <a:lnTo>
                        <a:pt x="390" y="461"/>
                      </a:lnTo>
                      <a:lnTo>
                        <a:pt x="406" y="509"/>
                      </a:lnTo>
                      <a:lnTo>
                        <a:pt x="433" y="467"/>
                      </a:lnTo>
                      <a:lnTo>
                        <a:pt x="454" y="434"/>
                      </a:lnTo>
                      <a:lnTo>
                        <a:pt x="485" y="398"/>
                      </a:lnTo>
                      <a:lnTo>
                        <a:pt x="491" y="376"/>
                      </a:lnTo>
                      <a:lnTo>
                        <a:pt x="509" y="342"/>
                      </a:lnTo>
                      <a:lnTo>
                        <a:pt x="529" y="297"/>
                      </a:lnTo>
                      <a:lnTo>
                        <a:pt x="509" y="287"/>
                      </a:lnTo>
                      <a:lnTo>
                        <a:pt x="485" y="268"/>
                      </a:lnTo>
                      <a:lnTo>
                        <a:pt x="450" y="240"/>
                      </a:lnTo>
                      <a:lnTo>
                        <a:pt x="434" y="210"/>
                      </a:lnTo>
                      <a:lnTo>
                        <a:pt x="424" y="182"/>
                      </a:lnTo>
                      <a:lnTo>
                        <a:pt x="355" y="182"/>
                      </a:lnTo>
                      <a:lnTo>
                        <a:pt x="310" y="186"/>
                      </a:lnTo>
                      <a:lnTo>
                        <a:pt x="247" y="200"/>
                      </a:lnTo>
                      <a:lnTo>
                        <a:pt x="306" y="178"/>
                      </a:lnTo>
                      <a:lnTo>
                        <a:pt x="354" y="169"/>
                      </a:lnTo>
                      <a:lnTo>
                        <a:pt x="424" y="178"/>
                      </a:lnTo>
                      <a:lnTo>
                        <a:pt x="422" y="125"/>
                      </a:lnTo>
                      <a:lnTo>
                        <a:pt x="426" y="68"/>
                      </a:lnTo>
                      <a:lnTo>
                        <a:pt x="448" y="0"/>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827" name="Group 11">
                <a:extLst>
                  <a:ext uri="{FF2B5EF4-FFF2-40B4-BE49-F238E27FC236}">
                    <a16:creationId xmlns:a16="http://schemas.microsoft.com/office/drawing/2014/main" id="{D6CDEBA9-13C8-4E2B-8E94-4920E24DE5B4}"/>
                  </a:ext>
                </a:extLst>
              </p:cNvPr>
              <p:cNvGrpSpPr>
                <a:grpSpLocks/>
              </p:cNvGrpSpPr>
              <p:nvPr/>
            </p:nvGrpSpPr>
            <p:grpSpPr bwMode="auto">
              <a:xfrm>
                <a:off x="1581" y="525"/>
                <a:ext cx="473" cy="591"/>
                <a:chOff x="1581" y="525"/>
                <a:chExt cx="473" cy="591"/>
              </a:xfrm>
            </p:grpSpPr>
            <p:sp>
              <p:nvSpPr>
                <p:cNvPr id="63828" name="Freeform 12">
                  <a:extLst>
                    <a:ext uri="{FF2B5EF4-FFF2-40B4-BE49-F238E27FC236}">
                      <a16:creationId xmlns:a16="http://schemas.microsoft.com/office/drawing/2014/main" id="{BBECE4E7-B674-4A73-AA95-587701D4C288}"/>
                    </a:ext>
                  </a:extLst>
                </p:cNvPr>
                <p:cNvSpPr>
                  <a:spLocks/>
                </p:cNvSpPr>
                <p:nvPr/>
              </p:nvSpPr>
              <p:spPr bwMode="auto">
                <a:xfrm>
                  <a:off x="1581" y="525"/>
                  <a:ext cx="473" cy="591"/>
                </a:xfrm>
                <a:custGeom>
                  <a:avLst/>
                  <a:gdLst>
                    <a:gd name="T0" fmla="*/ 66 w 1891"/>
                    <a:gd name="T1" fmla="*/ 134 h 2363"/>
                    <a:gd name="T2" fmla="*/ 72 w 1891"/>
                    <a:gd name="T3" fmla="*/ 118 h 2363"/>
                    <a:gd name="T4" fmla="*/ 79 w 1891"/>
                    <a:gd name="T5" fmla="*/ 113 h 2363"/>
                    <a:gd name="T6" fmla="*/ 91 w 1891"/>
                    <a:gd name="T7" fmla="*/ 108 h 2363"/>
                    <a:gd name="T8" fmla="*/ 99 w 1891"/>
                    <a:gd name="T9" fmla="*/ 99 h 2363"/>
                    <a:gd name="T10" fmla="*/ 106 w 1891"/>
                    <a:gd name="T11" fmla="*/ 83 h 2363"/>
                    <a:gd name="T12" fmla="*/ 114 w 1891"/>
                    <a:gd name="T13" fmla="*/ 69 h 2363"/>
                    <a:gd name="T14" fmla="*/ 118 w 1891"/>
                    <a:gd name="T15" fmla="*/ 54 h 2363"/>
                    <a:gd name="T16" fmla="*/ 117 w 1891"/>
                    <a:gd name="T17" fmla="*/ 43 h 2363"/>
                    <a:gd name="T18" fmla="*/ 115 w 1891"/>
                    <a:gd name="T19" fmla="*/ 31 h 2363"/>
                    <a:gd name="T20" fmla="*/ 118 w 1891"/>
                    <a:gd name="T21" fmla="*/ 12 h 2363"/>
                    <a:gd name="T22" fmla="*/ 109 w 1891"/>
                    <a:gd name="T23" fmla="*/ 0 h 2363"/>
                    <a:gd name="T24" fmla="*/ 94 w 1891"/>
                    <a:gd name="T25" fmla="*/ 17 h 2363"/>
                    <a:gd name="T26" fmla="*/ 83 w 1891"/>
                    <a:gd name="T27" fmla="*/ 24 h 2363"/>
                    <a:gd name="T28" fmla="*/ 66 w 1891"/>
                    <a:gd name="T29" fmla="*/ 28 h 2363"/>
                    <a:gd name="T30" fmla="*/ 44 w 1891"/>
                    <a:gd name="T31" fmla="*/ 29 h 2363"/>
                    <a:gd name="T32" fmla="*/ 29 w 1891"/>
                    <a:gd name="T33" fmla="*/ 24 h 2363"/>
                    <a:gd name="T34" fmla="*/ 21 w 1891"/>
                    <a:gd name="T35" fmla="*/ 21 h 2363"/>
                    <a:gd name="T36" fmla="*/ 10 w 1891"/>
                    <a:gd name="T37" fmla="*/ 23 h 2363"/>
                    <a:gd name="T38" fmla="*/ 2 w 1891"/>
                    <a:gd name="T39" fmla="*/ 31 h 2363"/>
                    <a:gd name="T40" fmla="*/ 3 w 1891"/>
                    <a:gd name="T41" fmla="*/ 43 h 2363"/>
                    <a:gd name="T42" fmla="*/ 1 w 1891"/>
                    <a:gd name="T43" fmla="*/ 53 h 2363"/>
                    <a:gd name="T44" fmla="*/ 1 w 1891"/>
                    <a:gd name="T45" fmla="*/ 64 h 2363"/>
                    <a:gd name="T46" fmla="*/ 3 w 1891"/>
                    <a:gd name="T47" fmla="*/ 71 h 2363"/>
                    <a:gd name="T48" fmla="*/ 5 w 1891"/>
                    <a:gd name="T49" fmla="*/ 89 h 2363"/>
                    <a:gd name="T50" fmla="*/ 7 w 1891"/>
                    <a:gd name="T51" fmla="*/ 101 h 2363"/>
                    <a:gd name="T52" fmla="*/ 16 w 1891"/>
                    <a:gd name="T53" fmla="*/ 108 h 2363"/>
                    <a:gd name="T54" fmla="*/ 31 w 1891"/>
                    <a:gd name="T55" fmla="*/ 103 h 2363"/>
                    <a:gd name="T56" fmla="*/ 40 w 1891"/>
                    <a:gd name="T57" fmla="*/ 100 h 2363"/>
                    <a:gd name="T58" fmla="*/ 41 w 1891"/>
                    <a:gd name="T59" fmla="*/ 92 h 2363"/>
                    <a:gd name="T60" fmla="*/ 50 w 1891"/>
                    <a:gd name="T61" fmla="*/ 86 h 2363"/>
                    <a:gd name="T62" fmla="*/ 30 w 1891"/>
                    <a:gd name="T63" fmla="*/ 87 h 2363"/>
                    <a:gd name="T64" fmla="*/ 25 w 1891"/>
                    <a:gd name="T65" fmla="*/ 83 h 2363"/>
                    <a:gd name="T66" fmla="*/ 22 w 1891"/>
                    <a:gd name="T67" fmla="*/ 70 h 2363"/>
                    <a:gd name="T68" fmla="*/ 23 w 1891"/>
                    <a:gd name="T69" fmla="*/ 58 h 2363"/>
                    <a:gd name="T70" fmla="*/ 25 w 1891"/>
                    <a:gd name="T71" fmla="*/ 47 h 2363"/>
                    <a:gd name="T72" fmla="*/ 33 w 1891"/>
                    <a:gd name="T73" fmla="*/ 42 h 2363"/>
                    <a:gd name="T74" fmla="*/ 44 w 1891"/>
                    <a:gd name="T75" fmla="*/ 43 h 2363"/>
                    <a:gd name="T76" fmla="*/ 58 w 1891"/>
                    <a:gd name="T77" fmla="*/ 47 h 2363"/>
                    <a:gd name="T78" fmla="*/ 70 w 1891"/>
                    <a:gd name="T79" fmla="*/ 45 h 2363"/>
                    <a:gd name="T80" fmla="*/ 86 w 1891"/>
                    <a:gd name="T81" fmla="*/ 40 h 2363"/>
                    <a:gd name="T82" fmla="*/ 94 w 1891"/>
                    <a:gd name="T83" fmla="*/ 33 h 2363"/>
                    <a:gd name="T84" fmla="*/ 95 w 1891"/>
                    <a:gd name="T85" fmla="*/ 47 h 2363"/>
                    <a:gd name="T86" fmla="*/ 99 w 1891"/>
                    <a:gd name="T87" fmla="*/ 59 h 2363"/>
                    <a:gd name="T88" fmla="*/ 93 w 1891"/>
                    <a:gd name="T89" fmla="*/ 72 h 2363"/>
                    <a:gd name="T90" fmla="*/ 87 w 1891"/>
                    <a:gd name="T91" fmla="*/ 79 h 2363"/>
                    <a:gd name="T92" fmla="*/ 84 w 1891"/>
                    <a:gd name="T93" fmla="*/ 92 h 2363"/>
                    <a:gd name="T94" fmla="*/ 78 w 1891"/>
                    <a:gd name="T95" fmla="*/ 101 h 2363"/>
                    <a:gd name="T96" fmla="*/ 71 w 1891"/>
                    <a:gd name="T97" fmla="*/ 99 h 2363"/>
                    <a:gd name="T98" fmla="*/ 64 w 1891"/>
                    <a:gd name="T99" fmla="*/ 97 h 2363"/>
                    <a:gd name="T100" fmla="*/ 57 w 1891"/>
                    <a:gd name="T101" fmla="*/ 103 h 2363"/>
                    <a:gd name="T102" fmla="*/ 57 w 1891"/>
                    <a:gd name="T103" fmla="*/ 115 h 2363"/>
                    <a:gd name="T104" fmla="*/ 62 w 1891"/>
                    <a:gd name="T105" fmla="*/ 147 h 23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91"/>
                    <a:gd name="T160" fmla="*/ 0 h 2363"/>
                    <a:gd name="T161" fmla="*/ 1891 w 1891"/>
                    <a:gd name="T162" fmla="*/ 2363 h 23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91" h="2363">
                      <a:moveTo>
                        <a:pt x="1010" y="2363"/>
                      </a:moveTo>
                      <a:lnTo>
                        <a:pt x="1031" y="2349"/>
                      </a:lnTo>
                      <a:lnTo>
                        <a:pt x="1042" y="2252"/>
                      </a:lnTo>
                      <a:lnTo>
                        <a:pt x="1055" y="2149"/>
                      </a:lnTo>
                      <a:lnTo>
                        <a:pt x="1066" y="2082"/>
                      </a:lnTo>
                      <a:lnTo>
                        <a:pt x="1100" y="2028"/>
                      </a:lnTo>
                      <a:lnTo>
                        <a:pt x="1133" y="1956"/>
                      </a:lnTo>
                      <a:lnTo>
                        <a:pt x="1150" y="1888"/>
                      </a:lnTo>
                      <a:lnTo>
                        <a:pt x="1151" y="1828"/>
                      </a:lnTo>
                      <a:lnTo>
                        <a:pt x="1150" y="1797"/>
                      </a:lnTo>
                      <a:lnTo>
                        <a:pt x="1204" y="1810"/>
                      </a:lnTo>
                      <a:lnTo>
                        <a:pt x="1263" y="1811"/>
                      </a:lnTo>
                      <a:lnTo>
                        <a:pt x="1332" y="1804"/>
                      </a:lnTo>
                      <a:lnTo>
                        <a:pt x="1386" y="1785"/>
                      </a:lnTo>
                      <a:lnTo>
                        <a:pt x="1410" y="1773"/>
                      </a:lnTo>
                      <a:lnTo>
                        <a:pt x="1457" y="1725"/>
                      </a:lnTo>
                      <a:lnTo>
                        <a:pt x="1468" y="1695"/>
                      </a:lnTo>
                      <a:lnTo>
                        <a:pt x="1519" y="1669"/>
                      </a:lnTo>
                      <a:lnTo>
                        <a:pt x="1556" y="1634"/>
                      </a:lnTo>
                      <a:lnTo>
                        <a:pt x="1586" y="1580"/>
                      </a:lnTo>
                      <a:lnTo>
                        <a:pt x="1604" y="1512"/>
                      </a:lnTo>
                      <a:lnTo>
                        <a:pt x="1596" y="1409"/>
                      </a:lnTo>
                      <a:lnTo>
                        <a:pt x="1641" y="1385"/>
                      </a:lnTo>
                      <a:lnTo>
                        <a:pt x="1689" y="1320"/>
                      </a:lnTo>
                      <a:lnTo>
                        <a:pt x="1723" y="1258"/>
                      </a:lnTo>
                      <a:lnTo>
                        <a:pt x="1741" y="1143"/>
                      </a:lnTo>
                      <a:lnTo>
                        <a:pt x="1779" y="1126"/>
                      </a:lnTo>
                      <a:lnTo>
                        <a:pt x="1815" y="1100"/>
                      </a:lnTo>
                      <a:lnTo>
                        <a:pt x="1853" y="1047"/>
                      </a:lnTo>
                      <a:lnTo>
                        <a:pt x="1867" y="1017"/>
                      </a:lnTo>
                      <a:lnTo>
                        <a:pt x="1887" y="924"/>
                      </a:lnTo>
                      <a:lnTo>
                        <a:pt x="1891" y="863"/>
                      </a:lnTo>
                      <a:lnTo>
                        <a:pt x="1887" y="833"/>
                      </a:lnTo>
                      <a:lnTo>
                        <a:pt x="1870" y="786"/>
                      </a:lnTo>
                      <a:lnTo>
                        <a:pt x="1839" y="772"/>
                      </a:lnTo>
                      <a:lnTo>
                        <a:pt x="1863" y="690"/>
                      </a:lnTo>
                      <a:lnTo>
                        <a:pt x="1861" y="639"/>
                      </a:lnTo>
                      <a:lnTo>
                        <a:pt x="1846" y="611"/>
                      </a:lnTo>
                      <a:lnTo>
                        <a:pt x="1849" y="542"/>
                      </a:lnTo>
                      <a:lnTo>
                        <a:pt x="1832" y="490"/>
                      </a:lnTo>
                      <a:lnTo>
                        <a:pt x="1827" y="433"/>
                      </a:lnTo>
                      <a:lnTo>
                        <a:pt x="1876" y="300"/>
                      </a:lnTo>
                      <a:lnTo>
                        <a:pt x="1887" y="243"/>
                      </a:lnTo>
                      <a:lnTo>
                        <a:pt x="1886" y="182"/>
                      </a:lnTo>
                      <a:lnTo>
                        <a:pt x="1876" y="117"/>
                      </a:lnTo>
                      <a:lnTo>
                        <a:pt x="1851" y="67"/>
                      </a:lnTo>
                      <a:lnTo>
                        <a:pt x="1809" y="16"/>
                      </a:lnTo>
                      <a:lnTo>
                        <a:pt x="1748" y="0"/>
                      </a:lnTo>
                      <a:lnTo>
                        <a:pt x="1670" y="104"/>
                      </a:lnTo>
                      <a:lnTo>
                        <a:pt x="1625" y="162"/>
                      </a:lnTo>
                      <a:lnTo>
                        <a:pt x="1567" y="223"/>
                      </a:lnTo>
                      <a:lnTo>
                        <a:pt x="1505" y="273"/>
                      </a:lnTo>
                      <a:lnTo>
                        <a:pt x="1468" y="301"/>
                      </a:lnTo>
                      <a:lnTo>
                        <a:pt x="1441" y="335"/>
                      </a:lnTo>
                      <a:lnTo>
                        <a:pt x="1372" y="344"/>
                      </a:lnTo>
                      <a:lnTo>
                        <a:pt x="1318" y="379"/>
                      </a:lnTo>
                      <a:lnTo>
                        <a:pt x="1276" y="440"/>
                      </a:lnTo>
                      <a:lnTo>
                        <a:pt x="1175" y="426"/>
                      </a:lnTo>
                      <a:lnTo>
                        <a:pt x="1127" y="433"/>
                      </a:lnTo>
                      <a:lnTo>
                        <a:pt x="1058" y="453"/>
                      </a:lnTo>
                      <a:lnTo>
                        <a:pt x="970" y="493"/>
                      </a:lnTo>
                      <a:lnTo>
                        <a:pt x="909" y="469"/>
                      </a:lnTo>
                      <a:lnTo>
                        <a:pt x="752" y="457"/>
                      </a:lnTo>
                      <a:lnTo>
                        <a:pt x="696" y="459"/>
                      </a:lnTo>
                      <a:lnTo>
                        <a:pt x="648" y="460"/>
                      </a:lnTo>
                      <a:lnTo>
                        <a:pt x="598" y="423"/>
                      </a:lnTo>
                      <a:lnTo>
                        <a:pt x="513" y="392"/>
                      </a:lnTo>
                      <a:lnTo>
                        <a:pt x="455" y="386"/>
                      </a:lnTo>
                      <a:lnTo>
                        <a:pt x="423" y="395"/>
                      </a:lnTo>
                      <a:lnTo>
                        <a:pt x="393" y="364"/>
                      </a:lnTo>
                      <a:lnTo>
                        <a:pt x="370" y="321"/>
                      </a:lnTo>
                      <a:lnTo>
                        <a:pt x="328" y="334"/>
                      </a:lnTo>
                      <a:lnTo>
                        <a:pt x="278" y="338"/>
                      </a:lnTo>
                      <a:lnTo>
                        <a:pt x="237" y="331"/>
                      </a:lnTo>
                      <a:lnTo>
                        <a:pt x="212" y="320"/>
                      </a:lnTo>
                      <a:lnTo>
                        <a:pt x="151" y="368"/>
                      </a:lnTo>
                      <a:lnTo>
                        <a:pt x="134" y="395"/>
                      </a:lnTo>
                      <a:lnTo>
                        <a:pt x="99" y="406"/>
                      </a:lnTo>
                      <a:lnTo>
                        <a:pt x="59" y="440"/>
                      </a:lnTo>
                      <a:lnTo>
                        <a:pt x="32" y="497"/>
                      </a:lnTo>
                      <a:lnTo>
                        <a:pt x="21" y="540"/>
                      </a:lnTo>
                      <a:lnTo>
                        <a:pt x="21" y="581"/>
                      </a:lnTo>
                      <a:lnTo>
                        <a:pt x="26" y="630"/>
                      </a:lnTo>
                      <a:lnTo>
                        <a:pt x="46" y="679"/>
                      </a:lnTo>
                      <a:lnTo>
                        <a:pt x="75" y="714"/>
                      </a:lnTo>
                      <a:lnTo>
                        <a:pt x="76" y="736"/>
                      </a:lnTo>
                      <a:lnTo>
                        <a:pt x="50" y="795"/>
                      </a:lnTo>
                      <a:lnTo>
                        <a:pt x="21" y="849"/>
                      </a:lnTo>
                      <a:lnTo>
                        <a:pt x="4" y="900"/>
                      </a:lnTo>
                      <a:lnTo>
                        <a:pt x="0" y="938"/>
                      </a:lnTo>
                      <a:lnTo>
                        <a:pt x="4" y="982"/>
                      </a:lnTo>
                      <a:lnTo>
                        <a:pt x="14" y="1019"/>
                      </a:lnTo>
                      <a:lnTo>
                        <a:pt x="35" y="1049"/>
                      </a:lnTo>
                      <a:lnTo>
                        <a:pt x="76" y="1076"/>
                      </a:lnTo>
                      <a:lnTo>
                        <a:pt x="59" y="1112"/>
                      </a:lnTo>
                      <a:lnTo>
                        <a:pt x="48" y="1138"/>
                      </a:lnTo>
                      <a:lnTo>
                        <a:pt x="45" y="1178"/>
                      </a:lnTo>
                      <a:lnTo>
                        <a:pt x="46" y="1280"/>
                      </a:lnTo>
                      <a:lnTo>
                        <a:pt x="50" y="1354"/>
                      </a:lnTo>
                      <a:lnTo>
                        <a:pt x="70" y="1428"/>
                      </a:lnTo>
                      <a:lnTo>
                        <a:pt x="113" y="1512"/>
                      </a:lnTo>
                      <a:lnTo>
                        <a:pt x="100" y="1533"/>
                      </a:lnTo>
                      <a:lnTo>
                        <a:pt x="94" y="1564"/>
                      </a:lnTo>
                      <a:lnTo>
                        <a:pt x="104" y="1611"/>
                      </a:lnTo>
                      <a:lnTo>
                        <a:pt x="128" y="1649"/>
                      </a:lnTo>
                      <a:lnTo>
                        <a:pt x="165" y="1685"/>
                      </a:lnTo>
                      <a:lnTo>
                        <a:pt x="207" y="1710"/>
                      </a:lnTo>
                      <a:lnTo>
                        <a:pt x="257" y="1719"/>
                      </a:lnTo>
                      <a:lnTo>
                        <a:pt x="329" y="1712"/>
                      </a:lnTo>
                      <a:lnTo>
                        <a:pt x="394" y="1692"/>
                      </a:lnTo>
                      <a:lnTo>
                        <a:pt x="445" y="1654"/>
                      </a:lnTo>
                      <a:lnTo>
                        <a:pt x="491" y="1638"/>
                      </a:lnTo>
                      <a:lnTo>
                        <a:pt x="536" y="1634"/>
                      </a:lnTo>
                      <a:lnTo>
                        <a:pt x="571" y="1629"/>
                      </a:lnTo>
                      <a:lnTo>
                        <a:pt x="618" y="1618"/>
                      </a:lnTo>
                      <a:lnTo>
                        <a:pt x="645" y="1590"/>
                      </a:lnTo>
                      <a:lnTo>
                        <a:pt x="652" y="1557"/>
                      </a:lnTo>
                      <a:lnTo>
                        <a:pt x="648" y="1514"/>
                      </a:lnTo>
                      <a:lnTo>
                        <a:pt x="646" y="1486"/>
                      </a:lnTo>
                      <a:lnTo>
                        <a:pt x="660" y="1464"/>
                      </a:lnTo>
                      <a:lnTo>
                        <a:pt x="680" y="1454"/>
                      </a:lnTo>
                      <a:lnTo>
                        <a:pt x="708" y="1454"/>
                      </a:lnTo>
                      <a:lnTo>
                        <a:pt x="752" y="1468"/>
                      </a:lnTo>
                      <a:lnTo>
                        <a:pt x="793" y="1368"/>
                      </a:lnTo>
                      <a:lnTo>
                        <a:pt x="690" y="1334"/>
                      </a:lnTo>
                      <a:lnTo>
                        <a:pt x="618" y="1338"/>
                      </a:lnTo>
                      <a:lnTo>
                        <a:pt x="551" y="1357"/>
                      </a:lnTo>
                      <a:lnTo>
                        <a:pt x="481" y="1387"/>
                      </a:lnTo>
                      <a:lnTo>
                        <a:pt x="408" y="1418"/>
                      </a:lnTo>
                      <a:lnTo>
                        <a:pt x="376" y="1429"/>
                      </a:lnTo>
                      <a:lnTo>
                        <a:pt x="379" y="1388"/>
                      </a:lnTo>
                      <a:lnTo>
                        <a:pt x="403" y="1328"/>
                      </a:lnTo>
                      <a:lnTo>
                        <a:pt x="407" y="1263"/>
                      </a:lnTo>
                      <a:lnTo>
                        <a:pt x="376" y="1183"/>
                      </a:lnTo>
                      <a:lnTo>
                        <a:pt x="348" y="1144"/>
                      </a:lnTo>
                      <a:lnTo>
                        <a:pt x="342" y="1124"/>
                      </a:lnTo>
                      <a:lnTo>
                        <a:pt x="340" y="1104"/>
                      </a:lnTo>
                      <a:lnTo>
                        <a:pt x="366" y="1039"/>
                      </a:lnTo>
                      <a:lnTo>
                        <a:pt x="372" y="991"/>
                      </a:lnTo>
                      <a:lnTo>
                        <a:pt x="372" y="931"/>
                      </a:lnTo>
                      <a:lnTo>
                        <a:pt x="352" y="882"/>
                      </a:lnTo>
                      <a:lnTo>
                        <a:pt x="318" y="821"/>
                      </a:lnTo>
                      <a:lnTo>
                        <a:pt x="359" y="796"/>
                      </a:lnTo>
                      <a:lnTo>
                        <a:pt x="396" y="742"/>
                      </a:lnTo>
                      <a:lnTo>
                        <a:pt x="418" y="677"/>
                      </a:lnTo>
                      <a:lnTo>
                        <a:pt x="427" y="639"/>
                      </a:lnTo>
                      <a:lnTo>
                        <a:pt x="477" y="635"/>
                      </a:lnTo>
                      <a:lnTo>
                        <a:pt x="519" y="677"/>
                      </a:lnTo>
                      <a:lnTo>
                        <a:pt x="580" y="714"/>
                      </a:lnTo>
                      <a:lnTo>
                        <a:pt x="626" y="717"/>
                      </a:lnTo>
                      <a:lnTo>
                        <a:pt x="664" y="704"/>
                      </a:lnTo>
                      <a:lnTo>
                        <a:pt x="698" y="683"/>
                      </a:lnTo>
                      <a:lnTo>
                        <a:pt x="732" y="711"/>
                      </a:lnTo>
                      <a:lnTo>
                        <a:pt x="789" y="738"/>
                      </a:lnTo>
                      <a:lnTo>
                        <a:pt x="865" y="750"/>
                      </a:lnTo>
                      <a:lnTo>
                        <a:pt x="926" y="748"/>
                      </a:lnTo>
                      <a:lnTo>
                        <a:pt x="967" y="742"/>
                      </a:lnTo>
                      <a:lnTo>
                        <a:pt x="1017" y="720"/>
                      </a:lnTo>
                      <a:lnTo>
                        <a:pt x="1065" y="690"/>
                      </a:lnTo>
                      <a:lnTo>
                        <a:pt x="1125" y="717"/>
                      </a:lnTo>
                      <a:lnTo>
                        <a:pt x="1191" y="711"/>
                      </a:lnTo>
                      <a:lnTo>
                        <a:pt x="1284" y="700"/>
                      </a:lnTo>
                      <a:lnTo>
                        <a:pt x="1338" y="671"/>
                      </a:lnTo>
                      <a:lnTo>
                        <a:pt x="1380" y="639"/>
                      </a:lnTo>
                      <a:lnTo>
                        <a:pt x="1417" y="596"/>
                      </a:lnTo>
                      <a:lnTo>
                        <a:pt x="1429" y="578"/>
                      </a:lnTo>
                      <a:lnTo>
                        <a:pt x="1465" y="530"/>
                      </a:lnTo>
                      <a:lnTo>
                        <a:pt x="1495" y="524"/>
                      </a:lnTo>
                      <a:lnTo>
                        <a:pt x="1543" y="511"/>
                      </a:lnTo>
                      <a:lnTo>
                        <a:pt x="1518" y="606"/>
                      </a:lnTo>
                      <a:lnTo>
                        <a:pt x="1513" y="700"/>
                      </a:lnTo>
                      <a:lnTo>
                        <a:pt x="1525" y="752"/>
                      </a:lnTo>
                      <a:lnTo>
                        <a:pt x="1553" y="792"/>
                      </a:lnTo>
                      <a:lnTo>
                        <a:pt x="1622" y="835"/>
                      </a:lnTo>
                      <a:lnTo>
                        <a:pt x="1598" y="882"/>
                      </a:lnTo>
                      <a:lnTo>
                        <a:pt x="1574" y="938"/>
                      </a:lnTo>
                      <a:lnTo>
                        <a:pt x="1543" y="972"/>
                      </a:lnTo>
                      <a:lnTo>
                        <a:pt x="1511" y="1021"/>
                      </a:lnTo>
                      <a:lnTo>
                        <a:pt x="1489" y="1082"/>
                      </a:lnTo>
                      <a:lnTo>
                        <a:pt x="1493" y="1150"/>
                      </a:lnTo>
                      <a:lnTo>
                        <a:pt x="1479" y="1173"/>
                      </a:lnTo>
                      <a:lnTo>
                        <a:pt x="1439" y="1197"/>
                      </a:lnTo>
                      <a:lnTo>
                        <a:pt x="1403" y="1229"/>
                      </a:lnTo>
                      <a:lnTo>
                        <a:pt x="1382" y="1258"/>
                      </a:lnTo>
                      <a:lnTo>
                        <a:pt x="1368" y="1293"/>
                      </a:lnTo>
                      <a:lnTo>
                        <a:pt x="1366" y="1344"/>
                      </a:lnTo>
                      <a:lnTo>
                        <a:pt x="1362" y="1415"/>
                      </a:lnTo>
                      <a:lnTo>
                        <a:pt x="1344" y="1476"/>
                      </a:lnTo>
                      <a:lnTo>
                        <a:pt x="1324" y="1554"/>
                      </a:lnTo>
                      <a:lnTo>
                        <a:pt x="1300" y="1587"/>
                      </a:lnTo>
                      <a:lnTo>
                        <a:pt x="1276" y="1605"/>
                      </a:lnTo>
                      <a:lnTo>
                        <a:pt x="1239" y="1615"/>
                      </a:lnTo>
                      <a:lnTo>
                        <a:pt x="1213" y="1618"/>
                      </a:lnTo>
                      <a:lnTo>
                        <a:pt x="1189" y="1611"/>
                      </a:lnTo>
                      <a:lnTo>
                        <a:pt x="1163" y="1604"/>
                      </a:lnTo>
                      <a:lnTo>
                        <a:pt x="1133" y="1585"/>
                      </a:lnTo>
                      <a:lnTo>
                        <a:pt x="1106" y="1569"/>
                      </a:lnTo>
                      <a:lnTo>
                        <a:pt x="1076" y="1554"/>
                      </a:lnTo>
                      <a:lnTo>
                        <a:pt x="1044" y="1547"/>
                      </a:lnTo>
                      <a:lnTo>
                        <a:pt x="1020" y="1543"/>
                      </a:lnTo>
                      <a:lnTo>
                        <a:pt x="994" y="1547"/>
                      </a:lnTo>
                      <a:lnTo>
                        <a:pt x="960" y="1569"/>
                      </a:lnTo>
                      <a:lnTo>
                        <a:pt x="933" y="1600"/>
                      </a:lnTo>
                      <a:lnTo>
                        <a:pt x="915" y="1638"/>
                      </a:lnTo>
                      <a:lnTo>
                        <a:pt x="905" y="1702"/>
                      </a:lnTo>
                      <a:lnTo>
                        <a:pt x="909" y="1780"/>
                      </a:lnTo>
                      <a:lnTo>
                        <a:pt x="932" y="1800"/>
                      </a:lnTo>
                      <a:lnTo>
                        <a:pt x="914" y="1845"/>
                      </a:lnTo>
                      <a:lnTo>
                        <a:pt x="919" y="1943"/>
                      </a:lnTo>
                      <a:lnTo>
                        <a:pt x="982" y="2119"/>
                      </a:lnTo>
                      <a:lnTo>
                        <a:pt x="982" y="2176"/>
                      </a:lnTo>
                      <a:lnTo>
                        <a:pt x="993" y="2343"/>
                      </a:lnTo>
                      <a:lnTo>
                        <a:pt x="1010" y="2363"/>
                      </a:lnTo>
                      <a:close/>
                    </a:path>
                  </a:pathLst>
                </a:custGeom>
                <a:solidFill>
                  <a:srgbClr val="FFC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3829" name="Group 13">
                  <a:extLst>
                    <a:ext uri="{FF2B5EF4-FFF2-40B4-BE49-F238E27FC236}">
                      <a16:creationId xmlns:a16="http://schemas.microsoft.com/office/drawing/2014/main" id="{EDA1BE23-6D3C-4FB4-8CB0-949A8AAA0E4C}"/>
                    </a:ext>
                  </a:extLst>
                </p:cNvPr>
                <p:cNvGrpSpPr>
                  <a:grpSpLocks/>
                </p:cNvGrpSpPr>
                <p:nvPr/>
              </p:nvGrpSpPr>
              <p:grpSpPr bwMode="auto">
                <a:xfrm>
                  <a:off x="1610" y="596"/>
                  <a:ext cx="415" cy="346"/>
                  <a:chOff x="1610" y="596"/>
                  <a:chExt cx="415" cy="346"/>
                </a:xfrm>
              </p:grpSpPr>
              <p:sp>
                <p:nvSpPr>
                  <p:cNvPr id="63830" name="Freeform 14">
                    <a:extLst>
                      <a:ext uri="{FF2B5EF4-FFF2-40B4-BE49-F238E27FC236}">
                        <a16:creationId xmlns:a16="http://schemas.microsoft.com/office/drawing/2014/main" id="{B8918534-FEE9-4519-9024-B0FBF7B0AFD4}"/>
                      </a:ext>
                    </a:extLst>
                  </p:cNvPr>
                  <p:cNvSpPr>
                    <a:spLocks/>
                  </p:cNvSpPr>
                  <p:nvPr/>
                </p:nvSpPr>
                <p:spPr bwMode="auto">
                  <a:xfrm>
                    <a:off x="1990" y="631"/>
                    <a:ext cx="6" cy="32"/>
                  </a:xfrm>
                  <a:custGeom>
                    <a:avLst/>
                    <a:gdLst>
                      <a:gd name="T0" fmla="*/ 2 w 24"/>
                      <a:gd name="T1" fmla="*/ 8 h 127"/>
                      <a:gd name="T2" fmla="*/ 0 w 24"/>
                      <a:gd name="T3" fmla="*/ 5 h 127"/>
                      <a:gd name="T4" fmla="*/ 0 w 24"/>
                      <a:gd name="T5" fmla="*/ 1 h 127"/>
                      <a:gd name="T6" fmla="*/ 1 w 24"/>
                      <a:gd name="T7" fmla="*/ 0 h 127"/>
                      <a:gd name="T8" fmla="*/ 0 60000 65536"/>
                      <a:gd name="T9" fmla="*/ 0 60000 65536"/>
                      <a:gd name="T10" fmla="*/ 0 60000 65536"/>
                      <a:gd name="T11" fmla="*/ 0 60000 65536"/>
                      <a:gd name="T12" fmla="*/ 0 w 24"/>
                      <a:gd name="T13" fmla="*/ 0 h 127"/>
                      <a:gd name="T14" fmla="*/ 24 w 24"/>
                      <a:gd name="T15" fmla="*/ 127 h 127"/>
                    </a:gdLst>
                    <a:ahLst/>
                    <a:cxnLst>
                      <a:cxn ang="T8">
                        <a:pos x="T0" y="T1"/>
                      </a:cxn>
                      <a:cxn ang="T9">
                        <a:pos x="T2" y="T3"/>
                      </a:cxn>
                      <a:cxn ang="T10">
                        <a:pos x="T4" y="T5"/>
                      </a:cxn>
                      <a:cxn ang="T11">
                        <a:pos x="T6" y="T7"/>
                      </a:cxn>
                    </a:cxnLst>
                    <a:rect l="T12" t="T13" r="T14" b="T15"/>
                    <a:pathLst>
                      <a:path w="24" h="127">
                        <a:moveTo>
                          <a:pt x="24" y="127"/>
                        </a:moveTo>
                        <a:lnTo>
                          <a:pt x="0" y="72"/>
                        </a:lnTo>
                        <a:lnTo>
                          <a:pt x="0" y="12"/>
                        </a:lnTo>
                        <a:lnTo>
                          <a:pt x="1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1" name="Freeform 15">
                    <a:extLst>
                      <a:ext uri="{FF2B5EF4-FFF2-40B4-BE49-F238E27FC236}">
                        <a16:creationId xmlns:a16="http://schemas.microsoft.com/office/drawing/2014/main" id="{05F5B9C1-148F-4FC3-8631-B35C3571C80E}"/>
                      </a:ext>
                    </a:extLst>
                  </p:cNvPr>
                  <p:cNvSpPr>
                    <a:spLocks/>
                  </p:cNvSpPr>
                  <p:nvPr/>
                </p:nvSpPr>
                <p:spPr bwMode="auto">
                  <a:xfrm>
                    <a:off x="1963" y="596"/>
                    <a:ext cx="46" cy="59"/>
                  </a:xfrm>
                  <a:custGeom>
                    <a:avLst/>
                    <a:gdLst>
                      <a:gd name="T0" fmla="*/ 11 w 187"/>
                      <a:gd name="T1" fmla="*/ 0 h 237"/>
                      <a:gd name="T2" fmla="*/ 10 w 187"/>
                      <a:gd name="T3" fmla="*/ 3 h 237"/>
                      <a:gd name="T4" fmla="*/ 8 w 187"/>
                      <a:gd name="T5" fmla="*/ 7 h 237"/>
                      <a:gd name="T6" fmla="*/ 8 w 187"/>
                      <a:gd name="T7" fmla="*/ 9 h 237"/>
                      <a:gd name="T8" fmla="*/ 5 w 187"/>
                      <a:gd name="T9" fmla="*/ 11 h 237"/>
                      <a:gd name="T10" fmla="*/ 3 w 187"/>
                      <a:gd name="T11" fmla="*/ 13 h 237"/>
                      <a:gd name="T12" fmla="*/ 0 w 187"/>
                      <a:gd name="T13" fmla="*/ 14 h 237"/>
                      <a:gd name="T14" fmla="*/ 1 w 187"/>
                      <a:gd name="T15" fmla="*/ 15 h 237"/>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237"/>
                      <a:gd name="T26" fmla="*/ 187 w 187"/>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237">
                        <a:moveTo>
                          <a:pt x="187" y="0"/>
                        </a:moveTo>
                        <a:lnTo>
                          <a:pt x="163" y="55"/>
                        </a:lnTo>
                        <a:lnTo>
                          <a:pt x="139" y="109"/>
                        </a:lnTo>
                        <a:lnTo>
                          <a:pt x="128" y="152"/>
                        </a:lnTo>
                        <a:lnTo>
                          <a:pt x="84" y="176"/>
                        </a:lnTo>
                        <a:lnTo>
                          <a:pt x="43" y="218"/>
                        </a:lnTo>
                        <a:lnTo>
                          <a:pt x="0" y="224"/>
                        </a:lnTo>
                        <a:lnTo>
                          <a:pt x="19" y="23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2" name="Freeform 16">
                    <a:extLst>
                      <a:ext uri="{FF2B5EF4-FFF2-40B4-BE49-F238E27FC236}">
                        <a16:creationId xmlns:a16="http://schemas.microsoft.com/office/drawing/2014/main" id="{5E42F385-6FFA-46F6-94D5-95D5DB089995}"/>
                      </a:ext>
                    </a:extLst>
                  </p:cNvPr>
                  <p:cNvSpPr>
                    <a:spLocks/>
                  </p:cNvSpPr>
                  <p:nvPr/>
                </p:nvSpPr>
                <p:spPr bwMode="auto">
                  <a:xfrm>
                    <a:off x="1823" y="652"/>
                    <a:ext cx="9" cy="14"/>
                  </a:xfrm>
                  <a:custGeom>
                    <a:avLst/>
                    <a:gdLst>
                      <a:gd name="T0" fmla="*/ 0 w 37"/>
                      <a:gd name="T1" fmla="*/ 0 h 55"/>
                      <a:gd name="T2" fmla="*/ 2 w 37"/>
                      <a:gd name="T3" fmla="*/ 3 h 55"/>
                      <a:gd name="T4" fmla="*/ 2 w 37"/>
                      <a:gd name="T5" fmla="*/ 4 h 55"/>
                      <a:gd name="T6" fmla="*/ 0 60000 65536"/>
                      <a:gd name="T7" fmla="*/ 0 60000 65536"/>
                      <a:gd name="T8" fmla="*/ 0 60000 65536"/>
                      <a:gd name="T9" fmla="*/ 0 w 37"/>
                      <a:gd name="T10" fmla="*/ 0 h 55"/>
                      <a:gd name="T11" fmla="*/ 37 w 37"/>
                      <a:gd name="T12" fmla="*/ 55 h 55"/>
                    </a:gdLst>
                    <a:ahLst/>
                    <a:cxnLst>
                      <a:cxn ang="T6">
                        <a:pos x="T0" y="T1"/>
                      </a:cxn>
                      <a:cxn ang="T7">
                        <a:pos x="T2" y="T3"/>
                      </a:cxn>
                      <a:cxn ang="T8">
                        <a:pos x="T4" y="T5"/>
                      </a:cxn>
                    </a:cxnLst>
                    <a:rect l="T9" t="T10" r="T11" b="T12"/>
                    <a:pathLst>
                      <a:path w="37" h="55">
                        <a:moveTo>
                          <a:pt x="0" y="0"/>
                        </a:moveTo>
                        <a:lnTo>
                          <a:pt x="37" y="48"/>
                        </a:lnTo>
                        <a:lnTo>
                          <a:pt x="37" y="5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3" name="Line 17">
                    <a:extLst>
                      <a:ext uri="{FF2B5EF4-FFF2-40B4-BE49-F238E27FC236}">
                        <a16:creationId xmlns:a16="http://schemas.microsoft.com/office/drawing/2014/main" id="{69E460F2-F3BD-46AE-834F-56CB97D69E72}"/>
                      </a:ext>
                    </a:extLst>
                  </p:cNvPr>
                  <p:cNvSpPr>
                    <a:spLocks noChangeShapeType="1"/>
                  </p:cNvSpPr>
                  <p:nvPr/>
                </p:nvSpPr>
                <p:spPr bwMode="auto">
                  <a:xfrm>
                    <a:off x="1738" y="635"/>
                    <a:ext cx="14"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34" name="Freeform 18">
                    <a:extLst>
                      <a:ext uri="{FF2B5EF4-FFF2-40B4-BE49-F238E27FC236}">
                        <a16:creationId xmlns:a16="http://schemas.microsoft.com/office/drawing/2014/main" id="{054D316C-048D-499B-BBF8-37228E597811}"/>
                      </a:ext>
                    </a:extLst>
                  </p:cNvPr>
                  <p:cNvSpPr>
                    <a:spLocks/>
                  </p:cNvSpPr>
                  <p:nvPr/>
                </p:nvSpPr>
                <p:spPr bwMode="auto">
                  <a:xfrm>
                    <a:off x="1610" y="622"/>
                    <a:ext cx="77" cy="12"/>
                  </a:xfrm>
                  <a:custGeom>
                    <a:avLst/>
                    <a:gdLst>
                      <a:gd name="T0" fmla="*/ 19 w 309"/>
                      <a:gd name="T1" fmla="*/ 0 h 49"/>
                      <a:gd name="T2" fmla="*/ 16 w 309"/>
                      <a:gd name="T3" fmla="*/ 3 h 49"/>
                      <a:gd name="T4" fmla="*/ 14 w 309"/>
                      <a:gd name="T5" fmla="*/ 3 h 49"/>
                      <a:gd name="T6" fmla="*/ 12 w 309"/>
                      <a:gd name="T7" fmla="*/ 1 h 49"/>
                      <a:gd name="T8" fmla="*/ 9 w 309"/>
                      <a:gd name="T9" fmla="*/ 0 h 49"/>
                      <a:gd name="T10" fmla="*/ 6 w 309"/>
                      <a:gd name="T11" fmla="*/ 0 h 49"/>
                      <a:gd name="T12" fmla="*/ 1 w 309"/>
                      <a:gd name="T13" fmla="*/ 0 h 49"/>
                      <a:gd name="T14" fmla="*/ 0 w 309"/>
                      <a:gd name="T15" fmla="*/ 0 h 49"/>
                      <a:gd name="T16" fmla="*/ 0 w 309"/>
                      <a:gd name="T17" fmla="*/ 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49"/>
                      <a:gd name="T29" fmla="*/ 309 w 30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49">
                        <a:moveTo>
                          <a:pt x="309" y="0"/>
                        </a:moveTo>
                        <a:lnTo>
                          <a:pt x="266" y="43"/>
                        </a:lnTo>
                        <a:lnTo>
                          <a:pt x="224" y="49"/>
                        </a:lnTo>
                        <a:lnTo>
                          <a:pt x="194" y="19"/>
                        </a:lnTo>
                        <a:lnTo>
                          <a:pt x="146" y="6"/>
                        </a:lnTo>
                        <a:lnTo>
                          <a:pt x="91" y="6"/>
                        </a:lnTo>
                        <a:lnTo>
                          <a:pt x="19" y="6"/>
                        </a:lnTo>
                        <a:lnTo>
                          <a:pt x="0" y="6"/>
                        </a:lnTo>
                        <a:lnTo>
                          <a:pt x="7" y="1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5" name="Freeform 19">
                    <a:extLst>
                      <a:ext uri="{FF2B5EF4-FFF2-40B4-BE49-F238E27FC236}">
                        <a16:creationId xmlns:a16="http://schemas.microsoft.com/office/drawing/2014/main" id="{5757B6B0-42A1-4D82-A946-4191D5BFA408}"/>
                      </a:ext>
                    </a:extLst>
                  </p:cNvPr>
                  <p:cNvSpPr>
                    <a:spLocks/>
                  </p:cNvSpPr>
                  <p:nvPr/>
                </p:nvSpPr>
                <p:spPr bwMode="auto">
                  <a:xfrm>
                    <a:off x="1620" y="669"/>
                    <a:ext cx="65" cy="44"/>
                  </a:xfrm>
                  <a:custGeom>
                    <a:avLst/>
                    <a:gdLst>
                      <a:gd name="T0" fmla="*/ 16 w 260"/>
                      <a:gd name="T1" fmla="*/ 5 h 176"/>
                      <a:gd name="T2" fmla="*/ 12 w 260"/>
                      <a:gd name="T3" fmla="*/ 5 h 176"/>
                      <a:gd name="T4" fmla="*/ 8 w 260"/>
                      <a:gd name="T5" fmla="*/ 5 h 176"/>
                      <a:gd name="T6" fmla="*/ 5 w 260"/>
                      <a:gd name="T7" fmla="*/ 5 h 176"/>
                      <a:gd name="T8" fmla="*/ 2 w 260"/>
                      <a:gd name="T9" fmla="*/ 3 h 176"/>
                      <a:gd name="T10" fmla="*/ 1 w 260"/>
                      <a:gd name="T11" fmla="*/ 0 h 176"/>
                      <a:gd name="T12" fmla="*/ 2 w 260"/>
                      <a:gd name="T13" fmla="*/ 3 h 176"/>
                      <a:gd name="T14" fmla="*/ 2 w 260"/>
                      <a:gd name="T15" fmla="*/ 6 h 176"/>
                      <a:gd name="T16" fmla="*/ 2 w 260"/>
                      <a:gd name="T17" fmla="*/ 9 h 176"/>
                      <a:gd name="T18" fmla="*/ 1 w 260"/>
                      <a:gd name="T19" fmla="*/ 10 h 176"/>
                      <a:gd name="T20" fmla="*/ 0 w 260"/>
                      <a:gd name="T21" fmla="*/ 11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0"/>
                      <a:gd name="T34" fmla="*/ 0 h 176"/>
                      <a:gd name="T35" fmla="*/ 260 w 260"/>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0" h="176">
                        <a:moveTo>
                          <a:pt x="260" y="73"/>
                        </a:moveTo>
                        <a:lnTo>
                          <a:pt x="193" y="73"/>
                        </a:lnTo>
                        <a:lnTo>
                          <a:pt x="138" y="73"/>
                        </a:lnTo>
                        <a:lnTo>
                          <a:pt x="90" y="73"/>
                        </a:lnTo>
                        <a:lnTo>
                          <a:pt x="42" y="42"/>
                        </a:lnTo>
                        <a:lnTo>
                          <a:pt x="7" y="0"/>
                        </a:lnTo>
                        <a:lnTo>
                          <a:pt x="36" y="49"/>
                        </a:lnTo>
                        <a:lnTo>
                          <a:pt x="42" y="97"/>
                        </a:lnTo>
                        <a:lnTo>
                          <a:pt x="36" y="140"/>
                        </a:lnTo>
                        <a:lnTo>
                          <a:pt x="18" y="157"/>
                        </a:lnTo>
                        <a:lnTo>
                          <a:pt x="0" y="17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6" name="Freeform 20">
                    <a:extLst>
                      <a:ext uri="{FF2B5EF4-FFF2-40B4-BE49-F238E27FC236}">
                        <a16:creationId xmlns:a16="http://schemas.microsoft.com/office/drawing/2014/main" id="{56F2AED3-3E10-4628-9567-BFFC961B1579}"/>
                      </a:ext>
                    </a:extLst>
                  </p:cNvPr>
                  <p:cNvSpPr>
                    <a:spLocks/>
                  </p:cNvSpPr>
                  <p:nvPr/>
                </p:nvSpPr>
                <p:spPr bwMode="auto">
                  <a:xfrm>
                    <a:off x="1625" y="744"/>
                    <a:ext cx="37" cy="176"/>
                  </a:xfrm>
                  <a:custGeom>
                    <a:avLst/>
                    <a:gdLst>
                      <a:gd name="T0" fmla="*/ 0 w 151"/>
                      <a:gd name="T1" fmla="*/ 0 h 704"/>
                      <a:gd name="T2" fmla="*/ 0 w 151"/>
                      <a:gd name="T3" fmla="*/ 3 h 704"/>
                      <a:gd name="T4" fmla="*/ 1 w 151"/>
                      <a:gd name="T5" fmla="*/ 6 h 704"/>
                      <a:gd name="T6" fmla="*/ 4 w 151"/>
                      <a:gd name="T7" fmla="*/ 8 h 704"/>
                      <a:gd name="T8" fmla="*/ 2 w 151"/>
                      <a:gd name="T9" fmla="*/ 10 h 704"/>
                      <a:gd name="T10" fmla="*/ 1 w 151"/>
                      <a:gd name="T11" fmla="*/ 13 h 704"/>
                      <a:gd name="T12" fmla="*/ 2 w 151"/>
                      <a:gd name="T13" fmla="*/ 16 h 704"/>
                      <a:gd name="T14" fmla="*/ 4 w 151"/>
                      <a:gd name="T15" fmla="*/ 19 h 704"/>
                      <a:gd name="T16" fmla="*/ 5 w 151"/>
                      <a:gd name="T17" fmla="*/ 21 h 704"/>
                      <a:gd name="T18" fmla="*/ 5 w 151"/>
                      <a:gd name="T19" fmla="*/ 24 h 704"/>
                      <a:gd name="T20" fmla="*/ 4 w 151"/>
                      <a:gd name="T21" fmla="*/ 27 h 704"/>
                      <a:gd name="T22" fmla="*/ 2 w 151"/>
                      <a:gd name="T23" fmla="*/ 29 h 704"/>
                      <a:gd name="T24" fmla="*/ 5 w 151"/>
                      <a:gd name="T25" fmla="*/ 30 h 704"/>
                      <a:gd name="T26" fmla="*/ 5 w 151"/>
                      <a:gd name="T27" fmla="*/ 32 h 704"/>
                      <a:gd name="T28" fmla="*/ 7 w 151"/>
                      <a:gd name="T29" fmla="*/ 36 h 704"/>
                      <a:gd name="T30" fmla="*/ 7 w 151"/>
                      <a:gd name="T31" fmla="*/ 37 h 704"/>
                      <a:gd name="T32" fmla="*/ 6 w 151"/>
                      <a:gd name="T33" fmla="*/ 38 h 704"/>
                      <a:gd name="T34" fmla="*/ 5 w 151"/>
                      <a:gd name="T35" fmla="*/ 41 h 704"/>
                      <a:gd name="T36" fmla="*/ 6 w 151"/>
                      <a:gd name="T37" fmla="*/ 42 h 704"/>
                      <a:gd name="T38" fmla="*/ 8 w 151"/>
                      <a:gd name="T39" fmla="*/ 43 h 704"/>
                      <a:gd name="T40" fmla="*/ 8 w 151"/>
                      <a:gd name="T41" fmla="*/ 44 h 704"/>
                      <a:gd name="T42" fmla="*/ 9 w 151"/>
                      <a:gd name="T43" fmla="*/ 44 h 7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704"/>
                      <a:gd name="T68" fmla="*/ 151 w 151"/>
                      <a:gd name="T69" fmla="*/ 704 h 7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704">
                        <a:moveTo>
                          <a:pt x="0" y="0"/>
                        </a:moveTo>
                        <a:lnTo>
                          <a:pt x="6" y="49"/>
                        </a:lnTo>
                        <a:lnTo>
                          <a:pt x="18" y="97"/>
                        </a:lnTo>
                        <a:lnTo>
                          <a:pt x="67" y="128"/>
                        </a:lnTo>
                        <a:lnTo>
                          <a:pt x="30" y="165"/>
                        </a:lnTo>
                        <a:lnTo>
                          <a:pt x="24" y="206"/>
                        </a:lnTo>
                        <a:lnTo>
                          <a:pt x="42" y="256"/>
                        </a:lnTo>
                        <a:lnTo>
                          <a:pt x="72" y="304"/>
                        </a:lnTo>
                        <a:lnTo>
                          <a:pt x="78" y="334"/>
                        </a:lnTo>
                        <a:lnTo>
                          <a:pt x="85" y="389"/>
                        </a:lnTo>
                        <a:lnTo>
                          <a:pt x="61" y="432"/>
                        </a:lnTo>
                        <a:lnTo>
                          <a:pt x="37" y="473"/>
                        </a:lnTo>
                        <a:lnTo>
                          <a:pt x="78" y="486"/>
                        </a:lnTo>
                        <a:lnTo>
                          <a:pt x="91" y="516"/>
                        </a:lnTo>
                        <a:lnTo>
                          <a:pt x="109" y="577"/>
                        </a:lnTo>
                        <a:lnTo>
                          <a:pt x="109" y="595"/>
                        </a:lnTo>
                        <a:lnTo>
                          <a:pt x="96" y="613"/>
                        </a:lnTo>
                        <a:lnTo>
                          <a:pt x="91" y="649"/>
                        </a:lnTo>
                        <a:lnTo>
                          <a:pt x="96" y="673"/>
                        </a:lnTo>
                        <a:lnTo>
                          <a:pt x="133" y="692"/>
                        </a:lnTo>
                        <a:lnTo>
                          <a:pt x="139" y="704"/>
                        </a:lnTo>
                        <a:lnTo>
                          <a:pt x="151" y="69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7" name="Freeform 21">
                    <a:extLst>
                      <a:ext uri="{FF2B5EF4-FFF2-40B4-BE49-F238E27FC236}">
                        <a16:creationId xmlns:a16="http://schemas.microsoft.com/office/drawing/2014/main" id="{9B5F01FA-38A6-4D1E-9D6B-A7273ABFD673}"/>
                      </a:ext>
                    </a:extLst>
                  </p:cNvPr>
                  <p:cNvSpPr>
                    <a:spLocks/>
                  </p:cNvSpPr>
                  <p:nvPr/>
                </p:nvSpPr>
                <p:spPr bwMode="auto">
                  <a:xfrm>
                    <a:off x="1999" y="701"/>
                    <a:ext cx="26" cy="36"/>
                  </a:xfrm>
                  <a:custGeom>
                    <a:avLst/>
                    <a:gdLst>
                      <a:gd name="T0" fmla="*/ 1 w 103"/>
                      <a:gd name="T1" fmla="*/ 0 h 146"/>
                      <a:gd name="T2" fmla="*/ 0 w 103"/>
                      <a:gd name="T3" fmla="*/ 1 h 146"/>
                      <a:gd name="T4" fmla="*/ 0 w 103"/>
                      <a:gd name="T5" fmla="*/ 4 h 146"/>
                      <a:gd name="T6" fmla="*/ 1 w 103"/>
                      <a:gd name="T7" fmla="*/ 5 h 146"/>
                      <a:gd name="T8" fmla="*/ 2 w 103"/>
                      <a:gd name="T9" fmla="*/ 8 h 146"/>
                      <a:gd name="T10" fmla="*/ 2 w 103"/>
                      <a:gd name="T11" fmla="*/ 9 h 146"/>
                      <a:gd name="T12" fmla="*/ 4 w 103"/>
                      <a:gd name="T13" fmla="*/ 7 h 146"/>
                      <a:gd name="T14" fmla="*/ 7 w 103"/>
                      <a:gd name="T15" fmla="*/ 7 h 146"/>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46"/>
                      <a:gd name="T26" fmla="*/ 103 w 103"/>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46">
                        <a:moveTo>
                          <a:pt x="13" y="0"/>
                        </a:moveTo>
                        <a:lnTo>
                          <a:pt x="0" y="25"/>
                        </a:lnTo>
                        <a:lnTo>
                          <a:pt x="0" y="67"/>
                        </a:lnTo>
                        <a:lnTo>
                          <a:pt x="13" y="91"/>
                        </a:lnTo>
                        <a:lnTo>
                          <a:pt x="24" y="128"/>
                        </a:lnTo>
                        <a:lnTo>
                          <a:pt x="37" y="146"/>
                        </a:lnTo>
                        <a:lnTo>
                          <a:pt x="66" y="110"/>
                        </a:lnTo>
                        <a:lnTo>
                          <a:pt x="103" y="1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8" name="Freeform 22">
                    <a:extLst>
                      <a:ext uri="{FF2B5EF4-FFF2-40B4-BE49-F238E27FC236}">
                        <a16:creationId xmlns:a16="http://schemas.microsoft.com/office/drawing/2014/main" id="{09679019-51BD-474F-8230-CE9C16DFA78B}"/>
                      </a:ext>
                    </a:extLst>
                  </p:cNvPr>
                  <p:cNvSpPr>
                    <a:spLocks/>
                  </p:cNvSpPr>
                  <p:nvPr/>
                </p:nvSpPr>
                <p:spPr bwMode="auto">
                  <a:xfrm>
                    <a:off x="1989" y="763"/>
                    <a:ext cx="20" cy="50"/>
                  </a:xfrm>
                  <a:custGeom>
                    <a:avLst/>
                    <a:gdLst>
                      <a:gd name="T0" fmla="*/ 5 w 84"/>
                      <a:gd name="T1" fmla="*/ 0 h 200"/>
                      <a:gd name="T2" fmla="*/ 2 w 84"/>
                      <a:gd name="T3" fmla="*/ 2 h 200"/>
                      <a:gd name="T4" fmla="*/ 1 w 84"/>
                      <a:gd name="T5" fmla="*/ 4 h 200"/>
                      <a:gd name="T6" fmla="*/ 0 w 84"/>
                      <a:gd name="T7" fmla="*/ 7 h 200"/>
                      <a:gd name="T8" fmla="*/ 1 w 84"/>
                      <a:gd name="T9" fmla="*/ 11 h 200"/>
                      <a:gd name="T10" fmla="*/ 0 w 84"/>
                      <a:gd name="T11" fmla="*/ 13 h 200"/>
                      <a:gd name="T12" fmla="*/ 0 60000 65536"/>
                      <a:gd name="T13" fmla="*/ 0 60000 65536"/>
                      <a:gd name="T14" fmla="*/ 0 60000 65536"/>
                      <a:gd name="T15" fmla="*/ 0 60000 65536"/>
                      <a:gd name="T16" fmla="*/ 0 60000 65536"/>
                      <a:gd name="T17" fmla="*/ 0 60000 65536"/>
                      <a:gd name="T18" fmla="*/ 0 w 84"/>
                      <a:gd name="T19" fmla="*/ 0 h 200"/>
                      <a:gd name="T20" fmla="*/ 84 w 8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84" h="200">
                        <a:moveTo>
                          <a:pt x="84" y="0"/>
                        </a:moveTo>
                        <a:lnTo>
                          <a:pt x="36" y="37"/>
                        </a:lnTo>
                        <a:lnTo>
                          <a:pt x="18" y="67"/>
                        </a:lnTo>
                        <a:lnTo>
                          <a:pt x="6" y="122"/>
                        </a:lnTo>
                        <a:lnTo>
                          <a:pt x="18" y="170"/>
                        </a:lnTo>
                        <a:lnTo>
                          <a:pt x="0" y="20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39" name="Freeform 23">
                    <a:extLst>
                      <a:ext uri="{FF2B5EF4-FFF2-40B4-BE49-F238E27FC236}">
                        <a16:creationId xmlns:a16="http://schemas.microsoft.com/office/drawing/2014/main" id="{2BA5760C-0060-489F-87DB-3C6ACBF84B66}"/>
                      </a:ext>
                    </a:extLst>
                  </p:cNvPr>
                  <p:cNvSpPr>
                    <a:spLocks/>
                  </p:cNvSpPr>
                  <p:nvPr/>
                </p:nvSpPr>
                <p:spPr bwMode="auto">
                  <a:xfrm>
                    <a:off x="1948" y="838"/>
                    <a:ext cx="21" cy="54"/>
                  </a:xfrm>
                  <a:custGeom>
                    <a:avLst/>
                    <a:gdLst>
                      <a:gd name="T0" fmla="*/ 5 w 85"/>
                      <a:gd name="T1" fmla="*/ 0 h 213"/>
                      <a:gd name="T2" fmla="*/ 2 w 85"/>
                      <a:gd name="T3" fmla="*/ 3 h 213"/>
                      <a:gd name="T4" fmla="*/ 1 w 85"/>
                      <a:gd name="T5" fmla="*/ 7 h 213"/>
                      <a:gd name="T6" fmla="*/ 0 w 85"/>
                      <a:gd name="T7" fmla="*/ 11 h 213"/>
                      <a:gd name="T8" fmla="*/ 0 w 85"/>
                      <a:gd name="T9" fmla="*/ 13 h 213"/>
                      <a:gd name="T10" fmla="*/ 0 w 85"/>
                      <a:gd name="T11" fmla="*/ 14 h 213"/>
                      <a:gd name="T12" fmla="*/ 0 60000 65536"/>
                      <a:gd name="T13" fmla="*/ 0 60000 65536"/>
                      <a:gd name="T14" fmla="*/ 0 60000 65536"/>
                      <a:gd name="T15" fmla="*/ 0 60000 65536"/>
                      <a:gd name="T16" fmla="*/ 0 60000 65536"/>
                      <a:gd name="T17" fmla="*/ 0 60000 65536"/>
                      <a:gd name="T18" fmla="*/ 0 w 85"/>
                      <a:gd name="T19" fmla="*/ 0 h 213"/>
                      <a:gd name="T20" fmla="*/ 85 w 85"/>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5" h="213">
                        <a:moveTo>
                          <a:pt x="85" y="0"/>
                        </a:moveTo>
                        <a:lnTo>
                          <a:pt x="36" y="43"/>
                        </a:lnTo>
                        <a:lnTo>
                          <a:pt x="18" y="104"/>
                        </a:lnTo>
                        <a:lnTo>
                          <a:pt x="0" y="165"/>
                        </a:lnTo>
                        <a:lnTo>
                          <a:pt x="0" y="206"/>
                        </a:lnTo>
                        <a:lnTo>
                          <a:pt x="0" y="213"/>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40" name="Freeform 24">
                    <a:extLst>
                      <a:ext uri="{FF2B5EF4-FFF2-40B4-BE49-F238E27FC236}">
                        <a16:creationId xmlns:a16="http://schemas.microsoft.com/office/drawing/2014/main" id="{49835979-EAF6-408D-B0F0-EC6A073E107F}"/>
                      </a:ext>
                    </a:extLst>
                  </p:cNvPr>
                  <p:cNvSpPr>
                    <a:spLocks/>
                  </p:cNvSpPr>
                  <p:nvPr/>
                </p:nvSpPr>
                <p:spPr bwMode="auto">
                  <a:xfrm>
                    <a:off x="1901" y="902"/>
                    <a:ext cx="36" cy="40"/>
                  </a:xfrm>
                  <a:custGeom>
                    <a:avLst/>
                    <a:gdLst>
                      <a:gd name="T0" fmla="*/ 9 w 144"/>
                      <a:gd name="T1" fmla="*/ 0 h 157"/>
                      <a:gd name="T2" fmla="*/ 7 w 144"/>
                      <a:gd name="T3" fmla="*/ 3 h 157"/>
                      <a:gd name="T4" fmla="*/ 6 w 144"/>
                      <a:gd name="T5" fmla="*/ 5 h 157"/>
                      <a:gd name="T6" fmla="*/ 4 w 144"/>
                      <a:gd name="T7" fmla="*/ 7 h 157"/>
                      <a:gd name="T8" fmla="*/ 2 w 144"/>
                      <a:gd name="T9" fmla="*/ 9 h 157"/>
                      <a:gd name="T10" fmla="*/ 0 w 144"/>
                      <a:gd name="T11" fmla="*/ 10 h 157"/>
                      <a:gd name="T12" fmla="*/ 0 60000 65536"/>
                      <a:gd name="T13" fmla="*/ 0 60000 65536"/>
                      <a:gd name="T14" fmla="*/ 0 60000 65536"/>
                      <a:gd name="T15" fmla="*/ 0 60000 65536"/>
                      <a:gd name="T16" fmla="*/ 0 60000 65536"/>
                      <a:gd name="T17" fmla="*/ 0 60000 65536"/>
                      <a:gd name="T18" fmla="*/ 0 w 144"/>
                      <a:gd name="T19" fmla="*/ 0 h 157"/>
                      <a:gd name="T20" fmla="*/ 144 w 1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44" h="157">
                        <a:moveTo>
                          <a:pt x="144" y="0"/>
                        </a:moveTo>
                        <a:lnTo>
                          <a:pt x="115" y="41"/>
                        </a:lnTo>
                        <a:lnTo>
                          <a:pt x="102" y="84"/>
                        </a:lnTo>
                        <a:lnTo>
                          <a:pt x="61" y="102"/>
                        </a:lnTo>
                        <a:lnTo>
                          <a:pt x="42" y="139"/>
                        </a:lnTo>
                        <a:lnTo>
                          <a:pt x="0" y="15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3491" name="Group 25">
            <a:extLst>
              <a:ext uri="{FF2B5EF4-FFF2-40B4-BE49-F238E27FC236}">
                <a16:creationId xmlns:a16="http://schemas.microsoft.com/office/drawing/2014/main" id="{755088B3-D34F-4F7E-9639-345121C597A9}"/>
              </a:ext>
            </a:extLst>
          </p:cNvPr>
          <p:cNvGrpSpPr>
            <a:grpSpLocks/>
          </p:cNvGrpSpPr>
          <p:nvPr/>
        </p:nvGrpSpPr>
        <p:grpSpPr bwMode="auto">
          <a:xfrm>
            <a:off x="5448301" y="1844676"/>
            <a:ext cx="3287713" cy="881063"/>
            <a:chOff x="2486" y="1161"/>
            <a:chExt cx="2071" cy="555"/>
          </a:xfrm>
        </p:grpSpPr>
        <p:sp>
          <p:nvSpPr>
            <p:cNvPr id="63822" name="Freeform 26">
              <a:extLst>
                <a:ext uri="{FF2B5EF4-FFF2-40B4-BE49-F238E27FC236}">
                  <a16:creationId xmlns:a16="http://schemas.microsoft.com/office/drawing/2014/main" id="{C3025E22-EDB7-4A36-8AC3-D6F1F626E522}"/>
                </a:ext>
              </a:extLst>
            </p:cNvPr>
            <p:cNvSpPr>
              <a:spLocks/>
            </p:cNvSpPr>
            <p:nvPr/>
          </p:nvSpPr>
          <p:spPr bwMode="auto">
            <a:xfrm>
              <a:off x="2486" y="1161"/>
              <a:ext cx="96" cy="555"/>
            </a:xfrm>
            <a:custGeom>
              <a:avLst/>
              <a:gdLst>
                <a:gd name="T0" fmla="*/ 96 w 96"/>
                <a:gd name="T1" fmla="*/ 0 h 555"/>
                <a:gd name="T2" fmla="*/ 85 w 96"/>
                <a:gd name="T3" fmla="*/ 1 h 555"/>
                <a:gd name="T4" fmla="*/ 69 w 96"/>
                <a:gd name="T5" fmla="*/ 8 h 555"/>
                <a:gd name="T6" fmla="*/ 60 w 96"/>
                <a:gd name="T7" fmla="*/ 15 h 555"/>
                <a:gd name="T8" fmla="*/ 50 w 96"/>
                <a:gd name="T9" fmla="*/ 29 h 555"/>
                <a:gd name="T10" fmla="*/ 46 w 96"/>
                <a:gd name="T11" fmla="*/ 42 h 555"/>
                <a:gd name="T12" fmla="*/ 45 w 96"/>
                <a:gd name="T13" fmla="*/ 232 h 555"/>
                <a:gd name="T14" fmla="*/ 42 w 96"/>
                <a:gd name="T15" fmla="*/ 250 h 555"/>
                <a:gd name="T16" fmla="*/ 43 w 96"/>
                <a:gd name="T17" fmla="*/ 245 h 555"/>
                <a:gd name="T18" fmla="*/ 33 w 96"/>
                <a:gd name="T19" fmla="*/ 259 h 555"/>
                <a:gd name="T20" fmla="*/ 31 w 96"/>
                <a:gd name="T21" fmla="*/ 269 h 555"/>
                <a:gd name="T22" fmla="*/ 21 w 96"/>
                <a:gd name="T23" fmla="*/ 268 h 555"/>
                <a:gd name="T24" fmla="*/ 15 w 96"/>
                <a:gd name="T25" fmla="*/ 276 h 555"/>
                <a:gd name="T26" fmla="*/ 6 w 96"/>
                <a:gd name="T27" fmla="*/ 271 h 555"/>
                <a:gd name="T28" fmla="*/ 4 w 96"/>
                <a:gd name="T29" fmla="*/ 272 h 555"/>
                <a:gd name="T30" fmla="*/ 0 w 96"/>
                <a:gd name="T31" fmla="*/ 277 h 555"/>
                <a:gd name="T32" fmla="*/ 4 w 96"/>
                <a:gd name="T33" fmla="*/ 282 h 555"/>
                <a:gd name="T34" fmla="*/ 15 w 96"/>
                <a:gd name="T35" fmla="*/ 284 h 555"/>
                <a:gd name="T36" fmla="*/ 13 w 96"/>
                <a:gd name="T37" fmla="*/ 283 h 555"/>
                <a:gd name="T38" fmla="*/ 29 w 96"/>
                <a:gd name="T39" fmla="*/ 290 h 555"/>
                <a:gd name="T40" fmla="*/ 27 w 96"/>
                <a:gd name="T41" fmla="*/ 289 h 555"/>
                <a:gd name="T42" fmla="*/ 39 w 96"/>
                <a:gd name="T43" fmla="*/ 302 h 555"/>
                <a:gd name="T44" fmla="*/ 48 w 96"/>
                <a:gd name="T45" fmla="*/ 305 h 555"/>
                <a:gd name="T46" fmla="*/ 44 w 96"/>
                <a:gd name="T47" fmla="*/ 314 h 555"/>
                <a:gd name="T48" fmla="*/ 45 w 96"/>
                <a:gd name="T49" fmla="*/ 504 h 555"/>
                <a:gd name="T50" fmla="*/ 49 w 96"/>
                <a:gd name="T51" fmla="*/ 522 h 555"/>
                <a:gd name="T52" fmla="*/ 54 w 96"/>
                <a:gd name="T53" fmla="*/ 534 h 555"/>
                <a:gd name="T54" fmla="*/ 67 w 96"/>
                <a:gd name="T55" fmla="*/ 546 h 555"/>
                <a:gd name="T56" fmla="*/ 76 w 96"/>
                <a:gd name="T57" fmla="*/ 551 h 555"/>
                <a:gd name="T58" fmla="*/ 87 w 96"/>
                <a:gd name="T59" fmla="*/ 554 h 555"/>
                <a:gd name="T60" fmla="*/ 96 w 96"/>
                <a:gd name="T61" fmla="*/ 543 h 555"/>
                <a:gd name="T62" fmla="*/ 87 w 96"/>
                <a:gd name="T63" fmla="*/ 548 h 555"/>
                <a:gd name="T64" fmla="*/ 81 w 96"/>
                <a:gd name="T65" fmla="*/ 540 h 555"/>
                <a:gd name="T66" fmla="*/ 71 w 96"/>
                <a:gd name="T67" fmla="*/ 541 h 555"/>
                <a:gd name="T68" fmla="*/ 69 w 96"/>
                <a:gd name="T69" fmla="*/ 531 h 555"/>
                <a:gd name="T70" fmla="*/ 59 w 96"/>
                <a:gd name="T71" fmla="*/ 517 h 555"/>
                <a:gd name="T72" fmla="*/ 61 w 96"/>
                <a:gd name="T73" fmla="*/ 522 h 555"/>
                <a:gd name="T74" fmla="*/ 57 w 96"/>
                <a:gd name="T75" fmla="*/ 504 h 555"/>
                <a:gd name="T76" fmla="*/ 56 w 96"/>
                <a:gd name="T77" fmla="*/ 314 h 555"/>
                <a:gd name="T78" fmla="*/ 52 w 96"/>
                <a:gd name="T79" fmla="*/ 301 h 555"/>
                <a:gd name="T80" fmla="*/ 42 w 96"/>
                <a:gd name="T81" fmla="*/ 286 h 555"/>
                <a:gd name="T82" fmla="*/ 34 w 96"/>
                <a:gd name="T83" fmla="*/ 279 h 555"/>
                <a:gd name="T84" fmla="*/ 18 w 96"/>
                <a:gd name="T85" fmla="*/ 272 h 555"/>
                <a:gd name="T86" fmla="*/ 6 w 96"/>
                <a:gd name="T87" fmla="*/ 271 h 555"/>
                <a:gd name="T88" fmla="*/ 8 w 96"/>
                <a:gd name="T89" fmla="*/ 282 h 555"/>
                <a:gd name="T90" fmla="*/ 12 w 96"/>
                <a:gd name="T91" fmla="*/ 277 h 555"/>
                <a:gd name="T92" fmla="*/ 8 w 96"/>
                <a:gd name="T93" fmla="*/ 272 h 555"/>
                <a:gd name="T94" fmla="*/ 6 w 96"/>
                <a:gd name="T95" fmla="*/ 283 h 555"/>
                <a:gd name="T96" fmla="*/ 18 w 96"/>
                <a:gd name="T97" fmla="*/ 282 h 555"/>
                <a:gd name="T98" fmla="*/ 34 w 96"/>
                <a:gd name="T99" fmla="*/ 275 h 555"/>
                <a:gd name="T100" fmla="*/ 42 w 96"/>
                <a:gd name="T101" fmla="*/ 268 h 555"/>
                <a:gd name="T102" fmla="*/ 52 w 96"/>
                <a:gd name="T103" fmla="*/ 254 h 555"/>
                <a:gd name="T104" fmla="*/ 54 w 96"/>
                <a:gd name="T105" fmla="*/ 250 h 555"/>
                <a:gd name="T106" fmla="*/ 57 w 96"/>
                <a:gd name="T107" fmla="*/ 232 h 555"/>
                <a:gd name="T108" fmla="*/ 58 w 96"/>
                <a:gd name="T109" fmla="*/ 42 h 555"/>
                <a:gd name="T110" fmla="*/ 55 w 96"/>
                <a:gd name="T111" fmla="*/ 33 h 555"/>
                <a:gd name="T112" fmla="*/ 63 w 96"/>
                <a:gd name="T113" fmla="*/ 30 h 555"/>
                <a:gd name="T114" fmla="*/ 76 w 96"/>
                <a:gd name="T115" fmla="*/ 18 h 555"/>
                <a:gd name="T116" fmla="*/ 74 w 96"/>
                <a:gd name="T117" fmla="*/ 19 h 555"/>
                <a:gd name="T118" fmla="*/ 90 w 96"/>
                <a:gd name="T119" fmla="*/ 12 h 555"/>
                <a:gd name="T120" fmla="*/ 87 w 96"/>
                <a:gd name="T121" fmla="*/ 13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96" y="12"/>
                  </a:moveTo>
                  <a:lnTo>
                    <a:pt x="96" y="0"/>
                  </a:lnTo>
                  <a:lnTo>
                    <a:pt x="87" y="1"/>
                  </a:lnTo>
                  <a:lnTo>
                    <a:pt x="85" y="1"/>
                  </a:lnTo>
                  <a:lnTo>
                    <a:pt x="76" y="4"/>
                  </a:lnTo>
                  <a:lnTo>
                    <a:pt x="69" y="8"/>
                  </a:lnTo>
                  <a:lnTo>
                    <a:pt x="67" y="9"/>
                  </a:lnTo>
                  <a:lnTo>
                    <a:pt x="60" y="15"/>
                  </a:lnTo>
                  <a:lnTo>
                    <a:pt x="54" y="21"/>
                  </a:lnTo>
                  <a:lnTo>
                    <a:pt x="50" y="29"/>
                  </a:lnTo>
                  <a:lnTo>
                    <a:pt x="49" y="33"/>
                  </a:lnTo>
                  <a:lnTo>
                    <a:pt x="46" y="42"/>
                  </a:lnTo>
                  <a:lnTo>
                    <a:pt x="45" y="51"/>
                  </a:lnTo>
                  <a:lnTo>
                    <a:pt x="45" y="232"/>
                  </a:lnTo>
                  <a:lnTo>
                    <a:pt x="44" y="241"/>
                  </a:lnTo>
                  <a:lnTo>
                    <a:pt x="42" y="250"/>
                  </a:lnTo>
                  <a:lnTo>
                    <a:pt x="48" y="250"/>
                  </a:lnTo>
                  <a:lnTo>
                    <a:pt x="43" y="245"/>
                  </a:lnTo>
                  <a:lnTo>
                    <a:pt x="39" y="253"/>
                  </a:lnTo>
                  <a:lnTo>
                    <a:pt x="33" y="259"/>
                  </a:lnTo>
                  <a:lnTo>
                    <a:pt x="27" y="265"/>
                  </a:lnTo>
                  <a:lnTo>
                    <a:pt x="31" y="269"/>
                  </a:lnTo>
                  <a:lnTo>
                    <a:pt x="29" y="264"/>
                  </a:lnTo>
                  <a:lnTo>
                    <a:pt x="21" y="268"/>
                  </a:lnTo>
                  <a:lnTo>
                    <a:pt x="13" y="271"/>
                  </a:lnTo>
                  <a:lnTo>
                    <a:pt x="15" y="276"/>
                  </a:lnTo>
                  <a:lnTo>
                    <a:pt x="15" y="270"/>
                  </a:lnTo>
                  <a:lnTo>
                    <a:pt x="6" y="271"/>
                  </a:lnTo>
                  <a:lnTo>
                    <a:pt x="4" y="272"/>
                  </a:lnTo>
                  <a:lnTo>
                    <a:pt x="2" y="273"/>
                  </a:lnTo>
                  <a:lnTo>
                    <a:pt x="0" y="277"/>
                  </a:lnTo>
                  <a:lnTo>
                    <a:pt x="2" y="281"/>
                  </a:lnTo>
                  <a:lnTo>
                    <a:pt x="4" y="282"/>
                  </a:lnTo>
                  <a:lnTo>
                    <a:pt x="6" y="283"/>
                  </a:lnTo>
                  <a:lnTo>
                    <a:pt x="15" y="284"/>
                  </a:lnTo>
                  <a:lnTo>
                    <a:pt x="15" y="278"/>
                  </a:lnTo>
                  <a:lnTo>
                    <a:pt x="13" y="283"/>
                  </a:lnTo>
                  <a:lnTo>
                    <a:pt x="21" y="286"/>
                  </a:lnTo>
                  <a:lnTo>
                    <a:pt x="29" y="290"/>
                  </a:lnTo>
                  <a:lnTo>
                    <a:pt x="31" y="285"/>
                  </a:lnTo>
                  <a:lnTo>
                    <a:pt x="27" y="289"/>
                  </a:lnTo>
                  <a:lnTo>
                    <a:pt x="33" y="295"/>
                  </a:lnTo>
                  <a:lnTo>
                    <a:pt x="39" y="302"/>
                  </a:lnTo>
                  <a:lnTo>
                    <a:pt x="43" y="310"/>
                  </a:lnTo>
                  <a:lnTo>
                    <a:pt x="48" y="305"/>
                  </a:lnTo>
                  <a:lnTo>
                    <a:pt x="42" y="305"/>
                  </a:lnTo>
                  <a:lnTo>
                    <a:pt x="44" y="314"/>
                  </a:lnTo>
                  <a:lnTo>
                    <a:pt x="45" y="323"/>
                  </a:lnTo>
                  <a:lnTo>
                    <a:pt x="45" y="504"/>
                  </a:lnTo>
                  <a:lnTo>
                    <a:pt x="46" y="513"/>
                  </a:lnTo>
                  <a:lnTo>
                    <a:pt x="49" y="522"/>
                  </a:lnTo>
                  <a:lnTo>
                    <a:pt x="50" y="526"/>
                  </a:lnTo>
                  <a:lnTo>
                    <a:pt x="54" y="534"/>
                  </a:lnTo>
                  <a:lnTo>
                    <a:pt x="60" y="540"/>
                  </a:lnTo>
                  <a:lnTo>
                    <a:pt x="67" y="546"/>
                  </a:lnTo>
                  <a:lnTo>
                    <a:pt x="69" y="547"/>
                  </a:lnTo>
                  <a:lnTo>
                    <a:pt x="76" y="551"/>
                  </a:lnTo>
                  <a:lnTo>
                    <a:pt x="85" y="554"/>
                  </a:lnTo>
                  <a:lnTo>
                    <a:pt x="87" y="554"/>
                  </a:lnTo>
                  <a:lnTo>
                    <a:pt x="96" y="555"/>
                  </a:lnTo>
                  <a:lnTo>
                    <a:pt x="96" y="543"/>
                  </a:lnTo>
                  <a:lnTo>
                    <a:pt x="87" y="542"/>
                  </a:lnTo>
                  <a:lnTo>
                    <a:pt x="87" y="548"/>
                  </a:lnTo>
                  <a:lnTo>
                    <a:pt x="90" y="543"/>
                  </a:lnTo>
                  <a:lnTo>
                    <a:pt x="81" y="540"/>
                  </a:lnTo>
                  <a:lnTo>
                    <a:pt x="74" y="536"/>
                  </a:lnTo>
                  <a:lnTo>
                    <a:pt x="71" y="541"/>
                  </a:lnTo>
                  <a:lnTo>
                    <a:pt x="76" y="537"/>
                  </a:lnTo>
                  <a:lnTo>
                    <a:pt x="69" y="531"/>
                  </a:lnTo>
                  <a:lnTo>
                    <a:pt x="63" y="525"/>
                  </a:lnTo>
                  <a:lnTo>
                    <a:pt x="59" y="517"/>
                  </a:lnTo>
                  <a:lnTo>
                    <a:pt x="55" y="522"/>
                  </a:lnTo>
                  <a:lnTo>
                    <a:pt x="61" y="522"/>
                  </a:lnTo>
                  <a:lnTo>
                    <a:pt x="58" y="513"/>
                  </a:lnTo>
                  <a:lnTo>
                    <a:pt x="57" y="504"/>
                  </a:lnTo>
                  <a:lnTo>
                    <a:pt x="57" y="323"/>
                  </a:lnTo>
                  <a:lnTo>
                    <a:pt x="56" y="314"/>
                  </a:lnTo>
                  <a:lnTo>
                    <a:pt x="54" y="305"/>
                  </a:lnTo>
                  <a:lnTo>
                    <a:pt x="52" y="301"/>
                  </a:lnTo>
                  <a:lnTo>
                    <a:pt x="48" y="293"/>
                  </a:lnTo>
                  <a:lnTo>
                    <a:pt x="42" y="286"/>
                  </a:lnTo>
                  <a:lnTo>
                    <a:pt x="36" y="280"/>
                  </a:lnTo>
                  <a:lnTo>
                    <a:pt x="34" y="279"/>
                  </a:lnTo>
                  <a:lnTo>
                    <a:pt x="26" y="275"/>
                  </a:lnTo>
                  <a:lnTo>
                    <a:pt x="18" y="272"/>
                  </a:lnTo>
                  <a:lnTo>
                    <a:pt x="15" y="272"/>
                  </a:lnTo>
                  <a:lnTo>
                    <a:pt x="6" y="271"/>
                  </a:lnTo>
                  <a:lnTo>
                    <a:pt x="6" y="283"/>
                  </a:lnTo>
                  <a:lnTo>
                    <a:pt x="8" y="282"/>
                  </a:lnTo>
                  <a:lnTo>
                    <a:pt x="10" y="281"/>
                  </a:lnTo>
                  <a:lnTo>
                    <a:pt x="12" y="277"/>
                  </a:lnTo>
                  <a:lnTo>
                    <a:pt x="10" y="273"/>
                  </a:lnTo>
                  <a:lnTo>
                    <a:pt x="8" y="272"/>
                  </a:lnTo>
                  <a:lnTo>
                    <a:pt x="6" y="277"/>
                  </a:lnTo>
                  <a:lnTo>
                    <a:pt x="6" y="283"/>
                  </a:lnTo>
                  <a:lnTo>
                    <a:pt x="15" y="282"/>
                  </a:lnTo>
                  <a:lnTo>
                    <a:pt x="18" y="282"/>
                  </a:lnTo>
                  <a:lnTo>
                    <a:pt x="26" y="279"/>
                  </a:lnTo>
                  <a:lnTo>
                    <a:pt x="34" y="275"/>
                  </a:lnTo>
                  <a:lnTo>
                    <a:pt x="36" y="274"/>
                  </a:lnTo>
                  <a:lnTo>
                    <a:pt x="42" y="268"/>
                  </a:lnTo>
                  <a:lnTo>
                    <a:pt x="48" y="262"/>
                  </a:lnTo>
                  <a:lnTo>
                    <a:pt x="52" y="254"/>
                  </a:lnTo>
                  <a:lnTo>
                    <a:pt x="54" y="250"/>
                  </a:lnTo>
                  <a:lnTo>
                    <a:pt x="56" y="241"/>
                  </a:lnTo>
                  <a:lnTo>
                    <a:pt x="57" y="232"/>
                  </a:lnTo>
                  <a:lnTo>
                    <a:pt x="57" y="51"/>
                  </a:lnTo>
                  <a:lnTo>
                    <a:pt x="58" y="42"/>
                  </a:lnTo>
                  <a:lnTo>
                    <a:pt x="61" y="33"/>
                  </a:lnTo>
                  <a:lnTo>
                    <a:pt x="55" y="33"/>
                  </a:lnTo>
                  <a:lnTo>
                    <a:pt x="59" y="38"/>
                  </a:lnTo>
                  <a:lnTo>
                    <a:pt x="63" y="30"/>
                  </a:lnTo>
                  <a:lnTo>
                    <a:pt x="69" y="24"/>
                  </a:lnTo>
                  <a:lnTo>
                    <a:pt x="76" y="18"/>
                  </a:lnTo>
                  <a:lnTo>
                    <a:pt x="71" y="14"/>
                  </a:lnTo>
                  <a:lnTo>
                    <a:pt x="74" y="19"/>
                  </a:lnTo>
                  <a:lnTo>
                    <a:pt x="81" y="15"/>
                  </a:lnTo>
                  <a:lnTo>
                    <a:pt x="90" y="12"/>
                  </a:lnTo>
                  <a:lnTo>
                    <a:pt x="87" y="7"/>
                  </a:lnTo>
                  <a:lnTo>
                    <a:pt x="87" y="13"/>
                  </a:lnTo>
                  <a:lnTo>
                    <a:pt x="9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23" name="Freeform 27">
              <a:extLst>
                <a:ext uri="{FF2B5EF4-FFF2-40B4-BE49-F238E27FC236}">
                  <a16:creationId xmlns:a16="http://schemas.microsoft.com/office/drawing/2014/main" id="{2D97C5E0-AC17-4D9B-857B-BF8749DE6E00}"/>
                </a:ext>
              </a:extLst>
            </p:cNvPr>
            <p:cNvSpPr>
              <a:spLocks/>
            </p:cNvSpPr>
            <p:nvPr/>
          </p:nvSpPr>
          <p:spPr bwMode="auto">
            <a:xfrm>
              <a:off x="4461" y="1161"/>
              <a:ext cx="96" cy="555"/>
            </a:xfrm>
            <a:custGeom>
              <a:avLst/>
              <a:gdLst>
                <a:gd name="T0" fmla="*/ 0 w 96"/>
                <a:gd name="T1" fmla="*/ 12 h 555"/>
                <a:gd name="T2" fmla="*/ 9 w 96"/>
                <a:gd name="T3" fmla="*/ 7 h 555"/>
                <a:gd name="T4" fmla="*/ 15 w 96"/>
                <a:gd name="T5" fmla="*/ 15 h 555"/>
                <a:gd name="T6" fmla="*/ 25 w 96"/>
                <a:gd name="T7" fmla="*/ 14 h 555"/>
                <a:gd name="T8" fmla="*/ 27 w 96"/>
                <a:gd name="T9" fmla="*/ 24 h 555"/>
                <a:gd name="T10" fmla="*/ 37 w 96"/>
                <a:gd name="T11" fmla="*/ 38 h 555"/>
                <a:gd name="T12" fmla="*/ 35 w 96"/>
                <a:gd name="T13" fmla="*/ 33 h 555"/>
                <a:gd name="T14" fmla="*/ 39 w 96"/>
                <a:gd name="T15" fmla="*/ 51 h 555"/>
                <a:gd name="T16" fmla="*/ 40 w 96"/>
                <a:gd name="T17" fmla="*/ 241 h 555"/>
                <a:gd name="T18" fmla="*/ 44 w 96"/>
                <a:gd name="T19" fmla="*/ 254 h 555"/>
                <a:gd name="T20" fmla="*/ 54 w 96"/>
                <a:gd name="T21" fmla="*/ 268 h 555"/>
                <a:gd name="T22" fmla="*/ 62 w 96"/>
                <a:gd name="T23" fmla="*/ 275 h 555"/>
                <a:gd name="T24" fmla="*/ 78 w 96"/>
                <a:gd name="T25" fmla="*/ 282 h 555"/>
                <a:gd name="T26" fmla="*/ 90 w 96"/>
                <a:gd name="T27" fmla="*/ 283 h 555"/>
                <a:gd name="T28" fmla="*/ 90 w 96"/>
                <a:gd name="T29" fmla="*/ 271 h 555"/>
                <a:gd name="T30" fmla="*/ 86 w 96"/>
                <a:gd name="T31" fmla="*/ 273 h 555"/>
                <a:gd name="T32" fmla="*/ 86 w 96"/>
                <a:gd name="T33" fmla="*/ 281 h 555"/>
                <a:gd name="T34" fmla="*/ 90 w 96"/>
                <a:gd name="T35" fmla="*/ 271 h 555"/>
                <a:gd name="T36" fmla="*/ 78 w 96"/>
                <a:gd name="T37" fmla="*/ 272 h 555"/>
                <a:gd name="T38" fmla="*/ 62 w 96"/>
                <a:gd name="T39" fmla="*/ 279 h 555"/>
                <a:gd name="T40" fmla="*/ 54 w 96"/>
                <a:gd name="T41" fmla="*/ 286 h 555"/>
                <a:gd name="T42" fmla="*/ 44 w 96"/>
                <a:gd name="T43" fmla="*/ 301 h 555"/>
                <a:gd name="T44" fmla="*/ 40 w 96"/>
                <a:gd name="T45" fmla="*/ 314 h 555"/>
                <a:gd name="T46" fmla="*/ 39 w 96"/>
                <a:gd name="T47" fmla="*/ 504 h 555"/>
                <a:gd name="T48" fmla="*/ 35 w 96"/>
                <a:gd name="T49" fmla="*/ 522 h 555"/>
                <a:gd name="T50" fmla="*/ 37 w 96"/>
                <a:gd name="T51" fmla="*/ 517 h 555"/>
                <a:gd name="T52" fmla="*/ 27 w 96"/>
                <a:gd name="T53" fmla="*/ 531 h 555"/>
                <a:gd name="T54" fmla="*/ 25 w 96"/>
                <a:gd name="T55" fmla="*/ 541 h 555"/>
                <a:gd name="T56" fmla="*/ 15 w 96"/>
                <a:gd name="T57" fmla="*/ 540 h 555"/>
                <a:gd name="T58" fmla="*/ 9 w 96"/>
                <a:gd name="T59" fmla="*/ 548 h 555"/>
                <a:gd name="T60" fmla="*/ 0 w 96"/>
                <a:gd name="T61" fmla="*/ 543 h 555"/>
                <a:gd name="T62" fmla="*/ 9 w 96"/>
                <a:gd name="T63" fmla="*/ 554 h 555"/>
                <a:gd name="T64" fmla="*/ 20 w 96"/>
                <a:gd name="T65" fmla="*/ 551 h 555"/>
                <a:gd name="T66" fmla="*/ 29 w 96"/>
                <a:gd name="T67" fmla="*/ 546 h 555"/>
                <a:gd name="T68" fmla="*/ 42 w 96"/>
                <a:gd name="T69" fmla="*/ 534 h 555"/>
                <a:gd name="T70" fmla="*/ 47 w 96"/>
                <a:gd name="T71" fmla="*/ 522 h 555"/>
                <a:gd name="T72" fmla="*/ 50 w 96"/>
                <a:gd name="T73" fmla="*/ 513 h 555"/>
                <a:gd name="T74" fmla="*/ 51 w 96"/>
                <a:gd name="T75" fmla="*/ 323 h 555"/>
                <a:gd name="T76" fmla="*/ 55 w 96"/>
                <a:gd name="T77" fmla="*/ 305 h 555"/>
                <a:gd name="T78" fmla="*/ 53 w 96"/>
                <a:gd name="T79" fmla="*/ 310 h 555"/>
                <a:gd name="T80" fmla="*/ 63 w 96"/>
                <a:gd name="T81" fmla="*/ 295 h 555"/>
                <a:gd name="T82" fmla="*/ 65 w 96"/>
                <a:gd name="T83" fmla="*/ 285 h 555"/>
                <a:gd name="T84" fmla="*/ 75 w 96"/>
                <a:gd name="T85" fmla="*/ 286 h 555"/>
                <a:gd name="T86" fmla="*/ 81 w 96"/>
                <a:gd name="T87" fmla="*/ 278 h 555"/>
                <a:gd name="T88" fmla="*/ 90 w 96"/>
                <a:gd name="T89" fmla="*/ 283 h 555"/>
                <a:gd name="T90" fmla="*/ 92 w 96"/>
                <a:gd name="T91" fmla="*/ 282 h 555"/>
                <a:gd name="T92" fmla="*/ 96 w 96"/>
                <a:gd name="T93" fmla="*/ 277 h 555"/>
                <a:gd name="T94" fmla="*/ 92 w 96"/>
                <a:gd name="T95" fmla="*/ 272 h 555"/>
                <a:gd name="T96" fmla="*/ 81 w 96"/>
                <a:gd name="T97" fmla="*/ 270 h 555"/>
                <a:gd name="T98" fmla="*/ 83 w 96"/>
                <a:gd name="T99" fmla="*/ 271 h 555"/>
                <a:gd name="T100" fmla="*/ 67 w 96"/>
                <a:gd name="T101" fmla="*/ 264 h 555"/>
                <a:gd name="T102" fmla="*/ 69 w 96"/>
                <a:gd name="T103" fmla="*/ 265 h 555"/>
                <a:gd name="T104" fmla="*/ 57 w 96"/>
                <a:gd name="T105" fmla="*/ 253 h 555"/>
                <a:gd name="T106" fmla="*/ 49 w 96"/>
                <a:gd name="T107" fmla="*/ 250 h 555"/>
                <a:gd name="T108" fmla="*/ 52 w 96"/>
                <a:gd name="T109" fmla="*/ 241 h 555"/>
                <a:gd name="T110" fmla="*/ 51 w 96"/>
                <a:gd name="T111" fmla="*/ 51 h 555"/>
                <a:gd name="T112" fmla="*/ 47 w 96"/>
                <a:gd name="T113" fmla="*/ 33 h 555"/>
                <a:gd name="T114" fmla="*/ 42 w 96"/>
                <a:gd name="T115" fmla="*/ 21 h 555"/>
                <a:gd name="T116" fmla="*/ 29 w 96"/>
                <a:gd name="T117" fmla="*/ 9 h 555"/>
                <a:gd name="T118" fmla="*/ 20 w 96"/>
                <a:gd name="T119" fmla="*/ 4 h 555"/>
                <a:gd name="T120" fmla="*/ 9 w 96"/>
                <a:gd name="T121" fmla="*/ 1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0" y="0"/>
                  </a:moveTo>
                  <a:lnTo>
                    <a:pt x="0" y="12"/>
                  </a:lnTo>
                  <a:lnTo>
                    <a:pt x="9" y="13"/>
                  </a:lnTo>
                  <a:lnTo>
                    <a:pt x="9" y="7"/>
                  </a:lnTo>
                  <a:lnTo>
                    <a:pt x="6" y="12"/>
                  </a:lnTo>
                  <a:lnTo>
                    <a:pt x="15" y="15"/>
                  </a:lnTo>
                  <a:lnTo>
                    <a:pt x="22" y="19"/>
                  </a:lnTo>
                  <a:lnTo>
                    <a:pt x="25" y="14"/>
                  </a:lnTo>
                  <a:lnTo>
                    <a:pt x="20" y="18"/>
                  </a:lnTo>
                  <a:lnTo>
                    <a:pt x="27" y="24"/>
                  </a:lnTo>
                  <a:lnTo>
                    <a:pt x="33" y="30"/>
                  </a:lnTo>
                  <a:lnTo>
                    <a:pt x="37" y="38"/>
                  </a:lnTo>
                  <a:lnTo>
                    <a:pt x="41" y="33"/>
                  </a:lnTo>
                  <a:lnTo>
                    <a:pt x="35" y="33"/>
                  </a:lnTo>
                  <a:lnTo>
                    <a:pt x="38" y="42"/>
                  </a:lnTo>
                  <a:lnTo>
                    <a:pt x="39" y="51"/>
                  </a:lnTo>
                  <a:lnTo>
                    <a:pt x="39" y="232"/>
                  </a:lnTo>
                  <a:lnTo>
                    <a:pt x="40" y="241"/>
                  </a:lnTo>
                  <a:lnTo>
                    <a:pt x="43" y="250"/>
                  </a:lnTo>
                  <a:lnTo>
                    <a:pt x="44" y="254"/>
                  </a:lnTo>
                  <a:lnTo>
                    <a:pt x="48" y="262"/>
                  </a:lnTo>
                  <a:lnTo>
                    <a:pt x="54" y="268"/>
                  </a:lnTo>
                  <a:lnTo>
                    <a:pt x="60" y="274"/>
                  </a:lnTo>
                  <a:lnTo>
                    <a:pt x="62" y="275"/>
                  </a:lnTo>
                  <a:lnTo>
                    <a:pt x="70" y="279"/>
                  </a:lnTo>
                  <a:lnTo>
                    <a:pt x="78" y="282"/>
                  </a:lnTo>
                  <a:lnTo>
                    <a:pt x="81" y="282"/>
                  </a:lnTo>
                  <a:lnTo>
                    <a:pt x="90" y="283"/>
                  </a:lnTo>
                  <a:lnTo>
                    <a:pt x="90" y="277"/>
                  </a:lnTo>
                  <a:lnTo>
                    <a:pt x="90" y="271"/>
                  </a:lnTo>
                  <a:lnTo>
                    <a:pt x="88" y="272"/>
                  </a:lnTo>
                  <a:lnTo>
                    <a:pt x="86" y="273"/>
                  </a:lnTo>
                  <a:lnTo>
                    <a:pt x="84" y="277"/>
                  </a:lnTo>
                  <a:lnTo>
                    <a:pt x="86" y="281"/>
                  </a:lnTo>
                  <a:lnTo>
                    <a:pt x="88" y="282"/>
                  </a:lnTo>
                  <a:lnTo>
                    <a:pt x="90" y="271"/>
                  </a:lnTo>
                  <a:lnTo>
                    <a:pt x="81" y="272"/>
                  </a:lnTo>
                  <a:lnTo>
                    <a:pt x="78" y="272"/>
                  </a:lnTo>
                  <a:lnTo>
                    <a:pt x="70" y="275"/>
                  </a:lnTo>
                  <a:lnTo>
                    <a:pt x="62" y="279"/>
                  </a:lnTo>
                  <a:lnTo>
                    <a:pt x="60" y="280"/>
                  </a:lnTo>
                  <a:lnTo>
                    <a:pt x="54" y="286"/>
                  </a:lnTo>
                  <a:lnTo>
                    <a:pt x="48" y="293"/>
                  </a:lnTo>
                  <a:lnTo>
                    <a:pt x="44" y="301"/>
                  </a:lnTo>
                  <a:lnTo>
                    <a:pt x="43" y="305"/>
                  </a:lnTo>
                  <a:lnTo>
                    <a:pt x="40" y="314"/>
                  </a:lnTo>
                  <a:lnTo>
                    <a:pt x="39" y="323"/>
                  </a:lnTo>
                  <a:lnTo>
                    <a:pt x="39" y="504"/>
                  </a:lnTo>
                  <a:lnTo>
                    <a:pt x="38" y="513"/>
                  </a:lnTo>
                  <a:lnTo>
                    <a:pt x="35" y="522"/>
                  </a:lnTo>
                  <a:lnTo>
                    <a:pt x="41" y="522"/>
                  </a:lnTo>
                  <a:lnTo>
                    <a:pt x="37" y="517"/>
                  </a:lnTo>
                  <a:lnTo>
                    <a:pt x="33" y="525"/>
                  </a:lnTo>
                  <a:lnTo>
                    <a:pt x="27" y="531"/>
                  </a:lnTo>
                  <a:lnTo>
                    <a:pt x="20" y="537"/>
                  </a:lnTo>
                  <a:lnTo>
                    <a:pt x="25" y="541"/>
                  </a:lnTo>
                  <a:lnTo>
                    <a:pt x="22" y="536"/>
                  </a:lnTo>
                  <a:lnTo>
                    <a:pt x="15" y="540"/>
                  </a:lnTo>
                  <a:lnTo>
                    <a:pt x="6" y="543"/>
                  </a:lnTo>
                  <a:lnTo>
                    <a:pt x="9" y="548"/>
                  </a:lnTo>
                  <a:lnTo>
                    <a:pt x="9" y="542"/>
                  </a:lnTo>
                  <a:lnTo>
                    <a:pt x="0" y="543"/>
                  </a:lnTo>
                  <a:lnTo>
                    <a:pt x="0" y="555"/>
                  </a:lnTo>
                  <a:lnTo>
                    <a:pt x="9" y="554"/>
                  </a:lnTo>
                  <a:lnTo>
                    <a:pt x="11" y="554"/>
                  </a:lnTo>
                  <a:lnTo>
                    <a:pt x="20" y="551"/>
                  </a:lnTo>
                  <a:lnTo>
                    <a:pt x="27" y="547"/>
                  </a:lnTo>
                  <a:lnTo>
                    <a:pt x="29" y="546"/>
                  </a:lnTo>
                  <a:lnTo>
                    <a:pt x="36" y="540"/>
                  </a:lnTo>
                  <a:lnTo>
                    <a:pt x="42" y="534"/>
                  </a:lnTo>
                  <a:lnTo>
                    <a:pt x="46" y="526"/>
                  </a:lnTo>
                  <a:lnTo>
                    <a:pt x="47" y="522"/>
                  </a:lnTo>
                  <a:lnTo>
                    <a:pt x="50" y="513"/>
                  </a:lnTo>
                  <a:lnTo>
                    <a:pt x="51" y="504"/>
                  </a:lnTo>
                  <a:lnTo>
                    <a:pt x="51" y="323"/>
                  </a:lnTo>
                  <a:lnTo>
                    <a:pt x="52" y="314"/>
                  </a:lnTo>
                  <a:lnTo>
                    <a:pt x="55" y="305"/>
                  </a:lnTo>
                  <a:lnTo>
                    <a:pt x="49" y="305"/>
                  </a:lnTo>
                  <a:lnTo>
                    <a:pt x="53" y="310"/>
                  </a:lnTo>
                  <a:lnTo>
                    <a:pt x="57" y="302"/>
                  </a:lnTo>
                  <a:lnTo>
                    <a:pt x="63" y="295"/>
                  </a:lnTo>
                  <a:lnTo>
                    <a:pt x="69" y="289"/>
                  </a:lnTo>
                  <a:lnTo>
                    <a:pt x="65" y="285"/>
                  </a:lnTo>
                  <a:lnTo>
                    <a:pt x="67" y="290"/>
                  </a:lnTo>
                  <a:lnTo>
                    <a:pt x="75" y="286"/>
                  </a:lnTo>
                  <a:lnTo>
                    <a:pt x="83" y="283"/>
                  </a:lnTo>
                  <a:lnTo>
                    <a:pt x="81" y="278"/>
                  </a:lnTo>
                  <a:lnTo>
                    <a:pt x="81" y="284"/>
                  </a:lnTo>
                  <a:lnTo>
                    <a:pt x="90" y="283"/>
                  </a:lnTo>
                  <a:lnTo>
                    <a:pt x="92" y="282"/>
                  </a:lnTo>
                  <a:lnTo>
                    <a:pt x="94" y="281"/>
                  </a:lnTo>
                  <a:lnTo>
                    <a:pt x="96" y="277"/>
                  </a:lnTo>
                  <a:lnTo>
                    <a:pt x="94" y="273"/>
                  </a:lnTo>
                  <a:lnTo>
                    <a:pt x="92" y="272"/>
                  </a:lnTo>
                  <a:lnTo>
                    <a:pt x="90" y="271"/>
                  </a:lnTo>
                  <a:lnTo>
                    <a:pt x="81" y="270"/>
                  </a:lnTo>
                  <a:lnTo>
                    <a:pt x="81" y="276"/>
                  </a:lnTo>
                  <a:lnTo>
                    <a:pt x="83" y="271"/>
                  </a:lnTo>
                  <a:lnTo>
                    <a:pt x="75" y="268"/>
                  </a:lnTo>
                  <a:lnTo>
                    <a:pt x="67" y="264"/>
                  </a:lnTo>
                  <a:lnTo>
                    <a:pt x="65" y="269"/>
                  </a:lnTo>
                  <a:lnTo>
                    <a:pt x="69" y="265"/>
                  </a:lnTo>
                  <a:lnTo>
                    <a:pt x="63" y="259"/>
                  </a:lnTo>
                  <a:lnTo>
                    <a:pt x="57" y="253"/>
                  </a:lnTo>
                  <a:lnTo>
                    <a:pt x="53" y="245"/>
                  </a:lnTo>
                  <a:lnTo>
                    <a:pt x="49" y="250"/>
                  </a:lnTo>
                  <a:lnTo>
                    <a:pt x="55" y="250"/>
                  </a:lnTo>
                  <a:lnTo>
                    <a:pt x="52" y="241"/>
                  </a:lnTo>
                  <a:lnTo>
                    <a:pt x="51" y="232"/>
                  </a:lnTo>
                  <a:lnTo>
                    <a:pt x="51" y="51"/>
                  </a:lnTo>
                  <a:lnTo>
                    <a:pt x="50" y="42"/>
                  </a:lnTo>
                  <a:lnTo>
                    <a:pt x="47" y="33"/>
                  </a:lnTo>
                  <a:lnTo>
                    <a:pt x="46" y="29"/>
                  </a:lnTo>
                  <a:lnTo>
                    <a:pt x="42" y="21"/>
                  </a:lnTo>
                  <a:lnTo>
                    <a:pt x="36" y="15"/>
                  </a:lnTo>
                  <a:lnTo>
                    <a:pt x="29" y="9"/>
                  </a:lnTo>
                  <a:lnTo>
                    <a:pt x="27" y="8"/>
                  </a:lnTo>
                  <a:lnTo>
                    <a:pt x="20" y="4"/>
                  </a:lnTo>
                  <a:lnTo>
                    <a:pt x="11" y="1"/>
                  </a:lnTo>
                  <a:lnTo>
                    <a:pt x="9"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3492" name="Rectangle 28">
            <a:extLst>
              <a:ext uri="{FF2B5EF4-FFF2-40B4-BE49-F238E27FC236}">
                <a16:creationId xmlns:a16="http://schemas.microsoft.com/office/drawing/2014/main" id="{FBE23636-DBBF-44D0-B0E4-26A744782163}"/>
              </a:ext>
            </a:extLst>
          </p:cNvPr>
          <p:cNvSpPr>
            <a:spLocks noChangeArrowheads="1"/>
          </p:cNvSpPr>
          <p:nvPr/>
        </p:nvSpPr>
        <p:spPr bwMode="auto">
          <a:xfrm>
            <a:off x="8729664" y="1935163"/>
            <a:ext cx="1843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intravaskulární</a:t>
            </a:r>
            <a:endParaRPr lang="cs-CZ" altLang="en-US" sz="2400">
              <a:latin typeface="Times New Roman" panose="02020603050405020304" pitchFamily="18" charset="0"/>
            </a:endParaRPr>
          </a:p>
        </p:txBody>
      </p:sp>
      <p:sp>
        <p:nvSpPr>
          <p:cNvPr id="63493" name="Rectangle 29">
            <a:extLst>
              <a:ext uri="{FF2B5EF4-FFF2-40B4-BE49-F238E27FC236}">
                <a16:creationId xmlns:a16="http://schemas.microsoft.com/office/drawing/2014/main" id="{825605E7-05C1-4BBE-AC88-210B96B563CD}"/>
              </a:ext>
            </a:extLst>
          </p:cNvPr>
          <p:cNvSpPr>
            <a:spLocks noChangeArrowheads="1"/>
          </p:cNvSpPr>
          <p:nvPr/>
        </p:nvSpPr>
        <p:spPr bwMode="auto">
          <a:xfrm>
            <a:off x="8729664" y="2300288"/>
            <a:ext cx="989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tekutina</a:t>
            </a:r>
            <a:endParaRPr lang="cs-CZ" altLang="en-US" sz="2400">
              <a:latin typeface="Times New Roman" panose="02020603050405020304" pitchFamily="18" charset="0"/>
            </a:endParaRPr>
          </a:p>
        </p:txBody>
      </p:sp>
      <p:grpSp>
        <p:nvGrpSpPr>
          <p:cNvPr id="63494" name="Group 30">
            <a:extLst>
              <a:ext uri="{FF2B5EF4-FFF2-40B4-BE49-F238E27FC236}">
                <a16:creationId xmlns:a16="http://schemas.microsoft.com/office/drawing/2014/main" id="{0B6636AC-761A-4550-B77D-EFCE4C8FE862}"/>
              </a:ext>
            </a:extLst>
          </p:cNvPr>
          <p:cNvGrpSpPr>
            <a:grpSpLocks/>
          </p:cNvGrpSpPr>
          <p:nvPr/>
        </p:nvGrpSpPr>
        <p:grpSpPr bwMode="auto">
          <a:xfrm>
            <a:off x="7131050" y="1851025"/>
            <a:ext cx="1443038" cy="844550"/>
            <a:chOff x="3554" y="1166"/>
            <a:chExt cx="887" cy="532"/>
          </a:xfrm>
        </p:grpSpPr>
        <p:sp>
          <p:nvSpPr>
            <p:cNvPr id="63818" name="Rectangle 31">
              <a:extLst>
                <a:ext uri="{FF2B5EF4-FFF2-40B4-BE49-F238E27FC236}">
                  <a16:creationId xmlns:a16="http://schemas.microsoft.com/office/drawing/2014/main" id="{7A863CD0-0DEA-43BB-8EAE-778DB1487341}"/>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19" name="Rectangle 32">
              <a:extLst>
                <a:ext uri="{FF2B5EF4-FFF2-40B4-BE49-F238E27FC236}">
                  <a16:creationId xmlns:a16="http://schemas.microsoft.com/office/drawing/2014/main" id="{2537AAB1-16A3-40B4-BC02-10BAF73706B3}"/>
                </a:ext>
              </a:extLst>
            </p:cNvPr>
            <p:cNvSpPr>
              <a:spLocks noChangeArrowheads="1"/>
            </p:cNvSpPr>
            <p:nvPr/>
          </p:nvSpPr>
          <p:spPr bwMode="auto">
            <a:xfrm>
              <a:off x="3554" y="1166"/>
              <a:ext cx="886" cy="531"/>
            </a:xfrm>
            <a:prstGeom prst="rect">
              <a:avLst/>
            </a:prstGeom>
            <a:solidFill>
              <a:srgbClr val="FF9999"/>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20" name="Rectangle 33">
              <a:extLst>
                <a:ext uri="{FF2B5EF4-FFF2-40B4-BE49-F238E27FC236}">
                  <a16:creationId xmlns:a16="http://schemas.microsoft.com/office/drawing/2014/main" id="{DA0B4A2F-0620-4370-AC8C-E64B3F9CA37E}"/>
                </a:ext>
              </a:extLst>
            </p:cNvPr>
            <p:cNvSpPr>
              <a:spLocks noChangeArrowheads="1"/>
            </p:cNvSpPr>
            <p:nvPr/>
          </p:nvSpPr>
          <p:spPr bwMode="auto">
            <a:xfrm>
              <a:off x="3554" y="1166"/>
              <a:ext cx="887" cy="53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21" name="Rectangle 34">
              <a:extLst>
                <a:ext uri="{FF2B5EF4-FFF2-40B4-BE49-F238E27FC236}">
                  <a16:creationId xmlns:a16="http://schemas.microsoft.com/office/drawing/2014/main" id="{9AB7353C-8A03-4E6A-959A-B4B2DCEE8707}"/>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3495" name="Rectangle 35">
            <a:extLst>
              <a:ext uri="{FF2B5EF4-FFF2-40B4-BE49-F238E27FC236}">
                <a16:creationId xmlns:a16="http://schemas.microsoft.com/office/drawing/2014/main" id="{33927A59-7B28-49AB-B9EB-C960A66C2D85}"/>
              </a:ext>
            </a:extLst>
          </p:cNvPr>
          <p:cNvSpPr>
            <a:spLocks noChangeArrowheads="1"/>
          </p:cNvSpPr>
          <p:nvPr/>
        </p:nvSpPr>
        <p:spPr bwMode="auto">
          <a:xfrm>
            <a:off x="4235451" y="3194050"/>
            <a:ext cx="3444875" cy="977900"/>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496" name="Freeform 36">
            <a:extLst>
              <a:ext uri="{FF2B5EF4-FFF2-40B4-BE49-F238E27FC236}">
                <a16:creationId xmlns:a16="http://schemas.microsoft.com/office/drawing/2014/main" id="{640DFD9C-8266-4B84-8E10-50F77BBC172A}"/>
              </a:ext>
            </a:extLst>
          </p:cNvPr>
          <p:cNvSpPr>
            <a:spLocks/>
          </p:cNvSpPr>
          <p:nvPr/>
        </p:nvSpPr>
        <p:spPr bwMode="auto">
          <a:xfrm>
            <a:off x="1857376" y="4610100"/>
            <a:ext cx="8512175" cy="1460500"/>
          </a:xfrm>
          <a:custGeom>
            <a:avLst/>
            <a:gdLst>
              <a:gd name="T0" fmla="*/ 345262173 w 5362"/>
              <a:gd name="T1" fmla="*/ 2520950 h 920"/>
              <a:gd name="T2" fmla="*/ 272176875 w 5362"/>
              <a:gd name="T3" fmla="*/ 17641889 h 920"/>
              <a:gd name="T4" fmla="*/ 201612476 w 5362"/>
              <a:gd name="T5" fmla="*/ 47883762 h 920"/>
              <a:gd name="T6" fmla="*/ 141128748 w 5362"/>
              <a:gd name="T7" fmla="*/ 88206264 h 920"/>
              <a:gd name="T8" fmla="*/ 88206255 w 5362"/>
              <a:gd name="T9" fmla="*/ 141128762 h 920"/>
              <a:gd name="T10" fmla="*/ 47883757 w 5362"/>
              <a:gd name="T11" fmla="*/ 201612496 h 920"/>
              <a:gd name="T12" fmla="*/ 17640300 w 5362"/>
              <a:gd name="T13" fmla="*/ 272176902 h 920"/>
              <a:gd name="T14" fmla="*/ 2520950 w 5362"/>
              <a:gd name="T15" fmla="*/ 345262208 h 920"/>
              <a:gd name="T16" fmla="*/ 0 w 5362"/>
              <a:gd name="T17" fmla="*/ 1932960918 h 920"/>
              <a:gd name="T18" fmla="*/ 7559675 w 5362"/>
              <a:gd name="T19" fmla="*/ 2011084948 h 920"/>
              <a:gd name="T20" fmla="*/ 30241876 w 5362"/>
              <a:gd name="T21" fmla="*/ 2081649304 h 920"/>
              <a:gd name="T22" fmla="*/ 65524063 w 5362"/>
              <a:gd name="T23" fmla="*/ 2147173349 h 920"/>
              <a:gd name="T24" fmla="*/ 113406246 w 5362"/>
              <a:gd name="T25" fmla="*/ 2147483647 h 920"/>
              <a:gd name="T26" fmla="*/ 171370612 w 5362"/>
              <a:gd name="T27" fmla="*/ 2147483647 h 920"/>
              <a:gd name="T28" fmla="*/ 236894700 w 5362"/>
              <a:gd name="T29" fmla="*/ 2147483647 h 920"/>
              <a:gd name="T30" fmla="*/ 307459050 w 5362"/>
              <a:gd name="T31" fmla="*/ 2147483647 h 920"/>
              <a:gd name="T32" fmla="*/ 385584659 w 5362"/>
              <a:gd name="T33" fmla="*/ 2147483647 h 920"/>
              <a:gd name="T34" fmla="*/ 2147483647 w 5362"/>
              <a:gd name="T35" fmla="*/ 2147483647 h 920"/>
              <a:gd name="T36" fmla="*/ 2147483647 w 5362"/>
              <a:gd name="T37" fmla="*/ 2147483647 h 920"/>
              <a:gd name="T38" fmla="*/ 2147483647 w 5362"/>
              <a:gd name="T39" fmla="*/ 2147483647 h 920"/>
              <a:gd name="T40" fmla="*/ 2147483647 w 5362"/>
              <a:gd name="T41" fmla="*/ 2147483647 h 920"/>
              <a:gd name="T42" fmla="*/ 2147483647 w 5362"/>
              <a:gd name="T43" fmla="*/ 2147483647 h 920"/>
              <a:gd name="T44" fmla="*/ 2147483647 w 5362"/>
              <a:gd name="T45" fmla="*/ 2116931482 h 920"/>
              <a:gd name="T46" fmla="*/ 2147483647 w 5362"/>
              <a:gd name="T47" fmla="*/ 2046367126 h 920"/>
              <a:gd name="T48" fmla="*/ 2147483647 w 5362"/>
              <a:gd name="T49" fmla="*/ 1973283408 h 920"/>
              <a:gd name="T50" fmla="*/ 2147483647 w 5362"/>
              <a:gd name="T51" fmla="*/ 385584697 h 920"/>
              <a:gd name="T52" fmla="*/ 2147483647 w 5362"/>
              <a:gd name="T53" fmla="*/ 307459080 h 920"/>
              <a:gd name="T54" fmla="*/ 2147483647 w 5362"/>
              <a:gd name="T55" fmla="*/ 236894724 h 920"/>
              <a:gd name="T56" fmla="*/ 2147483647 w 5362"/>
              <a:gd name="T57" fmla="*/ 171370629 h 920"/>
              <a:gd name="T58" fmla="*/ 2147483647 w 5362"/>
              <a:gd name="T59" fmla="*/ 113407845 h 920"/>
              <a:gd name="T60" fmla="*/ 2147483647 w 5362"/>
              <a:gd name="T61" fmla="*/ 65524070 h 920"/>
              <a:gd name="T62" fmla="*/ 2147483647 w 5362"/>
              <a:gd name="T63" fmla="*/ 30241879 h 920"/>
              <a:gd name="T64" fmla="*/ 2147483647 w 5362"/>
              <a:gd name="T65" fmla="*/ 7561264 h 920"/>
              <a:gd name="T66" fmla="*/ 2147483647 w 5362"/>
              <a:gd name="T67" fmla="*/ 0 h 9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2"/>
              <a:gd name="T103" fmla="*/ 0 h 920"/>
              <a:gd name="T104" fmla="*/ 5362 w 5362"/>
              <a:gd name="T105" fmla="*/ 920 h 9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2" h="920">
                <a:moveTo>
                  <a:pt x="153" y="0"/>
                </a:moveTo>
                <a:lnTo>
                  <a:pt x="137" y="1"/>
                </a:lnTo>
                <a:lnTo>
                  <a:pt x="122" y="3"/>
                </a:lnTo>
                <a:lnTo>
                  <a:pt x="108" y="7"/>
                </a:lnTo>
                <a:lnTo>
                  <a:pt x="94" y="12"/>
                </a:lnTo>
                <a:lnTo>
                  <a:pt x="80" y="19"/>
                </a:lnTo>
                <a:lnTo>
                  <a:pt x="68" y="26"/>
                </a:lnTo>
                <a:lnTo>
                  <a:pt x="56" y="35"/>
                </a:lnTo>
                <a:lnTo>
                  <a:pt x="45" y="45"/>
                </a:lnTo>
                <a:lnTo>
                  <a:pt x="35" y="56"/>
                </a:lnTo>
                <a:lnTo>
                  <a:pt x="26" y="68"/>
                </a:lnTo>
                <a:lnTo>
                  <a:pt x="19" y="80"/>
                </a:lnTo>
                <a:lnTo>
                  <a:pt x="12" y="94"/>
                </a:lnTo>
                <a:lnTo>
                  <a:pt x="7" y="108"/>
                </a:lnTo>
                <a:lnTo>
                  <a:pt x="3" y="122"/>
                </a:lnTo>
                <a:lnTo>
                  <a:pt x="1" y="137"/>
                </a:lnTo>
                <a:lnTo>
                  <a:pt x="0" y="153"/>
                </a:lnTo>
                <a:lnTo>
                  <a:pt x="0" y="767"/>
                </a:lnTo>
                <a:lnTo>
                  <a:pt x="1" y="783"/>
                </a:lnTo>
                <a:lnTo>
                  <a:pt x="3" y="798"/>
                </a:lnTo>
                <a:lnTo>
                  <a:pt x="7" y="812"/>
                </a:lnTo>
                <a:lnTo>
                  <a:pt x="12" y="826"/>
                </a:lnTo>
                <a:lnTo>
                  <a:pt x="19" y="840"/>
                </a:lnTo>
                <a:lnTo>
                  <a:pt x="26" y="852"/>
                </a:lnTo>
                <a:lnTo>
                  <a:pt x="35" y="864"/>
                </a:lnTo>
                <a:lnTo>
                  <a:pt x="45" y="875"/>
                </a:lnTo>
                <a:lnTo>
                  <a:pt x="56" y="885"/>
                </a:lnTo>
                <a:lnTo>
                  <a:pt x="68" y="894"/>
                </a:lnTo>
                <a:lnTo>
                  <a:pt x="80" y="901"/>
                </a:lnTo>
                <a:lnTo>
                  <a:pt x="94" y="908"/>
                </a:lnTo>
                <a:lnTo>
                  <a:pt x="108" y="913"/>
                </a:lnTo>
                <a:lnTo>
                  <a:pt x="122" y="917"/>
                </a:lnTo>
                <a:lnTo>
                  <a:pt x="137" y="919"/>
                </a:lnTo>
                <a:lnTo>
                  <a:pt x="153" y="920"/>
                </a:lnTo>
                <a:lnTo>
                  <a:pt x="5209" y="920"/>
                </a:lnTo>
                <a:lnTo>
                  <a:pt x="5225" y="919"/>
                </a:lnTo>
                <a:lnTo>
                  <a:pt x="5240" y="917"/>
                </a:lnTo>
                <a:lnTo>
                  <a:pt x="5254" y="913"/>
                </a:lnTo>
                <a:lnTo>
                  <a:pt x="5268" y="908"/>
                </a:lnTo>
                <a:lnTo>
                  <a:pt x="5282" y="901"/>
                </a:lnTo>
                <a:lnTo>
                  <a:pt x="5294" y="894"/>
                </a:lnTo>
                <a:lnTo>
                  <a:pt x="5306" y="885"/>
                </a:lnTo>
                <a:lnTo>
                  <a:pt x="5317" y="875"/>
                </a:lnTo>
                <a:lnTo>
                  <a:pt x="5327" y="864"/>
                </a:lnTo>
                <a:lnTo>
                  <a:pt x="5336" y="852"/>
                </a:lnTo>
                <a:lnTo>
                  <a:pt x="5343" y="840"/>
                </a:lnTo>
                <a:lnTo>
                  <a:pt x="5350" y="826"/>
                </a:lnTo>
                <a:lnTo>
                  <a:pt x="5355" y="812"/>
                </a:lnTo>
                <a:lnTo>
                  <a:pt x="5359" y="798"/>
                </a:lnTo>
                <a:lnTo>
                  <a:pt x="5361" y="783"/>
                </a:lnTo>
                <a:lnTo>
                  <a:pt x="5362" y="767"/>
                </a:lnTo>
                <a:lnTo>
                  <a:pt x="5362" y="153"/>
                </a:lnTo>
                <a:lnTo>
                  <a:pt x="5361" y="137"/>
                </a:lnTo>
                <a:lnTo>
                  <a:pt x="5359" y="122"/>
                </a:lnTo>
                <a:lnTo>
                  <a:pt x="5355" y="108"/>
                </a:lnTo>
                <a:lnTo>
                  <a:pt x="5350" y="94"/>
                </a:lnTo>
                <a:lnTo>
                  <a:pt x="5343" y="80"/>
                </a:lnTo>
                <a:lnTo>
                  <a:pt x="5336" y="68"/>
                </a:lnTo>
                <a:lnTo>
                  <a:pt x="5327" y="56"/>
                </a:lnTo>
                <a:lnTo>
                  <a:pt x="5317" y="45"/>
                </a:lnTo>
                <a:lnTo>
                  <a:pt x="5306" y="35"/>
                </a:lnTo>
                <a:lnTo>
                  <a:pt x="5294" y="26"/>
                </a:lnTo>
                <a:lnTo>
                  <a:pt x="5282" y="19"/>
                </a:lnTo>
                <a:lnTo>
                  <a:pt x="5268" y="12"/>
                </a:lnTo>
                <a:lnTo>
                  <a:pt x="5254" y="7"/>
                </a:lnTo>
                <a:lnTo>
                  <a:pt x="5240" y="3"/>
                </a:lnTo>
                <a:lnTo>
                  <a:pt x="5225" y="1"/>
                </a:lnTo>
                <a:lnTo>
                  <a:pt x="5209" y="0"/>
                </a:lnTo>
                <a:lnTo>
                  <a:pt x="153" y="0"/>
                </a:lnTo>
                <a:close/>
              </a:path>
            </a:pathLst>
          </a:custGeom>
          <a:solidFill>
            <a:srgbClr val="00CC99"/>
          </a:solidFill>
          <a:ln w="190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3497" name="Group 37">
            <a:extLst>
              <a:ext uri="{FF2B5EF4-FFF2-40B4-BE49-F238E27FC236}">
                <a16:creationId xmlns:a16="http://schemas.microsoft.com/office/drawing/2014/main" id="{62E95369-ED53-4E86-BF7C-4AB1A7085343}"/>
              </a:ext>
            </a:extLst>
          </p:cNvPr>
          <p:cNvGrpSpPr>
            <a:grpSpLocks/>
          </p:cNvGrpSpPr>
          <p:nvPr/>
        </p:nvGrpSpPr>
        <p:grpSpPr bwMode="auto">
          <a:xfrm>
            <a:off x="6124576" y="2690814"/>
            <a:ext cx="169863" cy="498475"/>
            <a:chOff x="3104" y="1695"/>
            <a:chExt cx="107" cy="314"/>
          </a:xfrm>
        </p:grpSpPr>
        <p:sp>
          <p:nvSpPr>
            <p:cNvPr id="63816" name="Rectangle 38">
              <a:extLst>
                <a:ext uri="{FF2B5EF4-FFF2-40B4-BE49-F238E27FC236}">
                  <a16:creationId xmlns:a16="http://schemas.microsoft.com/office/drawing/2014/main" id="{BE9FA43D-CEB1-4749-A8C6-EE7FB2CA9FB7}"/>
                </a:ext>
              </a:extLst>
            </p:cNvPr>
            <p:cNvSpPr>
              <a:spLocks noChangeArrowheads="1"/>
            </p:cNvSpPr>
            <p:nvPr/>
          </p:nvSpPr>
          <p:spPr bwMode="auto">
            <a:xfrm>
              <a:off x="3145" y="1800"/>
              <a:ext cx="24" cy="2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17" name="Freeform 39">
              <a:extLst>
                <a:ext uri="{FF2B5EF4-FFF2-40B4-BE49-F238E27FC236}">
                  <a16:creationId xmlns:a16="http://schemas.microsoft.com/office/drawing/2014/main" id="{1E9314D7-5279-4637-9790-3E8272E7A9BC}"/>
                </a:ext>
              </a:extLst>
            </p:cNvPr>
            <p:cNvSpPr>
              <a:spLocks/>
            </p:cNvSpPr>
            <p:nvPr/>
          </p:nvSpPr>
          <p:spPr bwMode="auto">
            <a:xfrm>
              <a:off x="3104" y="1695"/>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498" name="Group 40">
            <a:extLst>
              <a:ext uri="{FF2B5EF4-FFF2-40B4-BE49-F238E27FC236}">
                <a16:creationId xmlns:a16="http://schemas.microsoft.com/office/drawing/2014/main" id="{6DCBD58A-0BB7-48BB-A7C2-1D6E1E011B33}"/>
              </a:ext>
            </a:extLst>
          </p:cNvPr>
          <p:cNvGrpSpPr>
            <a:grpSpLocks/>
          </p:cNvGrpSpPr>
          <p:nvPr/>
        </p:nvGrpSpPr>
        <p:grpSpPr bwMode="auto">
          <a:xfrm>
            <a:off x="5808663" y="2695576"/>
            <a:ext cx="169862" cy="473075"/>
            <a:chOff x="2905" y="1698"/>
            <a:chExt cx="107" cy="298"/>
          </a:xfrm>
        </p:grpSpPr>
        <p:sp>
          <p:nvSpPr>
            <p:cNvPr id="63814" name="Rectangle 41">
              <a:extLst>
                <a:ext uri="{FF2B5EF4-FFF2-40B4-BE49-F238E27FC236}">
                  <a16:creationId xmlns:a16="http://schemas.microsoft.com/office/drawing/2014/main" id="{600FAC03-3F64-4118-919D-8A514BF94221}"/>
                </a:ext>
              </a:extLst>
            </p:cNvPr>
            <p:cNvSpPr>
              <a:spLocks noChangeArrowheads="1"/>
            </p:cNvSpPr>
            <p:nvPr/>
          </p:nvSpPr>
          <p:spPr bwMode="auto">
            <a:xfrm>
              <a:off x="2947" y="1698"/>
              <a:ext cx="24"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15" name="Freeform 42">
              <a:extLst>
                <a:ext uri="{FF2B5EF4-FFF2-40B4-BE49-F238E27FC236}">
                  <a16:creationId xmlns:a16="http://schemas.microsoft.com/office/drawing/2014/main" id="{AD11C7A0-DCF3-436B-91B1-C06ECE08C74E}"/>
                </a:ext>
              </a:extLst>
            </p:cNvPr>
            <p:cNvSpPr>
              <a:spLocks/>
            </p:cNvSpPr>
            <p:nvPr/>
          </p:nvSpPr>
          <p:spPr bwMode="auto">
            <a:xfrm>
              <a:off x="2905" y="188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499" name="Group 43">
            <a:extLst>
              <a:ext uri="{FF2B5EF4-FFF2-40B4-BE49-F238E27FC236}">
                <a16:creationId xmlns:a16="http://schemas.microsoft.com/office/drawing/2014/main" id="{2EEEFFE5-C3D1-4494-8489-B673DC485133}"/>
              </a:ext>
            </a:extLst>
          </p:cNvPr>
          <p:cNvGrpSpPr>
            <a:grpSpLocks/>
          </p:cNvGrpSpPr>
          <p:nvPr/>
        </p:nvGrpSpPr>
        <p:grpSpPr bwMode="auto">
          <a:xfrm>
            <a:off x="6238876" y="4152900"/>
            <a:ext cx="169863" cy="412750"/>
            <a:chOff x="2827" y="2616"/>
            <a:chExt cx="107" cy="260"/>
          </a:xfrm>
        </p:grpSpPr>
        <p:sp>
          <p:nvSpPr>
            <p:cNvPr id="63812" name="Rectangle 44">
              <a:extLst>
                <a:ext uri="{FF2B5EF4-FFF2-40B4-BE49-F238E27FC236}">
                  <a16:creationId xmlns:a16="http://schemas.microsoft.com/office/drawing/2014/main" id="{DE2C5BFC-D5DC-421B-90B9-E1B0B73AB2B8}"/>
                </a:ext>
              </a:extLst>
            </p:cNvPr>
            <p:cNvSpPr>
              <a:spLocks noChangeArrowheads="1"/>
            </p:cNvSpPr>
            <p:nvPr/>
          </p:nvSpPr>
          <p:spPr bwMode="auto">
            <a:xfrm>
              <a:off x="2868" y="2721"/>
              <a:ext cx="24" cy="1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13" name="Freeform 45">
              <a:extLst>
                <a:ext uri="{FF2B5EF4-FFF2-40B4-BE49-F238E27FC236}">
                  <a16:creationId xmlns:a16="http://schemas.microsoft.com/office/drawing/2014/main" id="{9DF5F171-326E-40F7-8434-E5BF9C491E0F}"/>
                </a:ext>
              </a:extLst>
            </p:cNvPr>
            <p:cNvSpPr>
              <a:spLocks/>
            </p:cNvSpPr>
            <p:nvPr/>
          </p:nvSpPr>
          <p:spPr bwMode="auto">
            <a:xfrm>
              <a:off x="2827" y="2616"/>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00" name="Group 46">
            <a:extLst>
              <a:ext uri="{FF2B5EF4-FFF2-40B4-BE49-F238E27FC236}">
                <a16:creationId xmlns:a16="http://schemas.microsoft.com/office/drawing/2014/main" id="{7068ED2E-F5EB-4845-B6A0-D9F58867AE03}"/>
              </a:ext>
            </a:extLst>
          </p:cNvPr>
          <p:cNvGrpSpPr>
            <a:grpSpLocks/>
          </p:cNvGrpSpPr>
          <p:nvPr/>
        </p:nvGrpSpPr>
        <p:grpSpPr bwMode="auto">
          <a:xfrm>
            <a:off x="5776913" y="4175126"/>
            <a:ext cx="169862" cy="411163"/>
            <a:chOff x="2536" y="2630"/>
            <a:chExt cx="107" cy="259"/>
          </a:xfrm>
        </p:grpSpPr>
        <p:sp>
          <p:nvSpPr>
            <p:cNvPr id="63810" name="Rectangle 47">
              <a:extLst>
                <a:ext uri="{FF2B5EF4-FFF2-40B4-BE49-F238E27FC236}">
                  <a16:creationId xmlns:a16="http://schemas.microsoft.com/office/drawing/2014/main" id="{AB6B7944-0AA6-4B7E-B4D7-224E126DCE99}"/>
                </a:ext>
              </a:extLst>
            </p:cNvPr>
            <p:cNvSpPr>
              <a:spLocks noChangeArrowheads="1"/>
            </p:cNvSpPr>
            <p:nvPr/>
          </p:nvSpPr>
          <p:spPr bwMode="auto">
            <a:xfrm>
              <a:off x="2578" y="2630"/>
              <a:ext cx="24" cy="154"/>
            </a:xfrm>
            <a:prstGeom prst="rect">
              <a:avLst/>
            </a:prstGeom>
            <a:solidFill>
              <a:srgbClr val="000000"/>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11" name="Freeform 48">
              <a:extLst>
                <a:ext uri="{FF2B5EF4-FFF2-40B4-BE49-F238E27FC236}">
                  <a16:creationId xmlns:a16="http://schemas.microsoft.com/office/drawing/2014/main" id="{9D81E791-3B4A-4902-B3F7-5627B5E957E6}"/>
                </a:ext>
              </a:extLst>
            </p:cNvPr>
            <p:cNvSpPr>
              <a:spLocks/>
            </p:cNvSpPr>
            <p:nvPr/>
          </p:nvSpPr>
          <p:spPr bwMode="auto">
            <a:xfrm>
              <a:off x="2536" y="2782"/>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w="127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01" name="Group 49">
            <a:extLst>
              <a:ext uri="{FF2B5EF4-FFF2-40B4-BE49-F238E27FC236}">
                <a16:creationId xmlns:a16="http://schemas.microsoft.com/office/drawing/2014/main" id="{1495B963-99CA-4233-BE81-7224C5FB1515}"/>
              </a:ext>
            </a:extLst>
          </p:cNvPr>
          <p:cNvGrpSpPr>
            <a:grpSpLocks/>
          </p:cNvGrpSpPr>
          <p:nvPr/>
        </p:nvGrpSpPr>
        <p:grpSpPr bwMode="auto">
          <a:xfrm>
            <a:off x="6278563" y="6054726"/>
            <a:ext cx="169862" cy="447675"/>
            <a:chOff x="2852" y="3814"/>
            <a:chExt cx="107" cy="282"/>
          </a:xfrm>
        </p:grpSpPr>
        <p:sp>
          <p:nvSpPr>
            <p:cNvPr id="63808" name="Rectangle 50">
              <a:extLst>
                <a:ext uri="{FF2B5EF4-FFF2-40B4-BE49-F238E27FC236}">
                  <a16:creationId xmlns:a16="http://schemas.microsoft.com/office/drawing/2014/main" id="{B2D59342-5296-478C-B6C7-6A2E129D504B}"/>
                </a:ext>
              </a:extLst>
            </p:cNvPr>
            <p:cNvSpPr>
              <a:spLocks noChangeArrowheads="1"/>
            </p:cNvSpPr>
            <p:nvPr/>
          </p:nvSpPr>
          <p:spPr bwMode="auto">
            <a:xfrm>
              <a:off x="2893" y="3919"/>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09" name="Freeform 51">
              <a:extLst>
                <a:ext uri="{FF2B5EF4-FFF2-40B4-BE49-F238E27FC236}">
                  <a16:creationId xmlns:a16="http://schemas.microsoft.com/office/drawing/2014/main" id="{C721E7E0-4689-4165-BAE0-D38A7BCD2321}"/>
                </a:ext>
              </a:extLst>
            </p:cNvPr>
            <p:cNvSpPr>
              <a:spLocks/>
            </p:cNvSpPr>
            <p:nvPr/>
          </p:nvSpPr>
          <p:spPr bwMode="auto">
            <a:xfrm>
              <a:off x="2852" y="3814"/>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02" name="Group 52">
            <a:extLst>
              <a:ext uri="{FF2B5EF4-FFF2-40B4-BE49-F238E27FC236}">
                <a16:creationId xmlns:a16="http://schemas.microsoft.com/office/drawing/2014/main" id="{B891B3D2-C1C1-48C5-B57A-05E23378E4F4}"/>
              </a:ext>
            </a:extLst>
          </p:cNvPr>
          <p:cNvGrpSpPr>
            <a:grpSpLocks/>
          </p:cNvGrpSpPr>
          <p:nvPr/>
        </p:nvGrpSpPr>
        <p:grpSpPr bwMode="auto">
          <a:xfrm>
            <a:off x="5794376" y="6070601"/>
            <a:ext cx="169863" cy="385763"/>
            <a:chOff x="2547" y="3824"/>
            <a:chExt cx="107" cy="243"/>
          </a:xfrm>
        </p:grpSpPr>
        <p:sp>
          <p:nvSpPr>
            <p:cNvPr id="63806" name="Rectangle 53">
              <a:extLst>
                <a:ext uri="{FF2B5EF4-FFF2-40B4-BE49-F238E27FC236}">
                  <a16:creationId xmlns:a16="http://schemas.microsoft.com/office/drawing/2014/main" id="{70FE9967-AB11-4D18-9C7D-2A49D3AE1A67}"/>
                </a:ext>
              </a:extLst>
            </p:cNvPr>
            <p:cNvSpPr>
              <a:spLocks noChangeArrowheads="1"/>
            </p:cNvSpPr>
            <p:nvPr/>
          </p:nvSpPr>
          <p:spPr bwMode="auto">
            <a:xfrm>
              <a:off x="2589" y="3824"/>
              <a:ext cx="24"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07" name="Freeform 54">
              <a:extLst>
                <a:ext uri="{FF2B5EF4-FFF2-40B4-BE49-F238E27FC236}">
                  <a16:creationId xmlns:a16="http://schemas.microsoft.com/office/drawing/2014/main" id="{EF8925C3-4B14-4895-A458-4C1056BD0018}"/>
                </a:ext>
              </a:extLst>
            </p:cNvPr>
            <p:cNvSpPr>
              <a:spLocks/>
            </p:cNvSpPr>
            <p:nvPr/>
          </p:nvSpPr>
          <p:spPr bwMode="auto">
            <a:xfrm>
              <a:off x="2547" y="3960"/>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6" name="Group 55">
            <a:extLst>
              <a:ext uri="{FF2B5EF4-FFF2-40B4-BE49-F238E27FC236}">
                <a16:creationId xmlns:a16="http://schemas.microsoft.com/office/drawing/2014/main" id="{99442EDF-B32B-4CE1-A5E2-F386B99D5356}"/>
              </a:ext>
            </a:extLst>
          </p:cNvPr>
          <p:cNvGrpSpPr>
            <a:grpSpLocks/>
          </p:cNvGrpSpPr>
          <p:nvPr/>
        </p:nvGrpSpPr>
        <p:grpSpPr bwMode="auto">
          <a:xfrm>
            <a:off x="6235701" y="1331914"/>
            <a:ext cx="169863" cy="542925"/>
            <a:chOff x="2968" y="839"/>
            <a:chExt cx="107" cy="342"/>
          </a:xfrm>
        </p:grpSpPr>
        <p:sp>
          <p:nvSpPr>
            <p:cNvPr id="63804" name="Freeform 56">
              <a:extLst>
                <a:ext uri="{FF2B5EF4-FFF2-40B4-BE49-F238E27FC236}">
                  <a16:creationId xmlns:a16="http://schemas.microsoft.com/office/drawing/2014/main" id="{A2271F4F-39E7-44FF-B726-91FF63E27474}"/>
                </a:ext>
              </a:extLst>
            </p:cNvPr>
            <p:cNvSpPr>
              <a:spLocks/>
            </p:cNvSpPr>
            <p:nvPr/>
          </p:nvSpPr>
          <p:spPr bwMode="auto">
            <a:xfrm>
              <a:off x="3008" y="944"/>
              <a:ext cx="25" cy="237"/>
            </a:xfrm>
            <a:custGeom>
              <a:avLst/>
              <a:gdLst>
                <a:gd name="T0" fmla="*/ 0 w 25"/>
                <a:gd name="T1" fmla="*/ 237 h 237"/>
                <a:gd name="T2" fmla="*/ 24 w 25"/>
                <a:gd name="T3" fmla="*/ 237 h 237"/>
                <a:gd name="T4" fmla="*/ 25 w 25"/>
                <a:gd name="T5" fmla="*/ 0 h 237"/>
                <a:gd name="T6" fmla="*/ 1 w 25"/>
                <a:gd name="T7" fmla="*/ 0 h 237"/>
                <a:gd name="T8" fmla="*/ 0 w 25"/>
                <a:gd name="T9" fmla="*/ 237 h 237"/>
                <a:gd name="T10" fmla="*/ 0 60000 65536"/>
                <a:gd name="T11" fmla="*/ 0 60000 65536"/>
                <a:gd name="T12" fmla="*/ 0 60000 65536"/>
                <a:gd name="T13" fmla="*/ 0 60000 65536"/>
                <a:gd name="T14" fmla="*/ 0 60000 65536"/>
                <a:gd name="T15" fmla="*/ 0 w 25"/>
                <a:gd name="T16" fmla="*/ 0 h 237"/>
                <a:gd name="T17" fmla="*/ 25 w 25"/>
                <a:gd name="T18" fmla="*/ 237 h 237"/>
              </a:gdLst>
              <a:ahLst/>
              <a:cxnLst>
                <a:cxn ang="T10">
                  <a:pos x="T0" y="T1"/>
                </a:cxn>
                <a:cxn ang="T11">
                  <a:pos x="T2" y="T3"/>
                </a:cxn>
                <a:cxn ang="T12">
                  <a:pos x="T4" y="T5"/>
                </a:cxn>
                <a:cxn ang="T13">
                  <a:pos x="T6" y="T7"/>
                </a:cxn>
                <a:cxn ang="T14">
                  <a:pos x="T8" y="T9"/>
                </a:cxn>
              </a:cxnLst>
              <a:rect l="T15" t="T16" r="T17" b="T18"/>
              <a:pathLst>
                <a:path w="25" h="237">
                  <a:moveTo>
                    <a:pt x="0" y="237"/>
                  </a:moveTo>
                  <a:lnTo>
                    <a:pt x="24" y="237"/>
                  </a:lnTo>
                  <a:lnTo>
                    <a:pt x="25" y="0"/>
                  </a:lnTo>
                  <a:lnTo>
                    <a:pt x="1" y="0"/>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05" name="Freeform 57">
              <a:extLst>
                <a:ext uri="{FF2B5EF4-FFF2-40B4-BE49-F238E27FC236}">
                  <a16:creationId xmlns:a16="http://schemas.microsoft.com/office/drawing/2014/main" id="{05D97A49-3003-4454-93A0-D14493DDCF55}"/>
                </a:ext>
              </a:extLst>
            </p:cNvPr>
            <p:cNvSpPr>
              <a:spLocks/>
            </p:cNvSpPr>
            <p:nvPr/>
          </p:nvSpPr>
          <p:spPr bwMode="auto">
            <a:xfrm>
              <a:off x="2968" y="839"/>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7" name="Group 58">
            <a:extLst>
              <a:ext uri="{FF2B5EF4-FFF2-40B4-BE49-F238E27FC236}">
                <a16:creationId xmlns:a16="http://schemas.microsoft.com/office/drawing/2014/main" id="{ED226A38-9EF7-4EE0-89CB-0A19C27541A6}"/>
              </a:ext>
            </a:extLst>
          </p:cNvPr>
          <p:cNvGrpSpPr>
            <a:grpSpLocks/>
          </p:cNvGrpSpPr>
          <p:nvPr/>
        </p:nvGrpSpPr>
        <p:grpSpPr bwMode="auto">
          <a:xfrm>
            <a:off x="5884863" y="1343025"/>
            <a:ext cx="169862" cy="508000"/>
            <a:chOff x="2747" y="846"/>
            <a:chExt cx="107" cy="320"/>
          </a:xfrm>
        </p:grpSpPr>
        <p:sp>
          <p:nvSpPr>
            <p:cNvPr id="63802" name="Rectangle 59">
              <a:extLst>
                <a:ext uri="{FF2B5EF4-FFF2-40B4-BE49-F238E27FC236}">
                  <a16:creationId xmlns:a16="http://schemas.microsoft.com/office/drawing/2014/main" id="{229C40F0-4AC5-4492-9FBE-9E6AF23ADD6F}"/>
                </a:ext>
              </a:extLst>
            </p:cNvPr>
            <p:cNvSpPr>
              <a:spLocks noChangeArrowheads="1"/>
            </p:cNvSpPr>
            <p:nvPr/>
          </p:nvSpPr>
          <p:spPr bwMode="auto">
            <a:xfrm>
              <a:off x="2789" y="846"/>
              <a:ext cx="24"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03" name="Freeform 60">
              <a:extLst>
                <a:ext uri="{FF2B5EF4-FFF2-40B4-BE49-F238E27FC236}">
                  <a16:creationId xmlns:a16="http://schemas.microsoft.com/office/drawing/2014/main" id="{EDD15C5D-E329-488B-AF6E-632CC2269C14}"/>
                </a:ext>
              </a:extLst>
            </p:cNvPr>
            <p:cNvSpPr>
              <a:spLocks/>
            </p:cNvSpPr>
            <p:nvPr/>
          </p:nvSpPr>
          <p:spPr bwMode="auto">
            <a:xfrm>
              <a:off x="2747" y="105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3505" name="Rectangle 61">
            <a:extLst>
              <a:ext uri="{FF2B5EF4-FFF2-40B4-BE49-F238E27FC236}">
                <a16:creationId xmlns:a16="http://schemas.microsoft.com/office/drawing/2014/main" id="{54B5A1B1-D3E5-4F4B-A4E0-6BC77E1AE2D3}"/>
              </a:ext>
            </a:extLst>
          </p:cNvPr>
          <p:cNvSpPr>
            <a:spLocks noChangeArrowheads="1"/>
          </p:cNvSpPr>
          <p:nvPr/>
        </p:nvSpPr>
        <p:spPr bwMode="auto">
          <a:xfrm>
            <a:off x="4513264" y="3525838"/>
            <a:ext cx="2600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intersticiální tekutina</a:t>
            </a:r>
            <a:endParaRPr lang="cs-CZ" altLang="en-US" sz="2400">
              <a:latin typeface="Times New Roman" panose="02020603050405020304" pitchFamily="18" charset="0"/>
            </a:endParaRPr>
          </a:p>
        </p:txBody>
      </p:sp>
      <p:sp>
        <p:nvSpPr>
          <p:cNvPr id="63506" name="Rectangle 62">
            <a:extLst>
              <a:ext uri="{FF2B5EF4-FFF2-40B4-BE49-F238E27FC236}">
                <a16:creationId xmlns:a16="http://schemas.microsoft.com/office/drawing/2014/main" id="{4895092E-8472-49B7-A0F4-AADB9A5986E3}"/>
              </a:ext>
            </a:extLst>
          </p:cNvPr>
          <p:cNvSpPr>
            <a:spLocks noChangeArrowheads="1"/>
          </p:cNvSpPr>
          <p:nvPr/>
        </p:nvSpPr>
        <p:spPr bwMode="auto">
          <a:xfrm>
            <a:off x="4164013" y="4991100"/>
            <a:ext cx="3454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intracelulární tekutina - ICT</a:t>
            </a:r>
            <a:endParaRPr lang="cs-CZ" altLang="en-US" sz="2400">
              <a:latin typeface="Times New Roman" panose="02020603050405020304" pitchFamily="18" charset="0"/>
            </a:endParaRPr>
          </a:p>
        </p:txBody>
      </p:sp>
      <p:sp>
        <p:nvSpPr>
          <p:cNvPr id="63507" name="Rectangle 63">
            <a:extLst>
              <a:ext uri="{FF2B5EF4-FFF2-40B4-BE49-F238E27FC236}">
                <a16:creationId xmlns:a16="http://schemas.microsoft.com/office/drawing/2014/main" id="{EEB0A80E-54DB-41A2-8A4B-484474A3E582}"/>
              </a:ext>
            </a:extLst>
          </p:cNvPr>
          <p:cNvSpPr>
            <a:spLocks noChangeArrowheads="1"/>
          </p:cNvSpPr>
          <p:nvPr/>
        </p:nvSpPr>
        <p:spPr bwMode="auto">
          <a:xfrm>
            <a:off x="4879976" y="6397625"/>
            <a:ext cx="1895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08" name="Rectangle 64">
            <a:extLst>
              <a:ext uri="{FF2B5EF4-FFF2-40B4-BE49-F238E27FC236}">
                <a16:creationId xmlns:a16="http://schemas.microsoft.com/office/drawing/2014/main" id="{B7E95C7C-F8C0-4158-BDF7-0B2A5A103BD5}"/>
              </a:ext>
            </a:extLst>
          </p:cNvPr>
          <p:cNvSpPr>
            <a:spLocks noChangeArrowheads="1"/>
          </p:cNvSpPr>
          <p:nvPr/>
        </p:nvSpPr>
        <p:spPr bwMode="auto">
          <a:xfrm>
            <a:off x="5199064" y="6464300"/>
            <a:ext cx="177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b="1" i="1">
                <a:solidFill>
                  <a:srgbClr val="000000"/>
                </a:solidFill>
                <a:latin typeface="Times New Roman" panose="02020603050405020304" pitchFamily="18" charset="0"/>
              </a:rPr>
              <a:t>Metabolismus</a:t>
            </a:r>
            <a:endParaRPr lang="cs-CZ" altLang="en-US" sz="2400" b="1">
              <a:latin typeface="Times New Roman" panose="02020603050405020304" pitchFamily="18" charset="0"/>
            </a:endParaRPr>
          </a:p>
        </p:txBody>
      </p:sp>
      <p:sp>
        <p:nvSpPr>
          <p:cNvPr id="63509" name="Rectangle 65">
            <a:extLst>
              <a:ext uri="{FF2B5EF4-FFF2-40B4-BE49-F238E27FC236}">
                <a16:creationId xmlns:a16="http://schemas.microsoft.com/office/drawing/2014/main" id="{C89BBB4E-93FA-40DE-973C-6B3550808DF5}"/>
              </a:ext>
            </a:extLst>
          </p:cNvPr>
          <p:cNvSpPr>
            <a:spLocks noChangeArrowheads="1"/>
          </p:cNvSpPr>
          <p:nvPr/>
        </p:nvSpPr>
        <p:spPr bwMode="auto">
          <a:xfrm>
            <a:off x="2976564" y="2533650"/>
            <a:ext cx="1385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10" name="Rectangle 66">
            <a:extLst>
              <a:ext uri="{FF2B5EF4-FFF2-40B4-BE49-F238E27FC236}">
                <a16:creationId xmlns:a16="http://schemas.microsoft.com/office/drawing/2014/main" id="{ECEA6950-C6FF-4BDB-9B8A-852DEF9752DE}"/>
              </a:ext>
            </a:extLst>
          </p:cNvPr>
          <p:cNvSpPr>
            <a:spLocks noChangeArrowheads="1"/>
          </p:cNvSpPr>
          <p:nvPr/>
        </p:nvSpPr>
        <p:spPr bwMode="auto">
          <a:xfrm>
            <a:off x="12304713" y="2092326"/>
            <a:ext cx="246062" cy="1228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11" name="Text Box 67">
            <a:extLst>
              <a:ext uri="{FF2B5EF4-FFF2-40B4-BE49-F238E27FC236}">
                <a16:creationId xmlns:a16="http://schemas.microsoft.com/office/drawing/2014/main" id="{46A043B7-7AF2-40F7-A893-5FC9C32005DC}"/>
              </a:ext>
            </a:extLst>
          </p:cNvPr>
          <p:cNvSpPr txBox="1">
            <a:spLocks noChangeArrowheads="1"/>
          </p:cNvSpPr>
          <p:nvPr/>
        </p:nvSpPr>
        <p:spPr bwMode="auto">
          <a:xfrm>
            <a:off x="3919538" y="-114300"/>
            <a:ext cx="417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Vnější prostředí organismu</a:t>
            </a:r>
          </a:p>
        </p:txBody>
      </p:sp>
      <p:sp>
        <p:nvSpPr>
          <p:cNvPr id="63512" name="Rectangle 68">
            <a:extLst>
              <a:ext uri="{FF2B5EF4-FFF2-40B4-BE49-F238E27FC236}">
                <a16:creationId xmlns:a16="http://schemas.microsoft.com/office/drawing/2014/main" id="{793AD92D-C397-4DDE-9C00-A9EBE4A98068}"/>
              </a:ext>
            </a:extLst>
          </p:cNvPr>
          <p:cNvSpPr>
            <a:spLocks noChangeArrowheads="1"/>
          </p:cNvSpPr>
          <p:nvPr/>
        </p:nvSpPr>
        <p:spPr bwMode="auto">
          <a:xfrm>
            <a:off x="5337175" y="1862138"/>
            <a:ext cx="1722438" cy="8255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13" name="Rectangle 69">
            <a:extLst>
              <a:ext uri="{FF2B5EF4-FFF2-40B4-BE49-F238E27FC236}">
                <a16:creationId xmlns:a16="http://schemas.microsoft.com/office/drawing/2014/main" id="{172D5626-28A3-435A-A3CC-5AA9646D9ADD}"/>
              </a:ext>
            </a:extLst>
          </p:cNvPr>
          <p:cNvSpPr>
            <a:spLocks noChangeArrowheads="1"/>
          </p:cNvSpPr>
          <p:nvPr/>
        </p:nvSpPr>
        <p:spPr bwMode="auto">
          <a:xfrm>
            <a:off x="5645151" y="2063750"/>
            <a:ext cx="88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plazma</a:t>
            </a:r>
            <a:endParaRPr lang="cs-CZ" altLang="en-US" sz="2400">
              <a:latin typeface="Times New Roman" panose="02020603050405020304" pitchFamily="18" charset="0"/>
            </a:endParaRPr>
          </a:p>
        </p:txBody>
      </p:sp>
      <p:sp>
        <p:nvSpPr>
          <p:cNvPr id="63514" name="Rectangle 70">
            <a:extLst>
              <a:ext uri="{FF2B5EF4-FFF2-40B4-BE49-F238E27FC236}">
                <a16:creationId xmlns:a16="http://schemas.microsoft.com/office/drawing/2014/main" id="{167B62D4-5194-46BF-873E-199A68A3A904}"/>
              </a:ext>
            </a:extLst>
          </p:cNvPr>
          <p:cNvSpPr>
            <a:spLocks noChangeArrowheads="1"/>
          </p:cNvSpPr>
          <p:nvPr/>
        </p:nvSpPr>
        <p:spPr bwMode="auto">
          <a:xfrm>
            <a:off x="7261226" y="1944688"/>
            <a:ext cx="956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krvinky</a:t>
            </a:r>
            <a:endParaRPr lang="cs-CZ" altLang="en-US" sz="2400">
              <a:latin typeface="Times New Roman" panose="02020603050405020304" pitchFamily="18" charset="0"/>
            </a:endParaRPr>
          </a:p>
        </p:txBody>
      </p:sp>
      <p:sp>
        <p:nvSpPr>
          <p:cNvPr id="63515" name="Rectangle 71">
            <a:extLst>
              <a:ext uri="{FF2B5EF4-FFF2-40B4-BE49-F238E27FC236}">
                <a16:creationId xmlns:a16="http://schemas.microsoft.com/office/drawing/2014/main" id="{4E68923F-5900-4B91-85E6-A7679FB980D7}"/>
              </a:ext>
            </a:extLst>
          </p:cNvPr>
          <p:cNvSpPr>
            <a:spLocks noChangeArrowheads="1"/>
          </p:cNvSpPr>
          <p:nvPr/>
        </p:nvSpPr>
        <p:spPr bwMode="auto">
          <a:xfrm>
            <a:off x="7261225" y="2305050"/>
            <a:ext cx="125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solidFill>
                  <a:srgbClr val="000000"/>
                </a:solidFill>
                <a:latin typeface="Times New Roman" panose="02020603050405020304" pitchFamily="18" charset="0"/>
              </a:rPr>
              <a:t>(součást ICT)</a:t>
            </a:r>
            <a:endParaRPr lang="cs-CZ" altLang="en-US" sz="2400">
              <a:latin typeface="Times New Roman" panose="02020603050405020304" pitchFamily="18" charset="0"/>
            </a:endParaRPr>
          </a:p>
        </p:txBody>
      </p:sp>
      <p:sp>
        <p:nvSpPr>
          <p:cNvPr id="63516" name="Rectangle 72">
            <a:extLst>
              <a:ext uri="{FF2B5EF4-FFF2-40B4-BE49-F238E27FC236}">
                <a16:creationId xmlns:a16="http://schemas.microsoft.com/office/drawing/2014/main" id="{0F4FD864-EE58-4B27-AED6-E7D0F633D0E7}"/>
              </a:ext>
            </a:extLst>
          </p:cNvPr>
          <p:cNvSpPr>
            <a:spLocks noChangeArrowheads="1"/>
          </p:cNvSpPr>
          <p:nvPr/>
        </p:nvSpPr>
        <p:spPr bwMode="auto">
          <a:xfrm>
            <a:off x="5330825" y="1866900"/>
            <a:ext cx="3233738" cy="831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17" name="Line 73">
            <a:extLst>
              <a:ext uri="{FF2B5EF4-FFF2-40B4-BE49-F238E27FC236}">
                <a16:creationId xmlns:a16="http://schemas.microsoft.com/office/drawing/2014/main" id="{FD3560C4-DB72-46F6-A4BB-67E0B36DC19D}"/>
              </a:ext>
            </a:extLst>
          </p:cNvPr>
          <p:cNvSpPr>
            <a:spLocks noChangeShapeType="1"/>
          </p:cNvSpPr>
          <p:nvPr/>
        </p:nvSpPr>
        <p:spPr bwMode="auto">
          <a:xfrm flipV="1">
            <a:off x="6907214" y="2413000"/>
            <a:ext cx="339725" cy="127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3518" name="Rectangle 74">
            <a:extLst>
              <a:ext uri="{FF2B5EF4-FFF2-40B4-BE49-F238E27FC236}">
                <a16:creationId xmlns:a16="http://schemas.microsoft.com/office/drawing/2014/main" id="{8F2DD08D-4778-4668-AEB8-57479885ED40}"/>
              </a:ext>
            </a:extLst>
          </p:cNvPr>
          <p:cNvSpPr>
            <a:spLocks noChangeArrowheads="1"/>
          </p:cNvSpPr>
          <p:nvPr/>
        </p:nvSpPr>
        <p:spPr bwMode="auto">
          <a:xfrm>
            <a:off x="6240463" y="27765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63519" name="Rectangle 75">
            <a:extLst>
              <a:ext uri="{FF2B5EF4-FFF2-40B4-BE49-F238E27FC236}">
                <a16:creationId xmlns:a16="http://schemas.microsoft.com/office/drawing/2014/main" id="{1FCD2C23-B037-43F6-8C54-8EDD51E5B7AC}"/>
              </a:ext>
            </a:extLst>
          </p:cNvPr>
          <p:cNvSpPr>
            <a:spLocks noChangeArrowheads="1"/>
          </p:cNvSpPr>
          <p:nvPr/>
        </p:nvSpPr>
        <p:spPr bwMode="auto">
          <a:xfrm>
            <a:off x="3000375" y="22050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Lymfa</a:t>
            </a:r>
            <a:endParaRPr lang="cs-CZ" altLang="en-US" sz="2400">
              <a:latin typeface="Times New Roman" panose="02020603050405020304" pitchFamily="18" charset="0"/>
            </a:endParaRPr>
          </a:p>
        </p:txBody>
      </p:sp>
      <p:sp>
        <p:nvSpPr>
          <p:cNvPr id="63520" name="Freeform 76">
            <a:extLst>
              <a:ext uri="{FF2B5EF4-FFF2-40B4-BE49-F238E27FC236}">
                <a16:creationId xmlns:a16="http://schemas.microsoft.com/office/drawing/2014/main" id="{485FBA59-1DA8-4C42-814D-DF4E9CA1D55E}"/>
              </a:ext>
            </a:extLst>
          </p:cNvPr>
          <p:cNvSpPr>
            <a:spLocks/>
          </p:cNvSpPr>
          <p:nvPr/>
        </p:nvSpPr>
        <p:spPr bwMode="auto">
          <a:xfrm>
            <a:off x="2757489" y="2432050"/>
            <a:ext cx="2541587" cy="1303338"/>
          </a:xfrm>
          <a:custGeom>
            <a:avLst/>
            <a:gdLst>
              <a:gd name="T0" fmla="*/ 2147483647 w 1601"/>
              <a:gd name="T1" fmla="*/ 2069050047 h 821"/>
              <a:gd name="T2" fmla="*/ 284776819 w 1601"/>
              <a:gd name="T3" fmla="*/ 587197449 h 821"/>
              <a:gd name="T4" fmla="*/ 2147483647 w 1601"/>
              <a:gd name="T5" fmla="*/ 60483780 h 821"/>
              <a:gd name="T6" fmla="*/ 0 60000 65536"/>
              <a:gd name="T7" fmla="*/ 0 60000 65536"/>
              <a:gd name="T8" fmla="*/ 0 60000 65536"/>
              <a:gd name="T9" fmla="*/ 0 w 1601"/>
              <a:gd name="T10" fmla="*/ 0 h 821"/>
              <a:gd name="T11" fmla="*/ 1601 w 1601"/>
              <a:gd name="T12" fmla="*/ 821 h 821"/>
            </a:gdLst>
            <a:ahLst/>
            <a:cxnLst>
              <a:cxn ang="T6">
                <a:pos x="T0" y="T1"/>
              </a:cxn>
              <a:cxn ang="T7">
                <a:pos x="T2" y="T3"/>
              </a:cxn>
              <a:cxn ang="T8">
                <a:pos x="T4" y="T5"/>
              </a:cxn>
            </a:cxnLst>
            <a:rect l="T9" t="T10" r="T11" b="T12"/>
            <a:pathLst>
              <a:path w="1601" h="821">
                <a:moveTo>
                  <a:pt x="925" y="821"/>
                </a:moveTo>
                <a:cubicBezTo>
                  <a:pt x="790" y="723"/>
                  <a:pt x="0" y="366"/>
                  <a:pt x="113" y="233"/>
                </a:cubicBezTo>
                <a:cubicBezTo>
                  <a:pt x="125" y="0"/>
                  <a:pt x="1291" y="68"/>
                  <a:pt x="1601" y="2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21" name="Line 77">
            <a:extLst>
              <a:ext uri="{FF2B5EF4-FFF2-40B4-BE49-F238E27FC236}">
                <a16:creationId xmlns:a16="http://schemas.microsoft.com/office/drawing/2014/main" id="{72211F03-38B8-4E87-BC96-1F338C9C360B}"/>
              </a:ext>
            </a:extLst>
          </p:cNvPr>
          <p:cNvSpPr>
            <a:spLocks noChangeShapeType="1"/>
          </p:cNvSpPr>
          <p:nvPr/>
        </p:nvSpPr>
        <p:spPr bwMode="auto">
          <a:xfrm flipV="1">
            <a:off x="6964363" y="2293938"/>
            <a:ext cx="328612" cy="12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3522" name="Group 78">
            <a:extLst>
              <a:ext uri="{FF2B5EF4-FFF2-40B4-BE49-F238E27FC236}">
                <a16:creationId xmlns:a16="http://schemas.microsoft.com/office/drawing/2014/main" id="{3F3E55B2-DE7C-4705-8504-30BEBF6EEDA3}"/>
              </a:ext>
            </a:extLst>
          </p:cNvPr>
          <p:cNvGrpSpPr>
            <a:grpSpLocks/>
          </p:cNvGrpSpPr>
          <p:nvPr/>
        </p:nvGrpSpPr>
        <p:grpSpPr bwMode="auto">
          <a:xfrm>
            <a:off x="8886826" y="4138614"/>
            <a:ext cx="169863" cy="447675"/>
            <a:chOff x="4638" y="2607"/>
            <a:chExt cx="107" cy="282"/>
          </a:xfrm>
        </p:grpSpPr>
        <p:sp>
          <p:nvSpPr>
            <p:cNvPr id="63800" name="Rectangle 79">
              <a:extLst>
                <a:ext uri="{FF2B5EF4-FFF2-40B4-BE49-F238E27FC236}">
                  <a16:creationId xmlns:a16="http://schemas.microsoft.com/office/drawing/2014/main" id="{3169A27C-54E9-4677-B4BF-56053522C459}"/>
                </a:ext>
              </a:extLst>
            </p:cNvPr>
            <p:cNvSpPr>
              <a:spLocks noChangeArrowheads="1"/>
            </p:cNvSpPr>
            <p:nvPr/>
          </p:nvSpPr>
          <p:spPr bwMode="auto">
            <a:xfrm>
              <a:off x="4679" y="2712"/>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801" name="Freeform 80">
              <a:extLst>
                <a:ext uri="{FF2B5EF4-FFF2-40B4-BE49-F238E27FC236}">
                  <a16:creationId xmlns:a16="http://schemas.microsoft.com/office/drawing/2014/main" id="{02DE93B1-8943-4726-B4A3-53A88B437BE3}"/>
                </a:ext>
              </a:extLst>
            </p:cNvPr>
            <p:cNvSpPr>
              <a:spLocks/>
            </p:cNvSpPr>
            <p:nvPr/>
          </p:nvSpPr>
          <p:spPr bwMode="auto">
            <a:xfrm>
              <a:off x="4638" y="2607"/>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23" name="Group 81">
            <a:extLst>
              <a:ext uri="{FF2B5EF4-FFF2-40B4-BE49-F238E27FC236}">
                <a16:creationId xmlns:a16="http://schemas.microsoft.com/office/drawing/2014/main" id="{16BDE8F5-FAF8-441D-9519-632853DA796E}"/>
              </a:ext>
            </a:extLst>
          </p:cNvPr>
          <p:cNvGrpSpPr>
            <a:grpSpLocks/>
          </p:cNvGrpSpPr>
          <p:nvPr/>
        </p:nvGrpSpPr>
        <p:grpSpPr bwMode="auto">
          <a:xfrm>
            <a:off x="8432801" y="4159250"/>
            <a:ext cx="169863" cy="420688"/>
            <a:chOff x="4352" y="2620"/>
            <a:chExt cx="107" cy="265"/>
          </a:xfrm>
        </p:grpSpPr>
        <p:sp>
          <p:nvSpPr>
            <p:cNvPr id="63798" name="Rectangle 82">
              <a:extLst>
                <a:ext uri="{FF2B5EF4-FFF2-40B4-BE49-F238E27FC236}">
                  <a16:creationId xmlns:a16="http://schemas.microsoft.com/office/drawing/2014/main" id="{60E5B5E0-BF49-48E8-9267-BF3074825358}"/>
                </a:ext>
              </a:extLst>
            </p:cNvPr>
            <p:cNvSpPr>
              <a:spLocks noChangeArrowheads="1"/>
            </p:cNvSpPr>
            <p:nvPr/>
          </p:nvSpPr>
          <p:spPr bwMode="auto">
            <a:xfrm>
              <a:off x="4394" y="2620"/>
              <a:ext cx="24" cy="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99" name="Freeform 83">
              <a:extLst>
                <a:ext uri="{FF2B5EF4-FFF2-40B4-BE49-F238E27FC236}">
                  <a16:creationId xmlns:a16="http://schemas.microsoft.com/office/drawing/2014/main" id="{9CAD6BC2-5827-4665-83AA-0E3372C72929}"/>
                </a:ext>
              </a:extLst>
            </p:cNvPr>
            <p:cNvSpPr>
              <a:spLocks/>
            </p:cNvSpPr>
            <p:nvPr/>
          </p:nvSpPr>
          <p:spPr bwMode="auto">
            <a:xfrm>
              <a:off x="4352" y="2778"/>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3524" name="Rectangle 84">
            <a:extLst>
              <a:ext uri="{FF2B5EF4-FFF2-40B4-BE49-F238E27FC236}">
                <a16:creationId xmlns:a16="http://schemas.microsoft.com/office/drawing/2014/main" id="{EAF41F75-9655-4C4A-95D6-AAF08F64A4F9}"/>
              </a:ext>
            </a:extLst>
          </p:cNvPr>
          <p:cNvSpPr>
            <a:spLocks noChangeArrowheads="1"/>
          </p:cNvSpPr>
          <p:nvPr/>
        </p:nvSpPr>
        <p:spPr bwMode="auto">
          <a:xfrm>
            <a:off x="7824788" y="3200400"/>
            <a:ext cx="2798762" cy="960438"/>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25" name="Rectangle 85">
            <a:extLst>
              <a:ext uri="{FF2B5EF4-FFF2-40B4-BE49-F238E27FC236}">
                <a16:creationId xmlns:a16="http://schemas.microsoft.com/office/drawing/2014/main" id="{40BB6327-644D-4B5C-B0FB-099A21159F7D}"/>
              </a:ext>
            </a:extLst>
          </p:cNvPr>
          <p:cNvSpPr>
            <a:spLocks noChangeArrowheads="1"/>
          </p:cNvSpPr>
          <p:nvPr/>
        </p:nvSpPr>
        <p:spPr bwMode="auto">
          <a:xfrm>
            <a:off x="7866064" y="3529013"/>
            <a:ext cx="1671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transcelulární</a:t>
            </a:r>
            <a:endParaRPr lang="cs-CZ" altLang="en-US" sz="2400">
              <a:latin typeface="Times New Roman" panose="02020603050405020304" pitchFamily="18" charset="0"/>
            </a:endParaRPr>
          </a:p>
        </p:txBody>
      </p:sp>
      <p:sp>
        <p:nvSpPr>
          <p:cNvPr id="63526" name="Rectangle 86">
            <a:extLst>
              <a:ext uri="{FF2B5EF4-FFF2-40B4-BE49-F238E27FC236}">
                <a16:creationId xmlns:a16="http://schemas.microsoft.com/office/drawing/2014/main" id="{CDC601BC-4E24-4B7E-BDFD-C927C259709B}"/>
              </a:ext>
            </a:extLst>
          </p:cNvPr>
          <p:cNvSpPr>
            <a:spLocks noChangeArrowheads="1"/>
          </p:cNvSpPr>
          <p:nvPr/>
        </p:nvSpPr>
        <p:spPr bwMode="auto">
          <a:xfrm>
            <a:off x="9521826" y="3529013"/>
            <a:ext cx="1065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 tekutina</a:t>
            </a:r>
            <a:endParaRPr lang="cs-CZ" altLang="en-US" sz="2400">
              <a:latin typeface="Times New Roman" panose="02020603050405020304" pitchFamily="18" charset="0"/>
            </a:endParaRPr>
          </a:p>
        </p:txBody>
      </p:sp>
      <p:sp>
        <p:nvSpPr>
          <p:cNvPr id="63527" name="Line 87">
            <a:extLst>
              <a:ext uri="{FF2B5EF4-FFF2-40B4-BE49-F238E27FC236}">
                <a16:creationId xmlns:a16="http://schemas.microsoft.com/office/drawing/2014/main" id="{D67FE22B-05D5-48EC-A80A-21B8E3FD4D36}"/>
              </a:ext>
            </a:extLst>
          </p:cNvPr>
          <p:cNvSpPr>
            <a:spLocks noChangeShapeType="1"/>
          </p:cNvSpPr>
          <p:nvPr/>
        </p:nvSpPr>
        <p:spPr bwMode="auto">
          <a:xfrm flipV="1">
            <a:off x="6888163" y="2997200"/>
            <a:ext cx="647700"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528" name="Line 88">
            <a:extLst>
              <a:ext uri="{FF2B5EF4-FFF2-40B4-BE49-F238E27FC236}">
                <a16:creationId xmlns:a16="http://schemas.microsoft.com/office/drawing/2014/main" id="{C7F9F32E-8314-43CE-AEDF-7D9DC2F5CA0A}"/>
              </a:ext>
            </a:extLst>
          </p:cNvPr>
          <p:cNvSpPr>
            <a:spLocks noChangeShapeType="1"/>
          </p:cNvSpPr>
          <p:nvPr/>
        </p:nvSpPr>
        <p:spPr bwMode="auto">
          <a:xfrm>
            <a:off x="6672264" y="2563813"/>
            <a:ext cx="790575" cy="3603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529" name="Rectangle 89">
            <a:extLst>
              <a:ext uri="{FF2B5EF4-FFF2-40B4-BE49-F238E27FC236}">
                <a16:creationId xmlns:a16="http://schemas.microsoft.com/office/drawing/2014/main" id="{25891C78-F94D-485E-900B-381122C16E3C}"/>
              </a:ext>
            </a:extLst>
          </p:cNvPr>
          <p:cNvSpPr>
            <a:spLocks noChangeArrowheads="1"/>
          </p:cNvSpPr>
          <p:nvPr/>
        </p:nvSpPr>
        <p:spPr bwMode="auto">
          <a:xfrm>
            <a:off x="7464426" y="2684463"/>
            <a:ext cx="296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solidFill>
                  <a:srgbClr val="000000"/>
                </a:solidFill>
                <a:latin typeface="Times New Roman" panose="02020603050405020304" pitchFamily="18" charset="0"/>
              </a:rPr>
              <a:t>Extracelulární tekutina</a:t>
            </a:r>
          </a:p>
        </p:txBody>
      </p:sp>
      <p:grpSp>
        <p:nvGrpSpPr>
          <p:cNvPr id="20" name="Group 90">
            <a:extLst>
              <a:ext uri="{FF2B5EF4-FFF2-40B4-BE49-F238E27FC236}">
                <a16:creationId xmlns:a16="http://schemas.microsoft.com/office/drawing/2014/main" id="{E52775F8-91F6-4813-8CBC-FEAF4AB36D20}"/>
              </a:ext>
            </a:extLst>
          </p:cNvPr>
          <p:cNvGrpSpPr>
            <a:grpSpLocks/>
          </p:cNvGrpSpPr>
          <p:nvPr/>
        </p:nvGrpSpPr>
        <p:grpSpPr bwMode="auto">
          <a:xfrm>
            <a:off x="5476875" y="477839"/>
            <a:ext cx="1333500" cy="993775"/>
            <a:chOff x="2512" y="300"/>
            <a:chExt cx="840" cy="626"/>
          </a:xfrm>
        </p:grpSpPr>
        <p:grpSp>
          <p:nvGrpSpPr>
            <p:cNvPr id="63605" name="Group 91">
              <a:extLst>
                <a:ext uri="{FF2B5EF4-FFF2-40B4-BE49-F238E27FC236}">
                  <a16:creationId xmlns:a16="http://schemas.microsoft.com/office/drawing/2014/main" id="{D2EE419D-BEEF-4EAB-99EB-13E192F75744}"/>
                </a:ext>
              </a:extLst>
            </p:cNvPr>
            <p:cNvGrpSpPr>
              <a:grpSpLocks/>
            </p:cNvGrpSpPr>
            <p:nvPr/>
          </p:nvGrpSpPr>
          <p:grpSpPr bwMode="auto">
            <a:xfrm>
              <a:off x="2512" y="300"/>
              <a:ext cx="840" cy="626"/>
              <a:chOff x="2512" y="300"/>
              <a:chExt cx="840" cy="626"/>
            </a:xfrm>
          </p:grpSpPr>
          <p:grpSp>
            <p:nvGrpSpPr>
              <p:cNvPr id="63746" name="Group 92">
                <a:extLst>
                  <a:ext uri="{FF2B5EF4-FFF2-40B4-BE49-F238E27FC236}">
                    <a16:creationId xmlns:a16="http://schemas.microsoft.com/office/drawing/2014/main" id="{1B13106C-FA24-423D-AAB9-BE533A77DE2D}"/>
                  </a:ext>
                </a:extLst>
              </p:cNvPr>
              <p:cNvGrpSpPr>
                <a:grpSpLocks/>
              </p:cNvGrpSpPr>
              <p:nvPr/>
            </p:nvGrpSpPr>
            <p:grpSpPr bwMode="auto">
              <a:xfrm>
                <a:off x="2512" y="300"/>
                <a:ext cx="840" cy="626"/>
                <a:chOff x="2512" y="300"/>
                <a:chExt cx="840" cy="626"/>
              </a:xfrm>
            </p:grpSpPr>
            <p:grpSp>
              <p:nvGrpSpPr>
                <p:cNvPr id="63784" name="Group 93">
                  <a:extLst>
                    <a:ext uri="{FF2B5EF4-FFF2-40B4-BE49-F238E27FC236}">
                      <a16:creationId xmlns:a16="http://schemas.microsoft.com/office/drawing/2014/main" id="{EA10D274-5CB3-4612-8F8E-712D05389D4C}"/>
                    </a:ext>
                  </a:extLst>
                </p:cNvPr>
                <p:cNvGrpSpPr>
                  <a:grpSpLocks/>
                </p:cNvGrpSpPr>
                <p:nvPr/>
              </p:nvGrpSpPr>
              <p:grpSpPr bwMode="auto">
                <a:xfrm>
                  <a:off x="2512" y="302"/>
                  <a:ext cx="383" cy="624"/>
                  <a:chOff x="2512" y="302"/>
                  <a:chExt cx="383" cy="624"/>
                </a:xfrm>
              </p:grpSpPr>
              <p:grpSp>
                <p:nvGrpSpPr>
                  <p:cNvPr id="63792" name="Group 94">
                    <a:extLst>
                      <a:ext uri="{FF2B5EF4-FFF2-40B4-BE49-F238E27FC236}">
                        <a16:creationId xmlns:a16="http://schemas.microsoft.com/office/drawing/2014/main" id="{FA9728E5-3864-4BBB-897B-6425902A136D}"/>
                      </a:ext>
                    </a:extLst>
                  </p:cNvPr>
                  <p:cNvGrpSpPr>
                    <a:grpSpLocks/>
                  </p:cNvGrpSpPr>
                  <p:nvPr/>
                </p:nvGrpSpPr>
                <p:grpSpPr bwMode="auto">
                  <a:xfrm>
                    <a:off x="2512" y="302"/>
                    <a:ext cx="383" cy="624"/>
                    <a:chOff x="2512" y="302"/>
                    <a:chExt cx="383" cy="624"/>
                  </a:xfrm>
                </p:grpSpPr>
                <p:sp>
                  <p:nvSpPr>
                    <p:cNvPr id="63794" name="Freeform 95">
                      <a:extLst>
                        <a:ext uri="{FF2B5EF4-FFF2-40B4-BE49-F238E27FC236}">
                          <a16:creationId xmlns:a16="http://schemas.microsoft.com/office/drawing/2014/main" id="{04D579BF-ACA9-407B-9C48-753D78125E9D}"/>
                        </a:ext>
                      </a:extLst>
                    </p:cNvPr>
                    <p:cNvSpPr>
                      <a:spLocks/>
                    </p:cNvSpPr>
                    <p:nvPr/>
                  </p:nvSpPr>
                  <p:spPr bwMode="auto">
                    <a:xfrm>
                      <a:off x="2512" y="302"/>
                      <a:ext cx="383" cy="623"/>
                    </a:xfrm>
                    <a:custGeom>
                      <a:avLst/>
                      <a:gdLst>
                        <a:gd name="T0" fmla="*/ 78 w 1532"/>
                        <a:gd name="T1" fmla="*/ 5 h 2491"/>
                        <a:gd name="T2" fmla="*/ 72 w 1532"/>
                        <a:gd name="T3" fmla="*/ 2 h 2491"/>
                        <a:gd name="T4" fmla="*/ 63 w 1532"/>
                        <a:gd name="T5" fmla="*/ 0 h 2491"/>
                        <a:gd name="T6" fmla="*/ 56 w 1532"/>
                        <a:gd name="T7" fmla="*/ 1 h 2491"/>
                        <a:gd name="T8" fmla="*/ 49 w 1532"/>
                        <a:gd name="T9" fmla="*/ 5 h 2491"/>
                        <a:gd name="T10" fmla="*/ 40 w 1532"/>
                        <a:gd name="T11" fmla="*/ 14 h 2491"/>
                        <a:gd name="T12" fmla="*/ 30 w 1532"/>
                        <a:gd name="T13" fmla="*/ 26 h 2491"/>
                        <a:gd name="T14" fmla="*/ 22 w 1532"/>
                        <a:gd name="T15" fmla="*/ 41 h 2491"/>
                        <a:gd name="T16" fmla="*/ 17 w 1532"/>
                        <a:gd name="T17" fmla="*/ 53 h 2491"/>
                        <a:gd name="T18" fmla="*/ 13 w 1532"/>
                        <a:gd name="T19" fmla="*/ 65 h 2491"/>
                        <a:gd name="T20" fmla="*/ 8 w 1532"/>
                        <a:gd name="T21" fmla="*/ 81 h 2491"/>
                        <a:gd name="T22" fmla="*/ 3 w 1532"/>
                        <a:gd name="T23" fmla="*/ 93 h 2491"/>
                        <a:gd name="T24" fmla="*/ 1 w 1532"/>
                        <a:gd name="T25" fmla="*/ 105 h 2491"/>
                        <a:gd name="T26" fmla="*/ 0 w 1532"/>
                        <a:gd name="T27" fmla="*/ 119 h 2491"/>
                        <a:gd name="T28" fmla="*/ 3 w 1532"/>
                        <a:gd name="T29" fmla="*/ 145 h 2491"/>
                        <a:gd name="T30" fmla="*/ 5 w 1532"/>
                        <a:gd name="T31" fmla="*/ 150 h 2491"/>
                        <a:gd name="T32" fmla="*/ 7 w 1532"/>
                        <a:gd name="T33" fmla="*/ 153 h 2491"/>
                        <a:gd name="T34" fmla="*/ 12 w 1532"/>
                        <a:gd name="T35" fmla="*/ 155 h 2491"/>
                        <a:gd name="T36" fmla="*/ 17 w 1532"/>
                        <a:gd name="T37" fmla="*/ 156 h 2491"/>
                        <a:gd name="T38" fmla="*/ 24 w 1532"/>
                        <a:gd name="T39" fmla="*/ 154 h 2491"/>
                        <a:gd name="T40" fmla="*/ 42 w 1532"/>
                        <a:gd name="T41" fmla="*/ 149 h 2491"/>
                        <a:gd name="T42" fmla="*/ 49 w 1532"/>
                        <a:gd name="T43" fmla="*/ 150 h 2491"/>
                        <a:gd name="T44" fmla="*/ 59 w 1532"/>
                        <a:gd name="T45" fmla="*/ 148 h 2491"/>
                        <a:gd name="T46" fmla="*/ 75 w 1532"/>
                        <a:gd name="T47" fmla="*/ 144 h 2491"/>
                        <a:gd name="T48" fmla="*/ 83 w 1532"/>
                        <a:gd name="T49" fmla="*/ 141 h 2491"/>
                        <a:gd name="T50" fmla="*/ 88 w 1532"/>
                        <a:gd name="T51" fmla="*/ 137 h 2491"/>
                        <a:gd name="T52" fmla="*/ 91 w 1532"/>
                        <a:gd name="T53" fmla="*/ 130 h 2491"/>
                        <a:gd name="T54" fmla="*/ 93 w 1532"/>
                        <a:gd name="T55" fmla="*/ 121 h 2491"/>
                        <a:gd name="T56" fmla="*/ 95 w 1532"/>
                        <a:gd name="T57" fmla="*/ 112 h 2491"/>
                        <a:gd name="T58" fmla="*/ 96 w 1532"/>
                        <a:gd name="T59" fmla="*/ 100 h 2491"/>
                        <a:gd name="T60" fmla="*/ 93 w 1532"/>
                        <a:gd name="T61" fmla="*/ 84 h 2491"/>
                        <a:gd name="T62" fmla="*/ 90 w 1532"/>
                        <a:gd name="T63" fmla="*/ 63 h 2491"/>
                        <a:gd name="T64" fmla="*/ 87 w 1532"/>
                        <a:gd name="T65" fmla="*/ 56 h 2491"/>
                        <a:gd name="T66" fmla="*/ 84 w 1532"/>
                        <a:gd name="T67" fmla="*/ 50 h 2491"/>
                        <a:gd name="T68" fmla="*/ 85 w 1532"/>
                        <a:gd name="T69" fmla="*/ 38 h 2491"/>
                        <a:gd name="T70" fmla="*/ 85 w 1532"/>
                        <a:gd name="T71" fmla="*/ 30 h 2491"/>
                        <a:gd name="T72" fmla="*/ 83 w 1532"/>
                        <a:gd name="T73" fmla="*/ 17 h 2491"/>
                        <a:gd name="T74" fmla="*/ 80 w 1532"/>
                        <a:gd name="T75" fmla="*/ 8 h 24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2"/>
                        <a:gd name="T115" fmla="*/ 0 h 2491"/>
                        <a:gd name="T116" fmla="*/ 1532 w 1532"/>
                        <a:gd name="T117" fmla="*/ 2491 h 24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2" h="2491">
                          <a:moveTo>
                            <a:pt x="1278" y="127"/>
                          </a:moveTo>
                          <a:lnTo>
                            <a:pt x="1247" y="85"/>
                          </a:lnTo>
                          <a:lnTo>
                            <a:pt x="1197" y="48"/>
                          </a:lnTo>
                          <a:lnTo>
                            <a:pt x="1143" y="25"/>
                          </a:lnTo>
                          <a:lnTo>
                            <a:pt x="1090" y="9"/>
                          </a:lnTo>
                          <a:lnTo>
                            <a:pt x="1017" y="0"/>
                          </a:lnTo>
                          <a:lnTo>
                            <a:pt x="960" y="7"/>
                          </a:lnTo>
                          <a:lnTo>
                            <a:pt x="897" y="21"/>
                          </a:lnTo>
                          <a:lnTo>
                            <a:pt x="833" y="45"/>
                          </a:lnTo>
                          <a:lnTo>
                            <a:pt x="785" y="75"/>
                          </a:lnTo>
                          <a:lnTo>
                            <a:pt x="733" y="121"/>
                          </a:lnTo>
                          <a:lnTo>
                            <a:pt x="641" y="220"/>
                          </a:lnTo>
                          <a:lnTo>
                            <a:pt x="563" y="312"/>
                          </a:lnTo>
                          <a:lnTo>
                            <a:pt x="487" y="419"/>
                          </a:lnTo>
                          <a:lnTo>
                            <a:pt x="413" y="540"/>
                          </a:lnTo>
                          <a:lnTo>
                            <a:pt x="356" y="652"/>
                          </a:lnTo>
                          <a:lnTo>
                            <a:pt x="308" y="758"/>
                          </a:lnTo>
                          <a:lnTo>
                            <a:pt x="273" y="852"/>
                          </a:lnTo>
                          <a:lnTo>
                            <a:pt x="247" y="946"/>
                          </a:lnTo>
                          <a:lnTo>
                            <a:pt x="216" y="1043"/>
                          </a:lnTo>
                          <a:lnTo>
                            <a:pt x="184" y="1132"/>
                          </a:lnTo>
                          <a:lnTo>
                            <a:pt x="131" y="1286"/>
                          </a:lnTo>
                          <a:lnTo>
                            <a:pt x="74" y="1414"/>
                          </a:lnTo>
                          <a:lnTo>
                            <a:pt x="45" y="1485"/>
                          </a:lnTo>
                          <a:lnTo>
                            <a:pt x="25" y="1572"/>
                          </a:lnTo>
                          <a:lnTo>
                            <a:pt x="10" y="1677"/>
                          </a:lnTo>
                          <a:lnTo>
                            <a:pt x="0" y="1792"/>
                          </a:lnTo>
                          <a:lnTo>
                            <a:pt x="2" y="1902"/>
                          </a:lnTo>
                          <a:lnTo>
                            <a:pt x="24" y="2166"/>
                          </a:lnTo>
                          <a:lnTo>
                            <a:pt x="45" y="2322"/>
                          </a:lnTo>
                          <a:lnTo>
                            <a:pt x="56" y="2363"/>
                          </a:lnTo>
                          <a:lnTo>
                            <a:pt x="74" y="2400"/>
                          </a:lnTo>
                          <a:lnTo>
                            <a:pt x="96" y="2430"/>
                          </a:lnTo>
                          <a:lnTo>
                            <a:pt x="120" y="2451"/>
                          </a:lnTo>
                          <a:lnTo>
                            <a:pt x="146" y="2469"/>
                          </a:lnTo>
                          <a:lnTo>
                            <a:pt x="184" y="2481"/>
                          </a:lnTo>
                          <a:lnTo>
                            <a:pt x="228" y="2488"/>
                          </a:lnTo>
                          <a:lnTo>
                            <a:pt x="274" y="2491"/>
                          </a:lnTo>
                          <a:lnTo>
                            <a:pt x="333" y="2484"/>
                          </a:lnTo>
                          <a:lnTo>
                            <a:pt x="393" y="2469"/>
                          </a:lnTo>
                          <a:lnTo>
                            <a:pt x="520" y="2429"/>
                          </a:lnTo>
                          <a:lnTo>
                            <a:pt x="670" y="2379"/>
                          </a:lnTo>
                          <a:lnTo>
                            <a:pt x="741" y="2393"/>
                          </a:lnTo>
                          <a:lnTo>
                            <a:pt x="786" y="2399"/>
                          </a:lnTo>
                          <a:lnTo>
                            <a:pt x="840" y="2393"/>
                          </a:lnTo>
                          <a:lnTo>
                            <a:pt x="947" y="2372"/>
                          </a:lnTo>
                          <a:lnTo>
                            <a:pt x="1081" y="2337"/>
                          </a:lnTo>
                          <a:lnTo>
                            <a:pt x="1202" y="2301"/>
                          </a:lnTo>
                          <a:lnTo>
                            <a:pt x="1281" y="2273"/>
                          </a:lnTo>
                          <a:lnTo>
                            <a:pt x="1326" y="2253"/>
                          </a:lnTo>
                          <a:lnTo>
                            <a:pt x="1368" y="2226"/>
                          </a:lnTo>
                          <a:lnTo>
                            <a:pt x="1403" y="2185"/>
                          </a:lnTo>
                          <a:lnTo>
                            <a:pt x="1429" y="2138"/>
                          </a:lnTo>
                          <a:lnTo>
                            <a:pt x="1452" y="2082"/>
                          </a:lnTo>
                          <a:lnTo>
                            <a:pt x="1472" y="2024"/>
                          </a:lnTo>
                          <a:lnTo>
                            <a:pt x="1493" y="1931"/>
                          </a:lnTo>
                          <a:lnTo>
                            <a:pt x="1505" y="1858"/>
                          </a:lnTo>
                          <a:lnTo>
                            <a:pt x="1515" y="1784"/>
                          </a:lnTo>
                          <a:lnTo>
                            <a:pt x="1529" y="1669"/>
                          </a:lnTo>
                          <a:lnTo>
                            <a:pt x="1532" y="1593"/>
                          </a:lnTo>
                          <a:lnTo>
                            <a:pt x="1522" y="1491"/>
                          </a:lnTo>
                          <a:lnTo>
                            <a:pt x="1493" y="1343"/>
                          </a:lnTo>
                          <a:lnTo>
                            <a:pt x="1465" y="1150"/>
                          </a:lnTo>
                          <a:lnTo>
                            <a:pt x="1434" y="1010"/>
                          </a:lnTo>
                          <a:lnTo>
                            <a:pt x="1411" y="952"/>
                          </a:lnTo>
                          <a:lnTo>
                            <a:pt x="1385" y="899"/>
                          </a:lnTo>
                          <a:lnTo>
                            <a:pt x="1364" y="845"/>
                          </a:lnTo>
                          <a:lnTo>
                            <a:pt x="1349" y="802"/>
                          </a:lnTo>
                          <a:lnTo>
                            <a:pt x="1338" y="723"/>
                          </a:lnTo>
                          <a:lnTo>
                            <a:pt x="1359" y="612"/>
                          </a:lnTo>
                          <a:lnTo>
                            <a:pt x="1363" y="543"/>
                          </a:lnTo>
                          <a:lnTo>
                            <a:pt x="1357" y="474"/>
                          </a:lnTo>
                          <a:lnTo>
                            <a:pt x="1346" y="386"/>
                          </a:lnTo>
                          <a:lnTo>
                            <a:pt x="1326" y="269"/>
                          </a:lnTo>
                          <a:lnTo>
                            <a:pt x="1304" y="185"/>
                          </a:lnTo>
                          <a:lnTo>
                            <a:pt x="1278" y="12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3795" name="Group 96">
                      <a:extLst>
                        <a:ext uri="{FF2B5EF4-FFF2-40B4-BE49-F238E27FC236}">
                          <a16:creationId xmlns:a16="http://schemas.microsoft.com/office/drawing/2014/main" id="{9C06F1AC-AD81-4E09-A635-BD599B9C0DA1}"/>
                        </a:ext>
                      </a:extLst>
                    </p:cNvPr>
                    <p:cNvGrpSpPr>
                      <a:grpSpLocks/>
                    </p:cNvGrpSpPr>
                    <p:nvPr/>
                  </p:nvGrpSpPr>
                  <p:grpSpPr bwMode="auto">
                    <a:xfrm>
                      <a:off x="2512" y="612"/>
                      <a:ext cx="383" cy="314"/>
                      <a:chOff x="2512" y="612"/>
                      <a:chExt cx="383" cy="314"/>
                    </a:xfrm>
                  </p:grpSpPr>
                  <p:sp>
                    <p:nvSpPr>
                      <p:cNvPr id="63796" name="Freeform 97">
                        <a:extLst>
                          <a:ext uri="{FF2B5EF4-FFF2-40B4-BE49-F238E27FC236}">
                            <a16:creationId xmlns:a16="http://schemas.microsoft.com/office/drawing/2014/main" id="{3D245D46-BA54-49C9-BB12-F267D22B1BFD}"/>
                          </a:ext>
                        </a:extLst>
                      </p:cNvPr>
                      <p:cNvSpPr>
                        <a:spLocks/>
                      </p:cNvSpPr>
                      <p:nvPr/>
                    </p:nvSpPr>
                    <p:spPr bwMode="auto">
                      <a:xfrm>
                        <a:off x="2512" y="612"/>
                        <a:ext cx="383" cy="314"/>
                      </a:xfrm>
                      <a:custGeom>
                        <a:avLst/>
                        <a:gdLst>
                          <a:gd name="T0" fmla="*/ 9 w 1532"/>
                          <a:gd name="T1" fmla="*/ 0 h 1254"/>
                          <a:gd name="T2" fmla="*/ 8 w 1532"/>
                          <a:gd name="T3" fmla="*/ 3 h 1254"/>
                          <a:gd name="T4" fmla="*/ 5 w 1532"/>
                          <a:gd name="T5" fmla="*/ 11 h 1254"/>
                          <a:gd name="T6" fmla="*/ 3 w 1532"/>
                          <a:gd name="T7" fmla="*/ 16 h 1254"/>
                          <a:gd name="T8" fmla="*/ 1 w 1532"/>
                          <a:gd name="T9" fmla="*/ 21 h 1254"/>
                          <a:gd name="T10" fmla="*/ 1 w 1532"/>
                          <a:gd name="T11" fmla="*/ 28 h 1254"/>
                          <a:gd name="T12" fmla="*/ 0 w 1532"/>
                          <a:gd name="T13" fmla="*/ 35 h 1254"/>
                          <a:gd name="T14" fmla="*/ 0 w 1532"/>
                          <a:gd name="T15" fmla="*/ 42 h 1254"/>
                          <a:gd name="T16" fmla="*/ 1 w 1532"/>
                          <a:gd name="T17" fmla="*/ 58 h 1254"/>
                          <a:gd name="T18" fmla="*/ 3 w 1532"/>
                          <a:gd name="T19" fmla="*/ 68 h 1254"/>
                          <a:gd name="T20" fmla="*/ 3 w 1532"/>
                          <a:gd name="T21" fmla="*/ 71 h 1254"/>
                          <a:gd name="T22" fmla="*/ 5 w 1532"/>
                          <a:gd name="T23" fmla="*/ 73 h 1254"/>
                          <a:gd name="T24" fmla="*/ 6 w 1532"/>
                          <a:gd name="T25" fmla="*/ 75 h 1254"/>
                          <a:gd name="T26" fmla="*/ 7 w 1532"/>
                          <a:gd name="T27" fmla="*/ 76 h 1254"/>
                          <a:gd name="T28" fmla="*/ 9 w 1532"/>
                          <a:gd name="T29" fmla="*/ 77 h 1254"/>
                          <a:gd name="T30" fmla="*/ 12 w 1532"/>
                          <a:gd name="T31" fmla="*/ 78 h 1254"/>
                          <a:gd name="T32" fmla="*/ 14 w 1532"/>
                          <a:gd name="T33" fmla="*/ 78 h 1254"/>
                          <a:gd name="T34" fmla="*/ 17 w 1532"/>
                          <a:gd name="T35" fmla="*/ 79 h 1254"/>
                          <a:gd name="T36" fmla="*/ 21 w 1532"/>
                          <a:gd name="T37" fmla="*/ 78 h 1254"/>
                          <a:gd name="T38" fmla="*/ 24 w 1532"/>
                          <a:gd name="T39" fmla="*/ 77 h 1254"/>
                          <a:gd name="T40" fmla="*/ 33 w 1532"/>
                          <a:gd name="T41" fmla="*/ 75 h 1254"/>
                          <a:gd name="T42" fmla="*/ 42 w 1532"/>
                          <a:gd name="T43" fmla="*/ 72 h 1254"/>
                          <a:gd name="T44" fmla="*/ 46 w 1532"/>
                          <a:gd name="T45" fmla="*/ 73 h 1254"/>
                          <a:gd name="T46" fmla="*/ 49 w 1532"/>
                          <a:gd name="T47" fmla="*/ 73 h 1254"/>
                          <a:gd name="T48" fmla="*/ 52 w 1532"/>
                          <a:gd name="T49" fmla="*/ 73 h 1254"/>
                          <a:gd name="T50" fmla="*/ 59 w 1532"/>
                          <a:gd name="T51" fmla="*/ 71 h 1254"/>
                          <a:gd name="T52" fmla="*/ 68 w 1532"/>
                          <a:gd name="T53" fmla="*/ 69 h 1254"/>
                          <a:gd name="T54" fmla="*/ 75 w 1532"/>
                          <a:gd name="T55" fmla="*/ 67 h 1254"/>
                          <a:gd name="T56" fmla="*/ 80 w 1532"/>
                          <a:gd name="T57" fmla="*/ 65 h 1254"/>
                          <a:gd name="T58" fmla="*/ 83 w 1532"/>
                          <a:gd name="T59" fmla="*/ 64 h 1254"/>
                          <a:gd name="T60" fmla="*/ 86 w 1532"/>
                          <a:gd name="T61" fmla="*/ 62 h 1254"/>
                          <a:gd name="T62" fmla="*/ 88 w 1532"/>
                          <a:gd name="T63" fmla="*/ 60 h 1254"/>
                          <a:gd name="T64" fmla="*/ 89 w 1532"/>
                          <a:gd name="T65" fmla="*/ 57 h 1254"/>
                          <a:gd name="T66" fmla="*/ 91 w 1532"/>
                          <a:gd name="T67" fmla="*/ 53 h 1254"/>
                          <a:gd name="T68" fmla="*/ 92 w 1532"/>
                          <a:gd name="T69" fmla="*/ 49 h 1254"/>
                          <a:gd name="T70" fmla="*/ 93 w 1532"/>
                          <a:gd name="T71" fmla="*/ 44 h 1254"/>
                          <a:gd name="T72" fmla="*/ 94 w 1532"/>
                          <a:gd name="T73" fmla="*/ 39 h 1254"/>
                          <a:gd name="T74" fmla="*/ 95 w 1532"/>
                          <a:gd name="T75" fmla="*/ 34 h 1254"/>
                          <a:gd name="T76" fmla="*/ 96 w 1532"/>
                          <a:gd name="T77" fmla="*/ 27 h 1254"/>
                          <a:gd name="T78" fmla="*/ 96 w 1532"/>
                          <a:gd name="T79" fmla="*/ 22 h 1254"/>
                          <a:gd name="T80" fmla="*/ 95 w 1532"/>
                          <a:gd name="T81" fmla="*/ 16 h 1254"/>
                          <a:gd name="T82" fmla="*/ 95 w 1532"/>
                          <a:gd name="T83" fmla="*/ 12 h 1254"/>
                          <a:gd name="T84" fmla="*/ 93 w 1532"/>
                          <a:gd name="T85" fmla="*/ 12 h 1254"/>
                          <a:gd name="T86" fmla="*/ 90 w 1532"/>
                          <a:gd name="T87" fmla="*/ 13 h 1254"/>
                          <a:gd name="T88" fmla="*/ 87 w 1532"/>
                          <a:gd name="T89" fmla="*/ 13 h 1254"/>
                          <a:gd name="T90" fmla="*/ 81 w 1532"/>
                          <a:gd name="T91" fmla="*/ 13 h 1254"/>
                          <a:gd name="T92" fmla="*/ 76 w 1532"/>
                          <a:gd name="T93" fmla="*/ 13 h 1254"/>
                          <a:gd name="T94" fmla="*/ 69 w 1532"/>
                          <a:gd name="T95" fmla="*/ 13 h 1254"/>
                          <a:gd name="T96" fmla="*/ 63 w 1532"/>
                          <a:gd name="T97" fmla="*/ 14 h 1254"/>
                          <a:gd name="T98" fmla="*/ 57 w 1532"/>
                          <a:gd name="T99" fmla="*/ 13 h 1254"/>
                          <a:gd name="T100" fmla="*/ 52 w 1532"/>
                          <a:gd name="T101" fmla="*/ 13 h 1254"/>
                          <a:gd name="T102" fmla="*/ 48 w 1532"/>
                          <a:gd name="T103" fmla="*/ 13 h 1254"/>
                          <a:gd name="T104" fmla="*/ 44 w 1532"/>
                          <a:gd name="T105" fmla="*/ 12 h 1254"/>
                          <a:gd name="T106" fmla="*/ 40 w 1532"/>
                          <a:gd name="T107" fmla="*/ 12 h 1254"/>
                          <a:gd name="T108" fmla="*/ 36 w 1532"/>
                          <a:gd name="T109" fmla="*/ 10 h 1254"/>
                          <a:gd name="T110" fmla="*/ 31 w 1532"/>
                          <a:gd name="T111" fmla="*/ 9 h 1254"/>
                          <a:gd name="T112" fmla="*/ 26 w 1532"/>
                          <a:gd name="T113" fmla="*/ 7 h 1254"/>
                          <a:gd name="T114" fmla="*/ 22 w 1532"/>
                          <a:gd name="T115" fmla="*/ 5 h 1254"/>
                          <a:gd name="T116" fmla="*/ 17 w 1532"/>
                          <a:gd name="T117" fmla="*/ 3 h 1254"/>
                          <a:gd name="T118" fmla="*/ 13 w 1532"/>
                          <a:gd name="T119" fmla="*/ 1 h 1254"/>
                          <a:gd name="T120" fmla="*/ 11 w 1532"/>
                          <a:gd name="T121" fmla="*/ 0 h 1254"/>
                          <a:gd name="T122" fmla="*/ 9 w 1532"/>
                          <a:gd name="T123" fmla="*/ 0 h 1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254"/>
                          <a:gd name="T188" fmla="*/ 1532 w 1532"/>
                          <a:gd name="T189" fmla="*/ 1254 h 1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254">
                            <a:moveTo>
                              <a:pt x="147" y="0"/>
                            </a:moveTo>
                            <a:lnTo>
                              <a:pt x="131" y="50"/>
                            </a:lnTo>
                            <a:lnTo>
                              <a:pt x="74" y="179"/>
                            </a:lnTo>
                            <a:lnTo>
                              <a:pt x="45" y="250"/>
                            </a:lnTo>
                            <a:lnTo>
                              <a:pt x="25" y="336"/>
                            </a:lnTo>
                            <a:lnTo>
                              <a:pt x="9" y="440"/>
                            </a:lnTo>
                            <a:lnTo>
                              <a:pt x="0" y="555"/>
                            </a:lnTo>
                            <a:lnTo>
                              <a:pt x="2" y="667"/>
                            </a:lnTo>
                            <a:lnTo>
                              <a:pt x="24" y="931"/>
                            </a:lnTo>
                            <a:lnTo>
                              <a:pt x="45" y="1085"/>
                            </a:lnTo>
                            <a:lnTo>
                              <a:pt x="56" y="1127"/>
                            </a:lnTo>
                            <a:lnTo>
                              <a:pt x="74" y="1164"/>
                            </a:lnTo>
                            <a:lnTo>
                              <a:pt x="96" y="1194"/>
                            </a:lnTo>
                            <a:lnTo>
                              <a:pt x="120" y="1215"/>
                            </a:lnTo>
                            <a:lnTo>
                              <a:pt x="146" y="1233"/>
                            </a:lnTo>
                            <a:lnTo>
                              <a:pt x="184" y="1245"/>
                            </a:lnTo>
                            <a:lnTo>
                              <a:pt x="228" y="1252"/>
                            </a:lnTo>
                            <a:lnTo>
                              <a:pt x="274" y="1254"/>
                            </a:lnTo>
                            <a:lnTo>
                              <a:pt x="332" y="1247"/>
                            </a:lnTo>
                            <a:lnTo>
                              <a:pt x="393" y="1233"/>
                            </a:lnTo>
                            <a:lnTo>
                              <a:pt x="520" y="1192"/>
                            </a:lnTo>
                            <a:lnTo>
                              <a:pt x="670" y="1143"/>
                            </a:lnTo>
                            <a:lnTo>
                              <a:pt x="741" y="1157"/>
                            </a:lnTo>
                            <a:lnTo>
                              <a:pt x="786" y="1163"/>
                            </a:lnTo>
                            <a:lnTo>
                              <a:pt x="840" y="1157"/>
                            </a:lnTo>
                            <a:lnTo>
                              <a:pt x="947" y="1135"/>
                            </a:lnTo>
                            <a:lnTo>
                              <a:pt x="1081" y="1101"/>
                            </a:lnTo>
                            <a:lnTo>
                              <a:pt x="1202" y="1064"/>
                            </a:lnTo>
                            <a:lnTo>
                              <a:pt x="1280" y="1037"/>
                            </a:lnTo>
                            <a:lnTo>
                              <a:pt x="1326" y="1017"/>
                            </a:lnTo>
                            <a:lnTo>
                              <a:pt x="1368" y="989"/>
                            </a:lnTo>
                            <a:lnTo>
                              <a:pt x="1403" y="949"/>
                            </a:lnTo>
                            <a:lnTo>
                              <a:pt x="1429" y="902"/>
                            </a:lnTo>
                            <a:lnTo>
                              <a:pt x="1451" y="847"/>
                            </a:lnTo>
                            <a:lnTo>
                              <a:pt x="1472" y="788"/>
                            </a:lnTo>
                            <a:lnTo>
                              <a:pt x="1493" y="696"/>
                            </a:lnTo>
                            <a:lnTo>
                              <a:pt x="1505" y="622"/>
                            </a:lnTo>
                            <a:lnTo>
                              <a:pt x="1514" y="547"/>
                            </a:lnTo>
                            <a:lnTo>
                              <a:pt x="1529" y="433"/>
                            </a:lnTo>
                            <a:lnTo>
                              <a:pt x="1532" y="357"/>
                            </a:lnTo>
                            <a:lnTo>
                              <a:pt x="1522" y="256"/>
                            </a:lnTo>
                            <a:lnTo>
                              <a:pt x="1512" y="189"/>
                            </a:lnTo>
                            <a:lnTo>
                              <a:pt x="1481" y="193"/>
                            </a:lnTo>
                            <a:lnTo>
                              <a:pt x="1434" y="207"/>
                            </a:lnTo>
                            <a:lnTo>
                              <a:pt x="1386" y="212"/>
                            </a:lnTo>
                            <a:lnTo>
                              <a:pt x="1293" y="211"/>
                            </a:lnTo>
                            <a:lnTo>
                              <a:pt x="1215" y="207"/>
                            </a:lnTo>
                            <a:lnTo>
                              <a:pt x="1106" y="212"/>
                            </a:lnTo>
                            <a:lnTo>
                              <a:pt x="1008" y="214"/>
                            </a:lnTo>
                            <a:lnTo>
                              <a:pt x="916" y="212"/>
                            </a:lnTo>
                            <a:lnTo>
                              <a:pt x="838" y="208"/>
                            </a:lnTo>
                            <a:lnTo>
                              <a:pt x="771" y="205"/>
                            </a:lnTo>
                            <a:lnTo>
                              <a:pt x="696" y="194"/>
                            </a:lnTo>
                            <a:lnTo>
                              <a:pt x="640" y="182"/>
                            </a:lnTo>
                            <a:lnTo>
                              <a:pt x="568" y="155"/>
                            </a:lnTo>
                            <a:lnTo>
                              <a:pt x="504" y="136"/>
                            </a:lnTo>
                            <a:lnTo>
                              <a:pt x="423" y="111"/>
                            </a:lnTo>
                            <a:lnTo>
                              <a:pt x="344" y="79"/>
                            </a:lnTo>
                            <a:lnTo>
                              <a:pt x="271" y="48"/>
                            </a:lnTo>
                            <a:lnTo>
                              <a:pt x="208" y="15"/>
                            </a:lnTo>
                            <a:lnTo>
                              <a:pt x="174" y="2"/>
                            </a:lnTo>
                            <a:lnTo>
                              <a:pt x="147"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97" name="Freeform 98">
                        <a:extLst>
                          <a:ext uri="{FF2B5EF4-FFF2-40B4-BE49-F238E27FC236}">
                            <a16:creationId xmlns:a16="http://schemas.microsoft.com/office/drawing/2014/main" id="{35985FA9-7218-48EA-B93E-968750194A6B}"/>
                          </a:ext>
                        </a:extLst>
                      </p:cNvPr>
                      <p:cNvSpPr>
                        <a:spLocks/>
                      </p:cNvSpPr>
                      <p:nvPr/>
                    </p:nvSpPr>
                    <p:spPr bwMode="auto">
                      <a:xfrm>
                        <a:off x="2512" y="612"/>
                        <a:ext cx="176" cy="314"/>
                      </a:xfrm>
                      <a:custGeom>
                        <a:avLst/>
                        <a:gdLst>
                          <a:gd name="T0" fmla="*/ 9 w 707"/>
                          <a:gd name="T1" fmla="*/ 0 h 1254"/>
                          <a:gd name="T2" fmla="*/ 8 w 707"/>
                          <a:gd name="T3" fmla="*/ 3 h 1254"/>
                          <a:gd name="T4" fmla="*/ 4 w 707"/>
                          <a:gd name="T5" fmla="*/ 11 h 1254"/>
                          <a:gd name="T6" fmla="*/ 3 w 707"/>
                          <a:gd name="T7" fmla="*/ 16 h 1254"/>
                          <a:gd name="T8" fmla="*/ 1 w 707"/>
                          <a:gd name="T9" fmla="*/ 21 h 1254"/>
                          <a:gd name="T10" fmla="*/ 0 w 707"/>
                          <a:gd name="T11" fmla="*/ 28 h 1254"/>
                          <a:gd name="T12" fmla="*/ 0 w 707"/>
                          <a:gd name="T13" fmla="*/ 35 h 1254"/>
                          <a:gd name="T14" fmla="*/ 0 w 707"/>
                          <a:gd name="T15" fmla="*/ 42 h 1254"/>
                          <a:gd name="T16" fmla="*/ 1 w 707"/>
                          <a:gd name="T17" fmla="*/ 58 h 1254"/>
                          <a:gd name="T18" fmla="*/ 3 w 707"/>
                          <a:gd name="T19" fmla="*/ 68 h 1254"/>
                          <a:gd name="T20" fmla="*/ 3 w 707"/>
                          <a:gd name="T21" fmla="*/ 71 h 1254"/>
                          <a:gd name="T22" fmla="*/ 4 w 707"/>
                          <a:gd name="T23" fmla="*/ 73 h 1254"/>
                          <a:gd name="T24" fmla="*/ 6 w 707"/>
                          <a:gd name="T25" fmla="*/ 75 h 1254"/>
                          <a:gd name="T26" fmla="*/ 7 w 707"/>
                          <a:gd name="T27" fmla="*/ 76 h 1254"/>
                          <a:gd name="T28" fmla="*/ 9 w 707"/>
                          <a:gd name="T29" fmla="*/ 77 h 1254"/>
                          <a:gd name="T30" fmla="*/ 11 w 707"/>
                          <a:gd name="T31" fmla="*/ 78 h 1254"/>
                          <a:gd name="T32" fmla="*/ 14 w 707"/>
                          <a:gd name="T33" fmla="*/ 78 h 1254"/>
                          <a:gd name="T34" fmla="*/ 17 w 707"/>
                          <a:gd name="T35" fmla="*/ 79 h 1254"/>
                          <a:gd name="T36" fmla="*/ 20 w 707"/>
                          <a:gd name="T37" fmla="*/ 78 h 1254"/>
                          <a:gd name="T38" fmla="*/ 24 w 707"/>
                          <a:gd name="T39" fmla="*/ 77 h 1254"/>
                          <a:gd name="T40" fmla="*/ 32 w 707"/>
                          <a:gd name="T41" fmla="*/ 75 h 1254"/>
                          <a:gd name="T42" fmla="*/ 42 w 707"/>
                          <a:gd name="T43" fmla="*/ 72 h 1254"/>
                          <a:gd name="T44" fmla="*/ 42 w 707"/>
                          <a:gd name="T45" fmla="*/ 71 h 1254"/>
                          <a:gd name="T46" fmla="*/ 43 w 707"/>
                          <a:gd name="T47" fmla="*/ 70 h 1254"/>
                          <a:gd name="T48" fmla="*/ 44 w 707"/>
                          <a:gd name="T49" fmla="*/ 68 h 1254"/>
                          <a:gd name="T50" fmla="*/ 44 w 707"/>
                          <a:gd name="T51" fmla="*/ 67 h 1254"/>
                          <a:gd name="T52" fmla="*/ 43 w 707"/>
                          <a:gd name="T53" fmla="*/ 64 h 1254"/>
                          <a:gd name="T54" fmla="*/ 40 w 707"/>
                          <a:gd name="T55" fmla="*/ 59 h 1254"/>
                          <a:gd name="T56" fmla="*/ 36 w 707"/>
                          <a:gd name="T57" fmla="*/ 51 h 1254"/>
                          <a:gd name="T58" fmla="*/ 34 w 707"/>
                          <a:gd name="T59" fmla="*/ 47 h 1254"/>
                          <a:gd name="T60" fmla="*/ 31 w 707"/>
                          <a:gd name="T61" fmla="*/ 42 h 1254"/>
                          <a:gd name="T62" fmla="*/ 29 w 707"/>
                          <a:gd name="T63" fmla="*/ 37 h 1254"/>
                          <a:gd name="T64" fmla="*/ 26 w 707"/>
                          <a:gd name="T65" fmla="*/ 32 h 1254"/>
                          <a:gd name="T66" fmla="*/ 23 w 707"/>
                          <a:gd name="T67" fmla="*/ 28 h 1254"/>
                          <a:gd name="T68" fmla="*/ 21 w 707"/>
                          <a:gd name="T69" fmla="*/ 23 h 1254"/>
                          <a:gd name="T70" fmla="*/ 18 w 707"/>
                          <a:gd name="T71" fmla="*/ 17 h 1254"/>
                          <a:gd name="T72" fmla="*/ 15 w 707"/>
                          <a:gd name="T73" fmla="*/ 12 h 1254"/>
                          <a:gd name="T74" fmla="*/ 12 w 707"/>
                          <a:gd name="T75" fmla="*/ 7 h 1254"/>
                          <a:gd name="T76" fmla="*/ 11 w 707"/>
                          <a:gd name="T77" fmla="*/ 3 h 1254"/>
                          <a:gd name="T78" fmla="*/ 10 w 707"/>
                          <a:gd name="T79" fmla="*/ 1 h 1254"/>
                          <a:gd name="T80" fmla="*/ 9 w 707"/>
                          <a:gd name="T81" fmla="*/ 0 h 1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7"/>
                          <a:gd name="T124" fmla="*/ 0 h 1254"/>
                          <a:gd name="T125" fmla="*/ 707 w 707"/>
                          <a:gd name="T126" fmla="*/ 1254 h 1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7" h="1254">
                            <a:moveTo>
                              <a:pt x="147" y="0"/>
                            </a:moveTo>
                            <a:lnTo>
                              <a:pt x="131" y="50"/>
                            </a:lnTo>
                            <a:lnTo>
                              <a:pt x="74" y="179"/>
                            </a:lnTo>
                            <a:lnTo>
                              <a:pt x="45" y="250"/>
                            </a:lnTo>
                            <a:lnTo>
                              <a:pt x="25" y="336"/>
                            </a:lnTo>
                            <a:lnTo>
                              <a:pt x="9" y="440"/>
                            </a:lnTo>
                            <a:lnTo>
                              <a:pt x="0" y="555"/>
                            </a:lnTo>
                            <a:lnTo>
                              <a:pt x="2" y="667"/>
                            </a:lnTo>
                            <a:lnTo>
                              <a:pt x="24" y="931"/>
                            </a:lnTo>
                            <a:lnTo>
                              <a:pt x="45" y="1085"/>
                            </a:lnTo>
                            <a:lnTo>
                              <a:pt x="56" y="1127"/>
                            </a:lnTo>
                            <a:lnTo>
                              <a:pt x="74" y="1164"/>
                            </a:lnTo>
                            <a:lnTo>
                              <a:pt x="96" y="1194"/>
                            </a:lnTo>
                            <a:lnTo>
                              <a:pt x="120" y="1215"/>
                            </a:lnTo>
                            <a:lnTo>
                              <a:pt x="146" y="1233"/>
                            </a:lnTo>
                            <a:lnTo>
                              <a:pt x="183" y="1245"/>
                            </a:lnTo>
                            <a:lnTo>
                              <a:pt x="227" y="1252"/>
                            </a:lnTo>
                            <a:lnTo>
                              <a:pt x="273" y="1254"/>
                            </a:lnTo>
                            <a:lnTo>
                              <a:pt x="331" y="1247"/>
                            </a:lnTo>
                            <a:lnTo>
                              <a:pt x="393" y="1233"/>
                            </a:lnTo>
                            <a:lnTo>
                              <a:pt x="520" y="1192"/>
                            </a:lnTo>
                            <a:lnTo>
                              <a:pt x="669" y="1143"/>
                            </a:lnTo>
                            <a:lnTo>
                              <a:pt x="683" y="1131"/>
                            </a:lnTo>
                            <a:lnTo>
                              <a:pt x="700" y="1109"/>
                            </a:lnTo>
                            <a:lnTo>
                              <a:pt x="704" y="1090"/>
                            </a:lnTo>
                            <a:lnTo>
                              <a:pt x="707" y="1062"/>
                            </a:lnTo>
                            <a:lnTo>
                              <a:pt x="694" y="1027"/>
                            </a:lnTo>
                            <a:lnTo>
                              <a:pt x="647" y="943"/>
                            </a:lnTo>
                            <a:lnTo>
                              <a:pt x="581" y="819"/>
                            </a:lnTo>
                            <a:lnTo>
                              <a:pt x="546" y="755"/>
                            </a:lnTo>
                            <a:lnTo>
                              <a:pt x="501" y="668"/>
                            </a:lnTo>
                            <a:lnTo>
                              <a:pt x="461" y="596"/>
                            </a:lnTo>
                            <a:lnTo>
                              <a:pt x="418" y="517"/>
                            </a:lnTo>
                            <a:lnTo>
                              <a:pt x="379" y="443"/>
                            </a:lnTo>
                            <a:lnTo>
                              <a:pt x="340" y="371"/>
                            </a:lnTo>
                            <a:lnTo>
                              <a:pt x="286" y="274"/>
                            </a:lnTo>
                            <a:lnTo>
                              <a:pt x="241" y="188"/>
                            </a:lnTo>
                            <a:lnTo>
                              <a:pt x="198" y="106"/>
                            </a:lnTo>
                            <a:lnTo>
                              <a:pt x="174" y="53"/>
                            </a:lnTo>
                            <a:lnTo>
                              <a:pt x="159" y="21"/>
                            </a:lnTo>
                            <a:lnTo>
                              <a:pt x="147"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3793" name="Freeform 99">
                    <a:extLst>
                      <a:ext uri="{FF2B5EF4-FFF2-40B4-BE49-F238E27FC236}">
                        <a16:creationId xmlns:a16="http://schemas.microsoft.com/office/drawing/2014/main" id="{7D77F802-FC85-4C1E-AD6F-4DD4F4FF5D2F}"/>
                      </a:ext>
                    </a:extLst>
                  </p:cNvPr>
                  <p:cNvSpPr>
                    <a:spLocks/>
                  </p:cNvSpPr>
                  <p:nvPr/>
                </p:nvSpPr>
                <p:spPr bwMode="auto">
                  <a:xfrm>
                    <a:off x="2777" y="444"/>
                    <a:ext cx="72" cy="61"/>
                  </a:xfrm>
                  <a:custGeom>
                    <a:avLst/>
                    <a:gdLst>
                      <a:gd name="T0" fmla="*/ 18 w 285"/>
                      <a:gd name="T1" fmla="*/ 15 h 244"/>
                      <a:gd name="T2" fmla="*/ 16 w 285"/>
                      <a:gd name="T3" fmla="*/ 15 h 244"/>
                      <a:gd name="T4" fmla="*/ 14 w 285"/>
                      <a:gd name="T5" fmla="*/ 13 h 244"/>
                      <a:gd name="T6" fmla="*/ 11 w 285"/>
                      <a:gd name="T7" fmla="*/ 11 h 244"/>
                      <a:gd name="T8" fmla="*/ 10 w 285"/>
                      <a:gd name="T9" fmla="*/ 10 h 244"/>
                      <a:gd name="T10" fmla="*/ 9 w 285"/>
                      <a:gd name="T11" fmla="*/ 8 h 244"/>
                      <a:gd name="T12" fmla="*/ 8 w 285"/>
                      <a:gd name="T13" fmla="*/ 6 h 244"/>
                      <a:gd name="T14" fmla="*/ 7 w 285"/>
                      <a:gd name="T15" fmla="*/ 5 h 244"/>
                      <a:gd name="T16" fmla="*/ 6 w 285"/>
                      <a:gd name="T17" fmla="*/ 3 h 244"/>
                      <a:gd name="T18" fmla="*/ 4 w 285"/>
                      <a:gd name="T19" fmla="*/ 2 h 244"/>
                      <a:gd name="T20" fmla="*/ 3 w 285"/>
                      <a:gd name="T21" fmla="*/ 1 h 244"/>
                      <a:gd name="T22" fmla="*/ 0 w 285"/>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244"/>
                      <a:gd name="T38" fmla="*/ 285 w 285"/>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244">
                        <a:moveTo>
                          <a:pt x="285" y="244"/>
                        </a:moveTo>
                        <a:lnTo>
                          <a:pt x="253" y="230"/>
                        </a:lnTo>
                        <a:lnTo>
                          <a:pt x="217" y="209"/>
                        </a:lnTo>
                        <a:lnTo>
                          <a:pt x="175" y="178"/>
                        </a:lnTo>
                        <a:lnTo>
                          <a:pt x="152" y="153"/>
                        </a:lnTo>
                        <a:lnTo>
                          <a:pt x="137" y="128"/>
                        </a:lnTo>
                        <a:lnTo>
                          <a:pt x="121" y="99"/>
                        </a:lnTo>
                        <a:lnTo>
                          <a:pt x="103" y="70"/>
                        </a:lnTo>
                        <a:lnTo>
                          <a:pt x="86" y="47"/>
                        </a:lnTo>
                        <a:lnTo>
                          <a:pt x="65" y="32"/>
                        </a:lnTo>
                        <a:lnTo>
                          <a:pt x="39" y="15"/>
                        </a:lnTo>
                        <a:lnTo>
                          <a:pt x="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785" name="Group 100">
                  <a:extLst>
                    <a:ext uri="{FF2B5EF4-FFF2-40B4-BE49-F238E27FC236}">
                      <a16:creationId xmlns:a16="http://schemas.microsoft.com/office/drawing/2014/main" id="{F92B0FA0-678B-4BB4-9468-2D34ACE62D13}"/>
                    </a:ext>
                  </a:extLst>
                </p:cNvPr>
                <p:cNvGrpSpPr>
                  <a:grpSpLocks/>
                </p:cNvGrpSpPr>
                <p:nvPr/>
              </p:nvGrpSpPr>
              <p:grpSpPr bwMode="auto">
                <a:xfrm>
                  <a:off x="2969" y="300"/>
                  <a:ext cx="383" cy="624"/>
                  <a:chOff x="2969" y="300"/>
                  <a:chExt cx="383" cy="624"/>
                </a:xfrm>
              </p:grpSpPr>
              <p:grpSp>
                <p:nvGrpSpPr>
                  <p:cNvPr id="63786" name="Group 101">
                    <a:extLst>
                      <a:ext uri="{FF2B5EF4-FFF2-40B4-BE49-F238E27FC236}">
                        <a16:creationId xmlns:a16="http://schemas.microsoft.com/office/drawing/2014/main" id="{73A96953-A0B6-4F2C-9580-57EABCE5BD79}"/>
                      </a:ext>
                    </a:extLst>
                  </p:cNvPr>
                  <p:cNvGrpSpPr>
                    <a:grpSpLocks/>
                  </p:cNvGrpSpPr>
                  <p:nvPr/>
                </p:nvGrpSpPr>
                <p:grpSpPr bwMode="auto">
                  <a:xfrm>
                    <a:off x="2969" y="300"/>
                    <a:ext cx="383" cy="624"/>
                    <a:chOff x="2969" y="300"/>
                    <a:chExt cx="383" cy="624"/>
                  </a:xfrm>
                </p:grpSpPr>
                <p:sp>
                  <p:nvSpPr>
                    <p:cNvPr id="63788" name="Freeform 102">
                      <a:extLst>
                        <a:ext uri="{FF2B5EF4-FFF2-40B4-BE49-F238E27FC236}">
                          <a16:creationId xmlns:a16="http://schemas.microsoft.com/office/drawing/2014/main" id="{196D7030-EDF0-414A-B80D-97B6E4E772EA}"/>
                        </a:ext>
                      </a:extLst>
                    </p:cNvPr>
                    <p:cNvSpPr>
                      <a:spLocks/>
                    </p:cNvSpPr>
                    <p:nvPr/>
                  </p:nvSpPr>
                  <p:spPr bwMode="auto">
                    <a:xfrm>
                      <a:off x="2969" y="300"/>
                      <a:ext cx="383" cy="623"/>
                    </a:xfrm>
                    <a:custGeom>
                      <a:avLst/>
                      <a:gdLst>
                        <a:gd name="T0" fmla="*/ 18 w 1532"/>
                        <a:gd name="T1" fmla="*/ 5 h 2491"/>
                        <a:gd name="T2" fmla="*/ 24 w 1532"/>
                        <a:gd name="T3" fmla="*/ 2 h 2491"/>
                        <a:gd name="T4" fmla="*/ 32 w 1532"/>
                        <a:gd name="T5" fmla="*/ 0 h 2491"/>
                        <a:gd name="T6" fmla="*/ 40 w 1532"/>
                        <a:gd name="T7" fmla="*/ 1 h 2491"/>
                        <a:gd name="T8" fmla="*/ 47 w 1532"/>
                        <a:gd name="T9" fmla="*/ 5 h 2491"/>
                        <a:gd name="T10" fmla="*/ 56 w 1532"/>
                        <a:gd name="T11" fmla="*/ 14 h 2491"/>
                        <a:gd name="T12" fmla="*/ 65 w 1532"/>
                        <a:gd name="T13" fmla="*/ 26 h 2491"/>
                        <a:gd name="T14" fmla="*/ 74 w 1532"/>
                        <a:gd name="T15" fmla="*/ 41 h 2491"/>
                        <a:gd name="T16" fmla="*/ 79 w 1532"/>
                        <a:gd name="T17" fmla="*/ 53 h 2491"/>
                        <a:gd name="T18" fmla="*/ 82 w 1532"/>
                        <a:gd name="T19" fmla="*/ 65 h 2491"/>
                        <a:gd name="T20" fmla="*/ 88 w 1532"/>
                        <a:gd name="T21" fmla="*/ 80 h 2491"/>
                        <a:gd name="T22" fmla="*/ 93 w 1532"/>
                        <a:gd name="T23" fmla="*/ 93 h 2491"/>
                        <a:gd name="T24" fmla="*/ 95 w 1532"/>
                        <a:gd name="T25" fmla="*/ 105 h 2491"/>
                        <a:gd name="T26" fmla="*/ 96 w 1532"/>
                        <a:gd name="T27" fmla="*/ 119 h 2491"/>
                        <a:gd name="T28" fmla="*/ 93 w 1532"/>
                        <a:gd name="T29" fmla="*/ 145 h 2491"/>
                        <a:gd name="T30" fmla="*/ 91 w 1532"/>
                        <a:gd name="T31" fmla="*/ 150 h 2491"/>
                        <a:gd name="T32" fmla="*/ 88 w 1532"/>
                        <a:gd name="T33" fmla="*/ 153 h 2491"/>
                        <a:gd name="T34" fmla="*/ 84 w 1532"/>
                        <a:gd name="T35" fmla="*/ 155 h 2491"/>
                        <a:gd name="T36" fmla="*/ 79 w 1532"/>
                        <a:gd name="T37" fmla="*/ 156 h 2491"/>
                        <a:gd name="T38" fmla="*/ 71 w 1532"/>
                        <a:gd name="T39" fmla="*/ 154 h 2491"/>
                        <a:gd name="T40" fmla="*/ 54 w 1532"/>
                        <a:gd name="T41" fmla="*/ 149 h 2491"/>
                        <a:gd name="T42" fmla="*/ 47 w 1532"/>
                        <a:gd name="T43" fmla="*/ 150 h 2491"/>
                        <a:gd name="T44" fmla="*/ 37 w 1532"/>
                        <a:gd name="T45" fmla="*/ 148 h 2491"/>
                        <a:gd name="T46" fmla="*/ 21 w 1532"/>
                        <a:gd name="T47" fmla="*/ 144 h 2491"/>
                        <a:gd name="T48" fmla="*/ 13 w 1532"/>
                        <a:gd name="T49" fmla="*/ 141 h 2491"/>
                        <a:gd name="T50" fmla="*/ 8 w 1532"/>
                        <a:gd name="T51" fmla="*/ 137 h 2491"/>
                        <a:gd name="T52" fmla="*/ 5 w 1532"/>
                        <a:gd name="T53" fmla="*/ 130 h 2491"/>
                        <a:gd name="T54" fmla="*/ 3 w 1532"/>
                        <a:gd name="T55" fmla="*/ 121 h 2491"/>
                        <a:gd name="T56" fmla="*/ 1 w 1532"/>
                        <a:gd name="T57" fmla="*/ 112 h 2491"/>
                        <a:gd name="T58" fmla="*/ 0 w 1532"/>
                        <a:gd name="T59" fmla="*/ 100 h 2491"/>
                        <a:gd name="T60" fmla="*/ 3 w 1532"/>
                        <a:gd name="T61" fmla="*/ 84 h 2491"/>
                        <a:gd name="T62" fmla="*/ 6 w 1532"/>
                        <a:gd name="T63" fmla="*/ 63 h 2491"/>
                        <a:gd name="T64" fmla="*/ 9 w 1532"/>
                        <a:gd name="T65" fmla="*/ 56 h 2491"/>
                        <a:gd name="T66" fmla="*/ 12 w 1532"/>
                        <a:gd name="T67" fmla="*/ 50 h 2491"/>
                        <a:gd name="T68" fmla="*/ 11 w 1532"/>
                        <a:gd name="T69" fmla="*/ 38 h 2491"/>
                        <a:gd name="T70" fmla="*/ 11 w 1532"/>
                        <a:gd name="T71" fmla="*/ 30 h 2491"/>
                        <a:gd name="T72" fmla="*/ 13 w 1532"/>
                        <a:gd name="T73" fmla="*/ 17 h 2491"/>
                        <a:gd name="T74" fmla="*/ 16 w 1532"/>
                        <a:gd name="T75" fmla="*/ 8 h 24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2"/>
                        <a:gd name="T115" fmla="*/ 0 h 2491"/>
                        <a:gd name="T116" fmla="*/ 1532 w 1532"/>
                        <a:gd name="T117" fmla="*/ 2491 h 24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2" h="2491">
                          <a:moveTo>
                            <a:pt x="254" y="127"/>
                          </a:moveTo>
                          <a:lnTo>
                            <a:pt x="285" y="85"/>
                          </a:lnTo>
                          <a:lnTo>
                            <a:pt x="335" y="48"/>
                          </a:lnTo>
                          <a:lnTo>
                            <a:pt x="390" y="25"/>
                          </a:lnTo>
                          <a:lnTo>
                            <a:pt x="442" y="9"/>
                          </a:lnTo>
                          <a:lnTo>
                            <a:pt x="515" y="0"/>
                          </a:lnTo>
                          <a:lnTo>
                            <a:pt x="573" y="7"/>
                          </a:lnTo>
                          <a:lnTo>
                            <a:pt x="635" y="21"/>
                          </a:lnTo>
                          <a:lnTo>
                            <a:pt x="700" y="45"/>
                          </a:lnTo>
                          <a:lnTo>
                            <a:pt x="747" y="74"/>
                          </a:lnTo>
                          <a:lnTo>
                            <a:pt x="799" y="121"/>
                          </a:lnTo>
                          <a:lnTo>
                            <a:pt x="891" y="219"/>
                          </a:lnTo>
                          <a:lnTo>
                            <a:pt x="969" y="312"/>
                          </a:lnTo>
                          <a:lnTo>
                            <a:pt x="1045" y="419"/>
                          </a:lnTo>
                          <a:lnTo>
                            <a:pt x="1119" y="540"/>
                          </a:lnTo>
                          <a:lnTo>
                            <a:pt x="1176" y="652"/>
                          </a:lnTo>
                          <a:lnTo>
                            <a:pt x="1225" y="758"/>
                          </a:lnTo>
                          <a:lnTo>
                            <a:pt x="1259" y="852"/>
                          </a:lnTo>
                          <a:lnTo>
                            <a:pt x="1285" y="946"/>
                          </a:lnTo>
                          <a:lnTo>
                            <a:pt x="1316" y="1043"/>
                          </a:lnTo>
                          <a:lnTo>
                            <a:pt x="1348" y="1132"/>
                          </a:lnTo>
                          <a:lnTo>
                            <a:pt x="1402" y="1285"/>
                          </a:lnTo>
                          <a:lnTo>
                            <a:pt x="1459" y="1414"/>
                          </a:lnTo>
                          <a:lnTo>
                            <a:pt x="1487" y="1485"/>
                          </a:lnTo>
                          <a:lnTo>
                            <a:pt x="1507" y="1572"/>
                          </a:lnTo>
                          <a:lnTo>
                            <a:pt x="1523" y="1676"/>
                          </a:lnTo>
                          <a:lnTo>
                            <a:pt x="1532" y="1792"/>
                          </a:lnTo>
                          <a:lnTo>
                            <a:pt x="1530" y="1902"/>
                          </a:lnTo>
                          <a:lnTo>
                            <a:pt x="1509" y="2166"/>
                          </a:lnTo>
                          <a:lnTo>
                            <a:pt x="1487" y="2322"/>
                          </a:lnTo>
                          <a:lnTo>
                            <a:pt x="1476" y="2363"/>
                          </a:lnTo>
                          <a:lnTo>
                            <a:pt x="1459" y="2400"/>
                          </a:lnTo>
                          <a:lnTo>
                            <a:pt x="1436" y="2430"/>
                          </a:lnTo>
                          <a:lnTo>
                            <a:pt x="1412" y="2451"/>
                          </a:lnTo>
                          <a:lnTo>
                            <a:pt x="1386" y="2469"/>
                          </a:lnTo>
                          <a:lnTo>
                            <a:pt x="1348" y="2481"/>
                          </a:lnTo>
                          <a:lnTo>
                            <a:pt x="1304" y="2488"/>
                          </a:lnTo>
                          <a:lnTo>
                            <a:pt x="1258" y="2491"/>
                          </a:lnTo>
                          <a:lnTo>
                            <a:pt x="1200" y="2483"/>
                          </a:lnTo>
                          <a:lnTo>
                            <a:pt x="1139" y="2469"/>
                          </a:lnTo>
                          <a:lnTo>
                            <a:pt x="1012" y="2429"/>
                          </a:lnTo>
                          <a:lnTo>
                            <a:pt x="862" y="2379"/>
                          </a:lnTo>
                          <a:lnTo>
                            <a:pt x="791" y="2393"/>
                          </a:lnTo>
                          <a:lnTo>
                            <a:pt x="746" y="2399"/>
                          </a:lnTo>
                          <a:lnTo>
                            <a:pt x="692" y="2393"/>
                          </a:lnTo>
                          <a:lnTo>
                            <a:pt x="586" y="2372"/>
                          </a:lnTo>
                          <a:lnTo>
                            <a:pt x="451" y="2337"/>
                          </a:lnTo>
                          <a:lnTo>
                            <a:pt x="330" y="2300"/>
                          </a:lnTo>
                          <a:lnTo>
                            <a:pt x="252" y="2273"/>
                          </a:lnTo>
                          <a:lnTo>
                            <a:pt x="207" y="2253"/>
                          </a:lnTo>
                          <a:lnTo>
                            <a:pt x="164" y="2226"/>
                          </a:lnTo>
                          <a:lnTo>
                            <a:pt x="129" y="2185"/>
                          </a:lnTo>
                          <a:lnTo>
                            <a:pt x="103" y="2138"/>
                          </a:lnTo>
                          <a:lnTo>
                            <a:pt x="81" y="2082"/>
                          </a:lnTo>
                          <a:lnTo>
                            <a:pt x="61" y="2023"/>
                          </a:lnTo>
                          <a:lnTo>
                            <a:pt x="39" y="1931"/>
                          </a:lnTo>
                          <a:lnTo>
                            <a:pt x="27" y="1858"/>
                          </a:lnTo>
                          <a:lnTo>
                            <a:pt x="18" y="1783"/>
                          </a:lnTo>
                          <a:lnTo>
                            <a:pt x="4" y="1669"/>
                          </a:lnTo>
                          <a:lnTo>
                            <a:pt x="0" y="1593"/>
                          </a:lnTo>
                          <a:lnTo>
                            <a:pt x="11" y="1491"/>
                          </a:lnTo>
                          <a:lnTo>
                            <a:pt x="39" y="1343"/>
                          </a:lnTo>
                          <a:lnTo>
                            <a:pt x="68" y="1150"/>
                          </a:lnTo>
                          <a:lnTo>
                            <a:pt x="99" y="1010"/>
                          </a:lnTo>
                          <a:lnTo>
                            <a:pt x="121" y="952"/>
                          </a:lnTo>
                          <a:lnTo>
                            <a:pt x="147" y="899"/>
                          </a:lnTo>
                          <a:lnTo>
                            <a:pt x="169" y="845"/>
                          </a:lnTo>
                          <a:lnTo>
                            <a:pt x="183" y="802"/>
                          </a:lnTo>
                          <a:lnTo>
                            <a:pt x="195" y="723"/>
                          </a:lnTo>
                          <a:lnTo>
                            <a:pt x="173" y="612"/>
                          </a:lnTo>
                          <a:lnTo>
                            <a:pt x="170" y="543"/>
                          </a:lnTo>
                          <a:lnTo>
                            <a:pt x="176" y="474"/>
                          </a:lnTo>
                          <a:lnTo>
                            <a:pt x="186" y="386"/>
                          </a:lnTo>
                          <a:lnTo>
                            <a:pt x="207" y="269"/>
                          </a:lnTo>
                          <a:lnTo>
                            <a:pt x="228" y="185"/>
                          </a:lnTo>
                          <a:lnTo>
                            <a:pt x="254" y="12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3789" name="Group 103">
                      <a:extLst>
                        <a:ext uri="{FF2B5EF4-FFF2-40B4-BE49-F238E27FC236}">
                          <a16:creationId xmlns:a16="http://schemas.microsoft.com/office/drawing/2014/main" id="{FF323F5C-4283-4EA4-ACC3-918CDB8B493C}"/>
                        </a:ext>
                      </a:extLst>
                    </p:cNvPr>
                    <p:cNvGrpSpPr>
                      <a:grpSpLocks/>
                    </p:cNvGrpSpPr>
                    <p:nvPr/>
                  </p:nvGrpSpPr>
                  <p:grpSpPr bwMode="auto">
                    <a:xfrm>
                      <a:off x="2969" y="610"/>
                      <a:ext cx="383" cy="314"/>
                      <a:chOff x="2969" y="610"/>
                      <a:chExt cx="383" cy="314"/>
                    </a:xfrm>
                  </p:grpSpPr>
                  <p:sp>
                    <p:nvSpPr>
                      <p:cNvPr id="63790" name="Freeform 104">
                        <a:extLst>
                          <a:ext uri="{FF2B5EF4-FFF2-40B4-BE49-F238E27FC236}">
                            <a16:creationId xmlns:a16="http://schemas.microsoft.com/office/drawing/2014/main" id="{B10BE75B-1F88-4500-862B-C8814308A53A}"/>
                          </a:ext>
                        </a:extLst>
                      </p:cNvPr>
                      <p:cNvSpPr>
                        <a:spLocks/>
                      </p:cNvSpPr>
                      <p:nvPr/>
                    </p:nvSpPr>
                    <p:spPr bwMode="auto">
                      <a:xfrm>
                        <a:off x="2969" y="610"/>
                        <a:ext cx="383" cy="314"/>
                      </a:xfrm>
                      <a:custGeom>
                        <a:avLst/>
                        <a:gdLst>
                          <a:gd name="T0" fmla="*/ 87 w 1532"/>
                          <a:gd name="T1" fmla="*/ 0 h 1254"/>
                          <a:gd name="T2" fmla="*/ 88 w 1532"/>
                          <a:gd name="T3" fmla="*/ 3 h 1254"/>
                          <a:gd name="T4" fmla="*/ 91 w 1532"/>
                          <a:gd name="T5" fmla="*/ 11 h 1254"/>
                          <a:gd name="T6" fmla="*/ 93 w 1532"/>
                          <a:gd name="T7" fmla="*/ 16 h 1254"/>
                          <a:gd name="T8" fmla="*/ 94 w 1532"/>
                          <a:gd name="T9" fmla="*/ 21 h 1254"/>
                          <a:gd name="T10" fmla="*/ 95 w 1532"/>
                          <a:gd name="T11" fmla="*/ 28 h 1254"/>
                          <a:gd name="T12" fmla="*/ 96 w 1532"/>
                          <a:gd name="T13" fmla="*/ 35 h 1254"/>
                          <a:gd name="T14" fmla="*/ 96 w 1532"/>
                          <a:gd name="T15" fmla="*/ 42 h 1254"/>
                          <a:gd name="T16" fmla="*/ 94 w 1532"/>
                          <a:gd name="T17" fmla="*/ 58 h 1254"/>
                          <a:gd name="T18" fmla="*/ 93 w 1532"/>
                          <a:gd name="T19" fmla="*/ 68 h 1254"/>
                          <a:gd name="T20" fmla="*/ 92 w 1532"/>
                          <a:gd name="T21" fmla="*/ 71 h 1254"/>
                          <a:gd name="T22" fmla="*/ 91 w 1532"/>
                          <a:gd name="T23" fmla="*/ 73 h 1254"/>
                          <a:gd name="T24" fmla="*/ 90 w 1532"/>
                          <a:gd name="T25" fmla="*/ 75 h 1254"/>
                          <a:gd name="T26" fmla="*/ 88 w 1532"/>
                          <a:gd name="T27" fmla="*/ 76 h 1254"/>
                          <a:gd name="T28" fmla="*/ 87 w 1532"/>
                          <a:gd name="T29" fmla="*/ 77 h 1254"/>
                          <a:gd name="T30" fmla="*/ 84 w 1532"/>
                          <a:gd name="T31" fmla="*/ 78 h 1254"/>
                          <a:gd name="T32" fmla="*/ 82 w 1532"/>
                          <a:gd name="T33" fmla="*/ 78 h 1254"/>
                          <a:gd name="T34" fmla="*/ 79 w 1532"/>
                          <a:gd name="T35" fmla="*/ 79 h 1254"/>
                          <a:gd name="T36" fmla="*/ 75 w 1532"/>
                          <a:gd name="T37" fmla="*/ 78 h 1254"/>
                          <a:gd name="T38" fmla="*/ 71 w 1532"/>
                          <a:gd name="T39" fmla="*/ 77 h 1254"/>
                          <a:gd name="T40" fmla="*/ 63 w 1532"/>
                          <a:gd name="T41" fmla="*/ 75 h 1254"/>
                          <a:gd name="T42" fmla="*/ 54 w 1532"/>
                          <a:gd name="T43" fmla="*/ 72 h 1254"/>
                          <a:gd name="T44" fmla="*/ 49 w 1532"/>
                          <a:gd name="T45" fmla="*/ 73 h 1254"/>
                          <a:gd name="T46" fmla="*/ 47 w 1532"/>
                          <a:gd name="T47" fmla="*/ 73 h 1254"/>
                          <a:gd name="T48" fmla="*/ 43 w 1532"/>
                          <a:gd name="T49" fmla="*/ 73 h 1254"/>
                          <a:gd name="T50" fmla="*/ 37 w 1532"/>
                          <a:gd name="T51" fmla="*/ 71 h 1254"/>
                          <a:gd name="T52" fmla="*/ 28 w 1532"/>
                          <a:gd name="T53" fmla="*/ 69 h 1254"/>
                          <a:gd name="T54" fmla="*/ 21 w 1532"/>
                          <a:gd name="T55" fmla="*/ 67 h 1254"/>
                          <a:gd name="T56" fmla="*/ 16 w 1532"/>
                          <a:gd name="T57" fmla="*/ 65 h 1254"/>
                          <a:gd name="T58" fmla="*/ 13 w 1532"/>
                          <a:gd name="T59" fmla="*/ 64 h 1254"/>
                          <a:gd name="T60" fmla="*/ 10 w 1532"/>
                          <a:gd name="T61" fmla="*/ 62 h 1254"/>
                          <a:gd name="T62" fmla="*/ 8 w 1532"/>
                          <a:gd name="T63" fmla="*/ 60 h 1254"/>
                          <a:gd name="T64" fmla="*/ 6 w 1532"/>
                          <a:gd name="T65" fmla="*/ 57 h 1254"/>
                          <a:gd name="T66" fmla="*/ 5 w 1532"/>
                          <a:gd name="T67" fmla="*/ 53 h 1254"/>
                          <a:gd name="T68" fmla="*/ 4 w 1532"/>
                          <a:gd name="T69" fmla="*/ 49 h 1254"/>
                          <a:gd name="T70" fmla="*/ 3 w 1532"/>
                          <a:gd name="T71" fmla="*/ 44 h 1254"/>
                          <a:gd name="T72" fmla="*/ 2 w 1532"/>
                          <a:gd name="T73" fmla="*/ 39 h 1254"/>
                          <a:gd name="T74" fmla="*/ 1 w 1532"/>
                          <a:gd name="T75" fmla="*/ 34 h 1254"/>
                          <a:gd name="T76" fmla="*/ 0 w 1532"/>
                          <a:gd name="T77" fmla="*/ 27 h 1254"/>
                          <a:gd name="T78" fmla="*/ 0 w 1532"/>
                          <a:gd name="T79" fmla="*/ 22 h 1254"/>
                          <a:gd name="T80" fmla="*/ 1 w 1532"/>
                          <a:gd name="T81" fmla="*/ 16 h 1254"/>
                          <a:gd name="T82" fmla="*/ 1 w 1532"/>
                          <a:gd name="T83" fmla="*/ 12 h 1254"/>
                          <a:gd name="T84" fmla="*/ 3 w 1532"/>
                          <a:gd name="T85" fmla="*/ 12 h 1254"/>
                          <a:gd name="T86" fmla="*/ 6 w 1532"/>
                          <a:gd name="T87" fmla="*/ 13 h 1254"/>
                          <a:gd name="T88" fmla="*/ 9 w 1532"/>
                          <a:gd name="T89" fmla="*/ 13 h 1254"/>
                          <a:gd name="T90" fmla="*/ 15 w 1532"/>
                          <a:gd name="T91" fmla="*/ 13 h 1254"/>
                          <a:gd name="T92" fmla="*/ 20 w 1532"/>
                          <a:gd name="T93" fmla="*/ 13 h 1254"/>
                          <a:gd name="T94" fmla="*/ 27 w 1532"/>
                          <a:gd name="T95" fmla="*/ 13 h 1254"/>
                          <a:gd name="T96" fmla="*/ 33 w 1532"/>
                          <a:gd name="T97" fmla="*/ 14 h 1254"/>
                          <a:gd name="T98" fmla="*/ 39 w 1532"/>
                          <a:gd name="T99" fmla="*/ 13 h 1254"/>
                          <a:gd name="T100" fmla="*/ 44 w 1532"/>
                          <a:gd name="T101" fmla="*/ 13 h 1254"/>
                          <a:gd name="T102" fmla="*/ 48 w 1532"/>
                          <a:gd name="T103" fmla="*/ 13 h 1254"/>
                          <a:gd name="T104" fmla="*/ 52 w 1532"/>
                          <a:gd name="T105" fmla="*/ 12 h 1254"/>
                          <a:gd name="T106" fmla="*/ 56 w 1532"/>
                          <a:gd name="T107" fmla="*/ 12 h 1254"/>
                          <a:gd name="T108" fmla="*/ 60 w 1532"/>
                          <a:gd name="T109" fmla="*/ 10 h 1254"/>
                          <a:gd name="T110" fmla="*/ 64 w 1532"/>
                          <a:gd name="T111" fmla="*/ 9 h 1254"/>
                          <a:gd name="T112" fmla="*/ 70 w 1532"/>
                          <a:gd name="T113" fmla="*/ 7 h 1254"/>
                          <a:gd name="T114" fmla="*/ 74 w 1532"/>
                          <a:gd name="T115" fmla="*/ 5 h 1254"/>
                          <a:gd name="T116" fmla="*/ 79 w 1532"/>
                          <a:gd name="T117" fmla="*/ 3 h 1254"/>
                          <a:gd name="T118" fmla="*/ 83 w 1532"/>
                          <a:gd name="T119" fmla="*/ 1 h 1254"/>
                          <a:gd name="T120" fmla="*/ 85 w 1532"/>
                          <a:gd name="T121" fmla="*/ 0 h 1254"/>
                          <a:gd name="T122" fmla="*/ 87 w 1532"/>
                          <a:gd name="T123" fmla="*/ 0 h 1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254"/>
                          <a:gd name="T188" fmla="*/ 1532 w 1532"/>
                          <a:gd name="T189" fmla="*/ 1254 h 1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254">
                            <a:moveTo>
                              <a:pt x="1385" y="0"/>
                            </a:moveTo>
                            <a:lnTo>
                              <a:pt x="1402" y="50"/>
                            </a:lnTo>
                            <a:lnTo>
                              <a:pt x="1459" y="179"/>
                            </a:lnTo>
                            <a:lnTo>
                              <a:pt x="1487" y="250"/>
                            </a:lnTo>
                            <a:lnTo>
                              <a:pt x="1508" y="335"/>
                            </a:lnTo>
                            <a:lnTo>
                              <a:pt x="1523" y="440"/>
                            </a:lnTo>
                            <a:lnTo>
                              <a:pt x="1532" y="555"/>
                            </a:lnTo>
                            <a:lnTo>
                              <a:pt x="1530" y="667"/>
                            </a:lnTo>
                            <a:lnTo>
                              <a:pt x="1509" y="931"/>
                            </a:lnTo>
                            <a:lnTo>
                              <a:pt x="1487" y="1085"/>
                            </a:lnTo>
                            <a:lnTo>
                              <a:pt x="1477" y="1127"/>
                            </a:lnTo>
                            <a:lnTo>
                              <a:pt x="1459" y="1164"/>
                            </a:lnTo>
                            <a:lnTo>
                              <a:pt x="1436" y="1193"/>
                            </a:lnTo>
                            <a:lnTo>
                              <a:pt x="1413" y="1215"/>
                            </a:lnTo>
                            <a:lnTo>
                              <a:pt x="1386" y="1233"/>
                            </a:lnTo>
                            <a:lnTo>
                              <a:pt x="1348" y="1245"/>
                            </a:lnTo>
                            <a:lnTo>
                              <a:pt x="1304" y="1252"/>
                            </a:lnTo>
                            <a:lnTo>
                              <a:pt x="1258" y="1254"/>
                            </a:lnTo>
                            <a:lnTo>
                              <a:pt x="1200" y="1247"/>
                            </a:lnTo>
                            <a:lnTo>
                              <a:pt x="1139" y="1233"/>
                            </a:lnTo>
                            <a:lnTo>
                              <a:pt x="1012" y="1192"/>
                            </a:lnTo>
                            <a:lnTo>
                              <a:pt x="863" y="1142"/>
                            </a:lnTo>
                            <a:lnTo>
                              <a:pt x="791" y="1157"/>
                            </a:lnTo>
                            <a:lnTo>
                              <a:pt x="746" y="1163"/>
                            </a:lnTo>
                            <a:lnTo>
                              <a:pt x="693" y="1157"/>
                            </a:lnTo>
                            <a:lnTo>
                              <a:pt x="586" y="1135"/>
                            </a:lnTo>
                            <a:lnTo>
                              <a:pt x="452" y="1101"/>
                            </a:lnTo>
                            <a:lnTo>
                              <a:pt x="330" y="1064"/>
                            </a:lnTo>
                            <a:lnTo>
                              <a:pt x="252" y="1037"/>
                            </a:lnTo>
                            <a:lnTo>
                              <a:pt x="207" y="1016"/>
                            </a:lnTo>
                            <a:lnTo>
                              <a:pt x="164" y="989"/>
                            </a:lnTo>
                            <a:lnTo>
                              <a:pt x="130" y="949"/>
                            </a:lnTo>
                            <a:lnTo>
                              <a:pt x="103" y="902"/>
                            </a:lnTo>
                            <a:lnTo>
                              <a:pt x="81" y="846"/>
                            </a:lnTo>
                            <a:lnTo>
                              <a:pt x="61" y="788"/>
                            </a:lnTo>
                            <a:lnTo>
                              <a:pt x="39" y="696"/>
                            </a:lnTo>
                            <a:lnTo>
                              <a:pt x="27" y="622"/>
                            </a:lnTo>
                            <a:lnTo>
                              <a:pt x="18" y="547"/>
                            </a:lnTo>
                            <a:lnTo>
                              <a:pt x="4" y="433"/>
                            </a:lnTo>
                            <a:lnTo>
                              <a:pt x="0" y="357"/>
                            </a:lnTo>
                            <a:lnTo>
                              <a:pt x="11" y="256"/>
                            </a:lnTo>
                            <a:lnTo>
                              <a:pt x="20" y="189"/>
                            </a:lnTo>
                            <a:lnTo>
                              <a:pt x="51" y="193"/>
                            </a:lnTo>
                            <a:lnTo>
                              <a:pt x="99" y="207"/>
                            </a:lnTo>
                            <a:lnTo>
                              <a:pt x="146" y="212"/>
                            </a:lnTo>
                            <a:lnTo>
                              <a:pt x="239" y="211"/>
                            </a:lnTo>
                            <a:lnTo>
                              <a:pt x="317" y="207"/>
                            </a:lnTo>
                            <a:lnTo>
                              <a:pt x="427" y="212"/>
                            </a:lnTo>
                            <a:lnTo>
                              <a:pt x="524" y="215"/>
                            </a:lnTo>
                            <a:lnTo>
                              <a:pt x="617" y="212"/>
                            </a:lnTo>
                            <a:lnTo>
                              <a:pt x="694" y="208"/>
                            </a:lnTo>
                            <a:lnTo>
                              <a:pt x="762" y="205"/>
                            </a:lnTo>
                            <a:lnTo>
                              <a:pt x="836" y="194"/>
                            </a:lnTo>
                            <a:lnTo>
                              <a:pt x="892" y="182"/>
                            </a:lnTo>
                            <a:lnTo>
                              <a:pt x="965" y="155"/>
                            </a:lnTo>
                            <a:lnTo>
                              <a:pt x="1029" y="136"/>
                            </a:lnTo>
                            <a:lnTo>
                              <a:pt x="1110" y="111"/>
                            </a:lnTo>
                            <a:lnTo>
                              <a:pt x="1188" y="79"/>
                            </a:lnTo>
                            <a:lnTo>
                              <a:pt x="1262" y="48"/>
                            </a:lnTo>
                            <a:lnTo>
                              <a:pt x="1325" y="15"/>
                            </a:lnTo>
                            <a:lnTo>
                              <a:pt x="1358" y="1"/>
                            </a:lnTo>
                            <a:lnTo>
                              <a:pt x="138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91" name="Freeform 105">
                        <a:extLst>
                          <a:ext uri="{FF2B5EF4-FFF2-40B4-BE49-F238E27FC236}">
                            <a16:creationId xmlns:a16="http://schemas.microsoft.com/office/drawing/2014/main" id="{DE775870-7A39-4C2E-8004-E90D7790B8F1}"/>
                          </a:ext>
                        </a:extLst>
                      </p:cNvPr>
                      <p:cNvSpPr>
                        <a:spLocks/>
                      </p:cNvSpPr>
                      <p:nvPr/>
                    </p:nvSpPr>
                    <p:spPr bwMode="auto">
                      <a:xfrm>
                        <a:off x="3175" y="610"/>
                        <a:ext cx="177" cy="314"/>
                      </a:xfrm>
                      <a:custGeom>
                        <a:avLst/>
                        <a:gdLst>
                          <a:gd name="T0" fmla="*/ 35 w 706"/>
                          <a:gd name="T1" fmla="*/ 0 h 1254"/>
                          <a:gd name="T2" fmla="*/ 36 w 706"/>
                          <a:gd name="T3" fmla="*/ 3 h 1254"/>
                          <a:gd name="T4" fmla="*/ 40 w 706"/>
                          <a:gd name="T5" fmla="*/ 11 h 1254"/>
                          <a:gd name="T6" fmla="*/ 42 w 706"/>
                          <a:gd name="T7" fmla="*/ 16 h 1254"/>
                          <a:gd name="T8" fmla="*/ 43 w 706"/>
                          <a:gd name="T9" fmla="*/ 21 h 1254"/>
                          <a:gd name="T10" fmla="*/ 44 w 706"/>
                          <a:gd name="T11" fmla="*/ 28 h 1254"/>
                          <a:gd name="T12" fmla="*/ 44 w 706"/>
                          <a:gd name="T13" fmla="*/ 35 h 1254"/>
                          <a:gd name="T14" fmla="*/ 44 w 706"/>
                          <a:gd name="T15" fmla="*/ 42 h 1254"/>
                          <a:gd name="T16" fmla="*/ 43 w 706"/>
                          <a:gd name="T17" fmla="*/ 58 h 1254"/>
                          <a:gd name="T18" fmla="*/ 42 w 706"/>
                          <a:gd name="T19" fmla="*/ 68 h 1254"/>
                          <a:gd name="T20" fmla="*/ 41 w 706"/>
                          <a:gd name="T21" fmla="*/ 71 h 1254"/>
                          <a:gd name="T22" fmla="*/ 40 w 706"/>
                          <a:gd name="T23" fmla="*/ 73 h 1254"/>
                          <a:gd name="T24" fmla="*/ 38 w 706"/>
                          <a:gd name="T25" fmla="*/ 75 h 1254"/>
                          <a:gd name="T26" fmla="*/ 37 w 706"/>
                          <a:gd name="T27" fmla="*/ 76 h 1254"/>
                          <a:gd name="T28" fmla="*/ 35 w 706"/>
                          <a:gd name="T29" fmla="*/ 77 h 1254"/>
                          <a:gd name="T30" fmla="*/ 33 w 706"/>
                          <a:gd name="T31" fmla="*/ 78 h 1254"/>
                          <a:gd name="T32" fmla="*/ 30 w 706"/>
                          <a:gd name="T33" fmla="*/ 78 h 1254"/>
                          <a:gd name="T34" fmla="*/ 27 w 706"/>
                          <a:gd name="T35" fmla="*/ 79 h 1254"/>
                          <a:gd name="T36" fmla="*/ 24 w 706"/>
                          <a:gd name="T37" fmla="*/ 78 h 1254"/>
                          <a:gd name="T38" fmla="*/ 20 w 706"/>
                          <a:gd name="T39" fmla="*/ 77 h 1254"/>
                          <a:gd name="T40" fmla="*/ 12 w 706"/>
                          <a:gd name="T41" fmla="*/ 75 h 1254"/>
                          <a:gd name="T42" fmla="*/ 3 w 706"/>
                          <a:gd name="T43" fmla="*/ 72 h 1254"/>
                          <a:gd name="T44" fmla="*/ 2 w 706"/>
                          <a:gd name="T45" fmla="*/ 71 h 1254"/>
                          <a:gd name="T46" fmla="*/ 1 w 706"/>
                          <a:gd name="T47" fmla="*/ 70 h 1254"/>
                          <a:gd name="T48" fmla="*/ 0 w 706"/>
                          <a:gd name="T49" fmla="*/ 68 h 1254"/>
                          <a:gd name="T50" fmla="*/ 0 w 706"/>
                          <a:gd name="T51" fmla="*/ 67 h 1254"/>
                          <a:gd name="T52" fmla="*/ 1 w 706"/>
                          <a:gd name="T53" fmla="*/ 64 h 1254"/>
                          <a:gd name="T54" fmla="*/ 4 w 706"/>
                          <a:gd name="T55" fmla="*/ 59 h 1254"/>
                          <a:gd name="T56" fmla="*/ 8 w 706"/>
                          <a:gd name="T57" fmla="*/ 51 h 1254"/>
                          <a:gd name="T58" fmla="*/ 10 w 706"/>
                          <a:gd name="T59" fmla="*/ 47 h 1254"/>
                          <a:gd name="T60" fmla="*/ 13 w 706"/>
                          <a:gd name="T61" fmla="*/ 42 h 1254"/>
                          <a:gd name="T62" fmla="*/ 16 w 706"/>
                          <a:gd name="T63" fmla="*/ 37 h 1254"/>
                          <a:gd name="T64" fmla="*/ 18 w 706"/>
                          <a:gd name="T65" fmla="*/ 32 h 1254"/>
                          <a:gd name="T66" fmla="*/ 21 w 706"/>
                          <a:gd name="T67" fmla="*/ 28 h 1254"/>
                          <a:gd name="T68" fmla="*/ 23 w 706"/>
                          <a:gd name="T69" fmla="*/ 23 h 1254"/>
                          <a:gd name="T70" fmla="*/ 26 w 706"/>
                          <a:gd name="T71" fmla="*/ 17 h 1254"/>
                          <a:gd name="T72" fmla="*/ 29 w 706"/>
                          <a:gd name="T73" fmla="*/ 12 h 1254"/>
                          <a:gd name="T74" fmla="*/ 32 w 706"/>
                          <a:gd name="T75" fmla="*/ 7 h 1254"/>
                          <a:gd name="T76" fmla="*/ 33 w 706"/>
                          <a:gd name="T77" fmla="*/ 3 h 1254"/>
                          <a:gd name="T78" fmla="*/ 34 w 706"/>
                          <a:gd name="T79" fmla="*/ 1 h 1254"/>
                          <a:gd name="T80" fmla="*/ 35 w 706"/>
                          <a:gd name="T81" fmla="*/ 0 h 1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6"/>
                          <a:gd name="T124" fmla="*/ 0 h 1254"/>
                          <a:gd name="T125" fmla="*/ 706 w 706"/>
                          <a:gd name="T126" fmla="*/ 1254 h 1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6" h="1254">
                            <a:moveTo>
                              <a:pt x="559" y="0"/>
                            </a:moveTo>
                            <a:lnTo>
                              <a:pt x="576" y="50"/>
                            </a:lnTo>
                            <a:lnTo>
                              <a:pt x="633" y="179"/>
                            </a:lnTo>
                            <a:lnTo>
                              <a:pt x="661" y="250"/>
                            </a:lnTo>
                            <a:lnTo>
                              <a:pt x="682" y="335"/>
                            </a:lnTo>
                            <a:lnTo>
                              <a:pt x="697" y="440"/>
                            </a:lnTo>
                            <a:lnTo>
                              <a:pt x="706" y="555"/>
                            </a:lnTo>
                            <a:lnTo>
                              <a:pt x="704" y="667"/>
                            </a:lnTo>
                            <a:lnTo>
                              <a:pt x="683" y="931"/>
                            </a:lnTo>
                            <a:lnTo>
                              <a:pt x="661" y="1085"/>
                            </a:lnTo>
                            <a:lnTo>
                              <a:pt x="651" y="1127"/>
                            </a:lnTo>
                            <a:lnTo>
                              <a:pt x="633" y="1164"/>
                            </a:lnTo>
                            <a:lnTo>
                              <a:pt x="610" y="1193"/>
                            </a:lnTo>
                            <a:lnTo>
                              <a:pt x="587" y="1215"/>
                            </a:lnTo>
                            <a:lnTo>
                              <a:pt x="560" y="1233"/>
                            </a:lnTo>
                            <a:lnTo>
                              <a:pt x="524" y="1245"/>
                            </a:lnTo>
                            <a:lnTo>
                              <a:pt x="480" y="1252"/>
                            </a:lnTo>
                            <a:lnTo>
                              <a:pt x="433" y="1254"/>
                            </a:lnTo>
                            <a:lnTo>
                              <a:pt x="375" y="1247"/>
                            </a:lnTo>
                            <a:lnTo>
                              <a:pt x="313" y="1233"/>
                            </a:lnTo>
                            <a:lnTo>
                              <a:pt x="186" y="1192"/>
                            </a:lnTo>
                            <a:lnTo>
                              <a:pt x="38" y="1142"/>
                            </a:lnTo>
                            <a:lnTo>
                              <a:pt x="23" y="1130"/>
                            </a:lnTo>
                            <a:lnTo>
                              <a:pt x="7" y="1109"/>
                            </a:lnTo>
                            <a:lnTo>
                              <a:pt x="2" y="1090"/>
                            </a:lnTo>
                            <a:lnTo>
                              <a:pt x="0" y="1062"/>
                            </a:lnTo>
                            <a:lnTo>
                              <a:pt x="13" y="1027"/>
                            </a:lnTo>
                            <a:lnTo>
                              <a:pt x="59" y="943"/>
                            </a:lnTo>
                            <a:lnTo>
                              <a:pt x="126" y="819"/>
                            </a:lnTo>
                            <a:lnTo>
                              <a:pt x="160" y="755"/>
                            </a:lnTo>
                            <a:lnTo>
                              <a:pt x="205" y="668"/>
                            </a:lnTo>
                            <a:lnTo>
                              <a:pt x="246" y="596"/>
                            </a:lnTo>
                            <a:lnTo>
                              <a:pt x="288" y="517"/>
                            </a:lnTo>
                            <a:lnTo>
                              <a:pt x="328" y="442"/>
                            </a:lnTo>
                            <a:lnTo>
                              <a:pt x="367" y="371"/>
                            </a:lnTo>
                            <a:lnTo>
                              <a:pt x="420" y="274"/>
                            </a:lnTo>
                            <a:lnTo>
                              <a:pt x="465" y="188"/>
                            </a:lnTo>
                            <a:lnTo>
                              <a:pt x="508" y="106"/>
                            </a:lnTo>
                            <a:lnTo>
                              <a:pt x="532" y="53"/>
                            </a:lnTo>
                            <a:lnTo>
                              <a:pt x="547" y="21"/>
                            </a:lnTo>
                            <a:lnTo>
                              <a:pt x="559"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3787" name="Freeform 106">
                    <a:extLst>
                      <a:ext uri="{FF2B5EF4-FFF2-40B4-BE49-F238E27FC236}">
                        <a16:creationId xmlns:a16="http://schemas.microsoft.com/office/drawing/2014/main" id="{4E4C8F9E-15D1-4500-9A26-968711D7978A}"/>
                      </a:ext>
                    </a:extLst>
                  </p:cNvPr>
                  <p:cNvSpPr>
                    <a:spLocks/>
                  </p:cNvSpPr>
                  <p:nvPr/>
                </p:nvSpPr>
                <p:spPr bwMode="auto">
                  <a:xfrm>
                    <a:off x="3016" y="444"/>
                    <a:ext cx="71" cy="61"/>
                  </a:xfrm>
                  <a:custGeom>
                    <a:avLst/>
                    <a:gdLst>
                      <a:gd name="T0" fmla="*/ 0 w 285"/>
                      <a:gd name="T1" fmla="*/ 15 h 244"/>
                      <a:gd name="T2" fmla="*/ 2 w 285"/>
                      <a:gd name="T3" fmla="*/ 15 h 244"/>
                      <a:gd name="T4" fmla="*/ 4 w 285"/>
                      <a:gd name="T5" fmla="*/ 13 h 244"/>
                      <a:gd name="T6" fmla="*/ 7 w 285"/>
                      <a:gd name="T7" fmla="*/ 11 h 244"/>
                      <a:gd name="T8" fmla="*/ 8 w 285"/>
                      <a:gd name="T9" fmla="*/ 10 h 244"/>
                      <a:gd name="T10" fmla="*/ 9 w 285"/>
                      <a:gd name="T11" fmla="*/ 8 h 244"/>
                      <a:gd name="T12" fmla="*/ 10 w 285"/>
                      <a:gd name="T13" fmla="*/ 6 h 244"/>
                      <a:gd name="T14" fmla="*/ 11 w 285"/>
                      <a:gd name="T15" fmla="*/ 5 h 244"/>
                      <a:gd name="T16" fmla="*/ 12 w 285"/>
                      <a:gd name="T17" fmla="*/ 3 h 244"/>
                      <a:gd name="T18" fmla="*/ 14 w 285"/>
                      <a:gd name="T19" fmla="*/ 2 h 244"/>
                      <a:gd name="T20" fmla="*/ 15 w 285"/>
                      <a:gd name="T21" fmla="*/ 1 h 244"/>
                      <a:gd name="T22" fmla="*/ 18 w 285"/>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244"/>
                      <a:gd name="T38" fmla="*/ 285 w 285"/>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244">
                        <a:moveTo>
                          <a:pt x="0" y="244"/>
                        </a:moveTo>
                        <a:lnTo>
                          <a:pt x="32" y="230"/>
                        </a:lnTo>
                        <a:lnTo>
                          <a:pt x="67" y="209"/>
                        </a:lnTo>
                        <a:lnTo>
                          <a:pt x="110" y="178"/>
                        </a:lnTo>
                        <a:lnTo>
                          <a:pt x="133" y="153"/>
                        </a:lnTo>
                        <a:lnTo>
                          <a:pt x="148" y="128"/>
                        </a:lnTo>
                        <a:lnTo>
                          <a:pt x="164" y="99"/>
                        </a:lnTo>
                        <a:lnTo>
                          <a:pt x="181" y="70"/>
                        </a:lnTo>
                        <a:lnTo>
                          <a:pt x="199" y="47"/>
                        </a:lnTo>
                        <a:lnTo>
                          <a:pt x="219" y="32"/>
                        </a:lnTo>
                        <a:lnTo>
                          <a:pt x="246" y="15"/>
                        </a:lnTo>
                        <a:lnTo>
                          <a:pt x="285"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3747" name="Group 107">
                <a:extLst>
                  <a:ext uri="{FF2B5EF4-FFF2-40B4-BE49-F238E27FC236}">
                    <a16:creationId xmlns:a16="http://schemas.microsoft.com/office/drawing/2014/main" id="{DF4EC5E5-D6ED-42ED-9963-64045B1E48A5}"/>
                  </a:ext>
                </a:extLst>
              </p:cNvPr>
              <p:cNvGrpSpPr>
                <a:grpSpLocks/>
              </p:cNvGrpSpPr>
              <p:nvPr/>
            </p:nvGrpSpPr>
            <p:grpSpPr bwMode="auto">
              <a:xfrm>
                <a:off x="2544" y="414"/>
                <a:ext cx="579" cy="456"/>
                <a:chOff x="2544" y="414"/>
                <a:chExt cx="579" cy="456"/>
              </a:xfrm>
            </p:grpSpPr>
            <p:grpSp>
              <p:nvGrpSpPr>
                <p:cNvPr id="63748" name="Group 108">
                  <a:extLst>
                    <a:ext uri="{FF2B5EF4-FFF2-40B4-BE49-F238E27FC236}">
                      <a16:creationId xmlns:a16="http://schemas.microsoft.com/office/drawing/2014/main" id="{96BF7491-9BA3-4F23-85B1-2281F128E23A}"/>
                    </a:ext>
                  </a:extLst>
                </p:cNvPr>
                <p:cNvGrpSpPr>
                  <a:grpSpLocks/>
                </p:cNvGrpSpPr>
                <p:nvPr/>
              </p:nvGrpSpPr>
              <p:grpSpPr bwMode="auto">
                <a:xfrm>
                  <a:off x="2544" y="414"/>
                  <a:ext cx="579" cy="456"/>
                  <a:chOff x="2544" y="414"/>
                  <a:chExt cx="579" cy="456"/>
                </a:xfrm>
              </p:grpSpPr>
              <p:grpSp>
                <p:nvGrpSpPr>
                  <p:cNvPr id="63766" name="Group 109">
                    <a:extLst>
                      <a:ext uri="{FF2B5EF4-FFF2-40B4-BE49-F238E27FC236}">
                        <a16:creationId xmlns:a16="http://schemas.microsoft.com/office/drawing/2014/main" id="{5FE8A48D-1052-4B96-8E57-3499BE524307}"/>
                      </a:ext>
                    </a:extLst>
                  </p:cNvPr>
                  <p:cNvGrpSpPr>
                    <a:grpSpLocks/>
                  </p:cNvGrpSpPr>
                  <p:nvPr/>
                </p:nvGrpSpPr>
                <p:grpSpPr bwMode="auto">
                  <a:xfrm>
                    <a:off x="2627" y="414"/>
                    <a:ext cx="474" cy="417"/>
                    <a:chOff x="2627" y="414"/>
                    <a:chExt cx="474" cy="417"/>
                  </a:xfrm>
                </p:grpSpPr>
                <p:sp>
                  <p:nvSpPr>
                    <p:cNvPr id="63782" name="Freeform 110">
                      <a:extLst>
                        <a:ext uri="{FF2B5EF4-FFF2-40B4-BE49-F238E27FC236}">
                          <a16:creationId xmlns:a16="http://schemas.microsoft.com/office/drawing/2014/main" id="{9640D28B-8B95-4C2B-AAAD-E3D07B9CDE04}"/>
                        </a:ext>
                      </a:extLst>
                    </p:cNvPr>
                    <p:cNvSpPr>
                      <a:spLocks/>
                    </p:cNvSpPr>
                    <p:nvPr/>
                  </p:nvSpPr>
                  <p:spPr bwMode="auto">
                    <a:xfrm>
                      <a:off x="2627" y="414"/>
                      <a:ext cx="287" cy="417"/>
                    </a:xfrm>
                    <a:custGeom>
                      <a:avLst/>
                      <a:gdLst>
                        <a:gd name="T0" fmla="*/ 72 w 1149"/>
                        <a:gd name="T1" fmla="*/ 0 h 1668"/>
                        <a:gd name="T2" fmla="*/ 72 w 1149"/>
                        <a:gd name="T3" fmla="*/ 21 h 1668"/>
                        <a:gd name="T4" fmla="*/ 71 w 1149"/>
                        <a:gd name="T5" fmla="*/ 23 h 1668"/>
                        <a:gd name="T6" fmla="*/ 70 w 1149"/>
                        <a:gd name="T7" fmla="*/ 25 h 1668"/>
                        <a:gd name="T8" fmla="*/ 69 w 1149"/>
                        <a:gd name="T9" fmla="*/ 26 h 1668"/>
                        <a:gd name="T10" fmla="*/ 68 w 1149"/>
                        <a:gd name="T11" fmla="*/ 28 h 1668"/>
                        <a:gd name="T12" fmla="*/ 66 w 1149"/>
                        <a:gd name="T13" fmla="*/ 29 h 1668"/>
                        <a:gd name="T14" fmla="*/ 64 w 1149"/>
                        <a:gd name="T15" fmla="*/ 30 h 1668"/>
                        <a:gd name="T16" fmla="*/ 62 w 1149"/>
                        <a:gd name="T17" fmla="*/ 30 h 1668"/>
                        <a:gd name="T18" fmla="*/ 60 w 1149"/>
                        <a:gd name="T19" fmla="*/ 31 h 1668"/>
                        <a:gd name="T20" fmla="*/ 58 w 1149"/>
                        <a:gd name="T21" fmla="*/ 33 h 1668"/>
                        <a:gd name="T22" fmla="*/ 56 w 1149"/>
                        <a:gd name="T23" fmla="*/ 34 h 1668"/>
                        <a:gd name="T24" fmla="*/ 55 w 1149"/>
                        <a:gd name="T25" fmla="*/ 35 h 1668"/>
                        <a:gd name="T26" fmla="*/ 54 w 1149"/>
                        <a:gd name="T27" fmla="*/ 37 h 1668"/>
                        <a:gd name="T28" fmla="*/ 53 w 1149"/>
                        <a:gd name="T29" fmla="*/ 38 h 1668"/>
                        <a:gd name="T30" fmla="*/ 52 w 1149"/>
                        <a:gd name="T31" fmla="*/ 41 h 1668"/>
                        <a:gd name="T32" fmla="*/ 50 w 1149"/>
                        <a:gd name="T33" fmla="*/ 44 h 1668"/>
                        <a:gd name="T34" fmla="*/ 48 w 1149"/>
                        <a:gd name="T35" fmla="*/ 48 h 1668"/>
                        <a:gd name="T36" fmla="*/ 47 w 1149"/>
                        <a:gd name="T37" fmla="*/ 51 h 1668"/>
                        <a:gd name="T38" fmla="*/ 46 w 1149"/>
                        <a:gd name="T39" fmla="*/ 53 h 1668"/>
                        <a:gd name="T40" fmla="*/ 46 w 1149"/>
                        <a:gd name="T41" fmla="*/ 55 h 1668"/>
                        <a:gd name="T42" fmla="*/ 46 w 1149"/>
                        <a:gd name="T43" fmla="*/ 57 h 1668"/>
                        <a:gd name="T44" fmla="*/ 46 w 1149"/>
                        <a:gd name="T45" fmla="*/ 59 h 1668"/>
                        <a:gd name="T46" fmla="*/ 46 w 1149"/>
                        <a:gd name="T47" fmla="*/ 61 h 1668"/>
                        <a:gd name="T48" fmla="*/ 47 w 1149"/>
                        <a:gd name="T49" fmla="*/ 64 h 1668"/>
                        <a:gd name="T50" fmla="*/ 47 w 1149"/>
                        <a:gd name="T51" fmla="*/ 66 h 1668"/>
                        <a:gd name="T52" fmla="*/ 47 w 1149"/>
                        <a:gd name="T53" fmla="*/ 68 h 1668"/>
                        <a:gd name="T54" fmla="*/ 47 w 1149"/>
                        <a:gd name="T55" fmla="*/ 70 h 1668"/>
                        <a:gd name="T56" fmla="*/ 46 w 1149"/>
                        <a:gd name="T57" fmla="*/ 72 h 1668"/>
                        <a:gd name="T58" fmla="*/ 46 w 1149"/>
                        <a:gd name="T59" fmla="*/ 76 h 1668"/>
                        <a:gd name="T60" fmla="*/ 45 w 1149"/>
                        <a:gd name="T61" fmla="*/ 78 h 1668"/>
                        <a:gd name="T62" fmla="*/ 44 w 1149"/>
                        <a:gd name="T63" fmla="*/ 80 h 1668"/>
                        <a:gd name="T64" fmla="*/ 43 w 1149"/>
                        <a:gd name="T65" fmla="*/ 83 h 1668"/>
                        <a:gd name="T66" fmla="*/ 42 w 1149"/>
                        <a:gd name="T67" fmla="*/ 84 h 1668"/>
                        <a:gd name="T68" fmla="*/ 41 w 1149"/>
                        <a:gd name="T69" fmla="*/ 85 h 1668"/>
                        <a:gd name="T70" fmla="*/ 40 w 1149"/>
                        <a:gd name="T71" fmla="*/ 86 h 1668"/>
                        <a:gd name="T72" fmla="*/ 38 w 1149"/>
                        <a:gd name="T73" fmla="*/ 87 h 1668"/>
                        <a:gd name="T74" fmla="*/ 35 w 1149"/>
                        <a:gd name="T75" fmla="*/ 88 h 1668"/>
                        <a:gd name="T76" fmla="*/ 33 w 1149"/>
                        <a:gd name="T77" fmla="*/ 90 h 1668"/>
                        <a:gd name="T78" fmla="*/ 29 w 1149"/>
                        <a:gd name="T79" fmla="*/ 91 h 1668"/>
                        <a:gd name="T80" fmla="*/ 26 w 1149"/>
                        <a:gd name="T81" fmla="*/ 93 h 1668"/>
                        <a:gd name="T82" fmla="*/ 21 w 1149"/>
                        <a:gd name="T83" fmla="*/ 95 h 1668"/>
                        <a:gd name="T84" fmla="*/ 17 w 1149"/>
                        <a:gd name="T85" fmla="*/ 97 h 1668"/>
                        <a:gd name="T86" fmla="*/ 11 w 1149"/>
                        <a:gd name="T87" fmla="*/ 99 h 1668"/>
                        <a:gd name="T88" fmla="*/ 5 w 1149"/>
                        <a:gd name="T89" fmla="*/ 102 h 1668"/>
                        <a:gd name="T90" fmla="*/ 0 w 1149"/>
                        <a:gd name="T91" fmla="*/ 104 h 16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9"/>
                        <a:gd name="T139" fmla="*/ 0 h 1668"/>
                        <a:gd name="T140" fmla="*/ 1149 w 1149"/>
                        <a:gd name="T141" fmla="*/ 1668 h 16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9" h="1668">
                          <a:moveTo>
                            <a:pt x="1149" y="0"/>
                          </a:moveTo>
                          <a:lnTo>
                            <a:pt x="1149" y="327"/>
                          </a:lnTo>
                          <a:lnTo>
                            <a:pt x="1139" y="361"/>
                          </a:lnTo>
                          <a:lnTo>
                            <a:pt x="1127" y="391"/>
                          </a:lnTo>
                          <a:lnTo>
                            <a:pt x="1112" y="420"/>
                          </a:lnTo>
                          <a:lnTo>
                            <a:pt x="1092" y="448"/>
                          </a:lnTo>
                          <a:lnTo>
                            <a:pt x="1064" y="464"/>
                          </a:lnTo>
                          <a:lnTo>
                            <a:pt x="1030" y="478"/>
                          </a:lnTo>
                          <a:lnTo>
                            <a:pt x="995" y="489"/>
                          </a:lnTo>
                          <a:lnTo>
                            <a:pt x="956" y="505"/>
                          </a:lnTo>
                          <a:lnTo>
                            <a:pt x="929" y="519"/>
                          </a:lnTo>
                          <a:lnTo>
                            <a:pt x="903" y="538"/>
                          </a:lnTo>
                          <a:lnTo>
                            <a:pt x="884" y="558"/>
                          </a:lnTo>
                          <a:lnTo>
                            <a:pt x="865" y="583"/>
                          </a:lnTo>
                          <a:lnTo>
                            <a:pt x="848" y="612"/>
                          </a:lnTo>
                          <a:lnTo>
                            <a:pt x="827" y="650"/>
                          </a:lnTo>
                          <a:lnTo>
                            <a:pt x="799" y="709"/>
                          </a:lnTo>
                          <a:lnTo>
                            <a:pt x="776" y="765"/>
                          </a:lnTo>
                          <a:lnTo>
                            <a:pt x="758" y="810"/>
                          </a:lnTo>
                          <a:lnTo>
                            <a:pt x="745" y="849"/>
                          </a:lnTo>
                          <a:lnTo>
                            <a:pt x="736" y="884"/>
                          </a:lnTo>
                          <a:lnTo>
                            <a:pt x="734" y="912"/>
                          </a:lnTo>
                          <a:lnTo>
                            <a:pt x="736" y="945"/>
                          </a:lnTo>
                          <a:lnTo>
                            <a:pt x="744" y="979"/>
                          </a:lnTo>
                          <a:lnTo>
                            <a:pt x="755" y="1022"/>
                          </a:lnTo>
                          <a:lnTo>
                            <a:pt x="758" y="1048"/>
                          </a:lnTo>
                          <a:lnTo>
                            <a:pt x="755" y="1084"/>
                          </a:lnTo>
                          <a:lnTo>
                            <a:pt x="752" y="1120"/>
                          </a:lnTo>
                          <a:lnTo>
                            <a:pt x="744" y="1157"/>
                          </a:lnTo>
                          <a:lnTo>
                            <a:pt x="733" y="1207"/>
                          </a:lnTo>
                          <a:lnTo>
                            <a:pt x="721" y="1249"/>
                          </a:lnTo>
                          <a:lnTo>
                            <a:pt x="707" y="1283"/>
                          </a:lnTo>
                          <a:lnTo>
                            <a:pt x="687" y="1321"/>
                          </a:lnTo>
                          <a:lnTo>
                            <a:pt x="675" y="1340"/>
                          </a:lnTo>
                          <a:lnTo>
                            <a:pt x="660" y="1358"/>
                          </a:lnTo>
                          <a:lnTo>
                            <a:pt x="640" y="1374"/>
                          </a:lnTo>
                          <a:lnTo>
                            <a:pt x="607" y="1394"/>
                          </a:lnTo>
                          <a:lnTo>
                            <a:pt x="570" y="1412"/>
                          </a:lnTo>
                          <a:lnTo>
                            <a:pt x="523" y="1431"/>
                          </a:lnTo>
                          <a:lnTo>
                            <a:pt x="467" y="1454"/>
                          </a:lnTo>
                          <a:lnTo>
                            <a:pt x="414" y="1478"/>
                          </a:lnTo>
                          <a:lnTo>
                            <a:pt x="343" y="1510"/>
                          </a:lnTo>
                          <a:lnTo>
                            <a:pt x="270" y="1545"/>
                          </a:lnTo>
                          <a:lnTo>
                            <a:pt x="183" y="1584"/>
                          </a:lnTo>
                          <a:lnTo>
                            <a:pt x="88" y="1628"/>
                          </a:lnTo>
                          <a:lnTo>
                            <a:pt x="0" y="1668"/>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83" name="Freeform 111">
                      <a:extLst>
                        <a:ext uri="{FF2B5EF4-FFF2-40B4-BE49-F238E27FC236}">
                          <a16:creationId xmlns:a16="http://schemas.microsoft.com/office/drawing/2014/main" id="{5034E983-AC23-4B08-B12E-395C07E4E59D}"/>
                        </a:ext>
                      </a:extLst>
                    </p:cNvPr>
                    <p:cNvSpPr>
                      <a:spLocks/>
                    </p:cNvSpPr>
                    <p:nvPr/>
                  </p:nvSpPr>
                  <p:spPr bwMode="auto">
                    <a:xfrm>
                      <a:off x="2916" y="488"/>
                      <a:ext cx="185" cy="170"/>
                    </a:xfrm>
                    <a:custGeom>
                      <a:avLst/>
                      <a:gdLst>
                        <a:gd name="T0" fmla="*/ 0 w 740"/>
                        <a:gd name="T1" fmla="*/ 0 h 681"/>
                        <a:gd name="T2" fmla="*/ 1 w 740"/>
                        <a:gd name="T3" fmla="*/ 3 h 681"/>
                        <a:gd name="T4" fmla="*/ 3 w 740"/>
                        <a:gd name="T5" fmla="*/ 6 h 681"/>
                        <a:gd name="T6" fmla="*/ 4 w 740"/>
                        <a:gd name="T7" fmla="*/ 7 h 681"/>
                        <a:gd name="T8" fmla="*/ 6 w 740"/>
                        <a:gd name="T9" fmla="*/ 9 h 681"/>
                        <a:gd name="T10" fmla="*/ 7 w 740"/>
                        <a:gd name="T11" fmla="*/ 10 h 681"/>
                        <a:gd name="T12" fmla="*/ 9 w 740"/>
                        <a:gd name="T13" fmla="*/ 12 h 681"/>
                        <a:gd name="T14" fmla="*/ 12 w 740"/>
                        <a:gd name="T15" fmla="*/ 13 h 681"/>
                        <a:gd name="T16" fmla="*/ 13 w 740"/>
                        <a:gd name="T17" fmla="*/ 14 h 681"/>
                        <a:gd name="T18" fmla="*/ 15 w 740"/>
                        <a:gd name="T19" fmla="*/ 14 h 681"/>
                        <a:gd name="T20" fmla="*/ 17 w 740"/>
                        <a:gd name="T21" fmla="*/ 14 h 681"/>
                        <a:gd name="T22" fmla="*/ 20 w 740"/>
                        <a:gd name="T23" fmla="*/ 15 h 681"/>
                        <a:gd name="T24" fmla="*/ 22 w 740"/>
                        <a:gd name="T25" fmla="*/ 15 h 681"/>
                        <a:gd name="T26" fmla="*/ 23 w 740"/>
                        <a:gd name="T27" fmla="*/ 15 h 681"/>
                        <a:gd name="T28" fmla="*/ 25 w 740"/>
                        <a:gd name="T29" fmla="*/ 15 h 681"/>
                        <a:gd name="T30" fmla="*/ 26 w 740"/>
                        <a:gd name="T31" fmla="*/ 16 h 681"/>
                        <a:gd name="T32" fmla="*/ 28 w 740"/>
                        <a:gd name="T33" fmla="*/ 17 h 681"/>
                        <a:gd name="T34" fmla="*/ 29 w 740"/>
                        <a:gd name="T35" fmla="*/ 18 h 681"/>
                        <a:gd name="T36" fmla="*/ 30 w 740"/>
                        <a:gd name="T37" fmla="*/ 19 h 681"/>
                        <a:gd name="T38" fmla="*/ 31 w 740"/>
                        <a:gd name="T39" fmla="*/ 20 h 681"/>
                        <a:gd name="T40" fmla="*/ 33 w 740"/>
                        <a:gd name="T41" fmla="*/ 22 h 681"/>
                        <a:gd name="T42" fmla="*/ 33 w 740"/>
                        <a:gd name="T43" fmla="*/ 24 h 681"/>
                        <a:gd name="T44" fmla="*/ 34 w 740"/>
                        <a:gd name="T45" fmla="*/ 26 h 681"/>
                        <a:gd name="T46" fmla="*/ 36 w 740"/>
                        <a:gd name="T47" fmla="*/ 30 h 681"/>
                        <a:gd name="T48" fmla="*/ 37 w 740"/>
                        <a:gd name="T49" fmla="*/ 33 h 681"/>
                        <a:gd name="T50" fmla="*/ 39 w 740"/>
                        <a:gd name="T51" fmla="*/ 36 h 681"/>
                        <a:gd name="T52" fmla="*/ 40 w 740"/>
                        <a:gd name="T53" fmla="*/ 38 h 681"/>
                        <a:gd name="T54" fmla="*/ 41 w 740"/>
                        <a:gd name="T55" fmla="*/ 39 h 681"/>
                        <a:gd name="T56" fmla="*/ 42 w 740"/>
                        <a:gd name="T57" fmla="*/ 41 h 681"/>
                        <a:gd name="T58" fmla="*/ 43 w 740"/>
                        <a:gd name="T59" fmla="*/ 42 h 681"/>
                        <a:gd name="T60" fmla="*/ 44 w 740"/>
                        <a:gd name="T61" fmla="*/ 42 h 681"/>
                        <a:gd name="T62" fmla="*/ 45 w 740"/>
                        <a:gd name="T63" fmla="*/ 42 h 681"/>
                        <a:gd name="T64" fmla="*/ 46 w 740"/>
                        <a:gd name="T65" fmla="*/ 42 h 6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0"/>
                        <a:gd name="T100" fmla="*/ 0 h 681"/>
                        <a:gd name="T101" fmla="*/ 740 w 740"/>
                        <a:gd name="T102" fmla="*/ 681 h 6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0" h="681">
                          <a:moveTo>
                            <a:pt x="0" y="0"/>
                          </a:moveTo>
                          <a:lnTo>
                            <a:pt x="21" y="46"/>
                          </a:lnTo>
                          <a:lnTo>
                            <a:pt x="50" y="93"/>
                          </a:lnTo>
                          <a:lnTo>
                            <a:pt x="66" y="118"/>
                          </a:lnTo>
                          <a:lnTo>
                            <a:pt x="88" y="144"/>
                          </a:lnTo>
                          <a:lnTo>
                            <a:pt x="114" y="167"/>
                          </a:lnTo>
                          <a:lnTo>
                            <a:pt x="148" y="189"/>
                          </a:lnTo>
                          <a:lnTo>
                            <a:pt x="185" y="207"/>
                          </a:lnTo>
                          <a:lnTo>
                            <a:pt x="216" y="219"/>
                          </a:lnTo>
                          <a:lnTo>
                            <a:pt x="243" y="226"/>
                          </a:lnTo>
                          <a:lnTo>
                            <a:pt x="274" y="232"/>
                          </a:lnTo>
                          <a:lnTo>
                            <a:pt x="313" y="236"/>
                          </a:lnTo>
                          <a:lnTo>
                            <a:pt x="345" y="239"/>
                          </a:lnTo>
                          <a:lnTo>
                            <a:pt x="374" y="242"/>
                          </a:lnTo>
                          <a:lnTo>
                            <a:pt x="405" y="249"/>
                          </a:lnTo>
                          <a:lnTo>
                            <a:pt x="425" y="257"/>
                          </a:lnTo>
                          <a:lnTo>
                            <a:pt x="448" y="270"/>
                          </a:lnTo>
                          <a:lnTo>
                            <a:pt x="469" y="285"/>
                          </a:lnTo>
                          <a:lnTo>
                            <a:pt x="490" y="306"/>
                          </a:lnTo>
                          <a:lnTo>
                            <a:pt x="505" y="329"/>
                          </a:lnTo>
                          <a:lnTo>
                            <a:pt x="519" y="356"/>
                          </a:lnTo>
                          <a:lnTo>
                            <a:pt x="532" y="384"/>
                          </a:lnTo>
                          <a:lnTo>
                            <a:pt x="547" y="419"/>
                          </a:lnTo>
                          <a:lnTo>
                            <a:pt x="571" y="476"/>
                          </a:lnTo>
                          <a:lnTo>
                            <a:pt x="595" y="526"/>
                          </a:lnTo>
                          <a:lnTo>
                            <a:pt x="622" y="582"/>
                          </a:lnTo>
                          <a:lnTo>
                            <a:pt x="635" y="607"/>
                          </a:lnTo>
                          <a:lnTo>
                            <a:pt x="653" y="634"/>
                          </a:lnTo>
                          <a:lnTo>
                            <a:pt x="670" y="656"/>
                          </a:lnTo>
                          <a:lnTo>
                            <a:pt x="684" y="669"/>
                          </a:lnTo>
                          <a:lnTo>
                            <a:pt x="699" y="677"/>
                          </a:lnTo>
                          <a:lnTo>
                            <a:pt x="717" y="681"/>
                          </a:lnTo>
                          <a:lnTo>
                            <a:pt x="740" y="680"/>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767" name="Group 112">
                    <a:extLst>
                      <a:ext uri="{FF2B5EF4-FFF2-40B4-BE49-F238E27FC236}">
                        <a16:creationId xmlns:a16="http://schemas.microsoft.com/office/drawing/2014/main" id="{62140CE2-20EC-441F-91C3-A22548374B24}"/>
                      </a:ext>
                    </a:extLst>
                  </p:cNvPr>
                  <p:cNvGrpSpPr>
                    <a:grpSpLocks/>
                  </p:cNvGrpSpPr>
                  <p:nvPr/>
                </p:nvGrpSpPr>
                <p:grpSpPr bwMode="auto">
                  <a:xfrm>
                    <a:off x="2544" y="445"/>
                    <a:ext cx="579" cy="425"/>
                    <a:chOff x="2544" y="445"/>
                    <a:chExt cx="579" cy="425"/>
                  </a:xfrm>
                </p:grpSpPr>
                <p:grpSp>
                  <p:nvGrpSpPr>
                    <p:cNvPr id="63768" name="Group 113">
                      <a:extLst>
                        <a:ext uri="{FF2B5EF4-FFF2-40B4-BE49-F238E27FC236}">
                          <a16:creationId xmlns:a16="http://schemas.microsoft.com/office/drawing/2014/main" id="{12AB7C8A-DA49-49C6-A05F-831434F58896}"/>
                        </a:ext>
                      </a:extLst>
                    </p:cNvPr>
                    <p:cNvGrpSpPr>
                      <a:grpSpLocks/>
                    </p:cNvGrpSpPr>
                    <p:nvPr/>
                  </p:nvGrpSpPr>
                  <p:grpSpPr bwMode="auto">
                    <a:xfrm>
                      <a:off x="3045" y="514"/>
                      <a:ext cx="78" cy="84"/>
                      <a:chOff x="3045" y="514"/>
                      <a:chExt cx="78" cy="84"/>
                    </a:xfrm>
                  </p:grpSpPr>
                  <p:sp>
                    <p:nvSpPr>
                      <p:cNvPr id="63780" name="Freeform 114">
                        <a:extLst>
                          <a:ext uri="{FF2B5EF4-FFF2-40B4-BE49-F238E27FC236}">
                            <a16:creationId xmlns:a16="http://schemas.microsoft.com/office/drawing/2014/main" id="{43F885A3-7D2E-4FA5-9B16-70C265AD08F7}"/>
                          </a:ext>
                        </a:extLst>
                      </p:cNvPr>
                      <p:cNvSpPr>
                        <a:spLocks/>
                      </p:cNvSpPr>
                      <p:nvPr/>
                    </p:nvSpPr>
                    <p:spPr bwMode="auto">
                      <a:xfrm>
                        <a:off x="3045" y="514"/>
                        <a:ext cx="68" cy="57"/>
                      </a:xfrm>
                      <a:custGeom>
                        <a:avLst/>
                        <a:gdLst>
                          <a:gd name="T0" fmla="*/ 0 w 274"/>
                          <a:gd name="T1" fmla="*/ 14 h 226"/>
                          <a:gd name="T2" fmla="*/ 2 w 274"/>
                          <a:gd name="T3" fmla="*/ 13 h 226"/>
                          <a:gd name="T4" fmla="*/ 5 w 274"/>
                          <a:gd name="T5" fmla="*/ 12 h 226"/>
                          <a:gd name="T6" fmla="*/ 8 w 274"/>
                          <a:gd name="T7" fmla="*/ 11 h 226"/>
                          <a:gd name="T8" fmla="*/ 10 w 274"/>
                          <a:gd name="T9" fmla="*/ 9 h 226"/>
                          <a:gd name="T10" fmla="*/ 11 w 274"/>
                          <a:gd name="T11" fmla="*/ 7 h 226"/>
                          <a:gd name="T12" fmla="*/ 13 w 274"/>
                          <a:gd name="T13" fmla="*/ 5 h 226"/>
                          <a:gd name="T14" fmla="*/ 15 w 274"/>
                          <a:gd name="T15" fmla="*/ 2 h 226"/>
                          <a:gd name="T16" fmla="*/ 17 w 274"/>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226"/>
                          <a:gd name="T29" fmla="*/ 274 w 274"/>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226">
                            <a:moveTo>
                              <a:pt x="0" y="226"/>
                            </a:moveTo>
                            <a:lnTo>
                              <a:pt x="39" y="212"/>
                            </a:lnTo>
                            <a:lnTo>
                              <a:pt x="75" y="195"/>
                            </a:lnTo>
                            <a:lnTo>
                              <a:pt x="124" y="168"/>
                            </a:lnTo>
                            <a:lnTo>
                              <a:pt x="157" y="143"/>
                            </a:lnTo>
                            <a:lnTo>
                              <a:pt x="185" y="115"/>
                            </a:lnTo>
                            <a:lnTo>
                              <a:pt x="217" y="75"/>
                            </a:lnTo>
                            <a:lnTo>
                              <a:pt x="248" y="36"/>
                            </a:lnTo>
                            <a:lnTo>
                              <a:pt x="274" y="0"/>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81" name="Freeform 115">
                        <a:extLst>
                          <a:ext uri="{FF2B5EF4-FFF2-40B4-BE49-F238E27FC236}">
                            <a16:creationId xmlns:a16="http://schemas.microsoft.com/office/drawing/2014/main" id="{EEB81B9B-7D7D-484D-B7A4-89036B52E120}"/>
                          </a:ext>
                        </a:extLst>
                      </p:cNvPr>
                      <p:cNvSpPr>
                        <a:spLocks/>
                      </p:cNvSpPr>
                      <p:nvPr/>
                    </p:nvSpPr>
                    <p:spPr bwMode="auto">
                      <a:xfrm>
                        <a:off x="3058" y="573"/>
                        <a:ext cx="65" cy="25"/>
                      </a:xfrm>
                      <a:custGeom>
                        <a:avLst/>
                        <a:gdLst>
                          <a:gd name="T0" fmla="*/ 0 w 258"/>
                          <a:gd name="T1" fmla="*/ 6 h 98"/>
                          <a:gd name="T2" fmla="*/ 1 w 258"/>
                          <a:gd name="T3" fmla="*/ 6 h 98"/>
                          <a:gd name="T4" fmla="*/ 2 w 258"/>
                          <a:gd name="T5" fmla="*/ 5 h 98"/>
                          <a:gd name="T6" fmla="*/ 3 w 258"/>
                          <a:gd name="T7" fmla="*/ 4 h 98"/>
                          <a:gd name="T8" fmla="*/ 5 w 258"/>
                          <a:gd name="T9" fmla="*/ 4 h 98"/>
                          <a:gd name="T10" fmla="*/ 7 w 258"/>
                          <a:gd name="T11" fmla="*/ 4 h 98"/>
                          <a:gd name="T12" fmla="*/ 9 w 258"/>
                          <a:gd name="T13" fmla="*/ 3 h 98"/>
                          <a:gd name="T14" fmla="*/ 11 w 258"/>
                          <a:gd name="T15" fmla="*/ 3 h 98"/>
                          <a:gd name="T16" fmla="*/ 13 w 258"/>
                          <a:gd name="T17" fmla="*/ 3 h 98"/>
                          <a:gd name="T18" fmla="*/ 14 w 258"/>
                          <a:gd name="T19" fmla="*/ 2 h 98"/>
                          <a:gd name="T20" fmla="*/ 15 w 258"/>
                          <a:gd name="T21" fmla="*/ 1 h 98"/>
                          <a:gd name="T22" fmla="*/ 16 w 258"/>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98"/>
                          <a:gd name="T38" fmla="*/ 258 w 258"/>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98">
                            <a:moveTo>
                              <a:pt x="0" y="98"/>
                            </a:moveTo>
                            <a:lnTo>
                              <a:pt x="16" y="85"/>
                            </a:lnTo>
                            <a:lnTo>
                              <a:pt x="34" y="73"/>
                            </a:lnTo>
                            <a:lnTo>
                              <a:pt x="53" y="64"/>
                            </a:lnTo>
                            <a:lnTo>
                              <a:pt x="80" y="59"/>
                            </a:lnTo>
                            <a:lnTo>
                              <a:pt x="105" y="55"/>
                            </a:lnTo>
                            <a:lnTo>
                              <a:pt x="135" y="52"/>
                            </a:lnTo>
                            <a:lnTo>
                              <a:pt x="169" y="45"/>
                            </a:lnTo>
                            <a:lnTo>
                              <a:pt x="198" y="38"/>
                            </a:lnTo>
                            <a:lnTo>
                              <a:pt x="223" y="28"/>
                            </a:lnTo>
                            <a:lnTo>
                              <a:pt x="242" y="16"/>
                            </a:lnTo>
                            <a:lnTo>
                              <a:pt x="258" y="0"/>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769" name="Group 116">
                      <a:extLst>
                        <a:ext uri="{FF2B5EF4-FFF2-40B4-BE49-F238E27FC236}">
                          <a16:creationId xmlns:a16="http://schemas.microsoft.com/office/drawing/2014/main" id="{2E90D931-BB98-4A9A-A4AA-2C16C7A763BC}"/>
                        </a:ext>
                      </a:extLst>
                    </p:cNvPr>
                    <p:cNvGrpSpPr>
                      <a:grpSpLocks/>
                    </p:cNvGrpSpPr>
                    <p:nvPr/>
                  </p:nvGrpSpPr>
                  <p:grpSpPr bwMode="auto">
                    <a:xfrm>
                      <a:off x="2544" y="445"/>
                      <a:ext cx="284" cy="425"/>
                      <a:chOff x="2544" y="445"/>
                      <a:chExt cx="284" cy="425"/>
                    </a:xfrm>
                  </p:grpSpPr>
                  <p:grpSp>
                    <p:nvGrpSpPr>
                      <p:cNvPr id="63770" name="Group 117">
                        <a:extLst>
                          <a:ext uri="{FF2B5EF4-FFF2-40B4-BE49-F238E27FC236}">
                            <a16:creationId xmlns:a16="http://schemas.microsoft.com/office/drawing/2014/main" id="{2E58865F-B715-450A-AD62-A80895B7CB0B}"/>
                          </a:ext>
                        </a:extLst>
                      </p:cNvPr>
                      <p:cNvGrpSpPr>
                        <a:grpSpLocks/>
                      </p:cNvGrpSpPr>
                      <p:nvPr/>
                    </p:nvGrpSpPr>
                    <p:grpSpPr bwMode="auto">
                      <a:xfrm>
                        <a:off x="2700" y="445"/>
                        <a:ext cx="128" cy="131"/>
                        <a:chOff x="2700" y="445"/>
                        <a:chExt cx="128" cy="131"/>
                      </a:xfrm>
                    </p:grpSpPr>
                    <p:sp>
                      <p:nvSpPr>
                        <p:cNvPr id="63778" name="Freeform 118">
                          <a:extLst>
                            <a:ext uri="{FF2B5EF4-FFF2-40B4-BE49-F238E27FC236}">
                              <a16:creationId xmlns:a16="http://schemas.microsoft.com/office/drawing/2014/main" id="{BD45BB65-B547-4DAF-B0DC-136F737D65D9}"/>
                            </a:ext>
                          </a:extLst>
                        </p:cNvPr>
                        <p:cNvSpPr>
                          <a:spLocks/>
                        </p:cNvSpPr>
                        <p:nvPr/>
                      </p:nvSpPr>
                      <p:spPr bwMode="auto">
                        <a:xfrm>
                          <a:off x="2758" y="445"/>
                          <a:ext cx="70" cy="131"/>
                        </a:xfrm>
                        <a:custGeom>
                          <a:avLst/>
                          <a:gdLst>
                            <a:gd name="T0" fmla="*/ 1 w 282"/>
                            <a:gd name="T1" fmla="*/ 0 h 527"/>
                            <a:gd name="T2" fmla="*/ 1 w 282"/>
                            <a:gd name="T3" fmla="*/ 1 h 527"/>
                            <a:gd name="T4" fmla="*/ 0 w 282"/>
                            <a:gd name="T5" fmla="*/ 2 h 527"/>
                            <a:gd name="T6" fmla="*/ 0 w 282"/>
                            <a:gd name="T7" fmla="*/ 4 h 527"/>
                            <a:gd name="T8" fmla="*/ 0 w 282"/>
                            <a:gd name="T9" fmla="*/ 5 h 527"/>
                            <a:gd name="T10" fmla="*/ 0 w 282"/>
                            <a:gd name="T11" fmla="*/ 7 h 527"/>
                            <a:gd name="T12" fmla="*/ 0 w 282"/>
                            <a:gd name="T13" fmla="*/ 9 h 527"/>
                            <a:gd name="T14" fmla="*/ 1 w 282"/>
                            <a:gd name="T15" fmla="*/ 12 h 527"/>
                            <a:gd name="T16" fmla="*/ 1 w 282"/>
                            <a:gd name="T17" fmla="*/ 14 h 527"/>
                            <a:gd name="T18" fmla="*/ 2 w 282"/>
                            <a:gd name="T19" fmla="*/ 17 h 527"/>
                            <a:gd name="T20" fmla="*/ 3 w 282"/>
                            <a:gd name="T21" fmla="*/ 20 h 527"/>
                            <a:gd name="T22" fmla="*/ 4 w 282"/>
                            <a:gd name="T23" fmla="*/ 22 h 527"/>
                            <a:gd name="T24" fmla="*/ 6 w 282"/>
                            <a:gd name="T25" fmla="*/ 24 h 527"/>
                            <a:gd name="T26" fmla="*/ 7 w 282"/>
                            <a:gd name="T27" fmla="*/ 26 h 527"/>
                            <a:gd name="T28" fmla="*/ 10 w 282"/>
                            <a:gd name="T29" fmla="*/ 28 h 527"/>
                            <a:gd name="T30" fmla="*/ 12 w 282"/>
                            <a:gd name="T31" fmla="*/ 30 h 527"/>
                            <a:gd name="T32" fmla="*/ 15 w 282"/>
                            <a:gd name="T33" fmla="*/ 31 h 527"/>
                            <a:gd name="T34" fmla="*/ 17 w 282"/>
                            <a:gd name="T35" fmla="*/ 33 h 5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2"/>
                            <a:gd name="T55" fmla="*/ 0 h 527"/>
                            <a:gd name="T56" fmla="*/ 282 w 282"/>
                            <a:gd name="T57" fmla="*/ 527 h 5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2" h="527">
                              <a:moveTo>
                                <a:pt x="24" y="0"/>
                              </a:moveTo>
                              <a:lnTo>
                                <a:pt x="15" y="18"/>
                              </a:lnTo>
                              <a:lnTo>
                                <a:pt x="8" y="40"/>
                              </a:lnTo>
                              <a:lnTo>
                                <a:pt x="3" y="61"/>
                              </a:lnTo>
                              <a:lnTo>
                                <a:pt x="0" y="85"/>
                              </a:lnTo>
                              <a:lnTo>
                                <a:pt x="4" y="118"/>
                              </a:lnTo>
                              <a:lnTo>
                                <a:pt x="8" y="152"/>
                              </a:lnTo>
                              <a:lnTo>
                                <a:pt x="15" y="199"/>
                              </a:lnTo>
                              <a:lnTo>
                                <a:pt x="22" y="234"/>
                              </a:lnTo>
                              <a:lnTo>
                                <a:pt x="35" y="275"/>
                              </a:lnTo>
                              <a:lnTo>
                                <a:pt x="49" y="316"/>
                              </a:lnTo>
                              <a:lnTo>
                                <a:pt x="67" y="352"/>
                              </a:lnTo>
                              <a:lnTo>
                                <a:pt x="93" y="391"/>
                              </a:lnTo>
                              <a:lnTo>
                                <a:pt x="120" y="420"/>
                              </a:lnTo>
                              <a:lnTo>
                                <a:pt x="161" y="453"/>
                              </a:lnTo>
                              <a:lnTo>
                                <a:pt x="202" y="480"/>
                              </a:lnTo>
                              <a:lnTo>
                                <a:pt x="243" y="505"/>
                              </a:lnTo>
                              <a:lnTo>
                                <a:pt x="282" y="527"/>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79" name="Freeform 119">
                          <a:extLst>
                            <a:ext uri="{FF2B5EF4-FFF2-40B4-BE49-F238E27FC236}">
                              <a16:creationId xmlns:a16="http://schemas.microsoft.com/office/drawing/2014/main" id="{BBB7D03E-297D-465D-BA30-877034631191}"/>
                            </a:ext>
                          </a:extLst>
                        </p:cNvPr>
                        <p:cNvSpPr>
                          <a:spLocks/>
                        </p:cNvSpPr>
                        <p:nvPr/>
                      </p:nvSpPr>
                      <p:spPr bwMode="auto">
                        <a:xfrm>
                          <a:off x="2700" y="486"/>
                          <a:ext cx="71" cy="56"/>
                        </a:xfrm>
                        <a:custGeom>
                          <a:avLst/>
                          <a:gdLst>
                            <a:gd name="T0" fmla="*/ 0 w 284"/>
                            <a:gd name="T1" fmla="*/ 0 h 224"/>
                            <a:gd name="T2" fmla="*/ 2 w 284"/>
                            <a:gd name="T3" fmla="*/ 1 h 224"/>
                            <a:gd name="T4" fmla="*/ 4 w 284"/>
                            <a:gd name="T5" fmla="*/ 1 h 224"/>
                            <a:gd name="T6" fmla="*/ 6 w 284"/>
                            <a:gd name="T7" fmla="*/ 2 h 224"/>
                            <a:gd name="T8" fmla="*/ 8 w 284"/>
                            <a:gd name="T9" fmla="*/ 3 h 224"/>
                            <a:gd name="T10" fmla="*/ 10 w 284"/>
                            <a:gd name="T11" fmla="*/ 5 h 224"/>
                            <a:gd name="T12" fmla="*/ 12 w 284"/>
                            <a:gd name="T13" fmla="*/ 6 h 224"/>
                            <a:gd name="T14" fmla="*/ 14 w 284"/>
                            <a:gd name="T15" fmla="*/ 9 h 224"/>
                            <a:gd name="T16" fmla="*/ 18 w 284"/>
                            <a:gd name="T17" fmla="*/ 13 h 224"/>
                            <a:gd name="T18" fmla="*/ 16 w 284"/>
                            <a:gd name="T19" fmla="*/ 14 h 224"/>
                            <a:gd name="T20" fmla="*/ 14 w 284"/>
                            <a:gd name="T21" fmla="*/ 14 h 224"/>
                            <a:gd name="T22" fmla="*/ 11 w 284"/>
                            <a:gd name="T23" fmla="*/ 14 h 224"/>
                            <a:gd name="T24" fmla="*/ 9 w 284"/>
                            <a:gd name="T25" fmla="*/ 14 h 224"/>
                            <a:gd name="T26" fmla="*/ 6 w 284"/>
                            <a:gd name="T27" fmla="*/ 13 h 224"/>
                            <a:gd name="T28" fmla="*/ 4 w 284"/>
                            <a:gd name="T29" fmla="*/ 13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224"/>
                            <a:gd name="T47" fmla="*/ 284 w 284"/>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224">
                              <a:moveTo>
                                <a:pt x="0" y="0"/>
                              </a:moveTo>
                              <a:lnTo>
                                <a:pt x="39" y="6"/>
                              </a:lnTo>
                              <a:lnTo>
                                <a:pt x="69" y="15"/>
                              </a:lnTo>
                              <a:lnTo>
                                <a:pt x="95" y="28"/>
                              </a:lnTo>
                              <a:lnTo>
                                <a:pt x="123" y="47"/>
                              </a:lnTo>
                              <a:lnTo>
                                <a:pt x="157" y="70"/>
                              </a:lnTo>
                              <a:lnTo>
                                <a:pt x="187" y="95"/>
                              </a:lnTo>
                              <a:lnTo>
                                <a:pt x="224" y="138"/>
                              </a:lnTo>
                              <a:lnTo>
                                <a:pt x="284" y="211"/>
                              </a:lnTo>
                              <a:lnTo>
                                <a:pt x="260" y="218"/>
                              </a:lnTo>
                              <a:lnTo>
                                <a:pt x="221" y="221"/>
                              </a:lnTo>
                              <a:lnTo>
                                <a:pt x="184" y="224"/>
                              </a:lnTo>
                              <a:lnTo>
                                <a:pt x="145" y="218"/>
                              </a:lnTo>
                              <a:lnTo>
                                <a:pt x="103" y="211"/>
                              </a:lnTo>
                              <a:lnTo>
                                <a:pt x="71" y="204"/>
                              </a:lnTo>
                            </a:path>
                          </a:pathLst>
                        </a:custGeom>
                        <a:noFill/>
                        <a:ln w="2222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771" name="Group 120">
                        <a:extLst>
                          <a:ext uri="{FF2B5EF4-FFF2-40B4-BE49-F238E27FC236}">
                            <a16:creationId xmlns:a16="http://schemas.microsoft.com/office/drawing/2014/main" id="{909EF0E2-A797-4B04-BD16-41421C0B51C6}"/>
                          </a:ext>
                        </a:extLst>
                      </p:cNvPr>
                      <p:cNvGrpSpPr>
                        <a:grpSpLocks/>
                      </p:cNvGrpSpPr>
                      <p:nvPr/>
                    </p:nvGrpSpPr>
                    <p:grpSpPr bwMode="auto">
                      <a:xfrm>
                        <a:off x="2544" y="771"/>
                        <a:ext cx="176" cy="99"/>
                        <a:chOff x="2544" y="771"/>
                        <a:chExt cx="176" cy="99"/>
                      </a:xfrm>
                    </p:grpSpPr>
                    <p:sp>
                      <p:nvSpPr>
                        <p:cNvPr id="63772" name="Freeform 121">
                          <a:extLst>
                            <a:ext uri="{FF2B5EF4-FFF2-40B4-BE49-F238E27FC236}">
                              <a16:creationId xmlns:a16="http://schemas.microsoft.com/office/drawing/2014/main" id="{37B86EB5-C46D-41B7-9869-81629A84621C}"/>
                            </a:ext>
                          </a:extLst>
                        </p:cNvPr>
                        <p:cNvSpPr>
                          <a:spLocks/>
                        </p:cNvSpPr>
                        <p:nvPr/>
                      </p:nvSpPr>
                      <p:spPr bwMode="auto">
                        <a:xfrm>
                          <a:off x="2618" y="777"/>
                          <a:ext cx="50" cy="27"/>
                        </a:xfrm>
                        <a:custGeom>
                          <a:avLst/>
                          <a:gdLst>
                            <a:gd name="T0" fmla="*/ 0 w 200"/>
                            <a:gd name="T1" fmla="*/ 0 h 107"/>
                            <a:gd name="T2" fmla="*/ 3 w 200"/>
                            <a:gd name="T3" fmla="*/ 1 h 107"/>
                            <a:gd name="T4" fmla="*/ 6 w 200"/>
                            <a:gd name="T5" fmla="*/ 2 h 107"/>
                            <a:gd name="T6" fmla="*/ 7 w 200"/>
                            <a:gd name="T7" fmla="*/ 3 h 107"/>
                            <a:gd name="T8" fmla="*/ 10 w 200"/>
                            <a:gd name="T9" fmla="*/ 5 h 107"/>
                            <a:gd name="T10" fmla="*/ 13 w 200"/>
                            <a:gd name="T11" fmla="*/ 7 h 107"/>
                            <a:gd name="T12" fmla="*/ 0 60000 65536"/>
                            <a:gd name="T13" fmla="*/ 0 60000 65536"/>
                            <a:gd name="T14" fmla="*/ 0 60000 65536"/>
                            <a:gd name="T15" fmla="*/ 0 60000 65536"/>
                            <a:gd name="T16" fmla="*/ 0 60000 65536"/>
                            <a:gd name="T17" fmla="*/ 0 60000 65536"/>
                            <a:gd name="T18" fmla="*/ 0 w 200"/>
                            <a:gd name="T19" fmla="*/ 0 h 107"/>
                            <a:gd name="T20" fmla="*/ 200 w 200"/>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200" h="107">
                              <a:moveTo>
                                <a:pt x="0" y="0"/>
                              </a:moveTo>
                              <a:lnTo>
                                <a:pt x="46" y="13"/>
                              </a:lnTo>
                              <a:lnTo>
                                <a:pt x="86" y="28"/>
                              </a:lnTo>
                              <a:lnTo>
                                <a:pt x="121" y="45"/>
                              </a:lnTo>
                              <a:lnTo>
                                <a:pt x="160" y="71"/>
                              </a:lnTo>
                              <a:lnTo>
                                <a:pt x="200" y="107"/>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3773" name="Group 122">
                          <a:extLst>
                            <a:ext uri="{FF2B5EF4-FFF2-40B4-BE49-F238E27FC236}">
                              <a16:creationId xmlns:a16="http://schemas.microsoft.com/office/drawing/2014/main" id="{E6A31653-15A5-4534-BEAE-56C1D3524478}"/>
                            </a:ext>
                          </a:extLst>
                        </p:cNvPr>
                        <p:cNvGrpSpPr>
                          <a:grpSpLocks/>
                        </p:cNvGrpSpPr>
                        <p:nvPr/>
                      </p:nvGrpSpPr>
                      <p:grpSpPr bwMode="auto">
                        <a:xfrm>
                          <a:off x="2544" y="771"/>
                          <a:ext cx="176" cy="99"/>
                          <a:chOff x="2544" y="771"/>
                          <a:chExt cx="176" cy="99"/>
                        </a:xfrm>
                      </p:grpSpPr>
                      <p:sp>
                        <p:nvSpPr>
                          <p:cNvPr id="63774" name="Freeform 123">
                            <a:extLst>
                              <a:ext uri="{FF2B5EF4-FFF2-40B4-BE49-F238E27FC236}">
                                <a16:creationId xmlns:a16="http://schemas.microsoft.com/office/drawing/2014/main" id="{33836D6E-6036-43DB-AF28-A1A6ECF5B64A}"/>
                              </a:ext>
                            </a:extLst>
                          </p:cNvPr>
                          <p:cNvSpPr>
                            <a:spLocks/>
                          </p:cNvSpPr>
                          <p:nvPr/>
                        </p:nvSpPr>
                        <p:spPr bwMode="auto">
                          <a:xfrm>
                            <a:off x="2664" y="771"/>
                            <a:ext cx="56" cy="13"/>
                          </a:xfrm>
                          <a:custGeom>
                            <a:avLst/>
                            <a:gdLst>
                              <a:gd name="T0" fmla="*/ 0 w 225"/>
                              <a:gd name="T1" fmla="*/ 0 h 55"/>
                              <a:gd name="T2" fmla="*/ 2 w 225"/>
                              <a:gd name="T3" fmla="*/ 1 h 55"/>
                              <a:gd name="T4" fmla="*/ 4 w 225"/>
                              <a:gd name="T5" fmla="*/ 2 h 55"/>
                              <a:gd name="T6" fmla="*/ 6 w 225"/>
                              <a:gd name="T7" fmla="*/ 3 h 55"/>
                              <a:gd name="T8" fmla="*/ 9 w 225"/>
                              <a:gd name="T9" fmla="*/ 3 h 55"/>
                              <a:gd name="T10" fmla="*/ 11 w 225"/>
                              <a:gd name="T11" fmla="*/ 3 h 55"/>
                              <a:gd name="T12" fmla="*/ 14 w 225"/>
                              <a:gd name="T13" fmla="*/ 3 h 55"/>
                              <a:gd name="T14" fmla="*/ 0 60000 65536"/>
                              <a:gd name="T15" fmla="*/ 0 60000 65536"/>
                              <a:gd name="T16" fmla="*/ 0 60000 65536"/>
                              <a:gd name="T17" fmla="*/ 0 60000 65536"/>
                              <a:gd name="T18" fmla="*/ 0 60000 65536"/>
                              <a:gd name="T19" fmla="*/ 0 60000 65536"/>
                              <a:gd name="T20" fmla="*/ 0 60000 65536"/>
                              <a:gd name="T21" fmla="*/ 0 w 225"/>
                              <a:gd name="T22" fmla="*/ 0 h 55"/>
                              <a:gd name="T23" fmla="*/ 225 w 22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55">
                                <a:moveTo>
                                  <a:pt x="0" y="0"/>
                                </a:moveTo>
                                <a:lnTo>
                                  <a:pt x="36" y="21"/>
                                </a:lnTo>
                                <a:lnTo>
                                  <a:pt x="71" y="36"/>
                                </a:lnTo>
                                <a:lnTo>
                                  <a:pt x="104" y="46"/>
                                </a:lnTo>
                                <a:lnTo>
                                  <a:pt x="145" y="54"/>
                                </a:lnTo>
                                <a:lnTo>
                                  <a:pt x="185" y="55"/>
                                </a:lnTo>
                                <a:lnTo>
                                  <a:pt x="225" y="51"/>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75" name="Freeform 124">
                            <a:extLst>
                              <a:ext uri="{FF2B5EF4-FFF2-40B4-BE49-F238E27FC236}">
                                <a16:creationId xmlns:a16="http://schemas.microsoft.com/office/drawing/2014/main" id="{7351C365-ECE6-418D-9D34-BD12D37BF981}"/>
                              </a:ext>
                            </a:extLst>
                          </p:cNvPr>
                          <p:cNvSpPr>
                            <a:spLocks/>
                          </p:cNvSpPr>
                          <p:nvPr/>
                        </p:nvSpPr>
                        <p:spPr bwMode="auto">
                          <a:xfrm>
                            <a:off x="2669" y="809"/>
                            <a:ext cx="19" cy="36"/>
                          </a:xfrm>
                          <a:custGeom>
                            <a:avLst/>
                            <a:gdLst>
                              <a:gd name="T0" fmla="*/ 5 w 79"/>
                              <a:gd name="T1" fmla="*/ 0 h 144"/>
                              <a:gd name="T2" fmla="*/ 4 w 79"/>
                              <a:gd name="T3" fmla="*/ 2 h 144"/>
                              <a:gd name="T4" fmla="*/ 4 w 79"/>
                              <a:gd name="T5" fmla="*/ 4 h 144"/>
                              <a:gd name="T6" fmla="*/ 2 w 79"/>
                              <a:gd name="T7" fmla="*/ 6 h 144"/>
                              <a:gd name="T8" fmla="*/ 1 w 79"/>
                              <a:gd name="T9" fmla="*/ 8 h 144"/>
                              <a:gd name="T10" fmla="*/ 0 w 79"/>
                              <a:gd name="T11" fmla="*/ 9 h 144"/>
                              <a:gd name="T12" fmla="*/ 0 60000 65536"/>
                              <a:gd name="T13" fmla="*/ 0 60000 65536"/>
                              <a:gd name="T14" fmla="*/ 0 60000 65536"/>
                              <a:gd name="T15" fmla="*/ 0 60000 65536"/>
                              <a:gd name="T16" fmla="*/ 0 60000 65536"/>
                              <a:gd name="T17" fmla="*/ 0 60000 65536"/>
                              <a:gd name="T18" fmla="*/ 0 w 79"/>
                              <a:gd name="T19" fmla="*/ 0 h 144"/>
                              <a:gd name="T20" fmla="*/ 79 w 7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79" h="144">
                                <a:moveTo>
                                  <a:pt x="79" y="0"/>
                                </a:moveTo>
                                <a:lnTo>
                                  <a:pt x="75" y="36"/>
                                </a:lnTo>
                                <a:lnTo>
                                  <a:pt x="63" y="69"/>
                                </a:lnTo>
                                <a:lnTo>
                                  <a:pt x="43" y="100"/>
                                </a:lnTo>
                                <a:lnTo>
                                  <a:pt x="20" y="129"/>
                                </a:lnTo>
                                <a:lnTo>
                                  <a:pt x="0" y="144"/>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76" name="Freeform 125">
                            <a:extLst>
                              <a:ext uri="{FF2B5EF4-FFF2-40B4-BE49-F238E27FC236}">
                                <a16:creationId xmlns:a16="http://schemas.microsoft.com/office/drawing/2014/main" id="{A976F1AE-45EE-4D2C-8E81-B6450DC57BFA}"/>
                              </a:ext>
                            </a:extLst>
                          </p:cNvPr>
                          <p:cNvSpPr>
                            <a:spLocks/>
                          </p:cNvSpPr>
                          <p:nvPr/>
                        </p:nvSpPr>
                        <p:spPr bwMode="auto">
                          <a:xfrm>
                            <a:off x="2544" y="828"/>
                            <a:ext cx="78" cy="8"/>
                          </a:xfrm>
                          <a:custGeom>
                            <a:avLst/>
                            <a:gdLst>
                              <a:gd name="T0" fmla="*/ 19 w 314"/>
                              <a:gd name="T1" fmla="*/ 0 h 31"/>
                              <a:gd name="T2" fmla="*/ 17 w 314"/>
                              <a:gd name="T3" fmla="*/ 1 h 31"/>
                              <a:gd name="T4" fmla="*/ 14 w 314"/>
                              <a:gd name="T5" fmla="*/ 2 h 31"/>
                              <a:gd name="T6" fmla="*/ 10 w 314"/>
                              <a:gd name="T7" fmla="*/ 2 h 31"/>
                              <a:gd name="T8" fmla="*/ 8 w 314"/>
                              <a:gd name="T9" fmla="*/ 2 h 31"/>
                              <a:gd name="T10" fmla="*/ 5 w 314"/>
                              <a:gd name="T11" fmla="*/ 2 h 31"/>
                              <a:gd name="T12" fmla="*/ 2 w 314"/>
                              <a:gd name="T13" fmla="*/ 1 h 31"/>
                              <a:gd name="T14" fmla="*/ 0 w 314"/>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1"/>
                              <a:gd name="T26" fmla="*/ 314 w 31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1">
                                <a:moveTo>
                                  <a:pt x="314" y="4"/>
                                </a:moveTo>
                                <a:lnTo>
                                  <a:pt x="271" y="15"/>
                                </a:lnTo>
                                <a:lnTo>
                                  <a:pt x="221" y="25"/>
                                </a:lnTo>
                                <a:lnTo>
                                  <a:pt x="170" y="31"/>
                                </a:lnTo>
                                <a:lnTo>
                                  <a:pt x="126" y="29"/>
                                </a:lnTo>
                                <a:lnTo>
                                  <a:pt x="75" y="22"/>
                                </a:lnTo>
                                <a:lnTo>
                                  <a:pt x="40" y="13"/>
                                </a:lnTo>
                                <a:lnTo>
                                  <a:pt x="0" y="0"/>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77" name="Freeform 126">
                            <a:extLst>
                              <a:ext uri="{FF2B5EF4-FFF2-40B4-BE49-F238E27FC236}">
                                <a16:creationId xmlns:a16="http://schemas.microsoft.com/office/drawing/2014/main" id="{9B40CB4C-5C17-4021-A3EA-19B459D1D9BE}"/>
                              </a:ext>
                            </a:extLst>
                          </p:cNvPr>
                          <p:cNvSpPr>
                            <a:spLocks/>
                          </p:cNvSpPr>
                          <p:nvPr/>
                        </p:nvSpPr>
                        <p:spPr bwMode="auto">
                          <a:xfrm>
                            <a:off x="2563" y="835"/>
                            <a:ext cx="66" cy="35"/>
                          </a:xfrm>
                          <a:custGeom>
                            <a:avLst/>
                            <a:gdLst>
                              <a:gd name="T0" fmla="*/ 16 w 266"/>
                              <a:gd name="T1" fmla="*/ 0 h 139"/>
                              <a:gd name="T2" fmla="*/ 15 w 266"/>
                              <a:gd name="T3" fmla="*/ 1 h 139"/>
                              <a:gd name="T4" fmla="*/ 13 w 266"/>
                              <a:gd name="T5" fmla="*/ 3 h 139"/>
                              <a:gd name="T6" fmla="*/ 10 w 266"/>
                              <a:gd name="T7" fmla="*/ 5 h 139"/>
                              <a:gd name="T8" fmla="*/ 8 w 266"/>
                              <a:gd name="T9" fmla="*/ 6 h 139"/>
                              <a:gd name="T10" fmla="*/ 6 w 266"/>
                              <a:gd name="T11" fmla="*/ 7 h 139"/>
                              <a:gd name="T12" fmla="*/ 4 w 266"/>
                              <a:gd name="T13" fmla="*/ 8 h 139"/>
                              <a:gd name="T14" fmla="*/ 2 w 266"/>
                              <a:gd name="T15" fmla="*/ 8 h 139"/>
                              <a:gd name="T16" fmla="*/ 0 w 266"/>
                              <a:gd name="T17" fmla="*/ 9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139"/>
                              <a:gd name="T29" fmla="*/ 266 w 266"/>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139">
                                <a:moveTo>
                                  <a:pt x="266" y="0"/>
                                </a:moveTo>
                                <a:lnTo>
                                  <a:pt x="239" y="21"/>
                                </a:lnTo>
                                <a:lnTo>
                                  <a:pt x="206" y="46"/>
                                </a:lnTo>
                                <a:lnTo>
                                  <a:pt x="166" y="72"/>
                                </a:lnTo>
                                <a:lnTo>
                                  <a:pt x="131" y="96"/>
                                </a:lnTo>
                                <a:lnTo>
                                  <a:pt x="96" y="114"/>
                                </a:lnTo>
                                <a:lnTo>
                                  <a:pt x="62" y="126"/>
                                </a:lnTo>
                                <a:lnTo>
                                  <a:pt x="36" y="133"/>
                                </a:lnTo>
                                <a:lnTo>
                                  <a:pt x="0" y="139"/>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grpSp>
              <p:nvGrpSpPr>
                <p:cNvPr id="63749" name="Group 127">
                  <a:extLst>
                    <a:ext uri="{FF2B5EF4-FFF2-40B4-BE49-F238E27FC236}">
                      <a16:creationId xmlns:a16="http://schemas.microsoft.com/office/drawing/2014/main" id="{A455BC83-062B-45B0-92AA-B9CE5A0B229A}"/>
                    </a:ext>
                  </a:extLst>
                </p:cNvPr>
                <p:cNvGrpSpPr>
                  <a:grpSpLocks/>
                </p:cNvGrpSpPr>
                <p:nvPr/>
              </p:nvGrpSpPr>
              <p:grpSpPr bwMode="auto">
                <a:xfrm>
                  <a:off x="2866" y="422"/>
                  <a:ext cx="132" cy="133"/>
                  <a:chOff x="2866" y="422"/>
                  <a:chExt cx="132" cy="133"/>
                </a:xfrm>
              </p:grpSpPr>
              <p:grpSp>
                <p:nvGrpSpPr>
                  <p:cNvPr id="63750" name="Group 128">
                    <a:extLst>
                      <a:ext uri="{FF2B5EF4-FFF2-40B4-BE49-F238E27FC236}">
                        <a16:creationId xmlns:a16="http://schemas.microsoft.com/office/drawing/2014/main" id="{066821AF-D106-4FFE-8323-1A7F6F9EA146}"/>
                      </a:ext>
                    </a:extLst>
                  </p:cNvPr>
                  <p:cNvGrpSpPr>
                    <a:grpSpLocks/>
                  </p:cNvGrpSpPr>
                  <p:nvPr/>
                </p:nvGrpSpPr>
                <p:grpSpPr bwMode="auto">
                  <a:xfrm>
                    <a:off x="2900" y="422"/>
                    <a:ext cx="35" cy="85"/>
                    <a:chOff x="2900" y="422"/>
                    <a:chExt cx="35" cy="85"/>
                  </a:xfrm>
                </p:grpSpPr>
                <p:sp>
                  <p:nvSpPr>
                    <p:cNvPr id="63761" name="Arc 129">
                      <a:extLst>
                        <a:ext uri="{FF2B5EF4-FFF2-40B4-BE49-F238E27FC236}">
                          <a16:creationId xmlns:a16="http://schemas.microsoft.com/office/drawing/2014/main" id="{556F69C1-929A-4A8E-9DAA-244F6FA16538}"/>
                        </a:ext>
                      </a:extLst>
                    </p:cNvPr>
                    <p:cNvSpPr>
                      <a:spLocks/>
                    </p:cNvSpPr>
                    <p:nvPr/>
                  </p:nvSpPr>
                  <p:spPr bwMode="auto">
                    <a:xfrm>
                      <a:off x="2902" y="422"/>
                      <a:ext cx="24" cy="8"/>
                    </a:xfrm>
                    <a:custGeom>
                      <a:avLst/>
                      <a:gdLst>
                        <a:gd name="T0" fmla="*/ 0 w 43058"/>
                        <a:gd name="T1" fmla="*/ 0 h 21600"/>
                        <a:gd name="T2" fmla="*/ 0 w 43058"/>
                        <a:gd name="T3" fmla="*/ 0 h 21600"/>
                        <a:gd name="T4" fmla="*/ 0 w 43058"/>
                        <a:gd name="T5" fmla="*/ 0 h 21600"/>
                        <a:gd name="T6" fmla="*/ 0 60000 65536"/>
                        <a:gd name="T7" fmla="*/ 0 60000 65536"/>
                        <a:gd name="T8" fmla="*/ 0 60000 65536"/>
                        <a:gd name="T9" fmla="*/ 0 w 43058"/>
                        <a:gd name="T10" fmla="*/ 0 h 21600"/>
                        <a:gd name="T11" fmla="*/ 43058 w 43058"/>
                        <a:gd name="T12" fmla="*/ 21600 h 21600"/>
                      </a:gdLst>
                      <a:ahLst/>
                      <a:cxnLst>
                        <a:cxn ang="T6">
                          <a:pos x="T0" y="T1"/>
                        </a:cxn>
                        <a:cxn ang="T7">
                          <a:pos x="T2" y="T3"/>
                        </a:cxn>
                        <a:cxn ang="T8">
                          <a:pos x="T4" y="T5"/>
                        </a:cxn>
                      </a:cxnLst>
                      <a:rect l="T9" t="T10" r="T11" b="T12"/>
                      <a:pathLst>
                        <a:path w="43058" h="21600" fill="none" extrusionOk="0">
                          <a:moveTo>
                            <a:pt x="43058" y="0"/>
                          </a:moveTo>
                          <a:cubicBezTo>
                            <a:pt x="43058" y="11929"/>
                            <a:pt x="33387" y="21600"/>
                            <a:pt x="21458" y="21600"/>
                          </a:cubicBezTo>
                          <a:cubicBezTo>
                            <a:pt x="10486" y="21600"/>
                            <a:pt x="1258" y="13375"/>
                            <a:pt x="0" y="2475"/>
                          </a:cubicBezTo>
                        </a:path>
                        <a:path w="43058" h="21600" stroke="0" extrusionOk="0">
                          <a:moveTo>
                            <a:pt x="43058" y="0"/>
                          </a:moveTo>
                          <a:cubicBezTo>
                            <a:pt x="43058" y="11929"/>
                            <a:pt x="33387" y="21600"/>
                            <a:pt x="21458" y="21600"/>
                          </a:cubicBezTo>
                          <a:cubicBezTo>
                            <a:pt x="10486" y="21600"/>
                            <a:pt x="1258" y="13375"/>
                            <a:pt x="0" y="2475"/>
                          </a:cubicBezTo>
                          <a:lnTo>
                            <a:pt x="2145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62" name="Arc 130">
                      <a:extLst>
                        <a:ext uri="{FF2B5EF4-FFF2-40B4-BE49-F238E27FC236}">
                          <a16:creationId xmlns:a16="http://schemas.microsoft.com/office/drawing/2014/main" id="{5D633FC1-9072-4647-A129-72261419D913}"/>
                        </a:ext>
                      </a:extLst>
                    </p:cNvPr>
                    <p:cNvSpPr>
                      <a:spLocks/>
                    </p:cNvSpPr>
                    <p:nvPr/>
                  </p:nvSpPr>
                  <p:spPr bwMode="auto">
                    <a:xfrm>
                      <a:off x="2902" y="440"/>
                      <a:ext cx="25" cy="9"/>
                    </a:xfrm>
                    <a:custGeom>
                      <a:avLst/>
                      <a:gdLst>
                        <a:gd name="T0" fmla="*/ 0 w 43200"/>
                        <a:gd name="T1" fmla="*/ 0 h 24571"/>
                        <a:gd name="T2" fmla="*/ 0 w 43200"/>
                        <a:gd name="T3" fmla="*/ 0 h 24571"/>
                        <a:gd name="T4" fmla="*/ 0 w 43200"/>
                        <a:gd name="T5" fmla="*/ 0 h 24571"/>
                        <a:gd name="T6" fmla="*/ 0 60000 65536"/>
                        <a:gd name="T7" fmla="*/ 0 60000 65536"/>
                        <a:gd name="T8" fmla="*/ 0 60000 65536"/>
                        <a:gd name="T9" fmla="*/ 0 w 43200"/>
                        <a:gd name="T10" fmla="*/ 0 h 24571"/>
                        <a:gd name="T11" fmla="*/ 43200 w 43200"/>
                        <a:gd name="T12" fmla="*/ 24571 h 24571"/>
                      </a:gdLst>
                      <a:ahLst/>
                      <a:cxnLst>
                        <a:cxn ang="T6">
                          <a:pos x="T0" y="T1"/>
                        </a:cxn>
                        <a:cxn ang="T7">
                          <a:pos x="T2" y="T3"/>
                        </a:cxn>
                        <a:cxn ang="T8">
                          <a:pos x="T4" y="T5"/>
                        </a:cxn>
                      </a:cxnLst>
                      <a:rect l="T9" t="T10" r="T11" b="T12"/>
                      <a:pathLst>
                        <a:path w="43200" h="24571" fill="none" extrusionOk="0">
                          <a:moveTo>
                            <a:pt x="42994" y="0"/>
                          </a:moveTo>
                          <a:cubicBezTo>
                            <a:pt x="43131" y="984"/>
                            <a:pt x="43200" y="1977"/>
                            <a:pt x="43200" y="2971"/>
                          </a:cubicBezTo>
                          <a:cubicBezTo>
                            <a:pt x="43200" y="14900"/>
                            <a:pt x="33529" y="24571"/>
                            <a:pt x="21600" y="24571"/>
                          </a:cubicBezTo>
                          <a:cubicBezTo>
                            <a:pt x="9670" y="24571"/>
                            <a:pt x="0" y="14900"/>
                            <a:pt x="0" y="2971"/>
                          </a:cubicBezTo>
                        </a:path>
                        <a:path w="43200" h="24571" stroke="0" extrusionOk="0">
                          <a:moveTo>
                            <a:pt x="42994" y="0"/>
                          </a:moveTo>
                          <a:cubicBezTo>
                            <a:pt x="43131" y="984"/>
                            <a:pt x="43200" y="1977"/>
                            <a:pt x="43200" y="2971"/>
                          </a:cubicBezTo>
                          <a:cubicBezTo>
                            <a:pt x="43200" y="14900"/>
                            <a:pt x="33529" y="24571"/>
                            <a:pt x="21600" y="24571"/>
                          </a:cubicBezTo>
                          <a:cubicBezTo>
                            <a:pt x="9670" y="24571"/>
                            <a:pt x="0" y="14900"/>
                            <a:pt x="0" y="2971"/>
                          </a:cubicBezTo>
                          <a:lnTo>
                            <a:pt x="21600" y="297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63" name="Arc 131">
                      <a:extLst>
                        <a:ext uri="{FF2B5EF4-FFF2-40B4-BE49-F238E27FC236}">
                          <a16:creationId xmlns:a16="http://schemas.microsoft.com/office/drawing/2014/main" id="{1743ADBA-E009-42DA-B7D3-099A47069AAD}"/>
                        </a:ext>
                      </a:extLst>
                    </p:cNvPr>
                    <p:cNvSpPr>
                      <a:spLocks/>
                    </p:cNvSpPr>
                    <p:nvPr/>
                  </p:nvSpPr>
                  <p:spPr bwMode="auto">
                    <a:xfrm>
                      <a:off x="2902" y="460"/>
                      <a:ext cx="24" cy="8"/>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64" name="Arc 132">
                      <a:extLst>
                        <a:ext uri="{FF2B5EF4-FFF2-40B4-BE49-F238E27FC236}">
                          <a16:creationId xmlns:a16="http://schemas.microsoft.com/office/drawing/2014/main" id="{D86E374A-58B8-4A82-8761-CE58D273F0AE}"/>
                        </a:ext>
                      </a:extLst>
                    </p:cNvPr>
                    <p:cNvSpPr>
                      <a:spLocks/>
                    </p:cNvSpPr>
                    <p:nvPr/>
                  </p:nvSpPr>
                  <p:spPr bwMode="auto">
                    <a:xfrm>
                      <a:off x="2902" y="480"/>
                      <a:ext cx="24" cy="8"/>
                    </a:xfrm>
                    <a:custGeom>
                      <a:avLst/>
                      <a:gdLst>
                        <a:gd name="T0" fmla="*/ 0 w 43200"/>
                        <a:gd name="T1" fmla="*/ 0 h 24239"/>
                        <a:gd name="T2" fmla="*/ 0 w 43200"/>
                        <a:gd name="T3" fmla="*/ 0 h 24239"/>
                        <a:gd name="T4" fmla="*/ 0 w 43200"/>
                        <a:gd name="T5" fmla="*/ 0 h 24239"/>
                        <a:gd name="T6" fmla="*/ 0 60000 65536"/>
                        <a:gd name="T7" fmla="*/ 0 60000 65536"/>
                        <a:gd name="T8" fmla="*/ 0 60000 65536"/>
                        <a:gd name="T9" fmla="*/ 0 w 43200"/>
                        <a:gd name="T10" fmla="*/ 0 h 24239"/>
                        <a:gd name="T11" fmla="*/ 43200 w 43200"/>
                        <a:gd name="T12" fmla="*/ 24239 h 24239"/>
                      </a:gdLst>
                      <a:ahLst/>
                      <a:cxnLst>
                        <a:cxn ang="T6">
                          <a:pos x="T0" y="T1"/>
                        </a:cxn>
                        <a:cxn ang="T7">
                          <a:pos x="T2" y="T3"/>
                        </a:cxn>
                        <a:cxn ang="T8">
                          <a:pos x="T4" y="T5"/>
                        </a:cxn>
                      </a:cxnLst>
                      <a:rect l="T9" t="T10" r="T11" b="T12"/>
                      <a:pathLst>
                        <a:path w="43200" h="24239" fill="none" extrusionOk="0">
                          <a:moveTo>
                            <a:pt x="43038" y="-1"/>
                          </a:moveTo>
                          <a:cubicBezTo>
                            <a:pt x="43145" y="875"/>
                            <a:pt x="43200" y="1756"/>
                            <a:pt x="43200" y="2639"/>
                          </a:cubicBezTo>
                          <a:cubicBezTo>
                            <a:pt x="43200" y="14568"/>
                            <a:pt x="33529" y="24239"/>
                            <a:pt x="21600" y="24239"/>
                          </a:cubicBezTo>
                          <a:cubicBezTo>
                            <a:pt x="9670" y="24239"/>
                            <a:pt x="0" y="14568"/>
                            <a:pt x="0" y="2639"/>
                          </a:cubicBezTo>
                        </a:path>
                        <a:path w="43200" h="24239" stroke="0" extrusionOk="0">
                          <a:moveTo>
                            <a:pt x="43038" y="-1"/>
                          </a:moveTo>
                          <a:cubicBezTo>
                            <a:pt x="43145" y="875"/>
                            <a:pt x="43200" y="1756"/>
                            <a:pt x="43200" y="2639"/>
                          </a:cubicBezTo>
                          <a:cubicBezTo>
                            <a:pt x="43200" y="14568"/>
                            <a:pt x="33529" y="24239"/>
                            <a:pt x="21600" y="24239"/>
                          </a:cubicBezTo>
                          <a:cubicBezTo>
                            <a:pt x="9670" y="24239"/>
                            <a:pt x="0" y="14568"/>
                            <a:pt x="0" y="2639"/>
                          </a:cubicBezTo>
                          <a:lnTo>
                            <a:pt x="21600" y="263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65" name="Arc 133">
                      <a:extLst>
                        <a:ext uri="{FF2B5EF4-FFF2-40B4-BE49-F238E27FC236}">
                          <a16:creationId xmlns:a16="http://schemas.microsoft.com/office/drawing/2014/main" id="{5DDA51DB-3680-41C3-8190-5B96BFD14667}"/>
                        </a:ext>
                      </a:extLst>
                    </p:cNvPr>
                    <p:cNvSpPr>
                      <a:spLocks/>
                    </p:cNvSpPr>
                    <p:nvPr/>
                  </p:nvSpPr>
                  <p:spPr bwMode="auto">
                    <a:xfrm>
                      <a:off x="2900" y="499"/>
                      <a:ext cx="35" cy="8"/>
                    </a:xfrm>
                    <a:custGeom>
                      <a:avLst/>
                      <a:gdLst>
                        <a:gd name="T0" fmla="*/ 0 w 43200"/>
                        <a:gd name="T1" fmla="*/ 0 h 24377"/>
                        <a:gd name="T2" fmla="*/ 0 w 43200"/>
                        <a:gd name="T3" fmla="*/ 0 h 24377"/>
                        <a:gd name="T4" fmla="*/ 0 w 43200"/>
                        <a:gd name="T5" fmla="*/ 0 h 24377"/>
                        <a:gd name="T6" fmla="*/ 0 60000 65536"/>
                        <a:gd name="T7" fmla="*/ 0 60000 65536"/>
                        <a:gd name="T8" fmla="*/ 0 60000 65536"/>
                        <a:gd name="T9" fmla="*/ 0 w 43200"/>
                        <a:gd name="T10" fmla="*/ 0 h 24377"/>
                        <a:gd name="T11" fmla="*/ 43200 w 43200"/>
                        <a:gd name="T12" fmla="*/ 24377 h 24377"/>
                      </a:gdLst>
                      <a:ahLst/>
                      <a:cxnLst>
                        <a:cxn ang="T6">
                          <a:pos x="T0" y="T1"/>
                        </a:cxn>
                        <a:cxn ang="T7">
                          <a:pos x="T2" y="T3"/>
                        </a:cxn>
                        <a:cxn ang="T8">
                          <a:pos x="T4" y="T5"/>
                        </a:cxn>
                      </a:cxnLst>
                      <a:rect l="T9" t="T10" r="T11" b="T12"/>
                      <a:pathLst>
                        <a:path w="43200" h="24377" fill="none" extrusionOk="0">
                          <a:moveTo>
                            <a:pt x="43020" y="0"/>
                          </a:moveTo>
                          <a:cubicBezTo>
                            <a:pt x="43140" y="920"/>
                            <a:pt x="43200" y="1848"/>
                            <a:pt x="43200" y="2777"/>
                          </a:cubicBezTo>
                          <a:cubicBezTo>
                            <a:pt x="43200" y="14706"/>
                            <a:pt x="33529" y="24377"/>
                            <a:pt x="21600" y="24377"/>
                          </a:cubicBezTo>
                          <a:cubicBezTo>
                            <a:pt x="9670" y="24377"/>
                            <a:pt x="0" y="14706"/>
                            <a:pt x="0" y="2777"/>
                          </a:cubicBezTo>
                        </a:path>
                        <a:path w="43200" h="24377" stroke="0" extrusionOk="0">
                          <a:moveTo>
                            <a:pt x="43020" y="0"/>
                          </a:moveTo>
                          <a:cubicBezTo>
                            <a:pt x="43140" y="920"/>
                            <a:pt x="43200" y="1848"/>
                            <a:pt x="43200" y="2777"/>
                          </a:cubicBezTo>
                          <a:cubicBezTo>
                            <a:pt x="43200" y="14706"/>
                            <a:pt x="33529" y="24377"/>
                            <a:pt x="21600" y="24377"/>
                          </a:cubicBezTo>
                          <a:cubicBezTo>
                            <a:pt x="9670" y="24377"/>
                            <a:pt x="0" y="14706"/>
                            <a:pt x="0" y="2777"/>
                          </a:cubicBezTo>
                          <a:lnTo>
                            <a:pt x="21600" y="277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751" name="Group 134">
                    <a:extLst>
                      <a:ext uri="{FF2B5EF4-FFF2-40B4-BE49-F238E27FC236}">
                        <a16:creationId xmlns:a16="http://schemas.microsoft.com/office/drawing/2014/main" id="{31ED4688-311A-4995-8389-C3CAFB62FBE8}"/>
                      </a:ext>
                    </a:extLst>
                  </p:cNvPr>
                  <p:cNvGrpSpPr>
                    <a:grpSpLocks/>
                  </p:cNvGrpSpPr>
                  <p:nvPr/>
                </p:nvGrpSpPr>
                <p:grpSpPr bwMode="auto">
                  <a:xfrm>
                    <a:off x="2866" y="515"/>
                    <a:ext cx="41" cy="32"/>
                    <a:chOff x="2866" y="515"/>
                    <a:chExt cx="41" cy="32"/>
                  </a:xfrm>
                </p:grpSpPr>
                <p:sp>
                  <p:nvSpPr>
                    <p:cNvPr id="63757" name="Arc 135">
                      <a:extLst>
                        <a:ext uri="{FF2B5EF4-FFF2-40B4-BE49-F238E27FC236}">
                          <a16:creationId xmlns:a16="http://schemas.microsoft.com/office/drawing/2014/main" id="{0BF04BD1-8C00-40BE-A712-D2A1343D5152}"/>
                        </a:ext>
                      </a:extLst>
                    </p:cNvPr>
                    <p:cNvSpPr>
                      <a:spLocks/>
                    </p:cNvSpPr>
                    <p:nvPr/>
                  </p:nvSpPr>
                  <p:spPr bwMode="auto">
                    <a:xfrm>
                      <a:off x="2893" y="515"/>
                      <a:ext cx="14" cy="20"/>
                    </a:xfrm>
                    <a:custGeom>
                      <a:avLst/>
                      <a:gdLst>
                        <a:gd name="T0" fmla="*/ 0 w 21600"/>
                        <a:gd name="T1" fmla="*/ 0 h 25110"/>
                        <a:gd name="T2" fmla="*/ 0 w 21600"/>
                        <a:gd name="T3" fmla="*/ 0 h 25110"/>
                        <a:gd name="T4" fmla="*/ 0 w 21600"/>
                        <a:gd name="T5" fmla="*/ 0 h 25110"/>
                        <a:gd name="T6" fmla="*/ 0 60000 65536"/>
                        <a:gd name="T7" fmla="*/ 0 60000 65536"/>
                        <a:gd name="T8" fmla="*/ 0 60000 65536"/>
                        <a:gd name="T9" fmla="*/ 0 w 21600"/>
                        <a:gd name="T10" fmla="*/ 0 h 25110"/>
                        <a:gd name="T11" fmla="*/ 21600 w 21600"/>
                        <a:gd name="T12" fmla="*/ 25110 h 25110"/>
                      </a:gdLst>
                      <a:ahLst/>
                      <a:cxnLst>
                        <a:cxn ang="T6">
                          <a:pos x="T0" y="T1"/>
                        </a:cxn>
                        <a:cxn ang="T7">
                          <a:pos x="T2" y="T3"/>
                        </a:cxn>
                        <a:cxn ang="T8">
                          <a:pos x="T4" y="T5"/>
                        </a:cxn>
                      </a:cxnLst>
                      <a:rect l="T9" t="T10" r="T11" b="T12"/>
                      <a:pathLst>
                        <a:path w="21600" h="25110" fill="none" extrusionOk="0">
                          <a:moveTo>
                            <a:pt x="-1" y="0"/>
                          </a:moveTo>
                          <a:cubicBezTo>
                            <a:pt x="11929" y="0"/>
                            <a:pt x="21600" y="9670"/>
                            <a:pt x="21600" y="21600"/>
                          </a:cubicBezTo>
                          <a:cubicBezTo>
                            <a:pt x="21600" y="22775"/>
                            <a:pt x="21503" y="23949"/>
                            <a:pt x="21312" y="25109"/>
                          </a:cubicBezTo>
                        </a:path>
                        <a:path w="21600" h="25110" stroke="0" extrusionOk="0">
                          <a:moveTo>
                            <a:pt x="-1" y="0"/>
                          </a:moveTo>
                          <a:cubicBezTo>
                            <a:pt x="11929" y="0"/>
                            <a:pt x="21600" y="9670"/>
                            <a:pt x="21600" y="21600"/>
                          </a:cubicBezTo>
                          <a:cubicBezTo>
                            <a:pt x="21600" y="22775"/>
                            <a:pt x="21503" y="23949"/>
                            <a:pt x="21312" y="25109"/>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58" name="Arc 136">
                      <a:extLst>
                        <a:ext uri="{FF2B5EF4-FFF2-40B4-BE49-F238E27FC236}">
                          <a16:creationId xmlns:a16="http://schemas.microsoft.com/office/drawing/2014/main" id="{4AF205C2-6D47-426C-BFDE-D445ACE5F043}"/>
                        </a:ext>
                      </a:extLst>
                    </p:cNvPr>
                    <p:cNvSpPr>
                      <a:spLocks/>
                    </p:cNvSpPr>
                    <p:nvPr/>
                  </p:nvSpPr>
                  <p:spPr bwMode="auto">
                    <a:xfrm>
                      <a:off x="2885" y="520"/>
                      <a:ext cx="14" cy="20"/>
                    </a:xfrm>
                    <a:custGeom>
                      <a:avLst/>
                      <a:gdLst>
                        <a:gd name="T0" fmla="*/ 0 w 21600"/>
                        <a:gd name="T1" fmla="*/ 0 h 25110"/>
                        <a:gd name="T2" fmla="*/ 0 w 21600"/>
                        <a:gd name="T3" fmla="*/ 0 h 25110"/>
                        <a:gd name="T4" fmla="*/ 0 w 21600"/>
                        <a:gd name="T5" fmla="*/ 0 h 25110"/>
                        <a:gd name="T6" fmla="*/ 0 60000 65536"/>
                        <a:gd name="T7" fmla="*/ 0 60000 65536"/>
                        <a:gd name="T8" fmla="*/ 0 60000 65536"/>
                        <a:gd name="T9" fmla="*/ 0 w 21600"/>
                        <a:gd name="T10" fmla="*/ 0 h 25110"/>
                        <a:gd name="T11" fmla="*/ 21600 w 21600"/>
                        <a:gd name="T12" fmla="*/ 25110 h 25110"/>
                      </a:gdLst>
                      <a:ahLst/>
                      <a:cxnLst>
                        <a:cxn ang="T6">
                          <a:pos x="T0" y="T1"/>
                        </a:cxn>
                        <a:cxn ang="T7">
                          <a:pos x="T2" y="T3"/>
                        </a:cxn>
                        <a:cxn ang="T8">
                          <a:pos x="T4" y="T5"/>
                        </a:cxn>
                      </a:cxnLst>
                      <a:rect l="T9" t="T10" r="T11" b="T12"/>
                      <a:pathLst>
                        <a:path w="21600" h="25110" fill="none" extrusionOk="0">
                          <a:moveTo>
                            <a:pt x="-1" y="0"/>
                          </a:moveTo>
                          <a:cubicBezTo>
                            <a:pt x="11929" y="0"/>
                            <a:pt x="21600" y="9670"/>
                            <a:pt x="21600" y="21600"/>
                          </a:cubicBezTo>
                          <a:cubicBezTo>
                            <a:pt x="21600" y="22775"/>
                            <a:pt x="21503" y="23949"/>
                            <a:pt x="21312" y="25109"/>
                          </a:cubicBezTo>
                        </a:path>
                        <a:path w="21600" h="25110" stroke="0" extrusionOk="0">
                          <a:moveTo>
                            <a:pt x="-1" y="0"/>
                          </a:moveTo>
                          <a:cubicBezTo>
                            <a:pt x="11929" y="0"/>
                            <a:pt x="21600" y="9670"/>
                            <a:pt x="21600" y="21600"/>
                          </a:cubicBezTo>
                          <a:cubicBezTo>
                            <a:pt x="21600" y="22775"/>
                            <a:pt x="21503" y="23949"/>
                            <a:pt x="21312" y="25109"/>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59" name="Arc 137">
                      <a:extLst>
                        <a:ext uri="{FF2B5EF4-FFF2-40B4-BE49-F238E27FC236}">
                          <a16:creationId xmlns:a16="http://schemas.microsoft.com/office/drawing/2014/main" id="{6064F10B-1DC4-40B4-95B2-4624362606B3}"/>
                        </a:ext>
                      </a:extLst>
                    </p:cNvPr>
                    <p:cNvSpPr>
                      <a:spLocks/>
                    </p:cNvSpPr>
                    <p:nvPr/>
                  </p:nvSpPr>
                  <p:spPr bwMode="auto">
                    <a:xfrm>
                      <a:off x="2875" y="523"/>
                      <a:ext cx="15" cy="19"/>
                    </a:xfrm>
                    <a:custGeom>
                      <a:avLst/>
                      <a:gdLst>
                        <a:gd name="T0" fmla="*/ 0 w 23018"/>
                        <a:gd name="T1" fmla="*/ 0 h 24053"/>
                        <a:gd name="T2" fmla="*/ 0 w 23018"/>
                        <a:gd name="T3" fmla="*/ 0 h 24053"/>
                        <a:gd name="T4" fmla="*/ 0 w 23018"/>
                        <a:gd name="T5" fmla="*/ 0 h 24053"/>
                        <a:gd name="T6" fmla="*/ 0 60000 65536"/>
                        <a:gd name="T7" fmla="*/ 0 60000 65536"/>
                        <a:gd name="T8" fmla="*/ 0 60000 65536"/>
                        <a:gd name="T9" fmla="*/ 0 w 23018"/>
                        <a:gd name="T10" fmla="*/ 0 h 24053"/>
                        <a:gd name="T11" fmla="*/ 23018 w 23018"/>
                        <a:gd name="T12" fmla="*/ 24053 h 24053"/>
                      </a:gdLst>
                      <a:ahLst/>
                      <a:cxnLst>
                        <a:cxn ang="T6">
                          <a:pos x="T0" y="T1"/>
                        </a:cxn>
                        <a:cxn ang="T7">
                          <a:pos x="T2" y="T3"/>
                        </a:cxn>
                        <a:cxn ang="T8">
                          <a:pos x="T4" y="T5"/>
                        </a:cxn>
                      </a:cxnLst>
                      <a:rect l="T9" t="T10" r="T11" b="T12"/>
                      <a:pathLst>
                        <a:path w="23018" h="24053" fill="none" extrusionOk="0">
                          <a:moveTo>
                            <a:pt x="-1" y="46"/>
                          </a:moveTo>
                          <a:cubicBezTo>
                            <a:pt x="472" y="15"/>
                            <a:pt x="944" y="-1"/>
                            <a:pt x="1418" y="0"/>
                          </a:cubicBezTo>
                          <a:cubicBezTo>
                            <a:pt x="13347" y="0"/>
                            <a:pt x="23018" y="9670"/>
                            <a:pt x="23018" y="21600"/>
                          </a:cubicBezTo>
                          <a:cubicBezTo>
                            <a:pt x="23018" y="22419"/>
                            <a:pt x="22971" y="23238"/>
                            <a:pt x="22878" y="24053"/>
                          </a:cubicBezTo>
                        </a:path>
                        <a:path w="23018" h="24053" stroke="0" extrusionOk="0">
                          <a:moveTo>
                            <a:pt x="-1" y="46"/>
                          </a:moveTo>
                          <a:cubicBezTo>
                            <a:pt x="472" y="15"/>
                            <a:pt x="944" y="-1"/>
                            <a:pt x="1418" y="0"/>
                          </a:cubicBezTo>
                          <a:cubicBezTo>
                            <a:pt x="13347" y="0"/>
                            <a:pt x="23018" y="9670"/>
                            <a:pt x="23018" y="21600"/>
                          </a:cubicBezTo>
                          <a:cubicBezTo>
                            <a:pt x="23018" y="22419"/>
                            <a:pt x="22971" y="23238"/>
                            <a:pt x="22878" y="24053"/>
                          </a:cubicBezTo>
                          <a:lnTo>
                            <a:pt x="1418"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60" name="Arc 138">
                      <a:extLst>
                        <a:ext uri="{FF2B5EF4-FFF2-40B4-BE49-F238E27FC236}">
                          <a16:creationId xmlns:a16="http://schemas.microsoft.com/office/drawing/2014/main" id="{F1385C33-BD41-4049-8CEE-CCBB8083F731}"/>
                        </a:ext>
                      </a:extLst>
                    </p:cNvPr>
                    <p:cNvSpPr>
                      <a:spLocks/>
                    </p:cNvSpPr>
                    <p:nvPr/>
                  </p:nvSpPr>
                  <p:spPr bwMode="auto">
                    <a:xfrm>
                      <a:off x="2866" y="528"/>
                      <a:ext cx="14" cy="19"/>
                    </a:xfrm>
                    <a:custGeom>
                      <a:avLst/>
                      <a:gdLst>
                        <a:gd name="T0" fmla="*/ 0 w 21600"/>
                        <a:gd name="T1" fmla="*/ 0 h 25464"/>
                        <a:gd name="T2" fmla="*/ 0 w 21600"/>
                        <a:gd name="T3" fmla="*/ 0 h 25464"/>
                        <a:gd name="T4" fmla="*/ 0 w 21600"/>
                        <a:gd name="T5" fmla="*/ 0 h 25464"/>
                        <a:gd name="T6" fmla="*/ 0 60000 65536"/>
                        <a:gd name="T7" fmla="*/ 0 60000 65536"/>
                        <a:gd name="T8" fmla="*/ 0 60000 65536"/>
                        <a:gd name="T9" fmla="*/ 0 w 21600"/>
                        <a:gd name="T10" fmla="*/ 0 h 25464"/>
                        <a:gd name="T11" fmla="*/ 21600 w 21600"/>
                        <a:gd name="T12" fmla="*/ 25464 h 25464"/>
                      </a:gdLst>
                      <a:ahLst/>
                      <a:cxnLst>
                        <a:cxn ang="T6">
                          <a:pos x="T0" y="T1"/>
                        </a:cxn>
                        <a:cxn ang="T7">
                          <a:pos x="T2" y="T3"/>
                        </a:cxn>
                        <a:cxn ang="T8">
                          <a:pos x="T4" y="T5"/>
                        </a:cxn>
                      </a:cxnLst>
                      <a:rect l="T9" t="T10" r="T11" b="T12"/>
                      <a:pathLst>
                        <a:path w="21600" h="25464" fill="none" extrusionOk="0">
                          <a:moveTo>
                            <a:pt x="-1" y="0"/>
                          </a:moveTo>
                          <a:cubicBezTo>
                            <a:pt x="11929" y="0"/>
                            <a:pt x="21600" y="9670"/>
                            <a:pt x="21600" y="21600"/>
                          </a:cubicBezTo>
                          <a:cubicBezTo>
                            <a:pt x="21600" y="22895"/>
                            <a:pt x="21483" y="24189"/>
                            <a:pt x="21251" y="25463"/>
                          </a:cubicBezTo>
                        </a:path>
                        <a:path w="21600" h="25464" stroke="0" extrusionOk="0">
                          <a:moveTo>
                            <a:pt x="-1" y="0"/>
                          </a:moveTo>
                          <a:cubicBezTo>
                            <a:pt x="11929" y="0"/>
                            <a:pt x="21600" y="9670"/>
                            <a:pt x="21600" y="21600"/>
                          </a:cubicBezTo>
                          <a:cubicBezTo>
                            <a:pt x="21600" y="22895"/>
                            <a:pt x="21483" y="24189"/>
                            <a:pt x="21251" y="25463"/>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752" name="Group 139">
                    <a:extLst>
                      <a:ext uri="{FF2B5EF4-FFF2-40B4-BE49-F238E27FC236}">
                        <a16:creationId xmlns:a16="http://schemas.microsoft.com/office/drawing/2014/main" id="{615921B5-F86A-49EA-A825-378BBAD9FFDF}"/>
                      </a:ext>
                    </a:extLst>
                  </p:cNvPr>
                  <p:cNvGrpSpPr>
                    <a:grpSpLocks/>
                  </p:cNvGrpSpPr>
                  <p:nvPr/>
                </p:nvGrpSpPr>
                <p:grpSpPr bwMode="auto">
                  <a:xfrm>
                    <a:off x="2926" y="516"/>
                    <a:ext cx="72" cy="39"/>
                    <a:chOff x="2926" y="516"/>
                    <a:chExt cx="72" cy="39"/>
                  </a:xfrm>
                </p:grpSpPr>
                <p:sp>
                  <p:nvSpPr>
                    <p:cNvPr id="63753" name="Arc 140">
                      <a:extLst>
                        <a:ext uri="{FF2B5EF4-FFF2-40B4-BE49-F238E27FC236}">
                          <a16:creationId xmlns:a16="http://schemas.microsoft.com/office/drawing/2014/main" id="{B7E15CBC-2270-48CA-A5DA-0F47829944CF}"/>
                        </a:ext>
                      </a:extLst>
                    </p:cNvPr>
                    <p:cNvSpPr>
                      <a:spLocks/>
                    </p:cNvSpPr>
                    <p:nvPr/>
                  </p:nvSpPr>
                  <p:spPr bwMode="auto">
                    <a:xfrm>
                      <a:off x="2926" y="516"/>
                      <a:ext cx="25" cy="12"/>
                    </a:xfrm>
                    <a:custGeom>
                      <a:avLst/>
                      <a:gdLst>
                        <a:gd name="T0" fmla="*/ 0 w 36567"/>
                        <a:gd name="T1" fmla="*/ 0 h 21600"/>
                        <a:gd name="T2" fmla="*/ 0 w 36567"/>
                        <a:gd name="T3" fmla="*/ 0 h 21600"/>
                        <a:gd name="T4" fmla="*/ 0 w 36567"/>
                        <a:gd name="T5" fmla="*/ 0 h 21600"/>
                        <a:gd name="T6" fmla="*/ 0 60000 65536"/>
                        <a:gd name="T7" fmla="*/ 0 60000 65536"/>
                        <a:gd name="T8" fmla="*/ 0 60000 65536"/>
                        <a:gd name="T9" fmla="*/ 0 w 36567"/>
                        <a:gd name="T10" fmla="*/ 0 h 21600"/>
                        <a:gd name="T11" fmla="*/ 36567 w 36567"/>
                        <a:gd name="T12" fmla="*/ 21600 h 21600"/>
                      </a:gdLst>
                      <a:ahLst/>
                      <a:cxnLst>
                        <a:cxn ang="T6">
                          <a:pos x="T0" y="T1"/>
                        </a:cxn>
                        <a:cxn ang="T7">
                          <a:pos x="T2" y="T3"/>
                        </a:cxn>
                        <a:cxn ang="T8">
                          <a:pos x="T4" y="T5"/>
                        </a:cxn>
                      </a:cxnLst>
                      <a:rect l="T9" t="T10" r="T11" b="T12"/>
                      <a:pathLst>
                        <a:path w="36567" h="21600" fill="none" extrusionOk="0">
                          <a:moveTo>
                            <a:pt x="-1" y="19902"/>
                          </a:moveTo>
                          <a:cubicBezTo>
                            <a:pt x="885" y="8666"/>
                            <a:pt x="10261" y="-1"/>
                            <a:pt x="21533" y="0"/>
                          </a:cubicBezTo>
                          <a:cubicBezTo>
                            <a:pt x="27145" y="0"/>
                            <a:pt x="32537" y="2184"/>
                            <a:pt x="36567" y="6090"/>
                          </a:cubicBezTo>
                        </a:path>
                        <a:path w="36567" h="21600" stroke="0" extrusionOk="0">
                          <a:moveTo>
                            <a:pt x="-1" y="19902"/>
                          </a:moveTo>
                          <a:cubicBezTo>
                            <a:pt x="885" y="8666"/>
                            <a:pt x="10261" y="-1"/>
                            <a:pt x="21533" y="0"/>
                          </a:cubicBezTo>
                          <a:cubicBezTo>
                            <a:pt x="27145" y="0"/>
                            <a:pt x="32537" y="2184"/>
                            <a:pt x="36567" y="6090"/>
                          </a:cubicBezTo>
                          <a:lnTo>
                            <a:pt x="21533"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54" name="Arc 141">
                      <a:extLst>
                        <a:ext uri="{FF2B5EF4-FFF2-40B4-BE49-F238E27FC236}">
                          <a16:creationId xmlns:a16="http://schemas.microsoft.com/office/drawing/2014/main" id="{FE6E6DFB-1D49-44C2-9CA0-D046B5D7B25A}"/>
                        </a:ext>
                      </a:extLst>
                    </p:cNvPr>
                    <p:cNvSpPr>
                      <a:spLocks/>
                    </p:cNvSpPr>
                    <p:nvPr/>
                  </p:nvSpPr>
                  <p:spPr bwMode="auto">
                    <a:xfrm>
                      <a:off x="2934" y="524"/>
                      <a:ext cx="26" cy="12"/>
                    </a:xfrm>
                    <a:custGeom>
                      <a:avLst/>
                      <a:gdLst>
                        <a:gd name="T0" fmla="*/ 0 w 33951"/>
                        <a:gd name="T1" fmla="*/ 0 h 21600"/>
                        <a:gd name="T2" fmla="*/ 0 w 33951"/>
                        <a:gd name="T3" fmla="*/ 0 h 21600"/>
                        <a:gd name="T4" fmla="*/ 0 w 33951"/>
                        <a:gd name="T5" fmla="*/ 0 h 21600"/>
                        <a:gd name="T6" fmla="*/ 0 60000 65536"/>
                        <a:gd name="T7" fmla="*/ 0 60000 65536"/>
                        <a:gd name="T8" fmla="*/ 0 60000 65536"/>
                        <a:gd name="T9" fmla="*/ 0 w 33951"/>
                        <a:gd name="T10" fmla="*/ 0 h 21600"/>
                        <a:gd name="T11" fmla="*/ 33951 w 33951"/>
                        <a:gd name="T12" fmla="*/ 21600 h 21600"/>
                      </a:gdLst>
                      <a:ahLst/>
                      <a:cxnLst>
                        <a:cxn ang="T6">
                          <a:pos x="T0" y="T1"/>
                        </a:cxn>
                        <a:cxn ang="T7">
                          <a:pos x="T2" y="T3"/>
                        </a:cxn>
                        <a:cxn ang="T8">
                          <a:pos x="T4" y="T5"/>
                        </a:cxn>
                      </a:cxnLst>
                      <a:rect l="T9" t="T10" r="T11" b="T12"/>
                      <a:pathLst>
                        <a:path w="33951" h="21600" fill="none" extrusionOk="0">
                          <a:moveTo>
                            <a:pt x="0" y="21600"/>
                          </a:moveTo>
                          <a:cubicBezTo>
                            <a:pt x="0" y="9670"/>
                            <a:pt x="9670" y="0"/>
                            <a:pt x="21600" y="0"/>
                          </a:cubicBezTo>
                          <a:cubicBezTo>
                            <a:pt x="26016" y="0"/>
                            <a:pt x="30327" y="1353"/>
                            <a:pt x="33950" y="3879"/>
                          </a:cubicBezTo>
                        </a:path>
                        <a:path w="33951" h="21600" stroke="0" extrusionOk="0">
                          <a:moveTo>
                            <a:pt x="0" y="21600"/>
                          </a:moveTo>
                          <a:cubicBezTo>
                            <a:pt x="0" y="9670"/>
                            <a:pt x="9670" y="0"/>
                            <a:pt x="21600" y="0"/>
                          </a:cubicBezTo>
                          <a:cubicBezTo>
                            <a:pt x="26016" y="0"/>
                            <a:pt x="30327" y="1353"/>
                            <a:pt x="33950" y="3879"/>
                          </a:cubicBezTo>
                          <a:lnTo>
                            <a:pt x="2160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55" name="Arc 142">
                      <a:extLst>
                        <a:ext uri="{FF2B5EF4-FFF2-40B4-BE49-F238E27FC236}">
                          <a16:creationId xmlns:a16="http://schemas.microsoft.com/office/drawing/2014/main" id="{05038CA6-BE79-4744-A175-33EF54832334}"/>
                        </a:ext>
                      </a:extLst>
                    </p:cNvPr>
                    <p:cNvSpPr>
                      <a:spLocks/>
                    </p:cNvSpPr>
                    <p:nvPr/>
                  </p:nvSpPr>
                  <p:spPr bwMode="auto">
                    <a:xfrm>
                      <a:off x="2946" y="531"/>
                      <a:ext cx="30" cy="16"/>
                    </a:xfrm>
                    <a:custGeom>
                      <a:avLst/>
                      <a:gdLst>
                        <a:gd name="T0" fmla="*/ 0 w 30428"/>
                        <a:gd name="T1" fmla="*/ 0 h 21600"/>
                        <a:gd name="T2" fmla="*/ 0 w 30428"/>
                        <a:gd name="T3" fmla="*/ 0 h 21600"/>
                        <a:gd name="T4" fmla="*/ 0 w 30428"/>
                        <a:gd name="T5" fmla="*/ 0 h 21600"/>
                        <a:gd name="T6" fmla="*/ 0 60000 65536"/>
                        <a:gd name="T7" fmla="*/ 0 60000 65536"/>
                        <a:gd name="T8" fmla="*/ 0 60000 65536"/>
                        <a:gd name="T9" fmla="*/ 0 w 30428"/>
                        <a:gd name="T10" fmla="*/ 0 h 21600"/>
                        <a:gd name="T11" fmla="*/ 30428 w 30428"/>
                        <a:gd name="T12" fmla="*/ 21600 h 21600"/>
                      </a:gdLst>
                      <a:ahLst/>
                      <a:cxnLst>
                        <a:cxn ang="T6">
                          <a:pos x="T0" y="T1"/>
                        </a:cxn>
                        <a:cxn ang="T7">
                          <a:pos x="T2" y="T3"/>
                        </a:cxn>
                        <a:cxn ang="T8">
                          <a:pos x="T4" y="T5"/>
                        </a:cxn>
                      </a:cxnLst>
                      <a:rect l="T9" t="T10" r="T11" b="T12"/>
                      <a:pathLst>
                        <a:path w="30428" h="21600" fill="none" extrusionOk="0">
                          <a:moveTo>
                            <a:pt x="0" y="19041"/>
                          </a:moveTo>
                          <a:cubicBezTo>
                            <a:pt x="1296" y="8178"/>
                            <a:pt x="10508" y="-1"/>
                            <a:pt x="21448" y="0"/>
                          </a:cubicBezTo>
                          <a:cubicBezTo>
                            <a:pt x="24546" y="0"/>
                            <a:pt x="27609" y="666"/>
                            <a:pt x="30427" y="1955"/>
                          </a:cubicBezTo>
                        </a:path>
                        <a:path w="30428" h="21600" stroke="0" extrusionOk="0">
                          <a:moveTo>
                            <a:pt x="0" y="19041"/>
                          </a:moveTo>
                          <a:cubicBezTo>
                            <a:pt x="1296" y="8178"/>
                            <a:pt x="10508" y="-1"/>
                            <a:pt x="21448" y="0"/>
                          </a:cubicBezTo>
                          <a:cubicBezTo>
                            <a:pt x="24546" y="0"/>
                            <a:pt x="27609" y="666"/>
                            <a:pt x="30427" y="1955"/>
                          </a:cubicBezTo>
                          <a:lnTo>
                            <a:pt x="21448"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56" name="Arc 143">
                      <a:extLst>
                        <a:ext uri="{FF2B5EF4-FFF2-40B4-BE49-F238E27FC236}">
                          <a16:creationId xmlns:a16="http://schemas.microsoft.com/office/drawing/2014/main" id="{EEC56887-E7AB-4BDE-A8DC-5584F52A808E}"/>
                        </a:ext>
                      </a:extLst>
                    </p:cNvPr>
                    <p:cNvSpPr>
                      <a:spLocks/>
                    </p:cNvSpPr>
                    <p:nvPr/>
                  </p:nvSpPr>
                  <p:spPr bwMode="auto">
                    <a:xfrm>
                      <a:off x="2964" y="535"/>
                      <a:ext cx="34" cy="20"/>
                    </a:xfrm>
                    <a:custGeom>
                      <a:avLst/>
                      <a:gdLst>
                        <a:gd name="T0" fmla="*/ 0 w 29723"/>
                        <a:gd name="T1" fmla="*/ 0 h 21600"/>
                        <a:gd name="T2" fmla="*/ 0 w 29723"/>
                        <a:gd name="T3" fmla="*/ 0 h 21600"/>
                        <a:gd name="T4" fmla="*/ 0 w 29723"/>
                        <a:gd name="T5" fmla="*/ 0 h 21600"/>
                        <a:gd name="T6" fmla="*/ 0 60000 65536"/>
                        <a:gd name="T7" fmla="*/ 0 60000 65536"/>
                        <a:gd name="T8" fmla="*/ 0 60000 65536"/>
                        <a:gd name="T9" fmla="*/ 0 w 29723"/>
                        <a:gd name="T10" fmla="*/ 0 h 21600"/>
                        <a:gd name="T11" fmla="*/ 29723 w 29723"/>
                        <a:gd name="T12" fmla="*/ 21600 h 21600"/>
                      </a:gdLst>
                      <a:ahLst/>
                      <a:cxnLst>
                        <a:cxn ang="T6">
                          <a:pos x="T0" y="T1"/>
                        </a:cxn>
                        <a:cxn ang="T7">
                          <a:pos x="T2" y="T3"/>
                        </a:cxn>
                        <a:cxn ang="T8">
                          <a:pos x="T4" y="T5"/>
                        </a:cxn>
                      </a:cxnLst>
                      <a:rect l="T9" t="T10" r="T11" b="T12"/>
                      <a:pathLst>
                        <a:path w="29723" h="21600" fill="none" extrusionOk="0">
                          <a:moveTo>
                            <a:pt x="0" y="18501"/>
                          </a:moveTo>
                          <a:cubicBezTo>
                            <a:pt x="1540" y="7879"/>
                            <a:pt x="10644" y="-1"/>
                            <a:pt x="21377" y="0"/>
                          </a:cubicBezTo>
                          <a:cubicBezTo>
                            <a:pt x="24242" y="0"/>
                            <a:pt x="27079" y="570"/>
                            <a:pt x="29722" y="1677"/>
                          </a:cubicBezTo>
                        </a:path>
                        <a:path w="29723" h="21600" stroke="0" extrusionOk="0">
                          <a:moveTo>
                            <a:pt x="0" y="18501"/>
                          </a:moveTo>
                          <a:cubicBezTo>
                            <a:pt x="1540" y="7879"/>
                            <a:pt x="10644" y="-1"/>
                            <a:pt x="21377" y="0"/>
                          </a:cubicBezTo>
                          <a:cubicBezTo>
                            <a:pt x="24242" y="0"/>
                            <a:pt x="27079" y="570"/>
                            <a:pt x="29722" y="1677"/>
                          </a:cubicBezTo>
                          <a:lnTo>
                            <a:pt x="21377"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3606" name="Group 144">
              <a:extLst>
                <a:ext uri="{FF2B5EF4-FFF2-40B4-BE49-F238E27FC236}">
                  <a16:creationId xmlns:a16="http://schemas.microsoft.com/office/drawing/2014/main" id="{EB35BEF3-73D7-4ED5-8D8B-231558B5F733}"/>
                </a:ext>
              </a:extLst>
            </p:cNvPr>
            <p:cNvGrpSpPr>
              <a:grpSpLocks/>
            </p:cNvGrpSpPr>
            <p:nvPr/>
          </p:nvGrpSpPr>
          <p:grpSpPr bwMode="auto">
            <a:xfrm>
              <a:off x="2520" y="387"/>
              <a:ext cx="745" cy="521"/>
              <a:chOff x="2520" y="387"/>
              <a:chExt cx="745" cy="521"/>
            </a:xfrm>
          </p:grpSpPr>
          <p:grpSp>
            <p:nvGrpSpPr>
              <p:cNvPr id="63607" name="Group 145">
                <a:extLst>
                  <a:ext uri="{FF2B5EF4-FFF2-40B4-BE49-F238E27FC236}">
                    <a16:creationId xmlns:a16="http://schemas.microsoft.com/office/drawing/2014/main" id="{FFC3BD76-A16E-46CF-B260-709D7C79AD89}"/>
                  </a:ext>
                </a:extLst>
              </p:cNvPr>
              <p:cNvGrpSpPr>
                <a:grpSpLocks/>
              </p:cNvGrpSpPr>
              <p:nvPr/>
            </p:nvGrpSpPr>
            <p:grpSpPr bwMode="auto">
              <a:xfrm>
                <a:off x="2981" y="387"/>
                <a:ext cx="284" cy="362"/>
                <a:chOff x="2981" y="387"/>
                <a:chExt cx="284" cy="362"/>
              </a:xfrm>
            </p:grpSpPr>
            <p:grpSp>
              <p:nvGrpSpPr>
                <p:cNvPr id="63664" name="Group 146">
                  <a:extLst>
                    <a:ext uri="{FF2B5EF4-FFF2-40B4-BE49-F238E27FC236}">
                      <a16:creationId xmlns:a16="http://schemas.microsoft.com/office/drawing/2014/main" id="{4E57289A-E97A-4DC8-BDC7-0D9426F91C17}"/>
                    </a:ext>
                  </a:extLst>
                </p:cNvPr>
                <p:cNvGrpSpPr>
                  <a:grpSpLocks/>
                </p:cNvGrpSpPr>
                <p:nvPr/>
              </p:nvGrpSpPr>
              <p:grpSpPr bwMode="auto">
                <a:xfrm>
                  <a:off x="3172" y="387"/>
                  <a:ext cx="93" cy="116"/>
                  <a:chOff x="3172" y="387"/>
                  <a:chExt cx="93" cy="116"/>
                </a:xfrm>
              </p:grpSpPr>
              <p:sp>
                <p:nvSpPr>
                  <p:cNvPr id="63732" name="Oval 147">
                    <a:extLst>
                      <a:ext uri="{FF2B5EF4-FFF2-40B4-BE49-F238E27FC236}">
                        <a16:creationId xmlns:a16="http://schemas.microsoft.com/office/drawing/2014/main" id="{28A40691-45C4-49F0-B94D-5B84A20AA71D}"/>
                      </a:ext>
                    </a:extLst>
                  </p:cNvPr>
                  <p:cNvSpPr>
                    <a:spLocks noChangeArrowheads="1"/>
                  </p:cNvSpPr>
                  <p:nvPr/>
                </p:nvSpPr>
                <p:spPr bwMode="auto">
                  <a:xfrm>
                    <a:off x="3201" y="38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3" name="Oval 148">
                    <a:extLst>
                      <a:ext uri="{FF2B5EF4-FFF2-40B4-BE49-F238E27FC236}">
                        <a16:creationId xmlns:a16="http://schemas.microsoft.com/office/drawing/2014/main" id="{334EF4C3-ED78-41FF-ADA7-BF22FAF17EF9}"/>
                      </a:ext>
                    </a:extLst>
                  </p:cNvPr>
                  <p:cNvSpPr>
                    <a:spLocks noChangeArrowheads="1"/>
                  </p:cNvSpPr>
                  <p:nvPr/>
                </p:nvSpPr>
                <p:spPr bwMode="auto">
                  <a:xfrm>
                    <a:off x="3206" y="40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4" name="Oval 149">
                    <a:extLst>
                      <a:ext uri="{FF2B5EF4-FFF2-40B4-BE49-F238E27FC236}">
                        <a16:creationId xmlns:a16="http://schemas.microsoft.com/office/drawing/2014/main" id="{91391C05-C164-45AD-825A-BE0B5B5F0D68}"/>
                      </a:ext>
                    </a:extLst>
                  </p:cNvPr>
                  <p:cNvSpPr>
                    <a:spLocks noChangeArrowheads="1"/>
                  </p:cNvSpPr>
                  <p:nvPr/>
                </p:nvSpPr>
                <p:spPr bwMode="auto">
                  <a:xfrm>
                    <a:off x="3175" y="39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5" name="Oval 150">
                    <a:extLst>
                      <a:ext uri="{FF2B5EF4-FFF2-40B4-BE49-F238E27FC236}">
                        <a16:creationId xmlns:a16="http://schemas.microsoft.com/office/drawing/2014/main" id="{98A8D208-A5BA-46E6-9FCD-77D9B3DB5492}"/>
                      </a:ext>
                    </a:extLst>
                  </p:cNvPr>
                  <p:cNvSpPr>
                    <a:spLocks noChangeArrowheads="1"/>
                  </p:cNvSpPr>
                  <p:nvPr/>
                </p:nvSpPr>
                <p:spPr bwMode="auto">
                  <a:xfrm>
                    <a:off x="3172" y="42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6" name="Oval 151">
                    <a:extLst>
                      <a:ext uri="{FF2B5EF4-FFF2-40B4-BE49-F238E27FC236}">
                        <a16:creationId xmlns:a16="http://schemas.microsoft.com/office/drawing/2014/main" id="{33845671-D9D4-4756-BF6E-B1CE1847B8A8}"/>
                      </a:ext>
                    </a:extLst>
                  </p:cNvPr>
                  <p:cNvSpPr>
                    <a:spLocks noChangeArrowheads="1"/>
                  </p:cNvSpPr>
                  <p:nvPr/>
                </p:nvSpPr>
                <p:spPr bwMode="auto">
                  <a:xfrm>
                    <a:off x="3227"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7" name="Oval 152">
                    <a:extLst>
                      <a:ext uri="{FF2B5EF4-FFF2-40B4-BE49-F238E27FC236}">
                        <a16:creationId xmlns:a16="http://schemas.microsoft.com/office/drawing/2014/main" id="{B6BA6C54-B9E5-4D50-B5BC-F12E32E90DAA}"/>
                      </a:ext>
                    </a:extLst>
                  </p:cNvPr>
                  <p:cNvSpPr>
                    <a:spLocks noChangeArrowheads="1"/>
                  </p:cNvSpPr>
                  <p:nvPr/>
                </p:nvSpPr>
                <p:spPr bwMode="auto">
                  <a:xfrm>
                    <a:off x="3201"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8" name="Oval 153">
                    <a:extLst>
                      <a:ext uri="{FF2B5EF4-FFF2-40B4-BE49-F238E27FC236}">
                        <a16:creationId xmlns:a16="http://schemas.microsoft.com/office/drawing/2014/main" id="{6D951A4E-6048-4AA5-83E5-00AD79CBAB19}"/>
                      </a:ext>
                    </a:extLst>
                  </p:cNvPr>
                  <p:cNvSpPr>
                    <a:spLocks noChangeArrowheads="1"/>
                  </p:cNvSpPr>
                  <p:nvPr/>
                </p:nvSpPr>
                <p:spPr bwMode="auto">
                  <a:xfrm>
                    <a:off x="3185"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9" name="Oval 154">
                    <a:extLst>
                      <a:ext uri="{FF2B5EF4-FFF2-40B4-BE49-F238E27FC236}">
                        <a16:creationId xmlns:a16="http://schemas.microsoft.com/office/drawing/2014/main" id="{01FE1314-C06C-40C2-833D-2F52A9C42182}"/>
                      </a:ext>
                    </a:extLst>
                  </p:cNvPr>
                  <p:cNvSpPr>
                    <a:spLocks noChangeArrowheads="1"/>
                  </p:cNvSpPr>
                  <p:nvPr/>
                </p:nvSpPr>
                <p:spPr bwMode="auto">
                  <a:xfrm>
                    <a:off x="3173" y="445"/>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40" name="Oval 155">
                    <a:extLst>
                      <a:ext uri="{FF2B5EF4-FFF2-40B4-BE49-F238E27FC236}">
                        <a16:creationId xmlns:a16="http://schemas.microsoft.com/office/drawing/2014/main" id="{EA547DEB-550C-432E-B4D9-C0BC10A3BC3C}"/>
                      </a:ext>
                    </a:extLst>
                  </p:cNvPr>
                  <p:cNvSpPr>
                    <a:spLocks noChangeArrowheads="1"/>
                  </p:cNvSpPr>
                  <p:nvPr/>
                </p:nvSpPr>
                <p:spPr bwMode="auto">
                  <a:xfrm>
                    <a:off x="3244" y="4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41" name="Oval 156">
                    <a:extLst>
                      <a:ext uri="{FF2B5EF4-FFF2-40B4-BE49-F238E27FC236}">
                        <a16:creationId xmlns:a16="http://schemas.microsoft.com/office/drawing/2014/main" id="{0D2400E2-5365-4FB0-B416-6796F5CEB24E}"/>
                      </a:ext>
                    </a:extLst>
                  </p:cNvPr>
                  <p:cNvSpPr>
                    <a:spLocks noChangeArrowheads="1"/>
                  </p:cNvSpPr>
                  <p:nvPr/>
                </p:nvSpPr>
                <p:spPr bwMode="auto">
                  <a:xfrm>
                    <a:off x="3212" y="46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42" name="Oval 157">
                    <a:extLst>
                      <a:ext uri="{FF2B5EF4-FFF2-40B4-BE49-F238E27FC236}">
                        <a16:creationId xmlns:a16="http://schemas.microsoft.com/office/drawing/2014/main" id="{BBFE773F-69AF-464E-BB89-BDBF5195E8E3}"/>
                      </a:ext>
                    </a:extLst>
                  </p:cNvPr>
                  <p:cNvSpPr>
                    <a:spLocks noChangeArrowheads="1"/>
                  </p:cNvSpPr>
                  <p:nvPr/>
                </p:nvSpPr>
                <p:spPr bwMode="auto">
                  <a:xfrm>
                    <a:off x="3227" y="4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43" name="Oval 158">
                    <a:extLst>
                      <a:ext uri="{FF2B5EF4-FFF2-40B4-BE49-F238E27FC236}">
                        <a16:creationId xmlns:a16="http://schemas.microsoft.com/office/drawing/2014/main" id="{0801B0B4-F951-4CB6-811C-A20D93762AF5}"/>
                      </a:ext>
                    </a:extLst>
                  </p:cNvPr>
                  <p:cNvSpPr>
                    <a:spLocks noChangeArrowheads="1"/>
                  </p:cNvSpPr>
                  <p:nvPr/>
                </p:nvSpPr>
                <p:spPr bwMode="auto">
                  <a:xfrm>
                    <a:off x="3181" y="47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44" name="Oval 159">
                    <a:extLst>
                      <a:ext uri="{FF2B5EF4-FFF2-40B4-BE49-F238E27FC236}">
                        <a16:creationId xmlns:a16="http://schemas.microsoft.com/office/drawing/2014/main" id="{8607B500-2CD6-4855-8B0B-2DBBFBEFC544}"/>
                      </a:ext>
                    </a:extLst>
                  </p:cNvPr>
                  <p:cNvSpPr>
                    <a:spLocks noChangeArrowheads="1"/>
                  </p:cNvSpPr>
                  <p:nvPr/>
                </p:nvSpPr>
                <p:spPr bwMode="auto">
                  <a:xfrm>
                    <a:off x="3253" y="4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45" name="Oval 160">
                    <a:extLst>
                      <a:ext uri="{FF2B5EF4-FFF2-40B4-BE49-F238E27FC236}">
                        <a16:creationId xmlns:a16="http://schemas.microsoft.com/office/drawing/2014/main" id="{56C53BED-A8D2-44D8-B4D7-B0B9E8FCD0EC}"/>
                      </a:ext>
                    </a:extLst>
                  </p:cNvPr>
                  <p:cNvSpPr>
                    <a:spLocks noChangeArrowheads="1"/>
                  </p:cNvSpPr>
                  <p:nvPr/>
                </p:nvSpPr>
                <p:spPr bwMode="auto">
                  <a:xfrm>
                    <a:off x="3209" y="49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665" name="Group 161">
                  <a:extLst>
                    <a:ext uri="{FF2B5EF4-FFF2-40B4-BE49-F238E27FC236}">
                      <a16:creationId xmlns:a16="http://schemas.microsoft.com/office/drawing/2014/main" id="{B9C8FA82-F88B-41DA-B32C-40B94CA2853C}"/>
                    </a:ext>
                  </a:extLst>
                </p:cNvPr>
                <p:cNvGrpSpPr>
                  <a:grpSpLocks/>
                </p:cNvGrpSpPr>
                <p:nvPr/>
              </p:nvGrpSpPr>
              <p:grpSpPr bwMode="auto">
                <a:xfrm>
                  <a:off x="3001" y="482"/>
                  <a:ext cx="186" cy="145"/>
                  <a:chOff x="3001" y="482"/>
                  <a:chExt cx="186" cy="145"/>
                </a:xfrm>
              </p:grpSpPr>
              <p:sp>
                <p:nvSpPr>
                  <p:cNvPr id="63691" name="Oval 162">
                    <a:extLst>
                      <a:ext uri="{FF2B5EF4-FFF2-40B4-BE49-F238E27FC236}">
                        <a16:creationId xmlns:a16="http://schemas.microsoft.com/office/drawing/2014/main" id="{7E7FF3A2-318F-4DFD-94E9-DF64226588AE}"/>
                      </a:ext>
                    </a:extLst>
                  </p:cNvPr>
                  <p:cNvSpPr>
                    <a:spLocks noChangeArrowheads="1"/>
                  </p:cNvSpPr>
                  <p:nvPr/>
                </p:nvSpPr>
                <p:spPr bwMode="auto">
                  <a:xfrm>
                    <a:off x="3054" y="5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3692" name="Group 163">
                    <a:extLst>
                      <a:ext uri="{FF2B5EF4-FFF2-40B4-BE49-F238E27FC236}">
                        <a16:creationId xmlns:a16="http://schemas.microsoft.com/office/drawing/2014/main" id="{0EBC9EC9-DFA0-4890-A390-651BDD602EA7}"/>
                      </a:ext>
                    </a:extLst>
                  </p:cNvPr>
                  <p:cNvGrpSpPr>
                    <a:grpSpLocks/>
                  </p:cNvGrpSpPr>
                  <p:nvPr/>
                </p:nvGrpSpPr>
                <p:grpSpPr bwMode="auto">
                  <a:xfrm>
                    <a:off x="3001" y="482"/>
                    <a:ext cx="186" cy="145"/>
                    <a:chOff x="3001" y="482"/>
                    <a:chExt cx="186" cy="145"/>
                  </a:xfrm>
                </p:grpSpPr>
                <p:sp>
                  <p:nvSpPr>
                    <p:cNvPr id="63693" name="Oval 164">
                      <a:extLst>
                        <a:ext uri="{FF2B5EF4-FFF2-40B4-BE49-F238E27FC236}">
                          <a16:creationId xmlns:a16="http://schemas.microsoft.com/office/drawing/2014/main" id="{907F6566-D512-4849-8F02-38FDA91D773D}"/>
                        </a:ext>
                      </a:extLst>
                    </p:cNvPr>
                    <p:cNvSpPr>
                      <a:spLocks noChangeArrowheads="1"/>
                    </p:cNvSpPr>
                    <p:nvPr/>
                  </p:nvSpPr>
                  <p:spPr bwMode="auto">
                    <a:xfrm>
                      <a:off x="3086" y="48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94" name="Oval 165">
                      <a:extLst>
                        <a:ext uri="{FF2B5EF4-FFF2-40B4-BE49-F238E27FC236}">
                          <a16:creationId xmlns:a16="http://schemas.microsoft.com/office/drawing/2014/main" id="{BD7BEEE0-2EF1-427F-8F4D-AAA9F94FA649}"/>
                        </a:ext>
                      </a:extLst>
                    </p:cNvPr>
                    <p:cNvSpPr>
                      <a:spLocks noChangeArrowheads="1"/>
                    </p:cNvSpPr>
                    <p:nvPr/>
                  </p:nvSpPr>
                  <p:spPr bwMode="auto">
                    <a:xfrm>
                      <a:off x="3123" y="49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95" name="Oval 166">
                      <a:extLst>
                        <a:ext uri="{FF2B5EF4-FFF2-40B4-BE49-F238E27FC236}">
                          <a16:creationId xmlns:a16="http://schemas.microsoft.com/office/drawing/2014/main" id="{C9CB042F-FF0B-487D-888C-7829F9107ADA}"/>
                        </a:ext>
                      </a:extLst>
                    </p:cNvPr>
                    <p:cNvSpPr>
                      <a:spLocks noChangeArrowheads="1"/>
                    </p:cNvSpPr>
                    <p:nvPr/>
                  </p:nvSpPr>
                  <p:spPr bwMode="auto">
                    <a:xfrm>
                      <a:off x="3105" y="4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96" name="Oval 167">
                      <a:extLst>
                        <a:ext uri="{FF2B5EF4-FFF2-40B4-BE49-F238E27FC236}">
                          <a16:creationId xmlns:a16="http://schemas.microsoft.com/office/drawing/2014/main" id="{0CE7D1F8-615D-4BB0-8288-32C74490AB3C}"/>
                        </a:ext>
                      </a:extLst>
                    </p:cNvPr>
                    <p:cNvSpPr>
                      <a:spLocks noChangeArrowheads="1"/>
                    </p:cNvSpPr>
                    <p:nvPr/>
                  </p:nvSpPr>
                  <p:spPr bwMode="auto">
                    <a:xfrm>
                      <a:off x="3154" y="519"/>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97" name="Oval 168">
                      <a:extLst>
                        <a:ext uri="{FF2B5EF4-FFF2-40B4-BE49-F238E27FC236}">
                          <a16:creationId xmlns:a16="http://schemas.microsoft.com/office/drawing/2014/main" id="{0A4DAD8F-8CF6-49AC-AC6A-D33306EB84A8}"/>
                        </a:ext>
                      </a:extLst>
                    </p:cNvPr>
                    <p:cNvSpPr>
                      <a:spLocks noChangeArrowheads="1"/>
                    </p:cNvSpPr>
                    <p:nvPr/>
                  </p:nvSpPr>
                  <p:spPr bwMode="auto">
                    <a:xfrm>
                      <a:off x="3135" y="52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98" name="Oval 169">
                      <a:extLst>
                        <a:ext uri="{FF2B5EF4-FFF2-40B4-BE49-F238E27FC236}">
                          <a16:creationId xmlns:a16="http://schemas.microsoft.com/office/drawing/2014/main" id="{B2B4545E-7F90-4D17-8FE4-86737788E62C}"/>
                        </a:ext>
                      </a:extLst>
                    </p:cNvPr>
                    <p:cNvSpPr>
                      <a:spLocks noChangeArrowheads="1"/>
                    </p:cNvSpPr>
                    <p:nvPr/>
                  </p:nvSpPr>
                  <p:spPr bwMode="auto">
                    <a:xfrm>
                      <a:off x="3080" y="51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99" name="Oval 170">
                      <a:extLst>
                        <a:ext uri="{FF2B5EF4-FFF2-40B4-BE49-F238E27FC236}">
                          <a16:creationId xmlns:a16="http://schemas.microsoft.com/office/drawing/2014/main" id="{5E0D90D8-03C6-4D81-B608-F6C9E27A4B69}"/>
                        </a:ext>
                      </a:extLst>
                    </p:cNvPr>
                    <p:cNvSpPr>
                      <a:spLocks noChangeArrowheads="1"/>
                    </p:cNvSpPr>
                    <p:nvPr/>
                  </p:nvSpPr>
                  <p:spPr bwMode="auto">
                    <a:xfrm>
                      <a:off x="3069" y="49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0" name="Oval 171">
                      <a:extLst>
                        <a:ext uri="{FF2B5EF4-FFF2-40B4-BE49-F238E27FC236}">
                          <a16:creationId xmlns:a16="http://schemas.microsoft.com/office/drawing/2014/main" id="{78C5020F-6A10-4F2D-AFBD-2839109A3D96}"/>
                        </a:ext>
                      </a:extLst>
                    </p:cNvPr>
                    <p:cNvSpPr>
                      <a:spLocks noChangeArrowheads="1"/>
                    </p:cNvSpPr>
                    <p:nvPr/>
                  </p:nvSpPr>
                  <p:spPr bwMode="auto">
                    <a:xfrm>
                      <a:off x="3048" y="49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1" name="Oval 172">
                      <a:extLst>
                        <a:ext uri="{FF2B5EF4-FFF2-40B4-BE49-F238E27FC236}">
                          <a16:creationId xmlns:a16="http://schemas.microsoft.com/office/drawing/2014/main" id="{C1784738-DF7B-4D56-A534-FF667F7F4AD2}"/>
                        </a:ext>
                      </a:extLst>
                    </p:cNvPr>
                    <p:cNvSpPr>
                      <a:spLocks noChangeArrowheads="1"/>
                    </p:cNvSpPr>
                    <p:nvPr/>
                  </p:nvSpPr>
                  <p:spPr bwMode="auto">
                    <a:xfrm>
                      <a:off x="3051" y="50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2" name="Oval 173">
                      <a:extLst>
                        <a:ext uri="{FF2B5EF4-FFF2-40B4-BE49-F238E27FC236}">
                          <a16:creationId xmlns:a16="http://schemas.microsoft.com/office/drawing/2014/main" id="{8AA53780-24ED-4BAF-A937-F912644E8DA5}"/>
                        </a:ext>
                      </a:extLst>
                    </p:cNvPr>
                    <p:cNvSpPr>
                      <a:spLocks noChangeArrowheads="1"/>
                    </p:cNvSpPr>
                    <p:nvPr/>
                  </p:nvSpPr>
                  <p:spPr bwMode="auto">
                    <a:xfrm>
                      <a:off x="3044" y="52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3" name="Oval 174">
                      <a:extLst>
                        <a:ext uri="{FF2B5EF4-FFF2-40B4-BE49-F238E27FC236}">
                          <a16:creationId xmlns:a16="http://schemas.microsoft.com/office/drawing/2014/main" id="{823DFDE1-65FC-421D-9B6C-7D77F0DE0104}"/>
                        </a:ext>
                      </a:extLst>
                    </p:cNvPr>
                    <p:cNvSpPr>
                      <a:spLocks noChangeArrowheads="1"/>
                    </p:cNvSpPr>
                    <p:nvPr/>
                  </p:nvSpPr>
                  <p:spPr bwMode="auto">
                    <a:xfrm>
                      <a:off x="3021" y="5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4" name="Oval 175">
                      <a:extLst>
                        <a:ext uri="{FF2B5EF4-FFF2-40B4-BE49-F238E27FC236}">
                          <a16:creationId xmlns:a16="http://schemas.microsoft.com/office/drawing/2014/main" id="{064FB8B7-15F3-4ACB-B6A7-0469C2C223F5}"/>
                        </a:ext>
                      </a:extLst>
                    </p:cNvPr>
                    <p:cNvSpPr>
                      <a:spLocks noChangeArrowheads="1"/>
                    </p:cNvSpPr>
                    <p:nvPr/>
                  </p:nvSpPr>
                  <p:spPr bwMode="auto">
                    <a:xfrm>
                      <a:off x="3072" y="54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5" name="Oval 176">
                      <a:extLst>
                        <a:ext uri="{FF2B5EF4-FFF2-40B4-BE49-F238E27FC236}">
                          <a16:creationId xmlns:a16="http://schemas.microsoft.com/office/drawing/2014/main" id="{BFFE58BE-694C-4991-9005-4D00816060C9}"/>
                        </a:ext>
                      </a:extLst>
                    </p:cNvPr>
                    <p:cNvSpPr>
                      <a:spLocks noChangeArrowheads="1"/>
                    </p:cNvSpPr>
                    <p:nvPr/>
                  </p:nvSpPr>
                  <p:spPr bwMode="auto">
                    <a:xfrm>
                      <a:off x="3106" y="50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6" name="Oval 177">
                      <a:extLst>
                        <a:ext uri="{FF2B5EF4-FFF2-40B4-BE49-F238E27FC236}">
                          <a16:creationId xmlns:a16="http://schemas.microsoft.com/office/drawing/2014/main" id="{A7712A10-91A7-435D-A678-A4A39524ED4C}"/>
                        </a:ext>
                      </a:extLst>
                    </p:cNvPr>
                    <p:cNvSpPr>
                      <a:spLocks noChangeArrowheads="1"/>
                    </p:cNvSpPr>
                    <p:nvPr/>
                  </p:nvSpPr>
                  <p:spPr bwMode="auto">
                    <a:xfrm>
                      <a:off x="3014" y="530"/>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7" name="Oval 178">
                      <a:extLst>
                        <a:ext uri="{FF2B5EF4-FFF2-40B4-BE49-F238E27FC236}">
                          <a16:creationId xmlns:a16="http://schemas.microsoft.com/office/drawing/2014/main" id="{9EC5AFD3-3376-47CD-BF33-556605EA346A}"/>
                        </a:ext>
                      </a:extLst>
                    </p:cNvPr>
                    <p:cNvSpPr>
                      <a:spLocks noChangeArrowheads="1"/>
                    </p:cNvSpPr>
                    <p:nvPr/>
                  </p:nvSpPr>
                  <p:spPr bwMode="auto">
                    <a:xfrm>
                      <a:off x="3029" y="54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8" name="Oval 179">
                      <a:extLst>
                        <a:ext uri="{FF2B5EF4-FFF2-40B4-BE49-F238E27FC236}">
                          <a16:creationId xmlns:a16="http://schemas.microsoft.com/office/drawing/2014/main" id="{B00B4C81-57ED-4EFF-9ABC-BC06DBAA11ED}"/>
                        </a:ext>
                      </a:extLst>
                    </p:cNvPr>
                    <p:cNvSpPr>
                      <a:spLocks noChangeArrowheads="1"/>
                    </p:cNvSpPr>
                    <p:nvPr/>
                  </p:nvSpPr>
                  <p:spPr bwMode="auto">
                    <a:xfrm>
                      <a:off x="3034" y="55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09" name="Oval 180">
                      <a:extLst>
                        <a:ext uri="{FF2B5EF4-FFF2-40B4-BE49-F238E27FC236}">
                          <a16:creationId xmlns:a16="http://schemas.microsoft.com/office/drawing/2014/main" id="{D0F5C474-8FFA-4DB8-BB05-98DE2BCF3220}"/>
                        </a:ext>
                      </a:extLst>
                    </p:cNvPr>
                    <p:cNvSpPr>
                      <a:spLocks noChangeArrowheads="1"/>
                    </p:cNvSpPr>
                    <p:nvPr/>
                  </p:nvSpPr>
                  <p:spPr bwMode="auto">
                    <a:xfrm>
                      <a:off x="3059" y="55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0" name="Oval 181">
                      <a:extLst>
                        <a:ext uri="{FF2B5EF4-FFF2-40B4-BE49-F238E27FC236}">
                          <a16:creationId xmlns:a16="http://schemas.microsoft.com/office/drawing/2014/main" id="{39E01D70-CAF2-488F-9743-D169A0A2D202}"/>
                        </a:ext>
                      </a:extLst>
                    </p:cNvPr>
                    <p:cNvSpPr>
                      <a:spLocks noChangeArrowheads="1"/>
                    </p:cNvSpPr>
                    <p:nvPr/>
                  </p:nvSpPr>
                  <p:spPr bwMode="auto">
                    <a:xfrm>
                      <a:off x="3020" y="56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1" name="Oval 182">
                      <a:extLst>
                        <a:ext uri="{FF2B5EF4-FFF2-40B4-BE49-F238E27FC236}">
                          <a16:creationId xmlns:a16="http://schemas.microsoft.com/office/drawing/2014/main" id="{C594DC83-ACF0-4538-85DF-D96B146F84B2}"/>
                        </a:ext>
                      </a:extLst>
                    </p:cNvPr>
                    <p:cNvSpPr>
                      <a:spLocks noChangeArrowheads="1"/>
                    </p:cNvSpPr>
                    <p:nvPr/>
                  </p:nvSpPr>
                  <p:spPr bwMode="auto">
                    <a:xfrm>
                      <a:off x="3001" y="58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2" name="Oval 183">
                      <a:extLst>
                        <a:ext uri="{FF2B5EF4-FFF2-40B4-BE49-F238E27FC236}">
                          <a16:creationId xmlns:a16="http://schemas.microsoft.com/office/drawing/2014/main" id="{762BC5FB-EE9E-4AA0-8289-FFB83ADEAEF7}"/>
                        </a:ext>
                      </a:extLst>
                    </p:cNvPr>
                    <p:cNvSpPr>
                      <a:spLocks noChangeArrowheads="1"/>
                    </p:cNvSpPr>
                    <p:nvPr/>
                  </p:nvSpPr>
                  <p:spPr bwMode="auto">
                    <a:xfrm>
                      <a:off x="3003" y="603"/>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3" name="Oval 184">
                      <a:extLst>
                        <a:ext uri="{FF2B5EF4-FFF2-40B4-BE49-F238E27FC236}">
                          <a16:creationId xmlns:a16="http://schemas.microsoft.com/office/drawing/2014/main" id="{AC1EC9A2-D991-45CB-8723-EC7F2E177459}"/>
                        </a:ext>
                      </a:extLst>
                    </p:cNvPr>
                    <p:cNvSpPr>
                      <a:spLocks noChangeArrowheads="1"/>
                    </p:cNvSpPr>
                    <p:nvPr/>
                  </p:nvSpPr>
                  <p:spPr bwMode="auto">
                    <a:xfrm>
                      <a:off x="3028" y="590"/>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4" name="Oval 185">
                      <a:extLst>
                        <a:ext uri="{FF2B5EF4-FFF2-40B4-BE49-F238E27FC236}">
                          <a16:creationId xmlns:a16="http://schemas.microsoft.com/office/drawing/2014/main" id="{0FEC982A-276D-4EE9-B369-4882D1C665E1}"/>
                        </a:ext>
                      </a:extLst>
                    </p:cNvPr>
                    <p:cNvSpPr>
                      <a:spLocks noChangeArrowheads="1"/>
                    </p:cNvSpPr>
                    <p:nvPr/>
                  </p:nvSpPr>
                  <p:spPr bwMode="auto">
                    <a:xfrm>
                      <a:off x="3058" y="57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5" name="Oval 186">
                      <a:extLst>
                        <a:ext uri="{FF2B5EF4-FFF2-40B4-BE49-F238E27FC236}">
                          <a16:creationId xmlns:a16="http://schemas.microsoft.com/office/drawing/2014/main" id="{280AC1FC-C541-4E7B-B973-64B01DBEC46E}"/>
                        </a:ext>
                      </a:extLst>
                    </p:cNvPr>
                    <p:cNvSpPr>
                      <a:spLocks noChangeArrowheads="1"/>
                    </p:cNvSpPr>
                    <p:nvPr/>
                  </p:nvSpPr>
                  <p:spPr bwMode="auto">
                    <a:xfrm>
                      <a:off x="3046" y="60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6" name="Oval 187">
                      <a:extLst>
                        <a:ext uri="{FF2B5EF4-FFF2-40B4-BE49-F238E27FC236}">
                          <a16:creationId xmlns:a16="http://schemas.microsoft.com/office/drawing/2014/main" id="{378593D8-95C8-4B21-AD20-0577C267759E}"/>
                        </a:ext>
                      </a:extLst>
                    </p:cNvPr>
                    <p:cNvSpPr>
                      <a:spLocks noChangeArrowheads="1"/>
                    </p:cNvSpPr>
                    <p:nvPr/>
                  </p:nvSpPr>
                  <p:spPr bwMode="auto">
                    <a:xfrm>
                      <a:off x="3063" y="58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7" name="Oval 188">
                      <a:extLst>
                        <a:ext uri="{FF2B5EF4-FFF2-40B4-BE49-F238E27FC236}">
                          <a16:creationId xmlns:a16="http://schemas.microsoft.com/office/drawing/2014/main" id="{1D02228A-01CE-4E1D-876C-E426E2D63752}"/>
                        </a:ext>
                      </a:extLst>
                    </p:cNvPr>
                    <p:cNvSpPr>
                      <a:spLocks noChangeArrowheads="1"/>
                    </p:cNvSpPr>
                    <p:nvPr/>
                  </p:nvSpPr>
                  <p:spPr bwMode="auto">
                    <a:xfrm>
                      <a:off x="3071" y="59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8" name="Oval 189">
                      <a:extLst>
                        <a:ext uri="{FF2B5EF4-FFF2-40B4-BE49-F238E27FC236}">
                          <a16:creationId xmlns:a16="http://schemas.microsoft.com/office/drawing/2014/main" id="{FEBB3FF0-150E-4B9A-8F71-CDE23FBA75CD}"/>
                        </a:ext>
                      </a:extLst>
                    </p:cNvPr>
                    <p:cNvSpPr>
                      <a:spLocks noChangeArrowheads="1"/>
                    </p:cNvSpPr>
                    <p:nvPr/>
                  </p:nvSpPr>
                  <p:spPr bwMode="auto">
                    <a:xfrm>
                      <a:off x="3082" y="571"/>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19" name="Oval 190">
                      <a:extLst>
                        <a:ext uri="{FF2B5EF4-FFF2-40B4-BE49-F238E27FC236}">
                          <a16:creationId xmlns:a16="http://schemas.microsoft.com/office/drawing/2014/main" id="{DC7349E5-9887-4A5F-89A6-F449A23998D5}"/>
                        </a:ext>
                      </a:extLst>
                    </p:cNvPr>
                    <p:cNvSpPr>
                      <a:spLocks noChangeArrowheads="1"/>
                    </p:cNvSpPr>
                    <p:nvPr/>
                  </p:nvSpPr>
                  <p:spPr bwMode="auto">
                    <a:xfrm>
                      <a:off x="3085" y="58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0" name="Oval 191">
                      <a:extLst>
                        <a:ext uri="{FF2B5EF4-FFF2-40B4-BE49-F238E27FC236}">
                          <a16:creationId xmlns:a16="http://schemas.microsoft.com/office/drawing/2014/main" id="{367112FA-0507-47F2-B900-FE2EB7354157}"/>
                        </a:ext>
                      </a:extLst>
                    </p:cNvPr>
                    <p:cNvSpPr>
                      <a:spLocks noChangeArrowheads="1"/>
                    </p:cNvSpPr>
                    <p:nvPr/>
                  </p:nvSpPr>
                  <p:spPr bwMode="auto">
                    <a:xfrm>
                      <a:off x="3103" y="557"/>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1" name="Oval 192">
                      <a:extLst>
                        <a:ext uri="{FF2B5EF4-FFF2-40B4-BE49-F238E27FC236}">
                          <a16:creationId xmlns:a16="http://schemas.microsoft.com/office/drawing/2014/main" id="{4F81723D-C8E8-4ECF-99DC-F82B205CC54A}"/>
                        </a:ext>
                      </a:extLst>
                    </p:cNvPr>
                    <p:cNvSpPr>
                      <a:spLocks noChangeArrowheads="1"/>
                    </p:cNvSpPr>
                    <p:nvPr/>
                  </p:nvSpPr>
                  <p:spPr bwMode="auto">
                    <a:xfrm>
                      <a:off x="3102" y="572"/>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2" name="Oval 193">
                      <a:extLst>
                        <a:ext uri="{FF2B5EF4-FFF2-40B4-BE49-F238E27FC236}">
                          <a16:creationId xmlns:a16="http://schemas.microsoft.com/office/drawing/2014/main" id="{78DFB3B8-9BD9-429E-A2C0-8DBDCDDC52FC}"/>
                        </a:ext>
                      </a:extLst>
                    </p:cNvPr>
                    <p:cNvSpPr>
                      <a:spLocks noChangeArrowheads="1"/>
                    </p:cNvSpPr>
                    <p:nvPr/>
                  </p:nvSpPr>
                  <p:spPr bwMode="auto">
                    <a:xfrm>
                      <a:off x="3103" y="59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3" name="Oval 194">
                      <a:extLst>
                        <a:ext uri="{FF2B5EF4-FFF2-40B4-BE49-F238E27FC236}">
                          <a16:creationId xmlns:a16="http://schemas.microsoft.com/office/drawing/2014/main" id="{C7A31C4A-E4B6-46B9-B333-73DD8397BA96}"/>
                        </a:ext>
                      </a:extLst>
                    </p:cNvPr>
                    <p:cNvSpPr>
                      <a:spLocks noChangeArrowheads="1"/>
                    </p:cNvSpPr>
                    <p:nvPr/>
                  </p:nvSpPr>
                  <p:spPr bwMode="auto">
                    <a:xfrm>
                      <a:off x="3118" y="557"/>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4" name="Oval 195">
                      <a:extLst>
                        <a:ext uri="{FF2B5EF4-FFF2-40B4-BE49-F238E27FC236}">
                          <a16:creationId xmlns:a16="http://schemas.microsoft.com/office/drawing/2014/main" id="{852DAABC-9C23-40EA-9B88-F002885702A4}"/>
                        </a:ext>
                      </a:extLst>
                    </p:cNvPr>
                    <p:cNvSpPr>
                      <a:spLocks noChangeArrowheads="1"/>
                    </p:cNvSpPr>
                    <p:nvPr/>
                  </p:nvSpPr>
                  <p:spPr bwMode="auto">
                    <a:xfrm>
                      <a:off x="3137" y="54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5" name="Oval 196">
                      <a:extLst>
                        <a:ext uri="{FF2B5EF4-FFF2-40B4-BE49-F238E27FC236}">
                          <a16:creationId xmlns:a16="http://schemas.microsoft.com/office/drawing/2014/main" id="{197C4C53-E8AB-47B5-AE28-24C3A5480937}"/>
                        </a:ext>
                      </a:extLst>
                    </p:cNvPr>
                    <p:cNvSpPr>
                      <a:spLocks noChangeArrowheads="1"/>
                    </p:cNvSpPr>
                    <p:nvPr/>
                  </p:nvSpPr>
                  <p:spPr bwMode="auto">
                    <a:xfrm>
                      <a:off x="3152" y="54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6" name="Oval 197">
                      <a:extLst>
                        <a:ext uri="{FF2B5EF4-FFF2-40B4-BE49-F238E27FC236}">
                          <a16:creationId xmlns:a16="http://schemas.microsoft.com/office/drawing/2014/main" id="{AFB5BC11-3783-4DF0-B303-75E65521B6E7}"/>
                        </a:ext>
                      </a:extLst>
                    </p:cNvPr>
                    <p:cNvSpPr>
                      <a:spLocks noChangeArrowheads="1"/>
                    </p:cNvSpPr>
                    <p:nvPr/>
                  </p:nvSpPr>
                  <p:spPr bwMode="auto">
                    <a:xfrm>
                      <a:off x="3175" y="551"/>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7" name="Oval 198">
                      <a:extLst>
                        <a:ext uri="{FF2B5EF4-FFF2-40B4-BE49-F238E27FC236}">
                          <a16:creationId xmlns:a16="http://schemas.microsoft.com/office/drawing/2014/main" id="{6DEED4C8-FB45-4A21-ABE7-14B3D4BDE5D1}"/>
                        </a:ext>
                      </a:extLst>
                    </p:cNvPr>
                    <p:cNvSpPr>
                      <a:spLocks noChangeArrowheads="1"/>
                    </p:cNvSpPr>
                    <p:nvPr/>
                  </p:nvSpPr>
                  <p:spPr bwMode="auto">
                    <a:xfrm>
                      <a:off x="3166" y="56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8" name="Oval 199">
                      <a:extLst>
                        <a:ext uri="{FF2B5EF4-FFF2-40B4-BE49-F238E27FC236}">
                          <a16:creationId xmlns:a16="http://schemas.microsoft.com/office/drawing/2014/main" id="{52B9FD63-13CE-4AF7-8659-6E20F5E14D79}"/>
                        </a:ext>
                      </a:extLst>
                    </p:cNvPr>
                    <p:cNvSpPr>
                      <a:spLocks noChangeArrowheads="1"/>
                    </p:cNvSpPr>
                    <p:nvPr/>
                  </p:nvSpPr>
                  <p:spPr bwMode="auto">
                    <a:xfrm>
                      <a:off x="3129" y="56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29" name="Oval 200">
                      <a:extLst>
                        <a:ext uri="{FF2B5EF4-FFF2-40B4-BE49-F238E27FC236}">
                          <a16:creationId xmlns:a16="http://schemas.microsoft.com/office/drawing/2014/main" id="{48516287-0344-498F-B57F-9F0E4B7FA87D}"/>
                        </a:ext>
                      </a:extLst>
                    </p:cNvPr>
                    <p:cNvSpPr>
                      <a:spLocks noChangeArrowheads="1"/>
                    </p:cNvSpPr>
                    <p:nvPr/>
                  </p:nvSpPr>
                  <p:spPr bwMode="auto">
                    <a:xfrm>
                      <a:off x="3140" y="5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0" name="Oval 201">
                      <a:extLst>
                        <a:ext uri="{FF2B5EF4-FFF2-40B4-BE49-F238E27FC236}">
                          <a16:creationId xmlns:a16="http://schemas.microsoft.com/office/drawing/2014/main" id="{B0DA464D-6CC1-4271-9007-158B5F968634}"/>
                        </a:ext>
                      </a:extLst>
                    </p:cNvPr>
                    <p:cNvSpPr>
                      <a:spLocks noChangeArrowheads="1"/>
                    </p:cNvSpPr>
                    <p:nvPr/>
                  </p:nvSpPr>
                  <p:spPr bwMode="auto">
                    <a:xfrm>
                      <a:off x="3115" y="58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731" name="Oval 202">
                      <a:extLst>
                        <a:ext uri="{FF2B5EF4-FFF2-40B4-BE49-F238E27FC236}">
                          <a16:creationId xmlns:a16="http://schemas.microsoft.com/office/drawing/2014/main" id="{79B4C209-9FD0-4F86-8EB3-1DCF9749158D}"/>
                        </a:ext>
                      </a:extLst>
                    </p:cNvPr>
                    <p:cNvSpPr>
                      <a:spLocks noChangeArrowheads="1"/>
                    </p:cNvSpPr>
                    <p:nvPr/>
                  </p:nvSpPr>
                  <p:spPr bwMode="auto">
                    <a:xfrm>
                      <a:off x="3132" y="61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3666" name="Group 203">
                  <a:extLst>
                    <a:ext uri="{FF2B5EF4-FFF2-40B4-BE49-F238E27FC236}">
                      <a16:creationId xmlns:a16="http://schemas.microsoft.com/office/drawing/2014/main" id="{3B0E8373-333F-41A8-9D9B-C155ECC7FD90}"/>
                    </a:ext>
                  </a:extLst>
                </p:cNvPr>
                <p:cNvGrpSpPr>
                  <a:grpSpLocks/>
                </p:cNvGrpSpPr>
                <p:nvPr/>
              </p:nvGrpSpPr>
              <p:grpSpPr bwMode="auto">
                <a:xfrm>
                  <a:off x="2981" y="633"/>
                  <a:ext cx="168" cy="116"/>
                  <a:chOff x="2981" y="633"/>
                  <a:chExt cx="168" cy="116"/>
                </a:xfrm>
              </p:grpSpPr>
              <p:sp>
                <p:nvSpPr>
                  <p:cNvPr id="63667" name="Oval 204">
                    <a:extLst>
                      <a:ext uri="{FF2B5EF4-FFF2-40B4-BE49-F238E27FC236}">
                        <a16:creationId xmlns:a16="http://schemas.microsoft.com/office/drawing/2014/main" id="{DE21039B-4627-42F5-A09A-52BDDB383E0F}"/>
                      </a:ext>
                    </a:extLst>
                  </p:cNvPr>
                  <p:cNvSpPr>
                    <a:spLocks noChangeArrowheads="1"/>
                  </p:cNvSpPr>
                  <p:nvPr/>
                </p:nvSpPr>
                <p:spPr bwMode="auto">
                  <a:xfrm>
                    <a:off x="3070" y="64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68" name="Oval 205">
                    <a:extLst>
                      <a:ext uri="{FF2B5EF4-FFF2-40B4-BE49-F238E27FC236}">
                        <a16:creationId xmlns:a16="http://schemas.microsoft.com/office/drawing/2014/main" id="{5DEC5FF4-52AB-4DDD-A774-6B6BF3EC3B11}"/>
                      </a:ext>
                    </a:extLst>
                  </p:cNvPr>
                  <p:cNvSpPr>
                    <a:spLocks noChangeArrowheads="1"/>
                  </p:cNvSpPr>
                  <p:nvPr/>
                </p:nvSpPr>
                <p:spPr bwMode="auto">
                  <a:xfrm>
                    <a:off x="2998" y="63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69" name="Oval 206">
                    <a:extLst>
                      <a:ext uri="{FF2B5EF4-FFF2-40B4-BE49-F238E27FC236}">
                        <a16:creationId xmlns:a16="http://schemas.microsoft.com/office/drawing/2014/main" id="{C39E7E52-9F6C-4952-B0CD-FE78CFD0DCF9}"/>
                      </a:ext>
                    </a:extLst>
                  </p:cNvPr>
                  <p:cNvSpPr>
                    <a:spLocks noChangeArrowheads="1"/>
                  </p:cNvSpPr>
                  <p:nvPr/>
                </p:nvSpPr>
                <p:spPr bwMode="auto">
                  <a:xfrm>
                    <a:off x="3099" y="661"/>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0" name="Oval 207">
                    <a:extLst>
                      <a:ext uri="{FF2B5EF4-FFF2-40B4-BE49-F238E27FC236}">
                        <a16:creationId xmlns:a16="http://schemas.microsoft.com/office/drawing/2014/main" id="{98D94F1E-9378-47D7-867A-E4189A8A36F0}"/>
                      </a:ext>
                    </a:extLst>
                  </p:cNvPr>
                  <p:cNvSpPr>
                    <a:spLocks noChangeArrowheads="1"/>
                  </p:cNvSpPr>
                  <p:nvPr/>
                </p:nvSpPr>
                <p:spPr bwMode="auto">
                  <a:xfrm>
                    <a:off x="3119" y="65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1" name="Oval 208">
                    <a:extLst>
                      <a:ext uri="{FF2B5EF4-FFF2-40B4-BE49-F238E27FC236}">
                        <a16:creationId xmlns:a16="http://schemas.microsoft.com/office/drawing/2014/main" id="{89B8EFF3-E8B0-46CD-A147-0CCDE181F14A}"/>
                      </a:ext>
                    </a:extLst>
                  </p:cNvPr>
                  <p:cNvSpPr>
                    <a:spLocks noChangeArrowheads="1"/>
                  </p:cNvSpPr>
                  <p:nvPr/>
                </p:nvSpPr>
                <p:spPr bwMode="auto">
                  <a:xfrm>
                    <a:off x="3137" y="68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2" name="Oval 209">
                    <a:extLst>
                      <a:ext uri="{FF2B5EF4-FFF2-40B4-BE49-F238E27FC236}">
                        <a16:creationId xmlns:a16="http://schemas.microsoft.com/office/drawing/2014/main" id="{417910A5-DE19-4BF3-8576-6CC74D6DFA2D}"/>
                      </a:ext>
                    </a:extLst>
                  </p:cNvPr>
                  <p:cNvSpPr>
                    <a:spLocks noChangeArrowheads="1"/>
                  </p:cNvSpPr>
                  <p:nvPr/>
                </p:nvSpPr>
                <p:spPr bwMode="auto">
                  <a:xfrm>
                    <a:off x="3100" y="67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3" name="Oval 210">
                    <a:extLst>
                      <a:ext uri="{FF2B5EF4-FFF2-40B4-BE49-F238E27FC236}">
                        <a16:creationId xmlns:a16="http://schemas.microsoft.com/office/drawing/2014/main" id="{150CE040-E9C6-42BA-819D-FC3E388FD0F0}"/>
                      </a:ext>
                    </a:extLst>
                  </p:cNvPr>
                  <p:cNvSpPr>
                    <a:spLocks noChangeArrowheads="1"/>
                  </p:cNvSpPr>
                  <p:nvPr/>
                </p:nvSpPr>
                <p:spPr bwMode="auto">
                  <a:xfrm>
                    <a:off x="3082" y="6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4" name="Oval 211">
                    <a:extLst>
                      <a:ext uri="{FF2B5EF4-FFF2-40B4-BE49-F238E27FC236}">
                        <a16:creationId xmlns:a16="http://schemas.microsoft.com/office/drawing/2014/main" id="{042CF419-ECE0-4741-8A87-F1DE2BE6F60D}"/>
                      </a:ext>
                    </a:extLst>
                  </p:cNvPr>
                  <p:cNvSpPr>
                    <a:spLocks noChangeArrowheads="1"/>
                  </p:cNvSpPr>
                  <p:nvPr/>
                </p:nvSpPr>
                <p:spPr bwMode="auto">
                  <a:xfrm>
                    <a:off x="3129" y="69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5" name="Oval 212">
                    <a:extLst>
                      <a:ext uri="{FF2B5EF4-FFF2-40B4-BE49-F238E27FC236}">
                        <a16:creationId xmlns:a16="http://schemas.microsoft.com/office/drawing/2014/main" id="{4DB59F16-0DDD-4E41-A6A6-1C42DE03CB05}"/>
                      </a:ext>
                    </a:extLst>
                  </p:cNvPr>
                  <p:cNvSpPr>
                    <a:spLocks noChangeArrowheads="1"/>
                  </p:cNvSpPr>
                  <p:nvPr/>
                </p:nvSpPr>
                <p:spPr bwMode="auto">
                  <a:xfrm>
                    <a:off x="3022" y="683"/>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6" name="Oval 213">
                    <a:extLst>
                      <a:ext uri="{FF2B5EF4-FFF2-40B4-BE49-F238E27FC236}">
                        <a16:creationId xmlns:a16="http://schemas.microsoft.com/office/drawing/2014/main" id="{58B2EDE2-18D8-4863-98FB-C92B861689BD}"/>
                      </a:ext>
                    </a:extLst>
                  </p:cNvPr>
                  <p:cNvSpPr>
                    <a:spLocks noChangeArrowheads="1"/>
                  </p:cNvSpPr>
                  <p:nvPr/>
                </p:nvSpPr>
                <p:spPr bwMode="auto">
                  <a:xfrm>
                    <a:off x="2998" y="687"/>
                    <a:ext cx="11"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7" name="Oval 214">
                    <a:extLst>
                      <a:ext uri="{FF2B5EF4-FFF2-40B4-BE49-F238E27FC236}">
                        <a16:creationId xmlns:a16="http://schemas.microsoft.com/office/drawing/2014/main" id="{A4F83F31-3E9D-4737-9D30-E6E312679F8C}"/>
                      </a:ext>
                    </a:extLst>
                  </p:cNvPr>
                  <p:cNvSpPr>
                    <a:spLocks noChangeArrowheads="1"/>
                  </p:cNvSpPr>
                  <p:nvPr/>
                </p:nvSpPr>
                <p:spPr bwMode="auto">
                  <a:xfrm>
                    <a:off x="2994" y="67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8" name="Oval 215">
                    <a:extLst>
                      <a:ext uri="{FF2B5EF4-FFF2-40B4-BE49-F238E27FC236}">
                        <a16:creationId xmlns:a16="http://schemas.microsoft.com/office/drawing/2014/main" id="{EF48014A-75F9-41EB-BA34-76F5043C5171}"/>
                      </a:ext>
                    </a:extLst>
                  </p:cNvPr>
                  <p:cNvSpPr>
                    <a:spLocks noChangeArrowheads="1"/>
                  </p:cNvSpPr>
                  <p:nvPr/>
                </p:nvSpPr>
                <p:spPr bwMode="auto">
                  <a:xfrm>
                    <a:off x="3045" y="703"/>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79" name="Oval 216">
                    <a:extLst>
                      <a:ext uri="{FF2B5EF4-FFF2-40B4-BE49-F238E27FC236}">
                        <a16:creationId xmlns:a16="http://schemas.microsoft.com/office/drawing/2014/main" id="{8BA8B24A-A210-4349-985A-5C0EB5620B63}"/>
                      </a:ext>
                    </a:extLst>
                  </p:cNvPr>
                  <p:cNvSpPr>
                    <a:spLocks noChangeArrowheads="1"/>
                  </p:cNvSpPr>
                  <p:nvPr/>
                </p:nvSpPr>
                <p:spPr bwMode="auto">
                  <a:xfrm>
                    <a:off x="3105" y="710"/>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0" name="Oval 217">
                    <a:extLst>
                      <a:ext uri="{FF2B5EF4-FFF2-40B4-BE49-F238E27FC236}">
                        <a16:creationId xmlns:a16="http://schemas.microsoft.com/office/drawing/2014/main" id="{7B1133ED-72A0-471D-95C4-0075979D4319}"/>
                      </a:ext>
                    </a:extLst>
                  </p:cNvPr>
                  <p:cNvSpPr>
                    <a:spLocks noChangeArrowheads="1"/>
                  </p:cNvSpPr>
                  <p:nvPr/>
                </p:nvSpPr>
                <p:spPr bwMode="auto">
                  <a:xfrm>
                    <a:off x="3066" y="70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1" name="Oval 218">
                    <a:extLst>
                      <a:ext uri="{FF2B5EF4-FFF2-40B4-BE49-F238E27FC236}">
                        <a16:creationId xmlns:a16="http://schemas.microsoft.com/office/drawing/2014/main" id="{746C0138-C410-4973-840D-9E3F7C4384F7}"/>
                      </a:ext>
                    </a:extLst>
                  </p:cNvPr>
                  <p:cNvSpPr>
                    <a:spLocks noChangeArrowheads="1"/>
                  </p:cNvSpPr>
                  <p:nvPr/>
                </p:nvSpPr>
                <p:spPr bwMode="auto">
                  <a:xfrm>
                    <a:off x="3079" y="71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2" name="Oval 219">
                    <a:extLst>
                      <a:ext uri="{FF2B5EF4-FFF2-40B4-BE49-F238E27FC236}">
                        <a16:creationId xmlns:a16="http://schemas.microsoft.com/office/drawing/2014/main" id="{9FD84B2C-12F2-4233-9184-9A8B2124E800}"/>
                      </a:ext>
                    </a:extLst>
                  </p:cNvPr>
                  <p:cNvSpPr>
                    <a:spLocks noChangeArrowheads="1"/>
                  </p:cNvSpPr>
                  <p:nvPr/>
                </p:nvSpPr>
                <p:spPr bwMode="auto">
                  <a:xfrm>
                    <a:off x="3022" y="70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3" name="Oval 220">
                    <a:extLst>
                      <a:ext uri="{FF2B5EF4-FFF2-40B4-BE49-F238E27FC236}">
                        <a16:creationId xmlns:a16="http://schemas.microsoft.com/office/drawing/2014/main" id="{53D10444-D4E3-4BA8-8085-40FBF4D75ABD}"/>
                      </a:ext>
                    </a:extLst>
                  </p:cNvPr>
                  <p:cNvSpPr>
                    <a:spLocks noChangeArrowheads="1"/>
                  </p:cNvSpPr>
                  <p:nvPr/>
                </p:nvSpPr>
                <p:spPr bwMode="auto">
                  <a:xfrm>
                    <a:off x="3017" y="70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4" name="Oval 221">
                    <a:extLst>
                      <a:ext uri="{FF2B5EF4-FFF2-40B4-BE49-F238E27FC236}">
                        <a16:creationId xmlns:a16="http://schemas.microsoft.com/office/drawing/2014/main" id="{B81F1D01-7F95-414A-BCFA-03410E8EDAA4}"/>
                      </a:ext>
                    </a:extLst>
                  </p:cNvPr>
                  <p:cNvSpPr>
                    <a:spLocks noChangeArrowheads="1"/>
                  </p:cNvSpPr>
                  <p:nvPr/>
                </p:nvSpPr>
                <p:spPr bwMode="auto">
                  <a:xfrm>
                    <a:off x="3055" y="73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5" name="Oval 222">
                    <a:extLst>
                      <a:ext uri="{FF2B5EF4-FFF2-40B4-BE49-F238E27FC236}">
                        <a16:creationId xmlns:a16="http://schemas.microsoft.com/office/drawing/2014/main" id="{3F659F19-8817-464E-A05E-5A69F50F54CB}"/>
                      </a:ext>
                    </a:extLst>
                  </p:cNvPr>
                  <p:cNvSpPr>
                    <a:spLocks noChangeArrowheads="1"/>
                  </p:cNvSpPr>
                  <p:nvPr/>
                </p:nvSpPr>
                <p:spPr bwMode="auto">
                  <a:xfrm>
                    <a:off x="3035" y="73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6" name="Oval 223">
                    <a:extLst>
                      <a:ext uri="{FF2B5EF4-FFF2-40B4-BE49-F238E27FC236}">
                        <a16:creationId xmlns:a16="http://schemas.microsoft.com/office/drawing/2014/main" id="{E8D1D2D1-7046-4AC5-80D8-5A153131F335}"/>
                      </a:ext>
                    </a:extLst>
                  </p:cNvPr>
                  <p:cNvSpPr>
                    <a:spLocks noChangeArrowheads="1"/>
                  </p:cNvSpPr>
                  <p:nvPr/>
                </p:nvSpPr>
                <p:spPr bwMode="auto">
                  <a:xfrm>
                    <a:off x="3010" y="73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7" name="Oval 224">
                    <a:extLst>
                      <a:ext uri="{FF2B5EF4-FFF2-40B4-BE49-F238E27FC236}">
                        <a16:creationId xmlns:a16="http://schemas.microsoft.com/office/drawing/2014/main" id="{5193E79E-3FE1-436D-A62D-B24B0F135A52}"/>
                      </a:ext>
                    </a:extLst>
                  </p:cNvPr>
                  <p:cNvSpPr>
                    <a:spLocks noChangeArrowheads="1"/>
                  </p:cNvSpPr>
                  <p:nvPr/>
                </p:nvSpPr>
                <p:spPr bwMode="auto">
                  <a:xfrm>
                    <a:off x="2982" y="65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8" name="Oval 225">
                    <a:extLst>
                      <a:ext uri="{FF2B5EF4-FFF2-40B4-BE49-F238E27FC236}">
                        <a16:creationId xmlns:a16="http://schemas.microsoft.com/office/drawing/2014/main" id="{E102027E-2D81-4990-95C8-C80E1C5A9B84}"/>
                      </a:ext>
                    </a:extLst>
                  </p:cNvPr>
                  <p:cNvSpPr>
                    <a:spLocks noChangeArrowheads="1"/>
                  </p:cNvSpPr>
                  <p:nvPr/>
                </p:nvSpPr>
                <p:spPr bwMode="auto">
                  <a:xfrm>
                    <a:off x="2981" y="6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89" name="Oval 226">
                    <a:extLst>
                      <a:ext uri="{FF2B5EF4-FFF2-40B4-BE49-F238E27FC236}">
                        <a16:creationId xmlns:a16="http://schemas.microsoft.com/office/drawing/2014/main" id="{C9BF31A0-38FE-4C84-9BCF-B8716B7B3060}"/>
                      </a:ext>
                    </a:extLst>
                  </p:cNvPr>
                  <p:cNvSpPr>
                    <a:spLocks noChangeArrowheads="1"/>
                  </p:cNvSpPr>
                  <p:nvPr/>
                </p:nvSpPr>
                <p:spPr bwMode="auto">
                  <a:xfrm>
                    <a:off x="2983" y="70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90" name="Oval 227">
                    <a:extLst>
                      <a:ext uri="{FF2B5EF4-FFF2-40B4-BE49-F238E27FC236}">
                        <a16:creationId xmlns:a16="http://schemas.microsoft.com/office/drawing/2014/main" id="{D1D67548-4F2B-4F00-8FFC-EF76AD527AEA}"/>
                      </a:ext>
                    </a:extLst>
                  </p:cNvPr>
                  <p:cNvSpPr>
                    <a:spLocks noChangeArrowheads="1"/>
                  </p:cNvSpPr>
                  <p:nvPr/>
                </p:nvSpPr>
                <p:spPr bwMode="auto">
                  <a:xfrm>
                    <a:off x="2992" y="72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3608" name="Group 228">
                <a:extLst>
                  <a:ext uri="{FF2B5EF4-FFF2-40B4-BE49-F238E27FC236}">
                    <a16:creationId xmlns:a16="http://schemas.microsoft.com/office/drawing/2014/main" id="{FAB07798-4A86-41D0-9AF3-E13746AEE0B1}"/>
                  </a:ext>
                </a:extLst>
              </p:cNvPr>
              <p:cNvGrpSpPr>
                <a:grpSpLocks/>
              </p:cNvGrpSpPr>
              <p:nvPr/>
            </p:nvGrpSpPr>
            <p:grpSpPr bwMode="auto">
              <a:xfrm>
                <a:off x="2520" y="407"/>
                <a:ext cx="320" cy="501"/>
                <a:chOff x="2520" y="407"/>
                <a:chExt cx="320" cy="501"/>
              </a:xfrm>
            </p:grpSpPr>
            <p:grpSp>
              <p:nvGrpSpPr>
                <p:cNvPr id="63609" name="Group 229">
                  <a:extLst>
                    <a:ext uri="{FF2B5EF4-FFF2-40B4-BE49-F238E27FC236}">
                      <a16:creationId xmlns:a16="http://schemas.microsoft.com/office/drawing/2014/main" id="{F8DF09C6-DF67-4C94-8499-2125BC3A348D}"/>
                    </a:ext>
                  </a:extLst>
                </p:cNvPr>
                <p:cNvGrpSpPr>
                  <a:grpSpLocks/>
                </p:cNvGrpSpPr>
                <p:nvPr/>
              </p:nvGrpSpPr>
              <p:grpSpPr bwMode="auto">
                <a:xfrm>
                  <a:off x="2756" y="520"/>
                  <a:ext cx="84" cy="126"/>
                  <a:chOff x="2756" y="520"/>
                  <a:chExt cx="84" cy="126"/>
                </a:xfrm>
              </p:grpSpPr>
              <p:sp>
                <p:nvSpPr>
                  <p:cNvPr id="63651" name="Oval 230">
                    <a:extLst>
                      <a:ext uri="{FF2B5EF4-FFF2-40B4-BE49-F238E27FC236}">
                        <a16:creationId xmlns:a16="http://schemas.microsoft.com/office/drawing/2014/main" id="{306F0784-DC61-4D32-A757-8F6EE348D243}"/>
                      </a:ext>
                    </a:extLst>
                  </p:cNvPr>
                  <p:cNvSpPr>
                    <a:spLocks noChangeArrowheads="1"/>
                  </p:cNvSpPr>
                  <p:nvPr/>
                </p:nvSpPr>
                <p:spPr bwMode="auto">
                  <a:xfrm>
                    <a:off x="2828" y="5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2" name="Oval 231">
                    <a:extLst>
                      <a:ext uri="{FF2B5EF4-FFF2-40B4-BE49-F238E27FC236}">
                        <a16:creationId xmlns:a16="http://schemas.microsoft.com/office/drawing/2014/main" id="{B07624B4-5C31-4A24-92FB-AA4A6DD77AA9}"/>
                      </a:ext>
                    </a:extLst>
                  </p:cNvPr>
                  <p:cNvSpPr>
                    <a:spLocks noChangeArrowheads="1"/>
                  </p:cNvSpPr>
                  <p:nvPr/>
                </p:nvSpPr>
                <p:spPr bwMode="auto">
                  <a:xfrm>
                    <a:off x="2822" y="52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3" name="Oval 232">
                    <a:extLst>
                      <a:ext uri="{FF2B5EF4-FFF2-40B4-BE49-F238E27FC236}">
                        <a16:creationId xmlns:a16="http://schemas.microsoft.com/office/drawing/2014/main" id="{5829C976-A01E-48A8-B75C-01BF1A4641D9}"/>
                      </a:ext>
                    </a:extLst>
                  </p:cNvPr>
                  <p:cNvSpPr>
                    <a:spLocks noChangeArrowheads="1"/>
                  </p:cNvSpPr>
                  <p:nvPr/>
                </p:nvSpPr>
                <p:spPr bwMode="auto">
                  <a:xfrm>
                    <a:off x="2782" y="52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4" name="Oval 233">
                    <a:extLst>
                      <a:ext uri="{FF2B5EF4-FFF2-40B4-BE49-F238E27FC236}">
                        <a16:creationId xmlns:a16="http://schemas.microsoft.com/office/drawing/2014/main" id="{9ED531BE-7631-46A0-A10B-2D4817C7B0B9}"/>
                      </a:ext>
                    </a:extLst>
                  </p:cNvPr>
                  <p:cNvSpPr>
                    <a:spLocks noChangeArrowheads="1"/>
                  </p:cNvSpPr>
                  <p:nvPr/>
                </p:nvSpPr>
                <p:spPr bwMode="auto">
                  <a:xfrm>
                    <a:off x="2756" y="535"/>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5" name="Oval 234">
                    <a:extLst>
                      <a:ext uri="{FF2B5EF4-FFF2-40B4-BE49-F238E27FC236}">
                        <a16:creationId xmlns:a16="http://schemas.microsoft.com/office/drawing/2014/main" id="{2E700D83-D264-4F6B-9F19-37A6EB74305D}"/>
                      </a:ext>
                    </a:extLst>
                  </p:cNvPr>
                  <p:cNvSpPr>
                    <a:spLocks noChangeArrowheads="1"/>
                  </p:cNvSpPr>
                  <p:nvPr/>
                </p:nvSpPr>
                <p:spPr bwMode="auto">
                  <a:xfrm>
                    <a:off x="2788" y="5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6" name="Oval 235">
                    <a:extLst>
                      <a:ext uri="{FF2B5EF4-FFF2-40B4-BE49-F238E27FC236}">
                        <a16:creationId xmlns:a16="http://schemas.microsoft.com/office/drawing/2014/main" id="{B1723ACD-6FA0-417E-B191-53E6AF37B476}"/>
                      </a:ext>
                    </a:extLst>
                  </p:cNvPr>
                  <p:cNvSpPr>
                    <a:spLocks noChangeArrowheads="1"/>
                  </p:cNvSpPr>
                  <p:nvPr/>
                </p:nvSpPr>
                <p:spPr bwMode="auto">
                  <a:xfrm>
                    <a:off x="2807" y="57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7" name="Oval 236">
                    <a:extLst>
                      <a:ext uri="{FF2B5EF4-FFF2-40B4-BE49-F238E27FC236}">
                        <a16:creationId xmlns:a16="http://schemas.microsoft.com/office/drawing/2014/main" id="{22035F35-04EE-4CAF-BB17-285435E0BE3C}"/>
                      </a:ext>
                    </a:extLst>
                  </p:cNvPr>
                  <p:cNvSpPr>
                    <a:spLocks noChangeArrowheads="1"/>
                  </p:cNvSpPr>
                  <p:nvPr/>
                </p:nvSpPr>
                <p:spPr bwMode="auto">
                  <a:xfrm>
                    <a:off x="2782" y="57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8" name="Oval 237">
                    <a:extLst>
                      <a:ext uri="{FF2B5EF4-FFF2-40B4-BE49-F238E27FC236}">
                        <a16:creationId xmlns:a16="http://schemas.microsoft.com/office/drawing/2014/main" id="{DC17056F-798A-4D4F-8139-DA86AFEE6008}"/>
                      </a:ext>
                    </a:extLst>
                  </p:cNvPr>
                  <p:cNvSpPr>
                    <a:spLocks noChangeArrowheads="1"/>
                  </p:cNvSpPr>
                  <p:nvPr/>
                </p:nvSpPr>
                <p:spPr bwMode="auto">
                  <a:xfrm>
                    <a:off x="2785" y="58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9" name="Oval 238">
                    <a:extLst>
                      <a:ext uri="{FF2B5EF4-FFF2-40B4-BE49-F238E27FC236}">
                        <a16:creationId xmlns:a16="http://schemas.microsoft.com/office/drawing/2014/main" id="{9CAF5B55-FDBD-4B31-9C26-0FB8C11B1140}"/>
                      </a:ext>
                    </a:extLst>
                  </p:cNvPr>
                  <p:cNvSpPr>
                    <a:spLocks noChangeArrowheads="1"/>
                  </p:cNvSpPr>
                  <p:nvPr/>
                </p:nvSpPr>
                <p:spPr bwMode="auto">
                  <a:xfrm>
                    <a:off x="2756" y="58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60" name="Oval 239">
                    <a:extLst>
                      <a:ext uri="{FF2B5EF4-FFF2-40B4-BE49-F238E27FC236}">
                        <a16:creationId xmlns:a16="http://schemas.microsoft.com/office/drawing/2014/main" id="{8EC0EFE9-2E02-4E5A-994B-68E783BA74D6}"/>
                      </a:ext>
                    </a:extLst>
                  </p:cNvPr>
                  <p:cNvSpPr>
                    <a:spLocks noChangeArrowheads="1"/>
                  </p:cNvSpPr>
                  <p:nvPr/>
                </p:nvSpPr>
                <p:spPr bwMode="auto">
                  <a:xfrm>
                    <a:off x="2792" y="6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61" name="Oval 240">
                    <a:extLst>
                      <a:ext uri="{FF2B5EF4-FFF2-40B4-BE49-F238E27FC236}">
                        <a16:creationId xmlns:a16="http://schemas.microsoft.com/office/drawing/2014/main" id="{C6772E88-F174-44BF-B904-EC636043DB11}"/>
                      </a:ext>
                    </a:extLst>
                  </p:cNvPr>
                  <p:cNvSpPr>
                    <a:spLocks noChangeArrowheads="1"/>
                  </p:cNvSpPr>
                  <p:nvPr/>
                </p:nvSpPr>
                <p:spPr bwMode="auto">
                  <a:xfrm>
                    <a:off x="2756" y="59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62" name="Oval 241">
                    <a:extLst>
                      <a:ext uri="{FF2B5EF4-FFF2-40B4-BE49-F238E27FC236}">
                        <a16:creationId xmlns:a16="http://schemas.microsoft.com/office/drawing/2014/main" id="{0E16AD5E-E746-417E-B30D-6D8E5AA8399F}"/>
                      </a:ext>
                    </a:extLst>
                  </p:cNvPr>
                  <p:cNvSpPr>
                    <a:spLocks noChangeArrowheads="1"/>
                  </p:cNvSpPr>
                  <p:nvPr/>
                </p:nvSpPr>
                <p:spPr bwMode="auto">
                  <a:xfrm>
                    <a:off x="2764" y="62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63" name="Oval 242">
                    <a:extLst>
                      <a:ext uri="{FF2B5EF4-FFF2-40B4-BE49-F238E27FC236}">
                        <a16:creationId xmlns:a16="http://schemas.microsoft.com/office/drawing/2014/main" id="{A10FAEA1-175D-4761-ACE5-58EF15AA69FA}"/>
                      </a:ext>
                    </a:extLst>
                  </p:cNvPr>
                  <p:cNvSpPr>
                    <a:spLocks noChangeArrowheads="1"/>
                  </p:cNvSpPr>
                  <p:nvPr/>
                </p:nvSpPr>
                <p:spPr bwMode="auto">
                  <a:xfrm>
                    <a:off x="2780" y="63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610" name="Group 243">
                  <a:extLst>
                    <a:ext uri="{FF2B5EF4-FFF2-40B4-BE49-F238E27FC236}">
                      <a16:creationId xmlns:a16="http://schemas.microsoft.com/office/drawing/2014/main" id="{DD89269A-9307-4103-BCDB-59FC46B7386B}"/>
                    </a:ext>
                  </a:extLst>
                </p:cNvPr>
                <p:cNvGrpSpPr>
                  <a:grpSpLocks/>
                </p:cNvGrpSpPr>
                <p:nvPr/>
              </p:nvGrpSpPr>
              <p:grpSpPr bwMode="auto">
                <a:xfrm>
                  <a:off x="2628" y="407"/>
                  <a:ext cx="62" cy="60"/>
                  <a:chOff x="2628" y="407"/>
                  <a:chExt cx="62" cy="60"/>
                </a:xfrm>
              </p:grpSpPr>
              <p:sp>
                <p:nvSpPr>
                  <p:cNvPr id="63642" name="Oval 244">
                    <a:extLst>
                      <a:ext uri="{FF2B5EF4-FFF2-40B4-BE49-F238E27FC236}">
                        <a16:creationId xmlns:a16="http://schemas.microsoft.com/office/drawing/2014/main" id="{24593CB4-4A3D-403E-B47F-60EB218C7F4D}"/>
                      </a:ext>
                    </a:extLst>
                  </p:cNvPr>
                  <p:cNvSpPr>
                    <a:spLocks noChangeArrowheads="1"/>
                  </p:cNvSpPr>
                  <p:nvPr/>
                </p:nvSpPr>
                <p:spPr bwMode="auto">
                  <a:xfrm>
                    <a:off x="2677" y="44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3" name="Oval 245">
                    <a:extLst>
                      <a:ext uri="{FF2B5EF4-FFF2-40B4-BE49-F238E27FC236}">
                        <a16:creationId xmlns:a16="http://schemas.microsoft.com/office/drawing/2014/main" id="{7172B732-181E-444E-B67F-7F3EB75E0DF9}"/>
                      </a:ext>
                    </a:extLst>
                  </p:cNvPr>
                  <p:cNvSpPr>
                    <a:spLocks noChangeArrowheads="1"/>
                  </p:cNvSpPr>
                  <p:nvPr/>
                </p:nvSpPr>
                <p:spPr bwMode="auto">
                  <a:xfrm>
                    <a:off x="2674" y="42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4" name="Oval 246">
                    <a:extLst>
                      <a:ext uri="{FF2B5EF4-FFF2-40B4-BE49-F238E27FC236}">
                        <a16:creationId xmlns:a16="http://schemas.microsoft.com/office/drawing/2014/main" id="{3379AAE3-E6CA-46EB-8F06-1035FC83F212}"/>
                      </a:ext>
                    </a:extLst>
                  </p:cNvPr>
                  <p:cNvSpPr>
                    <a:spLocks noChangeArrowheads="1"/>
                  </p:cNvSpPr>
                  <p:nvPr/>
                </p:nvSpPr>
                <p:spPr bwMode="auto">
                  <a:xfrm>
                    <a:off x="2659" y="40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5" name="Oval 247">
                    <a:extLst>
                      <a:ext uri="{FF2B5EF4-FFF2-40B4-BE49-F238E27FC236}">
                        <a16:creationId xmlns:a16="http://schemas.microsoft.com/office/drawing/2014/main" id="{5526D0A5-766C-4CE4-8B02-0C3342E13285}"/>
                      </a:ext>
                    </a:extLst>
                  </p:cNvPr>
                  <p:cNvSpPr>
                    <a:spLocks noChangeArrowheads="1"/>
                  </p:cNvSpPr>
                  <p:nvPr/>
                </p:nvSpPr>
                <p:spPr bwMode="auto">
                  <a:xfrm>
                    <a:off x="2631" y="41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6" name="Oval 248">
                    <a:extLst>
                      <a:ext uri="{FF2B5EF4-FFF2-40B4-BE49-F238E27FC236}">
                        <a16:creationId xmlns:a16="http://schemas.microsoft.com/office/drawing/2014/main" id="{D05F8916-7AD4-44B4-B153-B5DAA7D0A3B7}"/>
                      </a:ext>
                    </a:extLst>
                  </p:cNvPr>
                  <p:cNvSpPr>
                    <a:spLocks noChangeArrowheads="1"/>
                  </p:cNvSpPr>
                  <p:nvPr/>
                </p:nvSpPr>
                <p:spPr bwMode="auto">
                  <a:xfrm>
                    <a:off x="2644" y="42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7" name="Oval 249">
                    <a:extLst>
                      <a:ext uri="{FF2B5EF4-FFF2-40B4-BE49-F238E27FC236}">
                        <a16:creationId xmlns:a16="http://schemas.microsoft.com/office/drawing/2014/main" id="{9F6FCBEF-757F-4F87-ADA3-863189B406A5}"/>
                      </a:ext>
                    </a:extLst>
                  </p:cNvPr>
                  <p:cNvSpPr>
                    <a:spLocks noChangeArrowheads="1"/>
                  </p:cNvSpPr>
                  <p:nvPr/>
                </p:nvSpPr>
                <p:spPr bwMode="auto">
                  <a:xfrm>
                    <a:off x="2652" y="442"/>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8" name="Oval 250">
                    <a:extLst>
                      <a:ext uri="{FF2B5EF4-FFF2-40B4-BE49-F238E27FC236}">
                        <a16:creationId xmlns:a16="http://schemas.microsoft.com/office/drawing/2014/main" id="{7E5003D8-57F2-45AE-98C1-CA588C479531}"/>
                      </a:ext>
                    </a:extLst>
                  </p:cNvPr>
                  <p:cNvSpPr>
                    <a:spLocks noChangeArrowheads="1"/>
                  </p:cNvSpPr>
                  <p:nvPr/>
                </p:nvSpPr>
                <p:spPr bwMode="auto">
                  <a:xfrm>
                    <a:off x="2666" y="45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9" name="Oval 251">
                    <a:extLst>
                      <a:ext uri="{FF2B5EF4-FFF2-40B4-BE49-F238E27FC236}">
                        <a16:creationId xmlns:a16="http://schemas.microsoft.com/office/drawing/2014/main" id="{2B0EE8A7-327A-4F7A-99FC-1093B0CBDB7B}"/>
                      </a:ext>
                    </a:extLst>
                  </p:cNvPr>
                  <p:cNvSpPr>
                    <a:spLocks noChangeArrowheads="1"/>
                  </p:cNvSpPr>
                  <p:nvPr/>
                </p:nvSpPr>
                <p:spPr bwMode="auto">
                  <a:xfrm>
                    <a:off x="2640" y="45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50" name="Oval 252">
                    <a:extLst>
                      <a:ext uri="{FF2B5EF4-FFF2-40B4-BE49-F238E27FC236}">
                        <a16:creationId xmlns:a16="http://schemas.microsoft.com/office/drawing/2014/main" id="{B55B4831-78F8-4541-9C78-C69360EF8875}"/>
                      </a:ext>
                    </a:extLst>
                  </p:cNvPr>
                  <p:cNvSpPr>
                    <a:spLocks noChangeArrowheads="1"/>
                  </p:cNvSpPr>
                  <p:nvPr/>
                </p:nvSpPr>
                <p:spPr bwMode="auto">
                  <a:xfrm>
                    <a:off x="2628" y="4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611" name="Group 253">
                  <a:extLst>
                    <a:ext uri="{FF2B5EF4-FFF2-40B4-BE49-F238E27FC236}">
                      <a16:creationId xmlns:a16="http://schemas.microsoft.com/office/drawing/2014/main" id="{EA2A59F2-96F0-4D17-A5DE-6133AF699187}"/>
                    </a:ext>
                  </a:extLst>
                </p:cNvPr>
                <p:cNvGrpSpPr>
                  <a:grpSpLocks/>
                </p:cNvGrpSpPr>
                <p:nvPr/>
              </p:nvGrpSpPr>
              <p:grpSpPr bwMode="auto">
                <a:xfrm>
                  <a:off x="2520" y="758"/>
                  <a:ext cx="168" cy="150"/>
                  <a:chOff x="2520" y="758"/>
                  <a:chExt cx="168" cy="150"/>
                </a:xfrm>
              </p:grpSpPr>
              <p:sp>
                <p:nvSpPr>
                  <p:cNvPr id="63612" name="Oval 254">
                    <a:extLst>
                      <a:ext uri="{FF2B5EF4-FFF2-40B4-BE49-F238E27FC236}">
                        <a16:creationId xmlns:a16="http://schemas.microsoft.com/office/drawing/2014/main" id="{9C7CE3C5-FF22-438B-8A44-516829E8E9D0}"/>
                      </a:ext>
                    </a:extLst>
                  </p:cNvPr>
                  <p:cNvSpPr>
                    <a:spLocks noChangeArrowheads="1"/>
                  </p:cNvSpPr>
                  <p:nvPr/>
                </p:nvSpPr>
                <p:spPr bwMode="auto">
                  <a:xfrm>
                    <a:off x="2642" y="7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13" name="Oval 255">
                    <a:extLst>
                      <a:ext uri="{FF2B5EF4-FFF2-40B4-BE49-F238E27FC236}">
                        <a16:creationId xmlns:a16="http://schemas.microsoft.com/office/drawing/2014/main" id="{A5C2CA14-3FBA-441D-AFD6-7BE7D4C07560}"/>
                      </a:ext>
                    </a:extLst>
                  </p:cNvPr>
                  <p:cNvSpPr>
                    <a:spLocks noChangeArrowheads="1"/>
                  </p:cNvSpPr>
                  <p:nvPr/>
                </p:nvSpPr>
                <p:spPr bwMode="auto">
                  <a:xfrm>
                    <a:off x="2670" y="77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14" name="Oval 256">
                    <a:extLst>
                      <a:ext uri="{FF2B5EF4-FFF2-40B4-BE49-F238E27FC236}">
                        <a16:creationId xmlns:a16="http://schemas.microsoft.com/office/drawing/2014/main" id="{CD41FF12-6F04-4A70-AE0B-685EF4757BB2}"/>
                      </a:ext>
                    </a:extLst>
                  </p:cNvPr>
                  <p:cNvSpPr>
                    <a:spLocks noChangeArrowheads="1"/>
                  </p:cNvSpPr>
                  <p:nvPr/>
                </p:nvSpPr>
                <p:spPr bwMode="auto">
                  <a:xfrm>
                    <a:off x="2626" y="78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15" name="Oval 257">
                    <a:extLst>
                      <a:ext uri="{FF2B5EF4-FFF2-40B4-BE49-F238E27FC236}">
                        <a16:creationId xmlns:a16="http://schemas.microsoft.com/office/drawing/2014/main" id="{BF9BB952-2F9F-489B-BCBC-255E131037E1}"/>
                      </a:ext>
                    </a:extLst>
                  </p:cNvPr>
                  <p:cNvSpPr>
                    <a:spLocks noChangeArrowheads="1"/>
                  </p:cNvSpPr>
                  <p:nvPr/>
                </p:nvSpPr>
                <p:spPr bwMode="auto">
                  <a:xfrm>
                    <a:off x="2658" y="81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16" name="Oval 258">
                    <a:extLst>
                      <a:ext uri="{FF2B5EF4-FFF2-40B4-BE49-F238E27FC236}">
                        <a16:creationId xmlns:a16="http://schemas.microsoft.com/office/drawing/2014/main" id="{E0F041B5-3156-42BE-AA78-C7F5706AAD44}"/>
                      </a:ext>
                    </a:extLst>
                  </p:cNvPr>
                  <p:cNvSpPr>
                    <a:spLocks noChangeArrowheads="1"/>
                  </p:cNvSpPr>
                  <p:nvPr/>
                </p:nvSpPr>
                <p:spPr bwMode="auto">
                  <a:xfrm>
                    <a:off x="2609" y="80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17" name="Oval 259">
                    <a:extLst>
                      <a:ext uri="{FF2B5EF4-FFF2-40B4-BE49-F238E27FC236}">
                        <a16:creationId xmlns:a16="http://schemas.microsoft.com/office/drawing/2014/main" id="{EF144B77-19FC-437F-8ECC-12957C829A2A}"/>
                      </a:ext>
                    </a:extLst>
                  </p:cNvPr>
                  <p:cNvSpPr>
                    <a:spLocks noChangeArrowheads="1"/>
                  </p:cNvSpPr>
                  <p:nvPr/>
                </p:nvSpPr>
                <p:spPr bwMode="auto">
                  <a:xfrm>
                    <a:off x="2637" y="820"/>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18" name="Oval 260">
                    <a:extLst>
                      <a:ext uri="{FF2B5EF4-FFF2-40B4-BE49-F238E27FC236}">
                        <a16:creationId xmlns:a16="http://schemas.microsoft.com/office/drawing/2014/main" id="{F7C4783B-0579-4EA7-8ACD-703315A58634}"/>
                      </a:ext>
                    </a:extLst>
                  </p:cNvPr>
                  <p:cNvSpPr>
                    <a:spLocks noChangeArrowheads="1"/>
                  </p:cNvSpPr>
                  <p:nvPr/>
                </p:nvSpPr>
                <p:spPr bwMode="auto">
                  <a:xfrm>
                    <a:off x="2655" y="83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19" name="Oval 261">
                    <a:extLst>
                      <a:ext uri="{FF2B5EF4-FFF2-40B4-BE49-F238E27FC236}">
                        <a16:creationId xmlns:a16="http://schemas.microsoft.com/office/drawing/2014/main" id="{2FC06C1F-D2E4-498C-B52C-E2E32B5C30C4}"/>
                      </a:ext>
                    </a:extLst>
                  </p:cNvPr>
                  <p:cNvSpPr>
                    <a:spLocks noChangeArrowheads="1"/>
                  </p:cNvSpPr>
                  <p:nvPr/>
                </p:nvSpPr>
                <p:spPr bwMode="auto">
                  <a:xfrm>
                    <a:off x="2676" y="84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0" name="Oval 262">
                    <a:extLst>
                      <a:ext uri="{FF2B5EF4-FFF2-40B4-BE49-F238E27FC236}">
                        <a16:creationId xmlns:a16="http://schemas.microsoft.com/office/drawing/2014/main" id="{0CCB63EA-B83E-4FA6-8966-D7E3D508AE6C}"/>
                      </a:ext>
                    </a:extLst>
                  </p:cNvPr>
                  <p:cNvSpPr>
                    <a:spLocks noChangeArrowheads="1"/>
                  </p:cNvSpPr>
                  <p:nvPr/>
                </p:nvSpPr>
                <p:spPr bwMode="auto">
                  <a:xfrm>
                    <a:off x="2658" y="8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1" name="Oval 263">
                    <a:extLst>
                      <a:ext uri="{FF2B5EF4-FFF2-40B4-BE49-F238E27FC236}">
                        <a16:creationId xmlns:a16="http://schemas.microsoft.com/office/drawing/2014/main" id="{5FEFAD4C-B280-4291-A905-F6EBF29E811E}"/>
                      </a:ext>
                    </a:extLst>
                  </p:cNvPr>
                  <p:cNvSpPr>
                    <a:spLocks noChangeArrowheads="1"/>
                  </p:cNvSpPr>
                  <p:nvPr/>
                </p:nvSpPr>
                <p:spPr bwMode="auto">
                  <a:xfrm>
                    <a:off x="2571" y="78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2" name="Oval 264">
                    <a:extLst>
                      <a:ext uri="{FF2B5EF4-FFF2-40B4-BE49-F238E27FC236}">
                        <a16:creationId xmlns:a16="http://schemas.microsoft.com/office/drawing/2014/main" id="{C321C26E-49B7-4C7B-9895-909BD91ECA33}"/>
                      </a:ext>
                    </a:extLst>
                  </p:cNvPr>
                  <p:cNvSpPr>
                    <a:spLocks noChangeArrowheads="1"/>
                  </p:cNvSpPr>
                  <p:nvPr/>
                </p:nvSpPr>
                <p:spPr bwMode="auto">
                  <a:xfrm>
                    <a:off x="2582" y="8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3" name="Oval 265">
                    <a:extLst>
                      <a:ext uri="{FF2B5EF4-FFF2-40B4-BE49-F238E27FC236}">
                        <a16:creationId xmlns:a16="http://schemas.microsoft.com/office/drawing/2014/main" id="{159AF960-C314-4D0A-86A9-43F541B487CD}"/>
                      </a:ext>
                    </a:extLst>
                  </p:cNvPr>
                  <p:cNvSpPr>
                    <a:spLocks noChangeArrowheads="1"/>
                  </p:cNvSpPr>
                  <p:nvPr/>
                </p:nvSpPr>
                <p:spPr bwMode="auto">
                  <a:xfrm>
                    <a:off x="2554" y="80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4" name="Oval 266">
                    <a:extLst>
                      <a:ext uri="{FF2B5EF4-FFF2-40B4-BE49-F238E27FC236}">
                        <a16:creationId xmlns:a16="http://schemas.microsoft.com/office/drawing/2014/main" id="{2700D552-D104-48F0-84B1-1980462AED21}"/>
                      </a:ext>
                    </a:extLst>
                  </p:cNvPr>
                  <p:cNvSpPr>
                    <a:spLocks noChangeArrowheads="1"/>
                  </p:cNvSpPr>
                  <p:nvPr/>
                </p:nvSpPr>
                <p:spPr bwMode="auto">
                  <a:xfrm>
                    <a:off x="2536" y="79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5" name="Oval 267">
                    <a:extLst>
                      <a:ext uri="{FF2B5EF4-FFF2-40B4-BE49-F238E27FC236}">
                        <a16:creationId xmlns:a16="http://schemas.microsoft.com/office/drawing/2014/main" id="{0B6115DA-45CB-4824-BBFB-06AED3F9FF6E}"/>
                      </a:ext>
                    </a:extLst>
                  </p:cNvPr>
                  <p:cNvSpPr>
                    <a:spLocks noChangeArrowheads="1"/>
                  </p:cNvSpPr>
                  <p:nvPr/>
                </p:nvSpPr>
                <p:spPr bwMode="auto">
                  <a:xfrm>
                    <a:off x="2520" y="81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6" name="Oval 268">
                    <a:extLst>
                      <a:ext uri="{FF2B5EF4-FFF2-40B4-BE49-F238E27FC236}">
                        <a16:creationId xmlns:a16="http://schemas.microsoft.com/office/drawing/2014/main" id="{8BB5BFBF-8C03-4379-BDDF-B684EBD43E6E}"/>
                      </a:ext>
                    </a:extLst>
                  </p:cNvPr>
                  <p:cNvSpPr>
                    <a:spLocks noChangeArrowheads="1"/>
                  </p:cNvSpPr>
                  <p:nvPr/>
                </p:nvSpPr>
                <p:spPr bwMode="auto">
                  <a:xfrm>
                    <a:off x="2574" y="83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7" name="Oval 269">
                    <a:extLst>
                      <a:ext uri="{FF2B5EF4-FFF2-40B4-BE49-F238E27FC236}">
                        <a16:creationId xmlns:a16="http://schemas.microsoft.com/office/drawing/2014/main" id="{C9106285-4AD4-4325-B5C2-FE721055A873}"/>
                      </a:ext>
                    </a:extLst>
                  </p:cNvPr>
                  <p:cNvSpPr>
                    <a:spLocks noChangeArrowheads="1"/>
                  </p:cNvSpPr>
                  <p:nvPr/>
                </p:nvSpPr>
                <p:spPr bwMode="auto">
                  <a:xfrm>
                    <a:off x="2561" y="8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8" name="Oval 270">
                    <a:extLst>
                      <a:ext uri="{FF2B5EF4-FFF2-40B4-BE49-F238E27FC236}">
                        <a16:creationId xmlns:a16="http://schemas.microsoft.com/office/drawing/2014/main" id="{CC91E23C-4E6A-499E-BE9B-6398557A75EE}"/>
                      </a:ext>
                    </a:extLst>
                  </p:cNvPr>
                  <p:cNvSpPr>
                    <a:spLocks noChangeArrowheads="1"/>
                  </p:cNvSpPr>
                  <p:nvPr/>
                </p:nvSpPr>
                <p:spPr bwMode="auto">
                  <a:xfrm>
                    <a:off x="2520" y="83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29" name="Oval 271">
                    <a:extLst>
                      <a:ext uri="{FF2B5EF4-FFF2-40B4-BE49-F238E27FC236}">
                        <a16:creationId xmlns:a16="http://schemas.microsoft.com/office/drawing/2014/main" id="{2C0AF825-566F-4033-94CF-939B855CD665}"/>
                      </a:ext>
                    </a:extLst>
                  </p:cNvPr>
                  <p:cNvSpPr>
                    <a:spLocks noChangeArrowheads="1"/>
                  </p:cNvSpPr>
                  <p:nvPr/>
                </p:nvSpPr>
                <p:spPr bwMode="auto">
                  <a:xfrm>
                    <a:off x="2536" y="84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0" name="Oval 272">
                    <a:extLst>
                      <a:ext uri="{FF2B5EF4-FFF2-40B4-BE49-F238E27FC236}">
                        <a16:creationId xmlns:a16="http://schemas.microsoft.com/office/drawing/2014/main" id="{B698BC3A-A617-48D1-8E91-87DC1339A5A4}"/>
                      </a:ext>
                    </a:extLst>
                  </p:cNvPr>
                  <p:cNvSpPr>
                    <a:spLocks noChangeArrowheads="1"/>
                  </p:cNvSpPr>
                  <p:nvPr/>
                </p:nvSpPr>
                <p:spPr bwMode="auto">
                  <a:xfrm>
                    <a:off x="2521" y="860"/>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1" name="Oval 273">
                    <a:extLst>
                      <a:ext uri="{FF2B5EF4-FFF2-40B4-BE49-F238E27FC236}">
                        <a16:creationId xmlns:a16="http://schemas.microsoft.com/office/drawing/2014/main" id="{4BE1EA53-7B50-4CB4-A870-F4CE448282AA}"/>
                      </a:ext>
                    </a:extLst>
                  </p:cNvPr>
                  <p:cNvSpPr>
                    <a:spLocks noChangeArrowheads="1"/>
                  </p:cNvSpPr>
                  <p:nvPr/>
                </p:nvSpPr>
                <p:spPr bwMode="auto">
                  <a:xfrm>
                    <a:off x="2530" y="87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2" name="Oval 274">
                    <a:extLst>
                      <a:ext uri="{FF2B5EF4-FFF2-40B4-BE49-F238E27FC236}">
                        <a16:creationId xmlns:a16="http://schemas.microsoft.com/office/drawing/2014/main" id="{2BAC8AA3-27F2-4702-913E-A09646338281}"/>
                      </a:ext>
                    </a:extLst>
                  </p:cNvPr>
                  <p:cNvSpPr>
                    <a:spLocks noChangeArrowheads="1"/>
                  </p:cNvSpPr>
                  <p:nvPr/>
                </p:nvSpPr>
                <p:spPr bwMode="auto">
                  <a:xfrm>
                    <a:off x="2620" y="84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3" name="Oval 275">
                    <a:extLst>
                      <a:ext uri="{FF2B5EF4-FFF2-40B4-BE49-F238E27FC236}">
                        <a16:creationId xmlns:a16="http://schemas.microsoft.com/office/drawing/2014/main" id="{D31E4CCA-55B9-410A-A890-209B1B137827}"/>
                      </a:ext>
                    </a:extLst>
                  </p:cNvPr>
                  <p:cNvSpPr>
                    <a:spLocks noChangeArrowheads="1"/>
                  </p:cNvSpPr>
                  <p:nvPr/>
                </p:nvSpPr>
                <p:spPr bwMode="auto">
                  <a:xfrm>
                    <a:off x="2604" y="85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4" name="Oval 276">
                    <a:extLst>
                      <a:ext uri="{FF2B5EF4-FFF2-40B4-BE49-F238E27FC236}">
                        <a16:creationId xmlns:a16="http://schemas.microsoft.com/office/drawing/2014/main" id="{462F79C2-1F8E-4018-A2D7-0D12C4BA8DBD}"/>
                      </a:ext>
                    </a:extLst>
                  </p:cNvPr>
                  <p:cNvSpPr>
                    <a:spLocks noChangeArrowheads="1"/>
                  </p:cNvSpPr>
                  <p:nvPr/>
                </p:nvSpPr>
                <p:spPr bwMode="auto">
                  <a:xfrm>
                    <a:off x="2584" y="86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5" name="Oval 277">
                    <a:extLst>
                      <a:ext uri="{FF2B5EF4-FFF2-40B4-BE49-F238E27FC236}">
                        <a16:creationId xmlns:a16="http://schemas.microsoft.com/office/drawing/2014/main" id="{D17ABD9C-4F28-4B4C-83A8-A50592DF0AA2}"/>
                      </a:ext>
                    </a:extLst>
                  </p:cNvPr>
                  <p:cNvSpPr>
                    <a:spLocks noChangeArrowheads="1"/>
                  </p:cNvSpPr>
                  <p:nvPr/>
                </p:nvSpPr>
                <p:spPr bwMode="auto">
                  <a:xfrm>
                    <a:off x="2559" y="86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6" name="Oval 278">
                    <a:extLst>
                      <a:ext uri="{FF2B5EF4-FFF2-40B4-BE49-F238E27FC236}">
                        <a16:creationId xmlns:a16="http://schemas.microsoft.com/office/drawing/2014/main" id="{467DA825-0D3D-4646-8A06-F73D6CF246AE}"/>
                      </a:ext>
                    </a:extLst>
                  </p:cNvPr>
                  <p:cNvSpPr>
                    <a:spLocks noChangeArrowheads="1"/>
                  </p:cNvSpPr>
                  <p:nvPr/>
                </p:nvSpPr>
                <p:spPr bwMode="auto">
                  <a:xfrm>
                    <a:off x="2633" y="87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7" name="Oval 279">
                    <a:extLst>
                      <a:ext uri="{FF2B5EF4-FFF2-40B4-BE49-F238E27FC236}">
                        <a16:creationId xmlns:a16="http://schemas.microsoft.com/office/drawing/2014/main" id="{76AAE5B6-EDD4-4D37-AC1A-DED15887CB47}"/>
                      </a:ext>
                    </a:extLst>
                  </p:cNvPr>
                  <p:cNvSpPr>
                    <a:spLocks noChangeArrowheads="1"/>
                  </p:cNvSpPr>
                  <p:nvPr/>
                </p:nvSpPr>
                <p:spPr bwMode="auto">
                  <a:xfrm>
                    <a:off x="2618" y="8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8" name="Oval 280">
                    <a:extLst>
                      <a:ext uri="{FF2B5EF4-FFF2-40B4-BE49-F238E27FC236}">
                        <a16:creationId xmlns:a16="http://schemas.microsoft.com/office/drawing/2014/main" id="{DB613453-E68D-4E0F-B384-6B6BC8A36DB9}"/>
                      </a:ext>
                    </a:extLst>
                  </p:cNvPr>
                  <p:cNvSpPr>
                    <a:spLocks noChangeArrowheads="1"/>
                  </p:cNvSpPr>
                  <p:nvPr/>
                </p:nvSpPr>
                <p:spPr bwMode="auto">
                  <a:xfrm>
                    <a:off x="2605" y="8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39" name="Oval 281">
                    <a:extLst>
                      <a:ext uri="{FF2B5EF4-FFF2-40B4-BE49-F238E27FC236}">
                        <a16:creationId xmlns:a16="http://schemas.microsoft.com/office/drawing/2014/main" id="{97BF260A-4C61-45B6-8329-96C48B681ABC}"/>
                      </a:ext>
                    </a:extLst>
                  </p:cNvPr>
                  <p:cNvSpPr>
                    <a:spLocks noChangeArrowheads="1"/>
                  </p:cNvSpPr>
                  <p:nvPr/>
                </p:nvSpPr>
                <p:spPr bwMode="auto">
                  <a:xfrm>
                    <a:off x="2565" y="881"/>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0" name="Oval 282">
                    <a:extLst>
                      <a:ext uri="{FF2B5EF4-FFF2-40B4-BE49-F238E27FC236}">
                        <a16:creationId xmlns:a16="http://schemas.microsoft.com/office/drawing/2014/main" id="{F1B8DBD7-0571-4D83-BA25-FFBE81FEAE92}"/>
                      </a:ext>
                    </a:extLst>
                  </p:cNvPr>
                  <p:cNvSpPr>
                    <a:spLocks noChangeArrowheads="1"/>
                  </p:cNvSpPr>
                  <p:nvPr/>
                </p:nvSpPr>
                <p:spPr bwMode="auto">
                  <a:xfrm>
                    <a:off x="2592" y="89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41" name="Oval 283">
                    <a:extLst>
                      <a:ext uri="{FF2B5EF4-FFF2-40B4-BE49-F238E27FC236}">
                        <a16:creationId xmlns:a16="http://schemas.microsoft.com/office/drawing/2014/main" id="{E427E5A9-A661-4574-AE7A-48CEE4CF01C2}"/>
                      </a:ext>
                    </a:extLst>
                  </p:cNvPr>
                  <p:cNvSpPr>
                    <a:spLocks noChangeArrowheads="1"/>
                  </p:cNvSpPr>
                  <p:nvPr/>
                </p:nvSpPr>
                <p:spPr bwMode="auto">
                  <a:xfrm>
                    <a:off x="2549" y="89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pic>
        <p:nvPicPr>
          <p:cNvPr id="347420" name="Picture 284">
            <a:extLst>
              <a:ext uri="{FF2B5EF4-FFF2-40B4-BE49-F238E27FC236}">
                <a16:creationId xmlns:a16="http://schemas.microsoft.com/office/drawing/2014/main" id="{A451E768-6F73-402B-98F4-9C0DC4BDE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851" y="376238"/>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7403" name="Group 285">
            <a:extLst>
              <a:ext uri="{FF2B5EF4-FFF2-40B4-BE49-F238E27FC236}">
                <a16:creationId xmlns:a16="http://schemas.microsoft.com/office/drawing/2014/main" id="{A1B372E8-A7C2-4481-AD20-31C071A0371B}"/>
              </a:ext>
            </a:extLst>
          </p:cNvPr>
          <p:cNvGrpSpPr>
            <a:grpSpLocks/>
          </p:cNvGrpSpPr>
          <p:nvPr/>
        </p:nvGrpSpPr>
        <p:grpSpPr bwMode="auto">
          <a:xfrm>
            <a:off x="2625726" y="1533525"/>
            <a:ext cx="1173163" cy="642938"/>
            <a:chOff x="716" y="965"/>
            <a:chExt cx="739" cy="405"/>
          </a:xfrm>
        </p:grpSpPr>
        <p:grpSp>
          <p:nvGrpSpPr>
            <p:cNvPr id="63576" name="Group 286">
              <a:extLst>
                <a:ext uri="{FF2B5EF4-FFF2-40B4-BE49-F238E27FC236}">
                  <a16:creationId xmlns:a16="http://schemas.microsoft.com/office/drawing/2014/main" id="{16DEF49D-A78A-4217-ADBF-CF686B7E86EA}"/>
                </a:ext>
              </a:extLst>
            </p:cNvPr>
            <p:cNvGrpSpPr>
              <a:grpSpLocks/>
            </p:cNvGrpSpPr>
            <p:nvPr/>
          </p:nvGrpSpPr>
          <p:grpSpPr bwMode="auto">
            <a:xfrm>
              <a:off x="716" y="965"/>
              <a:ext cx="739" cy="405"/>
              <a:chOff x="716" y="965"/>
              <a:chExt cx="739" cy="405"/>
            </a:xfrm>
          </p:grpSpPr>
          <p:sp>
            <p:nvSpPr>
              <p:cNvPr id="63603" name="Freeform 287">
                <a:extLst>
                  <a:ext uri="{FF2B5EF4-FFF2-40B4-BE49-F238E27FC236}">
                    <a16:creationId xmlns:a16="http://schemas.microsoft.com/office/drawing/2014/main" id="{1DBCF56F-BDB7-4B5B-8F14-4A5D2A772213}"/>
                  </a:ext>
                </a:extLst>
              </p:cNvPr>
              <p:cNvSpPr>
                <a:spLocks/>
              </p:cNvSpPr>
              <p:nvPr/>
            </p:nvSpPr>
            <p:spPr bwMode="auto">
              <a:xfrm>
                <a:off x="716" y="965"/>
                <a:ext cx="739" cy="404"/>
              </a:xfrm>
              <a:custGeom>
                <a:avLst/>
                <a:gdLst>
                  <a:gd name="T0" fmla="*/ 54 w 2956"/>
                  <a:gd name="T1" fmla="*/ 5 h 1617"/>
                  <a:gd name="T2" fmla="*/ 57 w 2956"/>
                  <a:gd name="T3" fmla="*/ 15 h 1617"/>
                  <a:gd name="T4" fmla="*/ 61 w 2956"/>
                  <a:gd name="T5" fmla="*/ 23 h 1617"/>
                  <a:gd name="T6" fmla="*/ 68 w 2956"/>
                  <a:gd name="T7" fmla="*/ 31 h 1617"/>
                  <a:gd name="T8" fmla="*/ 77 w 2956"/>
                  <a:gd name="T9" fmla="*/ 37 h 1617"/>
                  <a:gd name="T10" fmla="*/ 89 w 2956"/>
                  <a:gd name="T11" fmla="*/ 42 h 1617"/>
                  <a:gd name="T12" fmla="*/ 101 w 2956"/>
                  <a:gd name="T13" fmla="*/ 47 h 1617"/>
                  <a:gd name="T14" fmla="*/ 111 w 2956"/>
                  <a:gd name="T15" fmla="*/ 52 h 1617"/>
                  <a:gd name="T16" fmla="*/ 118 w 2956"/>
                  <a:gd name="T17" fmla="*/ 56 h 1617"/>
                  <a:gd name="T18" fmla="*/ 129 w 2956"/>
                  <a:gd name="T19" fmla="*/ 55 h 1617"/>
                  <a:gd name="T20" fmla="*/ 138 w 2956"/>
                  <a:gd name="T21" fmla="*/ 56 h 1617"/>
                  <a:gd name="T22" fmla="*/ 145 w 2956"/>
                  <a:gd name="T23" fmla="*/ 59 h 1617"/>
                  <a:gd name="T24" fmla="*/ 154 w 2956"/>
                  <a:gd name="T25" fmla="*/ 62 h 1617"/>
                  <a:gd name="T26" fmla="*/ 166 w 2956"/>
                  <a:gd name="T27" fmla="*/ 62 h 1617"/>
                  <a:gd name="T28" fmla="*/ 179 w 2956"/>
                  <a:gd name="T29" fmla="*/ 60 h 1617"/>
                  <a:gd name="T30" fmla="*/ 183 w 2956"/>
                  <a:gd name="T31" fmla="*/ 60 h 1617"/>
                  <a:gd name="T32" fmla="*/ 184 w 2956"/>
                  <a:gd name="T33" fmla="*/ 61 h 1617"/>
                  <a:gd name="T34" fmla="*/ 185 w 2956"/>
                  <a:gd name="T35" fmla="*/ 67 h 1617"/>
                  <a:gd name="T36" fmla="*/ 184 w 2956"/>
                  <a:gd name="T37" fmla="*/ 73 h 1617"/>
                  <a:gd name="T38" fmla="*/ 183 w 2956"/>
                  <a:gd name="T39" fmla="*/ 76 h 1617"/>
                  <a:gd name="T40" fmla="*/ 183 w 2956"/>
                  <a:gd name="T41" fmla="*/ 80 h 1617"/>
                  <a:gd name="T42" fmla="*/ 180 w 2956"/>
                  <a:gd name="T43" fmla="*/ 83 h 1617"/>
                  <a:gd name="T44" fmla="*/ 176 w 2956"/>
                  <a:gd name="T45" fmla="*/ 84 h 1617"/>
                  <a:gd name="T46" fmla="*/ 173 w 2956"/>
                  <a:gd name="T47" fmla="*/ 87 h 1617"/>
                  <a:gd name="T48" fmla="*/ 169 w 2956"/>
                  <a:gd name="T49" fmla="*/ 88 h 1617"/>
                  <a:gd name="T50" fmla="*/ 162 w 2956"/>
                  <a:gd name="T51" fmla="*/ 87 h 1617"/>
                  <a:gd name="T52" fmla="*/ 162 w 2956"/>
                  <a:gd name="T53" fmla="*/ 91 h 1617"/>
                  <a:gd name="T54" fmla="*/ 161 w 2956"/>
                  <a:gd name="T55" fmla="*/ 93 h 1617"/>
                  <a:gd name="T56" fmla="*/ 157 w 2956"/>
                  <a:gd name="T57" fmla="*/ 93 h 1617"/>
                  <a:gd name="T58" fmla="*/ 151 w 2956"/>
                  <a:gd name="T59" fmla="*/ 93 h 1617"/>
                  <a:gd name="T60" fmla="*/ 145 w 2956"/>
                  <a:gd name="T61" fmla="*/ 91 h 1617"/>
                  <a:gd name="T62" fmla="*/ 144 w 2956"/>
                  <a:gd name="T63" fmla="*/ 94 h 1617"/>
                  <a:gd name="T64" fmla="*/ 141 w 2956"/>
                  <a:gd name="T65" fmla="*/ 95 h 1617"/>
                  <a:gd name="T66" fmla="*/ 136 w 2956"/>
                  <a:gd name="T67" fmla="*/ 95 h 1617"/>
                  <a:gd name="T68" fmla="*/ 132 w 2956"/>
                  <a:gd name="T69" fmla="*/ 94 h 1617"/>
                  <a:gd name="T70" fmla="*/ 127 w 2956"/>
                  <a:gd name="T71" fmla="*/ 96 h 1617"/>
                  <a:gd name="T72" fmla="*/ 122 w 2956"/>
                  <a:gd name="T73" fmla="*/ 96 h 1617"/>
                  <a:gd name="T74" fmla="*/ 112 w 2956"/>
                  <a:gd name="T75" fmla="*/ 98 h 1617"/>
                  <a:gd name="T76" fmla="*/ 104 w 2956"/>
                  <a:gd name="T77" fmla="*/ 99 h 1617"/>
                  <a:gd name="T78" fmla="*/ 94 w 2956"/>
                  <a:gd name="T79" fmla="*/ 96 h 1617"/>
                  <a:gd name="T80" fmla="*/ 84 w 2956"/>
                  <a:gd name="T81" fmla="*/ 94 h 1617"/>
                  <a:gd name="T82" fmla="*/ 76 w 2956"/>
                  <a:gd name="T83" fmla="*/ 95 h 1617"/>
                  <a:gd name="T84" fmla="*/ 67 w 2956"/>
                  <a:gd name="T85" fmla="*/ 97 h 1617"/>
                  <a:gd name="T86" fmla="*/ 58 w 2956"/>
                  <a:gd name="T87" fmla="*/ 98 h 1617"/>
                  <a:gd name="T88" fmla="*/ 46 w 2956"/>
                  <a:gd name="T89" fmla="*/ 98 h 1617"/>
                  <a:gd name="T90" fmla="*/ 33 w 2956"/>
                  <a:gd name="T91" fmla="*/ 100 h 1617"/>
                  <a:gd name="T92" fmla="*/ 23 w 2956"/>
                  <a:gd name="T93" fmla="*/ 101 h 1617"/>
                  <a:gd name="T94" fmla="*/ 15 w 2956"/>
                  <a:gd name="T95" fmla="*/ 100 h 1617"/>
                  <a:gd name="T96" fmla="*/ 9 w 2956"/>
                  <a:gd name="T97" fmla="*/ 97 h 1617"/>
                  <a:gd name="T98" fmla="*/ 4 w 2956"/>
                  <a:gd name="T99" fmla="*/ 93 h 1617"/>
                  <a:gd name="T100" fmla="*/ 1 w 2956"/>
                  <a:gd name="T101" fmla="*/ 87 h 1617"/>
                  <a:gd name="T102" fmla="*/ 1 w 2956"/>
                  <a:gd name="T103" fmla="*/ 80 h 1617"/>
                  <a:gd name="T104" fmla="*/ 3 w 2956"/>
                  <a:gd name="T105" fmla="*/ 71 h 1617"/>
                  <a:gd name="T106" fmla="*/ 8 w 2956"/>
                  <a:gd name="T107" fmla="*/ 59 h 1617"/>
                  <a:gd name="T108" fmla="*/ 10 w 2956"/>
                  <a:gd name="T109" fmla="*/ 48 h 1617"/>
                  <a:gd name="T110" fmla="*/ 9 w 2956"/>
                  <a:gd name="T111" fmla="*/ 39 h 1617"/>
                  <a:gd name="T112" fmla="*/ 7 w 2956"/>
                  <a:gd name="T113" fmla="*/ 31 h 1617"/>
                  <a:gd name="T114" fmla="*/ 3 w 2956"/>
                  <a:gd name="T115" fmla="*/ 21 h 1617"/>
                  <a:gd name="T116" fmla="*/ 53 w 2956"/>
                  <a:gd name="T117" fmla="*/ 0 h 16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56"/>
                  <a:gd name="T178" fmla="*/ 0 h 1617"/>
                  <a:gd name="T179" fmla="*/ 2956 w 2956"/>
                  <a:gd name="T180" fmla="*/ 1617 h 16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56" h="1617">
                    <a:moveTo>
                      <a:pt x="852" y="0"/>
                    </a:moveTo>
                    <a:lnTo>
                      <a:pt x="871" y="81"/>
                    </a:lnTo>
                    <a:lnTo>
                      <a:pt x="891" y="158"/>
                    </a:lnTo>
                    <a:lnTo>
                      <a:pt x="916" y="236"/>
                    </a:lnTo>
                    <a:lnTo>
                      <a:pt x="947" y="309"/>
                    </a:lnTo>
                    <a:lnTo>
                      <a:pt x="984" y="373"/>
                    </a:lnTo>
                    <a:lnTo>
                      <a:pt x="1033" y="437"/>
                    </a:lnTo>
                    <a:lnTo>
                      <a:pt x="1086" y="493"/>
                    </a:lnTo>
                    <a:lnTo>
                      <a:pt x="1150" y="549"/>
                    </a:lnTo>
                    <a:lnTo>
                      <a:pt x="1225" y="600"/>
                    </a:lnTo>
                    <a:lnTo>
                      <a:pt x="1310" y="641"/>
                    </a:lnTo>
                    <a:lnTo>
                      <a:pt x="1419" y="678"/>
                    </a:lnTo>
                    <a:lnTo>
                      <a:pt x="1534" y="715"/>
                    </a:lnTo>
                    <a:lnTo>
                      <a:pt x="1620" y="752"/>
                    </a:lnTo>
                    <a:lnTo>
                      <a:pt x="1704" y="791"/>
                    </a:lnTo>
                    <a:lnTo>
                      <a:pt x="1781" y="832"/>
                    </a:lnTo>
                    <a:lnTo>
                      <a:pt x="1836" y="867"/>
                    </a:lnTo>
                    <a:lnTo>
                      <a:pt x="1886" y="906"/>
                    </a:lnTo>
                    <a:lnTo>
                      <a:pt x="1967" y="894"/>
                    </a:lnTo>
                    <a:lnTo>
                      <a:pt x="2060" y="881"/>
                    </a:lnTo>
                    <a:lnTo>
                      <a:pt x="2130" y="885"/>
                    </a:lnTo>
                    <a:lnTo>
                      <a:pt x="2199" y="903"/>
                    </a:lnTo>
                    <a:lnTo>
                      <a:pt x="2256" y="928"/>
                    </a:lnTo>
                    <a:lnTo>
                      <a:pt x="2311" y="952"/>
                    </a:lnTo>
                    <a:lnTo>
                      <a:pt x="2382" y="974"/>
                    </a:lnTo>
                    <a:lnTo>
                      <a:pt x="2456" y="987"/>
                    </a:lnTo>
                    <a:lnTo>
                      <a:pt x="2535" y="993"/>
                    </a:lnTo>
                    <a:lnTo>
                      <a:pt x="2647" y="987"/>
                    </a:lnTo>
                    <a:lnTo>
                      <a:pt x="2763" y="968"/>
                    </a:lnTo>
                    <a:lnTo>
                      <a:pt x="2856" y="956"/>
                    </a:lnTo>
                    <a:lnTo>
                      <a:pt x="2906" y="950"/>
                    </a:lnTo>
                    <a:lnTo>
                      <a:pt x="2922" y="956"/>
                    </a:lnTo>
                    <a:lnTo>
                      <a:pt x="2930" y="967"/>
                    </a:lnTo>
                    <a:lnTo>
                      <a:pt x="2939" y="983"/>
                    </a:lnTo>
                    <a:lnTo>
                      <a:pt x="2948" y="1020"/>
                    </a:lnTo>
                    <a:lnTo>
                      <a:pt x="2956" y="1070"/>
                    </a:lnTo>
                    <a:lnTo>
                      <a:pt x="2955" y="1124"/>
                    </a:lnTo>
                    <a:lnTo>
                      <a:pt x="2943" y="1166"/>
                    </a:lnTo>
                    <a:lnTo>
                      <a:pt x="2931" y="1194"/>
                    </a:lnTo>
                    <a:lnTo>
                      <a:pt x="2918" y="1214"/>
                    </a:lnTo>
                    <a:lnTo>
                      <a:pt x="2925" y="1251"/>
                    </a:lnTo>
                    <a:lnTo>
                      <a:pt x="2918" y="1288"/>
                    </a:lnTo>
                    <a:lnTo>
                      <a:pt x="2900" y="1312"/>
                    </a:lnTo>
                    <a:lnTo>
                      <a:pt x="2878" y="1330"/>
                    </a:lnTo>
                    <a:lnTo>
                      <a:pt x="2852" y="1337"/>
                    </a:lnTo>
                    <a:lnTo>
                      <a:pt x="2813" y="1343"/>
                    </a:lnTo>
                    <a:lnTo>
                      <a:pt x="2800" y="1365"/>
                    </a:lnTo>
                    <a:lnTo>
                      <a:pt x="2773" y="1390"/>
                    </a:lnTo>
                    <a:lnTo>
                      <a:pt x="2741" y="1404"/>
                    </a:lnTo>
                    <a:lnTo>
                      <a:pt x="2706" y="1411"/>
                    </a:lnTo>
                    <a:lnTo>
                      <a:pt x="2671" y="1408"/>
                    </a:lnTo>
                    <a:lnTo>
                      <a:pt x="2597" y="1393"/>
                    </a:lnTo>
                    <a:lnTo>
                      <a:pt x="2603" y="1430"/>
                    </a:lnTo>
                    <a:lnTo>
                      <a:pt x="2597" y="1455"/>
                    </a:lnTo>
                    <a:lnTo>
                      <a:pt x="2585" y="1471"/>
                    </a:lnTo>
                    <a:lnTo>
                      <a:pt x="2566" y="1483"/>
                    </a:lnTo>
                    <a:lnTo>
                      <a:pt x="2538" y="1490"/>
                    </a:lnTo>
                    <a:lnTo>
                      <a:pt x="2504" y="1493"/>
                    </a:lnTo>
                    <a:lnTo>
                      <a:pt x="2467" y="1492"/>
                    </a:lnTo>
                    <a:lnTo>
                      <a:pt x="2414" y="1484"/>
                    </a:lnTo>
                    <a:lnTo>
                      <a:pt x="2368" y="1473"/>
                    </a:lnTo>
                    <a:lnTo>
                      <a:pt x="2318" y="1455"/>
                    </a:lnTo>
                    <a:lnTo>
                      <a:pt x="2315" y="1480"/>
                    </a:lnTo>
                    <a:lnTo>
                      <a:pt x="2302" y="1499"/>
                    </a:lnTo>
                    <a:lnTo>
                      <a:pt x="2282" y="1513"/>
                    </a:lnTo>
                    <a:lnTo>
                      <a:pt x="2254" y="1520"/>
                    </a:lnTo>
                    <a:lnTo>
                      <a:pt x="2220" y="1523"/>
                    </a:lnTo>
                    <a:lnTo>
                      <a:pt x="2171" y="1516"/>
                    </a:lnTo>
                    <a:lnTo>
                      <a:pt x="2128" y="1498"/>
                    </a:lnTo>
                    <a:lnTo>
                      <a:pt x="2104" y="1513"/>
                    </a:lnTo>
                    <a:lnTo>
                      <a:pt x="2075" y="1525"/>
                    </a:lnTo>
                    <a:lnTo>
                      <a:pt x="2038" y="1532"/>
                    </a:lnTo>
                    <a:lnTo>
                      <a:pt x="1998" y="1539"/>
                    </a:lnTo>
                    <a:lnTo>
                      <a:pt x="1948" y="1545"/>
                    </a:lnTo>
                    <a:lnTo>
                      <a:pt x="1874" y="1559"/>
                    </a:lnTo>
                    <a:lnTo>
                      <a:pt x="1793" y="1578"/>
                    </a:lnTo>
                    <a:lnTo>
                      <a:pt x="1729" y="1584"/>
                    </a:lnTo>
                    <a:lnTo>
                      <a:pt x="1670" y="1580"/>
                    </a:lnTo>
                    <a:lnTo>
                      <a:pt x="1582" y="1564"/>
                    </a:lnTo>
                    <a:lnTo>
                      <a:pt x="1502" y="1544"/>
                    </a:lnTo>
                    <a:lnTo>
                      <a:pt x="1412" y="1525"/>
                    </a:lnTo>
                    <a:lnTo>
                      <a:pt x="1335" y="1513"/>
                    </a:lnTo>
                    <a:lnTo>
                      <a:pt x="1272" y="1508"/>
                    </a:lnTo>
                    <a:lnTo>
                      <a:pt x="1217" y="1515"/>
                    </a:lnTo>
                    <a:lnTo>
                      <a:pt x="1156" y="1528"/>
                    </a:lnTo>
                    <a:lnTo>
                      <a:pt x="1076" y="1547"/>
                    </a:lnTo>
                    <a:lnTo>
                      <a:pt x="989" y="1564"/>
                    </a:lnTo>
                    <a:lnTo>
                      <a:pt x="924" y="1569"/>
                    </a:lnTo>
                    <a:lnTo>
                      <a:pt x="859" y="1565"/>
                    </a:lnTo>
                    <a:lnTo>
                      <a:pt x="736" y="1578"/>
                    </a:lnTo>
                    <a:lnTo>
                      <a:pt x="638" y="1590"/>
                    </a:lnTo>
                    <a:lnTo>
                      <a:pt x="526" y="1609"/>
                    </a:lnTo>
                    <a:lnTo>
                      <a:pt x="450" y="1617"/>
                    </a:lnTo>
                    <a:lnTo>
                      <a:pt x="370" y="1612"/>
                    </a:lnTo>
                    <a:lnTo>
                      <a:pt x="302" y="1606"/>
                    </a:lnTo>
                    <a:lnTo>
                      <a:pt x="241" y="1596"/>
                    </a:lnTo>
                    <a:lnTo>
                      <a:pt x="188" y="1583"/>
                    </a:lnTo>
                    <a:lnTo>
                      <a:pt x="137" y="1561"/>
                    </a:lnTo>
                    <a:lnTo>
                      <a:pt x="97" y="1531"/>
                    </a:lnTo>
                    <a:lnTo>
                      <a:pt x="64" y="1494"/>
                    </a:lnTo>
                    <a:lnTo>
                      <a:pt x="42" y="1451"/>
                    </a:lnTo>
                    <a:lnTo>
                      <a:pt x="26" y="1401"/>
                    </a:lnTo>
                    <a:lnTo>
                      <a:pt x="12" y="1343"/>
                    </a:lnTo>
                    <a:lnTo>
                      <a:pt x="8" y="1283"/>
                    </a:lnTo>
                    <a:lnTo>
                      <a:pt x="17" y="1221"/>
                    </a:lnTo>
                    <a:lnTo>
                      <a:pt x="42" y="1140"/>
                    </a:lnTo>
                    <a:lnTo>
                      <a:pt x="85" y="1043"/>
                    </a:lnTo>
                    <a:lnTo>
                      <a:pt x="125" y="950"/>
                    </a:lnTo>
                    <a:lnTo>
                      <a:pt x="153" y="854"/>
                    </a:lnTo>
                    <a:lnTo>
                      <a:pt x="163" y="777"/>
                    </a:lnTo>
                    <a:lnTo>
                      <a:pt x="159" y="700"/>
                    </a:lnTo>
                    <a:lnTo>
                      <a:pt x="148" y="628"/>
                    </a:lnTo>
                    <a:lnTo>
                      <a:pt x="131" y="558"/>
                    </a:lnTo>
                    <a:lnTo>
                      <a:pt x="112" y="496"/>
                    </a:lnTo>
                    <a:lnTo>
                      <a:pt x="87" y="425"/>
                    </a:lnTo>
                    <a:lnTo>
                      <a:pt x="54" y="340"/>
                    </a:lnTo>
                    <a:lnTo>
                      <a:pt x="0" y="222"/>
                    </a:lnTo>
                    <a:lnTo>
                      <a:pt x="852"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04" name="Freeform 288">
                <a:extLst>
                  <a:ext uri="{FF2B5EF4-FFF2-40B4-BE49-F238E27FC236}">
                    <a16:creationId xmlns:a16="http://schemas.microsoft.com/office/drawing/2014/main" id="{7F6C21C9-2A53-42AF-B668-A9A1570FDAFD}"/>
                  </a:ext>
                </a:extLst>
              </p:cNvPr>
              <p:cNvSpPr>
                <a:spLocks/>
              </p:cNvSpPr>
              <p:nvPr/>
            </p:nvSpPr>
            <p:spPr bwMode="auto">
              <a:xfrm>
                <a:off x="716" y="965"/>
                <a:ext cx="739" cy="405"/>
              </a:xfrm>
              <a:custGeom>
                <a:avLst/>
                <a:gdLst>
                  <a:gd name="T0" fmla="*/ 54 w 2958"/>
                  <a:gd name="T1" fmla="*/ 5 h 1619"/>
                  <a:gd name="T2" fmla="*/ 57 w 2958"/>
                  <a:gd name="T3" fmla="*/ 15 h 1619"/>
                  <a:gd name="T4" fmla="*/ 61 w 2958"/>
                  <a:gd name="T5" fmla="*/ 23 h 1619"/>
                  <a:gd name="T6" fmla="*/ 68 w 2958"/>
                  <a:gd name="T7" fmla="*/ 31 h 1619"/>
                  <a:gd name="T8" fmla="*/ 76 w 2958"/>
                  <a:gd name="T9" fmla="*/ 38 h 1619"/>
                  <a:gd name="T10" fmla="*/ 89 w 2958"/>
                  <a:gd name="T11" fmla="*/ 43 h 1619"/>
                  <a:gd name="T12" fmla="*/ 101 w 2958"/>
                  <a:gd name="T13" fmla="*/ 47 h 1619"/>
                  <a:gd name="T14" fmla="*/ 111 w 2958"/>
                  <a:gd name="T15" fmla="*/ 52 h 1619"/>
                  <a:gd name="T16" fmla="*/ 118 w 2958"/>
                  <a:gd name="T17" fmla="*/ 57 h 1619"/>
                  <a:gd name="T18" fmla="*/ 129 w 2958"/>
                  <a:gd name="T19" fmla="*/ 55 h 1619"/>
                  <a:gd name="T20" fmla="*/ 137 w 2958"/>
                  <a:gd name="T21" fmla="*/ 57 h 1619"/>
                  <a:gd name="T22" fmla="*/ 144 w 2958"/>
                  <a:gd name="T23" fmla="*/ 60 h 1619"/>
                  <a:gd name="T24" fmla="*/ 153 w 2958"/>
                  <a:gd name="T25" fmla="*/ 62 h 1619"/>
                  <a:gd name="T26" fmla="*/ 165 w 2958"/>
                  <a:gd name="T27" fmla="*/ 62 h 1619"/>
                  <a:gd name="T28" fmla="*/ 178 w 2958"/>
                  <a:gd name="T29" fmla="*/ 60 h 1619"/>
                  <a:gd name="T30" fmla="*/ 183 w 2958"/>
                  <a:gd name="T31" fmla="*/ 60 h 1619"/>
                  <a:gd name="T32" fmla="*/ 184 w 2958"/>
                  <a:gd name="T33" fmla="*/ 62 h 1619"/>
                  <a:gd name="T34" fmla="*/ 185 w 2958"/>
                  <a:gd name="T35" fmla="*/ 67 h 1619"/>
                  <a:gd name="T36" fmla="*/ 184 w 2958"/>
                  <a:gd name="T37" fmla="*/ 73 h 1619"/>
                  <a:gd name="T38" fmla="*/ 182 w 2958"/>
                  <a:gd name="T39" fmla="*/ 76 h 1619"/>
                  <a:gd name="T40" fmla="*/ 182 w 2958"/>
                  <a:gd name="T41" fmla="*/ 81 h 1619"/>
                  <a:gd name="T42" fmla="*/ 180 w 2958"/>
                  <a:gd name="T43" fmla="*/ 83 h 1619"/>
                  <a:gd name="T44" fmla="*/ 176 w 2958"/>
                  <a:gd name="T45" fmla="*/ 84 h 1619"/>
                  <a:gd name="T46" fmla="*/ 173 w 2958"/>
                  <a:gd name="T47" fmla="*/ 87 h 1619"/>
                  <a:gd name="T48" fmla="*/ 169 w 2958"/>
                  <a:gd name="T49" fmla="*/ 89 h 1619"/>
                  <a:gd name="T50" fmla="*/ 162 w 2958"/>
                  <a:gd name="T51" fmla="*/ 87 h 1619"/>
                  <a:gd name="T52" fmla="*/ 162 w 2958"/>
                  <a:gd name="T53" fmla="*/ 91 h 1619"/>
                  <a:gd name="T54" fmla="*/ 160 w 2958"/>
                  <a:gd name="T55" fmla="*/ 93 h 1619"/>
                  <a:gd name="T56" fmla="*/ 156 w 2958"/>
                  <a:gd name="T57" fmla="*/ 94 h 1619"/>
                  <a:gd name="T58" fmla="*/ 151 w 2958"/>
                  <a:gd name="T59" fmla="*/ 93 h 1619"/>
                  <a:gd name="T60" fmla="*/ 145 w 2958"/>
                  <a:gd name="T61" fmla="*/ 91 h 1619"/>
                  <a:gd name="T62" fmla="*/ 144 w 2958"/>
                  <a:gd name="T63" fmla="*/ 94 h 1619"/>
                  <a:gd name="T64" fmla="*/ 141 w 2958"/>
                  <a:gd name="T65" fmla="*/ 95 h 1619"/>
                  <a:gd name="T66" fmla="*/ 136 w 2958"/>
                  <a:gd name="T67" fmla="*/ 95 h 1619"/>
                  <a:gd name="T68" fmla="*/ 131 w 2958"/>
                  <a:gd name="T69" fmla="*/ 95 h 1619"/>
                  <a:gd name="T70" fmla="*/ 127 w 2958"/>
                  <a:gd name="T71" fmla="*/ 96 h 1619"/>
                  <a:gd name="T72" fmla="*/ 122 w 2958"/>
                  <a:gd name="T73" fmla="*/ 97 h 1619"/>
                  <a:gd name="T74" fmla="*/ 112 w 2958"/>
                  <a:gd name="T75" fmla="*/ 99 h 1619"/>
                  <a:gd name="T76" fmla="*/ 104 w 2958"/>
                  <a:gd name="T77" fmla="*/ 99 h 1619"/>
                  <a:gd name="T78" fmla="*/ 94 w 2958"/>
                  <a:gd name="T79" fmla="*/ 97 h 1619"/>
                  <a:gd name="T80" fmla="*/ 83 w 2958"/>
                  <a:gd name="T81" fmla="*/ 95 h 1619"/>
                  <a:gd name="T82" fmla="*/ 76 w 2958"/>
                  <a:gd name="T83" fmla="*/ 95 h 1619"/>
                  <a:gd name="T84" fmla="*/ 67 w 2958"/>
                  <a:gd name="T85" fmla="*/ 97 h 1619"/>
                  <a:gd name="T86" fmla="*/ 58 w 2958"/>
                  <a:gd name="T87" fmla="*/ 98 h 1619"/>
                  <a:gd name="T88" fmla="*/ 46 w 2958"/>
                  <a:gd name="T89" fmla="*/ 99 h 1619"/>
                  <a:gd name="T90" fmla="*/ 33 w 2958"/>
                  <a:gd name="T91" fmla="*/ 101 h 1619"/>
                  <a:gd name="T92" fmla="*/ 23 w 2958"/>
                  <a:gd name="T93" fmla="*/ 101 h 1619"/>
                  <a:gd name="T94" fmla="*/ 15 w 2958"/>
                  <a:gd name="T95" fmla="*/ 100 h 1619"/>
                  <a:gd name="T96" fmla="*/ 8 w 2958"/>
                  <a:gd name="T97" fmla="*/ 98 h 1619"/>
                  <a:gd name="T98" fmla="*/ 4 w 2958"/>
                  <a:gd name="T99" fmla="*/ 94 h 1619"/>
                  <a:gd name="T100" fmla="*/ 1 w 2958"/>
                  <a:gd name="T101" fmla="*/ 88 h 1619"/>
                  <a:gd name="T102" fmla="*/ 0 w 2958"/>
                  <a:gd name="T103" fmla="*/ 80 h 1619"/>
                  <a:gd name="T104" fmla="*/ 2 w 2958"/>
                  <a:gd name="T105" fmla="*/ 71 h 1619"/>
                  <a:gd name="T106" fmla="*/ 8 w 2958"/>
                  <a:gd name="T107" fmla="*/ 60 h 1619"/>
                  <a:gd name="T108" fmla="*/ 10 w 2958"/>
                  <a:gd name="T109" fmla="*/ 49 h 1619"/>
                  <a:gd name="T110" fmla="*/ 9 w 2958"/>
                  <a:gd name="T111" fmla="*/ 39 h 1619"/>
                  <a:gd name="T112" fmla="*/ 7 w 2958"/>
                  <a:gd name="T113" fmla="*/ 31 h 1619"/>
                  <a:gd name="T114" fmla="*/ 3 w 2958"/>
                  <a:gd name="T115" fmla="*/ 21 h 16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58"/>
                  <a:gd name="T175" fmla="*/ 0 h 1619"/>
                  <a:gd name="T176" fmla="*/ 2958 w 2958"/>
                  <a:gd name="T177" fmla="*/ 1619 h 16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58" h="1619">
                    <a:moveTo>
                      <a:pt x="854" y="0"/>
                    </a:moveTo>
                    <a:lnTo>
                      <a:pt x="872" y="81"/>
                    </a:lnTo>
                    <a:lnTo>
                      <a:pt x="892" y="158"/>
                    </a:lnTo>
                    <a:lnTo>
                      <a:pt x="917" y="236"/>
                    </a:lnTo>
                    <a:lnTo>
                      <a:pt x="948" y="309"/>
                    </a:lnTo>
                    <a:lnTo>
                      <a:pt x="985" y="373"/>
                    </a:lnTo>
                    <a:lnTo>
                      <a:pt x="1034" y="438"/>
                    </a:lnTo>
                    <a:lnTo>
                      <a:pt x="1087" y="494"/>
                    </a:lnTo>
                    <a:lnTo>
                      <a:pt x="1151" y="550"/>
                    </a:lnTo>
                    <a:lnTo>
                      <a:pt x="1226" y="602"/>
                    </a:lnTo>
                    <a:lnTo>
                      <a:pt x="1311" y="642"/>
                    </a:lnTo>
                    <a:lnTo>
                      <a:pt x="1420" y="679"/>
                    </a:lnTo>
                    <a:lnTo>
                      <a:pt x="1535" y="716"/>
                    </a:lnTo>
                    <a:lnTo>
                      <a:pt x="1621" y="753"/>
                    </a:lnTo>
                    <a:lnTo>
                      <a:pt x="1705" y="792"/>
                    </a:lnTo>
                    <a:lnTo>
                      <a:pt x="1782" y="833"/>
                    </a:lnTo>
                    <a:lnTo>
                      <a:pt x="1837" y="868"/>
                    </a:lnTo>
                    <a:lnTo>
                      <a:pt x="1887" y="907"/>
                    </a:lnTo>
                    <a:lnTo>
                      <a:pt x="1968" y="895"/>
                    </a:lnTo>
                    <a:lnTo>
                      <a:pt x="2061" y="883"/>
                    </a:lnTo>
                    <a:lnTo>
                      <a:pt x="2131" y="886"/>
                    </a:lnTo>
                    <a:lnTo>
                      <a:pt x="2200" y="904"/>
                    </a:lnTo>
                    <a:lnTo>
                      <a:pt x="2258" y="929"/>
                    </a:lnTo>
                    <a:lnTo>
                      <a:pt x="2313" y="953"/>
                    </a:lnTo>
                    <a:lnTo>
                      <a:pt x="2384" y="976"/>
                    </a:lnTo>
                    <a:lnTo>
                      <a:pt x="2459" y="988"/>
                    </a:lnTo>
                    <a:lnTo>
                      <a:pt x="2537" y="994"/>
                    </a:lnTo>
                    <a:lnTo>
                      <a:pt x="2649" y="988"/>
                    </a:lnTo>
                    <a:lnTo>
                      <a:pt x="2766" y="969"/>
                    </a:lnTo>
                    <a:lnTo>
                      <a:pt x="2859" y="957"/>
                    </a:lnTo>
                    <a:lnTo>
                      <a:pt x="2908" y="951"/>
                    </a:lnTo>
                    <a:lnTo>
                      <a:pt x="2924" y="957"/>
                    </a:lnTo>
                    <a:lnTo>
                      <a:pt x="2932" y="968"/>
                    </a:lnTo>
                    <a:lnTo>
                      <a:pt x="2941" y="984"/>
                    </a:lnTo>
                    <a:lnTo>
                      <a:pt x="2951" y="1021"/>
                    </a:lnTo>
                    <a:lnTo>
                      <a:pt x="2958" y="1071"/>
                    </a:lnTo>
                    <a:lnTo>
                      <a:pt x="2957" y="1125"/>
                    </a:lnTo>
                    <a:lnTo>
                      <a:pt x="2945" y="1167"/>
                    </a:lnTo>
                    <a:lnTo>
                      <a:pt x="2933" y="1195"/>
                    </a:lnTo>
                    <a:lnTo>
                      <a:pt x="2921" y="1216"/>
                    </a:lnTo>
                    <a:lnTo>
                      <a:pt x="2927" y="1253"/>
                    </a:lnTo>
                    <a:lnTo>
                      <a:pt x="2921" y="1290"/>
                    </a:lnTo>
                    <a:lnTo>
                      <a:pt x="2902" y="1314"/>
                    </a:lnTo>
                    <a:lnTo>
                      <a:pt x="2880" y="1332"/>
                    </a:lnTo>
                    <a:lnTo>
                      <a:pt x="2854" y="1339"/>
                    </a:lnTo>
                    <a:lnTo>
                      <a:pt x="2815" y="1345"/>
                    </a:lnTo>
                    <a:lnTo>
                      <a:pt x="2802" y="1367"/>
                    </a:lnTo>
                    <a:lnTo>
                      <a:pt x="2775" y="1392"/>
                    </a:lnTo>
                    <a:lnTo>
                      <a:pt x="2743" y="1406"/>
                    </a:lnTo>
                    <a:lnTo>
                      <a:pt x="2708" y="1414"/>
                    </a:lnTo>
                    <a:lnTo>
                      <a:pt x="2674" y="1410"/>
                    </a:lnTo>
                    <a:lnTo>
                      <a:pt x="2599" y="1395"/>
                    </a:lnTo>
                    <a:lnTo>
                      <a:pt x="2605" y="1432"/>
                    </a:lnTo>
                    <a:lnTo>
                      <a:pt x="2599" y="1457"/>
                    </a:lnTo>
                    <a:lnTo>
                      <a:pt x="2587" y="1473"/>
                    </a:lnTo>
                    <a:lnTo>
                      <a:pt x="2568" y="1485"/>
                    </a:lnTo>
                    <a:lnTo>
                      <a:pt x="2540" y="1492"/>
                    </a:lnTo>
                    <a:lnTo>
                      <a:pt x="2506" y="1495"/>
                    </a:lnTo>
                    <a:lnTo>
                      <a:pt x="2469" y="1494"/>
                    </a:lnTo>
                    <a:lnTo>
                      <a:pt x="2416" y="1486"/>
                    </a:lnTo>
                    <a:lnTo>
                      <a:pt x="2370" y="1476"/>
                    </a:lnTo>
                    <a:lnTo>
                      <a:pt x="2320" y="1457"/>
                    </a:lnTo>
                    <a:lnTo>
                      <a:pt x="2317" y="1482"/>
                    </a:lnTo>
                    <a:lnTo>
                      <a:pt x="2305" y="1501"/>
                    </a:lnTo>
                    <a:lnTo>
                      <a:pt x="2284" y="1515"/>
                    </a:lnTo>
                    <a:lnTo>
                      <a:pt x="2256" y="1522"/>
                    </a:lnTo>
                    <a:lnTo>
                      <a:pt x="2222" y="1525"/>
                    </a:lnTo>
                    <a:lnTo>
                      <a:pt x="2172" y="1518"/>
                    </a:lnTo>
                    <a:lnTo>
                      <a:pt x="2129" y="1500"/>
                    </a:lnTo>
                    <a:lnTo>
                      <a:pt x="2105" y="1515"/>
                    </a:lnTo>
                    <a:lnTo>
                      <a:pt x="2076" y="1527"/>
                    </a:lnTo>
                    <a:lnTo>
                      <a:pt x="2039" y="1534"/>
                    </a:lnTo>
                    <a:lnTo>
                      <a:pt x="1999" y="1541"/>
                    </a:lnTo>
                    <a:lnTo>
                      <a:pt x="1949" y="1547"/>
                    </a:lnTo>
                    <a:lnTo>
                      <a:pt x="1875" y="1561"/>
                    </a:lnTo>
                    <a:lnTo>
                      <a:pt x="1794" y="1580"/>
                    </a:lnTo>
                    <a:lnTo>
                      <a:pt x="1730" y="1586"/>
                    </a:lnTo>
                    <a:lnTo>
                      <a:pt x="1671" y="1582"/>
                    </a:lnTo>
                    <a:lnTo>
                      <a:pt x="1583" y="1566"/>
                    </a:lnTo>
                    <a:lnTo>
                      <a:pt x="1503" y="1546"/>
                    </a:lnTo>
                    <a:lnTo>
                      <a:pt x="1413" y="1527"/>
                    </a:lnTo>
                    <a:lnTo>
                      <a:pt x="1336" y="1515"/>
                    </a:lnTo>
                    <a:lnTo>
                      <a:pt x="1273" y="1510"/>
                    </a:lnTo>
                    <a:lnTo>
                      <a:pt x="1218" y="1517"/>
                    </a:lnTo>
                    <a:lnTo>
                      <a:pt x="1157" y="1530"/>
                    </a:lnTo>
                    <a:lnTo>
                      <a:pt x="1077" y="1549"/>
                    </a:lnTo>
                    <a:lnTo>
                      <a:pt x="990" y="1566"/>
                    </a:lnTo>
                    <a:lnTo>
                      <a:pt x="925" y="1571"/>
                    </a:lnTo>
                    <a:lnTo>
                      <a:pt x="860" y="1568"/>
                    </a:lnTo>
                    <a:lnTo>
                      <a:pt x="736" y="1580"/>
                    </a:lnTo>
                    <a:lnTo>
                      <a:pt x="638" y="1592"/>
                    </a:lnTo>
                    <a:lnTo>
                      <a:pt x="526" y="1611"/>
                    </a:lnTo>
                    <a:lnTo>
                      <a:pt x="450" y="1619"/>
                    </a:lnTo>
                    <a:lnTo>
                      <a:pt x="370" y="1614"/>
                    </a:lnTo>
                    <a:lnTo>
                      <a:pt x="302" y="1608"/>
                    </a:lnTo>
                    <a:lnTo>
                      <a:pt x="241" y="1598"/>
                    </a:lnTo>
                    <a:lnTo>
                      <a:pt x="188" y="1585"/>
                    </a:lnTo>
                    <a:lnTo>
                      <a:pt x="137" y="1563"/>
                    </a:lnTo>
                    <a:lnTo>
                      <a:pt x="97" y="1533"/>
                    </a:lnTo>
                    <a:lnTo>
                      <a:pt x="64" y="1496"/>
                    </a:lnTo>
                    <a:lnTo>
                      <a:pt x="42" y="1453"/>
                    </a:lnTo>
                    <a:lnTo>
                      <a:pt x="26" y="1403"/>
                    </a:lnTo>
                    <a:lnTo>
                      <a:pt x="12" y="1345"/>
                    </a:lnTo>
                    <a:lnTo>
                      <a:pt x="8" y="1285"/>
                    </a:lnTo>
                    <a:lnTo>
                      <a:pt x="17" y="1223"/>
                    </a:lnTo>
                    <a:lnTo>
                      <a:pt x="42" y="1141"/>
                    </a:lnTo>
                    <a:lnTo>
                      <a:pt x="85" y="1044"/>
                    </a:lnTo>
                    <a:lnTo>
                      <a:pt x="125" y="951"/>
                    </a:lnTo>
                    <a:lnTo>
                      <a:pt x="153" y="855"/>
                    </a:lnTo>
                    <a:lnTo>
                      <a:pt x="163" y="778"/>
                    </a:lnTo>
                    <a:lnTo>
                      <a:pt x="159" y="701"/>
                    </a:lnTo>
                    <a:lnTo>
                      <a:pt x="148" y="629"/>
                    </a:lnTo>
                    <a:lnTo>
                      <a:pt x="131" y="559"/>
                    </a:lnTo>
                    <a:lnTo>
                      <a:pt x="112" y="497"/>
                    </a:lnTo>
                    <a:lnTo>
                      <a:pt x="87" y="426"/>
                    </a:lnTo>
                    <a:lnTo>
                      <a:pt x="54" y="340"/>
                    </a:lnTo>
                    <a:lnTo>
                      <a:pt x="0" y="22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77" name="Group 289">
              <a:extLst>
                <a:ext uri="{FF2B5EF4-FFF2-40B4-BE49-F238E27FC236}">
                  <a16:creationId xmlns:a16="http://schemas.microsoft.com/office/drawing/2014/main" id="{BA799B7C-1349-4B38-94F3-F1DA296EBD12}"/>
                </a:ext>
              </a:extLst>
            </p:cNvPr>
            <p:cNvGrpSpPr>
              <a:grpSpLocks/>
            </p:cNvGrpSpPr>
            <p:nvPr/>
          </p:nvGrpSpPr>
          <p:grpSpPr bwMode="auto">
            <a:xfrm>
              <a:off x="826" y="1020"/>
              <a:ext cx="620" cy="330"/>
              <a:chOff x="826" y="1020"/>
              <a:chExt cx="620" cy="330"/>
            </a:xfrm>
          </p:grpSpPr>
          <p:grpSp>
            <p:nvGrpSpPr>
              <p:cNvPr id="63578" name="Group 290">
                <a:extLst>
                  <a:ext uri="{FF2B5EF4-FFF2-40B4-BE49-F238E27FC236}">
                    <a16:creationId xmlns:a16="http://schemas.microsoft.com/office/drawing/2014/main" id="{DCCA18EF-6D66-43EE-9991-ECDC291A7825}"/>
                  </a:ext>
                </a:extLst>
              </p:cNvPr>
              <p:cNvGrpSpPr>
                <a:grpSpLocks/>
              </p:cNvGrpSpPr>
              <p:nvPr/>
            </p:nvGrpSpPr>
            <p:grpSpPr bwMode="auto">
              <a:xfrm>
                <a:off x="826" y="1020"/>
                <a:ext cx="425" cy="274"/>
                <a:chOff x="826" y="1020"/>
                <a:chExt cx="425" cy="274"/>
              </a:xfrm>
            </p:grpSpPr>
            <p:grpSp>
              <p:nvGrpSpPr>
                <p:cNvPr id="63595" name="Group 291">
                  <a:extLst>
                    <a:ext uri="{FF2B5EF4-FFF2-40B4-BE49-F238E27FC236}">
                      <a16:creationId xmlns:a16="http://schemas.microsoft.com/office/drawing/2014/main" id="{69101FEF-F23A-408E-9515-77082774B140}"/>
                    </a:ext>
                  </a:extLst>
                </p:cNvPr>
                <p:cNvGrpSpPr>
                  <a:grpSpLocks/>
                </p:cNvGrpSpPr>
                <p:nvPr/>
              </p:nvGrpSpPr>
              <p:grpSpPr bwMode="auto">
                <a:xfrm>
                  <a:off x="1155" y="1210"/>
                  <a:ext cx="96" cy="59"/>
                  <a:chOff x="1155" y="1210"/>
                  <a:chExt cx="96" cy="59"/>
                </a:xfrm>
              </p:grpSpPr>
              <p:sp>
                <p:nvSpPr>
                  <p:cNvPr id="63600" name="Freeform 292">
                    <a:extLst>
                      <a:ext uri="{FF2B5EF4-FFF2-40B4-BE49-F238E27FC236}">
                        <a16:creationId xmlns:a16="http://schemas.microsoft.com/office/drawing/2014/main" id="{AD03FB59-1565-4FAE-9F8E-1F2ED7F96AC2}"/>
                      </a:ext>
                    </a:extLst>
                  </p:cNvPr>
                  <p:cNvSpPr>
                    <a:spLocks/>
                  </p:cNvSpPr>
                  <p:nvPr/>
                </p:nvSpPr>
                <p:spPr bwMode="auto">
                  <a:xfrm>
                    <a:off x="1155" y="1238"/>
                    <a:ext cx="47" cy="31"/>
                  </a:xfrm>
                  <a:custGeom>
                    <a:avLst/>
                    <a:gdLst>
                      <a:gd name="T0" fmla="*/ 0 w 189"/>
                      <a:gd name="T1" fmla="*/ 0 h 125"/>
                      <a:gd name="T2" fmla="*/ 2 w 189"/>
                      <a:gd name="T3" fmla="*/ 1 h 125"/>
                      <a:gd name="T4" fmla="*/ 5 w 189"/>
                      <a:gd name="T5" fmla="*/ 2 h 125"/>
                      <a:gd name="T6" fmla="*/ 7 w 189"/>
                      <a:gd name="T7" fmla="*/ 3 h 125"/>
                      <a:gd name="T8" fmla="*/ 10 w 189"/>
                      <a:gd name="T9" fmla="*/ 5 h 125"/>
                      <a:gd name="T10" fmla="*/ 12 w 189"/>
                      <a:gd name="T11" fmla="*/ 8 h 125"/>
                      <a:gd name="T12" fmla="*/ 0 60000 65536"/>
                      <a:gd name="T13" fmla="*/ 0 60000 65536"/>
                      <a:gd name="T14" fmla="*/ 0 60000 65536"/>
                      <a:gd name="T15" fmla="*/ 0 60000 65536"/>
                      <a:gd name="T16" fmla="*/ 0 60000 65536"/>
                      <a:gd name="T17" fmla="*/ 0 60000 65536"/>
                      <a:gd name="T18" fmla="*/ 0 w 189"/>
                      <a:gd name="T19" fmla="*/ 0 h 125"/>
                      <a:gd name="T20" fmla="*/ 189 w 189"/>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89" h="125">
                        <a:moveTo>
                          <a:pt x="0" y="0"/>
                        </a:moveTo>
                        <a:lnTo>
                          <a:pt x="41" y="11"/>
                        </a:lnTo>
                        <a:lnTo>
                          <a:pt x="81" y="28"/>
                        </a:lnTo>
                        <a:lnTo>
                          <a:pt x="121" y="53"/>
                        </a:lnTo>
                        <a:lnTo>
                          <a:pt x="155" y="84"/>
                        </a:lnTo>
                        <a:lnTo>
                          <a:pt x="189" y="1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01" name="Freeform 293">
                    <a:extLst>
                      <a:ext uri="{FF2B5EF4-FFF2-40B4-BE49-F238E27FC236}">
                        <a16:creationId xmlns:a16="http://schemas.microsoft.com/office/drawing/2014/main" id="{50E37D85-00A7-48D2-8369-612505C08784}"/>
                      </a:ext>
                    </a:extLst>
                  </p:cNvPr>
                  <p:cNvSpPr>
                    <a:spLocks/>
                  </p:cNvSpPr>
                  <p:nvPr/>
                </p:nvSpPr>
                <p:spPr bwMode="auto">
                  <a:xfrm>
                    <a:off x="1185" y="1230"/>
                    <a:ext cx="40" cy="17"/>
                  </a:xfrm>
                  <a:custGeom>
                    <a:avLst/>
                    <a:gdLst>
                      <a:gd name="T0" fmla="*/ 0 w 161"/>
                      <a:gd name="T1" fmla="*/ 0 h 68"/>
                      <a:gd name="T2" fmla="*/ 3 w 161"/>
                      <a:gd name="T3" fmla="*/ 1 h 68"/>
                      <a:gd name="T4" fmla="*/ 5 w 161"/>
                      <a:gd name="T5" fmla="*/ 1 h 68"/>
                      <a:gd name="T6" fmla="*/ 7 w 161"/>
                      <a:gd name="T7" fmla="*/ 2 h 68"/>
                      <a:gd name="T8" fmla="*/ 10 w 161"/>
                      <a:gd name="T9" fmla="*/ 4 h 68"/>
                      <a:gd name="T10" fmla="*/ 0 60000 65536"/>
                      <a:gd name="T11" fmla="*/ 0 60000 65536"/>
                      <a:gd name="T12" fmla="*/ 0 60000 65536"/>
                      <a:gd name="T13" fmla="*/ 0 60000 65536"/>
                      <a:gd name="T14" fmla="*/ 0 60000 65536"/>
                      <a:gd name="T15" fmla="*/ 0 w 161"/>
                      <a:gd name="T16" fmla="*/ 0 h 68"/>
                      <a:gd name="T17" fmla="*/ 161 w 161"/>
                      <a:gd name="T18" fmla="*/ 68 h 68"/>
                    </a:gdLst>
                    <a:ahLst/>
                    <a:cxnLst>
                      <a:cxn ang="T10">
                        <a:pos x="T0" y="T1"/>
                      </a:cxn>
                      <a:cxn ang="T11">
                        <a:pos x="T2" y="T3"/>
                      </a:cxn>
                      <a:cxn ang="T12">
                        <a:pos x="T4" y="T5"/>
                      </a:cxn>
                      <a:cxn ang="T13">
                        <a:pos x="T6" y="T7"/>
                      </a:cxn>
                      <a:cxn ang="T14">
                        <a:pos x="T8" y="T9"/>
                      </a:cxn>
                    </a:cxnLst>
                    <a:rect l="T15" t="T16" r="T17" b="T18"/>
                    <a:pathLst>
                      <a:path w="161" h="68">
                        <a:moveTo>
                          <a:pt x="0" y="0"/>
                        </a:moveTo>
                        <a:lnTo>
                          <a:pt x="44" y="10"/>
                        </a:lnTo>
                        <a:lnTo>
                          <a:pt x="86" y="25"/>
                        </a:lnTo>
                        <a:lnTo>
                          <a:pt x="122" y="42"/>
                        </a:lnTo>
                        <a:lnTo>
                          <a:pt x="161" y="6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602" name="Freeform 294">
                    <a:extLst>
                      <a:ext uri="{FF2B5EF4-FFF2-40B4-BE49-F238E27FC236}">
                        <a16:creationId xmlns:a16="http://schemas.microsoft.com/office/drawing/2014/main" id="{538A6FA6-32BD-4C0A-BF17-B3BF0EAC5140}"/>
                      </a:ext>
                    </a:extLst>
                  </p:cNvPr>
                  <p:cNvSpPr>
                    <a:spLocks/>
                  </p:cNvSpPr>
                  <p:nvPr/>
                </p:nvSpPr>
                <p:spPr bwMode="auto">
                  <a:xfrm>
                    <a:off x="1188" y="1210"/>
                    <a:ext cx="63" cy="22"/>
                  </a:xfrm>
                  <a:custGeom>
                    <a:avLst/>
                    <a:gdLst>
                      <a:gd name="T0" fmla="*/ 0 w 254"/>
                      <a:gd name="T1" fmla="*/ 0 h 84"/>
                      <a:gd name="T2" fmla="*/ 2 w 254"/>
                      <a:gd name="T3" fmla="*/ 0 h 84"/>
                      <a:gd name="T4" fmla="*/ 5 w 254"/>
                      <a:gd name="T5" fmla="*/ 0 h 84"/>
                      <a:gd name="T6" fmla="*/ 7 w 254"/>
                      <a:gd name="T7" fmla="*/ 1 h 84"/>
                      <a:gd name="T8" fmla="*/ 10 w 254"/>
                      <a:gd name="T9" fmla="*/ 2 h 84"/>
                      <a:gd name="T10" fmla="*/ 13 w 254"/>
                      <a:gd name="T11" fmla="*/ 3 h 84"/>
                      <a:gd name="T12" fmla="*/ 16 w 254"/>
                      <a:gd name="T13" fmla="*/ 6 h 84"/>
                      <a:gd name="T14" fmla="*/ 0 60000 65536"/>
                      <a:gd name="T15" fmla="*/ 0 60000 65536"/>
                      <a:gd name="T16" fmla="*/ 0 60000 65536"/>
                      <a:gd name="T17" fmla="*/ 0 60000 65536"/>
                      <a:gd name="T18" fmla="*/ 0 60000 65536"/>
                      <a:gd name="T19" fmla="*/ 0 60000 65536"/>
                      <a:gd name="T20" fmla="*/ 0 60000 65536"/>
                      <a:gd name="T21" fmla="*/ 0 w 254"/>
                      <a:gd name="T22" fmla="*/ 0 h 84"/>
                      <a:gd name="T23" fmla="*/ 254 w 25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84">
                        <a:moveTo>
                          <a:pt x="0" y="5"/>
                        </a:moveTo>
                        <a:lnTo>
                          <a:pt x="37" y="0"/>
                        </a:lnTo>
                        <a:lnTo>
                          <a:pt x="81" y="2"/>
                        </a:lnTo>
                        <a:lnTo>
                          <a:pt x="118" y="8"/>
                        </a:lnTo>
                        <a:lnTo>
                          <a:pt x="161" y="24"/>
                        </a:lnTo>
                        <a:lnTo>
                          <a:pt x="205" y="48"/>
                        </a:lnTo>
                        <a:lnTo>
                          <a:pt x="254" y="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96" name="Group 295">
                  <a:extLst>
                    <a:ext uri="{FF2B5EF4-FFF2-40B4-BE49-F238E27FC236}">
                      <a16:creationId xmlns:a16="http://schemas.microsoft.com/office/drawing/2014/main" id="{57354AB2-A71B-41CF-9EE6-8244DC258CB7}"/>
                    </a:ext>
                  </a:extLst>
                </p:cNvPr>
                <p:cNvGrpSpPr>
                  <a:grpSpLocks/>
                </p:cNvGrpSpPr>
                <p:nvPr/>
              </p:nvGrpSpPr>
              <p:grpSpPr bwMode="auto">
                <a:xfrm>
                  <a:off x="826" y="1020"/>
                  <a:ext cx="137" cy="274"/>
                  <a:chOff x="826" y="1020"/>
                  <a:chExt cx="137" cy="274"/>
                </a:xfrm>
              </p:grpSpPr>
              <p:sp>
                <p:nvSpPr>
                  <p:cNvPr id="63597" name="Freeform 296">
                    <a:extLst>
                      <a:ext uri="{FF2B5EF4-FFF2-40B4-BE49-F238E27FC236}">
                        <a16:creationId xmlns:a16="http://schemas.microsoft.com/office/drawing/2014/main" id="{444D5170-1DB2-4126-8C19-27A29E2A6A6A}"/>
                      </a:ext>
                    </a:extLst>
                  </p:cNvPr>
                  <p:cNvSpPr>
                    <a:spLocks/>
                  </p:cNvSpPr>
                  <p:nvPr/>
                </p:nvSpPr>
                <p:spPr bwMode="auto">
                  <a:xfrm>
                    <a:off x="909" y="1020"/>
                    <a:ext cx="46" cy="68"/>
                  </a:xfrm>
                  <a:custGeom>
                    <a:avLst/>
                    <a:gdLst>
                      <a:gd name="T0" fmla="*/ 0 w 182"/>
                      <a:gd name="T1" fmla="*/ 0 h 272"/>
                      <a:gd name="T2" fmla="*/ 2 w 182"/>
                      <a:gd name="T3" fmla="*/ 3 h 272"/>
                      <a:gd name="T4" fmla="*/ 3 w 182"/>
                      <a:gd name="T5" fmla="*/ 6 h 272"/>
                      <a:gd name="T6" fmla="*/ 5 w 182"/>
                      <a:gd name="T7" fmla="*/ 10 h 272"/>
                      <a:gd name="T8" fmla="*/ 8 w 182"/>
                      <a:gd name="T9" fmla="*/ 14 h 272"/>
                      <a:gd name="T10" fmla="*/ 12 w 182"/>
                      <a:gd name="T11" fmla="*/ 17 h 272"/>
                      <a:gd name="T12" fmla="*/ 0 60000 65536"/>
                      <a:gd name="T13" fmla="*/ 0 60000 65536"/>
                      <a:gd name="T14" fmla="*/ 0 60000 65536"/>
                      <a:gd name="T15" fmla="*/ 0 60000 65536"/>
                      <a:gd name="T16" fmla="*/ 0 60000 65536"/>
                      <a:gd name="T17" fmla="*/ 0 60000 65536"/>
                      <a:gd name="T18" fmla="*/ 0 w 182"/>
                      <a:gd name="T19" fmla="*/ 0 h 272"/>
                      <a:gd name="T20" fmla="*/ 182 w 182"/>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82" h="272">
                        <a:moveTo>
                          <a:pt x="0" y="0"/>
                        </a:moveTo>
                        <a:lnTo>
                          <a:pt x="24" y="53"/>
                        </a:lnTo>
                        <a:lnTo>
                          <a:pt x="51" y="106"/>
                        </a:lnTo>
                        <a:lnTo>
                          <a:pt x="85" y="160"/>
                        </a:lnTo>
                        <a:lnTo>
                          <a:pt x="130" y="222"/>
                        </a:lnTo>
                        <a:lnTo>
                          <a:pt x="182" y="2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98" name="Freeform 297">
                    <a:extLst>
                      <a:ext uri="{FF2B5EF4-FFF2-40B4-BE49-F238E27FC236}">
                        <a16:creationId xmlns:a16="http://schemas.microsoft.com/office/drawing/2014/main" id="{7BDB699B-5A69-4495-BAA7-165E2CC02209}"/>
                      </a:ext>
                    </a:extLst>
                  </p:cNvPr>
                  <p:cNvSpPr>
                    <a:spLocks/>
                  </p:cNvSpPr>
                  <p:nvPr/>
                </p:nvSpPr>
                <p:spPr bwMode="auto">
                  <a:xfrm>
                    <a:off x="826" y="1128"/>
                    <a:ext cx="32" cy="98"/>
                  </a:xfrm>
                  <a:custGeom>
                    <a:avLst/>
                    <a:gdLst>
                      <a:gd name="T0" fmla="*/ 0 w 130"/>
                      <a:gd name="T1" fmla="*/ 0 h 390"/>
                      <a:gd name="T2" fmla="*/ 1 w 130"/>
                      <a:gd name="T3" fmla="*/ 2 h 390"/>
                      <a:gd name="T4" fmla="*/ 1 w 130"/>
                      <a:gd name="T5" fmla="*/ 5 h 390"/>
                      <a:gd name="T6" fmla="*/ 1 w 130"/>
                      <a:gd name="T7" fmla="*/ 7 h 390"/>
                      <a:gd name="T8" fmla="*/ 1 w 130"/>
                      <a:gd name="T9" fmla="*/ 9 h 390"/>
                      <a:gd name="T10" fmla="*/ 0 w 130"/>
                      <a:gd name="T11" fmla="*/ 11 h 390"/>
                      <a:gd name="T12" fmla="*/ 0 w 130"/>
                      <a:gd name="T13" fmla="*/ 14 h 390"/>
                      <a:gd name="T14" fmla="*/ 0 w 130"/>
                      <a:gd name="T15" fmla="*/ 16 h 390"/>
                      <a:gd name="T16" fmla="*/ 1 w 130"/>
                      <a:gd name="T17" fmla="*/ 17 h 390"/>
                      <a:gd name="T18" fmla="*/ 2 w 130"/>
                      <a:gd name="T19" fmla="*/ 19 h 390"/>
                      <a:gd name="T20" fmla="*/ 4 w 130"/>
                      <a:gd name="T21" fmla="*/ 21 h 390"/>
                      <a:gd name="T22" fmla="*/ 6 w 130"/>
                      <a:gd name="T23" fmla="*/ 22 h 390"/>
                      <a:gd name="T24" fmla="*/ 8 w 130"/>
                      <a:gd name="T25" fmla="*/ 25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390"/>
                      <a:gd name="T41" fmla="*/ 130 w 130"/>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390">
                        <a:moveTo>
                          <a:pt x="0" y="0"/>
                        </a:moveTo>
                        <a:lnTo>
                          <a:pt x="18" y="34"/>
                        </a:lnTo>
                        <a:lnTo>
                          <a:pt x="25" y="75"/>
                        </a:lnTo>
                        <a:lnTo>
                          <a:pt x="24" y="106"/>
                        </a:lnTo>
                        <a:lnTo>
                          <a:pt x="19" y="149"/>
                        </a:lnTo>
                        <a:lnTo>
                          <a:pt x="8" y="179"/>
                        </a:lnTo>
                        <a:lnTo>
                          <a:pt x="0" y="216"/>
                        </a:lnTo>
                        <a:lnTo>
                          <a:pt x="4" y="245"/>
                        </a:lnTo>
                        <a:lnTo>
                          <a:pt x="12" y="272"/>
                        </a:lnTo>
                        <a:lnTo>
                          <a:pt x="33" y="300"/>
                        </a:lnTo>
                        <a:lnTo>
                          <a:pt x="62" y="328"/>
                        </a:lnTo>
                        <a:lnTo>
                          <a:pt x="97" y="350"/>
                        </a:lnTo>
                        <a:lnTo>
                          <a:pt x="130" y="39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99" name="Freeform 298">
                    <a:extLst>
                      <a:ext uri="{FF2B5EF4-FFF2-40B4-BE49-F238E27FC236}">
                        <a16:creationId xmlns:a16="http://schemas.microsoft.com/office/drawing/2014/main" id="{EC1345A0-EA6D-40F1-B35F-1581B55350A1}"/>
                      </a:ext>
                    </a:extLst>
                  </p:cNvPr>
                  <p:cNvSpPr>
                    <a:spLocks/>
                  </p:cNvSpPr>
                  <p:nvPr/>
                </p:nvSpPr>
                <p:spPr bwMode="auto">
                  <a:xfrm>
                    <a:off x="846" y="1250"/>
                    <a:ext cx="117" cy="44"/>
                  </a:xfrm>
                  <a:custGeom>
                    <a:avLst/>
                    <a:gdLst>
                      <a:gd name="T0" fmla="*/ 0 w 470"/>
                      <a:gd name="T1" fmla="*/ 0 h 178"/>
                      <a:gd name="T2" fmla="*/ 2 w 470"/>
                      <a:gd name="T3" fmla="*/ 0 h 178"/>
                      <a:gd name="T4" fmla="*/ 4 w 470"/>
                      <a:gd name="T5" fmla="*/ 0 h 178"/>
                      <a:gd name="T6" fmla="*/ 7 w 470"/>
                      <a:gd name="T7" fmla="*/ 1 h 178"/>
                      <a:gd name="T8" fmla="*/ 9 w 470"/>
                      <a:gd name="T9" fmla="*/ 3 h 178"/>
                      <a:gd name="T10" fmla="*/ 12 w 470"/>
                      <a:gd name="T11" fmla="*/ 5 h 178"/>
                      <a:gd name="T12" fmla="*/ 15 w 470"/>
                      <a:gd name="T13" fmla="*/ 7 h 178"/>
                      <a:gd name="T14" fmla="*/ 18 w 470"/>
                      <a:gd name="T15" fmla="*/ 9 h 178"/>
                      <a:gd name="T16" fmla="*/ 20 w 470"/>
                      <a:gd name="T17" fmla="*/ 10 h 178"/>
                      <a:gd name="T18" fmla="*/ 23 w 470"/>
                      <a:gd name="T19" fmla="*/ 11 h 178"/>
                      <a:gd name="T20" fmla="*/ 25 w 470"/>
                      <a:gd name="T21" fmla="*/ 11 h 178"/>
                      <a:gd name="T22" fmla="*/ 27 w 470"/>
                      <a:gd name="T23" fmla="*/ 10 h 178"/>
                      <a:gd name="T24" fmla="*/ 29 w 470"/>
                      <a:gd name="T25" fmla="*/ 1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0"/>
                      <a:gd name="T40" fmla="*/ 0 h 178"/>
                      <a:gd name="T41" fmla="*/ 470 w 470"/>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0" h="178">
                        <a:moveTo>
                          <a:pt x="0" y="7"/>
                        </a:moveTo>
                        <a:lnTo>
                          <a:pt x="37" y="0"/>
                        </a:lnTo>
                        <a:lnTo>
                          <a:pt x="74" y="6"/>
                        </a:lnTo>
                        <a:lnTo>
                          <a:pt x="111" y="24"/>
                        </a:lnTo>
                        <a:lnTo>
                          <a:pt x="152" y="51"/>
                        </a:lnTo>
                        <a:lnTo>
                          <a:pt x="195" y="82"/>
                        </a:lnTo>
                        <a:lnTo>
                          <a:pt x="235" y="113"/>
                        </a:lnTo>
                        <a:lnTo>
                          <a:pt x="296" y="149"/>
                        </a:lnTo>
                        <a:lnTo>
                          <a:pt x="328" y="163"/>
                        </a:lnTo>
                        <a:lnTo>
                          <a:pt x="369" y="174"/>
                        </a:lnTo>
                        <a:lnTo>
                          <a:pt x="406" y="178"/>
                        </a:lnTo>
                        <a:lnTo>
                          <a:pt x="436" y="171"/>
                        </a:lnTo>
                        <a:lnTo>
                          <a:pt x="470" y="15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3579" name="Group 299">
                <a:extLst>
                  <a:ext uri="{FF2B5EF4-FFF2-40B4-BE49-F238E27FC236}">
                    <a16:creationId xmlns:a16="http://schemas.microsoft.com/office/drawing/2014/main" id="{4A8B8611-1A45-4BE4-92EF-9FA1098BDFC3}"/>
                  </a:ext>
                </a:extLst>
              </p:cNvPr>
              <p:cNvGrpSpPr>
                <a:grpSpLocks/>
              </p:cNvGrpSpPr>
              <p:nvPr/>
            </p:nvGrpSpPr>
            <p:grpSpPr bwMode="auto">
              <a:xfrm>
                <a:off x="1208" y="1204"/>
                <a:ext cx="238" cy="146"/>
                <a:chOff x="1208" y="1204"/>
                <a:chExt cx="238" cy="146"/>
              </a:xfrm>
            </p:grpSpPr>
            <p:grpSp>
              <p:nvGrpSpPr>
                <p:cNvPr id="63580" name="Group 300">
                  <a:extLst>
                    <a:ext uri="{FF2B5EF4-FFF2-40B4-BE49-F238E27FC236}">
                      <a16:creationId xmlns:a16="http://schemas.microsoft.com/office/drawing/2014/main" id="{E1FB829C-5CA1-458E-8E66-1E576404847E}"/>
                    </a:ext>
                  </a:extLst>
                </p:cNvPr>
                <p:cNvGrpSpPr>
                  <a:grpSpLocks/>
                </p:cNvGrpSpPr>
                <p:nvPr/>
              </p:nvGrpSpPr>
              <p:grpSpPr bwMode="auto">
                <a:xfrm>
                  <a:off x="1208" y="1223"/>
                  <a:ext cx="238" cy="127"/>
                  <a:chOff x="1208" y="1223"/>
                  <a:chExt cx="238" cy="127"/>
                </a:xfrm>
              </p:grpSpPr>
              <p:sp>
                <p:nvSpPr>
                  <p:cNvPr id="63588" name="Freeform 301">
                    <a:extLst>
                      <a:ext uri="{FF2B5EF4-FFF2-40B4-BE49-F238E27FC236}">
                        <a16:creationId xmlns:a16="http://schemas.microsoft.com/office/drawing/2014/main" id="{77F8B7A9-041A-4A09-83A8-A72FB3ECF3F2}"/>
                      </a:ext>
                    </a:extLst>
                  </p:cNvPr>
                  <p:cNvSpPr>
                    <a:spLocks/>
                  </p:cNvSpPr>
                  <p:nvPr/>
                </p:nvSpPr>
                <p:spPr bwMode="auto">
                  <a:xfrm>
                    <a:off x="1299" y="1223"/>
                    <a:ext cx="147" cy="46"/>
                  </a:xfrm>
                  <a:custGeom>
                    <a:avLst/>
                    <a:gdLst>
                      <a:gd name="T0" fmla="*/ 0 w 587"/>
                      <a:gd name="T1" fmla="*/ 0 h 184"/>
                      <a:gd name="T2" fmla="*/ 3 w 587"/>
                      <a:gd name="T3" fmla="*/ 1 h 184"/>
                      <a:gd name="T4" fmla="*/ 5 w 587"/>
                      <a:gd name="T5" fmla="*/ 1 h 184"/>
                      <a:gd name="T6" fmla="*/ 9 w 587"/>
                      <a:gd name="T7" fmla="*/ 2 h 184"/>
                      <a:gd name="T8" fmla="*/ 11 w 587"/>
                      <a:gd name="T9" fmla="*/ 1 h 184"/>
                      <a:gd name="T10" fmla="*/ 14 w 587"/>
                      <a:gd name="T11" fmla="*/ 1 h 184"/>
                      <a:gd name="T12" fmla="*/ 16 w 587"/>
                      <a:gd name="T13" fmla="*/ 1 h 184"/>
                      <a:gd name="T14" fmla="*/ 19 w 587"/>
                      <a:gd name="T15" fmla="*/ 3 h 184"/>
                      <a:gd name="T16" fmla="*/ 22 w 587"/>
                      <a:gd name="T17" fmla="*/ 4 h 184"/>
                      <a:gd name="T18" fmla="*/ 26 w 587"/>
                      <a:gd name="T19" fmla="*/ 6 h 184"/>
                      <a:gd name="T20" fmla="*/ 29 w 587"/>
                      <a:gd name="T21" fmla="*/ 7 h 184"/>
                      <a:gd name="T22" fmla="*/ 31 w 587"/>
                      <a:gd name="T23" fmla="*/ 8 h 184"/>
                      <a:gd name="T24" fmla="*/ 33 w 587"/>
                      <a:gd name="T25" fmla="*/ 9 h 184"/>
                      <a:gd name="T26" fmla="*/ 36 w 587"/>
                      <a:gd name="T27" fmla="*/ 11 h 184"/>
                      <a:gd name="T28" fmla="*/ 37 w 587"/>
                      <a:gd name="T29" fmla="*/ 12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184"/>
                      <a:gd name="T47" fmla="*/ 587 w 587"/>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184">
                        <a:moveTo>
                          <a:pt x="0" y="0"/>
                        </a:moveTo>
                        <a:lnTo>
                          <a:pt x="43" y="14"/>
                        </a:lnTo>
                        <a:lnTo>
                          <a:pt x="81" y="23"/>
                        </a:lnTo>
                        <a:lnTo>
                          <a:pt x="137" y="30"/>
                        </a:lnTo>
                        <a:lnTo>
                          <a:pt x="177" y="23"/>
                        </a:lnTo>
                        <a:lnTo>
                          <a:pt x="224" y="18"/>
                        </a:lnTo>
                        <a:lnTo>
                          <a:pt x="255" y="24"/>
                        </a:lnTo>
                        <a:lnTo>
                          <a:pt x="295" y="40"/>
                        </a:lnTo>
                        <a:lnTo>
                          <a:pt x="342" y="61"/>
                        </a:lnTo>
                        <a:lnTo>
                          <a:pt x="415" y="92"/>
                        </a:lnTo>
                        <a:lnTo>
                          <a:pt x="454" y="107"/>
                        </a:lnTo>
                        <a:lnTo>
                          <a:pt x="488" y="125"/>
                        </a:lnTo>
                        <a:lnTo>
                          <a:pt x="530" y="145"/>
                        </a:lnTo>
                        <a:lnTo>
                          <a:pt x="569" y="169"/>
                        </a:lnTo>
                        <a:lnTo>
                          <a:pt x="587" y="1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89" name="Freeform 302">
                    <a:extLst>
                      <a:ext uri="{FF2B5EF4-FFF2-40B4-BE49-F238E27FC236}">
                        <a16:creationId xmlns:a16="http://schemas.microsoft.com/office/drawing/2014/main" id="{2766A182-22A6-4974-9D69-9568D96E8FF4}"/>
                      </a:ext>
                    </a:extLst>
                  </p:cNvPr>
                  <p:cNvSpPr>
                    <a:spLocks/>
                  </p:cNvSpPr>
                  <p:nvPr/>
                </p:nvSpPr>
                <p:spPr bwMode="auto">
                  <a:xfrm>
                    <a:off x="1276" y="1235"/>
                    <a:ext cx="98" cy="26"/>
                  </a:xfrm>
                  <a:custGeom>
                    <a:avLst/>
                    <a:gdLst>
                      <a:gd name="T0" fmla="*/ 0 w 391"/>
                      <a:gd name="T1" fmla="*/ 0 h 105"/>
                      <a:gd name="T2" fmla="*/ 5 w 391"/>
                      <a:gd name="T3" fmla="*/ 1 h 105"/>
                      <a:gd name="T4" fmla="*/ 8 w 391"/>
                      <a:gd name="T5" fmla="*/ 2 h 105"/>
                      <a:gd name="T6" fmla="*/ 9 w 391"/>
                      <a:gd name="T7" fmla="*/ 2 h 105"/>
                      <a:gd name="T8" fmla="*/ 11 w 391"/>
                      <a:gd name="T9" fmla="*/ 2 h 105"/>
                      <a:gd name="T10" fmla="*/ 14 w 391"/>
                      <a:gd name="T11" fmla="*/ 1 h 105"/>
                      <a:gd name="T12" fmla="*/ 16 w 391"/>
                      <a:gd name="T13" fmla="*/ 1 h 105"/>
                      <a:gd name="T14" fmla="*/ 18 w 391"/>
                      <a:gd name="T15" fmla="*/ 1 h 105"/>
                      <a:gd name="T16" fmla="*/ 20 w 391"/>
                      <a:gd name="T17" fmla="*/ 2 h 105"/>
                      <a:gd name="T18" fmla="*/ 21 w 391"/>
                      <a:gd name="T19" fmla="*/ 4 h 105"/>
                      <a:gd name="T20" fmla="*/ 23 w 391"/>
                      <a:gd name="T21" fmla="*/ 5 h 105"/>
                      <a:gd name="T22" fmla="*/ 25 w 391"/>
                      <a:gd name="T23" fmla="*/ 6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05"/>
                      <a:gd name="T38" fmla="*/ 391 w 391"/>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05">
                        <a:moveTo>
                          <a:pt x="0" y="0"/>
                        </a:moveTo>
                        <a:lnTo>
                          <a:pt x="75" y="12"/>
                        </a:lnTo>
                        <a:lnTo>
                          <a:pt x="121" y="27"/>
                        </a:lnTo>
                        <a:lnTo>
                          <a:pt x="145" y="33"/>
                        </a:lnTo>
                        <a:lnTo>
                          <a:pt x="174" y="30"/>
                        </a:lnTo>
                        <a:lnTo>
                          <a:pt x="217" y="18"/>
                        </a:lnTo>
                        <a:lnTo>
                          <a:pt x="248" y="15"/>
                        </a:lnTo>
                        <a:lnTo>
                          <a:pt x="279" y="18"/>
                        </a:lnTo>
                        <a:lnTo>
                          <a:pt x="311" y="37"/>
                        </a:lnTo>
                        <a:lnTo>
                          <a:pt x="338" y="62"/>
                        </a:lnTo>
                        <a:lnTo>
                          <a:pt x="360" y="83"/>
                        </a:lnTo>
                        <a:lnTo>
                          <a:pt x="391" y="10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90" name="Freeform 303">
                    <a:extLst>
                      <a:ext uri="{FF2B5EF4-FFF2-40B4-BE49-F238E27FC236}">
                        <a16:creationId xmlns:a16="http://schemas.microsoft.com/office/drawing/2014/main" id="{3B7C2621-6D3A-4B17-B4A1-B11BF48E1930}"/>
                      </a:ext>
                    </a:extLst>
                  </p:cNvPr>
                  <p:cNvSpPr>
                    <a:spLocks/>
                  </p:cNvSpPr>
                  <p:nvPr/>
                </p:nvSpPr>
                <p:spPr bwMode="auto">
                  <a:xfrm>
                    <a:off x="1248" y="1252"/>
                    <a:ext cx="118" cy="61"/>
                  </a:xfrm>
                  <a:custGeom>
                    <a:avLst/>
                    <a:gdLst>
                      <a:gd name="T0" fmla="*/ 0 w 470"/>
                      <a:gd name="T1" fmla="*/ 1 h 244"/>
                      <a:gd name="T2" fmla="*/ 3 w 470"/>
                      <a:gd name="T3" fmla="*/ 0 h 244"/>
                      <a:gd name="T4" fmla="*/ 4 w 470"/>
                      <a:gd name="T5" fmla="*/ 0 h 244"/>
                      <a:gd name="T6" fmla="*/ 6 w 470"/>
                      <a:gd name="T7" fmla="*/ 1 h 244"/>
                      <a:gd name="T8" fmla="*/ 8 w 470"/>
                      <a:gd name="T9" fmla="*/ 3 h 244"/>
                      <a:gd name="T10" fmla="*/ 12 w 470"/>
                      <a:gd name="T11" fmla="*/ 4 h 244"/>
                      <a:gd name="T12" fmla="*/ 14 w 470"/>
                      <a:gd name="T13" fmla="*/ 4 h 244"/>
                      <a:gd name="T14" fmla="*/ 17 w 470"/>
                      <a:gd name="T15" fmla="*/ 7 h 244"/>
                      <a:gd name="T16" fmla="*/ 19 w 470"/>
                      <a:gd name="T17" fmla="*/ 9 h 244"/>
                      <a:gd name="T18" fmla="*/ 21 w 470"/>
                      <a:gd name="T19" fmla="*/ 11 h 244"/>
                      <a:gd name="T20" fmla="*/ 25 w 470"/>
                      <a:gd name="T21" fmla="*/ 12 h 244"/>
                      <a:gd name="T22" fmla="*/ 27 w 470"/>
                      <a:gd name="T23" fmla="*/ 13 h 244"/>
                      <a:gd name="T24" fmla="*/ 29 w 470"/>
                      <a:gd name="T25" fmla="*/ 14 h 244"/>
                      <a:gd name="T26" fmla="*/ 30 w 470"/>
                      <a:gd name="T27" fmla="*/ 15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
                      <a:gd name="T43" fmla="*/ 0 h 244"/>
                      <a:gd name="T44" fmla="*/ 470 w 470"/>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 h="244">
                        <a:moveTo>
                          <a:pt x="0" y="6"/>
                        </a:moveTo>
                        <a:lnTo>
                          <a:pt x="43" y="0"/>
                        </a:lnTo>
                        <a:lnTo>
                          <a:pt x="69" y="4"/>
                        </a:lnTo>
                        <a:lnTo>
                          <a:pt x="95" y="20"/>
                        </a:lnTo>
                        <a:lnTo>
                          <a:pt x="129" y="50"/>
                        </a:lnTo>
                        <a:lnTo>
                          <a:pt x="185" y="56"/>
                        </a:lnTo>
                        <a:lnTo>
                          <a:pt x="228" y="68"/>
                        </a:lnTo>
                        <a:lnTo>
                          <a:pt x="272" y="105"/>
                        </a:lnTo>
                        <a:lnTo>
                          <a:pt x="303" y="142"/>
                        </a:lnTo>
                        <a:lnTo>
                          <a:pt x="340" y="166"/>
                        </a:lnTo>
                        <a:lnTo>
                          <a:pt x="396" y="185"/>
                        </a:lnTo>
                        <a:lnTo>
                          <a:pt x="433" y="200"/>
                        </a:lnTo>
                        <a:lnTo>
                          <a:pt x="458" y="220"/>
                        </a:lnTo>
                        <a:lnTo>
                          <a:pt x="470" y="2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91" name="Freeform 304">
                    <a:extLst>
                      <a:ext uri="{FF2B5EF4-FFF2-40B4-BE49-F238E27FC236}">
                        <a16:creationId xmlns:a16="http://schemas.microsoft.com/office/drawing/2014/main" id="{0735E73F-B060-47FE-AF58-1753300E4C85}"/>
                      </a:ext>
                    </a:extLst>
                  </p:cNvPr>
                  <p:cNvSpPr>
                    <a:spLocks/>
                  </p:cNvSpPr>
                  <p:nvPr/>
                </p:nvSpPr>
                <p:spPr bwMode="auto">
                  <a:xfrm>
                    <a:off x="1209" y="1272"/>
                    <a:ext cx="88" cy="59"/>
                  </a:xfrm>
                  <a:custGeom>
                    <a:avLst/>
                    <a:gdLst>
                      <a:gd name="T0" fmla="*/ 0 w 352"/>
                      <a:gd name="T1" fmla="*/ 2 h 234"/>
                      <a:gd name="T2" fmla="*/ 3 w 352"/>
                      <a:gd name="T3" fmla="*/ 1 h 234"/>
                      <a:gd name="T4" fmla="*/ 5 w 352"/>
                      <a:gd name="T5" fmla="*/ 0 h 234"/>
                      <a:gd name="T6" fmla="*/ 7 w 352"/>
                      <a:gd name="T7" fmla="*/ 0 h 234"/>
                      <a:gd name="T8" fmla="*/ 9 w 352"/>
                      <a:gd name="T9" fmla="*/ 1 h 234"/>
                      <a:gd name="T10" fmla="*/ 11 w 352"/>
                      <a:gd name="T11" fmla="*/ 2 h 234"/>
                      <a:gd name="T12" fmla="*/ 12 w 352"/>
                      <a:gd name="T13" fmla="*/ 4 h 234"/>
                      <a:gd name="T14" fmla="*/ 14 w 352"/>
                      <a:gd name="T15" fmla="*/ 5 h 234"/>
                      <a:gd name="T16" fmla="*/ 16 w 352"/>
                      <a:gd name="T17" fmla="*/ 5 h 234"/>
                      <a:gd name="T18" fmla="*/ 18 w 352"/>
                      <a:gd name="T19" fmla="*/ 5 h 234"/>
                      <a:gd name="T20" fmla="*/ 19 w 352"/>
                      <a:gd name="T21" fmla="*/ 5 h 234"/>
                      <a:gd name="T22" fmla="*/ 20 w 352"/>
                      <a:gd name="T23" fmla="*/ 6 h 234"/>
                      <a:gd name="T24" fmla="*/ 21 w 352"/>
                      <a:gd name="T25" fmla="*/ 8 h 234"/>
                      <a:gd name="T26" fmla="*/ 22 w 352"/>
                      <a:gd name="T27" fmla="*/ 11 h 234"/>
                      <a:gd name="T28" fmla="*/ 22 w 352"/>
                      <a:gd name="T29" fmla="*/ 13 h 234"/>
                      <a:gd name="T30" fmla="*/ 22 w 352"/>
                      <a:gd name="T31" fmla="*/ 15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234"/>
                      <a:gd name="T50" fmla="*/ 352 w 352"/>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234">
                        <a:moveTo>
                          <a:pt x="0" y="24"/>
                        </a:moveTo>
                        <a:lnTo>
                          <a:pt x="38" y="9"/>
                        </a:lnTo>
                        <a:lnTo>
                          <a:pt x="83" y="0"/>
                        </a:lnTo>
                        <a:lnTo>
                          <a:pt x="115" y="4"/>
                        </a:lnTo>
                        <a:lnTo>
                          <a:pt x="145" y="16"/>
                        </a:lnTo>
                        <a:lnTo>
                          <a:pt x="174" y="37"/>
                        </a:lnTo>
                        <a:lnTo>
                          <a:pt x="198" y="54"/>
                        </a:lnTo>
                        <a:lnTo>
                          <a:pt x="226" y="79"/>
                        </a:lnTo>
                        <a:lnTo>
                          <a:pt x="256" y="73"/>
                        </a:lnTo>
                        <a:lnTo>
                          <a:pt x="281" y="76"/>
                        </a:lnTo>
                        <a:lnTo>
                          <a:pt x="299" y="85"/>
                        </a:lnTo>
                        <a:lnTo>
                          <a:pt x="313" y="101"/>
                        </a:lnTo>
                        <a:lnTo>
                          <a:pt x="330" y="129"/>
                        </a:lnTo>
                        <a:lnTo>
                          <a:pt x="346" y="166"/>
                        </a:lnTo>
                        <a:lnTo>
                          <a:pt x="352" y="201"/>
                        </a:lnTo>
                        <a:lnTo>
                          <a:pt x="349" y="2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92" name="Freeform 305">
                    <a:extLst>
                      <a:ext uri="{FF2B5EF4-FFF2-40B4-BE49-F238E27FC236}">
                        <a16:creationId xmlns:a16="http://schemas.microsoft.com/office/drawing/2014/main" id="{3E2E22AE-3744-446F-8867-D4E747933C4A}"/>
                      </a:ext>
                    </a:extLst>
                  </p:cNvPr>
                  <p:cNvSpPr>
                    <a:spLocks/>
                  </p:cNvSpPr>
                  <p:nvPr/>
                </p:nvSpPr>
                <p:spPr bwMode="auto">
                  <a:xfrm>
                    <a:off x="1251" y="1315"/>
                    <a:ext cx="18" cy="23"/>
                  </a:xfrm>
                  <a:custGeom>
                    <a:avLst/>
                    <a:gdLst>
                      <a:gd name="T0" fmla="*/ 5 w 72"/>
                      <a:gd name="T1" fmla="*/ 0 h 93"/>
                      <a:gd name="T2" fmla="*/ 4 w 72"/>
                      <a:gd name="T3" fmla="*/ 2 h 93"/>
                      <a:gd name="T4" fmla="*/ 3 w 72"/>
                      <a:gd name="T5" fmla="*/ 3 h 93"/>
                      <a:gd name="T6" fmla="*/ 2 w 72"/>
                      <a:gd name="T7" fmla="*/ 5 h 93"/>
                      <a:gd name="T8" fmla="*/ 0 w 72"/>
                      <a:gd name="T9" fmla="*/ 6 h 93"/>
                      <a:gd name="T10" fmla="*/ 0 60000 65536"/>
                      <a:gd name="T11" fmla="*/ 0 60000 65536"/>
                      <a:gd name="T12" fmla="*/ 0 60000 65536"/>
                      <a:gd name="T13" fmla="*/ 0 60000 65536"/>
                      <a:gd name="T14" fmla="*/ 0 60000 65536"/>
                      <a:gd name="T15" fmla="*/ 0 w 72"/>
                      <a:gd name="T16" fmla="*/ 0 h 93"/>
                      <a:gd name="T17" fmla="*/ 72 w 72"/>
                      <a:gd name="T18" fmla="*/ 93 h 93"/>
                    </a:gdLst>
                    <a:ahLst/>
                    <a:cxnLst>
                      <a:cxn ang="T10">
                        <a:pos x="T0" y="T1"/>
                      </a:cxn>
                      <a:cxn ang="T11">
                        <a:pos x="T2" y="T3"/>
                      </a:cxn>
                      <a:cxn ang="T12">
                        <a:pos x="T4" y="T5"/>
                      </a:cxn>
                      <a:cxn ang="T13">
                        <a:pos x="T6" y="T7"/>
                      </a:cxn>
                      <a:cxn ang="T14">
                        <a:pos x="T8" y="T9"/>
                      </a:cxn>
                    </a:cxnLst>
                    <a:rect l="T15" t="T16" r="T17" b="T18"/>
                    <a:pathLst>
                      <a:path w="72" h="93">
                        <a:moveTo>
                          <a:pt x="72" y="0"/>
                        </a:moveTo>
                        <a:lnTo>
                          <a:pt x="65" y="34"/>
                        </a:lnTo>
                        <a:lnTo>
                          <a:pt x="56" y="56"/>
                        </a:lnTo>
                        <a:lnTo>
                          <a:pt x="32" y="75"/>
                        </a:lnTo>
                        <a:lnTo>
                          <a:pt x="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93" name="Freeform 306">
                    <a:extLst>
                      <a:ext uri="{FF2B5EF4-FFF2-40B4-BE49-F238E27FC236}">
                        <a16:creationId xmlns:a16="http://schemas.microsoft.com/office/drawing/2014/main" id="{4CFB3130-6ADF-4846-A91D-FEE31D14DCD5}"/>
                      </a:ext>
                    </a:extLst>
                  </p:cNvPr>
                  <p:cNvSpPr>
                    <a:spLocks/>
                  </p:cNvSpPr>
                  <p:nvPr/>
                </p:nvSpPr>
                <p:spPr bwMode="auto">
                  <a:xfrm>
                    <a:off x="1208" y="1332"/>
                    <a:ext cx="5" cy="18"/>
                  </a:xfrm>
                  <a:custGeom>
                    <a:avLst/>
                    <a:gdLst>
                      <a:gd name="T0" fmla="*/ 1 w 18"/>
                      <a:gd name="T1" fmla="*/ 0 h 74"/>
                      <a:gd name="T2" fmla="*/ 1 w 18"/>
                      <a:gd name="T3" fmla="*/ 2 h 74"/>
                      <a:gd name="T4" fmla="*/ 1 w 18"/>
                      <a:gd name="T5" fmla="*/ 3 h 74"/>
                      <a:gd name="T6" fmla="*/ 0 w 18"/>
                      <a:gd name="T7" fmla="*/ 4 h 74"/>
                      <a:gd name="T8" fmla="*/ 0 60000 65536"/>
                      <a:gd name="T9" fmla="*/ 0 60000 65536"/>
                      <a:gd name="T10" fmla="*/ 0 60000 65536"/>
                      <a:gd name="T11" fmla="*/ 0 60000 65536"/>
                      <a:gd name="T12" fmla="*/ 0 w 18"/>
                      <a:gd name="T13" fmla="*/ 0 h 74"/>
                      <a:gd name="T14" fmla="*/ 18 w 18"/>
                      <a:gd name="T15" fmla="*/ 74 h 74"/>
                    </a:gdLst>
                    <a:ahLst/>
                    <a:cxnLst>
                      <a:cxn ang="T8">
                        <a:pos x="T0" y="T1"/>
                      </a:cxn>
                      <a:cxn ang="T9">
                        <a:pos x="T2" y="T3"/>
                      </a:cxn>
                      <a:cxn ang="T10">
                        <a:pos x="T4" y="T5"/>
                      </a:cxn>
                      <a:cxn ang="T11">
                        <a:pos x="T6" y="T7"/>
                      </a:cxn>
                    </a:cxnLst>
                    <a:rect l="T12" t="T13" r="T14" b="T15"/>
                    <a:pathLst>
                      <a:path w="18" h="74">
                        <a:moveTo>
                          <a:pt x="15" y="0"/>
                        </a:moveTo>
                        <a:lnTo>
                          <a:pt x="18" y="28"/>
                        </a:lnTo>
                        <a:lnTo>
                          <a:pt x="12" y="50"/>
                        </a:lnTo>
                        <a:lnTo>
                          <a:pt x="0" y="7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94" name="Freeform 307">
                    <a:extLst>
                      <a:ext uri="{FF2B5EF4-FFF2-40B4-BE49-F238E27FC236}">
                        <a16:creationId xmlns:a16="http://schemas.microsoft.com/office/drawing/2014/main" id="{0ED01B2F-F247-4A43-9298-5CF302C54BC5}"/>
                      </a:ext>
                    </a:extLst>
                  </p:cNvPr>
                  <p:cNvSpPr>
                    <a:spLocks/>
                  </p:cNvSpPr>
                  <p:nvPr/>
                </p:nvSpPr>
                <p:spPr bwMode="auto">
                  <a:xfrm>
                    <a:off x="1304" y="1278"/>
                    <a:ext cx="11" cy="14"/>
                  </a:xfrm>
                  <a:custGeom>
                    <a:avLst/>
                    <a:gdLst>
                      <a:gd name="T0" fmla="*/ 3 w 43"/>
                      <a:gd name="T1" fmla="*/ 0 h 55"/>
                      <a:gd name="T2" fmla="*/ 2 w 43"/>
                      <a:gd name="T3" fmla="*/ 2 h 55"/>
                      <a:gd name="T4" fmla="*/ 0 w 43"/>
                      <a:gd name="T5" fmla="*/ 4 h 55"/>
                      <a:gd name="T6" fmla="*/ 0 60000 65536"/>
                      <a:gd name="T7" fmla="*/ 0 60000 65536"/>
                      <a:gd name="T8" fmla="*/ 0 60000 65536"/>
                      <a:gd name="T9" fmla="*/ 0 w 43"/>
                      <a:gd name="T10" fmla="*/ 0 h 55"/>
                      <a:gd name="T11" fmla="*/ 43 w 43"/>
                      <a:gd name="T12" fmla="*/ 55 h 55"/>
                    </a:gdLst>
                    <a:ahLst/>
                    <a:cxnLst>
                      <a:cxn ang="T6">
                        <a:pos x="T0" y="T1"/>
                      </a:cxn>
                      <a:cxn ang="T7">
                        <a:pos x="T2" y="T3"/>
                      </a:cxn>
                      <a:cxn ang="T8">
                        <a:pos x="T4" y="T5"/>
                      </a:cxn>
                    </a:cxnLst>
                    <a:rect l="T9" t="T10" r="T11" b="T12"/>
                    <a:pathLst>
                      <a:path w="43" h="55">
                        <a:moveTo>
                          <a:pt x="43" y="0"/>
                        </a:moveTo>
                        <a:lnTo>
                          <a:pt x="22" y="30"/>
                        </a:lnTo>
                        <a:lnTo>
                          <a:pt x="0" y="5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81" name="Group 308">
                  <a:extLst>
                    <a:ext uri="{FF2B5EF4-FFF2-40B4-BE49-F238E27FC236}">
                      <a16:creationId xmlns:a16="http://schemas.microsoft.com/office/drawing/2014/main" id="{4F703D19-4A7A-4B2E-B930-400154F2842C}"/>
                    </a:ext>
                  </a:extLst>
                </p:cNvPr>
                <p:cNvGrpSpPr>
                  <a:grpSpLocks/>
                </p:cNvGrpSpPr>
                <p:nvPr/>
              </p:nvGrpSpPr>
              <p:grpSpPr bwMode="auto">
                <a:xfrm>
                  <a:off x="1284" y="1204"/>
                  <a:ext cx="162" cy="134"/>
                  <a:chOff x="1284" y="1204"/>
                  <a:chExt cx="162" cy="134"/>
                </a:xfrm>
              </p:grpSpPr>
              <p:sp>
                <p:nvSpPr>
                  <p:cNvPr id="63582" name="Freeform 309">
                    <a:extLst>
                      <a:ext uri="{FF2B5EF4-FFF2-40B4-BE49-F238E27FC236}">
                        <a16:creationId xmlns:a16="http://schemas.microsoft.com/office/drawing/2014/main" id="{58657864-B2CA-4A15-85B1-DFCCB46557E4}"/>
                      </a:ext>
                    </a:extLst>
                  </p:cNvPr>
                  <p:cNvSpPr>
                    <a:spLocks/>
                  </p:cNvSpPr>
                  <p:nvPr/>
                </p:nvSpPr>
                <p:spPr bwMode="auto">
                  <a:xfrm>
                    <a:off x="1383" y="1204"/>
                    <a:ext cx="52" cy="22"/>
                  </a:xfrm>
                  <a:custGeom>
                    <a:avLst/>
                    <a:gdLst>
                      <a:gd name="T0" fmla="*/ 2 w 209"/>
                      <a:gd name="T1" fmla="*/ 1 h 88"/>
                      <a:gd name="T2" fmla="*/ 0 w 209"/>
                      <a:gd name="T3" fmla="*/ 5 h 88"/>
                      <a:gd name="T4" fmla="*/ 2 w 209"/>
                      <a:gd name="T5" fmla="*/ 5 h 88"/>
                      <a:gd name="T6" fmla="*/ 4 w 209"/>
                      <a:gd name="T7" fmla="*/ 6 h 88"/>
                      <a:gd name="T8" fmla="*/ 7 w 209"/>
                      <a:gd name="T9" fmla="*/ 5 h 88"/>
                      <a:gd name="T10" fmla="*/ 9 w 209"/>
                      <a:gd name="T11" fmla="*/ 5 h 88"/>
                      <a:gd name="T12" fmla="*/ 12 w 209"/>
                      <a:gd name="T13" fmla="*/ 4 h 88"/>
                      <a:gd name="T14" fmla="*/ 13 w 209"/>
                      <a:gd name="T15" fmla="*/ 3 h 88"/>
                      <a:gd name="T16" fmla="*/ 13 w 209"/>
                      <a:gd name="T17" fmla="*/ 1 h 88"/>
                      <a:gd name="T18" fmla="*/ 13 w 209"/>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88"/>
                      <a:gd name="T32" fmla="*/ 209 w 209"/>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88">
                        <a:moveTo>
                          <a:pt x="38" y="26"/>
                        </a:moveTo>
                        <a:lnTo>
                          <a:pt x="0" y="75"/>
                        </a:lnTo>
                        <a:lnTo>
                          <a:pt x="28" y="84"/>
                        </a:lnTo>
                        <a:lnTo>
                          <a:pt x="61" y="88"/>
                        </a:lnTo>
                        <a:lnTo>
                          <a:pt x="111" y="85"/>
                        </a:lnTo>
                        <a:lnTo>
                          <a:pt x="154" y="75"/>
                        </a:lnTo>
                        <a:lnTo>
                          <a:pt x="187" y="63"/>
                        </a:lnTo>
                        <a:lnTo>
                          <a:pt x="206" y="47"/>
                        </a:lnTo>
                        <a:lnTo>
                          <a:pt x="209" y="25"/>
                        </a:lnTo>
                        <a:lnTo>
                          <a:pt x="20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83" name="Freeform 310">
                    <a:extLst>
                      <a:ext uri="{FF2B5EF4-FFF2-40B4-BE49-F238E27FC236}">
                        <a16:creationId xmlns:a16="http://schemas.microsoft.com/office/drawing/2014/main" id="{DCC7FBFE-F83E-4B80-A11F-57812467678E}"/>
                      </a:ext>
                    </a:extLst>
                  </p:cNvPr>
                  <p:cNvSpPr>
                    <a:spLocks/>
                  </p:cNvSpPr>
                  <p:nvPr/>
                </p:nvSpPr>
                <p:spPr bwMode="auto">
                  <a:xfrm>
                    <a:off x="1392" y="1272"/>
                    <a:ext cx="28" cy="31"/>
                  </a:xfrm>
                  <a:custGeom>
                    <a:avLst/>
                    <a:gdLst>
                      <a:gd name="T0" fmla="*/ 0 w 110"/>
                      <a:gd name="T1" fmla="*/ 0 h 123"/>
                      <a:gd name="T2" fmla="*/ 3 w 110"/>
                      <a:gd name="T3" fmla="*/ 1 h 123"/>
                      <a:gd name="T4" fmla="*/ 6 w 110"/>
                      <a:gd name="T5" fmla="*/ 2 h 123"/>
                      <a:gd name="T6" fmla="*/ 7 w 110"/>
                      <a:gd name="T7" fmla="*/ 3 h 123"/>
                      <a:gd name="T8" fmla="*/ 7 w 110"/>
                      <a:gd name="T9" fmla="*/ 5 h 123"/>
                      <a:gd name="T10" fmla="*/ 7 w 110"/>
                      <a:gd name="T11" fmla="*/ 6 h 123"/>
                      <a:gd name="T12" fmla="*/ 7 w 110"/>
                      <a:gd name="T13" fmla="*/ 8 h 123"/>
                      <a:gd name="T14" fmla="*/ 0 60000 65536"/>
                      <a:gd name="T15" fmla="*/ 0 60000 65536"/>
                      <a:gd name="T16" fmla="*/ 0 60000 65536"/>
                      <a:gd name="T17" fmla="*/ 0 60000 65536"/>
                      <a:gd name="T18" fmla="*/ 0 60000 65536"/>
                      <a:gd name="T19" fmla="*/ 0 60000 65536"/>
                      <a:gd name="T20" fmla="*/ 0 60000 65536"/>
                      <a:gd name="T21" fmla="*/ 0 w 110"/>
                      <a:gd name="T22" fmla="*/ 0 h 123"/>
                      <a:gd name="T23" fmla="*/ 110 w 110"/>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23">
                        <a:moveTo>
                          <a:pt x="0" y="0"/>
                        </a:moveTo>
                        <a:lnTo>
                          <a:pt x="42" y="12"/>
                        </a:lnTo>
                        <a:lnTo>
                          <a:pt x="85" y="24"/>
                        </a:lnTo>
                        <a:lnTo>
                          <a:pt x="101" y="46"/>
                        </a:lnTo>
                        <a:lnTo>
                          <a:pt x="109" y="72"/>
                        </a:lnTo>
                        <a:lnTo>
                          <a:pt x="110" y="98"/>
                        </a:lnTo>
                        <a:lnTo>
                          <a:pt x="107" y="1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84" name="Freeform 311">
                    <a:extLst>
                      <a:ext uri="{FF2B5EF4-FFF2-40B4-BE49-F238E27FC236}">
                        <a16:creationId xmlns:a16="http://schemas.microsoft.com/office/drawing/2014/main" id="{A8EC28AB-2DC3-4AE2-9123-5836B26AA9A7}"/>
                      </a:ext>
                    </a:extLst>
                  </p:cNvPr>
                  <p:cNvSpPr>
                    <a:spLocks/>
                  </p:cNvSpPr>
                  <p:nvPr/>
                </p:nvSpPr>
                <p:spPr bwMode="auto">
                  <a:xfrm>
                    <a:off x="1372" y="1272"/>
                    <a:ext cx="40" cy="16"/>
                  </a:xfrm>
                  <a:custGeom>
                    <a:avLst/>
                    <a:gdLst>
                      <a:gd name="T0" fmla="*/ 10 w 160"/>
                      <a:gd name="T1" fmla="*/ 2 h 62"/>
                      <a:gd name="T2" fmla="*/ 9 w 160"/>
                      <a:gd name="T3" fmla="*/ 3 h 62"/>
                      <a:gd name="T4" fmla="*/ 7 w 160"/>
                      <a:gd name="T5" fmla="*/ 3 h 62"/>
                      <a:gd name="T6" fmla="*/ 5 w 160"/>
                      <a:gd name="T7" fmla="*/ 4 h 62"/>
                      <a:gd name="T8" fmla="*/ 3 w 160"/>
                      <a:gd name="T9" fmla="*/ 4 h 62"/>
                      <a:gd name="T10" fmla="*/ 1 w 160"/>
                      <a:gd name="T11" fmla="*/ 4 h 62"/>
                      <a:gd name="T12" fmla="*/ 0 w 160"/>
                      <a:gd name="T13" fmla="*/ 3 h 62"/>
                      <a:gd name="T14" fmla="*/ 1 w 160"/>
                      <a:gd name="T15" fmla="*/ 2 h 62"/>
                      <a:gd name="T16" fmla="*/ 2 w 160"/>
                      <a:gd name="T17" fmla="*/ 1 h 62"/>
                      <a:gd name="T18" fmla="*/ 3 w 160"/>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62"/>
                      <a:gd name="T32" fmla="*/ 160 w 16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62">
                        <a:moveTo>
                          <a:pt x="160" y="26"/>
                        </a:moveTo>
                        <a:lnTo>
                          <a:pt x="145" y="41"/>
                        </a:lnTo>
                        <a:lnTo>
                          <a:pt x="120" y="51"/>
                        </a:lnTo>
                        <a:lnTo>
                          <a:pt x="87" y="59"/>
                        </a:lnTo>
                        <a:lnTo>
                          <a:pt x="50" y="62"/>
                        </a:lnTo>
                        <a:lnTo>
                          <a:pt x="21" y="55"/>
                        </a:lnTo>
                        <a:lnTo>
                          <a:pt x="0" y="46"/>
                        </a:lnTo>
                        <a:lnTo>
                          <a:pt x="14" y="28"/>
                        </a:lnTo>
                        <a:lnTo>
                          <a:pt x="31" y="13"/>
                        </a:lnTo>
                        <a:lnTo>
                          <a:pt x="5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85" name="Freeform 312">
                    <a:extLst>
                      <a:ext uri="{FF2B5EF4-FFF2-40B4-BE49-F238E27FC236}">
                        <a16:creationId xmlns:a16="http://schemas.microsoft.com/office/drawing/2014/main" id="{958181BC-69D1-4390-972F-0EEBB0310923}"/>
                      </a:ext>
                    </a:extLst>
                  </p:cNvPr>
                  <p:cNvSpPr>
                    <a:spLocks/>
                  </p:cNvSpPr>
                  <p:nvPr/>
                </p:nvSpPr>
                <p:spPr bwMode="auto">
                  <a:xfrm>
                    <a:off x="1329" y="1296"/>
                    <a:ext cx="34" cy="20"/>
                  </a:xfrm>
                  <a:custGeom>
                    <a:avLst/>
                    <a:gdLst>
                      <a:gd name="T0" fmla="*/ 3 w 137"/>
                      <a:gd name="T1" fmla="*/ 0 h 77"/>
                      <a:gd name="T2" fmla="*/ 0 w 137"/>
                      <a:gd name="T3" fmla="*/ 3 h 77"/>
                      <a:gd name="T4" fmla="*/ 2 w 137"/>
                      <a:gd name="T5" fmla="*/ 4 h 77"/>
                      <a:gd name="T6" fmla="*/ 4 w 137"/>
                      <a:gd name="T7" fmla="*/ 5 h 77"/>
                      <a:gd name="T8" fmla="*/ 5 w 137"/>
                      <a:gd name="T9" fmla="*/ 5 h 77"/>
                      <a:gd name="T10" fmla="*/ 7 w 137"/>
                      <a:gd name="T11" fmla="*/ 5 h 77"/>
                      <a:gd name="T12" fmla="*/ 8 w 137"/>
                      <a:gd name="T13" fmla="*/ 3 h 77"/>
                      <a:gd name="T14" fmla="*/ 0 60000 65536"/>
                      <a:gd name="T15" fmla="*/ 0 60000 65536"/>
                      <a:gd name="T16" fmla="*/ 0 60000 65536"/>
                      <a:gd name="T17" fmla="*/ 0 60000 65536"/>
                      <a:gd name="T18" fmla="*/ 0 60000 65536"/>
                      <a:gd name="T19" fmla="*/ 0 60000 65536"/>
                      <a:gd name="T20" fmla="*/ 0 60000 65536"/>
                      <a:gd name="T21" fmla="*/ 0 w 137"/>
                      <a:gd name="T22" fmla="*/ 0 h 77"/>
                      <a:gd name="T23" fmla="*/ 137 w 137"/>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77">
                        <a:moveTo>
                          <a:pt x="50" y="0"/>
                        </a:moveTo>
                        <a:lnTo>
                          <a:pt x="0" y="43"/>
                        </a:lnTo>
                        <a:lnTo>
                          <a:pt x="31" y="63"/>
                        </a:lnTo>
                        <a:lnTo>
                          <a:pt x="59" y="72"/>
                        </a:lnTo>
                        <a:lnTo>
                          <a:pt x="88" y="77"/>
                        </a:lnTo>
                        <a:lnTo>
                          <a:pt x="112" y="71"/>
                        </a:lnTo>
                        <a:lnTo>
                          <a:pt x="137" y="4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86" name="Freeform 313">
                    <a:extLst>
                      <a:ext uri="{FF2B5EF4-FFF2-40B4-BE49-F238E27FC236}">
                        <a16:creationId xmlns:a16="http://schemas.microsoft.com/office/drawing/2014/main" id="{399A2E78-0134-4D3D-A0B0-700DD2B601A8}"/>
                      </a:ext>
                    </a:extLst>
                  </p:cNvPr>
                  <p:cNvSpPr>
                    <a:spLocks/>
                  </p:cNvSpPr>
                  <p:nvPr/>
                </p:nvSpPr>
                <p:spPr bwMode="auto">
                  <a:xfrm>
                    <a:off x="1284" y="1312"/>
                    <a:ext cx="9" cy="26"/>
                  </a:xfrm>
                  <a:custGeom>
                    <a:avLst/>
                    <a:gdLst>
                      <a:gd name="T0" fmla="*/ 2 w 38"/>
                      <a:gd name="T1" fmla="*/ 0 h 105"/>
                      <a:gd name="T2" fmla="*/ 1 w 38"/>
                      <a:gd name="T3" fmla="*/ 1 h 105"/>
                      <a:gd name="T4" fmla="*/ 0 w 38"/>
                      <a:gd name="T5" fmla="*/ 2 h 105"/>
                      <a:gd name="T6" fmla="*/ 0 w 38"/>
                      <a:gd name="T7" fmla="*/ 4 h 105"/>
                      <a:gd name="T8" fmla="*/ 0 w 38"/>
                      <a:gd name="T9" fmla="*/ 6 h 105"/>
                      <a:gd name="T10" fmla="*/ 0 60000 65536"/>
                      <a:gd name="T11" fmla="*/ 0 60000 65536"/>
                      <a:gd name="T12" fmla="*/ 0 60000 65536"/>
                      <a:gd name="T13" fmla="*/ 0 60000 65536"/>
                      <a:gd name="T14" fmla="*/ 0 60000 65536"/>
                      <a:gd name="T15" fmla="*/ 0 w 38"/>
                      <a:gd name="T16" fmla="*/ 0 h 105"/>
                      <a:gd name="T17" fmla="*/ 38 w 38"/>
                      <a:gd name="T18" fmla="*/ 105 h 105"/>
                    </a:gdLst>
                    <a:ahLst/>
                    <a:cxnLst>
                      <a:cxn ang="T10">
                        <a:pos x="T0" y="T1"/>
                      </a:cxn>
                      <a:cxn ang="T11">
                        <a:pos x="T2" y="T3"/>
                      </a:cxn>
                      <a:cxn ang="T12">
                        <a:pos x="T4" y="T5"/>
                      </a:cxn>
                      <a:cxn ang="T13">
                        <a:pos x="T6" y="T7"/>
                      </a:cxn>
                      <a:cxn ang="T14">
                        <a:pos x="T8" y="T9"/>
                      </a:cxn>
                    </a:cxnLst>
                    <a:rect l="T15" t="T16" r="T17" b="T18"/>
                    <a:pathLst>
                      <a:path w="38" h="105">
                        <a:moveTo>
                          <a:pt x="38" y="0"/>
                        </a:moveTo>
                        <a:lnTo>
                          <a:pt x="19" y="15"/>
                        </a:lnTo>
                        <a:lnTo>
                          <a:pt x="5" y="38"/>
                        </a:lnTo>
                        <a:lnTo>
                          <a:pt x="0" y="68"/>
                        </a:lnTo>
                        <a:lnTo>
                          <a:pt x="7" y="10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87" name="Freeform 314">
                    <a:extLst>
                      <a:ext uri="{FF2B5EF4-FFF2-40B4-BE49-F238E27FC236}">
                        <a16:creationId xmlns:a16="http://schemas.microsoft.com/office/drawing/2014/main" id="{95FCC941-2503-4839-BADC-227E1BAEABE5}"/>
                      </a:ext>
                    </a:extLst>
                  </p:cNvPr>
                  <p:cNvSpPr>
                    <a:spLocks/>
                  </p:cNvSpPr>
                  <p:nvPr/>
                </p:nvSpPr>
                <p:spPr bwMode="auto">
                  <a:xfrm>
                    <a:off x="1420" y="1255"/>
                    <a:ext cx="26" cy="21"/>
                  </a:xfrm>
                  <a:custGeom>
                    <a:avLst/>
                    <a:gdLst>
                      <a:gd name="T0" fmla="*/ 0 w 106"/>
                      <a:gd name="T1" fmla="*/ 0 h 83"/>
                      <a:gd name="T2" fmla="*/ 0 w 106"/>
                      <a:gd name="T3" fmla="*/ 2 h 83"/>
                      <a:gd name="T4" fmla="*/ 0 w 106"/>
                      <a:gd name="T5" fmla="*/ 3 h 83"/>
                      <a:gd name="T6" fmla="*/ 1 w 106"/>
                      <a:gd name="T7" fmla="*/ 4 h 83"/>
                      <a:gd name="T8" fmla="*/ 2 w 106"/>
                      <a:gd name="T9" fmla="*/ 4 h 83"/>
                      <a:gd name="T10" fmla="*/ 3 w 106"/>
                      <a:gd name="T11" fmla="*/ 5 h 83"/>
                      <a:gd name="T12" fmla="*/ 5 w 106"/>
                      <a:gd name="T13" fmla="*/ 5 h 83"/>
                      <a:gd name="T14" fmla="*/ 6 w 106"/>
                      <a:gd name="T15" fmla="*/ 5 h 83"/>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83"/>
                      <a:gd name="T26" fmla="*/ 106 w 106"/>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83">
                        <a:moveTo>
                          <a:pt x="6" y="0"/>
                        </a:moveTo>
                        <a:lnTo>
                          <a:pt x="0" y="25"/>
                        </a:lnTo>
                        <a:lnTo>
                          <a:pt x="2" y="43"/>
                        </a:lnTo>
                        <a:lnTo>
                          <a:pt x="13" y="56"/>
                        </a:lnTo>
                        <a:lnTo>
                          <a:pt x="33" y="69"/>
                        </a:lnTo>
                        <a:lnTo>
                          <a:pt x="58" y="78"/>
                        </a:lnTo>
                        <a:lnTo>
                          <a:pt x="81" y="83"/>
                        </a:lnTo>
                        <a:lnTo>
                          <a:pt x="106" y="7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sp>
        <p:nvSpPr>
          <p:cNvPr id="63533" name="Rectangle 315">
            <a:extLst>
              <a:ext uri="{FF2B5EF4-FFF2-40B4-BE49-F238E27FC236}">
                <a16:creationId xmlns:a16="http://schemas.microsoft.com/office/drawing/2014/main" id="{E90AF8E6-B2D5-415D-A3A3-47A0B107FF1C}"/>
              </a:ext>
            </a:extLst>
          </p:cNvPr>
          <p:cNvSpPr>
            <a:spLocks noChangeArrowheads="1"/>
          </p:cNvSpPr>
          <p:nvPr/>
        </p:nvSpPr>
        <p:spPr bwMode="auto">
          <a:xfrm>
            <a:off x="6632576" y="574675"/>
            <a:ext cx="8096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7452" name="Rectangle 316">
            <a:extLst>
              <a:ext uri="{FF2B5EF4-FFF2-40B4-BE49-F238E27FC236}">
                <a16:creationId xmlns:a16="http://schemas.microsoft.com/office/drawing/2014/main" id="{82BD5C9D-FD69-4454-8D78-394E9AB9BB3E}"/>
              </a:ext>
            </a:extLst>
          </p:cNvPr>
          <p:cNvSpPr>
            <a:spLocks noChangeArrowheads="1"/>
          </p:cNvSpPr>
          <p:nvPr/>
        </p:nvSpPr>
        <p:spPr bwMode="auto">
          <a:xfrm>
            <a:off x="6724651" y="641350"/>
            <a:ext cx="629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Plíce</a:t>
            </a:r>
            <a:endParaRPr lang="cs-CZ" altLang="en-US" sz="2400">
              <a:latin typeface="Times New Roman" panose="02020603050405020304" pitchFamily="18" charset="0"/>
            </a:endParaRPr>
          </a:p>
        </p:txBody>
      </p:sp>
      <p:sp>
        <p:nvSpPr>
          <p:cNvPr id="63535" name="Rectangle 317">
            <a:extLst>
              <a:ext uri="{FF2B5EF4-FFF2-40B4-BE49-F238E27FC236}">
                <a16:creationId xmlns:a16="http://schemas.microsoft.com/office/drawing/2014/main" id="{5DCD5358-8B84-4D16-B71E-8B50691F7215}"/>
              </a:ext>
            </a:extLst>
          </p:cNvPr>
          <p:cNvSpPr>
            <a:spLocks noChangeArrowheads="1"/>
          </p:cNvSpPr>
          <p:nvPr/>
        </p:nvSpPr>
        <p:spPr bwMode="auto">
          <a:xfrm>
            <a:off x="3497263" y="530225"/>
            <a:ext cx="6778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7454" name="Rectangle 318">
            <a:extLst>
              <a:ext uri="{FF2B5EF4-FFF2-40B4-BE49-F238E27FC236}">
                <a16:creationId xmlns:a16="http://schemas.microsoft.com/office/drawing/2014/main" id="{01AE8370-AD60-458B-A8A2-FE00EA0E73DA}"/>
              </a:ext>
            </a:extLst>
          </p:cNvPr>
          <p:cNvSpPr>
            <a:spLocks noChangeArrowheads="1"/>
          </p:cNvSpPr>
          <p:nvPr/>
        </p:nvSpPr>
        <p:spPr bwMode="auto">
          <a:xfrm>
            <a:off x="3589339" y="596900"/>
            <a:ext cx="49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GIT</a:t>
            </a:r>
            <a:endParaRPr lang="cs-CZ" altLang="en-US" sz="2400">
              <a:latin typeface="Times New Roman" panose="02020603050405020304" pitchFamily="18" charset="0"/>
            </a:endParaRPr>
          </a:p>
        </p:txBody>
      </p:sp>
      <p:sp>
        <p:nvSpPr>
          <p:cNvPr id="63537" name="Rectangle 319">
            <a:extLst>
              <a:ext uri="{FF2B5EF4-FFF2-40B4-BE49-F238E27FC236}">
                <a16:creationId xmlns:a16="http://schemas.microsoft.com/office/drawing/2014/main" id="{71A75825-D347-483B-8C1C-1450AF274A55}"/>
              </a:ext>
            </a:extLst>
          </p:cNvPr>
          <p:cNvSpPr>
            <a:spLocks noChangeArrowheads="1"/>
          </p:cNvSpPr>
          <p:nvPr/>
        </p:nvSpPr>
        <p:spPr bwMode="auto">
          <a:xfrm>
            <a:off x="8812213" y="982664"/>
            <a:ext cx="11493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7456" name="Rectangle 320">
            <a:extLst>
              <a:ext uri="{FF2B5EF4-FFF2-40B4-BE49-F238E27FC236}">
                <a16:creationId xmlns:a16="http://schemas.microsoft.com/office/drawing/2014/main" id="{4826C774-41C5-4962-B31F-E169F6D3A00B}"/>
              </a:ext>
            </a:extLst>
          </p:cNvPr>
          <p:cNvSpPr>
            <a:spLocks noChangeArrowheads="1"/>
          </p:cNvSpPr>
          <p:nvPr/>
        </p:nvSpPr>
        <p:spPr bwMode="auto">
          <a:xfrm>
            <a:off x="8904289" y="1049338"/>
            <a:ext cx="973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Ledviny</a:t>
            </a:r>
            <a:endParaRPr lang="cs-CZ" altLang="en-US" sz="2400">
              <a:latin typeface="Times New Roman" panose="02020603050405020304" pitchFamily="18" charset="0"/>
            </a:endParaRPr>
          </a:p>
        </p:txBody>
      </p:sp>
      <p:grpSp>
        <p:nvGrpSpPr>
          <p:cNvPr id="347412" name="Group 321">
            <a:extLst>
              <a:ext uri="{FF2B5EF4-FFF2-40B4-BE49-F238E27FC236}">
                <a16:creationId xmlns:a16="http://schemas.microsoft.com/office/drawing/2014/main" id="{0EEA891B-0799-463D-989A-E3A8E3E64A85}"/>
              </a:ext>
            </a:extLst>
          </p:cNvPr>
          <p:cNvGrpSpPr>
            <a:grpSpLocks/>
          </p:cNvGrpSpPr>
          <p:nvPr/>
        </p:nvGrpSpPr>
        <p:grpSpPr bwMode="auto">
          <a:xfrm>
            <a:off x="2393951" y="1468438"/>
            <a:ext cx="525463" cy="400050"/>
            <a:chOff x="570" y="924"/>
            <a:chExt cx="331" cy="252"/>
          </a:xfrm>
        </p:grpSpPr>
        <p:sp>
          <p:nvSpPr>
            <p:cNvPr id="63574" name="Freeform 322">
              <a:extLst>
                <a:ext uri="{FF2B5EF4-FFF2-40B4-BE49-F238E27FC236}">
                  <a16:creationId xmlns:a16="http://schemas.microsoft.com/office/drawing/2014/main" id="{358BA9D1-558E-4A7D-B319-F81D1DBC8D92}"/>
                </a:ext>
              </a:extLst>
            </p:cNvPr>
            <p:cNvSpPr>
              <a:spLocks/>
            </p:cNvSpPr>
            <p:nvPr/>
          </p:nvSpPr>
          <p:spPr bwMode="auto">
            <a:xfrm>
              <a:off x="647" y="977"/>
              <a:ext cx="254" cy="199"/>
            </a:xfrm>
            <a:custGeom>
              <a:avLst/>
              <a:gdLst>
                <a:gd name="T0" fmla="*/ 240 w 254"/>
                <a:gd name="T1" fmla="*/ 199 h 199"/>
                <a:gd name="T2" fmla="*/ 254 w 254"/>
                <a:gd name="T3" fmla="*/ 180 h 199"/>
                <a:gd name="T4" fmla="*/ 14 w 254"/>
                <a:gd name="T5" fmla="*/ 0 h 199"/>
                <a:gd name="T6" fmla="*/ 0 w 254"/>
                <a:gd name="T7" fmla="*/ 19 h 199"/>
                <a:gd name="T8" fmla="*/ 240 w 254"/>
                <a:gd name="T9" fmla="*/ 199 h 199"/>
                <a:gd name="T10" fmla="*/ 0 60000 65536"/>
                <a:gd name="T11" fmla="*/ 0 60000 65536"/>
                <a:gd name="T12" fmla="*/ 0 60000 65536"/>
                <a:gd name="T13" fmla="*/ 0 60000 65536"/>
                <a:gd name="T14" fmla="*/ 0 60000 65536"/>
                <a:gd name="T15" fmla="*/ 0 w 254"/>
                <a:gd name="T16" fmla="*/ 0 h 199"/>
                <a:gd name="T17" fmla="*/ 254 w 254"/>
                <a:gd name="T18" fmla="*/ 199 h 199"/>
              </a:gdLst>
              <a:ahLst/>
              <a:cxnLst>
                <a:cxn ang="T10">
                  <a:pos x="T0" y="T1"/>
                </a:cxn>
                <a:cxn ang="T11">
                  <a:pos x="T2" y="T3"/>
                </a:cxn>
                <a:cxn ang="T12">
                  <a:pos x="T4" y="T5"/>
                </a:cxn>
                <a:cxn ang="T13">
                  <a:pos x="T6" y="T7"/>
                </a:cxn>
                <a:cxn ang="T14">
                  <a:pos x="T8" y="T9"/>
                </a:cxn>
              </a:cxnLst>
              <a:rect l="T15" t="T16" r="T17" b="T18"/>
              <a:pathLst>
                <a:path w="254" h="199">
                  <a:moveTo>
                    <a:pt x="240" y="199"/>
                  </a:moveTo>
                  <a:lnTo>
                    <a:pt x="254" y="180"/>
                  </a:lnTo>
                  <a:lnTo>
                    <a:pt x="14" y="0"/>
                  </a:lnTo>
                  <a:lnTo>
                    <a:pt x="0" y="19"/>
                  </a:lnTo>
                  <a:lnTo>
                    <a:pt x="240"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75" name="Freeform 323">
              <a:extLst>
                <a:ext uri="{FF2B5EF4-FFF2-40B4-BE49-F238E27FC236}">
                  <a16:creationId xmlns:a16="http://schemas.microsoft.com/office/drawing/2014/main" id="{A0B188FE-BD56-4812-9A9E-5B8684DF4BAB}"/>
                </a:ext>
              </a:extLst>
            </p:cNvPr>
            <p:cNvSpPr>
              <a:spLocks/>
            </p:cNvSpPr>
            <p:nvPr/>
          </p:nvSpPr>
          <p:spPr bwMode="auto">
            <a:xfrm>
              <a:off x="570" y="924"/>
              <a:ext cx="118" cy="106"/>
            </a:xfrm>
            <a:custGeom>
              <a:avLst/>
              <a:gdLst>
                <a:gd name="T0" fmla="*/ 118 w 118"/>
                <a:gd name="T1" fmla="*/ 21 h 106"/>
                <a:gd name="T2" fmla="*/ 0 w 118"/>
                <a:gd name="T3" fmla="*/ 0 h 106"/>
                <a:gd name="T4" fmla="*/ 54 w 118"/>
                <a:gd name="T5" fmla="*/ 106 h 106"/>
                <a:gd name="T6" fmla="*/ 118 w 118"/>
                <a:gd name="T7" fmla="*/ 21 h 106"/>
                <a:gd name="T8" fmla="*/ 0 60000 65536"/>
                <a:gd name="T9" fmla="*/ 0 60000 65536"/>
                <a:gd name="T10" fmla="*/ 0 60000 65536"/>
                <a:gd name="T11" fmla="*/ 0 60000 65536"/>
                <a:gd name="T12" fmla="*/ 0 w 118"/>
                <a:gd name="T13" fmla="*/ 0 h 106"/>
                <a:gd name="T14" fmla="*/ 118 w 118"/>
                <a:gd name="T15" fmla="*/ 106 h 106"/>
              </a:gdLst>
              <a:ahLst/>
              <a:cxnLst>
                <a:cxn ang="T8">
                  <a:pos x="T0" y="T1"/>
                </a:cxn>
                <a:cxn ang="T9">
                  <a:pos x="T2" y="T3"/>
                </a:cxn>
                <a:cxn ang="T10">
                  <a:pos x="T4" y="T5"/>
                </a:cxn>
                <a:cxn ang="T11">
                  <a:pos x="T6" y="T7"/>
                </a:cxn>
              </a:cxnLst>
              <a:rect l="T12" t="T13" r="T14" b="T15"/>
              <a:pathLst>
                <a:path w="118" h="106">
                  <a:moveTo>
                    <a:pt x="118" y="21"/>
                  </a:moveTo>
                  <a:lnTo>
                    <a:pt x="0" y="0"/>
                  </a:lnTo>
                  <a:lnTo>
                    <a:pt x="54" y="106"/>
                  </a:lnTo>
                  <a:lnTo>
                    <a:pt x="1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13" name="Group 324">
            <a:extLst>
              <a:ext uri="{FF2B5EF4-FFF2-40B4-BE49-F238E27FC236}">
                <a16:creationId xmlns:a16="http://schemas.microsoft.com/office/drawing/2014/main" id="{1C1F6D00-1734-440B-9A6A-E47335A28699}"/>
              </a:ext>
            </a:extLst>
          </p:cNvPr>
          <p:cNvGrpSpPr>
            <a:grpSpLocks/>
          </p:cNvGrpSpPr>
          <p:nvPr/>
        </p:nvGrpSpPr>
        <p:grpSpPr bwMode="auto">
          <a:xfrm>
            <a:off x="3429000" y="182563"/>
            <a:ext cx="1111250" cy="577850"/>
            <a:chOff x="1222" y="114"/>
            <a:chExt cx="700" cy="364"/>
          </a:xfrm>
        </p:grpSpPr>
        <p:sp>
          <p:nvSpPr>
            <p:cNvPr id="63572" name="Freeform 325">
              <a:extLst>
                <a:ext uri="{FF2B5EF4-FFF2-40B4-BE49-F238E27FC236}">
                  <a16:creationId xmlns:a16="http://schemas.microsoft.com/office/drawing/2014/main" id="{5355DF05-9336-43C3-9A26-1F0FBD871FFE}"/>
                </a:ext>
              </a:extLst>
            </p:cNvPr>
            <p:cNvSpPr>
              <a:spLocks/>
            </p:cNvSpPr>
            <p:nvPr/>
          </p:nvSpPr>
          <p:spPr bwMode="auto">
            <a:xfrm>
              <a:off x="1222" y="114"/>
              <a:ext cx="613" cy="328"/>
            </a:xfrm>
            <a:custGeom>
              <a:avLst/>
              <a:gdLst>
                <a:gd name="T0" fmla="*/ 11 w 613"/>
                <a:gd name="T1" fmla="*/ 0 h 328"/>
                <a:gd name="T2" fmla="*/ 0 w 613"/>
                <a:gd name="T3" fmla="*/ 21 h 328"/>
                <a:gd name="T4" fmla="*/ 602 w 613"/>
                <a:gd name="T5" fmla="*/ 328 h 328"/>
                <a:gd name="T6" fmla="*/ 613 w 613"/>
                <a:gd name="T7" fmla="*/ 307 h 328"/>
                <a:gd name="T8" fmla="*/ 11 w 613"/>
                <a:gd name="T9" fmla="*/ 0 h 328"/>
                <a:gd name="T10" fmla="*/ 0 60000 65536"/>
                <a:gd name="T11" fmla="*/ 0 60000 65536"/>
                <a:gd name="T12" fmla="*/ 0 60000 65536"/>
                <a:gd name="T13" fmla="*/ 0 60000 65536"/>
                <a:gd name="T14" fmla="*/ 0 60000 65536"/>
                <a:gd name="T15" fmla="*/ 0 w 613"/>
                <a:gd name="T16" fmla="*/ 0 h 328"/>
                <a:gd name="T17" fmla="*/ 613 w 613"/>
                <a:gd name="T18" fmla="*/ 328 h 328"/>
              </a:gdLst>
              <a:ahLst/>
              <a:cxnLst>
                <a:cxn ang="T10">
                  <a:pos x="T0" y="T1"/>
                </a:cxn>
                <a:cxn ang="T11">
                  <a:pos x="T2" y="T3"/>
                </a:cxn>
                <a:cxn ang="T12">
                  <a:pos x="T4" y="T5"/>
                </a:cxn>
                <a:cxn ang="T13">
                  <a:pos x="T6" y="T7"/>
                </a:cxn>
                <a:cxn ang="T14">
                  <a:pos x="T8" y="T9"/>
                </a:cxn>
              </a:cxnLst>
              <a:rect l="T15" t="T16" r="T17" b="T18"/>
              <a:pathLst>
                <a:path w="613" h="328">
                  <a:moveTo>
                    <a:pt x="11" y="0"/>
                  </a:moveTo>
                  <a:lnTo>
                    <a:pt x="0" y="21"/>
                  </a:lnTo>
                  <a:lnTo>
                    <a:pt x="602" y="328"/>
                  </a:lnTo>
                  <a:lnTo>
                    <a:pt x="613" y="30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73" name="Freeform 326">
              <a:extLst>
                <a:ext uri="{FF2B5EF4-FFF2-40B4-BE49-F238E27FC236}">
                  <a16:creationId xmlns:a16="http://schemas.microsoft.com/office/drawing/2014/main" id="{5CC981BF-DCD4-404F-9BFA-DB483F373D74}"/>
                </a:ext>
              </a:extLst>
            </p:cNvPr>
            <p:cNvSpPr>
              <a:spLocks/>
            </p:cNvSpPr>
            <p:nvPr/>
          </p:nvSpPr>
          <p:spPr bwMode="auto">
            <a:xfrm>
              <a:off x="1802" y="382"/>
              <a:ext cx="120" cy="96"/>
            </a:xfrm>
            <a:custGeom>
              <a:avLst/>
              <a:gdLst>
                <a:gd name="T0" fmla="*/ 0 w 120"/>
                <a:gd name="T1" fmla="*/ 95 h 96"/>
                <a:gd name="T2" fmla="*/ 120 w 120"/>
                <a:gd name="T3" fmla="*/ 96 h 96"/>
                <a:gd name="T4" fmla="*/ 49 w 120"/>
                <a:gd name="T5" fmla="*/ 0 h 96"/>
                <a:gd name="T6" fmla="*/ 0 w 120"/>
                <a:gd name="T7" fmla="*/ 95 h 96"/>
                <a:gd name="T8" fmla="*/ 0 60000 65536"/>
                <a:gd name="T9" fmla="*/ 0 60000 65536"/>
                <a:gd name="T10" fmla="*/ 0 60000 65536"/>
                <a:gd name="T11" fmla="*/ 0 60000 65536"/>
                <a:gd name="T12" fmla="*/ 0 w 120"/>
                <a:gd name="T13" fmla="*/ 0 h 96"/>
                <a:gd name="T14" fmla="*/ 120 w 120"/>
                <a:gd name="T15" fmla="*/ 96 h 96"/>
              </a:gdLst>
              <a:ahLst/>
              <a:cxnLst>
                <a:cxn ang="T8">
                  <a:pos x="T0" y="T1"/>
                </a:cxn>
                <a:cxn ang="T9">
                  <a:pos x="T2" y="T3"/>
                </a:cxn>
                <a:cxn ang="T10">
                  <a:pos x="T4" y="T5"/>
                </a:cxn>
                <a:cxn ang="T11">
                  <a:pos x="T6" y="T7"/>
                </a:cxn>
              </a:cxnLst>
              <a:rect l="T12" t="T13" r="T14" b="T15"/>
              <a:pathLst>
                <a:path w="120" h="96">
                  <a:moveTo>
                    <a:pt x="0" y="95"/>
                  </a:moveTo>
                  <a:lnTo>
                    <a:pt x="120" y="96"/>
                  </a:lnTo>
                  <a:lnTo>
                    <a:pt x="49" y="0"/>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14" name="Group 327">
            <a:extLst>
              <a:ext uri="{FF2B5EF4-FFF2-40B4-BE49-F238E27FC236}">
                <a16:creationId xmlns:a16="http://schemas.microsoft.com/office/drawing/2014/main" id="{62A6D771-6D96-44B1-A999-3E0D79CE2C82}"/>
              </a:ext>
            </a:extLst>
          </p:cNvPr>
          <p:cNvGrpSpPr>
            <a:grpSpLocks/>
          </p:cNvGrpSpPr>
          <p:nvPr/>
        </p:nvGrpSpPr>
        <p:grpSpPr bwMode="auto">
          <a:xfrm>
            <a:off x="8374064" y="161925"/>
            <a:ext cx="1235075" cy="793750"/>
            <a:chOff x="4337" y="101"/>
            <a:chExt cx="778" cy="500"/>
          </a:xfrm>
        </p:grpSpPr>
        <p:sp>
          <p:nvSpPr>
            <p:cNvPr id="63570" name="Freeform 328">
              <a:extLst>
                <a:ext uri="{FF2B5EF4-FFF2-40B4-BE49-F238E27FC236}">
                  <a16:creationId xmlns:a16="http://schemas.microsoft.com/office/drawing/2014/main" id="{A4551AB7-C7E5-465A-BE19-5EF00B836D9D}"/>
                </a:ext>
              </a:extLst>
            </p:cNvPr>
            <p:cNvSpPr>
              <a:spLocks/>
            </p:cNvSpPr>
            <p:nvPr/>
          </p:nvSpPr>
          <p:spPr bwMode="auto">
            <a:xfrm>
              <a:off x="4337" y="146"/>
              <a:ext cx="697" cy="455"/>
            </a:xfrm>
            <a:custGeom>
              <a:avLst/>
              <a:gdLst>
                <a:gd name="T0" fmla="*/ 0 w 697"/>
                <a:gd name="T1" fmla="*/ 435 h 455"/>
                <a:gd name="T2" fmla="*/ 13 w 697"/>
                <a:gd name="T3" fmla="*/ 455 h 455"/>
                <a:gd name="T4" fmla="*/ 697 w 697"/>
                <a:gd name="T5" fmla="*/ 20 h 455"/>
                <a:gd name="T6" fmla="*/ 684 w 697"/>
                <a:gd name="T7" fmla="*/ 0 h 455"/>
                <a:gd name="T8" fmla="*/ 0 w 697"/>
                <a:gd name="T9" fmla="*/ 435 h 455"/>
                <a:gd name="T10" fmla="*/ 0 60000 65536"/>
                <a:gd name="T11" fmla="*/ 0 60000 65536"/>
                <a:gd name="T12" fmla="*/ 0 60000 65536"/>
                <a:gd name="T13" fmla="*/ 0 60000 65536"/>
                <a:gd name="T14" fmla="*/ 0 60000 65536"/>
                <a:gd name="T15" fmla="*/ 0 w 697"/>
                <a:gd name="T16" fmla="*/ 0 h 455"/>
                <a:gd name="T17" fmla="*/ 697 w 697"/>
                <a:gd name="T18" fmla="*/ 455 h 455"/>
              </a:gdLst>
              <a:ahLst/>
              <a:cxnLst>
                <a:cxn ang="T10">
                  <a:pos x="T0" y="T1"/>
                </a:cxn>
                <a:cxn ang="T11">
                  <a:pos x="T2" y="T3"/>
                </a:cxn>
                <a:cxn ang="T12">
                  <a:pos x="T4" y="T5"/>
                </a:cxn>
                <a:cxn ang="T13">
                  <a:pos x="T6" y="T7"/>
                </a:cxn>
                <a:cxn ang="T14">
                  <a:pos x="T8" y="T9"/>
                </a:cxn>
              </a:cxnLst>
              <a:rect l="T15" t="T16" r="T17" b="T18"/>
              <a:pathLst>
                <a:path w="697" h="455">
                  <a:moveTo>
                    <a:pt x="0" y="435"/>
                  </a:moveTo>
                  <a:lnTo>
                    <a:pt x="13" y="455"/>
                  </a:lnTo>
                  <a:lnTo>
                    <a:pt x="697" y="20"/>
                  </a:lnTo>
                  <a:lnTo>
                    <a:pt x="684" y="0"/>
                  </a:lnTo>
                  <a:lnTo>
                    <a:pt x="0" y="4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71" name="Freeform 329">
              <a:extLst>
                <a:ext uri="{FF2B5EF4-FFF2-40B4-BE49-F238E27FC236}">
                  <a16:creationId xmlns:a16="http://schemas.microsoft.com/office/drawing/2014/main" id="{03CCFD76-3DC3-4CD7-94A2-3BD8B740DF33}"/>
                </a:ext>
              </a:extLst>
            </p:cNvPr>
            <p:cNvSpPr>
              <a:spLocks/>
            </p:cNvSpPr>
            <p:nvPr/>
          </p:nvSpPr>
          <p:spPr bwMode="auto">
            <a:xfrm>
              <a:off x="4996" y="101"/>
              <a:ext cx="119" cy="103"/>
            </a:xfrm>
            <a:custGeom>
              <a:avLst/>
              <a:gdLst>
                <a:gd name="T0" fmla="*/ 57 w 119"/>
                <a:gd name="T1" fmla="*/ 103 h 103"/>
                <a:gd name="T2" fmla="*/ 119 w 119"/>
                <a:gd name="T3" fmla="*/ 0 h 103"/>
                <a:gd name="T4" fmla="*/ 0 w 119"/>
                <a:gd name="T5" fmla="*/ 12 h 103"/>
                <a:gd name="T6" fmla="*/ 57 w 119"/>
                <a:gd name="T7" fmla="*/ 103 h 103"/>
                <a:gd name="T8" fmla="*/ 0 60000 65536"/>
                <a:gd name="T9" fmla="*/ 0 60000 65536"/>
                <a:gd name="T10" fmla="*/ 0 60000 65536"/>
                <a:gd name="T11" fmla="*/ 0 60000 65536"/>
                <a:gd name="T12" fmla="*/ 0 w 119"/>
                <a:gd name="T13" fmla="*/ 0 h 103"/>
                <a:gd name="T14" fmla="*/ 119 w 119"/>
                <a:gd name="T15" fmla="*/ 103 h 103"/>
              </a:gdLst>
              <a:ahLst/>
              <a:cxnLst>
                <a:cxn ang="T8">
                  <a:pos x="T0" y="T1"/>
                </a:cxn>
                <a:cxn ang="T9">
                  <a:pos x="T2" y="T3"/>
                </a:cxn>
                <a:cxn ang="T10">
                  <a:pos x="T4" y="T5"/>
                </a:cxn>
                <a:cxn ang="T11">
                  <a:pos x="T6" y="T7"/>
                </a:cxn>
              </a:cxnLst>
              <a:rect l="T12" t="T13" r="T14" b="T15"/>
              <a:pathLst>
                <a:path w="119" h="103">
                  <a:moveTo>
                    <a:pt x="57" y="103"/>
                  </a:moveTo>
                  <a:lnTo>
                    <a:pt x="119" y="0"/>
                  </a:lnTo>
                  <a:lnTo>
                    <a:pt x="0" y="12"/>
                  </a:lnTo>
                  <a:lnTo>
                    <a:pt x="57"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15" name="Group 330">
            <a:extLst>
              <a:ext uri="{FF2B5EF4-FFF2-40B4-BE49-F238E27FC236}">
                <a16:creationId xmlns:a16="http://schemas.microsoft.com/office/drawing/2014/main" id="{70286DB9-581D-4F3E-AE1E-48EEA89D62E7}"/>
              </a:ext>
            </a:extLst>
          </p:cNvPr>
          <p:cNvGrpSpPr>
            <a:grpSpLocks/>
          </p:cNvGrpSpPr>
          <p:nvPr/>
        </p:nvGrpSpPr>
        <p:grpSpPr bwMode="auto">
          <a:xfrm rot="10800000">
            <a:off x="6591300" y="323850"/>
            <a:ext cx="611188" cy="368300"/>
            <a:chOff x="3214" y="162"/>
            <a:chExt cx="385" cy="232"/>
          </a:xfrm>
        </p:grpSpPr>
        <p:sp>
          <p:nvSpPr>
            <p:cNvPr id="63568" name="Freeform 331">
              <a:extLst>
                <a:ext uri="{FF2B5EF4-FFF2-40B4-BE49-F238E27FC236}">
                  <a16:creationId xmlns:a16="http://schemas.microsoft.com/office/drawing/2014/main" id="{B92CA5A7-796C-4E4D-AFA9-0EB8DD66DDB0}"/>
                </a:ext>
              </a:extLst>
            </p:cNvPr>
            <p:cNvSpPr>
              <a:spLocks/>
            </p:cNvSpPr>
            <p:nvPr/>
          </p:nvSpPr>
          <p:spPr bwMode="auto">
            <a:xfrm>
              <a:off x="3298" y="162"/>
              <a:ext cx="301" cy="190"/>
            </a:xfrm>
            <a:custGeom>
              <a:avLst/>
              <a:gdLst>
                <a:gd name="T0" fmla="*/ 301 w 301"/>
                <a:gd name="T1" fmla="*/ 20 h 190"/>
                <a:gd name="T2" fmla="*/ 289 w 301"/>
                <a:gd name="T3" fmla="*/ 0 h 190"/>
                <a:gd name="T4" fmla="*/ 0 w 301"/>
                <a:gd name="T5" fmla="*/ 170 h 190"/>
                <a:gd name="T6" fmla="*/ 12 w 301"/>
                <a:gd name="T7" fmla="*/ 190 h 190"/>
                <a:gd name="T8" fmla="*/ 301 w 301"/>
                <a:gd name="T9" fmla="*/ 20 h 190"/>
                <a:gd name="T10" fmla="*/ 0 60000 65536"/>
                <a:gd name="T11" fmla="*/ 0 60000 65536"/>
                <a:gd name="T12" fmla="*/ 0 60000 65536"/>
                <a:gd name="T13" fmla="*/ 0 60000 65536"/>
                <a:gd name="T14" fmla="*/ 0 60000 65536"/>
                <a:gd name="T15" fmla="*/ 0 w 301"/>
                <a:gd name="T16" fmla="*/ 0 h 190"/>
                <a:gd name="T17" fmla="*/ 301 w 301"/>
                <a:gd name="T18" fmla="*/ 190 h 190"/>
              </a:gdLst>
              <a:ahLst/>
              <a:cxnLst>
                <a:cxn ang="T10">
                  <a:pos x="T0" y="T1"/>
                </a:cxn>
                <a:cxn ang="T11">
                  <a:pos x="T2" y="T3"/>
                </a:cxn>
                <a:cxn ang="T12">
                  <a:pos x="T4" y="T5"/>
                </a:cxn>
                <a:cxn ang="T13">
                  <a:pos x="T6" y="T7"/>
                </a:cxn>
                <a:cxn ang="T14">
                  <a:pos x="T8" y="T9"/>
                </a:cxn>
              </a:cxnLst>
              <a:rect l="T15" t="T16" r="T17" b="T18"/>
              <a:pathLst>
                <a:path w="301" h="190">
                  <a:moveTo>
                    <a:pt x="301" y="20"/>
                  </a:moveTo>
                  <a:lnTo>
                    <a:pt x="289" y="0"/>
                  </a:lnTo>
                  <a:lnTo>
                    <a:pt x="0" y="170"/>
                  </a:lnTo>
                  <a:lnTo>
                    <a:pt x="12" y="190"/>
                  </a:lnTo>
                  <a:lnTo>
                    <a:pt x="30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69" name="Freeform 332">
              <a:extLst>
                <a:ext uri="{FF2B5EF4-FFF2-40B4-BE49-F238E27FC236}">
                  <a16:creationId xmlns:a16="http://schemas.microsoft.com/office/drawing/2014/main" id="{8A57CA78-153F-40F8-BD29-59859FFC2A92}"/>
                </a:ext>
              </a:extLst>
            </p:cNvPr>
            <p:cNvSpPr>
              <a:spLocks/>
            </p:cNvSpPr>
            <p:nvPr/>
          </p:nvSpPr>
          <p:spPr bwMode="auto">
            <a:xfrm>
              <a:off x="3214" y="293"/>
              <a:ext cx="119" cy="101"/>
            </a:xfrm>
            <a:custGeom>
              <a:avLst/>
              <a:gdLst>
                <a:gd name="T0" fmla="*/ 65 w 119"/>
                <a:gd name="T1" fmla="*/ 0 h 101"/>
                <a:gd name="T2" fmla="*/ 0 w 119"/>
                <a:gd name="T3" fmla="*/ 101 h 101"/>
                <a:gd name="T4" fmla="*/ 119 w 119"/>
                <a:gd name="T5" fmla="*/ 93 h 101"/>
                <a:gd name="T6" fmla="*/ 65 w 119"/>
                <a:gd name="T7" fmla="*/ 0 h 101"/>
                <a:gd name="T8" fmla="*/ 0 60000 65536"/>
                <a:gd name="T9" fmla="*/ 0 60000 65536"/>
                <a:gd name="T10" fmla="*/ 0 60000 65536"/>
                <a:gd name="T11" fmla="*/ 0 60000 65536"/>
                <a:gd name="T12" fmla="*/ 0 w 119"/>
                <a:gd name="T13" fmla="*/ 0 h 101"/>
                <a:gd name="T14" fmla="*/ 119 w 119"/>
                <a:gd name="T15" fmla="*/ 101 h 101"/>
              </a:gdLst>
              <a:ahLst/>
              <a:cxnLst>
                <a:cxn ang="T8">
                  <a:pos x="T0" y="T1"/>
                </a:cxn>
                <a:cxn ang="T9">
                  <a:pos x="T2" y="T3"/>
                </a:cxn>
                <a:cxn ang="T10">
                  <a:pos x="T4" y="T5"/>
                </a:cxn>
                <a:cxn ang="T11">
                  <a:pos x="T6" y="T7"/>
                </a:cxn>
              </a:cxnLst>
              <a:rect l="T12" t="T13" r="T14" b="T15"/>
              <a:pathLst>
                <a:path w="119" h="101">
                  <a:moveTo>
                    <a:pt x="65" y="0"/>
                  </a:moveTo>
                  <a:lnTo>
                    <a:pt x="0" y="101"/>
                  </a:lnTo>
                  <a:lnTo>
                    <a:pt x="119" y="9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16" name="Group 333">
            <a:extLst>
              <a:ext uri="{FF2B5EF4-FFF2-40B4-BE49-F238E27FC236}">
                <a16:creationId xmlns:a16="http://schemas.microsoft.com/office/drawing/2014/main" id="{ED5629D0-DB61-4CA5-AB6B-A69D2C64F1F2}"/>
              </a:ext>
            </a:extLst>
          </p:cNvPr>
          <p:cNvGrpSpPr>
            <a:grpSpLocks/>
          </p:cNvGrpSpPr>
          <p:nvPr/>
        </p:nvGrpSpPr>
        <p:grpSpPr bwMode="auto">
          <a:xfrm>
            <a:off x="5000626" y="311151"/>
            <a:ext cx="720725" cy="454025"/>
            <a:chOff x="2212" y="111"/>
            <a:chExt cx="454" cy="286"/>
          </a:xfrm>
        </p:grpSpPr>
        <p:sp>
          <p:nvSpPr>
            <p:cNvPr id="63566" name="Freeform 334">
              <a:extLst>
                <a:ext uri="{FF2B5EF4-FFF2-40B4-BE49-F238E27FC236}">
                  <a16:creationId xmlns:a16="http://schemas.microsoft.com/office/drawing/2014/main" id="{DBAF456C-8104-439D-A5D7-6BE66DD788F3}"/>
                </a:ext>
              </a:extLst>
            </p:cNvPr>
            <p:cNvSpPr>
              <a:spLocks/>
            </p:cNvSpPr>
            <p:nvPr/>
          </p:nvSpPr>
          <p:spPr bwMode="auto">
            <a:xfrm>
              <a:off x="2212" y="111"/>
              <a:ext cx="371" cy="242"/>
            </a:xfrm>
            <a:custGeom>
              <a:avLst/>
              <a:gdLst>
                <a:gd name="T0" fmla="*/ 12 w 371"/>
                <a:gd name="T1" fmla="*/ 0 h 242"/>
                <a:gd name="T2" fmla="*/ 0 w 371"/>
                <a:gd name="T3" fmla="*/ 20 h 242"/>
                <a:gd name="T4" fmla="*/ 359 w 371"/>
                <a:gd name="T5" fmla="*/ 242 h 242"/>
                <a:gd name="T6" fmla="*/ 371 w 371"/>
                <a:gd name="T7" fmla="*/ 222 h 242"/>
                <a:gd name="T8" fmla="*/ 12 w 371"/>
                <a:gd name="T9" fmla="*/ 0 h 242"/>
                <a:gd name="T10" fmla="*/ 0 60000 65536"/>
                <a:gd name="T11" fmla="*/ 0 60000 65536"/>
                <a:gd name="T12" fmla="*/ 0 60000 65536"/>
                <a:gd name="T13" fmla="*/ 0 60000 65536"/>
                <a:gd name="T14" fmla="*/ 0 60000 65536"/>
                <a:gd name="T15" fmla="*/ 0 w 371"/>
                <a:gd name="T16" fmla="*/ 0 h 242"/>
                <a:gd name="T17" fmla="*/ 371 w 371"/>
                <a:gd name="T18" fmla="*/ 242 h 242"/>
              </a:gdLst>
              <a:ahLst/>
              <a:cxnLst>
                <a:cxn ang="T10">
                  <a:pos x="T0" y="T1"/>
                </a:cxn>
                <a:cxn ang="T11">
                  <a:pos x="T2" y="T3"/>
                </a:cxn>
                <a:cxn ang="T12">
                  <a:pos x="T4" y="T5"/>
                </a:cxn>
                <a:cxn ang="T13">
                  <a:pos x="T6" y="T7"/>
                </a:cxn>
                <a:cxn ang="T14">
                  <a:pos x="T8" y="T9"/>
                </a:cxn>
              </a:cxnLst>
              <a:rect l="T15" t="T16" r="T17" b="T18"/>
              <a:pathLst>
                <a:path w="371" h="242">
                  <a:moveTo>
                    <a:pt x="12" y="0"/>
                  </a:moveTo>
                  <a:lnTo>
                    <a:pt x="0" y="20"/>
                  </a:lnTo>
                  <a:lnTo>
                    <a:pt x="359" y="242"/>
                  </a:lnTo>
                  <a:lnTo>
                    <a:pt x="371" y="22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67" name="Freeform 335">
              <a:extLst>
                <a:ext uri="{FF2B5EF4-FFF2-40B4-BE49-F238E27FC236}">
                  <a16:creationId xmlns:a16="http://schemas.microsoft.com/office/drawing/2014/main" id="{72F46EB6-E62A-4220-BF81-DD92E21DF6A2}"/>
                </a:ext>
              </a:extLst>
            </p:cNvPr>
            <p:cNvSpPr>
              <a:spLocks/>
            </p:cNvSpPr>
            <p:nvPr/>
          </p:nvSpPr>
          <p:spPr bwMode="auto">
            <a:xfrm>
              <a:off x="2547" y="296"/>
              <a:ext cx="119" cy="101"/>
            </a:xfrm>
            <a:custGeom>
              <a:avLst/>
              <a:gdLst>
                <a:gd name="T0" fmla="*/ 0 w 119"/>
                <a:gd name="T1" fmla="*/ 91 h 101"/>
                <a:gd name="T2" fmla="*/ 119 w 119"/>
                <a:gd name="T3" fmla="*/ 101 h 101"/>
                <a:gd name="T4" fmla="*/ 56 w 119"/>
                <a:gd name="T5" fmla="*/ 0 h 101"/>
                <a:gd name="T6" fmla="*/ 0 w 119"/>
                <a:gd name="T7" fmla="*/ 91 h 101"/>
                <a:gd name="T8" fmla="*/ 0 60000 65536"/>
                <a:gd name="T9" fmla="*/ 0 60000 65536"/>
                <a:gd name="T10" fmla="*/ 0 60000 65536"/>
                <a:gd name="T11" fmla="*/ 0 60000 65536"/>
                <a:gd name="T12" fmla="*/ 0 w 119"/>
                <a:gd name="T13" fmla="*/ 0 h 101"/>
                <a:gd name="T14" fmla="*/ 119 w 119"/>
                <a:gd name="T15" fmla="*/ 101 h 101"/>
              </a:gdLst>
              <a:ahLst/>
              <a:cxnLst>
                <a:cxn ang="T8">
                  <a:pos x="T0" y="T1"/>
                </a:cxn>
                <a:cxn ang="T9">
                  <a:pos x="T2" y="T3"/>
                </a:cxn>
                <a:cxn ang="T10">
                  <a:pos x="T4" y="T5"/>
                </a:cxn>
                <a:cxn ang="T11">
                  <a:pos x="T6" y="T7"/>
                </a:cxn>
              </a:cxnLst>
              <a:rect l="T12" t="T13" r="T14" b="T15"/>
              <a:pathLst>
                <a:path w="119" h="101">
                  <a:moveTo>
                    <a:pt x="0" y="91"/>
                  </a:moveTo>
                  <a:lnTo>
                    <a:pt x="119" y="101"/>
                  </a:lnTo>
                  <a:lnTo>
                    <a:pt x="56"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17" name="Group 336">
            <a:extLst>
              <a:ext uri="{FF2B5EF4-FFF2-40B4-BE49-F238E27FC236}">
                <a16:creationId xmlns:a16="http://schemas.microsoft.com/office/drawing/2014/main" id="{CB572100-9D98-4F40-875C-180E81BF4273}"/>
              </a:ext>
            </a:extLst>
          </p:cNvPr>
          <p:cNvGrpSpPr>
            <a:grpSpLocks/>
          </p:cNvGrpSpPr>
          <p:nvPr/>
        </p:nvGrpSpPr>
        <p:grpSpPr bwMode="auto">
          <a:xfrm>
            <a:off x="4730751" y="1195389"/>
            <a:ext cx="873125" cy="669925"/>
            <a:chOff x="2042" y="752"/>
            <a:chExt cx="550" cy="422"/>
          </a:xfrm>
        </p:grpSpPr>
        <p:sp>
          <p:nvSpPr>
            <p:cNvPr id="63564" name="Freeform 337">
              <a:extLst>
                <a:ext uri="{FF2B5EF4-FFF2-40B4-BE49-F238E27FC236}">
                  <a16:creationId xmlns:a16="http://schemas.microsoft.com/office/drawing/2014/main" id="{512D6293-01EF-4B21-B413-4921B6FBD4AA}"/>
                </a:ext>
              </a:extLst>
            </p:cNvPr>
            <p:cNvSpPr>
              <a:spLocks/>
            </p:cNvSpPr>
            <p:nvPr/>
          </p:nvSpPr>
          <p:spPr bwMode="auto">
            <a:xfrm>
              <a:off x="2042" y="752"/>
              <a:ext cx="474" cy="369"/>
            </a:xfrm>
            <a:custGeom>
              <a:avLst/>
              <a:gdLst>
                <a:gd name="T0" fmla="*/ 460 w 474"/>
                <a:gd name="T1" fmla="*/ 369 h 369"/>
                <a:gd name="T2" fmla="*/ 474 w 474"/>
                <a:gd name="T3" fmla="*/ 350 h 369"/>
                <a:gd name="T4" fmla="*/ 14 w 474"/>
                <a:gd name="T5" fmla="*/ 0 h 369"/>
                <a:gd name="T6" fmla="*/ 0 w 474"/>
                <a:gd name="T7" fmla="*/ 19 h 369"/>
                <a:gd name="T8" fmla="*/ 460 w 474"/>
                <a:gd name="T9" fmla="*/ 369 h 369"/>
                <a:gd name="T10" fmla="*/ 0 60000 65536"/>
                <a:gd name="T11" fmla="*/ 0 60000 65536"/>
                <a:gd name="T12" fmla="*/ 0 60000 65536"/>
                <a:gd name="T13" fmla="*/ 0 60000 65536"/>
                <a:gd name="T14" fmla="*/ 0 60000 65536"/>
                <a:gd name="T15" fmla="*/ 0 w 474"/>
                <a:gd name="T16" fmla="*/ 0 h 369"/>
                <a:gd name="T17" fmla="*/ 474 w 474"/>
                <a:gd name="T18" fmla="*/ 369 h 369"/>
              </a:gdLst>
              <a:ahLst/>
              <a:cxnLst>
                <a:cxn ang="T10">
                  <a:pos x="T0" y="T1"/>
                </a:cxn>
                <a:cxn ang="T11">
                  <a:pos x="T2" y="T3"/>
                </a:cxn>
                <a:cxn ang="T12">
                  <a:pos x="T4" y="T5"/>
                </a:cxn>
                <a:cxn ang="T13">
                  <a:pos x="T6" y="T7"/>
                </a:cxn>
                <a:cxn ang="T14">
                  <a:pos x="T8" y="T9"/>
                </a:cxn>
              </a:cxnLst>
              <a:rect l="T15" t="T16" r="T17" b="T18"/>
              <a:pathLst>
                <a:path w="474" h="369">
                  <a:moveTo>
                    <a:pt x="460" y="369"/>
                  </a:moveTo>
                  <a:lnTo>
                    <a:pt x="474" y="350"/>
                  </a:lnTo>
                  <a:lnTo>
                    <a:pt x="14" y="0"/>
                  </a:lnTo>
                  <a:lnTo>
                    <a:pt x="0" y="19"/>
                  </a:lnTo>
                  <a:lnTo>
                    <a:pt x="460"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65" name="Freeform 338">
              <a:extLst>
                <a:ext uri="{FF2B5EF4-FFF2-40B4-BE49-F238E27FC236}">
                  <a16:creationId xmlns:a16="http://schemas.microsoft.com/office/drawing/2014/main" id="{2F5FE044-C05E-41A8-B81D-D261B0928055}"/>
                </a:ext>
              </a:extLst>
            </p:cNvPr>
            <p:cNvSpPr>
              <a:spLocks/>
            </p:cNvSpPr>
            <p:nvPr/>
          </p:nvSpPr>
          <p:spPr bwMode="auto">
            <a:xfrm>
              <a:off x="2474" y="1067"/>
              <a:ext cx="118" cy="107"/>
            </a:xfrm>
            <a:custGeom>
              <a:avLst/>
              <a:gdLst>
                <a:gd name="T0" fmla="*/ 0 w 118"/>
                <a:gd name="T1" fmla="*/ 85 h 107"/>
                <a:gd name="T2" fmla="*/ 118 w 118"/>
                <a:gd name="T3" fmla="*/ 107 h 107"/>
                <a:gd name="T4" fmla="*/ 65 w 118"/>
                <a:gd name="T5" fmla="*/ 0 h 107"/>
                <a:gd name="T6" fmla="*/ 0 w 118"/>
                <a:gd name="T7" fmla="*/ 85 h 107"/>
                <a:gd name="T8" fmla="*/ 0 60000 65536"/>
                <a:gd name="T9" fmla="*/ 0 60000 65536"/>
                <a:gd name="T10" fmla="*/ 0 60000 65536"/>
                <a:gd name="T11" fmla="*/ 0 60000 65536"/>
                <a:gd name="T12" fmla="*/ 0 w 118"/>
                <a:gd name="T13" fmla="*/ 0 h 107"/>
                <a:gd name="T14" fmla="*/ 118 w 118"/>
                <a:gd name="T15" fmla="*/ 107 h 107"/>
              </a:gdLst>
              <a:ahLst/>
              <a:cxnLst>
                <a:cxn ang="T8">
                  <a:pos x="T0" y="T1"/>
                </a:cxn>
                <a:cxn ang="T9">
                  <a:pos x="T2" y="T3"/>
                </a:cxn>
                <a:cxn ang="T10">
                  <a:pos x="T4" y="T5"/>
                </a:cxn>
                <a:cxn ang="T11">
                  <a:pos x="T6" y="T7"/>
                </a:cxn>
              </a:cxnLst>
              <a:rect l="T12" t="T13" r="T14" b="T15"/>
              <a:pathLst>
                <a:path w="118" h="107">
                  <a:moveTo>
                    <a:pt x="0" y="85"/>
                  </a:moveTo>
                  <a:lnTo>
                    <a:pt x="118" y="107"/>
                  </a:lnTo>
                  <a:lnTo>
                    <a:pt x="65" y="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18" name="Group 339">
            <a:extLst>
              <a:ext uri="{FF2B5EF4-FFF2-40B4-BE49-F238E27FC236}">
                <a16:creationId xmlns:a16="http://schemas.microsoft.com/office/drawing/2014/main" id="{BF388B8F-15C4-46E7-AD51-5220097A68DF}"/>
              </a:ext>
            </a:extLst>
          </p:cNvPr>
          <p:cNvGrpSpPr>
            <a:grpSpLocks/>
          </p:cNvGrpSpPr>
          <p:nvPr/>
        </p:nvGrpSpPr>
        <p:grpSpPr bwMode="auto">
          <a:xfrm>
            <a:off x="4652964" y="1365250"/>
            <a:ext cx="708025" cy="496888"/>
            <a:chOff x="1993" y="859"/>
            <a:chExt cx="446" cy="313"/>
          </a:xfrm>
        </p:grpSpPr>
        <p:sp>
          <p:nvSpPr>
            <p:cNvPr id="63562" name="Freeform 340">
              <a:extLst>
                <a:ext uri="{FF2B5EF4-FFF2-40B4-BE49-F238E27FC236}">
                  <a16:creationId xmlns:a16="http://schemas.microsoft.com/office/drawing/2014/main" id="{DD28FEB9-0DA6-449B-976F-99731F52C9F4}"/>
                </a:ext>
              </a:extLst>
            </p:cNvPr>
            <p:cNvSpPr>
              <a:spLocks/>
            </p:cNvSpPr>
            <p:nvPr/>
          </p:nvSpPr>
          <p:spPr bwMode="auto">
            <a:xfrm>
              <a:off x="2073" y="909"/>
              <a:ext cx="366" cy="263"/>
            </a:xfrm>
            <a:custGeom>
              <a:avLst/>
              <a:gdLst>
                <a:gd name="T0" fmla="*/ 353 w 366"/>
                <a:gd name="T1" fmla="*/ 263 h 263"/>
                <a:gd name="T2" fmla="*/ 366 w 366"/>
                <a:gd name="T3" fmla="*/ 244 h 263"/>
                <a:gd name="T4" fmla="*/ 13 w 366"/>
                <a:gd name="T5" fmla="*/ 0 h 263"/>
                <a:gd name="T6" fmla="*/ 0 w 366"/>
                <a:gd name="T7" fmla="*/ 19 h 263"/>
                <a:gd name="T8" fmla="*/ 353 w 366"/>
                <a:gd name="T9" fmla="*/ 263 h 263"/>
                <a:gd name="T10" fmla="*/ 0 60000 65536"/>
                <a:gd name="T11" fmla="*/ 0 60000 65536"/>
                <a:gd name="T12" fmla="*/ 0 60000 65536"/>
                <a:gd name="T13" fmla="*/ 0 60000 65536"/>
                <a:gd name="T14" fmla="*/ 0 60000 65536"/>
                <a:gd name="T15" fmla="*/ 0 w 366"/>
                <a:gd name="T16" fmla="*/ 0 h 263"/>
                <a:gd name="T17" fmla="*/ 366 w 366"/>
                <a:gd name="T18" fmla="*/ 263 h 263"/>
              </a:gdLst>
              <a:ahLst/>
              <a:cxnLst>
                <a:cxn ang="T10">
                  <a:pos x="T0" y="T1"/>
                </a:cxn>
                <a:cxn ang="T11">
                  <a:pos x="T2" y="T3"/>
                </a:cxn>
                <a:cxn ang="T12">
                  <a:pos x="T4" y="T5"/>
                </a:cxn>
                <a:cxn ang="T13">
                  <a:pos x="T6" y="T7"/>
                </a:cxn>
                <a:cxn ang="T14">
                  <a:pos x="T8" y="T9"/>
                </a:cxn>
              </a:cxnLst>
              <a:rect l="T15" t="T16" r="T17" b="T18"/>
              <a:pathLst>
                <a:path w="366" h="263">
                  <a:moveTo>
                    <a:pt x="353" y="263"/>
                  </a:moveTo>
                  <a:lnTo>
                    <a:pt x="366" y="244"/>
                  </a:lnTo>
                  <a:lnTo>
                    <a:pt x="13" y="0"/>
                  </a:lnTo>
                  <a:lnTo>
                    <a:pt x="0" y="19"/>
                  </a:lnTo>
                  <a:lnTo>
                    <a:pt x="35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63" name="Freeform 341">
              <a:extLst>
                <a:ext uri="{FF2B5EF4-FFF2-40B4-BE49-F238E27FC236}">
                  <a16:creationId xmlns:a16="http://schemas.microsoft.com/office/drawing/2014/main" id="{48B8C3BC-D6C4-4529-81FE-442D3F51E028}"/>
                </a:ext>
              </a:extLst>
            </p:cNvPr>
            <p:cNvSpPr>
              <a:spLocks/>
            </p:cNvSpPr>
            <p:nvPr/>
          </p:nvSpPr>
          <p:spPr bwMode="auto">
            <a:xfrm>
              <a:off x="1993" y="859"/>
              <a:ext cx="119" cy="105"/>
            </a:xfrm>
            <a:custGeom>
              <a:avLst/>
              <a:gdLst>
                <a:gd name="T0" fmla="*/ 119 w 119"/>
                <a:gd name="T1" fmla="*/ 17 h 105"/>
                <a:gd name="T2" fmla="*/ 0 w 119"/>
                <a:gd name="T3" fmla="*/ 0 h 105"/>
                <a:gd name="T4" fmla="*/ 58 w 119"/>
                <a:gd name="T5" fmla="*/ 105 h 105"/>
                <a:gd name="T6" fmla="*/ 119 w 119"/>
                <a:gd name="T7" fmla="*/ 17 h 105"/>
                <a:gd name="T8" fmla="*/ 0 60000 65536"/>
                <a:gd name="T9" fmla="*/ 0 60000 65536"/>
                <a:gd name="T10" fmla="*/ 0 60000 65536"/>
                <a:gd name="T11" fmla="*/ 0 60000 65536"/>
                <a:gd name="T12" fmla="*/ 0 w 119"/>
                <a:gd name="T13" fmla="*/ 0 h 105"/>
                <a:gd name="T14" fmla="*/ 119 w 119"/>
                <a:gd name="T15" fmla="*/ 105 h 105"/>
              </a:gdLst>
              <a:ahLst/>
              <a:cxnLst>
                <a:cxn ang="T8">
                  <a:pos x="T0" y="T1"/>
                </a:cxn>
                <a:cxn ang="T9">
                  <a:pos x="T2" y="T3"/>
                </a:cxn>
                <a:cxn ang="T10">
                  <a:pos x="T4" y="T5"/>
                </a:cxn>
                <a:cxn ang="T11">
                  <a:pos x="T6" y="T7"/>
                </a:cxn>
              </a:cxnLst>
              <a:rect l="T12" t="T13" r="T14" b="T15"/>
              <a:pathLst>
                <a:path w="119" h="105">
                  <a:moveTo>
                    <a:pt x="119" y="17"/>
                  </a:moveTo>
                  <a:lnTo>
                    <a:pt x="0" y="0"/>
                  </a:lnTo>
                  <a:lnTo>
                    <a:pt x="58" y="105"/>
                  </a:lnTo>
                  <a:lnTo>
                    <a:pt x="1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19" name="Group 342">
            <a:extLst>
              <a:ext uri="{FF2B5EF4-FFF2-40B4-BE49-F238E27FC236}">
                <a16:creationId xmlns:a16="http://schemas.microsoft.com/office/drawing/2014/main" id="{33999F65-162F-4579-AFE5-85A24C06CE9F}"/>
              </a:ext>
            </a:extLst>
          </p:cNvPr>
          <p:cNvGrpSpPr>
            <a:grpSpLocks/>
          </p:cNvGrpSpPr>
          <p:nvPr/>
        </p:nvGrpSpPr>
        <p:grpSpPr bwMode="auto">
          <a:xfrm>
            <a:off x="6715126" y="981075"/>
            <a:ext cx="1185863" cy="890588"/>
            <a:chOff x="3292" y="617"/>
            <a:chExt cx="747" cy="561"/>
          </a:xfrm>
        </p:grpSpPr>
        <p:sp>
          <p:nvSpPr>
            <p:cNvPr id="63560" name="Freeform 343">
              <a:extLst>
                <a:ext uri="{FF2B5EF4-FFF2-40B4-BE49-F238E27FC236}">
                  <a16:creationId xmlns:a16="http://schemas.microsoft.com/office/drawing/2014/main" id="{75A96EB2-F7F0-434A-AAB2-7589D71F76F0}"/>
                </a:ext>
              </a:extLst>
            </p:cNvPr>
            <p:cNvSpPr>
              <a:spLocks/>
            </p:cNvSpPr>
            <p:nvPr/>
          </p:nvSpPr>
          <p:spPr bwMode="auto">
            <a:xfrm>
              <a:off x="3292" y="670"/>
              <a:ext cx="670" cy="508"/>
            </a:xfrm>
            <a:custGeom>
              <a:avLst/>
              <a:gdLst>
                <a:gd name="T0" fmla="*/ 0 w 670"/>
                <a:gd name="T1" fmla="*/ 489 h 508"/>
                <a:gd name="T2" fmla="*/ 14 w 670"/>
                <a:gd name="T3" fmla="*/ 508 h 508"/>
                <a:gd name="T4" fmla="*/ 670 w 670"/>
                <a:gd name="T5" fmla="*/ 19 h 508"/>
                <a:gd name="T6" fmla="*/ 656 w 670"/>
                <a:gd name="T7" fmla="*/ 0 h 508"/>
                <a:gd name="T8" fmla="*/ 0 w 670"/>
                <a:gd name="T9" fmla="*/ 489 h 508"/>
                <a:gd name="T10" fmla="*/ 0 60000 65536"/>
                <a:gd name="T11" fmla="*/ 0 60000 65536"/>
                <a:gd name="T12" fmla="*/ 0 60000 65536"/>
                <a:gd name="T13" fmla="*/ 0 60000 65536"/>
                <a:gd name="T14" fmla="*/ 0 60000 65536"/>
                <a:gd name="T15" fmla="*/ 0 w 670"/>
                <a:gd name="T16" fmla="*/ 0 h 508"/>
                <a:gd name="T17" fmla="*/ 670 w 670"/>
                <a:gd name="T18" fmla="*/ 508 h 508"/>
              </a:gdLst>
              <a:ahLst/>
              <a:cxnLst>
                <a:cxn ang="T10">
                  <a:pos x="T0" y="T1"/>
                </a:cxn>
                <a:cxn ang="T11">
                  <a:pos x="T2" y="T3"/>
                </a:cxn>
                <a:cxn ang="T12">
                  <a:pos x="T4" y="T5"/>
                </a:cxn>
                <a:cxn ang="T13">
                  <a:pos x="T6" y="T7"/>
                </a:cxn>
                <a:cxn ang="T14">
                  <a:pos x="T8" y="T9"/>
                </a:cxn>
              </a:cxnLst>
              <a:rect l="T15" t="T16" r="T17" b="T18"/>
              <a:pathLst>
                <a:path w="670" h="508">
                  <a:moveTo>
                    <a:pt x="0" y="489"/>
                  </a:moveTo>
                  <a:lnTo>
                    <a:pt x="14" y="508"/>
                  </a:lnTo>
                  <a:lnTo>
                    <a:pt x="670" y="19"/>
                  </a:lnTo>
                  <a:lnTo>
                    <a:pt x="656" y="0"/>
                  </a:lnTo>
                  <a:lnTo>
                    <a:pt x="0" y="4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61" name="Freeform 344">
              <a:extLst>
                <a:ext uri="{FF2B5EF4-FFF2-40B4-BE49-F238E27FC236}">
                  <a16:creationId xmlns:a16="http://schemas.microsoft.com/office/drawing/2014/main" id="{0443EA3C-1E6B-4A23-A43C-A17E7049FCDA}"/>
                </a:ext>
              </a:extLst>
            </p:cNvPr>
            <p:cNvSpPr>
              <a:spLocks/>
            </p:cNvSpPr>
            <p:nvPr/>
          </p:nvSpPr>
          <p:spPr bwMode="auto">
            <a:xfrm>
              <a:off x="3922" y="617"/>
              <a:ext cx="117" cy="107"/>
            </a:xfrm>
            <a:custGeom>
              <a:avLst/>
              <a:gdLst>
                <a:gd name="T0" fmla="*/ 63 w 117"/>
                <a:gd name="T1" fmla="*/ 107 h 107"/>
                <a:gd name="T2" fmla="*/ 117 w 117"/>
                <a:gd name="T3" fmla="*/ 0 h 107"/>
                <a:gd name="T4" fmla="*/ 0 w 117"/>
                <a:gd name="T5" fmla="*/ 21 h 107"/>
                <a:gd name="T6" fmla="*/ 63 w 117"/>
                <a:gd name="T7" fmla="*/ 107 h 107"/>
                <a:gd name="T8" fmla="*/ 0 60000 65536"/>
                <a:gd name="T9" fmla="*/ 0 60000 65536"/>
                <a:gd name="T10" fmla="*/ 0 60000 65536"/>
                <a:gd name="T11" fmla="*/ 0 60000 65536"/>
                <a:gd name="T12" fmla="*/ 0 w 117"/>
                <a:gd name="T13" fmla="*/ 0 h 107"/>
                <a:gd name="T14" fmla="*/ 117 w 117"/>
                <a:gd name="T15" fmla="*/ 107 h 107"/>
              </a:gdLst>
              <a:ahLst/>
              <a:cxnLst>
                <a:cxn ang="T8">
                  <a:pos x="T0" y="T1"/>
                </a:cxn>
                <a:cxn ang="T9">
                  <a:pos x="T2" y="T3"/>
                </a:cxn>
                <a:cxn ang="T10">
                  <a:pos x="T4" y="T5"/>
                </a:cxn>
                <a:cxn ang="T11">
                  <a:pos x="T6" y="T7"/>
                </a:cxn>
              </a:cxnLst>
              <a:rect l="T12" t="T13" r="T14" b="T15"/>
              <a:pathLst>
                <a:path w="117" h="107">
                  <a:moveTo>
                    <a:pt x="63" y="107"/>
                  </a:moveTo>
                  <a:lnTo>
                    <a:pt x="117" y="0"/>
                  </a:lnTo>
                  <a:lnTo>
                    <a:pt x="0" y="21"/>
                  </a:lnTo>
                  <a:lnTo>
                    <a:pt x="63"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21" name="Group 345">
            <a:extLst>
              <a:ext uri="{FF2B5EF4-FFF2-40B4-BE49-F238E27FC236}">
                <a16:creationId xmlns:a16="http://schemas.microsoft.com/office/drawing/2014/main" id="{6BD1A42C-8BAE-4A9B-8317-DC6590459EFD}"/>
              </a:ext>
            </a:extLst>
          </p:cNvPr>
          <p:cNvGrpSpPr>
            <a:grpSpLocks/>
          </p:cNvGrpSpPr>
          <p:nvPr/>
        </p:nvGrpSpPr>
        <p:grpSpPr bwMode="auto">
          <a:xfrm>
            <a:off x="6985001" y="1198563"/>
            <a:ext cx="904875" cy="660400"/>
            <a:chOff x="3477" y="754"/>
            <a:chExt cx="555" cy="416"/>
          </a:xfrm>
        </p:grpSpPr>
        <p:sp>
          <p:nvSpPr>
            <p:cNvPr id="63558" name="Freeform 346">
              <a:extLst>
                <a:ext uri="{FF2B5EF4-FFF2-40B4-BE49-F238E27FC236}">
                  <a16:creationId xmlns:a16="http://schemas.microsoft.com/office/drawing/2014/main" id="{CC4BFC9E-94ED-4D3C-9E9D-FE900D5946F3}"/>
                </a:ext>
              </a:extLst>
            </p:cNvPr>
            <p:cNvSpPr>
              <a:spLocks/>
            </p:cNvSpPr>
            <p:nvPr/>
          </p:nvSpPr>
          <p:spPr bwMode="auto">
            <a:xfrm>
              <a:off x="3554" y="754"/>
              <a:ext cx="478" cy="364"/>
            </a:xfrm>
            <a:custGeom>
              <a:avLst/>
              <a:gdLst>
                <a:gd name="T0" fmla="*/ 0 w 478"/>
                <a:gd name="T1" fmla="*/ 345 h 364"/>
                <a:gd name="T2" fmla="*/ 14 w 478"/>
                <a:gd name="T3" fmla="*/ 364 h 364"/>
                <a:gd name="T4" fmla="*/ 478 w 478"/>
                <a:gd name="T5" fmla="*/ 19 h 364"/>
                <a:gd name="T6" fmla="*/ 464 w 478"/>
                <a:gd name="T7" fmla="*/ 0 h 364"/>
                <a:gd name="T8" fmla="*/ 0 w 478"/>
                <a:gd name="T9" fmla="*/ 345 h 364"/>
                <a:gd name="T10" fmla="*/ 0 60000 65536"/>
                <a:gd name="T11" fmla="*/ 0 60000 65536"/>
                <a:gd name="T12" fmla="*/ 0 60000 65536"/>
                <a:gd name="T13" fmla="*/ 0 60000 65536"/>
                <a:gd name="T14" fmla="*/ 0 60000 65536"/>
                <a:gd name="T15" fmla="*/ 0 w 478"/>
                <a:gd name="T16" fmla="*/ 0 h 364"/>
                <a:gd name="T17" fmla="*/ 478 w 478"/>
                <a:gd name="T18" fmla="*/ 364 h 364"/>
              </a:gdLst>
              <a:ahLst/>
              <a:cxnLst>
                <a:cxn ang="T10">
                  <a:pos x="T0" y="T1"/>
                </a:cxn>
                <a:cxn ang="T11">
                  <a:pos x="T2" y="T3"/>
                </a:cxn>
                <a:cxn ang="T12">
                  <a:pos x="T4" y="T5"/>
                </a:cxn>
                <a:cxn ang="T13">
                  <a:pos x="T6" y="T7"/>
                </a:cxn>
                <a:cxn ang="T14">
                  <a:pos x="T8" y="T9"/>
                </a:cxn>
              </a:cxnLst>
              <a:rect l="T15" t="T16" r="T17" b="T18"/>
              <a:pathLst>
                <a:path w="478" h="364">
                  <a:moveTo>
                    <a:pt x="0" y="345"/>
                  </a:moveTo>
                  <a:lnTo>
                    <a:pt x="14" y="364"/>
                  </a:lnTo>
                  <a:lnTo>
                    <a:pt x="478" y="19"/>
                  </a:lnTo>
                  <a:lnTo>
                    <a:pt x="464" y="0"/>
                  </a:lnTo>
                  <a:lnTo>
                    <a:pt x="0"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59" name="Freeform 347">
              <a:extLst>
                <a:ext uri="{FF2B5EF4-FFF2-40B4-BE49-F238E27FC236}">
                  <a16:creationId xmlns:a16="http://schemas.microsoft.com/office/drawing/2014/main" id="{610A6E40-880D-4107-A48A-FD91E026D660}"/>
                </a:ext>
              </a:extLst>
            </p:cNvPr>
            <p:cNvSpPr>
              <a:spLocks/>
            </p:cNvSpPr>
            <p:nvPr/>
          </p:nvSpPr>
          <p:spPr bwMode="auto">
            <a:xfrm>
              <a:off x="3477" y="1063"/>
              <a:ext cx="117" cy="107"/>
            </a:xfrm>
            <a:custGeom>
              <a:avLst/>
              <a:gdLst>
                <a:gd name="T0" fmla="*/ 54 w 117"/>
                <a:gd name="T1" fmla="*/ 0 h 107"/>
                <a:gd name="T2" fmla="*/ 0 w 117"/>
                <a:gd name="T3" fmla="*/ 107 h 107"/>
                <a:gd name="T4" fmla="*/ 117 w 117"/>
                <a:gd name="T5" fmla="*/ 86 h 107"/>
                <a:gd name="T6" fmla="*/ 54 w 117"/>
                <a:gd name="T7" fmla="*/ 0 h 107"/>
                <a:gd name="T8" fmla="*/ 0 60000 65536"/>
                <a:gd name="T9" fmla="*/ 0 60000 65536"/>
                <a:gd name="T10" fmla="*/ 0 60000 65536"/>
                <a:gd name="T11" fmla="*/ 0 60000 65536"/>
                <a:gd name="T12" fmla="*/ 0 w 117"/>
                <a:gd name="T13" fmla="*/ 0 h 107"/>
                <a:gd name="T14" fmla="*/ 117 w 117"/>
                <a:gd name="T15" fmla="*/ 107 h 107"/>
              </a:gdLst>
              <a:ahLst/>
              <a:cxnLst>
                <a:cxn ang="T8">
                  <a:pos x="T0" y="T1"/>
                </a:cxn>
                <a:cxn ang="T9">
                  <a:pos x="T2" y="T3"/>
                </a:cxn>
                <a:cxn ang="T10">
                  <a:pos x="T4" y="T5"/>
                </a:cxn>
                <a:cxn ang="T11">
                  <a:pos x="T6" y="T7"/>
                </a:cxn>
              </a:cxnLst>
              <a:rect l="T12" t="T13" r="T14" b="T15"/>
              <a:pathLst>
                <a:path w="117" h="107">
                  <a:moveTo>
                    <a:pt x="54" y="0"/>
                  </a:moveTo>
                  <a:lnTo>
                    <a:pt x="0" y="107"/>
                  </a:lnTo>
                  <a:lnTo>
                    <a:pt x="117" y="8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47422" name="Group 348">
            <a:extLst>
              <a:ext uri="{FF2B5EF4-FFF2-40B4-BE49-F238E27FC236}">
                <a16:creationId xmlns:a16="http://schemas.microsoft.com/office/drawing/2014/main" id="{BE027A1E-14D2-48FD-B67A-084459419F54}"/>
              </a:ext>
            </a:extLst>
          </p:cNvPr>
          <p:cNvGrpSpPr>
            <a:grpSpLocks/>
          </p:cNvGrpSpPr>
          <p:nvPr/>
        </p:nvGrpSpPr>
        <p:grpSpPr bwMode="auto">
          <a:xfrm>
            <a:off x="3303589" y="1892301"/>
            <a:ext cx="1990725" cy="169863"/>
            <a:chOff x="1143" y="1191"/>
            <a:chExt cx="1254" cy="107"/>
          </a:xfrm>
        </p:grpSpPr>
        <p:sp>
          <p:nvSpPr>
            <p:cNvPr id="63556" name="Freeform 349">
              <a:extLst>
                <a:ext uri="{FF2B5EF4-FFF2-40B4-BE49-F238E27FC236}">
                  <a16:creationId xmlns:a16="http://schemas.microsoft.com/office/drawing/2014/main" id="{C02171FC-77B2-4F5E-8BDD-E0CE04BE3F29}"/>
                </a:ext>
              </a:extLst>
            </p:cNvPr>
            <p:cNvSpPr>
              <a:spLocks/>
            </p:cNvSpPr>
            <p:nvPr/>
          </p:nvSpPr>
          <p:spPr bwMode="auto">
            <a:xfrm>
              <a:off x="1248" y="1228"/>
              <a:ext cx="1149" cy="29"/>
            </a:xfrm>
            <a:custGeom>
              <a:avLst/>
              <a:gdLst>
                <a:gd name="T0" fmla="*/ 1149 w 1149"/>
                <a:gd name="T1" fmla="*/ 24 h 29"/>
                <a:gd name="T2" fmla="*/ 1149 w 1149"/>
                <a:gd name="T3" fmla="*/ 0 h 29"/>
                <a:gd name="T4" fmla="*/ 0 w 1149"/>
                <a:gd name="T5" fmla="*/ 5 h 29"/>
                <a:gd name="T6" fmla="*/ 0 w 1149"/>
                <a:gd name="T7" fmla="*/ 29 h 29"/>
                <a:gd name="T8" fmla="*/ 1149 w 1149"/>
                <a:gd name="T9" fmla="*/ 24 h 29"/>
                <a:gd name="T10" fmla="*/ 0 60000 65536"/>
                <a:gd name="T11" fmla="*/ 0 60000 65536"/>
                <a:gd name="T12" fmla="*/ 0 60000 65536"/>
                <a:gd name="T13" fmla="*/ 0 60000 65536"/>
                <a:gd name="T14" fmla="*/ 0 60000 65536"/>
                <a:gd name="T15" fmla="*/ 0 w 1149"/>
                <a:gd name="T16" fmla="*/ 0 h 29"/>
                <a:gd name="T17" fmla="*/ 1149 w 1149"/>
                <a:gd name="T18" fmla="*/ 29 h 29"/>
              </a:gdLst>
              <a:ahLst/>
              <a:cxnLst>
                <a:cxn ang="T10">
                  <a:pos x="T0" y="T1"/>
                </a:cxn>
                <a:cxn ang="T11">
                  <a:pos x="T2" y="T3"/>
                </a:cxn>
                <a:cxn ang="T12">
                  <a:pos x="T4" y="T5"/>
                </a:cxn>
                <a:cxn ang="T13">
                  <a:pos x="T6" y="T7"/>
                </a:cxn>
                <a:cxn ang="T14">
                  <a:pos x="T8" y="T9"/>
                </a:cxn>
              </a:cxnLst>
              <a:rect l="T15" t="T16" r="T17" b="T18"/>
              <a:pathLst>
                <a:path w="1149" h="29">
                  <a:moveTo>
                    <a:pt x="1149" y="24"/>
                  </a:moveTo>
                  <a:lnTo>
                    <a:pt x="1149" y="0"/>
                  </a:lnTo>
                  <a:lnTo>
                    <a:pt x="0" y="5"/>
                  </a:lnTo>
                  <a:lnTo>
                    <a:pt x="0" y="29"/>
                  </a:lnTo>
                  <a:lnTo>
                    <a:pt x="114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57" name="Freeform 350">
              <a:extLst>
                <a:ext uri="{FF2B5EF4-FFF2-40B4-BE49-F238E27FC236}">
                  <a16:creationId xmlns:a16="http://schemas.microsoft.com/office/drawing/2014/main" id="{52424C9A-141A-42A2-A6F4-0C3A8749DDDE}"/>
                </a:ext>
              </a:extLst>
            </p:cNvPr>
            <p:cNvSpPr>
              <a:spLocks/>
            </p:cNvSpPr>
            <p:nvPr/>
          </p:nvSpPr>
          <p:spPr bwMode="auto">
            <a:xfrm>
              <a:off x="1143" y="1191"/>
              <a:ext cx="107" cy="107"/>
            </a:xfrm>
            <a:custGeom>
              <a:avLst/>
              <a:gdLst>
                <a:gd name="T0" fmla="*/ 107 w 107"/>
                <a:gd name="T1" fmla="*/ 0 h 107"/>
                <a:gd name="T2" fmla="*/ 0 w 107"/>
                <a:gd name="T3" fmla="*/ 54 h 107"/>
                <a:gd name="T4" fmla="*/ 107 w 107"/>
                <a:gd name="T5" fmla="*/ 107 h 107"/>
                <a:gd name="T6" fmla="*/ 107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0"/>
                  </a:moveTo>
                  <a:lnTo>
                    <a:pt x="0" y="54"/>
                  </a:lnTo>
                  <a:lnTo>
                    <a:pt x="107" y="107"/>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3549" name="Group 351">
            <a:extLst>
              <a:ext uri="{FF2B5EF4-FFF2-40B4-BE49-F238E27FC236}">
                <a16:creationId xmlns:a16="http://schemas.microsoft.com/office/drawing/2014/main" id="{158A3687-1811-415E-9043-A6C401987CE4}"/>
              </a:ext>
            </a:extLst>
          </p:cNvPr>
          <p:cNvGrpSpPr>
            <a:grpSpLocks/>
          </p:cNvGrpSpPr>
          <p:nvPr/>
        </p:nvGrpSpPr>
        <p:grpSpPr bwMode="auto">
          <a:xfrm>
            <a:off x="2005013" y="115889"/>
            <a:ext cx="8153400" cy="1755775"/>
            <a:chOff x="325" y="72"/>
            <a:chExt cx="5136" cy="1106"/>
          </a:xfrm>
        </p:grpSpPr>
        <p:sp>
          <p:nvSpPr>
            <p:cNvPr id="63554" name="Freeform 352">
              <a:extLst>
                <a:ext uri="{FF2B5EF4-FFF2-40B4-BE49-F238E27FC236}">
                  <a16:creationId xmlns:a16="http://schemas.microsoft.com/office/drawing/2014/main" id="{D4278925-5AD7-418D-BBA6-5D2BEA541A0A}"/>
                </a:ext>
              </a:extLst>
            </p:cNvPr>
            <p:cNvSpPr>
              <a:spLocks/>
            </p:cNvSpPr>
            <p:nvPr/>
          </p:nvSpPr>
          <p:spPr bwMode="auto">
            <a:xfrm>
              <a:off x="325" y="72"/>
              <a:ext cx="188" cy="1106"/>
            </a:xfrm>
            <a:custGeom>
              <a:avLst/>
              <a:gdLst>
                <a:gd name="T0" fmla="*/ 188 w 188"/>
                <a:gd name="T1" fmla="*/ 0 h 1106"/>
                <a:gd name="T2" fmla="*/ 167 w 188"/>
                <a:gd name="T3" fmla="*/ 2 h 1106"/>
                <a:gd name="T4" fmla="*/ 135 w 188"/>
                <a:gd name="T5" fmla="*/ 16 h 1106"/>
                <a:gd name="T6" fmla="*/ 119 w 188"/>
                <a:gd name="T7" fmla="*/ 28 h 1106"/>
                <a:gd name="T8" fmla="*/ 100 w 188"/>
                <a:gd name="T9" fmla="*/ 57 h 1106"/>
                <a:gd name="T10" fmla="*/ 93 w 188"/>
                <a:gd name="T11" fmla="*/ 79 h 1106"/>
                <a:gd name="T12" fmla="*/ 91 w 188"/>
                <a:gd name="T13" fmla="*/ 462 h 1106"/>
                <a:gd name="T14" fmla="*/ 84 w 188"/>
                <a:gd name="T15" fmla="*/ 497 h 1106"/>
                <a:gd name="T16" fmla="*/ 85 w 188"/>
                <a:gd name="T17" fmla="*/ 493 h 1106"/>
                <a:gd name="T18" fmla="*/ 66 w 188"/>
                <a:gd name="T19" fmla="*/ 522 h 1106"/>
                <a:gd name="T20" fmla="*/ 57 w 188"/>
                <a:gd name="T21" fmla="*/ 537 h 1106"/>
                <a:gd name="T22" fmla="*/ 39 w 188"/>
                <a:gd name="T23" fmla="*/ 540 h 1106"/>
                <a:gd name="T24" fmla="*/ 24 w 188"/>
                <a:gd name="T25" fmla="*/ 551 h 1106"/>
                <a:gd name="T26" fmla="*/ 6 w 188"/>
                <a:gd name="T27" fmla="*/ 547 h 1106"/>
                <a:gd name="T28" fmla="*/ 4 w 188"/>
                <a:gd name="T29" fmla="*/ 548 h 1106"/>
                <a:gd name="T30" fmla="*/ 0 w 188"/>
                <a:gd name="T31" fmla="*/ 553 h 1106"/>
                <a:gd name="T32" fmla="*/ 4 w 188"/>
                <a:gd name="T33" fmla="*/ 558 h 1106"/>
                <a:gd name="T34" fmla="*/ 24 w 188"/>
                <a:gd name="T35" fmla="*/ 561 h 1106"/>
                <a:gd name="T36" fmla="*/ 22 w 188"/>
                <a:gd name="T37" fmla="*/ 560 h 1106"/>
                <a:gd name="T38" fmla="*/ 54 w 188"/>
                <a:gd name="T39" fmla="*/ 574 h 1106"/>
                <a:gd name="T40" fmla="*/ 52 w 188"/>
                <a:gd name="T41" fmla="*/ 573 h 1106"/>
                <a:gd name="T42" fmla="*/ 77 w 188"/>
                <a:gd name="T43" fmla="*/ 598 h 1106"/>
                <a:gd name="T44" fmla="*/ 90 w 188"/>
                <a:gd name="T45" fmla="*/ 609 h 1106"/>
                <a:gd name="T46" fmla="*/ 89 w 188"/>
                <a:gd name="T47" fmla="*/ 626 h 1106"/>
                <a:gd name="T48" fmla="*/ 91 w 188"/>
                <a:gd name="T49" fmla="*/ 1009 h 1106"/>
                <a:gd name="T50" fmla="*/ 98 w 188"/>
                <a:gd name="T51" fmla="*/ 1044 h 1106"/>
                <a:gd name="T52" fmla="*/ 108 w 188"/>
                <a:gd name="T53" fmla="*/ 1064 h 1106"/>
                <a:gd name="T54" fmla="*/ 133 w 188"/>
                <a:gd name="T55" fmla="*/ 1089 h 1106"/>
                <a:gd name="T56" fmla="*/ 150 w 188"/>
                <a:gd name="T57" fmla="*/ 1098 h 1106"/>
                <a:gd name="T58" fmla="*/ 170 w 188"/>
                <a:gd name="T59" fmla="*/ 1104 h 1106"/>
                <a:gd name="T60" fmla="*/ 188 w 188"/>
                <a:gd name="T61" fmla="*/ 1094 h 1106"/>
                <a:gd name="T62" fmla="*/ 170 w 188"/>
                <a:gd name="T63" fmla="*/ 1098 h 1106"/>
                <a:gd name="T64" fmla="*/ 155 w 188"/>
                <a:gd name="T65" fmla="*/ 1087 h 1106"/>
                <a:gd name="T66" fmla="*/ 137 w 188"/>
                <a:gd name="T67" fmla="*/ 1084 h 1106"/>
                <a:gd name="T68" fmla="*/ 128 w 188"/>
                <a:gd name="T69" fmla="*/ 1069 h 1106"/>
                <a:gd name="T70" fmla="*/ 109 w 188"/>
                <a:gd name="T71" fmla="*/ 1040 h 1106"/>
                <a:gd name="T72" fmla="*/ 110 w 188"/>
                <a:gd name="T73" fmla="*/ 1044 h 1106"/>
                <a:gd name="T74" fmla="*/ 103 w 188"/>
                <a:gd name="T75" fmla="*/ 1009 h 1106"/>
                <a:gd name="T76" fmla="*/ 101 w 188"/>
                <a:gd name="T77" fmla="*/ 626 h 1106"/>
                <a:gd name="T78" fmla="*/ 94 w 188"/>
                <a:gd name="T79" fmla="*/ 604 h 1106"/>
                <a:gd name="T80" fmla="*/ 75 w 188"/>
                <a:gd name="T81" fmla="*/ 575 h 1106"/>
                <a:gd name="T82" fmla="*/ 59 w 188"/>
                <a:gd name="T83" fmla="*/ 563 h 1106"/>
                <a:gd name="T84" fmla="*/ 27 w 188"/>
                <a:gd name="T85" fmla="*/ 549 h 1106"/>
                <a:gd name="T86" fmla="*/ 6 w 188"/>
                <a:gd name="T87" fmla="*/ 547 h 1106"/>
                <a:gd name="T88" fmla="*/ 8 w 188"/>
                <a:gd name="T89" fmla="*/ 558 h 1106"/>
                <a:gd name="T90" fmla="*/ 12 w 188"/>
                <a:gd name="T91" fmla="*/ 553 h 1106"/>
                <a:gd name="T92" fmla="*/ 8 w 188"/>
                <a:gd name="T93" fmla="*/ 548 h 1106"/>
                <a:gd name="T94" fmla="*/ 6 w 188"/>
                <a:gd name="T95" fmla="*/ 559 h 1106"/>
                <a:gd name="T96" fmla="*/ 27 w 188"/>
                <a:gd name="T97" fmla="*/ 557 h 1106"/>
                <a:gd name="T98" fmla="*/ 59 w 188"/>
                <a:gd name="T99" fmla="*/ 543 h 1106"/>
                <a:gd name="T100" fmla="*/ 75 w 188"/>
                <a:gd name="T101" fmla="*/ 531 h 1106"/>
                <a:gd name="T102" fmla="*/ 94 w 188"/>
                <a:gd name="T103" fmla="*/ 502 h 1106"/>
                <a:gd name="T104" fmla="*/ 96 w 188"/>
                <a:gd name="T105" fmla="*/ 497 h 1106"/>
                <a:gd name="T106" fmla="*/ 103 w 188"/>
                <a:gd name="T107" fmla="*/ 462 h 1106"/>
                <a:gd name="T108" fmla="*/ 105 w 188"/>
                <a:gd name="T109" fmla="*/ 79 h 1106"/>
                <a:gd name="T110" fmla="*/ 104 w 188"/>
                <a:gd name="T111" fmla="*/ 62 h 1106"/>
                <a:gd name="T112" fmla="*/ 117 w 188"/>
                <a:gd name="T113" fmla="*/ 51 h 1106"/>
                <a:gd name="T114" fmla="*/ 142 w 188"/>
                <a:gd name="T115" fmla="*/ 26 h 1106"/>
                <a:gd name="T116" fmla="*/ 140 w 188"/>
                <a:gd name="T117" fmla="*/ 27 h 1106"/>
                <a:gd name="T118" fmla="*/ 172 w 188"/>
                <a:gd name="T119" fmla="*/ 13 h 1106"/>
                <a:gd name="T120" fmla="*/ 170 w 188"/>
                <a:gd name="T121" fmla="*/ 14 h 1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106"/>
                <a:gd name="T185" fmla="*/ 188 w 188"/>
                <a:gd name="T186" fmla="*/ 1106 h 1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106">
                  <a:moveTo>
                    <a:pt x="188" y="12"/>
                  </a:moveTo>
                  <a:lnTo>
                    <a:pt x="188" y="0"/>
                  </a:lnTo>
                  <a:lnTo>
                    <a:pt x="170" y="2"/>
                  </a:lnTo>
                  <a:lnTo>
                    <a:pt x="167" y="2"/>
                  </a:lnTo>
                  <a:lnTo>
                    <a:pt x="150" y="8"/>
                  </a:lnTo>
                  <a:lnTo>
                    <a:pt x="135" y="16"/>
                  </a:lnTo>
                  <a:lnTo>
                    <a:pt x="133" y="17"/>
                  </a:lnTo>
                  <a:lnTo>
                    <a:pt x="119" y="28"/>
                  </a:lnTo>
                  <a:lnTo>
                    <a:pt x="108" y="42"/>
                  </a:lnTo>
                  <a:lnTo>
                    <a:pt x="100" y="57"/>
                  </a:lnTo>
                  <a:lnTo>
                    <a:pt x="98" y="62"/>
                  </a:lnTo>
                  <a:lnTo>
                    <a:pt x="93" y="79"/>
                  </a:lnTo>
                  <a:lnTo>
                    <a:pt x="91" y="97"/>
                  </a:lnTo>
                  <a:lnTo>
                    <a:pt x="91" y="462"/>
                  </a:lnTo>
                  <a:lnTo>
                    <a:pt x="89" y="480"/>
                  </a:lnTo>
                  <a:lnTo>
                    <a:pt x="84" y="497"/>
                  </a:lnTo>
                  <a:lnTo>
                    <a:pt x="90" y="497"/>
                  </a:lnTo>
                  <a:lnTo>
                    <a:pt x="85" y="493"/>
                  </a:lnTo>
                  <a:lnTo>
                    <a:pt x="77" y="508"/>
                  </a:lnTo>
                  <a:lnTo>
                    <a:pt x="66" y="522"/>
                  </a:lnTo>
                  <a:lnTo>
                    <a:pt x="52" y="533"/>
                  </a:lnTo>
                  <a:lnTo>
                    <a:pt x="57" y="537"/>
                  </a:lnTo>
                  <a:lnTo>
                    <a:pt x="54" y="532"/>
                  </a:lnTo>
                  <a:lnTo>
                    <a:pt x="39" y="540"/>
                  </a:lnTo>
                  <a:lnTo>
                    <a:pt x="22" y="546"/>
                  </a:lnTo>
                  <a:lnTo>
                    <a:pt x="24" y="551"/>
                  </a:lnTo>
                  <a:lnTo>
                    <a:pt x="24" y="545"/>
                  </a:lnTo>
                  <a:lnTo>
                    <a:pt x="6" y="547"/>
                  </a:lnTo>
                  <a:lnTo>
                    <a:pt x="4" y="548"/>
                  </a:lnTo>
                  <a:lnTo>
                    <a:pt x="2" y="549"/>
                  </a:lnTo>
                  <a:lnTo>
                    <a:pt x="0" y="553"/>
                  </a:lnTo>
                  <a:lnTo>
                    <a:pt x="2" y="557"/>
                  </a:lnTo>
                  <a:lnTo>
                    <a:pt x="4" y="558"/>
                  </a:lnTo>
                  <a:lnTo>
                    <a:pt x="6" y="559"/>
                  </a:lnTo>
                  <a:lnTo>
                    <a:pt x="24" y="561"/>
                  </a:lnTo>
                  <a:lnTo>
                    <a:pt x="24" y="555"/>
                  </a:lnTo>
                  <a:lnTo>
                    <a:pt x="22" y="560"/>
                  </a:lnTo>
                  <a:lnTo>
                    <a:pt x="39" y="566"/>
                  </a:lnTo>
                  <a:lnTo>
                    <a:pt x="54" y="574"/>
                  </a:lnTo>
                  <a:lnTo>
                    <a:pt x="57" y="569"/>
                  </a:lnTo>
                  <a:lnTo>
                    <a:pt x="52" y="573"/>
                  </a:lnTo>
                  <a:lnTo>
                    <a:pt x="66" y="584"/>
                  </a:lnTo>
                  <a:lnTo>
                    <a:pt x="77" y="598"/>
                  </a:lnTo>
                  <a:lnTo>
                    <a:pt x="85" y="613"/>
                  </a:lnTo>
                  <a:lnTo>
                    <a:pt x="90" y="609"/>
                  </a:lnTo>
                  <a:lnTo>
                    <a:pt x="84" y="609"/>
                  </a:lnTo>
                  <a:lnTo>
                    <a:pt x="89" y="626"/>
                  </a:lnTo>
                  <a:lnTo>
                    <a:pt x="91" y="644"/>
                  </a:lnTo>
                  <a:lnTo>
                    <a:pt x="91" y="1009"/>
                  </a:lnTo>
                  <a:lnTo>
                    <a:pt x="93" y="1027"/>
                  </a:lnTo>
                  <a:lnTo>
                    <a:pt x="98" y="1044"/>
                  </a:lnTo>
                  <a:lnTo>
                    <a:pt x="100" y="1049"/>
                  </a:lnTo>
                  <a:lnTo>
                    <a:pt x="108" y="1064"/>
                  </a:lnTo>
                  <a:lnTo>
                    <a:pt x="119" y="1078"/>
                  </a:lnTo>
                  <a:lnTo>
                    <a:pt x="133" y="1089"/>
                  </a:lnTo>
                  <a:lnTo>
                    <a:pt x="135" y="1090"/>
                  </a:lnTo>
                  <a:lnTo>
                    <a:pt x="150" y="1098"/>
                  </a:lnTo>
                  <a:lnTo>
                    <a:pt x="167" y="1104"/>
                  </a:lnTo>
                  <a:lnTo>
                    <a:pt x="170" y="1104"/>
                  </a:lnTo>
                  <a:lnTo>
                    <a:pt x="188" y="1106"/>
                  </a:lnTo>
                  <a:lnTo>
                    <a:pt x="188" y="1094"/>
                  </a:lnTo>
                  <a:lnTo>
                    <a:pt x="170" y="1092"/>
                  </a:lnTo>
                  <a:lnTo>
                    <a:pt x="170" y="1098"/>
                  </a:lnTo>
                  <a:lnTo>
                    <a:pt x="172" y="1093"/>
                  </a:lnTo>
                  <a:lnTo>
                    <a:pt x="155" y="1087"/>
                  </a:lnTo>
                  <a:lnTo>
                    <a:pt x="140" y="1079"/>
                  </a:lnTo>
                  <a:lnTo>
                    <a:pt x="137" y="1084"/>
                  </a:lnTo>
                  <a:lnTo>
                    <a:pt x="142" y="1080"/>
                  </a:lnTo>
                  <a:lnTo>
                    <a:pt x="128" y="1069"/>
                  </a:lnTo>
                  <a:lnTo>
                    <a:pt x="117" y="1055"/>
                  </a:lnTo>
                  <a:lnTo>
                    <a:pt x="109" y="1040"/>
                  </a:lnTo>
                  <a:lnTo>
                    <a:pt x="104" y="1044"/>
                  </a:lnTo>
                  <a:lnTo>
                    <a:pt x="110" y="1044"/>
                  </a:lnTo>
                  <a:lnTo>
                    <a:pt x="105" y="1027"/>
                  </a:lnTo>
                  <a:lnTo>
                    <a:pt x="103" y="1009"/>
                  </a:lnTo>
                  <a:lnTo>
                    <a:pt x="103" y="644"/>
                  </a:lnTo>
                  <a:lnTo>
                    <a:pt x="101" y="626"/>
                  </a:lnTo>
                  <a:lnTo>
                    <a:pt x="96" y="609"/>
                  </a:lnTo>
                  <a:lnTo>
                    <a:pt x="94" y="604"/>
                  </a:lnTo>
                  <a:lnTo>
                    <a:pt x="86" y="589"/>
                  </a:lnTo>
                  <a:lnTo>
                    <a:pt x="75" y="575"/>
                  </a:lnTo>
                  <a:lnTo>
                    <a:pt x="61" y="564"/>
                  </a:lnTo>
                  <a:lnTo>
                    <a:pt x="59" y="563"/>
                  </a:lnTo>
                  <a:lnTo>
                    <a:pt x="44" y="555"/>
                  </a:lnTo>
                  <a:lnTo>
                    <a:pt x="27" y="549"/>
                  </a:lnTo>
                  <a:lnTo>
                    <a:pt x="24" y="549"/>
                  </a:lnTo>
                  <a:lnTo>
                    <a:pt x="6" y="547"/>
                  </a:lnTo>
                  <a:lnTo>
                    <a:pt x="6" y="559"/>
                  </a:lnTo>
                  <a:lnTo>
                    <a:pt x="8" y="558"/>
                  </a:lnTo>
                  <a:lnTo>
                    <a:pt x="10" y="557"/>
                  </a:lnTo>
                  <a:lnTo>
                    <a:pt x="12" y="553"/>
                  </a:lnTo>
                  <a:lnTo>
                    <a:pt x="10" y="549"/>
                  </a:lnTo>
                  <a:lnTo>
                    <a:pt x="8" y="548"/>
                  </a:lnTo>
                  <a:lnTo>
                    <a:pt x="6" y="553"/>
                  </a:lnTo>
                  <a:lnTo>
                    <a:pt x="6" y="559"/>
                  </a:lnTo>
                  <a:lnTo>
                    <a:pt x="24" y="557"/>
                  </a:lnTo>
                  <a:lnTo>
                    <a:pt x="27" y="557"/>
                  </a:lnTo>
                  <a:lnTo>
                    <a:pt x="44" y="551"/>
                  </a:lnTo>
                  <a:lnTo>
                    <a:pt x="59" y="543"/>
                  </a:lnTo>
                  <a:lnTo>
                    <a:pt x="61" y="542"/>
                  </a:lnTo>
                  <a:lnTo>
                    <a:pt x="75" y="531"/>
                  </a:lnTo>
                  <a:lnTo>
                    <a:pt x="86" y="517"/>
                  </a:lnTo>
                  <a:lnTo>
                    <a:pt x="94" y="502"/>
                  </a:lnTo>
                  <a:lnTo>
                    <a:pt x="96" y="497"/>
                  </a:lnTo>
                  <a:lnTo>
                    <a:pt x="101" y="480"/>
                  </a:lnTo>
                  <a:lnTo>
                    <a:pt x="103" y="462"/>
                  </a:lnTo>
                  <a:lnTo>
                    <a:pt x="103" y="97"/>
                  </a:lnTo>
                  <a:lnTo>
                    <a:pt x="105" y="79"/>
                  </a:lnTo>
                  <a:lnTo>
                    <a:pt x="110" y="62"/>
                  </a:lnTo>
                  <a:lnTo>
                    <a:pt x="104" y="62"/>
                  </a:lnTo>
                  <a:lnTo>
                    <a:pt x="109" y="66"/>
                  </a:lnTo>
                  <a:lnTo>
                    <a:pt x="117" y="51"/>
                  </a:lnTo>
                  <a:lnTo>
                    <a:pt x="128" y="37"/>
                  </a:lnTo>
                  <a:lnTo>
                    <a:pt x="142" y="26"/>
                  </a:lnTo>
                  <a:lnTo>
                    <a:pt x="137" y="22"/>
                  </a:lnTo>
                  <a:lnTo>
                    <a:pt x="140" y="27"/>
                  </a:lnTo>
                  <a:lnTo>
                    <a:pt x="155" y="19"/>
                  </a:lnTo>
                  <a:lnTo>
                    <a:pt x="172" y="13"/>
                  </a:lnTo>
                  <a:lnTo>
                    <a:pt x="170" y="8"/>
                  </a:lnTo>
                  <a:lnTo>
                    <a:pt x="170" y="14"/>
                  </a:lnTo>
                  <a:lnTo>
                    <a:pt x="18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55" name="Freeform 353">
              <a:extLst>
                <a:ext uri="{FF2B5EF4-FFF2-40B4-BE49-F238E27FC236}">
                  <a16:creationId xmlns:a16="http://schemas.microsoft.com/office/drawing/2014/main" id="{230DBE1E-EDD1-4980-B388-68FCFF270A96}"/>
                </a:ext>
              </a:extLst>
            </p:cNvPr>
            <p:cNvSpPr>
              <a:spLocks/>
            </p:cNvSpPr>
            <p:nvPr/>
          </p:nvSpPr>
          <p:spPr bwMode="auto">
            <a:xfrm>
              <a:off x="5273" y="72"/>
              <a:ext cx="188" cy="1106"/>
            </a:xfrm>
            <a:custGeom>
              <a:avLst/>
              <a:gdLst>
                <a:gd name="T0" fmla="*/ 0 w 188"/>
                <a:gd name="T1" fmla="*/ 12 h 1106"/>
                <a:gd name="T2" fmla="*/ 18 w 188"/>
                <a:gd name="T3" fmla="*/ 8 h 1106"/>
                <a:gd name="T4" fmla="*/ 33 w 188"/>
                <a:gd name="T5" fmla="*/ 19 h 1106"/>
                <a:gd name="T6" fmla="*/ 51 w 188"/>
                <a:gd name="T7" fmla="*/ 22 h 1106"/>
                <a:gd name="T8" fmla="*/ 60 w 188"/>
                <a:gd name="T9" fmla="*/ 37 h 1106"/>
                <a:gd name="T10" fmla="*/ 79 w 188"/>
                <a:gd name="T11" fmla="*/ 66 h 1106"/>
                <a:gd name="T12" fmla="*/ 78 w 188"/>
                <a:gd name="T13" fmla="*/ 62 h 1106"/>
                <a:gd name="T14" fmla="*/ 85 w 188"/>
                <a:gd name="T15" fmla="*/ 97 h 1106"/>
                <a:gd name="T16" fmla="*/ 87 w 188"/>
                <a:gd name="T17" fmla="*/ 480 h 1106"/>
                <a:gd name="T18" fmla="*/ 94 w 188"/>
                <a:gd name="T19" fmla="*/ 502 h 1106"/>
                <a:gd name="T20" fmla="*/ 113 w 188"/>
                <a:gd name="T21" fmla="*/ 531 h 1106"/>
                <a:gd name="T22" fmla="*/ 129 w 188"/>
                <a:gd name="T23" fmla="*/ 543 h 1106"/>
                <a:gd name="T24" fmla="*/ 161 w 188"/>
                <a:gd name="T25" fmla="*/ 557 h 1106"/>
                <a:gd name="T26" fmla="*/ 182 w 188"/>
                <a:gd name="T27" fmla="*/ 559 h 1106"/>
                <a:gd name="T28" fmla="*/ 182 w 188"/>
                <a:gd name="T29" fmla="*/ 547 h 1106"/>
                <a:gd name="T30" fmla="*/ 178 w 188"/>
                <a:gd name="T31" fmla="*/ 549 h 1106"/>
                <a:gd name="T32" fmla="*/ 178 w 188"/>
                <a:gd name="T33" fmla="*/ 557 h 1106"/>
                <a:gd name="T34" fmla="*/ 182 w 188"/>
                <a:gd name="T35" fmla="*/ 547 h 1106"/>
                <a:gd name="T36" fmla="*/ 161 w 188"/>
                <a:gd name="T37" fmla="*/ 549 h 1106"/>
                <a:gd name="T38" fmla="*/ 129 w 188"/>
                <a:gd name="T39" fmla="*/ 563 h 1106"/>
                <a:gd name="T40" fmla="*/ 113 w 188"/>
                <a:gd name="T41" fmla="*/ 575 h 1106"/>
                <a:gd name="T42" fmla="*/ 94 w 188"/>
                <a:gd name="T43" fmla="*/ 604 h 1106"/>
                <a:gd name="T44" fmla="*/ 87 w 188"/>
                <a:gd name="T45" fmla="*/ 626 h 1106"/>
                <a:gd name="T46" fmla="*/ 85 w 188"/>
                <a:gd name="T47" fmla="*/ 1009 h 1106"/>
                <a:gd name="T48" fmla="*/ 78 w 188"/>
                <a:gd name="T49" fmla="*/ 1044 h 1106"/>
                <a:gd name="T50" fmla="*/ 79 w 188"/>
                <a:gd name="T51" fmla="*/ 1040 h 1106"/>
                <a:gd name="T52" fmla="*/ 60 w 188"/>
                <a:gd name="T53" fmla="*/ 1069 h 1106"/>
                <a:gd name="T54" fmla="*/ 51 w 188"/>
                <a:gd name="T55" fmla="*/ 1084 h 1106"/>
                <a:gd name="T56" fmla="*/ 33 w 188"/>
                <a:gd name="T57" fmla="*/ 1087 h 1106"/>
                <a:gd name="T58" fmla="*/ 18 w 188"/>
                <a:gd name="T59" fmla="*/ 1098 h 1106"/>
                <a:gd name="T60" fmla="*/ 0 w 188"/>
                <a:gd name="T61" fmla="*/ 1094 h 1106"/>
                <a:gd name="T62" fmla="*/ 18 w 188"/>
                <a:gd name="T63" fmla="*/ 1104 h 1106"/>
                <a:gd name="T64" fmla="*/ 38 w 188"/>
                <a:gd name="T65" fmla="*/ 1098 h 1106"/>
                <a:gd name="T66" fmla="*/ 55 w 188"/>
                <a:gd name="T67" fmla="*/ 1089 h 1106"/>
                <a:gd name="T68" fmla="*/ 80 w 188"/>
                <a:gd name="T69" fmla="*/ 1064 h 1106"/>
                <a:gd name="T70" fmla="*/ 90 w 188"/>
                <a:gd name="T71" fmla="*/ 1044 h 1106"/>
                <a:gd name="T72" fmla="*/ 95 w 188"/>
                <a:gd name="T73" fmla="*/ 1027 h 1106"/>
                <a:gd name="T74" fmla="*/ 97 w 188"/>
                <a:gd name="T75" fmla="*/ 644 h 1106"/>
                <a:gd name="T76" fmla="*/ 104 w 188"/>
                <a:gd name="T77" fmla="*/ 609 h 1106"/>
                <a:gd name="T78" fmla="*/ 103 w 188"/>
                <a:gd name="T79" fmla="*/ 613 h 1106"/>
                <a:gd name="T80" fmla="*/ 122 w 188"/>
                <a:gd name="T81" fmla="*/ 584 h 1106"/>
                <a:gd name="T82" fmla="*/ 131 w 188"/>
                <a:gd name="T83" fmla="*/ 569 h 1106"/>
                <a:gd name="T84" fmla="*/ 149 w 188"/>
                <a:gd name="T85" fmla="*/ 566 h 1106"/>
                <a:gd name="T86" fmla="*/ 164 w 188"/>
                <a:gd name="T87" fmla="*/ 555 h 1106"/>
                <a:gd name="T88" fmla="*/ 182 w 188"/>
                <a:gd name="T89" fmla="*/ 559 h 1106"/>
                <a:gd name="T90" fmla="*/ 184 w 188"/>
                <a:gd name="T91" fmla="*/ 558 h 1106"/>
                <a:gd name="T92" fmla="*/ 188 w 188"/>
                <a:gd name="T93" fmla="*/ 553 h 1106"/>
                <a:gd name="T94" fmla="*/ 184 w 188"/>
                <a:gd name="T95" fmla="*/ 548 h 1106"/>
                <a:gd name="T96" fmla="*/ 164 w 188"/>
                <a:gd name="T97" fmla="*/ 545 h 1106"/>
                <a:gd name="T98" fmla="*/ 166 w 188"/>
                <a:gd name="T99" fmla="*/ 546 h 1106"/>
                <a:gd name="T100" fmla="*/ 134 w 188"/>
                <a:gd name="T101" fmla="*/ 532 h 1106"/>
                <a:gd name="T102" fmla="*/ 136 w 188"/>
                <a:gd name="T103" fmla="*/ 533 h 1106"/>
                <a:gd name="T104" fmla="*/ 111 w 188"/>
                <a:gd name="T105" fmla="*/ 508 h 1106"/>
                <a:gd name="T106" fmla="*/ 98 w 188"/>
                <a:gd name="T107" fmla="*/ 497 h 1106"/>
                <a:gd name="T108" fmla="*/ 99 w 188"/>
                <a:gd name="T109" fmla="*/ 480 h 1106"/>
                <a:gd name="T110" fmla="*/ 97 w 188"/>
                <a:gd name="T111" fmla="*/ 97 h 1106"/>
                <a:gd name="T112" fmla="*/ 90 w 188"/>
                <a:gd name="T113" fmla="*/ 62 h 1106"/>
                <a:gd name="T114" fmla="*/ 80 w 188"/>
                <a:gd name="T115" fmla="*/ 42 h 1106"/>
                <a:gd name="T116" fmla="*/ 55 w 188"/>
                <a:gd name="T117" fmla="*/ 17 h 1106"/>
                <a:gd name="T118" fmla="*/ 38 w 188"/>
                <a:gd name="T119" fmla="*/ 8 h 1106"/>
                <a:gd name="T120" fmla="*/ 18 w 188"/>
                <a:gd name="T121" fmla="*/ 2 h 1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106"/>
                <a:gd name="T185" fmla="*/ 188 w 188"/>
                <a:gd name="T186" fmla="*/ 1106 h 1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106">
                  <a:moveTo>
                    <a:pt x="0" y="0"/>
                  </a:moveTo>
                  <a:lnTo>
                    <a:pt x="0" y="12"/>
                  </a:lnTo>
                  <a:lnTo>
                    <a:pt x="18" y="14"/>
                  </a:lnTo>
                  <a:lnTo>
                    <a:pt x="18" y="8"/>
                  </a:lnTo>
                  <a:lnTo>
                    <a:pt x="16" y="13"/>
                  </a:lnTo>
                  <a:lnTo>
                    <a:pt x="33" y="19"/>
                  </a:lnTo>
                  <a:lnTo>
                    <a:pt x="48" y="27"/>
                  </a:lnTo>
                  <a:lnTo>
                    <a:pt x="51" y="22"/>
                  </a:lnTo>
                  <a:lnTo>
                    <a:pt x="46" y="26"/>
                  </a:lnTo>
                  <a:lnTo>
                    <a:pt x="60" y="37"/>
                  </a:lnTo>
                  <a:lnTo>
                    <a:pt x="71" y="51"/>
                  </a:lnTo>
                  <a:lnTo>
                    <a:pt x="79" y="66"/>
                  </a:lnTo>
                  <a:lnTo>
                    <a:pt x="84" y="62"/>
                  </a:lnTo>
                  <a:lnTo>
                    <a:pt x="78" y="62"/>
                  </a:lnTo>
                  <a:lnTo>
                    <a:pt x="83" y="79"/>
                  </a:lnTo>
                  <a:lnTo>
                    <a:pt x="85" y="97"/>
                  </a:lnTo>
                  <a:lnTo>
                    <a:pt x="85" y="462"/>
                  </a:lnTo>
                  <a:lnTo>
                    <a:pt x="87" y="480"/>
                  </a:lnTo>
                  <a:lnTo>
                    <a:pt x="92" y="497"/>
                  </a:lnTo>
                  <a:lnTo>
                    <a:pt x="94" y="502"/>
                  </a:lnTo>
                  <a:lnTo>
                    <a:pt x="102" y="517"/>
                  </a:lnTo>
                  <a:lnTo>
                    <a:pt x="113" y="531"/>
                  </a:lnTo>
                  <a:lnTo>
                    <a:pt x="127" y="542"/>
                  </a:lnTo>
                  <a:lnTo>
                    <a:pt x="129" y="543"/>
                  </a:lnTo>
                  <a:lnTo>
                    <a:pt x="144" y="551"/>
                  </a:lnTo>
                  <a:lnTo>
                    <a:pt x="161" y="557"/>
                  </a:lnTo>
                  <a:lnTo>
                    <a:pt x="164" y="557"/>
                  </a:lnTo>
                  <a:lnTo>
                    <a:pt x="182" y="559"/>
                  </a:lnTo>
                  <a:lnTo>
                    <a:pt x="182" y="553"/>
                  </a:lnTo>
                  <a:lnTo>
                    <a:pt x="182" y="547"/>
                  </a:lnTo>
                  <a:lnTo>
                    <a:pt x="180" y="548"/>
                  </a:lnTo>
                  <a:lnTo>
                    <a:pt x="178" y="549"/>
                  </a:lnTo>
                  <a:lnTo>
                    <a:pt x="176" y="553"/>
                  </a:lnTo>
                  <a:lnTo>
                    <a:pt x="178" y="557"/>
                  </a:lnTo>
                  <a:lnTo>
                    <a:pt x="180" y="558"/>
                  </a:lnTo>
                  <a:lnTo>
                    <a:pt x="182" y="547"/>
                  </a:lnTo>
                  <a:lnTo>
                    <a:pt x="164" y="549"/>
                  </a:lnTo>
                  <a:lnTo>
                    <a:pt x="161" y="549"/>
                  </a:lnTo>
                  <a:lnTo>
                    <a:pt x="144" y="555"/>
                  </a:lnTo>
                  <a:lnTo>
                    <a:pt x="129" y="563"/>
                  </a:lnTo>
                  <a:lnTo>
                    <a:pt x="127" y="564"/>
                  </a:lnTo>
                  <a:lnTo>
                    <a:pt x="113" y="575"/>
                  </a:lnTo>
                  <a:lnTo>
                    <a:pt x="102" y="589"/>
                  </a:lnTo>
                  <a:lnTo>
                    <a:pt x="94" y="604"/>
                  </a:lnTo>
                  <a:lnTo>
                    <a:pt x="92" y="609"/>
                  </a:lnTo>
                  <a:lnTo>
                    <a:pt x="87" y="626"/>
                  </a:lnTo>
                  <a:lnTo>
                    <a:pt x="85" y="644"/>
                  </a:lnTo>
                  <a:lnTo>
                    <a:pt x="85" y="1009"/>
                  </a:lnTo>
                  <a:lnTo>
                    <a:pt x="83" y="1027"/>
                  </a:lnTo>
                  <a:lnTo>
                    <a:pt x="78" y="1044"/>
                  </a:lnTo>
                  <a:lnTo>
                    <a:pt x="84" y="1044"/>
                  </a:lnTo>
                  <a:lnTo>
                    <a:pt x="79" y="1040"/>
                  </a:lnTo>
                  <a:lnTo>
                    <a:pt x="71" y="1055"/>
                  </a:lnTo>
                  <a:lnTo>
                    <a:pt x="60" y="1069"/>
                  </a:lnTo>
                  <a:lnTo>
                    <a:pt x="46" y="1080"/>
                  </a:lnTo>
                  <a:lnTo>
                    <a:pt x="51" y="1084"/>
                  </a:lnTo>
                  <a:lnTo>
                    <a:pt x="48" y="1079"/>
                  </a:lnTo>
                  <a:lnTo>
                    <a:pt x="33" y="1087"/>
                  </a:lnTo>
                  <a:lnTo>
                    <a:pt x="16" y="1093"/>
                  </a:lnTo>
                  <a:lnTo>
                    <a:pt x="18" y="1098"/>
                  </a:lnTo>
                  <a:lnTo>
                    <a:pt x="18" y="1092"/>
                  </a:lnTo>
                  <a:lnTo>
                    <a:pt x="0" y="1094"/>
                  </a:lnTo>
                  <a:lnTo>
                    <a:pt x="0" y="1106"/>
                  </a:lnTo>
                  <a:lnTo>
                    <a:pt x="18" y="1104"/>
                  </a:lnTo>
                  <a:lnTo>
                    <a:pt x="21" y="1104"/>
                  </a:lnTo>
                  <a:lnTo>
                    <a:pt x="38" y="1098"/>
                  </a:lnTo>
                  <a:lnTo>
                    <a:pt x="53" y="1090"/>
                  </a:lnTo>
                  <a:lnTo>
                    <a:pt x="55" y="1089"/>
                  </a:lnTo>
                  <a:lnTo>
                    <a:pt x="69" y="1078"/>
                  </a:lnTo>
                  <a:lnTo>
                    <a:pt x="80" y="1064"/>
                  </a:lnTo>
                  <a:lnTo>
                    <a:pt x="88" y="1049"/>
                  </a:lnTo>
                  <a:lnTo>
                    <a:pt x="90" y="1044"/>
                  </a:lnTo>
                  <a:lnTo>
                    <a:pt x="95" y="1027"/>
                  </a:lnTo>
                  <a:lnTo>
                    <a:pt x="97" y="1009"/>
                  </a:lnTo>
                  <a:lnTo>
                    <a:pt x="97" y="644"/>
                  </a:lnTo>
                  <a:lnTo>
                    <a:pt x="99" y="626"/>
                  </a:lnTo>
                  <a:lnTo>
                    <a:pt x="104" y="609"/>
                  </a:lnTo>
                  <a:lnTo>
                    <a:pt x="98" y="609"/>
                  </a:lnTo>
                  <a:lnTo>
                    <a:pt x="103" y="613"/>
                  </a:lnTo>
                  <a:lnTo>
                    <a:pt x="111" y="598"/>
                  </a:lnTo>
                  <a:lnTo>
                    <a:pt x="122" y="584"/>
                  </a:lnTo>
                  <a:lnTo>
                    <a:pt x="136" y="573"/>
                  </a:lnTo>
                  <a:lnTo>
                    <a:pt x="131" y="569"/>
                  </a:lnTo>
                  <a:lnTo>
                    <a:pt x="134" y="574"/>
                  </a:lnTo>
                  <a:lnTo>
                    <a:pt x="149" y="566"/>
                  </a:lnTo>
                  <a:lnTo>
                    <a:pt x="166" y="560"/>
                  </a:lnTo>
                  <a:lnTo>
                    <a:pt x="164" y="555"/>
                  </a:lnTo>
                  <a:lnTo>
                    <a:pt x="164" y="561"/>
                  </a:lnTo>
                  <a:lnTo>
                    <a:pt x="182" y="559"/>
                  </a:lnTo>
                  <a:lnTo>
                    <a:pt x="184" y="558"/>
                  </a:lnTo>
                  <a:lnTo>
                    <a:pt x="186" y="557"/>
                  </a:lnTo>
                  <a:lnTo>
                    <a:pt x="188" y="553"/>
                  </a:lnTo>
                  <a:lnTo>
                    <a:pt x="186" y="549"/>
                  </a:lnTo>
                  <a:lnTo>
                    <a:pt x="184" y="548"/>
                  </a:lnTo>
                  <a:lnTo>
                    <a:pt x="182" y="547"/>
                  </a:lnTo>
                  <a:lnTo>
                    <a:pt x="164" y="545"/>
                  </a:lnTo>
                  <a:lnTo>
                    <a:pt x="164" y="551"/>
                  </a:lnTo>
                  <a:lnTo>
                    <a:pt x="166" y="546"/>
                  </a:lnTo>
                  <a:lnTo>
                    <a:pt x="149" y="540"/>
                  </a:lnTo>
                  <a:lnTo>
                    <a:pt x="134" y="532"/>
                  </a:lnTo>
                  <a:lnTo>
                    <a:pt x="131" y="537"/>
                  </a:lnTo>
                  <a:lnTo>
                    <a:pt x="136" y="533"/>
                  </a:lnTo>
                  <a:lnTo>
                    <a:pt x="122" y="522"/>
                  </a:lnTo>
                  <a:lnTo>
                    <a:pt x="111" y="508"/>
                  </a:lnTo>
                  <a:lnTo>
                    <a:pt x="103" y="493"/>
                  </a:lnTo>
                  <a:lnTo>
                    <a:pt x="98" y="497"/>
                  </a:lnTo>
                  <a:lnTo>
                    <a:pt x="104" y="497"/>
                  </a:lnTo>
                  <a:lnTo>
                    <a:pt x="99" y="480"/>
                  </a:lnTo>
                  <a:lnTo>
                    <a:pt x="97" y="462"/>
                  </a:lnTo>
                  <a:lnTo>
                    <a:pt x="97" y="97"/>
                  </a:lnTo>
                  <a:lnTo>
                    <a:pt x="95" y="79"/>
                  </a:lnTo>
                  <a:lnTo>
                    <a:pt x="90" y="62"/>
                  </a:lnTo>
                  <a:lnTo>
                    <a:pt x="88" y="57"/>
                  </a:lnTo>
                  <a:lnTo>
                    <a:pt x="80" y="42"/>
                  </a:lnTo>
                  <a:lnTo>
                    <a:pt x="69" y="28"/>
                  </a:lnTo>
                  <a:lnTo>
                    <a:pt x="55" y="17"/>
                  </a:lnTo>
                  <a:lnTo>
                    <a:pt x="53" y="16"/>
                  </a:lnTo>
                  <a:lnTo>
                    <a:pt x="38" y="8"/>
                  </a:lnTo>
                  <a:lnTo>
                    <a:pt x="21" y="2"/>
                  </a:lnTo>
                  <a:lnTo>
                    <a:pt x="18"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3550" name="Rectangle 354">
            <a:extLst>
              <a:ext uri="{FF2B5EF4-FFF2-40B4-BE49-F238E27FC236}">
                <a16:creationId xmlns:a16="http://schemas.microsoft.com/office/drawing/2014/main" id="{A626B678-7B58-443D-A128-BC4BD61DBC39}"/>
              </a:ext>
            </a:extLst>
          </p:cNvPr>
          <p:cNvSpPr>
            <a:spLocks noChangeArrowheads="1"/>
          </p:cNvSpPr>
          <p:nvPr/>
        </p:nvSpPr>
        <p:spPr bwMode="auto">
          <a:xfrm rot="16200000">
            <a:off x="990481" y="827366"/>
            <a:ext cx="1502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„výměníky“</a:t>
            </a:r>
            <a:endParaRPr lang="cs-CZ" altLang="en-US" sz="2400">
              <a:latin typeface="Times New Roman" panose="02020603050405020304" pitchFamily="18" charset="0"/>
            </a:endParaRPr>
          </a:p>
        </p:txBody>
      </p:sp>
      <p:grpSp>
        <p:nvGrpSpPr>
          <p:cNvPr id="347424" name="Group 355">
            <a:extLst>
              <a:ext uri="{FF2B5EF4-FFF2-40B4-BE49-F238E27FC236}">
                <a16:creationId xmlns:a16="http://schemas.microsoft.com/office/drawing/2014/main" id="{C8EEEADA-4B38-4F54-AA98-8220648C15CC}"/>
              </a:ext>
            </a:extLst>
          </p:cNvPr>
          <p:cNvGrpSpPr>
            <a:grpSpLocks/>
          </p:cNvGrpSpPr>
          <p:nvPr/>
        </p:nvGrpSpPr>
        <p:grpSpPr bwMode="auto">
          <a:xfrm>
            <a:off x="2736850" y="857251"/>
            <a:ext cx="1703388" cy="885825"/>
            <a:chOff x="764" y="540"/>
            <a:chExt cx="1073" cy="558"/>
          </a:xfrm>
        </p:grpSpPr>
        <p:sp>
          <p:nvSpPr>
            <p:cNvPr id="63552" name="Freeform 356">
              <a:extLst>
                <a:ext uri="{FF2B5EF4-FFF2-40B4-BE49-F238E27FC236}">
                  <a16:creationId xmlns:a16="http://schemas.microsoft.com/office/drawing/2014/main" id="{367F2710-46B4-4EE1-BFEA-916B01A71544}"/>
                </a:ext>
              </a:extLst>
            </p:cNvPr>
            <p:cNvSpPr>
              <a:spLocks/>
            </p:cNvSpPr>
            <p:nvPr/>
          </p:nvSpPr>
          <p:spPr bwMode="auto">
            <a:xfrm>
              <a:off x="852" y="577"/>
              <a:ext cx="985" cy="521"/>
            </a:xfrm>
            <a:custGeom>
              <a:avLst/>
              <a:gdLst>
                <a:gd name="T0" fmla="*/ 974 w 985"/>
                <a:gd name="T1" fmla="*/ 521 h 521"/>
                <a:gd name="T2" fmla="*/ 985 w 985"/>
                <a:gd name="T3" fmla="*/ 500 h 521"/>
                <a:gd name="T4" fmla="*/ 11 w 985"/>
                <a:gd name="T5" fmla="*/ 0 h 521"/>
                <a:gd name="T6" fmla="*/ 0 w 985"/>
                <a:gd name="T7" fmla="*/ 21 h 521"/>
                <a:gd name="T8" fmla="*/ 974 w 985"/>
                <a:gd name="T9" fmla="*/ 521 h 521"/>
                <a:gd name="T10" fmla="*/ 0 60000 65536"/>
                <a:gd name="T11" fmla="*/ 0 60000 65536"/>
                <a:gd name="T12" fmla="*/ 0 60000 65536"/>
                <a:gd name="T13" fmla="*/ 0 60000 65536"/>
                <a:gd name="T14" fmla="*/ 0 60000 65536"/>
                <a:gd name="T15" fmla="*/ 0 w 985"/>
                <a:gd name="T16" fmla="*/ 0 h 521"/>
                <a:gd name="T17" fmla="*/ 985 w 985"/>
                <a:gd name="T18" fmla="*/ 521 h 521"/>
              </a:gdLst>
              <a:ahLst/>
              <a:cxnLst>
                <a:cxn ang="T10">
                  <a:pos x="T0" y="T1"/>
                </a:cxn>
                <a:cxn ang="T11">
                  <a:pos x="T2" y="T3"/>
                </a:cxn>
                <a:cxn ang="T12">
                  <a:pos x="T4" y="T5"/>
                </a:cxn>
                <a:cxn ang="T13">
                  <a:pos x="T6" y="T7"/>
                </a:cxn>
                <a:cxn ang="T14">
                  <a:pos x="T8" y="T9"/>
                </a:cxn>
              </a:cxnLst>
              <a:rect l="T15" t="T16" r="T17" b="T18"/>
              <a:pathLst>
                <a:path w="985" h="521">
                  <a:moveTo>
                    <a:pt x="974" y="521"/>
                  </a:moveTo>
                  <a:lnTo>
                    <a:pt x="985" y="500"/>
                  </a:lnTo>
                  <a:lnTo>
                    <a:pt x="11" y="0"/>
                  </a:lnTo>
                  <a:lnTo>
                    <a:pt x="0" y="21"/>
                  </a:lnTo>
                  <a:lnTo>
                    <a:pt x="974"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553" name="Freeform 357">
              <a:extLst>
                <a:ext uri="{FF2B5EF4-FFF2-40B4-BE49-F238E27FC236}">
                  <a16:creationId xmlns:a16="http://schemas.microsoft.com/office/drawing/2014/main" id="{0147A463-73A1-4A41-99FC-722268172D2D}"/>
                </a:ext>
              </a:extLst>
            </p:cNvPr>
            <p:cNvSpPr>
              <a:spLocks/>
            </p:cNvSpPr>
            <p:nvPr/>
          </p:nvSpPr>
          <p:spPr bwMode="auto">
            <a:xfrm>
              <a:off x="764" y="540"/>
              <a:ext cx="120" cy="96"/>
            </a:xfrm>
            <a:custGeom>
              <a:avLst/>
              <a:gdLst>
                <a:gd name="T0" fmla="*/ 120 w 120"/>
                <a:gd name="T1" fmla="*/ 1 h 96"/>
                <a:gd name="T2" fmla="*/ 0 w 120"/>
                <a:gd name="T3" fmla="*/ 0 h 96"/>
                <a:gd name="T4" fmla="*/ 71 w 120"/>
                <a:gd name="T5" fmla="*/ 96 h 96"/>
                <a:gd name="T6" fmla="*/ 120 w 120"/>
                <a:gd name="T7" fmla="*/ 1 h 96"/>
                <a:gd name="T8" fmla="*/ 0 60000 65536"/>
                <a:gd name="T9" fmla="*/ 0 60000 65536"/>
                <a:gd name="T10" fmla="*/ 0 60000 65536"/>
                <a:gd name="T11" fmla="*/ 0 60000 65536"/>
                <a:gd name="T12" fmla="*/ 0 w 120"/>
                <a:gd name="T13" fmla="*/ 0 h 96"/>
                <a:gd name="T14" fmla="*/ 120 w 120"/>
                <a:gd name="T15" fmla="*/ 96 h 96"/>
              </a:gdLst>
              <a:ahLst/>
              <a:cxnLst>
                <a:cxn ang="T8">
                  <a:pos x="T0" y="T1"/>
                </a:cxn>
                <a:cxn ang="T9">
                  <a:pos x="T2" y="T3"/>
                </a:cxn>
                <a:cxn ang="T10">
                  <a:pos x="T4" y="T5"/>
                </a:cxn>
                <a:cxn ang="T11">
                  <a:pos x="T6" y="T7"/>
                </a:cxn>
              </a:cxnLst>
              <a:rect l="T12" t="T13" r="T14" b="T15"/>
              <a:pathLst>
                <a:path w="120" h="96">
                  <a:moveTo>
                    <a:pt x="120" y="1"/>
                  </a:moveTo>
                  <a:lnTo>
                    <a:pt x="0" y="0"/>
                  </a:lnTo>
                  <a:lnTo>
                    <a:pt x="71" y="96"/>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7403"/>
                                        </p:tgtEl>
                                        <p:attrNameLst>
                                          <p:attrName>style.visibility</p:attrName>
                                        </p:attrNameLst>
                                      </p:cBhvr>
                                      <p:to>
                                        <p:strVal val="visible"/>
                                      </p:to>
                                    </p:set>
                                    <p:animEffect transition="in" filter="checkerboard(across)">
                                      <p:cBhvr>
                                        <p:cTn id="7" dur="500"/>
                                        <p:tgtEl>
                                          <p:spTgt spid="347403"/>
                                        </p:tgtEl>
                                      </p:cBhvr>
                                    </p:animEffect>
                                  </p:childTnLst>
                                </p:cTn>
                              </p:par>
                              <p:par>
                                <p:cTn id="8" presetID="5" presetClass="entr" presetSubtype="10" fill="hold" nodeType="withEffect">
                                  <p:stCondLst>
                                    <p:cond delay="0"/>
                                  </p:stCondLst>
                                  <p:childTnLst>
                                    <p:set>
                                      <p:cBhvr>
                                        <p:cTn id="9" dur="1" fill="hold">
                                          <p:stCondLst>
                                            <p:cond delay="0"/>
                                          </p:stCondLst>
                                        </p:cTn>
                                        <p:tgtEl>
                                          <p:spTgt spid="347412"/>
                                        </p:tgtEl>
                                        <p:attrNameLst>
                                          <p:attrName>style.visibility</p:attrName>
                                        </p:attrNameLst>
                                      </p:cBhvr>
                                      <p:to>
                                        <p:strVal val="visible"/>
                                      </p:to>
                                    </p:set>
                                    <p:animEffect transition="in" filter="checkerboard(across)">
                                      <p:cBhvr>
                                        <p:cTn id="10" dur="500"/>
                                        <p:tgtEl>
                                          <p:spTgt spid="347412"/>
                                        </p:tgtEl>
                                      </p:cBhvr>
                                    </p:animEffect>
                                  </p:childTnLst>
                                </p:cTn>
                              </p:par>
                              <p:par>
                                <p:cTn id="11" presetID="5" presetClass="entr" presetSubtype="10" fill="hold" nodeType="withEffect">
                                  <p:stCondLst>
                                    <p:cond delay="0"/>
                                  </p:stCondLst>
                                  <p:childTnLst>
                                    <p:set>
                                      <p:cBhvr>
                                        <p:cTn id="12" dur="1" fill="hold">
                                          <p:stCondLst>
                                            <p:cond delay="0"/>
                                          </p:stCondLst>
                                        </p:cTn>
                                        <p:tgtEl>
                                          <p:spTgt spid="347422"/>
                                        </p:tgtEl>
                                        <p:attrNameLst>
                                          <p:attrName>style.visibility</p:attrName>
                                        </p:attrNameLst>
                                      </p:cBhvr>
                                      <p:to>
                                        <p:strVal val="visible"/>
                                      </p:to>
                                    </p:set>
                                    <p:animEffect transition="in" filter="checkerboard(across)">
                                      <p:cBhvr>
                                        <p:cTn id="13" dur="500"/>
                                        <p:tgtEl>
                                          <p:spTgt spid="3474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47424"/>
                                        </p:tgtEl>
                                        <p:attrNameLst>
                                          <p:attrName>style.visibility</p:attrName>
                                        </p:attrNameLst>
                                      </p:cBhvr>
                                      <p:to>
                                        <p:strVal val="visible"/>
                                      </p:to>
                                    </p:set>
                                    <p:animEffect transition="in" filter="checkerboard(across)">
                                      <p:cBhvr>
                                        <p:cTn id="18" dur="500"/>
                                        <p:tgtEl>
                                          <p:spTgt spid="34742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47454"/>
                                        </p:tgtEl>
                                        <p:attrNameLst>
                                          <p:attrName>style.visibility</p:attrName>
                                        </p:attrNameLst>
                                      </p:cBhvr>
                                      <p:to>
                                        <p:strVal val="visible"/>
                                      </p:to>
                                    </p:set>
                                    <p:animEffect transition="in" filter="checkerboard(across)">
                                      <p:cBhvr>
                                        <p:cTn id="21" dur="500"/>
                                        <p:tgtEl>
                                          <p:spTgt spid="347454"/>
                                        </p:tgtEl>
                                      </p:cBhvr>
                                    </p:animEffect>
                                  </p:childTnLst>
                                </p:cTn>
                              </p:par>
                              <p:par>
                                <p:cTn id="22" presetID="5" presetClass="entr" presetSubtype="1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par>
                                <p:cTn id="25" presetID="5" presetClass="entr" presetSubtype="10" fill="hold" nodeType="withEffect">
                                  <p:stCondLst>
                                    <p:cond delay="0"/>
                                  </p:stCondLst>
                                  <p:childTnLst>
                                    <p:set>
                                      <p:cBhvr>
                                        <p:cTn id="26" dur="1" fill="hold">
                                          <p:stCondLst>
                                            <p:cond delay="0"/>
                                          </p:stCondLst>
                                        </p:cTn>
                                        <p:tgtEl>
                                          <p:spTgt spid="347418"/>
                                        </p:tgtEl>
                                        <p:attrNameLst>
                                          <p:attrName>style.visibility</p:attrName>
                                        </p:attrNameLst>
                                      </p:cBhvr>
                                      <p:to>
                                        <p:strVal val="visible"/>
                                      </p:to>
                                    </p:set>
                                    <p:animEffect transition="in" filter="checkerboard(across)">
                                      <p:cBhvr>
                                        <p:cTn id="27" dur="500"/>
                                        <p:tgtEl>
                                          <p:spTgt spid="347418"/>
                                        </p:tgtEl>
                                      </p:cBhvr>
                                    </p:animEffect>
                                  </p:childTnLst>
                                </p:cTn>
                              </p:par>
                              <p:par>
                                <p:cTn id="28" presetID="5" presetClass="entr" presetSubtype="10" fill="hold" nodeType="withEffect">
                                  <p:stCondLst>
                                    <p:cond delay="0"/>
                                  </p:stCondLst>
                                  <p:childTnLst>
                                    <p:set>
                                      <p:cBhvr>
                                        <p:cTn id="29" dur="1" fill="hold">
                                          <p:stCondLst>
                                            <p:cond delay="0"/>
                                          </p:stCondLst>
                                        </p:cTn>
                                        <p:tgtEl>
                                          <p:spTgt spid="347417"/>
                                        </p:tgtEl>
                                        <p:attrNameLst>
                                          <p:attrName>style.visibility</p:attrName>
                                        </p:attrNameLst>
                                      </p:cBhvr>
                                      <p:to>
                                        <p:strVal val="visible"/>
                                      </p:to>
                                    </p:set>
                                    <p:animEffect transition="in" filter="checkerboard(across)">
                                      <p:cBhvr>
                                        <p:cTn id="30" dur="500"/>
                                        <p:tgtEl>
                                          <p:spTgt spid="347417"/>
                                        </p:tgtEl>
                                      </p:cBhvr>
                                    </p:animEffect>
                                  </p:childTnLst>
                                </p:cTn>
                              </p:par>
                              <p:par>
                                <p:cTn id="31" presetID="5" presetClass="entr" presetSubtype="10" fill="hold" nodeType="withEffect">
                                  <p:stCondLst>
                                    <p:cond delay="0"/>
                                  </p:stCondLst>
                                  <p:childTnLst>
                                    <p:set>
                                      <p:cBhvr>
                                        <p:cTn id="32" dur="1" fill="hold">
                                          <p:stCondLst>
                                            <p:cond delay="0"/>
                                          </p:stCondLst>
                                        </p:cTn>
                                        <p:tgtEl>
                                          <p:spTgt spid="347413"/>
                                        </p:tgtEl>
                                        <p:attrNameLst>
                                          <p:attrName>style.visibility</p:attrName>
                                        </p:attrNameLst>
                                      </p:cBhvr>
                                      <p:to>
                                        <p:strVal val="visible"/>
                                      </p:to>
                                    </p:set>
                                    <p:animEffect transition="in" filter="checkerboard(across)">
                                      <p:cBhvr>
                                        <p:cTn id="33" dur="500"/>
                                        <p:tgtEl>
                                          <p:spTgt spid="3474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347416"/>
                                        </p:tgtEl>
                                        <p:attrNameLst>
                                          <p:attrName>style.visibility</p:attrName>
                                        </p:attrNameLst>
                                      </p:cBhvr>
                                      <p:to>
                                        <p:strVal val="visible"/>
                                      </p:to>
                                    </p:set>
                                    <p:animEffect transition="in" filter="checkerboard(across)">
                                      <p:cBhvr>
                                        <p:cTn id="38" dur="500"/>
                                        <p:tgtEl>
                                          <p:spTgt spid="347416"/>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47452"/>
                                        </p:tgtEl>
                                        <p:attrNameLst>
                                          <p:attrName>style.visibility</p:attrName>
                                        </p:attrNameLst>
                                      </p:cBhvr>
                                      <p:to>
                                        <p:strVal val="visible"/>
                                      </p:to>
                                    </p:set>
                                    <p:animEffect transition="in" filter="checkerboard(across)">
                                      <p:cBhvr>
                                        <p:cTn id="41" dur="500"/>
                                        <p:tgtEl>
                                          <p:spTgt spid="347452"/>
                                        </p:tgtEl>
                                      </p:cBhvr>
                                    </p:animEffect>
                                  </p:childTnLst>
                                </p:cTn>
                              </p:par>
                              <p:par>
                                <p:cTn id="42" presetID="5" presetClass="entr" presetSubtype="10" fill="hold" nodeType="withEffect">
                                  <p:stCondLst>
                                    <p:cond delay="0"/>
                                  </p:stCondLst>
                                  <p:childTnLst>
                                    <p:set>
                                      <p:cBhvr>
                                        <p:cTn id="43" dur="1" fill="hold">
                                          <p:stCondLst>
                                            <p:cond delay="0"/>
                                          </p:stCondLst>
                                        </p:cTn>
                                        <p:tgtEl>
                                          <p:spTgt spid="347415"/>
                                        </p:tgtEl>
                                        <p:attrNameLst>
                                          <p:attrName>style.visibility</p:attrName>
                                        </p:attrNameLst>
                                      </p:cBhvr>
                                      <p:to>
                                        <p:strVal val="visible"/>
                                      </p:to>
                                    </p:set>
                                    <p:animEffect transition="in" filter="checkerboard(across)">
                                      <p:cBhvr>
                                        <p:cTn id="44" dur="500"/>
                                        <p:tgtEl>
                                          <p:spTgt spid="347415"/>
                                        </p:tgtEl>
                                      </p:cBhvr>
                                    </p:animEffect>
                                  </p:childTnLst>
                                </p:cTn>
                              </p:par>
                              <p:par>
                                <p:cTn id="45" presetID="5" presetClass="entr" presetSubtype="1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par>
                                <p:cTn id="48" presetID="5" presetClass="entr" presetSubtype="1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heckerboard(across)">
                                      <p:cBhvr>
                                        <p:cTn id="50" dur="500"/>
                                        <p:tgtEl>
                                          <p:spTgt spid="17"/>
                                        </p:tgtEl>
                                      </p:cBhvr>
                                    </p:animEffect>
                                  </p:childTnLst>
                                </p:cTn>
                              </p:par>
                              <p:par>
                                <p:cTn id="51" presetID="5" presetClass="entr" presetSubtype="1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heckerboard(across)">
                                      <p:cBhvr>
                                        <p:cTn id="53" dur="500"/>
                                        <p:tgtEl>
                                          <p:spTgt spid="1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347421"/>
                                        </p:tgtEl>
                                        <p:attrNameLst>
                                          <p:attrName>style.visibility</p:attrName>
                                        </p:attrNameLst>
                                      </p:cBhvr>
                                      <p:to>
                                        <p:strVal val="visible"/>
                                      </p:to>
                                    </p:set>
                                    <p:animEffect transition="in" filter="checkerboard(across)">
                                      <p:cBhvr>
                                        <p:cTn id="58" dur="500"/>
                                        <p:tgtEl>
                                          <p:spTgt spid="347421"/>
                                        </p:tgtEl>
                                      </p:cBhvr>
                                    </p:animEffect>
                                  </p:childTnLst>
                                </p:cTn>
                              </p:par>
                              <p:par>
                                <p:cTn id="59" presetID="5" presetClass="entr" presetSubtype="10" fill="hold" nodeType="withEffect">
                                  <p:stCondLst>
                                    <p:cond delay="0"/>
                                  </p:stCondLst>
                                  <p:childTnLst>
                                    <p:set>
                                      <p:cBhvr>
                                        <p:cTn id="60" dur="1" fill="hold">
                                          <p:stCondLst>
                                            <p:cond delay="0"/>
                                          </p:stCondLst>
                                        </p:cTn>
                                        <p:tgtEl>
                                          <p:spTgt spid="347419"/>
                                        </p:tgtEl>
                                        <p:attrNameLst>
                                          <p:attrName>style.visibility</p:attrName>
                                        </p:attrNameLst>
                                      </p:cBhvr>
                                      <p:to>
                                        <p:strVal val="visible"/>
                                      </p:to>
                                    </p:set>
                                    <p:animEffect transition="in" filter="checkerboard(across)">
                                      <p:cBhvr>
                                        <p:cTn id="61" dur="500"/>
                                        <p:tgtEl>
                                          <p:spTgt spid="347419"/>
                                        </p:tgtEl>
                                      </p:cBhvr>
                                    </p:animEffect>
                                  </p:childTnLst>
                                </p:cTn>
                              </p:par>
                              <p:par>
                                <p:cTn id="62" presetID="5" presetClass="entr" presetSubtype="10" fill="hold" nodeType="withEffect">
                                  <p:stCondLst>
                                    <p:cond delay="0"/>
                                  </p:stCondLst>
                                  <p:childTnLst>
                                    <p:set>
                                      <p:cBhvr>
                                        <p:cTn id="63" dur="1" fill="hold">
                                          <p:stCondLst>
                                            <p:cond delay="0"/>
                                          </p:stCondLst>
                                        </p:cTn>
                                        <p:tgtEl>
                                          <p:spTgt spid="347420"/>
                                        </p:tgtEl>
                                        <p:attrNameLst>
                                          <p:attrName>style.visibility</p:attrName>
                                        </p:attrNameLst>
                                      </p:cBhvr>
                                      <p:to>
                                        <p:strVal val="visible"/>
                                      </p:to>
                                    </p:set>
                                    <p:animEffect transition="in" filter="checkerboard(across)">
                                      <p:cBhvr>
                                        <p:cTn id="64" dur="500"/>
                                        <p:tgtEl>
                                          <p:spTgt spid="347420"/>
                                        </p:tgtEl>
                                      </p:cBhvr>
                                    </p:animEffect>
                                  </p:childTnLst>
                                </p:cTn>
                              </p:par>
                              <p:par>
                                <p:cTn id="65" presetID="5" presetClass="entr" presetSubtype="10" fill="hold" nodeType="withEffect">
                                  <p:stCondLst>
                                    <p:cond delay="0"/>
                                  </p:stCondLst>
                                  <p:childTnLst>
                                    <p:set>
                                      <p:cBhvr>
                                        <p:cTn id="66" dur="1" fill="hold">
                                          <p:stCondLst>
                                            <p:cond delay="0"/>
                                          </p:stCondLst>
                                        </p:cTn>
                                        <p:tgtEl>
                                          <p:spTgt spid="347414"/>
                                        </p:tgtEl>
                                        <p:attrNameLst>
                                          <p:attrName>style.visibility</p:attrName>
                                        </p:attrNameLst>
                                      </p:cBhvr>
                                      <p:to>
                                        <p:strVal val="visible"/>
                                      </p:to>
                                    </p:set>
                                    <p:animEffect transition="in" filter="checkerboard(across)">
                                      <p:cBhvr>
                                        <p:cTn id="67" dur="500"/>
                                        <p:tgtEl>
                                          <p:spTgt spid="347414"/>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347456"/>
                                        </p:tgtEl>
                                        <p:attrNameLst>
                                          <p:attrName>style.visibility</p:attrName>
                                        </p:attrNameLst>
                                      </p:cBhvr>
                                      <p:to>
                                        <p:strVal val="visible"/>
                                      </p:to>
                                    </p:set>
                                    <p:animEffect transition="in" filter="checkerboard(across)">
                                      <p:cBhvr>
                                        <p:cTn id="70" dur="500"/>
                                        <p:tgtEl>
                                          <p:spTgt spid="347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52" grpId="0"/>
      <p:bldP spid="347454" grpId="0"/>
      <p:bldP spid="3474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3386E03-A0AD-4FB6-A829-9E9ACE66D7A7}"/>
              </a:ext>
            </a:extLst>
          </p:cNvPr>
          <p:cNvGrpSpPr>
            <a:grpSpLocks/>
          </p:cNvGrpSpPr>
          <p:nvPr/>
        </p:nvGrpSpPr>
        <p:grpSpPr bwMode="auto">
          <a:xfrm>
            <a:off x="4295775" y="2205039"/>
            <a:ext cx="1430338" cy="1328737"/>
            <a:chOff x="1739" y="1340"/>
            <a:chExt cx="901" cy="837"/>
          </a:xfrm>
        </p:grpSpPr>
        <p:grpSp>
          <p:nvGrpSpPr>
            <p:cNvPr id="64876" name="Group 3">
              <a:extLst>
                <a:ext uri="{FF2B5EF4-FFF2-40B4-BE49-F238E27FC236}">
                  <a16:creationId xmlns:a16="http://schemas.microsoft.com/office/drawing/2014/main" id="{6E1136FE-3113-4940-BEE2-5C75EB7BB73D}"/>
                </a:ext>
              </a:extLst>
            </p:cNvPr>
            <p:cNvGrpSpPr>
              <a:grpSpLocks/>
            </p:cNvGrpSpPr>
            <p:nvPr/>
          </p:nvGrpSpPr>
          <p:grpSpPr bwMode="auto">
            <a:xfrm>
              <a:off x="1739" y="1340"/>
              <a:ext cx="901" cy="837"/>
              <a:chOff x="1739" y="1340"/>
              <a:chExt cx="901" cy="837"/>
            </a:xfrm>
          </p:grpSpPr>
          <p:sp>
            <p:nvSpPr>
              <p:cNvPr id="65030" name="Freeform 4">
                <a:extLst>
                  <a:ext uri="{FF2B5EF4-FFF2-40B4-BE49-F238E27FC236}">
                    <a16:creationId xmlns:a16="http://schemas.microsoft.com/office/drawing/2014/main" id="{4708B70C-21F9-473C-A61B-6C0A07163D2D}"/>
                  </a:ext>
                </a:extLst>
              </p:cNvPr>
              <p:cNvSpPr>
                <a:spLocks/>
              </p:cNvSpPr>
              <p:nvPr/>
            </p:nvSpPr>
            <p:spPr bwMode="auto">
              <a:xfrm>
                <a:off x="2199" y="1341"/>
                <a:ext cx="441" cy="498"/>
              </a:xfrm>
              <a:custGeom>
                <a:avLst/>
                <a:gdLst>
                  <a:gd name="T0" fmla="*/ 54 w 1323"/>
                  <a:gd name="T1" fmla="*/ 165 h 1496"/>
                  <a:gd name="T2" fmla="*/ 67 w 1323"/>
                  <a:gd name="T3" fmla="*/ 163 h 1496"/>
                  <a:gd name="T4" fmla="*/ 78 w 1323"/>
                  <a:gd name="T5" fmla="*/ 161 h 1496"/>
                  <a:gd name="T6" fmla="*/ 88 w 1323"/>
                  <a:gd name="T7" fmla="*/ 158 h 1496"/>
                  <a:gd name="T8" fmla="*/ 102 w 1323"/>
                  <a:gd name="T9" fmla="*/ 152 h 1496"/>
                  <a:gd name="T10" fmla="*/ 113 w 1323"/>
                  <a:gd name="T11" fmla="*/ 145 h 1496"/>
                  <a:gd name="T12" fmla="*/ 121 w 1323"/>
                  <a:gd name="T13" fmla="*/ 139 h 1496"/>
                  <a:gd name="T14" fmla="*/ 127 w 1323"/>
                  <a:gd name="T15" fmla="*/ 133 h 1496"/>
                  <a:gd name="T16" fmla="*/ 133 w 1323"/>
                  <a:gd name="T17" fmla="*/ 126 h 1496"/>
                  <a:gd name="T18" fmla="*/ 138 w 1323"/>
                  <a:gd name="T19" fmla="*/ 119 h 1496"/>
                  <a:gd name="T20" fmla="*/ 143 w 1323"/>
                  <a:gd name="T21" fmla="*/ 110 h 1496"/>
                  <a:gd name="T22" fmla="*/ 145 w 1323"/>
                  <a:gd name="T23" fmla="*/ 101 h 1496"/>
                  <a:gd name="T24" fmla="*/ 147 w 1323"/>
                  <a:gd name="T25" fmla="*/ 90 h 1496"/>
                  <a:gd name="T26" fmla="*/ 146 w 1323"/>
                  <a:gd name="T27" fmla="*/ 80 h 1496"/>
                  <a:gd name="T28" fmla="*/ 143 w 1323"/>
                  <a:gd name="T29" fmla="*/ 70 h 1496"/>
                  <a:gd name="T30" fmla="*/ 140 w 1323"/>
                  <a:gd name="T31" fmla="*/ 62 h 1496"/>
                  <a:gd name="T32" fmla="*/ 133 w 1323"/>
                  <a:gd name="T33" fmla="*/ 52 h 1496"/>
                  <a:gd name="T34" fmla="*/ 126 w 1323"/>
                  <a:gd name="T35" fmla="*/ 44 h 1496"/>
                  <a:gd name="T36" fmla="*/ 118 w 1323"/>
                  <a:gd name="T37" fmla="*/ 37 h 1496"/>
                  <a:gd name="T38" fmla="*/ 108 w 1323"/>
                  <a:gd name="T39" fmla="*/ 30 h 1496"/>
                  <a:gd name="T40" fmla="*/ 96 w 1323"/>
                  <a:gd name="T41" fmla="*/ 23 h 1496"/>
                  <a:gd name="T42" fmla="*/ 72 w 1323"/>
                  <a:gd name="T43" fmla="*/ 16 h 1496"/>
                  <a:gd name="T44" fmla="*/ 51 w 1323"/>
                  <a:gd name="T45" fmla="*/ 12 h 1496"/>
                  <a:gd name="T46" fmla="*/ 40 w 1323"/>
                  <a:gd name="T47" fmla="*/ 0 h 1496"/>
                  <a:gd name="T48" fmla="*/ 40 w 1323"/>
                  <a:gd name="T49" fmla="*/ 53 h 1496"/>
                  <a:gd name="T50" fmla="*/ 52 w 1323"/>
                  <a:gd name="T51" fmla="*/ 42 h 1496"/>
                  <a:gd name="T52" fmla="*/ 70 w 1323"/>
                  <a:gd name="T53" fmla="*/ 46 h 1496"/>
                  <a:gd name="T54" fmla="*/ 89 w 1323"/>
                  <a:gd name="T55" fmla="*/ 54 h 1496"/>
                  <a:gd name="T56" fmla="*/ 100 w 1323"/>
                  <a:gd name="T57" fmla="*/ 61 h 1496"/>
                  <a:gd name="T58" fmla="*/ 108 w 1323"/>
                  <a:gd name="T59" fmla="*/ 69 h 1496"/>
                  <a:gd name="T60" fmla="*/ 115 w 1323"/>
                  <a:gd name="T61" fmla="*/ 78 h 1496"/>
                  <a:gd name="T62" fmla="*/ 120 w 1323"/>
                  <a:gd name="T63" fmla="*/ 88 h 1496"/>
                  <a:gd name="T64" fmla="*/ 123 w 1323"/>
                  <a:gd name="T65" fmla="*/ 99 h 1496"/>
                  <a:gd name="T66" fmla="*/ 123 w 1323"/>
                  <a:gd name="T67" fmla="*/ 109 h 1496"/>
                  <a:gd name="T68" fmla="*/ 120 w 1323"/>
                  <a:gd name="T69" fmla="*/ 118 h 1496"/>
                  <a:gd name="T70" fmla="*/ 116 w 1323"/>
                  <a:gd name="T71" fmla="*/ 127 h 1496"/>
                  <a:gd name="T72" fmla="*/ 108 w 1323"/>
                  <a:gd name="T73" fmla="*/ 138 h 1496"/>
                  <a:gd name="T74" fmla="*/ 98 w 1323"/>
                  <a:gd name="T75" fmla="*/ 147 h 1496"/>
                  <a:gd name="T76" fmla="*/ 87 w 1323"/>
                  <a:gd name="T77" fmla="*/ 154 h 1496"/>
                  <a:gd name="T78" fmla="*/ 77 w 1323"/>
                  <a:gd name="T79" fmla="*/ 158 h 1496"/>
                  <a:gd name="T80" fmla="*/ 69 w 1323"/>
                  <a:gd name="T81" fmla="*/ 161 h 1496"/>
                  <a:gd name="T82" fmla="*/ 59 w 1323"/>
                  <a:gd name="T83" fmla="*/ 163 h 1496"/>
                  <a:gd name="T84" fmla="*/ 36 w 1323"/>
                  <a:gd name="T85" fmla="*/ 166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3"/>
                  <a:gd name="T130" fmla="*/ 0 h 1496"/>
                  <a:gd name="T131" fmla="*/ 1323 w 1323"/>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3" h="1496">
                    <a:moveTo>
                      <a:pt x="326" y="1496"/>
                    </a:moveTo>
                    <a:lnTo>
                      <a:pt x="483" y="1493"/>
                    </a:lnTo>
                    <a:lnTo>
                      <a:pt x="537" y="1487"/>
                    </a:lnTo>
                    <a:lnTo>
                      <a:pt x="603" y="1476"/>
                    </a:lnTo>
                    <a:lnTo>
                      <a:pt x="653" y="1467"/>
                    </a:lnTo>
                    <a:lnTo>
                      <a:pt x="702" y="1455"/>
                    </a:lnTo>
                    <a:lnTo>
                      <a:pt x="752" y="1439"/>
                    </a:lnTo>
                    <a:lnTo>
                      <a:pt x="796" y="1423"/>
                    </a:lnTo>
                    <a:lnTo>
                      <a:pt x="850" y="1401"/>
                    </a:lnTo>
                    <a:lnTo>
                      <a:pt x="915" y="1371"/>
                    </a:lnTo>
                    <a:lnTo>
                      <a:pt x="965" y="1343"/>
                    </a:lnTo>
                    <a:lnTo>
                      <a:pt x="1014" y="1312"/>
                    </a:lnTo>
                    <a:lnTo>
                      <a:pt x="1047" y="1286"/>
                    </a:lnTo>
                    <a:lnTo>
                      <a:pt x="1086" y="1256"/>
                    </a:lnTo>
                    <a:lnTo>
                      <a:pt x="1113" y="1232"/>
                    </a:lnTo>
                    <a:lnTo>
                      <a:pt x="1143" y="1199"/>
                    </a:lnTo>
                    <a:lnTo>
                      <a:pt x="1170" y="1169"/>
                    </a:lnTo>
                    <a:lnTo>
                      <a:pt x="1196" y="1135"/>
                    </a:lnTo>
                    <a:lnTo>
                      <a:pt x="1217" y="1108"/>
                    </a:lnTo>
                    <a:lnTo>
                      <a:pt x="1242" y="1070"/>
                    </a:lnTo>
                    <a:lnTo>
                      <a:pt x="1267" y="1029"/>
                    </a:lnTo>
                    <a:lnTo>
                      <a:pt x="1283" y="987"/>
                    </a:lnTo>
                    <a:lnTo>
                      <a:pt x="1297" y="952"/>
                    </a:lnTo>
                    <a:lnTo>
                      <a:pt x="1309" y="910"/>
                    </a:lnTo>
                    <a:lnTo>
                      <a:pt x="1319" y="867"/>
                    </a:lnTo>
                    <a:lnTo>
                      <a:pt x="1323" y="809"/>
                    </a:lnTo>
                    <a:lnTo>
                      <a:pt x="1320" y="761"/>
                    </a:lnTo>
                    <a:lnTo>
                      <a:pt x="1313" y="721"/>
                    </a:lnTo>
                    <a:lnTo>
                      <a:pt x="1306" y="680"/>
                    </a:lnTo>
                    <a:lnTo>
                      <a:pt x="1291" y="635"/>
                    </a:lnTo>
                    <a:lnTo>
                      <a:pt x="1278" y="598"/>
                    </a:lnTo>
                    <a:lnTo>
                      <a:pt x="1260" y="563"/>
                    </a:lnTo>
                    <a:lnTo>
                      <a:pt x="1233" y="519"/>
                    </a:lnTo>
                    <a:lnTo>
                      <a:pt x="1200" y="469"/>
                    </a:lnTo>
                    <a:lnTo>
                      <a:pt x="1165" y="429"/>
                    </a:lnTo>
                    <a:lnTo>
                      <a:pt x="1136" y="395"/>
                    </a:lnTo>
                    <a:lnTo>
                      <a:pt x="1100" y="362"/>
                    </a:lnTo>
                    <a:lnTo>
                      <a:pt x="1064" y="335"/>
                    </a:lnTo>
                    <a:lnTo>
                      <a:pt x="1023" y="305"/>
                    </a:lnTo>
                    <a:lnTo>
                      <a:pt x="970" y="268"/>
                    </a:lnTo>
                    <a:lnTo>
                      <a:pt x="920" y="241"/>
                    </a:lnTo>
                    <a:lnTo>
                      <a:pt x="863" y="211"/>
                    </a:lnTo>
                    <a:lnTo>
                      <a:pt x="746" y="168"/>
                    </a:lnTo>
                    <a:lnTo>
                      <a:pt x="651" y="141"/>
                    </a:lnTo>
                    <a:lnTo>
                      <a:pt x="547" y="121"/>
                    </a:lnTo>
                    <a:lnTo>
                      <a:pt x="463" y="111"/>
                    </a:lnTo>
                    <a:lnTo>
                      <a:pt x="356" y="105"/>
                    </a:lnTo>
                    <a:lnTo>
                      <a:pt x="356" y="0"/>
                    </a:lnTo>
                    <a:lnTo>
                      <a:pt x="0" y="238"/>
                    </a:lnTo>
                    <a:lnTo>
                      <a:pt x="361" y="479"/>
                    </a:lnTo>
                    <a:lnTo>
                      <a:pt x="360" y="372"/>
                    </a:lnTo>
                    <a:lnTo>
                      <a:pt x="467" y="379"/>
                    </a:lnTo>
                    <a:lnTo>
                      <a:pt x="547" y="392"/>
                    </a:lnTo>
                    <a:lnTo>
                      <a:pt x="630" y="412"/>
                    </a:lnTo>
                    <a:lnTo>
                      <a:pt x="746" y="456"/>
                    </a:lnTo>
                    <a:lnTo>
                      <a:pt x="801" y="485"/>
                    </a:lnTo>
                    <a:lnTo>
                      <a:pt x="853" y="516"/>
                    </a:lnTo>
                    <a:lnTo>
                      <a:pt x="897" y="552"/>
                    </a:lnTo>
                    <a:lnTo>
                      <a:pt x="940" y="587"/>
                    </a:lnTo>
                    <a:lnTo>
                      <a:pt x="975" y="620"/>
                    </a:lnTo>
                    <a:lnTo>
                      <a:pt x="1004" y="656"/>
                    </a:lnTo>
                    <a:lnTo>
                      <a:pt x="1036" y="700"/>
                    </a:lnTo>
                    <a:lnTo>
                      <a:pt x="1064" y="750"/>
                    </a:lnTo>
                    <a:lnTo>
                      <a:pt x="1084" y="797"/>
                    </a:lnTo>
                    <a:lnTo>
                      <a:pt x="1094" y="841"/>
                    </a:lnTo>
                    <a:lnTo>
                      <a:pt x="1104" y="894"/>
                    </a:lnTo>
                    <a:lnTo>
                      <a:pt x="1105" y="946"/>
                    </a:lnTo>
                    <a:lnTo>
                      <a:pt x="1103" y="982"/>
                    </a:lnTo>
                    <a:lnTo>
                      <a:pt x="1097" y="1020"/>
                    </a:lnTo>
                    <a:lnTo>
                      <a:pt x="1084" y="1065"/>
                    </a:lnTo>
                    <a:lnTo>
                      <a:pt x="1067" y="1108"/>
                    </a:lnTo>
                    <a:lnTo>
                      <a:pt x="1047" y="1150"/>
                    </a:lnTo>
                    <a:lnTo>
                      <a:pt x="1020" y="1190"/>
                    </a:lnTo>
                    <a:lnTo>
                      <a:pt x="973" y="1249"/>
                    </a:lnTo>
                    <a:lnTo>
                      <a:pt x="932" y="1288"/>
                    </a:lnTo>
                    <a:lnTo>
                      <a:pt x="880" y="1330"/>
                    </a:lnTo>
                    <a:lnTo>
                      <a:pt x="827" y="1366"/>
                    </a:lnTo>
                    <a:lnTo>
                      <a:pt x="786" y="1389"/>
                    </a:lnTo>
                    <a:lnTo>
                      <a:pt x="739" y="1413"/>
                    </a:lnTo>
                    <a:lnTo>
                      <a:pt x="693" y="1430"/>
                    </a:lnTo>
                    <a:lnTo>
                      <a:pt x="656" y="1444"/>
                    </a:lnTo>
                    <a:lnTo>
                      <a:pt x="620" y="1456"/>
                    </a:lnTo>
                    <a:lnTo>
                      <a:pt x="574" y="1465"/>
                    </a:lnTo>
                    <a:lnTo>
                      <a:pt x="531" y="1472"/>
                    </a:lnTo>
                    <a:lnTo>
                      <a:pt x="473" y="1482"/>
                    </a:lnTo>
                    <a:lnTo>
                      <a:pt x="326" y="1496"/>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31" name="Freeform 5">
                <a:extLst>
                  <a:ext uri="{FF2B5EF4-FFF2-40B4-BE49-F238E27FC236}">
                    <a16:creationId xmlns:a16="http://schemas.microsoft.com/office/drawing/2014/main" id="{9FED742E-A307-43A4-9436-1D3C2D804420}"/>
                  </a:ext>
                </a:extLst>
              </p:cNvPr>
              <p:cNvSpPr>
                <a:spLocks/>
              </p:cNvSpPr>
              <p:nvPr/>
            </p:nvSpPr>
            <p:spPr bwMode="auto">
              <a:xfrm>
                <a:off x="2199" y="1672"/>
                <a:ext cx="441" cy="499"/>
              </a:xfrm>
              <a:custGeom>
                <a:avLst/>
                <a:gdLst>
                  <a:gd name="T0" fmla="*/ 54 w 1323"/>
                  <a:gd name="T1" fmla="*/ 0 h 1496"/>
                  <a:gd name="T2" fmla="*/ 67 w 1323"/>
                  <a:gd name="T3" fmla="*/ 2 h 1496"/>
                  <a:gd name="T4" fmla="*/ 78 w 1323"/>
                  <a:gd name="T5" fmla="*/ 5 h 1496"/>
                  <a:gd name="T6" fmla="*/ 88 w 1323"/>
                  <a:gd name="T7" fmla="*/ 8 h 1496"/>
                  <a:gd name="T8" fmla="*/ 102 w 1323"/>
                  <a:gd name="T9" fmla="*/ 14 h 1496"/>
                  <a:gd name="T10" fmla="*/ 113 w 1323"/>
                  <a:gd name="T11" fmla="*/ 21 h 1496"/>
                  <a:gd name="T12" fmla="*/ 121 w 1323"/>
                  <a:gd name="T13" fmla="*/ 27 h 1496"/>
                  <a:gd name="T14" fmla="*/ 127 w 1323"/>
                  <a:gd name="T15" fmla="*/ 33 h 1496"/>
                  <a:gd name="T16" fmla="*/ 133 w 1323"/>
                  <a:gd name="T17" fmla="*/ 40 h 1496"/>
                  <a:gd name="T18" fmla="*/ 138 w 1323"/>
                  <a:gd name="T19" fmla="*/ 47 h 1496"/>
                  <a:gd name="T20" fmla="*/ 143 w 1323"/>
                  <a:gd name="T21" fmla="*/ 57 h 1496"/>
                  <a:gd name="T22" fmla="*/ 145 w 1323"/>
                  <a:gd name="T23" fmla="*/ 65 h 1496"/>
                  <a:gd name="T24" fmla="*/ 147 w 1323"/>
                  <a:gd name="T25" fmla="*/ 76 h 1496"/>
                  <a:gd name="T26" fmla="*/ 146 w 1323"/>
                  <a:gd name="T27" fmla="*/ 86 h 1496"/>
                  <a:gd name="T28" fmla="*/ 143 w 1323"/>
                  <a:gd name="T29" fmla="*/ 96 h 1496"/>
                  <a:gd name="T30" fmla="*/ 140 w 1323"/>
                  <a:gd name="T31" fmla="*/ 104 h 1496"/>
                  <a:gd name="T32" fmla="*/ 133 w 1323"/>
                  <a:gd name="T33" fmla="*/ 114 h 1496"/>
                  <a:gd name="T34" fmla="*/ 126 w 1323"/>
                  <a:gd name="T35" fmla="*/ 122 h 1496"/>
                  <a:gd name="T36" fmla="*/ 118 w 1323"/>
                  <a:gd name="T37" fmla="*/ 129 h 1496"/>
                  <a:gd name="T38" fmla="*/ 108 w 1323"/>
                  <a:gd name="T39" fmla="*/ 137 h 1496"/>
                  <a:gd name="T40" fmla="*/ 96 w 1323"/>
                  <a:gd name="T41" fmla="*/ 143 h 1496"/>
                  <a:gd name="T42" fmla="*/ 72 w 1323"/>
                  <a:gd name="T43" fmla="*/ 151 h 1496"/>
                  <a:gd name="T44" fmla="*/ 51 w 1323"/>
                  <a:gd name="T45" fmla="*/ 154 h 1496"/>
                  <a:gd name="T46" fmla="*/ 40 w 1323"/>
                  <a:gd name="T47" fmla="*/ 166 h 1496"/>
                  <a:gd name="T48" fmla="*/ 40 w 1323"/>
                  <a:gd name="T49" fmla="*/ 113 h 1496"/>
                  <a:gd name="T50" fmla="*/ 52 w 1323"/>
                  <a:gd name="T51" fmla="*/ 124 h 1496"/>
                  <a:gd name="T52" fmla="*/ 70 w 1323"/>
                  <a:gd name="T53" fmla="*/ 121 h 1496"/>
                  <a:gd name="T54" fmla="*/ 89 w 1323"/>
                  <a:gd name="T55" fmla="*/ 113 h 1496"/>
                  <a:gd name="T56" fmla="*/ 100 w 1323"/>
                  <a:gd name="T57" fmla="*/ 105 h 1496"/>
                  <a:gd name="T58" fmla="*/ 108 w 1323"/>
                  <a:gd name="T59" fmla="*/ 98 h 1496"/>
                  <a:gd name="T60" fmla="*/ 115 w 1323"/>
                  <a:gd name="T61" fmla="*/ 89 h 1496"/>
                  <a:gd name="T62" fmla="*/ 120 w 1323"/>
                  <a:gd name="T63" fmla="*/ 78 h 1496"/>
                  <a:gd name="T64" fmla="*/ 123 w 1323"/>
                  <a:gd name="T65" fmla="*/ 67 h 1496"/>
                  <a:gd name="T66" fmla="*/ 123 w 1323"/>
                  <a:gd name="T67" fmla="*/ 57 h 1496"/>
                  <a:gd name="T68" fmla="*/ 120 w 1323"/>
                  <a:gd name="T69" fmla="*/ 48 h 1496"/>
                  <a:gd name="T70" fmla="*/ 116 w 1323"/>
                  <a:gd name="T71" fmla="*/ 39 h 1496"/>
                  <a:gd name="T72" fmla="*/ 108 w 1323"/>
                  <a:gd name="T73" fmla="*/ 27 h 1496"/>
                  <a:gd name="T74" fmla="*/ 98 w 1323"/>
                  <a:gd name="T75" fmla="*/ 19 h 1496"/>
                  <a:gd name="T76" fmla="*/ 87 w 1323"/>
                  <a:gd name="T77" fmla="*/ 12 h 1496"/>
                  <a:gd name="T78" fmla="*/ 77 w 1323"/>
                  <a:gd name="T79" fmla="*/ 7 h 1496"/>
                  <a:gd name="T80" fmla="*/ 69 w 1323"/>
                  <a:gd name="T81" fmla="*/ 5 h 1496"/>
                  <a:gd name="T82" fmla="*/ 59 w 1323"/>
                  <a:gd name="T83" fmla="*/ 3 h 1496"/>
                  <a:gd name="T84" fmla="*/ 36 w 1323"/>
                  <a:gd name="T85" fmla="*/ 0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3"/>
                  <a:gd name="T130" fmla="*/ 0 h 1496"/>
                  <a:gd name="T131" fmla="*/ 1323 w 1323"/>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3" h="1496">
                    <a:moveTo>
                      <a:pt x="326" y="0"/>
                    </a:moveTo>
                    <a:lnTo>
                      <a:pt x="483" y="4"/>
                    </a:lnTo>
                    <a:lnTo>
                      <a:pt x="537" y="9"/>
                    </a:lnTo>
                    <a:lnTo>
                      <a:pt x="603" y="20"/>
                    </a:lnTo>
                    <a:lnTo>
                      <a:pt x="653" y="29"/>
                    </a:lnTo>
                    <a:lnTo>
                      <a:pt x="702" y="43"/>
                    </a:lnTo>
                    <a:lnTo>
                      <a:pt x="752" y="57"/>
                    </a:lnTo>
                    <a:lnTo>
                      <a:pt x="796" y="74"/>
                    </a:lnTo>
                    <a:lnTo>
                      <a:pt x="850" y="95"/>
                    </a:lnTo>
                    <a:lnTo>
                      <a:pt x="915" y="126"/>
                    </a:lnTo>
                    <a:lnTo>
                      <a:pt x="965" y="153"/>
                    </a:lnTo>
                    <a:lnTo>
                      <a:pt x="1014" y="185"/>
                    </a:lnTo>
                    <a:lnTo>
                      <a:pt x="1047" y="211"/>
                    </a:lnTo>
                    <a:lnTo>
                      <a:pt x="1086" y="241"/>
                    </a:lnTo>
                    <a:lnTo>
                      <a:pt x="1113" y="264"/>
                    </a:lnTo>
                    <a:lnTo>
                      <a:pt x="1143" y="298"/>
                    </a:lnTo>
                    <a:lnTo>
                      <a:pt x="1170" y="328"/>
                    </a:lnTo>
                    <a:lnTo>
                      <a:pt x="1196" y="362"/>
                    </a:lnTo>
                    <a:lnTo>
                      <a:pt x="1217" y="388"/>
                    </a:lnTo>
                    <a:lnTo>
                      <a:pt x="1242" y="426"/>
                    </a:lnTo>
                    <a:lnTo>
                      <a:pt x="1267" y="469"/>
                    </a:lnTo>
                    <a:lnTo>
                      <a:pt x="1283" y="509"/>
                    </a:lnTo>
                    <a:lnTo>
                      <a:pt x="1297" y="545"/>
                    </a:lnTo>
                    <a:lnTo>
                      <a:pt x="1309" y="586"/>
                    </a:lnTo>
                    <a:lnTo>
                      <a:pt x="1319" y="630"/>
                    </a:lnTo>
                    <a:lnTo>
                      <a:pt x="1323" y="687"/>
                    </a:lnTo>
                    <a:lnTo>
                      <a:pt x="1320" y="735"/>
                    </a:lnTo>
                    <a:lnTo>
                      <a:pt x="1313" y="776"/>
                    </a:lnTo>
                    <a:lnTo>
                      <a:pt x="1306" y="817"/>
                    </a:lnTo>
                    <a:lnTo>
                      <a:pt x="1291" y="862"/>
                    </a:lnTo>
                    <a:lnTo>
                      <a:pt x="1278" y="899"/>
                    </a:lnTo>
                    <a:lnTo>
                      <a:pt x="1260" y="933"/>
                    </a:lnTo>
                    <a:lnTo>
                      <a:pt x="1233" y="978"/>
                    </a:lnTo>
                    <a:lnTo>
                      <a:pt x="1200" y="1027"/>
                    </a:lnTo>
                    <a:lnTo>
                      <a:pt x="1165" y="1068"/>
                    </a:lnTo>
                    <a:lnTo>
                      <a:pt x="1136" y="1101"/>
                    </a:lnTo>
                    <a:lnTo>
                      <a:pt x="1100" y="1135"/>
                    </a:lnTo>
                    <a:lnTo>
                      <a:pt x="1064" y="1162"/>
                    </a:lnTo>
                    <a:lnTo>
                      <a:pt x="1023" y="1192"/>
                    </a:lnTo>
                    <a:lnTo>
                      <a:pt x="970" y="1229"/>
                    </a:lnTo>
                    <a:lnTo>
                      <a:pt x="920" y="1256"/>
                    </a:lnTo>
                    <a:lnTo>
                      <a:pt x="863" y="1286"/>
                    </a:lnTo>
                    <a:lnTo>
                      <a:pt x="746" y="1328"/>
                    </a:lnTo>
                    <a:lnTo>
                      <a:pt x="651" y="1355"/>
                    </a:lnTo>
                    <a:lnTo>
                      <a:pt x="547" y="1375"/>
                    </a:lnTo>
                    <a:lnTo>
                      <a:pt x="463" y="1385"/>
                    </a:lnTo>
                    <a:lnTo>
                      <a:pt x="356" y="1392"/>
                    </a:lnTo>
                    <a:lnTo>
                      <a:pt x="356" y="1496"/>
                    </a:lnTo>
                    <a:lnTo>
                      <a:pt x="0" y="1259"/>
                    </a:lnTo>
                    <a:lnTo>
                      <a:pt x="361" y="1017"/>
                    </a:lnTo>
                    <a:lnTo>
                      <a:pt x="360" y="1125"/>
                    </a:lnTo>
                    <a:lnTo>
                      <a:pt x="467" y="1118"/>
                    </a:lnTo>
                    <a:lnTo>
                      <a:pt x="547" y="1105"/>
                    </a:lnTo>
                    <a:lnTo>
                      <a:pt x="630" y="1084"/>
                    </a:lnTo>
                    <a:lnTo>
                      <a:pt x="746" y="1041"/>
                    </a:lnTo>
                    <a:lnTo>
                      <a:pt x="801" y="1012"/>
                    </a:lnTo>
                    <a:lnTo>
                      <a:pt x="853" y="980"/>
                    </a:lnTo>
                    <a:lnTo>
                      <a:pt x="897" y="945"/>
                    </a:lnTo>
                    <a:lnTo>
                      <a:pt x="940" y="910"/>
                    </a:lnTo>
                    <a:lnTo>
                      <a:pt x="975" y="877"/>
                    </a:lnTo>
                    <a:lnTo>
                      <a:pt x="1004" y="840"/>
                    </a:lnTo>
                    <a:lnTo>
                      <a:pt x="1036" y="797"/>
                    </a:lnTo>
                    <a:lnTo>
                      <a:pt x="1064" y="746"/>
                    </a:lnTo>
                    <a:lnTo>
                      <a:pt x="1084" y="699"/>
                    </a:lnTo>
                    <a:lnTo>
                      <a:pt x="1094" y="656"/>
                    </a:lnTo>
                    <a:lnTo>
                      <a:pt x="1104" y="602"/>
                    </a:lnTo>
                    <a:lnTo>
                      <a:pt x="1105" y="551"/>
                    </a:lnTo>
                    <a:lnTo>
                      <a:pt x="1103" y="515"/>
                    </a:lnTo>
                    <a:lnTo>
                      <a:pt x="1097" y="477"/>
                    </a:lnTo>
                    <a:lnTo>
                      <a:pt x="1084" y="432"/>
                    </a:lnTo>
                    <a:lnTo>
                      <a:pt x="1067" y="388"/>
                    </a:lnTo>
                    <a:lnTo>
                      <a:pt x="1047" y="347"/>
                    </a:lnTo>
                    <a:lnTo>
                      <a:pt x="1020" y="307"/>
                    </a:lnTo>
                    <a:lnTo>
                      <a:pt x="973" y="247"/>
                    </a:lnTo>
                    <a:lnTo>
                      <a:pt x="932" y="208"/>
                    </a:lnTo>
                    <a:lnTo>
                      <a:pt x="880" y="167"/>
                    </a:lnTo>
                    <a:lnTo>
                      <a:pt x="827" y="131"/>
                    </a:lnTo>
                    <a:lnTo>
                      <a:pt x="786" y="108"/>
                    </a:lnTo>
                    <a:lnTo>
                      <a:pt x="739" y="84"/>
                    </a:lnTo>
                    <a:lnTo>
                      <a:pt x="693" y="66"/>
                    </a:lnTo>
                    <a:lnTo>
                      <a:pt x="656" y="53"/>
                    </a:lnTo>
                    <a:lnTo>
                      <a:pt x="620" y="42"/>
                    </a:lnTo>
                    <a:lnTo>
                      <a:pt x="574" y="32"/>
                    </a:lnTo>
                    <a:lnTo>
                      <a:pt x="531" y="25"/>
                    </a:lnTo>
                    <a:lnTo>
                      <a:pt x="473" y="15"/>
                    </a:lnTo>
                    <a:lnTo>
                      <a:pt x="326" y="0"/>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32" name="Freeform 6">
                <a:extLst>
                  <a:ext uri="{FF2B5EF4-FFF2-40B4-BE49-F238E27FC236}">
                    <a16:creationId xmlns:a16="http://schemas.microsoft.com/office/drawing/2014/main" id="{AA03C509-DA54-45F2-8E07-140592DAC93A}"/>
                  </a:ext>
                </a:extLst>
              </p:cNvPr>
              <p:cNvSpPr>
                <a:spLocks/>
              </p:cNvSpPr>
              <p:nvPr/>
            </p:nvSpPr>
            <p:spPr bwMode="auto">
              <a:xfrm>
                <a:off x="1741" y="1678"/>
                <a:ext cx="441" cy="499"/>
              </a:xfrm>
              <a:custGeom>
                <a:avLst/>
                <a:gdLst>
                  <a:gd name="T0" fmla="*/ 93 w 1324"/>
                  <a:gd name="T1" fmla="*/ 0 h 1496"/>
                  <a:gd name="T2" fmla="*/ 80 w 1324"/>
                  <a:gd name="T3" fmla="*/ 2 h 1496"/>
                  <a:gd name="T4" fmla="*/ 69 w 1324"/>
                  <a:gd name="T5" fmla="*/ 5 h 1496"/>
                  <a:gd name="T6" fmla="*/ 59 w 1324"/>
                  <a:gd name="T7" fmla="*/ 8 h 1496"/>
                  <a:gd name="T8" fmla="*/ 45 w 1324"/>
                  <a:gd name="T9" fmla="*/ 14 h 1496"/>
                  <a:gd name="T10" fmla="*/ 34 w 1324"/>
                  <a:gd name="T11" fmla="*/ 21 h 1496"/>
                  <a:gd name="T12" fmla="*/ 26 w 1324"/>
                  <a:gd name="T13" fmla="*/ 27 h 1496"/>
                  <a:gd name="T14" fmla="*/ 20 w 1324"/>
                  <a:gd name="T15" fmla="*/ 33 h 1496"/>
                  <a:gd name="T16" fmla="*/ 14 w 1324"/>
                  <a:gd name="T17" fmla="*/ 40 h 1496"/>
                  <a:gd name="T18" fmla="*/ 9 w 1324"/>
                  <a:gd name="T19" fmla="*/ 47 h 1496"/>
                  <a:gd name="T20" fmla="*/ 4 w 1324"/>
                  <a:gd name="T21" fmla="*/ 57 h 1496"/>
                  <a:gd name="T22" fmla="*/ 2 w 1324"/>
                  <a:gd name="T23" fmla="*/ 65 h 1496"/>
                  <a:gd name="T24" fmla="*/ 0 w 1324"/>
                  <a:gd name="T25" fmla="*/ 76 h 1496"/>
                  <a:gd name="T26" fmla="*/ 1 w 1324"/>
                  <a:gd name="T27" fmla="*/ 86 h 1496"/>
                  <a:gd name="T28" fmla="*/ 4 w 1324"/>
                  <a:gd name="T29" fmla="*/ 96 h 1496"/>
                  <a:gd name="T30" fmla="*/ 7 w 1324"/>
                  <a:gd name="T31" fmla="*/ 104 h 1496"/>
                  <a:gd name="T32" fmla="*/ 14 w 1324"/>
                  <a:gd name="T33" fmla="*/ 114 h 1496"/>
                  <a:gd name="T34" fmla="*/ 21 w 1324"/>
                  <a:gd name="T35" fmla="*/ 122 h 1496"/>
                  <a:gd name="T36" fmla="*/ 29 w 1324"/>
                  <a:gd name="T37" fmla="*/ 129 h 1496"/>
                  <a:gd name="T38" fmla="*/ 39 w 1324"/>
                  <a:gd name="T39" fmla="*/ 137 h 1496"/>
                  <a:gd name="T40" fmla="*/ 51 w 1324"/>
                  <a:gd name="T41" fmla="*/ 143 h 1496"/>
                  <a:gd name="T42" fmla="*/ 75 w 1324"/>
                  <a:gd name="T43" fmla="*/ 151 h 1496"/>
                  <a:gd name="T44" fmla="*/ 95 w 1324"/>
                  <a:gd name="T45" fmla="*/ 154 h 1496"/>
                  <a:gd name="T46" fmla="*/ 107 w 1324"/>
                  <a:gd name="T47" fmla="*/ 166 h 1496"/>
                  <a:gd name="T48" fmla="*/ 107 w 1324"/>
                  <a:gd name="T49" fmla="*/ 113 h 1496"/>
                  <a:gd name="T50" fmla="*/ 95 w 1324"/>
                  <a:gd name="T51" fmla="*/ 124 h 1496"/>
                  <a:gd name="T52" fmla="*/ 77 w 1324"/>
                  <a:gd name="T53" fmla="*/ 121 h 1496"/>
                  <a:gd name="T54" fmla="*/ 58 w 1324"/>
                  <a:gd name="T55" fmla="*/ 113 h 1496"/>
                  <a:gd name="T56" fmla="*/ 47 w 1324"/>
                  <a:gd name="T57" fmla="*/ 105 h 1496"/>
                  <a:gd name="T58" fmla="*/ 39 w 1324"/>
                  <a:gd name="T59" fmla="*/ 97 h 1496"/>
                  <a:gd name="T60" fmla="*/ 32 w 1324"/>
                  <a:gd name="T61" fmla="*/ 89 h 1496"/>
                  <a:gd name="T62" fmla="*/ 27 w 1324"/>
                  <a:gd name="T63" fmla="*/ 78 h 1496"/>
                  <a:gd name="T64" fmla="*/ 24 w 1324"/>
                  <a:gd name="T65" fmla="*/ 67 h 1496"/>
                  <a:gd name="T66" fmla="*/ 25 w 1324"/>
                  <a:gd name="T67" fmla="*/ 57 h 1496"/>
                  <a:gd name="T68" fmla="*/ 27 w 1324"/>
                  <a:gd name="T69" fmla="*/ 48 h 1496"/>
                  <a:gd name="T70" fmla="*/ 31 w 1324"/>
                  <a:gd name="T71" fmla="*/ 39 h 1496"/>
                  <a:gd name="T72" fmla="*/ 39 w 1324"/>
                  <a:gd name="T73" fmla="*/ 27 h 1496"/>
                  <a:gd name="T74" fmla="*/ 49 w 1324"/>
                  <a:gd name="T75" fmla="*/ 19 h 1496"/>
                  <a:gd name="T76" fmla="*/ 60 w 1324"/>
                  <a:gd name="T77" fmla="*/ 12 h 1496"/>
                  <a:gd name="T78" fmla="*/ 70 w 1324"/>
                  <a:gd name="T79" fmla="*/ 7 h 1496"/>
                  <a:gd name="T80" fmla="*/ 78 w 1324"/>
                  <a:gd name="T81" fmla="*/ 4 h 1496"/>
                  <a:gd name="T82" fmla="*/ 88 w 1324"/>
                  <a:gd name="T83" fmla="*/ 3 h 1496"/>
                  <a:gd name="T84" fmla="*/ 111 w 1324"/>
                  <a:gd name="T85" fmla="*/ 0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4"/>
                  <a:gd name="T130" fmla="*/ 0 h 1496"/>
                  <a:gd name="T131" fmla="*/ 1324 w 1324"/>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4" h="1496">
                    <a:moveTo>
                      <a:pt x="997" y="0"/>
                    </a:moveTo>
                    <a:lnTo>
                      <a:pt x="840" y="3"/>
                    </a:lnTo>
                    <a:lnTo>
                      <a:pt x="787" y="9"/>
                    </a:lnTo>
                    <a:lnTo>
                      <a:pt x="721" y="20"/>
                    </a:lnTo>
                    <a:lnTo>
                      <a:pt x="671" y="29"/>
                    </a:lnTo>
                    <a:lnTo>
                      <a:pt x="622" y="41"/>
                    </a:lnTo>
                    <a:lnTo>
                      <a:pt x="572" y="57"/>
                    </a:lnTo>
                    <a:lnTo>
                      <a:pt x="527" y="74"/>
                    </a:lnTo>
                    <a:lnTo>
                      <a:pt x="474" y="95"/>
                    </a:lnTo>
                    <a:lnTo>
                      <a:pt x="409" y="125"/>
                    </a:lnTo>
                    <a:lnTo>
                      <a:pt x="359" y="153"/>
                    </a:lnTo>
                    <a:lnTo>
                      <a:pt x="310" y="185"/>
                    </a:lnTo>
                    <a:lnTo>
                      <a:pt x="276" y="210"/>
                    </a:lnTo>
                    <a:lnTo>
                      <a:pt x="237" y="241"/>
                    </a:lnTo>
                    <a:lnTo>
                      <a:pt x="209" y="264"/>
                    </a:lnTo>
                    <a:lnTo>
                      <a:pt x="180" y="298"/>
                    </a:lnTo>
                    <a:lnTo>
                      <a:pt x="154" y="328"/>
                    </a:lnTo>
                    <a:lnTo>
                      <a:pt x="127" y="361"/>
                    </a:lnTo>
                    <a:lnTo>
                      <a:pt x="107" y="388"/>
                    </a:lnTo>
                    <a:lnTo>
                      <a:pt x="81" y="426"/>
                    </a:lnTo>
                    <a:lnTo>
                      <a:pt x="57" y="468"/>
                    </a:lnTo>
                    <a:lnTo>
                      <a:pt x="40" y="509"/>
                    </a:lnTo>
                    <a:lnTo>
                      <a:pt x="27" y="545"/>
                    </a:lnTo>
                    <a:lnTo>
                      <a:pt x="14" y="586"/>
                    </a:lnTo>
                    <a:lnTo>
                      <a:pt x="4" y="630"/>
                    </a:lnTo>
                    <a:lnTo>
                      <a:pt x="0" y="687"/>
                    </a:lnTo>
                    <a:lnTo>
                      <a:pt x="3" y="735"/>
                    </a:lnTo>
                    <a:lnTo>
                      <a:pt x="10" y="775"/>
                    </a:lnTo>
                    <a:lnTo>
                      <a:pt x="18" y="817"/>
                    </a:lnTo>
                    <a:lnTo>
                      <a:pt x="32" y="862"/>
                    </a:lnTo>
                    <a:lnTo>
                      <a:pt x="46" y="899"/>
                    </a:lnTo>
                    <a:lnTo>
                      <a:pt x="64" y="933"/>
                    </a:lnTo>
                    <a:lnTo>
                      <a:pt x="90" y="978"/>
                    </a:lnTo>
                    <a:lnTo>
                      <a:pt x="124" y="1027"/>
                    </a:lnTo>
                    <a:lnTo>
                      <a:pt x="158" y="1068"/>
                    </a:lnTo>
                    <a:lnTo>
                      <a:pt x="187" y="1101"/>
                    </a:lnTo>
                    <a:lnTo>
                      <a:pt x="224" y="1135"/>
                    </a:lnTo>
                    <a:lnTo>
                      <a:pt x="260" y="1161"/>
                    </a:lnTo>
                    <a:lnTo>
                      <a:pt x="301" y="1192"/>
                    </a:lnTo>
                    <a:lnTo>
                      <a:pt x="353" y="1229"/>
                    </a:lnTo>
                    <a:lnTo>
                      <a:pt x="403" y="1255"/>
                    </a:lnTo>
                    <a:lnTo>
                      <a:pt x="460" y="1286"/>
                    </a:lnTo>
                    <a:lnTo>
                      <a:pt x="577" y="1328"/>
                    </a:lnTo>
                    <a:lnTo>
                      <a:pt x="673" y="1355"/>
                    </a:lnTo>
                    <a:lnTo>
                      <a:pt x="777" y="1375"/>
                    </a:lnTo>
                    <a:lnTo>
                      <a:pt x="860" y="1385"/>
                    </a:lnTo>
                    <a:lnTo>
                      <a:pt x="967" y="1392"/>
                    </a:lnTo>
                    <a:lnTo>
                      <a:pt x="967" y="1496"/>
                    </a:lnTo>
                    <a:lnTo>
                      <a:pt x="1324" y="1259"/>
                    </a:lnTo>
                    <a:lnTo>
                      <a:pt x="963" y="1017"/>
                    </a:lnTo>
                    <a:lnTo>
                      <a:pt x="964" y="1125"/>
                    </a:lnTo>
                    <a:lnTo>
                      <a:pt x="857" y="1118"/>
                    </a:lnTo>
                    <a:lnTo>
                      <a:pt x="777" y="1104"/>
                    </a:lnTo>
                    <a:lnTo>
                      <a:pt x="693" y="1084"/>
                    </a:lnTo>
                    <a:lnTo>
                      <a:pt x="577" y="1041"/>
                    </a:lnTo>
                    <a:lnTo>
                      <a:pt x="523" y="1012"/>
                    </a:lnTo>
                    <a:lnTo>
                      <a:pt x="470" y="980"/>
                    </a:lnTo>
                    <a:lnTo>
                      <a:pt x="427" y="944"/>
                    </a:lnTo>
                    <a:lnTo>
                      <a:pt x="383" y="910"/>
                    </a:lnTo>
                    <a:lnTo>
                      <a:pt x="349" y="876"/>
                    </a:lnTo>
                    <a:lnTo>
                      <a:pt x="320" y="840"/>
                    </a:lnTo>
                    <a:lnTo>
                      <a:pt x="287" y="797"/>
                    </a:lnTo>
                    <a:lnTo>
                      <a:pt x="260" y="746"/>
                    </a:lnTo>
                    <a:lnTo>
                      <a:pt x="240" y="699"/>
                    </a:lnTo>
                    <a:lnTo>
                      <a:pt x="230" y="656"/>
                    </a:lnTo>
                    <a:lnTo>
                      <a:pt x="219" y="602"/>
                    </a:lnTo>
                    <a:lnTo>
                      <a:pt x="218" y="551"/>
                    </a:lnTo>
                    <a:lnTo>
                      <a:pt x="221" y="515"/>
                    </a:lnTo>
                    <a:lnTo>
                      <a:pt x="226" y="477"/>
                    </a:lnTo>
                    <a:lnTo>
                      <a:pt x="240" y="432"/>
                    </a:lnTo>
                    <a:lnTo>
                      <a:pt x="256" y="388"/>
                    </a:lnTo>
                    <a:lnTo>
                      <a:pt x="276" y="347"/>
                    </a:lnTo>
                    <a:lnTo>
                      <a:pt x="303" y="307"/>
                    </a:lnTo>
                    <a:lnTo>
                      <a:pt x="351" y="247"/>
                    </a:lnTo>
                    <a:lnTo>
                      <a:pt x="391" y="208"/>
                    </a:lnTo>
                    <a:lnTo>
                      <a:pt x="443" y="167"/>
                    </a:lnTo>
                    <a:lnTo>
                      <a:pt x="497" y="131"/>
                    </a:lnTo>
                    <a:lnTo>
                      <a:pt x="537" y="108"/>
                    </a:lnTo>
                    <a:lnTo>
                      <a:pt x="585" y="84"/>
                    </a:lnTo>
                    <a:lnTo>
                      <a:pt x="631" y="66"/>
                    </a:lnTo>
                    <a:lnTo>
                      <a:pt x="666" y="53"/>
                    </a:lnTo>
                    <a:lnTo>
                      <a:pt x="703" y="40"/>
                    </a:lnTo>
                    <a:lnTo>
                      <a:pt x="750" y="30"/>
                    </a:lnTo>
                    <a:lnTo>
                      <a:pt x="792" y="25"/>
                    </a:lnTo>
                    <a:lnTo>
                      <a:pt x="850" y="15"/>
                    </a:lnTo>
                    <a:lnTo>
                      <a:pt x="997" y="0"/>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33" name="Freeform 7">
                <a:extLst>
                  <a:ext uri="{FF2B5EF4-FFF2-40B4-BE49-F238E27FC236}">
                    <a16:creationId xmlns:a16="http://schemas.microsoft.com/office/drawing/2014/main" id="{BD52EB2A-D61A-492B-9FD5-6C28CBFAE02B}"/>
                  </a:ext>
                </a:extLst>
              </p:cNvPr>
              <p:cNvSpPr>
                <a:spLocks/>
              </p:cNvSpPr>
              <p:nvPr/>
            </p:nvSpPr>
            <p:spPr bwMode="auto">
              <a:xfrm>
                <a:off x="1739" y="1340"/>
                <a:ext cx="441" cy="499"/>
              </a:xfrm>
              <a:custGeom>
                <a:avLst/>
                <a:gdLst>
                  <a:gd name="T0" fmla="*/ 93 w 1324"/>
                  <a:gd name="T1" fmla="*/ 166 h 1496"/>
                  <a:gd name="T2" fmla="*/ 80 w 1324"/>
                  <a:gd name="T3" fmla="*/ 164 h 1496"/>
                  <a:gd name="T4" fmla="*/ 69 w 1324"/>
                  <a:gd name="T5" fmla="*/ 162 h 1496"/>
                  <a:gd name="T6" fmla="*/ 59 w 1324"/>
                  <a:gd name="T7" fmla="*/ 158 h 1496"/>
                  <a:gd name="T8" fmla="*/ 45 w 1324"/>
                  <a:gd name="T9" fmla="*/ 152 h 1496"/>
                  <a:gd name="T10" fmla="*/ 34 w 1324"/>
                  <a:gd name="T11" fmla="*/ 146 h 1496"/>
                  <a:gd name="T12" fmla="*/ 26 w 1324"/>
                  <a:gd name="T13" fmla="*/ 140 h 1496"/>
                  <a:gd name="T14" fmla="*/ 20 w 1324"/>
                  <a:gd name="T15" fmla="*/ 133 h 1496"/>
                  <a:gd name="T16" fmla="*/ 14 w 1324"/>
                  <a:gd name="T17" fmla="*/ 126 h 1496"/>
                  <a:gd name="T18" fmla="*/ 9 w 1324"/>
                  <a:gd name="T19" fmla="*/ 119 h 1496"/>
                  <a:gd name="T20" fmla="*/ 5 w 1324"/>
                  <a:gd name="T21" fmla="*/ 110 h 1496"/>
                  <a:gd name="T22" fmla="*/ 2 w 1324"/>
                  <a:gd name="T23" fmla="*/ 101 h 1496"/>
                  <a:gd name="T24" fmla="*/ 0 w 1324"/>
                  <a:gd name="T25" fmla="*/ 90 h 1496"/>
                  <a:gd name="T26" fmla="*/ 1 w 1324"/>
                  <a:gd name="T27" fmla="*/ 80 h 1496"/>
                  <a:gd name="T28" fmla="*/ 4 w 1324"/>
                  <a:gd name="T29" fmla="*/ 71 h 1496"/>
                  <a:gd name="T30" fmla="*/ 7 w 1324"/>
                  <a:gd name="T31" fmla="*/ 63 h 1496"/>
                  <a:gd name="T32" fmla="*/ 14 w 1324"/>
                  <a:gd name="T33" fmla="*/ 52 h 1496"/>
                  <a:gd name="T34" fmla="*/ 21 w 1324"/>
                  <a:gd name="T35" fmla="*/ 44 h 1496"/>
                  <a:gd name="T36" fmla="*/ 29 w 1324"/>
                  <a:gd name="T37" fmla="*/ 37 h 1496"/>
                  <a:gd name="T38" fmla="*/ 39 w 1324"/>
                  <a:gd name="T39" fmla="*/ 30 h 1496"/>
                  <a:gd name="T40" fmla="*/ 51 w 1324"/>
                  <a:gd name="T41" fmla="*/ 23 h 1496"/>
                  <a:gd name="T42" fmla="*/ 75 w 1324"/>
                  <a:gd name="T43" fmla="*/ 16 h 1496"/>
                  <a:gd name="T44" fmla="*/ 96 w 1324"/>
                  <a:gd name="T45" fmla="*/ 12 h 1496"/>
                  <a:gd name="T46" fmla="*/ 107 w 1324"/>
                  <a:gd name="T47" fmla="*/ 0 h 1496"/>
                  <a:gd name="T48" fmla="*/ 107 w 1324"/>
                  <a:gd name="T49" fmla="*/ 53 h 1496"/>
                  <a:gd name="T50" fmla="*/ 95 w 1324"/>
                  <a:gd name="T51" fmla="*/ 42 h 1496"/>
                  <a:gd name="T52" fmla="*/ 77 w 1324"/>
                  <a:gd name="T53" fmla="*/ 46 h 1496"/>
                  <a:gd name="T54" fmla="*/ 58 w 1324"/>
                  <a:gd name="T55" fmla="*/ 54 h 1496"/>
                  <a:gd name="T56" fmla="*/ 47 w 1324"/>
                  <a:gd name="T57" fmla="*/ 61 h 1496"/>
                  <a:gd name="T58" fmla="*/ 39 w 1324"/>
                  <a:gd name="T59" fmla="*/ 69 h 1496"/>
                  <a:gd name="T60" fmla="*/ 32 w 1324"/>
                  <a:gd name="T61" fmla="*/ 78 h 1496"/>
                  <a:gd name="T62" fmla="*/ 27 w 1324"/>
                  <a:gd name="T63" fmla="*/ 89 h 1496"/>
                  <a:gd name="T64" fmla="*/ 24 w 1324"/>
                  <a:gd name="T65" fmla="*/ 99 h 1496"/>
                  <a:gd name="T66" fmla="*/ 25 w 1324"/>
                  <a:gd name="T67" fmla="*/ 109 h 1496"/>
                  <a:gd name="T68" fmla="*/ 27 w 1324"/>
                  <a:gd name="T69" fmla="*/ 118 h 1496"/>
                  <a:gd name="T70" fmla="*/ 31 w 1324"/>
                  <a:gd name="T71" fmla="*/ 128 h 1496"/>
                  <a:gd name="T72" fmla="*/ 39 w 1324"/>
                  <a:gd name="T73" fmla="*/ 139 h 1496"/>
                  <a:gd name="T74" fmla="*/ 49 w 1324"/>
                  <a:gd name="T75" fmla="*/ 148 h 1496"/>
                  <a:gd name="T76" fmla="*/ 60 w 1324"/>
                  <a:gd name="T77" fmla="*/ 154 h 1496"/>
                  <a:gd name="T78" fmla="*/ 70 w 1324"/>
                  <a:gd name="T79" fmla="*/ 159 h 1496"/>
                  <a:gd name="T80" fmla="*/ 78 w 1324"/>
                  <a:gd name="T81" fmla="*/ 162 h 1496"/>
                  <a:gd name="T82" fmla="*/ 88 w 1324"/>
                  <a:gd name="T83" fmla="*/ 164 h 1496"/>
                  <a:gd name="T84" fmla="*/ 111 w 1324"/>
                  <a:gd name="T85" fmla="*/ 166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4"/>
                  <a:gd name="T130" fmla="*/ 0 h 1496"/>
                  <a:gd name="T131" fmla="*/ 1324 w 1324"/>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4" h="1496">
                    <a:moveTo>
                      <a:pt x="998" y="1496"/>
                    </a:moveTo>
                    <a:lnTo>
                      <a:pt x="840" y="1493"/>
                    </a:lnTo>
                    <a:lnTo>
                      <a:pt x="787" y="1487"/>
                    </a:lnTo>
                    <a:lnTo>
                      <a:pt x="721" y="1476"/>
                    </a:lnTo>
                    <a:lnTo>
                      <a:pt x="671" y="1467"/>
                    </a:lnTo>
                    <a:lnTo>
                      <a:pt x="622" y="1455"/>
                    </a:lnTo>
                    <a:lnTo>
                      <a:pt x="572" y="1439"/>
                    </a:lnTo>
                    <a:lnTo>
                      <a:pt x="527" y="1422"/>
                    </a:lnTo>
                    <a:lnTo>
                      <a:pt x="474" y="1401"/>
                    </a:lnTo>
                    <a:lnTo>
                      <a:pt x="409" y="1371"/>
                    </a:lnTo>
                    <a:lnTo>
                      <a:pt x="359" y="1343"/>
                    </a:lnTo>
                    <a:lnTo>
                      <a:pt x="310" y="1312"/>
                    </a:lnTo>
                    <a:lnTo>
                      <a:pt x="277" y="1286"/>
                    </a:lnTo>
                    <a:lnTo>
                      <a:pt x="238" y="1256"/>
                    </a:lnTo>
                    <a:lnTo>
                      <a:pt x="211" y="1232"/>
                    </a:lnTo>
                    <a:lnTo>
                      <a:pt x="181" y="1199"/>
                    </a:lnTo>
                    <a:lnTo>
                      <a:pt x="154" y="1168"/>
                    </a:lnTo>
                    <a:lnTo>
                      <a:pt x="127" y="1135"/>
                    </a:lnTo>
                    <a:lnTo>
                      <a:pt x="107" y="1108"/>
                    </a:lnTo>
                    <a:lnTo>
                      <a:pt x="82" y="1070"/>
                    </a:lnTo>
                    <a:lnTo>
                      <a:pt x="57" y="1029"/>
                    </a:lnTo>
                    <a:lnTo>
                      <a:pt x="41" y="987"/>
                    </a:lnTo>
                    <a:lnTo>
                      <a:pt x="27" y="951"/>
                    </a:lnTo>
                    <a:lnTo>
                      <a:pt x="15" y="910"/>
                    </a:lnTo>
                    <a:lnTo>
                      <a:pt x="5" y="866"/>
                    </a:lnTo>
                    <a:lnTo>
                      <a:pt x="0" y="809"/>
                    </a:lnTo>
                    <a:lnTo>
                      <a:pt x="4" y="761"/>
                    </a:lnTo>
                    <a:lnTo>
                      <a:pt x="10" y="721"/>
                    </a:lnTo>
                    <a:lnTo>
                      <a:pt x="18" y="679"/>
                    </a:lnTo>
                    <a:lnTo>
                      <a:pt x="33" y="635"/>
                    </a:lnTo>
                    <a:lnTo>
                      <a:pt x="46" y="598"/>
                    </a:lnTo>
                    <a:lnTo>
                      <a:pt x="64" y="563"/>
                    </a:lnTo>
                    <a:lnTo>
                      <a:pt x="91" y="518"/>
                    </a:lnTo>
                    <a:lnTo>
                      <a:pt x="124" y="469"/>
                    </a:lnTo>
                    <a:lnTo>
                      <a:pt x="159" y="429"/>
                    </a:lnTo>
                    <a:lnTo>
                      <a:pt x="188" y="395"/>
                    </a:lnTo>
                    <a:lnTo>
                      <a:pt x="224" y="362"/>
                    </a:lnTo>
                    <a:lnTo>
                      <a:pt x="260" y="335"/>
                    </a:lnTo>
                    <a:lnTo>
                      <a:pt x="301" y="305"/>
                    </a:lnTo>
                    <a:lnTo>
                      <a:pt x="354" y="268"/>
                    </a:lnTo>
                    <a:lnTo>
                      <a:pt x="404" y="241"/>
                    </a:lnTo>
                    <a:lnTo>
                      <a:pt x="461" y="211"/>
                    </a:lnTo>
                    <a:lnTo>
                      <a:pt x="578" y="168"/>
                    </a:lnTo>
                    <a:lnTo>
                      <a:pt x="673" y="141"/>
                    </a:lnTo>
                    <a:lnTo>
                      <a:pt x="777" y="121"/>
                    </a:lnTo>
                    <a:lnTo>
                      <a:pt x="861" y="111"/>
                    </a:lnTo>
                    <a:lnTo>
                      <a:pt x="968" y="104"/>
                    </a:lnTo>
                    <a:lnTo>
                      <a:pt x="968" y="0"/>
                    </a:lnTo>
                    <a:lnTo>
                      <a:pt x="1324" y="237"/>
                    </a:lnTo>
                    <a:lnTo>
                      <a:pt x="963" y="479"/>
                    </a:lnTo>
                    <a:lnTo>
                      <a:pt x="964" y="372"/>
                    </a:lnTo>
                    <a:lnTo>
                      <a:pt x="857" y="378"/>
                    </a:lnTo>
                    <a:lnTo>
                      <a:pt x="777" y="392"/>
                    </a:lnTo>
                    <a:lnTo>
                      <a:pt x="693" y="412"/>
                    </a:lnTo>
                    <a:lnTo>
                      <a:pt x="578" y="456"/>
                    </a:lnTo>
                    <a:lnTo>
                      <a:pt x="523" y="485"/>
                    </a:lnTo>
                    <a:lnTo>
                      <a:pt x="471" y="516"/>
                    </a:lnTo>
                    <a:lnTo>
                      <a:pt x="427" y="552"/>
                    </a:lnTo>
                    <a:lnTo>
                      <a:pt x="384" y="587"/>
                    </a:lnTo>
                    <a:lnTo>
                      <a:pt x="349" y="620"/>
                    </a:lnTo>
                    <a:lnTo>
                      <a:pt x="320" y="656"/>
                    </a:lnTo>
                    <a:lnTo>
                      <a:pt x="288" y="700"/>
                    </a:lnTo>
                    <a:lnTo>
                      <a:pt x="260" y="750"/>
                    </a:lnTo>
                    <a:lnTo>
                      <a:pt x="240" y="797"/>
                    </a:lnTo>
                    <a:lnTo>
                      <a:pt x="230" y="841"/>
                    </a:lnTo>
                    <a:lnTo>
                      <a:pt x="220" y="894"/>
                    </a:lnTo>
                    <a:lnTo>
                      <a:pt x="219" y="946"/>
                    </a:lnTo>
                    <a:lnTo>
                      <a:pt x="221" y="982"/>
                    </a:lnTo>
                    <a:lnTo>
                      <a:pt x="227" y="1020"/>
                    </a:lnTo>
                    <a:lnTo>
                      <a:pt x="240" y="1064"/>
                    </a:lnTo>
                    <a:lnTo>
                      <a:pt x="257" y="1108"/>
                    </a:lnTo>
                    <a:lnTo>
                      <a:pt x="277" y="1149"/>
                    </a:lnTo>
                    <a:lnTo>
                      <a:pt x="303" y="1190"/>
                    </a:lnTo>
                    <a:lnTo>
                      <a:pt x="351" y="1249"/>
                    </a:lnTo>
                    <a:lnTo>
                      <a:pt x="391" y="1288"/>
                    </a:lnTo>
                    <a:lnTo>
                      <a:pt x="444" y="1329"/>
                    </a:lnTo>
                    <a:lnTo>
                      <a:pt x="497" y="1365"/>
                    </a:lnTo>
                    <a:lnTo>
                      <a:pt x="537" y="1389"/>
                    </a:lnTo>
                    <a:lnTo>
                      <a:pt x="585" y="1412"/>
                    </a:lnTo>
                    <a:lnTo>
                      <a:pt x="631" y="1430"/>
                    </a:lnTo>
                    <a:lnTo>
                      <a:pt x="668" y="1444"/>
                    </a:lnTo>
                    <a:lnTo>
                      <a:pt x="703" y="1456"/>
                    </a:lnTo>
                    <a:lnTo>
                      <a:pt x="750" y="1466"/>
                    </a:lnTo>
                    <a:lnTo>
                      <a:pt x="793" y="1472"/>
                    </a:lnTo>
                    <a:lnTo>
                      <a:pt x="851" y="1482"/>
                    </a:lnTo>
                    <a:lnTo>
                      <a:pt x="998" y="1496"/>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877" name="Group 8">
              <a:extLst>
                <a:ext uri="{FF2B5EF4-FFF2-40B4-BE49-F238E27FC236}">
                  <a16:creationId xmlns:a16="http://schemas.microsoft.com/office/drawing/2014/main" id="{399B1CCA-6286-4634-8EFB-8038CFA9D1D4}"/>
                </a:ext>
              </a:extLst>
            </p:cNvPr>
            <p:cNvGrpSpPr>
              <a:grpSpLocks/>
            </p:cNvGrpSpPr>
            <p:nvPr/>
          </p:nvGrpSpPr>
          <p:grpSpPr bwMode="auto">
            <a:xfrm>
              <a:off x="2009" y="1522"/>
              <a:ext cx="369" cy="440"/>
              <a:chOff x="2009" y="1522"/>
              <a:chExt cx="369" cy="440"/>
            </a:xfrm>
          </p:grpSpPr>
          <p:grpSp>
            <p:nvGrpSpPr>
              <p:cNvPr id="64878" name="Group 9">
                <a:extLst>
                  <a:ext uri="{FF2B5EF4-FFF2-40B4-BE49-F238E27FC236}">
                    <a16:creationId xmlns:a16="http://schemas.microsoft.com/office/drawing/2014/main" id="{DDB9D9E5-62E2-403C-A180-B40116948F34}"/>
                  </a:ext>
                </a:extLst>
              </p:cNvPr>
              <p:cNvGrpSpPr>
                <a:grpSpLocks/>
              </p:cNvGrpSpPr>
              <p:nvPr/>
            </p:nvGrpSpPr>
            <p:grpSpPr bwMode="auto">
              <a:xfrm>
                <a:off x="2012" y="1522"/>
                <a:ext cx="366" cy="440"/>
                <a:chOff x="2012" y="1522"/>
                <a:chExt cx="366" cy="440"/>
              </a:xfrm>
            </p:grpSpPr>
            <p:grpSp>
              <p:nvGrpSpPr>
                <p:cNvPr id="64893" name="Group 10">
                  <a:extLst>
                    <a:ext uri="{FF2B5EF4-FFF2-40B4-BE49-F238E27FC236}">
                      <a16:creationId xmlns:a16="http://schemas.microsoft.com/office/drawing/2014/main" id="{23B6A765-F692-426F-A0B9-3515CE417F5B}"/>
                    </a:ext>
                  </a:extLst>
                </p:cNvPr>
                <p:cNvGrpSpPr>
                  <a:grpSpLocks/>
                </p:cNvGrpSpPr>
                <p:nvPr/>
              </p:nvGrpSpPr>
              <p:grpSpPr bwMode="auto">
                <a:xfrm>
                  <a:off x="2025" y="1624"/>
                  <a:ext cx="353" cy="338"/>
                  <a:chOff x="2025" y="1624"/>
                  <a:chExt cx="353" cy="338"/>
                </a:xfrm>
              </p:grpSpPr>
              <p:grpSp>
                <p:nvGrpSpPr>
                  <p:cNvPr id="64929" name="Group 11">
                    <a:extLst>
                      <a:ext uri="{FF2B5EF4-FFF2-40B4-BE49-F238E27FC236}">
                        <a16:creationId xmlns:a16="http://schemas.microsoft.com/office/drawing/2014/main" id="{0BBB5779-2CAE-4BFD-A117-7BF65118EE4D}"/>
                      </a:ext>
                    </a:extLst>
                  </p:cNvPr>
                  <p:cNvGrpSpPr>
                    <a:grpSpLocks/>
                  </p:cNvGrpSpPr>
                  <p:nvPr/>
                </p:nvGrpSpPr>
                <p:grpSpPr bwMode="auto">
                  <a:xfrm>
                    <a:off x="2025" y="1624"/>
                    <a:ext cx="285" cy="72"/>
                    <a:chOff x="2025" y="1624"/>
                    <a:chExt cx="285" cy="72"/>
                  </a:xfrm>
                </p:grpSpPr>
                <p:grpSp>
                  <p:nvGrpSpPr>
                    <p:cNvPr id="65008" name="Group 12">
                      <a:extLst>
                        <a:ext uri="{FF2B5EF4-FFF2-40B4-BE49-F238E27FC236}">
                          <a16:creationId xmlns:a16="http://schemas.microsoft.com/office/drawing/2014/main" id="{62493192-C707-4C3F-A647-8A7E377CD7E7}"/>
                        </a:ext>
                      </a:extLst>
                    </p:cNvPr>
                    <p:cNvGrpSpPr>
                      <a:grpSpLocks/>
                    </p:cNvGrpSpPr>
                    <p:nvPr/>
                  </p:nvGrpSpPr>
                  <p:grpSpPr bwMode="auto">
                    <a:xfrm>
                      <a:off x="2248" y="1634"/>
                      <a:ext cx="62" cy="62"/>
                      <a:chOff x="2248" y="1634"/>
                      <a:chExt cx="62" cy="62"/>
                    </a:xfrm>
                  </p:grpSpPr>
                  <p:grpSp>
                    <p:nvGrpSpPr>
                      <p:cNvPr id="65022" name="Group 13">
                        <a:extLst>
                          <a:ext uri="{FF2B5EF4-FFF2-40B4-BE49-F238E27FC236}">
                            <a16:creationId xmlns:a16="http://schemas.microsoft.com/office/drawing/2014/main" id="{533721CE-5B0A-4BC9-AE0D-563934D5C6A8}"/>
                          </a:ext>
                        </a:extLst>
                      </p:cNvPr>
                      <p:cNvGrpSpPr>
                        <a:grpSpLocks/>
                      </p:cNvGrpSpPr>
                      <p:nvPr/>
                    </p:nvGrpSpPr>
                    <p:grpSpPr bwMode="auto">
                      <a:xfrm>
                        <a:off x="2248" y="1634"/>
                        <a:ext cx="44" cy="39"/>
                        <a:chOff x="2248" y="1634"/>
                        <a:chExt cx="44" cy="39"/>
                      </a:xfrm>
                    </p:grpSpPr>
                    <p:sp>
                      <p:nvSpPr>
                        <p:cNvPr id="65027" name="Freeform 14">
                          <a:extLst>
                            <a:ext uri="{FF2B5EF4-FFF2-40B4-BE49-F238E27FC236}">
                              <a16:creationId xmlns:a16="http://schemas.microsoft.com/office/drawing/2014/main" id="{EC2AF6BC-49A3-4522-8F38-896A6192D0F5}"/>
                            </a:ext>
                          </a:extLst>
                        </p:cNvPr>
                        <p:cNvSpPr>
                          <a:spLocks/>
                        </p:cNvSpPr>
                        <p:nvPr/>
                      </p:nvSpPr>
                      <p:spPr bwMode="auto">
                        <a:xfrm>
                          <a:off x="2248" y="1637"/>
                          <a:ext cx="40" cy="32"/>
                        </a:xfrm>
                        <a:custGeom>
                          <a:avLst/>
                          <a:gdLst>
                            <a:gd name="T0" fmla="*/ 0 w 198"/>
                            <a:gd name="T1" fmla="*/ 6 h 161"/>
                            <a:gd name="T2" fmla="*/ 1 w 198"/>
                            <a:gd name="T3" fmla="*/ 5 h 161"/>
                            <a:gd name="T4" fmla="*/ 1 w 198"/>
                            <a:gd name="T5" fmla="*/ 4 h 161"/>
                            <a:gd name="T6" fmla="*/ 2 w 198"/>
                            <a:gd name="T7" fmla="*/ 3 h 161"/>
                            <a:gd name="T8" fmla="*/ 3 w 198"/>
                            <a:gd name="T9" fmla="*/ 2 h 161"/>
                            <a:gd name="T10" fmla="*/ 4 w 198"/>
                            <a:gd name="T11" fmla="*/ 1 h 161"/>
                            <a:gd name="T12" fmla="*/ 5 w 198"/>
                            <a:gd name="T13" fmla="*/ 1 h 161"/>
                            <a:gd name="T14" fmla="*/ 6 w 198"/>
                            <a:gd name="T15" fmla="*/ 0 h 161"/>
                            <a:gd name="T16" fmla="*/ 7 w 198"/>
                            <a:gd name="T17" fmla="*/ 0 h 161"/>
                            <a:gd name="T18" fmla="*/ 8 w 198"/>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1"/>
                            <a:gd name="T32" fmla="*/ 198 w 19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1">
                              <a:moveTo>
                                <a:pt x="0" y="161"/>
                              </a:moveTo>
                              <a:lnTo>
                                <a:pt x="18" y="132"/>
                              </a:lnTo>
                              <a:lnTo>
                                <a:pt x="37" y="108"/>
                              </a:lnTo>
                              <a:lnTo>
                                <a:pt x="58" y="81"/>
                              </a:lnTo>
                              <a:lnTo>
                                <a:pt x="82" y="57"/>
                              </a:lnTo>
                              <a:lnTo>
                                <a:pt x="107" y="37"/>
                              </a:lnTo>
                              <a:lnTo>
                                <a:pt x="131" y="23"/>
                              </a:lnTo>
                              <a:lnTo>
                                <a:pt x="150" y="12"/>
                              </a:lnTo>
                              <a:lnTo>
                                <a:pt x="170" y="6"/>
                              </a:lnTo>
                              <a:lnTo>
                                <a:pt x="198" y="0"/>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28" name="Freeform 15">
                          <a:extLst>
                            <a:ext uri="{FF2B5EF4-FFF2-40B4-BE49-F238E27FC236}">
                              <a16:creationId xmlns:a16="http://schemas.microsoft.com/office/drawing/2014/main" id="{40264B75-9051-4236-A3B8-70DD4AA938E5}"/>
                            </a:ext>
                          </a:extLst>
                        </p:cNvPr>
                        <p:cNvSpPr>
                          <a:spLocks/>
                        </p:cNvSpPr>
                        <p:nvPr/>
                      </p:nvSpPr>
                      <p:spPr bwMode="auto">
                        <a:xfrm>
                          <a:off x="2253" y="1641"/>
                          <a:ext cx="39" cy="32"/>
                        </a:xfrm>
                        <a:custGeom>
                          <a:avLst/>
                          <a:gdLst>
                            <a:gd name="T0" fmla="*/ 0 w 195"/>
                            <a:gd name="T1" fmla="*/ 6 h 160"/>
                            <a:gd name="T2" fmla="*/ 1 w 195"/>
                            <a:gd name="T3" fmla="*/ 5 h 160"/>
                            <a:gd name="T4" fmla="*/ 1 w 195"/>
                            <a:gd name="T5" fmla="*/ 4 h 160"/>
                            <a:gd name="T6" fmla="*/ 2 w 195"/>
                            <a:gd name="T7" fmla="*/ 3 h 160"/>
                            <a:gd name="T8" fmla="*/ 3 w 195"/>
                            <a:gd name="T9" fmla="*/ 2 h 160"/>
                            <a:gd name="T10" fmla="*/ 4 w 195"/>
                            <a:gd name="T11" fmla="*/ 1 h 160"/>
                            <a:gd name="T12" fmla="*/ 5 w 195"/>
                            <a:gd name="T13" fmla="*/ 1 h 160"/>
                            <a:gd name="T14" fmla="*/ 6 w 195"/>
                            <a:gd name="T15" fmla="*/ 0 h 160"/>
                            <a:gd name="T16" fmla="*/ 7 w 195"/>
                            <a:gd name="T17" fmla="*/ 0 h 160"/>
                            <a:gd name="T18" fmla="*/ 8 w 19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60"/>
                            <a:gd name="T32" fmla="*/ 195 w 19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60">
                              <a:moveTo>
                                <a:pt x="0" y="160"/>
                              </a:moveTo>
                              <a:lnTo>
                                <a:pt x="19" y="131"/>
                              </a:lnTo>
                              <a:lnTo>
                                <a:pt x="37" y="106"/>
                              </a:lnTo>
                              <a:lnTo>
                                <a:pt x="59" y="80"/>
                              </a:lnTo>
                              <a:lnTo>
                                <a:pt x="82" y="55"/>
                              </a:lnTo>
                              <a:lnTo>
                                <a:pt x="108" y="35"/>
                              </a:lnTo>
                              <a:lnTo>
                                <a:pt x="131" y="21"/>
                              </a:lnTo>
                              <a:lnTo>
                                <a:pt x="156" y="11"/>
                              </a:lnTo>
                              <a:lnTo>
                                <a:pt x="177" y="3"/>
                              </a:lnTo>
                              <a:lnTo>
                                <a:pt x="195" y="0"/>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29" name="Freeform 16">
                          <a:extLst>
                            <a:ext uri="{FF2B5EF4-FFF2-40B4-BE49-F238E27FC236}">
                              <a16:creationId xmlns:a16="http://schemas.microsoft.com/office/drawing/2014/main" id="{06412C0F-68E1-442A-93F2-A6C290B34E65}"/>
                            </a:ext>
                          </a:extLst>
                        </p:cNvPr>
                        <p:cNvSpPr>
                          <a:spLocks/>
                        </p:cNvSpPr>
                        <p:nvPr/>
                      </p:nvSpPr>
                      <p:spPr bwMode="auto">
                        <a:xfrm>
                          <a:off x="2248" y="1634"/>
                          <a:ext cx="39" cy="32"/>
                        </a:xfrm>
                        <a:custGeom>
                          <a:avLst/>
                          <a:gdLst>
                            <a:gd name="T0" fmla="*/ 0 w 194"/>
                            <a:gd name="T1" fmla="*/ 6 h 160"/>
                            <a:gd name="T2" fmla="*/ 1 w 194"/>
                            <a:gd name="T3" fmla="*/ 5 h 160"/>
                            <a:gd name="T4" fmla="*/ 1 w 194"/>
                            <a:gd name="T5" fmla="*/ 4 h 160"/>
                            <a:gd name="T6" fmla="*/ 2 w 194"/>
                            <a:gd name="T7" fmla="*/ 3 h 160"/>
                            <a:gd name="T8" fmla="*/ 3 w 194"/>
                            <a:gd name="T9" fmla="*/ 2 h 160"/>
                            <a:gd name="T10" fmla="*/ 4 w 194"/>
                            <a:gd name="T11" fmla="*/ 1 h 160"/>
                            <a:gd name="T12" fmla="*/ 5 w 194"/>
                            <a:gd name="T13" fmla="*/ 1 h 160"/>
                            <a:gd name="T14" fmla="*/ 6 w 194"/>
                            <a:gd name="T15" fmla="*/ 0 h 160"/>
                            <a:gd name="T16" fmla="*/ 7 w 194"/>
                            <a:gd name="T17" fmla="*/ 0 h 160"/>
                            <a:gd name="T18" fmla="*/ 8 w 19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0"/>
                            <a:gd name="T32" fmla="*/ 194 w 19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0">
                              <a:moveTo>
                                <a:pt x="0" y="160"/>
                              </a:moveTo>
                              <a:lnTo>
                                <a:pt x="18" y="131"/>
                              </a:lnTo>
                              <a:lnTo>
                                <a:pt x="37" y="106"/>
                              </a:lnTo>
                              <a:lnTo>
                                <a:pt x="58" y="80"/>
                              </a:lnTo>
                              <a:lnTo>
                                <a:pt x="82" y="55"/>
                              </a:lnTo>
                              <a:lnTo>
                                <a:pt x="107" y="36"/>
                              </a:lnTo>
                              <a:lnTo>
                                <a:pt x="131" y="21"/>
                              </a:lnTo>
                              <a:lnTo>
                                <a:pt x="155" y="11"/>
                              </a:lnTo>
                              <a:lnTo>
                                <a:pt x="178" y="3"/>
                              </a:lnTo>
                              <a:lnTo>
                                <a:pt x="194" y="0"/>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023" name="Group 17">
                        <a:extLst>
                          <a:ext uri="{FF2B5EF4-FFF2-40B4-BE49-F238E27FC236}">
                            <a16:creationId xmlns:a16="http://schemas.microsoft.com/office/drawing/2014/main" id="{80873A6F-3989-489E-9BB2-1DB08AA7EF21}"/>
                          </a:ext>
                        </a:extLst>
                      </p:cNvPr>
                      <p:cNvGrpSpPr>
                        <a:grpSpLocks/>
                      </p:cNvGrpSpPr>
                      <p:nvPr/>
                    </p:nvGrpSpPr>
                    <p:grpSpPr bwMode="auto">
                      <a:xfrm>
                        <a:off x="2265" y="1658"/>
                        <a:ext cx="45" cy="38"/>
                        <a:chOff x="2265" y="1658"/>
                        <a:chExt cx="45" cy="38"/>
                      </a:xfrm>
                    </p:grpSpPr>
                    <p:sp>
                      <p:nvSpPr>
                        <p:cNvPr id="65024" name="Freeform 18">
                          <a:extLst>
                            <a:ext uri="{FF2B5EF4-FFF2-40B4-BE49-F238E27FC236}">
                              <a16:creationId xmlns:a16="http://schemas.microsoft.com/office/drawing/2014/main" id="{8F4EC6C7-264A-4153-9CF1-DAE71C912324}"/>
                            </a:ext>
                          </a:extLst>
                        </p:cNvPr>
                        <p:cNvSpPr>
                          <a:spLocks/>
                        </p:cNvSpPr>
                        <p:nvPr/>
                      </p:nvSpPr>
                      <p:spPr bwMode="auto">
                        <a:xfrm>
                          <a:off x="2265" y="1660"/>
                          <a:ext cx="40" cy="32"/>
                        </a:xfrm>
                        <a:custGeom>
                          <a:avLst/>
                          <a:gdLst>
                            <a:gd name="T0" fmla="*/ 0 w 198"/>
                            <a:gd name="T1" fmla="*/ 6 h 160"/>
                            <a:gd name="T2" fmla="*/ 1 w 198"/>
                            <a:gd name="T3" fmla="*/ 5 h 160"/>
                            <a:gd name="T4" fmla="*/ 1 w 198"/>
                            <a:gd name="T5" fmla="*/ 4 h 160"/>
                            <a:gd name="T6" fmla="*/ 2 w 198"/>
                            <a:gd name="T7" fmla="*/ 3 h 160"/>
                            <a:gd name="T8" fmla="*/ 3 w 198"/>
                            <a:gd name="T9" fmla="*/ 2 h 160"/>
                            <a:gd name="T10" fmla="*/ 4 w 198"/>
                            <a:gd name="T11" fmla="*/ 1 h 160"/>
                            <a:gd name="T12" fmla="*/ 5 w 198"/>
                            <a:gd name="T13" fmla="*/ 1 h 160"/>
                            <a:gd name="T14" fmla="*/ 6 w 198"/>
                            <a:gd name="T15" fmla="*/ 0 h 160"/>
                            <a:gd name="T16" fmla="*/ 7 w 198"/>
                            <a:gd name="T17" fmla="*/ 0 h 160"/>
                            <a:gd name="T18" fmla="*/ 8 w 198"/>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0"/>
                            <a:gd name="T32" fmla="*/ 198 w 19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0">
                              <a:moveTo>
                                <a:pt x="0" y="160"/>
                              </a:moveTo>
                              <a:lnTo>
                                <a:pt x="18" y="131"/>
                              </a:lnTo>
                              <a:lnTo>
                                <a:pt x="37" y="107"/>
                              </a:lnTo>
                              <a:lnTo>
                                <a:pt x="58" y="81"/>
                              </a:lnTo>
                              <a:lnTo>
                                <a:pt x="82" y="56"/>
                              </a:lnTo>
                              <a:lnTo>
                                <a:pt x="106" y="37"/>
                              </a:lnTo>
                              <a:lnTo>
                                <a:pt x="130" y="23"/>
                              </a:lnTo>
                              <a:lnTo>
                                <a:pt x="149" y="12"/>
                              </a:lnTo>
                              <a:lnTo>
                                <a:pt x="168" y="6"/>
                              </a:lnTo>
                              <a:lnTo>
                                <a:pt x="198" y="0"/>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25" name="Freeform 19">
                          <a:extLst>
                            <a:ext uri="{FF2B5EF4-FFF2-40B4-BE49-F238E27FC236}">
                              <a16:creationId xmlns:a16="http://schemas.microsoft.com/office/drawing/2014/main" id="{B3F3FD6F-6A64-4095-AE8A-89CBC3AB1503}"/>
                            </a:ext>
                          </a:extLst>
                        </p:cNvPr>
                        <p:cNvSpPr>
                          <a:spLocks/>
                        </p:cNvSpPr>
                        <p:nvPr/>
                      </p:nvSpPr>
                      <p:spPr bwMode="auto">
                        <a:xfrm>
                          <a:off x="2271" y="1664"/>
                          <a:ext cx="39" cy="32"/>
                        </a:xfrm>
                        <a:custGeom>
                          <a:avLst/>
                          <a:gdLst>
                            <a:gd name="T0" fmla="*/ 0 w 195"/>
                            <a:gd name="T1" fmla="*/ 6 h 159"/>
                            <a:gd name="T2" fmla="*/ 1 w 195"/>
                            <a:gd name="T3" fmla="*/ 5 h 159"/>
                            <a:gd name="T4" fmla="*/ 1 w 195"/>
                            <a:gd name="T5" fmla="*/ 4 h 159"/>
                            <a:gd name="T6" fmla="*/ 2 w 195"/>
                            <a:gd name="T7" fmla="*/ 3 h 159"/>
                            <a:gd name="T8" fmla="*/ 3 w 195"/>
                            <a:gd name="T9" fmla="*/ 2 h 159"/>
                            <a:gd name="T10" fmla="*/ 4 w 195"/>
                            <a:gd name="T11" fmla="*/ 1 h 159"/>
                            <a:gd name="T12" fmla="*/ 5 w 195"/>
                            <a:gd name="T13" fmla="*/ 1 h 159"/>
                            <a:gd name="T14" fmla="*/ 6 w 195"/>
                            <a:gd name="T15" fmla="*/ 0 h 159"/>
                            <a:gd name="T16" fmla="*/ 7 w 195"/>
                            <a:gd name="T17" fmla="*/ 0 h 159"/>
                            <a:gd name="T18" fmla="*/ 8 w 195"/>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59"/>
                            <a:gd name="T32" fmla="*/ 195 w 19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59">
                              <a:moveTo>
                                <a:pt x="0" y="159"/>
                              </a:moveTo>
                              <a:lnTo>
                                <a:pt x="19" y="131"/>
                              </a:lnTo>
                              <a:lnTo>
                                <a:pt x="37" y="106"/>
                              </a:lnTo>
                              <a:lnTo>
                                <a:pt x="59" y="79"/>
                              </a:lnTo>
                              <a:lnTo>
                                <a:pt x="81" y="56"/>
                              </a:lnTo>
                              <a:lnTo>
                                <a:pt x="107" y="36"/>
                              </a:lnTo>
                              <a:lnTo>
                                <a:pt x="130" y="22"/>
                              </a:lnTo>
                              <a:lnTo>
                                <a:pt x="155" y="12"/>
                              </a:lnTo>
                              <a:lnTo>
                                <a:pt x="177" y="4"/>
                              </a:lnTo>
                              <a:lnTo>
                                <a:pt x="195" y="0"/>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26" name="Freeform 20">
                          <a:extLst>
                            <a:ext uri="{FF2B5EF4-FFF2-40B4-BE49-F238E27FC236}">
                              <a16:creationId xmlns:a16="http://schemas.microsoft.com/office/drawing/2014/main" id="{6149F1B9-B2F5-43A6-B334-DC2273E0DB3C}"/>
                            </a:ext>
                          </a:extLst>
                        </p:cNvPr>
                        <p:cNvSpPr>
                          <a:spLocks/>
                        </p:cNvSpPr>
                        <p:nvPr/>
                      </p:nvSpPr>
                      <p:spPr bwMode="auto">
                        <a:xfrm>
                          <a:off x="2265" y="1658"/>
                          <a:ext cx="39" cy="31"/>
                        </a:xfrm>
                        <a:custGeom>
                          <a:avLst/>
                          <a:gdLst>
                            <a:gd name="T0" fmla="*/ 0 w 194"/>
                            <a:gd name="T1" fmla="*/ 6 h 159"/>
                            <a:gd name="T2" fmla="*/ 1 w 194"/>
                            <a:gd name="T3" fmla="*/ 5 h 159"/>
                            <a:gd name="T4" fmla="*/ 1 w 194"/>
                            <a:gd name="T5" fmla="*/ 4 h 159"/>
                            <a:gd name="T6" fmla="*/ 2 w 194"/>
                            <a:gd name="T7" fmla="*/ 3 h 159"/>
                            <a:gd name="T8" fmla="*/ 3 w 194"/>
                            <a:gd name="T9" fmla="*/ 2 h 159"/>
                            <a:gd name="T10" fmla="*/ 4 w 194"/>
                            <a:gd name="T11" fmla="*/ 1 h 159"/>
                            <a:gd name="T12" fmla="*/ 5 w 194"/>
                            <a:gd name="T13" fmla="*/ 1 h 159"/>
                            <a:gd name="T14" fmla="*/ 6 w 194"/>
                            <a:gd name="T15" fmla="*/ 0 h 159"/>
                            <a:gd name="T16" fmla="*/ 7 w 194"/>
                            <a:gd name="T17" fmla="*/ 0 h 159"/>
                            <a:gd name="T18" fmla="*/ 8 w 194"/>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59"/>
                            <a:gd name="T32" fmla="*/ 194 w 19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59">
                              <a:moveTo>
                                <a:pt x="0" y="159"/>
                              </a:moveTo>
                              <a:lnTo>
                                <a:pt x="18" y="130"/>
                              </a:lnTo>
                              <a:lnTo>
                                <a:pt x="37" y="106"/>
                              </a:lnTo>
                              <a:lnTo>
                                <a:pt x="58" y="80"/>
                              </a:lnTo>
                              <a:lnTo>
                                <a:pt x="82" y="55"/>
                              </a:lnTo>
                              <a:lnTo>
                                <a:pt x="106" y="36"/>
                              </a:lnTo>
                              <a:lnTo>
                                <a:pt x="130" y="21"/>
                              </a:lnTo>
                              <a:lnTo>
                                <a:pt x="154" y="11"/>
                              </a:lnTo>
                              <a:lnTo>
                                <a:pt x="177" y="3"/>
                              </a:lnTo>
                              <a:lnTo>
                                <a:pt x="194" y="0"/>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009" name="Group 21">
                      <a:extLst>
                        <a:ext uri="{FF2B5EF4-FFF2-40B4-BE49-F238E27FC236}">
                          <a16:creationId xmlns:a16="http://schemas.microsoft.com/office/drawing/2014/main" id="{44888871-B625-40B6-A12C-EAFF42DFC6D0}"/>
                        </a:ext>
                      </a:extLst>
                    </p:cNvPr>
                    <p:cNvGrpSpPr>
                      <a:grpSpLocks/>
                    </p:cNvGrpSpPr>
                    <p:nvPr/>
                  </p:nvGrpSpPr>
                  <p:grpSpPr bwMode="auto">
                    <a:xfrm>
                      <a:off x="2025" y="1624"/>
                      <a:ext cx="213" cy="55"/>
                      <a:chOff x="2025" y="1624"/>
                      <a:chExt cx="213" cy="55"/>
                    </a:xfrm>
                  </p:grpSpPr>
                  <p:grpSp>
                    <p:nvGrpSpPr>
                      <p:cNvPr id="65010" name="Group 22">
                        <a:extLst>
                          <a:ext uri="{FF2B5EF4-FFF2-40B4-BE49-F238E27FC236}">
                            <a16:creationId xmlns:a16="http://schemas.microsoft.com/office/drawing/2014/main" id="{8F95DCD7-5609-4E07-BEC1-EB81A11C7A27}"/>
                          </a:ext>
                        </a:extLst>
                      </p:cNvPr>
                      <p:cNvGrpSpPr>
                        <a:grpSpLocks/>
                      </p:cNvGrpSpPr>
                      <p:nvPr/>
                    </p:nvGrpSpPr>
                    <p:grpSpPr bwMode="auto">
                      <a:xfrm>
                        <a:off x="2051" y="1650"/>
                        <a:ext cx="148" cy="29"/>
                        <a:chOff x="2051" y="1650"/>
                        <a:chExt cx="148" cy="29"/>
                      </a:xfrm>
                    </p:grpSpPr>
                    <p:grpSp>
                      <p:nvGrpSpPr>
                        <p:cNvPr id="65017" name="Group 23">
                          <a:extLst>
                            <a:ext uri="{FF2B5EF4-FFF2-40B4-BE49-F238E27FC236}">
                              <a16:creationId xmlns:a16="http://schemas.microsoft.com/office/drawing/2014/main" id="{F52E43EF-5863-4DB9-BAC4-7E4290DE0383}"/>
                            </a:ext>
                          </a:extLst>
                        </p:cNvPr>
                        <p:cNvGrpSpPr>
                          <a:grpSpLocks/>
                        </p:cNvGrpSpPr>
                        <p:nvPr/>
                      </p:nvGrpSpPr>
                      <p:grpSpPr bwMode="auto">
                        <a:xfrm>
                          <a:off x="2057" y="1650"/>
                          <a:ext cx="142" cy="29"/>
                          <a:chOff x="2057" y="1650"/>
                          <a:chExt cx="142" cy="29"/>
                        </a:xfrm>
                      </p:grpSpPr>
                      <p:sp>
                        <p:nvSpPr>
                          <p:cNvPr id="65019" name="Freeform 24">
                            <a:extLst>
                              <a:ext uri="{FF2B5EF4-FFF2-40B4-BE49-F238E27FC236}">
                                <a16:creationId xmlns:a16="http://schemas.microsoft.com/office/drawing/2014/main" id="{0745863C-AE80-41AA-B26A-AFFC3A2DE4F5}"/>
                              </a:ext>
                            </a:extLst>
                          </p:cNvPr>
                          <p:cNvSpPr>
                            <a:spLocks/>
                          </p:cNvSpPr>
                          <p:nvPr/>
                        </p:nvSpPr>
                        <p:spPr bwMode="auto">
                          <a:xfrm>
                            <a:off x="2058" y="1653"/>
                            <a:ext cx="139" cy="20"/>
                          </a:xfrm>
                          <a:custGeom>
                            <a:avLst/>
                            <a:gdLst>
                              <a:gd name="T0" fmla="*/ 0 w 694"/>
                              <a:gd name="T1" fmla="*/ 3 h 101"/>
                              <a:gd name="T2" fmla="*/ 2 w 694"/>
                              <a:gd name="T3" fmla="*/ 3 h 101"/>
                              <a:gd name="T4" fmla="*/ 3 w 694"/>
                              <a:gd name="T5" fmla="*/ 2 h 101"/>
                              <a:gd name="T6" fmla="*/ 6 w 694"/>
                              <a:gd name="T7" fmla="*/ 2 h 101"/>
                              <a:gd name="T8" fmla="*/ 8 w 694"/>
                              <a:gd name="T9" fmla="*/ 1 h 101"/>
                              <a:gd name="T10" fmla="*/ 11 w 694"/>
                              <a:gd name="T11" fmla="*/ 1 h 101"/>
                              <a:gd name="T12" fmla="*/ 13 w 694"/>
                              <a:gd name="T13" fmla="*/ 0 h 101"/>
                              <a:gd name="T14" fmla="*/ 15 w 694"/>
                              <a:gd name="T15" fmla="*/ 0 h 101"/>
                              <a:gd name="T16" fmla="*/ 17 w 694"/>
                              <a:gd name="T17" fmla="*/ 0 h 101"/>
                              <a:gd name="T18" fmla="*/ 20 w 694"/>
                              <a:gd name="T19" fmla="*/ 0 h 101"/>
                              <a:gd name="T20" fmla="*/ 22 w 694"/>
                              <a:gd name="T21" fmla="*/ 0 h 101"/>
                              <a:gd name="T22" fmla="*/ 24 w 694"/>
                              <a:gd name="T23" fmla="*/ 1 h 101"/>
                              <a:gd name="T24" fmla="*/ 25 w 694"/>
                              <a:gd name="T25" fmla="*/ 1 h 101"/>
                              <a:gd name="T26" fmla="*/ 26 w 694"/>
                              <a:gd name="T27" fmla="*/ 2 h 101"/>
                              <a:gd name="T28" fmla="*/ 27 w 694"/>
                              <a:gd name="T29" fmla="*/ 2 h 101"/>
                              <a:gd name="T30" fmla="*/ 27 w 694"/>
                              <a:gd name="T31" fmla="*/ 3 h 101"/>
                              <a:gd name="T32" fmla="*/ 28 w 694"/>
                              <a:gd name="T33" fmla="*/ 4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1"/>
                              <a:gd name="T53" fmla="*/ 694 w 694"/>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1">
                                <a:moveTo>
                                  <a:pt x="0" y="80"/>
                                </a:moveTo>
                                <a:lnTo>
                                  <a:pt x="42" y="67"/>
                                </a:lnTo>
                                <a:lnTo>
                                  <a:pt x="85" y="54"/>
                                </a:lnTo>
                                <a:lnTo>
                                  <a:pt x="143" y="40"/>
                                </a:lnTo>
                                <a:lnTo>
                                  <a:pt x="205" y="27"/>
                                </a:lnTo>
                                <a:lnTo>
                                  <a:pt x="268" y="14"/>
                                </a:lnTo>
                                <a:lnTo>
                                  <a:pt x="315" y="8"/>
                                </a:lnTo>
                                <a:lnTo>
                                  <a:pt x="372" y="2"/>
                                </a:lnTo>
                                <a:lnTo>
                                  <a:pt x="433" y="0"/>
                                </a:lnTo>
                                <a:lnTo>
                                  <a:pt x="490" y="3"/>
                                </a:lnTo>
                                <a:lnTo>
                                  <a:pt x="540" y="6"/>
                                </a:lnTo>
                                <a:lnTo>
                                  <a:pt x="590" y="14"/>
                                </a:lnTo>
                                <a:lnTo>
                                  <a:pt x="617" y="25"/>
                                </a:lnTo>
                                <a:lnTo>
                                  <a:pt x="642" y="39"/>
                                </a:lnTo>
                                <a:lnTo>
                                  <a:pt x="663" y="56"/>
                                </a:lnTo>
                                <a:lnTo>
                                  <a:pt x="685" y="83"/>
                                </a:lnTo>
                                <a:lnTo>
                                  <a:pt x="694" y="101"/>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20" name="Freeform 25">
                            <a:extLst>
                              <a:ext uri="{FF2B5EF4-FFF2-40B4-BE49-F238E27FC236}">
                                <a16:creationId xmlns:a16="http://schemas.microsoft.com/office/drawing/2014/main" id="{470A319B-8591-4864-8AC1-EBC8C4E276FA}"/>
                              </a:ext>
                            </a:extLst>
                          </p:cNvPr>
                          <p:cNvSpPr>
                            <a:spLocks/>
                          </p:cNvSpPr>
                          <p:nvPr/>
                        </p:nvSpPr>
                        <p:spPr bwMode="auto">
                          <a:xfrm>
                            <a:off x="2057" y="1659"/>
                            <a:ext cx="138"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19 w 694"/>
                              <a:gd name="T19" fmla="*/ 0 h 100"/>
                              <a:gd name="T20" fmla="*/ 21 w 694"/>
                              <a:gd name="T21" fmla="*/ 0 h 100"/>
                              <a:gd name="T22" fmla="*/ 23 w 694"/>
                              <a:gd name="T23" fmla="*/ 1 h 100"/>
                              <a:gd name="T24" fmla="*/ 24 w 694"/>
                              <a:gd name="T25" fmla="*/ 1 h 100"/>
                              <a:gd name="T26" fmla="*/ 25 w 694"/>
                              <a:gd name="T27" fmla="*/ 2 h 100"/>
                              <a:gd name="T28" fmla="*/ 26 w 694"/>
                              <a:gd name="T29" fmla="*/ 2 h 100"/>
                              <a:gd name="T30" fmla="*/ 27 w 694"/>
                              <a:gd name="T31" fmla="*/ 3 h 100"/>
                              <a:gd name="T32" fmla="*/ 27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1" y="66"/>
                                </a:lnTo>
                                <a:lnTo>
                                  <a:pt x="84" y="54"/>
                                </a:lnTo>
                                <a:lnTo>
                                  <a:pt x="143" y="40"/>
                                </a:lnTo>
                                <a:lnTo>
                                  <a:pt x="205" y="26"/>
                                </a:lnTo>
                                <a:lnTo>
                                  <a:pt x="267" y="14"/>
                                </a:lnTo>
                                <a:lnTo>
                                  <a:pt x="315" y="8"/>
                                </a:lnTo>
                                <a:lnTo>
                                  <a:pt x="372" y="2"/>
                                </a:lnTo>
                                <a:lnTo>
                                  <a:pt x="433" y="0"/>
                                </a:lnTo>
                                <a:lnTo>
                                  <a:pt x="489" y="3"/>
                                </a:lnTo>
                                <a:lnTo>
                                  <a:pt x="540" y="6"/>
                                </a:lnTo>
                                <a:lnTo>
                                  <a:pt x="590" y="14"/>
                                </a:lnTo>
                                <a:lnTo>
                                  <a:pt x="617" y="24"/>
                                </a:lnTo>
                                <a:lnTo>
                                  <a:pt x="642" y="39"/>
                                </a:lnTo>
                                <a:lnTo>
                                  <a:pt x="663" y="55"/>
                                </a:lnTo>
                                <a:lnTo>
                                  <a:pt x="685" y="83"/>
                                </a:lnTo>
                                <a:lnTo>
                                  <a:pt x="694" y="100"/>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21" name="Freeform 26">
                            <a:extLst>
                              <a:ext uri="{FF2B5EF4-FFF2-40B4-BE49-F238E27FC236}">
                                <a16:creationId xmlns:a16="http://schemas.microsoft.com/office/drawing/2014/main" id="{D56F2AEC-5DF4-494C-B353-C41F883651B1}"/>
                              </a:ext>
                            </a:extLst>
                          </p:cNvPr>
                          <p:cNvSpPr>
                            <a:spLocks/>
                          </p:cNvSpPr>
                          <p:nvPr/>
                        </p:nvSpPr>
                        <p:spPr bwMode="auto">
                          <a:xfrm>
                            <a:off x="2060" y="1650"/>
                            <a:ext cx="139"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20 w 694"/>
                              <a:gd name="T19" fmla="*/ 0 h 100"/>
                              <a:gd name="T20" fmla="*/ 22 w 694"/>
                              <a:gd name="T21" fmla="*/ 0 h 100"/>
                              <a:gd name="T22" fmla="*/ 24 w 694"/>
                              <a:gd name="T23" fmla="*/ 1 h 100"/>
                              <a:gd name="T24" fmla="*/ 25 w 694"/>
                              <a:gd name="T25" fmla="*/ 1 h 100"/>
                              <a:gd name="T26" fmla="*/ 26 w 694"/>
                              <a:gd name="T27" fmla="*/ 2 h 100"/>
                              <a:gd name="T28" fmla="*/ 27 w 694"/>
                              <a:gd name="T29" fmla="*/ 2 h 100"/>
                              <a:gd name="T30" fmla="*/ 27 w 694"/>
                              <a:gd name="T31" fmla="*/ 3 h 100"/>
                              <a:gd name="T32" fmla="*/ 28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2" y="66"/>
                                </a:lnTo>
                                <a:lnTo>
                                  <a:pt x="85" y="54"/>
                                </a:lnTo>
                                <a:lnTo>
                                  <a:pt x="143" y="40"/>
                                </a:lnTo>
                                <a:lnTo>
                                  <a:pt x="204" y="26"/>
                                </a:lnTo>
                                <a:lnTo>
                                  <a:pt x="268" y="14"/>
                                </a:lnTo>
                                <a:lnTo>
                                  <a:pt x="315" y="8"/>
                                </a:lnTo>
                                <a:lnTo>
                                  <a:pt x="372" y="2"/>
                                </a:lnTo>
                                <a:lnTo>
                                  <a:pt x="434" y="0"/>
                                </a:lnTo>
                                <a:lnTo>
                                  <a:pt x="490" y="3"/>
                                </a:lnTo>
                                <a:lnTo>
                                  <a:pt x="540" y="6"/>
                                </a:lnTo>
                                <a:lnTo>
                                  <a:pt x="590" y="14"/>
                                </a:lnTo>
                                <a:lnTo>
                                  <a:pt x="618" y="24"/>
                                </a:lnTo>
                                <a:lnTo>
                                  <a:pt x="642" y="39"/>
                                </a:lnTo>
                                <a:lnTo>
                                  <a:pt x="664" y="55"/>
                                </a:lnTo>
                                <a:lnTo>
                                  <a:pt x="685" y="83"/>
                                </a:lnTo>
                                <a:lnTo>
                                  <a:pt x="694" y="100"/>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018" name="Oval 27">
                          <a:extLst>
                            <a:ext uri="{FF2B5EF4-FFF2-40B4-BE49-F238E27FC236}">
                              <a16:creationId xmlns:a16="http://schemas.microsoft.com/office/drawing/2014/main" id="{3484EDE5-BDDA-4017-B87C-487233855779}"/>
                            </a:ext>
                          </a:extLst>
                        </p:cNvPr>
                        <p:cNvSpPr>
                          <a:spLocks noChangeArrowheads="1"/>
                        </p:cNvSpPr>
                        <p:nvPr/>
                      </p:nvSpPr>
                      <p:spPr bwMode="auto">
                        <a:xfrm>
                          <a:off x="2051" y="1663"/>
                          <a:ext cx="8" cy="14"/>
                        </a:xfrm>
                        <a:prstGeom prst="ellipse">
                          <a:avLst/>
                        </a:prstGeom>
                        <a:solidFill>
                          <a:srgbClr val="200020"/>
                        </a:solidFill>
                        <a:ln w="3175">
                          <a:solidFill>
                            <a:srgbClr val="80008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011" name="Group 28">
                        <a:extLst>
                          <a:ext uri="{FF2B5EF4-FFF2-40B4-BE49-F238E27FC236}">
                            <a16:creationId xmlns:a16="http://schemas.microsoft.com/office/drawing/2014/main" id="{18488D30-5BD8-4FD0-8A50-1A6A1FF8B003}"/>
                          </a:ext>
                        </a:extLst>
                      </p:cNvPr>
                      <p:cNvGrpSpPr>
                        <a:grpSpLocks/>
                      </p:cNvGrpSpPr>
                      <p:nvPr/>
                    </p:nvGrpSpPr>
                    <p:grpSpPr bwMode="auto">
                      <a:xfrm>
                        <a:off x="2025" y="1624"/>
                        <a:ext cx="213" cy="42"/>
                        <a:chOff x="2025" y="1624"/>
                        <a:chExt cx="213" cy="42"/>
                      </a:xfrm>
                    </p:grpSpPr>
                    <p:grpSp>
                      <p:nvGrpSpPr>
                        <p:cNvPr id="65012" name="Group 29">
                          <a:extLst>
                            <a:ext uri="{FF2B5EF4-FFF2-40B4-BE49-F238E27FC236}">
                              <a16:creationId xmlns:a16="http://schemas.microsoft.com/office/drawing/2014/main" id="{EDA4FDEE-D126-47EF-B381-DDCC68ADBFAA}"/>
                            </a:ext>
                          </a:extLst>
                        </p:cNvPr>
                        <p:cNvGrpSpPr>
                          <a:grpSpLocks/>
                        </p:cNvGrpSpPr>
                        <p:nvPr/>
                      </p:nvGrpSpPr>
                      <p:grpSpPr bwMode="auto">
                        <a:xfrm>
                          <a:off x="2030" y="1624"/>
                          <a:ext cx="208" cy="42"/>
                          <a:chOff x="2030" y="1624"/>
                          <a:chExt cx="208" cy="42"/>
                        </a:xfrm>
                      </p:grpSpPr>
                      <p:sp>
                        <p:nvSpPr>
                          <p:cNvPr id="65014" name="Freeform 30">
                            <a:extLst>
                              <a:ext uri="{FF2B5EF4-FFF2-40B4-BE49-F238E27FC236}">
                                <a16:creationId xmlns:a16="http://schemas.microsoft.com/office/drawing/2014/main" id="{B9BC8154-A7A6-47AE-8A7A-A346372C2896}"/>
                              </a:ext>
                            </a:extLst>
                          </p:cNvPr>
                          <p:cNvSpPr>
                            <a:spLocks/>
                          </p:cNvSpPr>
                          <p:nvPr/>
                        </p:nvSpPr>
                        <p:spPr bwMode="auto">
                          <a:xfrm>
                            <a:off x="2032" y="1629"/>
                            <a:ext cx="202" cy="29"/>
                          </a:xfrm>
                          <a:custGeom>
                            <a:avLst/>
                            <a:gdLst>
                              <a:gd name="T0" fmla="*/ 0 w 1012"/>
                              <a:gd name="T1" fmla="*/ 5 h 148"/>
                              <a:gd name="T2" fmla="*/ 2 w 1012"/>
                              <a:gd name="T3" fmla="*/ 4 h 148"/>
                              <a:gd name="T4" fmla="*/ 5 w 1012"/>
                              <a:gd name="T5" fmla="*/ 3 h 148"/>
                              <a:gd name="T6" fmla="*/ 8 w 1012"/>
                              <a:gd name="T7" fmla="*/ 2 h 148"/>
                              <a:gd name="T8" fmla="*/ 12 w 1012"/>
                              <a:gd name="T9" fmla="*/ 2 h 148"/>
                              <a:gd name="T10" fmla="*/ 16 w 1012"/>
                              <a:gd name="T11" fmla="*/ 1 h 148"/>
                              <a:gd name="T12" fmla="*/ 18 w 1012"/>
                              <a:gd name="T13" fmla="*/ 0 h 148"/>
                              <a:gd name="T14" fmla="*/ 22 w 1012"/>
                              <a:gd name="T15" fmla="*/ 0 h 148"/>
                              <a:gd name="T16" fmla="*/ 25 w 1012"/>
                              <a:gd name="T17" fmla="*/ 0 h 148"/>
                              <a:gd name="T18" fmla="*/ 29 w 1012"/>
                              <a:gd name="T19" fmla="*/ 0 h 148"/>
                              <a:gd name="T20" fmla="*/ 31 w 1012"/>
                              <a:gd name="T21" fmla="*/ 0 h 148"/>
                              <a:gd name="T22" fmla="*/ 34 w 1012"/>
                              <a:gd name="T23" fmla="*/ 1 h 148"/>
                              <a:gd name="T24" fmla="*/ 36 w 1012"/>
                              <a:gd name="T25" fmla="*/ 1 h 148"/>
                              <a:gd name="T26" fmla="*/ 37 w 1012"/>
                              <a:gd name="T27" fmla="*/ 2 h 148"/>
                              <a:gd name="T28" fmla="*/ 39 w 1012"/>
                              <a:gd name="T29" fmla="*/ 3 h 148"/>
                              <a:gd name="T30" fmla="*/ 40 w 1012"/>
                              <a:gd name="T31" fmla="*/ 5 h 148"/>
                              <a:gd name="T32" fmla="*/ 40 w 1012"/>
                              <a:gd name="T33" fmla="*/ 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8"/>
                              <a:gd name="T53" fmla="*/ 1012 w 1012"/>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8">
                                <a:moveTo>
                                  <a:pt x="0" y="117"/>
                                </a:moveTo>
                                <a:lnTo>
                                  <a:pt x="60" y="98"/>
                                </a:lnTo>
                                <a:lnTo>
                                  <a:pt x="123" y="80"/>
                                </a:lnTo>
                                <a:lnTo>
                                  <a:pt x="207" y="59"/>
                                </a:lnTo>
                                <a:lnTo>
                                  <a:pt x="298" y="39"/>
                                </a:lnTo>
                                <a:lnTo>
                                  <a:pt x="390" y="22"/>
                                </a:lnTo>
                                <a:lnTo>
                                  <a:pt x="459" y="12"/>
                                </a:lnTo>
                                <a:lnTo>
                                  <a:pt x="543" y="3"/>
                                </a:lnTo>
                                <a:lnTo>
                                  <a:pt x="632" y="0"/>
                                </a:lnTo>
                                <a:lnTo>
                                  <a:pt x="714" y="4"/>
                                </a:lnTo>
                                <a:lnTo>
                                  <a:pt x="788" y="9"/>
                                </a:lnTo>
                                <a:lnTo>
                                  <a:pt x="861" y="22"/>
                                </a:lnTo>
                                <a:lnTo>
                                  <a:pt x="901" y="36"/>
                                </a:lnTo>
                                <a:lnTo>
                                  <a:pt x="937" y="58"/>
                                </a:lnTo>
                                <a:lnTo>
                                  <a:pt x="967" y="81"/>
                                </a:lnTo>
                                <a:lnTo>
                                  <a:pt x="999" y="122"/>
                                </a:lnTo>
                                <a:lnTo>
                                  <a:pt x="1012" y="148"/>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15" name="Freeform 31">
                            <a:extLst>
                              <a:ext uri="{FF2B5EF4-FFF2-40B4-BE49-F238E27FC236}">
                                <a16:creationId xmlns:a16="http://schemas.microsoft.com/office/drawing/2014/main" id="{20B481D0-C9A6-473C-A138-3A68A5536192}"/>
                              </a:ext>
                            </a:extLst>
                          </p:cNvPr>
                          <p:cNvSpPr>
                            <a:spLocks/>
                          </p:cNvSpPr>
                          <p:nvPr/>
                        </p:nvSpPr>
                        <p:spPr bwMode="auto">
                          <a:xfrm>
                            <a:off x="2030" y="1637"/>
                            <a:ext cx="203"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9 w 1012"/>
                              <a:gd name="T19" fmla="*/ 0 h 147"/>
                              <a:gd name="T20" fmla="*/ 32 w 1012"/>
                              <a:gd name="T21" fmla="*/ 0 h 147"/>
                              <a:gd name="T22" fmla="*/ 35 w 1012"/>
                              <a:gd name="T23" fmla="*/ 1 h 147"/>
                              <a:gd name="T24" fmla="*/ 36 w 1012"/>
                              <a:gd name="T25" fmla="*/ 1 h 147"/>
                              <a:gd name="T26" fmla="*/ 38 w 1012"/>
                              <a:gd name="T27" fmla="*/ 2 h 147"/>
                              <a:gd name="T28" fmla="*/ 39 w 1012"/>
                              <a:gd name="T29" fmla="*/ 3 h 147"/>
                              <a:gd name="T30" fmla="*/ 40 w 1012"/>
                              <a:gd name="T31" fmla="*/ 5 h 147"/>
                              <a:gd name="T32" fmla="*/ 41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2" y="79"/>
                                </a:lnTo>
                                <a:lnTo>
                                  <a:pt x="208" y="59"/>
                                </a:lnTo>
                                <a:lnTo>
                                  <a:pt x="299" y="39"/>
                                </a:lnTo>
                                <a:lnTo>
                                  <a:pt x="390" y="21"/>
                                </a:lnTo>
                                <a:lnTo>
                                  <a:pt x="459" y="11"/>
                                </a:lnTo>
                                <a:lnTo>
                                  <a:pt x="543" y="3"/>
                                </a:lnTo>
                                <a:lnTo>
                                  <a:pt x="633" y="0"/>
                                </a:lnTo>
                                <a:lnTo>
                                  <a:pt x="713" y="4"/>
                                </a:lnTo>
                                <a:lnTo>
                                  <a:pt x="788" y="8"/>
                                </a:lnTo>
                                <a:lnTo>
                                  <a:pt x="861" y="21"/>
                                </a:lnTo>
                                <a:lnTo>
                                  <a:pt x="902" y="36"/>
                                </a:lnTo>
                                <a:lnTo>
                                  <a:pt x="937" y="57"/>
                                </a:lnTo>
                                <a:lnTo>
                                  <a:pt x="968" y="81"/>
                                </a:lnTo>
                                <a:lnTo>
                                  <a:pt x="999" y="121"/>
                                </a:lnTo>
                                <a:lnTo>
                                  <a:pt x="1012" y="147"/>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16" name="Freeform 32">
                            <a:extLst>
                              <a:ext uri="{FF2B5EF4-FFF2-40B4-BE49-F238E27FC236}">
                                <a16:creationId xmlns:a16="http://schemas.microsoft.com/office/drawing/2014/main" id="{B68B97F1-8A53-48E9-BA6F-83AC873BD8E5}"/>
                              </a:ext>
                            </a:extLst>
                          </p:cNvPr>
                          <p:cNvSpPr>
                            <a:spLocks/>
                          </p:cNvSpPr>
                          <p:nvPr/>
                        </p:nvSpPr>
                        <p:spPr bwMode="auto">
                          <a:xfrm>
                            <a:off x="2036" y="1624"/>
                            <a:ext cx="202"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8 w 1012"/>
                              <a:gd name="T19" fmla="*/ 0 h 147"/>
                              <a:gd name="T20" fmla="*/ 31 w 1012"/>
                              <a:gd name="T21" fmla="*/ 0 h 147"/>
                              <a:gd name="T22" fmla="*/ 34 w 1012"/>
                              <a:gd name="T23" fmla="*/ 1 h 147"/>
                              <a:gd name="T24" fmla="*/ 36 w 1012"/>
                              <a:gd name="T25" fmla="*/ 1 h 147"/>
                              <a:gd name="T26" fmla="*/ 37 w 1012"/>
                              <a:gd name="T27" fmla="*/ 2 h 147"/>
                              <a:gd name="T28" fmla="*/ 39 w 1012"/>
                              <a:gd name="T29" fmla="*/ 3 h 147"/>
                              <a:gd name="T30" fmla="*/ 40 w 1012"/>
                              <a:gd name="T31" fmla="*/ 5 h 147"/>
                              <a:gd name="T32" fmla="*/ 40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3" y="79"/>
                                </a:lnTo>
                                <a:lnTo>
                                  <a:pt x="208" y="59"/>
                                </a:lnTo>
                                <a:lnTo>
                                  <a:pt x="299" y="39"/>
                                </a:lnTo>
                                <a:lnTo>
                                  <a:pt x="390" y="21"/>
                                </a:lnTo>
                                <a:lnTo>
                                  <a:pt x="458" y="12"/>
                                </a:lnTo>
                                <a:lnTo>
                                  <a:pt x="542" y="3"/>
                                </a:lnTo>
                                <a:lnTo>
                                  <a:pt x="632" y="0"/>
                                </a:lnTo>
                                <a:lnTo>
                                  <a:pt x="713" y="5"/>
                                </a:lnTo>
                                <a:lnTo>
                                  <a:pt x="788" y="9"/>
                                </a:lnTo>
                                <a:lnTo>
                                  <a:pt x="861" y="21"/>
                                </a:lnTo>
                                <a:lnTo>
                                  <a:pt x="901" y="36"/>
                                </a:lnTo>
                                <a:lnTo>
                                  <a:pt x="937" y="57"/>
                                </a:lnTo>
                                <a:lnTo>
                                  <a:pt x="968" y="82"/>
                                </a:lnTo>
                                <a:lnTo>
                                  <a:pt x="998" y="122"/>
                                </a:lnTo>
                                <a:lnTo>
                                  <a:pt x="1012" y="147"/>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013" name="Oval 33">
                          <a:extLst>
                            <a:ext uri="{FF2B5EF4-FFF2-40B4-BE49-F238E27FC236}">
                              <a16:creationId xmlns:a16="http://schemas.microsoft.com/office/drawing/2014/main" id="{45413B92-CB31-4E38-AB83-612DD35228CC}"/>
                            </a:ext>
                          </a:extLst>
                        </p:cNvPr>
                        <p:cNvSpPr>
                          <a:spLocks noChangeArrowheads="1"/>
                        </p:cNvSpPr>
                        <p:nvPr/>
                      </p:nvSpPr>
                      <p:spPr bwMode="auto">
                        <a:xfrm>
                          <a:off x="2025" y="1645"/>
                          <a:ext cx="10" cy="17"/>
                        </a:xfrm>
                        <a:prstGeom prst="ellipse">
                          <a:avLst/>
                        </a:prstGeom>
                        <a:solidFill>
                          <a:srgbClr val="200020"/>
                        </a:solidFill>
                        <a:ln w="3175">
                          <a:solidFill>
                            <a:srgbClr val="80008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nvGrpSpPr>
                  <p:cNvPr id="64930" name="Group 34">
                    <a:extLst>
                      <a:ext uri="{FF2B5EF4-FFF2-40B4-BE49-F238E27FC236}">
                        <a16:creationId xmlns:a16="http://schemas.microsoft.com/office/drawing/2014/main" id="{BB06D6D8-C396-4035-82D3-A95E33C7BAB6}"/>
                      </a:ext>
                    </a:extLst>
                  </p:cNvPr>
                  <p:cNvGrpSpPr>
                    <a:grpSpLocks/>
                  </p:cNvGrpSpPr>
                  <p:nvPr/>
                </p:nvGrpSpPr>
                <p:grpSpPr bwMode="auto">
                  <a:xfrm>
                    <a:off x="2034" y="1657"/>
                    <a:ext cx="344" cy="305"/>
                    <a:chOff x="2034" y="1657"/>
                    <a:chExt cx="344" cy="305"/>
                  </a:xfrm>
                </p:grpSpPr>
                <p:grpSp>
                  <p:nvGrpSpPr>
                    <p:cNvPr id="64931" name="Group 35">
                      <a:extLst>
                        <a:ext uri="{FF2B5EF4-FFF2-40B4-BE49-F238E27FC236}">
                          <a16:creationId xmlns:a16="http://schemas.microsoft.com/office/drawing/2014/main" id="{89160A11-27E8-49DA-A3D9-FF3016EE02CF}"/>
                        </a:ext>
                      </a:extLst>
                    </p:cNvPr>
                    <p:cNvGrpSpPr>
                      <a:grpSpLocks/>
                    </p:cNvGrpSpPr>
                    <p:nvPr/>
                  </p:nvGrpSpPr>
                  <p:grpSpPr bwMode="auto">
                    <a:xfrm>
                      <a:off x="2034" y="1657"/>
                      <a:ext cx="344" cy="305"/>
                      <a:chOff x="2034" y="1657"/>
                      <a:chExt cx="344" cy="305"/>
                    </a:xfrm>
                  </p:grpSpPr>
                  <p:grpSp>
                    <p:nvGrpSpPr>
                      <p:cNvPr id="64951" name="Group 36">
                        <a:extLst>
                          <a:ext uri="{FF2B5EF4-FFF2-40B4-BE49-F238E27FC236}">
                            <a16:creationId xmlns:a16="http://schemas.microsoft.com/office/drawing/2014/main" id="{4E496A2C-46A5-479F-BB7D-C7D9B98435D6}"/>
                          </a:ext>
                        </a:extLst>
                      </p:cNvPr>
                      <p:cNvGrpSpPr>
                        <a:grpSpLocks/>
                      </p:cNvGrpSpPr>
                      <p:nvPr/>
                    </p:nvGrpSpPr>
                    <p:grpSpPr bwMode="auto">
                      <a:xfrm>
                        <a:off x="2034" y="1657"/>
                        <a:ext cx="344" cy="305"/>
                        <a:chOff x="2034" y="1657"/>
                        <a:chExt cx="344" cy="305"/>
                      </a:xfrm>
                    </p:grpSpPr>
                    <p:grpSp>
                      <p:nvGrpSpPr>
                        <p:cNvPr id="65002" name="Group 37">
                          <a:extLst>
                            <a:ext uri="{FF2B5EF4-FFF2-40B4-BE49-F238E27FC236}">
                              <a16:creationId xmlns:a16="http://schemas.microsoft.com/office/drawing/2014/main" id="{7BCB93FE-ADCB-4EF0-8FF0-7F5C5BC8A7CF}"/>
                            </a:ext>
                          </a:extLst>
                        </p:cNvPr>
                        <p:cNvGrpSpPr>
                          <a:grpSpLocks/>
                        </p:cNvGrpSpPr>
                        <p:nvPr/>
                      </p:nvGrpSpPr>
                      <p:grpSpPr bwMode="auto">
                        <a:xfrm>
                          <a:off x="2034" y="1657"/>
                          <a:ext cx="344" cy="305"/>
                          <a:chOff x="2034" y="1657"/>
                          <a:chExt cx="344" cy="305"/>
                        </a:xfrm>
                      </p:grpSpPr>
                      <p:grpSp>
                        <p:nvGrpSpPr>
                          <p:cNvPr id="65004" name="Group 38">
                            <a:extLst>
                              <a:ext uri="{FF2B5EF4-FFF2-40B4-BE49-F238E27FC236}">
                                <a16:creationId xmlns:a16="http://schemas.microsoft.com/office/drawing/2014/main" id="{6595BF15-FB0B-4E0D-9992-1A7F277D4E42}"/>
                              </a:ext>
                            </a:extLst>
                          </p:cNvPr>
                          <p:cNvGrpSpPr>
                            <a:grpSpLocks/>
                          </p:cNvGrpSpPr>
                          <p:nvPr/>
                        </p:nvGrpSpPr>
                        <p:grpSpPr bwMode="auto">
                          <a:xfrm>
                            <a:off x="2034" y="1657"/>
                            <a:ext cx="344" cy="305"/>
                            <a:chOff x="2034" y="1657"/>
                            <a:chExt cx="344" cy="305"/>
                          </a:xfrm>
                        </p:grpSpPr>
                        <p:sp>
                          <p:nvSpPr>
                            <p:cNvPr id="65006" name="Freeform 39">
                              <a:extLst>
                                <a:ext uri="{FF2B5EF4-FFF2-40B4-BE49-F238E27FC236}">
                                  <a16:creationId xmlns:a16="http://schemas.microsoft.com/office/drawing/2014/main" id="{634D9101-8A02-4253-BA8E-80406BCFC803}"/>
                                </a:ext>
                              </a:extLst>
                            </p:cNvPr>
                            <p:cNvSpPr>
                              <a:spLocks/>
                            </p:cNvSpPr>
                            <p:nvPr/>
                          </p:nvSpPr>
                          <p:spPr bwMode="auto">
                            <a:xfrm>
                              <a:off x="2034" y="1657"/>
                              <a:ext cx="344" cy="305"/>
                            </a:xfrm>
                            <a:custGeom>
                              <a:avLst/>
                              <a:gdLst>
                                <a:gd name="T0" fmla="*/ 22 w 1716"/>
                                <a:gd name="T1" fmla="*/ 10 h 1521"/>
                                <a:gd name="T2" fmla="*/ 25 w 1716"/>
                                <a:gd name="T3" fmla="*/ 6 h 1521"/>
                                <a:gd name="T4" fmla="*/ 29 w 1716"/>
                                <a:gd name="T5" fmla="*/ 3 h 1521"/>
                                <a:gd name="T6" fmla="*/ 32 w 1716"/>
                                <a:gd name="T7" fmla="*/ 1 h 1521"/>
                                <a:gd name="T8" fmla="*/ 36 w 1716"/>
                                <a:gd name="T9" fmla="*/ 0 h 1521"/>
                                <a:gd name="T10" fmla="*/ 40 w 1716"/>
                                <a:gd name="T11" fmla="*/ 1 h 1521"/>
                                <a:gd name="T12" fmla="*/ 44 w 1716"/>
                                <a:gd name="T13" fmla="*/ 2 h 1521"/>
                                <a:gd name="T14" fmla="*/ 47 w 1716"/>
                                <a:gd name="T15" fmla="*/ 3 h 1521"/>
                                <a:gd name="T16" fmla="*/ 50 w 1716"/>
                                <a:gd name="T17" fmla="*/ 6 h 1521"/>
                                <a:gd name="T18" fmla="*/ 52 w 1716"/>
                                <a:gd name="T19" fmla="*/ 9 h 1521"/>
                                <a:gd name="T20" fmla="*/ 52 w 1716"/>
                                <a:gd name="T21" fmla="*/ 12 h 1521"/>
                                <a:gd name="T22" fmla="*/ 54 w 1716"/>
                                <a:gd name="T23" fmla="*/ 14 h 1521"/>
                                <a:gd name="T24" fmla="*/ 56 w 1716"/>
                                <a:gd name="T25" fmla="*/ 15 h 1521"/>
                                <a:gd name="T26" fmla="*/ 58 w 1716"/>
                                <a:gd name="T27" fmla="*/ 18 h 1521"/>
                                <a:gd name="T28" fmla="*/ 60 w 1716"/>
                                <a:gd name="T29" fmla="*/ 20 h 1521"/>
                                <a:gd name="T30" fmla="*/ 63 w 1716"/>
                                <a:gd name="T31" fmla="*/ 24 h 1521"/>
                                <a:gd name="T32" fmla="*/ 65 w 1716"/>
                                <a:gd name="T33" fmla="*/ 28 h 1521"/>
                                <a:gd name="T34" fmla="*/ 66 w 1716"/>
                                <a:gd name="T35" fmla="*/ 33 h 1521"/>
                                <a:gd name="T36" fmla="*/ 67 w 1716"/>
                                <a:gd name="T37" fmla="*/ 38 h 1521"/>
                                <a:gd name="T38" fmla="*/ 68 w 1716"/>
                                <a:gd name="T39" fmla="*/ 43 h 1521"/>
                                <a:gd name="T40" fmla="*/ 69 w 1716"/>
                                <a:gd name="T41" fmla="*/ 48 h 1521"/>
                                <a:gd name="T42" fmla="*/ 69 w 1716"/>
                                <a:gd name="T43" fmla="*/ 52 h 1521"/>
                                <a:gd name="T44" fmla="*/ 68 w 1716"/>
                                <a:gd name="T45" fmla="*/ 55 h 1521"/>
                                <a:gd name="T46" fmla="*/ 67 w 1716"/>
                                <a:gd name="T47" fmla="*/ 58 h 1521"/>
                                <a:gd name="T48" fmla="*/ 63 w 1716"/>
                                <a:gd name="T49" fmla="*/ 60 h 1521"/>
                                <a:gd name="T50" fmla="*/ 59 w 1716"/>
                                <a:gd name="T51" fmla="*/ 60 h 1521"/>
                                <a:gd name="T52" fmla="*/ 54 w 1716"/>
                                <a:gd name="T53" fmla="*/ 61 h 1521"/>
                                <a:gd name="T54" fmla="*/ 49 w 1716"/>
                                <a:gd name="T55" fmla="*/ 61 h 1521"/>
                                <a:gd name="T56" fmla="*/ 44 w 1716"/>
                                <a:gd name="T57" fmla="*/ 61 h 1521"/>
                                <a:gd name="T58" fmla="*/ 40 w 1716"/>
                                <a:gd name="T59" fmla="*/ 61 h 1521"/>
                                <a:gd name="T60" fmla="*/ 36 w 1716"/>
                                <a:gd name="T61" fmla="*/ 59 h 1521"/>
                                <a:gd name="T62" fmla="*/ 32 w 1716"/>
                                <a:gd name="T63" fmla="*/ 58 h 1521"/>
                                <a:gd name="T64" fmla="*/ 28 w 1716"/>
                                <a:gd name="T65" fmla="*/ 56 h 1521"/>
                                <a:gd name="T66" fmla="*/ 24 w 1716"/>
                                <a:gd name="T67" fmla="*/ 54 h 1521"/>
                                <a:gd name="T68" fmla="*/ 20 w 1716"/>
                                <a:gd name="T69" fmla="*/ 52 h 1521"/>
                                <a:gd name="T70" fmla="*/ 17 w 1716"/>
                                <a:gd name="T71" fmla="*/ 49 h 1521"/>
                                <a:gd name="T72" fmla="*/ 14 w 1716"/>
                                <a:gd name="T73" fmla="*/ 45 h 1521"/>
                                <a:gd name="T74" fmla="*/ 12 w 1716"/>
                                <a:gd name="T75" fmla="*/ 42 h 1521"/>
                                <a:gd name="T76" fmla="*/ 10 w 1716"/>
                                <a:gd name="T77" fmla="*/ 41 h 1521"/>
                                <a:gd name="T78" fmla="*/ 8 w 1716"/>
                                <a:gd name="T79" fmla="*/ 40 h 1521"/>
                                <a:gd name="T80" fmla="*/ 4 w 1716"/>
                                <a:gd name="T81" fmla="*/ 37 h 1521"/>
                                <a:gd name="T82" fmla="*/ 2 w 1716"/>
                                <a:gd name="T83" fmla="*/ 34 h 1521"/>
                                <a:gd name="T84" fmla="*/ 0 w 1716"/>
                                <a:gd name="T85" fmla="*/ 31 h 1521"/>
                                <a:gd name="T86" fmla="*/ 0 w 1716"/>
                                <a:gd name="T87" fmla="*/ 27 h 1521"/>
                                <a:gd name="T88" fmla="*/ 0 w 1716"/>
                                <a:gd name="T89" fmla="*/ 24 h 1521"/>
                                <a:gd name="T90" fmla="*/ 2 w 1716"/>
                                <a:gd name="T91" fmla="*/ 20 h 1521"/>
                                <a:gd name="T92" fmla="*/ 4 w 1716"/>
                                <a:gd name="T93" fmla="*/ 16 h 1521"/>
                                <a:gd name="T94" fmla="*/ 7 w 1716"/>
                                <a:gd name="T95" fmla="*/ 14 h 1521"/>
                                <a:gd name="T96" fmla="*/ 10 w 1716"/>
                                <a:gd name="T97" fmla="*/ 12 h 1521"/>
                                <a:gd name="T98" fmla="*/ 14 w 1716"/>
                                <a:gd name="T99" fmla="*/ 11 h 1521"/>
                                <a:gd name="T100" fmla="*/ 19 w 1716"/>
                                <a:gd name="T101" fmla="*/ 12 h 15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6"/>
                                <a:gd name="T154" fmla="*/ 0 h 1521"/>
                                <a:gd name="T155" fmla="*/ 1716 w 1716"/>
                                <a:gd name="T156" fmla="*/ 1521 h 15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6" h="1521">
                                  <a:moveTo>
                                    <a:pt x="499" y="282"/>
                                  </a:moveTo>
                                  <a:lnTo>
                                    <a:pt x="548" y="246"/>
                                  </a:lnTo>
                                  <a:lnTo>
                                    <a:pt x="591" y="194"/>
                                  </a:lnTo>
                                  <a:lnTo>
                                    <a:pt x="634" y="140"/>
                                  </a:lnTo>
                                  <a:lnTo>
                                    <a:pt x="673" y="105"/>
                                  </a:lnTo>
                                  <a:lnTo>
                                    <a:pt x="716" y="70"/>
                                  </a:lnTo>
                                  <a:lnTo>
                                    <a:pt x="768" y="40"/>
                                  </a:lnTo>
                                  <a:lnTo>
                                    <a:pt x="806" y="19"/>
                                  </a:lnTo>
                                  <a:lnTo>
                                    <a:pt x="854" y="9"/>
                                  </a:lnTo>
                                  <a:lnTo>
                                    <a:pt x="906" y="0"/>
                                  </a:lnTo>
                                  <a:lnTo>
                                    <a:pt x="960" y="6"/>
                                  </a:lnTo>
                                  <a:lnTo>
                                    <a:pt x="1004" y="13"/>
                                  </a:lnTo>
                                  <a:lnTo>
                                    <a:pt x="1040" y="22"/>
                                  </a:lnTo>
                                  <a:lnTo>
                                    <a:pt x="1084" y="43"/>
                                  </a:lnTo>
                                  <a:lnTo>
                                    <a:pt x="1130" y="64"/>
                                  </a:lnTo>
                                  <a:lnTo>
                                    <a:pt x="1168" y="84"/>
                                  </a:lnTo>
                                  <a:lnTo>
                                    <a:pt x="1211" y="116"/>
                                  </a:lnTo>
                                  <a:lnTo>
                                    <a:pt x="1244" y="152"/>
                                  </a:lnTo>
                                  <a:lnTo>
                                    <a:pt x="1270" y="199"/>
                                  </a:lnTo>
                                  <a:lnTo>
                                    <a:pt x="1281" y="227"/>
                                  </a:lnTo>
                                  <a:lnTo>
                                    <a:pt x="1283" y="263"/>
                                  </a:lnTo>
                                  <a:lnTo>
                                    <a:pt x="1298" y="294"/>
                                  </a:lnTo>
                                  <a:lnTo>
                                    <a:pt x="1319" y="323"/>
                                  </a:lnTo>
                                  <a:lnTo>
                                    <a:pt x="1347" y="343"/>
                                  </a:lnTo>
                                  <a:lnTo>
                                    <a:pt x="1381" y="360"/>
                                  </a:lnTo>
                                  <a:lnTo>
                                    <a:pt x="1401" y="378"/>
                                  </a:lnTo>
                                  <a:lnTo>
                                    <a:pt x="1418" y="404"/>
                                  </a:lnTo>
                                  <a:lnTo>
                                    <a:pt x="1444" y="438"/>
                                  </a:lnTo>
                                  <a:lnTo>
                                    <a:pt x="1472" y="471"/>
                                  </a:lnTo>
                                  <a:lnTo>
                                    <a:pt x="1503" y="505"/>
                                  </a:lnTo>
                                  <a:lnTo>
                                    <a:pt x="1534" y="539"/>
                                  </a:lnTo>
                                  <a:lnTo>
                                    <a:pt x="1567" y="601"/>
                                  </a:lnTo>
                                  <a:lnTo>
                                    <a:pt x="1591" y="661"/>
                                  </a:lnTo>
                                  <a:lnTo>
                                    <a:pt x="1609" y="707"/>
                                  </a:lnTo>
                                  <a:lnTo>
                                    <a:pt x="1622" y="769"/>
                                  </a:lnTo>
                                  <a:lnTo>
                                    <a:pt x="1641" y="832"/>
                                  </a:lnTo>
                                  <a:lnTo>
                                    <a:pt x="1656" y="891"/>
                                  </a:lnTo>
                                  <a:lnTo>
                                    <a:pt x="1668" y="947"/>
                                  </a:lnTo>
                                  <a:lnTo>
                                    <a:pt x="1680" y="1005"/>
                                  </a:lnTo>
                                  <a:lnTo>
                                    <a:pt x="1695" y="1057"/>
                                  </a:lnTo>
                                  <a:lnTo>
                                    <a:pt x="1702" y="1122"/>
                                  </a:lnTo>
                                  <a:lnTo>
                                    <a:pt x="1710" y="1190"/>
                                  </a:lnTo>
                                  <a:lnTo>
                                    <a:pt x="1716" y="1253"/>
                                  </a:lnTo>
                                  <a:lnTo>
                                    <a:pt x="1708" y="1301"/>
                                  </a:lnTo>
                                  <a:lnTo>
                                    <a:pt x="1702" y="1340"/>
                                  </a:lnTo>
                                  <a:lnTo>
                                    <a:pt x="1698" y="1374"/>
                                  </a:lnTo>
                                  <a:lnTo>
                                    <a:pt x="1683" y="1404"/>
                                  </a:lnTo>
                                  <a:lnTo>
                                    <a:pt x="1658" y="1435"/>
                                  </a:lnTo>
                                  <a:lnTo>
                                    <a:pt x="1621" y="1463"/>
                                  </a:lnTo>
                                  <a:lnTo>
                                    <a:pt x="1576" y="1480"/>
                                  </a:lnTo>
                                  <a:lnTo>
                                    <a:pt x="1525" y="1491"/>
                                  </a:lnTo>
                                  <a:lnTo>
                                    <a:pt x="1464" y="1499"/>
                                  </a:lnTo>
                                  <a:lnTo>
                                    <a:pt x="1408" y="1506"/>
                                  </a:lnTo>
                                  <a:lnTo>
                                    <a:pt x="1346" y="1509"/>
                                  </a:lnTo>
                                  <a:lnTo>
                                    <a:pt x="1273" y="1516"/>
                                  </a:lnTo>
                                  <a:lnTo>
                                    <a:pt x="1210" y="1521"/>
                                  </a:lnTo>
                                  <a:lnTo>
                                    <a:pt x="1152" y="1521"/>
                                  </a:lnTo>
                                  <a:lnTo>
                                    <a:pt x="1094" y="1516"/>
                                  </a:lnTo>
                                  <a:lnTo>
                                    <a:pt x="1042" y="1509"/>
                                  </a:lnTo>
                                  <a:lnTo>
                                    <a:pt x="1001" y="1505"/>
                                  </a:lnTo>
                                  <a:lnTo>
                                    <a:pt x="957" y="1493"/>
                                  </a:lnTo>
                                  <a:lnTo>
                                    <a:pt x="903" y="1478"/>
                                  </a:lnTo>
                                  <a:lnTo>
                                    <a:pt x="843" y="1459"/>
                                  </a:lnTo>
                                  <a:lnTo>
                                    <a:pt x="796" y="1441"/>
                                  </a:lnTo>
                                  <a:lnTo>
                                    <a:pt x="741" y="1419"/>
                                  </a:lnTo>
                                  <a:lnTo>
                                    <a:pt x="694" y="1399"/>
                                  </a:lnTo>
                                  <a:lnTo>
                                    <a:pt x="647" y="1375"/>
                                  </a:lnTo>
                                  <a:lnTo>
                                    <a:pt x="597" y="1349"/>
                                  </a:lnTo>
                                  <a:lnTo>
                                    <a:pt x="550" y="1321"/>
                                  </a:lnTo>
                                  <a:lnTo>
                                    <a:pt x="503" y="1286"/>
                                  </a:lnTo>
                                  <a:lnTo>
                                    <a:pt x="460" y="1252"/>
                                  </a:lnTo>
                                  <a:lnTo>
                                    <a:pt x="429" y="1224"/>
                                  </a:lnTo>
                                  <a:lnTo>
                                    <a:pt x="388" y="1170"/>
                                  </a:lnTo>
                                  <a:lnTo>
                                    <a:pt x="355" y="1127"/>
                                  </a:lnTo>
                                  <a:lnTo>
                                    <a:pt x="321" y="1079"/>
                                  </a:lnTo>
                                  <a:lnTo>
                                    <a:pt x="301" y="1051"/>
                                  </a:lnTo>
                                  <a:lnTo>
                                    <a:pt x="285" y="1014"/>
                                  </a:lnTo>
                                  <a:lnTo>
                                    <a:pt x="255" y="1006"/>
                                  </a:lnTo>
                                  <a:lnTo>
                                    <a:pt x="221" y="996"/>
                                  </a:lnTo>
                                  <a:lnTo>
                                    <a:pt x="190" y="981"/>
                                  </a:lnTo>
                                  <a:lnTo>
                                    <a:pt x="150" y="957"/>
                                  </a:lnTo>
                                  <a:lnTo>
                                    <a:pt x="111" y="928"/>
                                  </a:lnTo>
                                  <a:lnTo>
                                    <a:pt x="85" y="894"/>
                                  </a:lnTo>
                                  <a:lnTo>
                                    <a:pt x="55" y="854"/>
                                  </a:lnTo>
                                  <a:lnTo>
                                    <a:pt x="33" y="817"/>
                                  </a:lnTo>
                                  <a:lnTo>
                                    <a:pt x="12" y="777"/>
                                  </a:lnTo>
                                  <a:lnTo>
                                    <a:pt x="4" y="738"/>
                                  </a:lnTo>
                                  <a:lnTo>
                                    <a:pt x="0" y="684"/>
                                  </a:lnTo>
                                  <a:lnTo>
                                    <a:pt x="3" y="641"/>
                                  </a:lnTo>
                                  <a:lnTo>
                                    <a:pt x="12" y="597"/>
                                  </a:lnTo>
                                  <a:lnTo>
                                    <a:pt x="27" y="547"/>
                                  </a:lnTo>
                                  <a:lnTo>
                                    <a:pt x="49" y="499"/>
                                  </a:lnTo>
                                  <a:lnTo>
                                    <a:pt x="76" y="451"/>
                                  </a:lnTo>
                                  <a:lnTo>
                                    <a:pt x="107" y="409"/>
                                  </a:lnTo>
                                  <a:lnTo>
                                    <a:pt x="134" y="378"/>
                                  </a:lnTo>
                                  <a:lnTo>
                                    <a:pt x="168" y="347"/>
                                  </a:lnTo>
                                  <a:lnTo>
                                    <a:pt x="208" y="320"/>
                                  </a:lnTo>
                                  <a:lnTo>
                                    <a:pt x="248" y="301"/>
                                  </a:lnTo>
                                  <a:lnTo>
                                    <a:pt x="298" y="289"/>
                                  </a:lnTo>
                                  <a:lnTo>
                                    <a:pt x="360" y="281"/>
                                  </a:lnTo>
                                  <a:lnTo>
                                    <a:pt x="415" y="282"/>
                                  </a:lnTo>
                                  <a:lnTo>
                                    <a:pt x="466" y="288"/>
                                  </a:lnTo>
                                  <a:lnTo>
                                    <a:pt x="499" y="282"/>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07" name="Freeform 40">
                              <a:extLst>
                                <a:ext uri="{FF2B5EF4-FFF2-40B4-BE49-F238E27FC236}">
                                  <a16:creationId xmlns:a16="http://schemas.microsoft.com/office/drawing/2014/main" id="{16D76FF0-F2D9-4F8B-957B-560FB0D6808B}"/>
                                </a:ext>
                              </a:extLst>
                            </p:cNvPr>
                            <p:cNvSpPr>
                              <a:spLocks/>
                            </p:cNvSpPr>
                            <p:nvPr/>
                          </p:nvSpPr>
                          <p:spPr bwMode="auto">
                            <a:xfrm>
                              <a:off x="2105" y="1733"/>
                              <a:ext cx="273" cy="229"/>
                            </a:xfrm>
                            <a:custGeom>
                              <a:avLst/>
                              <a:gdLst>
                                <a:gd name="T0" fmla="*/ 42 w 1361"/>
                                <a:gd name="T1" fmla="*/ 1 h 1143"/>
                                <a:gd name="T2" fmla="*/ 43 w 1361"/>
                                <a:gd name="T3" fmla="*/ 1 h 1143"/>
                                <a:gd name="T4" fmla="*/ 45 w 1361"/>
                                <a:gd name="T5" fmla="*/ 4 h 1143"/>
                                <a:gd name="T6" fmla="*/ 47 w 1361"/>
                                <a:gd name="T7" fmla="*/ 6 h 1143"/>
                                <a:gd name="T8" fmla="*/ 50 w 1361"/>
                                <a:gd name="T9" fmla="*/ 11 h 1143"/>
                                <a:gd name="T10" fmla="*/ 51 w 1361"/>
                                <a:gd name="T11" fmla="*/ 16 h 1143"/>
                                <a:gd name="T12" fmla="*/ 52 w 1361"/>
                                <a:gd name="T13" fmla="*/ 21 h 1143"/>
                                <a:gd name="T14" fmla="*/ 53 w 1361"/>
                                <a:gd name="T15" fmla="*/ 25 h 1143"/>
                                <a:gd name="T16" fmla="*/ 54 w 1361"/>
                                <a:gd name="T17" fmla="*/ 30 h 1143"/>
                                <a:gd name="T18" fmla="*/ 55 w 1361"/>
                                <a:gd name="T19" fmla="*/ 35 h 1143"/>
                                <a:gd name="T20" fmla="*/ 54 w 1361"/>
                                <a:gd name="T21" fmla="*/ 39 h 1143"/>
                                <a:gd name="T22" fmla="*/ 53 w 1361"/>
                                <a:gd name="T23" fmla="*/ 41 h 1143"/>
                                <a:gd name="T24" fmla="*/ 51 w 1361"/>
                                <a:gd name="T25" fmla="*/ 43 h 1143"/>
                                <a:gd name="T26" fmla="*/ 47 w 1361"/>
                                <a:gd name="T27" fmla="*/ 45 h 1143"/>
                                <a:gd name="T28" fmla="*/ 42 w 1361"/>
                                <a:gd name="T29" fmla="*/ 45 h 1143"/>
                                <a:gd name="T30" fmla="*/ 37 w 1361"/>
                                <a:gd name="T31" fmla="*/ 46 h 1143"/>
                                <a:gd name="T32" fmla="*/ 32 w 1361"/>
                                <a:gd name="T33" fmla="*/ 46 h 1143"/>
                                <a:gd name="T34" fmla="*/ 28 w 1361"/>
                                <a:gd name="T35" fmla="*/ 45 h 1143"/>
                                <a:gd name="T36" fmla="*/ 24 w 1361"/>
                                <a:gd name="T37" fmla="*/ 45 h 1143"/>
                                <a:gd name="T38" fmla="*/ 20 w 1361"/>
                                <a:gd name="T39" fmla="*/ 43 h 1143"/>
                                <a:gd name="T40" fmla="*/ 15 w 1361"/>
                                <a:gd name="T41" fmla="*/ 42 h 1143"/>
                                <a:gd name="T42" fmla="*/ 12 w 1361"/>
                                <a:gd name="T43" fmla="*/ 40 h 1143"/>
                                <a:gd name="T44" fmla="*/ 8 w 1361"/>
                                <a:gd name="T45" fmla="*/ 38 h 1143"/>
                                <a:gd name="T46" fmla="*/ 4 w 1361"/>
                                <a:gd name="T47" fmla="*/ 35 h 1143"/>
                                <a:gd name="T48" fmla="*/ 1 w 1361"/>
                                <a:gd name="T49" fmla="*/ 32 h 1143"/>
                                <a:gd name="T50" fmla="*/ 1 w 1361"/>
                                <a:gd name="T51" fmla="*/ 30 h 1143"/>
                                <a:gd name="T52" fmla="*/ 3 w 1361"/>
                                <a:gd name="T53" fmla="*/ 33 h 1143"/>
                                <a:gd name="T54" fmla="*/ 6 w 1361"/>
                                <a:gd name="T55" fmla="*/ 35 h 1143"/>
                                <a:gd name="T56" fmla="*/ 9 w 1361"/>
                                <a:gd name="T57" fmla="*/ 37 h 1143"/>
                                <a:gd name="T58" fmla="*/ 13 w 1361"/>
                                <a:gd name="T59" fmla="*/ 39 h 1143"/>
                                <a:gd name="T60" fmla="*/ 16 w 1361"/>
                                <a:gd name="T61" fmla="*/ 41 h 1143"/>
                                <a:gd name="T62" fmla="*/ 19 w 1361"/>
                                <a:gd name="T63" fmla="*/ 42 h 1143"/>
                                <a:gd name="T64" fmla="*/ 23 w 1361"/>
                                <a:gd name="T65" fmla="*/ 43 h 1143"/>
                                <a:gd name="T66" fmla="*/ 26 w 1361"/>
                                <a:gd name="T67" fmla="*/ 44 h 1143"/>
                                <a:gd name="T68" fmla="*/ 30 w 1361"/>
                                <a:gd name="T69" fmla="*/ 44 h 1143"/>
                                <a:gd name="T70" fmla="*/ 34 w 1361"/>
                                <a:gd name="T71" fmla="*/ 44 h 1143"/>
                                <a:gd name="T72" fmla="*/ 37 w 1361"/>
                                <a:gd name="T73" fmla="*/ 44 h 1143"/>
                                <a:gd name="T74" fmla="*/ 41 w 1361"/>
                                <a:gd name="T75" fmla="*/ 44 h 1143"/>
                                <a:gd name="T76" fmla="*/ 44 w 1361"/>
                                <a:gd name="T77" fmla="*/ 43 h 1143"/>
                                <a:gd name="T78" fmla="*/ 47 w 1361"/>
                                <a:gd name="T79" fmla="*/ 43 h 1143"/>
                                <a:gd name="T80" fmla="*/ 49 w 1361"/>
                                <a:gd name="T81" fmla="*/ 41 h 1143"/>
                                <a:gd name="T82" fmla="*/ 50 w 1361"/>
                                <a:gd name="T83" fmla="*/ 39 h 1143"/>
                                <a:gd name="T84" fmla="*/ 52 w 1361"/>
                                <a:gd name="T85" fmla="*/ 37 h 1143"/>
                                <a:gd name="T86" fmla="*/ 52 w 1361"/>
                                <a:gd name="T87" fmla="*/ 35 h 1143"/>
                                <a:gd name="T88" fmla="*/ 52 w 1361"/>
                                <a:gd name="T89" fmla="*/ 30 h 1143"/>
                                <a:gd name="T90" fmla="*/ 52 w 1361"/>
                                <a:gd name="T91" fmla="*/ 26 h 1143"/>
                                <a:gd name="T92" fmla="*/ 51 w 1361"/>
                                <a:gd name="T93" fmla="*/ 22 h 1143"/>
                                <a:gd name="T94" fmla="*/ 50 w 1361"/>
                                <a:gd name="T95" fmla="*/ 19 h 1143"/>
                                <a:gd name="T96" fmla="*/ 49 w 1361"/>
                                <a:gd name="T97" fmla="*/ 16 h 1143"/>
                                <a:gd name="T98" fmla="*/ 48 w 1361"/>
                                <a:gd name="T99" fmla="*/ 12 h 1143"/>
                                <a:gd name="T100" fmla="*/ 47 w 1361"/>
                                <a:gd name="T101" fmla="*/ 9 h 1143"/>
                                <a:gd name="T102" fmla="*/ 45 w 1361"/>
                                <a:gd name="T103" fmla="*/ 6 h 1143"/>
                                <a:gd name="T104" fmla="*/ 43 w 1361"/>
                                <a:gd name="T105" fmla="*/ 3 h 1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1"/>
                                <a:gd name="T160" fmla="*/ 0 h 1143"/>
                                <a:gd name="T161" fmla="*/ 1361 w 1361"/>
                                <a:gd name="T162" fmla="*/ 1143 h 1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1" h="1143">
                                  <a:moveTo>
                                    <a:pt x="1051" y="53"/>
                                  </a:moveTo>
                                  <a:lnTo>
                                    <a:pt x="1042" y="25"/>
                                  </a:lnTo>
                                  <a:lnTo>
                                    <a:pt x="1046" y="0"/>
                                  </a:lnTo>
                                  <a:lnTo>
                                    <a:pt x="1063" y="27"/>
                                  </a:lnTo>
                                  <a:lnTo>
                                    <a:pt x="1089" y="61"/>
                                  </a:lnTo>
                                  <a:lnTo>
                                    <a:pt x="1117" y="94"/>
                                  </a:lnTo>
                                  <a:lnTo>
                                    <a:pt x="1148" y="128"/>
                                  </a:lnTo>
                                  <a:lnTo>
                                    <a:pt x="1179" y="162"/>
                                  </a:lnTo>
                                  <a:lnTo>
                                    <a:pt x="1212" y="224"/>
                                  </a:lnTo>
                                  <a:lnTo>
                                    <a:pt x="1236" y="284"/>
                                  </a:lnTo>
                                  <a:lnTo>
                                    <a:pt x="1254" y="329"/>
                                  </a:lnTo>
                                  <a:lnTo>
                                    <a:pt x="1267" y="391"/>
                                  </a:lnTo>
                                  <a:lnTo>
                                    <a:pt x="1286" y="454"/>
                                  </a:lnTo>
                                  <a:lnTo>
                                    <a:pt x="1301" y="513"/>
                                  </a:lnTo>
                                  <a:lnTo>
                                    <a:pt x="1313" y="569"/>
                                  </a:lnTo>
                                  <a:lnTo>
                                    <a:pt x="1325" y="627"/>
                                  </a:lnTo>
                                  <a:lnTo>
                                    <a:pt x="1340" y="679"/>
                                  </a:lnTo>
                                  <a:lnTo>
                                    <a:pt x="1347" y="744"/>
                                  </a:lnTo>
                                  <a:lnTo>
                                    <a:pt x="1355" y="813"/>
                                  </a:lnTo>
                                  <a:lnTo>
                                    <a:pt x="1361" y="875"/>
                                  </a:lnTo>
                                  <a:lnTo>
                                    <a:pt x="1353" y="923"/>
                                  </a:lnTo>
                                  <a:lnTo>
                                    <a:pt x="1347" y="962"/>
                                  </a:lnTo>
                                  <a:lnTo>
                                    <a:pt x="1343" y="996"/>
                                  </a:lnTo>
                                  <a:lnTo>
                                    <a:pt x="1328" y="1026"/>
                                  </a:lnTo>
                                  <a:lnTo>
                                    <a:pt x="1303" y="1057"/>
                                  </a:lnTo>
                                  <a:lnTo>
                                    <a:pt x="1266" y="1085"/>
                                  </a:lnTo>
                                  <a:lnTo>
                                    <a:pt x="1221" y="1102"/>
                                  </a:lnTo>
                                  <a:lnTo>
                                    <a:pt x="1170" y="1113"/>
                                  </a:lnTo>
                                  <a:lnTo>
                                    <a:pt x="1109" y="1121"/>
                                  </a:lnTo>
                                  <a:lnTo>
                                    <a:pt x="1053" y="1128"/>
                                  </a:lnTo>
                                  <a:lnTo>
                                    <a:pt x="992" y="1131"/>
                                  </a:lnTo>
                                  <a:lnTo>
                                    <a:pt x="918" y="1138"/>
                                  </a:lnTo>
                                  <a:lnTo>
                                    <a:pt x="855" y="1143"/>
                                  </a:lnTo>
                                  <a:lnTo>
                                    <a:pt x="797" y="1143"/>
                                  </a:lnTo>
                                  <a:lnTo>
                                    <a:pt x="739" y="1138"/>
                                  </a:lnTo>
                                  <a:lnTo>
                                    <a:pt x="687" y="1131"/>
                                  </a:lnTo>
                                  <a:lnTo>
                                    <a:pt x="646" y="1127"/>
                                  </a:lnTo>
                                  <a:lnTo>
                                    <a:pt x="602" y="1115"/>
                                  </a:lnTo>
                                  <a:lnTo>
                                    <a:pt x="548" y="1100"/>
                                  </a:lnTo>
                                  <a:lnTo>
                                    <a:pt x="488" y="1081"/>
                                  </a:lnTo>
                                  <a:lnTo>
                                    <a:pt x="441" y="1063"/>
                                  </a:lnTo>
                                  <a:lnTo>
                                    <a:pt x="386" y="1041"/>
                                  </a:lnTo>
                                  <a:lnTo>
                                    <a:pt x="341" y="1021"/>
                                  </a:lnTo>
                                  <a:lnTo>
                                    <a:pt x="293" y="997"/>
                                  </a:lnTo>
                                  <a:lnTo>
                                    <a:pt x="243" y="971"/>
                                  </a:lnTo>
                                  <a:lnTo>
                                    <a:pt x="196" y="943"/>
                                  </a:lnTo>
                                  <a:lnTo>
                                    <a:pt x="149" y="908"/>
                                  </a:lnTo>
                                  <a:lnTo>
                                    <a:pt x="106" y="874"/>
                                  </a:lnTo>
                                  <a:lnTo>
                                    <a:pt x="74" y="847"/>
                                  </a:lnTo>
                                  <a:lnTo>
                                    <a:pt x="33" y="793"/>
                                  </a:lnTo>
                                  <a:lnTo>
                                    <a:pt x="0" y="749"/>
                                  </a:lnTo>
                                  <a:lnTo>
                                    <a:pt x="29" y="760"/>
                                  </a:lnTo>
                                  <a:lnTo>
                                    <a:pt x="54" y="782"/>
                                  </a:lnTo>
                                  <a:lnTo>
                                    <a:pt x="84" y="819"/>
                                  </a:lnTo>
                                  <a:lnTo>
                                    <a:pt x="122" y="853"/>
                                  </a:lnTo>
                                  <a:lnTo>
                                    <a:pt x="157" y="879"/>
                                  </a:lnTo>
                                  <a:lnTo>
                                    <a:pt x="198" y="908"/>
                                  </a:lnTo>
                                  <a:lnTo>
                                    <a:pt x="236" y="932"/>
                                  </a:lnTo>
                                  <a:lnTo>
                                    <a:pt x="278" y="960"/>
                                  </a:lnTo>
                                  <a:lnTo>
                                    <a:pt x="318" y="976"/>
                                  </a:lnTo>
                                  <a:lnTo>
                                    <a:pt x="366" y="1001"/>
                                  </a:lnTo>
                                  <a:lnTo>
                                    <a:pt x="406" y="1013"/>
                                  </a:lnTo>
                                  <a:lnTo>
                                    <a:pt x="443" y="1033"/>
                                  </a:lnTo>
                                  <a:lnTo>
                                    <a:pt x="483" y="1047"/>
                                  </a:lnTo>
                                  <a:lnTo>
                                    <a:pt x="519" y="1058"/>
                                  </a:lnTo>
                                  <a:lnTo>
                                    <a:pt x="568" y="1078"/>
                                  </a:lnTo>
                                  <a:lnTo>
                                    <a:pt x="613" y="1085"/>
                                  </a:lnTo>
                                  <a:lnTo>
                                    <a:pt x="660" y="1093"/>
                                  </a:lnTo>
                                  <a:lnTo>
                                    <a:pt x="708" y="1100"/>
                                  </a:lnTo>
                                  <a:lnTo>
                                    <a:pt x="757" y="1106"/>
                                  </a:lnTo>
                                  <a:lnTo>
                                    <a:pt x="805" y="1109"/>
                                  </a:lnTo>
                                  <a:lnTo>
                                    <a:pt x="845" y="1107"/>
                                  </a:lnTo>
                                  <a:lnTo>
                                    <a:pt x="889" y="1106"/>
                                  </a:lnTo>
                                  <a:lnTo>
                                    <a:pt x="928" y="1104"/>
                                  </a:lnTo>
                                  <a:lnTo>
                                    <a:pt x="971" y="1100"/>
                                  </a:lnTo>
                                  <a:lnTo>
                                    <a:pt x="1012" y="1097"/>
                                  </a:lnTo>
                                  <a:lnTo>
                                    <a:pt x="1052" y="1090"/>
                                  </a:lnTo>
                                  <a:lnTo>
                                    <a:pt x="1098" y="1084"/>
                                  </a:lnTo>
                                  <a:lnTo>
                                    <a:pt x="1140" y="1081"/>
                                  </a:lnTo>
                                  <a:lnTo>
                                    <a:pt x="1163" y="1067"/>
                                  </a:lnTo>
                                  <a:lnTo>
                                    <a:pt x="1190" y="1047"/>
                                  </a:lnTo>
                                  <a:lnTo>
                                    <a:pt x="1216" y="1033"/>
                                  </a:lnTo>
                                  <a:lnTo>
                                    <a:pt x="1234" y="1008"/>
                                  </a:lnTo>
                                  <a:lnTo>
                                    <a:pt x="1251" y="980"/>
                                  </a:lnTo>
                                  <a:lnTo>
                                    <a:pt x="1265" y="952"/>
                                  </a:lnTo>
                                  <a:lnTo>
                                    <a:pt x="1280" y="921"/>
                                  </a:lnTo>
                                  <a:lnTo>
                                    <a:pt x="1290" y="888"/>
                                  </a:lnTo>
                                  <a:lnTo>
                                    <a:pt x="1302" y="867"/>
                                  </a:lnTo>
                                  <a:lnTo>
                                    <a:pt x="1297" y="809"/>
                                  </a:lnTo>
                                  <a:lnTo>
                                    <a:pt x="1293" y="750"/>
                                  </a:lnTo>
                                  <a:lnTo>
                                    <a:pt x="1290" y="692"/>
                                  </a:lnTo>
                                  <a:lnTo>
                                    <a:pt x="1287" y="644"/>
                                  </a:lnTo>
                                  <a:lnTo>
                                    <a:pt x="1277" y="604"/>
                                  </a:lnTo>
                                  <a:lnTo>
                                    <a:pt x="1266" y="558"/>
                                  </a:lnTo>
                                  <a:lnTo>
                                    <a:pt x="1253" y="516"/>
                                  </a:lnTo>
                                  <a:lnTo>
                                    <a:pt x="1245" y="479"/>
                                  </a:lnTo>
                                  <a:lnTo>
                                    <a:pt x="1234" y="436"/>
                                  </a:lnTo>
                                  <a:lnTo>
                                    <a:pt x="1220" y="387"/>
                                  </a:lnTo>
                                  <a:lnTo>
                                    <a:pt x="1208" y="337"/>
                                  </a:lnTo>
                                  <a:lnTo>
                                    <a:pt x="1203" y="299"/>
                                  </a:lnTo>
                                  <a:lnTo>
                                    <a:pt x="1180" y="263"/>
                                  </a:lnTo>
                                  <a:lnTo>
                                    <a:pt x="1159" y="232"/>
                                  </a:lnTo>
                                  <a:lnTo>
                                    <a:pt x="1137" y="192"/>
                                  </a:lnTo>
                                  <a:lnTo>
                                    <a:pt x="1113" y="149"/>
                                  </a:lnTo>
                                  <a:lnTo>
                                    <a:pt x="1092" y="113"/>
                                  </a:lnTo>
                                  <a:lnTo>
                                    <a:pt x="1070" y="84"/>
                                  </a:lnTo>
                                  <a:lnTo>
                                    <a:pt x="1051" y="53"/>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005" name="Freeform 41">
                            <a:extLst>
                              <a:ext uri="{FF2B5EF4-FFF2-40B4-BE49-F238E27FC236}">
                                <a16:creationId xmlns:a16="http://schemas.microsoft.com/office/drawing/2014/main" id="{5DB7846F-6D7C-4731-98F9-3880400AE1EB}"/>
                              </a:ext>
                            </a:extLst>
                          </p:cNvPr>
                          <p:cNvSpPr>
                            <a:spLocks/>
                          </p:cNvSpPr>
                          <p:nvPr/>
                        </p:nvSpPr>
                        <p:spPr bwMode="auto">
                          <a:xfrm>
                            <a:off x="2215" y="1825"/>
                            <a:ext cx="97" cy="98"/>
                          </a:xfrm>
                          <a:custGeom>
                            <a:avLst/>
                            <a:gdLst>
                              <a:gd name="T0" fmla="*/ 1 w 488"/>
                              <a:gd name="T1" fmla="*/ 0 h 488"/>
                              <a:gd name="T2" fmla="*/ 2 w 488"/>
                              <a:gd name="T3" fmla="*/ 1 h 488"/>
                              <a:gd name="T4" fmla="*/ 4 w 488"/>
                              <a:gd name="T5" fmla="*/ 2 h 488"/>
                              <a:gd name="T6" fmla="*/ 5 w 488"/>
                              <a:gd name="T7" fmla="*/ 4 h 488"/>
                              <a:gd name="T8" fmla="*/ 6 w 488"/>
                              <a:gd name="T9" fmla="*/ 5 h 488"/>
                              <a:gd name="T10" fmla="*/ 8 w 488"/>
                              <a:gd name="T11" fmla="*/ 7 h 488"/>
                              <a:gd name="T12" fmla="*/ 10 w 488"/>
                              <a:gd name="T13" fmla="*/ 9 h 488"/>
                              <a:gd name="T14" fmla="*/ 12 w 488"/>
                              <a:gd name="T15" fmla="*/ 11 h 488"/>
                              <a:gd name="T16" fmla="*/ 13 w 488"/>
                              <a:gd name="T17" fmla="*/ 13 h 488"/>
                              <a:gd name="T18" fmla="*/ 14 w 488"/>
                              <a:gd name="T19" fmla="*/ 14 h 488"/>
                              <a:gd name="T20" fmla="*/ 15 w 488"/>
                              <a:gd name="T21" fmla="*/ 15 h 488"/>
                              <a:gd name="T22" fmla="*/ 16 w 488"/>
                              <a:gd name="T23" fmla="*/ 16 h 488"/>
                              <a:gd name="T24" fmla="*/ 17 w 488"/>
                              <a:gd name="T25" fmla="*/ 17 h 488"/>
                              <a:gd name="T26" fmla="*/ 18 w 488"/>
                              <a:gd name="T27" fmla="*/ 17 h 488"/>
                              <a:gd name="T28" fmla="*/ 19 w 488"/>
                              <a:gd name="T29" fmla="*/ 18 h 488"/>
                              <a:gd name="T30" fmla="*/ 19 w 488"/>
                              <a:gd name="T31" fmla="*/ 19 h 488"/>
                              <a:gd name="T32" fmla="*/ 19 w 488"/>
                              <a:gd name="T33" fmla="*/ 19 h 488"/>
                              <a:gd name="T34" fmla="*/ 19 w 488"/>
                              <a:gd name="T35" fmla="*/ 20 h 488"/>
                              <a:gd name="T36" fmla="*/ 18 w 488"/>
                              <a:gd name="T37" fmla="*/ 20 h 488"/>
                              <a:gd name="T38" fmla="*/ 17 w 488"/>
                              <a:gd name="T39" fmla="*/ 19 h 488"/>
                              <a:gd name="T40" fmla="*/ 16 w 488"/>
                              <a:gd name="T41" fmla="*/ 19 h 488"/>
                              <a:gd name="T42" fmla="*/ 16 w 488"/>
                              <a:gd name="T43" fmla="*/ 18 h 488"/>
                              <a:gd name="T44" fmla="*/ 15 w 488"/>
                              <a:gd name="T45" fmla="*/ 18 h 488"/>
                              <a:gd name="T46" fmla="*/ 13 w 488"/>
                              <a:gd name="T47" fmla="*/ 17 h 488"/>
                              <a:gd name="T48" fmla="*/ 12 w 488"/>
                              <a:gd name="T49" fmla="*/ 16 h 488"/>
                              <a:gd name="T50" fmla="*/ 11 w 488"/>
                              <a:gd name="T51" fmla="*/ 14 h 488"/>
                              <a:gd name="T52" fmla="*/ 10 w 488"/>
                              <a:gd name="T53" fmla="*/ 13 h 488"/>
                              <a:gd name="T54" fmla="*/ 8 w 488"/>
                              <a:gd name="T55" fmla="*/ 12 h 488"/>
                              <a:gd name="T56" fmla="*/ 7 w 488"/>
                              <a:gd name="T57" fmla="*/ 11 h 488"/>
                              <a:gd name="T58" fmla="*/ 6 w 488"/>
                              <a:gd name="T59" fmla="*/ 10 h 488"/>
                              <a:gd name="T60" fmla="*/ 5 w 488"/>
                              <a:gd name="T61" fmla="*/ 9 h 488"/>
                              <a:gd name="T62" fmla="*/ 5 w 488"/>
                              <a:gd name="T63" fmla="*/ 8 h 488"/>
                              <a:gd name="T64" fmla="*/ 4 w 488"/>
                              <a:gd name="T65" fmla="*/ 7 h 488"/>
                              <a:gd name="T66" fmla="*/ 3 w 488"/>
                              <a:gd name="T67" fmla="*/ 6 h 488"/>
                              <a:gd name="T68" fmla="*/ 2 w 488"/>
                              <a:gd name="T69" fmla="*/ 4 h 488"/>
                              <a:gd name="T70" fmla="*/ 1 w 488"/>
                              <a:gd name="T71" fmla="*/ 3 h 488"/>
                              <a:gd name="T72" fmla="*/ 1 w 488"/>
                              <a:gd name="T73" fmla="*/ 2 h 488"/>
                              <a:gd name="T74" fmla="*/ 0 w 488"/>
                              <a:gd name="T75" fmla="*/ 1 h 488"/>
                              <a:gd name="T76" fmla="*/ 0 w 488"/>
                              <a:gd name="T77" fmla="*/ 1 h 488"/>
                              <a:gd name="T78" fmla="*/ 0 w 488"/>
                              <a:gd name="T79" fmla="*/ 0 h 488"/>
                              <a:gd name="T80" fmla="*/ 1 w 488"/>
                              <a:gd name="T81" fmla="*/ 0 h 4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8"/>
                              <a:gd name="T124" fmla="*/ 0 h 488"/>
                              <a:gd name="T125" fmla="*/ 488 w 488"/>
                              <a:gd name="T126" fmla="*/ 488 h 4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8" h="488">
                                <a:moveTo>
                                  <a:pt x="22" y="0"/>
                                </a:moveTo>
                                <a:lnTo>
                                  <a:pt x="57" y="24"/>
                                </a:lnTo>
                                <a:lnTo>
                                  <a:pt x="89" y="55"/>
                                </a:lnTo>
                                <a:lnTo>
                                  <a:pt x="122" y="89"/>
                                </a:lnTo>
                                <a:lnTo>
                                  <a:pt x="158" y="130"/>
                                </a:lnTo>
                                <a:lnTo>
                                  <a:pt x="197" y="173"/>
                                </a:lnTo>
                                <a:lnTo>
                                  <a:pt x="243" y="221"/>
                                </a:lnTo>
                                <a:lnTo>
                                  <a:pt x="290" y="273"/>
                                </a:lnTo>
                                <a:lnTo>
                                  <a:pt x="323" y="313"/>
                                </a:lnTo>
                                <a:lnTo>
                                  <a:pt x="352" y="339"/>
                                </a:lnTo>
                                <a:lnTo>
                                  <a:pt x="381" y="364"/>
                                </a:lnTo>
                                <a:lnTo>
                                  <a:pt x="413" y="386"/>
                                </a:lnTo>
                                <a:lnTo>
                                  <a:pt x="444" y="412"/>
                                </a:lnTo>
                                <a:lnTo>
                                  <a:pt x="470" y="433"/>
                                </a:lnTo>
                                <a:lnTo>
                                  <a:pt x="484" y="449"/>
                                </a:lnTo>
                                <a:lnTo>
                                  <a:pt x="488" y="466"/>
                                </a:lnTo>
                                <a:lnTo>
                                  <a:pt x="485" y="479"/>
                                </a:lnTo>
                                <a:lnTo>
                                  <a:pt x="476" y="486"/>
                                </a:lnTo>
                                <a:lnTo>
                                  <a:pt x="462" y="488"/>
                                </a:lnTo>
                                <a:lnTo>
                                  <a:pt x="444" y="482"/>
                                </a:lnTo>
                                <a:lnTo>
                                  <a:pt x="417" y="463"/>
                                </a:lnTo>
                                <a:lnTo>
                                  <a:pt x="390" y="448"/>
                                </a:lnTo>
                                <a:lnTo>
                                  <a:pt x="365" y="436"/>
                                </a:lnTo>
                                <a:lnTo>
                                  <a:pt x="336" y="411"/>
                                </a:lnTo>
                                <a:lnTo>
                                  <a:pt x="308" y="389"/>
                                </a:lnTo>
                                <a:lnTo>
                                  <a:pt x="274" y="361"/>
                                </a:lnTo>
                                <a:lnTo>
                                  <a:pt x="243" y="336"/>
                                </a:lnTo>
                                <a:lnTo>
                                  <a:pt x="208" y="307"/>
                                </a:lnTo>
                                <a:lnTo>
                                  <a:pt x="179" y="281"/>
                                </a:lnTo>
                                <a:lnTo>
                                  <a:pt x="155" y="252"/>
                                </a:lnTo>
                                <a:lnTo>
                                  <a:pt x="130" y="228"/>
                                </a:lnTo>
                                <a:lnTo>
                                  <a:pt x="116" y="208"/>
                                </a:lnTo>
                                <a:lnTo>
                                  <a:pt x="92" y="176"/>
                                </a:lnTo>
                                <a:lnTo>
                                  <a:pt x="71" y="142"/>
                                </a:lnTo>
                                <a:lnTo>
                                  <a:pt x="49" y="109"/>
                                </a:lnTo>
                                <a:lnTo>
                                  <a:pt x="31" y="79"/>
                                </a:lnTo>
                                <a:lnTo>
                                  <a:pt x="15" y="52"/>
                                </a:lnTo>
                                <a:lnTo>
                                  <a:pt x="4" y="30"/>
                                </a:lnTo>
                                <a:lnTo>
                                  <a:pt x="0" y="15"/>
                                </a:lnTo>
                                <a:lnTo>
                                  <a:pt x="4" y="5"/>
                                </a:lnTo>
                                <a:lnTo>
                                  <a:pt x="22" y="0"/>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003" name="Freeform 42">
                          <a:extLst>
                            <a:ext uri="{FF2B5EF4-FFF2-40B4-BE49-F238E27FC236}">
                              <a16:creationId xmlns:a16="http://schemas.microsoft.com/office/drawing/2014/main" id="{CC68A998-A565-48CA-B73E-E2E9D265F433}"/>
                            </a:ext>
                          </a:extLst>
                        </p:cNvPr>
                        <p:cNvSpPr>
                          <a:spLocks/>
                        </p:cNvSpPr>
                        <p:nvPr/>
                      </p:nvSpPr>
                      <p:spPr bwMode="auto">
                        <a:xfrm>
                          <a:off x="2267" y="1883"/>
                          <a:ext cx="85" cy="65"/>
                        </a:xfrm>
                        <a:custGeom>
                          <a:avLst/>
                          <a:gdLst>
                            <a:gd name="T0" fmla="*/ 17 w 422"/>
                            <a:gd name="T1" fmla="*/ 0 h 325"/>
                            <a:gd name="T2" fmla="*/ 17 w 422"/>
                            <a:gd name="T3" fmla="*/ 2 h 325"/>
                            <a:gd name="T4" fmla="*/ 17 w 422"/>
                            <a:gd name="T5" fmla="*/ 4 h 325"/>
                            <a:gd name="T6" fmla="*/ 17 w 422"/>
                            <a:gd name="T7" fmla="*/ 6 h 325"/>
                            <a:gd name="T8" fmla="*/ 16 w 422"/>
                            <a:gd name="T9" fmla="*/ 8 h 325"/>
                            <a:gd name="T10" fmla="*/ 16 w 422"/>
                            <a:gd name="T11" fmla="*/ 9 h 325"/>
                            <a:gd name="T12" fmla="*/ 15 w 422"/>
                            <a:gd name="T13" fmla="*/ 10 h 325"/>
                            <a:gd name="T14" fmla="*/ 13 w 422"/>
                            <a:gd name="T15" fmla="*/ 10 h 325"/>
                            <a:gd name="T16" fmla="*/ 12 w 422"/>
                            <a:gd name="T17" fmla="*/ 11 h 325"/>
                            <a:gd name="T18" fmla="*/ 10 w 422"/>
                            <a:gd name="T19" fmla="*/ 12 h 325"/>
                            <a:gd name="T20" fmla="*/ 8 w 422"/>
                            <a:gd name="T21" fmla="*/ 13 h 325"/>
                            <a:gd name="T22" fmla="*/ 6 w 422"/>
                            <a:gd name="T23" fmla="*/ 13 h 325"/>
                            <a:gd name="T24" fmla="*/ 4 w 422"/>
                            <a:gd name="T25" fmla="*/ 13 h 325"/>
                            <a:gd name="T26" fmla="*/ 2 w 422"/>
                            <a:gd name="T27" fmla="*/ 13 h 325"/>
                            <a:gd name="T28" fmla="*/ 0 w 422"/>
                            <a:gd name="T29" fmla="*/ 13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325"/>
                            <a:gd name="T47" fmla="*/ 422 w 422"/>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325">
                              <a:moveTo>
                                <a:pt x="422" y="0"/>
                              </a:moveTo>
                              <a:lnTo>
                                <a:pt x="422" y="44"/>
                              </a:lnTo>
                              <a:lnTo>
                                <a:pt x="421" y="99"/>
                              </a:lnTo>
                              <a:lnTo>
                                <a:pt x="415" y="148"/>
                              </a:lnTo>
                              <a:lnTo>
                                <a:pt x="403" y="188"/>
                              </a:lnTo>
                              <a:lnTo>
                                <a:pt x="383" y="215"/>
                              </a:lnTo>
                              <a:lnTo>
                                <a:pt x="359" y="238"/>
                              </a:lnTo>
                              <a:lnTo>
                                <a:pt x="325" y="260"/>
                              </a:lnTo>
                              <a:lnTo>
                                <a:pt x="290" y="279"/>
                              </a:lnTo>
                              <a:lnTo>
                                <a:pt x="239" y="300"/>
                              </a:lnTo>
                              <a:lnTo>
                                <a:pt x="193" y="313"/>
                              </a:lnTo>
                              <a:lnTo>
                                <a:pt x="141" y="320"/>
                              </a:lnTo>
                              <a:lnTo>
                                <a:pt x="95" y="325"/>
                              </a:lnTo>
                              <a:lnTo>
                                <a:pt x="47" y="323"/>
                              </a:lnTo>
                              <a:lnTo>
                                <a:pt x="0" y="320"/>
                              </a:lnTo>
                            </a:path>
                          </a:pathLst>
                        </a:custGeom>
                        <a:noFill/>
                        <a:ln w="3175">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952" name="Group 43">
                        <a:extLst>
                          <a:ext uri="{FF2B5EF4-FFF2-40B4-BE49-F238E27FC236}">
                            <a16:creationId xmlns:a16="http://schemas.microsoft.com/office/drawing/2014/main" id="{5BFCD2DD-22BD-44F8-8E52-5FDD5DB36EF7}"/>
                          </a:ext>
                        </a:extLst>
                      </p:cNvPr>
                      <p:cNvGrpSpPr>
                        <a:grpSpLocks/>
                      </p:cNvGrpSpPr>
                      <p:nvPr/>
                    </p:nvGrpSpPr>
                    <p:grpSpPr bwMode="auto">
                      <a:xfrm>
                        <a:off x="2045" y="1667"/>
                        <a:ext cx="293" cy="271"/>
                        <a:chOff x="2045" y="1667"/>
                        <a:chExt cx="293" cy="271"/>
                      </a:xfrm>
                    </p:grpSpPr>
                    <p:grpSp>
                      <p:nvGrpSpPr>
                        <p:cNvPr id="64953" name="Group 44">
                          <a:extLst>
                            <a:ext uri="{FF2B5EF4-FFF2-40B4-BE49-F238E27FC236}">
                              <a16:creationId xmlns:a16="http://schemas.microsoft.com/office/drawing/2014/main" id="{EB14BBFE-6701-49F7-8F20-977988DB7FC4}"/>
                            </a:ext>
                          </a:extLst>
                        </p:cNvPr>
                        <p:cNvGrpSpPr>
                          <a:grpSpLocks/>
                        </p:cNvGrpSpPr>
                        <p:nvPr/>
                      </p:nvGrpSpPr>
                      <p:grpSpPr bwMode="auto">
                        <a:xfrm>
                          <a:off x="2150" y="1667"/>
                          <a:ext cx="188" cy="243"/>
                          <a:chOff x="2150" y="1667"/>
                          <a:chExt cx="188" cy="243"/>
                        </a:xfrm>
                      </p:grpSpPr>
                      <p:grpSp>
                        <p:nvGrpSpPr>
                          <p:cNvPr id="64979" name="Group 45">
                            <a:extLst>
                              <a:ext uri="{FF2B5EF4-FFF2-40B4-BE49-F238E27FC236}">
                                <a16:creationId xmlns:a16="http://schemas.microsoft.com/office/drawing/2014/main" id="{DADEA9E6-12CD-4BD9-8075-8234D50D0AC6}"/>
                              </a:ext>
                            </a:extLst>
                          </p:cNvPr>
                          <p:cNvGrpSpPr>
                            <a:grpSpLocks/>
                          </p:cNvGrpSpPr>
                          <p:nvPr/>
                        </p:nvGrpSpPr>
                        <p:grpSpPr bwMode="auto">
                          <a:xfrm>
                            <a:off x="2150" y="1667"/>
                            <a:ext cx="188" cy="243"/>
                            <a:chOff x="2150" y="1667"/>
                            <a:chExt cx="188" cy="243"/>
                          </a:xfrm>
                        </p:grpSpPr>
                        <p:grpSp>
                          <p:nvGrpSpPr>
                            <p:cNvPr id="64984" name="Group 46">
                              <a:extLst>
                                <a:ext uri="{FF2B5EF4-FFF2-40B4-BE49-F238E27FC236}">
                                  <a16:creationId xmlns:a16="http://schemas.microsoft.com/office/drawing/2014/main" id="{2BDDB264-77DF-40E8-AB97-89B9C619A77A}"/>
                                </a:ext>
                              </a:extLst>
                            </p:cNvPr>
                            <p:cNvGrpSpPr>
                              <a:grpSpLocks/>
                            </p:cNvGrpSpPr>
                            <p:nvPr/>
                          </p:nvGrpSpPr>
                          <p:grpSpPr bwMode="auto">
                            <a:xfrm>
                              <a:off x="2150" y="1667"/>
                              <a:ext cx="188" cy="243"/>
                              <a:chOff x="2150" y="1667"/>
                              <a:chExt cx="188" cy="243"/>
                            </a:xfrm>
                          </p:grpSpPr>
                          <p:grpSp>
                            <p:nvGrpSpPr>
                              <p:cNvPr id="64990" name="Group 47">
                                <a:extLst>
                                  <a:ext uri="{FF2B5EF4-FFF2-40B4-BE49-F238E27FC236}">
                                    <a16:creationId xmlns:a16="http://schemas.microsoft.com/office/drawing/2014/main" id="{DE07DF56-1196-46C1-8356-D2D283195A5A}"/>
                                  </a:ext>
                                </a:extLst>
                              </p:cNvPr>
                              <p:cNvGrpSpPr>
                                <a:grpSpLocks/>
                              </p:cNvGrpSpPr>
                              <p:nvPr/>
                            </p:nvGrpSpPr>
                            <p:grpSpPr bwMode="auto">
                              <a:xfrm>
                                <a:off x="2150" y="1667"/>
                                <a:ext cx="188" cy="243"/>
                                <a:chOff x="2150" y="1667"/>
                                <a:chExt cx="188" cy="243"/>
                              </a:xfrm>
                            </p:grpSpPr>
                            <p:grpSp>
                              <p:nvGrpSpPr>
                                <p:cNvPr id="64996" name="Group 48">
                                  <a:extLst>
                                    <a:ext uri="{FF2B5EF4-FFF2-40B4-BE49-F238E27FC236}">
                                      <a16:creationId xmlns:a16="http://schemas.microsoft.com/office/drawing/2014/main" id="{1EDEE5C9-A399-4CAE-B939-0E04B132E546}"/>
                                    </a:ext>
                                  </a:extLst>
                                </p:cNvPr>
                                <p:cNvGrpSpPr>
                                  <a:grpSpLocks/>
                                </p:cNvGrpSpPr>
                                <p:nvPr/>
                              </p:nvGrpSpPr>
                              <p:grpSpPr bwMode="auto">
                                <a:xfrm>
                                  <a:off x="2150" y="1667"/>
                                  <a:ext cx="188" cy="243"/>
                                  <a:chOff x="2150" y="1667"/>
                                  <a:chExt cx="188" cy="243"/>
                                </a:xfrm>
                              </p:grpSpPr>
                              <p:sp>
                                <p:nvSpPr>
                                  <p:cNvPr id="64998" name="Freeform 49">
                                    <a:extLst>
                                      <a:ext uri="{FF2B5EF4-FFF2-40B4-BE49-F238E27FC236}">
                                        <a16:creationId xmlns:a16="http://schemas.microsoft.com/office/drawing/2014/main" id="{7A715D3D-14B3-4661-BB56-1F937EF3F6F1}"/>
                                      </a:ext>
                                    </a:extLst>
                                  </p:cNvPr>
                                  <p:cNvSpPr>
                                    <a:spLocks/>
                                  </p:cNvSpPr>
                                  <p:nvPr/>
                                </p:nvSpPr>
                                <p:spPr bwMode="auto">
                                  <a:xfrm>
                                    <a:off x="2150" y="1667"/>
                                    <a:ext cx="188" cy="243"/>
                                  </a:xfrm>
                                  <a:custGeom>
                                    <a:avLst/>
                                    <a:gdLst>
                                      <a:gd name="T0" fmla="*/ 1 w 939"/>
                                      <a:gd name="T1" fmla="*/ 9 h 1215"/>
                                      <a:gd name="T2" fmla="*/ 2 w 939"/>
                                      <a:gd name="T3" fmla="*/ 7 h 1215"/>
                                      <a:gd name="T4" fmla="*/ 4 w 939"/>
                                      <a:gd name="T5" fmla="*/ 5 h 1215"/>
                                      <a:gd name="T6" fmla="*/ 7 w 939"/>
                                      <a:gd name="T7" fmla="*/ 2 h 1215"/>
                                      <a:gd name="T8" fmla="*/ 9 w 939"/>
                                      <a:gd name="T9" fmla="*/ 1 h 1215"/>
                                      <a:gd name="T10" fmla="*/ 13 w 939"/>
                                      <a:gd name="T11" fmla="*/ 0 h 1215"/>
                                      <a:gd name="T12" fmla="*/ 17 w 939"/>
                                      <a:gd name="T13" fmla="*/ 0 h 1215"/>
                                      <a:gd name="T14" fmla="*/ 20 w 939"/>
                                      <a:gd name="T15" fmla="*/ 1 h 1215"/>
                                      <a:gd name="T16" fmla="*/ 23 w 939"/>
                                      <a:gd name="T17" fmla="*/ 3 h 1215"/>
                                      <a:gd name="T18" fmla="*/ 25 w 939"/>
                                      <a:gd name="T19" fmla="*/ 5 h 1215"/>
                                      <a:gd name="T20" fmla="*/ 26 w 939"/>
                                      <a:gd name="T21" fmla="*/ 8 h 1215"/>
                                      <a:gd name="T22" fmla="*/ 26 w 939"/>
                                      <a:gd name="T23" fmla="*/ 11 h 1215"/>
                                      <a:gd name="T24" fmla="*/ 25 w 939"/>
                                      <a:gd name="T25" fmla="*/ 14 h 1215"/>
                                      <a:gd name="T26" fmla="*/ 24 w 939"/>
                                      <a:gd name="T27" fmla="*/ 16 h 1215"/>
                                      <a:gd name="T28" fmla="*/ 23 w 939"/>
                                      <a:gd name="T29" fmla="*/ 19 h 1215"/>
                                      <a:gd name="T30" fmla="*/ 24 w 939"/>
                                      <a:gd name="T31" fmla="*/ 19 h 1215"/>
                                      <a:gd name="T32" fmla="*/ 25 w 939"/>
                                      <a:gd name="T33" fmla="*/ 18 h 1215"/>
                                      <a:gd name="T34" fmla="*/ 26 w 939"/>
                                      <a:gd name="T35" fmla="*/ 15 h 1215"/>
                                      <a:gd name="T36" fmla="*/ 27 w 939"/>
                                      <a:gd name="T37" fmla="*/ 13 h 1215"/>
                                      <a:gd name="T38" fmla="*/ 28 w 939"/>
                                      <a:gd name="T39" fmla="*/ 14 h 1215"/>
                                      <a:gd name="T40" fmla="*/ 30 w 939"/>
                                      <a:gd name="T41" fmla="*/ 16 h 1215"/>
                                      <a:gd name="T42" fmla="*/ 31 w 939"/>
                                      <a:gd name="T43" fmla="*/ 19 h 1215"/>
                                      <a:gd name="T44" fmla="*/ 32 w 939"/>
                                      <a:gd name="T45" fmla="*/ 21 h 1215"/>
                                      <a:gd name="T46" fmla="*/ 33 w 939"/>
                                      <a:gd name="T47" fmla="*/ 23 h 1215"/>
                                      <a:gd name="T48" fmla="*/ 32 w 939"/>
                                      <a:gd name="T49" fmla="*/ 26 h 1215"/>
                                      <a:gd name="T50" fmla="*/ 33 w 939"/>
                                      <a:gd name="T51" fmla="*/ 28 h 1215"/>
                                      <a:gd name="T52" fmla="*/ 35 w 939"/>
                                      <a:gd name="T53" fmla="*/ 32 h 1215"/>
                                      <a:gd name="T54" fmla="*/ 36 w 939"/>
                                      <a:gd name="T55" fmla="*/ 34 h 1215"/>
                                      <a:gd name="T56" fmla="*/ 37 w 939"/>
                                      <a:gd name="T57" fmla="*/ 38 h 1215"/>
                                      <a:gd name="T58" fmla="*/ 37 w 939"/>
                                      <a:gd name="T59" fmla="*/ 41 h 1215"/>
                                      <a:gd name="T60" fmla="*/ 38 w 939"/>
                                      <a:gd name="T61" fmla="*/ 46 h 1215"/>
                                      <a:gd name="T62" fmla="*/ 37 w 939"/>
                                      <a:gd name="T63" fmla="*/ 48 h 1215"/>
                                      <a:gd name="T64" fmla="*/ 35 w 939"/>
                                      <a:gd name="T65" fmla="*/ 48 h 1215"/>
                                      <a:gd name="T66" fmla="*/ 32 w 939"/>
                                      <a:gd name="T67" fmla="*/ 47 h 1215"/>
                                      <a:gd name="T68" fmla="*/ 29 w 939"/>
                                      <a:gd name="T69" fmla="*/ 44 h 1215"/>
                                      <a:gd name="T70" fmla="*/ 25 w 939"/>
                                      <a:gd name="T71" fmla="*/ 40 h 1215"/>
                                      <a:gd name="T72" fmla="*/ 21 w 939"/>
                                      <a:gd name="T73" fmla="*/ 36 h 1215"/>
                                      <a:gd name="T74" fmla="*/ 15 w 939"/>
                                      <a:gd name="T75" fmla="*/ 30 h 1215"/>
                                      <a:gd name="T76" fmla="*/ 12 w 939"/>
                                      <a:gd name="T77" fmla="*/ 26 h 1215"/>
                                      <a:gd name="T78" fmla="*/ 11 w 939"/>
                                      <a:gd name="T79" fmla="*/ 24 h 1215"/>
                                      <a:gd name="T80" fmla="*/ 12 w 939"/>
                                      <a:gd name="T81" fmla="*/ 23 h 1215"/>
                                      <a:gd name="T82" fmla="*/ 15 w 939"/>
                                      <a:gd name="T83" fmla="*/ 22 h 1215"/>
                                      <a:gd name="T84" fmla="*/ 17 w 939"/>
                                      <a:gd name="T85" fmla="*/ 21 h 1215"/>
                                      <a:gd name="T86" fmla="*/ 18 w 939"/>
                                      <a:gd name="T87" fmla="*/ 20 h 1215"/>
                                      <a:gd name="T88" fmla="*/ 17 w 939"/>
                                      <a:gd name="T89" fmla="*/ 20 h 1215"/>
                                      <a:gd name="T90" fmla="*/ 14 w 939"/>
                                      <a:gd name="T91" fmla="*/ 20 h 1215"/>
                                      <a:gd name="T92" fmla="*/ 12 w 939"/>
                                      <a:gd name="T93" fmla="*/ 22 h 1215"/>
                                      <a:gd name="T94" fmla="*/ 9 w 939"/>
                                      <a:gd name="T95" fmla="*/ 23 h 1215"/>
                                      <a:gd name="T96" fmla="*/ 7 w 939"/>
                                      <a:gd name="T97" fmla="*/ 22 h 1215"/>
                                      <a:gd name="T98" fmla="*/ 6 w 939"/>
                                      <a:gd name="T99" fmla="*/ 21 h 1215"/>
                                      <a:gd name="T100" fmla="*/ 4 w 939"/>
                                      <a:gd name="T101" fmla="*/ 19 h 1215"/>
                                      <a:gd name="T102" fmla="*/ 2 w 939"/>
                                      <a:gd name="T103" fmla="*/ 16 h 1215"/>
                                      <a:gd name="T104" fmla="*/ 1 w 939"/>
                                      <a:gd name="T105" fmla="*/ 14 h 1215"/>
                                      <a:gd name="T106" fmla="*/ 0 w 939"/>
                                      <a:gd name="T107" fmla="*/ 12 h 1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215"/>
                                      <a:gd name="T164" fmla="*/ 939 w 939"/>
                                      <a:gd name="T165" fmla="*/ 1215 h 1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215">
                                        <a:moveTo>
                                          <a:pt x="2" y="270"/>
                                        </a:moveTo>
                                        <a:lnTo>
                                          <a:pt x="10" y="248"/>
                                        </a:lnTo>
                                        <a:lnTo>
                                          <a:pt x="20" y="228"/>
                                        </a:lnTo>
                                        <a:lnTo>
                                          <a:pt x="32" y="206"/>
                                        </a:lnTo>
                                        <a:lnTo>
                                          <a:pt x="45" y="191"/>
                                        </a:lnTo>
                                        <a:lnTo>
                                          <a:pt x="58" y="178"/>
                                        </a:lnTo>
                                        <a:lnTo>
                                          <a:pt x="75" y="160"/>
                                        </a:lnTo>
                                        <a:lnTo>
                                          <a:pt x="95" y="137"/>
                                        </a:lnTo>
                                        <a:lnTo>
                                          <a:pt x="110" y="116"/>
                                        </a:lnTo>
                                        <a:lnTo>
                                          <a:pt x="126" y="96"/>
                                        </a:lnTo>
                                        <a:lnTo>
                                          <a:pt x="143" y="80"/>
                                        </a:lnTo>
                                        <a:lnTo>
                                          <a:pt x="164" y="62"/>
                                        </a:lnTo>
                                        <a:lnTo>
                                          <a:pt x="184" y="47"/>
                                        </a:lnTo>
                                        <a:lnTo>
                                          <a:pt x="205" y="34"/>
                                        </a:lnTo>
                                        <a:lnTo>
                                          <a:pt x="231" y="21"/>
                                        </a:lnTo>
                                        <a:lnTo>
                                          <a:pt x="259" y="11"/>
                                        </a:lnTo>
                                        <a:lnTo>
                                          <a:pt x="288" y="4"/>
                                        </a:lnTo>
                                        <a:lnTo>
                                          <a:pt x="324" y="1"/>
                                        </a:lnTo>
                                        <a:lnTo>
                                          <a:pt x="358" y="0"/>
                                        </a:lnTo>
                                        <a:lnTo>
                                          <a:pt x="385" y="2"/>
                                        </a:lnTo>
                                        <a:lnTo>
                                          <a:pt x="413" y="6"/>
                                        </a:lnTo>
                                        <a:lnTo>
                                          <a:pt x="439" y="11"/>
                                        </a:lnTo>
                                        <a:lnTo>
                                          <a:pt x="471" y="19"/>
                                        </a:lnTo>
                                        <a:lnTo>
                                          <a:pt x="499" y="32"/>
                                        </a:lnTo>
                                        <a:lnTo>
                                          <a:pt x="521" y="43"/>
                                        </a:lnTo>
                                        <a:lnTo>
                                          <a:pt x="546" y="56"/>
                                        </a:lnTo>
                                        <a:lnTo>
                                          <a:pt x="565" y="74"/>
                                        </a:lnTo>
                                        <a:lnTo>
                                          <a:pt x="584" y="93"/>
                                        </a:lnTo>
                                        <a:lnTo>
                                          <a:pt x="599" y="112"/>
                                        </a:lnTo>
                                        <a:lnTo>
                                          <a:pt x="616" y="135"/>
                                        </a:lnTo>
                                        <a:lnTo>
                                          <a:pt x="631" y="158"/>
                                        </a:lnTo>
                                        <a:lnTo>
                                          <a:pt x="640" y="179"/>
                                        </a:lnTo>
                                        <a:lnTo>
                                          <a:pt x="646" y="206"/>
                                        </a:lnTo>
                                        <a:lnTo>
                                          <a:pt x="651" y="231"/>
                                        </a:lnTo>
                                        <a:lnTo>
                                          <a:pt x="654" y="250"/>
                                        </a:lnTo>
                                        <a:lnTo>
                                          <a:pt x="653" y="271"/>
                                        </a:lnTo>
                                        <a:lnTo>
                                          <a:pt x="648" y="286"/>
                                        </a:lnTo>
                                        <a:lnTo>
                                          <a:pt x="638" y="310"/>
                                        </a:lnTo>
                                        <a:lnTo>
                                          <a:pt x="624" y="339"/>
                                        </a:lnTo>
                                        <a:lnTo>
                                          <a:pt x="611" y="365"/>
                                        </a:lnTo>
                                        <a:lnTo>
                                          <a:pt x="601" y="386"/>
                                        </a:lnTo>
                                        <a:lnTo>
                                          <a:pt x="594" y="409"/>
                                        </a:lnTo>
                                        <a:lnTo>
                                          <a:pt x="586" y="433"/>
                                        </a:lnTo>
                                        <a:lnTo>
                                          <a:pt x="580" y="454"/>
                                        </a:lnTo>
                                        <a:lnTo>
                                          <a:pt x="577" y="465"/>
                                        </a:lnTo>
                                        <a:lnTo>
                                          <a:pt x="578" y="473"/>
                                        </a:lnTo>
                                        <a:lnTo>
                                          <a:pt x="583" y="476"/>
                                        </a:lnTo>
                                        <a:lnTo>
                                          <a:pt x="590" y="476"/>
                                        </a:lnTo>
                                        <a:lnTo>
                                          <a:pt x="596" y="470"/>
                                        </a:lnTo>
                                        <a:lnTo>
                                          <a:pt x="603" y="459"/>
                                        </a:lnTo>
                                        <a:lnTo>
                                          <a:pt x="612" y="439"/>
                                        </a:lnTo>
                                        <a:lnTo>
                                          <a:pt x="625" y="411"/>
                                        </a:lnTo>
                                        <a:lnTo>
                                          <a:pt x="640" y="385"/>
                                        </a:lnTo>
                                        <a:lnTo>
                                          <a:pt x="654" y="363"/>
                                        </a:lnTo>
                                        <a:lnTo>
                                          <a:pt x="668" y="343"/>
                                        </a:lnTo>
                                        <a:lnTo>
                                          <a:pt x="676" y="334"/>
                                        </a:lnTo>
                                        <a:lnTo>
                                          <a:pt x="684" y="329"/>
                                        </a:lnTo>
                                        <a:lnTo>
                                          <a:pt x="694" y="327"/>
                                        </a:lnTo>
                                        <a:lnTo>
                                          <a:pt x="701" y="333"/>
                                        </a:lnTo>
                                        <a:lnTo>
                                          <a:pt x="711" y="351"/>
                                        </a:lnTo>
                                        <a:lnTo>
                                          <a:pt x="720" y="367"/>
                                        </a:lnTo>
                                        <a:lnTo>
                                          <a:pt x="731" y="389"/>
                                        </a:lnTo>
                                        <a:lnTo>
                                          <a:pt x="743" y="410"/>
                                        </a:lnTo>
                                        <a:lnTo>
                                          <a:pt x="753" y="429"/>
                                        </a:lnTo>
                                        <a:lnTo>
                                          <a:pt x="761" y="450"/>
                                        </a:lnTo>
                                        <a:lnTo>
                                          <a:pt x="770" y="469"/>
                                        </a:lnTo>
                                        <a:lnTo>
                                          <a:pt x="778" y="491"/>
                                        </a:lnTo>
                                        <a:lnTo>
                                          <a:pt x="792" y="505"/>
                                        </a:lnTo>
                                        <a:lnTo>
                                          <a:pt x="808" y="524"/>
                                        </a:lnTo>
                                        <a:lnTo>
                                          <a:pt x="820" y="541"/>
                                        </a:lnTo>
                                        <a:lnTo>
                                          <a:pt x="823" y="561"/>
                                        </a:lnTo>
                                        <a:lnTo>
                                          <a:pt x="821" y="581"/>
                                        </a:lnTo>
                                        <a:lnTo>
                                          <a:pt x="817" y="608"/>
                                        </a:lnTo>
                                        <a:lnTo>
                                          <a:pt x="812" y="633"/>
                                        </a:lnTo>
                                        <a:lnTo>
                                          <a:pt x="807" y="659"/>
                                        </a:lnTo>
                                        <a:lnTo>
                                          <a:pt x="817" y="675"/>
                                        </a:lnTo>
                                        <a:lnTo>
                                          <a:pt x="827" y="691"/>
                                        </a:lnTo>
                                        <a:lnTo>
                                          <a:pt x="836" y="709"/>
                                        </a:lnTo>
                                        <a:lnTo>
                                          <a:pt x="847" y="729"/>
                                        </a:lnTo>
                                        <a:lnTo>
                                          <a:pt x="863" y="762"/>
                                        </a:lnTo>
                                        <a:lnTo>
                                          <a:pt x="877" y="790"/>
                                        </a:lnTo>
                                        <a:lnTo>
                                          <a:pt x="893" y="817"/>
                                        </a:lnTo>
                                        <a:lnTo>
                                          <a:pt x="905" y="843"/>
                                        </a:lnTo>
                                        <a:lnTo>
                                          <a:pt x="911" y="861"/>
                                        </a:lnTo>
                                        <a:lnTo>
                                          <a:pt x="917" y="888"/>
                                        </a:lnTo>
                                        <a:lnTo>
                                          <a:pt x="922" y="918"/>
                                        </a:lnTo>
                                        <a:lnTo>
                                          <a:pt x="927" y="940"/>
                                        </a:lnTo>
                                        <a:lnTo>
                                          <a:pt x="933" y="971"/>
                                        </a:lnTo>
                                        <a:lnTo>
                                          <a:pt x="935" y="1002"/>
                                        </a:lnTo>
                                        <a:lnTo>
                                          <a:pt x="934" y="1023"/>
                                        </a:lnTo>
                                        <a:lnTo>
                                          <a:pt x="934" y="1047"/>
                                        </a:lnTo>
                                        <a:lnTo>
                                          <a:pt x="935" y="1096"/>
                                        </a:lnTo>
                                        <a:lnTo>
                                          <a:pt x="939" y="1153"/>
                                        </a:lnTo>
                                        <a:lnTo>
                                          <a:pt x="938" y="1179"/>
                                        </a:lnTo>
                                        <a:lnTo>
                                          <a:pt x="935" y="1196"/>
                                        </a:lnTo>
                                        <a:lnTo>
                                          <a:pt x="924" y="1206"/>
                                        </a:lnTo>
                                        <a:lnTo>
                                          <a:pt x="906" y="1214"/>
                                        </a:lnTo>
                                        <a:lnTo>
                                          <a:pt x="888" y="1215"/>
                                        </a:lnTo>
                                        <a:lnTo>
                                          <a:pt x="873" y="1208"/>
                                        </a:lnTo>
                                        <a:lnTo>
                                          <a:pt x="862" y="1199"/>
                                        </a:lnTo>
                                        <a:lnTo>
                                          <a:pt x="833" y="1181"/>
                                        </a:lnTo>
                                        <a:lnTo>
                                          <a:pt x="806" y="1167"/>
                                        </a:lnTo>
                                        <a:lnTo>
                                          <a:pt x="779" y="1155"/>
                                        </a:lnTo>
                                        <a:lnTo>
                                          <a:pt x="758" y="1136"/>
                                        </a:lnTo>
                                        <a:lnTo>
                                          <a:pt x="721" y="1103"/>
                                        </a:lnTo>
                                        <a:lnTo>
                                          <a:pt x="687" y="1069"/>
                                        </a:lnTo>
                                        <a:lnTo>
                                          <a:pt x="653" y="1038"/>
                                        </a:lnTo>
                                        <a:lnTo>
                                          <a:pt x="621" y="1002"/>
                                        </a:lnTo>
                                        <a:lnTo>
                                          <a:pt x="582" y="954"/>
                                        </a:lnTo>
                                        <a:lnTo>
                                          <a:pt x="553" y="918"/>
                                        </a:lnTo>
                                        <a:lnTo>
                                          <a:pt x="520" y="888"/>
                                        </a:lnTo>
                                        <a:lnTo>
                                          <a:pt x="481" y="847"/>
                                        </a:lnTo>
                                        <a:lnTo>
                                          <a:pt x="441" y="806"/>
                                        </a:lnTo>
                                        <a:lnTo>
                                          <a:pt x="385" y="754"/>
                                        </a:lnTo>
                                        <a:lnTo>
                                          <a:pt x="334" y="711"/>
                                        </a:lnTo>
                                        <a:lnTo>
                                          <a:pt x="310" y="684"/>
                                        </a:lnTo>
                                        <a:lnTo>
                                          <a:pt x="291" y="662"/>
                                        </a:lnTo>
                                        <a:lnTo>
                                          <a:pt x="280" y="643"/>
                                        </a:lnTo>
                                        <a:lnTo>
                                          <a:pt x="271" y="619"/>
                                        </a:lnTo>
                                        <a:lnTo>
                                          <a:pt x="270" y="607"/>
                                        </a:lnTo>
                                        <a:lnTo>
                                          <a:pt x="275" y="599"/>
                                        </a:lnTo>
                                        <a:lnTo>
                                          <a:pt x="287" y="590"/>
                                        </a:lnTo>
                                        <a:lnTo>
                                          <a:pt x="306" y="576"/>
                                        </a:lnTo>
                                        <a:lnTo>
                                          <a:pt x="327" y="562"/>
                                        </a:lnTo>
                                        <a:lnTo>
                                          <a:pt x="347" y="548"/>
                                        </a:lnTo>
                                        <a:lnTo>
                                          <a:pt x="363" y="538"/>
                                        </a:lnTo>
                                        <a:lnTo>
                                          <a:pt x="381" y="531"/>
                                        </a:lnTo>
                                        <a:lnTo>
                                          <a:pt x="402" y="524"/>
                                        </a:lnTo>
                                        <a:lnTo>
                                          <a:pt x="422" y="517"/>
                                        </a:lnTo>
                                        <a:lnTo>
                                          <a:pt x="443" y="510"/>
                                        </a:lnTo>
                                        <a:lnTo>
                                          <a:pt x="457" y="504"/>
                                        </a:lnTo>
                                        <a:lnTo>
                                          <a:pt x="459" y="498"/>
                                        </a:lnTo>
                                        <a:lnTo>
                                          <a:pt x="454" y="491"/>
                                        </a:lnTo>
                                        <a:lnTo>
                                          <a:pt x="445" y="489"/>
                                        </a:lnTo>
                                        <a:lnTo>
                                          <a:pt x="422" y="492"/>
                                        </a:lnTo>
                                        <a:lnTo>
                                          <a:pt x="398" y="496"/>
                                        </a:lnTo>
                                        <a:lnTo>
                                          <a:pt x="369" y="502"/>
                                        </a:lnTo>
                                        <a:lnTo>
                                          <a:pt x="340" y="510"/>
                                        </a:lnTo>
                                        <a:lnTo>
                                          <a:pt x="327" y="515"/>
                                        </a:lnTo>
                                        <a:lnTo>
                                          <a:pt x="311" y="527"/>
                                        </a:lnTo>
                                        <a:lnTo>
                                          <a:pt x="292" y="541"/>
                                        </a:lnTo>
                                        <a:lnTo>
                                          <a:pt x="268" y="562"/>
                                        </a:lnTo>
                                        <a:lnTo>
                                          <a:pt x="254" y="565"/>
                                        </a:lnTo>
                                        <a:lnTo>
                                          <a:pt x="232" y="567"/>
                                        </a:lnTo>
                                        <a:lnTo>
                                          <a:pt x="211" y="568"/>
                                        </a:lnTo>
                                        <a:lnTo>
                                          <a:pt x="197" y="564"/>
                                        </a:lnTo>
                                        <a:lnTo>
                                          <a:pt x="182" y="557"/>
                                        </a:lnTo>
                                        <a:lnTo>
                                          <a:pt x="162" y="549"/>
                                        </a:lnTo>
                                        <a:lnTo>
                                          <a:pt x="152" y="539"/>
                                        </a:lnTo>
                                        <a:lnTo>
                                          <a:pt x="141" y="523"/>
                                        </a:lnTo>
                                        <a:lnTo>
                                          <a:pt x="129" y="504"/>
                                        </a:lnTo>
                                        <a:lnTo>
                                          <a:pt x="119" y="489"/>
                                        </a:lnTo>
                                        <a:lnTo>
                                          <a:pt x="98" y="468"/>
                                        </a:lnTo>
                                        <a:lnTo>
                                          <a:pt x="83" y="449"/>
                                        </a:lnTo>
                                        <a:lnTo>
                                          <a:pt x="61" y="428"/>
                                        </a:lnTo>
                                        <a:lnTo>
                                          <a:pt x="44" y="410"/>
                                        </a:lnTo>
                                        <a:lnTo>
                                          <a:pt x="33" y="398"/>
                                        </a:lnTo>
                                        <a:lnTo>
                                          <a:pt x="26" y="383"/>
                                        </a:lnTo>
                                        <a:lnTo>
                                          <a:pt x="18" y="362"/>
                                        </a:lnTo>
                                        <a:lnTo>
                                          <a:pt x="9" y="338"/>
                                        </a:lnTo>
                                        <a:lnTo>
                                          <a:pt x="4" y="314"/>
                                        </a:lnTo>
                                        <a:lnTo>
                                          <a:pt x="0" y="288"/>
                                        </a:lnTo>
                                        <a:lnTo>
                                          <a:pt x="2" y="270"/>
                                        </a:lnTo>
                                        <a:close/>
                                      </a:path>
                                    </a:pathLst>
                                  </a:custGeom>
                                  <a:solidFill>
                                    <a:srgbClr val="FF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999" name="Group 50">
                                    <a:extLst>
                                      <a:ext uri="{FF2B5EF4-FFF2-40B4-BE49-F238E27FC236}">
                                        <a16:creationId xmlns:a16="http://schemas.microsoft.com/office/drawing/2014/main" id="{D2B179E2-A64A-4B30-9EBA-99FACCE544CA}"/>
                                      </a:ext>
                                    </a:extLst>
                                  </p:cNvPr>
                                  <p:cNvGrpSpPr>
                                    <a:grpSpLocks/>
                                  </p:cNvGrpSpPr>
                                  <p:nvPr/>
                                </p:nvGrpSpPr>
                                <p:grpSpPr bwMode="auto">
                                  <a:xfrm>
                                    <a:off x="2150" y="1667"/>
                                    <a:ext cx="188" cy="242"/>
                                    <a:chOff x="2150" y="1667"/>
                                    <a:chExt cx="188" cy="242"/>
                                  </a:xfrm>
                                </p:grpSpPr>
                                <p:sp>
                                  <p:nvSpPr>
                                    <p:cNvPr id="65000" name="Freeform 51">
                                      <a:extLst>
                                        <a:ext uri="{FF2B5EF4-FFF2-40B4-BE49-F238E27FC236}">
                                          <a16:creationId xmlns:a16="http://schemas.microsoft.com/office/drawing/2014/main" id="{F303E949-358D-4F3A-A8FA-4127F1186CBD}"/>
                                        </a:ext>
                                      </a:extLst>
                                    </p:cNvPr>
                                    <p:cNvSpPr>
                                      <a:spLocks/>
                                    </p:cNvSpPr>
                                    <p:nvPr/>
                                  </p:nvSpPr>
                                  <p:spPr bwMode="auto">
                                    <a:xfrm>
                                      <a:off x="2204" y="1732"/>
                                      <a:ext cx="134" cy="177"/>
                                    </a:xfrm>
                                    <a:custGeom>
                                      <a:avLst/>
                                      <a:gdLst>
                                        <a:gd name="T0" fmla="*/ 15 w 668"/>
                                        <a:gd name="T1" fmla="*/ 3 h 887"/>
                                        <a:gd name="T2" fmla="*/ 15 w 668"/>
                                        <a:gd name="T3" fmla="*/ 2 h 887"/>
                                        <a:gd name="T4" fmla="*/ 16 w 668"/>
                                        <a:gd name="T5" fmla="*/ 0 h 887"/>
                                        <a:gd name="T6" fmla="*/ 17 w 668"/>
                                        <a:gd name="T7" fmla="*/ 0 h 887"/>
                                        <a:gd name="T8" fmla="*/ 18 w 668"/>
                                        <a:gd name="T9" fmla="*/ 2 h 887"/>
                                        <a:gd name="T10" fmla="*/ 20 w 668"/>
                                        <a:gd name="T11" fmla="*/ 5 h 887"/>
                                        <a:gd name="T12" fmla="*/ 21 w 668"/>
                                        <a:gd name="T13" fmla="*/ 7 h 887"/>
                                        <a:gd name="T14" fmla="*/ 22 w 668"/>
                                        <a:gd name="T15" fmla="*/ 9 h 887"/>
                                        <a:gd name="T16" fmla="*/ 22 w 668"/>
                                        <a:gd name="T17" fmla="*/ 12 h 887"/>
                                        <a:gd name="T18" fmla="*/ 22 w 668"/>
                                        <a:gd name="T19" fmla="*/ 14 h 887"/>
                                        <a:gd name="T20" fmla="*/ 24 w 668"/>
                                        <a:gd name="T21" fmla="*/ 17 h 887"/>
                                        <a:gd name="T22" fmla="*/ 25 w 668"/>
                                        <a:gd name="T23" fmla="*/ 21 h 887"/>
                                        <a:gd name="T24" fmla="*/ 26 w 668"/>
                                        <a:gd name="T25" fmla="*/ 24 h 887"/>
                                        <a:gd name="T26" fmla="*/ 27 w 668"/>
                                        <a:gd name="T27" fmla="*/ 27 h 887"/>
                                        <a:gd name="T28" fmla="*/ 27 w 668"/>
                                        <a:gd name="T29" fmla="*/ 31 h 887"/>
                                        <a:gd name="T30" fmla="*/ 27 w 668"/>
                                        <a:gd name="T31" fmla="*/ 35 h 887"/>
                                        <a:gd name="T32" fmla="*/ 25 w 668"/>
                                        <a:gd name="T33" fmla="*/ 35 h 887"/>
                                        <a:gd name="T34" fmla="*/ 23 w 668"/>
                                        <a:gd name="T35" fmla="*/ 34 h 887"/>
                                        <a:gd name="T36" fmla="*/ 20 w 668"/>
                                        <a:gd name="T37" fmla="*/ 32 h 887"/>
                                        <a:gd name="T38" fmla="*/ 15 w 668"/>
                                        <a:gd name="T39" fmla="*/ 28 h 887"/>
                                        <a:gd name="T40" fmla="*/ 11 w 668"/>
                                        <a:gd name="T41" fmla="*/ 24 h 887"/>
                                        <a:gd name="T42" fmla="*/ 7 w 668"/>
                                        <a:gd name="T43" fmla="*/ 19 h 887"/>
                                        <a:gd name="T44" fmla="*/ 2 w 668"/>
                                        <a:gd name="T45" fmla="*/ 14 h 887"/>
                                        <a:gd name="T46" fmla="*/ 0 w 668"/>
                                        <a:gd name="T47" fmla="*/ 12 h 887"/>
                                        <a:gd name="T48" fmla="*/ 1 w 668"/>
                                        <a:gd name="T49" fmla="*/ 10 h 887"/>
                                        <a:gd name="T50" fmla="*/ 3 w 668"/>
                                        <a:gd name="T51" fmla="*/ 9 h 887"/>
                                        <a:gd name="T52" fmla="*/ 3 w 668"/>
                                        <a:gd name="T53" fmla="*/ 10 h 887"/>
                                        <a:gd name="T54" fmla="*/ 2 w 668"/>
                                        <a:gd name="T55" fmla="*/ 12 h 887"/>
                                        <a:gd name="T56" fmla="*/ 4 w 668"/>
                                        <a:gd name="T57" fmla="*/ 15 h 887"/>
                                        <a:gd name="T58" fmla="*/ 7 w 668"/>
                                        <a:gd name="T59" fmla="*/ 17 h 887"/>
                                        <a:gd name="T60" fmla="*/ 10 w 668"/>
                                        <a:gd name="T61" fmla="*/ 20 h 887"/>
                                        <a:gd name="T62" fmla="*/ 12 w 668"/>
                                        <a:gd name="T63" fmla="*/ 22 h 887"/>
                                        <a:gd name="T64" fmla="*/ 14 w 668"/>
                                        <a:gd name="T65" fmla="*/ 25 h 887"/>
                                        <a:gd name="T66" fmla="*/ 17 w 668"/>
                                        <a:gd name="T67" fmla="*/ 28 h 887"/>
                                        <a:gd name="T68" fmla="*/ 20 w 668"/>
                                        <a:gd name="T69" fmla="*/ 30 h 887"/>
                                        <a:gd name="T70" fmla="*/ 22 w 668"/>
                                        <a:gd name="T71" fmla="*/ 32 h 887"/>
                                        <a:gd name="T72" fmla="*/ 24 w 668"/>
                                        <a:gd name="T73" fmla="*/ 32 h 887"/>
                                        <a:gd name="T74" fmla="*/ 25 w 668"/>
                                        <a:gd name="T75" fmla="*/ 31 h 887"/>
                                        <a:gd name="T76" fmla="*/ 25 w 668"/>
                                        <a:gd name="T77" fmla="*/ 28 h 887"/>
                                        <a:gd name="T78" fmla="*/ 24 w 668"/>
                                        <a:gd name="T79" fmla="*/ 25 h 887"/>
                                        <a:gd name="T80" fmla="*/ 24 w 668"/>
                                        <a:gd name="T81" fmla="*/ 22 h 887"/>
                                        <a:gd name="T82" fmla="*/ 23 w 668"/>
                                        <a:gd name="T83" fmla="*/ 19 h 887"/>
                                        <a:gd name="T84" fmla="*/ 21 w 668"/>
                                        <a:gd name="T85" fmla="*/ 17 h 887"/>
                                        <a:gd name="T86" fmla="*/ 20 w 668"/>
                                        <a:gd name="T87" fmla="*/ 14 h 887"/>
                                        <a:gd name="T88" fmla="*/ 20 w 668"/>
                                        <a:gd name="T89" fmla="*/ 12 h 887"/>
                                        <a:gd name="T90" fmla="*/ 20 w 668"/>
                                        <a:gd name="T91" fmla="*/ 10 h 887"/>
                                        <a:gd name="T92" fmla="*/ 20 w 668"/>
                                        <a:gd name="T93" fmla="*/ 8 h 887"/>
                                        <a:gd name="T94" fmla="*/ 18 w 668"/>
                                        <a:gd name="T95" fmla="*/ 4 h 887"/>
                                        <a:gd name="T96" fmla="*/ 17 w 668"/>
                                        <a:gd name="T97" fmla="*/ 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8"/>
                                        <a:gd name="T148" fmla="*/ 0 h 887"/>
                                        <a:gd name="T149" fmla="*/ 668 w 668"/>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8" h="887">
                                          <a:moveTo>
                                            <a:pt x="408" y="53"/>
                                          </a:moveTo>
                                          <a:lnTo>
                                            <a:pt x="395" y="57"/>
                                          </a:lnTo>
                                          <a:lnTo>
                                            <a:pt x="379" y="68"/>
                                          </a:lnTo>
                                          <a:lnTo>
                                            <a:pt x="365" y="77"/>
                                          </a:lnTo>
                                          <a:lnTo>
                                            <a:pt x="354" y="84"/>
                                          </a:lnTo>
                                          <a:lnTo>
                                            <a:pt x="369" y="58"/>
                                          </a:lnTo>
                                          <a:lnTo>
                                            <a:pt x="383" y="36"/>
                                          </a:lnTo>
                                          <a:lnTo>
                                            <a:pt x="397" y="16"/>
                                          </a:lnTo>
                                          <a:lnTo>
                                            <a:pt x="405" y="7"/>
                                          </a:lnTo>
                                          <a:lnTo>
                                            <a:pt x="413" y="2"/>
                                          </a:lnTo>
                                          <a:lnTo>
                                            <a:pt x="423" y="0"/>
                                          </a:lnTo>
                                          <a:lnTo>
                                            <a:pt x="430" y="6"/>
                                          </a:lnTo>
                                          <a:lnTo>
                                            <a:pt x="441" y="24"/>
                                          </a:lnTo>
                                          <a:lnTo>
                                            <a:pt x="450" y="40"/>
                                          </a:lnTo>
                                          <a:lnTo>
                                            <a:pt x="461" y="62"/>
                                          </a:lnTo>
                                          <a:lnTo>
                                            <a:pt x="473" y="83"/>
                                          </a:lnTo>
                                          <a:lnTo>
                                            <a:pt x="483" y="102"/>
                                          </a:lnTo>
                                          <a:lnTo>
                                            <a:pt x="491" y="123"/>
                                          </a:lnTo>
                                          <a:lnTo>
                                            <a:pt x="500" y="142"/>
                                          </a:lnTo>
                                          <a:lnTo>
                                            <a:pt x="507" y="164"/>
                                          </a:lnTo>
                                          <a:lnTo>
                                            <a:pt x="521" y="178"/>
                                          </a:lnTo>
                                          <a:lnTo>
                                            <a:pt x="537" y="197"/>
                                          </a:lnTo>
                                          <a:lnTo>
                                            <a:pt x="549" y="214"/>
                                          </a:lnTo>
                                          <a:lnTo>
                                            <a:pt x="552" y="233"/>
                                          </a:lnTo>
                                          <a:lnTo>
                                            <a:pt x="550" y="253"/>
                                          </a:lnTo>
                                          <a:lnTo>
                                            <a:pt x="546" y="280"/>
                                          </a:lnTo>
                                          <a:lnTo>
                                            <a:pt x="541" y="305"/>
                                          </a:lnTo>
                                          <a:lnTo>
                                            <a:pt x="536" y="331"/>
                                          </a:lnTo>
                                          <a:lnTo>
                                            <a:pt x="546" y="347"/>
                                          </a:lnTo>
                                          <a:lnTo>
                                            <a:pt x="556" y="363"/>
                                          </a:lnTo>
                                          <a:lnTo>
                                            <a:pt x="565" y="381"/>
                                          </a:lnTo>
                                          <a:lnTo>
                                            <a:pt x="576" y="401"/>
                                          </a:lnTo>
                                          <a:lnTo>
                                            <a:pt x="592" y="434"/>
                                          </a:lnTo>
                                          <a:lnTo>
                                            <a:pt x="606" y="462"/>
                                          </a:lnTo>
                                          <a:lnTo>
                                            <a:pt x="622" y="489"/>
                                          </a:lnTo>
                                          <a:lnTo>
                                            <a:pt x="634" y="515"/>
                                          </a:lnTo>
                                          <a:lnTo>
                                            <a:pt x="640" y="533"/>
                                          </a:lnTo>
                                          <a:lnTo>
                                            <a:pt x="646" y="560"/>
                                          </a:lnTo>
                                          <a:lnTo>
                                            <a:pt x="651" y="591"/>
                                          </a:lnTo>
                                          <a:lnTo>
                                            <a:pt x="656" y="613"/>
                                          </a:lnTo>
                                          <a:lnTo>
                                            <a:pt x="662" y="644"/>
                                          </a:lnTo>
                                          <a:lnTo>
                                            <a:pt x="664" y="674"/>
                                          </a:lnTo>
                                          <a:lnTo>
                                            <a:pt x="663" y="695"/>
                                          </a:lnTo>
                                          <a:lnTo>
                                            <a:pt x="663" y="719"/>
                                          </a:lnTo>
                                          <a:lnTo>
                                            <a:pt x="664" y="768"/>
                                          </a:lnTo>
                                          <a:lnTo>
                                            <a:pt x="668" y="825"/>
                                          </a:lnTo>
                                          <a:lnTo>
                                            <a:pt x="667" y="851"/>
                                          </a:lnTo>
                                          <a:lnTo>
                                            <a:pt x="664" y="868"/>
                                          </a:lnTo>
                                          <a:lnTo>
                                            <a:pt x="653" y="878"/>
                                          </a:lnTo>
                                          <a:lnTo>
                                            <a:pt x="635" y="886"/>
                                          </a:lnTo>
                                          <a:lnTo>
                                            <a:pt x="617" y="887"/>
                                          </a:lnTo>
                                          <a:lnTo>
                                            <a:pt x="602" y="880"/>
                                          </a:lnTo>
                                          <a:lnTo>
                                            <a:pt x="591" y="871"/>
                                          </a:lnTo>
                                          <a:lnTo>
                                            <a:pt x="562" y="853"/>
                                          </a:lnTo>
                                          <a:lnTo>
                                            <a:pt x="535" y="839"/>
                                          </a:lnTo>
                                          <a:lnTo>
                                            <a:pt x="508" y="827"/>
                                          </a:lnTo>
                                          <a:lnTo>
                                            <a:pt x="488" y="808"/>
                                          </a:lnTo>
                                          <a:lnTo>
                                            <a:pt x="451" y="775"/>
                                          </a:lnTo>
                                          <a:lnTo>
                                            <a:pt x="416" y="741"/>
                                          </a:lnTo>
                                          <a:lnTo>
                                            <a:pt x="382" y="710"/>
                                          </a:lnTo>
                                          <a:lnTo>
                                            <a:pt x="350" y="674"/>
                                          </a:lnTo>
                                          <a:lnTo>
                                            <a:pt x="311" y="627"/>
                                          </a:lnTo>
                                          <a:lnTo>
                                            <a:pt x="282" y="591"/>
                                          </a:lnTo>
                                          <a:lnTo>
                                            <a:pt x="249" y="560"/>
                                          </a:lnTo>
                                          <a:lnTo>
                                            <a:pt x="210" y="519"/>
                                          </a:lnTo>
                                          <a:lnTo>
                                            <a:pt x="170" y="478"/>
                                          </a:lnTo>
                                          <a:lnTo>
                                            <a:pt x="115" y="426"/>
                                          </a:lnTo>
                                          <a:lnTo>
                                            <a:pt x="64" y="383"/>
                                          </a:lnTo>
                                          <a:lnTo>
                                            <a:pt x="40" y="356"/>
                                          </a:lnTo>
                                          <a:lnTo>
                                            <a:pt x="21" y="334"/>
                                          </a:lnTo>
                                          <a:lnTo>
                                            <a:pt x="10" y="315"/>
                                          </a:lnTo>
                                          <a:lnTo>
                                            <a:pt x="1" y="291"/>
                                          </a:lnTo>
                                          <a:lnTo>
                                            <a:pt x="0" y="279"/>
                                          </a:lnTo>
                                          <a:lnTo>
                                            <a:pt x="5" y="271"/>
                                          </a:lnTo>
                                          <a:lnTo>
                                            <a:pt x="17" y="262"/>
                                          </a:lnTo>
                                          <a:lnTo>
                                            <a:pt x="36" y="248"/>
                                          </a:lnTo>
                                          <a:lnTo>
                                            <a:pt x="57" y="234"/>
                                          </a:lnTo>
                                          <a:lnTo>
                                            <a:pt x="77" y="221"/>
                                          </a:lnTo>
                                          <a:lnTo>
                                            <a:pt x="93" y="211"/>
                                          </a:lnTo>
                                          <a:lnTo>
                                            <a:pt x="82" y="237"/>
                                          </a:lnTo>
                                          <a:lnTo>
                                            <a:pt x="71" y="258"/>
                                          </a:lnTo>
                                          <a:lnTo>
                                            <a:pt x="60" y="280"/>
                                          </a:lnTo>
                                          <a:lnTo>
                                            <a:pt x="54" y="295"/>
                                          </a:lnTo>
                                          <a:lnTo>
                                            <a:pt x="55" y="308"/>
                                          </a:lnTo>
                                          <a:lnTo>
                                            <a:pt x="62" y="325"/>
                                          </a:lnTo>
                                          <a:lnTo>
                                            <a:pt x="74" y="347"/>
                                          </a:lnTo>
                                          <a:lnTo>
                                            <a:pt x="91" y="366"/>
                                          </a:lnTo>
                                          <a:lnTo>
                                            <a:pt x="109" y="390"/>
                                          </a:lnTo>
                                          <a:lnTo>
                                            <a:pt x="138" y="411"/>
                                          </a:lnTo>
                                          <a:lnTo>
                                            <a:pt x="167" y="436"/>
                                          </a:lnTo>
                                          <a:lnTo>
                                            <a:pt x="190" y="455"/>
                                          </a:lnTo>
                                          <a:lnTo>
                                            <a:pt x="215" y="475"/>
                                          </a:lnTo>
                                          <a:lnTo>
                                            <a:pt x="239" y="495"/>
                                          </a:lnTo>
                                          <a:lnTo>
                                            <a:pt x="264" y="516"/>
                                          </a:lnTo>
                                          <a:lnTo>
                                            <a:pt x="284" y="541"/>
                                          </a:lnTo>
                                          <a:lnTo>
                                            <a:pt x="307" y="559"/>
                                          </a:lnTo>
                                          <a:lnTo>
                                            <a:pt x="322" y="577"/>
                                          </a:lnTo>
                                          <a:lnTo>
                                            <a:pt x="341" y="603"/>
                                          </a:lnTo>
                                          <a:lnTo>
                                            <a:pt x="358" y="628"/>
                                          </a:lnTo>
                                          <a:lnTo>
                                            <a:pt x="377" y="655"/>
                                          </a:lnTo>
                                          <a:lnTo>
                                            <a:pt x="397" y="678"/>
                                          </a:lnTo>
                                          <a:lnTo>
                                            <a:pt x="420" y="697"/>
                                          </a:lnTo>
                                          <a:lnTo>
                                            <a:pt x="453" y="724"/>
                                          </a:lnTo>
                                          <a:lnTo>
                                            <a:pt x="475" y="743"/>
                                          </a:lnTo>
                                          <a:lnTo>
                                            <a:pt x="496" y="760"/>
                                          </a:lnTo>
                                          <a:lnTo>
                                            <a:pt x="509" y="776"/>
                                          </a:lnTo>
                                          <a:lnTo>
                                            <a:pt x="528" y="783"/>
                                          </a:lnTo>
                                          <a:lnTo>
                                            <a:pt x="546" y="792"/>
                                          </a:lnTo>
                                          <a:lnTo>
                                            <a:pt x="564" y="798"/>
                                          </a:lnTo>
                                          <a:lnTo>
                                            <a:pt x="582" y="803"/>
                                          </a:lnTo>
                                          <a:lnTo>
                                            <a:pt x="594" y="802"/>
                                          </a:lnTo>
                                          <a:lnTo>
                                            <a:pt x="604" y="798"/>
                                          </a:lnTo>
                                          <a:lnTo>
                                            <a:pt x="614" y="792"/>
                                          </a:lnTo>
                                          <a:lnTo>
                                            <a:pt x="620" y="779"/>
                                          </a:lnTo>
                                          <a:lnTo>
                                            <a:pt x="623" y="766"/>
                                          </a:lnTo>
                                          <a:lnTo>
                                            <a:pt x="620" y="738"/>
                                          </a:lnTo>
                                          <a:lnTo>
                                            <a:pt x="618" y="704"/>
                                          </a:lnTo>
                                          <a:lnTo>
                                            <a:pt x="614" y="673"/>
                                          </a:lnTo>
                                          <a:lnTo>
                                            <a:pt x="610" y="640"/>
                                          </a:lnTo>
                                          <a:lnTo>
                                            <a:pt x="607" y="617"/>
                                          </a:lnTo>
                                          <a:lnTo>
                                            <a:pt x="601" y="595"/>
                                          </a:lnTo>
                                          <a:lnTo>
                                            <a:pt x="595" y="566"/>
                                          </a:lnTo>
                                          <a:lnTo>
                                            <a:pt x="586" y="539"/>
                                          </a:lnTo>
                                          <a:lnTo>
                                            <a:pt x="583" y="521"/>
                                          </a:lnTo>
                                          <a:lnTo>
                                            <a:pt x="577" y="502"/>
                                          </a:lnTo>
                                          <a:lnTo>
                                            <a:pt x="564" y="481"/>
                                          </a:lnTo>
                                          <a:lnTo>
                                            <a:pt x="555" y="459"/>
                                          </a:lnTo>
                                          <a:lnTo>
                                            <a:pt x="543" y="440"/>
                                          </a:lnTo>
                                          <a:lnTo>
                                            <a:pt x="531" y="417"/>
                                          </a:lnTo>
                                          <a:lnTo>
                                            <a:pt x="519" y="395"/>
                                          </a:lnTo>
                                          <a:lnTo>
                                            <a:pt x="506" y="370"/>
                                          </a:lnTo>
                                          <a:lnTo>
                                            <a:pt x="492" y="347"/>
                                          </a:lnTo>
                                          <a:lnTo>
                                            <a:pt x="485" y="334"/>
                                          </a:lnTo>
                                          <a:lnTo>
                                            <a:pt x="483" y="325"/>
                                          </a:lnTo>
                                          <a:lnTo>
                                            <a:pt x="487" y="313"/>
                                          </a:lnTo>
                                          <a:lnTo>
                                            <a:pt x="492" y="291"/>
                                          </a:lnTo>
                                          <a:lnTo>
                                            <a:pt x="498" y="267"/>
                                          </a:lnTo>
                                          <a:lnTo>
                                            <a:pt x="501" y="253"/>
                                          </a:lnTo>
                                          <a:lnTo>
                                            <a:pt x="506" y="242"/>
                                          </a:lnTo>
                                          <a:lnTo>
                                            <a:pt x="497" y="222"/>
                                          </a:lnTo>
                                          <a:lnTo>
                                            <a:pt x="487" y="196"/>
                                          </a:lnTo>
                                          <a:lnTo>
                                            <a:pt x="475" y="165"/>
                                          </a:lnTo>
                                          <a:lnTo>
                                            <a:pt x="463" y="135"/>
                                          </a:lnTo>
                                          <a:lnTo>
                                            <a:pt x="449" y="103"/>
                                          </a:lnTo>
                                          <a:lnTo>
                                            <a:pt x="438" y="78"/>
                                          </a:lnTo>
                                          <a:lnTo>
                                            <a:pt x="427" y="57"/>
                                          </a:lnTo>
                                          <a:lnTo>
                                            <a:pt x="418" y="52"/>
                                          </a:lnTo>
                                          <a:lnTo>
                                            <a:pt x="408" y="53"/>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001" name="Freeform 52">
                                      <a:extLst>
                                        <a:ext uri="{FF2B5EF4-FFF2-40B4-BE49-F238E27FC236}">
                                          <a16:creationId xmlns:a16="http://schemas.microsoft.com/office/drawing/2014/main" id="{D7FE71B7-4F10-491D-9362-F77F64B4E958}"/>
                                        </a:ext>
                                      </a:extLst>
                                    </p:cNvPr>
                                    <p:cNvSpPr>
                                      <a:spLocks/>
                                    </p:cNvSpPr>
                                    <p:nvPr/>
                                  </p:nvSpPr>
                                  <p:spPr bwMode="auto">
                                    <a:xfrm>
                                      <a:off x="2150" y="1667"/>
                                      <a:ext cx="130" cy="113"/>
                                    </a:xfrm>
                                    <a:custGeom>
                                      <a:avLst/>
                                      <a:gdLst>
                                        <a:gd name="T0" fmla="*/ 0 w 653"/>
                                        <a:gd name="T1" fmla="*/ 10 h 567"/>
                                        <a:gd name="T2" fmla="*/ 1 w 653"/>
                                        <a:gd name="T3" fmla="*/ 8 h 567"/>
                                        <a:gd name="T4" fmla="*/ 2 w 653"/>
                                        <a:gd name="T5" fmla="*/ 7 h 567"/>
                                        <a:gd name="T6" fmla="*/ 4 w 653"/>
                                        <a:gd name="T7" fmla="*/ 5 h 567"/>
                                        <a:gd name="T8" fmla="*/ 5 w 653"/>
                                        <a:gd name="T9" fmla="*/ 4 h 567"/>
                                        <a:gd name="T10" fmla="*/ 6 w 653"/>
                                        <a:gd name="T11" fmla="*/ 2 h 567"/>
                                        <a:gd name="T12" fmla="*/ 8 w 653"/>
                                        <a:gd name="T13" fmla="*/ 1 h 567"/>
                                        <a:gd name="T14" fmla="*/ 10 w 653"/>
                                        <a:gd name="T15" fmla="*/ 0 h 567"/>
                                        <a:gd name="T16" fmla="*/ 13 w 653"/>
                                        <a:gd name="T17" fmla="*/ 0 h 567"/>
                                        <a:gd name="T18" fmla="*/ 15 w 653"/>
                                        <a:gd name="T19" fmla="*/ 0 h 567"/>
                                        <a:gd name="T20" fmla="*/ 17 w 653"/>
                                        <a:gd name="T21" fmla="*/ 0 h 567"/>
                                        <a:gd name="T22" fmla="*/ 20 w 653"/>
                                        <a:gd name="T23" fmla="*/ 1 h 567"/>
                                        <a:gd name="T24" fmla="*/ 22 w 653"/>
                                        <a:gd name="T25" fmla="*/ 2 h 567"/>
                                        <a:gd name="T26" fmla="*/ 23 w 653"/>
                                        <a:gd name="T27" fmla="*/ 4 h 567"/>
                                        <a:gd name="T28" fmla="*/ 24 w 653"/>
                                        <a:gd name="T29" fmla="*/ 5 h 567"/>
                                        <a:gd name="T30" fmla="*/ 25 w 653"/>
                                        <a:gd name="T31" fmla="*/ 7 h 567"/>
                                        <a:gd name="T32" fmla="*/ 26 w 653"/>
                                        <a:gd name="T33" fmla="*/ 9 h 567"/>
                                        <a:gd name="T34" fmla="*/ 25 w 653"/>
                                        <a:gd name="T35" fmla="*/ 8 h 567"/>
                                        <a:gd name="T36" fmla="*/ 24 w 653"/>
                                        <a:gd name="T37" fmla="*/ 6 h 567"/>
                                        <a:gd name="T38" fmla="*/ 23 w 653"/>
                                        <a:gd name="T39" fmla="*/ 5 h 567"/>
                                        <a:gd name="T40" fmla="*/ 22 w 653"/>
                                        <a:gd name="T41" fmla="*/ 4 h 567"/>
                                        <a:gd name="T42" fmla="*/ 21 w 653"/>
                                        <a:gd name="T43" fmla="*/ 3 h 567"/>
                                        <a:gd name="T44" fmla="*/ 19 w 653"/>
                                        <a:gd name="T45" fmla="*/ 2 h 567"/>
                                        <a:gd name="T46" fmla="*/ 18 w 653"/>
                                        <a:gd name="T47" fmla="*/ 2 h 567"/>
                                        <a:gd name="T48" fmla="*/ 16 w 653"/>
                                        <a:gd name="T49" fmla="*/ 1 h 567"/>
                                        <a:gd name="T50" fmla="*/ 14 w 653"/>
                                        <a:gd name="T51" fmla="*/ 1 h 567"/>
                                        <a:gd name="T52" fmla="*/ 12 w 653"/>
                                        <a:gd name="T53" fmla="*/ 1 h 567"/>
                                        <a:gd name="T54" fmla="*/ 10 w 653"/>
                                        <a:gd name="T55" fmla="*/ 2 h 567"/>
                                        <a:gd name="T56" fmla="*/ 9 w 653"/>
                                        <a:gd name="T57" fmla="*/ 2 h 567"/>
                                        <a:gd name="T58" fmla="*/ 7 w 653"/>
                                        <a:gd name="T59" fmla="*/ 3 h 567"/>
                                        <a:gd name="T60" fmla="*/ 6 w 653"/>
                                        <a:gd name="T61" fmla="*/ 5 h 567"/>
                                        <a:gd name="T62" fmla="*/ 4 w 653"/>
                                        <a:gd name="T63" fmla="*/ 7 h 567"/>
                                        <a:gd name="T64" fmla="*/ 3 w 653"/>
                                        <a:gd name="T65" fmla="*/ 8 h 567"/>
                                        <a:gd name="T66" fmla="*/ 2 w 653"/>
                                        <a:gd name="T67" fmla="*/ 10 h 567"/>
                                        <a:gd name="T68" fmla="*/ 1 w 653"/>
                                        <a:gd name="T69" fmla="*/ 11 h 567"/>
                                        <a:gd name="T70" fmla="*/ 2 w 653"/>
                                        <a:gd name="T71" fmla="*/ 13 h 567"/>
                                        <a:gd name="T72" fmla="*/ 2 w 653"/>
                                        <a:gd name="T73" fmla="*/ 14 h 567"/>
                                        <a:gd name="T74" fmla="*/ 3 w 653"/>
                                        <a:gd name="T75" fmla="*/ 16 h 567"/>
                                        <a:gd name="T76" fmla="*/ 4 w 653"/>
                                        <a:gd name="T77" fmla="*/ 17 h 567"/>
                                        <a:gd name="T78" fmla="*/ 6 w 653"/>
                                        <a:gd name="T79" fmla="*/ 19 h 567"/>
                                        <a:gd name="T80" fmla="*/ 7 w 653"/>
                                        <a:gd name="T81" fmla="*/ 21 h 567"/>
                                        <a:gd name="T82" fmla="*/ 8 w 653"/>
                                        <a:gd name="T83" fmla="*/ 21 h 567"/>
                                        <a:gd name="T84" fmla="*/ 9 w 653"/>
                                        <a:gd name="T85" fmla="*/ 22 h 567"/>
                                        <a:gd name="T86" fmla="*/ 10 w 653"/>
                                        <a:gd name="T87" fmla="*/ 22 h 567"/>
                                        <a:gd name="T88" fmla="*/ 10 w 653"/>
                                        <a:gd name="T89" fmla="*/ 22 h 567"/>
                                        <a:gd name="T90" fmla="*/ 8 w 653"/>
                                        <a:gd name="T91" fmla="*/ 23 h 567"/>
                                        <a:gd name="T92" fmla="*/ 7 w 653"/>
                                        <a:gd name="T93" fmla="*/ 22 h 567"/>
                                        <a:gd name="T94" fmla="*/ 6 w 653"/>
                                        <a:gd name="T95" fmla="*/ 21 h 567"/>
                                        <a:gd name="T96" fmla="*/ 5 w 653"/>
                                        <a:gd name="T97" fmla="*/ 20 h 567"/>
                                        <a:gd name="T98" fmla="*/ 4 w 653"/>
                                        <a:gd name="T99" fmla="*/ 19 h 567"/>
                                        <a:gd name="T100" fmla="*/ 2 w 653"/>
                                        <a:gd name="T101" fmla="*/ 17 h 567"/>
                                        <a:gd name="T102" fmla="*/ 1 w 653"/>
                                        <a:gd name="T103" fmla="*/ 16 h 567"/>
                                        <a:gd name="T104" fmla="*/ 1 w 653"/>
                                        <a:gd name="T105" fmla="*/ 14 h 567"/>
                                        <a:gd name="T106" fmla="*/ 0 w 653"/>
                                        <a:gd name="T107" fmla="*/ 13 h 567"/>
                                        <a:gd name="T108" fmla="*/ 0 w 653"/>
                                        <a:gd name="T109" fmla="*/ 11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567"/>
                                        <a:gd name="T167" fmla="*/ 653 w 653"/>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567">
                                          <a:moveTo>
                                            <a:pt x="2" y="269"/>
                                          </a:moveTo>
                                          <a:lnTo>
                                            <a:pt x="10" y="247"/>
                                          </a:lnTo>
                                          <a:lnTo>
                                            <a:pt x="20" y="226"/>
                                          </a:lnTo>
                                          <a:lnTo>
                                            <a:pt x="32" y="205"/>
                                          </a:lnTo>
                                          <a:lnTo>
                                            <a:pt x="45" y="190"/>
                                          </a:lnTo>
                                          <a:lnTo>
                                            <a:pt x="58" y="177"/>
                                          </a:lnTo>
                                          <a:lnTo>
                                            <a:pt x="75" y="159"/>
                                          </a:lnTo>
                                          <a:lnTo>
                                            <a:pt x="95" y="137"/>
                                          </a:lnTo>
                                          <a:lnTo>
                                            <a:pt x="110" y="116"/>
                                          </a:lnTo>
                                          <a:lnTo>
                                            <a:pt x="126" y="96"/>
                                          </a:lnTo>
                                          <a:lnTo>
                                            <a:pt x="143" y="80"/>
                                          </a:lnTo>
                                          <a:lnTo>
                                            <a:pt x="163" y="62"/>
                                          </a:lnTo>
                                          <a:lnTo>
                                            <a:pt x="183" y="47"/>
                                          </a:lnTo>
                                          <a:lnTo>
                                            <a:pt x="204" y="34"/>
                                          </a:lnTo>
                                          <a:lnTo>
                                            <a:pt x="230" y="21"/>
                                          </a:lnTo>
                                          <a:lnTo>
                                            <a:pt x="259" y="11"/>
                                          </a:lnTo>
                                          <a:lnTo>
                                            <a:pt x="288" y="4"/>
                                          </a:lnTo>
                                          <a:lnTo>
                                            <a:pt x="324" y="1"/>
                                          </a:lnTo>
                                          <a:lnTo>
                                            <a:pt x="358" y="0"/>
                                          </a:lnTo>
                                          <a:lnTo>
                                            <a:pt x="385" y="2"/>
                                          </a:lnTo>
                                          <a:lnTo>
                                            <a:pt x="413" y="6"/>
                                          </a:lnTo>
                                          <a:lnTo>
                                            <a:pt x="439" y="11"/>
                                          </a:lnTo>
                                          <a:lnTo>
                                            <a:pt x="471" y="19"/>
                                          </a:lnTo>
                                          <a:lnTo>
                                            <a:pt x="498" y="32"/>
                                          </a:lnTo>
                                          <a:lnTo>
                                            <a:pt x="520" y="43"/>
                                          </a:lnTo>
                                          <a:lnTo>
                                            <a:pt x="545" y="56"/>
                                          </a:lnTo>
                                          <a:lnTo>
                                            <a:pt x="564" y="74"/>
                                          </a:lnTo>
                                          <a:lnTo>
                                            <a:pt x="583" y="93"/>
                                          </a:lnTo>
                                          <a:lnTo>
                                            <a:pt x="598" y="112"/>
                                          </a:lnTo>
                                          <a:lnTo>
                                            <a:pt x="615" y="135"/>
                                          </a:lnTo>
                                          <a:lnTo>
                                            <a:pt x="630" y="157"/>
                                          </a:lnTo>
                                          <a:lnTo>
                                            <a:pt x="639" y="178"/>
                                          </a:lnTo>
                                          <a:lnTo>
                                            <a:pt x="645" y="205"/>
                                          </a:lnTo>
                                          <a:lnTo>
                                            <a:pt x="650" y="230"/>
                                          </a:lnTo>
                                          <a:lnTo>
                                            <a:pt x="653" y="249"/>
                                          </a:lnTo>
                                          <a:lnTo>
                                            <a:pt x="634" y="208"/>
                                          </a:lnTo>
                                          <a:lnTo>
                                            <a:pt x="623" y="188"/>
                                          </a:lnTo>
                                          <a:lnTo>
                                            <a:pt x="610" y="162"/>
                                          </a:lnTo>
                                          <a:lnTo>
                                            <a:pt x="599" y="142"/>
                                          </a:lnTo>
                                          <a:lnTo>
                                            <a:pt x="586" y="125"/>
                                          </a:lnTo>
                                          <a:lnTo>
                                            <a:pt x="571" y="105"/>
                                          </a:lnTo>
                                          <a:lnTo>
                                            <a:pt x="552" y="89"/>
                                          </a:lnTo>
                                          <a:lnTo>
                                            <a:pt x="537" y="75"/>
                                          </a:lnTo>
                                          <a:lnTo>
                                            <a:pt x="521" y="65"/>
                                          </a:lnTo>
                                          <a:lnTo>
                                            <a:pt x="503" y="59"/>
                                          </a:lnTo>
                                          <a:lnTo>
                                            <a:pt x="486" y="51"/>
                                          </a:lnTo>
                                          <a:lnTo>
                                            <a:pt x="464" y="43"/>
                                          </a:lnTo>
                                          <a:lnTo>
                                            <a:pt x="445" y="38"/>
                                          </a:lnTo>
                                          <a:lnTo>
                                            <a:pt x="422" y="32"/>
                                          </a:lnTo>
                                          <a:lnTo>
                                            <a:pt x="397" y="26"/>
                                          </a:lnTo>
                                          <a:lnTo>
                                            <a:pt x="371" y="24"/>
                                          </a:lnTo>
                                          <a:lnTo>
                                            <a:pt x="349" y="22"/>
                                          </a:lnTo>
                                          <a:lnTo>
                                            <a:pt x="331" y="24"/>
                                          </a:lnTo>
                                          <a:lnTo>
                                            <a:pt x="305" y="29"/>
                                          </a:lnTo>
                                          <a:lnTo>
                                            <a:pt x="280" y="35"/>
                                          </a:lnTo>
                                          <a:lnTo>
                                            <a:pt x="260" y="40"/>
                                          </a:lnTo>
                                          <a:lnTo>
                                            <a:pt x="240" y="49"/>
                                          </a:lnTo>
                                          <a:lnTo>
                                            <a:pt x="215" y="61"/>
                                          </a:lnTo>
                                          <a:lnTo>
                                            <a:pt x="199" y="69"/>
                                          </a:lnTo>
                                          <a:lnTo>
                                            <a:pt x="183" y="82"/>
                                          </a:lnTo>
                                          <a:lnTo>
                                            <a:pt x="161" y="99"/>
                                          </a:lnTo>
                                          <a:lnTo>
                                            <a:pt x="140" y="120"/>
                                          </a:lnTo>
                                          <a:lnTo>
                                            <a:pt x="118" y="141"/>
                                          </a:lnTo>
                                          <a:lnTo>
                                            <a:pt x="100" y="164"/>
                                          </a:lnTo>
                                          <a:lnTo>
                                            <a:pt x="82" y="189"/>
                                          </a:lnTo>
                                          <a:lnTo>
                                            <a:pt x="64" y="211"/>
                                          </a:lnTo>
                                          <a:lnTo>
                                            <a:pt x="56" y="225"/>
                                          </a:lnTo>
                                          <a:lnTo>
                                            <a:pt x="51" y="244"/>
                                          </a:lnTo>
                                          <a:lnTo>
                                            <a:pt x="43" y="261"/>
                                          </a:lnTo>
                                          <a:lnTo>
                                            <a:pt x="37" y="274"/>
                                          </a:lnTo>
                                          <a:lnTo>
                                            <a:pt x="40" y="298"/>
                                          </a:lnTo>
                                          <a:lnTo>
                                            <a:pt x="41" y="321"/>
                                          </a:lnTo>
                                          <a:lnTo>
                                            <a:pt x="47" y="336"/>
                                          </a:lnTo>
                                          <a:lnTo>
                                            <a:pt x="55" y="356"/>
                                          </a:lnTo>
                                          <a:lnTo>
                                            <a:pt x="63" y="375"/>
                                          </a:lnTo>
                                          <a:lnTo>
                                            <a:pt x="72" y="393"/>
                                          </a:lnTo>
                                          <a:lnTo>
                                            <a:pt x="91" y="415"/>
                                          </a:lnTo>
                                          <a:lnTo>
                                            <a:pt x="112" y="439"/>
                                          </a:lnTo>
                                          <a:lnTo>
                                            <a:pt x="133" y="463"/>
                                          </a:lnTo>
                                          <a:lnTo>
                                            <a:pt x="149" y="484"/>
                                          </a:lnTo>
                                          <a:lnTo>
                                            <a:pt x="163" y="502"/>
                                          </a:lnTo>
                                          <a:lnTo>
                                            <a:pt x="176" y="517"/>
                                          </a:lnTo>
                                          <a:lnTo>
                                            <a:pt x="184" y="529"/>
                                          </a:lnTo>
                                          <a:lnTo>
                                            <a:pt x="194" y="533"/>
                                          </a:lnTo>
                                          <a:lnTo>
                                            <a:pt x="208" y="536"/>
                                          </a:lnTo>
                                          <a:lnTo>
                                            <a:pt x="225" y="540"/>
                                          </a:lnTo>
                                          <a:lnTo>
                                            <a:pt x="242" y="545"/>
                                          </a:lnTo>
                                          <a:lnTo>
                                            <a:pt x="256" y="553"/>
                                          </a:lnTo>
                                          <a:lnTo>
                                            <a:pt x="268" y="561"/>
                                          </a:lnTo>
                                          <a:lnTo>
                                            <a:pt x="253" y="564"/>
                                          </a:lnTo>
                                          <a:lnTo>
                                            <a:pt x="231" y="566"/>
                                          </a:lnTo>
                                          <a:lnTo>
                                            <a:pt x="210" y="567"/>
                                          </a:lnTo>
                                          <a:lnTo>
                                            <a:pt x="196" y="563"/>
                                          </a:lnTo>
                                          <a:lnTo>
                                            <a:pt x="181" y="556"/>
                                          </a:lnTo>
                                          <a:lnTo>
                                            <a:pt x="162" y="548"/>
                                          </a:lnTo>
                                          <a:lnTo>
                                            <a:pt x="152" y="538"/>
                                          </a:lnTo>
                                          <a:lnTo>
                                            <a:pt x="141" y="522"/>
                                          </a:lnTo>
                                          <a:lnTo>
                                            <a:pt x="129" y="503"/>
                                          </a:lnTo>
                                          <a:lnTo>
                                            <a:pt x="118" y="488"/>
                                          </a:lnTo>
                                          <a:lnTo>
                                            <a:pt x="98" y="466"/>
                                          </a:lnTo>
                                          <a:lnTo>
                                            <a:pt x="83" y="448"/>
                                          </a:lnTo>
                                          <a:lnTo>
                                            <a:pt x="61" y="426"/>
                                          </a:lnTo>
                                          <a:lnTo>
                                            <a:pt x="44" y="410"/>
                                          </a:lnTo>
                                          <a:lnTo>
                                            <a:pt x="33" y="398"/>
                                          </a:lnTo>
                                          <a:lnTo>
                                            <a:pt x="26" y="383"/>
                                          </a:lnTo>
                                          <a:lnTo>
                                            <a:pt x="18" y="362"/>
                                          </a:lnTo>
                                          <a:lnTo>
                                            <a:pt x="9" y="338"/>
                                          </a:lnTo>
                                          <a:lnTo>
                                            <a:pt x="4" y="314"/>
                                          </a:lnTo>
                                          <a:lnTo>
                                            <a:pt x="0" y="287"/>
                                          </a:lnTo>
                                          <a:lnTo>
                                            <a:pt x="2" y="269"/>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4997" name="Freeform 53">
                                  <a:extLst>
                                    <a:ext uri="{FF2B5EF4-FFF2-40B4-BE49-F238E27FC236}">
                                      <a16:creationId xmlns:a16="http://schemas.microsoft.com/office/drawing/2014/main" id="{B367D51A-F308-4EA1-80C4-E55BDA81F0F0}"/>
                                    </a:ext>
                                  </a:extLst>
                                </p:cNvPr>
                                <p:cNvSpPr>
                                  <a:spLocks/>
                                </p:cNvSpPr>
                                <p:nvPr/>
                              </p:nvSpPr>
                              <p:spPr bwMode="auto">
                                <a:xfrm>
                                  <a:off x="2240" y="1768"/>
                                  <a:ext cx="78" cy="101"/>
                                </a:xfrm>
                                <a:custGeom>
                                  <a:avLst/>
                                  <a:gdLst>
                                    <a:gd name="T0" fmla="*/ 4 w 391"/>
                                    <a:gd name="T1" fmla="*/ 3 h 501"/>
                                    <a:gd name="T2" fmla="*/ 5 w 391"/>
                                    <a:gd name="T3" fmla="*/ 2 h 501"/>
                                    <a:gd name="T4" fmla="*/ 6 w 391"/>
                                    <a:gd name="T5" fmla="*/ 1 h 501"/>
                                    <a:gd name="T6" fmla="*/ 7 w 391"/>
                                    <a:gd name="T7" fmla="*/ 0 h 501"/>
                                    <a:gd name="T8" fmla="*/ 8 w 391"/>
                                    <a:gd name="T9" fmla="*/ 0 h 501"/>
                                    <a:gd name="T10" fmla="*/ 9 w 391"/>
                                    <a:gd name="T11" fmla="*/ 0 h 501"/>
                                    <a:gd name="T12" fmla="*/ 9 w 391"/>
                                    <a:gd name="T13" fmla="*/ 0 h 501"/>
                                    <a:gd name="T14" fmla="*/ 10 w 391"/>
                                    <a:gd name="T15" fmla="*/ 1 h 501"/>
                                    <a:gd name="T16" fmla="*/ 10 w 391"/>
                                    <a:gd name="T17" fmla="*/ 1 h 501"/>
                                    <a:gd name="T18" fmla="*/ 10 w 391"/>
                                    <a:gd name="T19" fmla="*/ 2 h 501"/>
                                    <a:gd name="T20" fmla="*/ 10 w 391"/>
                                    <a:gd name="T21" fmla="*/ 4 h 501"/>
                                    <a:gd name="T22" fmla="*/ 10 w 391"/>
                                    <a:gd name="T23" fmla="*/ 5 h 501"/>
                                    <a:gd name="T24" fmla="*/ 11 w 391"/>
                                    <a:gd name="T25" fmla="*/ 7 h 501"/>
                                    <a:gd name="T26" fmla="*/ 11 w 391"/>
                                    <a:gd name="T27" fmla="*/ 8 h 501"/>
                                    <a:gd name="T28" fmla="*/ 12 w 391"/>
                                    <a:gd name="T29" fmla="*/ 10 h 501"/>
                                    <a:gd name="T30" fmla="*/ 13 w 391"/>
                                    <a:gd name="T31" fmla="*/ 11 h 501"/>
                                    <a:gd name="T32" fmla="*/ 14 w 391"/>
                                    <a:gd name="T33" fmla="*/ 13 h 501"/>
                                    <a:gd name="T34" fmla="*/ 15 w 391"/>
                                    <a:gd name="T35" fmla="*/ 15 h 501"/>
                                    <a:gd name="T36" fmla="*/ 15 w 391"/>
                                    <a:gd name="T37" fmla="*/ 17 h 501"/>
                                    <a:gd name="T38" fmla="*/ 16 w 391"/>
                                    <a:gd name="T39" fmla="*/ 18 h 501"/>
                                    <a:gd name="T40" fmla="*/ 16 w 391"/>
                                    <a:gd name="T41" fmla="*/ 19 h 501"/>
                                    <a:gd name="T42" fmla="*/ 15 w 391"/>
                                    <a:gd name="T43" fmla="*/ 20 h 501"/>
                                    <a:gd name="T44" fmla="*/ 15 w 391"/>
                                    <a:gd name="T45" fmla="*/ 20 h 501"/>
                                    <a:gd name="T46" fmla="*/ 14 w 391"/>
                                    <a:gd name="T47" fmla="*/ 20 h 501"/>
                                    <a:gd name="T48" fmla="*/ 13 w 391"/>
                                    <a:gd name="T49" fmla="*/ 20 h 501"/>
                                    <a:gd name="T50" fmla="*/ 12 w 391"/>
                                    <a:gd name="T51" fmla="*/ 20 h 501"/>
                                    <a:gd name="T52" fmla="*/ 11 w 391"/>
                                    <a:gd name="T53" fmla="*/ 19 h 501"/>
                                    <a:gd name="T54" fmla="*/ 10 w 391"/>
                                    <a:gd name="T55" fmla="*/ 18 h 501"/>
                                    <a:gd name="T56" fmla="*/ 9 w 391"/>
                                    <a:gd name="T57" fmla="*/ 17 h 501"/>
                                    <a:gd name="T58" fmla="*/ 8 w 391"/>
                                    <a:gd name="T59" fmla="*/ 15 h 501"/>
                                    <a:gd name="T60" fmla="*/ 7 w 391"/>
                                    <a:gd name="T61" fmla="*/ 14 h 501"/>
                                    <a:gd name="T62" fmla="*/ 6 w 391"/>
                                    <a:gd name="T63" fmla="*/ 13 h 501"/>
                                    <a:gd name="T64" fmla="*/ 4 w 391"/>
                                    <a:gd name="T65" fmla="*/ 12 h 501"/>
                                    <a:gd name="T66" fmla="*/ 4 w 391"/>
                                    <a:gd name="T67" fmla="*/ 10 h 501"/>
                                    <a:gd name="T68" fmla="*/ 3 w 391"/>
                                    <a:gd name="T69" fmla="*/ 9 h 501"/>
                                    <a:gd name="T70" fmla="*/ 1 w 391"/>
                                    <a:gd name="T71" fmla="*/ 7 h 501"/>
                                    <a:gd name="T72" fmla="*/ 1 w 391"/>
                                    <a:gd name="T73" fmla="*/ 7 h 501"/>
                                    <a:gd name="T74" fmla="*/ 0 w 391"/>
                                    <a:gd name="T75" fmla="*/ 6 h 501"/>
                                    <a:gd name="T76" fmla="*/ 0 w 391"/>
                                    <a:gd name="T77" fmla="*/ 5 h 501"/>
                                    <a:gd name="T78" fmla="*/ 0 w 391"/>
                                    <a:gd name="T79" fmla="*/ 4 h 501"/>
                                    <a:gd name="T80" fmla="*/ 1 w 391"/>
                                    <a:gd name="T81" fmla="*/ 4 h 501"/>
                                    <a:gd name="T82" fmla="*/ 1 w 391"/>
                                    <a:gd name="T83" fmla="*/ 3 h 501"/>
                                    <a:gd name="T84" fmla="*/ 2 w 391"/>
                                    <a:gd name="T85" fmla="*/ 3 h 501"/>
                                    <a:gd name="T86" fmla="*/ 3 w 391"/>
                                    <a:gd name="T87" fmla="*/ 3 h 501"/>
                                    <a:gd name="T88" fmla="*/ 4 w 391"/>
                                    <a:gd name="T89" fmla="*/ 3 h 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01"/>
                                    <a:gd name="T137" fmla="*/ 391 w 391"/>
                                    <a:gd name="T138" fmla="*/ 501 h 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01">
                                      <a:moveTo>
                                        <a:pt x="103" y="64"/>
                                      </a:moveTo>
                                      <a:lnTo>
                                        <a:pt x="132" y="49"/>
                                      </a:lnTo>
                                      <a:lnTo>
                                        <a:pt x="152" y="31"/>
                                      </a:lnTo>
                                      <a:lnTo>
                                        <a:pt x="178" y="12"/>
                                      </a:lnTo>
                                      <a:lnTo>
                                        <a:pt x="198" y="3"/>
                                      </a:lnTo>
                                      <a:lnTo>
                                        <a:pt x="217" y="0"/>
                                      </a:lnTo>
                                      <a:lnTo>
                                        <a:pt x="229" y="3"/>
                                      </a:lnTo>
                                      <a:lnTo>
                                        <a:pt x="241" y="13"/>
                                      </a:lnTo>
                                      <a:lnTo>
                                        <a:pt x="249" y="31"/>
                                      </a:lnTo>
                                      <a:lnTo>
                                        <a:pt x="259" y="62"/>
                                      </a:lnTo>
                                      <a:lnTo>
                                        <a:pt x="262" y="95"/>
                                      </a:lnTo>
                                      <a:lnTo>
                                        <a:pt x="263" y="131"/>
                                      </a:lnTo>
                                      <a:lnTo>
                                        <a:pt x="269" y="165"/>
                                      </a:lnTo>
                                      <a:lnTo>
                                        <a:pt x="283" y="197"/>
                                      </a:lnTo>
                                      <a:lnTo>
                                        <a:pt x="301" y="237"/>
                                      </a:lnTo>
                                      <a:lnTo>
                                        <a:pt x="319" y="277"/>
                                      </a:lnTo>
                                      <a:lnTo>
                                        <a:pt x="340" y="319"/>
                                      </a:lnTo>
                                      <a:lnTo>
                                        <a:pt x="365" y="368"/>
                                      </a:lnTo>
                                      <a:lnTo>
                                        <a:pt x="383" y="409"/>
                                      </a:lnTo>
                                      <a:lnTo>
                                        <a:pt x="391" y="434"/>
                                      </a:lnTo>
                                      <a:lnTo>
                                        <a:pt x="391" y="458"/>
                                      </a:lnTo>
                                      <a:lnTo>
                                        <a:pt x="384" y="480"/>
                                      </a:lnTo>
                                      <a:lnTo>
                                        <a:pt x="371" y="494"/>
                                      </a:lnTo>
                                      <a:lnTo>
                                        <a:pt x="350" y="501"/>
                                      </a:lnTo>
                                      <a:lnTo>
                                        <a:pt x="326" y="498"/>
                                      </a:lnTo>
                                      <a:lnTo>
                                        <a:pt x="298" y="490"/>
                                      </a:lnTo>
                                      <a:lnTo>
                                        <a:pt x="274" y="468"/>
                                      </a:lnTo>
                                      <a:lnTo>
                                        <a:pt x="249" y="446"/>
                                      </a:lnTo>
                                      <a:lnTo>
                                        <a:pt x="227" y="416"/>
                                      </a:lnTo>
                                      <a:lnTo>
                                        <a:pt x="198" y="378"/>
                                      </a:lnTo>
                                      <a:lnTo>
                                        <a:pt x="177" y="346"/>
                                      </a:lnTo>
                                      <a:lnTo>
                                        <a:pt x="143" y="317"/>
                                      </a:lnTo>
                                      <a:lnTo>
                                        <a:pt x="112" y="288"/>
                                      </a:lnTo>
                                      <a:lnTo>
                                        <a:pt x="89" y="259"/>
                                      </a:lnTo>
                                      <a:lnTo>
                                        <a:pt x="64" y="222"/>
                                      </a:lnTo>
                                      <a:lnTo>
                                        <a:pt x="35" y="186"/>
                                      </a:lnTo>
                                      <a:lnTo>
                                        <a:pt x="15" y="163"/>
                                      </a:lnTo>
                                      <a:lnTo>
                                        <a:pt x="3" y="143"/>
                                      </a:lnTo>
                                      <a:lnTo>
                                        <a:pt x="0" y="125"/>
                                      </a:lnTo>
                                      <a:lnTo>
                                        <a:pt x="4" y="102"/>
                                      </a:lnTo>
                                      <a:lnTo>
                                        <a:pt x="16" y="87"/>
                                      </a:lnTo>
                                      <a:lnTo>
                                        <a:pt x="34" y="80"/>
                                      </a:lnTo>
                                      <a:lnTo>
                                        <a:pt x="55" y="74"/>
                                      </a:lnTo>
                                      <a:lnTo>
                                        <a:pt x="80" y="68"/>
                                      </a:lnTo>
                                      <a:lnTo>
                                        <a:pt x="103"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991" name="Group 54">
                                <a:extLst>
                                  <a:ext uri="{FF2B5EF4-FFF2-40B4-BE49-F238E27FC236}">
                                    <a16:creationId xmlns:a16="http://schemas.microsoft.com/office/drawing/2014/main" id="{46F5B7FF-DD8C-4A7D-9384-B0893613362F}"/>
                                  </a:ext>
                                </a:extLst>
                              </p:cNvPr>
                              <p:cNvGrpSpPr>
                                <a:grpSpLocks/>
                              </p:cNvGrpSpPr>
                              <p:nvPr/>
                            </p:nvGrpSpPr>
                            <p:grpSpPr bwMode="auto">
                              <a:xfrm>
                                <a:off x="2162" y="1678"/>
                                <a:ext cx="108" cy="94"/>
                                <a:chOff x="2162" y="1678"/>
                                <a:chExt cx="108" cy="94"/>
                              </a:xfrm>
                            </p:grpSpPr>
                            <p:sp>
                              <p:nvSpPr>
                                <p:cNvPr id="64992" name="Freeform 55">
                                  <a:extLst>
                                    <a:ext uri="{FF2B5EF4-FFF2-40B4-BE49-F238E27FC236}">
                                      <a16:creationId xmlns:a16="http://schemas.microsoft.com/office/drawing/2014/main" id="{757F4245-48F3-4E5E-A9EF-96072D7BA329}"/>
                                    </a:ext>
                                  </a:extLst>
                                </p:cNvPr>
                                <p:cNvSpPr>
                                  <a:spLocks/>
                                </p:cNvSpPr>
                                <p:nvPr/>
                              </p:nvSpPr>
                              <p:spPr bwMode="auto">
                                <a:xfrm>
                                  <a:off x="2162" y="1678"/>
                                  <a:ext cx="108" cy="94"/>
                                </a:xfrm>
                                <a:custGeom>
                                  <a:avLst/>
                                  <a:gdLst>
                                    <a:gd name="T0" fmla="*/ 0 w 541"/>
                                    <a:gd name="T1" fmla="*/ 8 h 470"/>
                                    <a:gd name="T2" fmla="*/ 1 w 541"/>
                                    <a:gd name="T3" fmla="*/ 7 h 470"/>
                                    <a:gd name="T4" fmla="*/ 2 w 541"/>
                                    <a:gd name="T5" fmla="*/ 6 h 470"/>
                                    <a:gd name="T6" fmla="*/ 3 w 541"/>
                                    <a:gd name="T7" fmla="*/ 5 h 470"/>
                                    <a:gd name="T8" fmla="*/ 4 w 541"/>
                                    <a:gd name="T9" fmla="*/ 3 h 470"/>
                                    <a:gd name="T10" fmla="*/ 5 w 541"/>
                                    <a:gd name="T11" fmla="*/ 2 h 470"/>
                                    <a:gd name="T12" fmla="*/ 7 w 541"/>
                                    <a:gd name="T13" fmla="*/ 1 h 470"/>
                                    <a:gd name="T14" fmla="*/ 9 w 541"/>
                                    <a:gd name="T15" fmla="*/ 0 h 470"/>
                                    <a:gd name="T16" fmla="*/ 11 w 541"/>
                                    <a:gd name="T17" fmla="*/ 0 h 470"/>
                                    <a:gd name="T18" fmla="*/ 13 w 541"/>
                                    <a:gd name="T19" fmla="*/ 0 h 470"/>
                                    <a:gd name="T20" fmla="*/ 14 w 541"/>
                                    <a:gd name="T21" fmla="*/ 0 h 470"/>
                                    <a:gd name="T22" fmla="*/ 16 w 541"/>
                                    <a:gd name="T23" fmla="*/ 1 h 470"/>
                                    <a:gd name="T24" fmla="*/ 18 w 541"/>
                                    <a:gd name="T25" fmla="*/ 2 h 470"/>
                                    <a:gd name="T26" fmla="*/ 19 w 541"/>
                                    <a:gd name="T27" fmla="*/ 3 h 470"/>
                                    <a:gd name="T28" fmla="*/ 20 w 541"/>
                                    <a:gd name="T29" fmla="*/ 4 h 470"/>
                                    <a:gd name="T30" fmla="*/ 21 w 541"/>
                                    <a:gd name="T31" fmla="*/ 6 h 470"/>
                                    <a:gd name="T32" fmla="*/ 22 w 541"/>
                                    <a:gd name="T33" fmla="*/ 8 h 470"/>
                                    <a:gd name="T34" fmla="*/ 22 w 541"/>
                                    <a:gd name="T35" fmla="*/ 9 h 470"/>
                                    <a:gd name="T36" fmla="*/ 21 w 541"/>
                                    <a:gd name="T37" fmla="*/ 10 h 470"/>
                                    <a:gd name="T38" fmla="*/ 20 w 541"/>
                                    <a:gd name="T39" fmla="*/ 12 h 470"/>
                                    <a:gd name="T40" fmla="*/ 20 w 541"/>
                                    <a:gd name="T41" fmla="*/ 14 h 470"/>
                                    <a:gd name="T42" fmla="*/ 19 w 541"/>
                                    <a:gd name="T43" fmla="*/ 15 h 470"/>
                                    <a:gd name="T44" fmla="*/ 19 w 541"/>
                                    <a:gd name="T45" fmla="*/ 16 h 470"/>
                                    <a:gd name="T46" fmla="*/ 16 w 541"/>
                                    <a:gd name="T47" fmla="*/ 18 h 470"/>
                                    <a:gd name="T48" fmla="*/ 15 w 541"/>
                                    <a:gd name="T49" fmla="*/ 17 h 470"/>
                                    <a:gd name="T50" fmla="*/ 15 w 541"/>
                                    <a:gd name="T51" fmla="*/ 16 h 470"/>
                                    <a:gd name="T52" fmla="*/ 13 w 541"/>
                                    <a:gd name="T53" fmla="*/ 16 h 470"/>
                                    <a:gd name="T54" fmla="*/ 11 w 541"/>
                                    <a:gd name="T55" fmla="*/ 17 h 470"/>
                                    <a:gd name="T56" fmla="*/ 10 w 541"/>
                                    <a:gd name="T57" fmla="*/ 17 h 470"/>
                                    <a:gd name="T58" fmla="*/ 9 w 541"/>
                                    <a:gd name="T59" fmla="*/ 19 h 470"/>
                                    <a:gd name="T60" fmla="*/ 8 w 541"/>
                                    <a:gd name="T61" fmla="*/ 19 h 470"/>
                                    <a:gd name="T62" fmla="*/ 7 w 541"/>
                                    <a:gd name="T63" fmla="*/ 19 h 470"/>
                                    <a:gd name="T64" fmla="*/ 5 w 541"/>
                                    <a:gd name="T65" fmla="*/ 18 h 470"/>
                                    <a:gd name="T66" fmla="*/ 5 w 541"/>
                                    <a:gd name="T67" fmla="*/ 17 h 470"/>
                                    <a:gd name="T68" fmla="*/ 4 w 541"/>
                                    <a:gd name="T69" fmla="*/ 16 h 470"/>
                                    <a:gd name="T70" fmla="*/ 3 w 541"/>
                                    <a:gd name="T71" fmla="*/ 15 h 470"/>
                                    <a:gd name="T72" fmla="*/ 1 w 541"/>
                                    <a:gd name="T73" fmla="*/ 14 h 470"/>
                                    <a:gd name="T74" fmla="*/ 1 w 541"/>
                                    <a:gd name="T75" fmla="*/ 13 h 470"/>
                                    <a:gd name="T76" fmla="*/ 0 w 541"/>
                                    <a:gd name="T77" fmla="*/ 11 h 470"/>
                                    <a:gd name="T78" fmla="*/ 0 w 541"/>
                                    <a:gd name="T79" fmla="*/ 10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470"/>
                                    <a:gd name="T122" fmla="*/ 541 w 541"/>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470">
                                      <a:moveTo>
                                        <a:pt x="1" y="223"/>
                                      </a:moveTo>
                                      <a:lnTo>
                                        <a:pt x="7" y="204"/>
                                      </a:lnTo>
                                      <a:lnTo>
                                        <a:pt x="16" y="188"/>
                                      </a:lnTo>
                                      <a:lnTo>
                                        <a:pt x="25" y="169"/>
                                      </a:lnTo>
                                      <a:lnTo>
                                        <a:pt x="36" y="157"/>
                                      </a:lnTo>
                                      <a:lnTo>
                                        <a:pt x="47" y="147"/>
                                      </a:lnTo>
                                      <a:lnTo>
                                        <a:pt x="62" y="131"/>
                                      </a:lnTo>
                                      <a:lnTo>
                                        <a:pt x="79" y="114"/>
                                      </a:lnTo>
                                      <a:lnTo>
                                        <a:pt x="91" y="96"/>
                                      </a:lnTo>
                                      <a:lnTo>
                                        <a:pt x="104" y="79"/>
                                      </a:lnTo>
                                      <a:lnTo>
                                        <a:pt x="119" y="66"/>
                                      </a:lnTo>
                                      <a:lnTo>
                                        <a:pt x="135" y="51"/>
                                      </a:lnTo>
                                      <a:lnTo>
                                        <a:pt x="152" y="38"/>
                                      </a:lnTo>
                                      <a:lnTo>
                                        <a:pt x="169" y="27"/>
                                      </a:lnTo>
                                      <a:lnTo>
                                        <a:pt x="190" y="17"/>
                                      </a:lnTo>
                                      <a:lnTo>
                                        <a:pt x="214" y="8"/>
                                      </a:lnTo>
                                      <a:lnTo>
                                        <a:pt x="239" y="3"/>
                                      </a:lnTo>
                                      <a:lnTo>
                                        <a:pt x="268" y="0"/>
                                      </a:lnTo>
                                      <a:lnTo>
                                        <a:pt x="297" y="0"/>
                                      </a:lnTo>
                                      <a:lnTo>
                                        <a:pt x="319" y="1"/>
                                      </a:lnTo>
                                      <a:lnTo>
                                        <a:pt x="342" y="4"/>
                                      </a:lnTo>
                                      <a:lnTo>
                                        <a:pt x="363" y="8"/>
                                      </a:lnTo>
                                      <a:lnTo>
                                        <a:pt x="391" y="15"/>
                                      </a:lnTo>
                                      <a:lnTo>
                                        <a:pt x="412" y="25"/>
                                      </a:lnTo>
                                      <a:lnTo>
                                        <a:pt x="431" y="34"/>
                                      </a:lnTo>
                                      <a:lnTo>
                                        <a:pt x="451" y="45"/>
                                      </a:lnTo>
                                      <a:lnTo>
                                        <a:pt x="468" y="61"/>
                                      </a:lnTo>
                                      <a:lnTo>
                                        <a:pt x="483" y="77"/>
                                      </a:lnTo>
                                      <a:lnTo>
                                        <a:pt x="496" y="93"/>
                                      </a:lnTo>
                                      <a:lnTo>
                                        <a:pt x="510" y="112"/>
                                      </a:lnTo>
                                      <a:lnTo>
                                        <a:pt x="522" y="129"/>
                                      </a:lnTo>
                                      <a:lnTo>
                                        <a:pt x="530" y="148"/>
                                      </a:lnTo>
                                      <a:lnTo>
                                        <a:pt x="535" y="169"/>
                                      </a:lnTo>
                                      <a:lnTo>
                                        <a:pt x="539" y="190"/>
                                      </a:lnTo>
                                      <a:lnTo>
                                        <a:pt x="541" y="206"/>
                                      </a:lnTo>
                                      <a:lnTo>
                                        <a:pt x="541" y="224"/>
                                      </a:lnTo>
                                      <a:lnTo>
                                        <a:pt x="536" y="236"/>
                                      </a:lnTo>
                                      <a:lnTo>
                                        <a:pt x="528" y="257"/>
                                      </a:lnTo>
                                      <a:lnTo>
                                        <a:pt x="516" y="281"/>
                                      </a:lnTo>
                                      <a:lnTo>
                                        <a:pt x="506" y="303"/>
                                      </a:lnTo>
                                      <a:lnTo>
                                        <a:pt x="497" y="320"/>
                                      </a:lnTo>
                                      <a:lnTo>
                                        <a:pt x="491" y="340"/>
                                      </a:lnTo>
                                      <a:lnTo>
                                        <a:pt x="485" y="358"/>
                                      </a:lnTo>
                                      <a:lnTo>
                                        <a:pt x="480" y="376"/>
                                      </a:lnTo>
                                      <a:lnTo>
                                        <a:pt x="477" y="385"/>
                                      </a:lnTo>
                                      <a:lnTo>
                                        <a:pt x="476" y="399"/>
                                      </a:lnTo>
                                      <a:lnTo>
                                        <a:pt x="475" y="421"/>
                                      </a:lnTo>
                                      <a:lnTo>
                                        <a:pt x="389" y="441"/>
                                      </a:lnTo>
                                      <a:lnTo>
                                        <a:pt x="387" y="427"/>
                                      </a:lnTo>
                                      <a:lnTo>
                                        <a:pt x="384" y="417"/>
                                      </a:lnTo>
                                      <a:lnTo>
                                        <a:pt x="379" y="409"/>
                                      </a:lnTo>
                                      <a:lnTo>
                                        <a:pt x="368" y="404"/>
                                      </a:lnTo>
                                      <a:lnTo>
                                        <a:pt x="350" y="407"/>
                                      </a:lnTo>
                                      <a:lnTo>
                                        <a:pt x="330" y="410"/>
                                      </a:lnTo>
                                      <a:lnTo>
                                        <a:pt x="306" y="416"/>
                                      </a:lnTo>
                                      <a:lnTo>
                                        <a:pt x="283" y="422"/>
                                      </a:lnTo>
                                      <a:lnTo>
                                        <a:pt x="271" y="426"/>
                                      </a:lnTo>
                                      <a:lnTo>
                                        <a:pt x="258" y="436"/>
                                      </a:lnTo>
                                      <a:lnTo>
                                        <a:pt x="243" y="448"/>
                                      </a:lnTo>
                                      <a:lnTo>
                                        <a:pt x="222" y="465"/>
                                      </a:lnTo>
                                      <a:lnTo>
                                        <a:pt x="210" y="468"/>
                                      </a:lnTo>
                                      <a:lnTo>
                                        <a:pt x="191" y="470"/>
                                      </a:lnTo>
                                      <a:lnTo>
                                        <a:pt x="173" y="470"/>
                                      </a:lnTo>
                                      <a:lnTo>
                                        <a:pt x="163" y="467"/>
                                      </a:lnTo>
                                      <a:lnTo>
                                        <a:pt x="150" y="461"/>
                                      </a:lnTo>
                                      <a:lnTo>
                                        <a:pt x="134" y="455"/>
                                      </a:lnTo>
                                      <a:lnTo>
                                        <a:pt x="126" y="446"/>
                                      </a:lnTo>
                                      <a:lnTo>
                                        <a:pt x="117" y="433"/>
                                      </a:lnTo>
                                      <a:lnTo>
                                        <a:pt x="107" y="418"/>
                                      </a:lnTo>
                                      <a:lnTo>
                                        <a:pt x="98" y="404"/>
                                      </a:lnTo>
                                      <a:lnTo>
                                        <a:pt x="81" y="387"/>
                                      </a:lnTo>
                                      <a:lnTo>
                                        <a:pt x="69" y="371"/>
                                      </a:lnTo>
                                      <a:lnTo>
                                        <a:pt x="49" y="354"/>
                                      </a:lnTo>
                                      <a:lnTo>
                                        <a:pt x="35" y="340"/>
                                      </a:lnTo>
                                      <a:lnTo>
                                        <a:pt x="26" y="329"/>
                                      </a:lnTo>
                                      <a:lnTo>
                                        <a:pt x="21" y="319"/>
                                      </a:lnTo>
                                      <a:lnTo>
                                        <a:pt x="14" y="301"/>
                                      </a:lnTo>
                                      <a:lnTo>
                                        <a:pt x="6" y="280"/>
                                      </a:lnTo>
                                      <a:lnTo>
                                        <a:pt x="2" y="260"/>
                                      </a:lnTo>
                                      <a:lnTo>
                                        <a:pt x="0" y="238"/>
                                      </a:lnTo>
                                      <a:lnTo>
                                        <a:pt x="1" y="223"/>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93" name="Freeform 56">
                                  <a:extLst>
                                    <a:ext uri="{FF2B5EF4-FFF2-40B4-BE49-F238E27FC236}">
                                      <a16:creationId xmlns:a16="http://schemas.microsoft.com/office/drawing/2014/main" id="{CA22280A-716C-4A81-9CAD-B313CC344BD3}"/>
                                    </a:ext>
                                  </a:extLst>
                                </p:cNvPr>
                                <p:cNvSpPr>
                                  <a:spLocks/>
                                </p:cNvSpPr>
                                <p:nvPr/>
                              </p:nvSpPr>
                              <p:spPr bwMode="auto">
                                <a:xfrm>
                                  <a:off x="2169" y="1685"/>
                                  <a:ext cx="99" cy="85"/>
                                </a:xfrm>
                                <a:custGeom>
                                  <a:avLst/>
                                  <a:gdLst>
                                    <a:gd name="T0" fmla="*/ 0 w 492"/>
                                    <a:gd name="T1" fmla="*/ 7 h 428"/>
                                    <a:gd name="T2" fmla="*/ 1 w 492"/>
                                    <a:gd name="T3" fmla="*/ 6 h 428"/>
                                    <a:gd name="T4" fmla="*/ 2 w 492"/>
                                    <a:gd name="T5" fmla="*/ 5 h 428"/>
                                    <a:gd name="T6" fmla="*/ 3 w 492"/>
                                    <a:gd name="T7" fmla="*/ 4 h 428"/>
                                    <a:gd name="T8" fmla="*/ 4 w 492"/>
                                    <a:gd name="T9" fmla="*/ 3 h 428"/>
                                    <a:gd name="T10" fmla="*/ 5 w 492"/>
                                    <a:gd name="T11" fmla="*/ 2 h 428"/>
                                    <a:gd name="T12" fmla="*/ 6 w 492"/>
                                    <a:gd name="T13" fmla="*/ 1 h 428"/>
                                    <a:gd name="T14" fmla="*/ 8 w 492"/>
                                    <a:gd name="T15" fmla="*/ 0 h 428"/>
                                    <a:gd name="T16" fmla="*/ 10 w 492"/>
                                    <a:gd name="T17" fmla="*/ 0 h 428"/>
                                    <a:gd name="T18" fmla="*/ 12 w 492"/>
                                    <a:gd name="T19" fmla="*/ 0 h 428"/>
                                    <a:gd name="T20" fmla="*/ 13 w 492"/>
                                    <a:gd name="T21" fmla="*/ 0 h 428"/>
                                    <a:gd name="T22" fmla="*/ 15 w 492"/>
                                    <a:gd name="T23" fmla="*/ 1 h 428"/>
                                    <a:gd name="T24" fmla="*/ 17 w 492"/>
                                    <a:gd name="T25" fmla="*/ 2 h 428"/>
                                    <a:gd name="T26" fmla="*/ 18 w 492"/>
                                    <a:gd name="T27" fmla="*/ 3 h 428"/>
                                    <a:gd name="T28" fmla="*/ 19 w 492"/>
                                    <a:gd name="T29" fmla="*/ 4 h 428"/>
                                    <a:gd name="T30" fmla="*/ 20 w 492"/>
                                    <a:gd name="T31" fmla="*/ 5 h 428"/>
                                    <a:gd name="T32" fmla="*/ 20 w 492"/>
                                    <a:gd name="T33" fmla="*/ 7 h 428"/>
                                    <a:gd name="T34" fmla="*/ 20 w 492"/>
                                    <a:gd name="T35" fmla="*/ 8 h 428"/>
                                    <a:gd name="T36" fmla="*/ 20 w 492"/>
                                    <a:gd name="T37" fmla="*/ 9 h 428"/>
                                    <a:gd name="T38" fmla="*/ 19 w 492"/>
                                    <a:gd name="T39" fmla="*/ 11 h 428"/>
                                    <a:gd name="T40" fmla="*/ 18 w 492"/>
                                    <a:gd name="T41" fmla="*/ 12 h 428"/>
                                    <a:gd name="T42" fmla="*/ 18 w 492"/>
                                    <a:gd name="T43" fmla="*/ 14 h 428"/>
                                    <a:gd name="T44" fmla="*/ 18 w 492"/>
                                    <a:gd name="T45" fmla="*/ 14 h 428"/>
                                    <a:gd name="T46" fmla="*/ 14 w 492"/>
                                    <a:gd name="T47" fmla="*/ 16 h 428"/>
                                    <a:gd name="T48" fmla="*/ 14 w 492"/>
                                    <a:gd name="T49" fmla="*/ 15 h 428"/>
                                    <a:gd name="T50" fmla="*/ 13 w 492"/>
                                    <a:gd name="T51" fmla="*/ 14 h 428"/>
                                    <a:gd name="T52" fmla="*/ 12 w 492"/>
                                    <a:gd name="T53" fmla="*/ 15 h 428"/>
                                    <a:gd name="T54" fmla="*/ 10 w 492"/>
                                    <a:gd name="T55" fmla="*/ 15 h 428"/>
                                    <a:gd name="T56" fmla="*/ 9 w 492"/>
                                    <a:gd name="T57" fmla="*/ 16 h 428"/>
                                    <a:gd name="T58" fmla="*/ 8 w 492"/>
                                    <a:gd name="T59" fmla="*/ 17 h 428"/>
                                    <a:gd name="T60" fmla="*/ 7 w 492"/>
                                    <a:gd name="T61" fmla="*/ 17 h 428"/>
                                    <a:gd name="T62" fmla="*/ 6 w 492"/>
                                    <a:gd name="T63" fmla="*/ 17 h 428"/>
                                    <a:gd name="T64" fmla="*/ 5 w 492"/>
                                    <a:gd name="T65" fmla="*/ 16 h 428"/>
                                    <a:gd name="T66" fmla="*/ 4 w 492"/>
                                    <a:gd name="T67" fmla="*/ 15 h 428"/>
                                    <a:gd name="T68" fmla="*/ 4 w 492"/>
                                    <a:gd name="T69" fmla="*/ 14 h 428"/>
                                    <a:gd name="T70" fmla="*/ 2 w 492"/>
                                    <a:gd name="T71" fmla="*/ 13 h 428"/>
                                    <a:gd name="T72" fmla="*/ 1 w 492"/>
                                    <a:gd name="T73" fmla="*/ 12 h 428"/>
                                    <a:gd name="T74" fmla="*/ 1 w 492"/>
                                    <a:gd name="T75" fmla="*/ 12 h 428"/>
                                    <a:gd name="T76" fmla="*/ 0 w 492"/>
                                    <a:gd name="T77" fmla="*/ 10 h 428"/>
                                    <a:gd name="T78" fmla="*/ 0 w 492"/>
                                    <a:gd name="T79" fmla="*/ 9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2"/>
                                    <a:gd name="T121" fmla="*/ 0 h 428"/>
                                    <a:gd name="T122" fmla="*/ 492 w 492"/>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2" h="428">
                                      <a:moveTo>
                                        <a:pt x="0" y="203"/>
                                      </a:moveTo>
                                      <a:lnTo>
                                        <a:pt x="7" y="187"/>
                                      </a:lnTo>
                                      <a:lnTo>
                                        <a:pt x="14" y="171"/>
                                      </a:lnTo>
                                      <a:lnTo>
                                        <a:pt x="23" y="155"/>
                                      </a:lnTo>
                                      <a:lnTo>
                                        <a:pt x="33" y="144"/>
                                      </a:lnTo>
                                      <a:lnTo>
                                        <a:pt x="43" y="134"/>
                                      </a:lnTo>
                                      <a:lnTo>
                                        <a:pt x="56" y="120"/>
                                      </a:lnTo>
                                      <a:lnTo>
                                        <a:pt x="72" y="105"/>
                                      </a:lnTo>
                                      <a:lnTo>
                                        <a:pt x="83" y="87"/>
                                      </a:lnTo>
                                      <a:lnTo>
                                        <a:pt x="94" y="73"/>
                                      </a:lnTo>
                                      <a:lnTo>
                                        <a:pt x="108" y="61"/>
                                      </a:lnTo>
                                      <a:lnTo>
                                        <a:pt x="123" y="47"/>
                                      </a:lnTo>
                                      <a:lnTo>
                                        <a:pt x="138" y="35"/>
                                      </a:lnTo>
                                      <a:lnTo>
                                        <a:pt x="153" y="25"/>
                                      </a:lnTo>
                                      <a:lnTo>
                                        <a:pt x="174" y="15"/>
                                      </a:lnTo>
                                      <a:lnTo>
                                        <a:pt x="194" y="8"/>
                                      </a:lnTo>
                                      <a:lnTo>
                                        <a:pt x="217" y="2"/>
                                      </a:lnTo>
                                      <a:lnTo>
                                        <a:pt x="244" y="0"/>
                                      </a:lnTo>
                                      <a:lnTo>
                                        <a:pt x="270" y="0"/>
                                      </a:lnTo>
                                      <a:lnTo>
                                        <a:pt x="290" y="0"/>
                                      </a:lnTo>
                                      <a:lnTo>
                                        <a:pt x="311" y="3"/>
                                      </a:lnTo>
                                      <a:lnTo>
                                        <a:pt x="330" y="8"/>
                                      </a:lnTo>
                                      <a:lnTo>
                                        <a:pt x="356" y="13"/>
                                      </a:lnTo>
                                      <a:lnTo>
                                        <a:pt x="375" y="23"/>
                                      </a:lnTo>
                                      <a:lnTo>
                                        <a:pt x="392" y="31"/>
                                      </a:lnTo>
                                      <a:lnTo>
                                        <a:pt x="410" y="42"/>
                                      </a:lnTo>
                                      <a:lnTo>
                                        <a:pt x="425" y="55"/>
                                      </a:lnTo>
                                      <a:lnTo>
                                        <a:pt x="440" y="71"/>
                                      </a:lnTo>
                                      <a:lnTo>
                                        <a:pt x="451" y="84"/>
                                      </a:lnTo>
                                      <a:lnTo>
                                        <a:pt x="463" y="103"/>
                                      </a:lnTo>
                                      <a:lnTo>
                                        <a:pt x="475" y="118"/>
                                      </a:lnTo>
                                      <a:lnTo>
                                        <a:pt x="482" y="135"/>
                                      </a:lnTo>
                                      <a:lnTo>
                                        <a:pt x="487" y="155"/>
                                      </a:lnTo>
                                      <a:lnTo>
                                        <a:pt x="491" y="173"/>
                                      </a:lnTo>
                                      <a:lnTo>
                                        <a:pt x="492" y="188"/>
                                      </a:lnTo>
                                      <a:lnTo>
                                        <a:pt x="492" y="204"/>
                                      </a:lnTo>
                                      <a:lnTo>
                                        <a:pt x="488" y="215"/>
                                      </a:lnTo>
                                      <a:lnTo>
                                        <a:pt x="481" y="234"/>
                                      </a:lnTo>
                                      <a:lnTo>
                                        <a:pt x="469" y="257"/>
                                      </a:lnTo>
                                      <a:lnTo>
                                        <a:pt x="461" y="276"/>
                                      </a:lnTo>
                                      <a:lnTo>
                                        <a:pt x="452" y="292"/>
                                      </a:lnTo>
                                      <a:lnTo>
                                        <a:pt x="447" y="310"/>
                                      </a:lnTo>
                                      <a:lnTo>
                                        <a:pt x="441" y="326"/>
                                      </a:lnTo>
                                      <a:lnTo>
                                        <a:pt x="437" y="343"/>
                                      </a:lnTo>
                                      <a:lnTo>
                                        <a:pt x="434" y="351"/>
                                      </a:lnTo>
                                      <a:lnTo>
                                        <a:pt x="433" y="364"/>
                                      </a:lnTo>
                                      <a:lnTo>
                                        <a:pt x="432" y="384"/>
                                      </a:lnTo>
                                      <a:lnTo>
                                        <a:pt x="354" y="402"/>
                                      </a:lnTo>
                                      <a:lnTo>
                                        <a:pt x="352" y="389"/>
                                      </a:lnTo>
                                      <a:lnTo>
                                        <a:pt x="349" y="380"/>
                                      </a:lnTo>
                                      <a:lnTo>
                                        <a:pt x="345" y="373"/>
                                      </a:lnTo>
                                      <a:lnTo>
                                        <a:pt x="335" y="368"/>
                                      </a:lnTo>
                                      <a:lnTo>
                                        <a:pt x="318" y="371"/>
                                      </a:lnTo>
                                      <a:lnTo>
                                        <a:pt x="300" y="374"/>
                                      </a:lnTo>
                                      <a:lnTo>
                                        <a:pt x="277" y="379"/>
                                      </a:lnTo>
                                      <a:lnTo>
                                        <a:pt x="257" y="385"/>
                                      </a:lnTo>
                                      <a:lnTo>
                                        <a:pt x="247" y="388"/>
                                      </a:lnTo>
                                      <a:lnTo>
                                        <a:pt x="235" y="397"/>
                                      </a:lnTo>
                                      <a:lnTo>
                                        <a:pt x="221" y="408"/>
                                      </a:lnTo>
                                      <a:lnTo>
                                        <a:pt x="203" y="424"/>
                                      </a:lnTo>
                                      <a:lnTo>
                                        <a:pt x="191" y="427"/>
                                      </a:lnTo>
                                      <a:lnTo>
                                        <a:pt x="174" y="428"/>
                                      </a:lnTo>
                                      <a:lnTo>
                                        <a:pt x="158" y="428"/>
                                      </a:lnTo>
                                      <a:lnTo>
                                        <a:pt x="148" y="426"/>
                                      </a:lnTo>
                                      <a:lnTo>
                                        <a:pt x="136" y="420"/>
                                      </a:lnTo>
                                      <a:lnTo>
                                        <a:pt x="123" y="414"/>
                                      </a:lnTo>
                                      <a:lnTo>
                                        <a:pt x="115" y="407"/>
                                      </a:lnTo>
                                      <a:lnTo>
                                        <a:pt x="106" y="395"/>
                                      </a:lnTo>
                                      <a:lnTo>
                                        <a:pt x="97" y="381"/>
                                      </a:lnTo>
                                      <a:lnTo>
                                        <a:pt x="90" y="368"/>
                                      </a:lnTo>
                                      <a:lnTo>
                                        <a:pt x="74" y="353"/>
                                      </a:lnTo>
                                      <a:lnTo>
                                        <a:pt x="62" y="339"/>
                                      </a:lnTo>
                                      <a:lnTo>
                                        <a:pt x="45" y="323"/>
                                      </a:lnTo>
                                      <a:lnTo>
                                        <a:pt x="32" y="310"/>
                                      </a:lnTo>
                                      <a:lnTo>
                                        <a:pt x="24" y="301"/>
                                      </a:lnTo>
                                      <a:lnTo>
                                        <a:pt x="19" y="290"/>
                                      </a:lnTo>
                                      <a:lnTo>
                                        <a:pt x="12" y="274"/>
                                      </a:lnTo>
                                      <a:lnTo>
                                        <a:pt x="6" y="255"/>
                                      </a:lnTo>
                                      <a:lnTo>
                                        <a:pt x="2" y="237"/>
                                      </a:lnTo>
                                      <a:lnTo>
                                        <a:pt x="0" y="218"/>
                                      </a:lnTo>
                                      <a:lnTo>
                                        <a:pt x="0" y="20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94" name="Freeform 57">
                                  <a:extLst>
                                    <a:ext uri="{FF2B5EF4-FFF2-40B4-BE49-F238E27FC236}">
                                      <a16:creationId xmlns:a16="http://schemas.microsoft.com/office/drawing/2014/main" id="{852E9D91-5452-4C00-8CD3-9C2A7BC5371D}"/>
                                    </a:ext>
                                  </a:extLst>
                                </p:cNvPr>
                                <p:cNvSpPr>
                                  <a:spLocks/>
                                </p:cNvSpPr>
                                <p:nvPr/>
                              </p:nvSpPr>
                              <p:spPr bwMode="auto">
                                <a:xfrm>
                                  <a:off x="2176" y="1691"/>
                                  <a:ext cx="89" cy="77"/>
                                </a:xfrm>
                                <a:custGeom>
                                  <a:avLst/>
                                  <a:gdLst>
                                    <a:gd name="T0" fmla="*/ 0 w 441"/>
                                    <a:gd name="T1" fmla="*/ 7 h 383"/>
                                    <a:gd name="T2" fmla="*/ 1 w 441"/>
                                    <a:gd name="T3" fmla="*/ 6 h 383"/>
                                    <a:gd name="T4" fmla="*/ 2 w 441"/>
                                    <a:gd name="T5" fmla="*/ 5 h 383"/>
                                    <a:gd name="T6" fmla="*/ 3 w 441"/>
                                    <a:gd name="T7" fmla="*/ 4 h 383"/>
                                    <a:gd name="T8" fmla="*/ 3 w 441"/>
                                    <a:gd name="T9" fmla="*/ 3 h 383"/>
                                    <a:gd name="T10" fmla="*/ 4 w 441"/>
                                    <a:gd name="T11" fmla="*/ 2 h 383"/>
                                    <a:gd name="T12" fmla="*/ 6 w 441"/>
                                    <a:gd name="T13" fmla="*/ 1 h 383"/>
                                    <a:gd name="T14" fmla="*/ 7 w 441"/>
                                    <a:gd name="T15" fmla="*/ 0 h 383"/>
                                    <a:gd name="T16" fmla="*/ 9 w 441"/>
                                    <a:gd name="T17" fmla="*/ 0 h 383"/>
                                    <a:gd name="T18" fmla="*/ 11 w 441"/>
                                    <a:gd name="T19" fmla="*/ 0 h 383"/>
                                    <a:gd name="T20" fmla="*/ 12 w 441"/>
                                    <a:gd name="T21" fmla="*/ 0 h 383"/>
                                    <a:gd name="T22" fmla="*/ 14 w 441"/>
                                    <a:gd name="T23" fmla="*/ 1 h 383"/>
                                    <a:gd name="T24" fmla="*/ 15 w 441"/>
                                    <a:gd name="T25" fmla="*/ 1 h 383"/>
                                    <a:gd name="T26" fmla="*/ 16 w 441"/>
                                    <a:gd name="T27" fmla="*/ 3 h 383"/>
                                    <a:gd name="T28" fmla="*/ 17 w 441"/>
                                    <a:gd name="T29" fmla="*/ 4 h 383"/>
                                    <a:gd name="T30" fmla="*/ 18 w 441"/>
                                    <a:gd name="T31" fmla="*/ 5 h 383"/>
                                    <a:gd name="T32" fmla="*/ 18 w 441"/>
                                    <a:gd name="T33" fmla="*/ 6 h 383"/>
                                    <a:gd name="T34" fmla="*/ 18 w 441"/>
                                    <a:gd name="T35" fmla="*/ 7 h 383"/>
                                    <a:gd name="T36" fmla="*/ 18 w 441"/>
                                    <a:gd name="T37" fmla="*/ 8 h 383"/>
                                    <a:gd name="T38" fmla="*/ 17 w 441"/>
                                    <a:gd name="T39" fmla="*/ 10 h 383"/>
                                    <a:gd name="T40" fmla="*/ 16 w 441"/>
                                    <a:gd name="T41" fmla="*/ 11 h 383"/>
                                    <a:gd name="T42" fmla="*/ 16 w 441"/>
                                    <a:gd name="T43" fmla="*/ 12 h 383"/>
                                    <a:gd name="T44" fmla="*/ 16 w 441"/>
                                    <a:gd name="T45" fmla="*/ 13 h 383"/>
                                    <a:gd name="T46" fmla="*/ 13 w 441"/>
                                    <a:gd name="T47" fmla="*/ 15 h 383"/>
                                    <a:gd name="T48" fmla="*/ 13 w 441"/>
                                    <a:gd name="T49" fmla="*/ 14 h 383"/>
                                    <a:gd name="T50" fmla="*/ 12 w 441"/>
                                    <a:gd name="T51" fmla="*/ 13 h 383"/>
                                    <a:gd name="T52" fmla="*/ 11 w 441"/>
                                    <a:gd name="T53" fmla="*/ 14 h 383"/>
                                    <a:gd name="T54" fmla="*/ 9 w 441"/>
                                    <a:gd name="T55" fmla="*/ 14 h 383"/>
                                    <a:gd name="T56" fmla="*/ 9 w 441"/>
                                    <a:gd name="T57" fmla="*/ 14 h 383"/>
                                    <a:gd name="T58" fmla="*/ 7 w 441"/>
                                    <a:gd name="T59" fmla="*/ 15 h 383"/>
                                    <a:gd name="T60" fmla="*/ 6 w 441"/>
                                    <a:gd name="T61" fmla="*/ 15 h 383"/>
                                    <a:gd name="T62" fmla="*/ 5 w 441"/>
                                    <a:gd name="T63" fmla="*/ 15 h 383"/>
                                    <a:gd name="T64" fmla="*/ 4 w 441"/>
                                    <a:gd name="T65" fmla="*/ 15 h 383"/>
                                    <a:gd name="T66" fmla="*/ 4 w 441"/>
                                    <a:gd name="T67" fmla="*/ 14 h 383"/>
                                    <a:gd name="T68" fmla="*/ 3 w 441"/>
                                    <a:gd name="T69" fmla="*/ 13 h 383"/>
                                    <a:gd name="T70" fmla="*/ 2 w 441"/>
                                    <a:gd name="T71" fmla="*/ 12 h 383"/>
                                    <a:gd name="T72" fmla="*/ 1 w 441"/>
                                    <a:gd name="T73" fmla="*/ 11 h 383"/>
                                    <a:gd name="T74" fmla="*/ 1 w 441"/>
                                    <a:gd name="T75" fmla="*/ 10 h 383"/>
                                    <a:gd name="T76" fmla="*/ 0 w 441"/>
                                    <a:gd name="T77" fmla="*/ 9 h 383"/>
                                    <a:gd name="T78" fmla="*/ 0 w 441"/>
                                    <a:gd name="T79" fmla="*/ 8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1"/>
                                    <a:gd name="T121" fmla="*/ 0 h 383"/>
                                    <a:gd name="T122" fmla="*/ 441 w 441"/>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1" h="383">
                                      <a:moveTo>
                                        <a:pt x="0" y="182"/>
                                      </a:moveTo>
                                      <a:lnTo>
                                        <a:pt x="6" y="167"/>
                                      </a:lnTo>
                                      <a:lnTo>
                                        <a:pt x="12" y="154"/>
                                      </a:lnTo>
                                      <a:lnTo>
                                        <a:pt x="19" y="138"/>
                                      </a:lnTo>
                                      <a:lnTo>
                                        <a:pt x="28" y="128"/>
                                      </a:lnTo>
                                      <a:lnTo>
                                        <a:pt x="38" y="120"/>
                                      </a:lnTo>
                                      <a:lnTo>
                                        <a:pt x="50" y="108"/>
                                      </a:lnTo>
                                      <a:lnTo>
                                        <a:pt x="63" y="93"/>
                                      </a:lnTo>
                                      <a:lnTo>
                                        <a:pt x="73" y="78"/>
                                      </a:lnTo>
                                      <a:lnTo>
                                        <a:pt x="84" y="64"/>
                                      </a:lnTo>
                                      <a:lnTo>
                                        <a:pt x="97" y="54"/>
                                      </a:lnTo>
                                      <a:lnTo>
                                        <a:pt x="110" y="42"/>
                                      </a:lnTo>
                                      <a:lnTo>
                                        <a:pt x="124" y="31"/>
                                      </a:lnTo>
                                      <a:lnTo>
                                        <a:pt x="137" y="21"/>
                                      </a:lnTo>
                                      <a:lnTo>
                                        <a:pt x="155" y="13"/>
                                      </a:lnTo>
                                      <a:lnTo>
                                        <a:pt x="174" y="7"/>
                                      </a:lnTo>
                                      <a:lnTo>
                                        <a:pt x="194" y="1"/>
                                      </a:lnTo>
                                      <a:lnTo>
                                        <a:pt x="219" y="0"/>
                                      </a:lnTo>
                                      <a:lnTo>
                                        <a:pt x="241" y="0"/>
                                      </a:lnTo>
                                      <a:lnTo>
                                        <a:pt x="261" y="0"/>
                                      </a:lnTo>
                                      <a:lnTo>
                                        <a:pt x="279" y="2"/>
                                      </a:lnTo>
                                      <a:lnTo>
                                        <a:pt x="296" y="7"/>
                                      </a:lnTo>
                                      <a:lnTo>
                                        <a:pt x="319" y="11"/>
                                      </a:lnTo>
                                      <a:lnTo>
                                        <a:pt x="336" y="19"/>
                                      </a:lnTo>
                                      <a:lnTo>
                                        <a:pt x="351" y="27"/>
                                      </a:lnTo>
                                      <a:lnTo>
                                        <a:pt x="368" y="37"/>
                                      </a:lnTo>
                                      <a:lnTo>
                                        <a:pt x="381" y="49"/>
                                      </a:lnTo>
                                      <a:lnTo>
                                        <a:pt x="395" y="63"/>
                                      </a:lnTo>
                                      <a:lnTo>
                                        <a:pt x="405" y="75"/>
                                      </a:lnTo>
                                      <a:lnTo>
                                        <a:pt x="415" y="91"/>
                                      </a:lnTo>
                                      <a:lnTo>
                                        <a:pt x="425" y="106"/>
                                      </a:lnTo>
                                      <a:lnTo>
                                        <a:pt x="432" y="121"/>
                                      </a:lnTo>
                                      <a:lnTo>
                                        <a:pt x="437" y="138"/>
                                      </a:lnTo>
                                      <a:lnTo>
                                        <a:pt x="441" y="155"/>
                                      </a:lnTo>
                                      <a:lnTo>
                                        <a:pt x="441" y="168"/>
                                      </a:lnTo>
                                      <a:lnTo>
                                        <a:pt x="441" y="182"/>
                                      </a:lnTo>
                                      <a:lnTo>
                                        <a:pt x="438" y="193"/>
                                      </a:lnTo>
                                      <a:lnTo>
                                        <a:pt x="431" y="210"/>
                                      </a:lnTo>
                                      <a:lnTo>
                                        <a:pt x="421" y="230"/>
                                      </a:lnTo>
                                      <a:lnTo>
                                        <a:pt x="414" y="247"/>
                                      </a:lnTo>
                                      <a:lnTo>
                                        <a:pt x="405" y="262"/>
                                      </a:lnTo>
                                      <a:lnTo>
                                        <a:pt x="401" y="278"/>
                                      </a:lnTo>
                                      <a:lnTo>
                                        <a:pt x="396" y="292"/>
                                      </a:lnTo>
                                      <a:lnTo>
                                        <a:pt x="392" y="308"/>
                                      </a:lnTo>
                                      <a:lnTo>
                                        <a:pt x="388" y="315"/>
                                      </a:lnTo>
                                      <a:lnTo>
                                        <a:pt x="387" y="327"/>
                                      </a:lnTo>
                                      <a:lnTo>
                                        <a:pt x="386" y="344"/>
                                      </a:lnTo>
                                      <a:lnTo>
                                        <a:pt x="317" y="361"/>
                                      </a:lnTo>
                                      <a:lnTo>
                                        <a:pt x="315" y="349"/>
                                      </a:lnTo>
                                      <a:lnTo>
                                        <a:pt x="313" y="340"/>
                                      </a:lnTo>
                                      <a:lnTo>
                                        <a:pt x="309" y="335"/>
                                      </a:lnTo>
                                      <a:lnTo>
                                        <a:pt x="301" y="330"/>
                                      </a:lnTo>
                                      <a:lnTo>
                                        <a:pt x="285" y="333"/>
                                      </a:lnTo>
                                      <a:lnTo>
                                        <a:pt x="269" y="336"/>
                                      </a:lnTo>
                                      <a:lnTo>
                                        <a:pt x="248" y="339"/>
                                      </a:lnTo>
                                      <a:lnTo>
                                        <a:pt x="230" y="346"/>
                                      </a:lnTo>
                                      <a:lnTo>
                                        <a:pt x="221" y="348"/>
                                      </a:lnTo>
                                      <a:lnTo>
                                        <a:pt x="211" y="356"/>
                                      </a:lnTo>
                                      <a:lnTo>
                                        <a:pt x="198" y="366"/>
                                      </a:lnTo>
                                      <a:lnTo>
                                        <a:pt x="181" y="380"/>
                                      </a:lnTo>
                                      <a:lnTo>
                                        <a:pt x="171" y="383"/>
                                      </a:lnTo>
                                      <a:lnTo>
                                        <a:pt x="155" y="383"/>
                                      </a:lnTo>
                                      <a:lnTo>
                                        <a:pt x="141" y="383"/>
                                      </a:lnTo>
                                      <a:lnTo>
                                        <a:pt x="133" y="382"/>
                                      </a:lnTo>
                                      <a:lnTo>
                                        <a:pt x="122" y="376"/>
                                      </a:lnTo>
                                      <a:lnTo>
                                        <a:pt x="109" y="372"/>
                                      </a:lnTo>
                                      <a:lnTo>
                                        <a:pt x="102" y="365"/>
                                      </a:lnTo>
                                      <a:lnTo>
                                        <a:pt x="95" y="355"/>
                                      </a:lnTo>
                                      <a:lnTo>
                                        <a:pt x="87" y="341"/>
                                      </a:lnTo>
                                      <a:lnTo>
                                        <a:pt x="81" y="330"/>
                                      </a:lnTo>
                                      <a:lnTo>
                                        <a:pt x="65" y="317"/>
                                      </a:lnTo>
                                      <a:lnTo>
                                        <a:pt x="55" y="303"/>
                                      </a:lnTo>
                                      <a:lnTo>
                                        <a:pt x="40" y="290"/>
                                      </a:lnTo>
                                      <a:lnTo>
                                        <a:pt x="27" y="278"/>
                                      </a:lnTo>
                                      <a:lnTo>
                                        <a:pt x="20" y="270"/>
                                      </a:lnTo>
                                      <a:lnTo>
                                        <a:pt x="17" y="260"/>
                                      </a:lnTo>
                                      <a:lnTo>
                                        <a:pt x="10" y="246"/>
                                      </a:lnTo>
                                      <a:lnTo>
                                        <a:pt x="5" y="229"/>
                                      </a:lnTo>
                                      <a:lnTo>
                                        <a:pt x="1" y="212"/>
                                      </a:lnTo>
                                      <a:lnTo>
                                        <a:pt x="0" y="195"/>
                                      </a:lnTo>
                                      <a:lnTo>
                                        <a:pt x="0" y="182"/>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95" name="Freeform 58">
                                  <a:extLst>
                                    <a:ext uri="{FF2B5EF4-FFF2-40B4-BE49-F238E27FC236}">
                                      <a16:creationId xmlns:a16="http://schemas.microsoft.com/office/drawing/2014/main" id="{D978E8FB-206E-432D-8502-4D82148B73DA}"/>
                                    </a:ext>
                                  </a:extLst>
                                </p:cNvPr>
                                <p:cNvSpPr>
                                  <a:spLocks/>
                                </p:cNvSpPr>
                                <p:nvPr/>
                              </p:nvSpPr>
                              <p:spPr bwMode="auto">
                                <a:xfrm>
                                  <a:off x="2183" y="1697"/>
                                  <a:ext cx="79" cy="69"/>
                                </a:xfrm>
                                <a:custGeom>
                                  <a:avLst/>
                                  <a:gdLst>
                                    <a:gd name="T0" fmla="*/ 0 w 396"/>
                                    <a:gd name="T1" fmla="*/ 6 h 345"/>
                                    <a:gd name="T2" fmla="*/ 1 w 396"/>
                                    <a:gd name="T3" fmla="*/ 5 h 345"/>
                                    <a:gd name="T4" fmla="*/ 1 w 396"/>
                                    <a:gd name="T5" fmla="*/ 4 h 345"/>
                                    <a:gd name="T6" fmla="*/ 2 w 396"/>
                                    <a:gd name="T7" fmla="*/ 3 h 345"/>
                                    <a:gd name="T8" fmla="*/ 3 w 396"/>
                                    <a:gd name="T9" fmla="*/ 2 h 345"/>
                                    <a:gd name="T10" fmla="*/ 4 w 396"/>
                                    <a:gd name="T11" fmla="*/ 2 h 345"/>
                                    <a:gd name="T12" fmla="*/ 5 w 396"/>
                                    <a:gd name="T13" fmla="*/ 1 h 345"/>
                                    <a:gd name="T14" fmla="*/ 6 w 396"/>
                                    <a:gd name="T15" fmla="*/ 0 h 345"/>
                                    <a:gd name="T16" fmla="*/ 8 w 396"/>
                                    <a:gd name="T17" fmla="*/ 0 h 345"/>
                                    <a:gd name="T18" fmla="*/ 9 w 396"/>
                                    <a:gd name="T19" fmla="*/ 0 h 345"/>
                                    <a:gd name="T20" fmla="*/ 11 w 396"/>
                                    <a:gd name="T21" fmla="*/ 0 h 345"/>
                                    <a:gd name="T22" fmla="*/ 12 w 396"/>
                                    <a:gd name="T23" fmla="*/ 1 h 345"/>
                                    <a:gd name="T24" fmla="*/ 13 w 396"/>
                                    <a:gd name="T25" fmla="*/ 1 h 345"/>
                                    <a:gd name="T26" fmla="*/ 14 w 396"/>
                                    <a:gd name="T27" fmla="*/ 2 h 345"/>
                                    <a:gd name="T28" fmla="*/ 15 w 396"/>
                                    <a:gd name="T29" fmla="*/ 3 h 345"/>
                                    <a:gd name="T30" fmla="*/ 16 w 396"/>
                                    <a:gd name="T31" fmla="*/ 4 h 345"/>
                                    <a:gd name="T32" fmla="*/ 16 w 396"/>
                                    <a:gd name="T33" fmla="*/ 6 h 345"/>
                                    <a:gd name="T34" fmla="*/ 16 w 396"/>
                                    <a:gd name="T35" fmla="*/ 7 h 345"/>
                                    <a:gd name="T36" fmla="*/ 15 w 396"/>
                                    <a:gd name="T37" fmla="*/ 8 h 345"/>
                                    <a:gd name="T38" fmla="*/ 15 w 396"/>
                                    <a:gd name="T39" fmla="*/ 9 h 345"/>
                                    <a:gd name="T40" fmla="*/ 14 w 396"/>
                                    <a:gd name="T41" fmla="*/ 10 h 345"/>
                                    <a:gd name="T42" fmla="*/ 14 w 396"/>
                                    <a:gd name="T43" fmla="*/ 11 h 345"/>
                                    <a:gd name="T44" fmla="*/ 14 w 396"/>
                                    <a:gd name="T45" fmla="*/ 12 h 345"/>
                                    <a:gd name="T46" fmla="*/ 11 w 396"/>
                                    <a:gd name="T47" fmla="*/ 13 h 345"/>
                                    <a:gd name="T48" fmla="*/ 11 w 396"/>
                                    <a:gd name="T49" fmla="*/ 12 h 345"/>
                                    <a:gd name="T50" fmla="*/ 11 w 396"/>
                                    <a:gd name="T51" fmla="*/ 12 h 345"/>
                                    <a:gd name="T52" fmla="*/ 10 w 396"/>
                                    <a:gd name="T53" fmla="*/ 12 h 345"/>
                                    <a:gd name="T54" fmla="*/ 8 w 396"/>
                                    <a:gd name="T55" fmla="*/ 12 h 345"/>
                                    <a:gd name="T56" fmla="*/ 8 w 396"/>
                                    <a:gd name="T57" fmla="*/ 13 h 345"/>
                                    <a:gd name="T58" fmla="*/ 6 w 396"/>
                                    <a:gd name="T59" fmla="*/ 14 h 345"/>
                                    <a:gd name="T60" fmla="*/ 6 w 396"/>
                                    <a:gd name="T61" fmla="*/ 14 h 345"/>
                                    <a:gd name="T62" fmla="*/ 5 w 396"/>
                                    <a:gd name="T63" fmla="*/ 14 h 345"/>
                                    <a:gd name="T64" fmla="*/ 4 w 396"/>
                                    <a:gd name="T65" fmla="*/ 13 h 345"/>
                                    <a:gd name="T66" fmla="*/ 3 w 396"/>
                                    <a:gd name="T67" fmla="*/ 13 h 345"/>
                                    <a:gd name="T68" fmla="*/ 3 w 396"/>
                                    <a:gd name="T69" fmla="*/ 12 h 345"/>
                                    <a:gd name="T70" fmla="*/ 2 w 396"/>
                                    <a:gd name="T71" fmla="*/ 11 h 345"/>
                                    <a:gd name="T72" fmla="*/ 1 w 396"/>
                                    <a:gd name="T73" fmla="*/ 10 h 345"/>
                                    <a:gd name="T74" fmla="*/ 1 w 396"/>
                                    <a:gd name="T75" fmla="*/ 9 h 345"/>
                                    <a:gd name="T76" fmla="*/ 0 w 396"/>
                                    <a:gd name="T77" fmla="*/ 8 h 345"/>
                                    <a:gd name="T78" fmla="*/ 0 w 396"/>
                                    <a:gd name="T79" fmla="*/ 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45"/>
                                    <a:gd name="T122" fmla="*/ 396 w 396"/>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45">
                                      <a:moveTo>
                                        <a:pt x="0" y="164"/>
                                      </a:moveTo>
                                      <a:lnTo>
                                        <a:pt x="5" y="150"/>
                                      </a:lnTo>
                                      <a:lnTo>
                                        <a:pt x="10" y="138"/>
                                      </a:lnTo>
                                      <a:lnTo>
                                        <a:pt x="17" y="125"/>
                                      </a:lnTo>
                                      <a:lnTo>
                                        <a:pt x="25" y="114"/>
                                      </a:lnTo>
                                      <a:lnTo>
                                        <a:pt x="33" y="107"/>
                                      </a:lnTo>
                                      <a:lnTo>
                                        <a:pt x="45" y="96"/>
                                      </a:lnTo>
                                      <a:lnTo>
                                        <a:pt x="56" y="84"/>
                                      </a:lnTo>
                                      <a:lnTo>
                                        <a:pt x="66" y="69"/>
                                      </a:lnTo>
                                      <a:lnTo>
                                        <a:pt x="75" y="57"/>
                                      </a:lnTo>
                                      <a:lnTo>
                                        <a:pt x="86" y="48"/>
                                      </a:lnTo>
                                      <a:lnTo>
                                        <a:pt x="99" y="38"/>
                                      </a:lnTo>
                                      <a:lnTo>
                                        <a:pt x="111" y="27"/>
                                      </a:lnTo>
                                      <a:lnTo>
                                        <a:pt x="122" y="18"/>
                                      </a:lnTo>
                                      <a:lnTo>
                                        <a:pt x="140" y="11"/>
                                      </a:lnTo>
                                      <a:lnTo>
                                        <a:pt x="156" y="6"/>
                                      </a:lnTo>
                                      <a:lnTo>
                                        <a:pt x="174" y="0"/>
                                      </a:lnTo>
                                      <a:lnTo>
                                        <a:pt x="197" y="0"/>
                                      </a:lnTo>
                                      <a:lnTo>
                                        <a:pt x="216" y="0"/>
                                      </a:lnTo>
                                      <a:lnTo>
                                        <a:pt x="235" y="0"/>
                                      </a:lnTo>
                                      <a:lnTo>
                                        <a:pt x="251" y="1"/>
                                      </a:lnTo>
                                      <a:lnTo>
                                        <a:pt x="266" y="6"/>
                                      </a:lnTo>
                                      <a:lnTo>
                                        <a:pt x="287" y="9"/>
                                      </a:lnTo>
                                      <a:lnTo>
                                        <a:pt x="302" y="17"/>
                                      </a:lnTo>
                                      <a:lnTo>
                                        <a:pt x="316" y="23"/>
                                      </a:lnTo>
                                      <a:lnTo>
                                        <a:pt x="331" y="32"/>
                                      </a:lnTo>
                                      <a:lnTo>
                                        <a:pt x="343" y="44"/>
                                      </a:lnTo>
                                      <a:lnTo>
                                        <a:pt x="355" y="57"/>
                                      </a:lnTo>
                                      <a:lnTo>
                                        <a:pt x="365" y="67"/>
                                      </a:lnTo>
                                      <a:lnTo>
                                        <a:pt x="374" y="82"/>
                                      </a:lnTo>
                                      <a:lnTo>
                                        <a:pt x="383" y="95"/>
                                      </a:lnTo>
                                      <a:lnTo>
                                        <a:pt x="389" y="108"/>
                                      </a:lnTo>
                                      <a:lnTo>
                                        <a:pt x="393" y="125"/>
                                      </a:lnTo>
                                      <a:lnTo>
                                        <a:pt x="396" y="139"/>
                                      </a:lnTo>
                                      <a:lnTo>
                                        <a:pt x="396" y="151"/>
                                      </a:lnTo>
                                      <a:lnTo>
                                        <a:pt x="396" y="164"/>
                                      </a:lnTo>
                                      <a:lnTo>
                                        <a:pt x="394" y="173"/>
                                      </a:lnTo>
                                      <a:lnTo>
                                        <a:pt x="388" y="189"/>
                                      </a:lnTo>
                                      <a:lnTo>
                                        <a:pt x="379" y="207"/>
                                      </a:lnTo>
                                      <a:lnTo>
                                        <a:pt x="373" y="222"/>
                                      </a:lnTo>
                                      <a:lnTo>
                                        <a:pt x="365" y="237"/>
                                      </a:lnTo>
                                      <a:lnTo>
                                        <a:pt x="361" y="250"/>
                                      </a:lnTo>
                                      <a:lnTo>
                                        <a:pt x="356" y="263"/>
                                      </a:lnTo>
                                      <a:lnTo>
                                        <a:pt x="352" y="278"/>
                                      </a:lnTo>
                                      <a:lnTo>
                                        <a:pt x="349" y="284"/>
                                      </a:lnTo>
                                      <a:lnTo>
                                        <a:pt x="349" y="295"/>
                                      </a:lnTo>
                                      <a:lnTo>
                                        <a:pt x="348" y="310"/>
                                      </a:lnTo>
                                      <a:lnTo>
                                        <a:pt x="285" y="326"/>
                                      </a:lnTo>
                                      <a:lnTo>
                                        <a:pt x="283" y="314"/>
                                      </a:lnTo>
                                      <a:lnTo>
                                        <a:pt x="282" y="307"/>
                                      </a:lnTo>
                                      <a:lnTo>
                                        <a:pt x="278" y="302"/>
                                      </a:lnTo>
                                      <a:lnTo>
                                        <a:pt x="271" y="297"/>
                                      </a:lnTo>
                                      <a:lnTo>
                                        <a:pt x="256" y="300"/>
                                      </a:lnTo>
                                      <a:lnTo>
                                        <a:pt x="242" y="303"/>
                                      </a:lnTo>
                                      <a:lnTo>
                                        <a:pt x="223" y="306"/>
                                      </a:lnTo>
                                      <a:lnTo>
                                        <a:pt x="206" y="311"/>
                                      </a:lnTo>
                                      <a:lnTo>
                                        <a:pt x="198" y="313"/>
                                      </a:lnTo>
                                      <a:lnTo>
                                        <a:pt x="189" y="321"/>
                                      </a:lnTo>
                                      <a:lnTo>
                                        <a:pt x="178" y="330"/>
                                      </a:lnTo>
                                      <a:lnTo>
                                        <a:pt x="162" y="343"/>
                                      </a:lnTo>
                                      <a:lnTo>
                                        <a:pt x="153" y="345"/>
                                      </a:lnTo>
                                      <a:lnTo>
                                        <a:pt x="140" y="345"/>
                                      </a:lnTo>
                                      <a:lnTo>
                                        <a:pt x="126" y="345"/>
                                      </a:lnTo>
                                      <a:lnTo>
                                        <a:pt x="119" y="345"/>
                                      </a:lnTo>
                                      <a:lnTo>
                                        <a:pt x="109" y="339"/>
                                      </a:lnTo>
                                      <a:lnTo>
                                        <a:pt x="98" y="336"/>
                                      </a:lnTo>
                                      <a:lnTo>
                                        <a:pt x="92" y="329"/>
                                      </a:lnTo>
                                      <a:lnTo>
                                        <a:pt x="84" y="320"/>
                                      </a:lnTo>
                                      <a:lnTo>
                                        <a:pt x="77" y="307"/>
                                      </a:lnTo>
                                      <a:lnTo>
                                        <a:pt x="72" y="297"/>
                                      </a:lnTo>
                                      <a:lnTo>
                                        <a:pt x="58" y="286"/>
                                      </a:lnTo>
                                      <a:lnTo>
                                        <a:pt x="49" y="273"/>
                                      </a:lnTo>
                                      <a:lnTo>
                                        <a:pt x="35" y="261"/>
                                      </a:lnTo>
                                      <a:lnTo>
                                        <a:pt x="24" y="250"/>
                                      </a:lnTo>
                                      <a:lnTo>
                                        <a:pt x="18" y="243"/>
                                      </a:lnTo>
                                      <a:lnTo>
                                        <a:pt x="15" y="234"/>
                                      </a:lnTo>
                                      <a:lnTo>
                                        <a:pt x="9" y="221"/>
                                      </a:lnTo>
                                      <a:lnTo>
                                        <a:pt x="4" y="206"/>
                                      </a:lnTo>
                                      <a:lnTo>
                                        <a:pt x="0" y="191"/>
                                      </a:lnTo>
                                      <a:lnTo>
                                        <a:pt x="0" y="175"/>
                                      </a:lnTo>
                                      <a:lnTo>
                                        <a:pt x="0" y="16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85" name="Group 59">
                              <a:extLst>
                                <a:ext uri="{FF2B5EF4-FFF2-40B4-BE49-F238E27FC236}">
                                  <a16:creationId xmlns:a16="http://schemas.microsoft.com/office/drawing/2014/main" id="{215F2CF5-F3E0-4F5C-B5C2-9E6E3E4EC704}"/>
                                </a:ext>
                              </a:extLst>
                            </p:cNvPr>
                            <p:cNvGrpSpPr>
                              <a:grpSpLocks/>
                            </p:cNvGrpSpPr>
                            <p:nvPr/>
                          </p:nvGrpSpPr>
                          <p:grpSpPr bwMode="auto">
                            <a:xfrm>
                              <a:off x="2199" y="1676"/>
                              <a:ext cx="73" cy="34"/>
                              <a:chOff x="2199" y="1676"/>
                              <a:chExt cx="73" cy="34"/>
                            </a:xfrm>
                          </p:grpSpPr>
                          <p:sp>
                            <p:nvSpPr>
                              <p:cNvPr id="64986" name="Freeform 60">
                                <a:extLst>
                                  <a:ext uri="{FF2B5EF4-FFF2-40B4-BE49-F238E27FC236}">
                                    <a16:creationId xmlns:a16="http://schemas.microsoft.com/office/drawing/2014/main" id="{7BEA66AB-40B9-4725-8819-23DF2FCE958F}"/>
                                  </a:ext>
                                </a:extLst>
                              </p:cNvPr>
                              <p:cNvSpPr>
                                <a:spLocks/>
                              </p:cNvSpPr>
                              <p:nvPr/>
                            </p:nvSpPr>
                            <p:spPr bwMode="auto">
                              <a:xfrm>
                                <a:off x="2199" y="1677"/>
                                <a:ext cx="17" cy="10"/>
                              </a:xfrm>
                              <a:custGeom>
                                <a:avLst/>
                                <a:gdLst>
                                  <a:gd name="T0" fmla="*/ 1 w 88"/>
                                  <a:gd name="T1" fmla="*/ 0 h 49"/>
                                  <a:gd name="T2" fmla="*/ 2 w 88"/>
                                  <a:gd name="T3" fmla="*/ 0 h 49"/>
                                  <a:gd name="T4" fmla="*/ 2 w 88"/>
                                  <a:gd name="T5" fmla="*/ 0 h 49"/>
                                  <a:gd name="T6" fmla="*/ 3 w 88"/>
                                  <a:gd name="T7" fmla="*/ 0 h 49"/>
                                  <a:gd name="T8" fmla="*/ 3 w 88"/>
                                  <a:gd name="T9" fmla="*/ 0 h 49"/>
                                  <a:gd name="T10" fmla="*/ 3 w 88"/>
                                  <a:gd name="T11" fmla="*/ 0 h 49"/>
                                  <a:gd name="T12" fmla="*/ 3 w 88"/>
                                  <a:gd name="T13" fmla="*/ 1 h 49"/>
                                  <a:gd name="T14" fmla="*/ 3 w 88"/>
                                  <a:gd name="T15" fmla="*/ 1 h 49"/>
                                  <a:gd name="T16" fmla="*/ 3 w 88"/>
                                  <a:gd name="T17" fmla="*/ 2 h 49"/>
                                  <a:gd name="T18" fmla="*/ 3 w 88"/>
                                  <a:gd name="T19" fmla="*/ 2 h 49"/>
                                  <a:gd name="T20" fmla="*/ 2 w 88"/>
                                  <a:gd name="T21" fmla="*/ 2 h 49"/>
                                  <a:gd name="T22" fmla="*/ 2 w 88"/>
                                  <a:gd name="T23" fmla="*/ 2 h 49"/>
                                  <a:gd name="T24" fmla="*/ 1 w 88"/>
                                  <a:gd name="T25" fmla="*/ 2 h 49"/>
                                  <a:gd name="T26" fmla="*/ 1 w 88"/>
                                  <a:gd name="T27" fmla="*/ 2 h 49"/>
                                  <a:gd name="T28" fmla="*/ 0 w 88"/>
                                  <a:gd name="T29" fmla="*/ 2 h 49"/>
                                  <a:gd name="T30" fmla="*/ 0 w 88"/>
                                  <a:gd name="T31" fmla="*/ 2 h 49"/>
                                  <a:gd name="T32" fmla="*/ 0 w 88"/>
                                  <a:gd name="T33" fmla="*/ 1 h 49"/>
                                  <a:gd name="T34" fmla="*/ 0 w 88"/>
                                  <a:gd name="T35" fmla="*/ 1 h 49"/>
                                  <a:gd name="T36" fmla="*/ 0 w 88"/>
                                  <a:gd name="T37" fmla="*/ 1 h 49"/>
                                  <a:gd name="T38" fmla="*/ 1 w 88"/>
                                  <a:gd name="T39" fmla="*/ 0 h 49"/>
                                  <a:gd name="T40" fmla="*/ 1 w 88"/>
                                  <a:gd name="T41" fmla="*/ 0 h 49"/>
                                  <a:gd name="T42" fmla="*/ 1 w 8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37" y="2"/>
                                    </a:moveTo>
                                    <a:lnTo>
                                      <a:pt x="48" y="0"/>
                                    </a:lnTo>
                                    <a:lnTo>
                                      <a:pt x="60" y="0"/>
                                    </a:lnTo>
                                    <a:lnTo>
                                      <a:pt x="68" y="1"/>
                                    </a:lnTo>
                                    <a:lnTo>
                                      <a:pt x="79" y="6"/>
                                    </a:lnTo>
                                    <a:lnTo>
                                      <a:pt x="85" y="10"/>
                                    </a:lnTo>
                                    <a:lnTo>
                                      <a:pt x="88" y="19"/>
                                    </a:lnTo>
                                    <a:lnTo>
                                      <a:pt x="85" y="29"/>
                                    </a:lnTo>
                                    <a:lnTo>
                                      <a:pt x="79" y="37"/>
                                    </a:lnTo>
                                    <a:lnTo>
                                      <a:pt x="70" y="41"/>
                                    </a:lnTo>
                                    <a:lnTo>
                                      <a:pt x="61" y="45"/>
                                    </a:lnTo>
                                    <a:lnTo>
                                      <a:pt x="48" y="47"/>
                                    </a:lnTo>
                                    <a:lnTo>
                                      <a:pt x="36" y="49"/>
                                    </a:lnTo>
                                    <a:lnTo>
                                      <a:pt x="23" y="49"/>
                                    </a:lnTo>
                                    <a:lnTo>
                                      <a:pt x="12" y="47"/>
                                    </a:lnTo>
                                    <a:lnTo>
                                      <a:pt x="3" y="42"/>
                                    </a:lnTo>
                                    <a:lnTo>
                                      <a:pt x="0" y="35"/>
                                    </a:lnTo>
                                    <a:lnTo>
                                      <a:pt x="1" y="25"/>
                                    </a:lnTo>
                                    <a:lnTo>
                                      <a:pt x="6" y="16"/>
                                    </a:lnTo>
                                    <a:lnTo>
                                      <a:pt x="16" y="9"/>
                                    </a:lnTo>
                                    <a:lnTo>
                                      <a:pt x="25" y="5"/>
                                    </a:lnTo>
                                    <a:lnTo>
                                      <a:pt x="37" y="2"/>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87" name="Freeform 61">
                                <a:extLst>
                                  <a:ext uri="{FF2B5EF4-FFF2-40B4-BE49-F238E27FC236}">
                                    <a16:creationId xmlns:a16="http://schemas.microsoft.com/office/drawing/2014/main" id="{5DAB71CF-C670-4EF3-98A2-450EF98976EB}"/>
                                  </a:ext>
                                </a:extLst>
                              </p:cNvPr>
                              <p:cNvSpPr>
                                <a:spLocks/>
                              </p:cNvSpPr>
                              <p:nvPr/>
                            </p:nvSpPr>
                            <p:spPr bwMode="auto">
                              <a:xfrm>
                                <a:off x="2222" y="1676"/>
                                <a:ext cx="18" cy="9"/>
                              </a:xfrm>
                              <a:custGeom>
                                <a:avLst/>
                                <a:gdLst>
                                  <a:gd name="T0" fmla="*/ 1 w 87"/>
                                  <a:gd name="T1" fmla="*/ 2 h 49"/>
                                  <a:gd name="T2" fmla="*/ 2 w 87"/>
                                  <a:gd name="T3" fmla="*/ 2 h 49"/>
                                  <a:gd name="T4" fmla="*/ 2 w 87"/>
                                  <a:gd name="T5" fmla="*/ 2 h 49"/>
                                  <a:gd name="T6" fmla="*/ 3 w 87"/>
                                  <a:gd name="T7" fmla="*/ 2 h 49"/>
                                  <a:gd name="T8" fmla="*/ 3 w 87"/>
                                  <a:gd name="T9" fmla="*/ 1 h 49"/>
                                  <a:gd name="T10" fmla="*/ 4 w 87"/>
                                  <a:gd name="T11" fmla="*/ 1 h 49"/>
                                  <a:gd name="T12" fmla="*/ 4 w 87"/>
                                  <a:gd name="T13" fmla="*/ 1 h 49"/>
                                  <a:gd name="T14" fmla="*/ 4 w 87"/>
                                  <a:gd name="T15" fmla="*/ 1 h 49"/>
                                  <a:gd name="T16" fmla="*/ 3 w 87"/>
                                  <a:gd name="T17" fmla="*/ 0 h 49"/>
                                  <a:gd name="T18" fmla="*/ 3 w 87"/>
                                  <a:gd name="T19" fmla="*/ 0 h 49"/>
                                  <a:gd name="T20" fmla="*/ 2 w 87"/>
                                  <a:gd name="T21" fmla="*/ 0 h 49"/>
                                  <a:gd name="T22" fmla="*/ 2 w 87"/>
                                  <a:gd name="T23" fmla="*/ 0 h 49"/>
                                  <a:gd name="T24" fmla="*/ 1 w 87"/>
                                  <a:gd name="T25" fmla="*/ 0 h 49"/>
                                  <a:gd name="T26" fmla="*/ 1 w 87"/>
                                  <a:gd name="T27" fmla="*/ 0 h 49"/>
                                  <a:gd name="T28" fmla="*/ 0 w 87"/>
                                  <a:gd name="T29" fmla="*/ 0 h 49"/>
                                  <a:gd name="T30" fmla="*/ 0 w 87"/>
                                  <a:gd name="T31" fmla="*/ 0 h 49"/>
                                  <a:gd name="T32" fmla="*/ 0 w 87"/>
                                  <a:gd name="T33" fmla="*/ 1 h 49"/>
                                  <a:gd name="T34" fmla="*/ 0 w 87"/>
                                  <a:gd name="T35" fmla="*/ 1 h 49"/>
                                  <a:gd name="T36" fmla="*/ 0 w 87"/>
                                  <a:gd name="T37" fmla="*/ 1 h 49"/>
                                  <a:gd name="T38" fmla="*/ 1 w 87"/>
                                  <a:gd name="T39" fmla="*/ 1 h 49"/>
                                  <a:gd name="T40" fmla="*/ 1 w 87"/>
                                  <a:gd name="T41" fmla="*/ 1 h 49"/>
                                  <a:gd name="T42" fmla="*/ 1 w 87"/>
                                  <a:gd name="T43" fmla="*/ 2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36" y="47"/>
                                    </a:moveTo>
                                    <a:lnTo>
                                      <a:pt x="47" y="49"/>
                                    </a:lnTo>
                                    <a:lnTo>
                                      <a:pt x="58" y="49"/>
                                    </a:lnTo>
                                    <a:lnTo>
                                      <a:pt x="66" y="48"/>
                                    </a:lnTo>
                                    <a:lnTo>
                                      <a:pt x="78" y="43"/>
                                    </a:lnTo>
                                    <a:lnTo>
                                      <a:pt x="84" y="38"/>
                                    </a:lnTo>
                                    <a:lnTo>
                                      <a:pt x="87" y="30"/>
                                    </a:lnTo>
                                    <a:lnTo>
                                      <a:pt x="84" y="19"/>
                                    </a:lnTo>
                                    <a:lnTo>
                                      <a:pt x="78" y="12"/>
                                    </a:lnTo>
                                    <a:lnTo>
                                      <a:pt x="68" y="8"/>
                                    </a:lnTo>
                                    <a:lnTo>
                                      <a:pt x="59" y="4"/>
                                    </a:lnTo>
                                    <a:lnTo>
                                      <a:pt x="47" y="2"/>
                                    </a:lnTo>
                                    <a:lnTo>
                                      <a:pt x="35" y="0"/>
                                    </a:lnTo>
                                    <a:lnTo>
                                      <a:pt x="21" y="0"/>
                                    </a:lnTo>
                                    <a:lnTo>
                                      <a:pt x="10" y="2"/>
                                    </a:lnTo>
                                    <a:lnTo>
                                      <a:pt x="3" y="7"/>
                                    </a:lnTo>
                                    <a:lnTo>
                                      <a:pt x="0" y="14"/>
                                    </a:lnTo>
                                    <a:lnTo>
                                      <a:pt x="1" y="24"/>
                                    </a:lnTo>
                                    <a:lnTo>
                                      <a:pt x="6" y="33"/>
                                    </a:lnTo>
                                    <a:lnTo>
                                      <a:pt x="14" y="39"/>
                                    </a:lnTo>
                                    <a:lnTo>
                                      <a:pt x="23" y="44"/>
                                    </a:lnTo>
                                    <a:lnTo>
                                      <a:pt x="36" y="47"/>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88" name="Freeform 62">
                                <a:extLst>
                                  <a:ext uri="{FF2B5EF4-FFF2-40B4-BE49-F238E27FC236}">
                                    <a16:creationId xmlns:a16="http://schemas.microsoft.com/office/drawing/2014/main" id="{D23B8CC9-7F8B-45B5-8B3E-A0794F4BDC0B}"/>
                                  </a:ext>
                                </a:extLst>
                              </p:cNvPr>
                              <p:cNvSpPr>
                                <a:spLocks/>
                              </p:cNvSpPr>
                              <p:nvPr/>
                            </p:nvSpPr>
                            <p:spPr bwMode="auto">
                              <a:xfrm>
                                <a:off x="2245" y="1683"/>
                                <a:ext cx="13" cy="11"/>
                              </a:xfrm>
                              <a:custGeom>
                                <a:avLst/>
                                <a:gdLst>
                                  <a:gd name="T0" fmla="*/ 1 w 68"/>
                                  <a:gd name="T1" fmla="*/ 2 h 56"/>
                                  <a:gd name="T2" fmla="*/ 2 w 68"/>
                                  <a:gd name="T3" fmla="*/ 2 h 56"/>
                                  <a:gd name="T4" fmla="*/ 2 w 68"/>
                                  <a:gd name="T5" fmla="*/ 2 h 56"/>
                                  <a:gd name="T6" fmla="*/ 2 w 68"/>
                                  <a:gd name="T7" fmla="*/ 2 h 56"/>
                                  <a:gd name="T8" fmla="*/ 2 w 68"/>
                                  <a:gd name="T9" fmla="*/ 2 h 56"/>
                                  <a:gd name="T10" fmla="*/ 2 w 68"/>
                                  <a:gd name="T11" fmla="*/ 2 h 56"/>
                                  <a:gd name="T12" fmla="*/ 2 w 68"/>
                                  <a:gd name="T13" fmla="*/ 1 h 56"/>
                                  <a:gd name="T14" fmla="*/ 2 w 68"/>
                                  <a:gd name="T15" fmla="*/ 1 h 56"/>
                                  <a:gd name="T16" fmla="*/ 2 w 68"/>
                                  <a:gd name="T17" fmla="*/ 0 h 56"/>
                                  <a:gd name="T18" fmla="*/ 2 w 68"/>
                                  <a:gd name="T19" fmla="*/ 0 h 56"/>
                                  <a:gd name="T20" fmla="*/ 1 w 68"/>
                                  <a:gd name="T21" fmla="*/ 0 h 56"/>
                                  <a:gd name="T22" fmla="*/ 1 w 68"/>
                                  <a:gd name="T23" fmla="*/ 0 h 56"/>
                                  <a:gd name="T24" fmla="*/ 0 w 68"/>
                                  <a:gd name="T25" fmla="*/ 0 h 56"/>
                                  <a:gd name="T26" fmla="*/ 0 w 68"/>
                                  <a:gd name="T27" fmla="*/ 0 h 56"/>
                                  <a:gd name="T28" fmla="*/ 0 w 68"/>
                                  <a:gd name="T29" fmla="*/ 1 h 56"/>
                                  <a:gd name="T30" fmla="*/ 0 w 68"/>
                                  <a:gd name="T31" fmla="*/ 1 h 56"/>
                                  <a:gd name="T32" fmla="*/ 0 w 68"/>
                                  <a:gd name="T33" fmla="*/ 1 h 56"/>
                                  <a:gd name="T34" fmla="*/ 1 w 68"/>
                                  <a:gd name="T35" fmla="*/ 2 h 56"/>
                                  <a:gd name="T36" fmla="*/ 1 w 68"/>
                                  <a:gd name="T37" fmla="*/ 2 h 56"/>
                                  <a:gd name="T38" fmla="*/ 1 w 68"/>
                                  <a:gd name="T39" fmla="*/ 2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6"/>
                                  <a:gd name="T62" fmla="*/ 68 w 6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6">
                                    <a:moveTo>
                                      <a:pt x="34" y="53"/>
                                    </a:moveTo>
                                    <a:lnTo>
                                      <a:pt x="45" y="56"/>
                                    </a:lnTo>
                                    <a:lnTo>
                                      <a:pt x="53" y="56"/>
                                    </a:lnTo>
                                    <a:lnTo>
                                      <a:pt x="61" y="54"/>
                                    </a:lnTo>
                                    <a:lnTo>
                                      <a:pt x="65" y="48"/>
                                    </a:lnTo>
                                    <a:lnTo>
                                      <a:pt x="68" y="40"/>
                                    </a:lnTo>
                                    <a:lnTo>
                                      <a:pt x="66" y="31"/>
                                    </a:lnTo>
                                    <a:lnTo>
                                      <a:pt x="60" y="19"/>
                                    </a:lnTo>
                                    <a:lnTo>
                                      <a:pt x="52" y="11"/>
                                    </a:lnTo>
                                    <a:lnTo>
                                      <a:pt x="41" y="5"/>
                                    </a:lnTo>
                                    <a:lnTo>
                                      <a:pt x="29" y="1"/>
                                    </a:lnTo>
                                    <a:lnTo>
                                      <a:pt x="20" y="0"/>
                                    </a:lnTo>
                                    <a:lnTo>
                                      <a:pt x="12" y="2"/>
                                    </a:lnTo>
                                    <a:lnTo>
                                      <a:pt x="4" y="7"/>
                                    </a:lnTo>
                                    <a:lnTo>
                                      <a:pt x="0" y="14"/>
                                    </a:lnTo>
                                    <a:lnTo>
                                      <a:pt x="1" y="24"/>
                                    </a:lnTo>
                                    <a:lnTo>
                                      <a:pt x="7" y="34"/>
                                    </a:lnTo>
                                    <a:lnTo>
                                      <a:pt x="16" y="41"/>
                                    </a:lnTo>
                                    <a:lnTo>
                                      <a:pt x="25" y="47"/>
                                    </a:lnTo>
                                    <a:lnTo>
                                      <a:pt x="34" y="53"/>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89" name="Freeform 63">
                                <a:extLst>
                                  <a:ext uri="{FF2B5EF4-FFF2-40B4-BE49-F238E27FC236}">
                                    <a16:creationId xmlns:a16="http://schemas.microsoft.com/office/drawing/2014/main" id="{D385EF07-4197-4E23-B4BA-04701A0F9EE1}"/>
                                  </a:ext>
                                </a:extLst>
                              </p:cNvPr>
                              <p:cNvSpPr>
                                <a:spLocks/>
                              </p:cNvSpPr>
                              <p:nvPr/>
                            </p:nvSpPr>
                            <p:spPr bwMode="auto">
                              <a:xfrm>
                                <a:off x="2260" y="1697"/>
                                <a:ext cx="12" cy="13"/>
                              </a:xfrm>
                              <a:custGeom>
                                <a:avLst/>
                                <a:gdLst>
                                  <a:gd name="T0" fmla="*/ 1 w 57"/>
                                  <a:gd name="T1" fmla="*/ 2 h 65"/>
                                  <a:gd name="T2" fmla="*/ 1 w 57"/>
                                  <a:gd name="T3" fmla="*/ 3 h 65"/>
                                  <a:gd name="T4" fmla="*/ 2 w 57"/>
                                  <a:gd name="T5" fmla="*/ 3 h 65"/>
                                  <a:gd name="T6" fmla="*/ 2 w 57"/>
                                  <a:gd name="T7" fmla="*/ 2 h 65"/>
                                  <a:gd name="T8" fmla="*/ 3 w 57"/>
                                  <a:gd name="T9" fmla="*/ 2 h 65"/>
                                  <a:gd name="T10" fmla="*/ 3 w 57"/>
                                  <a:gd name="T11" fmla="*/ 1 h 65"/>
                                  <a:gd name="T12" fmla="*/ 2 w 57"/>
                                  <a:gd name="T13" fmla="*/ 1 h 65"/>
                                  <a:gd name="T14" fmla="*/ 2 w 57"/>
                                  <a:gd name="T15" fmla="*/ 1 h 65"/>
                                  <a:gd name="T16" fmla="*/ 2 w 57"/>
                                  <a:gd name="T17" fmla="*/ 0 h 65"/>
                                  <a:gd name="T18" fmla="*/ 1 w 57"/>
                                  <a:gd name="T19" fmla="*/ 0 h 65"/>
                                  <a:gd name="T20" fmla="*/ 1 w 57"/>
                                  <a:gd name="T21" fmla="*/ 0 h 65"/>
                                  <a:gd name="T22" fmla="*/ 0 w 57"/>
                                  <a:gd name="T23" fmla="*/ 0 h 65"/>
                                  <a:gd name="T24" fmla="*/ 0 w 57"/>
                                  <a:gd name="T25" fmla="*/ 0 h 65"/>
                                  <a:gd name="T26" fmla="*/ 0 w 57"/>
                                  <a:gd name="T27" fmla="*/ 1 h 65"/>
                                  <a:gd name="T28" fmla="*/ 0 w 57"/>
                                  <a:gd name="T29" fmla="*/ 1 h 65"/>
                                  <a:gd name="T30" fmla="*/ 0 w 57"/>
                                  <a:gd name="T31" fmla="*/ 1 h 65"/>
                                  <a:gd name="T32" fmla="*/ 0 w 57"/>
                                  <a:gd name="T33" fmla="*/ 2 h 65"/>
                                  <a:gd name="T34" fmla="*/ 1 w 57"/>
                                  <a:gd name="T35" fmla="*/ 2 h 65"/>
                                  <a:gd name="T36" fmla="*/ 1 w 5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5"/>
                                  <a:gd name="T59" fmla="*/ 57 w 5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5">
                                    <a:moveTo>
                                      <a:pt x="24" y="61"/>
                                    </a:moveTo>
                                    <a:lnTo>
                                      <a:pt x="35" y="65"/>
                                    </a:lnTo>
                                    <a:lnTo>
                                      <a:pt x="45" y="64"/>
                                    </a:lnTo>
                                    <a:lnTo>
                                      <a:pt x="52" y="59"/>
                                    </a:lnTo>
                                    <a:lnTo>
                                      <a:pt x="57" y="48"/>
                                    </a:lnTo>
                                    <a:lnTo>
                                      <a:pt x="55" y="34"/>
                                    </a:lnTo>
                                    <a:lnTo>
                                      <a:pt x="52" y="23"/>
                                    </a:lnTo>
                                    <a:lnTo>
                                      <a:pt x="46" y="14"/>
                                    </a:lnTo>
                                    <a:lnTo>
                                      <a:pt x="40" y="6"/>
                                    </a:lnTo>
                                    <a:lnTo>
                                      <a:pt x="29" y="1"/>
                                    </a:lnTo>
                                    <a:lnTo>
                                      <a:pt x="21" y="0"/>
                                    </a:lnTo>
                                    <a:lnTo>
                                      <a:pt x="11" y="2"/>
                                    </a:lnTo>
                                    <a:lnTo>
                                      <a:pt x="3" y="7"/>
                                    </a:lnTo>
                                    <a:lnTo>
                                      <a:pt x="0" y="15"/>
                                    </a:lnTo>
                                    <a:lnTo>
                                      <a:pt x="1" y="24"/>
                                    </a:lnTo>
                                    <a:lnTo>
                                      <a:pt x="3" y="34"/>
                                    </a:lnTo>
                                    <a:lnTo>
                                      <a:pt x="9" y="44"/>
                                    </a:lnTo>
                                    <a:lnTo>
                                      <a:pt x="17" y="53"/>
                                    </a:lnTo>
                                    <a:lnTo>
                                      <a:pt x="24" y="61"/>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80" name="Group 64">
                            <a:extLst>
                              <a:ext uri="{FF2B5EF4-FFF2-40B4-BE49-F238E27FC236}">
                                <a16:creationId xmlns:a16="http://schemas.microsoft.com/office/drawing/2014/main" id="{9734351B-A55F-42CC-B96A-D9D988249DE6}"/>
                              </a:ext>
                            </a:extLst>
                          </p:cNvPr>
                          <p:cNvGrpSpPr>
                            <a:grpSpLocks/>
                          </p:cNvGrpSpPr>
                          <p:nvPr/>
                        </p:nvGrpSpPr>
                        <p:grpSpPr bwMode="auto">
                          <a:xfrm>
                            <a:off x="2223" y="1728"/>
                            <a:ext cx="82" cy="131"/>
                            <a:chOff x="2223" y="1728"/>
                            <a:chExt cx="82" cy="131"/>
                          </a:xfrm>
                        </p:grpSpPr>
                        <p:sp>
                          <p:nvSpPr>
                            <p:cNvPr id="64981" name="Freeform 65">
                              <a:extLst>
                                <a:ext uri="{FF2B5EF4-FFF2-40B4-BE49-F238E27FC236}">
                                  <a16:creationId xmlns:a16="http://schemas.microsoft.com/office/drawing/2014/main" id="{F24E493C-7781-4E52-A080-C958B1BACC82}"/>
                                </a:ext>
                              </a:extLst>
                            </p:cNvPr>
                            <p:cNvSpPr>
                              <a:spLocks/>
                            </p:cNvSpPr>
                            <p:nvPr/>
                          </p:nvSpPr>
                          <p:spPr bwMode="auto">
                            <a:xfrm>
                              <a:off x="2259" y="1729"/>
                              <a:ext cx="46" cy="82"/>
                            </a:xfrm>
                            <a:custGeom>
                              <a:avLst/>
                              <a:gdLst>
                                <a:gd name="T0" fmla="*/ 1 w 229"/>
                                <a:gd name="T1" fmla="*/ 0 h 410"/>
                                <a:gd name="T2" fmla="*/ 1 w 229"/>
                                <a:gd name="T3" fmla="*/ 1 h 410"/>
                                <a:gd name="T4" fmla="*/ 0 w 229"/>
                                <a:gd name="T5" fmla="*/ 3 h 410"/>
                                <a:gd name="T6" fmla="*/ 0 w 229"/>
                                <a:gd name="T7" fmla="*/ 4 h 410"/>
                                <a:gd name="T8" fmla="*/ 0 w 229"/>
                                <a:gd name="T9" fmla="*/ 5 h 410"/>
                                <a:gd name="T10" fmla="*/ 0 w 229"/>
                                <a:gd name="T11" fmla="*/ 7 h 410"/>
                                <a:gd name="T12" fmla="*/ 1 w 229"/>
                                <a:gd name="T13" fmla="*/ 8 h 410"/>
                                <a:gd name="T14" fmla="*/ 1 w 229"/>
                                <a:gd name="T15" fmla="*/ 9 h 410"/>
                                <a:gd name="T16" fmla="*/ 2 w 229"/>
                                <a:gd name="T17" fmla="*/ 10 h 410"/>
                                <a:gd name="T18" fmla="*/ 3 w 229"/>
                                <a:gd name="T19" fmla="*/ 11 h 410"/>
                                <a:gd name="T20" fmla="*/ 5 w 229"/>
                                <a:gd name="T21" fmla="*/ 12 h 410"/>
                                <a:gd name="T22" fmla="*/ 6 w 229"/>
                                <a:gd name="T23" fmla="*/ 13 h 410"/>
                                <a:gd name="T24" fmla="*/ 7 w 229"/>
                                <a:gd name="T25" fmla="*/ 14 h 410"/>
                                <a:gd name="T26" fmla="*/ 8 w 229"/>
                                <a:gd name="T27" fmla="*/ 15 h 410"/>
                                <a:gd name="T28" fmla="*/ 9 w 229"/>
                                <a:gd name="T29" fmla="*/ 16 h 410"/>
                                <a:gd name="T30" fmla="*/ 9 w 229"/>
                                <a:gd name="T31" fmla="*/ 16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410"/>
                                <a:gd name="T50" fmla="*/ 229 w 229"/>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410">
                                  <a:moveTo>
                                    <a:pt x="27" y="0"/>
                                  </a:moveTo>
                                  <a:lnTo>
                                    <a:pt x="17" y="28"/>
                                  </a:lnTo>
                                  <a:lnTo>
                                    <a:pt x="8" y="64"/>
                                  </a:lnTo>
                                  <a:lnTo>
                                    <a:pt x="3" y="103"/>
                                  </a:lnTo>
                                  <a:lnTo>
                                    <a:pt x="0" y="137"/>
                                  </a:lnTo>
                                  <a:lnTo>
                                    <a:pt x="5" y="166"/>
                                  </a:lnTo>
                                  <a:lnTo>
                                    <a:pt x="14" y="190"/>
                                  </a:lnTo>
                                  <a:lnTo>
                                    <a:pt x="30" y="215"/>
                                  </a:lnTo>
                                  <a:lnTo>
                                    <a:pt x="52" y="245"/>
                                  </a:lnTo>
                                  <a:lnTo>
                                    <a:pt x="82" y="272"/>
                                  </a:lnTo>
                                  <a:lnTo>
                                    <a:pt x="122" y="304"/>
                                  </a:lnTo>
                                  <a:lnTo>
                                    <a:pt x="152" y="329"/>
                                  </a:lnTo>
                                  <a:lnTo>
                                    <a:pt x="176" y="347"/>
                                  </a:lnTo>
                                  <a:lnTo>
                                    <a:pt x="192" y="366"/>
                                  </a:lnTo>
                                  <a:lnTo>
                                    <a:pt x="213" y="389"/>
                                  </a:lnTo>
                                  <a:lnTo>
                                    <a:pt x="229" y="410"/>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82" name="Freeform 66">
                              <a:extLst>
                                <a:ext uri="{FF2B5EF4-FFF2-40B4-BE49-F238E27FC236}">
                                  <a16:creationId xmlns:a16="http://schemas.microsoft.com/office/drawing/2014/main" id="{46BE5B4C-0C54-4CAE-9760-E841EC0A64FB}"/>
                                </a:ext>
                              </a:extLst>
                            </p:cNvPr>
                            <p:cNvSpPr>
                              <a:spLocks/>
                            </p:cNvSpPr>
                            <p:nvPr/>
                          </p:nvSpPr>
                          <p:spPr bwMode="auto">
                            <a:xfrm>
                              <a:off x="2223" y="1756"/>
                              <a:ext cx="44" cy="78"/>
                            </a:xfrm>
                            <a:custGeom>
                              <a:avLst/>
                              <a:gdLst>
                                <a:gd name="T0" fmla="*/ 0 w 216"/>
                                <a:gd name="T1" fmla="*/ 0 h 391"/>
                                <a:gd name="T2" fmla="*/ 1 w 216"/>
                                <a:gd name="T3" fmla="*/ 0 h 391"/>
                                <a:gd name="T4" fmla="*/ 2 w 216"/>
                                <a:gd name="T5" fmla="*/ 0 h 391"/>
                                <a:gd name="T6" fmla="*/ 3 w 216"/>
                                <a:gd name="T7" fmla="*/ 1 h 391"/>
                                <a:gd name="T8" fmla="*/ 4 w 216"/>
                                <a:gd name="T9" fmla="*/ 1 h 391"/>
                                <a:gd name="T10" fmla="*/ 5 w 216"/>
                                <a:gd name="T11" fmla="*/ 2 h 391"/>
                                <a:gd name="T12" fmla="*/ 5 w 216"/>
                                <a:gd name="T13" fmla="*/ 3 h 391"/>
                                <a:gd name="T14" fmla="*/ 6 w 216"/>
                                <a:gd name="T15" fmla="*/ 3 h 391"/>
                                <a:gd name="T16" fmla="*/ 6 w 216"/>
                                <a:gd name="T17" fmla="*/ 5 h 391"/>
                                <a:gd name="T18" fmla="*/ 7 w 216"/>
                                <a:gd name="T19" fmla="*/ 6 h 391"/>
                                <a:gd name="T20" fmla="*/ 7 w 216"/>
                                <a:gd name="T21" fmla="*/ 7 h 391"/>
                                <a:gd name="T22" fmla="*/ 7 w 216"/>
                                <a:gd name="T23" fmla="*/ 9 h 391"/>
                                <a:gd name="T24" fmla="*/ 7 w 216"/>
                                <a:gd name="T25" fmla="*/ 11 h 391"/>
                                <a:gd name="T26" fmla="*/ 8 w 216"/>
                                <a:gd name="T27" fmla="*/ 13 h 391"/>
                                <a:gd name="T28" fmla="*/ 8 w 216"/>
                                <a:gd name="T29" fmla="*/ 14 h 391"/>
                                <a:gd name="T30" fmla="*/ 8 w 216"/>
                                <a:gd name="T31" fmla="*/ 15 h 391"/>
                                <a:gd name="T32" fmla="*/ 9 w 216"/>
                                <a:gd name="T33" fmla="*/ 16 h 391"/>
                                <a:gd name="T34" fmla="*/ 9 w 216"/>
                                <a:gd name="T35" fmla="*/ 16 h 3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91"/>
                                <a:gd name="T56" fmla="*/ 216 w 216"/>
                                <a:gd name="T57" fmla="*/ 391 h 3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91">
                                  <a:moveTo>
                                    <a:pt x="0" y="0"/>
                                  </a:moveTo>
                                  <a:lnTo>
                                    <a:pt x="24" y="4"/>
                                  </a:lnTo>
                                  <a:lnTo>
                                    <a:pt x="47" y="9"/>
                                  </a:lnTo>
                                  <a:lnTo>
                                    <a:pt x="73" y="18"/>
                                  </a:lnTo>
                                  <a:lnTo>
                                    <a:pt x="93" y="29"/>
                                  </a:lnTo>
                                  <a:lnTo>
                                    <a:pt x="112" y="41"/>
                                  </a:lnTo>
                                  <a:lnTo>
                                    <a:pt x="128" y="65"/>
                                  </a:lnTo>
                                  <a:lnTo>
                                    <a:pt x="142" y="87"/>
                                  </a:lnTo>
                                  <a:lnTo>
                                    <a:pt x="152" y="114"/>
                                  </a:lnTo>
                                  <a:lnTo>
                                    <a:pt x="162" y="146"/>
                                  </a:lnTo>
                                  <a:lnTo>
                                    <a:pt x="171" y="182"/>
                                  </a:lnTo>
                                  <a:lnTo>
                                    <a:pt x="174" y="222"/>
                                  </a:lnTo>
                                  <a:lnTo>
                                    <a:pt x="177" y="276"/>
                                  </a:lnTo>
                                  <a:lnTo>
                                    <a:pt x="180" y="314"/>
                                  </a:lnTo>
                                  <a:lnTo>
                                    <a:pt x="188" y="347"/>
                                  </a:lnTo>
                                  <a:lnTo>
                                    <a:pt x="201" y="372"/>
                                  </a:lnTo>
                                  <a:lnTo>
                                    <a:pt x="216" y="391"/>
                                  </a:lnTo>
                                  <a:lnTo>
                                    <a:pt x="214" y="390"/>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83" name="Freeform 67">
                              <a:extLst>
                                <a:ext uri="{FF2B5EF4-FFF2-40B4-BE49-F238E27FC236}">
                                  <a16:creationId xmlns:a16="http://schemas.microsoft.com/office/drawing/2014/main" id="{BCDF0625-E4C0-4832-BE69-24C87E3A4789}"/>
                                </a:ext>
                              </a:extLst>
                            </p:cNvPr>
                            <p:cNvSpPr>
                              <a:spLocks/>
                            </p:cNvSpPr>
                            <p:nvPr/>
                          </p:nvSpPr>
                          <p:spPr bwMode="auto">
                            <a:xfrm>
                              <a:off x="2225" y="1728"/>
                              <a:ext cx="74" cy="131"/>
                            </a:xfrm>
                            <a:custGeom>
                              <a:avLst/>
                              <a:gdLst>
                                <a:gd name="T0" fmla="*/ 0 w 371"/>
                                <a:gd name="T1" fmla="*/ 0 h 657"/>
                                <a:gd name="T2" fmla="*/ 1 w 371"/>
                                <a:gd name="T3" fmla="*/ 1 h 657"/>
                                <a:gd name="T4" fmla="*/ 2 w 371"/>
                                <a:gd name="T5" fmla="*/ 2 h 657"/>
                                <a:gd name="T6" fmla="*/ 3 w 371"/>
                                <a:gd name="T7" fmla="*/ 3 h 657"/>
                                <a:gd name="T8" fmla="*/ 4 w 371"/>
                                <a:gd name="T9" fmla="*/ 5 h 657"/>
                                <a:gd name="T10" fmla="*/ 5 w 371"/>
                                <a:gd name="T11" fmla="*/ 6 h 657"/>
                                <a:gd name="T12" fmla="*/ 6 w 371"/>
                                <a:gd name="T13" fmla="*/ 8 h 657"/>
                                <a:gd name="T14" fmla="*/ 7 w 371"/>
                                <a:gd name="T15" fmla="*/ 9 h 657"/>
                                <a:gd name="T16" fmla="*/ 8 w 371"/>
                                <a:gd name="T17" fmla="*/ 11 h 657"/>
                                <a:gd name="T18" fmla="*/ 8 w 371"/>
                                <a:gd name="T19" fmla="*/ 12 h 657"/>
                                <a:gd name="T20" fmla="*/ 9 w 371"/>
                                <a:gd name="T21" fmla="*/ 14 h 657"/>
                                <a:gd name="T22" fmla="*/ 10 w 371"/>
                                <a:gd name="T23" fmla="*/ 16 h 657"/>
                                <a:gd name="T24" fmla="*/ 10 w 371"/>
                                <a:gd name="T25" fmla="*/ 18 h 657"/>
                                <a:gd name="T26" fmla="*/ 11 w 371"/>
                                <a:gd name="T27" fmla="*/ 20 h 657"/>
                                <a:gd name="T28" fmla="*/ 12 w 371"/>
                                <a:gd name="T29" fmla="*/ 21 h 657"/>
                                <a:gd name="T30" fmla="*/ 12 w 371"/>
                                <a:gd name="T31" fmla="*/ 23 h 657"/>
                                <a:gd name="T32" fmla="*/ 13 w 371"/>
                                <a:gd name="T33" fmla="*/ 25 h 657"/>
                                <a:gd name="T34" fmla="*/ 15 w 371"/>
                                <a:gd name="T35" fmla="*/ 26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657"/>
                                <a:gd name="T56" fmla="*/ 371 w 371"/>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657">
                                  <a:moveTo>
                                    <a:pt x="0" y="0"/>
                                  </a:moveTo>
                                  <a:lnTo>
                                    <a:pt x="26" y="25"/>
                                  </a:lnTo>
                                  <a:lnTo>
                                    <a:pt x="60" y="56"/>
                                  </a:lnTo>
                                  <a:lnTo>
                                    <a:pt x="84" y="86"/>
                                  </a:lnTo>
                                  <a:lnTo>
                                    <a:pt x="108" y="120"/>
                                  </a:lnTo>
                                  <a:lnTo>
                                    <a:pt x="132" y="159"/>
                                  </a:lnTo>
                                  <a:lnTo>
                                    <a:pt x="154" y="196"/>
                                  </a:lnTo>
                                  <a:lnTo>
                                    <a:pt x="176" y="236"/>
                                  </a:lnTo>
                                  <a:lnTo>
                                    <a:pt x="195" y="272"/>
                                  </a:lnTo>
                                  <a:lnTo>
                                    <a:pt x="213" y="313"/>
                                  </a:lnTo>
                                  <a:lnTo>
                                    <a:pt x="230" y="357"/>
                                  </a:lnTo>
                                  <a:lnTo>
                                    <a:pt x="247" y="409"/>
                                  </a:lnTo>
                                  <a:lnTo>
                                    <a:pt x="261" y="452"/>
                                  </a:lnTo>
                                  <a:lnTo>
                                    <a:pt x="277" y="496"/>
                                  </a:lnTo>
                                  <a:lnTo>
                                    <a:pt x="292" y="533"/>
                                  </a:lnTo>
                                  <a:lnTo>
                                    <a:pt x="312" y="577"/>
                                  </a:lnTo>
                                  <a:lnTo>
                                    <a:pt x="338" y="616"/>
                                  </a:lnTo>
                                  <a:lnTo>
                                    <a:pt x="371" y="657"/>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54" name="Group 68">
                          <a:extLst>
                            <a:ext uri="{FF2B5EF4-FFF2-40B4-BE49-F238E27FC236}">
                              <a16:creationId xmlns:a16="http://schemas.microsoft.com/office/drawing/2014/main" id="{53D83B4F-B681-4D29-9444-7234D45F0A55}"/>
                            </a:ext>
                          </a:extLst>
                        </p:cNvPr>
                        <p:cNvGrpSpPr>
                          <a:grpSpLocks/>
                        </p:cNvGrpSpPr>
                        <p:nvPr/>
                      </p:nvGrpSpPr>
                      <p:grpSpPr bwMode="auto">
                        <a:xfrm>
                          <a:off x="2045" y="1723"/>
                          <a:ext cx="244" cy="215"/>
                          <a:chOff x="2045" y="1723"/>
                          <a:chExt cx="244" cy="215"/>
                        </a:xfrm>
                      </p:grpSpPr>
                      <p:grpSp>
                        <p:nvGrpSpPr>
                          <p:cNvPr id="64955" name="Group 69">
                            <a:extLst>
                              <a:ext uri="{FF2B5EF4-FFF2-40B4-BE49-F238E27FC236}">
                                <a16:creationId xmlns:a16="http://schemas.microsoft.com/office/drawing/2014/main" id="{0A2A97B5-907F-43FD-B44E-6EA5E36AAEC2}"/>
                              </a:ext>
                            </a:extLst>
                          </p:cNvPr>
                          <p:cNvGrpSpPr>
                            <a:grpSpLocks/>
                          </p:cNvGrpSpPr>
                          <p:nvPr/>
                        </p:nvGrpSpPr>
                        <p:grpSpPr bwMode="auto">
                          <a:xfrm>
                            <a:off x="2045" y="1723"/>
                            <a:ext cx="244" cy="215"/>
                            <a:chOff x="2045" y="1723"/>
                            <a:chExt cx="244" cy="215"/>
                          </a:xfrm>
                        </p:grpSpPr>
                        <p:grpSp>
                          <p:nvGrpSpPr>
                            <p:cNvPr id="64960" name="Group 70">
                              <a:extLst>
                                <a:ext uri="{FF2B5EF4-FFF2-40B4-BE49-F238E27FC236}">
                                  <a16:creationId xmlns:a16="http://schemas.microsoft.com/office/drawing/2014/main" id="{39CAB447-EBE4-4C32-8653-F406792C91B7}"/>
                                </a:ext>
                              </a:extLst>
                            </p:cNvPr>
                            <p:cNvGrpSpPr>
                              <a:grpSpLocks/>
                            </p:cNvGrpSpPr>
                            <p:nvPr/>
                          </p:nvGrpSpPr>
                          <p:grpSpPr bwMode="auto">
                            <a:xfrm>
                              <a:off x="2045" y="1723"/>
                              <a:ext cx="244" cy="215"/>
                              <a:chOff x="2045" y="1723"/>
                              <a:chExt cx="244" cy="215"/>
                            </a:xfrm>
                          </p:grpSpPr>
                          <p:grpSp>
                            <p:nvGrpSpPr>
                              <p:cNvPr id="64967" name="Group 71">
                                <a:extLst>
                                  <a:ext uri="{FF2B5EF4-FFF2-40B4-BE49-F238E27FC236}">
                                    <a16:creationId xmlns:a16="http://schemas.microsoft.com/office/drawing/2014/main" id="{1492FBD2-C11C-49AB-AB1C-635199F62671}"/>
                                  </a:ext>
                                </a:extLst>
                              </p:cNvPr>
                              <p:cNvGrpSpPr>
                                <a:grpSpLocks/>
                              </p:cNvGrpSpPr>
                              <p:nvPr/>
                            </p:nvGrpSpPr>
                            <p:grpSpPr bwMode="auto">
                              <a:xfrm>
                                <a:off x="2045" y="1723"/>
                                <a:ext cx="244" cy="215"/>
                                <a:chOff x="2045" y="1723"/>
                                <a:chExt cx="244" cy="215"/>
                              </a:xfrm>
                            </p:grpSpPr>
                            <p:grpSp>
                              <p:nvGrpSpPr>
                                <p:cNvPr id="64973" name="Group 72">
                                  <a:extLst>
                                    <a:ext uri="{FF2B5EF4-FFF2-40B4-BE49-F238E27FC236}">
                                      <a16:creationId xmlns:a16="http://schemas.microsoft.com/office/drawing/2014/main" id="{F9E898AC-574D-4AB0-8AF3-6F268E7FF26C}"/>
                                    </a:ext>
                                  </a:extLst>
                                </p:cNvPr>
                                <p:cNvGrpSpPr>
                                  <a:grpSpLocks/>
                                </p:cNvGrpSpPr>
                                <p:nvPr/>
                              </p:nvGrpSpPr>
                              <p:grpSpPr bwMode="auto">
                                <a:xfrm>
                                  <a:off x="2045" y="1723"/>
                                  <a:ext cx="244" cy="215"/>
                                  <a:chOff x="2045" y="1723"/>
                                  <a:chExt cx="244" cy="215"/>
                                </a:xfrm>
                              </p:grpSpPr>
                              <p:sp>
                                <p:nvSpPr>
                                  <p:cNvPr id="64975" name="Freeform 73">
                                    <a:extLst>
                                      <a:ext uri="{FF2B5EF4-FFF2-40B4-BE49-F238E27FC236}">
                                        <a16:creationId xmlns:a16="http://schemas.microsoft.com/office/drawing/2014/main" id="{E45FEBC9-8C56-4D3D-8190-A473D481DE73}"/>
                                      </a:ext>
                                    </a:extLst>
                                  </p:cNvPr>
                                  <p:cNvSpPr>
                                    <a:spLocks/>
                                  </p:cNvSpPr>
                                  <p:nvPr/>
                                </p:nvSpPr>
                                <p:spPr bwMode="auto">
                                  <a:xfrm>
                                    <a:off x="2045" y="1723"/>
                                    <a:ext cx="244" cy="215"/>
                                  </a:xfrm>
                                  <a:custGeom>
                                    <a:avLst/>
                                    <a:gdLst>
                                      <a:gd name="T0" fmla="*/ 5 w 1224"/>
                                      <a:gd name="T1" fmla="*/ 2 h 1076"/>
                                      <a:gd name="T2" fmla="*/ 8 w 1224"/>
                                      <a:gd name="T3" fmla="*/ 1 h 1076"/>
                                      <a:gd name="T4" fmla="*/ 11 w 1224"/>
                                      <a:gd name="T5" fmla="*/ 0 h 1076"/>
                                      <a:gd name="T6" fmla="*/ 15 w 1224"/>
                                      <a:gd name="T7" fmla="*/ 0 h 1076"/>
                                      <a:gd name="T8" fmla="*/ 18 w 1224"/>
                                      <a:gd name="T9" fmla="*/ 2 h 1076"/>
                                      <a:gd name="T10" fmla="*/ 20 w 1224"/>
                                      <a:gd name="T11" fmla="*/ 5 h 1076"/>
                                      <a:gd name="T12" fmla="*/ 23 w 1224"/>
                                      <a:gd name="T13" fmla="*/ 8 h 1076"/>
                                      <a:gd name="T14" fmla="*/ 25 w 1224"/>
                                      <a:gd name="T15" fmla="*/ 10 h 1076"/>
                                      <a:gd name="T16" fmla="*/ 26 w 1224"/>
                                      <a:gd name="T17" fmla="*/ 13 h 1076"/>
                                      <a:gd name="T18" fmla="*/ 25 w 1224"/>
                                      <a:gd name="T19" fmla="*/ 15 h 1076"/>
                                      <a:gd name="T20" fmla="*/ 24 w 1224"/>
                                      <a:gd name="T21" fmla="*/ 17 h 1076"/>
                                      <a:gd name="T22" fmla="*/ 22 w 1224"/>
                                      <a:gd name="T23" fmla="*/ 20 h 1076"/>
                                      <a:gd name="T24" fmla="*/ 21 w 1224"/>
                                      <a:gd name="T25" fmla="*/ 22 h 1076"/>
                                      <a:gd name="T26" fmla="*/ 21 w 1224"/>
                                      <a:gd name="T27" fmla="*/ 22 h 1076"/>
                                      <a:gd name="T28" fmla="*/ 22 w 1224"/>
                                      <a:gd name="T29" fmla="*/ 22 h 1076"/>
                                      <a:gd name="T30" fmla="*/ 23 w 1224"/>
                                      <a:gd name="T31" fmla="*/ 21 h 1076"/>
                                      <a:gd name="T32" fmla="*/ 24 w 1224"/>
                                      <a:gd name="T33" fmla="*/ 19 h 1076"/>
                                      <a:gd name="T34" fmla="*/ 26 w 1224"/>
                                      <a:gd name="T35" fmla="*/ 17 h 1076"/>
                                      <a:gd name="T36" fmla="*/ 27 w 1224"/>
                                      <a:gd name="T37" fmla="*/ 16 h 1076"/>
                                      <a:gd name="T38" fmla="*/ 28 w 1224"/>
                                      <a:gd name="T39" fmla="*/ 16 h 1076"/>
                                      <a:gd name="T40" fmla="*/ 29 w 1224"/>
                                      <a:gd name="T41" fmla="*/ 17 h 1076"/>
                                      <a:gd name="T42" fmla="*/ 31 w 1224"/>
                                      <a:gd name="T43" fmla="*/ 21 h 1076"/>
                                      <a:gd name="T44" fmla="*/ 33 w 1224"/>
                                      <a:gd name="T45" fmla="*/ 25 h 1076"/>
                                      <a:gd name="T46" fmla="*/ 36 w 1224"/>
                                      <a:gd name="T47" fmla="*/ 29 h 1076"/>
                                      <a:gd name="T48" fmla="*/ 39 w 1224"/>
                                      <a:gd name="T49" fmla="*/ 34 h 1076"/>
                                      <a:gd name="T50" fmla="*/ 42 w 1224"/>
                                      <a:gd name="T51" fmla="*/ 36 h 1076"/>
                                      <a:gd name="T52" fmla="*/ 46 w 1224"/>
                                      <a:gd name="T53" fmla="*/ 39 h 1076"/>
                                      <a:gd name="T54" fmla="*/ 48 w 1224"/>
                                      <a:gd name="T55" fmla="*/ 41 h 1076"/>
                                      <a:gd name="T56" fmla="*/ 49 w 1224"/>
                                      <a:gd name="T57" fmla="*/ 42 h 1076"/>
                                      <a:gd name="T58" fmla="*/ 48 w 1224"/>
                                      <a:gd name="T59" fmla="*/ 43 h 1076"/>
                                      <a:gd name="T60" fmla="*/ 46 w 1224"/>
                                      <a:gd name="T61" fmla="*/ 43 h 1076"/>
                                      <a:gd name="T62" fmla="*/ 42 w 1224"/>
                                      <a:gd name="T63" fmla="*/ 43 h 1076"/>
                                      <a:gd name="T64" fmla="*/ 38 w 1224"/>
                                      <a:gd name="T65" fmla="*/ 42 h 1076"/>
                                      <a:gd name="T66" fmla="*/ 33 w 1224"/>
                                      <a:gd name="T67" fmla="*/ 41 h 1076"/>
                                      <a:gd name="T68" fmla="*/ 29 w 1224"/>
                                      <a:gd name="T69" fmla="*/ 39 h 1076"/>
                                      <a:gd name="T70" fmla="*/ 24 w 1224"/>
                                      <a:gd name="T71" fmla="*/ 37 h 1076"/>
                                      <a:gd name="T72" fmla="*/ 20 w 1224"/>
                                      <a:gd name="T73" fmla="*/ 34 h 1076"/>
                                      <a:gd name="T74" fmla="*/ 16 w 1224"/>
                                      <a:gd name="T75" fmla="*/ 32 h 1076"/>
                                      <a:gd name="T76" fmla="*/ 14 w 1224"/>
                                      <a:gd name="T77" fmla="*/ 29 h 1076"/>
                                      <a:gd name="T78" fmla="*/ 12 w 1224"/>
                                      <a:gd name="T79" fmla="*/ 27 h 1076"/>
                                      <a:gd name="T80" fmla="*/ 13 w 1224"/>
                                      <a:gd name="T81" fmla="*/ 26 h 1076"/>
                                      <a:gd name="T82" fmla="*/ 14 w 1224"/>
                                      <a:gd name="T83" fmla="*/ 25 h 1076"/>
                                      <a:gd name="T84" fmla="*/ 17 w 1224"/>
                                      <a:gd name="T85" fmla="*/ 25 h 1076"/>
                                      <a:gd name="T86" fmla="*/ 19 w 1224"/>
                                      <a:gd name="T87" fmla="*/ 25 h 1076"/>
                                      <a:gd name="T88" fmla="*/ 19 w 1224"/>
                                      <a:gd name="T89" fmla="*/ 25 h 1076"/>
                                      <a:gd name="T90" fmla="*/ 19 w 1224"/>
                                      <a:gd name="T91" fmla="*/ 25 h 1076"/>
                                      <a:gd name="T92" fmla="*/ 18 w 1224"/>
                                      <a:gd name="T93" fmla="*/ 24 h 1076"/>
                                      <a:gd name="T94" fmla="*/ 16 w 1224"/>
                                      <a:gd name="T95" fmla="*/ 23 h 1076"/>
                                      <a:gd name="T96" fmla="*/ 13 w 1224"/>
                                      <a:gd name="T97" fmla="*/ 24 h 1076"/>
                                      <a:gd name="T98" fmla="*/ 10 w 1224"/>
                                      <a:gd name="T99" fmla="*/ 25 h 1076"/>
                                      <a:gd name="T100" fmla="*/ 8 w 1224"/>
                                      <a:gd name="T101" fmla="*/ 25 h 1076"/>
                                      <a:gd name="T102" fmla="*/ 6 w 1224"/>
                                      <a:gd name="T103" fmla="*/ 24 h 1076"/>
                                      <a:gd name="T104" fmla="*/ 4 w 1224"/>
                                      <a:gd name="T105" fmla="*/ 22 h 1076"/>
                                      <a:gd name="T106" fmla="*/ 2 w 1224"/>
                                      <a:gd name="T107" fmla="*/ 19 h 1076"/>
                                      <a:gd name="T108" fmla="*/ 0 w 1224"/>
                                      <a:gd name="T109" fmla="*/ 15 h 1076"/>
                                      <a:gd name="T110" fmla="*/ 0 w 1224"/>
                                      <a:gd name="T111" fmla="*/ 13 h 1076"/>
                                      <a:gd name="T112" fmla="*/ 1 w 1224"/>
                                      <a:gd name="T113" fmla="*/ 8 h 1076"/>
                                      <a:gd name="T114" fmla="*/ 3 w 1224"/>
                                      <a:gd name="T115" fmla="*/ 5 h 1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1076"/>
                                      <a:gd name="T176" fmla="*/ 1224 w 1224"/>
                                      <a:gd name="T177" fmla="*/ 1076 h 10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1076">
                                        <a:moveTo>
                                          <a:pt x="95" y="86"/>
                                        </a:moveTo>
                                        <a:lnTo>
                                          <a:pt x="127" y="60"/>
                                        </a:lnTo>
                                        <a:lnTo>
                                          <a:pt x="158" y="37"/>
                                        </a:lnTo>
                                        <a:lnTo>
                                          <a:pt x="193" y="18"/>
                                        </a:lnTo>
                                        <a:lnTo>
                                          <a:pt x="234" y="6"/>
                                        </a:lnTo>
                                        <a:lnTo>
                                          <a:pt x="269" y="2"/>
                                        </a:lnTo>
                                        <a:lnTo>
                                          <a:pt x="309" y="0"/>
                                        </a:lnTo>
                                        <a:lnTo>
                                          <a:pt x="367" y="5"/>
                                        </a:lnTo>
                                        <a:lnTo>
                                          <a:pt x="424" y="17"/>
                                        </a:lnTo>
                                        <a:lnTo>
                                          <a:pt x="460" y="42"/>
                                        </a:lnTo>
                                        <a:lnTo>
                                          <a:pt x="488" y="77"/>
                                        </a:lnTo>
                                        <a:lnTo>
                                          <a:pt x="512" y="119"/>
                                        </a:lnTo>
                                        <a:lnTo>
                                          <a:pt x="537" y="159"/>
                                        </a:lnTo>
                                        <a:lnTo>
                                          <a:pt x="567" y="193"/>
                                        </a:lnTo>
                                        <a:lnTo>
                                          <a:pt x="593" y="220"/>
                                        </a:lnTo>
                                        <a:lnTo>
                                          <a:pt x="628" y="260"/>
                                        </a:lnTo>
                                        <a:lnTo>
                                          <a:pt x="642" y="297"/>
                                        </a:lnTo>
                                        <a:lnTo>
                                          <a:pt x="646" y="326"/>
                                        </a:lnTo>
                                        <a:lnTo>
                                          <a:pt x="642" y="342"/>
                                        </a:lnTo>
                                        <a:lnTo>
                                          <a:pt x="633" y="370"/>
                                        </a:lnTo>
                                        <a:lnTo>
                                          <a:pt x="618" y="396"/>
                                        </a:lnTo>
                                        <a:lnTo>
                                          <a:pt x="596" y="424"/>
                                        </a:lnTo>
                                        <a:lnTo>
                                          <a:pt x="570" y="461"/>
                                        </a:lnTo>
                                        <a:lnTo>
                                          <a:pt x="546" y="489"/>
                                        </a:lnTo>
                                        <a:lnTo>
                                          <a:pt x="527" y="520"/>
                                        </a:lnTo>
                                        <a:lnTo>
                                          <a:pt x="519" y="538"/>
                                        </a:lnTo>
                                        <a:lnTo>
                                          <a:pt x="518" y="550"/>
                                        </a:lnTo>
                                        <a:lnTo>
                                          <a:pt x="523" y="559"/>
                                        </a:lnTo>
                                        <a:lnTo>
                                          <a:pt x="533" y="563"/>
                                        </a:lnTo>
                                        <a:lnTo>
                                          <a:pt x="542" y="561"/>
                                        </a:lnTo>
                                        <a:lnTo>
                                          <a:pt x="552" y="552"/>
                                        </a:lnTo>
                                        <a:lnTo>
                                          <a:pt x="565" y="532"/>
                                        </a:lnTo>
                                        <a:lnTo>
                                          <a:pt x="585" y="502"/>
                                        </a:lnTo>
                                        <a:lnTo>
                                          <a:pt x="609" y="470"/>
                                        </a:lnTo>
                                        <a:lnTo>
                                          <a:pt x="631" y="442"/>
                                        </a:lnTo>
                                        <a:lnTo>
                                          <a:pt x="653" y="417"/>
                                        </a:lnTo>
                                        <a:lnTo>
                                          <a:pt x="676" y="395"/>
                                        </a:lnTo>
                                        <a:lnTo>
                                          <a:pt x="687" y="388"/>
                                        </a:lnTo>
                                        <a:lnTo>
                                          <a:pt x="701" y="386"/>
                                        </a:lnTo>
                                        <a:lnTo>
                                          <a:pt x="714" y="390"/>
                                        </a:lnTo>
                                        <a:lnTo>
                                          <a:pt x="722" y="395"/>
                                        </a:lnTo>
                                        <a:lnTo>
                                          <a:pt x="737" y="421"/>
                                        </a:lnTo>
                                        <a:lnTo>
                                          <a:pt x="758" y="467"/>
                                        </a:lnTo>
                                        <a:lnTo>
                                          <a:pt x="781" y="520"/>
                                        </a:lnTo>
                                        <a:lnTo>
                                          <a:pt x="803" y="571"/>
                                        </a:lnTo>
                                        <a:lnTo>
                                          <a:pt x="825" y="614"/>
                                        </a:lnTo>
                                        <a:lnTo>
                                          <a:pt x="863" y="674"/>
                                        </a:lnTo>
                                        <a:lnTo>
                                          <a:pt x="902" y="734"/>
                                        </a:lnTo>
                                        <a:lnTo>
                                          <a:pt x="944" y="793"/>
                                        </a:lnTo>
                                        <a:lnTo>
                                          <a:pt x="983" y="839"/>
                                        </a:lnTo>
                                        <a:lnTo>
                                          <a:pt x="1027" y="874"/>
                                        </a:lnTo>
                                        <a:lnTo>
                                          <a:pt x="1069" y="910"/>
                                        </a:lnTo>
                                        <a:lnTo>
                                          <a:pt x="1108" y="941"/>
                                        </a:lnTo>
                                        <a:lnTo>
                                          <a:pt x="1150" y="972"/>
                                        </a:lnTo>
                                        <a:lnTo>
                                          <a:pt x="1202" y="1009"/>
                                        </a:lnTo>
                                        <a:lnTo>
                                          <a:pt x="1213" y="1021"/>
                                        </a:lnTo>
                                        <a:lnTo>
                                          <a:pt x="1223" y="1035"/>
                                        </a:lnTo>
                                        <a:lnTo>
                                          <a:pt x="1224" y="1045"/>
                                        </a:lnTo>
                                        <a:lnTo>
                                          <a:pt x="1219" y="1059"/>
                                        </a:lnTo>
                                        <a:lnTo>
                                          <a:pt x="1209" y="1067"/>
                                        </a:lnTo>
                                        <a:lnTo>
                                          <a:pt x="1194" y="1072"/>
                                        </a:lnTo>
                                        <a:lnTo>
                                          <a:pt x="1162" y="1075"/>
                                        </a:lnTo>
                                        <a:lnTo>
                                          <a:pt x="1125" y="1076"/>
                                        </a:lnTo>
                                        <a:lnTo>
                                          <a:pt x="1062" y="1071"/>
                                        </a:lnTo>
                                        <a:lnTo>
                                          <a:pt x="1003" y="1063"/>
                                        </a:lnTo>
                                        <a:lnTo>
                                          <a:pt x="951" y="1056"/>
                                        </a:lnTo>
                                        <a:lnTo>
                                          <a:pt x="888" y="1044"/>
                                        </a:lnTo>
                                        <a:lnTo>
                                          <a:pt x="826" y="1026"/>
                                        </a:lnTo>
                                        <a:lnTo>
                                          <a:pt x="778" y="1006"/>
                                        </a:lnTo>
                                        <a:lnTo>
                                          <a:pt x="735" y="981"/>
                                        </a:lnTo>
                                        <a:lnTo>
                                          <a:pt x="670" y="954"/>
                                        </a:lnTo>
                                        <a:lnTo>
                                          <a:pt x="603" y="921"/>
                                        </a:lnTo>
                                        <a:lnTo>
                                          <a:pt x="542" y="890"/>
                                        </a:lnTo>
                                        <a:lnTo>
                                          <a:pt x="496" y="856"/>
                                        </a:lnTo>
                                        <a:lnTo>
                                          <a:pt x="453" y="826"/>
                                        </a:lnTo>
                                        <a:lnTo>
                                          <a:pt x="413" y="796"/>
                                        </a:lnTo>
                                        <a:lnTo>
                                          <a:pt x="373" y="753"/>
                                        </a:lnTo>
                                        <a:lnTo>
                                          <a:pt x="340" y="720"/>
                                        </a:lnTo>
                                        <a:lnTo>
                                          <a:pt x="311" y="689"/>
                                        </a:lnTo>
                                        <a:lnTo>
                                          <a:pt x="306" y="675"/>
                                        </a:lnTo>
                                        <a:lnTo>
                                          <a:pt x="306" y="658"/>
                                        </a:lnTo>
                                        <a:lnTo>
                                          <a:pt x="317" y="641"/>
                                        </a:lnTo>
                                        <a:lnTo>
                                          <a:pt x="335" y="629"/>
                                        </a:lnTo>
                                        <a:lnTo>
                                          <a:pt x="358" y="620"/>
                                        </a:lnTo>
                                        <a:lnTo>
                                          <a:pt x="387" y="616"/>
                                        </a:lnTo>
                                        <a:lnTo>
                                          <a:pt x="421" y="621"/>
                                        </a:lnTo>
                                        <a:lnTo>
                                          <a:pt x="453" y="631"/>
                                        </a:lnTo>
                                        <a:lnTo>
                                          <a:pt x="467" y="635"/>
                                        </a:lnTo>
                                        <a:lnTo>
                                          <a:pt x="478" y="637"/>
                                        </a:lnTo>
                                        <a:lnTo>
                                          <a:pt x="485" y="634"/>
                                        </a:lnTo>
                                        <a:lnTo>
                                          <a:pt x="490" y="626"/>
                                        </a:lnTo>
                                        <a:lnTo>
                                          <a:pt x="488" y="616"/>
                                        </a:lnTo>
                                        <a:lnTo>
                                          <a:pt x="481" y="606"/>
                                        </a:lnTo>
                                        <a:lnTo>
                                          <a:pt x="454" y="593"/>
                                        </a:lnTo>
                                        <a:lnTo>
                                          <a:pt x="425" y="586"/>
                                        </a:lnTo>
                                        <a:lnTo>
                                          <a:pt x="395" y="583"/>
                                        </a:lnTo>
                                        <a:lnTo>
                                          <a:pt x="365" y="589"/>
                                        </a:lnTo>
                                        <a:lnTo>
                                          <a:pt x="327" y="599"/>
                                        </a:lnTo>
                                        <a:lnTo>
                                          <a:pt x="283" y="613"/>
                                        </a:lnTo>
                                        <a:lnTo>
                                          <a:pt x="249" y="623"/>
                                        </a:lnTo>
                                        <a:lnTo>
                                          <a:pt x="222" y="628"/>
                                        </a:lnTo>
                                        <a:lnTo>
                                          <a:pt x="196" y="624"/>
                                        </a:lnTo>
                                        <a:lnTo>
                                          <a:pt x="170" y="616"/>
                                        </a:lnTo>
                                        <a:lnTo>
                                          <a:pt x="142" y="602"/>
                                        </a:lnTo>
                                        <a:lnTo>
                                          <a:pt x="122" y="584"/>
                                        </a:lnTo>
                                        <a:lnTo>
                                          <a:pt x="100" y="561"/>
                                        </a:lnTo>
                                        <a:lnTo>
                                          <a:pt x="72" y="525"/>
                                        </a:lnTo>
                                        <a:lnTo>
                                          <a:pt x="41" y="477"/>
                                        </a:lnTo>
                                        <a:lnTo>
                                          <a:pt x="18" y="431"/>
                                        </a:lnTo>
                                        <a:lnTo>
                                          <a:pt x="3" y="387"/>
                                        </a:lnTo>
                                        <a:lnTo>
                                          <a:pt x="0" y="356"/>
                                        </a:lnTo>
                                        <a:lnTo>
                                          <a:pt x="4" y="327"/>
                                        </a:lnTo>
                                        <a:lnTo>
                                          <a:pt x="13" y="269"/>
                                        </a:lnTo>
                                        <a:lnTo>
                                          <a:pt x="23" y="205"/>
                                        </a:lnTo>
                                        <a:lnTo>
                                          <a:pt x="44" y="153"/>
                                        </a:lnTo>
                                        <a:lnTo>
                                          <a:pt x="69" y="116"/>
                                        </a:lnTo>
                                        <a:lnTo>
                                          <a:pt x="95" y="86"/>
                                        </a:lnTo>
                                        <a:close/>
                                      </a:path>
                                    </a:pathLst>
                                  </a:custGeom>
                                  <a:solidFill>
                                    <a:srgbClr val="FF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976" name="Group 74">
                                    <a:extLst>
                                      <a:ext uri="{FF2B5EF4-FFF2-40B4-BE49-F238E27FC236}">
                                        <a16:creationId xmlns:a16="http://schemas.microsoft.com/office/drawing/2014/main" id="{176CA445-51B0-40BF-8870-A22EA80B8AC2}"/>
                                      </a:ext>
                                    </a:extLst>
                                  </p:cNvPr>
                                  <p:cNvGrpSpPr>
                                    <a:grpSpLocks/>
                                  </p:cNvGrpSpPr>
                                  <p:nvPr/>
                                </p:nvGrpSpPr>
                                <p:grpSpPr bwMode="auto">
                                  <a:xfrm>
                                    <a:off x="2045" y="1723"/>
                                    <a:ext cx="244" cy="215"/>
                                    <a:chOff x="2045" y="1723"/>
                                    <a:chExt cx="244" cy="215"/>
                                  </a:xfrm>
                                </p:grpSpPr>
                                <p:sp>
                                  <p:nvSpPr>
                                    <p:cNvPr id="64977" name="Freeform 75">
                                      <a:extLst>
                                        <a:ext uri="{FF2B5EF4-FFF2-40B4-BE49-F238E27FC236}">
                                          <a16:creationId xmlns:a16="http://schemas.microsoft.com/office/drawing/2014/main" id="{2D6CC300-3857-4991-9493-5A98224E1A4B}"/>
                                        </a:ext>
                                      </a:extLst>
                                    </p:cNvPr>
                                    <p:cNvSpPr>
                                      <a:spLocks/>
                                    </p:cNvSpPr>
                                    <p:nvPr/>
                                  </p:nvSpPr>
                                  <p:spPr bwMode="auto">
                                    <a:xfrm>
                                      <a:off x="2105" y="1800"/>
                                      <a:ext cx="184" cy="138"/>
                                    </a:xfrm>
                                    <a:custGeom>
                                      <a:avLst/>
                                      <a:gdLst>
                                        <a:gd name="T0" fmla="*/ 13 w 919"/>
                                        <a:gd name="T1" fmla="*/ 2 h 689"/>
                                        <a:gd name="T2" fmla="*/ 15 w 919"/>
                                        <a:gd name="T3" fmla="*/ 0 h 689"/>
                                        <a:gd name="T4" fmla="*/ 16 w 919"/>
                                        <a:gd name="T5" fmla="*/ 0 h 689"/>
                                        <a:gd name="T6" fmla="*/ 17 w 919"/>
                                        <a:gd name="T7" fmla="*/ 0 h 689"/>
                                        <a:gd name="T8" fmla="*/ 18 w 919"/>
                                        <a:gd name="T9" fmla="*/ 3 h 689"/>
                                        <a:gd name="T10" fmla="*/ 20 w 919"/>
                                        <a:gd name="T11" fmla="*/ 7 h 689"/>
                                        <a:gd name="T12" fmla="*/ 22 w 919"/>
                                        <a:gd name="T13" fmla="*/ 11 h 689"/>
                                        <a:gd name="T14" fmla="*/ 26 w 919"/>
                                        <a:gd name="T15" fmla="*/ 16 h 689"/>
                                        <a:gd name="T16" fmla="*/ 29 w 919"/>
                                        <a:gd name="T17" fmla="*/ 20 h 689"/>
                                        <a:gd name="T18" fmla="*/ 32 w 919"/>
                                        <a:gd name="T19" fmla="*/ 22 h 689"/>
                                        <a:gd name="T20" fmla="*/ 36 w 919"/>
                                        <a:gd name="T21" fmla="*/ 25 h 689"/>
                                        <a:gd name="T22" fmla="*/ 37 w 919"/>
                                        <a:gd name="T23" fmla="*/ 26 h 689"/>
                                        <a:gd name="T24" fmla="*/ 37 w 919"/>
                                        <a:gd name="T25" fmla="*/ 27 h 689"/>
                                        <a:gd name="T26" fmla="*/ 36 w 919"/>
                                        <a:gd name="T27" fmla="*/ 27 h 689"/>
                                        <a:gd name="T28" fmla="*/ 33 w 919"/>
                                        <a:gd name="T29" fmla="*/ 28 h 689"/>
                                        <a:gd name="T30" fmla="*/ 28 w 919"/>
                                        <a:gd name="T31" fmla="*/ 27 h 689"/>
                                        <a:gd name="T32" fmla="*/ 23 w 919"/>
                                        <a:gd name="T33" fmla="*/ 26 h 689"/>
                                        <a:gd name="T34" fmla="*/ 19 w 919"/>
                                        <a:gd name="T35" fmla="*/ 25 h 689"/>
                                        <a:gd name="T36" fmla="*/ 15 w 919"/>
                                        <a:gd name="T37" fmla="*/ 23 h 689"/>
                                        <a:gd name="T38" fmla="*/ 9 w 919"/>
                                        <a:gd name="T39" fmla="*/ 20 h 689"/>
                                        <a:gd name="T40" fmla="*/ 6 w 919"/>
                                        <a:gd name="T41" fmla="*/ 18 h 689"/>
                                        <a:gd name="T42" fmla="*/ 3 w 919"/>
                                        <a:gd name="T43" fmla="*/ 15 h 689"/>
                                        <a:gd name="T44" fmla="*/ 0 w 919"/>
                                        <a:gd name="T45" fmla="*/ 12 h 689"/>
                                        <a:gd name="T46" fmla="*/ 0 w 919"/>
                                        <a:gd name="T47" fmla="*/ 11 h 689"/>
                                        <a:gd name="T48" fmla="*/ 1 w 919"/>
                                        <a:gd name="T49" fmla="*/ 10 h 689"/>
                                        <a:gd name="T50" fmla="*/ 3 w 919"/>
                                        <a:gd name="T51" fmla="*/ 9 h 689"/>
                                        <a:gd name="T52" fmla="*/ 5 w 919"/>
                                        <a:gd name="T53" fmla="*/ 9 h 689"/>
                                        <a:gd name="T54" fmla="*/ 7 w 919"/>
                                        <a:gd name="T55" fmla="*/ 10 h 689"/>
                                        <a:gd name="T56" fmla="*/ 5 w 919"/>
                                        <a:gd name="T57" fmla="*/ 10 h 689"/>
                                        <a:gd name="T58" fmla="*/ 4 w 919"/>
                                        <a:gd name="T59" fmla="*/ 10 h 689"/>
                                        <a:gd name="T60" fmla="*/ 2 w 919"/>
                                        <a:gd name="T61" fmla="*/ 11 h 689"/>
                                        <a:gd name="T62" fmla="*/ 2 w 919"/>
                                        <a:gd name="T63" fmla="*/ 12 h 689"/>
                                        <a:gd name="T64" fmla="*/ 2 w 919"/>
                                        <a:gd name="T65" fmla="*/ 12 h 689"/>
                                        <a:gd name="T66" fmla="*/ 3 w 919"/>
                                        <a:gd name="T67" fmla="*/ 14 h 689"/>
                                        <a:gd name="T68" fmla="*/ 5 w 919"/>
                                        <a:gd name="T69" fmla="*/ 16 h 689"/>
                                        <a:gd name="T70" fmla="*/ 8 w 919"/>
                                        <a:gd name="T71" fmla="*/ 18 h 689"/>
                                        <a:gd name="T72" fmla="*/ 10 w 919"/>
                                        <a:gd name="T73" fmla="*/ 19 h 689"/>
                                        <a:gd name="T74" fmla="*/ 12 w 919"/>
                                        <a:gd name="T75" fmla="*/ 20 h 689"/>
                                        <a:gd name="T76" fmla="*/ 13 w 919"/>
                                        <a:gd name="T77" fmla="*/ 21 h 689"/>
                                        <a:gd name="T78" fmla="*/ 15 w 919"/>
                                        <a:gd name="T79" fmla="*/ 22 h 689"/>
                                        <a:gd name="T80" fmla="*/ 18 w 919"/>
                                        <a:gd name="T81" fmla="*/ 23 h 689"/>
                                        <a:gd name="T82" fmla="*/ 21 w 919"/>
                                        <a:gd name="T83" fmla="*/ 24 h 689"/>
                                        <a:gd name="T84" fmla="*/ 23 w 919"/>
                                        <a:gd name="T85" fmla="*/ 25 h 689"/>
                                        <a:gd name="T86" fmla="*/ 25 w 919"/>
                                        <a:gd name="T87" fmla="*/ 26 h 689"/>
                                        <a:gd name="T88" fmla="*/ 28 w 919"/>
                                        <a:gd name="T89" fmla="*/ 26 h 689"/>
                                        <a:gd name="T90" fmla="*/ 31 w 919"/>
                                        <a:gd name="T91" fmla="*/ 26 h 689"/>
                                        <a:gd name="T92" fmla="*/ 32 w 919"/>
                                        <a:gd name="T93" fmla="*/ 26 h 689"/>
                                        <a:gd name="T94" fmla="*/ 32 w 919"/>
                                        <a:gd name="T95" fmla="*/ 25 h 689"/>
                                        <a:gd name="T96" fmla="*/ 32 w 919"/>
                                        <a:gd name="T97" fmla="*/ 24 h 689"/>
                                        <a:gd name="T98" fmla="*/ 30 w 919"/>
                                        <a:gd name="T99" fmla="*/ 22 h 689"/>
                                        <a:gd name="T100" fmla="*/ 28 w 919"/>
                                        <a:gd name="T101" fmla="*/ 20 h 689"/>
                                        <a:gd name="T102" fmla="*/ 25 w 919"/>
                                        <a:gd name="T103" fmla="*/ 18 h 689"/>
                                        <a:gd name="T104" fmla="*/ 24 w 919"/>
                                        <a:gd name="T105" fmla="*/ 17 h 689"/>
                                        <a:gd name="T106" fmla="*/ 22 w 919"/>
                                        <a:gd name="T107" fmla="*/ 14 h 689"/>
                                        <a:gd name="T108" fmla="*/ 21 w 919"/>
                                        <a:gd name="T109" fmla="*/ 12 h 689"/>
                                        <a:gd name="T110" fmla="*/ 20 w 919"/>
                                        <a:gd name="T111" fmla="*/ 10 h 689"/>
                                        <a:gd name="T112" fmla="*/ 19 w 919"/>
                                        <a:gd name="T113" fmla="*/ 7 h 689"/>
                                        <a:gd name="T114" fmla="*/ 17 w 919"/>
                                        <a:gd name="T115" fmla="*/ 5 h 689"/>
                                        <a:gd name="T116" fmla="*/ 17 w 919"/>
                                        <a:gd name="T117" fmla="*/ 3 h 689"/>
                                        <a:gd name="T118" fmla="*/ 16 w 919"/>
                                        <a:gd name="T119" fmla="*/ 2 h 689"/>
                                        <a:gd name="T120" fmla="*/ 15 w 919"/>
                                        <a:gd name="T121" fmla="*/ 2 h 689"/>
                                        <a:gd name="T122" fmla="*/ 14 w 919"/>
                                        <a:gd name="T123" fmla="*/ 3 h 689"/>
                                        <a:gd name="T124" fmla="*/ 12 w 919"/>
                                        <a:gd name="T125" fmla="*/ 3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9"/>
                                        <a:gd name="T190" fmla="*/ 0 h 689"/>
                                        <a:gd name="T191" fmla="*/ 919 w 919"/>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9" h="689">
                                          <a:moveTo>
                                            <a:pt x="304" y="84"/>
                                          </a:moveTo>
                                          <a:lnTo>
                                            <a:pt x="326" y="56"/>
                                          </a:lnTo>
                                          <a:lnTo>
                                            <a:pt x="348" y="31"/>
                                          </a:lnTo>
                                          <a:lnTo>
                                            <a:pt x="371" y="9"/>
                                          </a:lnTo>
                                          <a:lnTo>
                                            <a:pt x="382" y="2"/>
                                          </a:lnTo>
                                          <a:lnTo>
                                            <a:pt x="396" y="0"/>
                                          </a:lnTo>
                                          <a:lnTo>
                                            <a:pt x="409" y="4"/>
                                          </a:lnTo>
                                          <a:lnTo>
                                            <a:pt x="417" y="9"/>
                                          </a:lnTo>
                                          <a:lnTo>
                                            <a:pt x="432" y="35"/>
                                          </a:lnTo>
                                          <a:lnTo>
                                            <a:pt x="453" y="81"/>
                                          </a:lnTo>
                                          <a:lnTo>
                                            <a:pt x="476" y="134"/>
                                          </a:lnTo>
                                          <a:lnTo>
                                            <a:pt x="498" y="184"/>
                                          </a:lnTo>
                                          <a:lnTo>
                                            <a:pt x="519" y="227"/>
                                          </a:lnTo>
                                          <a:lnTo>
                                            <a:pt x="558" y="287"/>
                                          </a:lnTo>
                                          <a:lnTo>
                                            <a:pt x="597" y="347"/>
                                          </a:lnTo>
                                          <a:lnTo>
                                            <a:pt x="640" y="406"/>
                                          </a:lnTo>
                                          <a:lnTo>
                                            <a:pt x="679" y="453"/>
                                          </a:lnTo>
                                          <a:lnTo>
                                            <a:pt x="722" y="488"/>
                                          </a:lnTo>
                                          <a:lnTo>
                                            <a:pt x="764" y="523"/>
                                          </a:lnTo>
                                          <a:lnTo>
                                            <a:pt x="803" y="554"/>
                                          </a:lnTo>
                                          <a:lnTo>
                                            <a:pt x="845" y="585"/>
                                          </a:lnTo>
                                          <a:lnTo>
                                            <a:pt x="897" y="622"/>
                                          </a:lnTo>
                                          <a:lnTo>
                                            <a:pt x="908" y="634"/>
                                          </a:lnTo>
                                          <a:lnTo>
                                            <a:pt x="918" y="648"/>
                                          </a:lnTo>
                                          <a:lnTo>
                                            <a:pt x="919" y="658"/>
                                          </a:lnTo>
                                          <a:lnTo>
                                            <a:pt x="914" y="672"/>
                                          </a:lnTo>
                                          <a:lnTo>
                                            <a:pt x="904" y="680"/>
                                          </a:lnTo>
                                          <a:lnTo>
                                            <a:pt x="889" y="685"/>
                                          </a:lnTo>
                                          <a:lnTo>
                                            <a:pt x="857" y="688"/>
                                          </a:lnTo>
                                          <a:lnTo>
                                            <a:pt x="820" y="689"/>
                                          </a:lnTo>
                                          <a:lnTo>
                                            <a:pt x="757" y="684"/>
                                          </a:lnTo>
                                          <a:lnTo>
                                            <a:pt x="698" y="676"/>
                                          </a:lnTo>
                                          <a:lnTo>
                                            <a:pt x="647" y="669"/>
                                          </a:lnTo>
                                          <a:lnTo>
                                            <a:pt x="583" y="657"/>
                                          </a:lnTo>
                                          <a:lnTo>
                                            <a:pt x="521" y="639"/>
                                          </a:lnTo>
                                          <a:lnTo>
                                            <a:pt x="473" y="619"/>
                                          </a:lnTo>
                                          <a:lnTo>
                                            <a:pt x="429" y="594"/>
                                          </a:lnTo>
                                          <a:lnTo>
                                            <a:pt x="365" y="567"/>
                                          </a:lnTo>
                                          <a:lnTo>
                                            <a:pt x="298" y="534"/>
                                          </a:lnTo>
                                          <a:lnTo>
                                            <a:pt x="237" y="504"/>
                                          </a:lnTo>
                                          <a:lnTo>
                                            <a:pt x="192" y="470"/>
                                          </a:lnTo>
                                          <a:lnTo>
                                            <a:pt x="149" y="440"/>
                                          </a:lnTo>
                                          <a:lnTo>
                                            <a:pt x="109" y="409"/>
                                          </a:lnTo>
                                          <a:lnTo>
                                            <a:pt x="69" y="366"/>
                                          </a:lnTo>
                                          <a:lnTo>
                                            <a:pt x="36" y="333"/>
                                          </a:lnTo>
                                          <a:lnTo>
                                            <a:pt x="7" y="302"/>
                                          </a:lnTo>
                                          <a:lnTo>
                                            <a:pt x="0" y="288"/>
                                          </a:lnTo>
                                          <a:lnTo>
                                            <a:pt x="3" y="271"/>
                                          </a:lnTo>
                                          <a:lnTo>
                                            <a:pt x="13" y="254"/>
                                          </a:lnTo>
                                          <a:lnTo>
                                            <a:pt x="31" y="242"/>
                                          </a:lnTo>
                                          <a:lnTo>
                                            <a:pt x="54" y="233"/>
                                          </a:lnTo>
                                          <a:lnTo>
                                            <a:pt x="83" y="229"/>
                                          </a:lnTo>
                                          <a:lnTo>
                                            <a:pt x="110" y="231"/>
                                          </a:lnTo>
                                          <a:lnTo>
                                            <a:pt x="131" y="236"/>
                                          </a:lnTo>
                                          <a:lnTo>
                                            <a:pt x="156" y="245"/>
                                          </a:lnTo>
                                          <a:lnTo>
                                            <a:pt x="170" y="249"/>
                                          </a:lnTo>
                                          <a:lnTo>
                                            <a:pt x="148" y="249"/>
                                          </a:lnTo>
                                          <a:lnTo>
                                            <a:pt x="126" y="247"/>
                                          </a:lnTo>
                                          <a:lnTo>
                                            <a:pt x="107" y="248"/>
                                          </a:lnTo>
                                          <a:lnTo>
                                            <a:pt x="89" y="251"/>
                                          </a:lnTo>
                                          <a:lnTo>
                                            <a:pt x="73" y="257"/>
                                          </a:lnTo>
                                          <a:lnTo>
                                            <a:pt x="57" y="265"/>
                                          </a:lnTo>
                                          <a:lnTo>
                                            <a:pt x="46" y="277"/>
                                          </a:lnTo>
                                          <a:lnTo>
                                            <a:pt x="40" y="288"/>
                                          </a:lnTo>
                                          <a:lnTo>
                                            <a:pt x="41" y="294"/>
                                          </a:lnTo>
                                          <a:lnTo>
                                            <a:pt x="46" y="302"/>
                                          </a:lnTo>
                                          <a:lnTo>
                                            <a:pt x="56" y="315"/>
                                          </a:lnTo>
                                          <a:lnTo>
                                            <a:pt x="75" y="339"/>
                                          </a:lnTo>
                                          <a:lnTo>
                                            <a:pt x="99" y="368"/>
                                          </a:lnTo>
                                          <a:lnTo>
                                            <a:pt x="128" y="391"/>
                                          </a:lnTo>
                                          <a:lnTo>
                                            <a:pt x="159" y="420"/>
                                          </a:lnTo>
                                          <a:lnTo>
                                            <a:pt x="193" y="445"/>
                                          </a:lnTo>
                                          <a:lnTo>
                                            <a:pt x="219" y="462"/>
                                          </a:lnTo>
                                          <a:lnTo>
                                            <a:pt x="241" y="477"/>
                                          </a:lnTo>
                                          <a:lnTo>
                                            <a:pt x="270" y="493"/>
                                          </a:lnTo>
                                          <a:lnTo>
                                            <a:pt x="292" y="507"/>
                                          </a:lnTo>
                                          <a:lnTo>
                                            <a:pt x="315" y="516"/>
                                          </a:lnTo>
                                          <a:lnTo>
                                            <a:pt x="334" y="520"/>
                                          </a:lnTo>
                                          <a:lnTo>
                                            <a:pt x="355" y="526"/>
                                          </a:lnTo>
                                          <a:lnTo>
                                            <a:pt x="376" y="537"/>
                                          </a:lnTo>
                                          <a:lnTo>
                                            <a:pt x="411" y="554"/>
                                          </a:lnTo>
                                          <a:lnTo>
                                            <a:pt x="448" y="572"/>
                                          </a:lnTo>
                                          <a:lnTo>
                                            <a:pt x="481" y="587"/>
                                          </a:lnTo>
                                          <a:lnTo>
                                            <a:pt x="512" y="604"/>
                                          </a:lnTo>
                                          <a:lnTo>
                                            <a:pt x="543" y="620"/>
                                          </a:lnTo>
                                          <a:lnTo>
                                            <a:pt x="570" y="625"/>
                                          </a:lnTo>
                                          <a:lnTo>
                                            <a:pt x="598" y="633"/>
                                          </a:lnTo>
                                          <a:lnTo>
                                            <a:pt x="628" y="642"/>
                                          </a:lnTo>
                                          <a:lnTo>
                                            <a:pt x="657" y="645"/>
                                          </a:lnTo>
                                          <a:lnTo>
                                            <a:pt x="693" y="649"/>
                                          </a:lnTo>
                                          <a:lnTo>
                                            <a:pt x="730" y="652"/>
                                          </a:lnTo>
                                          <a:lnTo>
                                            <a:pt x="764" y="655"/>
                                          </a:lnTo>
                                          <a:lnTo>
                                            <a:pt x="777" y="653"/>
                                          </a:lnTo>
                                          <a:lnTo>
                                            <a:pt x="791" y="647"/>
                                          </a:lnTo>
                                          <a:lnTo>
                                            <a:pt x="799" y="635"/>
                                          </a:lnTo>
                                          <a:lnTo>
                                            <a:pt x="803" y="621"/>
                                          </a:lnTo>
                                          <a:lnTo>
                                            <a:pt x="801" y="609"/>
                                          </a:lnTo>
                                          <a:lnTo>
                                            <a:pt x="787" y="589"/>
                                          </a:lnTo>
                                          <a:lnTo>
                                            <a:pt x="764" y="562"/>
                                          </a:lnTo>
                                          <a:lnTo>
                                            <a:pt x="739" y="540"/>
                                          </a:lnTo>
                                          <a:lnTo>
                                            <a:pt x="716" y="520"/>
                                          </a:lnTo>
                                          <a:lnTo>
                                            <a:pt x="688" y="502"/>
                                          </a:lnTo>
                                          <a:lnTo>
                                            <a:pt x="661" y="483"/>
                                          </a:lnTo>
                                          <a:lnTo>
                                            <a:pt x="635" y="461"/>
                                          </a:lnTo>
                                          <a:lnTo>
                                            <a:pt x="616" y="437"/>
                                          </a:lnTo>
                                          <a:lnTo>
                                            <a:pt x="597" y="412"/>
                                          </a:lnTo>
                                          <a:lnTo>
                                            <a:pt x="577" y="380"/>
                                          </a:lnTo>
                                          <a:lnTo>
                                            <a:pt x="561" y="355"/>
                                          </a:lnTo>
                                          <a:lnTo>
                                            <a:pt x="545" y="330"/>
                                          </a:lnTo>
                                          <a:lnTo>
                                            <a:pt x="526" y="299"/>
                                          </a:lnTo>
                                          <a:lnTo>
                                            <a:pt x="508" y="268"/>
                                          </a:lnTo>
                                          <a:lnTo>
                                            <a:pt x="493" y="240"/>
                                          </a:lnTo>
                                          <a:lnTo>
                                            <a:pt x="478" y="211"/>
                                          </a:lnTo>
                                          <a:lnTo>
                                            <a:pt x="463" y="181"/>
                                          </a:lnTo>
                                          <a:lnTo>
                                            <a:pt x="449" y="154"/>
                                          </a:lnTo>
                                          <a:lnTo>
                                            <a:pt x="436" y="128"/>
                                          </a:lnTo>
                                          <a:lnTo>
                                            <a:pt x="426" y="99"/>
                                          </a:lnTo>
                                          <a:lnTo>
                                            <a:pt x="419" y="80"/>
                                          </a:lnTo>
                                          <a:lnTo>
                                            <a:pt x="412" y="68"/>
                                          </a:lnTo>
                                          <a:lnTo>
                                            <a:pt x="401" y="59"/>
                                          </a:lnTo>
                                          <a:lnTo>
                                            <a:pt x="389" y="55"/>
                                          </a:lnTo>
                                          <a:lnTo>
                                            <a:pt x="375" y="56"/>
                                          </a:lnTo>
                                          <a:lnTo>
                                            <a:pt x="360" y="61"/>
                                          </a:lnTo>
                                          <a:lnTo>
                                            <a:pt x="344" y="70"/>
                                          </a:lnTo>
                                          <a:lnTo>
                                            <a:pt x="325" y="77"/>
                                          </a:lnTo>
                                          <a:lnTo>
                                            <a:pt x="304" y="84"/>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78" name="Freeform 76">
                                      <a:extLst>
                                        <a:ext uri="{FF2B5EF4-FFF2-40B4-BE49-F238E27FC236}">
                                          <a16:creationId xmlns:a16="http://schemas.microsoft.com/office/drawing/2014/main" id="{BE0BEE50-53E6-4A2C-B2C1-08053C305FAC}"/>
                                        </a:ext>
                                      </a:extLst>
                                    </p:cNvPr>
                                    <p:cNvSpPr>
                                      <a:spLocks/>
                                    </p:cNvSpPr>
                                    <p:nvPr/>
                                  </p:nvSpPr>
                                  <p:spPr bwMode="auto">
                                    <a:xfrm>
                                      <a:off x="2045" y="1723"/>
                                      <a:ext cx="129" cy="125"/>
                                    </a:xfrm>
                                    <a:custGeom>
                                      <a:avLst/>
                                      <a:gdLst>
                                        <a:gd name="T0" fmla="*/ 5 w 645"/>
                                        <a:gd name="T1" fmla="*/ 2 h 627"/>
                                        <a:gd name="T2" fmla="*/ 8 w 645"/>
                                        <a:gd name="T3" fmla="*/ 1 h 627"/>
                                        <a:gd name="T4" fmla="*/ 11 w 645"/>
                                        <a:gd name="T5" fmla="*/ 0 h 627"/>
                                        <a:gd name="T6" fmla="*/ 15 w 645"/>
                                        <a:gd name="T7" fmla="*/ 0 h 627"/>
                                        <a:gd name="T8" fmla="*/ 18 w 645"/>
                                        <a:gd name="T9" fmla="*/ 2 h 627"/>
                                        <a:gd name="T10" fmla="*/ 20 w 645"/>
                                        <a:gd name="T11" fmla="*/ 5 h 627"/>
                                        <a:gd name="T12" fmla="*/ 23 w 645"/>
                                        <a:gd name="T13" fmla="*/ 8 h 627"/>
                                        <a:gd name="T14" fmla="*/ 25 w 645"/>
                                        <a:gd name="T15" fmla="*/ 10 h 627"/>
                                        <a:gd name="T16" fmla="*/ 26 w 645"/>
                                        <a:gd name="T17" fmla="*/ 13 h 627"/>
                                        <a:gd name="T18" fmla="*/ 25 w 645"/>
                                        <a:gd name="T19" fmla="*/ 15 h 627"/>
                                        <a:gd name="T20" fmla="*/ 24 w 645"/>
                                        <a:gd name="T21" fmla="*/ 17 h 627"/>
                                        <a:gd name="T22" fmla="*/ 22 w 645"/>
                                        <a:gd name="T23" fmla="*/ 19 h 627"/>
                                        <a:gd name="T24" fmla="*/ 23 w 645"/>
                                        <a:gd name="T25" fmla="*/ 18 h 627"/>
                                        <a:gd name="T26" fmla="*/ 24 w 645"/>
                                        <a:gd name="T27" fmla="*/ 16 h 627"/>
                                        <a:gd name="T28" fmla="*/ 24 w 645"/>
                                        <a:gd name="T29" fmla="*/ 14 h 627"/>
                                        <a:gd name="T30" fmla="*/ 25 w 645"/>
                                        <a:gd name="T31" fmla="*/ 12 h 627"/>
                                        <a:gd name="T32" fmla="*/ 24 w 645"/>
                                        <a:gd name="T33" fmla="*/ 11 h 627"/>
                                        <a:gd name="T34" fmla="*/ 24 w 645"/>
                                        <a:gd name="T35" fmla="*/ 10 h 627"/>
                                        <a:gd name="T36" fmla="*/ 22 w 645"/>
                                        <a:gd name="T37" fmla="*/ 9 h 627"/>
                                        <a:gd name="T38" fmla="*/ 21 w 645"/>
                                        <a:gd name="T39" fmla="*/ 7 h 627"/>
                                        <a:gd name="T40" fmla="*/ 20 w 645"/>
                                        <a:gd name="T41" fmla="*/ 6 h 627"/>
                                        <a:gd name="T42" fmla="*/ 19 w 645"/>
                                        <a:gd name="T43" fmla="*/ 4 h 627"/>
                                        <a:gd name="T44" fmla="*/ 18 w 645"/>
                                        <a:gd name="T45" fmla="*/ 3 h 627"/>
                                        <a:gd name="T46" fmla="*/ 17 w 645"/>
                                        <a:gd name="T47" fmla="*/ 2 h 627"/>
                                        <a:gd name="T48" fmla="*/ 15 w 645"/>
                                        <a:gd name="T49" fmla="*/ 1 h 627"/>
                                        <a:gd name="T50" fmla="*/ 13 w 645"/>
                                        <a:gd name="T51" fmla="*/ 1 h 627"/>
                                        <a:gd name="T52" fmla="*/ 11 w 645"/>
                                        <a:gd name="T53" fmla="*/ 1 h 627"/>
                                        <a:gd name="T54" fmla="*/ 9 w 645"/>
                                        <a:gd name="T55" fmla="*/ 1 h 627"/>
                                        <a:gd name="T56" fmla="*/ 8 w 645"/>
                                        <a:gd name="T57" fmla="*/ 2 h 627"/>
                                        <a:gd name="T58" fmla="*/ 6 w 645"/>
                                        <a:gd name="T59" fmla="*/ 3 h 627"/>
                                        <a:gd name="T60" fmla="*/ 5 w 645"/>
                                        <a:gd name="T61" fmla="*/ 4 h 627"/>
                                        <a:gd name="T62" fmla="*/ 3 w 645"/>
                                        <a:gd name="T63" fmla="*/ 6 h 627"/>
                                        <a:gd name="T64" fmla="*/ 3 w 645"/>
                                        <a:gd name="T65" fmla="*/ 7 h 627"/>
                                        <a:gd name="T66" fmla="*/ 2 w 645"/>
                                        <a:gd name="T67" fmla="*/ 9 h 627"/>
                                        <a:gd name="T68" fmla="*/ 1 w 645"/>
                                        <a:gd name="T69" fmla="*/ 11 h 627"/>
                                        <a:gd name="T70" fmla="*/ 1 w 645"/>
                                        <a:gd name="T71" fmla="*/ 13 h 627"/>
                                        <a:gd name="T72" fmla="*/ 1 w 645"/>
                                        <a:gd name="T73" fmla="*/ 14 h 627"/>
                                        <a:gd name="T74" fmla="*/ 2 w 645"/>
                                        <a:gd name="T75" fmla="*/ 16 h 627"/>
                                        <a:gd name="T76" fmla="*/ 2 w 645"/>
                                        <a:gd name="T77" fmla="*/ 18 h 627"/>
                                        <a:gd name="T78" fmla="*/ 3 w 645"/>
                                        <a:gd name="T79" fmla="*/ 20 h 627"/>
                                        <a:gd name="T80" fmla="*/ 4 w 645"/>
                                        <a:gd name="T81" fmla="*/ 21 h 627"/>
                                        <a:gd name="T82" fmla="*/ 5 w 645"/>
                                        <a:gd name="T83" fmla="*/ 23 h 627"/>
                                        <a:gd name="T84" fmla="*/ 7 w 645"/>
                                        <a:gd name="T85" fmla="*/ 24 h 627"/>
                                        <a:gd name="T86" fmla="*/ 8 w 645"/>
                                        <a:gd name="T87" fmla="*/ 24 h 627"/>
                                        <a:gd name="T88" fmla="*/ 9 w 645"/>
                                        <a:gd name="T89" fmla="*/ 24 h 627"/>
                                        <a:gd name="T90" fmla="*/ 11 w 645"/>
                                        <a:gd name="T91" fmla="*/ 24 h 627"/>
                                        <a:gd name="T92" fmla="*/ 9 w 645"/>
                                        <a:gd name="T93" fmla="*/ 25 h 627"/>
                                        <a:gd name="T94" fmla="*/ 7 w 645"/>
                                        <a:gd name="T95" fmla="*/ 25 h 627"/>
                                        <a:gd name="T96" fmla="*/ 5 w 645"/>
                                        <a:gd name="T97" fmla="*/ 23 h 627"/>
                                        <a:gd name="T98" fmla="*/ 3 w 645"/>
                                        <a:gd name="T99" fmla="*/ 21 h 627"/>
                                        <a:gd name="T100" fmla="*/ 1 w 645"/>
                                        <a:gd name="T101" fmla="*/ 17 h 627"/>
                                        <a:gd name="T102" fmla="*/ 0 w 645"/>
                                        <a:gd name="T103" fmla="*/ 14 h 627"/>
                                        <a:gd name="T104" fmla="*/ 1 w 645"/>
                                        <a:gd name="T105" fmla="*/ 11 h 627"/>
                                        <a:gd name="T106" fmla="*/ 2 w 645"/>
                                        <a:gd name="T107" fmla="*/ 6 h 627"/>
                                        <a:gd name="T108" fmla="*/ 4 w 645"/>
                                        <a:gd name="T109" fmla="*/ 3 h 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627"/>
                                        <a:gd name="T167" fmla="*/ 645 w 645"/>
                                        <a:gd name="T168" fmla="*/ 627 h 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627">
                                          <a:moveTo>
                                            <a:pt x="95" y="86"/>
                                          </a:moveTo>
                                          <a:lnTo>
                                            <a:pt x="127" y="60"/>
                                          </a:lnTo>
                                          <a:lnTo>
                                            <a:pt x="158" y="37"/>
                                          </a:lnTo>
                                          <a:lnTo>
                                            <a:pt x="192" y="18"/>
                                          </a:lnTo>
                                          <a:lnTo>
                                            <a:pt x="233" y="6"/>
                                          </a:lnTo>
                                          <a:lnTo>
                                            <a:pt x="268" y="2"/>
                                          </a:lnTo>
                                          <a:lnTo>
                                            <a:pt x="309" y="0"/>
                                          </a:lnTo>
                                          <a:lnTo>
                                            <a:pt x="367" y="5"/>
                                          </a:lnTo>
                                          <a:lnTo>
                                            <a:pt x="424" y="17"/>
                                          </a:lnTo>
                                          <a:lnTo>
                                            <a:pt x="460" y="42"/>
                                          </a:lnTo>
                                          <a:lnTo>
                                            <a:pt x="487" y="77"/>
                                          </a:lnTo>
                                          <a:lnTo>
                                            <a:pt x="511" y="119"/>
                                          </a:lnTo>
                                          <a:lnTo>
                                            <a:pt x="536" y="158"/>
                                          </a:lnTo>
                                          <a:lnTo>
                                            <a:pt x="566" y="192"/>
                                          </a:lnTo>
                                          <a:lnTo>
                                            <a:pt x="592" y="219"/>
                                          </a:lnTo>
                                          <a:lnTo>
                                            <a:pt x="627" y="259"/>
                                          </a:lnTo>
                                          <a:lnTo>
                                            <a:pt x="641" y="297"/>
                                          </a:lnTo>
                                          <a:lnTo>
                                            <a:pt x="645" y="326"/>
                                          </a:lnTo>
                                          <a:lnTo>
                                            <a:pt x="641" y="342"/>
                                          </a:lnTo>
                                          <a:lnTo>
                                            <a:pt x="632" y="370"/>
                                          </a:lnTo>
                                          <a:lnTo>
                                            <a:pt x="617" y="396"/>
                                          </a:lnTo>
                                          <a:lnTo>
                                            <a:pt x="595" y="424"/>
                                          </a:lnTo>
                                          <a:lnTo>
                                            <a:pt x="569" y="461"/>
                                          </a:lnTo>
                                          <a:lnTo>
                                            <a:pt x="545" y="488"/>
                                          </a:lnTo>
                                          <a:lnTo>
                                            <a:pt x="559" y="462"/>
                                          </a:lnTo>
                                          <a:lnTo>
                                            <a:pt x="569" y="445"/>
                                          </a:lnTo>
                                          <a:lnTo>
                                            <a:pt x="582" y="424"/>
                                          </a:lnTo>
                                          <a:lnTo>
                                            <a:pt x="591" y="407"/>
                                          </a:lnTo>
                                          <a:lnTo>
                                            <a:pt x="604" y="381"/>
                                          </a:lnTo>
                                          <a:lnTo>
                                            <a:pt x="611" y="355"/>
                                          </a:lnTo>
                                          <a:lnTo>
                                            <a:pt x="618" y="327"/>
                                          </a:lnTo>
                                          <a:lnTo>
                                            <a:pt x="620" y="312"/>
                                          </a:lnTo>
                                          <a:lnTo>
                                            <a:pt x="616" y="297"/>
                                          </a:lnTo>
                                          <a:lnTo>
                                            <a:pt x="608" y="279"/>
                                          </a:lnTo>
                                          <a:lnTo>
                                            <a:pt x="602" y="263"/>
                                          </a:lnTo>
                                          <a:lnTo>
                                            <a:pt x="589" y="251"/>
                                          </a:lnTo>
                                          <a:lnTo>
                                            <a:pt x="574" y="238"/>
                                          </a:lnTo>
                                          <a:lnTo>
                                            <a:pt x="562" y="221"/>
                                          </a:lnTo>
                                          <a:lnTo>
                                            <a:pt x="546" y="203"/>
                                          </a:lnTo>
                                          <a:lnTo>
                                            <a:pt x="531" y="181"/>
                                          </a:lnTo>
                                          <a:lnTo>
                                            <a:pt x="515" y="159"/>
                                          </a:lnTo>
                                          <a:lnTo>
                                            <a:pt x="500" y="141"/>
                                          </a:lnTo>
                                          <a:lnTo>
                                            <a:pt x="488" y="120"/>
                                          </a:lnTo>
                                          <a:lnTo>
                                            <a:pt x="477" y="97"/>
                                          </a:lnTo>
                                          <a:lnTo>
                                            <a:pt x="468" y="81"/>
                                          </a:lnTo>
                                          <a:lnTo>
                                            <a:pt x="453" y="68"/>
                                          </a:lnTo>
                                          <a:lnTo>
                                            <a:pt x="437" y="55"/>
                                          </a:lnTo>
                                          <a:lnTo>
                                            <a:pt x="421" y="43"/>
                                          </a:lnTo>
                                          <a:lnTo>
                                            <a:pt x="403" y="35"/>
                                          </a:lnTo>
                                          <a:lnTo>
                                            <a:pt x="385" y="31"/>
                                          </a:lnTo>
                                          <a:lnTo>
                                            <a:pt x="355" y="29"/>
                                          </a:lnTo>
                                          <a:lnTo>
                                            <a:pt x="325" y="29"/>
                                          </a:lnTo>
                                          <a:lnTo>
                                            <a:pt x="302" y="30"/>
                                          </a:lnTo>
                                          <a:lnTo>
                                            <a:pt x="280" y="29"/>
                                          </a:lnTo>
                                          <a:lnTo>
                                            <a:pt x="259" y="31"/>
                                          </a:lnTo>
                                          <a:lnTo>
                                            <a:pt x="236" y="36"/>
                                          </a:lnTo>
                                          <a:lnTo>
                                            <a:pt x="215" y="41"/>
                                          </a:lnTo>
                                          <a:lnTo>
                                            <a:pt x="195" y="49"/>
                                          </a:lnTo>
                                          <a:lnTo>
                                            <a:pt x="176" y="60"/>
                                          </a:lnTo>
                                          <a:lnTo>
                                            <a:pt x="158" y="74"/>
                                          </a:lnTo>
                                          <a:lnTo>
                                            <a:pt x="138" y="87"/>
                                          </a:lnTo>
                                          <a:lnTo>
                                            <a:pt x="119" y="103"/>
                                          </a:lnTo>
                                          <a:lnTo>
                                            <a:pt x="99" y="124"/>
                                          </a:lnTo>
                                          <a:lnTo>
                                            <a:pt x="83" y="143"/>
                                          </a:lnTo>
                                          <a:lnTo>
                                            <a:pt x="72" y="160"/>
                                          </a:lnTo>
                                          <a:lnTo>
                                            <a:pt x="65" y="181"/>
                                          </a:lnTo>
                                          <a:lnTo>
                                            <a:pt x="56" y="202"/>
                                          </a:lnTo>
                                          <a:lnTo>
                                            <a:pt x="47" y="223"/>
                                          </a:lnTo>
                                          <a:lnTo>
                                            <a:pt x="37" y="247"/>
                                          </a:lnTo>
                                          <a:lnTo>
                                            <a:pt x="35" y="275"/>
                                          </a:lnTo>
                                          <a:lnTo>
                                            <a:pt x="32" y="300"/>
                                          </a:lnTo>
                                          <a:lnTo>
                                            <a:pt x="29" y="324"/>
                                          </a:lnTo>
                                          <a:lnTo>
                                            <a:pt x="29" y="340"/>
                                          </a:lnTo>
                                          <a:lnTo>
                                            <a:pt x="31" y="361"/>
                                          </a:lnTo>
                                          <a:lnTo>
                                            <a:pt x="36" y="384"/>
                                          </a:lnTo>
                                          <a:lnTo>
                                            <a:pt x="40" y="408"/>
                                          </a:lnTo>
                                          <a:lnTo>
                                            <a:pt x="51" y="436"/>
                                          </a:lnTo>
                                          <a:lnTo>
                                            <a:pt x="61" y="462"/>
                                          </a:lnTo>
                                          <a:lnTo>
                                            <a:pt x="68" y="477"/>
                                          </a:lnTo>
                                          <a:lnTo>
                                            <a:pt x="80" y="496"/>
                                          </a:lnTo>
                                          <a:lnTo>
                                            <a:pt x="95" y="519"/>
                                          </a:lnTo>
                                          <a:lnTo>
                                            <a:pt x="108" y="535"/>
                                          </a:lnTo>
                                          <a:lnTo>
                                            <a:pt x="120" y="551"/>
                                          </a:lnTo>
                                          <a:lnTo>
                                            <a:pt x="136" y="566"/>
                                          </a:lnTo>
                                          <a:lnTo>
                                            <a:pt x="155" y="581"/>
                                          </a:lnTo>
                                          <a:lnTo>
                                            <a:pt x="170" y="593"/>
                                          </a:lnTo>
                                          <a:lnTo>
                                            <a:pt x="183" y="600"/>
                                          </a:lnTo>
                                          <a:lnTo>
                                            <a:pt x="202" y="607"/>
                                          </a:lnTo>
                                          <a:lnTo>
                                            <a:pt x="218" y="611"/>
                                          </a:lnTo>
                                          <a:lnTo>
                                            <a:pt x="235" y="614"/>
                                          </a:lnTo>
                                          <a:lnTo>
                                            <a:pt x="253" y="615"/>
                                          </a:lnTo>
                                          <a:lnTo>
                                            <a:pt x="282" y="612"/>
                                          </a:lnTo>
                                          <a:lnTo>
                                            <a:pt x="248" y="622"/>
                                          </a:lnTo>
                                          <a:lnTo>
                                            <a:pt x="221" y="627"/>
                                          </a:lnTo>
                                          <a:lnTo>
                                            <a:pt x="195" y="623"/>
                                          </a:lnTo>
                                          <a:lnTo>
                                            <a:pt x="169" y="615"/>
                                          </a:lnTo>
                                          <a:lnTo>
                                            <a:pt x="142" y="601"/>
                                          </a:lnTo>
                                          <a:lnTo>
                                            <a:pt x="122" y="583"/>
                                          </a:lnTo>
                                          <a:lnTo>
                                            <a:pt x="100" y="560"/>
                                          </a:lnTo>
                                          <a:lnTo>
                                            <a:pt x="72" y="524"/>
                                          </a:lnTo>
                                          <a:lnTo>
                                            <a:pt x="41" y="476"/>
                                          </a:lnTo>
                                          <a:lnTo>
                                            <a:pt x="18" y="431"/>
                                          </a:lnTo>
                                          <a:lnTo>
                                            <a:pt x="3" y="387"/>
                                          </a:lnTo>
                                          <a:lnTo>
                                            <a:pt x="0" y="356"/>
                                          </a:lnTo>
                                          <a:lnTo>
                                            <a:pt x="4" y="327"/>
                                          </a:lnTo>
                                          <a:lnTo>
                                            <a:pt x="13" y="269"/>
                                          </a:lnTo>
                                          <a:lnTo>
                                            <a:pt x="23" y="204"/>
                                          </a:lnTo>
                                          <a:lnTo>
                                            <a:pt x="44" y="153"/>
                                          </a:lnTo>
                                          <a:lnTo>
                                            <a:pt x="69" y="116"/>
                                          </a:lnTo>
                                          <a:lnTo>
                                            <a:pt x="95" y="86"/>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4974" name="Freeform 77">
                                  <a:extLst>
                                    <a:ext uri="{FF2B5EF4-FFF2-40B4-BE49-F238E27FC236}">
                                      <a16:creationId xmlns:a16="http://schemas.microsoft.com/office/drawing/2014/main" id="{6190C5D8-AE0C-4F69-909D-D2E6B37B81B3}"/>
                                    </a:ext>
                                  </a:extLst>
                                </p:cNvPr>
                                <p:cNvSpPr>
                                  <a:spLocks/>
                                </p:cNvSpPr>
                                <p:nvPr/>
                              </p:nvSpPr>
                              <p:spPr bwMode="auto">
                                <a:xfrm>
                                  <a:off x="2147" y="1838"/>
                                  <a:ext cx="90" cy="81"/>
                                </a:xfrm>
                                <a:custGeom>
                                  <a:avLst/>
                                  <a:gdLst>
                                    <a:gd name="T0" fmla="*/ 2 w 447"/>
                                    <a:gd name="T1" fmla="*/ 2 h 407"/>
                                    <a:gd name="T2" fmla="*/ 3 w 447"/>
                                    <a:gd name="T3" fmla="*/ 1 h 407"/>
                                    <a:gd name="T4" fmla="*/ 4 w 447"/>
                                    <a:gd name="T5" fmla="*/ 1 h 407"/>
                                    <a:gd name="T6" fmla="*/ 4 w 447"/>
                                    <a:gd name="T7" fmla="*/ 0 h 407"/>
                                    <a:gd name="T8" fmla="*/ 5 w 447"/>
                                    <a:gd name="T9" fmla="*/ 0 h 407"/>
                                    <a:gd name="T10" fmla="*/ 6 w 447"/>
                                    <a:gd name="T11" fmla="*/ 0 h 407"/>
                                    <a:gd name="T12" fmla="*/ 6 w 447"/>
                                    <a:gd name="T13" fmla="*/ 0 h 407"/>
                                    <a:gd name="T14" fmla="*/ 7 w 447"/>
                                    <a:gd name="T15" fmla="*/ 0 h 407"/>
                                    <a:gd name="T16" fmla="*/ 8 w 447"/>
                                    <a:gd name="T17" fmla="*/ 1 h 407"/>
                                    <a:gd name="T18" fmla="*/ 9 w 447"/>
                                    <a:gd name="T19" fmla="*/ 2 h 407"/>
                                    <a:gd name="T20" fmla="*/ 10 w 447"/>
                                    <a:gd name="T21" fmla="*/ 3 h 407"/>
                                    <a:gd name="T22" fmla="*/ 10 w 447"/>
                                    <a:gd name="T23" fmla="*/ 4 h 407"/>
                                    <a:gd name="T24" fmla="*/ 11 w 447"/>
                                    <a:gd name="T25" fmla="*/ 5 h 407"/>
                                    <a:gd name="T26" fmla="*/ 12 w 447"/>
                                    <a:gd name="T27" fmla="*/ 7 h 407"/>
                                    <a:gd name="T28" fmla="*/ 13 w 447"/>
                                    <a:gd name="T29" fmla="*/ 8 h 407"/>
                                    <a:gd name="T30" fmla="*/ 14 w 447"/>
                                    <a:gd name="T31" fmla="*/ 10 h 407"/>
                                    <a:gd name="T32" fmla="*/ 15 w 447"/>
                                    <a:gd name="T33" fmla="*/ 11 h 407"/>
                                    <a:gd name="T34" fmla="*/ 16 w 447"/>
                                    <a:gd name="T35" fmla="*/ 12 h 407"/>
                                    <a:gd name="T36" fmla="*/ 17 w 447"/>
                                    <a:gd name="T37" fmla="*/ 12 h 407"/>
                                    <a:gd name="T38" fmla="*/ 18 w 447"/>
                                    <a:gd name="T39" fmla="*/ 13 h 407"/>
                                    <a:gd name="T40" fmla="*/ 18 w 447"/>
                                    <a:gd name="T41" fmla="*/ 14 h 407"/>
                                    <a:gd name="T42" fmla="*/ 18 w 447"/>
                                    <a:gd name="T43" fmla="*/ 15 h 407"/>
                                    <a:gd name="T44" fmla="*/ 18 w 447"/>
                                    <a:gd name="T45" fmla="*/ 15 h 407"/>
                                    <a:gd name="T46" fmla="*/ 18 w 447"/>
                                    <a:gd name="T47" fmla="*/ 16 h 407"/>
                                    <a:gd name="T48" fmla="*/ 17 w 447"/>
                                    <a:gd name="T49" fmla="*/ 16 h 407"/>
                                    <a:gd name="T50" fmla="*/ 16 w 447"/>
                                    <a:gd name="T51" fmla="*/ 16 h 407"/>
                                    <a:gd name="T52" fmla="*/ 15 w 447"/>
                                    <a:gd name="T53" fmla="*/ 16 h 407"/>
                                    <a:gd name="T54" fmla="*/ 14 w 447"/>
                                    <a:gd name="T55" fmla="*/ 16 h 407"/>
                                    <a:gd name="T56" fmla="*/ 13 w 447"/>
                                    <a:gd name="T57" fmla="*/ 16 h 407"/>
                                    <a:gd name="T58" fmla="*/ 12 w 447"/>
                                    <a:gd name="T59" fmla="*/ 15 h 407"/>
                                    <a:gd name="T60" fmla="*/ 11 w 447"/>
                                    <a:gd name="T61" fmla="*/ 15 h 407"/>
                                    <a:gd name="T62" fmla="*/ 9 w 447"/>
                                    <a:gd name="T63" fmla="*/ 14 h 407"/>
                                    <a:gd name="T64" fmla="*/ 8 w 447"/>
                                    <a:gd name="T65" fmla="*/ 13 h 407"/>
                                    <a:gd name="T66" fmla="*/ 7 w 447"/>
                                    <a:gd name="T67" fmla="*/ 12 h 407"/>
                                    <a:gd name="T68" fmla="*/ 5 w 447"/>
                                    <a:gd name="T69" fmla="*/ 11 h 407"/>
                                    <a:gd name="T70" fmla="*/ 4 w 447"/>
                                    <a:gd name="T71" fmla="*/ 11 h 407"/>
                                    <a:gd name="T72" fmla="*/ 3 w 447"/>
                                    <a:gd name="T73" fmla="*/ 10 h 407"/>
                                    <a:gd name="T74" fmla="*/ 2 w 447"/>
                                    <a:gd name="T75" fmla="*/ 9 h 407"/>
                                    <a:gd name="T76" fmla="*/ 1 w 447"/>
                                    <a:gd name="T77" fmla="*/ 8 h 407"/>
                                    <a:gd name="T78" fmla="*/ 0 w 447"/>
                                    <a:gd name="T79" fmla="*/ 7 h 407"/>
                                    <a:gd name="T80" fmla="*/ 0 w 447"/>
                                    <a:gd name="T81" fmla="*/ 6 h 407"/>
                                    <a:gd name="T82" fmla="*/ 0 w 447"/>
                                    <a:gd name="T83" fmla="*/ 6 h 407"/>
                                    <a:gd name="T84" fmla="*/ 0 w 447"/>
                                    <a:gd name="T85" fmla="*/ 5 h 407"/>
                                    <a:gd name="T86" fmla="*/ 0 w 447"/>
                                    <a:gd name="T87" fmla="*/ 4 h 407"/>
                                    <a:gd name="T88" fmla="*/ 1 w 447"/>
                                    <a:gd name="T89" fmla="*/ 4 h 407"/>
                                    <a:gd name="T90" fmla="*/ 1 w 447"/>
                                    <a:gd name="T91" fmla="*/ 3 h 407"/>
                                    <a:gd name="T92" fmla="*/ 2 w 447"/>
                                    <a:gd name="T93" fmla="*/ 2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7"/>
                                    <a:gd name="T142" fmla="*/ 0 h 407"/>
                                    <a:gd name="T143" fmla="*/ 447 w 447"/>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7" h="407">
                                      <a:moveTo>
                                        <a:pt x="48" y="55"/>
                                      </a:moveTo>
                                      <a:lnTo>
                                        <a:pt x="71" y="35"/>
                                      </a:lnTo>
                                      <a:lnTo>
                                        <a:pt x="95" y="18"/>
                                      </a:lnTo>
                                      <a:lnTo>
                                        <a:pt x="111" y="7"/>
                                      </a:lnTo>
                                      <a:lnTo>
                                        <a:pt x="124" y="2"/>
                                      </a:lnTo>
                                      <a:lnTo>
                                        <a:pt x="139" y="0"/>
                                      </a:lnTo>
                                      <a:lnTo>
                                        <a:pt x="154" y="1"/>
                                      </a:lnTo>
                                      <a:lnTo>
                                        <a:pt x="171" y="8"/>
                                      </a:lnTo>
                                      <a:lnTo>
                                        <a:pt x="195" y="24"/>
                                      </a:lnTo>
                                      <a:lnTo>
                                        <a:pt x="218" y="43"/>
                                      </a:lnTo>
                                      <a:lnTo>
                                        <a:pt x="239" y="69"/>
                                      </a:lnTo>
                                      <a:lnTo>
                                        <a:pt x="256" y="96"/>
                                      </a:lnTo>
                                      <a:lnTo>
                                        <a:pt x="278" y="134"/>
                                      </a:lnTo>
                                      <a:lnTo>
                                        <a:pt x="301" y="174"/>
                                      </a:lnTo>
                                      <a:lnTo>
                                        <a:pt x="321" y="207"/>
                                      </a:lnTo>
                                      <a:lnTo>
                                        <a:pt x="341" y="240"/>
                                      </a:lnTo>
                                      <a:lnTo>
                                        <a:pt x="361" y="265"/>
                                      </a:lnTo>
                                      <a:lnTo>
                                        <a:pt x="381" y="290"/>
                                      </a:lnTo>
                                      <a:lnTo>
                                        <a:pt x="410" y="313"/>
                                      </a:lnTo>
                                      <a:lnTo>
                                        <a:pt x="432" y="338"/>
                                      </a:lnTo>
                                      <a:lnTo>
                                        <a:pt x="444" y="357"/>
                                      </a:lnTo>
                                      <a:lnTo>
                                        <a:pt x="447" y="375"/>
                                      </a:lnTo>
                                      <a:lnTo>
                                        <a:pt x="442" y="389"/>
                                      </a:lnTo>
                                      <a:lnTo>
                                        <a:pt x="433" y="399"/>
                                      </a:lnTo>
                                      <a:lnTo>
                                        <a:pt x="416" y="405"/>
                                      </a:lnTo>
                                      <a:lnTo>
                                        <a:pt x="394" y="407"/>
                                      </a:lnTo>
                                      <a:lnTo>
                                        <a:pt x="374" y="405"/>
                                      </a:lnTo>
                                      <a:lnTo>
                                        <a:pt x="338" y="397"/>
                                      </a:lnTo>
                                      <a:lnTo>
                                        <a:pt x="315" y="390"/>
                                      </a:lnTo>
                                      <a:lnTo>
                                        <a:pt x="287" y="379"/>
                                      </a:lnTo>
                                      <a:lnTo>
                                        <a:pt x="261" y="365"/>
                                      </a:lnTo>
                                      <a:lnTo>
                                        <a:pt x="235" y="350"/>
                                      </a:lnTo>
                                      <a:lnTo>
                                        <a:pt x="203" y="332"/>
                                      </a:lnTo>
                                      <a:lnTo>
                                        <a:pt x="162" y="309"/>
                                      </a:lnTo>
                                      <a:lnTo>
                                        <a:pt x="124" y="288"/>
                                      </a:lnTo>
                                      <a:lnTo>
                                        <a:pt x="94" y="269"/>
                                      </a:lnTo>
                                      <a:lnTo>
                                        <a:pt x="64" y="248"/>
                                      </a:lnTo>
                                      <a:lnTo>
                                        <a:pt x="38" y="227"/>
                                      </a:lnTo>
                                      <a:lnTo>
                                        <a:pt x="21" y="204"/>
                                      </a:lnTo>
                                      <a:lnTo>
                                        <a:pt x="9" y="183"/>
                                      </a:lnTo>
                                      <a:lnTo>
                                        <a:pt x="3" y="161"/>
                                      </a:lnTo>
                                      <a:lnTo>
                                        <a:pt x="0" y="141"/>
                                      </a:lnTo>
                                      <a:lnTo>
                                        <a:pt x="3" y="125"/>
                                      </a:lnTo>
                                      <a:lnTo>
                                        <a:pt x="8" y="108"/>
                                      </a:lnTo>
                                      <a:lnTo>
                                        <a:pt x="18" y="90"/>
                                      </a:lnTo>
                                      <a:lnTo>
                                        <a:pt x="31" y="73"/>
                                      </a:lnTo>
                                      <a:lnTo>
                                        <a:pt x="48"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968" name="Group 78">
                                <a:extLst>
                                  <a:ext uri="{FF2B5EF4-FFF2-40B4-BE49-F238E27FC236}">
                                    <a16:creationId xmlns:a16="http://schemas.microsoft.com/office/drawing/2014/main" id="{2A593BFB-8D06-40D7-9342-A9FC3F4D18CE}"/>
                                  </a:ext>
                                </a:extLst>
                              </p:cNvPr>
                              <p:cNvGrpSpPr>
                                <a:grpSpLocks/>
                              </p:cNvGrpSpPr>
                              <p:nvPr/>
                            </p:nvGrpSpPr>
                            <p:grpSpPr bwMode="auto">
                              <a:xfrm>
                                <a:off x="2056" y="1735"/>
                                <a:ext cx="107" cy="105"/>
                                <a:chOff x="2056" y="1735"/>
                                <a:chExt cx="107" cy="105"/>
                              </a:xfrm>
                            </p:grpSpPr>
                            <p:sp>
                              <p:nvSpPr>
                                <p:cNvPr id="64969" name="Freeform 79">
                                  <a:extLst>
                                    <a:ext uri="{FF2B5EF4-FFF2-40B4-BE49-F238E27FC236}">
                                      <a16:creationId xmlns:a16="http://schemas.microsoft.com/office/drawing/2014/main" id="{B768FFDA-62BF-4691-A5F4-6764DACA0D5B}"/>
                                    </a:ext>
                                  </a:extLst>
                                </p:cNvPr>
                                <p:cNvSpPr>
                                  <a:spLocks/>
                                </p:cNvSpPr>
                                <p:nvPr/>
                              </p:nvSpPr>
                              <p:spPr bwMode="auto">
                                <a:xfrm>
                                  <a:off x="2056" y="1735"/>
                                  <a:ext cx="107" cy="105"/>
                                </a:xfrm>
                                <a:custGeom>
                                  <a:avLst/>
                                  <a:gdLst>
                                    <a:gd name="T0" fmla="*/ 3 w 535"/>
                                    <a:gd name="T1" fmla="*/ 3 h 522"/>
                                    <a:gd name="T2" fmla="*/ 4 w 535"/>
                                    <a:gd name="T3" fmla="*/ 2 h 522"/>
                                    <a:gd name="T4" fmla="*/ 5 w 535"/>
                                    <a:gd name="T5" fmla="*/ 1 h 522"/>
                                    <a:gd name="T6" fmla="*/ 6 w 535"/>
                                    <a:gd name="T7" fmla="*/ 1 h 522"/>
                                    <a:gd name="T8" fmla="*/ 8 w 535"/>
                                    <a:gd name="T9" fmla="*/ 0 h 522"/>
                                    <a:gd name="T10" fmla="*/ 9 w 535"/>
                                    <a:gd name="T11" fmla="*/ 0 h 522"/>
                                    <a:gd name="T12" fmla="*/ 10 w 535"/>
                                    <a:gd name="T13" fmla="*/ 0 h 522"/>
                                    <a:gd name="T14" fmla="*/ 12 w 535"/>
                                    <a:gd name="T15" fmla="*/ 0 h 522"/>
                                    <a:gd name="T16" fmla="*/ 14 w 535"/>
                                    <a:gd name="T17" fmla="*/ 1 h 522"/>
                                    <a:gd name="T18" fmla="*/ 15 w 535"/>
                                    <a:gd name="T19" fmla="*/ 1 h 522"/>
                                    <a:gd name="T20" fmla="*/ 16 w 535"/>
                                    <a:gd name="T21" fmla="*/ 3 h 522"/>
                                    <a:gd name="T22" fmla="*/ 17 w 535"/>
                                    <a:gd name="T23" fmla="*/ 4 h 522"/>
                                    <a:gd name="T24" fmla="*/ 18 w 535"/>
                                    <a:gd name="T25" fmla="*/ 5 h 522"/>
                                    <a:gd name="T26" fmla="*/ 19 w 535"/>
                                    <a:gd name="T27" fmla="*/ 6 h 522"/>
                                    <a:gd name="T28" fmla="*/ 20 w 535"/>
                                    <a:gd name="T29" fmla="*/ 7 h 522"/>
                                    <a:gd name="T30" fmla="*/ 21 w 535"/>
                                    <a:gd name="T31" fmla="*/ 9 h 522"/>
                                    <a:gd name="T32" fmla="*/ 21 w 535"/>
                                    <a:gd name="T33" fmla="*/ 10 h 522"/>
                                    <a:gd name="T34" fmla="*/ 21 w 535"/>
                                    <a:gd name="T35" fmla="*/ 11 h 522"/>
                                    <a:gd name="T36" fmla="*/ 21 w 535"/>
                                    <a:gd name="T37" fmla="*/ 12 h 522"/>
                                    <a:gd name="T38" fmla="*/ 21 w 535"/>
                                    <a:gd name="T39" fmla="*/ 12 h 522"/>
                                    <a:gd name="T40" fmla="*/ 21 w 535"/>
                                    <a:gd name="T41" fmla="*/ 13 h 522"/>
                                    <a:gd name="T42" fmla="*/ 20 w 535"/>
                                    <a:gd name="T43" fmla="*/ 14 h 522"/>
                                    <a:gd name="T44" fmla="*/ 19 w 535"/>
                                    <a:gd name="T45" fmla="*/ 15 h 522"/>
                                    <a:gd name="T46" fmla="*/ 18 w 535"/>
                                    <a:gd name="T47" fmla="*/ 16 h 522"/>
                                    <a:gd name="T48" fmla="*/ 17 w 535"/>
                                    <a:gd name="T49" fmla="*/ 17 h 522"/>
                                    <a:gd name="T50" fmla="*/ 17 w 535"/>
                                    <a:gd name="T51" fmla="*/ 18 h 522"/>
                                    <a:gd name="T52" fmla="*/ 17 w 535"/>
                                    <a:gd name="T53" fmla="*/ 19 h 522"/>
                                    <a:gd name="T54" fmla="*/ 17 w 535"/>
                                    <a:gd name="T55" fmla="*/ 19 h 522"/>
                                    <a:gd name="T56" fmla="*/ 18 w 535"/>
                                    <a:gd name="T57" fmla="*/ 19 h 522"/>
                                    <a:gd name="T58" fmla="*/ 16 w 535"/>
                                    <a:gd name="T59" fmla="*/ 21 h 522"/>
                                    <a:gd name="T60" fmla="*/ 16 w 535"/>
                                    <a:gd name="T61" fmla="*/ 21 h 522"/>
                                    <a:gd name="T62" fmla="*/ 15 w 535"/>
                                    <a:gd name="T63" fmla="*/ 20 h 522"/>
                                    <a:gd name="T64" fmla="*/ 14 w 535"/>
                                    <a:gd name="T65" fmla="*/ 20 h 522"/>
                                    <a:gd name="T66" fmla="*/ 13 w 535"/>
                                    <a:gd name="T67" fmla="*/ 20 h 522"/>
                                    <a:gd name="T68" fmla="*/ 12 w 535"/>
                                    <a:gd name="T69" fmla="*/ 20 h 522"/>
                                    <a:gd name="T70" fmla="*/ 11 w 535"/>
                                    <a:gd name="T71" fmla="*/ 20 h 522"/>
                                    <a:gd name="T72" fmla="*/ 9 w 535"/>
                                    <a:gd name="T73" fmla="*/ 21 h 522"/>
                                    <a:gd name="T74" fmla="*/ 8 w 535"/>
                                    <a:gd name="T75" fmla="*/ 21 h 522"/>
                                    <a:gd name="T76" fmla="*/ 7 w 535"/>
                                    <a:gd name="T77" fmla="*/ 21 h 522"/>
                                    <a:gd name="T78" fmla="*/ 6 w 535"/>
                                    <a:gd name="T79" fmla="*/ 21 h 522"/>
                                    <a:gd name="T80" fmla="*/ 6 w 535"/>
                                    <a:gd name="T81" fmla="*/ 21 h 522"/>
                                    <a:gd name="T82" fmla="*/ 5 w 535"/>
                                    <a:gd name="T83" fmla="*/ 20 h 522"/>
                                    <a:gd name="T84" fmla="*/ 4 w 535"/>
                                    <a:gd name="T85" fmla="*/ 20 h 522"/>
                                    <a:gd name="T86" fmla="*/ 3 w 535"/>
                                    <a:gd name="T87" fmla="*/ 19 h 522"/>
                                    <a:gd name="T88" fmla="*/ 2 w 535"/>
                                    <a:gd name="T89" fmla="*/ 18 h 522"/>
                                    <a:gd name="T90" fmla="*/ 1 w 535"/>
                                    <a:gd name="T91" fmla="*/ 16 h 522"/>
                                    <a:gd name="T92" fmla="*/ 1 w 535"/>
                                    <a:gd name="T93" fmla="*/ 14 h 522"/>
                                    <a:gd name="T94" fmla="*/ 0 w 535"/>
                                    <a:gd name="T95" fmla="*/ 13 h 522"/>
                                    <a:gd name="T96" fmla="*/ 0 w 535"/>
                                    <a:gd name="T97" fmla="*/ 12 h 522"/>
                                    <a:gd name="T98" fmla="*/ 0 w 535"/>
                                    <a:gd name="T99" fmla="*/ 11 h 522"/>
                                    <a:gd name="T100" fmla="*/ 0 w 535"/>
                                    <a:gd name="T101" fmla="*/ 9 h 522"/>
                                    <a:gd name="T102" fmla="*/ 1 w 535"/>
                                    <a:gd name="T103" fmla="*/ 7 h 522"/>
                                    <a:gd name="T104" fmla="*/ 1 w 535"/>
                                    <a:gd name="T105" fmla="*/ 5 h 522"/>
                                    <a:gd name="T106" fmla="*/ 2 w 535"/>
                                    <a:gd name="T107" fmla="*/ 4 h 522"/>
                                    <a:gd name="T108" fmla="*/ 3 w 535"/>
                                    <a:gd name="T109" fmla="*/ 3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22"/>
                                    <a:gd name="T167" fmla="*/ 535 w 535"/>
                                    <a:gd name="T168" fmla="*/ 522 h 5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22">
                                      <a:moveTo>
                                        <a:pt x="79" y="71"/>
                                      </a:moveTo>
                                      <a:lnTo>
                                        <a:pt x="106" y="50"/>
                                      </a:lnTo>
                                      <a:lnTo>
                                        <a:pt x="131" y="31"/>
                                      </a:lnTo>
                                      <a:lnTo>
                                        <a:pt x="160" y="16"/>
                                      </a:lnTo>
                                      <a:lnTo>
                                        <a:pt x="194" y="6"/>
                                      </a:lnTo>
                                      <a:lnTo>
                                        <a:pt x="222" y="1"/>
                                      </a:lnTo>
                                      <a:lnTo>
                                        <a:pt x="257" y="0"/>
                                      </a:lnTo>
                                      <a:lnTo>
                                        <a:pt x="305" y="5"/>
                                      </a:lnTo>
                                      <a:lnTo>
                                        <a:pt x="352" y="15"/>
                                      </a:lnTo>
                                      <a:lnTo>
                                        <a:pt x="383" y="34"/>
                                      </a:lnTo>
                                      <a:lnTo>
                                        <a:pt x="404" y="63"/>
                                      </a:lnTo>
                                      <a:lnTo>
                                        <a:pt x="424" y="99"/>
                                      </a:lnTo>
                                      <a:lnTo>
                                        <a:pt x="445" y="132"/>
                                      </a:lnTo>
                                      <a:lnTo>
                                        <a:pt x="470" y="159"/>
                                      </a:lnTo>
                                      <a:lnTo>
                                        <a:pt x="493" y="183"/>
                                      </a:lnTo>
                                      <a:lnTo>
                                        <a:pt x="522" y="217"/>
                                      </a:lnTo>
                                      <a:lnTo>
                                        <a:pt x="533" y="249"/>
                                      </a:lnTo>
                                      <a:lnTo>
                                        <a:pt x="535" y="272"/>
                                      </a:lnTo>
                                      <a:lnTo>
                                        <a:pt x="533" y="286"/>
                                      </a:lnTo>
                                      <a:lnTo>
                                        <a:pt x="526" y="309"/>
                                      </a:lnTo>
                                      <a:lnTo>
                                        <a:pt x="514" y="331"/>
                                      </a:lnTo>
                                      <a:lnTo>
                                        <a:pt x="495" y="354"/>
                                      </a:lnTo>
                                      <a:lnTo>
                                        <a:pt x="473" y="385"/>
                                      </a:lnTo>
                                      <a:lnTo>
                                        <a:pt x="453" y="408"/>
                                      </a:lnTo>
                                      <a:lnTo>
                                        <a:pt x="437" y="433"/>
                                      </a:lnTo>
                                      <a:lnTo>
                                        <a:pt x="430" y="449"/>
                                      </a:lnTo>
                                      <a:lnTo>
                                        <a:pt x="429" y="458"/>
                                      </a:lnTo>
                                      <a:lnTo>
                                        <a:pt x="434" y="465"/>
                                      </a:lnTo>
                                      <a:lnTo>
                                        <a:pt x="442" y="469"/>
                                      </a:lnTo>
                                      <a:lnTo>
                                        <a:pt x="404" y="513"/>
                                      </a:lnTo>
                                      <a:lnTo>
                                        <a:pt x="400" y="505"/>
                                      </a:lnTo>
                                      <a:lnTo>
                                        <a:pt x="378" y="494"/>
                                      </a:lnTo>
                                      <a:lnTo>
                                        <a:pt x="353" y="488"/>
                                      </a:lnTo>
                                      <a:lnTo>
                                        <a:pt x="329" y="486"/>
                                      </a:lnTo>
                                      <a:lnTo>
                                        <a:pt x="303" y="491"/>
                                      </a:lnTo>
                                      <a:lnTo>
                                        <a:pt x="272" y="499"/>
                                      </a:lnTo>
                                      <a:lnTo>
                                        <a:pt x="235" y="511"/>
                                      </a:lnTo>
                                      <a:lnTo>
                                        <a:pt x="206" y="519"/>
                                      </a:lnTo>
                                      <a:lnTo>
                                        <a:pt x="183" y="522"/>
                                      </a:lnTo>
                                      <a:lnTo>
                                        <a:pt x="162" y="520"/>
                                      </a:lnTo>
                                      <a:lnTo>
                                        <a:pt x="141" y="513"/>
                                      </a:lnTo>
                                      <a:lnTo>
                                        <a:pt x="118" y="502"/>
                                      </a:lnTo>
                                      <a:lnTo>
                                        <a:pt x="102" y="487"/>
                                      </a:lnTo>
                                      <a:lnTo>
                                        <a:pt x="83" y="467"/>
                                      </a:lnTo>
                                      <a:lnTo>
                                        <a:pt x="60" y="437"/>
                                      </a:lnTo>
                                      <a:lnTo>
                                        <a:pt x="34" y="397"/>
                                      </a:lnTo>
                                      <a:lnTo>
                                        <a:pt x="15" y="359"/>
                                      </a:lnTo>
                                      <a:lnTo>
                                        <a:pt x="2" y="322"/>
                                      </a:lnTo>
                                      <a:lnTo>
                                        <a:pt x="0" y="297"/>
                                      </a:lnTo>
                                      <a:lnTo>
                                        <a:pt x="3" y="273"/>
                                      </a:lnTo>
                                      <a:lnTo>
                                        <a:pt x="11" y="224"/>
                                      </a:lnTo>
                                      <a:lnTo>
                                        <a:pt x="19" y="170"/>
                                      </a:lnTo>
                                      <a:lnTo>
                                        <a:pt x="36" y="128"/>
                                      </a:lnTo>
                                      <a:lnTo>
                                        <a:pt x="57" y="97"/>
                                      </a:lnTo>
                                      <a:lnTo>
                                        <a:pt x="79" y="71"/>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70" name="Freeform 80">
                                  <a:extLst>
                                    <a:ext uri="{FF2B5EF4-FFF2-40B4-BE49-F238E27FC236}">
                                      <a16:creationId xmlns:a16="http://schemas.microsoft.com/office/drawing/2014/main" id="{B21D849D-5594-4496-BA23-6792B4823702}"/>
                                    </a:ext>
                                  </a:extLst>
                                </p:cNvPr>
                                <p:cNvSpPr>
                                  <a:spLocks/>
                                </p:cNvSpPr>
                                <p:nvPr/>
                              </p:nvSpPr>
                              <p:spPr bwMode="auto">
                                <a:xfrm>
                                  <a:off x="2062" y="1742"/>
                                  <a:ext cx="93" cy="92"/>
                                </a:xfrm>
                                <a:custGeom>
                                  <a:avLst/>
                                  <a:gdLst>
                                    <a:gd name="T0" fmla="*/ 3 w 466"/>
                                    <a:gd name="T1" fmla="*/ 3 h 457"/>
                                    <a:gd name="T2" fmla="*/ 4 w 466"/>
                                    <a:gd name="T3" fmla="*/ 2 h 457"/>
                                    <a:gd name="T4" fmla="*/ 5 w 466"/>
                                    <a:gd name="T5" fmla="*/ 1 h 457"/>
                                    <a:gd name="T6" fmla="*/ 6 w 466"/>
                                    <a:gd name="T7" fmla="*/ 1 h 457"/>
                                    <a:gd name="T8" fmla="*/ 7 w 466"/>
                                    <a:gd name="T9" fmla="*/ 0 h 457"/>
                                    <a:gd name="T10" fmla="*/ 8 w 466"/>
                                    <a:gd name="T11" fmla="*/ 0 h 457"/>
                                    <a:gd name="T12" fmla="*/ 9 w 466"/>
                                    <a:gd name="T13" fmla="*/ 0 h 457"/>
                                    <a:gd name="T14" fmla="*/ 11 w 466"/>
                                    <a:gd name="T15" fmla="*/ 0 h 457"/>
                                    <a:gd name="T16" fmla="*/ 12 w 466"/>
                                    <a:gd name="T17" fmla="*/ 1 h 457"/>
                                    <a:gd name="T18" fmla="*/ 13 w 466"/>
                                    <a:gd name="T19" fmla="*/ 1 h 457"/>
                                    <a:gd name="T20" fmla="*/ 14 w 466"/>
                                    <a:gd name="T21" fmla="*/ 2 h 457"/>
                                    <a:gd name="T22" fmla="*/ 15 w 466"/>
                                    <a:gd name="T23" fmla="*/ 3 h 457"/>
                                    <a:gd name="T24" fmla="*/ 15 w 466"/>
                                    <a:gd name="T25" fmla="*/ 5 h 457"/>
                                    <a:gd name="T26" fmla="*/ 16 w 466"/>
                                    <a:gd name="T27" fmla="*/ 6 h 457"/>
                                    <a:gd name="T28" fmla="*/ 17 w 466"/>
                                    <a:gd name="T29" fmla="*/ 6 h 457"/>
                                    <a:gd name="T30" fmla="*/ 18 w 466"/>
                                    <a:gd name="T31" fmla="*/ 8 h 457"/>
                                    <a:gd name="T32" fmla="*/ 19 w 466"/>
                                    <a:gd name="T33" fmla="*/ 9 h 457"/>
                                    <a:gd name="T34" fmla="*/ 19 w 466"/>
                                    <a:gd name="T35" fmla="*/ 10 h 457"/>
                                    <a:gd name="T36" fmla="*/ 19 w 466"/>
                                    <a:gd name="T37" fmla="*/ 10 h 457"/>
                                    <a:gd name="T38" fmla="*/ 18 w 466"/>
                                    <a:gd name="T39" fmla="*/ 11 h 457"/>
                                    <a:gd name="T40" fmla="*/ 18 w 466"/>
                                    <a:gd name="T41" fmla="*/ 12 h 457"/>
                                    <a:gd name="T42" fmla="*/ 17 w 466"/>
                                    <a:gd name="T43" fmla="*/ 13 h 457"/>
                                    <a:gd name="T44" fmla="*/ 16 w 466"/>
                                    <a:gd name="T45" fmla="*/ 14 h 457"/>
                                    <a:gd name="T46" fmla="*/ 16 w 466"/>
                                    <a:gd name="T47" fmla="*/ 14 h 457"/>
                                    <a:gd name="T48" fmla="*/ 15 w 466"/>
                                    <a:gd name="T49" fmla="*/ 15 h 457"/>
                                    <a:gd name="T50" fmla="*/ 15 w 466"/>
                                    <a:gd name="T51" fmla="*/ 16 h 457"/>
                                    <a:gd name="T52" fmla="*/ 15 w 466"/>
                                    <a:gd name="T53" fmla="*/ 16 h 457"/>
                                    <a:gd name="T54" fmla="*/ 15 w 466"/>
                                    <a:gd name="T55" fmla="*/ 17 h 457"/>
                                    <a:gd name="T56" fmla="*/ 15 w 466"/>
                                    <a:gd name="T57" fmla="*/ 17 h 457"/>
                                    <a:gd name="T58" fmla="*/ 14 w 466"/>
                                    <a:gd name="T59" fmla="*/ 18 h 457"/>
                                    <a:gd name="T60" fmla="*/ 14 w 466"/>
                                    <a:gd name="T61" fmla="*/ 18 h 457"/>
                                    <a:gd name="T62" fmla="*/ 13 w 466"/>
                                    <a:gd name="T63" fmla="*/ 18 h 457"/>
                                    <a:gd name="T64" fmla="*/ 12 w 466"/>
                                    <a:gd name="T65" fmla="*/ 17 h 457"/>
                                    <a:gd name="T66" fmla="*/ 11 w 466"/>
                                    <a:gd name="T67" fmla="*/ 17 h 457"/>
                                    <a:gd name="T68" fmla="*/ 11 w 466"/>
                                    <a:gd name="T69" fmla="*/ 17 h 457"/>
                                    <a:gd name="T70" fmla="*/ 9 w 466"/>
                                    <a:gd name="T71" fmla="*/ 18 h 457"/>
                                    <a:gd name="T72" fmla="*/ 8 w 466"/>
                                    <a:gd name="T73" fmla="*/ 18 h 457"/>
                                    <a:gd name="T74" fmla="*/ 7 w 466"/>
                                    <a:gd name="T75" fmla="*/ 19 h 457"/>
                                    <a:gd name="T76" fmla="*/ 6 w 466"/>
                                    <a:gd name="T77" fmla="*/ 19 h 457"/>
                                    <a:gd name="T78" fmla="*/ 6 w 466"/>
                                    <a:gd name="T79" fmla="*/ 19 h 457"/>
                                    <a:gd name="T80" fmla="*/ 5 w 466"/>
                                    <a:gd name="T81" fmla="*/ 18 h 457"/>
                                    <a:gd name="T82" fmla="*/ 4 w 466"/>
                                    <a:gd name="T83" fmla="*/ 18 h 457"/>
                                    <a:gd name="T84" fmla="*/ 4 w 466"/>
                                    <a:gd name="T85" fmla="*/ 17 h 457"/>
                                    <a:gd name="T86" fmla="*/ 3 w 466"/>
                                    <a:gd name="T87" fmla="*/ 17 h 457"/>
                                    <a:gd name="T88" fmla="*/ 2 w 466"/>
                                    <a:gd name="T89" fmla="*/ 16 h 457"/>
                                    <a:gd name="T90" fmla="*/ 1 w 466"/>
                                    <a:gd name="T91" fmla="*/ 14 h 457"/>
                                    <a:gd name="T92" fmla="*/ 0 w 466"/>
                                    <a:gd name="T93" fmla="*/ 13 h 457"/>
                                    <a:gd name="T94" fmla="*/ 0 w 466"/>
                                    <a:gd name="T95" fmla="*/ 11 h 457"/>
                                    <a:gd name="T96" fmla="*/ 0 w 466"/>
                                    <a:gd name="T97" fmla="*/ 10 h 457"/>
                                    <a:gd name="T98" fmla="*/ 0 w 466"/>
                                    <a:gd name="T99" fmla="*/ 10 h 457"/>
                                    <a:gd name="T100" fmla="*/ 0 w 466"/>
                                    <a:gd name="T101" fmla="*/ 8 h 457"/>
                                    <a:gd name="T102" fmla="*/ 1 w 466"/>
                                    <a:gd name="T103" fmla="*/ 6 h 457"/>
                                    <a:gd name="T104" fmla="*/ 1 w 466"/>
                                    <a:gd name="T105" fmla="*/ 5 h 457"/>
                                    <a:gd name="T106" fmla="*/ 2 w 466"/>
                                    <a:gd name="T107" fmla="*/ 3 h 457"/>
                                    <a:gd name="T108" fmla="*/ 3 w 466"/>
                                    <a:gd name="T109" fmla="*/ 3 h 4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457"/>
                                    <a:gd name="T167" fmla="*/ 466 w 466"/>
                                    <a:gd name="T168" fmla="*/ 457 h 4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457">
                                      <a:moveTo>
                                        <a:pt x="69" y="63"/>
                                      </a:moveTo>
                                      <a:lnTo>
                                        <a:pt x="91" y="43"/>
                                      </a:lnTo>
                                      <a:lnTo>
                                        <a:pt x="114" y="27"/>
                                      </a:lnTo>
                                      <a:lnTo>
                                        <a:pt x="139" y="14"/>
                                      </a:lnTo>
                                      <a:lnTo>
                                        <a:pt x="168" y="4"/>
                                      </a:lnTo>
                                      <a:lnTo>
                                        <a:pt x="192" y="0"/>
                                      </a:lnTo>
                                      <a:lnTo>
                                        <a:pt x="223" y="0"/>
                                      </a:lnTo>
                                      <a:lnTo>
                                        <a:pt x="265" y="3"/>
                                      </a:lnTo>
                                      <a:lnTo>
                                        <a:pt x="306" y="13"/>
                                      </a:lnTo>
                                      <a:lnTo>
                                        <a:pt x="334" y="30"/>
                                      </a:lnTo>
                                      <a:lnTo>
                                        <a:pt x="352" y="56"/>
                                      </a:lnTo>
                                      <a:lnTo>
                                        <a:pt x="368" y="86"/>
                                      </a:lnTo>
                                      <a:lnTo>
                                        <a:pt x="388" y="115"/>
                                      </a:lnTo>
                                      <a:lnTo>
                                        <a:pt x="409" y="140"/>
                                      </a:lnTo>
                                      <a:lnTo>
                                        <a:pt x="430" y="160"/>
                                      </a:lnTo>
                                      <a:lnTo>
                                        <a:pt x="454" y="190"/>
                                      </a:lnTo>
                                      <a:lnTo>
                                        <a:pt x="465" y="218"/>
                                      </a:lnTo>
                                      <a:lnTo>
                                        <a:pt x="466" y="238"/>
                                      </a:lnTo>
                                      <a:lnTo>
                                        <a:pt x="465" y="251"/>
                                      </a:lnTo>
                                      <a:lnTo>
                                        <a:pt x="458" y="271"/>
                                      </a:lnTo>
                                      <a:lnTo>
                                        <a:pt x="447" y="290"/>
                                      </a:lnTo>
                                      <a:lnTo>
                                        <a:pt x="432" y="311"/>
                                      </a:lnTo>
                                      <a:lnTo>
                                        <a:pt x="411" y="337"/>
                                      </a:lnTo>
                                      <a:lnTo>
                                        <a:pt x="395" y="356"/>
                                      </a:lnTo>
                                      <a:lnTo>
                                        <a:pt x="381" y="379"/>
                                      </a:lnTo>
                                      <a:lnTo>
                                        <a:pt x="374" y="392"/>
                                      </a:lnTo>
                                      <a:lnTo>
                                        <a:pt x="373" y="400"/>
                                      </a:lnTo>
                                      <a:lnTo>
                                        <a:pt x="377" y="406"/>
                                      </a:lnTo>
                                      <a:lnTo>
                                        <a:pt x="385" y="411"/>
                                      </a:lnTo>
                                      <a:lnTo>
                                        <a:pt x="352" y="450"/>
                                      </a:lnTo>
                                      <a:lnTo>
                                        <a:pt x="348" y="442"/>
                                      </a:lnTo>
                                      <a:lnTo>
                                        <a:pt x="328" y="432"/>
                                      </a:lnTo>
                                      <a:lnTo>
                                        <a:pt x="307" y="427"/>
                                      </a:lnTo>
                                      <a:lnTo>
                                        <a:pt x="285" y="425"/>
                                      </a:lnTo>
                                      <a:lnTo>
                                        <a:pt x="264" y="429"/>
                                      </a:lnTo>
                                      <a:lnTo>
                                        <a:pt x="236" y="436"/>
                                      </a:lnTo>
                                      <a:lnTo>
                                        <a:pt x="204" y="447"/>
                                      </a:lnTo>
                                      <a:lnTo>
                                        <a:pt x="179" y="455"/>
                                      </a:lnTo>
                                      <a:lnTo>
                                        <a:pt x="160" y="457"/>
                                      </a:lnTo>
                                      <a:lnTo>
                                        <a:pt x="140" y="456"/>
                                      </a:lnTo>
                                      <a:lnTo>
                                        <a:pt x="122" y="450"/>
                                      </a:lnTo>
                                      <a:lnTo>
                                        <a:pt x="102" y="439"/>
                                      </a:lnTo>
                                      <a:lnTo>
                                        <a:pt x="88" y="426"/>
                                      </a:lnTo>
                                      <a:lnTo>
                                        <a:pt x="72" y="409"/>
                                      </a:lnTo>
                                      <a:lnTo>
                                        <a:pt x="51" y="383"/>
                                      </a:lnTo>
                                      <a:lnTo>
                                        <a:pt x="29" y="348"/>
                                      </a:lnTo>
                                      <a:lnTo>
                                        <a:pt x="12" y="314"/>
                                      </a:lnTo>
                                      <a:lnTo>
                                        <a:pt x="1" y="282"/>
                                      </a:lnTo>
                                      <a:lnTo>
                                        <a:pt x="0" y="260"/>
                                      </a:lnTo>
                                      <a:lnTo>
                                        <a:pt x="2" y="239"/>
                                      </a:lnTo>
                                      <a:lnTo>
                                        <a:pt x="8" y="196"/>
                                      </a:lnTo>
                                      <a:lnTo>
                                        <a:pt x="15" y="149"/>
                                      </a:lnTo>
                                      <a:lnTo>
                                        <a:pt x="31" y="112"/>
                                      </a:lnTo>
                                      <a:lnTo>
                                        <a:pt x="49" y="85"/>
                                      </a:lnTo>
                                      <a:lnTo>
                                        <a:pt x="69" y="6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71" name="Freeform 81">
                                  <a:extLst>
                                    <a:ext uri="{FF2B5EF4-FFF2-40B4-BE49-F238E27FC236}">
                                      <a16:creationId xmlns:a16="http://schemas.microsoft.com/office/drawing/2014/main" id="{745DC529-AA07-4882-BC21-661C125D91A2}"/>
                                    </a:ext>
                                  </a:extLst>
                                </p:cNvPr>
                                <p:cNvSpPr>
                                  <a:spLocks/>
                                </p:cNvSpPr>
                                <p:nvPr/>
                              </p:nvSpPr>
                              <p:spPr bwMode="auto">
                                <a:xfrm>
                                  <a:off x="2069" y="1751"/>
                                  <a:ext cx="78" cy="77"/>
                                </a:xfrm>
                                <a:custGeom>
                                  <a:avLst/>
                                  <a:gdLst>
                                    <a:gd name="T0" fmla="*/ 2 w 390"/>
                                    <a:gd name="T1" fmla="*/ 2 h 383"/>
                                    <a:gd name="T2" fmla="*/ 3 w 390"/>
                                    <a:gd name="T3" fmla="*/ 1 h 383"/>
                                    <a:gd name="T4" fmla="*/ 4 w 390"/>
                                    <a:gd name="T5" fmla="*/ 1 h 383"/>
                                    <a:gd name="T6" fmla="*/ 5 w 390"/>
                                    <a:gd name="T7" fmla="*/ 0 h 383"/>
                                    <a:gd name="T8" fmla="*/ 6 w 390"/>
                                    <a:gd name="T9" fmla="*/ 0 h 383"/>
                                    <a:gd name="T10" fmla="*/ 6 w 390"/>
                                    <a:gd name="T11" fmla="*/ 0 h 383"/>
                                    <a:gd name="T12" fmla="*/ 7 w 390"/>
                                    <a:gd name="T13" fmla="*/ 0 h 383"/>
                                    <a:gd name="T14" fmla="*/ 9 w 390"/>
                                    <a:gd name="T15" fmla="*/ 0 h 383"/>
                                    <a:gd name="T16" fmla="*/ 10 w 390"/>
                                    <a:gd name="T17" fmla="*/ 0 h 383"/>
                                    <a:gd name="T18" fmla="*/ 11 w 390"/>
                                    <a:gd name="T19" fmla="*/ 1 h 383"/>
                                    <a:gd name="T20" fmla="*/ 12 w 390"/>
                                    <a:gd name="T21" fmla="*/ 2 h 383"/>
                                    <a:gd name="T22" fmla="*/ 12 w 390"/>
                                    <a:gd name="T23" fmla="*/ 3 h 383"/>
                                    <a:gd name="T24" fmla="*/ 13 w 390"/>
                                    <a:gd name="T25" fmla="*/ 4 h 383"/>
                                    <a:gd name="T26" fmla="*/ 14 w 390"/>
                                    <a:gd name="T27" fmla="*/ 5 h 383"/>
                                    <a:gd name="T28" fmla="*/ 14 w 390"/>
                                    <a:gd name="T29" fmla="*/ 5 h 383"/>
                                    <a:gd name="T30" fmla="*/ 15 w 390"/>
                                    <a:gd name="T31" fmla="*/ 6 h 383"/>
                                    <a:gd name="T32" fmla="*/ 16 w 390"/>
                                    <a:gd name="T33" fmla="*/ 7 h 383"/>
                                    <a:gd name="T34" fmla="*/ 16 w 390"/>
                                    <a:gd name="T35" fmla="*/ 8 h 383"/>
                                    <a:gd name="T36" fmla="*/ 16 w 390"/>
                                    <a:gd name="T37" fmla="*/ 8 h 383"/>
                                    <a:gd name="T38" fmla="*/ 15 w 390"/>
                                    <a:gd name="T39" fmla="*/ 9 h 383"/>
                                    <a:gd name="T40" fmla="*/ 15 w 390"/>
                                    <a:gd name="T41" fmla="*/ 10 h 383"/>
                                    <a:gd name="T42" fmla="*/ 14 w 390"/>
                                    <a:gd name="T43" fmla="*/ 10 h 383"/>
                                    <a:gd name="T44" fmla="*/ 14 w 390"/>
                                    <a:gd name="T45" fmla="*/ 11 h 383"/>
                                    <a:gd name="T46" fmla="*/ 13 w 390"/>
                                    <a:gd name="T47" fmla="*/ 12 h 383"/>
                                    <a:gd name="T48" fmla="*/ 13 w 390"/>
                                    <a:gd name="T49" fmla="*/ 13 h 383"/>
                                    <a:gd name="T50" fmla="*/ 13 w 390"/>
                                    <a:gd name="T51" fmla="*/ 13 h 383"/>
                                    <a:gd name="T52" fmla="*/ 12 w 390"/>
                                    <a:gd name="T53" fmla="*/ 14 h 383"/>
                                    <a:gd name="T54" fmla="*/ 13 w 390"/>
                                    <a:gd name="T55" fmla="*/ 14 h 383"/>
                                    <a:gd name="T56" fmla="*/ 13 w 390"/>
                                    <a:gd name="T57" fmla="*/ 14 h 383"/>
                                    <a:gd name="T58" fmla="*/ 12 w 390"/>
                                    <a:gd name="T59" fmla="*/ 15 h 383"/>
                                    <a:gd name="T60" fmla="*/ 12 w 390"/>
                                    <a:gd name="T61" fmla="*/ 15 h 383"/>
                                    <a:gd name="T62" fmla="*/ 11 w 390"/>
                                    <a:gd name="T63" fmla="*/ 15 h 383"/>
                                    <a:gd name="T64" fmla="*/ 10 w 390"/>
                                    <a:gd name="T65" fmla="*/ 14 h 383"/>
                                    <a:gd name="T66" fmla="*/ 10 w 390"/>
                                    <a:gd name="T67" fmla="*/ 14 h 383"/>
                                    <a:gd name="T68" fmla="*/ 9 w 390"/>
                                    <a:gd name="T69" fmla="*/ 14 h 383"/>
                                    <a:gd name="T70" fmla="*/ 8 w 390"/>
                                    <a:gd name="T71" fmla="*/ 15 h 383"/>
                                    <a:gd name="T72" fmla="*/ 7 w 390"/>
                                    <a:gd name="T73" fmla="*/ 15 h 383"/>
                                    <a:gd name="T74" fmla="*/ 6 w 390"/>
                                    <a:gd name="T75" fmla="*/ 15 h 383"/>
                                    <a:gd name="T76" fmla="*/ 5 w 390"/>
                                    <a:gd name="T77" fmla="*/ 15 h 383"/>
                                    <a:gd name="T78" fmla="*/ 5 w 390"/>
                                    <a:gd name="T79" fmla="*/ 15 h 383"/>
                                    <a:gd name="T80" fmla="*/ 4 w 390"/>
                                    <a:gd name="T81" fmla="*/ 15 h 383"/>
                                    <a:gd name="T82" fmla="*/ 3 w 390"/>
                                    <a:gd name="T83" fmla="*/ 15 h 383"/>
                                    <a:gd name="T84" fmla="*/ 3 w 390"/>
                                    <a:gd name="T85" fmla="*/ 14 h 383"/>
                                    <a:gd name="T86" fmla="*/ 2 w 390"/>
                                    <a:gd name="T87" fmla="*/ 14 h 383"/>
                                    <a:gd name="T88" fmla="*/ 2 w 390"/>
                                    <a:gd name="T89" fmla="*/ 13 h 383"/>
                                    <a:gd name="T90" fmla="*/ 1 w 390"/>
                                    <a:gd name="T91" fmla="*/ 12 h 383"/>
                                    <a:gd name="T92" fmla="*/ 0 w 390"/>
                                    <a:gd name="T93" fmla="*/ 11 h 383"/>
                                    <a:gd name="T94" fmla="*/ 0 w 390"/>
                                    <a:gd name="T95" fmla="*/ 10 h 383"/>
                                    <a:gd name="T96" fmla="*/ 0 w 390"/>
                                    <a:gd name="T97" fmla="*/ 9 h 383"/>
                                    <a:gd name="T98" fmla="*/ 0 w 390"/>
                                    <a:gd name="T99" fmla="*/ 8 h 383"/>
                                    <a:gd name="T100" fmla="*/ 0 w 390"/>
                                    <a:gd name="T101" fmla="*/ 7 h 383"/>
                                    <a:gd name="T102" fmla="*/ 0 w 390"/>
                                    <a:gd name="T103" fmla="*/ 5 h 383"/>
                                    <a:gd name="T104" fmla="*/ 1 w 390"/>
                                    <a:gd name="T105" fmla="*/ 4 h 383"/>
                                    <a:gd name="T106" fmla="*/ 2 w 390"/>
                                    <a:gd name="T107" fmla="*/ 3 h 383"/>
                                    <a:gd name="T108" fmla="*/ 2 w 390"/>
                                    <a:gd name="T109" fmla="*/ 2 h 3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383"/>
                                    <a:gd name="T167" fmla="*/ 390 w 390"/>
                                    <a:gd name="T168" fmla="*/ 383 h 3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383">
                                      <a:moveTo>
                                        <a:pt x="57" y="53"/>
                                      </a:moveTo>
                                      <a:lnTo>
                                        <a:pt x="76" y="36"/>
                                      </a:lnTo>
                                      <a:lnTo>
                                        <a:pt x="95" y="22"/>
                                      </a:lnTo>
                                      <a:lnTo>
                                        <a:pt x="115" y="11"/>
                                      </a:lnTo>
                                      <a:lnTo>
                                        <a:pt x="140" y="3"/>
                                      </a:lnTo>
                                      <a:lnTo>
                                        <a:pt x="160" y="0"/>
                                      </a:lnTo>
                                      <a:lnTo>
                                        <a:pt x="186" y="0"/>
                                      </a:lnTo>
                                      <a:lnTo>
                                        <a:pt x="221" y="2"/>
                                      </a:lnTo>
                                      <a:lnTo>
                                        <a:pt x="256" y="11"/>
                                      </a:lnTo>
                                      <a:lnTo>
                                        <a:pt x="279" y="25"/>
                                      </a:lnTo>
                                      <a:lnTo>
                                        <a:pt x="293" y="47"/>
                                      </a:lnTo>
                                      <a:lnTo>
                                        <a:pt x="308" y="72"/>
                                      </a:lnTo>
                                      <a:lnTo>
                                        <a:pt x="324" y="97"/>
                                      </a:lnTo>
                                      <a:lnTo>
                                        <a:pt x="342" y="117"/>
                                      </a:lnTo>
                                      <a:lnTo>
                                        <a:pt x="359" y="135"/>
                                      </a:lnTo>
                                      <a:lnTo>
                                        <a:pt x="379" y="159"/>
                                      </a:lnTo>
                                      <a:lnTo>
                                        <a:pt x="390" y="183"/>
                                      </a:lnTo>
                                      <a:lnTo>
                                        <a:pt x="390" y="200"/>
                                      </a:lnTo>
                                      <a:lnTo>
                                        <a:pt x="390" y="211"/>
                                      </a:lnTo>
                                      <a:lnTo>
                                        <a:pt x="383" y="227"/>
                                      </a:lnTo>
                                      <a:lnTo>
                                        <a:pt x="373" y="243"/>
                                      </a:lnTo>
                                      <a:lnTo>
                                        <a:pt x="361" y="261"/>
                                      </a:lnTo>
                                      <a:lnTo>
                                        <a:pt x="344" y="282"/>
                                      </a:lnTo>
                                      <a:lnTo>
                                        <a:pt x="330" y="299"/>
                                      </a:lnTo>
                                      <a:lnTo>
                                        <a:pt x="318" y="317"/>
                                      </a:lnTo>
                                      <a:lnTo>
                                        <a:pt x="313" y="329"/>
                                      </a:lnTo>
                                      <a:lnTo>
                                        <a:pt x="312" y="336"/>
                                      </a:lnTo>
                                      <a:lnTo>
                                        <a:pt x="315" y="341"/>
                                      </a:lnTo>
                                      <a:lnTo>
                                        <a:pt x="321" y="345"/>
                                      </a:lnTo>
                                      <a:lnTo>
                                        <a:pt x="293" y="378"/>
                                      </a:lnTo>
                                      <a:lnTo>
                                        <a:pt x="290" y="372"/>
                                      </a:lnTo>
                                      <a:lnTo>
                                        <a:pt x="274" y="362"/>
                                      </a:lnTo>
                                      <a:lnTo>
                                        <a:pt x="257" y="358"/>
                                      </a:lnTo>
                                      <a:lnTo>
                                        <a:pt x="238" y="356"/>
                                      </a:lnTo>
                                      <a:lnTo>
                                        <a:pt x="221" y="360"/>
                                      </a:lnTo>
                                      <a:lnTo>
                                        <a:pt x="197" y="367"/>
                                      </a:lnTo>
                                      <a:lnTo>
                                        <a:pt x="170" y="376"/>
                                      </a:lnTo>
                                      <a:lnTo>
                                        <a:pt x="149" y="382"/>
                                      </a:lnTo>
                                      <a:lnTo>
                                        <a:pt x="133" y="383"/>
                                      </a:lnTo>
                                      <a:lnTo>
                                        <a:pt x="117" y="383"/>
                                      </a:lnTo>
                                      <a:lnTo>
                                        <a:pt x="101" y="378"/>
                                      </a:lnTo>
                                      <a:lnTo>
                                        <a:pt x="85" y="369"/>
                                      </a:lnTo>
                                      <a:lnTo>
                                        <a:pt x="74" y="357"/>
                                      </a:lnTo>
                                      <a:lnTo>
                                        <a:pt x="59" y="343"/>
                                      </a:lnTo>
                                      <a:lnTo>
                                        <a:pt x="42" y="321"/>
                                      </a:lnTo>
                                      <a:lnTo>
                                        <a:pt x="23" y="292"/>
                                      </a:lnTo>
                                      <a:lnTo>
                                        <a:pt x="10" y="265"/>
                                      </a:lnTo>
                                      <a:lnTo>
                                        <a:pt x="0" y="237"/>
                                      </a:lnTo>
                                      <a:lnTo>
                                        <a:pt x="0" y="218"/>
                                      </a:lnTo>
                                      <a:lnTo>
                                        <a:pt x="1" y="200"/>
                                      </a:lnTo>
                                      <a:lnTo>
                                        <a:pt x="6" y="164"/>
                                      </a:lnTo>
                                      <a:lnTo>
                                        <a:pt x="12" y="124"/>
                                      </a:lnTo>
                                      <a:lnTo>
                                        <a:pt x="25" y="94"/>
                                      </a:lnTo>
                                      <a:lnTo>
                                        <a:pt x="41" y="71"/>
                                      </a:lnTo>
                                      <a:lnTo>
                                        <a:pt x="57" y="53"/>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72" name="Freeform 82">
                                  <a:extLst>
                                    <a:ext uri="{FF2B5EF4-FFF2-40B4-BE49-F238E27FC236}">
                                      <a16:creationId xmlns:a16="http://schemas.microsoft.com/office/drawing/2014/main" id="{FAE73C9E-8EFD-4AEC-8897-E0C30A931821}"/>
                                    </a:ext>
                                  </a:extLst>
                                </p:cNvPr>
                                <p:cNvSpPr>
                                  <a:spLocks/>
                                </p:cNvSpPr>
                                <p:nvPr/>
                              </p:nvSpPr>
                              <p:spPr bwMode="auto">
                                <a:xfrm>
                                  <a:off x="2074" y="1758"/>
                                  <a:ext cx="71" cy="71"/>
                                </a:xfrm>
                                <a:custGeom>
                                  <a:avLst/>
                                  <a:gdLst>
                                    <a:gd name="T0" fmla="*/ 2 w 357"/>
                                    <a:gd name="T1" fmla="*/ 2 h 351"/>
                                    <a:gd name="T2" fmla="*/ 3 w 357"/>
                                    <a:gd name="T3" fmla="*/ 1 h 351"/>
                                    <a:gd name="T4" fmla="*/ 3 w 357"/>
                                    <a:gd name="T5" fmla="*/ 1 h 351"/>
                                    <a:gd name="T6" fmla="*/ 4 w 357"/>
                                    <a:gd name="T7" fmla="*/ 0 h 351"/>
                                    <a:gd name="T8" fmla="*/ 5 w 357"/>
                                    <a:gd name="T9" fmla="*/ 0 h 351"/>
                                    <a:gd name="T10" fmla="*/ 6 w 357"/>
                                    <a:gd name="T11" fmla="*/ 0 h 351"/>
                                    <a:gd name="T12" fmla="*/ 7 w 357"/>
                                    <a:gd name="T13" fmla="*/ 0 h 351"/>
                                    <a:gd name="T14" fmla="*/ 8 w 357"/>
                                    <a:gd name="T15" fmla="*/ 0 h 351"/>
                                    <a:gd name="T16" fmla="*/ 9 w 357"/>
                                    <a:gd name="T17" fmla="*/ 0 h 351"/>
                                    <a:gd name="T18" fmla="*/ 10 w 357"/>
                                    <a:gd name="T19" fmla="*/ 1 h 351"/>
                                    <a:gd name="T20" fmla="*/ 11 w 357"/>
                                    <a:gd name="T21" fmla="*/ 2 h 351"/>
                                    <a:gd name="T22" fmla="*/ 11 w 357"/>
                                    <a:gd name="T23" fmla="*/ 3 h 351"/>
                                    <a:gd name="T24" fmla="*/ 12 w 357"/>
                                    <a:gd name="T25" fmla="*/ 4 h 351"/>
                                    <a:gd name="T26" fmla="*/ 12 w 357"/>
                                    <a:gd name="T27" fmla="*/ 4 h 351"/>
                                    <a:gd name="T28" fmla="*/ 13 w 357"/>
                                    <a:gd name="T29" fmla="*/ 5 h 351"/>
                                    <a:gd name="T30" fmla="*/ 14 w 357"/>
                                    <a:gd name="T31" fmla="*/ 6 h 351"/>
                                    <a:gd name="T32" fmla="*/ 14 w 357"/>
                                    <a:gd name="T33" fmla="*/ 7 h 351"/>
                                    <a:gd name="T34" fmla="*/ 14 w 357"/>
                                    <a:gd name="T35" fmla="*/ 7 h 351"/>
                                    <a:gd name="T36" fmla="*/ 14 w 357"/>
                                    <a:gd name="T37" fmla="*/ 8 h 351"/>
                                    <a:gd name="T38" fmla="*/ 14 w 357"/>
                                    <a:gd name="T39" fmla="*/ 8 h 351"/>
                                    <a:gd name="T40" fmla="*/ 14 w 357"/>
                                    <a:gd name="T41" fmla="*/ 9 h 351"/>
                                    <a:gd name="T42" fmla="*/ 13 w 357"/>
                                    <a:gd name="T43" fmla="*/ 10 h 351"/>
                                    <a:gd name="T44" fmla="*/ 13 w 357"/>
                                    <a:gd name="T45" fmla="*/ 11 h 351"/>
                                    <a:gd name="T46" fmla="*/ 12 w 357"/>
                                    <a:gd name="T47" fmla="*/ 11 h 351"/>
                                    <a:gd name="T48" fmla="*/ 12 w 357"/>
                                    <a:gd name="T49" fmla="*/ 12 h 351"/>
                                    <a:gd name="T50" fmla="*/ 11 w 357"/>
                                    <a:gd name="T51" fmla="*/ 12 h 351"/>
                                    <a:gd name="T52" fmla="*/ 11 w 357"/>
                                    <a:gd name="T53" fmla="*/ 13 h 351"/>
                                    <a:gd name="T54" fmla="*/ 11 w 357"/>
                                    <a:gd name="T55" fmla="*/ 13 h 351"/>
                                    <a:gd name="T56" fmla="*/ 12 w 357"/>
                                    <a:gd name="T57" fmla="*/ 13 h 351"/>
                                    <a:gd name="T58" fmla="*/ 11 w 357"/>
                                    <a:gd name="T59" fmla="*/ 14 h 351"/>
                                    <a:gd name="T60" fmla="*/ 11 w 357"/>
                                    <a:gd name="T61" fmla="*/ 14 h 351"/>
                                    <a:gd name="T62" fmla="*/ 10 w 357"/>
                                    <a:gd name="T63" fmla="*/ 14 h 351"/>
                                    <a:gd name="T64" fmla="*/ 9 w 357"/>
                                    <a:gd name="T65" fmla="*/ 14 h 351"/>
                                    <a:gd name="T66" fmla="*/ 9 w 357"/>
                                    <a:gd name="T67" fmla="*/ 13 h 351"/>
                                    <a:gd name="T68" fmla="*/ 8 w 357"/>
                                    <a:gd name="T69" fmla="*/ 14 h 351"/>
                                    <a:gd name="T70" fmla="*/ 7 w 357"/>
                                    <a:gd name="T71" fmla="*/ 14 h 351"/>
                                    <a:gd name="T72" fmla="*/ 6 w 357"/>
                                    <a:gd name="T73" fmla="*/ 14 h 351"/>
                                    <a:gd name="T74" fmla="*/ 5 w 357"/>
                                    <a:gd name="T75" fmla="*/ 14 h 351"/>
                                    <a:gd name="T76" fmla="*/ 5 w 357"/>
                                    <a:gd name="T77" fmla="*/ 14 h 351"/>
                                    <a:gd name="T78" fmla="*/ 4 w 357"/>
                                    <a:gd name="T79" fmla="*/ 14 h 351"/>
                                    <a:gd name="T80" fmla="*/ 4 w 357"/>
                                    <a:gd name="T81" fmla="*/ 14 h 351"/>
                                    <a:gd name="T82" fmla="*/ 3 w 357"/>
                                    <a:gd name="T83" fmla="*/ 14 h 351"/>
                                    <a:gd name="T84" fmla="*/ 3 w 357"/>
                                    <a:gd name="T85" fmla="*/ 13 h 351"/>
                                    <a:gd name="T86" fmla="*/ 2 w 357"/>
                                    <a:gd name="T87" fmla="*/ 13 h 351"/>
                                    <a:gd name="T88" fmla="*/ 2 w 357"/>
                                    <a:gd name="T89" fmla="*/ 12 h 351"/>
                                    <a:gd name="T90" fmla="*/ 1 w 357"/>
                                    <a:gd name="T91" fmla="*/ 11 h 351"/>
                                    <a:gd name="T92" fmla="*/ 0 w 357"/>
                                    <a:gd name="T93" fmla="*/ 10 h 351"/>
                                    <a:gd name="T94" fmla="*/ 0 w 357"/>
                                    <a:gd name="T95" fmla="*/ 9 h 351"/>
                                    <a:gd name="T96" fmla="*/ 0 w 357"/>
                                    <a:gd name="T97" fmla="*/ 8 h 351"/>
                                    <a:gd name="T98" fmla="*/ 0 w 357"/>
                                    <a:gd name="T99" fmla="*/ 7 h 351"/>
                                    <a:gd name="T100" fmla="*/ 0 w 357"/>
                                    <a:gd name="T101" fmla="*/ 6 h 351"/>
                                    <a:gd name="T102" fmla="*/ 0 w 357"/>
                                    <a:gd name="T103" fmla="*/ 5 h 351"/>
                                    <a:gd name="T104" fmla="*/ 1 w 357"/>
                                    <a:gd name="T105" fmla="*/ 3 h 351"/>
                                    <a:gd name="T106" fmla="*/ 1 w 357"/>
                                    <a:gd name="T107" fmla="*/ 3 h 351"/>
                                    <a:gd name="T108" fmla="*/ 2 w 357"/>
                                    <a:gd name="T109" fmla="*/ 2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51"/>
                                    <a:gd name="T167" fmla="*/ 357 w 357"/>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51">
                                      <a:moveTo>
                                        <a:pt x="53" y="47"/>
                                      </a:moveTo>
                                      <a:lnTo>
                                        <a:pt x="70" y="33"/>
                                      </a:lnTo>
                                      <a:lnTo>
                                        <a:pt x="87" y="20"/>
                                      </a:lnTo>
                                      <a:lnTo>
                                        <a:pt x="106" y="10"/>
                                      </a:lnTo>
                                      <a:lnTo>
                                        <a:pt x="128" y="2"/>
                                      </a:lnTo>
                                      <a:lnTo>
                                        <a:pt x="148" y="0"/>
                                      </a:lnTo>
                                      <a:lnTo>
                                        <a:pt x="171" y="0"/>
                                      </a:lnTo>
                                      <a:lnTo>
                                        <a:pt x="203" y="1"/>
                                      </a:lnTo>
                                      <a:lnTo>
                                        <a:pt x="235" y="10"/>
                                      </a:lnTo>
                                      <a:lnTo>
                                        <a:pt x="256" y="23"/>
                                      </a:lnTo>
                                      <a:lnTo>
                                        <a:pt x="269" y="42"/>
                                      </a:lnTo>
                                      <a:lnTo>
                                        <a:pt x="283" y="66"/>
                                      </a:lnTo>
                                      <a:lnTo>
                                        <a:pt x="298" y="89"/>
                                      </a:lnTo>
                                      <a:lnTo>
                                        <a:pt x="313" y="107"/>
                                      </a:lnTo>
                                      <a:lnTo>
                                        <a:pt x="330" y="123"/>
                                      </a:lnTo>
                                      <a:lnTo>
                                        <a:pt x="348" y="146"/>
                                      </a:lnTo>
                                      <a:lnTo>
                                        <a:pt x="357" y="167"/>
                                      </a:lnTo>
                                      <a:lnTo>
                                        <a:pt x="357" y="184"/>
                                      </a:lnTo>
                                      <a:lnTo>
                                        <a:pt x="357" y="193"/>
                                      </a:lnTo>
                                      <a:lnTo>
                                        <a:pt x="352" y="209"/>
                                      </a:lnTo>
                                      <a:lnTo>
                                        <a:pt x="343" y="224"/>
                                      </a:lnTo>
                                      <a:lnTo>
                                        <a:pt x="332" y="238"/>
                                      </a:lnTo>
                                      <a:lnTo>
                                        <a:pt x="315" y="259"/>
                                      </a:lnTo>
                                      <a:lnTo>
                                        <a:pt x="303" y="274"/>
                                      </a:lnTo>
                                      <a:lnTo>
                                        <a:pt x="292" y="292"/>
                                      </a:lnTo>
                                      <a:lnTo>
                                        <a:pt x="288" y="302"/>
                                      </a:lnTo>
                                      <a:lnTo>
                                        <a:pt x="287" y="308"/>
                                      </a:lnTo>
                                      <a:lnTo>
                                        <a:pt x="289" y="313"/>
                                      </a:lnTo>
                                      <a:lnTo>
                                        <a:pt x="295" y="316"/>
                                      </a:lnTo>
                                      <a:lnTo>
                                        <a:pt x="269" y="347"/>
                                      </a:lnTo>
                                      <a:lnTo>
                                        <a:pt x="266" y="341"/>
                                      </a:lnTo>
                                      <a:lnTo>
                                        <a:pt x="252" y="333"/>
                                      </a:lnTo>
                                      <a:lnTo>
                                        <a:pt x="236" y="329"/>
                                      </a:lnTo>
                                      <a:lnTo>
                                        <a:pt x="219" y="327"/>
                                      </a:lnTo>
                                      <a:lnTo>
                                        <a:pt x="203" y="331"/>
                                      </a:lnTo>
                                      <a:lnTo>
                                        <a:pt x="181" y="337"/>
                                      </a:lnTo>
                                      <a:lnTo>
                                        <a:pt x="156" y="345"/>
                                      </a:lnTo>
                                      <a:lnTo>
                                        <a:pt x="136" y="351"/>
                                      </a:lnTo>
                                      <a:lnTo>
                                        <a:pt x="122" y="351"/>
                                      </a:lnTo>
                                      <a:lnTo>
                                        <a:pt x="107" y="351"/>
                                      </a:lnTo>
                                      <a:lnTo>
                                        <a:pt x="93" y="347"/>
                                      </a:lnTo>
                                      <a:lnTo>
                                        <a:pt x="78" y="339"/>
                                      </a:lnTo>
                                      <a:lnTo>
                                        <a:pt x="68" y="327"/>
                                      </a:lnTo>
                                      <a:lnTo>
                                        <a:pt x="55" y="315"/>
                                      </a:lnTo>
                                      <a:lnTo>
                                        <a:pt x="38" y="295"/>
                                      </a:lnTo>
                                      <a:lnTo>
                                        <a:pt x="22" y="268"/>
                                      </a:lnTo>
                                      <a:lnTo>
                                        <a:pt x="10" y="242"/>
                                      </a:lnTo>
                                      <a:lnTo>
                                        <a:pt x="0" y="218"/>
                                      </a:lnTo>
                                      <a:lnTo>
                                        <a:pt x="0" y="200"/>
                                      </a:lnTo>
                                      <a:lnTo>
                                        <a:pt x="0" y="184"/>
                                      </a:lnTo>
                                      <a:lnTo>
                                        <a:pt x="6" y="151"/>
                                      </a:lnTo>
                                      <a:lnTo>
                                        <a:pt x="12" y="114"/>
                                      </a:lnTo>
                                      <a:lnTo>
                                        <a:pt x="23" y="85"/>
                                      </a:lnTo>
                                      <a:lnTo>
                                        <a:pt x="37" y="65"/>
                                      </a:lnTo>
                                      <a:lnTo>
                                        <a:pt x="53" y="4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61" name="Group 83">
                              <a:extLst>
                                <a:ext uri="{FF2B5EF4-FFF2-40B4-BE49-F238E27FC236}">
                                  <a16:creationId xmlns:a16="http://schemas.microsoft.com/office/drawing/2014/main" id="{7F27504A-5177-4184-95B7-DE6EDCC9BF44}"/>
                                </a:ext>
                              </a:extLst>
                            </p:cNvPr>
                            <p:cNvGrpSpPr>
                              <a:grpSpLocks/>
                            </p:cNvGrpSpPr>
                            <p:nvPr/>
                          </p:nvGrpSpPr>
                          <p:grpSpPr bwMode="auto">
                            <a:xfrm>
                              <a:off x="2052" y="1742"/>
                              <a:ext cx="36" cy="95"/>
                              <a:chOff x="2052" y="1742"/>
                              <a:chExt cx="36" cy="95"/>
                            </a:xfrm>
                          </p:grpSpPr>
                          <p:grpSp>
                            <p:nvGrpSpPr>
                              <p:cNvPr id="64962" name="Group 84">
                                <a:extLst>
                                  <a:ext uri="{FF2B5EF4-FFF2-40B4-BE49-F238E27FC236}">
                                    <a16:creationId xmlns:a16="http://schemas.microsoft.com/office/drawing/2014/main" id="{9EEBE174-9F7C-411C-963F-FB8A19D613C8}"/>
                                  </a:ext>
                                </a:extLst>
                              </p:cNvPr>
                              <p:cNvGrpSpPr>
                                <a:grpSpLocks/>
                              </p:cNvGrpSpPr>
                              <p:nvPr/>
                            </p:nvGrpSpPr>
                            <p:grpSpPr bwMode="auto">
                              <a:xfrm>
                                <a:off x="2060" y="1742"/>
                                <a:ext cx="20" cy="23"/>
                                <a:chOff x="2060" y="1742"/>
                                <a:chExt cx="20" cy="23"/>
                              </a:xfrm>
                            </p:grpSpPr>
                            <p:sp>
                              <p:nvSpPr>
                                <p:cNvPr id="64965" name="Freeform 85">
                                  <a:extLst>
                                    <a:ext uri="{FF2B5EF4-FFF2-40B4-BE49-F238E27FC236}">
                                      <a16:creationId xmlns:a16="http://schemas.microsoft.com/office/drawing/2014/main" id="{35516BAC-EB21-401E-94FD-7678D8E31C80}"/>
                                    </a:ext>
                                  </a:extLst>
                                </p:cNvPr>
                                <p:cNvSpPr>
                                  <a:spLocks/>
                                </p:cNvSpPr>
                                <p:nvPr/>
                              </p:nvSpPr>
                              <p:spPr bwMode="auto">
                                <a:xfrm>
                                  <a:off x="2060" y="1742"/>
                                  <a:ext cx="20" cy="23"/>
                                </a:xfrm>
                                <a:custGeom>
                                  <a:avLst/>
                                  <a:gdLst>
                                    <a:gd name="T0" fmla="*/ 1 w 101"/>
                                    <a:gd name="T1" fmla="*/ 1 h 112"/>
                                    <a:gd name="T2" fmla="*/ 1 w 101"/>
                                    <a:gd name="T3" fmla="*/ 1 h 112"/>
                                    <a:gd name="T4" fmla="*/ 1 w 101"/>
                                    <a:gd name="T5" fmla="*/ 1 h 112"/>
                                    <a:gd name="T6" fmla="*/ 2 w 101"/>
                                    <a:gd name="T7" fmla="*/ 0 h 112"/>
                                    <a:gd name="T8" fmla="*/ 3 w 101"/>
                                    <a:gd name="T9" fmla="*/ 0 h 112"/>
                                    <a:gd name="T10" fmla="*/ 3 w 101"/>
                                    <a:gd name="T11" fmla="*/ 0 h 112"/>
                                    <a:gd name="T12" fmla="*/ 3 w 101"/>
                                    <a:gd name="T13" fmla="*/ 0 h 112"/>
                                    <a:gd name="T14" fmla="*/ 4 w 101"/>
                                    <a:gd name="T15" fmla="*/ 0 h 112"/>
                                    <a:gd name="T16" fmla="*/ 4 w 101"/>
                                    <a:gd name="T17" fmla="*/ 1 h 112"/>
                                    <a:gd name="T18" fmla="*/ 4 w 101"/>
                                    <a:gd name="T19" fmla="*/ 1 h 112"/>
                                    <a:gd name="T20" fmla="*/ 4 w 101"/>
                                    <a:gd name="T21" fmla="*/ 2 h 112"/>
                                    <a:gd name="T22" fmla="*/ 4 w 101"/>
                                    <a:gd name="T23" fmla="*/ 3 h 112"/>
                                    <a:gd name="T24" fmla="*/ 3 w 101"/>
                                    <a:gd name="T25" fmla="*/ 3 h 112"/>
                                    <a:gd name="T26" fmla="*/ 3 w 101"/>
                                    <a:gd name="T27" fmla="*/ 4 h 112"/>
                                    <a:gd name="T28" fmla="*/ 2 w 101"/>
                                    <a:gd name="T29" fmla="*/ 4 h 112"/>
                                    <a:gd name="T30" fmla="*/ 2 w 101"/>
                                    <a:gd name="T31" fmla="*/ 5 h 112"/>
                                    <a:gd name="T32" fmla="*/ 1 w 101"/>
                                    <a:gd name="T33" fmla="*/ 5 h 112"/>
                                    <a:gd name="T34" fmla="*/ 1 w 101"/>
                                    <a:gd name="T35" fmla="*/ 5 h 112"/>
                                    <a:gd name="T36" fmla="*/ 1 w 101"/>
                                    <a:gd name="T37" fmla="*/ 5 h 112"/>
                                    <a:gd name="T38" fmla="*/ 0 w 101"/>
                                    <a:gd name="T39" fmla="*/ 4 h 112"/>
                                    <a:gd name="T40" fmla="*/ 0 w 101"/>
                                    <a:gd name="T41" fmla="*/ 4 h 112"/>
                                    <a:gd name="T42" fmla="*/ 0 w 101"/>
                                    <a:gd name="T43" fmla="*/ 3 h 112"/>
                                    <a:gd name="T44" fmla="*/ 0 w 101"/>
                                    <a:gd name="T45" fmla="*/ 3 h 112"/>
                                    <a:gd name="T46" fmla="*/ 0 w 101"/>
                                    <a:gd name="T47" fmla="*/ 2 h 112"/>
                                    <a:gd name="T48" fmla="*/ 1 w 101"/>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2"/>
                                    <a:gd name="T77" fmla="*/ 101 w 101"/>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2">
                                      <a:moveTo>
                                        <a:pt x="16" y="35"/>
                                      </a:moveTo>
                                      <a:lnTo>
                                        <a:pt x="26" y="24"/>
                                      </a:lnTo>
                                      <a:lnTo>
                                        <a:pt x="37" y="16"/>
                                      </a:lnTo>
                                      <a:lnTo>
                                        <a:pt x="49" y="9"/>
                                      </a:lnTo>
                                      <a:lnTo>
                                        <a:pt x="64" y="2"/>
                                      </a:lnTo>
                                      <a:lnTo>
                                        <a:pt x="76" y="0"/>
                                      </a:lnTo>
                                      <a:lnTo>
                                        <a:pt x="86" y="3"/>
                                      </a:lnTo>
                                      <a:lnTo>
                                        <a:pt x="95" y="11"/>
                                      </a:lnTo>
                                      <a:lnTo>
                                        <a:pt x="99" y="22"/>
                                      </a:lnTo>
                                      <a:lnTo>
                                        <a:pt x="101" y="33"/>
                                      </a:lnTo>
                                      <a:lnTo>
                                        <a:pt x="98" y="49"/>
                                      </a:lnTo>
                                      <a:lnTo>
                                        <a:pt x="92" y="63"/>
                                      </a:lnTo>
                                      <a:lnTo>
                                        <a:pt x="84" y="75"/>
                                      </a:lnTo>
                                      <a:lnTo>
                                        <a:pt x="75" y="86"/>
                                      </a:lnTo>
                                      <a:lnTo>
                                        <a:pt x="63" y="97"/>
                                      </a:lnTo>
                                      <a:lnTo>
                                        <a:pt x="50" y="106"/>
                                      </a:lnTo>
                                      <a:lnTo>
                                        <a:pt x="37" y="111"/>
                                      </a:lnTo>
                                      <a:lnTo>
                                        <a:pt x="24" y="112"/>
                                      </a:lnTo>
                                      <a:lnTo>
                                        <a:pt x="13" y="108"/>
                                      </a:lnTo>
                                      <a:lnTo>
                                        <a:pt x="6" y="99"/>
                                      </a:lnTo>
                                      <a:lnTo>
                                        <a:pt x="1" y="89"/>
                                      </a:lnTo>
                                      <a:lnTo>
                                        <a:pt x="0" y="75"/>
                                      </a:lnTo>
                                      <a:lnTo>
                                        <a:pt x="3" y="61"/>
                                      </a:lnTo>
                                      <a:lnTo>
                                        <a:pt x="7" y="50"/>
                                      </a:lnTo>
                                      <a:lnTo>
                                        <a:pt x="16" y="35"/>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66" name="Freeform 86">
                                  <a:extLst>
                                    <a:ext uri="{FF2B5EF4-FFF2-40B4-BE49-F238E27FC236}">
                                      <a16:creationId xmlns:a16="http://schemas.microsoft.com/office/drawing/2014/main" id="{459F0140-8540-4E68-9B3E-CAAB75CB82A4}"/>
                                    </a:ext>
                                  </a:extLst>
                                </p:cNvPr>
                                <p:cNvSpPr>
                                  <a:spLocks/>
                                </p:cNvSpPr>
                                <p:nvPr/>
                              </p:nvSpPr>
                              <p:spPr bwMode="auto">
                                <a:xfrm>
                                  <a:off x="2065" y="1747"/>
                                  <a:ext cx="10" cy="12"/>
                                </a:xfrm>
                                <a:custGeom>
                                  <a:avLst/>
                                  <a:gdLst>
                                    <a:gd name="T0" fmla="*/ 0 w 54"/>
                                    <a:gd name="T1" fmla="*/ 1 h 61"/>
                                    <a:gd name="T2" fmla="*/ 1 w 54"/>
                                    <a:gd name="T3" fmla="*/ 1 h 61"/>
                                    <a:gd name="T4" fmla="*/ 1 w 54"/>
                                    <a:gd name="T5" fmla="*/ 0 h 61"/>
                                    <a:gd name="T6" fmla="*/ 1 w 54"/>
                                    <a:gd name="T7" fmla="*/ 0 h 61"/>
                                    <a:gd name="T8" fmla="*/ 1 w 54"/>
                                    <a:gd name="T9" fmla="*/ 0 h 61"/>
                                    <a:gd name="T10" fmla="*/ 1 w 54"/>
                                    <a:gd name="T11" fmla="*/ 0 h 61"/>
                                    <a:gd name="T12" fmla="*/ 1 w 54"/>
                                    <a:gd name="T13" fmla="*/ 0 h 61"/>
                                    <a:gd name="T14" fmla="*/ 2 w 54"/>
                                    <a:gd name="T15" fmla="*/ 0 h 61"/>
                                    <a:gd name="T16" fmla="*/ 2 w 54"/>
                                    <a:gd name="T17" fmla="*/ 0 h 61"/>
                                    <a:gd name="T18" fmla="*/ 2 w 54"/>
                                    <a:gd name="T19" fmla="*/ 1 h 61"/>
                                    <a:gd name="T20" fmla="*/ 2 w 54"/>
                                    <a:gd name="T21" fmla="*/ 1 h 61"/>
                                    <a:gd name="T22" fmla="*/ 2 w 54"/>
                                    <a:gd name="T23" fmla="*/ 1 h 61"/>
                                    <a:gd name="T24" fmla="*/ 1 w 54"/>
                                    <a:gd name="T25" fmla="*/ 2 h 61"/>
                                    <a:gd name="T26" fmla="*/ 1 w 54"/>
                                    <a:gd name="T27" fmla="*/ 2 h 61"/>
                                    <a:gd name="T28" fmla="*/ 1 w 54"/>
                                    <a:gd name="T29" fmla="*/ 2 h 61"/>
                                    <a:gd name="T30" fmla="*/ 1 w 54"/>
                                    <a:gd name="T31" fmla="*/ 2 h 61"/>
                                    <a:gd name="T32" fmla="*/ 1 w 54"/>
                                    <a:gd name="T33" fmla="*/ 2 h 61"/>
                                    <a:gd name="T34" fmla="*/ 1 w 54"/>
                                    <a:gd name="T35" fmla="*/ 2 h 61"/>
                                    <a:gd name="T36" fmla="*/ 0 w 54"/>
                                    <a:gd name="T37" fmla="*/ 2 h 61"/>
                                    <a:gd name="T38" fmla="*/ 0 w 54"/>
                                    <a:gd name="T39" fmla="*/ 2 h 61"/>
                                    <a:gd name="T40" fmla="*/ 0 w 54"/>
                                    <a:gd name="T41" fmla="*/ 2 h 61"/>
                                    <a:gd name="T42" fmla="*/ 0 w 54"/>
                                    <a:gd name="T43" fmla="*/ 2 h 61"/>
                                    <a:gd name="T44" fmla="*/ 0 w 54"/>
                                    <a:gd name="T45" fmla="*/ 1 h 61"/>
                                    <a:gd name="T46" fmla="*/ 0 w 54"/>
                                    <a:gd name="T47" fmla="*/ 1 h 61"/>
                                    <a:gd name="T48" fmla="*/ 0 w 54"/>
                                    <a:gd name="T49" fmla="*/ 1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1"/>
                                    <a:gd name="T77" fmla="*/ 54 w 5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1">
                                      <a:moveTo>
                                        <a:pt x="9" y="18"/>
                                      </a:moveTo>
                                      <a:lnTo>
                                        <a:pt x="14" y="13"/>
                                      </a:lnTo>
                                      <a:lnTo>
                                        <a:pt x="20" y="7"/>
                                      </a:lnTo>
                                      <a:lnTo>
                                        <a:pt x="26" y="4"/>
                                      </a:lnTo>
                                      <a:lnTo>
                                        <a:pt x="34" y="1"/>
                                      </a:lnTo>
                                      <a:lnTo>
                                        <a:pt x="40" y="0"/>
                                      </a:lnTo>
                                      <a:lnTo>
                                        <a:pt x="45" y="1"/>
                                      </a:lnTo>
                                      <a:lnTo>
                                        <a:pt x="51" y="5"/>
                                      </a:lnTo>
                                      <a:lnTo>
                                        <a:pt x="53" y="11"/>
                                      </a:lnTo>
                                      <a:lnTo>
                                        <a:pt x="54" y="17"/>
                                      </a:lnTo>
                                      <a:lnTo>
                                        <a:pt x="53" y="27"/>
                                      </a:lnTo>
                                      <a:lnTo>
                                        <a:pt x="50" y="35"/>
                                      </a:lnTo>
                                      <a:lnTo>
                                        <a:pt x="45" y="41"/>
                                      </a:lnTo>
                                      <a:lnTo>
                                        <a:pt x="40" y="47"/>
                                      </a:lnTo>
                                      <a:lnTo>
                                        <a:pt x="34" y="54"/>
                                      </a:lnTo>
                                      <a:lnTo>
                                        <a:pt x="27" y="58"/>
                                      </a:lnTo>
                                      <a:lnTo>
                                        <a:pt x="20" y="61"/>
                                      </a:lnTo>
                                      <a:lnTo>
                                        <a:pt x="14" y="61"/>
                                      </a:lnTo>
                                      <a:lnTo>
                                        <a:pt x="8" y="59"/>
                                      </a:lnTo>
                                      <a:lnTo>
                                        <a:pt x="3" y="54"/>
                                      </a:lnTo>
                                      <a:lnTo>
                                        <a:pt x="0" y="48"/>
                                      </a:lnTo>
                                      <a:lnTo>
                                        <a:pt x="0" y="41"/>
                                      </a:lnTo>
                                      <a:lnTo>
                                        <a:pt x="1" y="34"/>
                                      </a:lnTo>
                                      <a:lnTo>
                                        <a:pt x="3" y="27"/>
                                      </a:lnTo>
                                      <a:lnTo>
                                        <a:pt x="9" y="18"/>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963" name="Freeform 87">
                                <a:extLst>
                                  <a:ext uri="{FF2B5EF4-FFF2-40B4-BE49-F238E27FC236}">
                                    <a16:creationId xmlns:a16="http://schemas.microsoft.com/office/drawing/2014/main" id="{9081B78E-0883-4A78-94D1-34C7636428E9}"/>
                                  </a:ext>
                                </a:extLst>
                              </p:cNvPr>
                              <p:cNvSpPr>
                                <a:spLocks/>
                              </p:cNvSpPr>
                              <p:nvPr/>
                            </p:nvSpPr>
                            <p:spPr bwMode="auto">
                              <a:xfrm>
                                <a:off x="2052" y="1788"/>
                                <a:ext cx="21" cy="22"/>
                              </a:xfrm>
                              <a:custGeom>
                                <a:avLst/>
                                <a:gdLst>
                                  <a:gd name="T0" fmla="*/ 4 w 101"/>
                                  <a:gd name="T1" fmla="*/ 1 h 111"/>
                                  <a:gd name="T2" fmla="*/ 3 w 101"/>
                                  <a:gd name="T3" fmla="*/ 1 h 111"/>
                                  <a:gd name="T4" fmla="*/ 3 w 101"/>
                                  <a:gd name="T5" fmla="*/ 1 h 111"/>
                                  <a:gd name="T6" fmla="*/ 2 w 101"/>
                                  <a:gd name="T7" fmla="*/ 0 h 111"/>
                                  <a:gd name="T8" fmla="*/ 2 w 101"/>
                                  <a:gd name="T9" fmla="*/ 0 h 111"/>
                                  <a:gd name="T10" fmla="*/ 1 w 101"/>
                                  <a:gd name="T11" fmla="*/ 0 h 111"/>
                                  <a:gd name="T12" fmla="*/ 1 w 101"/>
                                  <a:gd name="T13" fmla="*/ 0 h 111"/>
                                  <a:gd name="T14" fmla="*/ 0 w 101"/>
                                  <a:gd name="T15" fmla="*/ 0 h 111"/>
                                  <a:gd name="T16" fmla="*/ 0 w 101"/>
                                  <a:gd name="T17" fmla="*/ 1 h 111"/>
                                  <a:gd name="T18" fmla="*/ 0 w 101"/>
                                  <a:gd name="T19" fmla="*/ 1 h 111"/>
                                  <a:gd name="T20" fmla="*/ 0 w 101"/>
                                  <a:gd name="T21" fmla="*/ 2 h 111"/>
                                  <a:gd name="T22" fmla="*/ 0 w 101"/>
                                  <a:gd name="T23" fmla="*/ 2 h 111"/>
                                  <a:gd name="T24" fmla="*/ 1 w 101"/>
                                  <a:gd name="T25" fmla="*/ 3 h 111"/>
                                  <a:gd name="T26" fmla="*/ 1 w 101"/>
                                  <a:gd name="T27" fmla="*/ 3 h 111"/>
                                  <a:gd name="T28" fmla="*/ 2 w 101"/>
                                  <a:gd name="T29" fmla="*/ 4 h 111"/>
                                  <a:gd name="T30" fmla="*/ 2 w 101"/>
                                  <a:gd name="T31" fmla="*/ 4 h 111"/>
                                  <a:gd name="T32" fmla="*/ 3 w 101"/>
                                  <a:gd name="T33" fmla="*/ 4 h 111"/>
                                  <a:gd name="T34" fmla="*/ 3 w 101"/>
                                  <a:gd name="T35" fmla="*/ 4 h 111"/>
                                  <a:gd name="T36" fmla="*/ 4 w 101"/>
                                  <a:gd name="T37" fmla="*/ 4 h 111"/>
                                  <a:gd name="T38" fmla="*/ 4 w 101"/>
                                  <a:gd name="T39" fmla="*/ 4 h 111"/>
                                  <a:gd name="T40" fmla="*/ 4 w 101"/>
                                  <a:gd name="T41" fmla="*/ 3 h 111"/>
                                  <a:gd name="T42" fmla="*/ 4 w 101"/>
                                  <a:gd name="T43" fmla="*/ 3 h 111"/>
                                  <a:gd name="T44" fmla="*/ 4 w 101"/>
                                  <a:gd name="T45" fmla="*/ 2 h 111"/>
                                  <a:gd name="T46" fmla="*/ 4 w 101"/>
                                  <a:gd name="T47" fmla="*/ 2 h 111"/>
                                  <a:gd name="T48" fmla="*/ 4 w 101"/>
                                  <a:gd name="T49" fmla="*/ 1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1"/>
                                  <a:gd name="T77" fmla="*/ 101 w 10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1">
                                    <a:moveTo>
                                      <a:pt x="85" y="35"/>
                                    </a:moveTo>
                                    <a:lnTo>
                                      <a:pt x="75" y="24"/>
                                    </a:lnTo>
                                    <a:lnTo>
                                      <a:pt x="64" y="15"/>
                                    </a:lnTo>
                                    <a:lnTo>
                                      <a:pt x="52" y="8"/>
                                    </a:lnTo>
                                    <a:lnTo>
                                      <a:pt x="37" y="2"/>
                                    </a:lnTo>
                                    <a:lnTo>
                                      <a:pt x="26" y="0"/>
                                    </a:lnTo>
                                    <a:lnTo>
                                      <a:pt x="15" y="3"/>
                                    </a:lnTo>
                                    <a:lnTo>
                                      <a:pt x="6" y="10"/>
                                    </a:lnTo>
                                    <a:lnTo>
                                      <a:pt x="2" y="22"/>
                                    </a:lnTo>
                                    <a:lnTo>
                                      <a:pt x="0" y="33"/>
                                    </a:lnTo>
                                    <a:lnTo>
                                      <a:pt x="3" y="48"/>
                                    </a:lnTo>
                                    <a:lnTo>
                                      <a:pt x="9" y="63"/>
                                    </a:lnTo>
                                    <a:lnTo>
                                      <a:pt x="17" y="75"/>
                                    </a:lnTo>
                                    <a:lnTo>
                                      <a:pt x="27" y="85"/>
                                    </a:lnTo>
                                    <a:lnTo>
                                      <a:pt x="38" y="95"/>
                                    </a:lnTo>
                                    <a:lnTo>
                                      <a:pt x="51" y="105"/>
                                    </a:lnTo>
                                    <a:lnTo>
                                      <a:pt x="64" y="110"/>
                                    </a:lnTo>
                                    <a:lnTo>
                                      <a:pt x="77" y="111"/>
                                    </a:lnTo>
                                    <a:lnTo>
                                      <a:pt x="88" y="107"/>
                                    </a:lnTo>
                                    <a:lnTo>
                                      <a:pt x="95" y="97"/>
                                    </a:lnTo>
                                    <a:lnTo>
                                      <a:pt x="100" y="87"/>
                                    </a:lnTo>
                                    <a:lnTo>
                                      <a:pt x="101" y="75"/>
                                    </a:lnTo>
                                    <a:lnTo>
                                      <a:pt x="98" y="61"/>
                                    </a:lnTo>
                                    <a:lnTo>
                                      <a:pt x="94" y="49"/>
                                    </a:lnTo>
                                    <a:lnTo>
                                      <a:pt x="85" y="35"/>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64" name="Freeform 88">
                                <a:extLst>
                                  <a:ext uri="{FF2B5EF4-FFF2-40B4-BE49-F238E27FC236}">
                                    <a16:creationId xmlns:a16="http://schemas.microsoft.com/office/drawing/2014/main" id="{EF7DF289-D58C-447A-9E44-4F02BDA22124}"/>
                                  </a:ext>
                                </a:extLst>
                              </p:cNvPr>
                              <p:cNvSpPr>
                                <a:spLocks/>
                              </p:cNvSpPr>
                              <p:nvPr/>
                            </p:nvSpPr>
                            <p:spPr bwMode="auto">
                              <a:xfrm>
                                <a:off x="2070" y="1814"/>
                                <a:ext cx="18" cy="23"/>
                              </a:xfrm>
                              <a:custGeom>
                                <a:avLst/>
                                <a:gdLst>
                                  <a:gd name="T0" fmla="*/ 3 w 91"/>
                                  <a:gd name="T1" fmla="*/ 1 h 114"/>
                                  <a:gd name="T2" fmla="*/ 3 w 91"/>
                                  <a:gd name="T3" fmla="*/ 1 h 114"/>
                                  <a:gd name="T4" fmla="*/ 2 w 91"/>
                                  <a:gd name="T5" fmla="*/ 0 h 114"/>
                                  <a:gd name="T6" fmla="*/ 2 w 91"/>
                                  <a:gd name="T7" fmla="*/ 0 h 114"/>
                                  <a:gd name="T8" fmla="*/ 1 w 91"/>
                                  <a:gd name="T9" fmla="*/ 0 h 114"/>
                                  <a:gd name="T10" fmla="*/ 1 w 91"/>
                                  <a:gd name="T11" fmla="*/ 0 h 114"/>
                                  <a:gd name="T12" fmla="*/ 1 w 91"/>
                                  <a:gd name="T13" fmla="*/ 0 h 114"/>
                                  <a:gd name="T14" fmla="*/ 0 w 91"/>
                                  <a:gd name="T15" fmla="*/ 1 h 114"/>
                                  <a:gd name="T16" fmla="*/ 0 w 91"/>
                                  <a:gd name="T17" fmla="*/ 1 h 114"/>
                                  <a:gd name="T18" fmla="*/ 0 w 91"/>
                                  <a:gd name="T19" fmla="*/ 2 h 114"/>
                                  <a:gd name="T20" fmla="*/ 0 w 91"/>
                                  <a:gd name="T21" fmla="*/ 2 h 114"/>
                                  <a:gd name="T22" fmla="*/ 0 w 91"/>
                                  <a:gd name="T23" fmla="*/ 3 h 114"/>
                                  <a:gd name="T24" fmla="*/ 0 w 91"/>
                                  <a:gd name="T25" fmla="*/ 3 h 114"/>
                                  <a:gd name="T26" fmla="*/ 1 w 91"/>
                                  <a:gd name="T27" fmla="*/ 4 h 114"/>
                                  <a:gd name="T28" fmla="*/ 1 w 91"/>
                                  <a:gd name="T29" fmla="*/ 4 h 114"/>
                                  <a:gd name="T30" fmla="*/ 2 w 91"/>
                                  <a:gd name="T31" fmla="*/ 4 h 114"/>
                                  <a:gd name="T32" fmla="*/ 2 w 91"/>
                                  <a:gd name="T33" fmla="*/ 5 h 114"/>
                                  <a:gd name="T34" fmla="*/ 3 w 91"/>
                                  <a:gd name="T35" fmla="*/ 5 h 114"/>
                                  <a:gd name="T36" fmla="*/ 3 w 91"/>
                                  <a:gd name="T37" fmla="*/ 4 h 114"/>
                                  <a:gd name="T38" fmla="*/ 3 w 91"/>
                                  <a:gd name="T39" fmla="*/ 4 h 114"/>
                                  <a:gd name="T40" fmla="*/ 4 w 91"/>
                                  <a:gd name="T41" fmla="*/ 4 h 114"/>
                                  <a:gd name="T42" fmla="*/ 4 w 91"/>
                                  <a:gd name="T43" fmla="*/ 3 h 114"/>
                                  <a:gd name="T44" fmla="*/ 3 w 91"/>
                                  <a:gd name="T45" fmla="*/ 3 h 114"/>
                                  <a:gd name="T46" fmla="*/ 3 w 91"/>
                                  <a:gd name="T47" fmla="*/ 2 h 114"/>
                                  <a:gd name="T48" fmla="*/ 3 w 91"/>
                                  <a:gd name="T49" fmla="*/ 1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4"/>
                                  <a:gd name="T77" fmla="*/ 91 w 91"/>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4">
                                    <a:moveTo>
                                      <a:pt x="79" y="37"/>
                                    </a:moveTo>
                                    <a:lnTo>
                                      <a:pt x="71" y="23"/>
                                    </a:lnTo>
                                    <a:lnTo>
                                      <a:pt x="62" y="12"/>
                                    </a:lnTo>
                                    <a:lnTo>
                                      <a:pt x="51" y="4"/>
                                    </a:lnTo>
                                    <a:lnTo>
                                      <a:pt x="37" y="0"/>
                                    </a:lnTo>
                                    <a:lnTo>
                                      <a:pt x="27" y="3"/>
                                    </a:lnTo>
                                    <a:lnTo>
                                      <a:pt x="17" y="11"/>
                                    </a:lnTo>
                                    <a:lnTo>
                                      <a:pt x="7" y="19"/>
                                    </a:lnTo>
                                    <a:lnTo>
                                      <a:pt x="2" y="29"/>
                                    </a:lnTo>
                                    <a:lnTo>
                                      <a:pt x="0" y="38"/>
                                    </a:lnTo>
                                    <a:lnTo>
                                      <a:pt x="1" y="48"/>
                                    </a:lnTo>
                                    <a:lnTo>
                                      <a:pt x="3" y="62"/>
                                    </a:lnTo>
                                    <a:lnTo>
                                      <a:pt x="10" y="77"/>
                                    </a:lnTo>
                                    <a:lnTo>
                                      <a:pt x="18" y="88"/>
                                    </a:lnTo>
                                    <a:lnTo>
                                      <a:pt x="28" y="99"/>
                                    </a:lnTo>
                                    <a:lnTo>
                                      <a:pt x="41" y="108"/>
                                    </a:lnTo>
                                    <a:lnTo>
                                      <a:pt x="54" y="113"/>
                                    </a:lnTo>
                                    <a:lnTo>
                                      <a:pt x="67" y="114"/>
                                    </a:lnTo>
                                    <a:lnTo>
                                      <a:pt x="78" y="110"/>
                                    </a:lnTo>
                                    <a:lnTo>
                                      <a:pt x="85" y="101"/>
                                    </a:lnTo>
                                    <a:lnTo>
                                      <a:pt x="90" y="91"/>
                                    </a:lnTo>
                                    <a:lnTo>
                                      <a:pt x="91" y="77"/>
                                    </a:lnTo>
                                    <a:lnTo>
                                      <a:pt x="88" y="63"/>
                                    </a:lnTo>
                                    <a:lnTo>
                                      <a:pt x="85" y="49"/>
                                    </a:lnTo>
                                    <a:lnTo>
                                      <a:pt x="79" y="37"/>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56" name="Group 89">
                            <a:extLst>
                              <a:ext uri="{FF2B5EF4-FFF2-40B4-BE49-F238E27FC236}">
                                <a16:creationId xmlns:a16="http://schemas.microsoft.com/office/drawing/2014/main" id="{6366D2B7-EAAF-424F-9261-6C78474A739E}"/>
                              </a:ext>
                            </a:extLst>
                          </p:cNvPr>
                          <p:cNvGrpSpPr>
                            <a:grpSpLocks/>
                          </p:cNvGrpSpPr>
                          <p:nvPr/>
                        </p:nvGrpSpPr>
                        <p:grpSpPr bwMode="auto">
                          <a:xfrm>
                            <a:off x="2116" y="1790"/>
                            <a:ext cx="130" cy="120"/>
                            <a:chOff x="2116" y="1790"/>
                            <a:chExt cx="130" cy="120"/>
                          </a:xfrm>
                        </p:grpSpPr>
                        <p:sp>
                          <p:nvSpPr>
                            <p:cNvPr id="64957" name="Freeform 90">
                              <a:extLst>
                                <a:ext uri="{FF2B5EF4-FFF2-40B4-BE49-F238E27FC236}">
                                  <a16:creationId xmlns:a16="http://schemas.microsoft.com/office/drawing/2014/main" id="{773797FC-62BC-4440-A649-5457E5289FC8}"/>
                                </a:ext>
                              </a:extLst>
                            </p:cNvPr>
                            <p:cNvSpPr>
                              <a:spLocks/>
                            </p:cNvSpPr>
                            <p:nvPr/>
                          </p:nvSpPr>
                          <p:spPr bwMode="auto">
                            <a:xfrm>
                              <a:off x="2146" y="1819"/>
                              <a:ext cx="76" cy="64"/>
                            </a:xfrm>
                            <a:custGeom>
                              <a:avLst/>
                              <a:gdLst>
                                <a:gd name="T0" fmla="*/ 0 w 380"/>
                                <a:gd name="T1" fmla="*/ 0 h 322"/>
                                <a:gd name="T2" fmla="*/ 0 w 380"/>
                                <a:gd name="T3" fmla="*/ 1 h 322"/>
                                <a:gd name="T4" fmla="*/ 0 w 380"/>
                                <a:gd name="T5" fmla="*/ 2 h 322"/>
                                <a:gd name="T6" fmla="*/ 0 w 380"/>
                                <a:gd name="T7" fmla="*/ 4 h 322"/>
                                <a:gd name="T8" fmla="*/ 1 w 380"/>
                                <a:gd name="T9" fmla="*/ 5 h 322"/>
                                <a:gd name="T10" fmla="*/ 1 w 380"/>
                                <a:gd name="T11" fmla="*/ 5 h 322"/>
                                <a:gd name="T12" fmla="*/ 2 w 380"/>
                                <a:gd name="T13" fmla="*/ 6 h 322"/>
                                <a:gd name="T14" fmla="*/ 3 w 380"/>
                                <a:gd name="T15" fmla="*/ 6 h 322"/>
                                <a:gd name="T16" fmla="*/ 5 w 380"/>
                                <a:gd name="T17" fmla="*/ 7 h 322"/>
                                <a:gd name="T18" fmla="*/ 6 w 380"/>
                                <a:gd name="T19" fmla="*/ 8 h 322"/>
                                <a:gd name="T20" fmla="*/ 8 w 380"/>
                                <a:gd name="T21" fmla="*/ 8 h 322"/>
                                <a:gd name="T22" fmla="*/ 10 w 380"/>
                                <a:gd name="T23" fmla="*/ 9 h 322"/>
                                <a:gd name="T24" fmla="*/ 11 w 380"/>
                                <a:gd name="T25" fmla="*/ 9 h 322"/>
                                <a:gd name="T26" fmla="*/ 12 w 380"/>
                                <a:gd name="T27" fmla="*/ 10 h 322"/>
                                <a:gd name="T28" fmla="*/ 13 w 380"/>
                                <a:gd name="T29" fmla="*/ 11 h 322"/>
                                <a:gd name="T30" fmla="*/ 14 w 380"/>
                                <a:gd name="T31" fmla="*/ 12 h 322"/>
                                <a:gd name="T32" fmla="*/ 15 w 380"/>
                                <a:gd name="T33" fmla="*/ 13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322"/>
                                <a:gd name="T53" fmla="*/ 380 w 38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322">
                                  <a:moveTo>
                                    <a:pt x="10" y="0"/>
                                  </a:moveTo>
                                  <a:lnTo>
                                    <a:pt x="3" y="34"/>
                                  </a:lnTo>
                                  <a:lnTo>
                                    <a:pt x="0" y="61"/>
                                  </a:lnTo>
                                  <a:lnTo>
                                    <a:pt x="6" y="92"/>
                                  </a:lnTo>
                                  <a:lnTo>
                                    <a:pt x="18" y="114"/>
                                  </a:lnTo>
                                  <a:lnTo>
                                    <a:pt x="33" y="127"/>
                                  </a:lnTo>
                                  <a:lnTo>
                                    <a:pt x="59" y="148"/>
                                  </a:lnTo>
                                  <a:lnTo>
                                    <a:pt x="84" y="163"/>
                                  </a:lnTo>
                                  <a:lnTo>
                                    <a:pt x="121" y="179"/>
                                  </a:lnTo>
                                  <a:lnTo>
                                    <a:pt x="161" y="194"/>
                                  </a:lnTo>
                                  <a:lnTo>
                                    <a:pt x="199" y="206"/>
                                  </a:lnTo>
                                  <a:lnTo>
                                    <a:pt x="239" y="219"/>
                                  </a:lnTo>
                                  <a:lnTo>
                                    <a:pt x="268" y="234"/>
                                  </a:lnTo>
                                  <a:lnTo>
                                    <a:pt x="300" y="252"/>
                                  </a:lnTo>
                                  <a:lnTo>
                                    <a:pt x="330" y="273"/>
                                  </a:lnTo>
                                  <a:lnTo>
                                    <a:pt x="355" y="295"/>
                                  </a:lnTo>
                                  <a:lnTo>
                                    <a:pt x="380" y="322"/>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58" name="Freeform 91">
                              <a:extLst>
                                <a:ext uri="{FF2B5EF4-FFF2-40B4-BE49-F238E27FC236}">
                                  <a16:creationId xmlns:a16="http://schemas.microsoft.com/office/drawing/2014/main" id="{FC0B3D29-DFC0-4A9B-A029-7361E307EFFB}"/>
                                </a:ext>
                              </a:extLst>
                            </p:cNvPr>
                            <p:cNvSpPr>
                              <a:spLocks/>
                            </p:cNvSpPr>
                            <p:nvPr/>
                          </p:nvSpPr>
                          <p:spPr bwMode="auto">
                            <a:xfrm>
                              <a:off x="2116" y="1831"/>
                              <a:ext cx="88" cy="79"/>
                            </a:xfrm>
                            <a:custGeom>
                              <a:avLst/>
                              <a:gdLst>
                                <a:gd name="T0" fmla="*/ 0 w 443"/>
                                <a:gd name="T1" fmla="*/ 0 h 393"/>
                                <a:gd name="T2" fmla="*/ 1 w 443"/>
                                <a:gd name="T3" fmla="*/ 0 h 393"/>
                                <a:gd name="T4" fmla="*/ 3 w 443"/>
                                <a:gd name="T5" fmla="*/ 1 h 393"/>
                                <a:gd name="T6" fmla="*/ 4 w 443"/>
                                <a:gd name="T7" fmla="*/ 1 h 393"/>
                                <a:gd name="T8" fmla="*/ 5 w 443"/>
                                <a:gd name="T9" fmla="*/ 2 h 393"/>
                                <a:gd name="T10" fmla="*/ 5 w 443"/>
                                <a:gd name="T11" fmla="*/ 3 h 393"/>
                                <a:gd name="T12" fmla="*/ 6 w 443"/>
                                <a:gd name="T13" fmla="*/ 4 h 393"/>
                                <a:gd name="T14" fmla="*/ 6 w 443"/>
                                <a:gd name="T15" fmla="*/ 5 h 393"/>
                                <a:gd name="T16" fmla="*/ 7 w 443"/>
                                <a:gd name="T17" fmla="*/ 6 h 393"/>
                                <a:gd name="T18" fmla="*/ 7 w 443"/>
                                <a:gd name="T19" fmla="*/ 7 h 393"/>
                                <a:gd name="T20" fmla="*/ 8 w 443"/>
                                <a:gd name="T21" fmla="*/ 9 h 393"/>
                                <a:gd name="T22" fmla="*/ 8 w 443"/>
                                <a:gd name="T23" fmla="*/ 10 h 393"/>
                                <a:gd name="T24" fmla="*/ 9 w 443"/>
                                <a:gd name="T25" fmla="*/ 11 h 393"/>
                                <a:gd name="T26" fmla="*/ 10 w 443"/>
                                <a:gd name="T27" fmla="*/ 12 h 393"/>
                                <a:gd name="T28" fmla="*/ 11 w 443"/>
                                <a:gd name="T29" fmla="*/ 13 h 393"/>
                                <a:gd name="T30" fmla="*/ 12 w 443"/>
                                <a:gd name="T31" fmla="*/ 13 h 393"/>
                                <a:gd name="T32" fmla="*/ 14 w 443"/>
                                <a:gd name="T33" fmla="*/ 14 h 393"/>
                                <a:gd name="T34" fmla="*/ 15 w 443"/>
                                <a:gd name="T35" fmla="*/ 15 h 393"/>
                                <a:gd name="T36" fmla="*/ 16 w 443"/>
                                <a:gd name="T37" fmla="*/ 15 h 393"/>
                                <a:gd name="T38" fmla="*/ 17 w 443"/>
                                <a:gd name="T39" fmla="*/ 16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393"/>
                                <a:gd name="T62" fmla="*/ 443 w 443"/>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393">
                                  <a:moveTo>
                                    <a:pt x="0" y="0"/>
                                  </a:moveTo>
                                  <a:lnTo>
                                    <a:pt x="34" y="9"/>
                                  </a:lnTo>
                                  <a:lnTo>
                                    <a:pt x="65" y="18"/>
                                  </a:lnTo>
                                  <a:lnTo>
                                    <a:pt x="95" y="30"/>
                                  </a:lnTo>
                                  <a:lnTo>
                                    <a:pt x="117" y="43"/>
                                  </a:lnTo>
                                  <a:lnTo>
                                    <a:pt x="135" y="65"/>
                                  </a:lnTo>
                                  <a:lnTo>
                                    <a:pt x="150" y="93"/>
                                  </a:lnTo>
                                  <a:lnTo>
                                    <a:pt x="160" y="117"/>
                                  </a:lnTo>
                                  <a:lnTo>
                                    <a:pt x="169" y="148"/>
                                  </a:lnTo>
                                  <a:lnTo>
                                    <a:pt x="180" y="183"/>
                                  </a:lnTo>
                                  <a:lnTo>
                                    <a:pt x="193" y="214"/>
                                  </a:lnTo>
                                  <a:lnTo>
                                    <a:pt x="212" y="242"/>
                                  </a:lnTo>
                                  <a:lnTo>
                                    <a:pt x="233" y="273"/>
                                  </a:lnTo>
                                  <a:lnTo>
                                    <a:pt x="253" y="295"/>
                                  </a:lnTo>
                                  <a:lnTo>
                                    <a:pt x="280" y="316"/>
                                  </a:lnTo>
                                  <a:lnTo>
                                    <a:pt x="309" y="335"/>
                                  </a:lnTo>
                                  <a:lnTo>
                                    <a:pt x="343" y="350"/>
                                  </a:lnTo>
                                  <a:lnTo>
                                    <a:pt x="382" y="368"/>
                                  </a:lnTo>
                                  <a:lnTo>
                                    <a:pt x="415" y="381"/>
                                  </a:lnTo>
                                  <a:lnTo>
                                    <a:pt x="443" y="393"/>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59" name="Freeform 92">
                              <a:extLst>
                                <a:ext uri="{FF2B5EF4-FFF2-40B4-BE49-F238E27FC236}">
                                  <a16:creationId xmlns:a16="http://schemas.microsoft.com/office/drawing/2014/main" id="{4DD513C9-874D-4C96-AE1A-2DF0D4B212B9}"/>
                                </a:ext>
                              </a:extLst>
                            </p:cNvPr>
                            <p:cNvSpPr>
                              <a:spLocks/>
                            </p:cNvSpPr>
                            <p:nvPr/>
                          </p:nvSpPr>
                          <p:spPr bwMode="auto">
                            <a:xfrm>
                              <a:off x="2122" y="1790"/>
                              <a:ext cx="124" cy="120"/>
                            </a:xfrm>
                            <a:custGeom>
                              <a:avLst/>
                              <a:gdLst>
                                <a:gd name="T0" fmla="*/ 0 w 618"/>
                                <a:gd name="T1" fmla="*/ 0 h 602"/>
                                <a:gd name="T2" fmla="*/ 0 w 618"/>
                                <a:gd name="T3" fmla="*/ 2 h 602"/>
                                <a:gd name="T4" fmla="*/ 1 w 618"/>
                                <a:gd name="T5" fmla="*/ 3 h 602"/>
                                <a:gd name="T6" fmla="*/ 1 w 618"/>
                                <a:gd name="T7" fmla="*/ 5 h 602"/>
                                <a:gd name="T8" fmla="*/ 2 w 618"/>
                                <a:gd name="T9" fmla="*/ 6 h 602"/>
                                <a:gd name="T10" fmla="*/ 3 w 618"/>
                                <a:gd name="T11" fmla="*/ 8 h 602"/>
                                <a:gd name="T12" fmla="*/ 4 w 618"/>
                                <a:gd name="T13" fmla="*/ 9 h 602"/>
                                <a:gd name="T14" fmla="*/ 5 w 618"/>
                                <a:gd name="T15" fmla="*/ 11 h 602"/>
                                <a:gd name="T16" fmla="*/ 6 w 618"/>
                                <a:gd name="T17" fmla="*/ 13 h 602"/>
                                <a:gd name="T18" fmla="*/ 7 w 618"/>
                                <a:gd name="T19" fmla="*/ 14 h 602"/>
                                <a:gd name="T20" fmla="*/ 8 w 618"/>
                                <a:gd name="T21" fmla="*/ 15 h 602"/>
                                <a:gd name="T22" fmla="*/ 9 w 618"/>
                                <a:gd name="T23" fmla="*/ 17 h 602"/>
                                <a:gd name="T24" fmla="*/ 10 w 618"/>
                                <a:gd name="T25" fmla="*/ 18 h 602"/>
                                <a:gd name="T26" fmla="*/ 12 w 618"/>
                                <a:gd name="T27" fmla="*/ 19 h 602"/>
                                <a:gd name="T28" fmla="*/ 14 w 618"/>
                                <a:gd name="T29" fmla="*/ 20 h 602"/>
                                <a:gd name="T30" fmla="*/ 15 w 618"/>
                                <a:gd name="T31" fmla="*/ 21 h 602"/>
                                <a:gd name="T32" fmla="*/ 17 w 618"/>
                                <a:gd name="T33" fmla="*/ 22 h 602"/>
                                <a:gd name="T34" fmla="*/ 19 w 618"/>
                                <a:gd name="T35" fmla="*/ 23 h 602"/>
                                <a:gd name="T36" fmla="*/ 21 w 618"/>
                                <a:gd name="T37" fmla="*/ 23 h 602"/>
                                <a:gd name="T38" fmla="*/ 23 w 618"/>
                                <a:gd name="T39" fmla="*/ 24 h 602"/>
                                <a:gd name="T40" fmla="*/ 25 w 618"/>
                                <a:gd name="T41" fmla="*/ 24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8"/>
                                <a:gd name="T64" fmla="*/ 0 h 602"/>
                                <a:gd name="T65" fmla="*/ 618 w 61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8" h="602">
                                  <a:moveTo>
                                    <a:pt x="0" y="0"/>
                                  </a:moveTo>
                                  <a:lnTo>
                                    <a:pt x="7" y="41"/>
                                  </a:lnTo>
                                  <a:lnTo>
                                    <a:pt x="18" y="82"/>
                                  </a:lnTo>
                                  <a:lnTo>
                                    <a:pt x="35" y="128"/>
                                  </a:lnTo>
                                  <a:lnTo>
                                    <a:pt x="55" y="163"/>
                                  </a:lnTo>
                                  <a:lnTo>
                                    <a:pt x="83" y="202"/>
                                  </a:lnTo>
                                  <a:lnTo>
                                    <a:pt x="104" y="237"/>
                                  </a:lnTo>
                                  <a:lnTo>
                                    <a:pt x="129" y="280"/>
                                  </a:lnTo>
                                  <a:lnTo>
                                    <a:pt x="157" y="328"/>
                                  </a:lnTo>
                                  <a:lnTo>
                                    <a:pt x="176" y="356"/>
                                  </a:lnTo>
                                  <a:lnTo>
                                    <a:pt x="199" y="385"/>
                                  </a:lnTo>
                                  <a:lnTo>
                                    <a:pt x="226" y="415"/>
                                  </a:lnTo>
                                  <a:lnTo>
                                    <a:pt x="260" y="445"/>
                                  </a:lnTo>
                                  <a:lnTo>
                                    <a:pt x="304" y="482"/>
                                  </a:lnTo>
                                  <a:lnTo>
                                    <a:pt x="342" y="512"/>
                                  </a:lnTo>
                                  <a:lnTo>
                                    <a:pt x="385" y="537"/>
                                  </a:lnTo>
                                  <a:lnTo>
                                    <a:pt x="432" y="558"/>
                                  </a:lnTo>
                                  <a:lnTo>
                                    <a:pt x="485" y="578"/>
                                  </a:lnTo>
                                  <a:lnTo>
                                    <a:pt x="525" y="589"/>
                                  </a:lnTo>
                                  <a:lnTo>
                                    <a:pt x="573" y="598"/>
                                  </a:lnTo>
                                  <a:lnTo>
                                    <a:pt x="618" y="602"/>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4932" name="Group 93">
                      <a:extLst>
                        <a:ext uri="{FF2B5EF4-FFF2-40B4-BE49-F238E27FC236}">
                          <a16:creationId xmlns:a16="http://schemas.microsoft.com/office/drawing/2014/main" id="{7825C78D-A991-431F-ABE4-9A290A14470A}"/>
                        </a:ext>
                      </a:extLst>
                    </p:cNvPr>
                    <p:cNvGrpSpPr>
                      <a:grpSpLocks/>
                    </p:cNvGrpSpPr>
                    <p:nvPr/>
                  </p:nvGrpSpPr>
                  <p:grpSpPr bwMode="auto">
                    <a:xfrm>
                      <a:off x="2151" y="1787"/>
                      <a:ext cx="187" cy="152"/>
                      <a:chOff x="2151" y="1787"/>
                      <a:chExt cx="187" cy="152"/>
                    </a:xfrm>
                  </p:grpSpPr>
                  <p:grpSp>
                    <p:nvGrpSpPr>
                      <p:cNvPr id="64933" name="Group 94">
                        <a:extLst>
                          <a:ext uri="{FF2B5EF4-FFF2-40B4-BE49-F238E27FC236}">
                            <a16:creationId xmlns:a16="http://schemas.microsoft.com/office/drawing/2014/main" id="{B53CF549-61EB-4E99-B1C1-66CEB7348B85}"/>
                          </a:ext>
                        </a:extLst>
                      </p:cNvPr>
                      <p:cNvGrpSpPr>
                        <a:grpSpLocks/>
                      </p:cNvGrpSpPr>
                      <p:nvPr/>
                    </p:nvGrpSpPr>
                    <p:grpSpPr bwMode="auto">
                      <a:xfrm>
                        <a:off x="2222" y="1863"/>
                        <a:ext cx="114" cy="76"/>
                        <a:chOff x="2222" y="1863"/>
                        <a:chExt cx="114" cy="76"/>
                      </a:xfrm>
                    </p:grpSpPr>
                    <p:grpSp>
                      <p:nvGrpSpPr>
                        <p:cNvPr id="64941" name="Group 95">
                          <a:extLst>
                            <a:ext uri="{FF2B5EF4-FFF2-40B4-BE49-F238E27FC236}">
                              <a16:creationId xmlns:a16="http://schemas.microsoft.com/office/drawing/2014/main" id="{53C94ACA-027E-4708-B69E-497E09389B3C}"/>
                            </a:ext>
                          </a:extLst>
                        </p:cNvPr>
                        <p:cNvGrpSpPr>
                          <a:grpSpLocks/>
                        </p:cNvGrpSpPr>
                        <p:nvPr/>
                      </p:nvGrpSpPr>
                      <p:grpSpPr bwMode="auto">
                        <a:xfrm>
                          <a:off x="2291" y="1863"/>
                          <a:ext cx="45" cy="38"/>
                          <a:chOff x="2291" y="1863"/>
                          <a:chExt cx="45" cy="38"/>
                        </a:xfrm>
                      </p:grpSpPr>
                      <p:sp>
                        <p:nvSpPr>
                          <p:cNvPr id="64948" name="Freeform 96">
                            <a:extLst>
                              <a:ext uri="{FF2B5EF4-FFF2-40B4-BE49-F238E27FC236}">
                                <a16:creationId xmlns:a16="http://schemas.microsoft.com/office/drawing/2014/main" id="{535C98CD-561E-4C35-B7EB-00143FD3FC35}"/>
                              </a:ext>
                            </a:extLst>
                          </p:cNvPr>
                          <p:cNvSpPr>
                            <a:spLocks/>
                          </p:cNvSpPr>
                          <p:nvPr/>
                        </p:nvSpPr>
                        <p:spPr bwMode="auto">
                          <a:xfrm>
                            <a:off x="2310" y="1865"/>
                            <a:ext cx="5" cy="21"/>
                          </a:xfrm>
                          <a:custGeom>
                            <a:avLst/>
                            <a:gdLst>
                              <a:gd name="T0" fmla="*/ 1 w 27"/>
                              <a:gd name="T1" fmla="*/ 0 h 101"/>
                              <a:gd name="T2" fmla="*/ 1 w 27"/>
                              <a:gd name="T3" fmla="*/ 1 h 101"/>
                              <a:gd name="T4" fmla="*/ 1 w 27"/>
                              <a:gd name="T5" fmla="*/ 2 h 101"/>
                              <a:gd name="T6" fmla="*/ 1 w 27"/>
                              <a:gd name="T7" fmla="*/ 3 h 101"/>
                              <a:gd name="T8" fmla="*/ 0 w 27"/>
                              <a:gd name="T9" fmla="*/ 4 h 101"/>
                              <a:gd name="T10" fmla="*/ 0 w 27"/>
                              <a:gd name="T11" fmla="*/ 4 h 101"/>
                              <a:gd name="T12" fmla="*/ 0 60000 65536"/>
                              <a:gd name="T13" fmla="*/ 0 60000 65536"/>
                              <a:gd name="T14" fmla="*/ 0 60000 65536"/>
                              <a:gd name="T15" fmla="*/ 0 60000 65536"/>
                              <a:gd name="T16" fmla="*/ 0 60000 65536"/>
                              <a:gd name="T17" fmla="*/ 0 60000 65536"/>
                              <a:gd name="T18" fmla="*/ 0 w 27"/>
                              <a:gd name="T19" fmla="*/ 0 h 101"/>
                              <a:gd name="T20" fmla="*/ 27 w 27"/>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7" h="101">
                                <a:moveTo>
                                  <a:pt x="14" y="0"/>
                                </a:moveTo>
                                <a:lnTo>
                                  <a:pt x="21" y="21"/>
                                </a:lnTo>
                                <a:lnTo>
                                  <a:pt x="27" y="51"/>
                                </a:lnTo>
                                <a:lnTo>
                                  <a:pt x="24" y="69"/>
                                </a:lnTo>
                                <a:lnTo>
                                  <a:pt x="11" y="89"/>
                                </a:lnTo>
                                <a:lnTo>
                                  <a:pt x="0" y="101"/>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49" name="Freeform 97">
                            <a:extLst>
                              <a:ext uri="{FF2B5EF4-FFF2-40B4-BE49-F238E27FC236}">
                                <a16:creationId xmlns:a16="http://schemas.microsoft.com/office/drawing/2014/main" id="{BF704017-97E6-442B-95EB-72B8DE5B2EBA}"/>
                              </a:ext>
                            </a:extLst>
                          </p:cNvPr>
                          <p:cNvSpPr>
                            <a:spLocks/>
                          </p:cNvSpPr>
                          <p:nvPr/>
                        </p:nvSpPr>
                        <p:spPr bwMode="auto">
                          <a:xfrm>
                            <a:off x="2291" y="1874"/>
                            <a:ext cx="25" cy="27"/>
                          </a:xfrm>
                          <a:custGeom>
                            <a:avLst/>
                            <a:gdLst>
                              <a:gd name="T0" fmla="*/ 0 w 124"/>
                              <a:gd name="T1" fmla="*/ 0 h 137"/>
                              <a:gd name="T2" fmla="*/ 1 w 124"/>
                              <a:gd name="T3" fmla="*/ 0 h 137"/>
                              <a:gd name="T4" fmla="*/ 2 w 124"/>
                              <a:gd name="T5" fmla="*/ 0 h 137"/>
                              <a:gd name="T6" fmla="*/ 3 w 124"/>
                              <a:gd name="T7" fmla="*/ 1 h 137"/>
                              <a:gd name="T8" fmla="*/ 4 w 124"/>
                              <a:gd name="T9" fmla="*/ 2 h 137"/>
                              <a:gd name="T10" fmla="*/ 4 w 124"/>
                              <a:gd name="T11" fmla="*/ 2 h 137"/>
                              <a:gd name="T12" fmla="*/ 4 w 124"/>
                              <a:gd name="T13" fmla="*/ 3 h 137"/>
                              <a:gd name="T14" fmla="*/ 5 w 124"/>
                              <a:gd name="T15" fmla="*/ 4 h 137"/>
                              <a:gd name="T16" fmla="*/ 5 w 124"/>
                              <a:gd name="T17" fmla="*/ 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37"/>
                              <a:gd name="T29" fmla="*/ 124 w 12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37">
                                <a:moveTo>
                                  <a:pt x="0" y="0"/>
                                </a:moveTo>
                                <a:lnTo>
                                  <a:pt x="30" y="5"/>
                                </a:lnTo>
                                <a:lnTo>
                                  <a:pt x="61" y="11"/>
                                </a:lnTo>
                                <a:lnTo>
                                  <a:pt x="75" y="20"/>
                                </a:lnTo>
                                <a:lnTo>
                                  <a:pt x="89" y="40"/>
                                </a:lnTo>
                                <a:lnTo>
                                  <a:pt x="92" y="61"/>
                                </a:lnTo>
                                <a:lnTo>
                                  <a:pt x="104" y="85"/>
                                </a:lnTo>
                                <a:lnTo>
                                  <a:pt x="115" y="109"/>
                                </a:lnTo>
                                <a:lnTo>
                                  <a:pt x="124" y="137"/>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50" name="Freeform 98">
                            <a:extLst>
                              <a:ext uri="{FF2B5EF4-FFF2-40B4-BE49-F238E27FC236}">
                                <a16:creationId xmlns:a16="http://schemas.microsoft.com/office/drawing/2014/main" id="{C9374447-8E6F-4D0D-AD36-4A48E9C6F2A7}"/>
                              </a:ext>
                            </a:extLst>
                          </p:cNvPr>
                          <p:cNvSpPr>
                            <a:spLocks/>
                          </p:cNvSpPr>
                          <p:nvPr/>
                        </p:nvSpPr>
                        <p:spPr bwMode="auto">
                          <a:xfrm>
                            <a:off x="2327" y="1863"/>
                            <a:ext cx="9" cy="33"/>
                          </a:xfrm>
                          <a:custGeom>
                            <a:avLst/>
                            <a:gdLst>
                              <a:gd name="T0" fmla="*/ 0 w 45"/>
                              <a:gd name="T1" fmla="*/ 3 h 162"/>
                              <a:gd name="T2" fmla="*/ 0 w 45"/>
                              <a:gd name="T3" fmla="*/ 4 h 162"/>
                              <a:gd name="T4" fmla="*/ 0 w 45"/>
                              <a:gd name="T5" fmla="*/ 6 h 162"/>
                              <a:gd name="T6" fmla="*/ 1 w 45"/>
                              <a:gd name="T7" fmla="*/ 6 h 162"/>
                              <a:gd name="T8" fmla="*/ 2 w 45"/>
                              <a:gd name="T9" fmla="*/ 7 h 162"/>
                              <a:gd name="T10" fmla="*/ 2 w 45"/>
                              <a:gd name="T11" fmla="*/ 0 h 162"/>
                              <a:gd name="T12" fmla="*/ 0 60000 65536"/>
                              <a:gd name="T13" fmla="*/ 0 60000 65536"/>
                              <a:gd name="T14" fmla="*/ 0 60000 65536"/>
                              <a:gd name="T15" fmla="*/ 0 60000 65536"/>
                              <a:gd name="T16" fmla="*/ 0 60000 65536"/>
                              <a:gd name="T17" fmla="*/ 0 60000 65536"/>
                              <a:gd name="T18" fmla="*/ 0 w 45"/>
                              <a:gd name="T19" fmla="*/ 0 h 162"/>
                              <a:gd name="T20" fmla="*/ 45 w 45"/>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45" h="162">
                                <a:moveTo>
                                  <a:pt x="0" y="80"/>
                                </a:moveTo>
                                <a:lnTo>
                                  <a:pt x="2" y="110"/>
                                </a:lnTo>
                                <a:lnTo>
                                  <a:pt x="6" y="138"/>
                                </a:lnTo>
                                <a:lnTo>
                                  <a:pt x="17" y="151"/>
                                </a:lnTo>
                                <a:lnTo>
                                  <a:pt x="45" y="162"/>
                                </a:lnTo>
                                <a:lnTo>
                                  <a:pt x="45" y="0"/>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942" name="Group 99">
                          <a:extLst>
                            <a:ext uri="{FF2B5EF4-FFF2-40B4-BE49-F238E27FC236}">
                              <a16:creationId xmlns:a16="http://schemas.microsoft.com/office/drawing/2014/main" id="{F7B9C617-7412-4E55-AD5B-AEF1304B3A01}"/>
                            </a:ext>
                          </a:extLst>
                        </p:cNvPr>
                        <p:cNvGrpSpPr>
                          <a:grpSpLocks/>
                        </p:cNvGrpSpPr>
                        <p:nvPr/>
                      </p:nvGrpSpPr>
                      <p:grpSpPr bwMode="auto">
                        <a:xfrm>
                          <a:off x="2222" y="1916"/>
                          <a:ext cx="61" cy="23"/>
                          <a:chOff x="2222" y="1916"/>
                          <a:chExt cx="61" cy="23"/>
                        </a:xfrm>
                      </p:grpSpPr>
                      <p:sp>
                        <p:nvSpPr>
                          <p:cNvPr id="64943" name="Freeform 100">
                            <a:extLst>
                              <a:ext uri="{FF2B5EF4-FFF2-40B4-BE49-F238E27FC236}">
                                <a16:creationId xmlns:a16="http://schemas.microsoft.com/office/drawing/2014/main" id="{73680122-23C0-4E0E-B19A-20F1E4371C6D}"/>
                              </a:ext>
                            </a:extLst>
                          </p:cNvPr>
                          <p:cNvSpPr>
                            <a:spLocks/>
                          </p:cNvSpPr>
                          <p:nvPr/>
                        </p:nvSpPr>
                        <p:spPr bwMode="auto">
                          <a:xfrm>
                            <a:off x="2244" y="1919"/>
                            <a:ext cx="36" cy="5"/>
                          </a:xfrm>
                          <a:custGeom>
                            <a:avLst/>
                            <a:gdLst>
                              <a:gd name="T0" fmla="*/ 0 w 179"/>
                              <a:gd name="T1" fmla="*/ 0 h 24"/>
                              <a:gd name="T2" fmla="*/ 2 w 179"/>
                              <a:gd name="T3" fmla="*/ 1 h 24"/>
                              <a:gd name="T4" fmla="*/ 3 w 179"/>
                              <a:gd name="T5" fmla="*/ 1 h 24"/>
                              <a:gd name="T6" fmla="*/ 5 w 179"/>
                              <a:gd name="T7" fmla="*/ 1 h 24"/>
                              <a:gd name="T8" fmla="*/ 7 w 179"/>
                              <a:gd name="T9" fmla="*/ 1 h 24"/>
                              <a:gd name="T10" fmla="*/ 0 60000 65536"/>
                              <a:gd name="T11" fmla="*/ 0 60000 65536"/>
                              <a:gd name="T12" fmla="*/ 0 60000 65536"/>
                              <a:gd name="T13" fmla="*/ 0 60000 65536"/>
                              <a:gd name="T14" fmla="*/ 0 60000 65536"/>
                              <a:gd name="T15" fmla="*/ 0 w 179"/>
                              <a:gd name="T16" fmla="*/ 0 h 24"/>
                              <a:gd name="T17" fmla="*/ 179 w 179"/>
                              <a:gd name="T18" fmla="*/ 24 h 24"/>
                            </a:gdLst>
                            <a:ahLst/>
                            <a:cxnLst>
                              <a:cxn ang="T10">
                                <a:pos x="T0" y="T1"/>
                              </a:cxn>
                              <a:cxn ang="T11">
                                <a:pos x="T2" y="T3"/>
                              </a:cxn>
                              <a:cxn ang="T12">
                                <a:pos x="T4" y="T5"/>
                              </a:cxn>
                              <a:cxn ang="T13">
                                <a:pos x="T6" y="T7"/>
                              </a:cxn>
                              <a:cxn ang="T14">
                                <a:pos x="T8" y="T9"/>
                              </a:cxn>
                            </a:cxnLst>
                            <a:rect l="T15" t="T16" r="T17" b="T18"/>
                            <a:pathLst>
                              <a:path w="179" h="24">
                                <a:moveTo>
                                  <a:pt x="0" y="0"/>
                                </a:moveTo>
                                <a:lnTo>
                                  <a:pt x="43" y="13"/>
                                </a:lnTo>
                                <a:lnTo>
                                  <a:pt x="80" y="21"/>
                                </a:lnTo>
                                <a:lnTo>
                                  <a:pt x="124" y="24"/>
                                </a:lnTo>
                                <a:lnTo>
                                  <a:pt x="179" y="16"/>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44" name="Freeform 101">
                            <a:extLst>
                              <a:ext uri="{FF2B5EF4-FFF2-40B4-BE49-F238E27FC236}">
                                <a16:creationId xmlns:a16="http://schemas.microsoft.com/office/drawing/2014/main" id="{94C8FFE4-11D9-46EE-82C5-06FC7668ABB8}"/>
                              </a:ext>
                            </a:extLst>
                          </p:cNvPr>
                          <p:cNvSpPr>
                            <a:spLocks/>
                          </p:cNvSpPr>
                          <p:nvPr/>
                        </p:nvSpPr>
                        <p:spPr bwMode="auto">
                          <a:xfrm>
                            <a:off x="2260" y="1916"/>
                            <a:ext cx="7" cy="8"/>
                          </a:xfrm>
                          <a:custGeom>
                            <a:avLst/>
                            <a:gdLst>
                              <a:gd name="T0" fmla="*/ 0 w 35"/>
                              <a:gd name="T1" fmla="*/ 0 h 42"/>
                              <a:gd name="T2" fmla="*/ 1 w 35"/>
                              <a:gd name="T3" fmla="*/ 1 h 42"/>
                              <a:gd name="T4" fmla="*/ 1 w 35"/>
                              <a:gd name="T5" fmla="*/ 2 h 42"/>
                              <a:gd name="T6" fmla="*/ 0 60000 65536"/>
                              <a:gd name="T7" fmla="*/ 0 60000 65536"/>
                              <a:gd name="T8" fmla="*/ 0 60000 65536"/>
                              <a:gd name="T9" fmla="*/ 0 w 35"/>
                              <a:gd name="T10" fmla="*/ 0 h 42"/>
                              <a:gd name="T11" fmla="*/ 35 w 35"/>
                              <a:gd name="T12" fmla="*/ 42 h 42"/>
                            </a:gdLst>
                            <a:ahLst/>
                            <a:cxnLst>
                              <a:cxn ang="T6">
                                <a:pos x="T0" y="T1"/>
                              </a:cxn>
                              <a:cxn ang="T7">
                                <a:pos x="T2" y="T3"/>
                              </a:cxn>
                              <a:cxn ang="T8">
                                <a:pos x="T4" y="T5"/>
                              </a:cxn>
                            </a:cxnLst>
                            <a:rect l="T9" t="T10" r="T11" b="T12"/>
                            <a:pathLst>
                              <a:path w="35" h="42">
                                <a:moveTo>
                                  <a:pt x="0" y="0"/>
                                </a:moveTo>
                                <a:lnTo>
                                  <a:pt x="22" y="20"/>
                                </a:lnTo>
                                <a:lnTo>
                                  <a:pt x="35" y="42"/>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45" name="Freeform 102">
                            <a:extLst>
                              <a:ext uri="{FF2B5EF4-FFF2-40B4-BE49-F238E27FC236}">
                                <a16:creationId xmlns:a16="http://schemas.microsoft.com/office/drawing/2014/main" id="{56B13A67-2C0E-4B45-8C78-937CEC00B726}"/>
                              </a:ext>
                            </a:extLst>
                          </p:cNvPr>
                          <p:cNvSpPr>
                            <a:spLocks/>
                          </p:cNvSpPr>
                          <p:nvPr/>
                        </p:nvSpPr>
                        <p:spPr bwMode="auto">
                          <a:xfrm>
                            <a:off x="2222" y="1932"/>
                            <a:ext cx="44" cy="7"/>
                          </a:xfrm>
                          <a:custGeom>
                            <a:avLst/>
                            <a:gdLst>
                              <a:gd name="T0" fmla="*/ 0 w 220"/>
                              <a:gd name="T1" fmla="*/ 0 h 35"/>
                              <a:gd name="T2" fmla="*/ 2 w 220"/>
                              <a:gd name="T3" fmla="*/ 0 h 35"/>
                              <a:gd name="T4" fmla="*/ 5 w 220"/>
                              <a:gd name="T5" fmla="*/ 1 h 35"/>
                              <a:gd name="T6" fmla="*/ 7 w 220"/>
                              <a:gd name="T7" fmla="*/ 1 h 35"/>
                              <a:gd name="T8" fmla="*/ 9 w 220"/>
                              <a:gd name="T9" fmla="*/ 1 h 35"/>
                              <a:gd name="T10" fmla="*/ 0 60000 65536"/>
                              <a:gd name="T11" fmla="*/ 0 60000 65536"/>
                              <a:gd name="T12" fmla="*/ 0 60000 65536"/>
                              <a:gd name="T13" fmla="*/ 0 60000 65536"/>
                              <a:gd name="T14" fmla="*/ 0 60000 65536"/>
                              <a:gd name="T15" fmla="*/ 0 w 220"/>
                              <a:gd name="T16" fmla="*/ 0 h 35"/>
                              <a:gd name="T17" fmla="*/ 220 w 220"/>
                              <a:gd name="T18" fmla="*/ 35 h 35"/>
                            </a:gdLst>
                            <a:ahLst/>
                            <a:cxnLst>
                              <a:cxn ang="T10">
                                <a:pos x="T0" y="T1"/>
                              </a:cxn>
                              <a:cxn ang="T11">
                                <a:pos x="T2" y="T3"/>
                              </a:cxn>
                              <a:cxn ang="T12">
                                <a:pos x="T4" y="T5"/>
                              </a:cxn>
                              <a:cxn ang="T13">
                                <a:pos x="T6" y="T7"/>
                              </a:cxn>
                              <a:cxn ang="T14">
                                <a:pos x="T8" y="T9"/>
                              </a:cxn>
                            </a:cxnLst>
                            <a:rect l="T15" t="T16" r="T17" b="T18"/>
                            <a:pathLst>
                              <a:path w="220" h="35">
                                <a:moveTo>
                                  <a:pt x="0" y="0"/>
                                </a:moveTo>
                                <a:lnTo>
                                  <a:pt x="57" y="9"/>
                                </a:lnTo>
                                <a:lnTo>
                                  <a:pt x="115" y="16"/>
                                </a:lnTo>
                                <a:lnTo>
                                  <a:pt x="168" y="25"/>
                                </a:lnTo>
                                <a:lnTo>
                                  <a:pt x="220" y="35"/>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46" name="Freeform 103">
                            <a:extLst>
                              <a:ext uri="{FF2B5EF4-FFF2-40B4-BE49-F238E27FC236}">
                                <a16:creationId xmlns:a16="http://schemas.microsoft.com/office/drawing/2014/main" id="{AAB52493-44CD-43C0-B8F2-977C5622A703}"/>
                              </a:ext>
                            </a:extLst>
                          </p:cNvPr>
                          <p:cNvSpPr>
                            <a:spLocks/>
                          </p:cNvSpPr>
                          <p:nvPr/>
                        </p:nvSpPr>
                        <p:spPr bwMode="auto">
                          <a:xfrm>
                            <a:off x="2260" y="1931"/>
                            <a:ext cx="14" cy="5"/>
                          </a:xfrm>
                          <a:custGeom>
                            <a:avLst/>
                            <a:gdLst>
                              <a:gd name="T0" fmla="*/ 0 w 66"/>
                              <a:gd name="T1" fmla="*/ 0 h 25"/>
                              <a:gd name="T2" fmla="*/ 1 w 66"/>
                              <a:gd name="T3" fmla="*/ 0 h 25"/>
                              <a:gd name="T4" fmla="*/ 2 w 66"/>
                              <a:gd name="T5" fmla="*/ 0 h 25"/>
                              <a:gd name="T6" fmla="*/ 3 w 66"/>
                              <a:gd name="T7" fmla="*/ 1 h 25"/>
                              <a:gd name="T8" fmla="*/ 0 60000 65536"/>
                              <a:gd name="T9" fmla="*/ 0 60000 65536"/>
                              <a:gd name="T10" fmla="*/ 0 60000 65536"/>
                              <a:gd name="T11" fmla="*/ 0 60000 65536"/>
                              <a:gd name="T12" fmla="*/ 0 w 66"/>
                              <a:gd name="T13" fmla="*/ 0 h 25"/>
                              <a:gd name="T14" fmla="*/ 66 w 66"/>
                              <a:gd name="T15" fmla="*/ 25 h 25"/>
                            </a:gdLst>
                            <a:ahLst/>
                            <a:cxnLst>
                              <a:cxn ang="T8">
                                <a:pos x="T0" y="T1"/>
                              </a:cxn>
                              <a:cxn ang="T9">
                                <a:pos x="T2" y="T3"/>
                              </a:cxn>
                              <a:cxn ang="T10">
                                <a:pos x="T4" y="T5"/>
                              </a:cxn>
                              <a:cxn ang="T11">
                                <a:pos x="T6" y="T7"/>
                              </a:cxn>
                            </a:cxnLst>
                            <a:rect l="T12" t="T13" r="T14" b="T15"/>
                            <a:pathLst>
                              <a:path w="66" h="25">
                                <a:moveTo>
                                  <a:pt x="0" y="0"/>
                                </a:moveTo>
                                <a:lnTo>
                                  <a:pt x="31" y="2"/>
                                </a:lnTo>
                                <a:lnTo>
                                  <a:pt x="50" y="8"/>
                                </a:lnTo>
                                <a:lnTo>
                                  <a:pt x="66" y="25"/>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47" name="Line 104">
                            <a:extLst>
                              <a:ext uri="{FF2B5EF4-FFF2-40B4-BE49-F238E27FC236}">
                                <a16:creationId xmlns:a16="http://schemas.microsoft.com/office/drawing/2014/main" id="{12AB5E6B-C113-4125-9387-647D26F2DBCD}"/>
                              </a:ext>
                            </a:extLst>
                          </p:cNvPr>
                          <p:cNvSpPr>
                            <a:spLocks noChangeShapeType="1"/>
                          </p:cNvSpPr>
                          <p:nvPr/>
                        </p:nvSpPr>
                        <p:spPr bwMode="auto">
                          <a:xfrm>
                            <a:off x="2278" y="1929"/>
                            <a:ext cx="5" cy="10"/>
                          </a:xfrm>
                          <a:prstGeom prst="line">
                            <a:avLst/>
                          </a:prstGeom>
                          <a:noFill/>
                          <a:ln w="3175">
                            <a:solidFill>
                              <a:srgbClr val="808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4934" name="Group 105">
                        <a:extLst>
                          <a:ext uri="{FF2B5EF4-FFF2-40B4-BE49-F238E27FC236}">
                            <a16:creationId xmlns:a16="http://schemas.microsoft.com/office/drawing/2014/main" id="{CE78FA23-5A04-4955-B319-68FA8D9DE5AF}"/>
                          </a:ext>
                        </a:extLst>
                      </p:cNvPr>
                      <p:cNvGrpSpPr>
                        <a:grpSpLocks/>
                      </p:cNvGrpSpPr>
                      <p:nvPr/>
                    </p:nvGrpSpPr>
                    <p:grpSpPr bwMode="auto">
                      <a:xfrm>
                        <a:off x="2151" y="1787"/>
                        <a:ext cx="187" cy="152"/>
                        <a:chOff x="2151" y="1787"/>
                        <a:chExt cx="187" cy="152"/>
                      </a:xfrm>
                    </p:grpSpPr>
                    <p:grpSp>
                      <p:nvGrpSpPr>
                        <p:cNvPr id="64935" name="Group 106">
                          <a:extLst>
                            <a:ext uri="{FF2B5EF4-FFF2-40B4-BE49-F238E27FC236}">
                              <a16:creationId xmlns:a16="http://schemas.microsoft.com/office/drawing/2014/main" id="{4388CF03-C9B7-4CD6-BB4B-5417AF6E5318}"/>
                            </a:ext>
                          </a:extLst>
                        </p:cNvPr>
                        <p:cNvGrpSpPr>
                          <a:grpSpLocks/>
                        </p:cNvGrpSpPr>
                        <p:nvPr/>
                      </p:nvGrpSpPr>
                      <p:grpSpPr bwMode="auto">
                        <a:xfrm>
                          <a:off x="2162" y="1796"/>
                          <a:ext cx="176" cy="143"/>
                          <a:chOff x="2162" y="1796"/>
                          <a:chExt cx="176" cy="143"/>
                        </a:xfrm>
                      </p:grpSpPr>
                      <p:sp>
                        <p:nvSpPr>
                          <p:cNvPr id="64939" name="Freeform 107">
                            <a:extLst>
                              <a:ext uri="{FF2B5EF4-FFF2-40B4-BE49-F238E27FC236}">
                                <a16:creationId xmlns:a16="http://schemas.microsoft.com/office/drawing/2014/main" id="{4D1C6F9C-8AC2-4918-9286-C992B5F6D48A}"/>
                              </a:ext>
                            </a:extLst>
                          </p:cNvPr>
                          <p:cNvSpPr>
                            <a:spLocks/>
                          </p:cNvSpPr>
                          <p:nvPr/>
                        </p:nvSpPr>
                        <p:spPr bwMode="auto">
                          <a:xfrm>
                            <a:off x="2162" y="1796"/>
                            <a:ext cx="176" cy="114"/>
                          </a:xfrm>
                          <a:custGeom>
                            <a:avLst/>
                            <a:gdLst>
                              <a:gd name="T0" fmla="*/ 0 w 877"/>
                              <a:gd name="T1" fmla="*/ 0 h 567"/>
                              <a:gd name="T2" fmla="*/ 1 w 877"/>
                              <a:gd name="T3" fmla="*/ 1 h 567"/>
                              <a:gd name="T4" fmla="*/ 3 w 877"/>
                              <a:gd name="T5" fmla="*/ 1 h 567"/>
                              <a:gd name="T6" fmla="*/ 4 w 877"/>
                              <a:gd name="T7" fmla="*/ 1 h 567"/>
                              <a:gd name="T8" fmla="*/ 6 w 877"/>
                              <a:gd name="T9" fmla="*/ 1 h 567"/>
                              <a:gd name="T10" fmla="*/ 7 w 877"/>
                              <a:gd name="T11" fmla="*/ 1 h 567"/>
                              <a:gd name="T12" fmla="*/ 9 w 877"/>
                              <a:gd name="T13" fmla="*/ 2 h 567"/>
                              <a:gd name="T14" fmla="*/ 10 w 877"/>
                              <a:gd name="T15" fmla="*/ 2 h 567"/>
                              <a:gd name="T16" fmla="*/ 11 w 877"/>
                              <a:gd name="T17" fmla="*/ 3 h 567"/>
                              <a:gd name="T18" fmla="*/ 12 w 877"/>
                              <a:gd name="T19" fmla="*/ 4 h 567"/>
                              <a:gd name="T20" fmla="*/ 14 w 877"/>
                              <a:gd name="T21" fmla="*/ 6 h 567"/>
                              <a:gd name="T22" fmla="*/ 15 w 877"/>
                              <a:gd name="T23" fmla="*/ 7 h 567"/>
                              <a:gd name="T24" fmla="*/ 17 w 877"/>
                              <a:gd name="T25" fmla="*/ 9 h 567"/>
                              <a:gd name="T26" fmla="*/ 19 w 877"/>
                              <a:gd name="T27" fmla="*/ 11 h 567"/>
                              <a:gd name="T28" fmla="*/ 21 w 877"/>
                              <a:gd name="T29" fmla="*/ 13 h 567"/>
                              <a:gd name="T30" fmla="*/ 23 w 877"/>
                              <a:gd name="T31" fmla="*/ 15 h 567"/>
                              <a:gd name="T32" fmla="*/ 25 w 877"/>
                              <a:gd name="T33" fmla="*/ 17 h 567"/>
                              <a:gd name="T34" fmla="*/ 27 w 877"/>
                              <a:gd name="T35" fmla="*/ 18 h 567"/>
                              <a:gd name="T36" fmla="*/ 28 w 877"/>
                              <a:gd name="T37" fmla="*/ 20 h 567"/>
                              <a:gd name="T38" fmla="*/ 30 w 877"/>
                              <a:gd name="T39" fmla="*/ 21 h 567"/>
                              <a:gd name="T40" fmla="*/ 32 w 877"/>
                              <a:gd name="T41" fmla="*/ 22 h 567"/>
                              <a:gd name="T42" fmla="*/ 33 w 877"/>
                              <a:gd name="T43" fmla="*/ 23 h 567"/>
                              <a:gd name="T44" fmla="*/ 34 w 877"/>
                              <a:gd name="T45" fmla="*/ 23 h 567"/>
                              <a:gd name="T46" fmla="*/ 34 w 877"/>
                              <a:gd name="T47" fmla="*/ 23 h 567"/>
                              <a:gd name="T48" fmla="*/ 35 w 877"/>
                              <a:gd name="T49" fmla="*/ 22 h 567"/>
                              <a:gd name="T50" fmla="*/ 35 w 877"/>
                              <a:gd name="T51" fmla="*/ 22 h 567"/>
                              <a:gd name="T52" fmla="*/ 35 w 877"/>
                              <a:gd name="T53" fmla="*/ 20 h 567"/>
                              <a:gd name="T54" fmla="*/ 35 w 877"/>
                              <a:gd name="T55" fmla="*/ 18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567"/>
                              <a:gd name="T86" fmla="*/ 877 w 877"/>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567">
                                <a:moveTo>
                                  <a:pt x="0" y="0"/>
                                </a:moveTo>
                                <a:lnTo>
                                  <a:pt x="35" y="15"/>
                                </a:lnTo>
                                <a:lnTo>
                                  <a:pt x="69" y="25"/>
                                </a:lnTo>
                                <a:lnTo>
                                  <a:pt x="109" y="31"/>
                                </a:lnTo>
                                <a:lnTo>
                                  <a:pt x="142" y="31"/>
                                </a:lnTo>
                                <a:lnTo>
                                  <a:pt x="185" y="34"/>
                                </a:lnTo>
                                <a:lnTo>
                                  <a:pt x="215" y="43"/>
                                </a:lnTo>
                                <a:lnTo>
                                  <a:pt x="244" y="54"/>
                                </a:lnTo>
                                <a:lnTo>
                                  <a:pt x="276" y="76"/>
                                </a:lnTo>
                                <a:lnTo>
                                  <a:pt x="308" y="103"/>
                                </a:lnTo>
                                <a:lnTo>
                                  <a:pt x="350" y="140"/>
                                </a:lnTo>
                                <a:lnTo>
                                  <a:pt x="381" y="167"/>
                                </a:lnTo>
                                <a:lnTo>
                                  <a:pt x="429" y="217"/>
                                </a:lnTo>
                                <a:lnTo>
                                  <a:pt x="481" y="267"/>
                                </a:lnTo>
                                <a:lnTo>
                                  <a:pt x="524" y="312"/>
                                </a:lnTo>
                                <a:lnTo>
                                  <a:pt x="571" y="364"/>
                                </a:lnTo>
                                <a:lnTo>
                                  <a:pt x="621" y="418"/>
                                </a:lnTo>
                                <a:lnTo>
                                  <a:pt x="664" y="458"/>
                                </a:lnTo>
                                <a:lnTo>
                                  <a:pt x="707" y="496"/>
                                </a:lnTo>
                                <a:lnTo>
                                  <a:pt x="744" y="520"/>
                                </a:lnTo>
                                <a:lnTo>
                                  <a:pt x="782" y="540"/>
                                </a:lnTo>
                                <a:lnTo>
                                  <a:pt x="812" y="560"/>
                                </a:lnTo>
                                <a:lnTo>
                                  <a:pt x="833" y="567"/>
                                </a:lnTo>
                                <a:lnTo>
                                  <a:pt x="851" y="563"/>
                                </a:lnTo>
                                <a:lnTo>
                                  <a:pt x="867" y="552"/>
                                </a:lnTo>
                                <a:lnTo>
                                  <a:pt x="876" y="532"/>
                                </a:lnTo>
                                <a:lnTo>
                                  <a:pt x="877" y="492"/>
                                </a:lnTo>
                                <a:lnTo>
                                  <a:pt x="873" y="452"/>
                                </a:lnTo>
                              </a:path>
                            </a:pathLst>
                          </a:custGeom>
                          <a:noFill/>
                          <a:ln w="11113">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40" name="Freeform 108">
                            <a:extLst>
                              <a:ext uri="{FF2B5EF4-FFF2-40B4-BE49-F238E27FC236}">
                                <a16:creationId xmlns:a16="http://schemas.microsoft.com/office/drawing/2014/main" id="{1A490C2F-35AC-450E-92F6-1A8E879CF121}"/>
                              </a:ext>
                            </a:extLst>
                          </p:cNvPr>
                          <p:cNvSpPr>
                            <a:spLocks/>
                          </p:cNvSpPr>
                          <p:nvPr/>
                        </p:nvSpPr>
                        <p:spPr bwMode="auto">
                          <a:xfrm>
                            <a:off x="2190" y="1802"/>
                            <a:ext cx="99" cy="137"/>
                          </a:xfrm>
                          <a:custGeom>
                            <a:avLst/>
                            <a:gdLst>
                              <a:gd name="T0" fmla="*/ 0 w 494"/>
                              <a:gd name="T1" fmla="*/ 0 h 685"/>
                              <a:gd name="T2" fmla="*/ 1 w 494"/>
                              <a:gd name="T3" fmla="*/ 2 h 685"/>
                              <a:gd name="T4" fmla="*/ 1 w 494"/>
                              <a:gd name="T5" fmla="*/ 5 h 685"/>
                              <a:gd name="T6" fmla="*/ 2 w 494"/>
                              <a:gd name="T7" fmla="*/ 6 h 685"/>
                              <a:gd name="T8" fmla="*/ 3 w 494"/>
                              <a:gd name="T9" fmla="*/ 8 h 685"/>
                              <a:gd name="T10" fmla="*/ 5 w 494"/>
                              <a:gd name="T11" fmla="*/ 10 h 685"/>
                              <a:gd name="T12" fmla="*/ 6 w 494"/>
                              <a:gd name="T13" fmla="*/ 12 h 685"/>
                              <a:gd name="T14" fmla="*/ 7 w 494"/>
                              <a:gd name="T15" fmla="*/ 14 h 685"/>
                              <a:gd name="T16" fmla="*/ 9 w 494"/>
                              <a:gd name="T17" fmla="*/ 16 h 685"/>
                              <a:gd name="T18" fmla="*/ 10 w 494"/>
                              <a:gd name="T19" fmla="*/ 17 h 685"/>
                              <a:gd name="T20" fmla="*/ 11 w 494"/>
                              <a:gd name="T21" fmla="*/ 18 h 685"/>
                              <a:gd name="T22" fmla="*/ 12 w 494"/>
                              <a:gd name="T23" fmla="*/ 19 h 685"/>
                              <a:gd name="T24" fmla="*/ 13 w 494"/>
                              <a:gd name="T25" fmla="*/ 20 h 685"/>
                              <a:gd name="T26" fmla="*/ 14 w 494"/>
                              <a:gd name="T27" fmla="*/ 21 h 685"/>
                              <a:gd name="T28" fmla="*/ 15 w 494"/>
                              <a:gd name="T29" fmla="*/ 22 h 685"/>
                              <a:gd name="T30" fmla="*/ 16 w 494"/>
                              <a:gd name="T31" fmla="*/ 23 h 685"/>
                              <a:gd name="T32" fmla="*/ 17 w 494"/>
                              <a:gd name="T33" fmla="*/ 23 h 685"/>
                              <a:gd name="T34" fmla="*/ 19 w 494"/>
                              <a:gd name="T35" fmla="*/ 24 h 685"/>
                              <a:gd name="T36" fmla="*/ 19 w 494"/>
                              <a:gd name="T37" fmla="*/ 25 h 685"/>
                              <a:gd name="T38" fmla="*/ 20 w 494"/>
                              <a:gd name="T39" fmla="*/ 26 h 685"/>
                              <a:gd name="T40" fmla="*/ 20 w 494"/>
                              <a:gd name="T41" fmla="*/ 27 h 685"/>
                              <a:gd name="T42" fmla="*/ 19 w 494"/>
                              <a:gd name="T43" fmla="*/ 27 h 685"/>
                              <a:gd name="T44" fmla="*/ 18 w 494"/>
                              <a:gd name="T45" fmla="*/ 27 h 685"/>
                              <a:gd name="T46" fmla="*/ 17 w 494"/>
                              <a:gd name="T47" fmla="*/ 27 h 685"/>
                              <a:gd name="T48" fmla="*/ 15 w 494"/>
                              <a:gd name="T49" fmla="*/ 27 h 6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4"/>
                              <a:gd name="T76" fmla="*/ 0 h 685"/>
                              <a:gd name="T77" fmla="*/ 494 w 494"/>
                              <a:gd name="T78" fmla="*/ 685 h 6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4" h="685">
                                <a:moveTo>
                                  <a:pt x="0" y="0"/>
                                </a:moveTo>
                                <a:lnTo>
                                  <a:pt x="18" y="59"/>
                                </a:lnTo>
                                <a:lnTo>
                                  <a:pt x="37" y="116"/>
                                </a:lnTo>
                                <a:lnTo>
                                  <a:pt x="55" y="155"/>
                                </a:lnTo>
                                <a:lnTo>
                                  <a:pt x="82" y="202"/>
                                </a:lnTo>
                                <a:lnTo>
                                  <a:pt x="119" y="256"/>
                                </a:lnTo>
                                <a:lnTo>
                                  <a:pt x="150" y="299"/>
                                </a:lnTo>
                                <a:lnTo>
                                  <a:pt x="182" y="344"/>
                                </a:lnTo>
                                <a:lnTo>
                                  <a:pt x="219" y="397"/>
                                </a:lnTo>
                                <a:lnTo>
                                  <a:pt x="244" y="431"/>
                                </a:lnTo>
                                <a:lnTo>
                                  <a:pt x="268" y="450"/>
                                </a:lnTo>
                                <a:lnTo>
                                  <a:pt x="299" y="471"/>
                                </a:lnTo>
                                <a:lnTo>
                                  <a:pt x="322" y="489"/>
                                </a:lnTo>
                                <a:lnTo>
                                  <a:pt x="345" y="516"/>
                                </a:lnTo>
                                <a:lnTo>
                                  <a:pt x="376" y="541"/>
                                </a:lnTo>
                                <a:lnTo>
                                  <a:pt x="406" y="565"/>
                                </a:lnTo>
                                <a:lnTo>
                                  <a:pt x="435" y="584"/>
                                </a:lnTo>
                                <a:lnTo>
                                  <a:pt x="465" y="608"/>
                                </a:lnTo>
                                <a:lnTo>
                                  <a:pt x="485" y="627"/>
                                </a:lnTo>
                                <a:lnTo>
                                  <a:pt x="494" y="645"/>
                                </a:lnTo>
                                <a:lnTo>
                                  <a:pt x="491" y="669"/>
                                </a:lnTo>
                                <a:lnTo>
                                  <a:pt x="479" y="675"/>
                                </a:lnTo>
                                <a:lnTo>
                                  <a:pt x="449" y="682"/>
                                </a:lnTo>
                                <a:lnTo>
                                  <a:pt x="420" y="685"/>
                                </a:lnTo>
                                <a:lnTo>
                                  <a:pt x="385" y="684"/>
                                </a:lnTo>
                              </a:path>
                            </a:pathLst>
                          </a:custGeom>
                          <a:noFill/>
                          <a:ln w="11113">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936" name="Group 109">
                          <a:extLst>
                            <a:ext uri="{FF2B5EF4-FFF2-40B4-BE49-F238E27FC236}">
                              <a16:creationId xmlns:a16="http://schemas.microsoft.com/office/drawing/2014/main" id="{AE024528-83A1-4DC8-929D-8838A8417DC2}"/>
                            </a:ext>
                          </a:extLst>
                        </p:cNvPr>
                        <p:cNvGrpSpPr>
                          <a:grpSpLocks/>
                        </p:cNvGrpSpPr>
                        <p:nvPr/>
                      </p:nvGrpSpPr>
                      <p:grpSpPr bwMode="auto">
                        <a:xfrm>
                          <a:off x="2151" y="1787"/>
                          <a:ext cx="15" cy="16"/>
                          <a:chOff x="2151" y="1787"/>
                          <a:chExt cx="15" cy="16"/>
                        </a:xfrm>
                      </p:grpSpPr>
                      <p:sp>
                        <p:nvSpPr>
                          <p:cNvPr id="64937" name="Oval 110">
                            <a:extLst>
                              <a:ext uri="{FF2B5EF4-FFF2-40B4-BE49-F238E27FC236}">
                                <a16:creationId xmlns:a16="http://schemas.microsoft.com/office/drawing/2014/main" id="{C4E929F5-4907-4C30-9047-60386F3AA4A5}"/>
                              </a:ext>
                            </a:extLst>
                          </p:cNvPr>
                          <p:cNvSpPr>
                            <a:spLocks noChangeArrowheads="1"/>
                          </p:cNvSpPr>
                          <p:nvPr/>
                        </p:nvSpPr>
                        <p:spPr bwMode="auto">
                          <a:xfrm>
                            <a:off x="2151" y="1787"/>
                            <a:ext cx="15" cy="16"/>
                          </a:xfrm>
                          <a:prstGeom prst="ellipse">
                            <a:avLst/>
                          </a:pr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38" name="Oval 111">
                            <a:extLst>
                              <a:ext uri="{FF2B5EF4-FFF2-40B4-BE49-F238E27FC236}">
                                <a16:creationId xmlns:a16="http://schemas.microsoft.com/office/drawing/2014/main" id="{274A8B73-2965-433A-9867-F9EFB15D4EAD}"/>
                              </a:ext>
                            </a:extLst>
                          </p:cNvPr>
                          <p:cNvSpPr>
                            <a:spLocks noChangeArrowheads="1"/>
                          </p:cNvSpPr>
                          <p:nvPr/>
                        </p:nvSpPr>
                        <p:spPr bwMode="auto">
                          <a:xfrm>
                            <a:off x="2153" y="1790"/>
                            <a:ext cx="9" cy="9"/>
                          </a:xfrm>
                          <a:prstGeom prst="ellipse">
                            <a:avLst/>
                          </a:pr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grpSp>
              <p:nvGrpSpPr>
                <p:cNvPr id="64894" name="Group 112">
                  <a:extLst>
                    <a:ext uri="{FF2B5EF4-FFF2-40B4-BE49-F238E27FC236}">
                      <a16:creationId xmlns:a16="http://schemas.microsoft.com/office/drawing/2014/main" id="{1CBB1160-782C-42CE-B224-3A3D044F4917}"/>
                    </a:ext>
                  </a:extLst>
                </p:cNvPr>
                <p:cNvGrpSpPr>
                  <a:grpSpLocks/>
                </p:cNvGrpSpPr>
                <p:nvPr/>
              </p:nvGrpSpPr>
              <p:grpSpPr bwMode="auto">
                <a:xfrm>
                  <a:off x="2012" y="1522"/>
                  <a:ext cx="275" cy="207"/>
                  <a:chOff x="2012" y="1522"/>
                  <a:chExt cx="275" cy="207"/>
                </a:xfrm>
              </p:grpSpPr>
              <p:grpSp>
                <p:nvGrpSpPr>
                  <p:cNvPr id="64895" name="Group 113">
                    <a:extLst>
                      <a:ext uri="{FF2B5EF4-FFF2-40B4-BE49-F238E27FC236}">
                        <a16:creationId xmlns:a16="http://schemas.microsoft.com/office/drawing/2014/main" id="{E7A420E6-ED78-4A09-8D18-0E0757B74212}"/>
                      </a:ext>
                    </a:extLst>
                  </p:cNvPr>
                  <p:cNvGrpSpPr>
                    <a:grpSpLocks/>
                  </p:cNvGrpSpPr>
                  <p:nvPr/>
                </p:nvGrpSpPr>
                <p:grpSpPr bwMode="auto">
                  <a:xfrm>
                    <a:off x="2012" y="1522"/>
                    <a:ext cx="208" cy="183"/>
                    <a:chOff x="2012" y="1522"/>
                    <a:chExt cx="208" cy="183"/>
                  </a:xfrm>
                </p:grpSpPr>
                <p:grpSp>
                  <p:nvGrpSpPr>
                    <p:cNvPr id="64907" name="Group 114">
                      <a:extLst>
                        <a:ext uri="{FF2B5EF4-FFF2-40B4-BE49-F238E27FC236}">
                          <a16:creationId xmlns:a16="http://schemas.microsoft.com/office/drawing/2014/main" id="{BA998BE9-44CD-44AA-9179-2B5F94A4E38E}"/>
                        </a:ext>
                      </a:extLst>
                    </p:cNvPr>
                    <p:cNvGrpSpPr>
                      <a:grpSpLocks/>
                    </p:cNvGrpSpPr>
                    <p:nvPr/>
                  </p:nvGrpSpPr>
                  <p:grpSpPr bwMode="auto">
                    <a:xfrm>
                      <a:off x="2012" y="1558"/>
                      <a:ext cx="208" cy="53"/>
                      <a:chOff x="2012" y="1558"/>
                      <a:chExt cx="208" cy="53"/>
                    </a:xfrm>
                  </p:grpSpPr>
                  <p:grpSp>
                    <p:nvGrpSpPr>
                      <p:cNvPr id="64919" name="Group 115">
                        <a:extLst>
                          <a:ext uri="{FF2B5EF4-FFF2-40B4-BE49-F238E27FC236}">
                            <a16:creationId xmlns:a16="http://schemas.microsoft.com/office/drawing/2014/main" id="{E884E70F-B44D-41C6-BE07-12F290C3CED0}"/>
                          </a:ext>
                        </a:extLst>
                      </p:cNvPr>
                      <p:cNvGrpSpPr>
                        <a:grpSpLocks/>
                      </p:cNvGrpSpPr>
                      <p:nvPr/>
                    </p:nvGrpSpPr>
                    <p:grpSpPr bwMode="auto">
                      <a:xfrm>
                        <a:off x="2015" y="1558"/>
                        <a:ext cx="205" cy="53"/>
                        <a:chOff x="2015" y="1558"/>
                        <a:chExt cx="205" cy="53"/>
                      </a:xfrm>
                    </p:grpSpPr>
                    <p:sp>
                      <p:nvSpPr>
                        <p:cNvPr id="64923" name="Freeform 116">
                          <a:extLst>
                            <a:ext uri="{FF2B5EF4-FFF2-40B4-BE49-F238E27FC236}">
                              <a16:creationId xmlns:a16="http://schemas.microsoft.com/office/drawing/2014/main" id="{16E9C6CE-1322-4C87-9B33-716CE633835F}"/>
                            </a:ext>
                          </a:extLst>
                        </p:cNvPr>
                        <p:cNvSpPr>
                          <a:spLocks/>
                        </p:cNvSpPr>
                        <p:nvPr/>
                      </p:nvSpPr>
                      <p:spPr bwMode="auto">
                        <a:xfrm>
                          <a:off x="2015" y="1558"/>
                          <a:ext cx="204" cy="53"/>
                        </a:xfrm>
                        <a:custGeom>
                          <a:avLst/>
                          <a:gdLst>
                            <a:gd name="T0" fmla="*/ 41 w 1020"/>
                            <a:gd name="T1" fmla="*/ 4 h 265"/>
                            <a:gd name="T2" fmla="*/ 39 w 1020"/>
                            <a:gd name="T3" fmla="*/ 4 h 265"/>
                            <a:gd name="T4" fmla="*/ 37 w 1020"/>
                            <a:gd name="T5" fmla="*/ 4 h 265"/>
                            <a:gd name="T6" fmla="*/ 34 w 1020"/>
                            <a:gd name="T7" fmla="*/ 3 h 265"/>
                            <a:gd name="T8" fmla="*/ 31 w 1020"/>
                            <a:gd name="T9" fmla="*/ 3 h 265"/>
                            <a:gd name="T10" fmla="*/ 28 w 1020"/>
                            <a:gd name="T11" fmla="*/ 2 h 265"/>
                            <a:gd name="T12" fmla="*/ 26 w 1020"/>
                            <a:gd name="T13" fmla="*/ 2 h 265"/>
                            <a:gd name="T14" fmla="*/ 24 w 1020"/>
                            <a:gd name="T15" fmla="*/ 1 h 265"/>
                            <a:gd name="T16" fmla="*/ 22 w 1020"/>
                            <a:gd name="T17" fmla="*/ 1 h 265"/>
                            <a:gd name="T18" fmla="*/ 19 w 1020"/>
                            <a:gd name="T19" fmla="*/ 1 h 265"/>
                            <a:gd name="T20" fmla="*/ 17 w 1020"/>
                            <a:gd name="T21" fmla="*/ 0 h 265"/>
                            <a:gd name="T22" fmla="*/ 15 w 1020"/>
                            <a:gd name="T23" fmla="*/ 0 h 265"/>
                            <a:gd name="T24" fmla="*/ 13 w 1020"/>
                            <a:gd name="T25" fmla="*/ 0 h 265"/>
                            <a:gd name="T26" fmla="*/ 11 w 1020"/>
                            <a:gd name="T27" fmla="*/ 0 h 265"/>
                            <a:gd name="T28" fmla="*/ 9 w 1020"/>
                            <a:gd name="T29" fmla="*/ 1 h 265"/>
                            <a:gd name="T30" fmla="*/ 7 w 1020"/>
                            <a:gd name="T31" fmla="*/ 1 h 265"/>
                            <a:gd name="T32" fmla="*/ 5 w 1020"/>
                            <a:gd name="T33" fmla="*/ 2 h 265"/>
                            <a:gd name="T34" fmla="*/ 4 w 1020"/>
                            <a:gd name="T35" fmla="*/ 2 h 265"/>
                            <a:gd name="T36" fmla="*/ 2 w 1020"/>
                            <a:gd name="T37" fmla="*/ 3 h 265"/>
                            <a:gd name="T38" fmla="*/ 1 w 1020"/>
                            <a:gd name="T39" fmla="*/ 4 h 265"/>
                            <a:gd name="T40" fmla="*/ 0 w 1020"/>
                            <a:gd name="T41" fmla="*/ 5 h 265"/>
                            <a:gd name="T42" fmla="*/ 3 w 1020"/>
                            <a:gd name="T43" fmla="*/ 11 h 265"/>
                            <a:gd name="T44" fmla="*/ 4 w 1020"/>
                            <a:gd name="T45" fmla="*/ 10 h 265"/>
                            <a:gd name="T46" fmla="*/ 6 w 1020"/>
                            <a:gd name="T47" fmla="*/ 9 h 265"/>
                            <a:gd name="T48" fmla="*/ 7 w 1020"/>
                            <a:gd name="T49" fmla="*/ 9 h 265"/>
                            <a:gd name="T50" fmla="*/ 8 w 1020"/>
                            <a:gd name="T51" fmla="*/ 9 h 265"/>
                            <a:gd name="T52" fmla="*/ 10 w 1020"/>
                            <a:gd name="T53" fmla="*/ 8 h 265"/>
                            <a:gd name="T54" fmla="*/ 11 w 1020"/>
                            <a:gd name="T55" fmla="*/ 8 h 265"/>
                            <a:gd name="T56" fmla="*/ 13 w 1020"/>
                            <a:gd name="T57" fmla="*/ 8 h 265"/>
                            <a:gd name="T58" fmla="*/ 16 w 1020"/>
                            <a:gd name="T59" fmla="*/ 8 h 265"/>
                            <a:gd name="T60" fmla="*/ 19 w 1020"/>
                            <a:gd name="T61" fmla="*/ 8 h 265"/>
                            <a:gd name="T62" fmla="*/ 21 w 1020"/>
                            <a:gd name="T63" fmla="*/ 8 h 265"/>
                            <a:gd name="T64" fmla="*/ 23 w 1020"/>
                            <a:gd name="T65" fmla="*/ 8 h 265"/>
                            <a:gd name="T66" fmla="*/ 25 w 1020"/>
                            <a:gd name="T67" fmla="*/ 8 h 265"/>
                            <a:gd name="T68" fmla="*/ 41 w 1020"/>
                            <a:gd name="T69" fmla="*/ 4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265"/>
                            <a:gd name="T107" fmla="*/ 1020 w 102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265">
                              <a:moveTo>
                                <a:pt x="1020" y="106"/>
                              </a:moveTo>
                              <a:lnTo>
                                <a:pt x="970" y="100"/>
                              </a:lnTo>
                              <a:lnTo>
                                <a:pt x="913" y="94"/>
                              </a:lnTo>
                              <a:lnTo>
                                <a:pt x="851" y="82"/>
                              </a:lnTo>
                              <a:lnTo>
                                <a:pt x="781" y="69"/>
                              </a:lnTo>
                              <a:lnTo>
                                <a:pt x="712" y="55"/>
                              </a:lnTo>
                              <a:lnTo>
                                <a:pt x="650" y="42"/>
                              </a:lnTo>
                              <a:lnTo>
                                <a:pt x="596" y="33"/>
                              </a:lnTo>
                              <a:lnTo>
                                <a:pt x="538" y="24"/>
                              </a:lnTo>
                              <a:lnTo>
                                <a:pt x="470" y="15"/>
                              </a:lnTo>
                              <a:lnTo>
                                <a:pt x="419" y="5"/>
                              </a:lnTo>
                              <a:lnTo>
                                <a:pt x="367" y="0"/>
                              </a:lnTo>
                              <a:lnTo>
                                <a:pt x="320" y="2"/>
                              </a:lnTo>
                              <a:lnTo>
                                <a:pt x="275" y="8"/>
                              </a:lnTo>
                              <a:lnTo>
                                <a:pt x="214" y="19"/>
                              </a:lnTo>
                              <a:lnTo>
                                <a:pt x="165" y="31"/>
                              </a:lnTo>
                              <a:lnTo>
                                <a:pt x="134" y="41"/>
                              </a:lnTo>
                              <a:lnTo>
                                <a:pt x="99" y="58"/>
                              </a:lnTo>
                              <a:lnTo>
                                <a:pt x="62" y="75"/>
                              </a:lnTo>
                              <a:lnTo>
                                <a:pt x="29" y="94"/>
                              </a:lnTo>
                              <a:lnTo>
                                <a:pt x="0" y="113"/>
                              </a:lnTo>
                              <a:lnTo>
                                <a:pt x="68" y="265"/>
                              </a:lnTo>
                              <a:lnTo>
                                <a:pt x="107" y="250"/>
                              </a:lnTo>
                              <a:lnTo>
                                <a:pt x="141" y="237"/>
                              </a:lnTo>
                              <a:lnTo>
                                <a:pt x="174" y="226"/>
                              </a:lnTo>
                              <a:lnTo>
                                <a:pt x="208" y="217"/>
                              </a:lnTo>
                              <a:lnTo>
                                <a:pt x="248" y="204"/>
                              </a:lnTo>
                              <a:lnTo>
                                <a:pt x="283" y="198"/>
                              </a:lnTo>
                              <a:lnTo>
                                <a:pt x="335" y="193"/>
                              </a:lnTo>
                              <a:lnTo>
                                <a:pt x="404" y="192"/>
                              </a:lnTo>
                              <a:lnTo>
                                <a:pt x="464" y="195"/>
                              </a:lnTo>
                              <a:lnTo>
                                <a:pt x="529" y="195"/>
                              </a:lnTo>
                              <a:lnTo>
                                <a:pt x="578" y="198"/>
                              </a:lnTo>
                              <a:lnTo>
                                <a:pt x="629" y="206"/>
                              </a:lnTo>
                              <a:lnTo>
                                <a:pt x="1020" y="106"/>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924" name="Group 117">
                          <a:extLst>
                            <a:ext uri="{FF2B5EF4-FFF2-40B4-BE49-F238E27FC236}">
                              <a16:creationId xmlns:a16="http://schemas.microsoft.com/office/drawing/2014/main" id="{F826A8FC-CD67-4FA8-95C9-7B81E60440D7}"/>
                            </a:ext>
                          </a:extLst>
                        </p:cNvPr>
                        <p:cNvGrpSpPr>
                          <a:grpSpLocks/>
                        </p:cNvGrpSpPr>
                        <p:nvPr/>
                      </p:nvGrpSpPr>
                      <p:grpSpPr bwMode="auto">
                        <a:xfrm>
                          <a:off x="2029" y="1565"/>
                          <a:ext cx="191" cy="46"/>
                          <a:chOff x="2029" y="1565"/>
                          <a:chExt cx="191" cy="46"/>
                        </a:xfrm>
                      </p:grpSpPr>
                      <p:grpSp>
                        <p:nvGrpSpPr>
                          <p:cNvPr id="64925" name="Group 118">
                            <a:extLst>
                              <a:ext uri="{FF2B5EF4-FFF2-40B4-BE49-F238E27FC236}">
                                <a16:creationId xmlns:a16="http://schemas.microsoft.com/office/drawing/2014/main" id="{9DBA3B52-4A2D-49BF-867C-54F272CF43FA}"/>
                              </a:ext>
                            </a:extLst>
                          </p:cNvPr>
                          <p:cNvGrpSpPr>
                            <a:grpSpLocks/>
                          </p:cNvGrpSpPr>
                          <p:nvPr/>
                        </p:nvGrpSpPr>
                        <p:grpSpPr bwMode="auto">
                          <a:xfrm>
                            <a:off x="2029" y="1579"/>
                            <a:ext cx="191" cy="32"/>
                            <a:chOff x="2029" y="1579"/>
                            <a:chExt cx="191" cy="32"/>
                          </a:xfrm>
                        </p:grpSpPr>
                        <p:sp>
                          <p:nvSpPr>
                            <p:cNvPr id="64927" name="Freeform 119">
                              <a:extLst>
                                <a:ext uri="{FF2B5EF4-FFF2-40B4-BE49-F238E27FC236}">
                                  <a16:creationId xmlns:a16="http://schemas.microsoft.com/office/drawing/2014/main" id="{F84E1DAB-B88C-46D7-A274-E86CB880F573}"/>
                                </a:ext>
                              </a:extLst>
                            </p:cNvPr>
                            <p:cNvSpPr>
                              <a:spLocks/>
                            </p:cNvSpPr>
                            <p:nvPr/>
                          </p:nvSpPr>
                          <p:spPr bwMode="auto">
                            <a:xfrm>
                              <a:off x="2029" y="1580"/>
                              <a:ext cx="191" cy="27"/>
                            </a:xfrm>
                            <a:custGeom>
                              <a:avLst/>
                              <a:gdLst>
                                <a:gd name="T0" fmla="*/ 38 w 956"/>
                                <a:gd name="T1" fmla="*/ 0 h 134"/>
                                <a:gd name="T2" fmla="*/ 24 w 956"/>
                                <a:gd name="T3" fmla="*/ 2 h 134"/>
                                <a:gd name="T4" fmla="*/ 21 w 956"/>
                                <a:gd name="T5" fmla="*/ 2 h 134"/>
                                <a:gd name="T6" fmla="*/ 19 w 956"/>
                                <a:gd name="T7" fmla="*/ 1 h 134"/>
                                <a:gd name="T8" fmla="*/ 17 w 956"/>
                                <a:gd name="T9" fmla="*/ 1 h 134"/>
                                <a:gd name="T10" fmla="*/ 15 w 956"/>
                                <a:gd name="T11" fmla="*/ 1 h 134"/>
                                <a:gd name="T12" fmla="*/ 13 w 956"/>
                                <a:gd name="T13" fmla="*/ 1 h 134"/>
                                <a:gd name="T14" fmla="*/ 11 w 956"/>
                                <a:gd name="T15" fmla="*/ 1 h 134"/>
                                <a:gd name="T16" fmla="*/ 10 w 956"/>
                                <a:gd name="T17" fmla="*/ 1 h 134"/>
                                <a:gd name="T18" fmla="*/ 8 w 956"/>
                                <a:gd name="T19" fmla="*/ 2 h 134"/>
                                <a:gd name="T20" fmla="*/ 6 w 956"/>
                                <a:gd name="T21" fmla="*/ 2 h 134"/>
                                <a:gd name="T22" fmla="*/ 5 w 956"/>
                                <a:gd name="T23" fmla="*/ 3 h 134"/>
                                <a:gd name="T24" fmla="*/ 3 w 956"/>
                                <a:gd name="T25" fmla="*/ 3 h 134"/>
                                <a:gd name="T26" fmla="*/ 2 w 956"/>
                                <a:gd name="T27" fmla="*/ 3 h 134"/>
                                <a:gd name="T28" fmla="*/ 1 w 956"/>
                                <a:gd name="T29" fmla="*/ 4 h 134"/>
                                <a:gd name="T30" fmla="*/ 0 w 956"/>
                                <a:gd name="T31" fmla="*/ 5 h 134"/>
                                <a:gd name="T32" fmla="*/ 0 w 956"/>
                                <a:gd name="T33" fmla="*/ 5 h 134"/>
                                <a:gd name="T34" fmla="*/ 2 w 956"/>
                                <a:gd name="T35" fmla="*/ 5 h 134"/>
                                <a:gd name="T36" fmla="*/ 3 w 956"/>
                                <a:gd name="T37" fmla="*/ 4 h 134"/>
                                <a:gd name="T38" fmla="*/ 4 w 956"/>
                                <a:gd name="T39" fmla="*/ 4 h 134"/>
                                <a:gd name="T40" fmla="*/ 6 w 956"/>
                                <a:gd name="T41" fmla="*/ 4 h 134"/>
                                <a:gd name="T42" fmla="*/ 7 w 956"/>
                                <a:gd name="T43" fmla="*/ 3 h 134"/>
                                <a:gd name="T44" fmla="*/ 9 w 956"/>
                                <a:gd name="T45" fmla="*/ 3 h 134"/>
                                <a:gd name="T46" fmla="*/ 11 w 956"/>
                                <a:gd name="T47" fmla="*/ 3 h 134"/>
                                <a:gd name="T48" fmla="*/ 14 w 956"/>
                                <a:gd name="T49" fmla="*/ 2 h 134"/>
                                <a:gd name="T50" fmla="*/ 16 w 956"/>
                                <a:gd name="T51" fmla="*/ 3 h 134"/>
                                <a:gd name="T52" fmla="*/ 19 w 956"/>
                                <a:gd name="T53" fmla="*/ 3 h 134"/>
                                <a:gd name="T54" fmla="*/ 21 w 956"/>
                                <a:gd name="T55" fmla="*/ 3 h 134"/>
                                <a:gd name="T56" fmla="*/ 23 w 956"/>
                                <a:gd name="T57" fmla="*/ 3 h 134"/>
                                <a:gd name="T58" fmla="*/ 38 w 956"/>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34"/>
                                <a:gd name="T92" fmla="*/ 956 w 956"/>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34">
                                  <a:moveTo>
                                    <a:pt x="956" y="0"/>
                                  </a:moveTo>
                                  <a:lnTo>
                                    <a:pt x="597" y="47"/>
                                  </a:lnTo>
                                  <a:lnTo>
                                    <a:pt x="535" y="39"/>
                                  </a:lnTo>
                                  <a:lnTo>
                                    <a:pt x="480" y="35"/>
                                  </a:lnTo>
                                  <a:lnTo>
                                    <a:pt x="428" y="34"/>
                                  </a:lnTo>
                                  <a:lnTo>
                                    <a:pt x="374" y="31"/>
                                  </a:lnTo>
                                  <a:lnTo>
                                    <a:pt x="325" y="33"/>
                                  </a:lnTo>
                                  <a:lnTo>
                                    <a:pt x="281" y="35"/>
                                  </a:lnTo>
                                  <a:lnTo>
                                    <a:pt x="242" y="36"/>
                                  </a:lnTo>
                                  <a:lnTo>
                                    <a:pt x="193" y="42"/>
                                  </a:lnTo>
                                  <a:lnTo>
                                    <a:pt x="153" y="51"/>
                                  </a:lnTo>
                                  <a:lnTo>
                                    <a:pt x="114" y="63"/>
                                  </a:lnTo>
                                  <a:lnTo>
                                    <a:pt x="79" y="75"/>
                                  </a:lnTo>
                                  <a:lnTo>
                                    <a:pt x="52" y="85"/>
                                  </a:lnTo>
                                  <a:lnTo>
                                    <a:pt x="23" y="100"/>
                                  </a:lnTo>
                                  <a:lnTo>
                                    <a:pt x="0" y="118"/>
                                  </a:lnTo>
                                  <a:lnTo>
                                    <a:pt x="5" y="134"/>
                                  </a:lnTo>
                                  <a:lnTo>
                                    <a:pt x="43" y="120"/>
                                  </a:lnTo>
                                  <a:lnTo>
                                    <a:pt x="77" y="107"/>
                                  </a:lnTo>
                                  <a:lnTo>
                                    <a:pt x="110" y="96"/>
                                  </a:lnTo>
                                  <a:lnTo>
                                    <a:pt x="144" y="87"/>
                                  </a:lnTo>
                                  <a:lnTo>
                                    <a:pt x="185" y="75"/>
                                  </a:lnTo>
                                  <a:lnTo>
                                    <a:pt x="220" y="68"/>
                                  </a:lnTo>
                                  <a:lnTo>
                                    <a:pt x="271" y="63"/>
                                  </a:lnTo>
                                  <a:lnTo>
                                    <a:pt x="340" y="62"/>
                                  </a:lnTo>
                                  <a:lnTo>
                                    <a:pt x="400" y="65"/>
                                  </a:lnTo>
                                  <a:lnTo>
                                    <a:pt x="465" y="65"/>
                                  </a:lnTo>
                                  <a:lnTo>
                                    <a:pt x="514" y="68"/>
                                  </a:lnTo>
                                  <a:lnTo>
                                    <a:pt x="565" y="77"/>
                                  </a:lnTo>
                                  <a:lnTo>
                                    <a:pt x="956"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28" name="Freeform 120">
                              <a:extLst>
                                <a:ext uri="{FF2B5EF4-FFF2-40B4-BE49-F238E27FC236}">
                                  <a16:creationId xmlns:a16="http://schemas.microsoft.com/office/drawing/2014/main" id="{9B537568-2E82-45F9-A0AB-11BF41FB7A72}"/>
                                </a:ext>
                              </a:extLst>
                            </p:cNvPr>
                            <p:cNvSpPr>
                              <a:spLocks/>
                            </p:cNvSpPr>
                            <p:nvPr/>
                          </p:nvSpPr>
                          <p:spPr bwMode="auto">
                            <a:xfrm>
                              <a:off x="2029" y="1579"/>
                              <a:ext cx="191" cy="32"/>
                            </a:xfrm>
                            <a:custGeom>
                              <a:avLst/>
                              <a:gdLst>
                                <a:gd name="T0" fmla="*/ 38 w 956"/>
                                <a:gd name="T1" fmla="*/ 0 h 158"/>
                                <a:gd name="T2" fmla="*/ 24 w 956"/>
                                <a:gd name="T3" fmla="*/ 3 h 158"/>
                                <a:gd name="T4" fmla="*/ 21 w 956"/>
                                <a:gd name="T5" fmla="*/ 3 h 158"/>
                                <a:gd name="T6" fmla="*/ 19 w 956"/>
                                <a:gd name="T7" fmla="*/ 2 h 158"/>
                                <a:gd name="T8" fmla="*/ 17 w 956"/>
                                <a:gd name="T9" fmla="*/ 2 h 158"/>
                                <a:gd name="T10" fmla="*/ 15 w 956"/>
                                <a:gd name="T11" fmla="*/ 2 h 158"/>
                                <a:gd name="T12" fmla="*/ 13 w 956"/>
                                <a:gd name="T13" fmla="*/ 2 h 158"/>
                                <a:gd name="T14" fmla="*/ 11 w 956"/>
                                <a:gd name="T15" fmla="*/ 2 h 158"/>
                                <a:gd name="T16" fmla="*/ 10 w 956"/>
                                <a:gd name="T17" fmla="*/ 2 h 158"/>
                                <a:gd name="T18" fmla="*/ 8 w 956"/>
                                <a:gd name="T19" fmla="*/ 3 h 158"/>
                                <a:gd name="T20" fmla="*/ 6 w 956"/>
                                <a:gd name="T21" fmla="*/ 3 h 158"/>
                                <a:gd name="T22" fmla="*/ 5 w 956"/>
                                <a:gd name="T23" fmla="*/ 3 h 158"/>
                                <a:gd name="T24" fmla="*/ 3 w 956"/>
                                <a:gd name="T25" fmla="*/ 4 h 158"/>
                                <a:gd name="T26" fmla="*/ 2 w 956"/>
                                <a:gd name="T27" fmla="*/ 4 h 158"/>
                                <a:gd name="T28" fmla="*/ 1 w 956"/>
                                <a:gd name="T29" fmla="*/ 5 h 158"/>
                                <a:gd name="T30" fmla="*/ 0 w 956"/>
                                <a:gd name="T31" fmla="*/ 6 h 158"/>
                                <a:gd name="T32" fmla="*/ 0 w 956"/>
                                <a:gd name="T33" fmla="*/ 6 h 158"/>
                                <a:gd name="T34" fmla="*/ 2 w 956"/>
                                <a:gd name="T35" fmla="*/ 6 h 158"/>
                                <a:gd name="T36" fmla="*/ 3 w 956"/>
                                <a:gd name="T37" fmla="*/ 5 h 158"/>
                                <a:gd name="T38" fmla="*/ 4 w 956"/>
                                <a:gd name="T39" fmla="*/ 5 h 158"/>
                                <a:gd name="T40" fmla="*/ 6 w 956"/>
                                <a:gd name="T41" fmla="*/ 4 h 158"/>
                                <a:gd name="T42" fmla="*/ 7 w 956"/>
                                <a:gd name="T43" fmla="*/ 4 h 158"/>
                                <a:gd name="T44" fmla="*/ 9 w 956"/>
                                <a:gd name="T45" fmla="*/ 4 h 158"/>
                                <a:gd name="T46" fmla="*/ 11 w 956"/>
                                <a:gd name="T47" fmla="*/ 3 h 158"/>
                                <a:gd name="T48" fmla="*/ 14 w 956"/>
                                <a:gd name="T49" fmla="*/ 3 h 158"/>
                                <a:gd name="T50" fmla="*/ 16 w 956"/>
                                <a:gd name="T51" fmla="*/ 4 h 158"/>
                                <a:gd name="T52" fmla="*/ 19 w 956"/>
                                <a:gd name="T53" fmla="*/ 4 h 158"/>
                                <a:gd name="T54" fmla="*/ 21 w 956"/>
                                <a:gd name="T55" fmla="*/ 4 h 158"/>
                                <a:gd name="T56" fmla="*/ 23 w 956"/>
                                <a:gd name="T57" fmla="*/ 4 h 158"/>
                                <a:gd name="T58" fmla="*/ 38 w 956"/>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58"/>
                                <a:gd name="T92" fmla="*/ 956 w 956"/>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58">
                                  <a:moveTo>
                                    <a:pt x="956" y="0"/>
                                  </a:moveTo>
                                  <a:lnTo>
                                    <a:pt x="597" y="71"/>
                                  </a:lnTo>
                                  <a:lnTo>
                                    <a:pt x="535" y="62"/>
                                  </a:lnTo>
                                  <a:lnTo>
                                    <a:pt x="480" y="58"/>
                                  </a:lnTo>
                                  <a:lnTo>
                                    <a:pt x="428" y="56"/>
                                  </a:lnTo>
                                  <a:lnTo>
                                    <a:pt x="374" y="53"/>
                                  </a:lnTo>
                                  <a:lnTo>
                                    <a:pt x="325" y="55"/>
                                  </a:lnTo>
                                  <a:lnTo>
                                    <a:pt x="281" y="58"/>
                                  </a:lnTo>
                                  <a:lnTo>
                                    <a:pt x="242" y="59"/>
                                  </a:lnTo>
                                  <a:lnTo>
                                    <a:pt x="193" y="66"/>
                                  </a:lnTo>
                                  <a:lnTo>
                                    <a:pt x="153" y="75"/>
                                  </a:lnTo>
                                  <a:lnTo>
                                    <a:pt x="114" y="86"/>
                                  </a:lnTo>
                                  <a:lnTo>
                                    <a:pt x="79" y="98"/>
                                  </a:lnTo>
                                  <a:lnTo>
                                    <a:pt x="52" y="109"/>
                                  </a:lnTo>
                                  <a:lnTo>
                                    <a:pt x="23" y="123"/>
                                  </a:lnTo>
                                  <a:lnTo>
                                    <a:pt x="0" y="141"/>
                                  </a:lnTo>
                                  <a:lnTo>
                                    <a:pt x="5" y="158"/>
                                  </a:lnTo>
                                  <a:lnTo>
                                    <a:pt x="43" y="144"/>
                                  </a:lnTo>
                                  <a:lnTo>
                                    <a:pt x="77" y="130"/>
                                  </a:lnTo>
                                  <a:lnTo>
                                    <a:pt x="110" y="119"/>
                                  </a:lnTo>
                                  <a:lnTo>
                                    <a:pt x="144" y="111"/>
                                  </a:lnTo>
                                  <a:lnTo>
                                    <a:pt x="185" y="98"/>
                                  </a:lnTo>
                                  <a:lnTo>
                                    <a:pt x="220" y="91"/>
                                  </a:lnTo>
                                  <a:lnTo>
                                    <a:pt x="271" y="86"/>
                                  </a:lnTo>
                                  <a:lnTo>
                                    <a:pt x="340" y="85"/>
                                  </a:lnTo>
                                  <a:lnTo>
                                    <a:pt x="400" y="88"/>
                                  </a:lnTo>
                                  <a:lnTo>
                                    <a:pt x="465" y="88"/>
                                  </a:lnTo>
                                  <a:lnTo>
                                    <a:pt x="514" y="91"/>
                                  </a:lnTo>
                                  <a:lnTo>
                                    <a:pt x="565" y="100"/>
                                  </a:lnTo>
                                  <a:lnTo>
                                    <a:pt x="956" y="0"/>
                                  </a:lnTo>
                                  <a:close/>
                                </a:path>
                              </a:pathLst>
                            </a:cu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926" name="Freeform 121">
                            <a:extLst>
                              <a:ext uri="{FF2B5EF4-FFF2-40B4-BE49-F238E27FC236}">
                                <a16:creationId xmlns:a16="http://schemas.microsoft.com/office/drawing/2014/main" id="{5C762AC1-28BD-4F5D-B8BF-8CCA394B5766}"/>
                              </a:ext>
                            </a:extLst>
                          </p:cNvPr>
                          <p:cNvSpPr>
                            <a:spLocks/>
                          </p:cNvSpPr>
                          <p:nvPr/>
                        </p:nvSpPr>
                        <p:spPr bwMode="auto">
                          <a:xfrm>
                            <a:off x="2032" y="1565"/>
                            <a:ext cx="137" cy="16"/>
                          </a:xfrm>
                          <a:custGeom>
                            <a:avLst/>
                            <a:gdLst>
                              <a:gd name="T0" fmla="*/ 0 w 687"/>
                              <a:gd name="T1" fmla="*/ 3 h 78"/>
                              <a:gd name="T2" fmla="*/ 1 w 687"/>
                              <a:gd name="T3" fmla="*/ 3 h 78"/>
                              <a:gd name="T4" fmla="*/ 3 w 687"/>
                              <a:gd name="T5" fmla="*/ 2 h 78"/>
                              <a:gd name="T6" fmla="*/ 4 w 687"/>
                              <a:gd name="T7" fmla="*/ 1 h 78"/>
                              <a:gd name="T8" fmla="*/ 6 w 687"/>
                              <a:gd name="T9" fmla="*/ 1 h 78"/>
                              <a:gd name="T10" fmla="*/ 8 w 687"/>
                              <a:gd name="T11" fmla="*/ 0 h 78"/>
                              <a:gd name="T12" fmla="*/ 10 w 687"/>
                              <a:gd name="T13" fmla="*/ 0 h 78"/>
                              <a:gd name="T14" fmla="*/ 13 w 687"/>
                              <a:gd name="T15" fmla="*/ 0 h 78"/>
                              <a:gd name="T16" fmla="*/ 14 w 687"/>
                              <a:gd name="T17" fmla="*/ 0 h 78"/>
                              <a:gd name="T18" fmla="*/ 17 w 687"/>
                              <a:gd name="T19" fmla="*/ 0 h 78"/>
                              <a:gd name="T20" fmla="*/ 19 w 687"/>
                              <a:gd name="T21" fmla="*/ 0 h 78"/>
                              <a:gd name="T22" fmla="*/ 20 w 687"/>
                              <a:gd name="T23" fmla="*/ 1 h 78"/>
                              <a:gd name="T24" fmla="*/ 22 w 687"/>
                              <a:gd name="T25" fmla="*/ 1 h 78"/>
                              <a:gd name="T26" fmla="*/ 24 w 687"/>
                              <a:gd name="T27" fmla="*/ 2 h 78"/>
                              <a:gd name="T28" fmla="*/ 26 w 687"/>
                              <a:gd name="T29" fmla="*/ 2 h 78"/>
                              <a:gd name="T30" fmla="*/ 27 w 687"/>
                              <a:gd name="T31" fmla="*/ 3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7"/>
                              <a:gd name="T49" fmla="*/ 0 h 78"/>
                              <a:gd name="T50" fmla="*/ 687 w 687"/>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7" h="78">
                                <a:moveTo>
                                  <a:pt x="0" y="78"/>
                                </a:moveTo>
                                <a:lnTo>
                                  <a:pt x="32" y="62"/>
                                </a:lnTo>
                                <a:lnTo>
                                  <a:pt x="65" y="47"/>
                                </a:lnTo>
                                <a:lnTo>
                                  <a:pt x="111" y="34"/>
                                </a:lnTo>
                                <a:lnTo>
                                  <a:pt x="161" y="20"/>
                                </a:lnTo>
                                <a:lnTo>
                                  <a:pt x="212" y="10"/>
                                </a:lnTo>
                                <a:lnTo>
                                  <a:pt x="256" y="4"/>
                                </a:lnTo>
                                <a:lnTo>
                                  <a:pt x="318" y="0"/>
                                </a:lnTo>
                                <a:lnTo>
                                  <a:pt x="357" y="0"/>
                                </a:lnTo>
                                <a:lnTo>
                                  <a:pt x="414" y="3"/>
                                </a:lnTo>
                                <a:lnTo>
                                  <a:pt x="469" y="10"/>
                                </a:lnTo>
                                <a:lnTo>
                                  <a:pt x="509" y="17"/>
                                </a:lnTo>
                                <a:lnTo>
                                  <a:pt x="556" y="26"/>
                                </a:lnTo>
                                <a:lnTo>
                                  <a:pt x="601" y="38"/>
                                </a:lnTo>
                                <a:lnTo>
                                  <a:pt x="642" y="50"/>
                                </a:lnTo>
                                <a:lnTo>
                                  <a:pt x="687" y="68"/>
                                </a:lnTo>
                              </a:path>
                            </a:pathLst>
                          </a:custGeom>
                          <a:noFill/>
                          <a:ln w="4763">
                            <a:solidFill>
                              <a:srgbClr val="E00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20" name="Group 122">
                        <a:extLst>
                          <a:ext uri="{FF2B5EF4-FFF2-40B4-BE49-F238E27FC236}">
                            <a16:creationId xmlns:a16="http://schemas.microsoft.com/office/drawing/2014/main" id="{3A7FE41F-37F6-49FD-A636-B2AE0DE6EE06}"/>
                          </a:ext>
                        </a:extLst>
                      </p:cNvPr>
                      <p:cNvGrpSpPr>
                        <a:grpSpLocks/>
                      </p:cNvGrpSpPr>
                      <p:nvPr/>
                    </p:nvGrpSpPr>
                    <p:grpSpPr bwMode="auto">
                      <a:xfrm>
                        <a:off x="2012" y="1579"/>
                        <a:ext cx="21" cy="32"/>
                        <a:chOff x="2012" y="1579"/>
                        <a:chExt cx="21" cy="32"/>
                      </a:xfrm>
                    </p:grpSpPr>
                    <p:sp>
                      <p:nvSpPr>
                        <p:cNvPr id="64921" name="Freeform 123">
                          <a:extLst>
                            <a:ext uri="{FF2B5EF4-FFF2-40B4-BE49-F238E27FC236}">
                              <a16:creationId xmlns:a16="http://schemas.microsoft.com/office/drawing/2014/main" id="{ED5C2C79-824D-41BE-A3DA-1EC31CE1EEC1}"/>
                            </a:ext>
                          </a:extLst>
                        </p:cNvPr>
                        <p:cNvSpPr>
                          <a:spLocks/>
                        </p:cNvSpPr>
                        <p:nvPr/>
                      </p:nvSpPr>
                      <p:spPr bwMode="auto">
                        <a:xfrm>
                          <a:off x="2012" y="1579"/>
                          <a:ext cx="21" cy="32"/>
                        </a:xfrm>
                        <a:custGeom>
                          <a:avLst/>
                          <a:gdLst>
                            <a:gd name="T0" fmla="*/ 1 w 106"/>
                            <a:gd name="T1" fmla="*/ 0 h 160"/>
                            <a:gd name="T2" fmla="*/ 1 w 106"/>
                            <a:gd name="T3" fmla="*/ 0 h 160"/>
                            <a:gd name="T4" fmla="*/ 0 w 106"/>
                            <a:gd name="T5" fmla="*/ 1 h 160"/>
                            <a:gd name="T6" fmla="*/ 0 w 106"/>
                            <a:gd name="T7" fmla="*/ 1 h 160"/>
                            <a:gd name="T8" fmla="*/ 0 w 106"/>
                            <a:gd name="T9" fmla="*/ 2 h 160"/>
                            <a:gd name="T10" fmla="*/ 0 w 106"/>
                            <a:gd name="T11" fmla="*/ 2 h 160"/>
                            <a:gd name="T12" fmla="*/ 0 w 106"/>
                            <a:gd name="T13" fmla="*/ 3 h 160"/>
                            <a:gd name="T14" fmla="*/ 0 w 106"/>
                            <a:gd name="T15" fmla="*/ 4 h 160"/>
                            <a:gd name="T16" fmla="*/ 0 w 106"/>
                            <a:gd name="T17" fmla="*/ 4 h 160"/>
                            <a:gd name="T18" fmla="*/ 1 w 106"/>
                            <a:gd name="T19" fmla="*/ 5 h 160"/>
                            <a:gd name="T20" fmla="*/ 1 w 106"/>
                            <a:gd name="T21" fmla="*/ 5 h 160"/>
                            <a:gd name="T22" fmla="*/ 1 w 106"/>
                            <a:gd name="T23" fmla="*/ 6 h 160"/>
                            <a:gd name="T24" fmla="*/ 2 w 106"/>
                            <a:gd name="T25" fmla="*/ 6 h 160"/>
                            <a:gd name="T26" fmla="*/ 2 w 106"/>
                            <a:gd name="T27" fmla="*/ 6 h 160"/>
                            <a:gd name="T28" fmla="*/ 2 w 106"/>
                            <a:gd name="T29" fmla="*/ 6 h 160"/>
                            <a:gd name="T30" fmla="*/ 3 w 106"/>
                            <a:gd name="T31" fmla="*/ 6 h 160"/>
                            <a:gd name="T32" fmla="*/ 3 w 106"/>
                            <a:gd name="T33" fmla="*/ 6 h 160"/>
                            <a:gd name="T34" fmla="*/ 4 w 106"/>
                            <a:gd name="T35" fmla="*/ 6 h 160"/>
                            <a:gd name="T36" fmla="*/ 4 w 106"/>
                            <a:gd name="T37" fmla="*/ 6 h 160"/>
                            <a:gd name="T38" fmla="*/ 4 w 106"/>
                            <a:gd name="T39" fmla="*/ 5 h 160"/>
                            <a:gd name="T40" fmla="*/ 4 w 106"/>
                            <a:gd name="T41" fmla="*/ 5 h 160"/>
                            <a:gd name="T42" fmla="*/ 4 w 106"/>
                            <a:gd name="T43" fmla="*/ 4 h 160"/>
                            <a:gd name="T44" fmla="*/ 4 w 106"/>
                            <a:gd name="T45" fmla="*/ 3 h 160"/>
                            <a:gd name="T46" fmla="*/ 4 w 106"/>
                            <a:gd name="T47" fmla="*/ 3 h 160"/>
                            <a:gd name="T48" fmla="*/ 4 w 106"/>
                            <a:gd name="T49" fmla="*/ 2 h 160"/>
                            <a:gd name="T50" fmla="*/ 4 w 106"/>
                            <a:gd name="T51" fmla="*/ 2 h 160"/>
                            <a:gd name="T52" fmla="*/ 3 w 106"/>
                            <a:gd name="T53" fmla="*/ 1 h 160"/>
                            <a:gd name="T54" fmla="*/ 3 w 106"/>
                            <a:gd name="T55" fmla="*/ 1 h 160"/>
                            <a:gd name="T56" fmla="*/ 3 w 106"/>
                            <a:gd name="T57" fmla="*/ 1 h 160"/>
                            <a:gd name="T58" fmla="*/ 2 w 106"/>
                            <a:gd name="T59" fmla="*/ 0 h 160"/>
                            <a:gd name="T60" fmla="*/ 2 w 106"/>
                            <a:gd name="T61" fmla="*/ 0 h 160"/>
                            <a:gd name="T62" fmla="*/ 1 w 106"/>
                            <a:gd name="T63" fmla="*/ 0 h 160"/>
                            <a:gd name="T64" fmla="*/ 1 w 106"/>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60"/>
                            <a:gd name="T101" fmla="*/ 106 w 106"/>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60">
                              <a:moveTo>
                                <a:pt x="24" y="3"/>
                              </a:moveTo>
                              <a:lnTo>
                                <a:pt x="15" y="10"/>
                              </a:lnTo>
                              <a:lnTo>
                                <a:pt x="8" y="18"/>
                              </a:lnTo>
                              <a:lnTo>
                                <a:pt x="3" y="30"/>
                              </a:lnTo>
                              <a:lnTo>
                                <a:pt x="0" y="43"/>
                              </a:lnTo>
                              <a:lnTo>
                                <a:pt x="0" y="59"/>
                              </a:lnTo>
                              <a:lnTo>
                                <a:pt x="1" y="77"/>
                              </a:lnTo>
                              <a:lnTo>
                                <a:pt x="5" y="91"/>
                              </a:lnTo>
                              <a:lnTo>
                                <a:pt x="10" y="104"/>
                              </a:lnTo>
                              <a:lnTo>
                                <a:pt x="15" y="114"/>
                              </a:lnTo>
                              <a:lnTo>
                                <a:pt x="22" y="127"/>
                              </a:lnTo>
                              <a:lnTo>
                                <a:pt x="32" y="138"/>
                              </a:lnTo>
                              <a:lnTo>
                                <a:pt x="42" y="149"/>
                              </a:lnTo>
                              <a:lnTo>
                                <a:pt x="51" y="155"/>
                              </a:lnTo>
                              <a:lnTo>
                                <a:pt x="60" y="159"/>
                              </a:lnTo>
                              <a:lnTo>
                                <a:pt x="70" y="160"/>
                              </a:lnTo>
                              <a:lnTo>
                                <a:pt x="78" y="160"/>
                              </a:lnTo>
                              <a:lnTo>
                                <a:pt x="89" y="156"/>
                              </a:lnTo>
                              <a:lnTo>
                                <a:pt x="96" y="145"/>
                              </a:lnTo>
                              <a:lnTo>
                                <a:pt x="101" y="133"/>
                              </a:lnTo>
                              <a:lnTo>
                                <a:pt x="105" y="116"/>
                              </a:lnTo>
                              <a:lnTo>
                                <a:pt x="106" y="101"/>
                              </a:lnTo>
                              <a:lnTo>
                                <a:pt x="106" y="83"/>
                              </a:lnTo>
                              <a:lnTo>
                                <a:pt x="103" y="68"/>
                              </a:lnTo>
                              <a:lnTo>
                                <a:pt x="99" y="53"/>
                              </a:lnTo>
                              <a:lnTo>
                                <a:pt x="94" y="42"/>
                              </a:lnTo>
                              <a:lnTo>
                                <a:pt x="88" y="32"/>
                              </a:lnTo>
                              <a:lnTo>
                                <a:pt x="78" y="22"/>
                              </a:lnTo>
                              <a:lnTo>
                                <a:pt x="68" y="13"/>
                              </a:lnTo>
                              <a:lnTo>
                                <a:pt x="56" y="5"/>
                              </a:lnTo>
                              <a:lnTo>
                                <a:pt x="46" y="1"/>
                              </a:lnTo>
                              <a:lnTo>
                                <a:pt x="35" y="0"/>
                              </a:lnTo>
                              <a:lnTo>
                                <a:pt x="24" y="3"/>
                              </a:lnTo>
                              <a:close/>
                            </a:path>
                          </a:pathLst>
                        </a:custGeom>
                        <a:solidFill>
                          <a:srgbClr val="800080"/>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22" name="Freeform 124">
                          <a:extLst>
                            <a:ext uri="{FF2B5EF4-FFF2-40B4-BE49-F238E27FC236}">
                              <a16:creationId xmlns:a16="http://schemas.microsoft.com/office/drawing/2014/main" id="{1D69E5D2-EEFE-4210-A3C8-249DCAC2FB0A}"/>
                            </a:ext>
                          </a:extLst>
                        </p:cNvPr>
                        <p:cNvSpPr>
                          <a:spLocks/>
                        </p:cNvSpPr>
                        <p:nvPr/>
                      </p:nvSpPr>
                      <p:spPr bwMode="auto">
                        <a:xfrm>
                          <a:off x="2016" y="1584"/>
                          <a:ext cx="14" cy="21"/>
                        </a:xfrm>
                        <a:custGeom>
                          <a:avLst/>
                          <a:gdLst>
                            <a:gd name="T0" fmla="*/ 1 w 71"/>
                            <a:gd name="T1" fmla="*/ 0 h 108"/>
                            <a:gd name="T2" fmla="*/ 0 w 71"/>
                            <a:gd name="T3" fmla="*/ 0 h 108"/>
                            <a:gd name="T4" fmla="*/ 0 w 71"/>
                            <a:gd name="T5" fmla="*/ 1 h 108"/>
                            <a:gd name="T6" fmla="*/ 0 w 71"/>
                            <a:gd name="T7" fmla="*/ 1 h 108"/>
                            <a:gd name="T8" fmla="*/ 0 w 71"/>
                            <a:gd name="T9" fmla="*/ 1 h 108"/>
                            <a:gd name="T10" fmla="*/ 0 w 71"/>
                            <a:gd name="T11" fmla="*/ 2 h 108"/>
                            <a:gd name="T12" fmla="*/ 0 w 71"/>
                            <a:gd name="T13" fmla="*/ 2 h 108"/>
                            <a:gd name="T14" fmla="*/ 0 w 71"/>
                            <a:gd name="T15" fmla="*/ 2 h 108"/>
                            <a:gd name="T16" fmla="*/ 0 w 71"/>
                            <a:gd name="T17" fmla="*/ 3 h 108"/>
                            <a:gd name="T18" fmla="*/ 0 w 71"/>
                            <a:gd name="T19" fmla="*/ 3 h 108"/>
                            <a:gd name="T20" fmla="*/ 1 w 71"/>
                            <a:gd name="T21" fmla="*/ 3 h 108"/>
                            <a:gd name="T22" fmla="*/ 1 w 71"/>
                            <a:gd name="T23" fmla="*/ 4 h 108"/>
                            <a:gd name="T24" fmla="*/ 1 w 71"/>
                            <a:gd name="T25" fmla="*/ 4 h 108"/>
                            <a:gd name="T26" fmla="*/ 1 w 71"/>
                            <a:gd name="T27" fmla="*/ 4 h 108"/>
                            <a:gd name="T28" fmla="*/ 2 w 71"/>
                            <a:gd name="T29" fmla="*/ 4 h 108"/>
                            <a:gd name="T30" fmla="*/ 2 w 71"/>
                            <a:gd name="T31" fmla="*/ 4 h 108"/>
                            <a:gd name="T32" fmla="*/ 2 w 71"/>
                            <a:gd name="T33" fmla="*/ 4 h 108"/>
                            <a:gd name="T34" fmla="*/ 2 w 71"/>
                            <a:gd name="T35" fmla="*/ 4 h 108"/>
                            <a:gd name="T36" fmla="*/ 3 w 71"/>
                            <a:gd name="T37" fmla="*/ 4 h 108"/>
                            <a:gd name="T38" fmla="*/ 3 w 71"/>
                            <a:gd name="T39" fmla="*/ 4 h 108"/>
                            <a:gd name="T40" fmla="*/ 3 w 71"/>
                            <a:gd name="T41" fmla="*/ 3 h 108"/>
                            <a:gd name="T42" fmla="*/ 3 w 71"/>
                            <a:gd name="T43" fmla="*/ 3 h 108"/>
                            <a:gd name="T44" fmla="*/ 3 w 71"/>
                            <a:gd name="T45" fmla="*/ 2 h 108"/>
                            <a:gd name="T46" fmla="*/ 3 w 71"/>
                            <a:gd name="T47" fmla="*/ 2 h 108"/>
                            <a:gd name="T48" fmla="*/ 3 w 71"/>
                            <a:gd name="T49" fmla="*/ 1 h 108"/>
                            <a:gd name="T50" fmla="*/ 2 w 71"/>
                            <a:gd name="T51" fmla="*/ 1 h 108"/>
                            <a:gd name="T52" fmla="*/ 2 w 71"/>
                            <a:gd name="T53" fmla="*/ 1 h 108"/>
                            <a:gd name="T54" fmla="*/ 2 w 71"/>
                            <a:gd name="T55" fmla="*/ 1 h 108"/>
                            <a:gd name="T56" fmla="*/ 2 w 71"/>
                            <a:gd name="T57" fmla="*/ 0 h 108"/>
                            <a:gd name="T58" fmla="*/ 1 w 71"/>
                            <a:gd name="T59" fmla="*/ 0 h 108"/>
                            <a:gd name="T60" fmla="*/ 1 w 71"/>
                            <a:gd name="T61" fmla="*/ 0 h 108"/>
                            <a:gd name="T62" fmla="*/ 1 w 71"/>
                            <a:gd name="T63" fmla="*/ 0 h 108"/>
                            <a:gd name="T64" fmla="*/ 1 w 7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08"/>
                            <a:gd name="T101" fmla="*/ 71 w 7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08">
                              <a:moveTo>
                                <a:pt x="16" y="3"/>
                              </a:moveTo>
                              <a:lnTo>
                                <a:pt x="10" y="7"/>
                              </a:lnTo>
                              <a:lnTo>
                                <a:pt x="5" y="13"/>
                              </a:lnTo>
                              <a:lnTo>
                                <a:pt x="2" y="20"/>
                              </a:lnTo>
                              <a:lnTo>
                                <a:pt x="0" y="29"/>
                              </a:lnTo>
                              <a:lnTo>
                                <a:pt x="0" y="40"/>
                              </a:lnTo>
                              <a:lnTo>
                                <a:pt x="0" y="52"/>
                              </a:lnTo>
                              <a:lnTo>
                                <a:pt x="3" y="62"/>
                              </a:lnTo>
                              <a:lnTo>
                                <a:pt x="6" y="71"/>
                              </a:lnTo>
                              <a:lnTo>
                                <a:pt x="10" y="77"/>
                              </a:lnTo>
                              <a:lnTo>
                                <a:pt x="14" y="87"/>
                              </a:lnTo>
                              <a:lnTo>
                                <a:pt x="21" y="94"/>
                              </a:lnTo>
                              <a:lnTo>
                                <a:pt x="28" y="101"/>
                              </a:lnTo>
                              <a:lnTo>
                                <a:pt x="34" y="105"/>
                              </a:lnTo>
                              <a:lnTo>
                                <a:pt x="40" y="108"/>
                              </a:lnTo>
                              <a:lnTo>
                                <a:pt x="47" y="108"/>
                              </a:lnTo>
                              <a:lnTo>
                                <a:pt x="52" y="108"/>
                              </a:lnTo>
                              <a:lnTo>
                                <a:pt x="59" y="106"/>
                              </a:lnTo>
                              <a:lnTo>
                                <a:pt x="64" y="99"/>
                              </a:lnTo>
                              <a:lnTo>
                                <a:pt x="67" y="91"/>
                              </a:lnTo>
                              <a:lnTo>
                                <a:pt x="71" y="78"/>
                              </a:lnTo>
                              <a:lnTo>
                                <a:pt x="71" y="69"/>
                              </a:lnTo>
                              <a:lnTo>
                                <a:pt x="71" y="57"/>
                              </a:lnTo>
                              <a:lnTo>
                                <a:pt x="68" y="46"/>
                              </a:lnTo>
                              <a:lnTo>
                                <a:pt x="66" y="36"/>
                              </a:lnTo>
                              <a:lnTo>
                                <a:pt x="62" y="28"/>
                              </a:lnTo>
                              <a:lnTo>
                                <a:pt x="58" y="22"/>
                              </a:lnTo>
                              <a:lnTo>
                                <a:pt x="52" y="15"/>
                              </a:lnTo>
                              <a:lnTo>
                                <a:pt x="46" y="9"/>
                              </a:lnTo>
                              <a:lnTo>
                                <a:pt x="38" y="4"/>
                              </a:lnTo>
                              <a:lnTo>
                                <a:pt x="31" y="0"/>
                              </a:lnTo>
                              <a:lnTo>
                                <a:pt x="23" y="0"/>
                              </a:lnTo>
                              <a:lnTo>
                                <a:pt x="16" y="3"/>
                              </a:lnTo>
                              <a:close/>
                            </a:path>
                          </a:pathLst>
                        </a:custGeom>
                        <a:solidFill>
                          <a:srgbClr val="600060"/>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08" name="Group 125">
                      <a:extLst>
                        <a:ext uri="{FF2B5EF4-FFF2-40B4-BE49-F238E27FC236}">
                          <a16:creationId xmlns:a16="http://schemas.microsoft.com/office/drawing/2014/main" id="{7AF6B012-3203-4BD5-853B-EAB89183C8C4}"/>
                        </a:ext>
                      </a:extLst>
                    </p:cNvPr>
                    <p:cNvGrpSpPr>
                      <a:grpSpLocks/>
                    </p:cNvGrpSpPr>
                    <p:nvPr/>
                  </p:nvGrpSpPr>
                  <p:grpSpPr bwMode="auto">
                    <a:xfrm>
                      <a:off x="2072" y="1522"/>
                      <a:ext cx="112" cy="183"/>
                      <a:chOff x="2072" y="1522"/>
                      <a:chExt cx="112" cy="183"/>
                    </a:xfrm>
                  </p:grpSpPr>
                  <p:grpSp>
                    <p:nvGrpSpPr>
                      <p:cNvPr id="64909" name="Group 126">
                        <a:extLst>
                          <a:ext uri="{FF2B5EF4-FFF2-40B4-BE49-F238E27FC236}">
                            <a16:creationId xmlns:a16="http://schemas.microsoft.com/office/drawing/2014/main" id="{0951386E-A516-4446-8CEE-FE5B24EE7538}"/>
                          </a:ext>
                        </a:extLst>
                      </p:cNvPr>
                      <p:cNvGrpSpPr>
                        <a:grpSpLocks/>
                      </p:cNvGrpSpPr>
                      <p:nvPr/>
                    </p:nvGrpSpPr>
                    <p:grpSpPr bwMode="auto">
                      <a:xfrm>
                        <a:off x="2072" y="1522"/>
                        <a:ext cx="112" cy="179"/>
                        <a:chOff x="2072" y="1522"/>
                        <a:chExt cx="112" cy="179"/>
                      </a:xfrm>
                    </p:grpSpPr>
                    <p:sp>
                      <p:nvSpPr>
                        <p:cNvPr id="64913" name="Freeform 127">
                          <a:extLst>
                            <a:ext uri="{FF2B5EF4-FFF2-40B4-BE49-F238E27FC236}">
                              <a16:creationId xmlns:a16="http://schemas.microsoft.com/office/drawing/2014/main" id="{86657E0F-5261-49DB-A145-B2B1B51CF92F}"/>
                            </a:ext>
                          </a:extLst>
                        </p:cNvPr>
                        <p:cNvSpPr>
                          <a:spLocks/>
                        </p:cNvSpPr>
                        <p:nvPr/>
                      </p:nvSpPr>
                      <p:spPr bwMode="auto">
                        <a:xfrm>
                          <a:off x="2072" y="1522"/>
                          <a:ext cx="112" cy="179"/>
                        </a:xfrm>
                        <a:custGeom>
                          <a:avLst/>
                          <a:gdLst>
                            <a:gd name="T0" fmla="*/ 0 w 562"/>
                            <a:gd name="T1" fmla="*/ 20 h 898"/>
                            <a:gd name="T2" fmla="*/ 0 w 562"/>
                            <a:gd name="T3" fmla="*/ 18 h 898"/>
                            <a:gd name="T4" fmla="*/ 1 w 562"/>
                            <a:gd name="T5" fmla="*/ 16 h 898"/>
                            <a:gd name="T6" fmla="*/ 1 w 562"/>
                            <a:gd name="T7" fmla="*/ 14 h 898"/>
                            <a:gd name="T8" fmla="*/ 2 w 562"/>
                            <a:gd name="T9" fmla="*/ 12 h 898"/>
                            <a:gd name="T10" fmla="*/ 2 w 562"/>
                            <a:gd name="T11" fmla="*/ 11 h 898"/>
                            <a:gd name="T12" fmla="*/ 3 w 562"/>
                            <a:gd name="T13" fmla="*/ 9 h 898"/>
                            <a:gd name="T14" fmla="*/ 4 w 562"/>
                            <a:gd name="T15" fmla="*/ 8 h 898"/>
                            <a:gd name="T16" fmla="*/ 5 w 562"/>
                            <a:gd name="T17" fmla="*/ 7 h 898"/>
                            <a:gd name="T18" fmla="*/ 6 w 562"/>
                            <a:gd name="T19" fmla="*/ 5 h 898"/>
                            <a:gd name="T20" fmla="*/ 8 w 562"/>
                            <a:gd name="T21" fmla="*/ 4 h 898"/>
                            <a:gd name="T22" fmla="*/ 10 w 562"/>
                            <a:gd name="T23" fmla="*/ 3 h 898"/>
                            <a:gd name="T24" fmla="*/ 11 w 562"/>
                            <a:gd name="T25" fmla="*/ 2 h 898"/>
                            <a:gd name="T26" fmla="*/ 13 w 562"/>
                            <a:gd name="T27" fmla="*/ 1 h 898"/>
                            <a:gd name="T28" fmla="*/ 15 w 562"/>
                            <a:gd name="T29" fmla="*/ 1 h 898"/>
                            <a:gd name="T30" fmla="*/ 17 w 562"/>
                            <a:gd name="T31" fmla="*/ 0 h 898"/>
                            <a:gd name="T32" fmla="*/ 18 w 562"/>
                            <a:gd name="T33" fmla="*/ 0 h 898"/>
                            <a:gd name="T34" fmla="*/ 18 w 562"/>
                            <a:gd name="T35" fmla="*/ 0 h 898"/>
                            <a:gd name="T36" fmla="*/ 19 w 562"/>
                            <a:gd name="T37" fmla="*/ 0 h 898"/>
                            <a:gd name="T38" fmla="*/ 20 w 562"/>
                            <a:gd name="T39" fmla="*/ 1 h 898"/>
                            <a:gd name="T40" fmla="*/ 21 w 562"/>
                            <a:gd name="T41" fmla="*/ 2 h 898"/>
                            <a:gd name="T42" fmla="*/ 22 w 562"/>
                            <a:gd name="T43" fmla="*/ 2 h 898"/>
                            <a:gd name="T44" fmla="*/ 22 w 562"/>
                            <a:gd name="T45" fmla="*/ 3 h 898"/>
                            <a:gd name="T46" fmla="*/ 22 w 562"/>
                            <a:gd name="T47" fmla="*/ 4 h 898"/>
                            <a:gd name="T48" fmla="*/ 22 w 562"/>
                            <a:gd name="T49" fmla="*/ 5 h 898"/>
                            <a:gd name="T50" fmla="*/ 22 w 562"/>
                            <a:gd name="T51" fmla="*/ 7 h 898"/>
                            <a:gd name="T52" fmla="*/ 22 w 562"/>
                            <a:gd name="T53" fmla="*/ 7 h 898"/>
                            <a:gd name="T54" fmla="*/ 22 w 562"/>
                            <a:gd name="T55" fmla="*/ 8 h 898"/>
                            <a:gd name="T56" fmla="*/ 21 w 562"/>
                            <a:gd name="T57" fmla="*/ 8 h 898"/>
                            <a:gd name="T58" fmla="*/ 20 w 562"/>
                            <a:gd name="T59" fmla="*/ 9 h 898"/>
                            <a:gd name="T60" fmla="*/ 19 w 562"/>
                            <a:gd name="T61" fmla="*/ 9 h 898"/>
                            <a:gd name="T62" fmla="*/ 17 w 562"/>
                            <a:gd name="T63" fmla="*/ 10 h 898"/>
                            <a:gd name="T64" fmla="*/ 16 w 562"/>
                            <a:gd name="T65" fmla="*/ 11 h 898"/>
                            <a:gd name="T66" fmla="*/ 15 w 562"/>
                            <a:gd name="T67" fmla="*/ 12 h 898"/>
                            <a:gd name="T68" fmla="*/ 14 w 562"/>
                            <a:gd name="T69" fmla="*/ 13 h 898"/>
                            <a:gd name="T70" fmla="*/ 13 w 562"/>
                            <a:gd name="T71" fmla="*/ 14 h 898"/>
                            <a:gd name="T72" fmla="*/ 12 w 562"/>
                            <a:gd name="T73" fmla="*/ 15 h 898"/>
                            <a:gd name="T74" fmla="*/ 12 w 562"/>
                            <a:gd name="T75" fmla="*/ 16 h 898"/>
                            <a:gd name="T76" fmla="*/ 12 w 562"/>
                            <a:gd name="T77" fmla="*/ 18 h 898"/>
                            <a:gd name="T78" fmla="*/ 12 w 562"/>
                            <a:gd name="T79" fmla="*/ 19 h 898"/>
                            <a:gd name="T80" fmla="*/ 13 w 562"/>
                            <a:gd name="T81" fmla="*/ 21 h 898"/>
                            <a:gd name="T82" fmla="*/ 13 w 562"/>
                            <a:gd name="T83" fmla="*/ 22 h 898"/>
                            <a:gd name="T84" fmla="*/ 14 w 562"/>
                            <a:gd name="T85" fmla="*/ 24 h 898"/>
                            <a:gd name="T86" fmla="*/ 15 w 562"/>
                            <a:gd name="T87" fmla="*/ 25 h 898"/>
                            <a:gd name="T88" fmla="*/ 16 w 562"/>
                            <a:gd name="T89" fmla="*/ 27 h 898"/>
                            <a:gd name="T90" fmla="*/ 17 w 562"/>
                            <a:gd name="T91" fmla="*/ 28 h 898"/>
                            <a:gd name="T92" fmla="*/ 17 w 562"/>
                            <a:gd name="T93" fmla="*/ 29 h 898"/>
                            <a:gd name="T94" fmla="*/ 8 w 562"/>
                            <a:gd name="T95" fmla="*/ 36 h 898"/>
                            <a:gd name="T96" fmla="*/ 7 w 562"/>
                            <a:gd name="T97" fmla="*/ 34 h 898"/>
                            <a:gd name="T98" fmla="*/ 6 w 562"/>
                            <a:gd name="T99" fmla="*/ 33 h 898"/>
                            <a:gd name="T100" fmla="*/ 4 w 562"/>
                            <a:gd name="T101" fmla="*/ 31 h 898"/>
                            <a:gd name="T102" fmla="*/ 3 w 562"/>
                            <a:gd name="T103" fmla="*/ 29 h 898"/>
                            <a:gd name="T104" fmla="*/ 2 w 562"/>
                            <a:gd name="T105" fmla="*/ 27 h 898"/>
                            <a:gd name="T106" fmla="*/ 1 w 562"/>
                            <a:gd name="T107" fmla="*/ 26 h 898"/>
                            <a:gd name="T108" fmla="*/ 1 w 562"/>
                            <a:gd name="T109" fmla="*/ 24 h 898"/>
                            <a:gd name="T110" fmla="*/ 0 w 562"/>
                            <a:gd name="T111" fmla="*/ 22 h 898"/>
                            <a:gd name="T112" fmla="*/ 0 w 562"/>
                            <a:gd name="T113" fmla="*/ 20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898"/>
                            <a:gd name="T173" fmla="*/ 562 w 562"/>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898">
                              <a:moveTo>
                                <a:pt x="0" y="500"/>
                              </a:moveTo>
                              <a:lnTo>
                                <a:pt x="3" y="451"/>
                              </a:lnTo>
                              <a:lnTo>
                                <a:pt x="13" y="398"/>
                              </a:lnTo>
                              <a:lnTo>
                                <a:pt x="25" y="352"/>
                              </a:lnTo>
                              <a:lnTo>
                                <a:pt x="38" y="305"/>
                              </a:lnTo>
                              <a:lnTo>
                                <a:pt x="53" y="267"/>
                              </a:lnTo>
                              <a:lnTo>
                                <a:pt x="74" y="230"/>
                              </a:lnTo>
                              <a:lnTo>
                                <a:pt x="98" y="199"/>
                              </a:lnTo>
                              <a:lnTo>
                                <a:pt x="127" y="167"/>
                              </a:lnTo>
                              <a:lnTo>
                                <a:pt x="162" y="134"/>
                              </a:lnTo>
                              <a:lnTo>
                                <a:pt x="202" y="103"/>
                              </a:lnTo>
                              <a:lnTo>
                                <a:pt x="245" y="74"/>
                              </a:lnTo>
                              <a:lnTo>
                                <a:pt x="287" y="49"/>
                              </a:lnTo>
                              <a:lnTo>
                                <a:pt x="334" y="29"/>
                              </a:lnTo>
                              <a:lnTo>
                                <a:pt x="376" y="15"/>
                              </a:lnTo>
                              <a:lnTo>
                                <a:pt x="416" y="5"/>
                              </a:lnTo>
                              <a:lnTo>
                                <a:pt x="448" y="0"/>
                              </a:lnTo>
                              <a:lnTo>
                                <a:pt x="463" y="3"/>
                              </a:lnTo>
                              <a:lnTo>
                                <a:pt x="481" y="11"/>
                              </a:lnTo>
                              <a:lnTo>
                                <a:pt x="503" y="24"/>
                              </a:lnTo>
                              <a:lnTo>
                                <a:pt x="527" y="43"/>
                              </a:lnTo>
                              <a:lnTo>
                                <a:pt x="540" y="61"/>
                              </a:lnTo>
                              <a:lnTo>
                                <a:pt x="551" y="82"/>
                              </a:lnTo>
                              <a:lnTo>
                                <a:pt x="559" y="104"/>
                              </a:lnTo>
                              <a:lnTo>
                                <a:pt x="562" y="137"/>
                              </a:lnTo>
                              <a:lnTo>
                                <a:pt x="559" y="167"/>
                              </a:lnTo>
                              <a:lnTo>
                                <a:pt x="551" y="186"/>
                              </a:lnTo>
                              <a:lnTo>
                                <a:pt x="540" y="199"/>
                              </a:lnTo>
                              <a:lnTo>
                                <a:pt x="524" y="208"/>
                              </a:lnTo>
                              <a:lnTo>
                                <a:pt x="496" y="219"/>
                              </a:lnTo>
                              <a:lnTo>
                                <a:pt x="467" y="230"/>
                              </a:lnTo>
                              <a:lnTo>
                                <a:pt x="437" y="244"/>
                              </a:lnTo>
                              <a:lnTo>
                                <a:pt x="401" y="265"/>
                              </a:lnTo>
                              <a:lnTo>
                                <a:pt x="364" y="295"/>
                              </a:lnTo>
                              <a:lnTo>
                                <a:pt x="342" y="320"/>
                              </a:lnTo>
                              <a:lnTo>
                                <a:pt x="323" y="347"/>
                              </a:lnTo>
                              <a:lnTo>
                                <a:pt x="309" y="378"/>
                              </a:lnTo>
                              <a:lnTo>
                                <a:pt x="299" y="413"/>
                              </a:lnTo>
                              <a:lnTo>
                                <a:pt x="297" y="448"/>
                              </a:lnTo>
                              <a:lnTo>
                                <a:pt x="305" y="488"/>
                              </a:lnTo>
                              <a:lnTo>
                                <a:pt x="314" y="525"/>
                              </a:lnTo>
                              <a:lnTo>
                                <a:pt x="326" y="556"/>
                              </a:lnTo>
                              <a:lnTo>
                                <a:pt x="348" y="592"/>
                              </a:lnTo>
                              <a:lnTo>
                                <a:pt x="376" y="633"/>
                              </a:lnTo>
                              <a:lnTo>
                                <a:pt x="406" y="668"/>
                              </a:lnTo>
                              <a:lnTo>
                                <a:pt x="427" y="698"/>
                              </a:lnTo>
                              <a:lnTo>
                                <a:pt x="439" y="729"/>
                              </a:lnTo>
                              <a:lnTo>
                                <a:pt x="207" y="898"/>
                              </a:lnTo>
                              <a:lnTo>
                                <a:pt x="168" y="866"/>
                              </a:lnTo>
                              <a:lnTo>
                                <a:pt x="138" y="827"/>
                              </a:lnTo>
                              <a:lnTo>
                                <a:pt x="109" y="787"/>
                              </a:lnTo>
                              <a:lnTo>
                                <a:pt x="78" y="738"/>
                              </a:lnTo>
                              <a:lnTo>
                                <a:pt x="50" y="687"/>
                              </a:lnTo>
                              <a:lnTo>
                                <a:pt x="31" y="648"/>
                              </a:lnTo>
                              <a:lnTo>
                                <a:pt x="16" y="602"/>
                              </a:lnTo>
                              <a:lnTo>
                                <a:pt x="4" y="549"/>
                              </a:lnTo>
                              <a:lnTo>
                                <a:pt x="0" y="50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914" name="Group 128">
                          <a:extLst>
                            <a:ext uri="{FF2B5EF4-FFF2-40B4-BE49-F238E27FC236}">
                              <a16:creationId xmlns:a16="http://schemas.microsoft.com/office/drawing/2014/main" id="{5232C42F-547A-4381-9E7F-4BFDC09737BC}"/>
                            </a:ext>
                          </a:extLst>
                        </p:cNvPr>
                        <p:cNvGrpSpPr>
                          <a:grpSpLocks/>
                        </p:cNvGrpSpPr>
                        <p:nvPr/>
                      </p:nvGrpSpPr>
                      <p:grpSpPr bwMode="auto">
                        <a:xfrm>
                          <a:off x="2072" y="1522"/>
                          <a:ext cx="112" cy="179"/>
                          <a:chOff x="2072" y="1522"/>
                          <a:chExt cx="112" cy="179"/>
                        </a:xfrm>
                      </p:grpSpPr>
                      <p:sp>
                        <p:nvSpPr>
                          <p:cNvPr id="64915" name="Freeform 129">
                            <a:extLst>
                              <a:ext uri="{FF2B5EF4-FFF2-40B4-BE49-F238E27FC236}">
                                <a16:creationId xmlns:a16="http://schemas.microsoft.com/office/drawing/2014/main" id="{0F2A45A2-F861-4164-9A77-5BEB9DC8DE48}"/>
                              </a:ext>
                            </a:extLst>
                          </p:cNvPr>
                          <p:cNvSpPr>
                            <a:spLocks/>
                          </p:cNvSpPr>
                          <p:nvPr/>
                        </p:nvSpPr>
                        <p:spPr bwMode="auto">
                          <a:xfrm>
                            <a:off x="2092" y="1535"/>
                            <a:ext cx="83" cy="140"/>
                          </a:xfrm>
                          <a:custGeom>
                            <a:avLst/>
                            <a:gdLst>
                              <a:gd name="T0" fmla="*/ 5 w 417"/>
                              <a:gd name="T1" fmla="*/ 28 h 703"/>
                              <a:gd name="T2" fmla="*/ 4 w 417"/>
                              <a:gd name="T3" fmla="*/ 26 h 703"/>
                              <a:gd name="T4" fmla="*/ 3 w 417"/>
                              <a:gd name="T5" fmla="*/ 25 h 703"/>
                              <a:gd name="T6" fmla="*/ 2 w 417"/>
                              <a:gd name="T7" fmla="*/ 24 h 703"/>
                              <a:gd name="T8" fmla="*/ 2 w 417"/>
                              <a:gd name="T9" fmla="*/ 23 h 703"/>
                              <a:gd name="T10" fmla="*/ 1 w 417"/>
                              <a:gd name="T11" fmla="*/ 22 h 703"/>
                              <a:gd name="T12" fmla="*/ 1 w 417"/>
                              <a:gd name="T13" fmla="*/ 20 h 703"/>
                              <a:gd name="T14" fmla="*/ 1 w 417"/>
                              <a:gd name="T15" fmla="*/ 19 h 703"/>
                              <a:gd name="T16" fmla="*/ 0 w 417"/>
                              <a:gd name="T17" fmla="*/ 18 h 703"/>
                              <a:gd name="T18" fmla="*/ 0 w 417"/>
                              <a:gd name="T19" fmla="*/ 17 h 703"/>
                              <a:gd name="T20" fmla="*/ 0 w 417"/>
                              <a:gd name="T21" fmla="*/ 16 h 703"/>
                              <a:gd name="T22" fmla="*/ 0 w 417"/>
                              <a:gd name="T23" fmla="*/ 15 h 703"/>
                              <a:gd name="T24" fmla="*/ 0 w 417"/>
                              <a:gd name="T25" fmla="*/ 14 h 703"/>
                              <a:gd name="T26" fmla="*/ 0 w 417"/>
                              <a:gd name="T27" fmla="*/ 13 h 703"/>
                              <a:gd name="T28" fmla="*/ 1 w 417"/>
                              <a:gd name="T29" fmla="*/ 12 h 703"/>
                              <a:gd name="T30" fmla="*/ 1 w 417"/>
                              <a:gd name="T31" fmla="*/ 11 h 703"/>
                              <a:gd name="T32" fmla="*/ 2 w 417"/>
                              <a:gd name="T33" fmla="*/ 10 h 703"/>
                              <a:gd name="T34" fmla="*/ 2 w 417"/>
                              <a:gd name="T35" fmla="*/ 9 h 703"/>
                              <a:gd name="T36" fmla="*/ 3 w 417"/>
                              <a:gd name="T37" fmla="*/ 8 h 703"/>
                              <a:gd name="T38" fmla="*/ 4 w 417"/>
                              <a:gd name="T39" fmla="*/ 7 h 703"/>
                              <a:gd name="T40" fmla="*/ 4 w 417"/>
                              <a:gd name="T41" fmla="*/ 6 h 703"/>
                              <a:gd name="T42" fmla="*/ 5 w 417"/>
                              <a:gd name="T43" fmla="*/ 5 h 703"/>
                              <a:gd name="T44" fmla="*/ 6 w 417"/>
                              <a:gd name="T45" fmla="*/ 4 h 703"/>
                              <a:gd name="T46" fmla="*/ 7 w 417"/>
                              <a:gd name="T47" fmla="*/ 4 h 703"/>
                              <a:gd name="T48" fmla="*/ 9 w 417"/>
                              <a:gd name="T49" fmla="*/ 3 h 703"/>
                              <a:gd name="T50" fmla="*/ 10 w 417"/>
                              <a:gd name="T51" fmla="*/ 2 h 703"/>
                              <a:gd name="T52" fmla="*/ 12 w 417"/>
                              <a:gd name="T53" fmla="*/ 1 h 703"/>
                              <a:gd name="T54" fmla="*/ 14 w 417"/>
                              <a:gd name="T55" fmla="*/ 1 h 703"/>
                              <a:gd name="T56" fmla="*/ 15 w 417"/>
                              <a:gd name="T57" fmla="*/ 0 h 703"/>
                              <a:gd name="T58" fmla="*/ 17 w 417"/>
                              <a:gd name="T59" fmla="*/ 0 h 7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703"/>
                              <a:gd name="T92" fmla="*/ 417 w 417"/>
                              <a:gd name="T93" fmla="*/ 703 h 7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703">
                                <a:moveTo>
                                  <a:pt x="124" y="703"/>
                                </a:moveTo>
                                <a:lnTo>
                                  <a:pt x="97" y="668"/>
                                </a:lnTo>
                                <a:lnTo>
                                  <a:pt x="75" y="637"/>
                                </a:lnTo>
                                <a:lnTo>
                                  <a:pt x="58" y="606"/>
                                </a:lnTo>
                                <a:lnTo>
                                  <a:pt x="43" y="573"/>
                                </a:lnTo>
                                <a:lnTo>
                                  <a:pt x="32" y="540"/>
                                </a:lnTo>
                                <a:lnTo>
                                  <a:pt x="23" y="508"/>
                                </a:lnTo>
                                <a:lnTo>
                                  <a:pt x="15" y="480"/>
                                </a:lnTo>
                                <a:lnTo>
                                  <a:pt x="9" y="452"/>
                                </a:lnTo>
                                <a:lnTo>
                                  <a:pt x="5" y="421"/>
                                </a:lnTo>
                                <a:lnTo>
                                  <a:pt x="2" y="398"/>
                                </a:lnTo>
                                <a:lnTo>
                                  <a:pt x="0" y="378"/>
                                </a:lnTo>
                                <a:lnTo>
                                  <a:pt x="2" y="358"/>
                                </a:lnTo>
                                <a:lnTo>
                                  <a:pt x="10" y="329"/>
                                </a:lnTo>
                                <a:lnTo>
                                  <a:pt x="18" y="299"/>
                                </a:lnTo>
                                <a:lnTo>
                                  <a:pt x="29" y="269"/>
                                </a:lnTo>
                                <a:lnTo>
                                  <a:pt x="42" y="242"/>
                                </a:lnTo>
                                <a:lnTo>
                                  <a:pt x="55" y="217"/>
                                </a:lnTo>
                                <a:lnTo>
                                  <a:pt x="71" y="191"/>
                                </a:lnTo>
                                <a:lnTo>
                                  <a:pt x="88" y="168"/>
                                </a:lnTo>
                                <a:lnTo>
                                  <a:pt x="106" y="148"/>
                                </a:lnTo>
                                <a:lnTo>
                                  <a:pt x="124" y="132"/>
                                </a:lnTo>
                                <a:lnTo>
                                  <a:pt x="156" y="108"/>
                                </a:lnTo>
                                <a:lnTo>
                                  <a:pt x="184" y="91"/>
                                </a:lnTo>
                                <a:lnTo>
                                  <a:pt x="219" y="69"/>
                                </a:lnTo>
                                <a:lnTo>
                                  <a:pt x="255" y="51"/>
                                </a:lnTo>
                                <a:lnTo>
                                  <a:pt x="301" y="31"/>
                                </a:lnTo>
                                <a:lnTo>
                                  <a:pt x="342" y="19"/>
                                </a:lnTo>
                                <a:lnTo>
                                  <a:pt x="382" y="9"/>
                                </a:lnTo>
                                <a:lnTo>
                                  <a:pt x="417" y="0"/>
                                </a:lnTo>
                              </a:path>
                            </a:pathLst>
                          </a:custGeom>
                          <a:noFill/>
                          <a:ln w="4763">
                            <a:solidFill>
                              <a:srgbClr val="FF4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16" name="Freeform 130">
                            <a:extLst>
                              <a:ext uri="{FF2B5EF4-FFF2-40B4-BE49-F238E27FC236}">
                                <a16:creationId xmlns:a16="http://schemas.microsoft.com/office/drawing/2014/main" id="{B6AE614C-2848-49AD-BE55-65ED9D3D0B56}"/>
                              </a:ext>
                            </a:extLst>
                          </p:cNvPr>
                          <p:cNvSpPr>
                            <a:spLocks/>
                          </p:cNvSpPr>
                          <p:nvPr/>
                        </p:nvSpPr>
                        <p:spPr bwMode="auto">
                          <a:xfrm>
                            <a:off x="2113" y="1550"/>
                            <a:ext cx="71" cy="117"/>
                          </a:xfrm>
                          <a:custGeom>
                            <a:avLst/>
                            <a:gdLst>
                              <a:gd name="T0" fmla="*/ 0 w 356"/>
                              <a:gd name="T1" fmla="*/ 14 h 585"/>
                              <a:gd name="T2" fmla="*/ 0 w 356"/>
                              <a:gd name="T3" fmla="*/ 13 h 585"/>
                              <a:gd name="T4" fmla="*/ 0 w 356"/>
                              <a:gd name="T5" fmla="*/ 12 h 585"/>
                              <a:gd name="T6" fmla="*/ 0 w 356"/>
                              <a:gd name="T7" fmla="*/ 10 h 585"/>
                              <a:gd name="T8" fmla="*/ 0 w 356"/>
                              <a:gd name="T9" fmla="*/ 9 h 585"/>
                              <a:gd name="T10" fmla="*/ 1 w 356"/>
                              <a:gd name="T11" fmla="*/ 8 h 585"/>
                              <a:gd name="T12" fmla="*/ 1 w 356"/>
                              <a:gd name="T13" fmla="*/ 7 h 585"/>
                              <a:gd name="T14" fmla="*/ 2 w 356"/>
                              <a:gd name="T15" fmla="*/ 6 h 585"/>
                              <a:gd name="T16" fmla="*/ 2 w 356"/>
                              <a:gd name="T17" fmla="*/ 5 h 585"/>
                              <a:gd name="T18" fmla="*/ 3 w 356"/>
                              <a:gd name="T19" fmla="*/ 4 h 585"/>
                              <a:gd name="T20" fmla="*/ 4 w 356"/>
                              <a:gd name="T21" fmla="*/ 4 h 585"/>
                              <a:gd name="T22" fmla="*/ 5 w 356"/>
                              <a:gd name="T23" fmla="*/ 3 h 585"/>
                              <a:gd name="T24" fmla="*/ 6 w 356"/>
                              <a:gd name="T25" fmla="*/ 2 h 585"/>
                              <a:gd name="T26" fmla="*/ 7 w 356"/>
                              <a:gd name="T27" fmla="*/ 2 h 585"/>
                              <a:gd name="T28" fmla="*/ 8 w 356"/>
                              <a:gd name="T29" fmla="*/ 1 h 585"/>
                              <a:gd name="T30" fmla="*/ 9 w 356"/>
                              <a:gd name="T31" fmla="*/ 1 h 585"/>
                              <a:gd name="T32" fmla="*/ 10 w 356"/>
                              <a:gd name="T33" fmla="*/ 1 h 585"/>
                              <a:gd name="T34" fmla="*/ 11 w 356"/>
                              <a:gd name="T35" fmla="*/ 0 h 585"/>
                              <a:gd name="T36" fmla="*/ 12 w 356"/>
                              <a:gd name="T37" fmla="*/ 0 h 585"/>
                              <a:gd name="T38" fmla="*/ 13 w 356"/>
                              <a:gd name="T39" fmla="*/ 0 h 585"/>
                              <a:gd name="T40" fmla="*/ 14 w 356"/>
                              <a:gd name="T41" fmla="*/ 0 h 585"/>
                              <a:gd name="T42" fmla="*/ 14 w 356"/>
                              <a:gd name="T43" fmla="*/ 0 h 585"/>
                              <a:gd name="T44" fmla="*/ 14 w 356"/>
                              <a:gd name="T45" fmla="*/ 1 h 585"/>
                              <a:gd name="T46" fmla="*/ 14 w 356"/>
                              <a:gd name="T47" fmla="*/ 1 h 585"/>
                              <a:gd name="T48" fmla="*/ 14 w 356"/>
                              <a:gd name="T49" fmla="*/ 1 h 585"/>
                              <a:gd name="T50" fmla="*/ 13 w 356"/>
                              <a:gd name="T51" fmla="*/ 1 h 585"/>
                              <a:gd name="T52" fmla="*/ 12 w 356"/>
                              <a:gd name="T53" fmla="*/ 2 h 585"/>
                              <a:gd name="T54" fmla="*/ 11 w 356"/>
                              <a:gd name="T55" fmla="*/ 2 h 585"/>
                              <a:gd name="T56" fmla="*/ 10 w 356"/>
                              <a:gd name="T57" fmla="*/ 3 h 585"/>
                              <a:gd name="T58" fmla="*/ 9 w 356"/>
                              <a:gd name="T59" fmla="*/ 3 h 585"/>
                              <a:gd name="T60" fmla="*/ 7 w 356"/>
                              <a:gd name="T61" fmla="*/ 4 h 585"/>
                              <a:gd name="T62" fmla="*/ 6 w 356"/>
                              <a:gd name="T63" fmla="*/ 5 h 585"/>
                              <a:gd name="T64" fmla="*/ 5 w 356"/>
                              <a:gd name="T65" fmla="*/ 6 h 585"/>
                              <a:gd name="T66" fmla="*/ 4 w 356"/>
                              <a:gd name="T67" fmla="*/ 7 h 585"/>
                              <a:gd name="T68" fmla="*/ 3 w 356"/>
                              <a:gd name="T69" fmla="*/ 8 h 585"/>
                              <a:gd name="T70" fmla="*/ 2 w 356"/>
                              <a:gd name="T71" fmla="*/ 9 h 585"/>
                              <a:gd name="T72" fmla="*/ 2 w 356"/>
                              <a:gd name="T73" fmla="*/ 10 h 585"/>
                              <a:gd name="T74" fmla="*/ 2 w 356"/>
                              <a:gd name="T75" fmla="*/ 12 h 585"/>
                              <a:gd name="T76" fmla="*/ 2 w 356"/>
                              <a:gd name="T77" fmla="*/ 13 h 585"/>
                              <a:gd name="T78" fmla="*/ 3 w 356"/>
                              <a:gd name="T79" fmla="*/ 15 h 585"/>
                              <a:gd name="T80" fmla="*/ 3 w 356"/>
                              <a:gd name="T81" fmla="*/ 16 h 585"/>
                              <a:gd name="T82" fmla="*/ 4 w 356"/>
                              <a:gd name="T83" fmla="*/ 18 h 585"/>
                              <a:gd name="T84" fmla="*/ 5 w 356"/>
                              <a:gd name="T85" fmla="*/ 19 h 585"/>
                              <a:gd name="T86" fmla="*/ 6 w 356"/>
                              <a:gd name="T87" fmla="*/ 21 h 585"/>
                              <a:gd name="T88" fmla="*/ 7 w 356"/>
                              <a:gd name="T89" fmla="*/ 22 h 585"/>
                              <a:gd name="T90" fmla="*/ 8 w 356"/>
                              <a:gd name="T91" fmla="*/ 23 h 585"/>
                              <a:gd name="T92" fmla="*/ 7 w 356"/>
                              <a:gd name="T93" fmla="*/ 23 h 585"/>
                              <a:gd name="T94" fmla="*/ 6 w 356"/>
                              <a:gd name="T95" fmla="*/ 23 h 585"/>
                              <a:gd name="T96" fmla="*/ 5 w 356"/>
                              <a:gd name="T97" fmla="*/ 22 h 585"/>
                              <a:gd name="T98" fmla="*/ 4 w 356"/>
                              <a:gd name="T99" fmla="*/ 21 h 585"/>
                              <a:gd name="T100" fmla="*/ 4 w 356"/>
                              <a:gd name="T101" fmla="*/ 21 h 585"/>
                              <a:gd name="T102" fmla="*/ 3 w 356"/>
                              <a:gd name="T103" fmla="*/ 19 h 585"/>
                              <a:gd name="T104" fmla="*/ 2 w 356"/>
                              <a:gd name="T105" fmla="*/ 18 h 585"/>
                              <a:gd name="T106" fmla="*/ 1 w 356"/>
                              <a:gd name="T107" fmla="*/ 17 h 585"/>
                              <a:gd name="T108" fmla="*/ 1 w 356"/>
                              <a:gd name="T109" fmla="*/ 16 h 585"/>
                              <a:gd name="T110" fmla="*/ 1 w 356"/>
                              <a:gd name="T111" fmla="*/ 15 h 585"/>
                              <a:gd name="T112" fmla="*/ 0 w 356"/>
                              <a:gd name="T113" fmla="*/ 14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6"/>
                              <a:gd name="T172" fmla="*/ 0 h 585"/>
                              <a:gd name="T173" fmla="*/ 356 w 356"/>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6" h="585">
                                <a:moveTo>
                                  <a:pt x="6" y="348"/>
                                </a:moveTo>
                                <a:lnTo>
                                  <a:pt x="2" y="319"/>
                                </a:lnTo>
                                <a:lnTo>
                                  <a:pt x="0" y="288"/>
                                </a:lnTo>
                                <a:lnTo>
                                  <a:pt x="2" y="254"/>
                                </a:lnTo>
                                <a:lnTo>
                                  <a:pt x="6" y="229"/>
                                </a:lnTo>
                                <a:lnTo>
                                  <a:pt x="13" y="204"/>
                                </a:lnTo>
                                <a:lnTo>
                                  <a:pt x="24" y="174"/>
                                </a:lnTo>
                                <a:lnTo>
                                  <a:pt x="43" y="146"/>
                                </a:lnTo>
                                <a:lnTo>
                                  <a:pt x="60" y="123"/>
                                </a:lnTo>
                                <a:lnTo>
                                  <a:pt x="78" y="108"/>
                                </a:lnTo>
                                <a:lnTo>
                                  <a:pt x="98" y="89"/>
                                </a:lnTo>
                                <a:lnTo>
                                  <a:pt x="119" y="73"/>
                                </a:lnTo>
                                <a:lnTo>
                                  <a:pt x="145" y="58"/>
                                </a:lnTo>
                                <a:lnTo>
                                  <a:pt x="172" y="42"/>
                                </a:lnTo>
                                <a:lnTo>
                                  <a:pt x="196" y="31"/>
                                </a:lnTo>
                                <a:lnTo>
                                  <a:pt x="221" y="21"/>
                                </a:lnTo>
                                <a:lnTo>
                                  <a:pt x="244" y="14"/>
                                </a:lnTo>
                                <a:lnTo>
                                  <a:pt x="268" y="7"/>
                                </a:lnTo>
                                <a:lnTo>
                                  <a:pt x="297" y="2"/>
                                </a:lnTo>
                                <a:lnTo>
                                  <a:pt x="324" y="1"/>
                                </a:lnTo>
                                <a:lnTo>
                                  <a:pt x="342" y="0"/>
                                </a:lnTo>
                                <a:lnTo>
                                  <a:pt x="356" y="1"/>
                                </a:lnTo>
                                <a:lnTo>
                                  <a:pt x="355" y="17"/>
                                </a:lnTo>
                                <a:lnTo>
                                  <a:pt x="353" y="30"/>
                                </a:lnTo>
                                <a:lnTo>
                                  <a:pt x="339" y="32"/>
                                </a:lnTo>
                                <a:lnTo>
                                  <a:pt x="319" y="37"/>
                                </a:lnTo>
                                <a:lnTo>
                                  <a:pt x="296" y="44"/>
                                </a:lnTo>
                                <a:lnTo>
                                  <a:pt x="270" y="55"/>
                                </a:lnTo>
                                <a:lnTo>
                                  <a:pt x="244" y="66"/>
                                </a:lnTo>
                                <a:lnTo>
                                  <a:pt x="216" y="78"/>
                                </a:lnTo>
                                <a:lnTo>
                                  <a:pt x="187" y="91"/>
                                </a:lnTo>
                                <a:lnTo>
                                  <a:pt x="150" y="113"/>
                                </a:lnTo>
                                <a:lnTo>
                                  <a:pt x="113" y="143"/>
                                </a:lnTo>
                                <a:lnTo>
                                  <a:pt x="91" y="166"/>
                                </a:lnTo>
                                <a:lnTo>
                                  <a:pt x="73" y="194"/>
                                </a:lnTo>
                                <a:lnTo>
                                  <a:pt x="59" y="225"/>
                                </a:lnTo>
                                <a:lnTo>
                                  <a:pt x="49" y="260"/>
                                </a:lnTo>
                                <a:lnTo>
                                  <a:pt x="47" y="295"/>
                                </a:lnTo>
                                <a:lnTo>
                                  <a:pt x="55" y="335"/>
                                </a:lnTo>
                                <a:lnTo>
                                  <a:pt x="64" y="371"/>
                                </a:lnTo>
                                <a:lnTo>
                                  <a:pt x="76" y="402"/>
                                </a:lnTo>
                                <a:lnTo>
                                  <a:pt x="97" y="438"/>
                                </a:lnTo>
                                <a:lnTo>
                                  <a:pt x="125" y="478"/>
                                </a:lnTo>
                                <a:lnTo>
                                  <a:pt x="155" y="514"/>
                                </a:lnTo>
                                <a:lnTo>
                                  <a:pt x="177" y="545"/>
                                </a:lnTo>
                                <a:lnTo>
                                  <a:pt x="198" y="579"/>
                                </a:lnTo>
                                <a:lnTo>
                                  <a:pt x="165" y="585"/>
                                </a:lnTo>
                                <a:lnTo>
                                  <a:pt x="148" y="570"/>
                                </a:lnTo>
                                <a:lnTo>
                                  <a:pt x="130" y="553"/>
                                </a:lnTo>
                                <a:lnTo>
                                  <a:pt x="108" y="535"/>
                                </a:lnTo>
                                <a:lnTo>
                                  <a:pt x="89" y="513"/>
                                </a:lnTo>
                                <a:lnTo>
                                  <a:pt x="67" y="483"/>
                                </a:lnTo>
                                <a:lnTo>
                                  <a:pt x="49" y="454"/>
                                </a:lnTo>
                                <a:lnTo>
                                  <a:pt x="31" y="424"/>
                                </a:lnTo>
                                <a:lnTo>
                                  <a:pt x="19" y="395"/>
                                </a:lnTo>
                                <a:lnTo>
                                  <a:pt x="13" y="376"/>
                                </a:lnTo>
                                <a:lnTo>
                                  <a:pt x="6" y="348"/>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17" name="Freeform 131">
                            <a:extLst>
                              <a:ext uri="{FF2B5EF4-FFF2-40B4-BE49-F238E27FC236}">
                                <a16:creationId xmlns:a16="http://schemas.microsoft.com/office/drawing/2014/main" id="{A66F62AC-4C62-44B3-A95E-F32C20BA5665}"/>
                              </a:ext>
                            </a:extLst>
                          </p:cNvPr>
                          <p:cNvSpPr>
                            <a:spLocks/>
                          </p:cNvSpPr>
                          <p:nvPr/>
                        </p:nvSpPr>
                        <p:spPr bwMode="auto">
                          <a:xfrm>
                            <a:off x="2122" y="1555"/>
                            <a:ext cx="62" cy="113"/>
                          </a:xfrm>
                          <a:custGeom>
                            <a:avLst/>
                            <a:gdLst>
                              <a:gd name="T0" fmla="*/ 0 w 308"/>
                              <a:gd name="T1" fmla="*/ 13 h 566"/>
                              <a:gd name="T2" fmla="*/ 0 w 308"/>
                              <a:gd name="T3" fmla="*/ 12 h 566"/>
                              <a:gd name="T4" fmla="*/ 0 w 308"/>
                              <a:gd name="T5" fmla="*/ 11 h 566"/>
                              <a:gd name="T6" fmla="*/ 0 w 308"/>
                              <a:gd name="T7" fmla="*/ 10 h 566"/>
                              <a:gd name="T8" fmla="*/ 0 w 308"/>
                              <a:gd name="T9" fmla="*/ 9 h 566"/>
                              <a:gd name="T10" fmla="*/ 1 w 308"/>
                              <a:gd name="T11" fmla="*/ 8 h 566"/>
                              <a:gd name="T12" fmla="*/ 1 w 308"/>
                              <a:gd name="T13" fmla="*/ 7 h 566"/>
                              <a:gd name="T14" fmla="*/ 2 w 308"/>
                              <a:gd name="T15" fmla="*/ 5 h 566"/>
                              <a:gd name="T16" fmla="*/ 2 w 308"/>
                              <a:gd name="T17" fmla="*/ 5 h 566"/>
                              <a:gd name="T18" fmla="*/ 3 w 308"/>
                              <a:gd name="T19" fmla="*/ 4 h 566"/>
                              <a:gd name="T20" fmla="*/ 4 w 308"/>
                              <a:gd name="T21" fmla="*/ 3 h 566"/>
                              <a:gd name="T22" fmla="*/ 5 w 308"/>
                              <a:gd name="T23" fmla="*/ 2 h 566"/>
                              <a:gd name="T24" fmla="*/ 6 w 308"/>
                              <a:gd name="T25" fmla="*/ 2 h 566"/>
                              <a:gd name="T26" fmla="*/ 7 w 308"/>
                              <a:gd name="T27" fmla="*/ 1 h 566"/>
                              <a:gd name="T28" fmla="*/ 8 w 308"/>
                              <a:gd name="T29" fmla="*/ 1 h 566"/>
                              <a:gd name="T30" fmla="*/ 9 w 308"/>
                              <a:gd name="T31" fmla="*/ 0 h 566"/>
                              <a:gd name="T32" fmla="*/ 10 w 308"/>
                              <a:gd name="T33" fmla="*/ 0 h 566"/>
                              <a:gd name="T34" fmla="*/ 11 w 308"/>
                              <a:gd name="T35" fmla="*/ 0 h 566"/>
                              <a:gd name="T36" fmla="*/ 12 w 308"/>
                              <a:gd name="T37" fmla="*/ 0 h 566"/>
                              <a:gd name="T38" fmla="*/ 12 w 308"/>
                              <a:gd name="T39" fmla="*/ 0 h 566"/>
                              <a:gd name="T40" fmla="*/ 12 w 308"/>
                              <a:gd name="T41" fmla="*/ 1 h 566"/>
                              <a:gd name="T42" fmla="*/ 12 w 308"/>
                              <a:gd name="T43" fmla="*/ 1 h 566"/>
                              <a:gd name="T44" fmla="*/ 11 w 308"/>
                              <a:gd name="T45" fmla="*/ 2 h 566"/>
                              <a:gd name="T46" fmla="*/ 10 w 308"/>
                              <a:gd name="T47" fmla="*/ 2 h 566"/>
                              <a:gd name="T48" fmla="*/ 9 w 308"/>
                              <a:gd name="T49" fmla="*/ 3 h 566"/>
                              <a:gd name="T50" fmla="*/ 8 w 308"/>
                              <a:gd name="T51" fmla="*/ 3 h 566"/>
                              <a:gd name="T52" fmla="*/ 6 w 308"/>
                              <a:gd name="T53" fmla="*/ 4 h 566"/>
                              <a:gd name="T54" fmla="*/ 5 w 308"/>
                              <a:gd name="T55" fmla="*/ 5 h 566"/>
                              <a:gd name="T56" fmla="*/ 4 w 308"/>
                              <a:gd name="T57" fmla="*/ 6 h 566"/>
                              <a:gd name="T58" fmla="*/ 3 w 308"/>
                              <a:gd name="T59" fmla="*/ 7 h 566"/>
                              <a:gd name="T60" fmla="*/ 2 w 308"/>
                              <a:gd name="T61" fmla="*/ 9 h 566"/>
                              <a:gd name="T62" fmla="*/ 2 w 308"/>
                              <a:gd name="T63" fmla="*/ 10 h 566"/>
                              <a:gd name="T64" fmla="*/ 2 w 308"/>
                              <a:gd name="T65" fmla="*/ 11 h 566"/>
                              <a:gd name="T66" fmla="*/ 2 w 308"/>
                              <a:gd name="T67" fmla="*/ 13 h 566"/>
                              <a:gd name="T68" fmla="*/ 3 w 308"/>
                              <a:gd name="T69" fmla="*/ 14 h 566"/>
                              <a:gd name="T70" fmla="*/ 3 w 308"/>
                              <a:gd name="T71" fmla="*/ 16 h 566"/>
                              <a:gd name="T72" fmla="*/ 4 w 308"/>
                              <a:gd name="T73" fmla="*/ 17 h 566"/>
                              <a:gd name="T74" fmla="*/ 5 w 308"/>
                              <a:gd name="T75" fmla="*/ 19 h 566"/>
                              <a:gd name="T76" fmla="*/ 6 w 308"/>
                              <a:gd name="T77" fmla="*/ 20 h 566"/>
                              <a:gd name="T78" fmla="*/ 7 w 308"/>
                              <a:gd name="T79" fmla="*/ 21 h 566"/>
                              <a:gd name="T80" fmla="*/ 8 w 308"/>
                              <a:gd name="T81" fmla="*/ 23 h 566"/>
                              <a:gd name="T82" fmla="*/ 6 w 308"/>
                              <a:gd name="T83" fmla="*/ 23 h 566"/>
                              <a:gd name="T84" fmla="*/ 5 w 308"/>
                              <a:gd name="T85" fmla="*/ 22 h 566"/>
                              <a:gd name="T86" fmla="*/ 4 w 308"/>
                              <a:gd name="T87" fmla="*/ 21 h 566"/>
                              <a:gd name="T88" fmla="*/ 4 w 308"/>
                              <a:gd name="T89" fmla="*/ 20 h 566"/>
                              <a:gd name="T90" fmla="*/ 3 w 308"/>
                              <a:gd name="T91" fmla="*/ 19 h 566"/>
                              <a:gd name="T92" fmla="*/ 2 w 308"/>
                              <a:gd name="T93" fmla="*/ 18 h 566"/>
                              <a:gd name="T94" fmla="*/ 1 w 308"/>
                              <a:gd name="T95" fmla="*/ 16 h 566"/>
                              <a:gd name="T96" fmla="*/ 1 w 308"/>
                              <a:gd name="T97" fmla="*/ 15 h 566"/>
                              <a:gd name="T98" fmla="*/ 1 w 308"/>
                              <a:gd name="T99" fmla="*/ 15 h 566"/>
                              <a:gd name="T100" fmla="*/ 0 w 308"/>
                              <a:gd name="T101" fmla="*/ 13 h 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566"/>
                              <a:gd name="T155" fmla="*/ 308 w 308"/>
                              <a:gd name="T156" fmla="*/ 566 h 5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566">
                                <a:moveTo>
                                  <a:pt x="6" y="337"/>
                                </a:moveTo>
                                <a:lnTo>
                                  <a:pt x="2" y="308"/>
                                </a:lnTo>
                                <a:lnTo>
                                  <a:pt x="0" y="278"/>
                                </a:lnTo>
                                <a:lnTo>
                                  <a:pt x="2" y="243"/>
                                </a:lnTo>
                                <a:lnTo>
                                  <a:pt x="6" y="218"/>
                                </a:lnTo>
                                <a:lnTo>
                                  <a:pt x="13" y="194"/>
                                </a:lnTo>
                                <a:lnTo>
                                  <a:pt x="24" y="163"/>
                                </a:lnTo>
                                <a:lnTo>
                                  <a:pt x="43" y="135"/>
                                </a:lnTo>
                                <a:lnTo>
                                  <a:pt x="60" y="113"/>
                                </a:lnTo>
                                <a:lnTo>
                                  <a:pt x="77" y="97"/>
                                </a:lnTo>
                                <a:lnTo>
                                  <a:pt x="98" y="79"/>
                                </a:lnTo>
                                <a:lnTo>
                                  <a:pt x="119" y="62"/>
                                </a:lnTo>
                                <a:lnTo>
                                  <a:pt x="145" y="47"/>
                                </a:lnTo>
                                <a:lnTo>
                                  <a:pt x="172" y="32"/>
                                </a:lnTo>
                                <a:lnTo>
                                  <a:pt x="196" y="20"/>
                                </a:lnTo>
                                <a:lnTo>
                                  <a:pt x="220" y="10"/>
                                </a:lnTo>
                                <a:lnTo>
                                  <a:pt x="242" y="4"/>
                                </a:lnTo>
                                <a:lnTo>
                                  <a:pt x="267" y="0"/>
                                </a:lnTo>
                                <a:lnTo>
                                  <a:pt x="291" y="0"/>
                                </a:lnTo>
                                <a:lnTo>
                                  <a:pt x="308" y="3"/>
                                </a:lnTo>
                                <a:lnTo>
                                  <a:pt x="300" y="22"/>
                                </a:lnTo>
                                <a:lnTo>
                                  <a:pt x="289" y="35"/>
                                </a:lnTo>
                                <a:lnTo>
                                  <a:pt x="273" y="44"/>
                                </a:lnTo>
                                <a:lnTo>
                                  <a:pt x="245" y="55"/>
                                </a:lnTo>
                                <a:lnTo>
                                  <a:pt x="217" y="68"/>
                                </a:lnTo>
                                <a:lnTo>
                                  <a:pt x="187" y="81"/>
                                </a:lnTo>
                                <a:lnTo>
                                  <a:pt x="150" y="102"/>
                                </a:lnTo>
                                <a:lnTo>
                                  <a:pt x="113" y="132"/>
                                </a:lnTo>
                                <a:lnTo>
                                  <a:pt x="91" y="156"/>
                                </a:lnTo>
                                <a:lnTo>
                                  <a:pt x="73" y="183"/>
                                </a:lnTo>
                                <a:lnTo>
                                  <a:pt x="59" y="214"/>
                                </a:lnTo>
                                <a:lnTo>
                                  <a:pt x="49" y="249"/>
                                </a:lnTo>
                                <a:lnTo>
                                  <a:pt x="47" y="284"/>
                                </a:lnTo>
                                <a:lnTo>
                                  <a:pt x="55" y="324"/>
                                </a:lnTo>
                                <a:lnTo>
                                  <a:pt x="64" y="361"/>
                                </a:lnTo>
                                <a:lnTo>
                                  <a:pt x="77" y="392"/>
                                </a:lnTo>
                                <a:lnTo>
                                  <a:pt x="97" y="426"/>
                                </a:lnTo>
                                <a:lnTo>
                                  <a:pt x="125" y="468"/>
                                </a:lnTo>
                                <a:lnTo>
                                  <a:pt x="155" y="503"/>
                                </a:lnTo>
                                <a:lnTo>
                                  <a:pt x="177" y="534"/>
                                </a:lnTo>
                                <a:lnTo>
                                  <a:pt x="189" y="565"/>
                                </a:lnTo>
                                <a:lnTo>
                                  <a:pt x="159" y="566"/>
                                </a:lnTo>
                                <a:lnTo>
                                  <a:pt x="131" y="542"/>
                                </a:lnTo>
                                <a:lnTo>
                                  <a:pt x="108" y="524"/>
                                </a:lnTo>
                                <a:lnTo>
                                  <a:pt x="88" y="502"/>
                                </a:lnTo>
                                <a:lnTo>
                                  <a:pt x="67" y="473"/>
                                </a:lnTo>
                                <a:lnTo>
                                  <a:pt x="49" y="443"/>
                                </a:lnTo>
                                <a:lnTo>
                                  <a:pt x="32" y="413"/>
                                </a:lnTo>
                                <a:lnTo>
                                  <a:pt x="19" y="384"/>
                                </a:lnTo>
                                <a:lnTo>
                                  <a:pt x="13" y="365"/>
                                </a:lnTo>
                                <a:lnTo>
                                  <a:pt x="6" y="337"/>
                                </a:lnTo>
                                <a:close/>
                              </a:path>
                            </a:pathLst>
                          </a:cu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18" name="Freeform 132">
                            <a:extLst>
                              <a:ext uri="{FF2B5EF4-FFF2-40B4-BE49-F238E27FC236}">
                                <a16:creationId xmlns:a16="http://schemas.microsoft.com/office/drawing/2014/main" id="{A022A896-6F06-4C64-ADB9-3C6131B89AE1}"/>
                              </a:ext>
                            </a:extLst>
                          </p:cNvPr>
                          <p:cNvSpPr>
                            <a:spLocks/>
                          </p:cNvSpPr>
                          <p:nvPr/>
                        </p:nvSpPr>
                        <p:spPr bwMode="auto">
                          <a:xfrm>
                            <a:off x="2072" y="1522"/>
                            <a:ext cx="101" cy="179"/>
                          </a:xfrm>
                          <a:custGeom>
                            <a:avLst/>
                            <a:gdLst>
                              <a:gd name="T0" fmla="*/ 0 w 503"/>
                              <a:gd name="T1" fmla="*/ 18 h 898"/>
                              <a:gd name="T2" fmla="*/ 1 w 503"/>
                              <a:gd name="T3" fmla="*/ 14 h 898"/>
                              <a:gd name="T4" fmla="*/ 2 w 503"/>
                              <a:gd name="T5" fmla="*/ 11 h 898"/>
                              <a:gd name="T6" fmla="*/ 4 w 503"/>
                              <a:gd name="T7" fmla="*/ 8 h 898"/>
                              <a:gd name="T8" fmla="*/ 7 w 503"/>
                              <a:gd name="T9" fmla="*/ 5 h 898"/>
                              <a:gd name="T10" fmla="*/ 10 w 503"/>
                              <a:gd name="T11" fmla="*/ 3 h 898"/>
                              <a:gd name="T12" fmla="*/ 13 w 503"/>
                              <a:gd name="T13" fmla="*/ 1 h 898"/>
                              <a:gd name="T14" fmla="*/ 17 w 503"/>
                              <a:gd name="T15" fmla="*/ 0 h 898"/>
                              <a:gd name="T16" fmla="*/ 19 w 503"/>
                              <a:gd name="T17" fmla="*/ 0 h 898"/>
                              <a:gd name="T18" fmla="*/ 20 w 503"/>
                              <a:gd name="T19" fmla="*/ 1 h 898"/>
                              <a:gd name="T20" fmla="*/ 18 w 503"/>
                              <a:gd name="T21" fmla="*/ 1 h 898"/>
                              <a:gd name="T22" fmla="*/ 16 w 503"/>
                              <a:gd name="T23" fmla="*/ 2 h 898"/>
                              <a:gd name="T24" fmla="*/ 14 w 503"/>
                              <a:gd name="T25" fmla="*/ 3 h 898"/>
                              <a:gd name="T26" fmla="*/ 12 w 503"/>
                              <a:gd name="T27" fmla="*/ 4 h 898"/>
                              <a:gd name="T28" fmla="*/ 10 w 503"/>
                              <a:gd name="T29" fmla="*/ 5 h 898"/>
                              <a:gd name="T30" fmla="*/ 8 w 503"/>
                              <a:gd name="T31" fmla="*/ 6 h 898"/>
                              <a:gd name="T32" fmla="*/ 6 w 503"/>
                              <a:gd name="T33" fmla="*/ 8 h 898"/>
                              <a:gd name="T34" fmla="*/ 5 w 503"/>
                              <a:gd name="T35" fmla="*/ 9 h 898"/>
                              <a:gd name="T36" fmla="*/ 4 w 503"/>
                              <a:gd name="T37" fmla="*/ 11 h 898"/>
                              <a:gd name="T38" fmla="*/ 3 w 503"/>
                              <a:gd name="T39" fmla="*/ 13 h 898"/>
                              <a:gd name="T40" fmla="*/ 2 w 503"/>
                              <a:gd name="T41" fmla="*/ 15 h 898"/>
                              <a:gd name="T42" fmla="*/ 2 w 503"/>
                              <a:gd name="T43" fmla="*/ 17 h 898"/>
                              <a:gd name="T44" fmla="*/ 2 w 503"/>
                              <a:gd name="T45" fmla="*/ 20 h 898"/>
                              <a:gd name="T46" fmla="*/ 2 w 503"/>
                              <a:gd name="T47" fmla="*/ 22 h 898"/>
                              <a:gd name="T48" fmla="*/ 3 w 503"/>
                              <a:gd name="T49" fmla="*/ 24 h 898"/>
                              <a:gd name="T50" fmla="*/ 4 w 503"/>
                              <a:gd name="T51" fmla="*/ 26 h 898"/>
                              <a:gd name="T52" fmla="*/ 5 w 503"/>
                              <a:gd name="T53" fmla="*/ 28 h 898"/>
                              <a:gd name="T54" fmla="*/ 6 w 503"/>
                              <a:gd name="T55" fmla="*/ 30 h 898"/>
                              <a:gd name="T56" fmla="*/ 7 w 503"/>
                              <a:gd name="T57" fmla="*/ 32 h 898"/>
                              <a:gd name="T58" fmla="*/ 9 w 503"/>
                              <a:gd name="T59" fmla="*/ 34 h 898"/>
                              <a:gd name="T60" fmla="*/ 8 w 503"/>
                              <a:gd name="T61" fmla="*/ 36 h 898"/>
                              <a:gd name="T62" fmla="*/ 6 w 503"/>
                              <a:gd name="T63" fmla="*/ 34 h 898"/>
                              <a:gd name="T64" fmla="*/ 4 w 503"/>
                              <a:gd name="T65" fmla="*/ 31 h 898"/>
                              <a:gd name="T66" fmla="*/ 2 w 503"/>
                              <a:gd name="T67" fmla="*/ 27 h 898"/>
                              <a:gd name="T68" fmla="*/ 1 w 503"/>
                              <a:gd name="T69" fmla="*/ 24 h 898"/>
                              <a:gd name="T70" fmla="*/ 0 w 503"/>
                              <a:gd name="T71" fmla="*/ 20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898"/>
                              <a:gd name="T110" fmla="*/ 503 w 503"/>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898">
                                <a:moveTo>
                                  <a:pt x="0" y="500"/>
                                </a:moveTo>
                                <a:lnTo>
                                  <a:pt x="3" y="451"/>
                                </a:lnTo>
                                <a:lnTo>
                                  <a:pt x="13" y="398"/>
                                </a:lnTo>
                                <a:lnTo>
                                  <a:pt x="25" y="352"/>
                                </a:lnTo>
                                <a:lnTo>
                                  <a:pt x="38" y="305"/>
                                </a:lnTo>
                                <a:lnTo>
                                  <a:pt x="53" y="267"/>
                                </a:lnTo>
                                <a:lnTo>
                                  <a:pt x="74" y="230"/>
                                </a:lnTo>
                                <a:lnTo>
                                  <a:pt x="98" y="199"/>
                                </a:lnTo>
                                <a:lnTo>
                                  <a:pt x="126" y="167"/>
                                </a:lnTo>
                                <a:lnTo>
                                  <a:pt x="162" y="134"/>
                                </a:lnTo>
                                <a:lnTo>
                                  <a:pt x="202" y="103"/>
                                </a:lnTo>
                                <a:lnTo>
                                  <a:pt x="245" y="74"/>
                                </a:lnTo>
                                <a:lnTo>
                                  <a:pt x="287" y="49"/>
                                </a:lnTo>
                                <a:lnTo>
                                  <a:pt x="334" y="29"/>
                                </a:lnTo>
                                <a:lnTo>
                                  <a:pt x="376" y="15"/>
                                </a:lnTo>
                                <a:lnTo>
                                  <a:pt x="415" y="5"/>
                                </a:lnTo>
                                <a:lnTo>
                                  <a:pt x="448" y="0"/>
                                </a:lnTo>
                                <a:lnTo>
                                  <a:pt x="463" y="3"/>
                                </a:lnTo>
                                <a:lnTo>
                                  <a:pt x="481" y="11"/>
                                </a:lnTo>
                                <a:lnTo>
                                  <a:pt x="503" y="24"/>
                                </a:lnTo>
                                <a:lnTo>
                                  <a:pt x="480" y="28"/>
                                </a:lnTo>
                                <a:lnTo>
                                  <a:pt x="452" y="34"/>
                                </a:lnTo>
                                <a:lnTo>
                                  <a:pt x="425" y="40"/>
                                </a:lnTo>
                                <a:lnTo>
                                  <a:pt x="394" y="48"/>
                                </a:lnTo>
                                <a:lnTo>
                                  <a:pt x="370" y="57"/>
                                </a:lnTo>
                                <a:lnTo>
                                  <a:pt x="345" y="68"/>
                                </a:lnTo>
                                <a:lnTo>
                                  <a:pt x="319" y="82"/>
                                </a:lnTo>
                                <a:lnTo>
                                  <a:pt x="295" y="95"/>
                                </a:lnTo>
                                <a:lnTo>
                                  <a:pt x="272" y="108"/>
                                </a:lnTo>
                                <a:lnTo>
                                  <a:pt x="248" y="124"/>
                                </a:lnTo>
                                <a:lnTo>
                                  <a:pt x="222" y="141"/>
                                </a:lnTo>
                                <a:lnTo>
                                  <a:pt x="199" y="158"/>
                                </a:lnTo>
                                <a:lnTo>
                                  <a:pt x="177" y="174"/>
                                </a:lnTo>
                                <a:lnTo>
                                  <a:pt x="159" y="190"/>
                                </a:lnTo>
                                <a:lnTo>
                                  <a:pt x="141" y="210"/>
                                </a:lnTo>
                                <a:lnTo>
                                  <a:pt x="127" y="230"/>
                                </a:lnTo>
                                <a:lnTo>
                                  <a:pt x="115" y="254"/>
                                </a:lnTo>
                                <a:lnTo>
                                  <a:pt x="98" y="282"/>
                                </a:lnTo>
                                <a:lnTo>
                                  <a:pt x="84" y="308"/>
                                </a:lnTo>
                                <a:lnTo>
                                  <a:pt x="75" y="332"/>
                                </a:lnTo>
                                <a:lnTo>
                                  <a:pt x="67" y="354"/>
                                </a:lnTo>
                                <a:lnTo>
                                  <a:pt x="61" y="377"/>
                                </a:lnTo>
                                <a:lnTo>
                                  <a:pt x="56" y="402"/>
                                </a:lnTo>
                                <a:lnTo>
                                  <a:pt x="51" y="426"/>
                                </a:lnTo>
                                <a:lnTo>
                                  <a:pt x="48" y="457"/>
                                </a:lnTo>
                                <a:lnTo>
                                  <a:pt x="47" y="491"/>
                                </a:lnTo>
                                <a:lnTo>
                                  <a:pt x="48" y="519"/>
                                </a:lnTo>
                                <a:lnTo>
                                  <a:pt x="51" y="546"/>
                                </a:lnTo>
                                <a:lnTo>
                                  <a:pt x="59" y="575"/>
                                </a:lnTo>
                                <a:lnTo>
                                  <a:pt x="66" y="602"/>
                                </a:lnTo>
                                <a:lnTo>
                                  <a:pt x="76" y="628"/>
                                </a:lnTo>
                                <a:lnTo>
                                  <a:pt x="89" y="652"/>
                                </a:lnTo>
                                <a:lnTo>
                                  <a:pt x="103" y="676"/>
                                </a:lnTo>
                                <a:lnTo>
                                  <a:pt x="118" y="703"/>
                                </a:lnTo>
                                <a:lnTo>
                                  <a:pt x="133" y="731"/>
                                </a:lnTo>
                                <a:lnTo>
                                  <a:pt x="149" y="759"/>
                                </a:lnTo>
                                <a:lnTo>
                                  <a:pt x="166" y="785"/>
                                </a:lnTo>
                                <a:lnTo>
                                  <a:pt x="182" y="810"/>
                                </a:lnTo>
                                <a:lnTo>
                                  <a:pt x="203" y="839"/>
                                </a:lnTo>
                                <a:lnTo>
                                  <a:pt x="224" y="865"/>
                                </a:lnTo>
                                <a:lnTo>
                                  <a:pt x="214" y="883"/>
                                </a:lnTo>
                                <a:lnTo>
                                  <a:pt x="207" y="898"/>
                                </a:lnTo>
                                <a:lnTo>
                                  <a:pt x="188" y="884"/>
                                </a:lnTo>
                                <a:lnTo>
                                  <a:pt x="161" y="858"/>
                                </a:lnTo>
                                <a:lnTo>
                                  <a:pt x="136" y="827"/>
                                </a:lnTo>
                                <a:lnTo>
                                  <a:pt x="109" y="787"/>
                                </a:lnTo>
                                <a:lnTo>
                                  <a:pt x="78" y="738"/>
                                </a:lnTo>
                                <a:lnTo>
                                  <a:pt x="50" y="687"/>
                                </a:lnTo>
                                <a:lnTo>
                                  <a:pt x="31" y="648"/>
                                </a:lnTo>
                                <a:lnTo>
                                  <a:pt x="16" y="602"/>
                                </a:lnTo>
                                <a:lnTo>
                                  <a:pt x="4" y="549"/>
                                </a:lnTo>
                                <a:lnTo>
                                  <a:pt x="0" y="500"/>
                                </a:lnTo>
                                <a:close/>
                              </a:path>
                            </a:pathLst>
                          </a:custGeom>
                          <a:solidFill>
                            <a:srgbClr val="E0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910" name="Group 133">
                        <a:extLst>
                          <a:ext uri="{FF2B5EF4-FFF2-40B4-BE49-F238E27FC236}">
                            <a16:creationId xmlns:a16="http://schemas.microsoft.com/office/drawing/2014/main" id="{02BC1657-9265-4F56-89A5-158C955DD88B}"/>
                          </a:ext>
                        </a:extLst>
                      </p:cNvPr>
                      <p:cNvGrpSpPr>
                        <a:grpSpLocks/>
                      </p:cNvGrpSpPr>
                      <p:nvPr/>
                    </p:nvGrpSpPr>
                    <p:grpSpPr bwMode="auto">
                      <a:xfrm>
                        <a:off x="2112" y="1663"/>
                        <a:ext cx="49" cy="42"/>
                        <a:chOff x="2112" y="1663"/>
                        <a:chExt cx="49" cy="42"/>
                      </a:xfrm>
                    </p:grpSpPr>
                    <p:sp>
                      <p:nvSpPr>
                        <p:cNvPr id="64911" name="Freeform 134">
                          <a:extLst>
                            <a:ext uri="{FF2B5EF4-FFF2-40B4-BE49-F238E27FC236}">
                              <a16:creationId xmlns:a16="http://schemas.microsoft.com/office/drawing/2014/main" id="{9300B1A9-D8AA-44DE-9D93-0246ADB42CB1}"/>
                            </a:ext>
                          </a:extLst>
                        </p:cNvPr>
                        <p:cNvSpPr>
                          <a:spLocks/>
                        </p:cNvSpPr>
                        <p:nvPr/>
                      </p:nvSpPr>
                      <p:spPr bwMode="auto">
                        <a:xfrm>
                          <a:off x="2112" y="1663"/>
                          <a:ext cx="49" cy="42"/>
                        </a:xfrm>
                        <a:custGeom>
                          <a:avLst/>
                          <a:gdLst>
                            <a:gd name="T0" fmla="*/ 10 w 244"/>
                            <a:gd name="T1" fmla="*/ 1 h 210"/>
                            <a:gd name="T2" fmla="*/ 9 w 244"/>
                            <a:gd name="T3" fmla="*/ 0 h 210"/>
                            <a:gd name="T4" fmla="*/ 8 w 244"/>
                            <a:gd name="T5" fmla="*/ 0 h 210"/>
                            <a:gd name="T6" fmla="*/ 7 w 244"/>
                            <a:gd name="T7" fmla="*/ 0 h 210"/>
                            <a:gd name="T8" fmla="*/ 7 w 244"/>
                            <a:gd name="T9" fmla="*/ 0 h 210"/>
                            <a:gd name="T10" fmla="*/ 6 w 244"/>
                            <a:gd name="T11" fmla="*/ 0 h 210"/>
                            <a:gd name="T12" fmla="*/ 5 w 244"/>
                            <a:gd name="T13" fmla="*/ 1 h 210"/>
                            <a:gd name="T14" fmla="*/ 4 w 244"/>
                            <a:gd name="T15" fmla="*/ 1 h 210"/>
                            <a:gd name="T16" fmla="*/ 3 w 244"/>
                            <a:gd name="T17" fmla="*/ 1 h 210"/>
                            <a:gd name="T18" fmla="*/ 2 w 244"/>
                            <a:gd name="T19" fmla="*/ 2 h 210"/>
                            <a:gd name="T20" fmla="*/ 1 w 244"/>
                            <a:gd name="T21" fmla="*/ 3 h 210"/>
                            <a:gd name="T22" fmla="*/ 1 w 244"/>
                            <a:gd name="T23" fmla="*/ 4 h 210"/>
                            <a:gd name="T24" fmla="*/ 0 w 244"/>
                            <a:gd name="T25" fmla="*/ 5 h 210"/>
                            <a:gd name="T26" fmla="*/ 0 w 244"/>
                            <a:gd name="T27" fmla="*/ 6 h 210"/>
                            <a:gd name="T28" fmla="*/ 0 w 244"/>
                            <a:gd name="T29" fmla="*/ 6 h 210"/>
                            <a:gd name="T30" fmla="*/ 0 w 244"/>
                            <a:gd name="T31" fmla="*/ 7 h 210"/>
                            <a:gd name="T32" fmla="*/ 0 w 244"/>
                            <a:gd name="T33" fmla="*/ 8 h 210"/>
                            <a:gd name="T34" fmla="*/ 1 w 244"/>
                            <a:gd name="T35" fmla="*/ 8 h 210"/>
                            <a:gd name="T36" fmla="*/ 2 w 244"/>
                            <a:gd name="T37" fmla="*/ 8 h 210"/>
                            <a:gd name="T38" fmla="*/ 3 w 244"/>
                            <a:gd name="T39" fmla="*/ 8 h 210"/>
                            <a:gd name="T40" fmla="*/ 4 w 244"/>
                            <a:gd name="T41" fmla="*/ 8 h 210"/>
                            <a:gd name="T42" fmla="*/ 5 w 244"/>
                            <a:gd name="T43" fmla="*/ 8 h 210"/>
                            <a:gd name="T44" fmla="*/ 6 w 244"/>
                            <a:gd name="T45" fmla="*/ 7 h 210"/>
                            <a:gd name="T46" fmla="*/ 7 w 244"/>
                            <a:gd name="T47" fmla="*/ 6 h 210"/>
                            <a:gd name="T48" fmla="*/ 8 w 244"/>
                            <a:gd name="T49" fmla="*/ 5 h 210"/>
                            <a:gd name="T50" fmla="*/ 9 w 244"/>
                            <a:gd name="T51" fmla="*/ 4 h 210"/>
                            <a:gd name="T52" fmla="*/ 9 w 244"/>
                            <a:gd name="T53" fmla="*/ 3 h 210"/>
                            <a:gd name="T54" fmla="*/ 10 w 244"/>
                            <a:gd name="T55" fmla="*/ 2 h 210"/>
                            <a:gd name="T56" fmla="*/ 10 w 244"/>
                            <a:gd name="T57" fmla="*/ 1 h 210"/>
                            <a:gd name="T58" fmla="*/ 10 w 244"/>
                            <a:gd name="T59" fmla="*/ 1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10"/>
                            <a:gd name="T92" fmla="*/ 244 w 244"/>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10">
                              <a:moveTo>
                                <a:pt x="238" y="16"/>
                              </a:moveTo>
                              <a:lnTo>
                                <a:pt x="223" y="7"/>
                              </a:lnTo>
                              <a:lnTo>
                                <a:pt x="202" y="1"/>
                              </a:lnTo>
                              <a:lnTo>
                                <a:pt x="183" y="0"/>
                              </a:lnTo>
                              <a:lnTo>
                                <a:pt x="165" y="1"/>
                              </a:lnTo>
                              <a:lnTo>
                                <a:pt x="144" y="7"/>
                              </a:lnTo>
                              <a:lnTo>
                                <a:pt x="122" y="14"/>
                              </a:lnTo>
                              <a:lnTo>
                                <a:pt x="101" y="25"/>
                              </a:lnTo>
                              <a:lnTo>
                                <a:pt x="79" y="37"/>
                              </a:lnTo>
                              <a:lnTo>
                                <a:pt x="57" y="54"/>
                              </a:lnTo>
                              <a:lnTo>
                                <a:pt x="33" y="78"/>
                              </a:lnTo>
                              <a:lnTo>
                                <a:pt x="20" y="101"/>
                              </a:lnTo>
                              <a:lnTo>
                                <a:pt x="11" y="120"/>
                              </a:lnTo>
                              <a:lnTo>
                                <a:pt x="5" y="141"/>
                              </a:lnTo>
                              <a:lnTo>
                                <a:pt x="0" y="162"/>
                              </a:lnTo>
                              <a:lnTo>
                                <a:pt x="3" y="182"/>
                              </a:lnTo>
                              <a:lnTo>
                                <a:pt x="11" y="197"/>
                              </a:lnTo>
                              <a:lnTo>
                                <a:pt x="27" y="203"/>
                              </a:lnTo>
                              <a:lnTo>
                                <a:pt x="45" y="209"/>
                              </a:lnTo>
                              <a:lnTo>
                                <a:pt x="66" y="210"/>
                              </a:lnTo>
                              <a:lnTo>
                                <a:pt x="94" y="206"/>
                              </a:lnTo>
                              <a:lnTo>
                                <a:pt x="122" y="194"/>
                              </a:lnTo>
                              <a:lnTo>
                                <a:pt x="150" y="179"/>
                              </a:lnTo>
                              <a:lnTo>
                                <a:pt x="178" y="156"/>
                              </a:lnTo>
                              <a:lnTo>
                                <a:pt x="201" y="133"/>
                              </a:lnTo>
                              <a:lnTo>
                                <a:pt x="221" y="108"/>
                              </a:lnTo>
                              <a:lnTo>
                                <a:pt x="236" y="83"/>
                              </a:lnTo>
                              <a:lnTo>
                                <a:pt x="242" y="59"/>
                              </a:lnTo>
                              <a:lnTo>
                                <a:pt x="244" y="34"/>
                              </a:lnTo>
                              <a:lnTo>
                                <a:pt x="238" y="16"/>
                              </a:lnTo>
                              <a:close/>
                            </a:path>
                          </a:pathLst>
                        </a:custGeom>
                        <a:solidFill>
                          <a:srgbClr val="A000A0"/>
                        </a:solidFill>
                        <a:ln w="3175">
                          <a:solidFill>
                            <a:srgbClr val="2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12" name="Freeform 135">
                          <a:extLst>
                            <a:ext uri="{FF2B5EF4-FFF2-40B4-BE49-F238E27FC236}">
                              <a16:creationId xmlns:a16="http://schemas.microsoft.com/office/drawing/2014/main" id="{BC138D03-336F-4991-9792-DC2FC5E711B1}"/>
                            </a:ext>
                          </a:extLst>
                        </p:cNvPr>
                        <p:cNvSpPr>
                          <a:spLocks/>
                        </p:cNvSpPr>
                        <p:nvPr/>
                      </p:nvSpPr>
                      <p:spPr bwMode="auto">
                        <a:xfrm>
                          <a:off x="2118" y="1669"/>
                          <a:ext cx="37" cy="31"/>
                        </a:xfrm>
                        <a:custGeom>
                          <a:avLst/>
                          <a:gdLst>
                            <a:gd name="T0" fmla="*/ 7 w 182"/>
                            <a:gd name="T1" fmla="*/ 0 h 155"/>
                            <a:gd name="T2" fmla="*/ 7 w 182"/>
                            <a:gd name="T3" fmla="*/ 0 h 155"/>
                            <a:gd name="T4" fmla="*/ 6 w 182"/>
                            <a:gd name="T5" fmla="*/ 0 h 155"/>
                            <a:gd name="T6" fmla="*/ 6 w 182"/>
                            <a:gd name="T7" fmla="*/ 0 h 155"/>
                            <a:gd name="T8" fmla="*/ 5 w 182"/>
                            <a:gd name="T9" fmla="*/ 0 h 155"/>
                            <a:gd name="T10" fmla="*/ 4 w 182"/>
                            <a:gd name="T11" fmla="*/ 0 h 155"/>
                            <a:gd name="T12" fmla="*/ 4 w 182"/>
                            <a:gd name="T13" fmla="*/ 0 h 155"/>
                            <a:gd name="T14" fmla="*/ 3 w 182"/>
                            <a:gd name="T15" fmla="*/ 1 h 155"/>
                            <a:gd name="T16" fmla="*/ 2 w 182"/>
                            <a:gd name="T17" fmla="*/ 1 h 155"/>
                            <a:gd name="T18" fmla="*/ 2 w 182"/>
                            <a:gd name="T19" fmla="*/ 2 h 155"/>
                            <a:gd name="T20" fmla="*/ 1 w 182"/>
                            <a:gd name="T21" fmla="*/ 2 h 155"/>
                            <a:gd name="T22" fmla="*/ 1 w 182"/>
                            <a:gd name="T23" fmla="*/ 3 h 155"/>
                            <a:gd name="T24" fmla="*/ 0 w 182"/>
                            <a:gd name="T25" fmla="*/ 4 h 155"/>
                            <a:gd name="T26" fmla="*/ 0 w 182"/>
                            <a:gd name="T27" fmla="*/ 4 h 155"/>
                            <a:gd name="T28" fmla="*/ 0 w 182"/>
                            <a:gd name="T29" fmla="*/ 5 h 155"/>
                            <a:gd name="T30" fmla="*/ 0 w 182"/>
                            <a:gd name="T31" fmla="*/ 5 h 155"/>
                            <a:gd name="T32" fmla="*/ 0 w 182"/>
                            <a:gd name="T33" fmla="*/ 6 h 155"/>
                            <a:gd name="T34" fmla="*/ 1 w 182"/>
                            <a:gd name="T35" fmla="*/ 6 h 155"/>
                            <a:gd name="T36" fmla="*/ 1 w 182"/>
                            <a:gd name="T37" fmla="*/ 6 h 155"/>
                            <a:gd name="T38" fmla="*/ 2 w 182"/>
                            <a:gd name="T39" fmla="*/ 6 h 155"/>
                            <a:gd name="T40" fmla="*/ 3 w 182"/>
                            <a:gd name="T41" fmla="*/ 6 h 155"/>
                            <a:gd name="T42" fmla="*/ 4 w 182"/>
                            <a:gd name="T43" fmla="*/ 6 h 155"/>
                            <a:gd name="T44" fmla="*/ 5 w 182"/>
                            <a:gd name="T45" fmla="*/ 5 h 155"/>
                            <a:gd name="T46" fmla="*/ 5 w 182"/>
                            <a:gd name="T47" fmla="*/ 5 h 155"/>
                            <a:gd name="T48" fmla="*/ 6 w 182"/>
                            <a:gd name="T49" fmla="*/ 4 h 155"/>
                            <a:gd name="T50" fmla="*/ 7 w 182"/>
                            <a:gd name="T51" fmla="*/ 3 h 155"/>
                            <a:gd name="T52" fmla="*/ 7 w 182"/>
                            <a:gd name="T53" fmla="*/ 2 h 155"/>
                            <a:gd name="T54" fmla="*/ 8 w 182"/>
                            <a:gd name="T55" fmla="*/ 2 h 155"/>
                            <a:gd name="T56" fmla="*/ 8 w 182"/>
                            <a:gd name="T57" fmla="*/ 1 h 155"/>
                            <a:gd name="T58" fmla="*/ 7 w 182"/>
                            <a:gd name="T59" fmla="*/ 0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55"/>
                            <a:gd name="T92" fmla="*/ 182 w 18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55">
                              <a:moveTo>
                                <a:pt x="178" y="11"/>
                              </a:moveTo>
                              <a:lnTo>
                                <a:pt x="167" y="4"/>
                              </a:lnTo>
                              <a:lnTo>
                                <a:pt x="152" y="0"/>
                              </a:lnTo>
                              <a:lnTo>
                                <a:pt x="137" y="0"/>
                              </a:lnTo>
                              <a:lnTo>
                                <a:pt x="124" y="0"/>
                              </a:lnTo>
                              <a:lnTo>
                                <a:pt x="108" y="4"/>
                              </a:lnTo>
                              <a:lnTo>
                                <a:pt x="91" y="9"/>
                              </a:lnTo>
                              <a:lnTo>
                                <a:pt x="76" y="18"/>
                              </a:lnTo>
                              <a:lnTo>
                                <a:pt x="60" y="27"/>
                              </a:lnTo>
                              <a:lnTo>
                                <a:pt x="42" y="39"/>
                              </a:lnTo>
                              <a:lnTo>
                                <a:pt x="25" y="57"/>
                              </a:lnTo>
                              <a:lnTo>
                                <a:pt x="15" y="74"/>
                              </a:lnTo>
                              <a:lnTo>
                                <a:pt x="9" y="89"/>
                              </a:lnTo>
                              <a:lnTo>
                                <a:pt x="3" y="104"/>
                              </a:lnTo>
                              <a:lnTo>
                                <a:pt x="0" y="120"/>
                              </a:lnTo>
                              <a:lnTo>
                                <a:pt x="2" y="134"/>
                              </a:lnTo>
                              <a:lnTo>
                                <a:pt x="9" y="147"/>
                              </a:lnTo>
                              <a:lnTo>
                                <a:pt x="21" y="151"/>
                              </a:lnTo>
                              <a:lnTo>
                                <a:pt x="33" y="155"/>
                              </a:lnTo>
                              <a:lnTo>
                                <a:pt x="49" y="155"/>
                              </a:lnTo>
                              <a:lnTo>
                                <a:pt x="70" y="153"/>
                              </a:lnTo>
                              <a:lnTo>
                                <a:pt x="91" y="144"/>
                              </a:lnTo>
                              <a:lnTo>
                                <a:pt x="113" y="132"/>
                              </a:lnTo>
                              <a:lnTo>
                                <a:pt x="133" y="116"/>
                              </a:lnTo>
                              <a:lnTo>
                                <a:pt x="151" y="99"/>
                              </a:lnTo>
                              <a:lnTo>
                                <a:pt x="165" y="80"/>
                              </a:lnTo>
                              <a:lnTo>
                                <a:pt x="177" y="62"/>
                              </a:lnTo>
                              <a:lnTo>
                                <a:pt x="181" y="43"/>
                              </a:lnTo>
                              <a:lnTo>
                                <a:pt x="182" y="25"/>
                              </a:lnTo>
                              <a:lnTo>
                                <a:pt x="178" y="11"/>
                              </a:lnTo>
                              <a:close/>
                            </a:path>
                          </a:pathLst>
                        </a:custGeom>
                        <a:solidFill>
                          <a:srgbClr val="600060"/>
                        </a:solidFill>
                        <a:ln w="3175">
                          <a:solidFill>
                            <a:srgbClr val="2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nvGrpSpPr>
                  <p:cNvPr id="64896" name="Group 136">
                    <a:extLst>
                      <a:ext uri="{FF2B5EF4-FFF2-40B4-BE49-F238E27FC236}">
                        <a16:creationId xmlns:a16="http://schemas.microsoft.com/office/drawing/2014/main" id="{A09279F7-4837-43A4-BB52-474CE471EE28}"/>
                      </a:ext>
                    </a:extLst>
                  </p:cNvPr>
                  <p:cNvGrpSpPr>
                    <a:grpSpLocks/>
                  </p:cNvGrpSpPr>
                  <p:nvPr/>
                </p:nvGrpSpPr>
                <p:grpSpPr bwMode="auto">
                  <a:xfrm>
                    <a:off x="2072" y="1578"/>
                    <a:ext cx="215" cy="151"/>
                    <a:chOff x="2072" y="1578"/>
                    <a:chExt cx="215" cy="151"/>
                  </a:xfrm>
                </p:grpSpPr>
                <p:grpSp>
                  <p:nvGrpSpPr>
                    <p:cNvPr id="64897" name="Group 137">
                      <a:extLst>
                        <a:ext uri="{FF2B5EF4-FFF2-40B4-BE49-F238E27FC236}">
                          <a16:creationId xmlns:a16="http://schemas.microsoft.com/office/drawing/2014/main" id="{CFA75617-DB94-4A43-B8F8-AB84741A0B0F}"/>
                        </a:ext>
                      </a:extLst>
                    </p:cNvPr>
                    <p:cNvGrpSpPr>
                      <a:grpSpLocks/>
                    </p:cNvGrpSpPr>
                    <p:nvPr/>
                  </p:nvGrpSpPr>
                  <p:grpSpPr bwMode="auto">
                    <a:xfrm>
                      <a:off x="2072" y="1578"/>
                      <a:ext cx="215" cy="140"/>
                      <a:chOff x="2072" y="1578"/>
                      <a:chExt cx="215" cy="140"/>
                    </a:xfrm>
                  </p:grpSpPr>
                  <p:sp>
                    <p:nvSpPr>
                      <p:cNvPr id="64901" name="Freeform 138">
                        <a:extLst>
                          <a:ext uri="{FF2B5EF4-FFF2-40B4-BE49-F238E27FC236}">
                            <a16:creationId xmlns:a16="http://schemas.microsoft.com/office/drawing/2014/main" id="{5B47D5A1-8C61-4483-B6E6-5CF56ECA6459}"/>
                          </a:ext>
                        </a:extLst>
                      </p:cNvPr>
                      <p:cNvSpPr>
                        <a:spLocks/>
                      </p:cNvSpPr>
                      <p:nvPr/>
                    </p:nvSpPr>
                    <p:spPr bwMode="auto">
                      <a:xfrm>
                        <a:off x="2072" y="1578"/>
                        <a:ext cx="215" cy="140"/>
                      </a:xfrm>
                      <a:custGeom>
                        <a:avLst/>
                        <a:gdLst>
                          <a:gd name="T0" fmla="*/ 29 w 1073"/>
                          <a:gd name="T1" fmla="*/ 0 h 702"/>
                          <a:gd name="T2" fmla="*/ 32 w 1073"/>
                          <a:gd name="T3" fmla="*/ 0 h 702"/>
                          <a:gd name="T4" fmla="*/ 35 w 1073"/>
                          <a:gd name="T5" fmla="*/ 0 h 702"/>
                          <a:gd name="T6" fmla="*/ 38 w 1073"/>
                          <a:gd name="T7" fmla="*/ 0 h 702"/>
                          <a:gd name="T8" fmla="*/ 40 w 1073"/>
                          <a:gd name="T9" fmla="*/ 1 h 702"/>
                          <a:gd name="T10" fmla="*/ 41 w 1073"/>
                          <a:gd name="T11" fmla="*/ 1 h 702"/>
                          <a:gd name="T12" fmla="*/ 42 w 1073"/>
                          <a:gd name="T13" fmla="*/ 2 h 702"/>
                          <a:gd name="T14" fmla="*/ 43 w 1073"/>
                          <a:gd name="T15" fmla="*/ 3 h 702"/>
                          <a:gd name="T16" fmla="*/ 43 w 1073"/>
                          <a:gd name="T17" fmla="*/ 5 h 702"/>
                          <a:gd name="T18" fmla="*/ 43 w 1073"/>
                          <a:gd name="T19" fmla="*/ 6 h 702"/>
                          <a:gd name="T20" fmla="*/ 42 w 1073"/>
                          <a:gd name="T21" fmla="*/ 7 h 702"/>
                          <a:gd name="T22" fmla="*/ 41 w 1073"/>
                          <a:gd name="T23" fmla="*/ 7 h 702"/>
                          <a:gd name="T24" fmla="*/ 39 w 1073"/>
                          <a:gd name="T25" fmla="*/ 7 h 702"/>
                          <a:gd name="T26" fmla="*/ 37 w 1073"/>
                          <a:gd name="T27" fmla="*/ 7 h 702"/>
                          <a:gd name="T28" fmla="*/ 36 w 1073"/>
                          <a:gd name="T29" fmla="*/ 8 h 702"/>
                          <a:gd name="T30" fmla="*/ 33 w 1073"/>
                          <a:gd name="T31" fmla="*/ 7 h 702"/>
                          <a:gd name="T32" fmla="*/ 31 w 1073"/>
                          <a:gd name="T33" fmla="*/ 7 h 702"/>
                          <a:gd name="T34" fmla="*/ 29 w 1073"/>
                          <a:gd name="T35" fmla="*/ 8 h 702"/>
                          <a:gd name="T36" fmla="*/ 26 w 1073"/>
                          <a:gd name="T37" fmla="*/ 8 h 702"/>
                          <a:gd name="T38" fmla="*/ 24 w 1073"/>
                          <a:gd name="T39" fmla="*/ 9 h 702"/>
                          <a:gd name="T40" fmla="*/ 22 w 1073"/>
                          <a:gd name="T41" fmla="*/ 9 h 702"/>
                          <a:gd name="T42" fmla="*/ 20 w 1073"/>
                          <a:gd name="T43" fmla="*/ 10 h 702"/>
                          <a:gd name="T44" fmla="*/ 18 w 1073"/>
                          <a:gd name="T45" fmla="*/ 11 h 702"/>
                          <a:gd name="T46" fmla="*/ 16 w 1073"/>
                          <a:gd name="T47" fmla="*/ 12 h 702"/>
                          <a:gd name="T48" fmla="*/ 15 w 1073"/>
                          <a:gd name="T49" fmla="*/ 14 h 702"/>
                          <a:gd name="T50" fmla="*/ 13 w 1073"/>
                          <a:gd name="T51" fmla="*/ 15 h 702"/>
                          <a:gd name="T52" fmla="*/ 12 w 1073"/>
                          <a:gd name="T53" fmla="*/ 17 h 702"/>
                          <a:gd name="T54" fmla="*/ 11 w 1073"/>
                          <a:gd name="T55" fmla="*/ 19 h 702"/>
                          <a:gd name="T56" fmla="*/ 11 w 1073"/>
                          <a:gd name="T57" fmla="*/ 21 h 702"/>
                          <a:gd name="T58" fmla="*/ 10 w 1073"/>
                          <a:gd name="T59" fmla="*/ 22 h 702"/>
                          <a:gd name="T60" fmla="*/ 10 w 1073"/>
                          <a:gd name="T61" fmla="*/ 25 h 702"/>
                          <a:gd name="T62" fmla="*/ 10 w 1073"/>
                          <a:gd name="T63" fmla="*/ 27 h 702"/>
                          <a:gd name="T64" fmla="*/ 0 w 1073"/>
                          <a:gd name="T65" fmla="*/ 28 h 702"/>
                          <a:gd name="T66" fmla="*/ 0 w 1073"/>
                          <a:gd name="T67" fmla="*/ 26 h 702"/>
                          <a:gd name="T68" fmla="*/ 0 w 1073"/>
                          <a:gd name="T69" fmla="*/ 23 h 702"/>
                          <a:gd name="T70" fmla="*/ 0 w 1073"/>
                          <a:gd name="T71" fmla="*/ 21 h 702"/>
                          <a:gd name="T72" fmla="*/ 1 w 1073"/>
                          <a:gd name="T73" fmla="*/ 19 h 702"/>
                          <a:gd name="T74" fmla="*/ 2 w 1073"/>
                          <a:gd name="T75" fmla="*/ 17 h 702"/>
                          <a:gd name="T76" fmla="*/ 2 w 1073"/>
                          <a:gd name="T77" fmla="*/ 15 h 702"/>
                          <a:gd name="T78" fmla="*/ 3 w 1073"/>
                          <a:gd name="T79" fmla="*/ 14 h 702"/>
                          <a:gd name="T80" fmla="*/ 5 w 1073"/>
                          <a:gd name="T81" fmla="*/ 12 h 702"/>
                          <a:gd name="T82" fmla="*/ 6 w 1073"/>
                          <a:gd name="T83" fmla="*/ 10 h 702"/>
                          <a:gd name="T84" fmla="*/ 8 w 1073"/>
                          <a:gd name="T85" fmla="*/ 8 h 702"/>
                          <a:gd name="T86" fmla="*/ 10 w 1073"/>
                          <a:gd name="T87" fmla="*/ 6 h 702"/>
                          <a:gd name="T88" fmla="*/ 12 w 1073"/>
                          <a:gd name="T89" fmla="*/ 5 h 702"/>
                          <a:gd name="T90" fmla="*/ 14 w 1073"/>
                          <a:gd name="T91" fmla="*/ 4 h 702"/>
                          <a:gd name="T92" fmla="*/ 15 w 1073"/>
                          <a:gd name="T93" fmla="*/ 3 h 702"/>
                          <a:gd name="T94" fmla="*/ 18 w 1073"/>
                          <a:gd name="T95" fmla="*/ 2 h 702"/>
                          <a:gd name="T96" fmla="*/ 20 w 1073"/>
                          <a:gd name="T97" fmla="*/ 1 h 702"/>
                          <a:gd name="T98" fmla="*/ 23 w 1073"/>
                          <a:gd name="T99" fmla="*/ 1 h 702"/>
                          <a:gd name="T100" fmla="*/ 26 w 1073"/>
                          <a:gd name="T101" fmla="*/ 0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702"/>
                          <a:gd name="T155" fmla="*/ 1073 w 1073"/>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702">
                            <a:moveTo>
                              <a:pt x="680" y="5"/>
                            </a:moveTo>
                            <a:lnTo>
                              <a:pt x="713" y="1"/>
                            </a:lnTo>
                            <a:lnTo>
                              <a:pt x="751" y="0"/>
                            </a:lnTo>
                            <a:lnTo>
                              <a:pt x="789" y="1"/>
                            </a:lnTo>
                            <a:lnTo>
                              <a:pt x="835" y="4"/>
                            </a:lnTo>
                            <a:lnTo>
                              <a:pt x="876" y="6"/>
                            </a:lnTo>
                            <a:lnTo>
                              <a:pt x="911" y="8"/>
                            </a:lnTo>
                            <a:lnTo>
                              <a:pt x="947" y="11"/>
                            </a:lnTo>
                            <a:lnTo>
                              <a:pt x="975" y="14"/>
                            </a:lnTo>
                            <a:lnTo>
                              <a:pt x="999" y="20"/>
                            </a:lnTo>
                            <a:lnTo>
                              <a:pt x="1019" y="27"/>
                            </a:lnTo>
                            <a:lnTo>
                              <a:pt x="1035" y="37"/>
                            </a:lnTo>
                            <a:lnTo>
                              <a:pt x="1046" y="46"/>
                            </a:lnTo>
                            <a:lnTo>
                              <a:pt x="1058" y="58"/>
                            </a:lnTo>
                            <a:lnTo>
                              <a:pt x="1065" y="69"/>
                            </a:lnTo>
                            <a:lnTo>
                              <a:pt x="1070" y="87"/>
                            </a:lnTo>
                            <a:lnTo>
                              <a:pt x="1073" y="102"/>
                            </a:lnTo>
                            <a:lnTo>
                              <a:pt x="1072" y="122"/>
                            </a:lnTo>
                            <a:lnTo>
                              <a:pt x="1067" y="142"/>
                            </a:lnTo>
                            <a:lnTo>
                              <a:pt x="1062" y="155"/>
                            </a:lnTo>
                            <a:lnTo>
                              <a:pt x="1054" y="167"/>
                            </a:lnTo>
                            <a:lnTo>
                              <a:pt x="1043" y="175"/>
                            </a:lnTo>
                            <a:lnTo>
                              <a:pt x="1034" y="181"/>
                            </a:lnTo>
                            <a:lnTo>
                              <a:pt x="1024" y="186"/>
                            </a:lnTo>
                            <a:lnTo>
                              <a:pt x="1008" y="188"/>
                            </a:lnTo>
                            <a:lnTo>
                              <a:pt x="985" y="187"/>
                            </a:lnTo>
                            <a:lnTo>
                              <a:pt x="961" y="186"/>
                            </a:lnTo>
                            <a:lnTo>
                              <a:pt x="935" y="188"/>
                            </a:lnTo>
                            <a:lnTo>
                              <a:pt x="913" y="189"/>
                            </a:lnTo>
                            <a:lnTo>
                              <a:pt x="886" y="190"/>
                            </a:lnTo>
                            <a:lnTo>
                              <a:pt x="860" y="190"/>
                            </a:lnTo>
                            <a:lnTo>
                              <a:pt x="832" y="188"/>
                            </a:lnTo>
                            <a:lnTo>
                              <a:pt x="801" y="188"/>
                            </a:lnTo>
                            <a:lnTo>
                              <a:pt x="771" y="186"/>
                            </a:lnTo>
                            <a:lnTo>
                              <a:pt x="745" y="188"/>
                            </a:lnTo>
                            <a:lnTo>
                              <a:pt x="714" y="190"/>
                            </a:lnTo>
                            <a:lnTo>
                              <a:pt x="682" y="192"/>
                            </a:lnTo>
                            <a:lnTo>
                              <a:pt x="655" y="198"/>
                            </a:lnTo>
                            <a:lnTo>
                              <a:pt x="627" y="207"/>
                            </a:lnTo>
                            <a:lnTo>
                              <a:pt x="600" y="216"/>
                            </a:lnTo>
                            <a:lnTo>
                              <a:pt x="570" y="227"/>
                            </a:lnTo>
                            <a:lnTo>
                              <a:pt x="541" y="238"/>
                            </a:lnTo>
                            <a:lnTo>
                              <a:pt x="517" y="248"/>
                            </a:lnTo>
                            <a:lnTo>
                              <a:pt x="489" y="259"/>
                            </a:lnTo>
                            <a:lnTo>
                              <a:pt x="467" y="272"/>
                            </a:lnTo>
                            <a:lnTo>
                              <a:pt x="447" y="283"/>
                            </a:lnTo>
                            <a:lnTo>
                              <a:pt x="426" y="295"/>
                            </a:lnTo>
                            <a:lnTo>
                              <a:pt x="404" y="308"/>
                            </a:lnTo>
                            <a:lnTo>
                              <a:pt x="387" y="324"/>
                            </a:lnTo>
                            <a:lnTo>
                              <a:pt x="366" y="346"/>
                            </a:lnTo>
                            <a:lnTo>
                              <a:pt x="350" y="365"/>
                            </a:lnTo>
                            <a:lnTo>
                              <a:pt x="335" y="381"/>
                            </a:lnTo>
                            <a:lnTo>
                              <a:pt x="319" y="403"/>
                            </a:lnTo>
                            <a:lnTo>
                              <a:pt x="307" y="424"/>
                            </a:lnTo>
                            <a:lnTo>
                              <a:pt x="295" y="448"/>
                            </a:lnTo>
                            <a:lnTo>
                              <a:pt x="283" y="470"/>
                            </a:lnTo>
                            <a:lnTo>
                              <a:pt x="273" y="494"/>
                            </a:lnTo>
                            <a:lnTo>
                              <a:pt x="268" y="517"/>
                            </a:lnTo>
                            <a:lnTo>
                              <a:pt x="262" y="539"/>
                            </a:lnTo>
                            <a:lnTo>
                              <a:pt x="258" y="564"/>
                            </a:lnTo>
                            <a:lnTo>
                              <a:pt x="255" y="587"/>
                            </a:lnTo>
                            <a:lnTo>
                              <a:pt x="252" y="617"/>
                            </a:lnTo>
                            <a:lnTo>
                              <a:pt x="251" y="645"/>
                            </a:lnTo>
                            <a:lnTo>
                              <a:pt x="250" y="672"/>
                            </a:lnTo>
                            <a:lnTo>
                              <a:pt x="248" y="702"/>
                            </a:lnTo>
                            <a:lnTo>
                              <a:pt x="5" y="700"/>
                            </a:lnTo>
                            <a:lnTo>
                              <a:pt x="1" y="675"/>
                            </a:lnTo>
                            <a:lnTo>
                              <a:pt x="0" y="651"/>
                            </a:lnTo>
                            <a:lnTo>
                              <a:pt x="2" y="623"/>
                            </a:lnTo>
                            <a:lnTo>
                              <a:pt x="5" y="589"/>
                            </a:lnTo>
                            <a:lnTo>
                              <a:pt x="8" y="558"/>
                            </a:lnTo>
                            <a:lnTo>
                              <a:pt x="11" y="533"/>
                            </a:lnTo>
                            <a:lnTo>
                              <a:pt x="17" y="509"/>
                            </a:lnTo>
                            <a:lnTo>
                              <a:pt x="23" y="485"/>
                            </a:lnTo>
                            <a:lnTo>
                              <a:pt x="33" y="457"/>
                            </a:lnTo>
                            <a:lnTo>
                              <a:pt x="42" y="430"/>
                            </a:lnTo>
                            <a:lnTo>
                              <a:pt x="51" y="407"/>
                            </a:lnTo>
                            <a:lnTo>
                              <a:pt x="62" y="384"/>
                            </a:lnTo>
                            <a:lnTo>
                              <a:pt x="73" y="360"/>
                            </a:lnTo>
                            <a:lnTo>
                              <a:pt x="86" y="339"/>
                            </a:lnTo>
                            <a:lnTo>
                              <a:pt x="100" y="315"/>
                            </a:lnTo>
                            <a:lnTo>
                              <a:pt x="117" y="290"/>
                            </a:lnTo>
                            <a:lnTo>
                              <a:pt x="134" y="265"/>
                            </a:lnTo>
                            <a:lnTo>
                              <a:pt x="151" y="244"/>
                            </a:lnTo>
                            <a:lnTo>
                              <a:pt x="170" y="219"/>
                            </a:lnTo>
                            <a:lnTo>
                              <a:pt x="190" y="200"/>
                            </a:lnTo>
                            <a:lnTo>
                              <a:pt x="215" y="179"/>
                            </a:lnTo>
                            <a:lnTo>
                              <a:pt x="240" y="159"/>
                            </a:lnTo>
                            <a:lnTo>
                              <a:pt x="266" y="137"/>
                            </a:lnTo>
                            <a:lnTo>
                              <a:pt x="291" y="120"/>
                            </a:lnTo>
                            <a:lnTo>
                              <a:pt x="315" y="103"/>
                            </a:lnTo>
                            <a:lnTo>
                              <a:pt x="338" y="90"/>
                            </a:lnTo>
                            <a:lnTo>
                              <a:pt x="362" y="77"/>
                            </a:lnTo>
                            <a:lnTo>
                              <a:pt x="384" y="64"/>
                            </a:lnTo>
                            <a:lnTo>
                              <a:pt x="410" y="52"/>
                            </a:lnTo>
                            <a:lnTo>
                              <a:pt x="438" y="43"/>
                            </a:lnTo>
                            <a:lnTo>
                              <a:pt x="469" y="36"/>
                            </a:lnTo>
                            <a:lnTo>
                              <a:pt x="501" y="29"/>
                            </a:lnTo>
                            <a:lnTo>
                              <a:pt x="533" y="24"/>
                            </a:lnTo>
                            <a:lnTo>
                              <a:pt x="572" y="19"/>
                            </a:lnTo>
                            <a:lnTo>
                              <a:pt x="611" y="14"/>
                            </a:lnTo>
                            <a:lnTo>
                              <a:pt x="645" y="9"/>
                            </a:lnTo>
                            <a:lnTo>
                              <a:pt x="680" y="5"/>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902" name="Group 139">
                        <a:extLst>
                          <a:ext uri="{FF2B5EF4-FFF2-40B4-BE49-F238E27FC236}">
                            <a16:creationId xmlns:a16="http://schemas.microsoft.com/office/drawing/2014/main" id="{4E904FF4-B0A1-43A3-89AF-375539A7E22F}"/>
                          </a:ext>
                        </a:extLst>
                      </p:cNvPr>
                      <p:cNvGrpSpPr>
                        <a:grpSpLocks/>
                      </p:cNvGrpSpPr>
                      <p:nvPr/>
                    </p:nvGrpSpPr>
                    <p:grpSpPr bwMode="auto">
                      <a:xfrm>
                        <a:off x="2089" y="1587"/>
                        <a:ext cx="198" cy="131"/>
                        <a:chOff x="2089" y="1587"/>
                        <a:chExt cx="198" cy="131"/>
                      </a:xfrm>
                    </p:grpSpPr>
                    <p:grpSp>
                      <p:nvGrpSpPr>
                        <p:cNvPr id="64903" name="Group 140">
                          <a:extLst>
                            <a:ext uri="{FF2B5EF4-FFF2-40B4-BE49-F238E27FC236}">
                              <a16:creationId xmlns:a16="http://schemas.microsoft.com/office/drawing/2014/main" id="{56B13395-DF44-43DA-8C33-27D03DE9AC86}"/>
                            </a:ext>
                          </a:extLst>
                        </p:cNvPr>
                        <p:cNvGrpSpPr>
                          <a:grpSpLocks/>
                        </p:cNvGrpSpPr>
                        <p:nvPr/>
                      </p:nvGrpSpPr>
                      <p:grpSpPr bwMode="auto">
                        <a:xfrm>
                          <a:off x="2110" y="1599"/>
                          <a:ext cx="177" cy="119"/>
                          <a:chOff x="2110" y="1599"/>
                          <a:chExt cx="177" cy="119"/>
                        </a:xfrm>
                      </p:grpSpPr>
                      <p:sp>
                        <p:nvSpPr>
                          <p:cNvPr id="64905" name="Freeform 141">
                            <a:extLst>
                              <a:ext uri="{FF2B5EF4-FFF2-40B4-BE49-F238E27FC236}">
                                <a16:creationId xmlns:a16="http://schemas.microsoft.com/office/drawing/2014/main" id="{CD313B78-0BD3-4509-8F68-188B485D2064}"/>
                              </a:ext>
                            </a:extLst>
                          </p:cNvPr>
                          <p:cNvSpPr>
                            <a:spLocks/>
                          </p:cNvSpPr>
                          <p:nvPr/>
                        </p:nvSpPr>
                        <p:spPr bwMode="auto">
                          <a:xfrm>
                            <a:off x="2110" y="1599"/>
                            <a:ext cx="177" cy="111"/>
                          </a:xfrm>
                          <a:custGeom>
                            <a:avLst/>
                            <a:gdLst>
                              <a:gd name="T0" fmla="*/ 19 w 883"/>
                              <a:gd name="T1" fmla="*/ 0 h 559"/>
                              <a:gd name="T2" fmla="*/ 21 w 883"/>
                              <a:gd name="T3" fmla="*/ 0 h 559"/>
                              <a:gd name="T4" fmla="*/ 23 w 883"/>
                              <a:gd name="T5" fmla="*/ 0 h 559"/>
                              <a:gd name="T6" fmla="*/ 26 w 883"/>
                              <a:gd name="T7" fmla="*/ 0 h 559"/>
                              <a:gd name="T8" fmla="*/ 28 w 883"/>
                              <a:gd name="T9" fmla="*/ 0 h 559"/>
                              <a:gd name="T10" fmla="*/ 30 w 883"/>
                              <a:gd name="T11" fmla="*/ 0 h 559"/>
                              <a:gd name="T12" fmla="*/ 33 w 883"/>
                              <a:gd name="T13" fmla="*/ 0 h 559"/>
                              <a:gd name="T14" fmla="*/ 35 w 883"/>
                              <a:gd name="T15" fmla="*/ 0 h 559"/>
                              <a:gd name="T16" fmla="*/ 35 w 883"/>
                              <a:gd name="T17" fmla="*/ 1 h 559"/>
                              <a:gd name="T18" fmla="*/ 35 w 883"/>
                              <a:gd name="T19" fmla="*/ 2 h 559"/>
                              <a:gd name="T20" fmla="*/ 32 w 883"/>
                              <a:gd name="T21" fmla="*/ 2 h 559"/>
                              <a:gd name="T22" fmla="*/ 30 w 883"/>
                              <a:gd name="T23" fmla="*/ 2 h 559"/>
                              <a:gd name="T24" fmla="*/ 28 w 883"/>
                              <a:gd name="T25" fmla="*/ 2 h 559"/>
                              <a:gd name="T26" fmla="*/ 26 w 883"/>
                              <a:gd name="T27" fmla="*/ 2 h 559"/>
                              <a:gd name="T28" fmla="*/ 24 w 883"/>
                              <a:gd name="T29" fmla="*/ 2 h 559"/>
                              <a:gd name="T30" fmla="*/ 21 w 883"/>
                              <a:gd name="T31" fmla="*/ 2 h 559"/>
                              <a:gd name="T32" fmla="*/ 19 w 883"/>
                              <a:gd name="T33" fmla="*/ 2 h 559"/>
                              <a:gd name="T34" fmla="*/ 17 w 883"/>
                              <a:gd name="T35" fmla="*/ 3 h 559"/>
                              <a:gd name="T36" fmla="*/ 14 w 883"/>
                              <a:gd name="T37" fmla="*/ 3 h 559"/>
                              <a:gd name="T38" fmla="*/ 12 w 883"/>
                              <a:gd name="T39" fmla="*/ 4 h 559"/>
                              <a:gd name="T40" fmla="*/ 10 w 883"/>
                              <a:gd name="T41" fmla="*/ 5 h 559"/>
                              <a:gd name="T42" fmla="*/ 9 w 883"/>
                              <a:gd name="T43" fmla="*/ 6 h 559"/>
                              <a:gd name="T44" fmla="*/ 7 w 883"/>
                              <a:gd name="T45" fmla="*/ 7 h 559"/>
                              <a:gd name="T46" fmla="*/ 6 w 883"/>
                              <a:gd name="T47" fmla="*/ 9 h 559"/>
                              <a:gd name="T48" fmla="*/ 4 w 883"/>
                              <a:gd name="T49" fmla="*/ 10 h 559"/>
                              <a:gd name="T50" fmla="*/ 3 w 883"/>
                              <a:gd name="T51" fmla="*/ 12 h 559"/>
                              <a:gd name="T52" fmla="*/ 2 w 883"/>
                              <a:gd name="T53" fmla="*/ 14 h 559"/>
                              <a:gd name="T54" fmla="*/ 2 w 883"/>
                              <a:gd name="T55" fmla="*/ 16 h 559"/>
                              <a:gd name="T56" fmla="*/ 2 w 883"/>
                              <a:gd name="T57" fmla="*/ 17 h 559"/>
                              <a:gd name="T58" fmla="*/ 2 w 883"/>
                              <a:gd name="T59" fmla="*/ 20 h 559"/>
                              <a:gd name="T60" fmla="*/ 1 w 883"/>
                              <a:gd name="T61" fmla="*/ 22 h 559"/>
                              <a:gd name="T62" fmla="*/ 0 w 883"/>
                              <a:gd name="T63" fmla="*/ 21 h 559"/>
                              <a:gd name="T64" fmla="*/ 0 w 883"/>
                              <a:gd name="T65" fmla="*/ 19 h 559"/>
                              <a:gd name="T66" fmla="*/ 0 w 883"/>
                              <a:gd name="T67" fmla="*/ 16 h 559"/>
                              <a:gd name="T68" fmla="*/ 1 w 883"/>
                              <a:gd name="T69" fmla="*/ 14 h 559"/>
                              <a:gd name="T70" fmla="*/ 1 w 883"/>
                              <a:gd name="T71" fmla="*/ 12 h 559"/>
                              <a:gd name="T72" fmla="*/ 2 w 883"/>
                              <a:gd name="T73" fmla="*/ 10 h 559"/>
                              <a:gd name="T74" fmla="*/ 3 w 883"/>
                              <a:gd name="T75" fmla="*/ 9 h 559"/>
                              <a:gd name="T76" fmla="*/ 5 w 883"/>
                              <a:gd name="T77" fmla="*/ 7 h 559"/>
                              <a:gd name="T78" fmla="*/ 7 w 883"/>
                              <a:gd name="T79" fmla="*/ 5 h 559"/>
                              <a:gd name="T80" fmla="*/ 8 w 883"/>
                              <a:gd name="T81" fmla="*/ 4 h 559"/>
                              <a:gd name="T82" fmla="*/ 11 w 883"/>
                              <a:gd name="T83" fmla="*/ 3 h 559"/>
                              <a:gd name="T84" fmla="*/ 13 w 883"/>
                              <a:gd name="T85" fmla="*/ 2 h 559"/>
                              <a:gd name="T86" fmla="*/ 16 w 883"/>
                              <a:gd name="T87" fmla="*/ 1 h 559"/>
                              <a:gd name="T88" fmla="*/ 18 w 883"/>
                              <a:gd name="T89" fmla="*/ 0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
                              <a:gd name="T136" fmla="*/ 0 h 559"/>
                              <a:gd name="T137" fmla="*/ 883 w 883"/>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 h="559">
                                <a:moveTo>
                                  <a:pt x="450" y="11"/>
                                </a:moveTo>
                                <a:lnTo>
                                  <a:pt x="463" y="8"/>
                                </a:lnTo>
                                <a:lnTo>
                                  <a:pt x="490" y="5"/>
                                </a:lnTo>
                                <a:lnTo>
                                  <a:pt x="522" y="3"/>
                                </a:lnTo>
                                <a:lnTo>
                                  <a:pt x="552" y="1"/>
                                </a:lnTo>
                                <a:lnTo>
                                  <a:pt x="580" y="2"/>
                                </a:lnTo>
                                <a:lnTo>
                                  <a:pt x="610" y="3"/>
                                </a:lnTo>
                                <a:lnTo>
                                  <a:pt x="641" y="4"/>
                                </a:lnTo>
                                <a:lnTo>
                                  <a:pt x="669" y="6"/>
                                </a:lnTo>
                                <a:lnTo>
                                  <a:pt x="699" y="4"/>
                                </a:lnTo>
                                <a:lnTo>
                                  <a:pt x="727" y="3"/>
                                </a:lnTo>
                                <a:lnTo>
                                  <a:pt x="760" y="1"/>
                                </a:lnTo>
                                <a:lnTo>
                                  <a:pt x="791" y="0"/>
                                </a:lnTo>
                                <a:lnTo>
                                  <a:pt x="816" y="1"/>
                                </a:lnTo>
                                <a:lnTo>
                                  <a:pt x="840" y="2"/>
                                </a:lnTo>
                                <a:lnTo>
                                  <a:pt x="866" y="3"/>
                                </a:lnTo>
                                <a:lnTo>
                                  <a:pt x="883" y="6"/>
                                </a:lnTo>
                                <a:lnTo>
                                  <a:pt x="881" y="20"/>
                                </a:lnTo>
                                <a:lnTo>
                                  <a:pt x="878" y="32"/>
                                </a:lnTo>
                                <a:lnTo>
                                  <a:pt x="875" y="43"/>
                                </a:lnTo>
                                <a:lnTo>
                                  <a:pt x="811" y="44"/>
                                </a:lnTo>
                                <a:lnTo>
                                  <a:pt x="795" y="46"/>
                                </a:lnTo>
                                <a:lnTo>
                                  <a:pt x="773" y="45"/>
                                </a:lnTo>
                                <a:lnTo>
                                  <a:pt x="748" y="44"/>
                                </a:lnTo>
                                <a:lnTo>
                                  <a:pt x="723" y="46"/>
                                </a:lnTo>
                                <a:lnTo>
                                  <a:pt x="700" y="48"/>
                                </a:lnTo>
                                <a:lnTo>
                                  <a:pt x="673" y="49"/>
                                </a:lnTo>
                                <a:lnTo>
                                  <a:pt x="649" y="49"/>
                                </a:lnTo>
                                <a:lnTo>
                                  <a:pt x="620" y="46"/>
                                </a:lnTo>
                                <a:lnTo>
                                  <a:pt x="589" y="46"/>
                                </a:lnTo>
                                <a:lnTo>
                                  <a:pt x="560" y="44"/>
                                </a:lnTo>
                                <a:lnTo>
                                  <a:pt x="532" y="46"/>
                                </a:lnTo>
                                <a:lnTo>
                                  <a:pt x="502" y="49"/>
                                </a:lnTo>
                                <a:lnTo>
                                  <a:pt x="470" y="51"/>
                                </a:lnTo>
                                <a:lnTo>
                                  <a:pt x="442" y="57"/>
                                </a:lnTo>
                                <a:lnTo>
                                  <a:pt x="415" y="66"/>
                                </a:lnTo>
                                <a:lnTo>
                                  <a:pt x="387" y="75"/>
                                </a:lnTo>
                                <a:lnTo>
                                  <a:pt x="357" y="86"/>
                                </a:lnTo>
                                <a:lnTo>
                                  <a:pt x="329" y="96"/>
                                </a:lnTo>
                                <a:lnTo>
                                  <a:pt x="304" y="106"/>
                                </a:lnTo>
                                <a:lnTo>
                                  <a:pt x="277" y="117"/>
                                </a:lnTo>
                                <a:lnTo>
                                  <a:pt x="255" y="130"/>
                                </a:lnTo>
                                <a:lnTo>
                                  <a:pt x="235" y="140"/>
                                </a:lnTo>
                                <a:lnTo>
                                  <a:pt x="214" y="152"/>
                                </a:lnTo>
                                <a:lnTo>
                                  <a:pt x="193" y="165"/>
                                </a:lnTo>
                                <a:lnTo>
                                  <a:pt x="175" y="181"/>
                                </a:lnTo>
                                <a:lnTo>
                                  <a:pt x="155" y="203"/>
                                </a:lnTo>
                                <a:lnTo>
                                  <a:pt x="139" y="222"/>
                                </a:lnTo>
                                <a:lnTo>
                                  <a:pt x="123" y="238"/>
                                </a:lnTo>
                                <a:lnTo>
                                  <a:pt x="108" y="260"/>
                                </a:lnTo>
                                <a:lnTo>
                                  <a:pt x="96" y="281"/>
                                </a:lnTo>
                                <a:lnTo>
                                  <a:pt x="83" y="305"/>
                                </a:lnTo>
                                <a:lnTo>
                                  <a:pt x="71" y="328"/>
                                </a:lnTo>
                                <a:lnTo>
                                  <a:pt x="62" y="351"/>
                                </a:lnTo>
                                <a:lnTo>
                                  <a:pt x="56" y="375"/>
                                </a:lnTo>
                                <a:lnTo>
                                  <a:pt x="50" y="398"/>
                                </a:lnTo>
                                <a:lnTo>
                                  <a:pt x="45" y="421"/>
                                </a:lnTo>
                                <a:lnTo>
                                  <a:pt x="42" y="444"/>
                                </a:lnTo>
                                <a:lnTo>
                                  <a:pt x="39" y="474"/>
                                </a:lnTo>
                                <a:lnTo>
                                  <a:pt x="38" y="502"/>
                                </a:lnTo>
                                <a:lnTo>
                                  <a:pt x="37" y="529"/>
                                </a:lnTo>
                                <a:lnTo>
                                  <a:pt x="35" y="559"/>
                                </a:lnTo>
                                <a:lnTo>
                                  <a:pt x="8" y="553"/>
                                </a:lnTo>
                                <a:lnTo>
                                  <a:pt x="5" y="525"/>
                                </a:lnTo>
                                <a:lnTo>
                                  <a:pt x="3" y="501"/>
                                </a:lnTo>
                                <a:lnTo>
                                  <a:pt x="0" y="475"/>
                                </a:lnTo>
                                <a:lnTo>
                                  <a:pt x="1" y="444"/>
                                </a:lnTo>
                                <a:lnTo>
                                  <a:pt x="4" y="415"/>
                                </a:lnTo>
                                <a:lnTo>
                                  <a:pt x="10" y="380"/>
                                </a:lnTo>
                                <a:lnTo>
                                  <a:pt x="15" y="355"/>
                                </a:lnTo>
                                <a:lnTo>
                                  <a:pt x="23" y="329"/>
                                </a:lnTo>
                                <a:lnTo>
                                  <a:pt x="31" y="305"/>
                                </a:lnTo>
                                <a:lnTo>
                                  <a:pt x="41" y="283"/>
                                </a:lnTo>
                                <a:lnTo>
                                  <a:pt x="54" y="262"/>
                                </a:lnTo>
                                <a:lnTo>
                                  <a:pt x="68" y="238"/>
                                </a:lnTo>
                                <a:lnTo>
                                  <a:pt x="85" y="215"/>
                                </a:lnTo>
                                <a:lnTo>
                                  <a:pt x="103" y="193"/>
                                </a:lnTo>
                                <a:lnTo>
                                  <a:pt x="122" y="173"/>
                                </a:lnTo>
                                <a:lnTo>
                                  <a:pt x="142" y="151"/>
                                </a:lnTo>
                                <a:lnTo>
                                  <a:pt x="163" y="132"/>
                                </a:lnTo>
                                <a:lnTo>
                                  <a:pt x="186" y="114"/>
                                </a:lnTo>
                                <a:lnTo>
                                  <a:pt x="211" y="99"/>
                                </a:lnTo>
                                <a:lnTo>
                                  <a:pt x="239" y="85"/>
                                </a:lnTo>
                                <a:lnTo>
                                  <a:pt x="270" y="69"/>
                                </a:lnTo>
                                <a:lnTo>
                                  <a:pt x="300" y="59"/>
                                </a:lnTo>
                                <a:lnTo>
                                  <a:pt x="332" y="46"/>
                                </a:lnTo>
                                <a:lnTo>
                                  <a:pt x="367" y="34"/>
                                </a:lnTo>
                                <a:lnTo>
                                  <a:pt x="396" y="24"/>
                                </a:lnTo>
                                <a:lnTo>
                                  <a:pt x="426" y="16"/>
                                </a:lnTo>
                                <a:lnTo>
                                  <a:pt x="450" y="11"/>
                                </a:lnTo>
                                <a:close/>
                              </a:path>
                            </a:pathLst>
                          </a:custGeom>
                          <a:solidFill>
                            <a:srgbClr val="C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06" name="Freeform 142">
                            <a:extLst>
                              <a:ext uri="{FF2B5EF4-FFF2-40B4-BE49-F238E27FC236}">
                                <a16:creationId xmlns:a16="http://schemas.microsoft.com/office/drawing/2014/main" id="{B22F1F64-D79B-44C1-AB30-D5F8BE35EDCF}"/>
                              </a:ext>
                            </a:extLst>
                          </p:cNvPr>
                          <p:cNvSpPr>
                            <a:spLocks/>
                          </p:cNvSpPr>
                          <p:nvPr/>
                        </p:nvSpPr>
                        <p:spPr bwMode="auto">
                          <a:xfrm>
                            <a:off x="2115" y="1606"/>
                            <a:ext cx="170" cy="112"/>
                          </a:xfrm>
                          <a:custGeom>
                            <a:avLst/>
                            <a:gdLst>
                              <a:gd name="T0" fmla="*/ 18 w 854"/>
                              <a:gd name="T1" fmla="*/ 0 h 560"/>
                              <a:gd name="T2" fmla="*/ 21 w 854"/>
                              <a:gd name="T3" fmla="*/ 0 h 560"/>
                              <a:gd name="T4" fmla="*/ 23 w 854"/>
                              <a:gd name="T5" fmla="*/ 0 h 560"/>
                              <a:gd name="T6" fmla="*/ 25 w 854"/>
                              <a:gd name="T7" fmla="*/ 0 h 560"/>
                              <a:gd name="T8" fmla="*/ 28 w 854"/>
                              <a:gd name="T9" fmla="*/ 0 h 560"/>
                              <a:gd name="T10" fmla="*/ 30 w 854"/>
                              <a:gd name="T11" fmla="*/ 0 h 560"/>
                              <a:gd name="T12" fmla="*/ 32 w 854"/>
                              <a:gd name="T13" fmla="*/ 0 h 560"/>
                              <a:gd name="T14" fmla="*/ 34 w 854"/>
                              <a:gd name="T15" fmla="*/ 0 h 560"/>
                              <a:gd name="T16" fmla="*/ 33 w 854"/>
                              <a:gd name="T17" fmla="*/ 1 h 560"/>
                              <a:gd name="T18" fmla="*/ 32 w 854"/>
                              <a:gd name="T19" fmla="*/ 2 h 560"/>
                              <a:gd name="T20" fmla="*/ 31 w 854"/>
                              <a:gd name="T21" fmla="*/ 2 h 560"/>
                              <a:gd name="T22" fmla="*/ 30 w 854"/>
                              <a:gd name="T23" fmla="*/ 2 h 560"/>
                              <a:gd name="T24" fmla="*/ 28 w 854"/>
                              <a:gd name="T25" fmla="*/ 2 h 560"/>
                              <a:gd name="T26" fmla="*/ 26 w 854"/>
                              <a:gd name="T27" fmla="*/ 2 h 560"/>
                              <a:gd name="T28" fmla="*/ 23 w 854"/>
                              <a:gd name="T29" fmla="*/ 2 h 560"/>
                              <a:gd name="T30" fmla="*/ 21 w 854"/>
                              <a:gd name="T31" fmla="*/ 2 h 560"/>
                              <a:gd name="T32" fmla="*/ 19 w 854"/>
                              <a:gd name="T33" fmla="*/ 2 h 560"/>
                              <a:gd name="T34" fmla="*/ 16 w 854"/>
                              <a:gd name="T35" fmla="*/ 3 h 560"/>
                              <a:gd name="T36" fmla="*/ 14 w 854"/>
                              <a:gd name="T37" fmla="*/ 3 h 560"/>
                              <a:gd name="T38" fmla="*/ 12 w 854"/>
                              <a:gd name="T39" fmla="*/ 4 h 560"/>
                              <a:gd name="T40" fmla="*/ 10 w 854"/>
                              <a:gd name="T41" fmla="*/ 5 h 560"/>
                              <a:gd name="T42" fmla="*/ 9 w 854"/>
                              <a:gd name="T43" fmla="*/ 6 h 560"/>
                              <a:gd name="T44" fmla="*/ 7 w 854"/>
                              <a:gd name="T45" fmla="*/ 7 h 560"/>
                              <a:gd name="T46" fmla="*/ 5 w 854"/>
                              <a:gd name="T47" fmla="*/ 9 h 560"/>
                              <a:gd name="T48" fmla="*/ 4 w 854"/>
                              <a:gd name="T49" fmla="*/ 10 h 560"/>
                              <a:gd name="T50" fmla="*/ 3 w 854"/>
                              <a:gd name="T51" fmla="*/ 12 h 560"/>
                              <a:gd name="T52" fmla="*/ 2 w 854"/>
                              <a:gd name="T53" fmla="*/ 14 h 560"/>
                              <a:gd name="T54" fmla="*/ 2 w 854"/>
                              <a:gd name="T55" fmla="*/ 16 h 560"/>
                              <a:gd name="T56" fmla="*/ 2 w 854"/>
                              <a:gd name="T57" fmla="*/ 18 h 560"/>
                              <a:gd name="T58" fmla="*/ 2 w 854"/>
                              <a:gd name="T59" fmla="*/ 20 h 560"/>
                              <a:gd name="T60" fmla="*/ 1 w 854"/>
                              <a:gd name="T61" fmla="*/ 22 h 560"/>
                              <a:gd name="T62" fmla="*/ 0 w 854"/>
                              <a:gd name="T63" fmla="*/ 21 h 560"/>
                              <a:gd name="T64" fmla="*/ 0 w 854"/>
                              <a:gd name="T65" fmla="*/ 19 h 560"/>
                              <a:gd name="T66" fmla="*/ 0 w 854"/>
                              <a:gd name="T67" fmla="*/ 17 h 560"/>
                              <a:gd name="T68" fmla="*/ 1 w 854"/>
                              <a:gd name="T69" fmla="*/ 14 h 560"/>
                              <a:gd name="T70" fmla="*/ 1 w 854"/>
                              <a:gd name="T71" fmla="*/ 12 h 560"/>
                              <a:gd name="T72" fmla="*/ 2 w 854"/>
                              <a:gd name="T73" fmla="*/ 11 h 560"/>
                              <a:gd name="T74" fmla="*/ 3 w 854"/>
                              <a:gd name="T75" fmla="*/ 9 h 560"/>
                              <a:gd name="T76" fmla="*/ 5 w 854"/>
                              <a:gd name="T77" fmla="*/ 7 h 560"/>
                              <a:gd name="T78" fmla="*/ 6 w 854"/>
                              <a:gd name="T79" fmla="*/ 5 h 560"/>
                              <a:gd name="T80" fmla="*/ 8 w 854"/>
                              <a:gd name="T81" fmla="*/ 4 h 560"/>
                              <a:gd name="T82" fmla="*/ 11 w 854"/>
                              <a:gd name="T83" fmla="*/ 3 h 560"/>
                              <a:gd name="T84" fmla="*/ 13 w 854"/>
                              <a:gd name="T85" fmla="*/ 2 h 560"/>
                              <a:gd name="T86" fmla="*/ 16 w 854"/>
                              <a:gd name="T87" fmla="*/ 1 h 560"/>
                              <a:gd name="T88" fmla="*/ 18 w 854"/>
                              <a:gd name="T89" fmla="*/ 0 h 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0"/>
                              <a:gd name="T137" fmla="*/ 854 w 854"/>
                              <a:gd name="T138" fmla="*/ 560 h 5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0">
                                <a:moveTo>
                                  <a:pt x="450" y="12"/>
                                </a:moveTo>
                                <a:lnTo>
                                  <a:pt x="462" y="8"/>
                                </a:lnTo>
                                <a:lnTo>
                                  <a:pt x="490" y="6"/>
                                </a:lnTo>
                                <a:lnTo>
                                  <a:pt x="522" y="4"/>
                                </a:lnTo>
                                <a:lnTo>
                                  <a:pt x="550" y="2"/>
                                </a:lnTo>
                                <a:lnTo>
                                  <a:pt x="580" y="3"/>
                                </a:lnTo>
                                <a:lnTo>
                                  <a:pt x="610" y="4"/>
                                </a:lnTo>
                                <a:lnTo>
                                  <a:pt x="640" y="5"/>
                                </a:lnTo>
                                <a:lnTo>
                                  <a:pt x="669" y="7"/>
                                </a:lnTo>
                                <a:lnTo>
                                  <a:pt x="698" y="5"/>
                                </a:lnTo>
                                <a:lnTo>
                                  <a:pt x="726" y="4"/>
                                </a:lnTo>
                                <a:lnTo>
                                  <a:pt x="760" y="2"/>
                                </a:lnTo>
                                <a:lnTo>
                                  <a:pt x="791" y="1"/>
                                </a:lnTo>
                                <a:lnTo>
                                  <a:pt x="815" y="2"/>
                                </a:lnTo>
                                <a:lnTo>
                                  <a:pt x="840" y="3"/>
                                </a:lnTo>
                                <a:lnTo>
                                  <a:pt x="854" y="0"/>
                                </a:lnTo>
                                <a:lnTo>
                                  <a:pt x="849" y="13"/>
                                </a:lnTo>
                                <a:lnTo>
                                  <a:pt x="841" y="25"/>
                                </a:lnTo>
                                <a:lnTo>
                                  <a:pt x="830" y="34"/>
                                </a:lnTo>
                                <a:lnTo>
                                  <a:pt x="821" y="40"/>
                                </a:lnTo>
                                <a:lnTo>
                                  <a:pt x="811" y="45"/>
                                </a:lnTo>
                                <a:lnTo>
                                  <a:pt x="795" y="47"/>
                                </a:lnTo>
                                <a:lnTo>
                                  <a:pt x="772" y="46"/>
                                </a:lnTo>
                                <a:lnTo>
                                  <a:pt x="748" y="45"/>
                                </a:lnTo>
                                <a:lnTo>
                                  <a:pt x="722" y="47"/>
                                </a:lnTo>
                                <a:lnTo>
                                  <a:pt x="700" y="48"/>
                                </a:lnTo>
                                <a:lnTo>
                                  <a:pt x="673" y="50"/>
                                </a:lnTo>
                                <a:lnTo>
                                  <a:pt x="647" y="50"/>
                                </a:lnTo>
                                <a:lnTo>
                                  <a:pt x="620" y="47"/>
                                </a:lnTo>
                                <a:lnTo>
                                  <a:pt x="588" y="47"/>
                                </a:lnTo>
                                <a:lnTo>
                                  <a:pt x="558" y="45"/>
                                </a:lnTo>
                                <a:lnTo>
                                  <a:pt x="532" y="47"/>
                                </a:lnTo>
                                <a:lnTo>
                                  <a:pt x="501" y="50"/>
                                </a:lnTo>
                                <a:lnTo>
                                  <a:pt x="469" y="51"/>
                                </a:lnTo>
                                <a:lnTo>
                                  <a:pt x="442" y="57"/>
                                </a:lnTo>
                                <a:lnTo>
                                  <a:pt x="414" y="66"/>
                                </a:lnTo>
                                <a:lnTo>
                                  <a:pt x="387" y="75"/>
                                </a:lnTo>
                                <a:lnTo>
                                  <a:pt x="357" y="86"/>
                                </a:lnTo>
                                <a:lnTo>
                                  <a:pt x="328" y="97"/>
                                </a:lnTo>
                                <a:lnTo>
                                  <a:pt x="304" y="107"/>
                                </a:lnTo>
                                <a:lnTo>
                                  <a:pt x="276" y="118"/>
                                </a:lnTo>
                                <a:lnTo>
                                  <a:pt x="254" y="131"/>
                                </a:lnTo>
                                <a:lnTo>
                                  <a:pt x="234" y="141"/>
                                </a:lnTo>
                                <a:lnTo>
                                  <a:pt x="214" y="153"/>
                                </a:lnTo>
                                <a:lnTo>
                                  <a:pt x="192" y="166"/>
                                </a:lnTo>
                                <a:lnTo>
                                  <a:pt x="175" y="182"/>
                                </a:lnTo>
                                <a:lnTo>
                                  <a:pt x="154" y="204"/>
                                </a:lnTo>
                                <a:lnTo>
                                  <a:pt x="138" y="223"/>
                                </a:lnTo>
                                <a:lnTo>
                                  <a:pt x="123" y="239"/>
                                </a:lnTo>
                                <a:lnTo>
                                  <a:pt x="107" y="261"/>
                                </a:lnTo>
                                <a:lnTo>
                                  <a:pt x="95" y="282"/>
                                </a:lnTo>
                                <a:lnTo>
                                  <a:pt x="83" y="306"/>
                                </a:lnTo>
                                <a:lnTo>
                                  <a:pt x="71" y="328"/>
                                </a:lnTo>
                                <a:lnTo>
                                  <a:pt x="61" y="352"/>
                                </a:lnTo>
                                <a:lnTo>
                                  <a:pt x="55" y="375"/>
                                </a:lnTo>
                                <a:lnTo>
                                  <a:pt x="49" y="398"/>
                                </a:lnTo>
                                <a:lnTo>
                                  <a:pt x="45" y="422"/>
                                </a:lnTo>
                                <a:lnTo>
                                  <a:pt x="42" y="445"/>
                                </a:lnTo>
                                <a:lnTo>
                                  <a:pt x="39" y="475"/>
                                </a:lnTo>
                                <a:lnTo>
                                  <a:pt x="38" y="503"/>
                                </a:lnTo>
                                <a:lnTo>
                                  <a:pt x="37" y="530"/>
                                </a:lnTo>
                                <a:lnTo>
                                  <a:pt x="35" y="560"/>
                                </a:lnTo>
                                <a:lnTo>
                                  <a:pt x="7" y="554"/>
                                </a:lnTo>
                                <a:lnTo>
                                  <a:pt x="4" y="526"/>
                                </a:lnTo>
                                <a:lnTo>
                                  <a:pt x="2" y="502"/>
                                </a:lnTo>
                                <a:lnTo>
                                  <a:pt x="0" y="476"/>
                                </a:lnTo>
                                <a:lnTo>
                                  <a:pt x="1" y="445"/>
                                </a:lnTo>
                                <a:lnTo>
                                  <a:pt x="3" y="416"/>
                                </a:lnTo>
                                <a:lnTo>
                                  <a:pt x="9" y="380"/>
                                </a:lnTo>
                                <a:lnTo>
                                  <a:pt x="14" y="356"/>
                                </a:lnTo>
                                <a:lnTo>
                                  <a:pt x="22" y="330"/>
                                </a:lnTo>
                                <a:lnTo>
                                  <a:pt x="31" y="306"/>
                                </a:lnTo>
                                <a:lnTo>
                                  <a:pt x="41" y="284"/>
                                </a:lnTo>
                                <a:lnTo>
                                  <a:pt x="53" y="263"/>
                                </a:lnTo>
                                <a:lnTo>
                                  <a:pt x="67" y="239"/>
                                </a:lnTo>
                                <a:lnTo>
                                  <a:pt x="85" y="216"/>
                                </a:lnTo>
                                <a:lnTo>
                                  <a:pt x="102" y="194"/>
                                </a:lnTo>
                                <a:lnTo>
                                  <a:pt x="122" y="174"/>
                                </a:lnTo>
                                <a:lnTo>
                                  <a:pt x="141" y="152"/>
                                </a:lnTo>
                                <a:lnTo>
                                  <a:pt x="163" y="133"/>
                                </a:lnTo>
                                <a:lnTo>
                                  <a:pt x="185" y="115"/>
                                </a:lnTo>
                                <a:lnTo>
                                  <a:pt x="211" y="100"/>
                                </a:lnTo>
                                <a:lnTo>
                                  <a:pt x="237" y="85"/>
                                </a:lnTo>
                                <a:lnTo>
                                  <a:pt x="270" y="69"/>
                                </a:lnTo>
                                <a:lnTo>
                                  <a:pt x="300" y="59"/>
                                </a:lnTo>
                                <a:lnTo>
                                  <a:pt x="331" y="47"/>
                                </a:lnTo>
                                <a:lnTo>
                                  <a:pt x="366" y="35"/>
                                </a:lnTo>
                                <a:lnTo>
                                  <a:pt x="396" y="25"/>
                                </a:lnTo>
                                <a:lnTo>
                                  <a:pt x="425" y="17"/>
                                </a:lnTo>
                                <a:lnTo>
                                  <a:pt x="450" y="12"/>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904" name="Freeform 143">
                          <a:extLst>
                            <a:ext uri="{FF2B5EF4-FFF2-40B4-BE49-F238E27FC236}">
                              <a16:creationId xmlns:a16="http://schemas.microsoft.com/office/drawing/2014/main" id="{9B390AFC-C201-4C49-A8D1-AB918FAF6219}"/>
                            </a:ext>
                          </a:extLst>
                        </p:cNvPr>
                        <p:cNvSpPr>
                          <a:spLocks/>
                        </p:cNvSpPr>
                        <p:nvPr/>
                      </p:nvSpPr>
                      <p:spPr bwMode="auto">
                        <a:xfrm>
                          <a:off x="2089" y="1587"/>
                          <a:ext cx="180" cy="109"/>
                        </a:xfrm>
                        <a:custGeom>
                          <a:avLst/>
                          <a:gdLst>
                            <a:gd name="T0" fmla="*/ 36 w 901"/>
                            <a:gd name="T1" fmla="*/ 0 h 544"/>
                            <a:gd name="T2" fmla="*/ 35 w 901"/>
                            <a:gd name="T3" fmla="*/ 0 h 544"/>
                            <a:gd name="T4" fmla="*/ 33 w 901"/>
                            <a:gd name="T5" fmla="*/ 0 h 544"/>
                            <a:gd name="T6" fmla="*/ 32 w 901"/>
                            <a:gd name="T7" fmla="*/ 0 h 544"/>
                            <a:gd name="T8" fmla="*/ 30 w 901"/>
                            <a:gd name="T9" fmla="*/ 0 h 544"/>
                            <a:gd name="T10" fmla="*/ 28 w 901"/>
                            <a:gd name="T11" fmla="*/ 0 h 544"/>
                            <a:gd name="T12" fmla="*/ 26 w 901"/>
                            <a:gd name="T13" fmla="*/ 0 h 544"/>
                            <a:gd name="T14" fmla="*/ 25 w 901"/>
                            <a:gd name="T15" fmla="*/ 0 h 544"/>
                            <a:gd name="T16" fmla="*/ 23 w 901"/>
                            <a:gd name="T17" fmla="*/ 0 h 544"/>
                            <a:gd name="T18" fmla="*/ 21 w 901"/>
                            <a:gd name="T19" fmla="*/ 0 h 544"/>
                            <a:gd name="T20" fmla="*/ 20 w 901"/>
                            <a:gd name="T21" fmla="*/ 1 h 544"/>
                            <a:gd name="T22" fmla="*/ 18 w 901"/>
                            <a:gd name="T23" fmla="*/ 1 h 544"/>
                            <a:gd name="T24" fmla="*/ 17 w 901"/>
                            <a:gd name="T25" fmla="*/ 1 h 544"/>
                            <a:gd name="T26" fmla="*/ 16 w 901"/>
                            <a:gd name="T27" fmla="*/ 1 h 544"/>
                            <a:gd name="T28" fmla="*/ 15 w 901"/>
                            <a:gd name="T29" fmla="*/ 2 h 544"/>
                            <a:gd name="T30" fmla="*/ 14 w 901"/>
                            <a:gd name="T31" fmla="*/ 2 h 544"/>
                            <a:gd name="T32" fmla="*/ 13 w 901"/>
                            <a:gd name="T33" fmla="*/ 3 h 544"/>
                            <a:gd name="T34" fmla="*/ 12 w 901"/>
                            <a:gd name="T35" fmla="*/ 3 h 544"/>
                            <a:gd name="T36" fmla="*/ 11 w 901"/>
                            <a:gd name="T37" fmla="*/ 4 h 544"/>
                            <a:gd name="T38" fmla="*/ 10 w 901"/>
                            <a:gd name="T39" fmla="*/ 4 h 544"/>
                            <a:gd name="T40" fmla="*/ 9 w 901"/>
                            <a:gd name="T41" fmla="*/ 5 h 544"/>
                            <a:gd name="T42" fmla="*/ 8 w 901"/>
                            <a:gd name="T43" fmla="*/ 6 h 544"/>
                            <a:gd name="T44" fmla="*/ 7 w 901"/>
                            <a:gd name="T45" fmla="*/ 6 h 544"/>
                            <a:gd name="T46" fmla="*/ 7 w 901"/>
                            <a:gd name="T47" fmla="*/ 7 h 544"/>
                            <a:gd name="T48" fmla="*/ 6 w 901"/>
                            <a:gd name="T49" fmla="*/ 8 h 544"/>
                            <a:gd name="T50" fmla="*/ 5 w 901"/>
                            <a:gd name="T51" fmla="*/ 8 h 544"/>
                            <a:gd name="T52" fmla="*/ 4 w 901"/>
                            <a:gd name="T53" fmla="*/ 9 h 544"/>
                            <a:gd name="T54" fmla="*/ 4 w 901"/>
                            <a:gd name="T55" fmla="*/ 10 h 544"/>
                            <a:gd name="T56" fmla="*/ 3 w 901"/>
                            <a:gd name="T57" fmla="*/ 11 h 544"/>
                            <a:gd name="T58" fmla="*/ 3 w 901"/>
                            <a:gd name="T59" fmla="*/ 12 h 544"/>
                            <a:gd name="T60" fmla="*/ 2 w 901"/>
                            <a:gd name="T61" fmla="*/ 13 h 544"/>
                            <a:gd name="T62" fmla="*/ 2 w 901"/>
                            <a:gd name="T63" fmla="*/ 14 h 544"/>
                            <a:gd name="T64" fmla="*/ 1 w 901"/>
                            <a:gd name="T65" fmla="*/ 15 h 544"/>
                            <a:gd name="T66" fmla="*/ 1 w 901"/>
                            <a:gd name="T67" fmla="*/ 16 h 544"/>
                            <a:gd name="T68" fmla="*/ 1 w 901"/>
                            <a:gd name="T69" fmla="*/ 17 h 544"/>
                            <a:gd name="T70" fmla="*/ 0 w 901"/>
                            <a:gd name="T71" fmla="*/ 18 h 544"/>
                            <a:gd name="T72" fmla="*/ 0 w 901"/>
                            <a:gd name="T73" fmla="*/ 19 h 544"/>
                            <a:gd name="T74" fmla="*/ 0 w 901"/>
                            <a:gd name="T75" fmla="*/ 20 h 544"/>
                            <a:gd name="T76" fmla="*/ 0 w 901"/>
                            <a:gd name="T77" fmla="*/ 22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1"/>
                            <a:gd name="T118" fmla="*/ 0 h 544"/>
                            <a:gd name="T119" fmla="*/ 901 w 901"/>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1" h="544">
                              <a:moveTo>
                                <a:pt x="901" y="6"/>
                              </a:moveTo>
                              <a:lnTo>
                                <a:pt x="865" y="3"/>
                              </a:lnTo>
                              <a:lnTo>
                                <a:pt x="836" y="2"/>
                              </a:lnTo>
                              <a:lnTo>
                                <a:pt x="796" y="1"/>
                              </a:lnTo>
                              <a:lnTo>
                                <a:pt x="756" y="0"/>
                              </a:lnTo>
                              <a:lnTo>
                                <a:pt x="709" y="1"/>
                              </a:lnTo>
                              <a:lnTo>
                                <a:pt x="660" y="2"/>
                              </a:lnTo>
                              <a:lnTo>
                                <a:pt x="615" y="4"/>
                              </a:lnTo>
                              <a:lnTo>
                                <a:pt x="578" y="7"/>
                              </a:lnTo>
                              <a:lnTo>
                                <a:pt x="536" y="12"/>
                              </a:lnTo>
                              <a:lnTo>
                                <a:pt x="490" y="18"/>
                              </a:lnTo>
                              <a:lnTo>
                                <a:pt x="461" y="24"/>
                              </a:lnTo>
                              <a:lnTo>
                                <a:pt x="437" y="31"/>
                              </a:lnTo>
                              <a:lnTo>
                                <a:pt x="411" y="37"/>
                              </a:lnTo>
                              <a:lnTo>
                                <a:pt x="385" y="45"/>
                              </a:lnTo>
                              <a:lnTo>
                                <a:pt x="357" y="55"/>
                              </a:lnTo>
                              <a:lnTo>
                                <a:pt x="326" y="70"/>
                              </a:lnTo>
                              <a:lnTo>
                                <a:pt x="299" y="82"/>
                              </a:lnTo>
                              <a:lnTo>
                                <a:pt x="274" y="94"/>
                              </a:lnTo>
                              <a:lnTo>
                                <a:pt x="254" y="107"/>
                              </a:lnTo>
                              <a:lnTo>
                                <a:pt x="233" y="123"/>
                              </a:lnTo>
                              <a:lnTo>
                                <a:pt x="212" y="139"/>
                              </a:lnTo>
                              <a:lnTo>
                                <a:pt x="186" y="160"/>
                              </a:lnTo>
                              <a:lnTo>
                                <a:pt x="163" y="180"/>
                              </a:lnTo>
                              <a:lnTo>
                                <a:pt x="146" y="196"/>
                              </a:lnTo>
                              <a:lnTo>
                                <a:pt x="130" y="212"/>
                              </a:lnTo>
                              <a:lnTo>
                                <a:pt x="112" y="231"/>
                              </a:lnTo>
                              <a:lnTo>
                                <a:pt x="96" y="246"/>
                              </a:lnTo>
                              <a:lnTo>
                                <a:pt x="81" y="266"/>
                              </a:lnTo>
                              <a:lnTo>
                                <a:pt x="69" y="287"/>
                              </a:lnTo>
                              <a:lnTo>
                                <a:pt x="56" y="315"/>
                              </a:lnTo>
                              <a:lnTo>
                                <a:pt x="43" y="343"/>
                              </a:lnTo>
                              <a:lnTo>
                                <a:pt x="33" y="369"/>
                              </a:lnTo>
                              <a:lnTo>
                                <a:pt x="24" y="394"/>
                              </a:lnTo>
                              <a:lnTo>
                                <a:pt x="17" y="419"/>
                              </a:lnTo>
                              <a:lnTo>
                                <a:pt x="9" y="451"/>
                              </a:lnTo>
                              <a:lnTo>
                                <a:pt x="5" y="480"/>
                              </a:lnTo>
                              <a:lnTo>
                                <a:pt x="1" y="509"/>
                              </a:lnTo>
                              <a:lnTo>
                                <a:pt x="0" y="544"/>
                              </a:lnTo>
                            </a:path>
                          </a:pathLst>
                        </a:custGeom>
                        <a:noFill/>
                        <a:ln w="4763">
                          <a:solidFill>
                            <a:srgbClr val="FFC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898" name="Group 144">
                      <a:extLst>
                        <a:ext uri="{FF2B5EF4-FFF2-40B4-BE49-F238E27FC236}">
                          <a16:creationId xmlns:a16="http://schemas.microsoft.com/office/drawing/2014/main" id="{6AB40926-F6EE-4167-AE25-19A34A07953B}"/>
                        </a:ext>
                      </a:extLst>
                    </p:cNvPr>
                    <p:cNvGrpSpPr>
                      <a:grpSpLocks/>
                    </p:cNvGrpSpPr>
                    <p:nvPr/>
                  </p:nvGrpSpPr>
                  <p:grpSpPr bwMode="auto">
                    <a:xfrm>
                      <a:off x="2073" y="1705"/>
                      <a:ext cx="48" cy="24"/>
                      <a:chOff x="2073" y="1705"/>
                      <a:chExt cx="48" cy="24"/>
                    </a:xfrm>
                  </p:grpSpPr>
                  <p:sp>
                    <p:nvSpPr>
                      <p:cNvPr id="64899" name="Oval 145">
                        <a:extLst>
                          <a:ext uri="{FF2B5EF4-FFF2-40B4-BE49-F238E27FC236}">
                            <a16:creationId xmlns:a16="http://schemas.microsoft.com/office/drawing/2014/main" id="{FE6FA227-B0C6-4EB3-BD49-ABFAC85F1917}"/>
                          </a:ext>
                        </a:extLst>
                      </p:cNvPr>
                      <p:cNvSpPr>
                        <a:spLocks noChangeArrowheads="1"/>
                      </p:cNvSpPr>
                      <p:nvPr/>
                    </p:nvSpPr>
                    <p:spPr bwMode="auto">
                      <a:xfrm>
                        <a:off x="2073" y="1705"/>
                        <a:ext cx="48" cy="24"/>
                      </a:xfrm>
                      <a:prstGeom prst="ellipse">
                        <a:avLst/>
                      </a:prstGeom>
                      <a:solidFill>
                        <a:srgbClr val="FF00FF"/>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900" name="Oval 146">
                        <a:extLst>
                          <a:ext uri="{FF2B5EF4-FFF2-40B4-BE49-F238E27FC236}">
                            <a16:creationId xmlns:a16="http://schemas.microsoft.com/office/drawing/2014/main" id="{3B8813F2-23F7-4423-A389-24B7B84B6A2B}"/>
                          </a:ext>
                        </a:extLst>
                      </p:cNvPr>
                      <p:cNvSpPr>
                        <a:spLocks noChangeArrowheads="1"/>
                      </p:cNvSpPr>
                      <p:nvPr/>
                    </p:nvSpPr>
                    <p:spPr bwMode="auto">
                      <a:xfrm>
                        <a:off x="2077" y="1708"/>
                        <a:ext cx="39" cy="18"/>
                      </a:xfrm>
                      <a:prstGeom prst="ellipse">
                        <a:avLst/>
                      </a:prstGeom>
                      <a:solidFill>
                        <a:srgbClr val="600060"/>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4879" name="Group 147">
                <a:extLst>
                  <a:ext uri="{FF2B5EF4-FFF2-40B4-BE49-F238E27FC236}">
                    <a16:creationId xmlns:a16="http://schemas.microsoft.com/office/drawing/2014/main" id="{D0BA3201-C1F4-488D-913E-F821199A12F2}"/>
                  </a:ext>
                </a:extLst>
              </p:cNvPr>
              <p:cNvGrpSpPr>
                <a:grpSpLocks/>
              </p:cNvGrpSpPr>
              <p:nvPr/>
            </p:nvGrpSpPr>
            <p:grpSpPr bwMode="auto">
              <a:xfrm>
                <a:off x="2009" y="1688"/>
                <a:ext cx="82" cy="250"/>
                <a:chOff x="2009" y="1688"/>
                <a:chExt cx="82" cy="250"/>
              </a:xfrm>
            </p:grpSpPr>
            <p:grpSp>
              <p:nvGrpSpPr>
                <p:cNvPr id="64880" name="Group 148">
                  <a:extLst>
                    <a:ext uri="{FF2B5EF4-FFF2-40B4-BE49-F238E27FC236}">
                      <a16:creationId xmlns:a16="http://schemas.microsoft.com/office/drawing/2014/main" id="{0C4C8187-8B1E-4DC9-8A70-26D790A62BA9}"/>
                    </a:ext>
                  </a:extLst>
                </p:cNvPr>
                <p:cNvGrpSpPr>
                  <a:grpSpLocks/>
                </p:cNvGrpSpPr>
                <p:nvPr/>
              </p:nvGrpSpPr>
              <p:grpSpPr bwMode="auto">
                <a:xfrm>
                  <a:off x="2009" y="1698"/>
                  <a:ext cx="82" cy="240"/>
                  <a:chOff x="2009" y="1698"/>
                  <a:chExt cx="82" cy="240"/>
                </a:xfrm>
              </p:grpSpPr>
              <p:sp>
                <p:nvSpPr>
                  <p:cNvPr id="64885" name="Freeform 149">
                    <a:extLst>
                      <a:ext uri="{FF2B5EF4-FFF2-40B4-BE49-F238E27FC236}">
                        <a16:creationId xmlns:a16="http://schemas.microsoft.com/office/drawing/2014/main" id="{33DBC64B-A1CF-4F35-B055-FD63FA3A5F94}"/>
                      </a:ext>
                    </a:extLst>
                  </p:cNvPr>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886" name="Group 150">
                    <a:extLst>
                      <a:ext uri="{FF2B5EF4-FFF2-40B4-BE49-F238E27FC236}">
                        <a16:creationId xmlns:a16="http://schemas.microsoft.com/office/drawing/2014/main" id="{D769C4FF-ABF7-4A47-8B67-70A159B230E8}"/>
                      </a:ext>
                    </a:extLst>
                  </p:cNvPr>
                  <p:cNvGrpSpPr>
                    <a:grpSpLocks/>
                  </p:cNvGrpSpPr>
                  <p:nvPr/>
                </p:nvGrpSpPr>
                <p:grpSpPr bwMode="auto">
                  <a:xfrm>
                    <a:off x="2009" y="1698"/>
                    <a:ext cx="82" cy="239"/>
                    <a:chOff x="2009" y="1698"/>
                    <a:chExt cx="82" cy="239"/>
                  </a:xfrm>
                </p:grpSpPr>
                <p:grpSp>
                  <p:nvGrpSpPr>
                    <p:cNvPr id="64887" name="Group 151">
                      <a:extLst>
                        <a:ext uri="{FF2B5EF4-FFF2-40B4-BE49-F238E27FC236}">
                          <a16:creationId xmlns:a16="http://schemas.microsoft.com/office/drawing/2014/main" id="{88767833-3A51-4E2C-BF55-14B6A62300DC}"/>
                        </a:ext>
                      </a:extLst>
                    </p:cNvPr>
                    <p:cNvGrpSpPr>
                      <a:grpSpLocks/>
                    </p:cNvGrpSpPr>
                    <p:nvPr/>
                  </p:nvGrpSpPr>
                  <p:grpSpPr bwMode="auto">
                    <a:xfrm>
                      <a:off x="2009" y="1698"/>
                      <a:ext cx="82" cy="239"/>
                      <a:chOff x="2009" y="1698"/>
                      <a:chExt cx="82" cy="239"/>
                    </a:xfrm>
                  </p:grpSpPr>
                  <p:grpSp>
                    <p:nvGrpSpPr>
                      <p:cNvPr id="64889" name="Group 152">
                        <a:extLst>
                          <a:ext uri="{FF2B5EF4-FFF2-40B4-BE49-F238E27FC236}">
                            <a16:creationId xmlns:a16="http://schemas.microsoft.com/office/drawing/2014/main" id="{E198702A-F82E-4DE1-9648-747DAA5A7869}"/>
                          </a:ext>
                        </a:extLst>
                      </p:cNvPr>
                      <p:cNvGrpSpPr>
                        <a:grpSpLocks/>
                      </p:cNvGrpSpPr>
                      <p:nvPr/>
                    </p:nvGrpSpPr>
                    <p:grpSpPr bwMode="auto">
                      <a:xfrm>
                        <a:off x="2009" y="1698"/>
                        <a:ext cx="82" cy="239"/>
                        <a:chOff x="2009" y="1698"/>
                        <a:chExt cx="82" cy="239"/>
                      </a:xfrm>
                    </p:grpSpPr>
                    <p:sp>
                      <p:nvSpPr>
                        <p:cNvPr id="64891" name="Freeform 153">
                          <a:extLst>
                            <a:ext uri="{FF2B5EF4-FFF2-40B4-BE49-F238E27FC236}">
                              <a16:creationId xmlns:a16="http://schemas.microsoft.com/office/drawing/2014/main" id="{EB1CC9BA-6325-4F37-90E9-6A45A4FE260D}"/>
                            </a:ext>
                          </a:extLst>
                        </p:cNvPr>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0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92" name="Freeform 154">
                          <a:extLst>
                            <a:ext uri="{FF2B5EF4-FFF2-40B4-BE49-F238E27FC236}">
                              <a16:creationId xmlns:a16="http://schemas.microsoft.com/office/drawing/2014/main" id="{A81A4AE1-C493-43FE-88E7-5B233ED7FA1C}"/>
                            </a:ext>
                          </a:extLst>
                        </p:cNvPr>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0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890" name="Freeform 155">
                        <a:extLst>
                          <a:ext uri="{FF2B5EF4-FFF2-40B4-BE49-F238E27FC236}">
                            <a16:creationId xmlns:a16="http://schemas.microsoft.com/office/drawing/2014/main" id="{6A2DD84E-294A-422E-A5F3-ACC0DC46D86C}"/>
                          </a:ext>
                        </a:extLst>
                      </p:cNvPr>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888" name="Freeform 156">
                      <a:extLst>
                        <a:ext uri="{FF2B5EF4-FFF2-40B4-BE49-F238E27FC236}">
                          <a16:creationId xmlns:a16="http://schemas.microsoft.com/office/drawing/2014/main" id="{1A86CE89-A587-4964-A596-5E6F3F44CFEE}"/>
                        </a:ext>
                      </a:extLst>
                    </p:cNvPr>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noFill/>
                    <a:ln w="4763">
                      <a:solidFill>
                        <a:srgbClr val="C0C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881" name="Group 157">
                  <a:extLst>
                    <a:ext uri="{FF2B5EF4-FFF2-40B4-BE49-F238E27FC236}">
                      <a16:creationId xmlns:a16="http://schemas.microsoft.com/office/drawing/2014/main" id="{EA44C31F-825E-4DBE-95C2-33AB3EE6ED10}"/>
                    </a:ext>
                  </a:extLst>
                </p:cNvPr>
                <p:cNvGrpSpPr>
                  <a:grpSpLocks/>
                </p:cNvGrpSpPr>
                <p:nvPr/>
              </p:nvGrpSpPr>
              <p:grpSpPr bwMode="auto">
                <a:xfrm>
                  <a:off x="2010" y="1688"/>
                  <a:ext cx="53" cy="26"/>
                  <a:chOff x="2010" y="1688"/>
                  <a:chExt cx="53" cy="26"/>
                </a:xfrm>
              </p:grpSpPr>
              <p:sp>
                <p:nvSpPr>
                  <p:cNvPr id="64882" name="Oval 158">
                    <a:extLst>
                      <a:ext uri="{FF2B5EF4-FFF2-40B4-BE49-F238E27FC236}">
                        <a16:creationId xmlns:a16="http://schemas.microsoft.com/office/drawing/2014/main" id="{C840FC1B-6835-43EA-BA50-A42499AC490B}"/>
                      </a:ext>
                    </a:extLst>
                  </p:cNvPr>
                  <p:cNvSpPr>
                    <a:spLocks noChangeArrowheads="1"/>
                  </p:cNvSpPr>
                  <p:nvPr/>
                </p:nvSpPr>
                <p:spPr bwMode="auto">
                  <a:xfrm>
                    <a:off x="2010" y="1688"/>
                    <a:ext cx="53" cy="26"/>
                  </a:xfrm>
                  <a:prstGeom prst="ellipse">
                    <a:avLst/>
                  </a:prstGeom>
                  <a:solidFill>
                    <a:srgbClr val="4040FF"/>
                  </a:solidFill>
                  <a:ln w="3175">
                    <a:solidFill>
                      <a:srgbClr val="0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83" name="Oval 159">
                    <a:extLst>
                      <a:ext uri="{FF2B5EF4-FFF2-40B4-BE49-F238E27FC236}">
                        <a16:creationId xmlns:a16="http://schemas.microsoft.com/office/drawing/2014/main" id="{AD8072FA-040A-41EA-AE80-9253E462163B}"/>
                      </a:ext>
                    </a:extLst>
                  </p:cNvPr>
                  <p:cNvSpPr>
                    <a:spLocks noChangeArrowheads="1"/>
                  </p:cNvSpPr>
                  <p:nvPr/>
                </p:nvSpPr>
                <p:spPr bwMode="auto">
                  <a:xfrm>
                    <a:off x="2016" y="1691"/>
                    <a:ext cx="41" cy="20"/>
                  </a:xfrm>
                  <a:prstGeom prst="ellipse">
                    <a:avLst/>
                  </a:prstGeom>
                  <a:solidFill>
                    <a:srgbClr val="000080"/>
                  </a:solidFill>
                  <a:ln w="3175">
                    <a:solidFill>
                      <a:srgbClr val="0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84" name="Oval 160">
                    <a:extLst>
                      <a:ext uri="{FF2B5EF4-FFF2-40B4-BE49-F238E27FC236}">
                        <a16:creationId xmlns:a16="http://schemas.microsoft.com/office/drawing/2014/main" id="{EB0F410A-0BA2-47F2-8EDF-C103F2C18DF7}"/>
                      </a:ext>
                    </a:extLst>
                  </p:cNvPr>
                  <p:cNvSpPr>
                    <a:spLocks noChangeArrowheads="1"/>
                  </p:cNvSpPr>
                  <p:nvPr/>
                </p:nvSpPr>
                <p:spPr bwMode="auto">
                  <a:xfrm>
                    <a:off x="2018" y="1693"/>
                    <a:ext cx="35" cy="15"/>
                  </a:xfrm>
                  <a:prstGeom prst="ellipse">
                    <a:avLst/>
                  </a:prstGeom>
                  <a:solidFill>
                    <a:srgbClr val="400040"/>
                  </a:solidFill>
                  <a:ln w="3175">
                    <a:solidFill>
                      <a:srgbClr val="0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4515" name="Group 161">
            <a:extLst>
              <a:ext uri="{FF2B5EF4-FFF2-40B4-BE49-F238E27FC236}">
                <a16:creationId xmlns:a16="http://schemas.microsoft.com/office/drawing/2014/main" id="{9C12C241-212E-42AB-8D21-C9A4EC4AB3DB}"/>
              </a:ext>
            </a:extLst>
          </p:cNvPr>
          <p:cNvGrpSpPr>
            <a:grpSpLocks/>
          </p:cNvGrpSpPr>
          <p:nvPr/>
        </p:nvGrpSpPr>
        <p:grpSpPr bwMode="auto">
          <a:xfrm>
            <a:off x="4033839" y="276226"/>
            <a:ext cx="750887" cy="1495425"/>
            <a:chOff x="1581" y="174"/>
            <a:chExt cx="473" cy="942"/>
          </a:xfrm>
        </p:grpSpPr>
        <p:grpSp>
          <p:nvGrpSpPr>
            <p:cNvPr id="64854" name="Group 162">
              <a:extLst>
                <a:ext uri="{FF2B5EF4-FFF2-40B4-BE49-F238E27FC236}">
                  <a16:creationId xmlns:a16="http://schemas.microsoft.com/office/drawing/2014/main" id="{F74A58EB-7A50-4DAF-94EF-1F1F36EFAC11}"/>
                </a:ext>
              </a:extLst>
            </p:cNvPr>
            <p:cNvGrpSpPr>
              <a:grpSpLocks/>
            </p:cNvGrpSpPr>
            <p:nvPr/>
          </p:nvGrpSpPr>
          <p:grpSpPr bwMode="auto">
            <a:xfrm>
              <a:off x="1630" y="174"/>
              <a:ext cx="406" cy="467"/>
              <a:chOff x="1630" y="174"/>
              <a:chExt cx="406" cy="467"/>
            </a:xfrm>
          </p:grpSpPr>
          <p:sp>
            <p:nvSpPr>
              <p:cNvPr id="64874" name="Freeform 163">
                <a:extLst>
                  <a:ext uri="{FF2B5EF4-FFF2-40B4-BE49-F238E27FC236}">
                    <a16:creationId xmlns:a16="http://schemas.microsoft.com/office/drawing/2014/main" id="{38B4B277-6A03-48AD-A1F9-EEBF1F05726B}"/>
                  </a:ext>
                </a:extLst>
              </p:cNvPr>
              <p:cNvSpPr>
                <a:spLocks/>
              </p:cNvSpPr>
              <p:nvPr/>
            </p:nvSpPr>
            <p:spPr bwMode="auto">
              <a:xfrm>
                <a:off x="1630" y="186"/>
                <a:ext cx="406" cy="455"/>
              </a:xfrm>
              <a:custGeom>
                <a:avLst/>
                <a:gdLst>
                  <a:gd name="T0" fmla="*/ 0 w 1624"/>
                  <a:gd name="T1" fmla="*/ 101 h 1819"/>
                  <a:gd name="T2" fmla="*/ 1 w 1624"/>
                  <a:gd name="T3" fmla="*/ 92 h 1819"/>
                  <a:gd name="T4" fmla="*/ 3 w 1624"/>
                  <a:gd name="T5" fmla="*/ 87 h 1819"/>
                  <a:gd name="T6" fmla="*/ 8 w 1624"/>
                  <a:gd name="T7" fmla="*/ 84 h 1819"/>
                  <a:gd name="T8" fmla="*/ 13 w 1624"/>
                  <a:gd name="T9" fmla="*/ 84 h 1819"/>
                  <a:gd name="T10" fmla="*/ 22 w 1624"/>
                  <a:gd name="T11" fmla="*/ 87 h 1819"/>
                  <a:gd name="T12" fmla="*/ 28 w 1624"/>
                  <a:gd name="T13" fmla="*/ 83 h 1819"/>
                  <a:gd name="T14" fmla="*/ 38 w 1624"/>
                  <a:gd name="T15" fmla="*/ 81 h 1819"/>
                  <a:gd name="T16" fmla="*/ 45 w 1624"/>
                  <a:gd name="T17" fmla="*/ 79 h 1819"/>
                  <a:gd name="T18" fmla="*/ 50 w 1624"/>
                  <a:gd name="T19" fmla="*/ 69 h 1819"/>
                  <a:gd name="T20" fmla="*/ 50 w 1624"/>
                  <a:gd name="T21" fmla="*/ 62 h 1819"/>
                  <a:gd name="T22" fmla="*/ 47 w 1624"/>
                  <a:gd name="T23" fmla="*/ 53 h 1819"/>
                  <a:gd name="T24" fmla="*/ 42 w 1624"/>
                  <a:gd name="T25" fmla="*/ 33 h 1819"/>
                  <a:gd name="T26" fmla="*/ 41 w 1624"/>
                  <a:gd name="T27" fmla="*/ 8 h 1819"/>
                  <a:gd name="T28" fmla="*/ 41 w 1624"/>
                  <a:gd name="T29" fmla="*/ 1 h 1819"/>
                  <a:gd name="T30" fmla="*/ 44 w 1624"/>
                  <a:gd name="T31" fmla="*/ 2 h 1819"/>
                  <a:gd name="T32" fmla="*/ 49 w 1624"/>
                  <a:gd name="T33" fmla="*/ 3 h 1819"/>
                  <a:gd name="T34" fmla="*/ 53 w 1624"/>
                  <a:gd name="T35" fmla="*/ 2 h 1819"/>
                  <a:gd name="T36" fmla="*/ 55 w 1624"/>
                  <a:gd name="T37" fmla="*/ 0 h 1819"/>
                  <a:gd name="T38" fmla="*/ 55 w 1624"/>
                  <a:gd name="T39" fmla="*/ 19 h 1819"/>
                  <a:gd name="T40" fmla="*/ 58 w 1624"/>
                  <a:gd name="T41" fmla="*/ 43 h 1819"/>
                  <a:gd name="T42" fmla="*/ 65 w 1624"/>
                  <a:gd name="T43" fmla="*/ 53 h 1819"/>
                  <a:gd name="T44" fmla="*/ 72 w 1624"/>
                  <a:gd name="T45" fmla="*/ 47 h 1819"/>
                  <a:gd name="T46" fmla="*/ 79 w 1624"/>
                  <a:gd name="T47" fmla="*/ 43 h 1819"/>
                  <a:gd name="T48" fmla="*/ 84 w 1624"/>
                  <a:gd name="T49" fmla="*/ 42 h 1819"/>
                  <a:gd name="T50" fmla="*/ 90 w 1624"/>
                  <a:gd name="T51" fmla="*/ 43 h 1819"/>
                  <a:gd name="T52" fmla="*/ 95 w 1624"/>
                  <a:gd name="T53" fmla="*/ 47 h 1819"/>
                  <a:gd name="T54" fmla="*/ 98 w 1624"/>
                  <a:gd name="T55" fmla="*/ 52 h 1819"/>
                  <a:gd name="T56" fmla="*/ 101 w 1624"/>
                  <a:gd name="T57" fmla="*/ 62 h 1819"/>
                  <a:gd name="T58" fmla="*/ 101 w 1624"/>
                  <a:gd name="T59" fmla="*/ 75 h 1819"/>
                  <a:gd name="T60" fmla="*/ 97 w 1624"/>
                  <a:gd name="T61" fmla="*/ 84 h 1819"/>
                  <a:gd name="T62" fmla="*/ 91 w 1624"/>
                  <a:gd name="T63" fmla="*/ 92 h 1819"/>
                  <a:gd name="T64" fmla="*/ 86 w 1624"/>
                  <a:gd name="T65" fmla="*/ 99 h 1819"/>
                  <a:gd name="T66" fmla="*/ 78 w 1624"/>
                  <a:gd name="T67" fmla="*/ 104 h 1819"/>
                  <a:gd name="T68" fmla="*/ 70 w 1624"/>
                  <a:gd name="T69" fmla="*/ 107 h 1819"/>
                  <a:gd name="T70" fmla="*/ 59 w 1624"/>
                  <a:gd name="T71" fmla="*/ 111 h 1819"/>
                  <a:gd name="T72" fmla="*/ 41 w 1624"/>
                  <a:gd name="T73" fmla="*/ 114 h 1819"/>
                  <a:gd name="T74" fmla="*/ 28 w 1624"/>
                  <a:gd name="T75" fmla="*/ 113 h 1819"/>
                  <a:gd name="T76" fmla="*/ 20 w 1624"/>
                  <a:gd name="T77" fmla="*/ 108 h 1819"/>
                  <a:gd name="T78" fmla="*/ 14 w 1624"/>
                  <a:gd name="T79" fmla="*/ 100 h 1819"/>
                  <a:gd name="T80" fmla="*/ 11 w 1624"/>
                  <a:gd name="T81" fmla="*/ 101 h 1819"/>
                  <a:gd name="T82" fmla="*/ 6 w 1624"/>
                  <a:gd name="T83" fmla="*/ 106 h 1819"/>
                  <a:gd name="T84" fmla="*/ 1 w 1624"/>
                  <a:gd name="T85" fmla="*/ 105 h 18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4"/>
                  <a:gd name="T130" fmla="*/ 0 h 1819"/>
                  <a:gd name="T131" fmla="*/ 1624 w 1624"/>
                  <a:gd name="T132" fmla="*/ 1819 h 18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4" h="1819">
                    <a:moveTo>
                      <a:pt x="12" y="1673"/>
                    </a:moveTo>
                    <a:lnTo>
                      <a:pt x="0" y="1606"/>
                    </a:lnTo>
                    <a:lnTo>
                      <a:pt x="0" y="1515"/>
                    </a:lnTo>
                    <a:lnTo>
                      <a:pt x="8" y="1470"/>
                    </a:lnTo>
                    <a:lnTo>
                      <a:pt x="18" y="1430"/>
                    </a:lnTo>
                    <a:lnTo>
                      <a:pt x="51" y="1392"/>
                    </a:lnTo>
                    <a:lnTo>
                      <a:pt x="79" y="1365"/>
                    </a:lnTo>
                    <a:lnTo>
                      <a:pt x="127" y="1339"/>
                    </a:lnTo>
                    <a:lnTo>
                      <a:pt x="170" y="1334"/>
                    </a:lnTo>
                    <a:lnTo>
                      <a:pt x="212" y="1334"/>
                    </a:lnTo>
                    <a:lnTo>
                      <a:pt x="260" y="1352"/>
                    </a:lnTo>
                    <a:lnTo>
                      <a:pt x="344" y="1382"/>
                    </a:lnTo>
                    <a:lnTo>
                      <a:pt x="393" y="1352"/>
                    </a:lnTo>
                    <a:lnTo>
                      <a:pt x="447" y="1322"/>
                    </a:lnTo>
                    <a:lnTo>
                      <a:pt x="519" y="1304"/>
                    </a:lnTo>
                    <a:lnTo>
                      <a:pt x="604" y="1297"/>
                    </a:lnTo>
                    <a:lnTo>
                      <a:pt x="665" y="1291"/>
                    </a:lnTo>
                    <a:lnTo>
                      <a:pt x="719" y="1254"/>
                    </a:lnTo>
                    <a:lnTo>
                      <a:pt x="772" y="1182"/>
                    </a:lnTo>
                    <a:lnTo>
                      <a:pt x="798" y="1109"/>
                    </a:lnTo>
                    <a:lnTo>
                      <a:pt x="803" y="1033"/>
                    </a:lnTo>
                    <a:lnTo>
                      <a:pt x="795" y="996"/>
                    </a:lnTo>
                    <a:lnTo>
                      <a:pt x="785" y="959"/>
                    </a:lnTo>
                    <a:lnTo>
                      <a:pt x="744" y="844"/>
                    </a:lnTo>
                    <a:lnTo>
                      <a:pt x="706" y="701"/>
                    </a:lnTo>
                    <a:lnTo>
                      <a:pt x="676" y="533"/>
                    </a:lnTo>
                    <a:lnTo>
                      <a:pt x="658" y="327"/>
                    </a:lnTo>
                    <a:lnTo>
                      <a:pt x="655" y="129"/>
                    </a:lnTo>
                    <a:lnTo>
                      <a:pt x="652" y="0"/>
                    </a:lnTo>
                    <a:lnTo>
                      <a:pt x="660" y="15"/>
                    </a:lnTo>
                    <a:lnTo>
                      <a:pt x="680" y="28"/>
                    </a:lnTo>
                    <a:lnTo>
                      <a:pt x="706" y="35"/>
                    </a:lnTo>
                    <a:lnTo>
                      <a:pt x="737" y="39"/>
                    </a:lnTo>
                    <a:lnTo>
                      <a:pt x="775" y="42"/>
                    </a:lnTo>
                    <a:lnTo>
                      <a:pt x="815" y="38"/>
                    </a:lnTo>
                    <a:lnTo>
                      <a:pt x="846" y="32"/>
                    </a:lnTo>
                    <a:lnTo>
                      <a:pt x="871" y="18"/>
                    </a:lnTo>
                    <a:lnTo>
                      <a:pt x="887" y="1"/>
                    </a:lnTo>
                    <a:lnTo>
                      <a:pt x="881" y="123"/>
                    </a:lnTo>
                    <a:lnTo>
                      <a:pt x="884" y="309"/>
                    </a:lnTo>
                    <a:lnTo>
                      <a:pt x="900" y="521"/>
                    </a:lnTo>
                    <a:lnTo>
                      <a:pt x="925" y="692"/>
                    </a:lnTo>
                    <a:lnTo>
                      <a:pt x="972" y="928"/>
                    </a:lnTo>
                    <a:lnTo>
                      <a:pt x="1043" y="838"/>
                    </a:lnTo>
                    <a:lnTo>
                      <a:pt x="1092" y="787"/>
                    </a:lnTo>
                    <a:lnTo>
                      <a:pt x="1151" y="742"/>
                    </a:lnTo>
                    <a:lnTo>
                      <a:pt x="1225" y="699"/>
                    </a:lnTo>
                    <a:lnTo>
                      <a:pt x="1266" y="685"/>
                    </a:lnTo>
                    <a:lnTo>
                      <a:pt x="1300" y="678"/>
                    </a:lnTo>
                    <a:lnTo>
                      <a:pt x="1342" y="672"/>
                    </a:lnTo>
                    <a:lnTo>
                      <a:pt x="1386" y="675"/>
                    </a:lnTo>
                    <a:lnTo>
                      <a:pt x="1433" y="687"/>
                    </a:lnTo>
                    <a:lnTo>
                      <a:pt x="1477" y="715"/>
                    </a:lnTo>
                    <a:lnTo>
                      <a:pt x="1514" y="747"/>
                    </a:lnTo>
                    <a:lnTo>
                      <a:pt x="1539" y="782"/>
                    </a:lnTo>
                    <a:lnTo>
                      <a:pt x="1566" y="834"/>
                    </a:lnTo>
                    <a:lnTo>
                      <a:pt x="1587" y="903"/>
                    </a:lnTo>
                    <a:lnTo>
                      <a:pt x="1608" y="989"/>
                    </a:lnTo>
                    <a:lnTo>
                      <a:pt x="1624" y="1115"/>
                    </a:lnTo>
                    <a:lnTo>
                      <a:pt x="1618" y="1199"/>
                    </a:lnTo>
                    <a:lnTo>
                      <a:pt x="1587" y="1287"/>
                    </a:lnTo>
                    <a:lnTo>
                      <a:pt x="1549" y="1349"/>
                    </a:lnTo>
                    <a:lnTo>
                      <a:pt x="1511" y="1416"/>
                    </a:lnTo>
                    <a:lnTo>
                      <a:pt x="1461" y="1477"/>
                    </a:lnTo>
                    <a:lnTo>
                      <a:pt x="1425" y="1525"/>
                    </a:lnTo>
                    <a:lnTo>
                      <a:pt x="1375" y="1575"/>
                    </a:lnTo>
                    <a:lnTo>
                      <a:pt x="1323" y="1615"/>
                    </a:lnTo>
                    <a:lnTo>
                      <a:pt x="1249" y="1661"/>
                    </a:lnTo>
                    <a:lnTo>
                      <a:pt x="1170" y="1700"/>
                    </a:lnTo>
                    <a:lnTo>
                      <a:pt x="1123" y="1715"/>
                    </a:lnTo>
                    <a:lnTo>
                      <a:pt x="1037" y="1748"/>
                    </a:lnTo>
                    <a:lnTo>
                      <a:pt x="948" y="1772"/>
                    </a:lnTo>
                    <a:lnTo>
                      <a:pt x="808" y="1803"/>
                    </a:lnTo>
                    <a:lnTo>
                      <a:pt x="652" y="1819"/>
                    </a:lnTo>
                    <a:lnTo>
                      <a:pt x="513" y="1806"/>
                    </a:lnTo>
                    <a:lnTo>
                      <a:pt x="450" y="1799"/>
                    </a:lnTo>
                    <a:lnTo>
                      <a:pt x="399" y="1782"/>
                    </a:lnTo>
                    <a:lnTo>
                      <a:pt x="320" y="1722"/>
                    </a:lnTo>
                    <a:lnTo>
                      <a:pt x="253" y="1630"/>
                    </a:lnTo>
                    <a:lnTo>
                      <a:pt x="229" y="1600"/>
                    </a:lnTo>
                    <a:lnTo>
                      <a:pt x="201" y="1599"/>
                    </a:lnTo>
                    <a:lnTo>
                      <a:pt x="175" y="1613"/>
                    </a:lnTo>
                    <a:lnTo>
                      <a:pt x="157" y="1680"/>
                    </a:lnTo>
                    <a:lnTo>
                      <a:pt x="103" y="1691"/>
                    </a:lnTo>
                    <a:lnTo>
                      <a:pt x="47" y="1687"/>
                    </a:lnTo>
                    <a:lnTo>
                      <a:pt x="12" y="1673"/>
                    </a:lnTo>
                    <a:close/>
                  </a:path>
                </a:pathLst>
              </a:custGeom>
              <a:solidFill>
                <a:srgbClr val="40FFFF"/>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75" name="Oval 164">
                <a:extLst>
                  <a:ext uri="{FF2B5EF4-FFF2-40B4-BE49-F238E27FC236}">
                    <a16:creationId xmlns:a16="http://schemas.microsoft.com/office/drawing/2014/main" id="{F2197B33-B60B-452A-A9E0-54F2057E65E9}"/>
                  </a:ext>
                </a:extLst>
              </p:cNvPr>
              <p:cNvSpPr>
                <a:spLocks noChangeArrowheads="1"/>
              </p:cNvSpPr>
              <p:nvPr/>
            </p:nvSpPr>
            <p:spPr bwMode="auto">
              <a:xfrm>
                <a:off x="1792" y="174"/>
                <a:ext cx="60" cy="23"/>
              </a:xfrm>
              <a:prstGeom prst="ellipse">
                <a:avLst/>
              </a:prstGeom>
              <a:solidFill>
                <a:srgbClr val="00A0A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855" name="Group 165">
              <a:extLst>
                <a:ext uri="{FF2B5EF4-FFF2-40B4-BE49-F238E27FC236}">
                  <a16:creationId xmlns:a16="http://schemas.microsoft.com/office/drawing/2014/main" id="{940C7C9F-F00B-4A5C-B8DF-102317C7A751}"/>
                </a:ext>
              </a:extLst>
            </p:cNvPr>
            <p:cNvGrpSpPr>
              <a:grpSpLocks/>
            </p:cNvGrpSpPr>
            <p:nvPr/>
          </p:nvGrpSpPr>
          <p:grpSpPr bwMode="auto">
            <a:xfrm>
              <a:off x="1581" y="525"/>
              <a:ext cx="473" cy="591"/>
              <a:chOff x="1581" y="525"/>
              <a:chExt cx="473" cy="591"/>
            </a:xfrm>
          </p:grpSpPr>
          <p:grpSp>
            <p:nvGrpSpPr>
              <p:cNvPr id="64856" name="Group 166">
                <a:extLst>
                  <a:ext uri="{FF2B5EF4-FFF2-40B4-BE49-F238E27FC236}">
                    <a16:creationId xmlns:a16="http://schemas.microsoft.com/office/drawing/2014/main" id="{CEC4C6FC-0306-4C10-9B8F-5FD2C41665C9}"/>
                  </a:ext>
                </a:extLst>
              </p:cNvPr>
              <p:cNvGrpSpPr>
                <a:grpSpLocks/>
              </p:cNvGrpSpPr>
              <p:nvPr/>
            </p:nvGrpSpPr>
            <p:grpSpPr bwMode="auto">
              <a:xfrm>
                <a:off x="1665" y="660"/>
                <a:ext cx="320" cy="275"/>
                <a:chOff x="1665" y="660"/>
                <a:chExt cx="320" cy="275"/>
              </a:xfrm>
            </p:grpSpPr>
            <p:sp>
              <p:nvSpPr>
                <p:cNvPr id="64871" name="Freeform 167">
                  <a:extLst>
                    <a:ext uri="{FF2B5EF4-FFF2-40B4-BE49-F238E27FC236}">
                      <a16:creationId xmlns:a16="http://schemas.microsoft.com/office/drawing/2014/main" id="{F2FF641D-1675-439F-818E-E73B72A44A1A}"/>
                    </a:ext>
                  </a:extLst>
                </p:cNvPr>
                <p:cNvSpPr>
                  <a:spLocks/>
                </p:cNvSpPr>
                <p:nvPr/>
              </p:nvSpPr>
              <p:spPr bwMode="auto">
                <a:xfrm>
                  <a:off x="1740" y="734"/>
                  <a:ext cx="214" cy="201"/>
                </a:xfrm>
                <a:custGeom>
                  <a:avLst/>
                  <a:gdLst>
                    <a:gd name="T0" fmla="*/ 20 w 859"/>
                    <a:gd name="T1" fmla="*/ 46 h 803"/>
                    <a:gd name="T2" fmla="*/ 14 w 859"/>
                    <a:gd name="T3" fmla="*/ 50 h 803"/>
                    <a:gd name="T4" fmla="*/ 7 w 859"/>
                    <a:gd name="T5" fmla="*/ 50 h 803"/>
                    <a:gd name="T6" fmla="*/ 2 w 859"/>
                    <a:gd name="T7" fmla="*/ 46 h 803"/>
                    <a:gd name="T8" fmla="*/ 1 w 859"/>
                    <a:gd name="T9" fmla="*/ 40 h 803"/>
                    <a:gd name="T10" fmla="*/ 6 w 859"/>
                    <a:gd name="T11" fmla="*/ 39 h 803"/>
                    <a:gd name="T12" fmla="*/ 11 w 859"/>
                    <a:gd name="T13" fmla="*/ 42 h 803"/>
                    <a:gd name="T14" fmla="*/ 20 w 859"/>
                    <a:gd name="T15" fmla="*/ 42 h 803"/>
                    <a:gd name="T16" fmla="*/ 24 w 859"/>
                    <a:gd name="T17" fmla="*/ 38 h 803"/>
                    <a:gd name="T18" fmla="*/ 32 w 859"/>
                    <a:gd name="T19" fmla="*/ 38 h 803"/>
                    <a:gd name="T20" fmla="*/ 38 w 859"/>
                    <a:gd name="T21" fmla="*/ 34 h 803"/>
                    <a:gd name="T22" fmla="*/ 29 w 859"/>
                    <a:gd name="T23" fmla="*/ 38 h 803"/>
                    <a:gd name="T24" fmla="*/ 23 w 859"/>
                    <a:gd name="T25" fmla="*/ 36 h 803"/>
                    <a:gd name="T26" fmla="*/ 12 w 859"/>
                    <a:gd name="T27" fmla="*/ 26 h 803"/>
                    <a:gd name="T28" fmla="*/ 3 w 859"/>
                    <a:gd name="T29" fmla="*/ 22 h 803"/>
                    <a:gd name="T30" fmla="*/ 0 w 859"/>
                    <a:gd name="T31" fmla="*/ 18 h 803"/>
                    <a:gd name="T32" fmla="*/ 1 w 859"/>
                    <a:gd name="T33" fmla="*/ 12 h 803"/>
                    <a:gd name="T34" fmla="*/ 7 w 859"/>
                    <a:gd name="T35" fmla="*/ 8 h 803"/>
                    <a:gd name="T36" fmla="*/ 19 w 859"/>
                    <a:gd name="T37" fmla="*/ 8 h 803"/>
                    <a:gd name="T38" fmla="*/ 27 w 859"/>
                    <a:gd name="T39" fmla="*/ 11 h 803"/>
                    <a:gd name="T40" fmla="*/ 27 w 859"/>
                    <a:gd name="T41" fmla="*/ 13 h 803"/>
                    <a:gd name="T42" fmla="*/ 29 w 859"/>
                    <a:gd name="T43" fmla="*/ 7 h 803"/>
                    <a:gd name="T44" fmla="*/ 32 w 859"/>
                    <a:gd name="T45" fmla="*/ 1 h 803"/>
                    <a:gd name="T46" fmla="*/ 38 w 859"/>
                    <a:gd name="T47" fmla="*/ 1 h 803"/>
                    <a:gd name="T48" fmla="*/ 46 w 859"/>
                    <a:gd name="T49" fmla="*/ 3 h 803"/>
                    <a:gd name="T50" fmla="*/ 53 w 859"/>
                    <a:gd name="T51" fmla="*/ 11 h 803"/>
                    <a:gd name="T52" fmla="*/ 53 w 859"/>
                    <a:gd name="T53" fmla="*/ 19 h 803"/>
                    <a:gd name="T54" fmla="*/ 49 w 859"/>
                    <a:gd name="T55" fmla="*/ 23 h 803"/>
                    <a:gd name="T56" fmla="*/ 44 w 859"/>
                    <a:gd name="T57" fmla="*/ 25 h 803"/>
                    <a:gd name="T58" fmla="*/ 43 w 859"/>
                    <a:gd name="T59" fmla="*/ 17 h 803"/>
                    <a:gd name="T60" fmla="*/ 37 w 859"/>
                    <a:gd name="T61" fmla="*/ 10 h 803"/>
                    <a:gd name="T62" fmla="*/ 41 w 859"/>
                    <a:gd name="T63" fmla="*/ 14 h 803"/>
                    <a:gd name="T64" fmla="*/ 43 w 859"/>
                    <a:gd name="T65" fmla="*/ 25 h 803"/>
                    <a:gd name="T66" fmla="*/ 33 w 859"/>
                    <a:gd name="T67" fmla="*/ 27 h 803"/>
                    <a:gd name="T68" fmla="*/ 27 w 859"/>
                    <a:gd name="T69" fmla="*/ 25 h 803"/>
                    <a:gd name="T70" fmla="*/ 19 w 859"/>
                    <a:gd name="T71" fmla="*/ 19 h 803"/>
                    <a:gd name="T72" fmla="*/ 15 w 859"/>
                    <a:gd name="T73" fmla="*/ 19 h 803"/>
                    <a:gd name="T74" fmla="*/ 27 w 859"/>
                    <a:gd name="T75" fmla="*/ 26 h 803"/>
                    <a:gd name="T76" fmla="*/ 35 w 859"/>
                    <a:gd name="T77" fmla="*/ 27 h 803"/>
                    <a:gd name="T78" fmla="*/ 42 w 859"/>
                    <a:gd name="T79" fmla="*/ 25 h 803"/>
                    <a:gd name="T80" fmla="*/ 45 w 859"/>
                    <a:gd name="T81" fmla="*/ 29 h 803"/>
                    <a:gd name="T82" fmla="*/ 44 w 859"/>
                    <a:gd name="T83" fmla="*/ 39 h 803"/>
                    <a:gd name="T84" fmla="*/ 41 w 859"/>
                    <a:gd name="T85" fmla="*/ 45 h 803"/>
                    <a:gd name="T86" fmla="*/ 34 w 859"/>
                    <a:gd name="T87" fmla="*/ 47 h 803"/>
                    <a:gd name="T88" fmla="*/ 27 w 859"/>
                    <a:gd name="T89" fmla="*/ 45 h 8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9"/>
                    <a:gd name="T136" fmla="*/ 0 h 803"/>
                    <a:gd name="T137" fmla="*/ 859 w 859"/>
                    <a:gd name="T138" fmla="*/ 803 h 8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9" h="803">
                      <a:moveTo>
                        <a:pt x="390" y="705"/>
                      </a:moveTo>
                      <a:lnTo>
                        <a:pt x="354" y="712"/>
                      </a:lnTo>
                      <a:lnTo>
                        <a:pt x="316" y="734"/>
                      </a:lnTo>
                      <a:lnTo>
                        <a:pt x="290" y="766"/>
                      </a:lnTo>
                      <a:lnTo>
                        <a:pt x="280" y="786"/>
                      </a:lnTo>
                      <a:lnTo>
                        <a:pt x="221" y="794"/>
                      </a:lnTo>
                      <a:lnTo>
                        <a:pt x="185" y="800"/>
                      </a:lnTo>
                      <a:lnTo>
                        <a:pt x="155" y="803"/>
                      </a:lnTo>
                      <a:lnTo>
                        <a:pt x="121" y="800"/>
                      </a:lnTo>
                      <a:lnTo>
                        <a:pt x="84" y="789"/>
                      </a:lnTo>
                      <a:lnTo>
                        <a:pt x="56" y="769"/>
                      </a:lnTo>
                      <a:lnTo>
                        <a:pt x="35" y="739"/>
                      </a:lnTo>
                      <a:lnTo>
                        <a:pt x="22" y="698"/>
                      </a:lnTo>
                      <a:lnTo>
                        <a:pt x="16" y="674"/>
                      </a:lnTo>
                      <a:lnTo>
                        <a:pt x="19" y="645"/>
                      </a:lnTo>
                      <a:lnTo>
                        <a:pt x="32" y="624"/>
                      </a:lnTo>
                      <a:lnTo>
                        <a:pt x="62" y="620"/>
                      </a:lnTo>
                      <a:lnTo>
                        <a:pt x="93" y="623"/>
                      </a:lnTo>
                      <a:lnTo>
                        <a:pt x="118" y="631"/>
                      </a:lnTo>
                      <a:lnTo>
                        <a:pt x="142" y="651"/>
                      </a:lnTo>
                      <a:lnTo>
                        <a:pt x="176" y="665"/>
                      </a:lnTo>
                      <a:lnTo>
                        <a:pt x="240" y="677"/>
                      </a:lnTo>
                      <a:lnTo>
                        <a:pt x="280" y="679"/>
                      </a:lnTo>
                      <a:lnTo>
                        <a:pt x="318" y="674"/>
                      </a:lnTo>
                      <a:lnTo>
                        <a:pt x="348" y="657"/>
                      </a:lnTo>
                      <a:lnTo>
                        <a:pt x="366" y="641"/>
                      </a:lnTo>
                      <a:lnTo>
                        <a:pt x="393" y="613"/>
                      </a:lnTo>
                      <a:lnTo>
                        <a:pt x="421" y="604"/>
                      </a:lnTo>
                      <a:lnTo>
                        <a:pt x="469" y="604"/>
                      </a:lnTo>
                      <a:lnTo>
                        <a:pt x="509" y="599"/>
                      </a:lnTo>
                      <a:lnTo>
                        <a:pt x="543" y="589"/>
                      </a:lnTo>
                      <a:lnTo>
                        <a:pt x="567" y="570"/>
                      </a:lnTo>
                      <a:lnTo>
                        <a:pt x="608" y="536"/>
                      </a:lnTo>
                      <a:lnTo>
                        <a:pt x="535" y="583"/>
                      </a:lnTo>
                      <a:lnTo>
                        <a:pt x="505" y="590"/>
                      </a:lnTo>
                      <a:lnTo>
                        <a:pt x="462" y="599"/>
                      </a:lnTo>
                      <a:lnTo>
                        <a:pt x="418" y="599"/>
                      </a:lnTo>
                      <a:lnTo>
                        <a:pt x="394" y="599"/>
                      </a:lnTo>
                      <a:lnTo>
                        <a:pt x="373" y="576"/>
                      </a:lnTo>
                      <a:lnTo>
                        <a:pt x="348" y="539"/>
                      </a:lnTo>
                      <a:lnTo>
                        <a:pt x="294" y="491"/>
                      </a:lnTo>
                      <a:lnTo>
                        <a:pt x="197" y="418"/>
                      </a:lnTo>
                      <a:lnTo>
                        <a:pt x="147" y="398"/>
                      </a:lnTo>
                      <a:lnTo>
                        <a:pt x="104" y="380"/>
                      </a:lnTo>
                      <a:lnTo>
                        <a:pt x="56" y="356"/>
                      </a:lnTo>
                      <a:lnTo>
                        <a:pt x="32" y="339"/>
                      </a:lnTo>
                      <a:lnTo>
                        <a:pt x="11" y="322"/>
                      </a:lnTo>
                      <a:lnTo>
                        <a:pt x="2" y="289"/>
                      </a:lnTo>
                      <a:lnTo>
                        <a:pt x="0" y="257"/>
                      </a:lnTo>
                      <a:lnTo>
                        <a:pt x="4" y="224"/>
                      </a:lnTo>
                      <a:lnTo>
                        <a:pt x="16" y="194"/>
                      </a:lnTo>
                      <a:lnTo>
                        <a:pt x="38" y="162"/>
                      </a:lnTo>
                      <a:lnTo>
                        <a:pt x="73" y="139"/>
                      </a:lnTo>
                      <a:lnTo>
                        <a:pt x="113" y="123"/>
                      </a:lnTo>
                      <a:lnTo>
                        <a:pt x="152" y="117"/>
                      </a:lnTo>
                      <a:lnTo>
                        <a:pt x="216" y="115"/>
                      </a:lnTo>
                      <a:lnTo>
                        <a:pt x="304" y="122"/>
                      </a:lnTo>
                      <a:lnTo>
                        <a:pt x="378" y="122"/>
                      </a:lnTo>
                      <a:lnTo>
                        <a:pt x="418" y="137"/>
                      </a:lnTo>
                      <a:lnTo>
                        <a:pt x="431" y="167"/>
                      </a:lnTo>
                      <a:lnTo>
                        <a:pt x="431" y="212"/>
                      </a:lnTo>
                      <a:lnTo>
                        <a:pt x="432" y="267"/>
                      </a:lnTo>
                      <a:lnTo>
                        <a:pt x="442" y="212"/>
                      </a:lnTo>
                      <a:lnTo>
                        <a:pt x="435" y="156"/>
                      </a:lnTo>
                      <a:lnTo>
                        <a:pt x="437" y="129"/>
                      </a:lnTo>
                      <a:lnTo>
                        <a:pt x="461" y="112"/>
                      </a:lnTo>
                      <a:lnTo>
                        <a:pt x="479" y="91"/>
                      </a:lnTo>
                      <a:lnTo>
                        <a:pt x="497" y="58"/>
                      </a:lnTo>
                      <a:lnTo>
                        <a:pt x="517" y="18"/>
                      </a:lnTo>
                      <a:lnTo>
                        <a:pt x="541" y="0"/>
                      </a:lnTo>
                      <a:lnTo>
                        <a:pt x="575" y="0"/>
                      </a:lnTo>
                      <a:lnTo>
                        <a:pt x="612" y="10"/>
                      </a:lnTo>
                      <a:lnTo>
                        <a:pt x="636" y="31"/>
                      </a:lnTo>
                      <a:lnTo>
                        <a:pt x="697" y="37"/>
                      </a:lnTo>
                      <a:lnTo>
                        <a:pt x="741" y="42"/>
                      </a:lnTo>
                      <a:lnTo>
                        <a:pt x="783" y="62"/>
                      </a:lnTo>
                      <a:lnTo>
                        <a:pt x="821" y="103"/>
                      </a:lnTo>
                      <a:lnTo>
                        <a:pt x="850" y="172"/>
                      </a:lnTo>
                      <a:lnTo>
                        <a:pt x="857" y="214"/>
                      </a:lnTo>
                      <a:lnTo>
                        <a:pt x="853" y="257"/>
                      </a:lnTo>
                      <a:lnTo>
                        <a:pt x="859" y="301"/>
                      </a:lnTo>
                      <a:lnTo>
                        <a:pt x="850" y="336"/>
                      </a:lnTo>
                      <a:lnTo>
                        <a:pt x="827" y="350"/>
                      </a:lnTo>
                      <a:lnTo>
                        <a:pt x="795" y="370"/>
                      </a:lnTo>
                      <a:lnTo>
                        <a:pt x="772" y="393"/>
                      </a:lnTo>
                      <a:lnTo>
                        <a:pt x="745" y="403"/>
                      </a:lnTo>
                      <a:lnTo>
                        <a:pt x="710" y="398"/>
                      </a:lnTo>
                      <a:lnTo>
                        <a:pt x="697" y="393"/>
                      </a:lnTo>
                      <a:lnTo>
                        <a:pt x="693" y="328"/>
                      </a:lnTo>
                      <a:lnTo>
                        <a:pt x="693" y="271"/>
                      </a:lnTo>
                      <a:lnTo>
                        <a:pt x="678" y="234"/>
                      </a:lnTo>
                      <a:lnTo>
                        <a:pt x="642" y="200"/>
                      </a:lnTo>
                      <a:lnTo>
                        <a:pt x="599" y="162"/>
                      </a:lnTo>
                      <a:lnTo>
                        <a:pt x="588" y="152"/>
                      </a:lnTo>
                      <a:lnTo>
                        <a:pt x="612" y="180"/>
                      </a:lnTo>
                      <a:lnTo>
                        <a:pt x="664" y="228"/>
                      </a:lnTo>
                      <a:lnTo>
                        <a:pt x="683" y="267"/>
                      </a:lnTo>
                      <a:lnTo>
                        <a:pt x="686" y="303"/>
                      </a:lnTo>
                      <a:lnTo>
                        <a:pt x="690" y="390"/>
                      </a:lnTo>
                      <a:lnTo>
                        <a:pt x="626" y="398"/>
                      </a:lnTo>
                      <a:lnTo>
                        <a:pt x="575" y="418"/>
                      </a:lnTo>
                      <a:lnTo>
                        <a:pt x="529" y="433"/>
                      </a:lnTo>
                      <a:lnTo>
                        <a:pt x="497" y="433"/>
                      </a:lnTo>
                      <a:lnTo>
                        <a:pt x="465" y="418"/>
                      </a:lnTo>
                      <a:lnTo>
                        <a:pt x="442" y="394"/>
                      </a:lnTo>
                      <a:lnTo>
                        <a:pt x="403" y="356"/>
                      </a:lnTo>
                      <a:lnTo>
                        <a:pt x="360" y="326"/>
                      </a:lnTo>
                      <a:lnTo>
                        <a:pt x="305" y="303"/>
                      </a:lnTo>
                      <a:lnTo>
                        <a:pt x="250" y="285"/>
                      </a:lnTo>
                      <a:lnTo>
                        <a:pt x="155" y="261"/>
                      </a:lnTo>
                      <a:lnTo>
                        <a:pt x="240" y="295"/>
                      </a:lnTo>
                      <a:lnTo>
                        <a:pt x="305" y="313"/>
                      </a:lnTo>
                      <a:lnTo>
                        <a:pt x="398" y="362"/>
                      </a:lnTo>
                      <a:lnTo>
                        <a:pt x="441" y="407"/>
                      </a:lnTo>
                      <a:lnTo>
                        <a:pt x="483" y="438"/>
                      </a:lnTo>
                      <a:lnTo>
                        <a:pt x="523" y="443"/>
                      </a:lnTo>
                      <a:lnTo>
                        <a:pt x="560" y="434"/>
                      </a:lnTo>
                      <a:lnTo>
                        <a:pt x="598" y="420"/>
                      </a:lnTo>
                      <a:lnTo>
                        <a:pt x="640" y="404"/>
                      </a:lnTo>
                      <a:lnTo>
                        <a:pt x="684" y="398"/>
                      </a:lnTo>
                      <a:lnTo>
                        <a:pt x="736" y="407"/>
                      </a:lnTo>
                      <a:lnTo>
                        <a:pt x="746" y="420"/>
                      </a:lnTo>
                      <a:lnTo>
                        <a:pt x="731" y="465"/>
                      </a:lnTo>
                      <a:lnTo>
                        <a:pt x="728" y="526"/>
                      </a:lnTo>
                      <a:lnTo>
                        <a:pt x="727" y="579"/>
                      </a:lnTo>
                      <a:lnTo>
                        <a:pt x="714" y="623"/>
                      </a:lnTo>
                      <a:lnTo>
                        <a:pt x="698" y="669"/>
                      </a:lnTo>
                      <a:lnTo>
                        <a:pt x="686" y="698"/>
                      </a:lnTo>
                      <a:lnTo>
                        <a:pt x="667" y="719"/>
                      </a:lnTo>
                      <a:lnTo>
                        <a:pt x="640" y="734"/>
                      </a:lnTo>
                      <a:lnTo>
                        <a:pt x="608" y="745"/>
                      </a:lnTo>
                      <a:lnTo>
                        <a:pt x="555" y="756"/>
                      </a:lnTo>
                      <a:lnTo>
                        <a:pt x="521" y="756"/>
                      </a:lnTo>
                      <a:lnTo>
                        <a:pt x="476" y="736"/>
                      </a:lnTo>
                      <a:lnTo>
                        <a:pt x="438" y="715"/>
                      </a:lnTo>
                      <a:lnTo>
                        <a:pt x="390" y="705"/>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72" name="Freeform 168">
                  <a:extLst>
                    <a:ext uri="{FF2B5EF4-FFF2-40B4-BE49-F238E27FC236}">
                      <a16:creationId xmlns:a16="http://schemas.microsoft.com/office/drawing/2014/main" id="{ED977C11-FC36-4893-978C-B23A962D3539}"/>
                    </a:ext>
                  </a:extLst>
                </p:cNvPr>
                <p:cNvSpPr>
                  <a:spLocks/>
                </p:cNvSpPr>
                <p:nvPr/>
              </p:nvSpPr>
              <p:spPr bwMode="auto">
                <a:xfrm>
                  <a:off x="1665" y="684"/>
                  <a:ext cx="201" cy="219"/>
                </a:xfrm>
                <a:custGeom>
                  <a:avLst/>
                  <a:gdLst>
                    <a:gd name="T0" fmla="*/ 30 w 803"/>
                    <a:gd name="T1" fmla="*/ 46 h 876"/>
                    <a:gd name="T2" fmla="*/ 29 w 803"/>
                    <a:gd name="T3" fmla="*/ 46 h 876"/>
                    <a:gd name="T4" fmla="*/ 26 w 803"/>
                    <a:gd name="T5" fmla="*/ 52 h 876"/>
                    <a:gd name="T6" fmla="*/ 30 w 803"/>
                    <a:gd name="T7" fmla="*/ 54 h 876"/>
                    <a:gd name="T8" fmla="*/ 35 w 803"/>
                    <a:gd name="T9" fmla="*/ 55 h 876"/>
                    <a:gd name="T10" fmla="*/ 39 w 803"/>
                    <a:gd name="T11" fmla="*/ 54 h 876"/>
                    <a:gd name="T12" fmla="*/ 42 w 803"/>
                    <a:gd name="T13" fmla="*/ 52 h 876"/>
                    <a:gd name="T14" fmla="*/ 42 w 803"/>
                    <a:gd name="T15" fmla="*/ 49 h 876"/>
                    <a:gd name="T16" fmla="*/ 39 w 803"/>
                    <a:gd name="T17" fmla="*/ 45 h 876"/>
                    <a:gd name="T18" fmla="*/ 32 w 803"/>
                    <a:gd name="T19" fmla="*/ 40 h 876"/>
                    <a:gd name="T20" fmla="*/ 24 w 803"/>
                    <a:gd name="T21" fmla="*/ 36 h 876"/>
                    <a:gd name="T22" fmla="*/ 18 w 803"/>
                    <a:gd name="T23" fmla="*/ 35 h 876"/>
                    <a:gd name="T24" fmla="*/ 12 w 803"/>
                    <a:gd name="T25" fmla="*/ 37 h 876"/>
                    <a:gd name="T26" fmla="*/ 17 w 803"/>
                    <a:gd name="T27" fmla="*/ 32 h 876"/>
                    <a:gd name="T28" fmla="*/ 19 w 803"/>
                    <a:gd name="T29" fmla="*/ 26 h 876"/>
                    <a:gd name="T30" fmla="*/ 18 w 803"/>
                    <a:gd name="T31" fmla="*/ 19 h 876"/>
                    <a:gd name="T32" fmla="*/ 15 w 803"/>
                    <a:gd name="T33" fmla="*/ 16 h 876"/>
                    <a:gd name="T34" fmla="*/ 17 w 803"/>
                    <a:gd name="T35" fmla="*/ 16 h 876"/>
                    <a:gd name="T36" fmla="*/ 20 w 803"/>
                    <a:gd name="T37" fmla="*/ 18 h 876"/>
                    <a:gd name="T38" fmla="*/ 25 w 803"/>
                    <a:gd name="T39" fmla="*/ 20 h 876"/>
                    <a:gd name="T40" fmla="*/ 34 w 803"/>
                    <a:gd name="T41" fmla="*/ 20 h 876"/>
                    <a:gd name="T42" fmla="*/ 42 w 803"/>
                    <a:gd name="T43" fmla="*/ 20 h 876"/>
                    <a:gd name="T44" fmla="*/ 46 w 803"/>
                    <a:gd name="T45" fmla="*/ 21 h 876"/>
                    <a:gd name="T46" fmla="*/ 49 w 803"/>
                    <a:gd name="T47" fmla="*/ 17 h 876"/>
                    <a:gd name="T48" fmla="*/ 50 w 803"/>
                    <a:gd name="T49" fmla="*/ 13 h 876"/>
                    <a:gd name="T50" fmla="*/ 48 w 803"/>
                    <a:gd name="T51" fmla="*/ 11 h 876"/>
                    <a:gd name="T52" fmla="*/ 47 w 803"/>
                    <a:gd name="T53" fmla="*/ 9 h 876"/>
                    <a:gd name="T54" fmla="*/ 45 w 803"/>
                    <a:gd name="T55" fmla="*/ 7 h 876"/>
                    <a:gd name="T56" fmla="*/ 42 w 803"/>
                    <a:gd name="T57" fmla="*/ 5 h 876"/>
                    <a:gd name="T58" fmla="*/ 36 w 803"/>
                    <a:gd name="T59" fmla="*/ 7 h 876"/>
                    <a:gd name="T60" fmla="*/ 31 w 803"/>
                    <a:gd name="T61" fmla="*/ 7 h 876"/>
                    <a:gd name="T62" fmla="*/ 25 w 803"/>
                    <a:gd name="T63" fmla="*/ 5 h 876"/>
                    <a:gd name="T64" fmla="*/ 22 w 803"/>
                    <a:gd name="T65" fmla="*/ 4 h 876"/>
                    <a:gd name="T66" fmla="*/ 21 w 803"/>
                    <a:gd name="T67" fmla="*/ 7 h 876"/>
                    <a:gd name="T68" fmla="*/ 27 w 803"/>
                    <a:gd name="T69" fmla="*/ 11 h 876"/>
                    <a:gd name="T70" fmla="*/ 35 w 803"/>
                    <a:gd name="T71" fmla="*/ 14 h 876"/>
                    <a:gd name="T72" fmla="*/ 35 w 803"/>
                    <a:gd name="T73" fmla="*/ 14 h 876"/>
                    <a:gd name="T74" fmla="*/ 27 w 803"/>
                    <a:gd name="T75" fmla="*/ 11 h 876"/>
                    <a:gd name="T76" fmla="*/ 19 w 803"/>
                    <a:gd name="T77" fmla="*/ 5 h 876"/>
                    <a:gd name="T78" fmla="*/ 15 w 803"/>
                    <a:gd name="T79" fmla="*/ 5 h 876"/>
                    <a:gd name="T80" fmla="*/ 11 w 803"/>
                    <a:gd name="T81" fmla="*/ 3 h 876"/>
                    <a:gd name="T82" fmla="*/ 6 w 803"/>
                    <a:gd name="T83" fmla="*/ 0 h 876"/>
                    <a:gd name="T84" fmla="*/ 4 w 803"/>
                    <a:gd name="T85" fmla="*/ 6 h 876"/>
                    <a:gd name="T86" fmla="*/ 1 w 803"/>
                    <a:gd name="T87" fmla="*/ 11 h 876"/>
                    <a:gd name="T88" fmla="*/ 1 w 803"/>
                    <a:gd name="T89" fmla="*/ 14 h 876"/>
                    <a:gd name="T90" fmla="*/ 3 w 803"/>
                    <a:gd name="T91" fmla="*/ 18 h 876"/>
                    <a:gd name="T92" fmla="*/ 3 w 803"/>
                    <a:gd name="T93" fmla="*/ 21 h 876"/>
                    <a:gd name="T94" fmla="*/ 5 w 803"/>
                    <a:gd name="T95" fmla="*/ 25 h 876"/>
                    <a:gd name="T96" fmla="*/ 2 w 803"/>
                    <a:gd name="T97" fmla="*/ 27 h 876"/>
                    <a:gd name="T98" fmla="*/ 0 w 803"/>
                    <a:gd name="T99" fmla="*/ 31 h 876"/>
                    <a:gd name="T100" fmla="*/ 4 w 803"/>
                    <a:gd name="T101" fmla="*/ 37 h 876"/>
                    <a:gd name="T102" fmla="*/ 5 w 803"/>
                    <a:gd name="T103" fmla="*/ 43 h 876"/>
                    <a:gd name="T104" fmla="*/ 4 w 803"/>
                    <a:gd name="T105" fmla="*/ 47 h 876"/>
                    <a:gd name="T106" fmla="*/ 6 w 803"/>
                    <a:gd name="T107" fmla="*/ 48 h 876"/>
                    <a:gd name="T108" fmla="*/ 12 w 803"/>
                    <a:gd name="T109" fmla="*/ 46 h 876"/>
                    <a:gd name="T110" fmla="*/ 18 w 803"/>
                    <a:gd name="T111" fmla="*/ 44 h 876"/>
                    <a:gd name="T112" fmla="*/ 23 w 803"/>
                    <a:gd name="T113" fmla="*/ 44 h 876"/>
                    <a:gd name="T114" fmla="*/ 27 w 803"/>
                    <a:gd name="T115" fmla="*/ 45 h 876"/>
                    <a:gd name="T116" fmla="*/ 30 w 803"/>
                    <a:gd name="T117" fmla="*/ 44 h 8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876"/>
                    <a:gd name="T179" fmla="*/ 803 w 803"/>
                    <a:gd name="T180" fmla="*/ 876 h 8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876">
                      <a:moveTo>
                        <a:pt x="481" y="707"/>
                      </a:moveTo>
                      <a:lnTo>
                        <a:pt x="481" y="727"/>
                      </a:lnTo>
                      <a:lnTo>
                        <a:pt x="477" y="741"/>
                      </a:lnTo>
                      <a:lnTo>
                        <a:pt x="463" y="738"/>
                      </a:lnTo>
                      <a:lnTo>
                        <a:pt x="455" y="732"/>
                      </a:lnTo>
                      <a:lnTo>
                        <a:pt x="416" y="830"/>
                      </a:lnTo>
                      <a:lnTo>
                        <a:pt x="446" y="850"/>
                      </a:lnTo>
                      <a:lnTo>
                        <a:pt x="474" y="863"/>
                      </a:lnTo>
                      <a:lnTo>
                        <a:pt x="519" y="873"/>
                      </a:lnTo>
                      <a:lnTo>
                        <a:pt x="558" y="876"/>
                      </a:lnTo>
                      <a:lnTo>
                        <a:pt x="603" y="873"/>
                      </a:lnTo>
                      <a:lnTo>
                        <a:pt x="627" y="864"/>
                      </a:lnTo>
                      <a:lnTo>
                        <a:pt x="650" y="852"/>
                      </a:lnTo>
                      <a:lnTo>
                        <a:pt x="667" y="836"/>
                      </a:lnTo>
                      <a:lnTo>
                        <a:pt x="676" y="818"/>
                      </a:lnTo>
                      <a:lnTo>
                        <a:pt x="676" y="788"/>
                      </a:lnTo>
                      <a:lnTo>
                        <a:pt x="650" y="742"/>
                      </a:lnTo>
                      <a:lnTo>
                        <a:pt x="620" y="714"/>
                      </a:lnTo>
                      <a:lnTo>
                        <a:pt x="578" y="678"/>
                      </a:lnTo>
                      <a:lnTo>
                        <a:pt x="514" y="630"/>
                      </a:lnTo>
                      <a:lnTo>
                        <a:pt x="471" y="607"/>
                      </a:lnTo>
                      <a:lnTo>
                        <a:pt x="378" y="566"/>
                      </a:lnTo>
                      <a:lnTo>
                        <a:pt x="324" y="555"/>
                      </a:lnTo>
                      <a:lnTo>
                        <a:pt x="293" y="555"/>
                      </a:lnTo>
                      <a:lnTo>
                        <a:pt x="249" y="563"/>
                      </a:lnTo>
                      <a:lnTo>
                        <a:pt x="187" y="589"/>
                      </a:lnTo>
                      <a:lnTo>
                        <a:pt x="245" y="549"/>
                      </a:lnTo>
                      <a:lnTo>
                        <a:pt x="269" y="517"/>
                      </a:lnTo>
                      <a:lnTo>
                        <a:pt x="286" y="471"/>
                      </a:lnTo>
                      <a:lnTo>
                        <a:pt x="300" y="421"/>
                      </a:lnTo>
                      <a:lnTo>
                        <a:pt x="302" y="363"/>
                      </a:lnTo>
                      <a:lnTo>
                        <a:pt x="290" y="300"/>
                      </a:lnTo>
                      <a:lnTo>
                        <a:pt x="272" y="275"/>
                      </a:lnTo>
                      <a:lnTo>
                        <a:pt x="245" y="251"/>
                      </a:lnTo>
                      <a:lnTo>
                        <a:pt x="210" y="217"/>
                      </a:lnTo>
                      <a:lnTo>
                        <a:pt x="264" y="254"/>
                      </a:lnTo>
                      <a:lnTo>
                        <a:pt x="300" y="275"/>
                      </a:lnTo>
                      <a:lnTo>
                        <a:pt x="312" y="281"/>
                      </a:lnTo>
                      <a:lnTo>
                        <a:pt x="348" y="298"/>
                      </a:lnTo>
                      <a:lnTo>
                        <a:pt x="402" y="312"/>
                      </a:lnTo>
                      <a:lnTo>
                        <a:pt x="465" y="312"/>
                      </a:lnTo>
                      <a:lnTo>
                        <a:pt x="549" y="314"/>
                      </a:lnTo>
                      <a:lnTo>
                        <a:pt x="616" y="318"/>
                      </a:lnTo>
                      <a:lnTo>
                        <a:pt x="676" y="316"/>
                      </a:lnTo>
                      <a:lnTo>
                        <a:pt x="706" y="326"/>
                      </a:lnTo>
                      <a:lnTo>
                        <a:pt x="735" y="326"/>
                      </a:lnTo>
                      <a:lnTo>
                        <a:pt x="764" y="304"/>
                      </a:lnTo>
                      <a:lnTo>
                        <a:pt x="787" y="271"/>
                      </a:lnTo>
                      <a:lnTo>
                        <a:pt x="801" y="240"/>
                      </a:lnTo>
                      <a:lnTo>
                        <a:pt x="803" y="209"/>
                      </a:lnTo>
                      <a:lnTo>
                        <a:pt x="791" y="190"/>
                      </a:lnTo>
                      <a:lnTo>
                        <a:pt x="764" y="180"/>
                      </a:lnTo>
                      <a:lnTo>
                        <a:pt x="745" y="162"/>
                      </a:lnTo>
                      <a:lnTo>
                        <a:pt x="745" y="138"/>
                      </a:lnTo>
                      <a:lnTo>
                        <a:pt x="735" y="121"/>
                      </a:lnTo>
                      <a:lnTo>
                        <a:pt x="722" y="106"/>
                      </a:lnTo>
                      <a:lnTo>
                        <a:pt x="706" y="94"/>
                      </a:lnTo>
                      <a:lnTo>
                        <a:pt x="674" y="84"/>
                      </a:lnTo>
                      <a:lnTo>
                        <a:pt x="624" y="106"/>
                      </a:lnTo>
                      <a:lnTo>
                        <a:pt x="579" y="112"/>
                      </a:lnTo>
                      <a:lnTo>
                        <a:pt x="529" y="114"/>
                      </a:lnTo>
                      <a:lnTo>
                        <a:pt x="490" y="108"/>
                      </a:lnTo>
                      <a:lnTo>
                        <a:pt x="440" y="94"/>
                      </a:lnTo>
                      <a:lnTo>
                        <a:pt x="395" y="71"/>
                      </a:lnTo>
                      <a:lnTo>
                        <a:pt x="367" y="55"/>
                      </a:lnTo>
                      <a:lnTo>
                        <a:pt x="343" y="60"/>
                      </a:lnTo>
                      <a:lnTo>
                        <a:pt x="324" y="70"/>
                      </a:lnTo>
                      <a:lnTo>
                        <a:pt x="330" y="108"/>
                      </a:lnTo>
                      <a:lnTo>
                        <a:pt x="378" y="136"/>
                      </a:lnTo>
                      <a:lnTo>
                        <a:pt x="429" y="166"/>
                      </a:lnTo>
                      <a:lnTo>
                        <a:pt x="491" y="197"/>
                      </a:lnTo>
                      <a:lnTo>
                        <a:pt x="562" y="221"/>
                      </a:lnTo>
                      <a:lnTo>
                        <a:pt x="614" y="230"/>
                      </a:lnTo>
                      <a:lnTo>
                        <a:pt x="553" y="226"/>
                      </a:lnTo>
                      <a:lnTo>
                        <a:pt x="477" y="199"/>
                      </a:lnTo>
                      <a:lnTo>
                        <a:pt x="433" y="176"/>
                      </a:lnTo>
                      <a:lnTo>
                        <a:pt x="343" y="118"/>
                      </a:lnTo>
                      <a:lnTo>
                        <a:pt x="300" y="81"/>
                      </a:lnTo>
                      <a:lnTo>
                        <a:pt x="273" y="81"/>
                      </a:lnTo>
                      <a:lnTo>
                        <a:pt x="244" y="78"/>
                      </a:lnTo>
                      <a:lnTo>
                        <a:pt x="217" y="68"/>
                      </a:lnTo>
                      <a:lnTo>
                        <a:pt x="179" y="41"/>
                      </a:lnTo>
                      <a:lnTo>
                        <a:pt x="131" y="0"/>
                      </a:lnTo>
                      <a:lnTo>
                        <a:pt x="87" y="4"/>
                      </a:lnTo>
                      <a:lnTo>
                        <a:pt x="78" y="54"/>
                      </a:lnTo>
                      <a:lnTo>
                        <a:pt x="64" y="98"/>
                      </a:lnTo>
                      <a:lnTo>
                        <a:pt x="43" y="135"/>
                      </a:lnTo>
                      <a:lnTo>
                        <a:pt x="16" y="166"/>
                      </a:lnTo>
                      <a:lnTo>
                        <a:pt x="9" y="190"/>
                      </a:lnTo>
                      <a:lnTo>
                        <a:pt x="10" y="219"/>
                      </a:lnTo>
                      <a:lnTo>
                        <a:pt x="20" y="254"/>
                      </a:lnTo>
                      <a:lnTo>
                        <a:pt x="44" y="284"/>
                      </a:lnTo>
                      <a:lnTo>
                        <a:pt x="36" y="308"/>
                      </a:lnTo>
                      <a:lnTo>
                        <a:pt x="40" y="338"/>
                      </a:lnTo>
                      <a:lnTo>
                        <a:pt x="53" y="369"/>
                      </a:lnTo>
                      <a:lnTo>
                        <a:pt x="72" y="392"/>
                      </a:lnTo>
                      <a:lnTo>
                        <a:pt x="43" y="407"/>
                      </a:lnTo>
                      <a:lnTo>
                        <a:pt x="24" y="423"/>
                      </a:lnTo>
                      <a:lnTo>
                        <a:pt x="6" y="451"/>
                      </a:lnTo>
                      <a:lnTo>
                        <a:pt x="0" y="494"/>
                      </a:lnTo>
                      <a:lnTo>
                        <a:pt x="36" y="542"/>
                      </a:lnTo>
                      <a:lnTo>
                        <a:pt x="58" y="585"/>
                      </a:lnTo>
                      <a:lnTo>
                        <a:pt x="72" y="627"/>
                      </a:lnTo>
                      <a:lnTo>
                        <a:pt x="71" y="680"/>
                      </a:lnTo>
                      <a:lnTo>
                        <a:pt x="60" y="717"/>
                      </a:lnTo>
                      <a:lnTo>
                        <a:pt x="60" y="742"/>
                      </a:lnTo>
                      <a:lnTo>
                        <a:pt x="77" y="759"/>
                      </a:lnTo>
                      <a:lnTo>
                        <a:pt x="101" y="763"/>
                      </a:lnTo>
                      <a:lnTo>
                        <a:pt x="131" y="755"/>
                      </a:lnTo>
                      <a:lnTo>
                        <a:pt x="190" y="728"/>
                      </a:lnTo>
                      <a:lnTo>
                        <a:pt x="248" y="708"/>
                      </a:lnTo>
                      <a:lnTo>
                        <a:pt x="288" y="700"/>
                      </a:lnTo>
                      <a:lnTo>
                        <a:pt x="328" y="697"/>
                      </a:lnTo>
                      <a:lnTo>
                        <a:pt x="364" y="700"/>
                      </a:lnTo>
                      <a:lnTo>
                        <a:pt x="392" y="708"/>
                      </a:lnTo>
                      <a:lnTo>
                        <a:pt x="430" y="718"/>
                      </a:lnTo>
                      <a:lnTo>
                        <a:pt x="471" y="731"/>
                      </a:lnTo>
                      <a:lnTo>
                        <a:pt x="481" y="707"/>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73" name="Freeform 169">
                  <a:extLst>
                    <a:ext uri="{FF2B5EF4-FFF2-40B4-BE49-F238E27FC236}">
                      <a16:creationId xmlns:a16="http://schemas.microsoft.com/office/drawing/2014/main" id="{430954D2-E85A-42A5-9591-A8034E406254}"/>
                    </a:ext>
                  </a:extLst>
                </p:cNvPr>
                <p:cNvSpPr>
                  <a:spLocks/>
                </p:cNvSpPr>
                <p:nvPr/>
              </p:nvSpPr>
              <p:spPr bwMode="auto">
                <a:xfrm>
                  <a:off x="1853" y="660"/>
                  <a:ext cx="132" cy="127"/>
                </a:xfrm>
                <a:custGeom>
                  <a:avLst/>
                  <a:gdLst>
                    <a:gd name="T0" fmla="*/ 28 w 529"/>
                    <a:gd name="T1" fmla="*/ 0 h 509"/>
                    <a:gd name="T2" fmla="*/ 26 w 529"/>
                    <a:gd name="T3" fmla="*/ 0 h 509"/>
                    <a:gd name="T4" fmla="*/ 24 w 529"/>
                    <a:gd name="T5" fmla="*/ 1 h 509"/>
                    <a:gd name="T6" fmla="*/ 22 w 529"/>
                    <a:gd name="T7" fmla="*/ 2 h 509"/>
                    <a:gd name="T8" fmla="*/ 21 w 529"/>
                    <a:gd name="T9" fmla="*/ 3 h 509"/>
                    <a:gd name="T10" fmla="*/ 20 w 529"/>
                    <a:gd name="T11" fmla="*/ 5 h 509"/>
                    <a:gd name="T12" fmla="*/ 18 w 529"/>
                    <a:gd name="T13" fmla="*/ 7 h 509"/>
                    <a:gd name="T14" fmla="*/ 15 w 529"/>
                    <a:gd name="T15" fmla="*/ 8 h 509"/>
                    <a:gd name="T16" fmla="*/ 13 w 529"/>
                    <a:gd name="T17" fmla="*/ 10 h 509"/>
                    <a:gd name="T18" fmla="*/ 9 w 529"/>
                    <a:gd name="T19" fmla="*/ 10 h 509"/>
                    <a:gd name="T20" fmla="*/ 5 w 529"/>
                    <a:gd name="T21" fmla="*/ 11 h 509"/>
                    <a:gd name="T22" fmla="*/ 3 w 529"/>
                    <a:gd name="T23" fmla="*/ 11 h 509"/>
                    <a:gd name="T24" fmla="*/ 1 w 529"/>
                    <a:gd name="T25" fmla="*/ 13 h 509"/>
                    <a:gd name="T26" fmla="*/ 0 w 529"/>
                    <a:gd name="T27" fmla="*/ 15 h 509"/>
                    <a:gd name="T28" fmla="*/ 0 w 529"/>
                    <a:gd name="T29" fmla="*/ 16 h 509"/>
                    <a:gd name="T30" fmla="*/ 1 w 529"/>
                    <a:gd name="T31" fmla="*/ 17 h 509"/>
                    <a:gd name="T32" fmla="*/ 3 w 529"/>
                    <a:gd name="T33" fmla="*/ 18 h 509"/>
                    <a:gd name="T34" fmla="*/ 5 w 529"/>
                    <a:gd name="T35" fmla="*/ 18 h 509"/>
                    <a:gd name="T36" fmla="*/ 7 w 529"/>
                    <a:gd name="T37" fmla="*/ 18 h 509"/>
                    <a:gd name="T38" fmla="*/ 8 w 529"/>
                    <a:gd name="T39" fmla="*/ 18 h 509"/>
                    <a:gd name="T40" fmla="*/ 10 w 529"/>
                    <a:gd name="T41" fmla="*/ 19 h 509"/>
                    <a:gd name="T42" fmla="*/ 11 w 529"/>
                    <a:gd name="T43" fmla="*/ 20 h 509"/>
                    <a:gd name="T44" fmla="*/ 12 w 529"/>
                    <a:gd name="T45" fmla="*/ 21 h 509"/>
                    <a:gd name="T46" fmla="*/ 14 w 529"/>
                    <a:gd name="T47" fmla="*/ 21 h 509"/>
                    <a:gd name="T48" fmla="*/ 17 w 529"/>
                    <a:gd name="T49" fmla="*/ 21 h 509"/>
                    <a:gd name="T50" fmla="*/ 19 w 529"/>
                    <a:gd name="T51" fmla="*/ 21 h 509"/>
                    <a:gd name="T52" fmla="*/ 21 w 529"/>
                    <a:gd name="T53" fmla="*/ 23 h 509"/>
                    <a:gd name="T54" fmla="*/ 22 w 529"/>
                    <a:gd name="T55" fmla="*/ 24 h 509"/>
                    <a:gd name="T56" fmla="*/ 23 w 529"/>
                    <a:gd name="T57" fmla="*/ 26 h 509"/>
                    <a:gd name="T58" fmla="*/ 24 w 529"/>
                    <a:gd name="T59" fmla="*/ 29 h 509"/>
                    <a:gd name="T60" fmla="*/ 25 w 529"/>
                    <a:gd name="T61" fmla="*/ 32 h 509"/>
                    <a:gd name="T62" fmla="*/ 27 w 529"/>
                    <a:gd name="T63" fmla="*/ 29 h 509"/>
                    <a:gd name="T64" fmla="*/ 28 w 529"/>
                    <a:gd name="T65" fmla="*/ 27 h 509"/>
                    <a:gd name="T66" fmla="*/ 30 w 529"/>
                    <a:gd name="T67" fmla="*/ 25 h 509"/>
                    <a:gd name="T68" fmla="*/ 31 w 529"/>
                    <a:gd name="T69" fmla="*/ 23 h 509"/>
                    <a:gd name="T70" fmla="*/ 32 w 529"/>
                    <a:gd name="T71" fmla="*/ 21 h 509"/>
                    <a:gd name="T72" fmla="*/ 33 w 529"/>
                    <a:gd name="T73" fmla="*/ 18 h 509"/>
                    <a:gd name="T74" fmla="*/ 32 w 529"/>
                    <a:gd name="T75" fmla="*/ 18 h 509"/>
                    <a:gd name="T76" fmla="*/ 30 w 529"/>
                    <a:gd name="T77" fmla="*/ 17 h 509"/>
                    <a:gd name="T78" fmla="*/ 28 w 529"/>
                    <a:gd name="T79" fmla="*/ 15 h 509"/>
                    <a:gd name="T80" fmla="*/ 27 w 529"/>
                    <a:gd name="T81" fmla="*/ 13 h 509"/>
                    <a:gd name="T82" fmla="*/ 26 w 529"/>
                    <a:gd name="T83" fmla="*/ 11 h 509"/>
                    <a:gd name="T84" fmla="*/ 22 w 529"/>
                    <a:gd name="T85" fmla="*/ 11 h 509"/>
                    <a:gd name="T86" fmla="*/ 19 w 529"/>
                    <a:gd name="T87" fmla="*/ 11 h 509"/>
                    <a:gd name="T88" fmla="*/ 15 w 529"/>
                    <a:gd name="T89" fmla="*/ 12 h 509"/>
                    <a:gd name="T90" fmla="*/ 19 w 529"/>
                    <a:gd name="T91" fmla="*/ 11 h 509"/>
                    <a:gd name="T92" fmla="*/ 22 w 529"/>
                    <a:gd name="T93" fmla="*/ 10 h 509"/>
                    <a:gd name="T94" fmla="*/ 26 w 529"/>
                    <a:gd name="T95" fmla="*/ 11 h 509"/>
                    <a:gd name="T96" fmla="*/ 26 w 529"/>
                    <a:gd name="T97" fmla="*/ 8 h 509"/>
                    <a:gd name="T98" fmla="*/ 26 w 529"/>
                    <a:gd name="T99" fmla="*/ 4 h 509"/>
                    <a:gd name="T100" fmla="*/ 28 w 529"/>
                    <a:gd name="T101" fmla="*/ 0 h 5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509"/>
                    <a:gd name="T155" fmla="*/ 529 w 529"/>
                    <a:gd name="T156" fmla="*/ 509 h 5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509">
                      <a:moveTo>
                        <a:pt x="448" y="0"/>
                      </a:moveTo>
                      <a:lnTo>
                        <a:pt x="419" y="2"/>
                      </a:lnTo>
                      <a:lnTo>
                        <a:pt x="388" y="12"/>
                      </a:lnTo>
                      <a:lnTo>
                        <a:pt x="358" y="34"/>
                      </a:lnTo>
                      <a:lnTo>
                        <a:pt x="344" y="48"/>
                      </a:lnTo>
                      <a:lnTo>
                        <a:pt x="321" y="77"/>
                      </a:lnTo>
                      <a:lnTo>
                        <a:pt x="290" y="109"/>
                      </a:lnTo>
                      <a:lnTo>
                        <a:pt x="249" y="138"/>
                      </a:lnTo>
                      <a:lnTo>
                        <a:pt x="205" y="159"/>
                      </a:lnTo>
                      <a:lnTo>
                        <a:pt x="140" y="169"/>
                      </a:lnTo>
                      <a:lnTo>
                        <a:pt x="80" y="176"/>
                      </a:lnTo>
                      <a:lnTo>
                        <a:pt x="44" y="182"/>
                      </a:lnTo>
                      <a:lnTo>
                        <a:pt x="11" y="206"/>
                      </a:lnTo>
                      <a:lnTo>
                        <a:pt x="0" y="240"/>
                      </a:lnTo>
                      <a:lnTo>
                        <a:pt x="0" y="260"/>
                      </a:lnTo>
                      <a:lnTo>
                        <a:pt x="24" y="278"/>
                      </a:lnTo>
                      <a:lnTo>
                        <a:pt x="52" y="293"/>
                      </a:lnTo>
                      <a:lnTo>
                        <a:pt x="88" y="298"/>
                      </a:lnTo>
                      <a:lnTo>
                        <a:pt x="112" y="295"/>
                      </a:lnTo>
                      <a:lnTo>
                        <a:pt x="134" y="297"/>
                      </a:lnTo>
                      <a:lnTo>
                        <a:pt x="157" y="305"/>
                      </a:lnTo>
                      <a:lnTo>
                        <a:pt x="173" y="325"/>
                      </a:lnTo>
                      <a:lnTo>
                        <a:pt x="198" y="331"/>
                      </a:lnTo>
                      <a:lnTo>
                        <a:pt x="231" y="335"/>
                      </a:lnTo>
                      <a:lnTo>
                        <a:pt x="267" y="338"/>
                      </a:lnTo>
                      <a:lnTo>
                        <a:pt x="304" y="345"/>
                      </a:lnTo>
                      <a:lnTo>
                        <a:pt x="331" y="364"/>
                      </a:lnTo>
                      <a:lnTo>
                        <a:pt x="354" y="383"/>
                      </a:lnTo>
                      <a:lnTo>
                        <a:pt x="376" y="416"/>
                      </a:lnTo>
                      <a:lnTo>
                        <a:pt x="390" y="461"/>
                      </a:lnTo>
                      <a:lnTo>
                        <a:pt x="406" y="509"/>
                      </a:lnTo>
                      <a:lnTo>
                        <a:pt x="433" y="467"/>
                      </a:lnTo>
                      <a:lnTo>
                        <a:pt x="454" y="434"/>
                      </a:lnTo>
                      <a:lnTo>
                        <a:pt x="485" y="398"/>
                      </a:lnTo>
                      <a:lnTo>
                        <a:pt x="491" y="376"/>
                      </a:lnTo>
                      <a:lnTo>
                        <a:pt x="509" y="342"/>
                      </a:lnTo>
                      <a:lnTo>
                        <a:pt x="529" y="297"/>
                      </a:lnTo>
                      <a:lnTo>
                        <a:pt x="509" y="287"/>
                      </a:lnTo>
                      <a:lnTo>
                        <a:pt x="485" y="268"/>
                      </a:lnTo>
                      <a:lnTo>
                        <a:pt x="450" y="240"/>
                      </a:lnTo>
                      <a:lnTo>
                        <a:pt x="434" y="210"/>
                      </a:lnTo>
                      <a:lnTo>
                        <a:pt x="424" y="182"/>
                      </a:lnTo>
                      <a:lnTo>
                        <a:pt x="355" y="182"/>
                      </a:lnTo>
                      <a:lnTo>
                        <a:pt x="310" y="186"/>
                      </a:lnTo>
                      <a:lnTo>
                        <a:pt x="247" y="200"/>
                      </a:lnTo>
                      <a:lnTo>
                        <a:pt x="306" y="178"/>
                      </a:lnTo>
                      <a:lnTo>
                        <a:pt x="354" y="169"/>
                      </a:lnTo>
                      <a:lnTo>
                        <a:pt x="424" y="178"/>
                      </a:lnTo>
                      <a:lnTo>
                        <a:pt x="422" y="125"/>
                      </a:lnTo>
                      <a:lnTo>
                        <a:pt x="426" y="68"/>
                      </a:lnTo>
                      <a:lnTo>
                        <a:pt x="448" y="0"/>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857" name="Group 170">
                <a:extLst>
                  <a:ext uri="{FF2B5EF4-FFF2-40B4-BE49-F238E27FC236}">
                    <a16:creationId xmlns:a16="http://schemas.microsoft.com/office/drawing/2014/main" id="{FBF15AAF-7C01-42D1-9DE7-AD73E433966C}"/>
                  </a:ext>
                </a:extLst>
              </p:cNvPr>
              <p:cNvGrpSpPr>
                <a:grpSpLocks/>
              </p:cNvGrpSpPr>
              <p:nvPr/>
            </p:nvGrpSpPr>
            <p:grpSpPr bwMode="auto">
              <a:xfrm>
                <a:off x="1581" y="525"/>
                <a:ext cx="473" cy="591"/>
                <a:chOff x="1581" y="525"/>
                <a:chExt cx="473" cy="591"/>
              </a:xfrm>
            </p:grpSpPr>
            <p:sp>
              <p:nvSpPr>
                <p:cNvPr id="64858" name="Freeform 171">
                  <a:extLst>
                    <a:ext uri="{FF2B5EF4-FFF2-40B4-BE49-F238E27FC236}">
                      <a16:creationId xmlns:a16="http://schemas.microsoft.com/office/drawing/2014/main" id="{2392C68F-61A5-4EB8-B8D8-6BB809E9A480}"/>
                    </a:ext>
                  </a:extLst>
                </p:cNvPr>
                <p:cNvSpPr>
                  <a:spLocks/>
                </p:cNvSpPr>
                <p:nvPr/>
              </p:nvSpPr>
              <p:spPr bwMode="auto">
                <a:xfrm>
                  <a:off x="1581" y="525"/>
                  <a:ext cx="473" cy="591"/>
                </a:xfrm>
                <a:custGeom>
                  <a:avLst/>
                  <a:gdLst>
                    <a:gd name="T0" fmla="*/ 66 w 1891"/>
                    <a:gd name="T1" fmla="*/ 134 h 2363"/>
                    <a:gd name="T2" fmla="*/ 72 w 1891"/>
                    <a:gd name="T3" fmla="*/ 118 h 2363"/>
                    <a:gd name="T4" fmla="*/ 79 w 1891"/>
                    <a:gd name="T5" fmla="*/ 113 h 2363"/>
                    <a:gd name="T6" fmla="*/ 91 w 1891"/>
                    <a:gd name="T7" fmla="*/ 108 h 2363"/>
                    <a:gd name="T8" fmla="*/ 99 w 1891"/>
                    <a:gd name="T9" fmla="*/ 99 h 2363"/>
                    <a:gd name="T10" fmla="*/ 106 w 1891"/>
                    <a:gd name="T11" fmla="*/ 83 h 2363"/>
                    <a:gd name="T12" fmla="*/ 114 w 1891"/>
                    <a:gd name="T13" fmla="*/ 69 h 2363"/>
                    <a:gd name="T14" fmla="*/ 118 w 1891"/>
                    <a:gd name="T15" fmla="*/ 54 h 2363"/>
                    <a:gd name="T16" fmla="*/ 117 w 1891"/>
                    <a:gd name="T17" fmla="*/ 43 h 2363"/>
                    <a:gd name="T18" fmla="*/ 115 w 1891"/>
                    <a:gd name="T19" fmla="*/ 31 h 2363"/>
                    <a:gd name="T20" fmla="*/ 118 w 1891"/>
                    <a:gd name="T21" fmla="*/ 12 h 2363"/>
                    <a:gd name="T22" fmla="*/ 109 w 1891"/>
                    <a:gd name="T23" fmla="*/ 0 h 2363"/>
                    <a:gd name="T24" fmla="*/ 94 w 1891"/>
                    <a:gd name="T25" fmla="*/ 17 h 2363"/>
                    <a:gd name="T26" fmla="*/ 83 w 1891"/>
                    <a:gd name="T27" fmla="*/ 24 h 2363"/>
                    <a:gd name="T28" fmla="*/ 66 w 1891"/>
                    <a:gd name="T29" fmla="*/ 28 h 2363"/>
                    <a:gd name="T30" fmla="*/ 44 w 1891"/>
                    <a:gd name="T31" fmla="*/ 29 h 2363"/>
                    <a:gd name="T32" fmla="*/ 29 w 1891"/>
                    <a:gd name="T33" fmla="*/ 24 h 2363"/>
                    <a:gd name="T34" fmla="*/ 21 w 1891"/>
                    <a:gd name="T35" fmla="*/ 21 h 2363"/>
                    <a:gd name="T36" fmla="*/ 10 w 1891"/>
                    <a:gd name="T37" fmla="*/ 23 h 2363"/>
                    <a:gd name="T38" fmla="*/ 2 w 1891"/>
                    <a:gd name="T39" fmla="*/ 31 h 2363"/>
                    <a:gd name="T40" fmla="*/ 3 w 1891"/>
                    <a:gd name="T41" fmla="*/ 43 h 2363"/>
                    <a:gd name="T42" fmla="*/ 1 w 1891"/>
                    <a:gd name="T43" fmla="*/ 53 h 2363"/>
                    <a:gd name="T44" fmla="*/ 1 w 1891"/>
                    <a:gd name="T45" fmla="*/ 64 h 2363"/>
                    <a:gd name="T46" fmla="*/ 3 w 1891"/>
                    <a:gd name="T47" fmla="*/ 71 h 2363"/>
                    <a:gd name="T48" fmla="*/ 5 w 1891"/>
                    <a:gd name="T49" fmla="*/ 89 h 2363"/>
                    <a:gd name="T50" fmla="*/ 7 w 1891"/>
                    <a:gd name="T51" fmla="*/ 101 h 2363"/>
                    <a:gd name="T52" fmla="*/ 16 w 1891"/>
                    <a:gd name="T53" fmla="*/ 108 h 2363"/>
                    <a:gd name="T54" fmla="*/ 31 w 1891"/>
                    <a:gd name="T55" fmla="*/ 103 h 2363"/>
                    <a:gd name="T56" fmla="*/ 40 w 1891"/>
                    <a:gd name="T57" fmla="*/ 100 h 2363"/>
                    <a:gd name="T58" fmla="*/ 41 w 1891"/>
                    <a:gd name="T59" fmla="*/ 92 h 2363"/>
                    <a:gd name="T60" fmla="*/ 50 w 1891"/>
                    <a:gd name="T61" fmla="*/ 86 h 2363"/>
                    <a:gd name="T62" fmla="*/ 30 w 1891"/>
                    <a:gd name="T63" fmla="*/ 87 h 2363"/>
                    <a:gd name="T64" fmla="*/ 25 w 1891"/>
                    <a:gd name="T65" fmla="*/ 83 h 2363"/>
                    <a:gd name="T66" fmla="*/ 22 w 1891"/>
                    <a:gd name="T67" fmla="*/ 70 h 2363"/>
                    <a:gd name="T68" fmla="*/ 23 w 1891"/>
                    <a:gd name="T69" fmla="*/ 58 h 2363"/>
                    <a:gd name="T70" fmla="*/ 25 w 1891"/>
                    <a:gd name="T71" fmla="*/ 47 h 2363"/>
                    <a:gd name="T72" fmla="*/ 33 w 1891"/>
                    <a:gd name="T73" fmla="*/ 42 h 2363"/>
                    <a:gd name="T74" fmla="*/ 44 w 1891"/>
                    <a:gd name="T75" fmla="*/ 43 h 2363"/>
                    <a:gd name="T76" fmla="*/ 58 w 1891"/>
                    <a:gd name="T77" fmla="*/ 47 h 2363"/>
                    <a:gd name="T78" fmla="*/ 70 w 1891"/>
                    <a:gd name="T79" fmla="*/ 45 h 2363"/>
                    <a:gd name="T80" fmla="*/ 86 w 1891"/>
                    <a:gd name="T81" fmla="*/ 40 h 2363"/>
                    <a:gd name="T82" fmla="*/ 94 w 1891"/>
                    <a:gd name="T83" fmla="*/ 33 h 2363"/>
                    <a:gd name="T84" fmla="*/ 95 w 1891"/>
                    <a:gd name="T85" fmla="*/ 47 h 2363"/>
                    <a:gd name="T86" fmla="*/ 99 w 1891"/>
                    <a:gd name="T87" fmla="*/ 59 h 2363"/>
                    <a:gd name="T88" fmla="*/ 93 w 1891"/>
                    <a:gd name="T89" fmla="*/ 72 h 2363"/>
                    <a:gd name="T90" fmla="*/ 87 w 1891"/>
                    <a:gd name="T91" fmla="*/ 79 h 2363"/>
                    <a:gd name="T92" fmla="*/ 84 w 1891"/>
                    <a:gd name="T93" fmla="*/ 92 h 2363"/>
                    <a:gd name="T94" fmla="*/ 78 w 1891"/>
                    <a:gd name="T95" fmla="*/ 101 h 2363"/>
                    <a:gd name="T96" fmla="*/ 71 w 1891"/>
                    <a:gd name="T97" fmla="*/ 99 h 2363"/>
                    <a:gd name="T98" fmla="*/ 64 w 1891"/>
                    <a:gd name="T99" fmla="*/ 97 h 2363"/>
                    <a:gd name="T100" fmla="*/ 57 w 1891"/>
                    <a:gd name="T101" fmla="*/ 103 h 2363"/>
                    <a:gd name="T102" fmla="*/ 57 w 1891"/>
                    <a:gd name="T103" fmla="*/ 115 h 2363"/>
                    <a:gd name="T104" fmla="*/ 62 w 1891"/>
                    <a:gd name="T105" fmla="*/ 147 h 23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91"/>
                    <a:gd name="T160" fmla="*/ 0 h 2363"/>
                    <a:gd name="T161" fmla="*/ 1891 w 1891"/>
                    <a:gd name="T162" fmla="*/ 2363 h 23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91" h="2363">
                      <a:moveTo>
                        <a:pt x="1010" y="2363"/>
                      </a:moveTo>
                      <a:lnTo>
                        <a:pt x="1031" y="2349"/>
                      </a:lnTo>
                      <a:lnTo>
                        <a:pt x="1042" y="2252"/>
                      </a:lnTo>
                      <a:lnTo>
                        <a:pt x="1055" y="2149"/>
                      </a:lnTo>
                      <a:lnTo>
                        <a:pt x="1066" y="2082"/>
                      </a:lnTo>
                      <a:lnTo>
                        <a:pt x="1100" y="2028"/>
                      </a:lnTo>
                      <a:lnTo>
                        <a:pt x="1133" y="1956"/>
                      </a:lnTo>
                      <a:lnTo>
                        <a:pt x="1150" y="1888"/>
                      </a:lnTo>
                      <a:lnTo>
                        <a:pt x="1151" y="1828"/>
                      </a:lnTo>
                      <a:lnTo>
                        <a:pt x="1150" y="1797"/>
                      </a:lnTo>
                      <a:lnTo>
                        <a:pt x="1204" y="1810"/>
                      </a:lnTo>
                      <a:lnTo>
                        <a:pt x="1263" y="1811"/>
                      </a:lnTo>
                      <a:lnTo>
                        <a:pt x="1332" y="1804"/>
                      </a:lnTo>
                      <a:lnTo>
                        <a:pt x="1386" y="1785"/>
                      </a:lnTo>
                      <a:lnTo>
                        <a:pt x="1410" y="1773"/>
                      </a:lnTo>
                      <a:lnTo>
                        <a:pt x="1457" y="1725"/>
                      </a:lnTo>
                      <a:lnTo>
                        <a:pt x="1468" y="1695"/>
                      </a:lnTo>
                      <a:lnTo>
                        <a:pt x="1519" y="1669"/>
                      </a:lnTo>
                      <a:lnTo>
                        <a:pt x="1556" y="1634"/>
                      </a:lnTo>
                      <a:lnTo>
                        <a:pt x="1586" y="1580"/>
                      </a:lnTo>
                      <a:lnTo>
                        <a:pt x="1604" y="1512"/>
                      </a:lnTo>
                      <a:lnTo>
                        <a:pt x="1596" y="1409"/>
                      </a:lnTo>
                      <a:lnTo>
                        <a:pt x="1641" y="1385"/>
                      </a:lnTo>
                      <a:lnTo>
                        <a:pt x="1689" y="1320"/>
                      </a:lnTo>
                      <a:lnTo>
                        <a:pt x="1723" y="1258"/>
                      </a:lnTo>
                      <a:lnTo>
                        <a:pt x="1741" y="1143"/>
                      </a:lnTo>
                      <a:lnTo>
                        <a:pt x="1779" y="1126"/>
                      </a:lnTo>
                      <a:lnTo>
                        <a:pt x="1815" y="1100"/>
                      </a:lnTo>
                      <a:lnTo>
                        <a:pt x="1853" y="1047"/>
                      </a:lnTo>
                      <a:lnTo>
                        <a:pt x="1867" y="1017"/>
                      </a:lnTo>
                      <a:lnTo>
                        <a:pt x="1887" y="924"/>
                      </a:lnTo>
                      <a:lnTo>
                        <a:pt x="1891" y="863"/>
                      </a:lnTo>
                      <a:lnTo>
                        <a:pt x="1887" y="833"/>
                      </a:lnTo>
                      <a:lnTo>
                        <a:pt x="1870" y="786"/>
                      </a:lnTo>
                      <a:lnTo>
                        <a:pt x="1839" y="772"/>
                      </a:lnTo>
                      <a:lnTo>
                        <a:pt x="1863" y="690"/>
                      </a:lnTo>
                      <a:lnTo>
                        <a:pt x="1861" y="639"/>
                      </a:lnTo>
                      <a:lnTo>
                        <a:pt x="1846" y="611"/>
                      </a:lnTo>
                      <a:lnTo>
                        <a:pt x="1849" y="542"/>
                      </a:lnTo>
                      <a:lnTo>
                        <a:pt x="1832" y="490"/>
                      </a:lnTo>
                      <a:lnTo>
                        <a:pt x="1827" y="433"/>
                      </a:lnTo>
                      <a:lnTo>
                        <a:pt x="1876" y="300"/>
                      </a:lnTo>
                      <a:lnTo>
                        <a:pt x="1887" y="243"/>
                      </a:lnTo>
                      <a:lnTo>
                        <a:pt x="1886" y="182"/>
                      </a:lnTo>
                      <a:lnTo>
                        <a:pt x="1876" y="117"/>
                      </a:lnTo>
                      <a:lnTo>
                        <a:pt x="1851" y="67"/>
                      </a:lnTo>
                      <a:lnTo>
                        <a:pt x="1809" y="16"/>
                      </a:lnTo>
                      <a:lnTo>
                        <a:pt x="1748" y="0"/>
                      </a:lnTo>
                      <a:lnTo>
                        <a:pt x="1670" y="104"/>
                      </a:lnTo>
                      <a:lnTo>
                        <a:pt x="1625" y="162"/>
                      </a:lnTo>
                      <a:lnTo>
                        <a:pt x="1567" y="223"/>
                      </a:lnTo>
                      <a:lnTo>
                        <a:pt x="1505" y="273"/>
                      </a:lnTo>
                      <a:lnTo>
                        <a:pt x="1468" y="301"/>
                      </a:lnTo>
                      <a:lnTo>
                        <a:pt x="1441" y="335"/>
                      </a:lnTo>
                      <a:lnTo>
                        <a:pt x="1372" y="344"/>
                      </a:lnTo>
                      <a:lnTo>
                        <a:pt x="1318" y="379"/>
                      </a:lnTo>
                      <a:lnTo>
                        <a:pt x="1276" y="440"/>
                      </a:lnTo>
                      <a:lnTo>
                        <a:pt x="1175" y="426"/>
                      </a:lnTo>
                      <a:lnTo>
                        <a:pt x="1127" y="433"/>
                      </a:lnTo>
                      <a:lnTo>
                        <a:pt x="1058" y="453"/>
                      </a:lnTo>
                      <a:lnTo>
                        <a:pt x="970" y="493"/>
                      </a:lnTo>
                      <a:lnTo>
                        <a:pt x="909" y="469"/>
                      </a:lnTo>
                      <a:lnTo>
                        <a:pt x="752" y="457"/>
                      </a:lnTo>
                      <a:lnTo>
                        <a:pt x="696" y="459"/>
                      </a:lnTo>
                      <a:lnTo>
                        <a:pt x="648" y="460"/>
                      </a:lnTo>
                      <a:lnTo>
                        <a:pt x="598" y="423"/>
                      </a:lnTo>
                      <a:lnTo>
                        <a:pt x="513" y="392"/>
                      </a:lnTo>
                      <a:lnTo>
                        <a:pt x="455" y="386"/>
                      </a:lnTo>
                      <a:lnTo>
                        <a:pt x="423" y="395"/>
                      </a:lnTo>
                      <a:lnTo>
                        <a:pt x="393" y="364"/>
                      </a:lnTo>
                      <a:lnTo>
                        <a:pt x="370" y="321"/>
                      </a:lnTo>
                      <a:lnTo>
                        <a:pt x="328" y="334"/>
                      </a:lnTo>
                      <a:lnTo>
                        <a:pt x="278" y="338"/>
                      </a:lnTo>
                      <a:lnTo>
                        <a:pt x="237" y="331"/>
                      </a:lnTo>
                      <a:lnTo>
                        <a:pt x="212" y="320"/>
                      </a:lnTo>
                      <a:lnTo>
                        <a:pt x="151" y="368"/>
                      </a:lnTo>
                      <a:lnTo>
                        <a:pt x="134" y="395"/>
                      </a:lnTo>
                      <a:lnTo>
                        <a:pt x="99" y="406"/>
                      </a:lnTo>
                      <a:lnTo>
                        <a:pt x="59" y="440"/>
                      </a:lnTo>
                      <a:lnTo>
                        <a:pt x="32" y="497"/>
                      </a:lnTo>
                      <a:lnTo>
                        <a:pt x="21" y="540"/>
                      </a:lnTo>
                      <a:lnTo>
                        <a:pt x="21" y="581"/>
                      </a:lnTo>
                      <a:lnTo>
                        <a:pt x="26" y="630"/>
                      </a:lnTo>
                      <a:lnTo>
                        <a:pt x="46" y="679"/>
                      </a:lnTo>
                      <a:lnTo>
                        <a:pt x="75" y="714"/>
                      </a:lnTo>
                      <a:lnTo>
                        <a:pt x="76" y="736"/>
                      </a:lnTo>
                      <a:lnTo>
                        <a:pt x="50" y="795"/>
                      </a:lnTo>
                      <a:lnTo>
                        <a:pt x="21" y="849"/>
                      </a:lnTo>
                      <a:lnTo>
                        <a:pt x="4" y="900"/>
                      </a:lnTo>
                      <a:lnTo>
                        <a:pt x="0" y="938"/>
                      </a:lnTo>
                      <a:lnTo>
                        <a:pt x="4" y="982"/>
                      </a:lnTo>
                      <a:lnTo>
                        <a:pt x="14" y="1019"/>
                      </a:lnTo>
                      <a:lnTo>
                        <a:pt x="35" y="1049"/>
                      </a:lnTo>
                      <a:lnTo>
                        <a:pt x="76" y="1076"/>
                      </a:lnTo>
                      <a:lnTo>
                        <a:pt x="59" y="1112"/>
                      </a:lnTo>
                      <a:lnTo>
                        <a:pt x="48" y="1138"/>
                      </a:lnTo>
                      <a:lnTo>
                        <a:pt x="45" y="1178"/>
                      </a:lnTo>
                      <a:lnTo>
                        <a:pt x="46" y="1280"/>
                      </a:lnTo>
                      <a:lnTo>
                        <a:pt x="50" y="1354"/>
                      </a:lnTo>
                      <a:lnTo>
                        <a:pt x="70" y="1428"/>
                      </a:lnTo>
                      <a:lnTo>
                        <a:pt x="113" y="1512"/>
                      </a:lnTo>
                      <a:lnTo>
                        <a:pt x="100" y="1533"/>
                      </a:lnTo>
                      <a:lnTo>
                        <a:pt x="94" y="1564"/>
                      </a:lnTo>
                      <a:lnTo>
                        <a:pt x="104" y="1611"/>
                      </a:lnTo>
                      <a:lnTo>
                        <a:pt x="128" y="1649"/>
                      </a:lnTo>
                      <a:lnTo>
                        <a:pt x="165" y="1685"/>
                      </a:lnTo>
                      <a:lnTo>
                        <a:pt x="207" y="1710"/>
                      </a:lnTo>
                      <a:lnTo>
                        <a:pt x="257" y="1719"/>
                      </a:lnTo>
                      <a:lnTo>
                        <a:pt x="329" y="1712"/>
                      </a:lnTo>
                      <a:lnTo>
                        <a:pt x="394" y="1692"/>
                      </a:lnTo>
                      <a:lnTo>
                        <a:pt x="445" y="1654"/>
                      </a:lnTo>
                      <a:lnTo>
                        <a:pt x="491" y="1638"/>
                      </a:lnTo>
                      <a:lnTo>
                        <a:pt x="536" y="1634"/>
                      </a:lnTo>
                      <a:lnTo>
                        <a:pt x="571" y="1629"/>
                      </a:lnTo>
                      <a:lnTo>
                        <a:pt x="618" y="1618"/>
                      </a:lnTo>
                      <a:lnTo>
                        <a:pt x="645" y="1590"/>
                      </a:lnTo>
                      <a:lnTo>
                        <a:pt x="652" y="1557"/>
                      </a:lnTo>
                      <a:lnTo>
                        <a:pt x="648" y="1514"/>
                      </a:lnTo>
                      <a:lnTo>
                        <a:pt x="646" y="1486"/>
                      </a:lnTo>
                      <a:lnTo>
                        <a:pt x="660" y="1464"/>
                      </a:lnTo>
                      <a:lnTo>
                        <a:pt x="680" y="1454"/>
                      </a:lnTo>
                      <a:lnTo>
                        <a:pt x="708" y="1454"/>
                      </a:lnTo>
                      <a:lnTo>
                        <a:pt x="752" y="1468"/>
                      </a:lnTo>
                      <a:lnTo>
                        <a:pt x="793" y="1368"/>
                      </a:lnTo>
                      <a:lnTo>
                        <a:pt x="690" y="1334"/>
                      </a:lnTo>
                      <a:lnTo>
                        <a:pt x="618" y="1338"/>
                      </a:lnTo>
                      <a:lnTo>
                        <a:pt x="551" y="1357"/>
                      </a:lnTo>
                      <a:lnTo>
                        <a:pt x="481" y="1387"/>
                      </a:lnTo>
                      <a:lnTo>
                        <a:pt x="408" y="1418"/>
                      </a:lnTo>
                      <a:lnTo>
                        <a:pt x="376" y="1429"/>
                      </a:lnTo>
                      <a:lnTo>
                        <a:pt x="379" y="1388"/>
                      </a:lnTo>
                      <a:lnTo>
                        <a:pt x="403" y="1328"/>
                      </a:lnTo>
                      <a:lnTo>
                        <a:pt x="407" y="1263"/>
                      </a:lnTo>
                      <a:lnTo>
                        <a:pt x="376" y="1183"/>
                      </a:lnTo>
                      <a:lnTo>
                        <a:pt x="348" y="1144"/>
                      </a:lnTo>
                      <a:lnTo>
                        <a:pt x="342" y="1124"/>
                      </a:lnTo>
                      <a:lnTo>
                        <a:pt x="340" y="1104"/>
                      </a:lnTo>
                      <a:lnTo>
                        <a:pt x="366" y="1039"/>
                      </a:lnTo>
                      <a:lnTo>
                        <a:pt x="372" y="991"/>
                      </a:lnTo>
                      <a:lnTo>
                        <a:pt x="372" y="931"/>
                      </a:lnTo>
                      <a:lnTo>
                        <a:pt x="352" y="882"/>
                      </a:lnTo>
                      <a:lnTo>
                        <a:pt x="318" y="821"/>
                      </a:lnTo>
                      <a:lnTo>
                        <a:pt x="359" y="796"/>
                      </a:lnTo>
                      <a:lnTo>
                        <a:pt x="396" y="742"/>
                      </a:lnTo>
                      <a:lnTo>
                        <a:pt x="418" y="677"/>
                      </a:lnTo>
                      <a:lnTo>
                        <a:pt x="427" y="639"/>
                      </a:lnTo>
                      <a:lnTo>
                        <a:pt x="477" y="635"/>
                      </a:lnTo>
                      <a:lnTo>
                        <a:pt x="519" y="677"/>
                      </a:lnTo>
                      <a:lnTo>
                        <a:pt x="580" y="714"/>
                      </a:lnTo>
                      <a:lnTo>
                        <a:pt x="626" y="717"/>
                      </a:lnTo>
                      <a:lnTo>
                        <a:pt x="664" y="704"/>
                      </a:lnTo>
                      <a:lnTo>
                        <a:pt x="698" y="683"/>
                      </a:lnTo>
                      <a:lnTo>
                        <a:pt x="732" y="711"/>
                      </a:lnTo>
                      <a:lnTo>
                        <a:pt x="789" y="738"/>
                      </a:lnTo>
                      <a:lnTo>
                        <a:pt x="865" y="750"/>
                      </a:lnTo>
                      <a:lnTo>
                        <a:pt x="926" y="748"/>
                      </a:lnTo>
                      <a:lnTo>
                        <a:pt x="967" y="742"/>
                      </a:lnTo>
                      <a:lnTo>
                        <a:pt x="1017" y="720"/>
                      </a:lnTo>
                      <a:lnTo>
                        <a:pt x="1065" y="690"/>
                      </a:lnTo>
                      <a:lnTo>
                        <a:pt x="1125" y="717"/>
                      </a:lnTo>
                      <a:lnTo>
                        <a:pt x="1191" y="711"/>
                      </a:lnTo>
                      <a:lnTo>
                        <a:pt x="1284" y="700"/>
                      </a:lnTo>
                      <a:lnTo>
                        <a:pt x="1338" y="671"/>
                      </a:lnTo>
                      <a:lnTo>
                        <a:pt x="1380" y="639"/>
                      </a:lnTo>
                      <a:lnTo>
                        <a:pt x="1417" y="596"/>
                      </a:lnTo>
                      <a:lnTo>
                        <a:pt x="1429" y="578"/>
                      </a:lnTo>
                      <a:lnTo>
                        <a:pt x="1465" y="530"/>
                      </a:lnTo>
                      <a:lnTo>
                        <a:pt x="1495" y="524"/>
                      </a:lnTo>
                      <a:lnTo>
                        <a:pt x="1543" y="511"/>
                      </a:lnTo>
                      <a:lnTo>
                        <a:pt x="1518" y="606"/>
                      </a:lnTo>
                      <a:lnTo>
                        <a:pt x="1513" y="700"/>
                      </a:lnTo>
                      <a:lnTo>
                        <a:pt x="1525" y="752"/>
                      </a:lnTo>
                      <a:lnTo>
                        <a:pt x="1553" y="792"/>
                      </a:lnTo>
                      <a:lnTo>
                        <a:pt x="1622" y="835"/>
                      </a:lnTo>
                      <a:lnTo>
                        <a:pt x="1598" y="882"/>
                      </a:lnTo>
                      <a:lnTo>
                        <a:pt x="1574" y="938"/>
                      </a:lnTo>
                      <a:lnTo>
                        <a:pt x="1543" y="972"/>
                      </a:lnTo>
                      <a:lnTo>
                        <a:pt x="1511" y="1021"/>
                      </a:lnTo>
                      <a:lnTo>
                        <a:pt x="1489" y="1082"/>
                      </a:lnTo>
                      <a:lnTo>
                        <a:pt x="1493" y="1150"/>
                      </a:lnTo>
                      <a:lnTo>
                        <a:pt x="1479" y="1173"/>
                      </a:lnTo>
                      <a:lnTo>
                        <a:pt x="1439" y="1197"/>
                      </a:lnTo>
                      <a:lnTo>
                        <a:pt x="1403" y="1229"/>
                      </a:lnTo>
                      <a:lnTo>
                        <a:pt x="1382" y="1258"/>
                      </a:lnTo>
                      <a:lnTo>
                        <a:pt x="1368" y="1293"/>
                      </a:lnTo>
                      <a:lnTo>
                        <a:pt x="1366" y="1344"/>
                      </a:lnTo>
                      <a:lnTo>
                        <a:pt x="1362" y="1415"/>
                      </a:lnTo>
                      <a:lnTo>
                        <a:pt x="1344" y="1476"/>
                      </a:lnTo>
                      <a:lnTo>
                        <a:pt x="1324" y="1554"/>
                      </a:lnTo>
                      <a:lnTo>
                        <a:pt x="1300" y="1587"/>
                      </a:lnTo>
                      <a:lnTo>
                        <a:pt x="1276" y="1605"/>
                      </a:lnTo>
                      <a:lnTo>
                        <a:pt x="1239" y="1615"/>
                      </a:lnTo>
                      <a:lnTo>
                        <a:pt x="1213" y="1618"/>
                      </a:lnTo>
                      <a:lnTo>
                        <a:pt x="1189" y="1611"/>
                      </a:lnTo>
                      <a:lnTo>
                        <a:pt x="1163" y="1604"/>
                      </a:lnTo>
                      <a:lnTo>
                        <a:pt x="1133" y="1585"/>
                      </a:lnTo>
                      <a:lnTo>
                        <a:pt x="1106" y="1569"/>
                      </a:lnTo>
                      <a:lnTo>
                        <a:pt x="1076" y="1554"/>
                      </a:lnTo>
                      <a:lnTo>
                        <a:pt x="1044" y="1547"/>
                      </a:lnTo>
                      <a:lnTo>
                        <a:pt x="1020" y="1543"/>
                      </a:lnTo>
                      <a:lnTo>
                        <a:pt x="994" y="1547"/>
                      </a:lnTo>
                      <a:lnTo>
                        <a:pt x="960" y="1569"/>
                      </a:lnTo>
                      <a:lnTo>
                        <a:pt x="933" y="1600"/>
                      </a:lnTo>
                      <a:lnTo>
                        <a:pt x="915" y="1638"/>
                      </a:lnTo>
                      <a:lnTo>
                        <a:pt x="905" y="1702"/>
                      </a:lnTo>
                      <a:lnTo>
                        <a:pt x="909" y="1780"/>
                      </a:lnTo>
                      <a:lnTo>
                        <a:pt x="932" y="1800"/>
                      </a:lnTo>
                      <a:lnTo>
                        <a:pt x="914" y="1845"/>
                      </a:lnTo>
                      <a:lnTo>
                        <a:pt x="919" y="1943"/>
                      </a:lnTo>
                      <a:lnTo>
                        <a:pt x="982" y="2119"/>
                      </a:lnTo>
                      <a:lnTo>
                        <a:pt x="982" y="2176"/>
                      </a:lnTo>
                      <a:lnTo>
                        <a:pt x="993" y="2343"/>
                      </a:lnTo>
                      <a:lnTo>
                        <a:pt x="1010" y="2363"/>
                      </a:lnTo>
                      <a:close/>
                    </a:path>
                  </a:pathLst>
                </a:custGeom>
                <a:solidFill>
                  <a:srgbClr val="FFC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859" name="Group 172">
                  <a:extLst>
                    <a:ext uri="{FF2B5EF4-FFF2-40B4-BE49-F238E27FC236}">
                      <a16:creationId xmlns:a16="http://schemas.microsoft.com/office/drawing/2014/main" id="{42982597-1C8E-4C87-9F13-46E753DADA48}"/>
                    </a:ext>
                  </a:extLst>
                </p:cNvPr>
                <p:cNvGrpSpPr>
                  <a:grpSpLocks/>
                </p:cNvGrpSpPr>
                <p:nvPr/>
              </p:nvGrpSpPr>
              <p:grpSpPr bwMode="auto">
                <a:xfrm>
                  <a:off x="1610" y="596"/>
                  <a:ext cx="415" cy="346"/>
                  <a:chOff x="1610" y="596"/>
                  <a:chExt cx="415" cy="346"/>
                </a:xfrm>
              </p:grpSpPr>
              <p:sp>
                <p:nvSpPr>
                  <p:cNvPr id="64860" name="Freeform 173">
                    <a:extLst>
                      <a:ext uri="{FF2B5EF4-FFF2-40B4-BE49-F238E27FC236}">
                        <a16:creationId xmlns:a16="http://schemas.microsoft.com/office/drawing/2014/main" id="{4D093052-2EFF-469C-8F53-EBDC71F5FCAC}"/>
                      </a:ext>
                    </a:extLst>
                  </p:cNvPr>
                  <p:cNvSpPr>
                    <a:spLocks/>
                  </p:cNvSpPr>
                  <p:nvPr/>
                </p:nvSpPr>
                <p:spPr bwMode="auto">
                  <a:xfrm>
                    <a:off x="1990" y="631"/>
                    <a:ext cx="6" cy="32"/>
                  </a:xfrm>
                  <a:custGeom>
                    <a:avLst/>
                    <a:gdLst>
                      <a:gd name="T0" fmla="*/ 2 w 24"/>
                      <a:gd name="T1" fmla="*/ 8 h 127"/>
                      <a:gd name="T2" fmla="*/ 0 w 24"/>
                      <a:gd name="T3" fmla="*/ 5 h 127"/>
                      <a:gd name="T4" fmla="*/ 0 w 24"/>
                      <a:gd name="T5" fmla="*/ 1 h 127"/>
                      <a:gd name="T6" fmla="*/ 1 w 24"/>
                      <a:gd name="T7" fmla="*/ 0 h 127"/>
                      <a:gd name="T8" fmla="*/ 0 60000 65536"/>
                      <a:gd name="T9" fmla="*/ 0 60000 65536"/>
                      <a:gd name="T10" fmla="*/ 0 60000 65536"/>
                      <a:gd name="T11" fmla="*/ 0 60000 65536"/>
                      <a:gd name="T12" fmla="*/ 0 w 24"/>
                      <a:gd name="T13" fmla="*/ 0 h 127"/>
                      <a:gd name="T14" fmla="*/ 24 w 24"/>
                      <a:gd name="T15" fmla="*/ 127 h 127"/>
                    </a:gdLst>
                    <a:ahLst/>
                    <a:cxnLst>
                      <a:cxn ang="T8">
                        <a:pos x="T0" y="T1"/>
                      </a:cxn>
                      <a:cxn ang="T9">
                        <a:pos x="T2" y="T3"/>
                      </a:cxn>
                      <a:cxn ang="T10">
                        <a:pos x="T4" y="T5"/>
                      </a:cxn>
                      <a:cxn ang="T11">
                        <a:pos x="T6" y="T7"/>
                      </a:cxn>
                    </a:cxnLst>
                    <a:rect l="T12" t="T13" r="T14" b="T15"/>
                    <a:pathLst>
                      <a:path w="24" h="127">
                        <a:moveTo>
                          <a:pt x="24" y="127"/>
                        </a:moveTo>
                        <a:lnTo>
                          <a:pt x="0" y="72"/>
                        </a:lnTo>
                        <a:lnTo>
                          <a:pt x="0" y="12"/>
                        </a:lnTo>
                        <a:lnTo>
                          <a:pt x="1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1" name="Freeform 174">
                    <a:extLst>
                      <a:ext uri="{FF2B5EF4-FFF2-40B4-BE49-F238E27FC236}">
                        <a16:creationId xmlns:a16="http://schemas.microsoft.com/office/drawing/2014/main" id="{4227EA20-58AC-497E-A485-5E7346483606}"/>
                      </a:ext>
                    </a:extLst>
                  </p:cNvPr>
                  <p:cNvSpPr>
                    <a:spLocks/>
                  </p:cNvSpPr>
                  <p:nvPr/>
                </p:nvSpPr>
                <p:spPr bwMode="auto">
                  <a:xfrm>
                    <a:off x="1963" y="596"/>
                    <a:ext cx="46" cy="59"/>
                  </a:xfrm>
                  <a:custGeom>
                    <a:avLst/>
                    <a:gdLst>
                      <a:gd name="T0" fmla="*/ 11 w 187"/>
                      <a:gd name="T1" fmla="*/ 0 h 237"/>
                      <a:gd name="T2" fmla="*/ 10 w 187"/>
                      <a:gd name="T3" fmla="*/ 3 h 237"/>
                      <a:gd name="T4" fmla="*/ 8 w 187"/>
                      <a:gd name="T5" fmla="*/ 7 h 237"/>
                      <a:gd name="T6" fmla="*/ 8 w 187"/>
                      <a:gd name="T7" fmla="*/ 9 h 237"/>
                      <a:gd name="T8" fmla="*/ 5 w 187"/>
                      <a:gd name="T9" fmla="*/ 11 h 237"/>
                      <a:gd name="T10" fmla="*/ 3 w 187"/>
                      <a:gd name="T11" fmla="*/ 13 h 237"/>
                      <a:gd name="T12" fmla="*/ 0 w 187"/>
                      <a:gd name="T13" fmla="*/ 14 h 237"/>
                      <a:gd name="T14" fmla="*/ 1 w 187"/>
                      <a:gd name="T15" fmla="*/ 15 h 237"/>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237"/>
                      <a:gd name="T26" fmla="*/ 187 w 187"/>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237">
                        <a:moveTo>
                          <a:pt x="187" y="0"/>
                        </a:moveTo>
                        <a:lnTo>
                          <a:pt x="163" y="55"/>
                        </a:lnTo>
                        <a:lnTo>
                          <a:pt x="139" y="109"/>
                        </a:lnTo>
                        <a:lnTo>
                          <a:pt x="128" y="152"/>
                        </a:lnTo>
                        <a:lnTo>
                          <a:pt x="84" y="176"/>
                        </a:lnTo>
                        <a:lnTo>
                          <a:pt x="43" y="218"/>
                        </a:lnTo>
                        <a:lnTo>
                          <a:pt x="0" y="224"/>
                        </a:lnTo>
                        <a:lnTo>
                          <a:pt x="19" y="23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2" name="Freeform 175">
                    <a:extLst>
                      <a:ext uri="{FF2B5EF4-FFF2-40B4-BE49-F238E27FC236}">
                        <a16:creationId xmlns:a16="http://schemas.microsoft.com/office/drawing/2014/main" id="{6F9E55F9-D1ED-4CB6-BB9C-49D712464B69}"/>
                      </a:ext>
                    </a:extLst>
                  </p:cNvPr>
                  <p:cNvSpPr>
                    <a:spLocks/>
                  </p:cNvSpPr>
                  <p:nvPr/>
                </p:nvSpPr>
                <p:spPr bwMode="auto">
                  <a:xfrm>
                    <a:off x="1823" y="652"/>
                    <a:ext cx="9" cy="14"/>
                  </a:xfrm>
                  <a:custGeom>
                    <a:avLst/>
                    <a:gdLst>
                      <a:gd name="T0" fmla="*/ 0 w 37"/>
                      <a:gd name="T1" fmla="*/ 0 h 55"/>
                      <a:gd name="T2" fmla="*/ 2 w 37"/>
                      <a:gd name="T3" fmla="*/ 3 h 55"/>
                      <a:gd name="T4" fmla="*/ 2 w 37"/>
                      <a:gd name="T5" fmla="*/ 4 h 55"/>
                      <a:gd name="T6" fmla="*/ 0 60000 65536"/>
                      <a:gd name="T7" fmla="*/ 0 60000 65536"/>
                      <a:gd name="T8" fmla="*/ 0 60000 65536"/>
                      <a:gd name="T9" fmla="*/ 0 w 37"/>
                      <a:gd name="T10" fmla="*/ 0 h 55"/>
                      <a:gd name="T11" fmla="*/ 37 w 37"/>
                      <a:gd name="T12" fmla="*/ 55 h 55"/>
                    </a:gdLst>
                    <a:ahLst/>
                    <a:cxnLst>
                      <a:cxn ang="T6">
                        <a:pos x="T0" y="T1"/>
                      </a:cxn>
                      <a:cxn ang="T7">
                        <a:pos x="T2" y="T3"/>
                      </a:cxn>
                      <a:cxn ang="T8">
                        <a:pos x="T4" y="T5"/>
                      </a:cxn>
                    </a:cxnLst>
                    <a:rect l="T9" t="T10" r="T11" b="T12"/>
                    <a:pathLst>
                      <a:path w="37" h="55">
                        <a:moveTo>
                          <a:pt x="0" y="0"/>
                        </a:moveTo>
                        <a:lnTo>
                          <a:pt x="37" y="48"/>
                        </a:lnTo>
                        <a:lnTo>
                          <a:pt x="37" y="5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3" name="Line 176">
                    <a:extLst>
                      <a:ext uri="{FF2B5EF4-FFF2-40B4-BE49-F238E27FC236}">
                        <a16:creationId xmlns:a16="http://schemas.microsoft.com/office/drawing/2014/main" id="{A717D28E-8E33-4B94-AD27-4331A92A8BA4}"/>
                      </a:ext>
                    </a:extLst>
                  </p:cNvPr>
                  <p:cNvSpPr>
                    <a:spLocks noChangeShapeType="1"/>
                  </p:cNvSpPr>
                  <p:nvPr/>
                </p:nvSpPr>
                <p:spPr bwMode="auto">
                  <a:xfrm>
                    <a:off x="1738" y="635"/>
                    <a:ext cx="14"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864" name="Freeform 177">
                    <a:extLst>
                      <a:ext uri="{FF2B5EF4-FFF2-40B4-BE49-F238E27FC236}">
                        <a16:creationId xmlns:a16="http://schemas.microsoft.com/office/drawing/2014/main" id="{FD650C5B-F1AB-4B57-B586-CE2D89468227}"/>
                      </a:ext>
                    </a:extLst>
                  </p:cNvPr>
                  <p:cNvSpPr>
                    <a:spLocks/>
                  </p:cNvSpPr>
                  <p:nvPr/>
                </p:nvSpPr>
                <p:spPr bwMode="auto">
                  <a:xfrm>
                    <a:off x="1610" y="622"/>
                    <a:ext cx="77" cy="12"/>
                  </a:xfrm>
                  <a:custGeom>
                    <a:avLst/>
                    <a:gdLst>
                      <a:gd name="T0" fmla="*/ 19 w 309"/>
                      <a:gd name="T1" fmla="*/ 0 h 49"/>
                      <a:gd name="T2" fmla="*/ 16 w 309"/>
                      <a:gd name="T3" fmla="*/ 3 h 49"/>
                      <a:gd name="T4" fmla="*/ 14 w 309"/>
                      <a:gd name="T5" fmla="*/ 3 h 49"/>
                      <a:gd name="T6" fmla="*/ 12 w 309"/>
                      <a:gd name="T7" fmla="*/ 1 h 49"/>
                      <a:gd name="T8" fmla="*/ 9 w 309"/>
                      <a:gd name="T9" fmla="*/ 0 h 49"/>
                      <a:gd name="T10" fmla="*/ 6 w 309"/>
                      <a:gd name="T11" fmla="*/ 0 h 49"/>
                      <a:gd name="T12" fmla="*/ 1 w 309"/>
                      <a:gd name="T13" fmla="*/ 0 h 49"/>
                      <a:gd name="T14" fmla="*/ 0 w 309"/>
                      <a:gd name="T15" fmla="*/ 0 h 49"/>
                      <a:gd name="T16" fmla="*/ 0 w 309"/>
                      <a:gd name="T17" fmla="*/ 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49"/>
                      <a:gd name="T29" fmla="*/ 309 w 30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49">
                        <a:moveTo>
                          <a:pt x="309" y="0"/>
                        </a:moveTo>
                        <a:lnTo>
                          <a:pt x="266" y="43"/>
                        </a:lnTo>
                        <a:lnTo>
                          <a:pt x="224" y="49"/>
                        </a:lnTo>
                        <a:lnTo>
                          <a:pt x="194" y="19"/>
                        </a:lnTo>
                        <a:lnTo>
                          <a:pt x="146" y="6"/>
                        </a:lnTo>
                        <a:lnTo>
                          <a:pt x="91" y="6"/>
                        </a:lnTo>
                        <a:lnTo>
                          <a:pt x="19" y="6"/>
                        </a:lnTo>
                        <a:lnTo>
                          <a:pt x="0" y="6"/>
                        </a:lnTo>
                        <a:lnTo>
                          <a:pt x="7" y="1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5" name="Freeform 178">
                    <a:extLst>
                      <a:ext uri="{FF2B5EF4-FFF2-40B4-BE49-F238E27FC236}">
                        <a16:creationId xmlns:a16="http://schemas.microsoft.com/office/drawing/2014/main" id="{84FF1AFC-234E-4A13-8D78-816419119B0C}"/>
                      </a:ext>
                    </a:extLst>
                  </p:cNvPr>
                  <p:cNvSpPr>
                    <a:spLocks/>
                  </p:cNvSpPr>
                  <p:nvPr/>
                </p:nvSpPr>
                <p:spPr bwMode="auto">
                  <a:xfrm>
                    <a:off x="1620" y="669"/>
                    <a:ext cx="65" cy="44"/>
                  </a:xfrm>
                  <a:custGeom>
                    <a:avLst/>
                    <a:gdLst>
                      <a:gd name="T0" fmla="*/ 16 w 260"/>
                      <a:gd name="T1" fmla="*/ 5 h 176"/>
                      <a:gd name="T2" fmla="*/ 12 w 260"/>
                      <a:gd name="T3" fmla="*/ 5 h 176"/>
                      <a:gd name="T4" fmla="*/ 8 w 260"/>
                      <a:gd name="T5" fmla="*/ 5 h 176"/>
                      <a:gd name="T6" fmla="*/ 5 w 260"/>
                      <a:gd name="T7" fmla="*/ 5 h 176"/>
                      <a:gd name="T8" fmla="*/ 2 w 260"/>
                      <a:gd name="T9" fmla="*/ 3 h 176"/>
                      <a:gd name="T10" fmla="*/ 1 w 260"/>
                      <a:gd name="T11" fmla="*/ 0 h 176"/>
                      <a:gd name="T12" fmla="*/ 2 w 260"/>
                      <a:gd name="T13" fmla="*/ 3 h 176"/>
                      <a:gd name="T14" fmla="*/ 2 w 260"/>
                      <a:gd name="T15" fmla="*/ 6 h 176"/>
                      <a:gd name="T16" fmla="*/ 2 w 260"/>
                      <a:gd name="T17" fmla="*/ 9 h 176"/>
                      <a:gd name="T18" fmla="*/ 1 w 260"/>
                      <a:gd name="T19" fmla="*/ 10 h 176"/>
                      <a:gd name="T20" fmla="*/ 0 w 260"/>
                      <a:gd name="T21" fmla="*/ 11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0"/>
                      <a:gd name="T34" fmla="*/ 0 h 176"/>
                      <a:gd name="T35" fmla="*/ 260 w 260"/>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0" h="176">
                        <a:moveTo>
                          <a:pt x="260" y="73"/>
                        </a:moveTo>
                        <a:lnTo>
                          <a:pt x="193" y="73"/>
                        </a:lnTo>
                        <a:lnTo>
                          <a:pt x="138" y="73"/>
                        </a:lnTo>
                        <a:lnTo>
                          <a:pt x="90" y="73"/>
                        </a:lnTo>
                        <a:lnTo>
                          <a:pt x="42" y="42"/>
                        </a:lnTo>
                        <a:lnTo>
                          <a:pt x="7" y="0"/>
                        </a:lnTo>
                        <a:lnTo>
                          <a:pt x="36" y="49"/>
                        </a:lnTo>
                        <a:lnTo>
                          <a:pt x="42" y="97"/>
                        </a:lnTo>
                        <a:lnTo>
                          <a:pt x="36" y="140"/>
                        </a:lnTo>
                        <a:lnTo>
                          <a:pt x="18" y="157"/>
                        </a:lnTo>
                        <a:lnTo>
                          <a:pt x="0" y="17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6" name="Freeform 179">
                    <a:extLst>
                      <a:ext uri="{FF2B5EF4-FFF2-40B4-BE49-F238E27FC236}">
                        <a16:creationId xmlns:a16="http://schemas.microsoft.com/office/drawing/2014/main" id="{D9BD2ED7-5CAB-48C8-BEB6-A3EB3822D826}"/>
                      </a:ext>
                    </a:extLst>
                  </p:cNvPr>
                  <p:cNvSpPr>
                    <a:spLocks/>
                  </p:cNvSpPr>
                  <p:nvPr/>
                </p:nvSpPr>
                <p:spPr bwMode="auto">
                  <a:xfrm>
                    <a:off x="1625" y="744"/>
                    <a:ext cx="37" cy="176"/>
                  </a:xfrm>
                  <a:custGeom>
                    <a:avLst/>
                    <a:gdLst>
                      <a:gd name="T0" fmla="*/ 0 w 151"/>
                      <a:gd name="T1" fmla="*/ 0 h 704"/>
                      <a:gd name="T2" fmla="*/ 0 w 151"/>
                      <a:gd name="T3" fmla="*/ 3 h 704"/>
                      <a:gd name="T4" fmla="*/ 1 w 151"/>
                      <a:gd name="T5" fmla="*/ 6 h 704"/>
                      <a:gd name="T6" fmla="*/ 4 w 151"/>
                      <a:gd name="T7" fmla="*/ 8 h 704"/>
                      <a:gd name="T8" fmla="*/ 2 w 151"/>
                      <a:gd name="T9" fmla="*/ 10 h 704"/>
                      <a:gd name="T10" fmla="*/ 1 w 151"/>
                      <a:gd name="T11" fmla="*/ 13 h 704"/>
                      <a:gd name="T12" fmla="*/ 2 w 151"/>
                      <a:gd name="T13" fmla="*/ 16 h 704"/>
                      <a:gd name="T14" fmla="*/ 4 w 151"/>
                      <a:gd name="T15" fmla="*/ 19 h 704"/>
                      <a:gd name="T16" fmla="*/ 5 w 151"/>
                      <a:gd name="T17" fmla="*/ 21 h 704"/>
                      <a:gd name="T18" fmla="*/ 5 w 151"/>
                      <a:gd name="T19" fmla="*/ 24 h 704"/>
                      <a:gd name="T20" fmla="*/ 4 w 151"/>
                      <a:gd name="T21" fmla="*/ 27 h 704"/>
                      <a:gd name="T22" fmla="*/ 2 w 151"/>
                      <a:gd name="T23" fmla="*/ 29 h 704"/>
                      <a:gd name="T24" fmla="*/ 5 w 151"/>
                      <a:gd name="T25" fmla="*/ 30 h 704"/>
                      <a:gd name="T26" fmla="*/ 5 w 151"/>
                      <a:gd name="T27" fmla="*/ 32 h 704"/>
                      <a:gd name="T28" fmla="*/ 7 w 151"/>
                      <a:gd name="T29" fmla="*/ 36 h 704"/>
                      <a:gd name="T30" fmla="*/ 7 w 151"/>
                      <a:gd name="T31" fmla="*/ 37 h 704"/>
                      <a:gd name="T32" fmla="*/ 6 w 151"/>
                      <a:gd name="T33" fmla="*/ 38 h 704"/>
                      <a:gd name="T34" fmla="*/ 5 w 151"/>
                      <a:gd name="T35" fmla="*/ 41 h 704"/>
                      <a:gd name="T36" fmla="*/ 6 w 151"/>
                      <a:gd name="T37" fmla="*/ 42 h 704"/>
                      <a:gd name="T38" fmla="*/ 8 w 151"/>
                      <a:gd name="T39" fmla="*/ 43 h 704"/>
                      <a:gd name="T40" fmla="*/ 8 w 151"/>
                      <a:gd name="T41" fmla="*/ 44 h 704"/>
                      <a:gd name="T42" fmla="*/ 9 w 151"/>
                      <a:gd name="T43" fmla="*/ 44 h 7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704"/>
                      <a:gd name="T68" fmla="*/ 151 w 151"/>
                      <a:gd name="T69" fmla="*/ 704 h 7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704">
                        <a:moveTo>
                          <a:pt x="0" y="0"/>
                        </a:moveTo>
                        <a:lnTo>
                          <a:pt x="6" y="49"/>
                        </a:lnTo>
                        <a:lnTo>
                          <a:pt x="18" y="97"/>
                        </a:lnTo>
                        <a:lnTo>
                          <a:pt x="67" y="128"/>
                        </a:lnTo>
                        <a:lnTo>
                          <a:pt x="30" y="165"/>
                        </a:lnTo>
                        <a:lnTo>
                          <a:pt x="24" y="206"/>
                        </a:lnTo>
                        <a:lnTo>
                          <a:pt x="42" y="256"/>
                        </a:lnTo>
                        <a:lnTo>
                          <a:pt x="72" y="304"/>
                        </a:lnTo>
                        <a:lnTo>
                          <a:pt x="78" y="334"/>
                        </a:lnTo>
                        <a:lnTo>
                          <a:pt x="85" y="389"/>
                        </a:lnTo>
                        <a:lnTo>
                          <a:pt x="61" y="432"/>
                        </a:lnTo>
                        <a:lnTo>
                          <a:pt x="37" y="473"/>
                        </a:lnTo>
                        <a:lnTo>
                          <a:pt x="78" y="486"/>
                        </a:lnTo>
                        <a:lnTo>
                          <a:pt x="91" y="516"/>
                        </a:lnTo>
                        <a:lnTo>
                          <a:pt x="109" y="577"/>
                        </a:lnTo>
                        <a:lnTo>
                          <a:pt x="109" y="595"/>
                        </a:lnTo>
                        <a:lnTo>
                          <a:pt x="96" y="613"/>
                        </a:lnTo>
                        <a:lnTo>
                          <a:pt x="91" y="649"/>
                        </a:lnTo>
                        <a:lnTo>
                          <a:pt x="96" y="673"/>
                        </a:lnTo>
                        <a:lnTo>
                          <a:pt x="133" y="692"/>
                        </a:lnTo>
                        <a:lnTo>
                          <a:pt x="139" y="704"/>
                        </a:lnTo>
                        <a:lnTo>
                          <a:pt x="151" y="69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7" name="Freeform 180">
                    <a:extLst>
                      <a:ext uri="{FF2B5EF4-FFF2-40B4-BE49-F238E27FC236}">
                        <a16:creationId xmlns:a16="http://schemas.microsoft.com/office/drawing/2014/main" id="{DF0525B6-1C61-42EC-9944-A13C3544B443}"/>
                      </a:ext>
                    </a:extLst>
                  </p:cNvPr>
                  <p:cNvSpPr>
                    <a:spLocks/>
                  </p:cNvSpPr>
                  <p:nvPr/>
                </p:nvSpPr>
                <p:spPr bwMode="auto">
                  <a:xfrm>
                    <a:off x="1999" y="701"/>
                    <a:ext cx="26" cy="36"/>
                  </a:xfrm>
                  <a:custGeom>
                    <a:avLst/>
                    <a:gdLst>
                      <a:gd name="T0" fmla="*/ 1 w 103"/>
                      <a:gd name="T1" fmla="*/ 0 h 146"/>
                      <a:gd name="T2" fmla="*/ 0 w 103"/>
                      <a:gd name="T3" fmla="*/ 1 h 146"/>
                      <a:gd name="T4" fmla="*/ 0 w 103"/>
                      <a:gd name="T5" fmla="*/ 4 h 146"/>
                      <a:gd name="T6" fmla="*/ 1 w 103"/>
                      <a:gd name="T7" fmla="*/ 5 h 146"/>
                      <a:gd name="T8" fmla="*/ 2 w 103"/>
                      <a:gd name="T9" fmla="*/ 8 h 146"/>
                      <a:gd name="T10" fmla="*/ 2 w 103"/>
                      <a:gd name="T11" fmla="*/ 9 h 146"/>
                      <a:gd name="T12" fmla="*/ 4 w 103"/>
                      <a:gd name="T13" fmla="*/ 7 h 146"/>
                      <a:gd name="T14" fmla="*/ 7 w 103"/>
                      <a:gd name="T15" fmla="*/ 7 h 146"/>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46"/>
                      <a:gd name="T26" fmla="*/ 103 w 103"/>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46">
                        <a:moveTo>
                          <a:pt x="13" y="0"/>
                        </a:moveTo>
                        <a:lnTo>
                          <a:pt x="0" y="25"/>
                        </a:lnTo>
                        <a:lnTo>
                          <a:pt x="0" y="67"/>
                        </a:lnTo>
                        <a:lnTo>
                          <a:pt x="13" y="91"/>
                        </a:lnTo>
                        <a:lnTo>
                          <a:pt x="24" y="128"/>
                        </a:lnTo>
                        <a:lnTo>
                          <a:pt x="37" y="146"/>
                        </a:lnTo>
                        <a:lnTo>
                          <a:pt x="66" y="110"/>
                        </a:lnTo>
                        <a:lnTo>
                          <a:pt x="103" y="1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8" name="Freeform 181">
                    <a:extLst>
                      <a:ext uri="{FF2B5EF4-FFF2-40B4-BE49-F238E27FC236}">
                        <a16:creationId xmlns:a16="http://schemas.microsoft.com/office/drawing/2014/main" id="{677E5912-2367-4159-9C9F-450DDD96AED2}"/>
                      </a:ext>
                    </a:extLst>
                  </p:cNvPr>
                  <p:cNvSpPr>
                    <a:spLocks/>
                  </p:cNvSpPr>
                  <p:nvPr/>
                </p:nvSpPr>
                <p:spPr bwMode="auto">
                  <a:xfrm>
                    <a:off x="1989" y="763"/>
                    <a:ext cx="20" cy="50"/>
                  </a:xfrm>
                  <a:custGeom>
                    <a:avLst/>
                    <a:gdLst>
                      <a:gd name="T0" fmla="*/ 5 w 84"/>
                      <a:gd name="T1" fmla="*/ 0 h 200"/>
                      <a:gd name="T2" fmla="*/ 2 w 84"/>
                      <a:gd name="T3" fmla="*/ 2 h 200"/>
                      <a:gd name="T4" fmla="*/ 1 w 84"/>
                      <a:gd name="T5" fmla="*/ 4 h 200"/>
                      <a:gd name="T6" fmla="*/ 0 w 84"/>
                      <a:gd name="T7" fmla="*/ 7 h 200"/>
                      <a:gd name="T8" fmla="*/ 1 w 84"/>
                      <a:gd name="T9" fmla="*/ 11 h 200"/>
                      <a:gd name="T10" fmla="*/ 0 w 84"/>
                      <a:gd name="T11" fmla="*/ 13 h 200"/>
                      <a:gd name="T12" fmla="*/ 0 60000 65536"/>
                      <a:gd name="T13" fmla="*/ 0 60000 65536"/>
                      <a:gd name="T14" fmla="*/ 0 60000 65536"/>
                      <a:gd name="T15" fmla="*/ 0 60000 65536"/>
                      <a:gd name="T16" fmla="*/ 0 60000 65536"/>
                      <a:gd name="T17" fmla="*/ 0 60000 65536"/>
                      <a:gd name="T18" fmla="*/ 0 w 84"/>
                      <a:gd name="T19" fmla="*/ 0 h 200"/>
                      <a:gd name="T20" fmla="*/ 84 w 8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84" h="200">
                        <a:moveTo>
                          <a:pt x="84" y="0"/>
                        </a:moveTo>
                        <a:lnTo>
                          <a:pt x="36" y="37"/>
                        </a:lnTo>
                        <a:lnTo>
                          <a:pt x="18" y="67"/>
                        </a:lnTo>
                        <a:lnTo>
                          <a:pt x="6" y="122"/>
                        </a:lnTo>
                        <a:lnTo>
                          <a:pt x="18" y="170"/>
                        </a:lnTo>
                        <a:lnTo>
                          <a:pt x="0" y="20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69" name="Freeform 182">
                    <a:extLst>
                      <a:ext uri="{FF2B5EF4-FFF2-40B4-BE49-F238E27FC236}">
                        <a16:creationId xmlns:a16="http://schemas.microsoft.com/office/drawing/2014/main" id="{9DE669C1-72CE-4580-9CA5-7753BB2DEEB8}"/>
                      </a:ext>
                    </a:extLst>
                  </p:cNvPr>
                  <p:cNvSpPr>
                    <a:spLocks/>
                  </p:cNvSpPr>
                  <p:nvPr/>
                </p:nvSpPr>
                <p:spPr bwMode="auto">
                  <a:xfrm>
                    <a:off x="1948" y="838"/>
                    <a:ext cx="21" cy="54"/>
                  </a:xfrm>
                  <a:custGeom>
                    <a:avLst/>
                    <a:gdLst>
                      <a:gd name="T0" fmla="*/ 5 w 85"/>
                      <a:gd name="T1" fmla="*/ 0 h 213"/>
                      <a:gd name="T2" fmla="*/ 2 w 85"/>
                      <a:gd name="T3" fmla="*/ 3 h 213"/>
                      <a:gd name="T4" fmla="*/ 1 w 85"/>
                      <a:gd name="T5" fmla="*/ 7 h 213"/>
                      <a:gd name="T6" fmla="*/ 0 w 85"/>
                      <a:gd name="T7" fmla="*/ 11 h 213"/>
                      <a:gd name="T8" fmla="*/ 0 w 85"/>
                      <a:gd name="T9" fmla="*/ 13 h 213"/>
                      <a:gd name="T10" fmla="*/ 0 w 85"/>
                      <a:gd name="T11" fmla="*/ 14 h 213"/>
                      <a:gd name="T12" fmla="*/ 0 60000 65536"/>
                      <a:gd name="T13" fmla="*/ 0 60000 65536"/>
                      <a:gd name="T14" fmla="*/ 0 60000 65536"/>
                      <a:gd name="T15" fmla="*/ 0 60000 65536"/>
                      <a:gd name="T16" fmla="*/ 0 60000 65536"/>
                      <a:gd name="T17" fmla="*/ 0 60000 65536"/>
                      <a:gd name="T18" fmla="*/ 0 w 85"/>
                      <a:gd name="T19" fmla="*/ 0 h 213"/>
                      <a:gd name="T20" fmla="*/ 85 w 85"/>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5" h="213">
                        <a:moveTo>
                          <a:pt x="85" y="0"/>
                        </a:moveTo>
                        <a:lnTo>
                          <a:pt x="36" y="43"/>
                        </a:lnTo>
                        <a:lnTo>
                          <a:pt x="18" y="104"/>
                        </a:lnTo>
                        <a:lnTo>
                          <a:pt x="0" y="165"/>
                        </a:lnTo>
                        <a:lnTo>
                          <a:pt x="0" y="206"/>
                        </a:lnTo>
                        <a:lnTo>
                          <a:pt x="0" y="213"/>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70" name="Freeform 183">
                    <a:extLst>
                      <a:ext uri="{FF2B5EF4-FFF2-40B4-BE49-F238E27FC236}">
                        <a16:creationId xmlns:a16="http://schemas.microsoft.com/office/drawing/2014/main" id="{7DA52022-D2CA-46B9-AFA0-6795C5C2BD06}"/>
                      </a:ext>
                    </a:extLst>
                  </p:cNvPr>
                  <p:cNvSpPr>
                    <a:spLocks/>
                  </p:cNvSpPr>
                  <p:nvPr/>
                </p:nvSpPr>
                <p:spPr bwMode="auto">
                  <a:xfrm>
                    <a:off x="1901" y="902"/>
                    <a:ext cx="36" cy="40"/>
                  </a:xfrm>
                  <a:custGeom>
                    <a:avLst/>
                    <a:gdLst>
                      <a:gd name="T0" fmla="*/ 9 w 144"/>
                      <a:gd name="T1" fmla="*/ 0 h 157"/>
                      <a:gd name="T2" fmla="*/ 7 w 144"/>
                      <a:gd name="T3" fmla="*/ 3 h 157"/>
                      <a:gd name="T4" fmla="*/ 6 w 144"/>
                      <a:gd name="T5" fmla="*/ 5 h 157"/>
                      <a:gd name="T6" fmla="*/ 4 w 144"/>
                      <a:gd name="T7" fmla="*/ 7 h 157"/>
                      <a:gd name="T8" fmla="*/ 2 w 144"/>
                      <a:gd name="T9" fmla="*/ 9 h 157"/>
                      <a:gd name="T10" fmla="*/ 0 w 144"/>
                      <a:gd name="T11" fmla="*/ 10 h 157"/>
                      <a:gd name="T12" fmla="*/ 0 60000 65536"/>
                      <a:gd name="T13" fmla="*/ 0 60000 65536"/>
                      <a:gd name="T14" fmla="*/ 0 60000 65536"/>
                      <a:gd name="T15" fmla="*/ 0 60000 65536"/>
                      <a:gd name="T16" fmla="*/ 0 60000 65536"/>
                      <a:gd name="T17" fmla="*/ 0 60000 65536"/>
                      <a:gd name="T18" fmla="*/ 0 w 144"/>
                      <a:gd name="T19" fmla="*/ 0 h 157"/>
                      <a:gd name="T20" fmla="*/ 144 w 1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44" h="157">
                        <a:moveTo>
                          <a:pt x="144" y="0"/>
                        </a:moveTo>
                        <a:lnTo>
                          <a:pt x="115" y="41"/>
                        </a:lnTo>
                        <a:lnTo>
                          <a:pt x="102" y="84"/>
                        </a:lnTo>
                        <a:lnTo>
                          <a:pt x="61" y="102"/>
                        </a:lnTo>
                        <a:lnTo>
                          <a:pt x="42" y="139"/>
                        </a:lnTo>
                        <a:lnTo>
                          <a:pt x="0" y="15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4516" name="Group 184">
            <a:extLst>
              <a:ext uri="{FF2B5EF4-FFF2-40B4-BE49-F238E27FC236}">
                <a16:creationId xmlns:a16="http://schemas.microsoft.com/office/drawing/2014/main" id="{D5EC72D4-3290-486D-8FF5-53C1382D4536}"/>
              </a:ext>
            </a:extLst>
          </p:cNvPr>
          <p:cNvGrpSpPr>
            <a:grpSpLocks/>
          </p:cNvGrpSpPr>
          <p:nvPr/>
        </p:nvGrpSpPr>
        <p:grpSpPr bwMode="auto">
          <a:xfrm>
            <a:off x="5448301" y="1844676"/>
            <a:ext cx="3287713" cy="881063"/>
            <a:chOff x="2486" y="1161"/>
            <a:chExt cx="2071" cy="555"/>
          </a:xfrm>
        </p:grpSpPr>
        <p:sp>
          <p:nvSpPr>
            <p:cNvPr id="64852" name="Freeform 185">
              <a:extLst>
                <a:ext uri="{FF2B5EF4-FFF2-40B4-BE49-F238E27FC236}">
                  <a16:creationId xmlns:a16="http://schemas.microsoft.com/office/drawing/2014/main" id="{366D963D-B632-4B70-8CCC-A9FCA987AB0E}"/>
                </a:ext>
              </a:extLst>
            </p:cNvPr>
            <p:cNvSpPr>
              <a:spLocks/>
            </p:cNvSpPr>
            <p:nvPr/>
          </p:nvSpPr>
          <p:spPr bwMode="auto">
            <a:xfrm>
              <a:off x="2486" y="1161"/>
              <a:ext cx="96" cy="555"/>
            </a:xfrm>
            <a:custGeom>
              <a:avLst/>
              <a:gdLst>
                <a:gd name="T0" fmla="*/ 96 w 96"/>
                <a:gd name="T1" fmla="*/ 0 h 555"/>
                <a:gd name="T2" fmla="*/ 85 w 96"/>
                <a:gd name="T3" fmla="*/ 1 h 555"/>
                <a:gd name="T4" fmla="*/ 69 w 96"/>
                <a:gd name="T5" fmla="*/ 8 h 555"/>
                <a:gd name="T6" fmla="*/ 60 w 96"/>
                <a:gd name="T7" fmla="*/ 15 h 555"/>
                <a:gd name="T8" fmla="*/ 50 w 96"/>
                <a:gd name="T9" fmla="*/ 29 h 555"/>
                <a:gd name="T10" fmla="*/ 46 w 96"/>
                <a:gd name="T11" fmla="*/ 42 h 555"/>
                <a:gd name="T12" fmla="*/ 45 w 96"/>
                <a:gd name="T13" fmla="*/ 232 h 555"/>
                <a:gd name="T14" fmla="*/ 42 w 96"/>
                <a:gd name="T15" fmla="*/ 250 h 555"/>
                <a:gd name="T16" fmla="*/ 43 w 96"/>
                <a:gd name="T17" fmla="*/ 245 h 555"/>
                <a:gd name="T18" fmla="*/ 33 w 96"/>
                <a:gd name="T19" fmla="*/ 259 h 555"/>
                <a:gd name="T20" fmla="*/ 31 w 96"/>
                <a:gd name="T21" fmla="*/ 269 h 555"/>
                <a:gd name="T22" fmla="*/ 21 w 96"/>
                <a:gd name="T23" fmla="*/ 268 h 555"/>
                <a:gd name="T24" fmla="*/ 15 w 96"/>
                <a:gd name="T25" fmla="*/ 276 h 555"/>
                <a:gd name="T26" fmla="*/ 6 w 96"/>
                <a:gd name="T27" fmla="*/ 271 h 555"/>
                <a:gd name="T28" fmla="*/ 4 w 96"/>
                <a:gd name="T29" fmla="*/ 272 h 555"/>
                <a:gd name="T30" fmla="*/ 0 w 96"/>
                <a:gd name="T31" fmla="*/ 277 h 555"/>
                <a:gd name="T32" fmla="*/ 4 w 96"/>
                <a:gd name="T33" fmla="*/ 282 h 555"/>
                <a:gd name="T34" fmla="*/ 15 w 96"/>
                <a:gd name="T35" fmla="*/ 284 h 555"/>
                <a:gd name="T36" fmla="*/ 13 w 96"/>
                <a:gd name="T37" fmla="*/ 283 h 555"/>
                <a:gd name="T38" fmla="*/ 29 w 96"/>
                <a:gd name="T39" fmla="*/ 290 h 555"/>
                <a:gd name="T40" fmla="*/ 27 w 96"/>
                <a:gd name="T41" fmla="*/ 289 h 555"/>
                <a:gd name="T42" fmla="*/ 39 w 96"/>
                <a:gd name="T43" fmla="*/ 302 h 555"/>
                <a:gd name="T44" fmla="*/ 48 w 96"/>
                <a:gd name="T45" fmla="*/ 305 h 555"/>
                <a:gd name="T46" fmla="*/ 44 w 96"/>
                <a:gd name="T47" fmla="*/ 314 h 555"/>
                <a:gd name="T48" fmla="*/ 45 w 96"/>
                <a:gd name="T49" fmla="*/ 504 h 555"/>
                <a:gd name="T50" fmla="*/ 49 w 96"/>
                <a:gd name="T51" fmla="*/ 522 h 555"/>
                <a:gd name="T52" fmla="*/ 54 w 96"/>
                <a:gd name="T53" fmla="*/ 534 h 555"/>
                <a:gd name="T54" fmla="*/ 67 w 96"/>
                <a:gd name="T55" fmla="*/ 546 h 555"/>
                <a:gd name="T56" fmla="*/ 76 w 96"/>
                <a:gd name="T57" fmla="*/ 551 h 555"/>
                <a:gd name="T58" fmla="*/ 87 w 96"/>
                <a:gd name="T59" fmla="*/ 554 h 555"/>
                <a:gd name="T60" fmla="*/ 96 w 96"/>
                <a:gd name="T61" fmla="*/ 543 h 555"/>
                <a:gd name="T62" fmla="*/ 87 w 96"/>
                <a:gd name="T63" fmla="*/ 548 h 555"/>
                <a:gd name="T64" fmla="*/ 81 w 96"/>
                <a:gd name="T65" fmla="*/ 540 h 555"/>
                <a:gd name="T66" fmla="*/ 71 w 96"/>
                <a:gd name="T67" fmla="*/ 541 h 555"/>
                <a:gd name="T68" fmla="*/ 69 w 96"/>
                <a:gd name="T69" fmla="*/ 531 h 555"/>
                <a:gd name="T70" fmla="*/ 59 w 96"/>
                <a:gd name="T71" fmla="*/ 517 h 555"/>
                <a:gd name="T72" fmla="*/ 61 w 96"/>
                <a:gd name="T73" fmla="*/ 522 h 555"/>
                <a:gd name="T74" fmla="*/ 57 w 96"/>
                <a:gd name="T75" fmla="*/ 504 h 555"/>
                <a:gd name="T76" fmla="*/ 56 w 96"/>
                <a:gd name="T77" fmla="*/ 314 h 555"/>
                <a:gd name="T78" fmla="*/ 52 w 96"/>
                <a:gd name="T79" fmla="*/ 301 h 555"/>
                <a:gd name="T80" fmla="*/ 42 w 96"/>
                <a:gd name="T81" fmla="*/ 286 h 555"/>
                <a:gd name="T82" fmla="*/ 34 w 96"/>
                <a:gd name="T83" fmla="*/ 279 h 555"/>
                <a:gd name="T84" fmla="*/ 18 w 96"/>
                <a:gd name="T85" fmla="*/ 272 h 555"/>
                <a:gd name="T86" fmla="*/ 6 w 96"/>
                <a:gd name="T87" fmla="*/ 271 h 555"/>
                <a:gd name="T88" fmla="*/ 8 w 96"/>
                <a:gd name="T89" fmla="*/ 282 h 555"/>
                <a:gd name="T90" fmla="*/ 12 w 96"/>
                <a:gd name="T91" fmla="*/ 277 h 555"/>
                <a:gd name="T92" fmla="*/ 8 w 96"/>
                <a:gd name="T93" fmla="*/ 272 h 555"/>
                <a:gd name="T94" fmla="*/ 6 w 96"/>
                <a:gd name="T95" fmla="*/ 283 h 555"/>
                <a:gd name="T96" fmla="*/ 18 w 96"/>
                <a:gd name="T97" fmla="*/ 282 h 555"/>
                <a:gd name="T98" fmla="*/ 34 w 96"/>
                <a:gd name="T99" fmla="*/ 275 h 555"/>
                <a:gd name="T100" fmla="*/ 42 w 96"/>
                <a:gd name="T101" fmla="*/ 268 h 555"/>
                <a:gd name="T102" fmla="*/ 52 w 96"/>
                <a:gd name="T103" fmla="*/ 254 h 555"/>
                <a:gd name="T104" fmla="*/ 54 w 96"/>
                <a:gd name="T105" fmla="*/ 250 h 555"/>
                <a:gd name="T106" fmla="*/ 57 w 96"/>
                <a:gd name="T107" fmla="*/ 232 h 555"/>
                <a:gd name="T108" fmla="*/ 58 w 96"/>
                <a:gd name="T109" fmla="*/ 42 h 555"/>
                <a:gd name="T110" fmla="*/ 55 w 96"/>
                <a:gd name="T111" fmla="*/ 33 h 555"/>
                <a:gd name="T112" fmla="*/ 63 w 96"/>
                <a:gd name="T113" fmla="*/ 30 h 555"/>
                <a:gd name="T114" fmla="*/ 76 w 96"/>
                <a:gd name="T115" fmla="*/ 18 h 555"/>
                <a:gd name="T116" fmla="*/ 74 w 96"/>
                <a:gd name="T117" fmla="*/ 19 h 555"/>
                <a:gd name="T118" fmla="*/ 90 w 96"/>
                <a:gd name="T119" fmla="*/ 12 h 555"/>
                <a:gd name="T120" fmla="*/ 87 w 96"/>
                <a:gd name="T121" fmla="*/ 13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96" y="12"/>
                  </a:moveTo>
                  <a:lnTo>
                    <a:pt x="96" y="0"/>
                  </a:lnTo>
                  <a:lnTo>
                    <a:pt x="87" y="1"/>
                  </a:lnTo>
                  <a:lnTo>
                    <a:pt x="85" y="1"/>
                  </a:lnTo>
                  <a:lnTo>
                    <a:pt x="76" y="4"/>
                  </a:lnTo>
                  <a:lnTo>
                    <a:pt x="69" y="8"/>
                  </a:lnTo>
                  <a:lnTo>
                    <a:pt x="67" y="9"/>
                  </a:lnTo>
                  <a:lnTo>
                    <a:pt x="60" y="15"/>
                  </a:lnTo>
                  <a:lnTo>
                    <a:pt x="54" y="21"/>
                  </a:lnTo>
                  <a:lnTo>
                    <a:pt x="50" y="29"/>
                  </a:lnTo>
                  <a:lnTo>
                    <a:pt x="49" y="33"/>
                  </a:lnTo>
                  <a:lnTo>
                    <a:pt x="46" y="42"/>
                  </a:lnTo>
                  <a:lnTo>
                    <a:pt x="45" y="51"/>
                  </a:lnTo>
                  <a:lnTo>
                    <a:pt x="45" y="232"/>
                  </a:lnTo>
                  <a:lnTo>
                    <a:pt x="44" y="241"/>
                  </a:lnTo>
                  <a:lnTo>
                    <a:pt x="42" y="250"/>
                  </a:lnTo>
                  <a:lnTo>
                    <a:pt x="48" y="250"/>
                  </a:lnTo>
                  <a:lnTo>
                    <a:pt x="43" y="245"/>
                  </a:lnTo>
                  <a:lnTo>
                    <a:pt x="39" y="253"/>
                  </a:lnTo>
                  <a:lnTo>
                    <a:pt x="33" y="259"/>
                  </a:lnTo>
                  <a:lnTo>
                    <a:pt x="27" y="265"/>
                  </a:lnTo>
                  <a:lnTo>
                    <a:pt x="31" y="269"/>
                  </a:lnTo>
                  <a:lnTo>
                    <a:pt x="29" y="264"/>
                  </a:lnTo>
                  <a:lnTo>
                    <a:pt x="21" y="268"/>
                  </a:lnTo>
                  <a:lnTo>
                    <a:pt x="13" y="271"/>
                  </a:lnTo>
                  <a:lnTo>
                    <a:pt x="15" y="276"/>
                  </a:lnTo>
                  <a:lnTo>
                    <a:pt x="15" y="270"/>
                  </a:lnTo>
                  <a:lnTo>
                    <a:pt x="6" y="271"/>
                  </a:lnTo>
                  <a:lnTo>
                    <a:pt x="4" y="272"/>
                  </a:lnTo>
                  <a:lnTo>
                    <a:pt x="2" y="273"/>
                  </a:lnTo>
                  <a:lnTo>
                    <a:pt x="0" y="277"/>
                  </a:lnTo>
                  <a:lnTo>
                    <a:pt x="2" y="281"/>
                  </a:lnTo>
                  <a:lnTo>
                    <a:pt x="4" y="282"/>
                  </a:lnTo>
                  <a:lnTo>
                    <a:pt x="6" y="283"/>
                  </a:lnTo>
                  <a:lnTo>
                    <a:pt x="15" y="284"/>
                  </a:lnTo>
                  <a:lnTo>
                    <a:pt x="15" y="278"/>
                  </a:lnTo>
                  <a:lnTo>
                    <a:pt x="13" y="283"/>
                  </a:lnTo>
                  <a:lnTo>
                    <a:pt x="21" y="286"/>
                  </a:lnTo>
                  <a:lnTo>
                    <a:pt x="29" y="290"/>
                  </a:lnTo>
                  <a:lnTo>
                    <a:pt x="31" y="285"/>
                  </a:lnTo>
                  <a:lnTo>
                    <a:pt x="27" y="289"/>
                  </a:lnTo>
                  <a:lnTo>
                    <a:pt x="33" y="295"/>
                  </a:lnTo>
                  <a:lnTo>
                    <a:pt x="39" y="302"/>
                  </a:lnTo>
                  <a:lnTo>
                    <a:pt x="43" y="310"/>
                  </a:lnTo>
                  <a:lnTo>
                    <a:pt x="48" y="305"/>
                  </a:lnTo>
                  <a:lnTo>
                    <a:pt x="42" y="305"/>
                  </a:lnTo>
                  <a:lnTo>
                    <a:pt x="44" y="314"/>
                  </a:lnTo>
                  <a:lnTo>
                    <a:pt x="45" y="323"/>
                  </a:lnTo>
                  <a:lnTo>
                    <a:pt x="45" y="504"/>
                  </a:lnTo>
                  <a:lnTo>
                    <a:pt x="46" y="513"/>
                  </a:lnTo>
                  <a:lnTo>
                    <a:pt x="49" y="522"/>
                  </a:lnTo>
                  <a:lnTo>
                    <a:pt x="50" y="526"/>
                  </a:lnTo>
                  <a:lnTo>
                    <a:pt x="54" y="534"/>
                  </a:lnTo>
                  <a:lnTo>
                    <a:pt x="60" y="540"/>
                  </a:lnTo>
                  <a:lnTo>
                    <a:pt x="67" y="546"/>
                  </a:lnTo>
                  <a:lnTo>
                    <a:pt x="69" y="547"/>
                  </a:lnTo>
                  <a:lnTo>
                    <a:pt x="76" y="551"/>
                  </a:lnTo>
                  <a:lnTo>
                    <a:pt x="85" y="554"/>
                  </a:lnTo>
                  <a:lnTo>
                    <a:pt x="87" y="554"/>
                  </a:lnTo>
                  <a:lnTo>
                    <a:pt x="96" y="555"/>
                  </a:lnTo>
                  <a:lnTo>
                    <a:pt x="96" y="543"/>
                  </a:lnTo>
                  <a:lnTo>
                    <a:pt x="87" y="542"/>
                  </a:lnTo>
                  <a:lnTo>
                    <a:pt x="87" y="548"/>
                  </a:lnTo>
                  <a:lnTo>
                    <a:pt x="90" y="543"/>
                  </a:lnTo>
                  <a:lnTo>
                    <a:pt x="81" y="540"/>
                  </a:lnTo>
                  <a:lnTo>
                    <a:pt x="74" y="536"/>
                  </a:lnTo>
                  <a:lnTo>
                    <a:pt x="71" y="541"/>
                  </a:lnTo>
                  <a:lnTo>
                    <a:pt x="76" y="537"/>
                  </a:lnTo>
                  <a:lnTo>
                    <a:pt x="69" y="531"/>
                  </a:lnTo>
                  <a:lnTo>
                    <a:pt x="63" y="525"/>
                  </a:lnTo>
                  <a:lnTo>
                    <a:pt x="59" y="517"/>
                  </a:lnTo>
                  <a:lnTo>
                    <a:pt x="55" y="522"/>
                  </a:lnTo>
                  <a:lnTo>
                    <a:pt x="61" y="522"/>
                  </a:lnTo>
                  <a:lnTo>
                    <a:pt x="58" y="513"/>
                  </a:lnTo>
                  <a:lnTo>
                    <a:pt x="57" y="504"/>
                  </a:lnTo>
                  <a:lnTo>
                    <a:pt x="57" y="323"/>
                  </a:lnTo>
                  <a:lnTo>
                    <a:pt x="56" y="314"/>
                  </a:lnTo>
                  <a:lnTo>
                    <a:pt x="54" y="305"/>
                  </a:lnTo>
                  <a:lnTo>
                    <a:pt x="52" y="301"/>
                  </a:lnTo>
                  <a:lnTo>
                    <a:pt x="48" y="293"/>
                  </a:lnTo>
                  <a:lnTo>
                    <a:pt x="42" y="286"/>
                  </a:lnTo>
                  <a:lnTo>
                    <a:pt x="36" y="280"/>
                  </a:lnTo>
                  <a:lnTo>
                    <a:pt x="34" y="279"/>
                  </a:lnTo>
                  <a:lnTo>
                    <a:pt x="26" y="275"/>
                  </a:lnTo>
                  <a:lnTo>
                    <a:pt x="18" y="272"/>
                  </a:lnTo>
                  <a:lnTo>
                    <a:pt x="15" y="272"/>
                  </a:lnTo>
                  <a:lnTo>
                    <a:pt x="6" y="271"/>
                  </a:lnTo>
                  <a:lnTo>
                    <a:pt x="6" y="283"/>
                  </a:lnTo>
                  <a:lnTo>
                    <a:pt x="8" y="282"/>
                  </a:lnTo>
                  <a:lnTo>
                    <a:pt x="10" y="281"/>
                  </a:lnTo>
                  <a:lnTo>
                    <a:pt x="12" y="277"/>
                  </a:lnTo>
                  <a:lnTo>
                    <a:pt x="10" y="273"/>
                  </a:lnTo>
                  <a:lnTo>
                    <a:pt x="8" y="272"/>
                  </a:lnTo>
                  <a:lnTo>
                    <a:pt x="6" y="277"/>
                  </a:lnTo>
                  <a:lnTo>
                    <a:pt x="6" y="283"/>
                  </a:lnTo>
                  <a:lnTo>
                    <a:pt x="15" y="282"/>
                  </a:lnTo>
                  <a:lnTo>
                    <a:pt x="18" y="282"/>
                  </a:lnTo>
                  <a:lnTo>
                    <a:pt x="26" y="279"/>
                  </a:lnTo>
                  <a:lnTo>
                    <a:pt x="34" y="275"/>
                  </a:lnTo>
                  <a:lnTo>
                    <a:pt x="36" y="274"/>
                  </a:lnTo>
                  <a:lnTo>
                    <a:pt x="42" y="268"/>
                  </a:lnTo>
                  <a:lnTo>
                    <a:pt x="48" y="262"/>
                  </a:lnTo>
                  <a:lnTo>
                    <a:pt x="52" y="254"/>
                  </a:lnTo>
                  <a:lnTo>
                    <a:pt x="54" y="250"/>
                  </a:lnTo>
                  <a:lnTo>
                    <a:pt x="56" y="241"/>
                  </a:lnTo>
                  <a:lnTo>
                    <a:pt x="57" y="232"/>
                  </a:lnTo>
                  <a:lnTo>
                    <a:pt x="57" y="51"/>
                  </a:lnTo>
                  <a:lnTo>
                    <a:pt x="58" y="42"/>
                  </a:lnTo>
                  <a:lnTo>
                    <a:pt x="61" y="33"/>
                  </a:lnTo>
                  <a:lnTo>
                    <a:pt x="55" y="33"/>
                  </a:lnTo>
                  <a:lnTo>
                    <a:pt x="59" y="38"/>
                  </a:lnTo>
                  <a:lnTo>
                    <a:pt x="63" y="30"/>
                  </a:lnTo>
                  <a:lnTo>
                    <a:pt x="69" y="24"/>
                  </a:lnTo>
                  <a:lnTo>
                    <a:pt x="76" y="18"/>
                  </a:lnTo>
                  <a:lnTo>
                    <a:pt x="71" y="14"/>
                  </a:lnTo>
                  <a:lnTo>
                    <a:pt x="74" y="19"/>
                  </a:lnTo>
                  <a:lnTo>
                    <a:pt x="81" y="15"/>
                  </a:lnTo>
                  <a:lnTo>
                    <a:pt x="90" y="12"/>
                  </a:lnTo>
                  <a:lnTo>
                    <a:pt x="87" y="7"/>
                  </a:lnTo>
                  <a:lnTo>
                    <a:pt x="87" y="13"/>
                  </a:lnTo>
                  <a:lnTo>
                    <a:pt x="9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53" name="Freeform 186">
              <a:extLst>
                <a:ext uri="{FF2B5EF4-FFF2-40B4-BE49-F238E27FC236}">
                  <a16:creationId xmlns:a16="http://schemas.microsoft.com/office/drawing/2014/main" id="{45EDA2E3-9DBA-4794-BC4B-31EF4307260D}"/>
                </a:ext>
              </a:extLst>
            </p:cNvPr>
            <p:cNvSpPr>
              <a:spLocks/>
            </p:cNvSpPr>
            <p:nvPr/>
          </p:nvSpPr>
          <p:spPr bwMode="auto">
            <a:xfrm>
              <a:off x="4461" y="1161"/>
              <a:ext cx="96" cy="555"/>
            </a:xfrm>
            <a:custGeom>
              <a:avLst/>
              <a:gdLst>
                <a:gd name="T0" fmla="*/ 0 w 96"/>
                <a:gd name="T1" fmla="*/ 12 h 555"/>
                <a:gd name="T2" fmla="*/ 9 w 96"/>
                <a:gd name="T3" fmla="*/ 7 h 555"/>
                <a:gd name="T4" fmla="*/ 15 w 96"/>
                <a:gd name="T5" fmla="*/ 15 h 555"/>
                <a:gd name="T6" fmla="*/ 25 w 96"/>
                <a:gd name="T7" fmla="*/ 14 h 555"/>
                <a:gd name="T8" fmla="*/ 27 w 96"/>
                <a:gd name="T9" fmla="*/ 24 h 555"/>
                <a:gd name="T10" fmla="*/ 37 w 96"/>
                <a:gd name="T11" fmla="*/ 38 h 555"/>
                <a:gd name="T12" fmla="*/ 35 w 96"/>
                <a:gd name="T13" fmla="*/ 33 h 555"/>
                <a:gd name="T14" fmla="*/ 39 w 96"/>
                <a:gd name="T15" fmla="*/ 51 h 555"/>
                <a:gd name="T16" fmla="*/ 40 w 96"/>
                <a:gd name="T17" fmla="*/ 241 h 555"/>
                <a:gd name="T18" fmla="*/ 44 w 96"/>
                <a:gd name="T19" fmla="*/ 254 h 555"/>
                <a:gd name="T20" fmla="*/ 54 w 96"/>
                <a:gd name="T21" fmla="*/ 268 h 555"/>
                <a:gd name="T22" fmla="*/ 62 w 96"/>
                <a:gd name="T23" fmla="*/ 275 h 555"/>
                <a:gd name="T24" fmla="*/ 78 w 96"/>
                <a:gd name="T25" fmla="*/ 282 h 555"/>
                <a:gd name="T26" fmla="*/ 90 w 96"/>
                <a:gd name="T27" fmla="*/ 283 h 555"/>
                <a:gd name="T28" fmla="*/ 90 w 96"/>
                <a:gd name="T29" fmla="*/ 271 h 555"/>
                <a:gd name="T30" fmla="*/ 86 w 96"/>
                <a:gd name="T31" fmla="*/ 273 h 555"/>
                <a:gd name="T32" fmla="*/ 86 w 96"/>
                <a:gd name="T33" fmla="*/ 281 h 555"/>
                <a:gd name="T34" fmla="*/ 90 w 96"/>
                <a:gd name="T35" fmla="*/ 271 h 555"/>
                <a:gd name="T36" fmla="*/ 78 w 96"/>
                <a:gd name="T37" fmla="*/ 272 h 555"/>
                <a:gd name="T38" fmla="*/ 62 w 96"/>
                <a:gd name="T39" fmla="*/ 279 h 555"/>
                <a:gd name="T40" fmla="*/ 54 w 96"/>
                <a:gd name="T41" fmla="*/ 286 h 555"/>
                <a:gd name="T42" fmla="*/ 44 w 96"/>
                <a:gd name="T43" fmla="*/ 301 h 555"/>
                <a:gd name="T44" fmla="*/ 40 w 96"/>
                <a:gd name="T45" fmla="*/ 314 h 555"/>
                <a:gd name="T46" fmla="*/ 39 w 96"/>
                <a:gd name="T47" fmla="*/ 504 h 555"/>
                <a:gd name="T48" fmla="*/ 35 w 96"/>
                <a:gd name="T49" fmla="*/ 522 h 555"/>
                <a:gd name="T50" fmla="*/ 37 w 96"/>
                <a:gd name="T51" fmla="*/ 517 h 555"/>
                <a:gd name="T52" fmla="*/ 27 w 96"/>
                <a:gd name="T53" fmla="*/ 531 h 555"/>
                <a:gd name="T54" fmla="*/ 25 w 96"/>
                <a:gd name="T55" fmla="*/ 541 h 555"/>
                <a:gd name="T56" fmla="*/ 15 w 96"/>
                <a:gd name="T57" fmla="*/ 540 h 555"/>
                <a:gd name="T58" fmla="*/ 9 w 96"/>
                <a:gd name="T59" fmla="*/ 548 h 555"/>
                <a:gd name="T60" fmla="*/ 0 w 96"/>
                <a:gd name="T61" fmla="*/ 543 h 555"/>
                <a:gd name="T62" fmla="*/ 9 w 96"/>
                <a:gd name="T63" fmla="*/ 554 h 555"/>
                <a:gd name="T64" fmla="*/ 20 w 96"/>
                <a:gd name="T65" fmla="*/ 551 h 555"/>
                <a:gd name="T66" fmla="*/ 29 w 96"/>
                <a:gd name="T67" fmla="*/ 546 h 555"/>
                <a:gd name="T68" fmla="*/ 42 w 96"/>
                <a:gd name="T69" fmla="*/ 534 h 555"/>
                <a:gd name="T70" fmla="*/ 47 w 96"/>
                <a:gd name="T71" fmla="*/ 522 h 555"/>
                <a:gd name="T72" fmla="*/ 50 w 96"/>
                <a:gd name="T73" fmla="*/ 513 h 555"/>
                <a:gd name="T74" fmla="*/ 51 w 96"/>
                <a:gd name="T75" fmla="*/ 323 h 555"/>
                <a:gd name="T76" fmla="*/ 55 w 96"/>
                <a:gd name="T77" fmla="*/ 305 h 555"/>
                <a:gd name="T78" fmla="*/ 53 w 96"/>
                <a:gd name="T79" fmla="*/ 310 h 555"/>
                <a:gd name="T80" fmla="*/ 63 w 96"/>
                <a:gd name="T81" fmla="*/ 295 h 555"/>
                <a:gd name="T82" fmla="*/ 65 w 96"/>
                <a:gd name="T83" fmla="*/ 285 h 555"/>
                <a:gd name="T84" fmla="*/ 75 w 96"/>
                <a:gd name="T85" fmla="*/ 286 h 555"/>
                <a:gd name="T86" fmla="*/ 81 w 96"/>
                <a:gd name="T87" fmla="*/ 278 h 555"/>
                <a:gd name="T88" fmla="*/ 90 w 96"/>
                <a:gd name="T89" fmla="*/ 283 h 555"/>
                <a:gd name="T90" fmla="*/ 92 w 96"/>
                <a:gd name="T91" fmla="*/ 282 h 555"/>
                <a:gd name="T92" fmla="*/ 96 w 96"/>
                <a:gd name="T93" fmla="*/ 277 h 555"/>
                <a:gd name="T94" fmla="*/ 92 w 96"/>
                <a:gd name="T95" fmla="*/ 272 h 555"/>
                <a:gd name="T96" fmla="*/ 81 w 96"/>
                <a:gd name="T97" fmla="*/ 270 h 555"/>
                <a:gd name="T98" fmla="*/ 83 w 96"/>
                <a:gd name="T99" fmla="*/ 271 h 555"/>
                <a:gd name="T100" fmla="*/ 67 w 96"/>
                <a:gd name="T101" fmla="*/ 264 h 555"/>
                <a:gd name="T102" fmla="*/ 69 w 96"/>
                <a:gd name="T103" fmla="*/ 265 h 555"/>
                <a:gd name="T104" fmla="*/ 57 w 96"/>
                <a:gd name="T105" fmla="*/ 253 h 555"/>
                <a:gd name="T106" fmla="*/ 49 w 96"/>
                <a:gd name="T107" fmla="*/ 250 h 555"/>
                <a:gd name="T108" fmla="*/ 52 w 96"/>
                <a:gd name="T109" fmla="*/ 241 h 555"/>
                <a:gd name="T110" fmla="*/ 51 w 96"/>
                <a:gd name="T111" fmla="*/ 51 h 555"/>
                <a:gd name="T112" fmla="*/ 47 w 96"/>
                <a:gd name="T113" fmla="*/ 33 h 555"/>
                <a:gd name="T114" fmla="*/ 42 w 96"/>
                <a:gd name="T115" fmla="*/ 21 h 555"/>
                <a:gd name="T116" fmla="*/ 29 w 96"/>
                <a:gd name="T117" fmla="*/ 9 h 555"/>
                <a:gd name="T118" fmla="*/ 20 w 96"/>
                <a:gd name="T119" fmla="*/ 4 h 555"/>
                <a:gd name="T120" fmla="*/ 9 w 96"/>
                <a:gd name="T121" fmla="*/ 1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0" y="0"/>
                  </a:moveTo>
                  <a:lnTo>
                    <a:pt x="0" y="12"/>
                  </a:lnTo>
                  <a:lnTo>
                    <a:pt x="9" y="13"/>
                  </a:lnTo>
                  <a:lnTo>
                    <a:pt x="9" y="7"/>
                  </a:lnTo>
                  <a:lnTo>
                    <a:pt x="6" y="12"/>
                  </a:lnTo>
                  <a:lnTo>
                    <a:pt x="15" y="15"/>
                  </a:lnTo>
                  <a:lnTo>
                    <a:pt x="22" y="19"/>
                  </a:lnTo>
                  <a:lnTo>
                    <a:pt x="25" y="14"/>
                  </a:lnTo>
                  <a:lnTo>
                    <a:pt x="20" y="18"/>
                  </a:lnTo>
                  <a:lnTo>
                    <a:pt x="27" y="24"/>
                  </a:lnTo>
                  <a:lnTo>
                    <a:pt x="33" y="30"/>
                  </a:lnTo>
                  <a:lnTo>
                    <a:pt x="37" y="38"/>
                  </a:lnTo>
                  <a:lnTo>
                    <a:pt x="41" y="33"/>
                  </a:lnTo>
                  <a:lnTo>
                    <a:pt x="35" y="33"/>
                  </a:lnTo>
                  <a:lnTo>
                    <a:pt x="38" y="42"/>
                  </a:lnTo>
                  <a:lnTo>
                    <a:pt x="39" y="51"/>
                  </a:lnTo>
                  <a:lnTo>
                    <a:pt x="39" y="232"/>
                  </a:lnTo>
                  <a:lnTo>
                    <a:pt x="40" y="241"/>
                  </a:lnTo>
                  <a:lnTo>
                    <a:pt x="43" y="250"/>
                  </a:lnTo>
                  <a:lnTo>
                    <a:pt x="44" y="254"/>
                  </a:lnTo>
                  <a:lnTo>
                    <a:pt x="48" y="262"/>
                  </a:lnTo>
                  <a:lnTo>
                    <a:pt x="54" y="268"/>
                  </a:lnTo>
                  <a:lnTo>
                    <a:pt x="60" y="274"/>
                  </a:lnTo>
                  <a:lnTo>
                    <a:pt x="62" y="275"/>
                  </a:lnTo>
                  <a:lnTo>
                    <a:pt x="70" y="279"/>
                  </a:lnTo>
                  <a:lnTo>
                    <a:pt x="78" y="282"/>
                  </a:lnTo>
                  <a:lnTo>
                    <a:pt x="81" y="282"/>
                  </a:lnTo>
                  <a:lnTo>
                    <a:pt x="90" y="283"/>
                  </a:lnTo>
                  <a:lnTo>
                    <a:pt x="90" y="277"/>
                  </a:lnTo>
                  <a:lnTo>
                    <a:pt x="90" y="271"/>
                  </a:lnTo>
                  <a:lnTo>
                    <a:pt x="88" y="272"/>
                  </a:lnTo>
                  <a:lnTo>
                    <a:pt x="86" y="273"/>
                  </a:lnTo>
                  <a:lnTo>
                    <a:pt x="84" y="277"/>
                  </a:lnTo>
                  <a:lnTo>
                    <a:pt x="86" y="281"/>
                  </a:lnTo>
                  <a:lnTo>
                    <a:pt x="88" y="282"/>
                  </a:lnTo>
                  <a:lnTo>
                    <a:pt x="90" y="271"/>
                  </a:lnTo>
                  <a:lnTo>
                    <a:pt x="81" y="272"/>
                  </a:lnTo>
                  <a:lnTo>
                    <a:pt x="78" y="272"/>
                  </a:lnTo>
                  <a:lnTo>
                    <a:pt x="70" y="275"/>
                  </a:lnTo>
                  <a:lnTo>
                    <a:pt x="62" y="279"/>
                  </a:lnTo>
                  <a:lnTo>
                    <a:pt x="60" y="280"/>
                  </a:lnTo>
                  <a:lnTo>
                    <a:pt x="54" y="286"/>
                  </a:lnTo>
                  <a:lnTo>
                    <a:pt x="48" y="293"/>
                  </a:lnTo>
                  <a:lnTo>
                    <a:pt x="44" y="301"/>
                  </a:lnTo>
                  <a:lnTo>
                    <a:pt x="43" y="305"/>
                  </a:lnTo>
                  <a:lnTo>
                    <a:pt x="40" y="314"/>
                  </a:lnTo>
                  <a:lnTo>
                    <a:pt x="39" y="323"/>
                  </a:lnTo>
                  <a:lnTo>
                    <a:pt x="39" y="504"/>
                  </a:lnTo>
                  <a:lnTo>
                    <a:pt x="38" y="513"/>
                  </a:lnTo>
                  <a:lnTo>
                    <a:pt x="35" y="522"/>
                  </a:lnTo>
                  <a:lnTo>
                    <a:pt x="41" y="522"/>
                  </a:lnTo>
                  <a:lnTo>
                    <a:pt x="37" y="517"/>
                  </a:lnTo>
                  <a:lnTo>
                    <a:pt x="33" y="525"/>
                  </a:lnTo>
                  <a:lnTo>
                    <a:pt x="27" y="531"/>
                  </a:lnTo>
                  <a:lnTo>
                    <a:pt x="20" y="537"/>
                  </a:lnTo>
                  <a:lnTo>
                    <a:pt x="25" y="541"/>
                  </a:lnTo>
                  <a:lnTo>
                    <a:pt x="22" y="536"/>
                  </a:lnTo>
                  <a:lnTo>
                    <a:pt x="15" y="540"/>
                  </a:lnTo>
                  <a:lnTo>
                    <a:pt x="6" y="543"/>
                  </a:lnTo>
                  <a:lnTo>
                    <a:pt x="9" y="548"/>
                  </a:lnTo>
                  <a:lnTo>
                    <a:pt x="9" y="542"/>
                  </a:lnTo>
                  <a:lnTo>
                    <a:pt x="0" y="543"/>
                  </a:lnTo>
                  <a:lnTo>
                    <a:pt x="0" y="555"/>
                  </a:lnTo>
                  <a:lnTo>
                    <a:pt x="9" y="554"/>
                  </a:lnTo>
                  <a:lnTo>
                    <a:pt x="11" y="554"/>
                  </a:lnTo>
                  <a:lnTo>
                    <a:pt x="20" y="551"/>
                  </a:lnTo>
                  <a:lnTo>
                    <a:pt x="27" y="547"/>
                  </a:lnTo>
                  <a:lnTo>
                    <a:pt x="29" y="546"/>
                  </a:lnTo>
                  <a:lnTo>
                    <a:pt x="36" y="540"/>
                  </a:lnTo>
                  <a:lnTo>
                    <a:pt x="42" y="534"/>
                  </a:lnTo>
                  <a:lnTo>
                    <a:pt x="46" y="526"/>
                  </a:lnTo>
                  <a:lnTo>
                    <a:pt x="47" y="522"/>
                  </a:lnTo>
                  <a:lnTo>
                    <a:pt x="50" y="513"/>
                  </a:lnTo>
                  <a:lnTo>
                    <a:pt x="51" y="504"/>
                  </a:lnTo>
                  <a:lnTo>
                    <a:pt x="51" y="323"/>
                  </a:lnTo>
                  <a:lnTo>
                    <a:pt x="52" y="314"/>
                  </a:lnTo>
                  <a:lnTo>
                    <a:pt x="55" y="305"/>
                  </a:lnTo>
                  <a:lnTo>
                    <a:pt x="49" y="305"/>
                  </a:lnTo>
                  <a:lnTo>
                    <a:pt x="53" y="310"/>
                  </a:lnTo>
                  <a:lnTo>
                    <a:pt x="57" y="302"/>
                  </a:lnTo>
                  <a:lnTo>
                    <a:pt x="63" y="295"/>
                  </a:lnTo>
                  <a:lnTo>
                    <a:pt x="69" y="289"/>
                  </a:lnTo>
                  <a:lnTo>
                    <a:pt x="65" y="285"/>
                  </a:lnTo>
                  <a:lnTo>
                    <a:pt x="67" y="290"/>
                  </a:lnTo>
                  <a:lnTo>
                    <a:pt x="75" y="286"/>
                  </a:lnTo>
                  <a:lnTo>
                    <a:pt x="83" y="283"/>
                  </a:lnTo>
                  <a:lnTo>
                    <a:pt x="81" y="278"/>
                  </a:lnTo>
                  <a:lnTo>
                    <a:pt x="81" y="284"/>
                  </a:lnTo>
                  <a:lnTo>
                    <a:pt x="90" y="283"/>
                  </a:lnTo>
                  <a:lnTo>
                    <a:pt x="92" y="282"/>
                  </a:lnTo>
                  <a:lnTo>
                    <a:pt x="94" y="281"/>
                  </a:lnTo>
                  <a:lnTo>
                    <a:pt x="96" y="277"/>
                  </a:lnTo>
                  <a:lnTo>
                    <a:pt x="94" y="273"/>
                  </a:lnTo>
                  <a:lnTo>
                    <a:pt x="92" y="272"/>
                  </a:lnTo>
                  <a:lnTo>
                    <a:pt x="90" y="271"/>
                  </a:lnTo>
                  <a:lnTo>
                    <a:pt x="81" y="270"/>
                  </a:lnTo>
                  <a:lnTo>
                    <a:pt x="81" y="276"/>
                  </a:lnTo>
                  <a:lnTo>
                    <a:pt x="83" y="271"/>
                  </a:lnTo>
                  <a:lnTo>
                    <a:pt x="75" y="268"/>
                  </a:lnTo>
                  <a:lnTo>
                    <a:pt x="67" y="264"/>
                  </a:lnTo>
                  <a:lnTo>
                    <a:pt x="65" y="269"/>
                  </a:lnTo>
                  <a:lnTo>
                    <a:pt x="69" y="265"/>
                  </a:lnTo>
                  <a:lnTo>
                    <a:pt x="63" y="259"/>
                  </a:lnTo>
                  <a:lnTo>
                    <a:pt x="57" y="253"/>
                  </a:lnTo>
                  <a:lnTo>
                    <a:pt x="53" y="245"/>
                  </a:lnTo>
                  <a:lnTo>
                    <a:pt x="49" y="250"/>
                  </a:lnTo>
                  <a:lnTo>
                    <a:pt x="55" y="250"/>
                  </a:lnTo>
                  <a:lnTo>
                    <a:pt x="52" y="241"/>
                  </a:lnTo>
                  <a:lnTo>
                    <a:pt x="51" y="232"/>
                  </a:lnTo>
                  <a:lnTo>
                    <a:pt x="51" y="51"/>
                  </a:lnTo>
                  <a:lnTo>
                    <a:pt x="50" y="42"/>
                  </a:lnTo>
                  <a:lnTo>
                    <a:pt x="47" y="33"/>
                  </a:lnTo>
                  <a:lnTo>
                    <a:pt x="46" y="29"/>
                  </a:lnTo>
                  <a:lnTo>
                    <a:pt x="42" y="21"/>
                  </a:lnTo>
                  <a:lnTo>
                    <a:pt x="36" y="15"/>
                  </a:lnTo>
                  <a:lnTo>
                    <a:pt x="29" y="9"/>
                  </a:lnTo>
                  <a:lnTo>
                    <a:pt x="27" y="8"/>
                  </a:lnTo>
                  <a:lnTo>
                    <a:pt x="20" y="4"/>
                  </a:lnTo>
                  <a:lnTo>
                    <a:pt x="11" y="1"/>
                  </a:lnTo>
                  <a:lnTo>
                    <a:pt x="9"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517" name="Rectangle 187">
            <a:extLst>
              <a:ext uri="{FF2B5EF4-FFF2-40B4-BE49-F238E27FC236}">
                <a16:creationId xmlns:a16="http://schemas.microsoft.com/office/drawing/2014/main" id="{45922568-15E6-4EC3-9DF6-93B5C404FED6}"/>
              </a:ext>
            </a:extLst>
          </p:cNvPr>
          <p:cNvSpPr>
            <a:spLocks noChangeArrowheads="1"/>
          </p:cNvSpPr>
          <p:nvPr/>
        </p:nvSpPr>
        <p:spPr bwMode="auto">
          <a:xfrm>
            <a:off x="8729664" y="1935163"/>
            <a:ext cx="1843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intravaskulární</a:t>
            </a:r>
            <a:endParaRPr lang="cs-CZ" altLang="en-US" sz="2400">
              <a:latin typeface="Times New Roman" panose="02020603050405020304" pitchFamily="18" charset="0"/>
            </a:endParaRPr>
          </a:p>
        </p:txBody>
      </p:sp>
      <p:sp>
        <p:nvSpPr>
          <p:cNvPr id="64518" name="Rectangle 188">
            <a:extLst>
              <a:ext uri="{FF2B5EF4-FFF2-40B4-BE49-F238E27FC236}">
                <a16:creationId xmlns:a16="http://schemas.microsoft.com/office/drawing/2014/main" id="{DFF18BA5-4616-4EDA-B1A5-C8B143DD6BDF}"/>
              </a:ext>
            </a:extLst>
          </p:cNvPr>
          <p:cNvSpPr>
            <a:spLocks noChangeArrowheads="1"/>
          </p:cNvSpPr>
          <p:nvPr/>
        </p:nvSpPr>
        <p:spPr bwMode="auto">
          <a:xfrm>
            <a:off x="8729664" y="2300288"/>
            <a:ext cx="989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tekutina</a:t>
            </a:r>
            <a:endParaRPr lang="cs-CZ" altLang="en-US" sz="2400">
              <a:latin typeface="Times New Roman" panose="02020603050405020304" pitchFamily="18" charset="0"/>
            </a:endParaRPr>
          </a:p>
        </p:txBody>
      </p:sp>
      <p:grpSp>
        <p:nvGrpSpPr>
          <p:cNvPr id="64519" name="Group 189">
            <a:extLst>
              <a:ext uri="{FF2B5EF4-FFF2-40B4-BE49-F238E27FC236}">
                <a16:creationId xmlns:a16="http://schemas.microsoft.com/office/drawing/2014/main" id="{CD9AD59F-A9DB-4003-B25F-3B458CA743C0}"/>
              </a:ext>
            </a:extLst>
          </p:cNvPr>
          <p:cNvGrpSpPr>
            <a:grpSpLocks/>
          </p:cNvGrpSpPr>
          <p:nvPr/>
        </p:nvGrpSpPr>
        <p:grpSpPr bwMode="auto">
          <a:xfrm>
            <a:off x="7131050" y="1851025"/>
            <a:ext cx="1443038" cy="844550"/>
            <a:chOff x="3554" y="1166"/>
            <a:chExt cx="887" cy="532"/>
          </a:xfrm>
        </p:grpSpPr>
        <p:sp>
          <p:nvSpPr>
            <p:cNvPr id="64848" name="Rectangle 190">
              <a:extLst>
                <a:ext uri="{FF2B5EF4-FFF2-40B4-BE49-F238E27FC236}">
                  <a16:creationId xmlns:a16="http://schemas.microsoft.com/office/drawing/2014/main" id="{EF21B0CA-BDA9-4F4E-BCA6-09901470881C}"/>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49" name="Rectangle 191">
              <a:extLst>
                <a:ext uri="{FF2B5EF4-FFF2-40B4-BE49-F238E27FC236}">
                  <a16:creationId xmlns:a16="http://schemas.microsoft.com/office/drawing/2014/main" id="{EDA655C9-84FB-47F7-ACBA-64C381A09B95}"/>
                </a:ext>
              </a:extLst>
            </p:cNvPr>
            <p:cNvSpPr>
              <a:spLocks noChangeArrowheads="1"/>
            </p:cNvSpPr>
            <p:nvPr/>
          </p:nvSpPr>
          <p:spPr bwMode="auto">
            <a:xfrm>
              <a:off x="3554" y="1166"/>
              <a:ext cx="886" cy="531"/>
            </a:xfrm>
            <a:prstGeom prst="rect">
              <a:avLst/>
            </a:prstGeom>
            <a:solidFill>
              <a:srgbClr val="FF9999"/>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50" name="Rectangle 192">
              <a:extLst>
                <a:ext uri="{FF2B5EF4-FFF2-40B4-BE49-F238E27FC236}">
                  <a16:creationId xmlns:a16="http://schemas.microsoft.com/office/drawing/2014/main" id="{0C7AC9BF-8A24-485A-A2F2-15F3EA61EC54}"/>
                </a:ext>
              </a:extLst>
            </p:cNvPr>
            <p:cNvSpPr>
              <a:spLocks noChangeArrowheads="1"/>
            </p:cNvSpPr>
            <p:nvPr/>
          </p:nvSpPr>
          <p:spPr bwMode="auto">
            <a:xfrm>
              <a:off x="3554" y="1166"/>
              <a:ext cx="887" cy="53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51" name="Rectangle 193">
              <a:extLst>
                <a:ext uri="{FF2B5EF4-FFF2-40B4-BE49-F238E27FC236}">
                  <a16:creationId xmlns:a16="http://schemas.microsoft.com/office/drawing/2014/main" id="{6A5706B9-DF6A-4BA4-8819-4A19FE4ADEF5}"/>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520" name="Rectangle 194">
            <a:extLst>
              <a:ext uri="{FF2B5EF4-FFF2-40B4-BE49-F238E27FC236}">
                <a16:creationId xmlns:a16="http://schemas.microsoft.com/office/drawing/2014/main" id="{BFFE1DD3-D08B-4FF8-BA1F-7674D66819D3}"/>
              </a:ext>
            </a:extLst>
          </p:cNvPr>
          <p:cNvSpPr>
            <a:spLocks noChangeArrowheads="1"/>
          </p:cNvSpPr>
          <p:nvPr/>
        </p:nvSpPr>
        <p:spPr bwMode="auto">
          <a:xfrm>
            <a:off x="4235451" y="3194050"/>
            <a:ext cx="3444875" cy="977900"/>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21" name="Freeform 195">
            <a:extLst>
              <a:ext uri="{FF2B5EF4-FFF2-40B4-BE49-F238E27FC236}">
                <a16:creationId xmlns:a16="http://schemas.microsoft.com/office/drawing/2014/main" id="{4F70CFA7-B424-457F-B307-E7146F75BA73}"/>
              </a:ext>
            </a:extLst>
          </p:cNvPr>
          <p:cNvSpPr>
            <a:spLocks/>
          </p:cNvSpPr>
          <p:nvPr/>
        </p:nvSpPr>
        <p:spPr bwMode="auto">
          <a:xfrm>
            <a:off x="1857376" y="4610100"/>
            <a:ext cx="8512175" cy="1460500"/>
          </a:xfrm>
          <a:custGeom>
            <a:avLst/>
            <a:gdLst>
              <a:gd name="T0" fmla="*/ 345262173 w 5362"/>
              <a:gd name="T1" fmla="*/ 2520950 h 920"/>
              <a:gd name="T2" fmla="*/ 272176875 w 5362"/>
              <a:gd name="T3" fmla="*/ 17641889 h 920"/>
              <a:gd name="T4" fmla="*/ 201612476 w 5362"/>
              <a:gd name="T5" fmla="*/ 47883762 h 920"/>
              <a:gd name="T6" fmla="*/ 141128748 w 5362"/>
              <a:gd name="T7" fmla="*/ 88206264 h 920"/>
              <a:gd name="T8" fmla="*/ 88206255 w 5362"/>
              <a:gd name="T9" fmla="*/ 141128762 h 920"/>
              <a:gd name="T10" fmla="*/ 47883757 w 5362"/>
              <a:gd name="T11" fmla="*/ 201612496 h 920"/>
              <a:gd name="T12" fmla="*/ 17640300 w 5362"/>
              <a:gd name="T13" fmla="*/ 272176902 h 920"/>
              <a:gd name="T14" fmla="*/ 2520950 w 5362"/>
              <a:gd name="T15" fmla="*/ 345262208 h 920"/>
              <a:gd name="T16" fmla="*/ 0 w 5362"/>
              <a:gd name="T17" fmla="*/ 1932960918 h 920"/>
              <a:gd name="T18" fmla="*/ 7559675 w 5362"/>
              <a:gd name="T19" fmla="*/ 2011084948 h 920"/>
              <a:gd name="T20" fmla="*/ 30241876 w 5362"/>
              <a:gd name="T21" fmla="*/ 2081649304 h 920"/>
              <a:gd name="T22" fmla="*/ 65524063 w 5362"/>
              <a:gd name="T23" fmla="*/ 2147173349 h 920"/>
              <a:gd name="T24" fmla="*/ 113406246 w 5362"/>
              <a:gd name="T25" fmla="*/ 2147483647 h 920"/>
              <a:gd name="T26" fmla="*/ 171370612 w 5362"/>
              <a:gd name="T27" fmla="*/ 2147483647 h 920"/>
              <a:gd name="T28" fmla="*/ 236894700 w 5362"/>
              <a:gd name="T29" fmla="*/ 2147483647 h 920"/>
              <a:gd name="T30" fmla="*/ 307459050 w 5362"/>
              <a:gd name="T31" fmla="*/ 2147483647 h 920"/>
              <a:gd name="T32" fmla="*/ 385584659 w 5362"/>
              <a:gd name="T33" fmla="*/ 2147483647 h 920"/>
              <a:gd name="T34" fmla="*/ 2147483647 w 5362"/>
              <a:gd name="T35" fmla="*/ 2147483647 h 920"/>
              <a:gd name="T36" fmla="*/ 2147483647 w 5362"/>
              <a:gd name="T37" fmla="*/ 2147483647 h 920"/>
              <a:gd name="T38" fmla="*/ 2147483647 w 5362"/>
              <a:gd name="T39" fmla="*/ 2147483647 h 920"/>
              <a:gd name="T40" fmla="*/ 2147483647 w 5362"/>
              <a:gd name="T41" fmla="*/ 2147483647 h 920"/>
              <a:gd name="T42" fmla="*/ 2147483647 w 5362"/>
              <a:gd name="T43" fmla="*/ 2147483647 h 920"/>
              <a:gd name="T44" fmla="*/ 2147483647 w 5362"/>
              <a:gd name="T45" fmla="*/ 2116931482 h 920"/>
              <a:gd name="T46" fmla="*/ 2147483647 w 5362"/>
              <a:gd name="T47" fmla="*/ 2046367126 h 920"/>
              <a:gd name="T48" fmla="*/ 2147483647 w 5362"/>
              <a:gd name="T49" fmla="*/ 1973283408 h 920"/>
              <a:gd name="T50" fmla="*/ 2147483647 w 5362"/>
              <a:gd name="T51" fmla="*/ 385584697 h 920"/>
              <a:gd name="T52" fmla="*/ 2147483647 w 5362"/>
              <a:gd name="T53" fmla="*/ 307459080 h 920"/>
              <a:gd name="T54" fmla="*/ 2147483647 w 5362"/>
              <a:gd name="T55" fmla="*/ 236894724 h 920"/>
              <a:gd name="T56" fmla="*/ 2147483647 w 5362"/>
              <a:gd name="T57" fmla="*/ 171370629 h 920"/>
              <a:gd name="T58" fmla="*/ 2147483647 w 5362"/>
              <a:gd name="T59" fmla="*/ 113407845 h 920"/>
              <a:gd name="T60" fmla="*/ 2147483647 w 5362"/>
              <a:gd name="T61" fmla="*/ 65524070 h 920"/>
              <a:gd name="T62" fmla="*/ 2147483647 w 5362"/>
              <a:gd name="T63" fmla="*/ 30241879 h 920"/>
              <a:gd name="T64" fmla="*/ 2147483647 w 5362"/>
              <a:gd name="T65" fmla="*/ 7561264 h 920"/>
              <a:gd name="T66" fmla="*/ 2147483647 w 5362"/>
              <a:gd name="T67" fmla="*/ 0 h 9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2"/>
              <a:gd name="T103" fmla="*/ 0 h 920"/>
              <a:gd name="T104" fmla="*/ 5362 w 5362"/>
              <a:gd name="T105" fmla="*/ 920 h 9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2" h="920">
                <a:moveTo>
                  <a:pt x="153" y="0"/>
                </a:moveTo>
                <a:lnTo>
                  <a:pt x="137" y="1"/>
                </a:lnTo>
                <a:lnTo>
                  <a:pt x="122" y="3"/>
                </a:lnTo>
                <a:lnTo>
                  <a:pt x="108" y="7"/>
                </a:lnTo>
                <a:lnTo>
                  <a:pt x="94" y="12"/>
                </a:lnTo>
                <a:lnTo>
                  <a:pt x="80" y="19"/>
                </a:lnTo>
                <a:lnTo>
                  <a:pt x="68" y="26"/>
                </a:lnTo>
                <a:lnTo>
                  <a:pt x="56" y="35"/>
                </a:lnTo>
                <a:lnTo>
                  <a:pt x="45" y="45"/>
                </a:lnTo>
                <a:lnTo>
                  <a:pt x="35" y="56"/>
                </a:lnTo>
                <a:lnTo>
                  <a:pt x="26" y="68"/>
                </a:lnTo>
                <a:lnTo>
                  <a:pt x="19" y="80"/>
                </a:lnTo>
                <a:lnTo>
                  <a:pt x="12" y="94"/>
                </a:lnTo>
                <a:lnTo>
                  <a:pt x="7" y="108"/>
                </a:lnTo>
                <a:lnTo>
                  <a:pt x="3" y="122"/>
                </a:lnTo>
                <a:lnTo>
                  <a:pt x="1" y="137"/>
                </a:lnTo>
                <a:lnTo>
                  <a:pt x="0" y="153"/>
                </a:lnTo>
                <a:lnTo>
                  <a:pt x="0" y="767"/>
                </a:lnTo>
                <a:lnTo>
                  <a:pt x="1" y="783"/>
                </a:lnTo>
                <a:lnTo>
                  <a:pt x="3" y="798"/>
                </a:lnTo>
                <a:lnTo>
                  <a:pt x="7" y="812"/>
                </a:lnTo>
                <a:lnTo>
                  <a:pt x="12" y="826"/>
                </a:lnTo>
                <a:lnTo>
                  <a:pt x="19" y="840"/>
                </a:lnTo>
                <a:lnTo>
                  <a:pt x="26" y="852"/>
                </a:lnTo>
                <a:lnTo>
                  <a:pt x="35" y="864"/>
                </a:lnTo>
                <a:lnTo>
                  <a:pt x="45" y="875"/>
                </a:lnTo>
                <a:lnTo>
                  <a:pt x="56" y="885"/>
                </a:lnTo>
                <a:lnTo>
                  <a:pt x="68" y="894"/>
                </a:lnTo>
                <a:lnTo>
                  <a:pt x="80" y="901"/>
                </a:lnTo>
                <a:lnTo>
                  <a:pt x="94" y="908"/>
                </a:lnTo>
                <a:lnTo>
                  <a:pt x="108" y="913"/>
                </a:lnTo>
                <a:lnTo>
                  <a:pt x="122" y="917"/>
                </a:lnTo>
                <a:lnTo>
                  <a:pt x="137" y="919"/>
                </a:lnTo>
                <a:lnTo>
                  <a:pt x="153" y="920"/>
                </a:lnTo>
                <a:lnTo>
                  <a:pt x="5209" y="920"/>
                </a:lnTo>
                <a:lnTo>
                  <a:pt x="5225" y="919"/>
                </a:lnTo>
                <a:lnTo>
                  <a:pt x="5240" y="917"/>
                </a:lnTo>
                <a:lnTo>
                  <a:pt x="5254" y="913"/>
                </a:lnTo>
                <a:lnTo>
                  <a:pt x="5268" y="908"/>
                </a:lnTo>
                <a:lnTo>
                  <a:pt x="5282" y="901"/>
                </a:lnTo>
                <a:lnTo>
                  <a:pt x="5294" y="894"/>
                </a:lnTo>
                <a:lnTo>
                  <a:pt x="5306" y="885"/>
                </a:lnTo>
                <a:lnTo>
                  <a:pt x="5317" y="875"/>
                </a:lnTo>
                <a:lnTo>
                  <a:pt x="5327" y="864"/>
                </a:lnTo>
                <a:lnTo>
                  <a:pt x="5336" y="852"/>
                </a:lnTo>
                <a:lnTo>
                  <a:pt x="5343" y="840"/>
                </a:lnTo>
                <a:lnTo>
                  <a:pt x="5350" y="826"/>
                </a:lnTo>
                <a:lnTo>
                  <a:pt x="5355" y="812"/>
                </a:lnTo>
                <a:lnTo>
                  <a:pt x="5359" y="798"/>
                </a:lnTo>
                <a:lnTo>
                  <a:pt x="5361" y="783"/>
                </a:lnTo>
                <a:lnTo>
                  <a:pt x="5362" y="767"/>
                </a:lnTo>
                <a:lnTo>
                  <a:pt x="5362" y="153"/>
                </a:lnTo>
                <a:lnTo>
                  <a:pt x="5361" y="137"/>
                </a:lnTo>
                <a:lnTo>
                  <a:pt x="5359" y="122"/>
                </a:lnTo>
                <a:lnTo>
                  <a:pt x="5355" y="108"/>
                </a:lnTo>
                <a:lnTo>
                  <a:pt x="5350" y="94"/>
                </a:lnTo>
                <a:lnTo>
                  <a:pt x="5343" y="80"/>
                </a:lnTo>
                <a:lnTo>
                  <a:pt x="5336" y="68"/>
                </a:lnTo>
                <a:lnTo>
                  <a:pt x="5327" y="56"/>
                </a:lnTo>
                <a:lnTo>
                  <a:pt x="5317" y="45"/>
                </a:lnTo>
                <a:lnTo>
                  <a:pt x="5306" y="35"/>
                </a:lnTo>
                <a:lnTo>
                  <a:pt x="5294" y="26"/>
                </a:lnTo>
                <a:lnTo>
                  <a:pt x="5282" y="19"/>
                </a:lnTo>
                <a:lnTo>
                  <a:pt x="5268" y="12"/>
                </a:lnTo>
                <a:lnTo>
                  <a:pt x="5254" y="7"/>
                </a:lnTo>
                <a:lnTo>
                  <a:pt x="5240" y="3"/>
                </a:lnTo>
                <a:lnTo>
                  <a:pt x="5225" y="1"/>
                </a:lnTo>
                <a:lnTo>
                  <a:pt x="5209" y="0"/>
                </a:lnTo>
                <a:lnTo>
                  <a:pt x="153" y="0"/>
                </a:lnTo>
                <a:close/>
              </a:path>
            </a:pathLst>
          </a:custGeom>
          <a:solidFill>
            <a:srgbClr val="00CC99"/>
          </a:solidFill>
          <a:ln w="190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522" name="Group 196">
            <a:extLst>
              <a:ext uri="{FF2B5EF4-FFF2-40B4-BE49-F238E27FC236}">
                <a16:creationId xmlns:a16="http://schemas.microsoft.com/office/drawing/2014/main" id="{F0105999-42E5-4859-8580-A1EA123815A9}"/>
              </a:ext>
            </a:extLst>
          </p:cNvPr>
          <p:cNvGrpSpPr>
            <a:grpSpLocks/>
          </p:cNvGrpSpPr>
          <p:nvPr/>
        </p:nvGrpSpPr>
        <p:grpSpPr bwMode="auto">
          <a:xfrm>
            <a:off x="6124576" y="2690814"/>
            <a:ext cx="169863" cy="498475"/>
            <a:chOff x="3104" y="1695"/>
            <a:chExt cx="107" cy="314"/>
          </a:xfrm>
        </p:grpSpPr>
        <p:sp>
          <p:nvSpPr>
            <p:cNvPr id="64846" name="Rectangle 197">
              <a:extLst>
                <a:ext uri="{FF2B5EF4-FFF2-40B4-BE49-F238E27FC236}">
                  <a16:creationId xmlns:a16="http://schemas.microsoft.com/office/drawing/2014/main" id="{0E1A5B95-4333-4E60-A6C3-505FC625CC81}"/>
                </a:ext>
              </a:extLst>
            </p:cNvPr>
            <p:cNvSpPr>
              <a:spLocks noChangeArrowheads="1"/>
            </p:cNvSpPr>
            <p:nvPr/>
          </p:nvSpPr>
          <p:spPr bwMode="auto">
            <a:xfrm>
              <a:off x="3145" y="1800"/>
              <a:ext cx="24" cy="2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47" name="Freeform 198">
              <a:extLst>
                <a:ext uri="{FF2B5EF4-FFF2-40B4-BE49-F238E27FC236}">
                  <a16:creationId xmlns:a16="http://schemas.microsoft.com/office/drawing/2014/main" id="{7B43607E-81BD-4F5A-B3C3-3B43AE7767B4}"/>
                </a:ext>
              </a:extLst>
            </p:cNvPr>
            <p:cNvSpPr>
              <a:spLocks/>
            </p:cNvSpPr>
            <p:nvPr/>
          </p:nvSpPr>
          <p:spPr bwMode="auto">
            <a:xfrm>
              <a:off x="3104" y="1695"/>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23" name="Group 199">
            <a:extLst>
              <a:ext uri="{FF2B5EF4-FFF2-40B4-BE49-F238E27FC236}">
                <a16:creationId xmlns:a16="http://schemas.microsoft.com/office/drawing/2014/main" id="{00BFA2A1-97F1-4292-B4D8-B9D48D6CCB99}"/>
              </a:ext>
            </a:extLst>
          </p:cNvPr>
          <p:cNvGrpSpPr>
            <a:grpSpLocks/>
          </p:cNvGrpSpPr>
          <p:nvPr/>
        </p:nvGrpSpPr>
        <p:grpSpPr bwMode="auto">
          <a:xfrm>
            <a:off x="5808663" y="2695576"/>
            <a:ext cx="169862" cy="473075"/>
            <a:chOff x="2905" y="1698"/>
            <a:chExt cx="107" cy="298"/>
          </a:xfrm>
        </p:grpSpPr>
        <p:sp>
          <p:nvSpPr>
            <p:cNvPr id="64844" name="Rectangle 200">
              <a:extLst>
                <a:ext uri="{FF2B5EF4-FFF2-40B4-BE49-F238E27FC236}">
                  <a16:creationId xmlns:a16="http://schemas.microsoft.com/office/drawing/2014/main" id="{04E59E37-7F51-4603-9270-E60BE5DA01DC}"/>
                </a:ext>
              </a:extLst>
            </p:cNvPr>
            <p:cNvSpPr>
              <a:spLocks noChangeArrowheads="1"/>
            </p:cNvSpPr>
            <p:nvPr/>
          </p:nvSpPr>
          <p:spPr bwMode="auto">
            <a:xfrm>
              <a:off x="2947" y="1698"/>
              <a:ext cx="24"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45" name="Freeform 201">
              <a:extLst>
                <a:ext uri="{FF2B5EF4-FFF2-40B4-BE49-F238E27FC236}">
                  <a16:creationId xmlns:a16="http://schemas.microsoft.com/office/drawing/2014/main" id="{0020E817-497D-478F-A711-671788901DEC}"/>
                </a:ext>
              </a:extLst>
            </p:cNvPr>
            <p:cNvSpPr>
              <a:spLocks/>
            </p:cNvSpPr>
            <p:nvPr/>
          </p:nvSpPr>
          <p:spPr bwMode="auto">
            <a:xfrm>
              <a:off x="2905" y="188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24" name="Group 202">
            <a:extLst>
              <a:ext uri="{FF2B5EF4-FFF2-40B4-BE49-F238E27FC236}">
                <a16:creationId xmlns:a16="http://schemas.microsoft.com/office/drawing/2014/main" id="{9AD40367-C1B8-4CBB-9340-4F303AD204EF}"/>
              </a:ext>
            </a:extLst>
          </p:cNvPr>
          <p:cNvGrpSpPr>
            <a:grpSpLocks/>
          </p:cNvGrpSpPr>
          <p:nvPr/>
        </p:nvGrpSpPr>
        <p:grpSpPr bwMode="auto">
          <a:xfrm>
            <a:off x="6238876" y="4152900"/>
            <a:ext cx="169863" cy="412750"/>
            <a:chOff x="2827" y="2616"/>
            <a:chExt cx="107" cy="260"/>
          </a:xfrm>
        </p:grpSpPr>
        <p:sp>
          <p:nvSpPr>
            <p:cNvPr id="64842" name="Rectangle 203">
              <a:extLst>
                <a:ext uri="{FF2B5EF4-FFF2-40B4-BE49-F238E27FC236}">
                  <a16:creationId xmlns:a16="http://schemas.microsoft.com/office/drawing/2014/main" id="{2A67281B-B71E-40F2-B2B5-42A8505D679F}"/>
                </a:ext>
              </a:extLst>
            </p:cNvPr>
            <p:cNvSpPr>
              <a:spLocks noChangeArrowheads="1"/>
            </p:cNvSpPr>
            <p:nvPr/>
          </p:nvSpPr>
          <p:spPr bwMode="auto">
            <a:xfrm>
              <a:off x="2868" y="2721"/>
              <a:ext cx="24" cy="1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43" name="Freeform 204">
              <a:extLst>
                <a:ext uri="{FF2B5EF4-FFF2-40B4-BE49-F238E27FC236}">
                  <a16:creationId xmlns:a16="http://schemas.microsoft.com/office/drawing/2014/main" id="{396471D4-5C93-439F-8985-0735AA1694C5}"/>
                </a:ext>
              </a:extLst>
            </p:cNvPr>
            <p:cNvSpPr>
              <a:spLocks/>
            </p:cNvSpPr>
            <p:nvPr/>
          </p:nvSpPr>
          <p:spPr bwMode="auto">
            <a:xfrm>
              <a:off x="2827" y="2616"/>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25" name="Group 205">
            <a:extLst>
              <a:ext uri="{FF2B5EF4-FFF2-40B4-BE49-F238E27FC236}">
                <a16:creationId xmlns:a16="http://schemas.microsoft.com/office/drawing/2014/main" id="{2D0D2310-4724-4B66-9356-5C7BDE3577C5}"/>
              </a:ext>
            </a:extLst>
          </p:cNvPr>
          <p:cNvGrpSpPr>
            <a:grpSpLocks/>
          </p:cNvGrpSpPr>
          <p:nvPr/>
        </p:nvGrpSpPr>
        <p:grpSpPr bwMode="auto">
          <a:xfrm>
            <a:off x="5776913" y="4175126"/>
            <a:ext cx="169862" cy="411163"/>
            <a:chOff x="2536" y="2630"/>
            <a:chExt cx="107" cy="259"/>
          </a:xfrm>
        </p:grpSpPr>
        <p:sp>
          <p:nvSpPr>
            <p:cNvPr id="64840" name="Rectangle 206">
              <a:extLst>
                <a:ext uri="{FF2B5EF4-FFF2-40B4-BE49-F238E27FC236}">
                  <a16:creationId xmlns:a16="http://schemas.microsoft.com/office/drawing/2014/main" id="{0B5BD88A-035D-4763-AC3D-966D2A18D228}"/>
                </a:ext>
              </a:extLst>
            </p:cNvPr>
            <p:cNvSpPr>
              <a:spLocks noChangeArrowheads="1"/>
            </p:cNvSpPr>
            <p:nvPr/>
          </p:nvSpPr>
          <p:spPr bwMode="auto">
            <a:xfrm>
              <a:off x="2578" y="2630"/>
              <a:ext cx="24" cy="154"/>
            </a:xfrm>
            <a:prstGeom prst="rect">
              <a:avLst/>
            </a:prstGeom>
            <a:solidFill>
              <a:srgbClr val="000000"/>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41" name="Freeform 207">
              <a:extLst>
                <a:ext uri="{FF2B5EF4-FFF2-40B4-BE49-F238E27FC236}">
                  <a16:creationId xmlns:a16="http://schemas.microsoft.com/office/drawing/2014/main" id="{57744044-7D3F-444B-85A5-26AA091AD1F7}"/>
                </a:ext>
              </a:extLst>
            </p:cNvPr>
            <p:cNvSpPr>
              <a:spLocks/>
            </p:cNvSpPr>
            <p:nvPr/>
          </p:nvSpPr>
          <p:spPr bwMode="auto">
            <a:xfrm>
              <a:off x="2536" y="2782"/>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w="127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26" name="Group 208">
            <a:extLst>
              <a:ext uri="{FF2B5EF4-FFF2-40B4-BE49-F238E27FC236}">
                <a16:creationId xmlns:a16="http://schemas.microsoft.com/office/drawing/2014/main" id="{61855B9D-5137-4C08-823F-EAD7B78E07E8}"/>
              </a:ext>
            </a:extLst>
          </p:cNvPr>
          <p:cNvGrpSpPr>
            <a:grpSpLocks/>
          </p:cNvGrpSpPr>
          <p:nvPr/>
        </p:nvGrpSpPr>
        <p:grpSpPr bwMode="auto">
          <a:xfrm>
            <a:off x="6278563" y="6054726"/>
            <a:ext cx="169862" cy="447675"/>
            <a:chOff x="2852" y="3814"/>
            <a:chExt cx="107" cy="282"/>
          </a:xfrm>
        </p:grpSpPr>
        <p:sp>
          <p:nvSpPr>
            <p:cNvPr id="64838" name="Rectangle 209">
              <a:extLst>
                <a:ext uri="{FF2B5EF4-FFF2-40B4-BE49-F238E27FC236}">
                  <a16:creationId xmlns:a16="http://schemas.microsoft.com/office/drawing/2014/main" id="{AE90EA12-B06D-44E0-850A-893FA6305656}"/>
                </a:ext>
              </a:extLst>
            </p:cNvPr>
            <p:cNvSpPr>
              <a:spLocks noChangeArrowheads="1"/>
            </p:cNvSpPr>
            <p:nvPr/>
          </p:nvSpPr>
          <p:spPr bwMode="auto">
            <a:xfrm>
              <a:off x="2893" y="3919"/>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39" name="Freeform 210">
              <a:extLst>
                <a:ext uri="{FF2B5EF4-FFF2-40B4-BE49-F238E27FC236}">
                  <a16:creationId xmlns:a16="http://schemas.microsoft.com/office/drawing/2014/main" id="{B5572D41-FB6E-43DD-B6A8-486392FD043D}"/>
                </a:ext>
              </a:extLst>
            </p:cNvPr>
            <p:cNvSpPr>
              <a:spLocks/>
            </p:cNvSpPr>
            <p:nvPr/>
          </p:nvSpPr>
          <p:spPr bwMode="auto">
            <a:xfrm>
              <a:off x="2852" y="3814"/>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27" name="Group 211">
            <a:extLst>
              <a:ext uri="{FF2B5EF4-FFF2-40B4-BE49-F238E27FC236}">
                <a16:creationId xmlns:a16="http://schemas.microsoft.com/office/drawing/2014/main" id="{1D9FFF19-9C14-47F3-AD46-EEF6B5F97E1B}"/>
              </a:ext>
            </a:extLst>
          </p:cNvPr>
          <p:cNvGrpSpPr>
            <a:grpSpLocks/>
          </p:cNvGrpSpPr>
          <p:nvPr/>
        </p:nvGrpSpPr>
        <p:grpSpPr bwMode="auto">
          <a:xfrm>
            <a:off x="5794376" y="6070601"/>
            <a:ext cx="169863" cy="385763"/>
            <a:chOff x="2547" y="3824"/>
            <a:chExt cx="107" cy="243"/>
          </a:xfrm>
        </p:grpSpPr>
        <p:sp>
          <p:nvSpPr>
            <p:cNvPr id="64836" name="Rectangle 212">
              <a:extLst>
                <a:ext uri="{FF2B5EF4-FFF2-40B4-BE49-F238E27FC236}">
                  <a16:creationId xmlns:a16="http://schemas.microsoft.com/office/drawing/2014/main" id="{6E5C61BD-A343-4825-9DFA-7276EA0FDC19}"/>
                </a:ext>
              </a:extLst>
            </p:cNvPr>
            <p:cNvSpPr>
              <a:spLocks noChangeArrowheads="1"/>
            </p:cNvSpPr>
            <p:nvPr/>
          </p:nvSpPr>
          <p:spPr bwMode="auto">
            <a:xfrm>
              <a:off x="2589" y="3824"/>
              <a:ext cx="24"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37" name="Freeform 213">
              <a:extLst>
                <a:ext uri="{FF2B5EF4-FFF2-40B4-BE49-F238E27FC236}">
                  <a16:creationId xmlns:a16="http://schemas.microsoft.com/office/drawing/2014/main" id="{54A1DF6F-01A5-4513-81CC-A0CA8A5E8491}"/>
                </a:ext>
              </a:extLst>
            </p:cNvPr>
            <p:cNvSpPr>
              <a:spLocks/>
            </p:cNvSpPr>
            <p:nvPr/>
          </p:nvSpPr>
          <p:spPr bwMode="auto">
            <a:xfrm>
              <a:off x="2547" y="3960"/>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28" name="Group 214">
            <a:extLst>
              <a:ext uri="{FF2B5EF4-FFF2-40B4-BE49-F238E27FC236}">
                <a16:creationId xmlns:a16="http://schemas.microsoft.com/office/drawing/2014/main" id="{301AB426-8A03-4D7E-AC20-BD03581018F1}"/>
              </a:ext>
            </a:extLst>
          </p:cNvPr>
          <p:cNvGrpSpPr>
            <a:grpSpLocks/>
          </p:cNvGrpSpPr>
          <p:nvPr/>
        </p:nvGrpSpPr>
        <p:grpSpPr bwMode="auto">
          <a:xfrm>
            <a:off x="6235701" y="1331914"/>
            <a:ext cx="169863" cy="542925"/>
            <a:chOff x="2968" y="839"/>
            <a:chExt cx="107" cy="342"/>
          </a:xfrm>
        </p:grpSpPr>
        <p:sp>
          <p:nvSpPr>
            <p:cNvPr id="64834" name="Freeform 215">
              <a:extLst>
                <a:ext uri="{FF2B5EF4-FFF2-40B4-BE49-F238E27FC236}">
                  <a16:creationId xmlns:a16="http://schemas.microsoft.com/office/drawing/2014/main" id="{F77BAD70-34B3-420A-9C08-F8BB743E2F1E}"/>
                </a:ext>
              </a:extLst>
            </p:cNvPr>
            <p:cNvSpPr>
              <a:spLocks/>
            </p:cNvSpPr>
            <p:nvPr/>
          </p:nvSpPr>
          <p:spPr bwMode="auto">
            <a:xfrm>
              <a:off x="3008" y="944"/>
              <a:ext cx="25" cy="237"/>
            </a:xfrm>
            <a:custGeom>
              <a:avLst/>
              <a:gdLst>
                <a:gd name="T0" fmla="*/ 0 w 25"/>
                <a:gd name="T1" fmla="*/ 237 h 237"/>
                <a:gd name="T2" fmla="*/ 24 w 25"/>
                <a:gd name="T3" fmla="*/ 237 h 237"/>
                <a:gd name="T4" fmla="*/ 25 w 25"/>
                <a:gd name="T5" fmla="*/ 0 h 237"/>
                <a:gd name="T6" fmla="*/ 1 w 25"/>
                <a:gd name="T7" fmla="*/ 0 h 237"/>
                <a:gd name="T8" fmla="*/ 0 w 25"/>
                <a:gd name="T9" fmla="*/ 237 h 237"/>
                <a:gd name="T10" fmla="*/ 0 60000 65536"/>
                <a:gd name="T11" fmla="*/ 0 60000 65536"/>
                <a:gd name="T12" fmla="*/ 0 60000 65536"/>
                <a:gd name="T13" fmla="*/ 0 60000 65536"/>
                <a:gd name="T14" fmla="*/ 0 60000 65536"/>
                <a:gd name="T15" fmla="*/ 0 w 25"/>
                <a:gd name="T16" fmla="*/ 0 h 237"/>
                <a:gd name="T17" fmla="*/ 25 w 25"/>
                <a:gd name="T18" fmla="*/ 237 h 237"/>
              </a:gdLst>
              <a:ahLst/>
              <a:cxnLst>
                <a:cxn ang="T10">
                  <a:pos x="T0" y="T1"/>
                </a:cxn>
                <a:cxn ang="T11">
                  <a:pos x="T2" y="T3"/>
                </a:cxn>
                <a:cxn ang="T12">
                  <a:pos x="T4" y="T5"/>
                </a:cxn>
                <a:cxn ang="T13">
                  <a:pos x="T6" y="T7"/>
                </a:cxn>
                <a:cxn ang="T14">
                  <a:pos x="T8" y="T9"/>
                </a:cxn>
              </a:cxnLst>
              <a:rect l="T15" t="T16" r="T17" b="T18"/>
              <a:pathLst>
                <a:path w="25" h="237">
                  <a:moveTo>
                    <a:pt x="0" y="237"/>
                  </a:moveTo>
                  <a:lnTo>
                    <a:pt x="24" y="237"/>
                  </a:lnTo>
                  <a:lnTo>
                    <a:pt x="25" y="0"/>
                  </a:lnTo>
                  <a:lnTo>
                    <a:pt x="1" y="0"/>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35" name="Freeform 216">
              <a:extLst>
                <a:ext uri="{FF2B5EF4-FFF2-40B4-BE49-F238E27FC236}">
                  <a16:creationId xmlns:a16="http://schemas.microsoft.com/office/drawing/2014/main" id="{047B7610-AED4-40B0-9072-0B0541A0A801}"/>
                </a:ext>
              </a:extLst>
            </p:cNvPr>
            <p:cNvSpPr>
              <a:spLocks/>
            </p:cNvSpPr>
            <p:nvPr/>
          </p:nvSpPr>
          <p:spPr bwMode="auto">
            <a:xfrm>
              <a:off x="2968" y="839"/>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29" name="Group 217">
            <a:extLst>
              <a:ext uri="{FF2B5EF4-FFF2-40B4-BE49-F238E27FC236}">
                <a16:creationId xmlns:a16="http://schemas.microsoft.com/office/drawing/2014/main" id="{4D878498-7021-4CAD-BF1E-7C2F587CD959}"/>
              </a:ext>
            </a:extLst>
          </p:cNvPr>
          <p:cNvGrpSpPr>
            <a:grpSpLocks/>
          </p:cNvGrpSpPr>
          <p:nvPr/>
        </p:nvGrpSpPr>
        <p:grpSpPr bwMode="auto">
          <a:xfrm>
            <a:off x="5884863" y="1343025"/>
            <a:ext cx="169862" cy="508000"/>
            <a:chOff x="2747" y="846"/>
            <a:chExt cx="107" cy="320"/>
          </a:xfrm>
        </p:grpSpPr>
        <p:sp>
          <p:nvSpPr>
            <p:cNvPr id="64832" name="Rectangle 218">
              <a:extLst>
                <a:ext uri="{FF2B5EF4-FFF2-40B4-BE49-F238E27FC236}">
                  <a16:creationId xmlns:a16="http://schemas.microsoft.com/office/drawing/2014/main" id="{1D990ED3-A1E2-4411-A089-6B4977766273}"/>
                </a:ext>
              </a:extLst>
            </p:cNvPr>
            <p:cNvSpPr>
              <a:spLocks noChangeArrowheads="1"/>
            </p:cNvSpPr>
            <p:nvPr/>
          </p:nvSpPr>
          <p:spPr bwMode="auto">
            <a:xfrm>
              <a:off x="2789" y="846"/>
              <a:ext cx="24"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33" name="Freeform 219">
              <a:extLst>
                <a:ext uri="{FF2B5EF4-FFF2-40B4-BE49-F238E27FC236}">
                  <a16:creationId xmlns:a16="http://schemas.microsoft.com/office/drawing/2014/main" id="{1A971F6B-11AA-4927-AAF5-D83A38E203B6}"/>
                </a:ext>
              </a:extLst>
            </p:cNvPr>
            <p:cNvSpPr>
              <a:spLocks/>
            </p:cNvSpPr>
            <p:nvPr/>
          </p:nvSpPr>
          <p:spPr bwMode="auto">
            <a:xfrm>
              <a:off x="2747" y="105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530" name="Rectangle 220">
            <a:extLst>
              <a:ext uri="{FF2B5EF4-FFF2-40B4-BE49-F238E27FC236}">
                <a16:creationId xmlns:a16="http://schemas.microsoft.com/office/drawing/2014/main" id="{BC6C8E39-9710-420C-A113-17F3B33A26DE}"/>
              </a:ext>
            </a:extLst>
          </p:cNvPr>
          <p:cNvSpPr>
            <a:spLocks noChangeArrowheads="1"/>
          </p:cNvSpPr>
          <p:nvPr/>
        </p:nvSpPr>
        <p:spPr bwMode="auto">
          <a:xfrm>
            <a:off x="4513264" y="3525838"/>
            <a:ext cx="2600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intersticiální tekutina</a:t>
            </a:r>
            <a:endParaRPr lang="cs-CZ" altLang="en-US" sz="2400">
              <a:latin typeface="Times New Roman" panose="02020603050405020304" pitchFamily="18" charset="0"/>
            </a:endParaRPr>
          </a:p>
        </p:txBody>
      </p:sp>
      <p:sp>
        <p:nvSpPr>
          <p:cNvPr id="64531" name="Rectangle 221">
            <a:extLst>
              <a:ext uri="{FF2B5EF4-FFF2-40B4-BE49-F238E27FC236}">
                <a16:creationId xmlns:a16="http://schemas.microsoft.com/office/drawing/2014/main" id="{503A33C4-D17D-4341-B8F5-ED376AF54402}"/>
              </a:ext>
            </a:extLst>
          </p:cNvPr>
          <p:cNvSpPr>
            <a:spLocks noChangeArrowheads="1"/>
          </p:cNvSpPr>
          <p:nvPr/>
        </p:nvSpPr>
        <p:spPr bwMode="auto">
          <a:xfrm>
            <a:off x="4164013" y="4991100"/>
            <a:ext cx="3454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intracelulární tekutina - ICT</a:t>
            </a:r>
            <a:endParaRPr lang="cs-CZ" altLang="en-US" sz="2400">
              <a:latin typeface="Times New Roman" panose="02020603050405020304" pitchFamily="18" charset="0"/>
            </a:endParaRPr>
          </a:p>
        </p:txBody>
      </p:sp>
      <p:sp>
        <p:nvSpPr>
          <p:cNvPr id="64532" name="Rectangle 222">
            <a:extLst>
              <a:ext uri="{FF2B5EF4-FFF2-40B4-BE49-F238E27FC236}">
                <a16:creationId xmlns:a16="http://schemas.microsoft.com/office/drawing/2014/main" id="{6348F06C-8C84-45D8-A111-43F96C5B8D0B}"/>
              </a:ext>
            </a:extLst>
          </p:cNvPr>
          <p:cNvSpPr>
            <a:spLocks noChangeArrowheads="1"/>
          </p:cNvSpPr>
          <p:nvPr/>
        </p:nvSpPr>
        <p:spPr bwMode="auto">
          <a:xfrm>
            <a:off x="4879976" y="6397625"/>
            <a:ext cx="1895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33" name="Rectangle 223">
            <a:extLst>
              <a:ext uri="{FF2B5EF4-FFF2-40B4-BE49-F238E27FC236}">
                <a16:creationId xmlns:a16="http://schemas.microsoft.com/office/drawing/2014/main" id="{A798FFF9-D3D0-40FB-B387-CE738021D82B}"/>
              </a:ext>
            </a:extLst>
          </p:cNvPr>
          <p:cNvSpPr>
            <a:spLocks noChangeArrowheads="1"/>
          </p:cNvSpPr>
          <p:nvPr/>
        </p:nvSpPr>
        <p:spPr bwMode="auto">
          <a:xfrm>
            <a:off x="5199064" y="6464300"/>
            <a:ext cx="177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b="1" i="1">
                <a:solidFill>
                  <a:srgbClr val="000000"/>
                </a:solidFill>
                <a:latin typeface="Times New Roman" panose="02020603050405020304" pitchFamily="18" charset="0"/>
              </a:rPr>
              <a:t>Metabolismus</a:t>
            </a:r>
            <a:endParaRPr lang="cs-CZ" altLang="en-US" sz="2400" b="1">
              <a:latin typeface="Times New Roman" panose="02020603050405020304" pitchFamily="18" charset="0"/>
            </a:endParaRPr>
          </a:p>
        </p:txBody>
      </p:sp>
      <p:sp>
        <p:nvSpPr>
          <p:cNvPr id="64534" name="Rectangle 224">
            <a:extLst>
              <a:ext uri="{FF2B5EF4-FFF2-40B4-BE49-F238E27FC236}">
                <a16:creationId xmlns:a16="http://schemas.microsoft.com/office/drawing/2014/main" id="{A1D0700E-4BD1-4571-8B80-C4E93D82E75A}"/>
              </a:ext>
            </a:extLst>
          </p:cNvPr>
          <p:cNvSpPr>
            <a:spLocks noChangeArrowheads="1"/>
          </p:cNvSpPr>
          <p:nvPr/>
        </p:nvSpPr>
        <p:spPr bwMode="auto">
          <a:xfrm>
            <a:off x="2976564" y="2533650"/>
            <a:ext cx="1385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35" name="Rectangle 225">
            <a:extLst>
              <a:ext uri="{FF2B5EF4-FFF2-40B4-BE49-F238E27FC236}">
                <a16:creationId xmlns:a16="http://schemas.microsoft.com/office/drawing/2014/main" id="{B0DCAB92-B58C-4698-9368-3D59FD2618AB}"/>
              </a:ext>
            </a:extLst>
          </p:cNvPr>
          <p:cNvSpPr>
            <a:spLocks noChangeArrowheads="1"/>
          </p:cNvSpPr>
          <p:nvPr/>
        </p:nvSpPr>
        <p:spPr bwMode="auto">
          <a:xfrm>
            <a:off x="12304713" y="2092326"/>
            <a:ext cx="246062" cy="1228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36" name="Text Box 226">
            <a:extLst>
              <a:ext uri="{FF2B5EF4-FFF2-40B4-BE49-F238E27FC236}">
                <a16:creationId xmlns:a16="http://schemas.microsoft.com/office/drawing/2014/main" id="{F3AC4EDF-AD18-442E-894F-88C1401C307D}"/>
              </a:ext>
            </a:extLst>
          </p:cNvPr>
          <p:cNvSpPr txBox="1">
            <a:spLocks noChangeArrowheads="1"/>
          </p:cNvSpPr>
          <p:nvPr/>
        </p:nvSpPr>
        <p:spPr bwMode="auto">
          <a:xfrm>
            <a:off x="3919538" y="-114300"/>
            <a:ext cx="417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Vnější prostředí organismu</a:t>
            </a:r>
          </a:p>
        </p:txBody>
      </p:sp>
      <p:sp>
        <p:nvSpPr>
          <p:cNvPr id="64537" name="Rectangle 227">
            <a:extLst>
              <a:ext uri="{FF2B5EF4-FFF2-40B4-BE49-F238E27FC236}">
                <a16:creationId xmlns:a16="http://schemas.microsoft.com/office/drawing/2014/main" id="{B120C628-F4FE-4BE0-9E71-A5A1AC906D2F}"/>
              </a:ext>
            </a:extLst>
          </p:cNvPr>
          <p:cNvSpPr>
            <a:spLocks noChangeArrowheads="1"/>
          </p:cNvSpPr>
          <p:nvPr/>
        </p:nvSpPr>
        <p:spPr bwMode="auto">
          <a:xfrm>
            <a:off x="5337175" y="1862138"/>
            <a:ext cx="1722438" cy="8255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38" name="Rectangle 228">
            <a:extLst>
              <a:ext uri="{FF2B5EF4-FFF2-40B4-BE49-F238E27FC236}">
                <a16:creationId xmlns:a16="http://schemas.microsoft.com/office/drawing/2014/main" id="{9C11A9A6-8576-47C5-A650-A3E3577F8E2F}"/>
              </a:ext>
            </a:extLst>
          </p:cNvPr>
          <p:cNvSpPr>
            <a:spLocks noChangeArrowheads="1"/>
          </p:cNvSpPr>
          <p:nvPr/>
        </p:nvSpPr>
        <p:spPr bwMode="auto">
          <a:xfrm>
            <a:off x="5645151" y="2063750"/>
            <a:ext cx="88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plazma</a:t>
            </a:r>
            <a:endParaRPr lang="cs-CZ" altLang="en-US" sz="2400">
              <a:latin typeface="Times New Roman" panose="02020603050405020304" pitchFamily="18" charset="0"/>
            </a:endParaRPr>
          </a:p>
        </p:txBody>
      </p:sp>
      <p:sp>
        <p:nvSpPr>
          <p:cNvPr id="64539" name="Rectangle 229">
            <a:extLst>
              <a:ext uri="{FF2B5EF4-FFF2-40B4-BE49-F238E27FC236}">
                <a16:creationId xmlns:a16="http://schemas.microsoft.com/office/drawing/2014/main" id="{2AFD55E8-CACC-4A17-99B8-C88410C084A6}"/>
              </a:ext>
            </a:extLst>
          </p:cNvPr>
          <p:cNvSpPr>
            <a:spLocks noChangeArrowheads="1"/>
          </p:cNvSpPr>
          <p:nvPr/>
        </p:nvSpPr>
        <p:spPr bwMode="auto">
          <a:xfrm>
            <a:off x="7261226" y="1944688"/>
            <a:ext cx="956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krvinky</a:t>
            </a:r>
            <a:endParaRPr lang="cs-CZ" altLang="en-US" sz="2400">
              <a:latin typeface="Times New Roman" panose="02020603050405020304" pitchFamily="18" charset="0"/>
            </a:endParaRPr>
          </a:p>
        </p:txBody>
      </p:sp>
      <p:sp>
        <p:nvSpPr>
          <p:cNvPr id="64540" name="Rectangle 230">
            <a:extLst>
              <a:ext uri="{FF2B5EF4-FFF2-40B4-BE49-F238E27FC236}">
                <a16:creationId xmlns:a16="http://schemas.microsoft.com/office/drawing/2014/main" id="{7589F668-530B-44DE-8D39-632675678732}"/>
              </a:ext>
            </a:extLst>
          </p:cNvPr>
          <p:cNvSpPr>
            <a:spLocks noChangeArrowheads="1"/>
          </p:cNvSpPr>
          <p:nvPr/>
        </p:nvSpPr>
        <p:spPr bwMode="auto">
          <a:xfrm>
            <a:off x="7261225" y="2305050"/>
            <a:ext cx="125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solidFill>
                  <a:srgbClr val="000000"/>
                </a:solidFill>
                <a:latin typeface="Times New Roman" panose="02020603050405020304" pitchFamily="18" charset="0"/>
              </a:rPr>
              <a:t>(součást ICT)</a:t>
            </a:r>
            <a:endParaRPr lang="cs-CZ" altLang="en-US" sz="2400">
              <a:latin typeface="Times New Roman" panose="02020603050405020304" pitchFamily="18" charset="0"/>
            </a:endParaRPr>
          </a:p>
        </p:txBody>
      </p:sp>
      <p:sp>
        <p:nvSpPr>
          <p:cNvPr id="64541" name="Rectangle 231">
            <a:extLst>
              <a:ext uri="{FF2B5EF4-FFF2-40B4-BE49-F238E27FC236}">
                <a16:creationId xmlns:a16="http://schemas.microsoft.com/office/drawing/2014/main" id="{56E667A7-8D37-43E8-9C1A-505B5D441C65}"/>
              </a:ext>
            </a:extLst>
          </p:cNvPr>
          <p:cNvSpPr>
            <a:spLocks noChangeArrowheads="1"/>
          </p:cNvSpPr>
          <p:nvPr/>
        </p:nvSpPr>
        <p:spPr bwMode="auto">
          <a:xfrm>
            <a:off x="5330825" y="1866900"/>
            <a:ext cx="3233738" cy="831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42" name="Line 232">
            <a:extLst>
              <a:ext uri="{FF2B5EF4-FFF2-40B4-BE49-F238E27FC236}">
                <a16:creationId xmlns:a16="http://schemas.microsoft.com/office/drawing/2014/main" id="{E304A375-C278-4367-95FC-A3C66C1379F8}"/>
              </a:ext>
            </a:extLst>
          </p:cNvPr>
          <p:cNvSpPr>
            <a:spLocks noChangeShapeType="1"/>
          </p:cNvSpPr>
          <p:nvPr/>
        </p:nvSpPr>
        <p:spPr bwMode="auto">
          <a:xfrm flipV="1">
            <a:off x="6907214" y="2413000"/>
            <a:ext cx="339725" cy="127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4543" name="Rectangle 233">
            <a:extLst>
              <a:ext uri="{FF2B5EF4-FFF2-40B4-BE49-F238E27FC236}">
                <a16:creationId xmlns:a16="http://schemas.microsoft.com/office/drawing/2014/main" id="{7B8033E4-1678-4644-B4C1-447069E5FD14}"/>
              </a:ext>
            </a:extLst>
          </p:cNvPr>
          <p:cNvSpPr>
            <a:spLocks noChangeArrowheads="1"/>
          </p:cNvSpPr>
          <p:nvPr/>
        </p:nvSpPr>
        <p:spPr bwMode="auto">
          <a:xfrm>
            <a:off x="6240463" y="27765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64544" name="Rectangle 234">
            <a:extLst>
              <a:ext uri="{FF2B5EF4-FFF2-40B4-BE49-F238E27FC236}">
                <a16:creationId xmlns:a16="http://schemas.microsoft.com/office/drawing/2014/main" id="{BD17011C-6A2A-4D16-8B26-CC3D651B4F28}"/>
              </a:ext>
            </a:extLst>
          </p:cNvPr>
          <p:cNvSpPr>
            <a:spLocks noChangeArrowheads="1"/>
          </p:cNvSpPr>
          <p:nvPr/>
        </p:nvSpPr>
        <p:spPr bwMode="auto">
          <a:xfrm>
            <a:off x="3000375" y="22050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Lymfa</a:t>
            </a:r>
            <a:endParaRPr lang="cs-CZ" altLang="en-US" sz="2400">
              <a:latin typeface="Times New Roman" panose="02020603050405020304" pitchFamily="18" charset="0"/>
            </a:endParaRPr>
          </a:p>
        </p:txBody>
      </p:sp>
      <p:sp>
        <p:nvSpPr>
          <p:cNvPr id="64545" name="Freeform 235">
            <a:extLst>
              <a:ext uri="{FF2B5EF4-FFF2-40B4-BE49-F238E27FC236}">
                <a16:creationId xmlns:a16="http://schemas.microsoft.com/office/drawing/2014/main" id="{56C1D217-225C-4B1E-ADA2-C4560434C6E1}"/>
              </a:ext>
            </a:extLst>
          </p:cNvPr>
          <p:cNvSpPr>
            <a:spLocks/>
          </p:cNvSpPr>
          <p:nvPr/>
        </p:nvSpPr>
        <p:spPr bwMode="auto">
          <a:xfrm>
            <a:off x="2757489" y="2432050"/>
            <a:ext cx="2541587" cy="1303338"/>
          </a:xfrm>
          <a:custGeom>
            <a:avLst/>
            <a:gdLst>
              <a:gd name="T0" fmla="*/ 2147483647 w 1601"/>
              <a:gd name="T1" fmla="*/ 2069050047 h 821"/>
              <a:gd name="T2" fmla="*/ 284776819 w 1601"/>
              <a:gd name="T3" fmla="*/ 587197449 h 821"/>
              <a:gd name="T4" fmla="*/ 2147483647 w 1601"/>
              <a:gd name="T5" fmla="*/ 60483780 h 821"/>
              <a:gd name="T6" fmla="*/ 0 60000 65536"/>
              <a:gd name="T7" fmla="*/ 0 60000 65536"/>
              <a:gd name="T8" fmla="*/ 0 60000 65536"/>
              <a:gd name="T9" fmla="*/ 0 w 1601"/>
              <a:gd name="T10" fmla="*/ 0 h 821"/>
              <a:gd name="T11" fmla="*/ 1601 w 1601"/>
              <a:gd name="T12" fmla="*/ 821 h 821"/>
            </a:gdLst>
            <a:ahLst/>
            <a:cxnLst>
              <a:cxn ang="T6">
                <a:pos x="T0" y="T1"/>
              </a:cxn>
              <a:cxn ang="T7">
                <a:pos x="T2" y="T3"/>
              </a:cxn>
              <a:cxn ang="T8">
                <a:pos x="T4" y="T5"/>
              </a:cxn>
            </a:cxnLst>
            <a:rect l="T9" t="T10" r="T11" b="T12"/>
            <a:pathLst>
              <a:path w="1601" h="821">
                <a:moveTo>
                  <a:pt x="925" y="821"/>
                </a:moveTo>
                <a:cubicBezTo>
                  <a:pt x="790" y="723"/>
                  <a:pt x="0" y="366"/>
                  <a:pt x="113" y="233"/>
                </a:cubicBezTo>
                <a:cubicBezTo>
                  <a:pt x="125" y="0"/>
                  <a:pt x="1291" y="68"/>
                  <a:pt x="1601" y="2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46" name="Line 236">
            <a:extLst>
              <a:ext uri="{FF2B5EF4-FFF2-40B4-BE49-F238E27FC236}">
                <a16:creationId xmlns:a16="http://schemas.microsoft.com/office/drawing/2014/main" id="{F3E169E8-8BFE-4672-A195-709CD9DB099E}"/>
              </a:ext>
            </a:extLst>
          </p:cNvPr>
          <p:cNvSpPr>
            <a:spLocks noChangeShapeType="1"/>
          </p:cNvSpPr>
          <p:nvPr/>
        </p:nvSpPr>
        <p:spPr bwMode="auto">
          <a:xfrm flipV="1">
            <a:off x="6964363" y="2293938"/>
            <a:ext cx="328612" cy="12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4547" name="Group 237">
            <a:extLst>
              <a:ext uri="{FF2B5EF4-FFF2-40B4-BE49-F238E27FC236}">
                <a16:creationId xmlns:a16="http://schemas.microsoft.com/office/drawing/2014/main" id="{C8A193AC-BC6A-4A20-8144-BC54595C3EF4}"/>
              </a:ext>
            </a:extLst>
          </p:cNvPr>
          <p:cNvGrpSpPr>
            <a:grpSpLocks/>
          </p:cNvGrpSpPr>
          <p:nvPr/>
        </p:nvGrpSpPr>
        <p:grpSpPr bwMode="auto">
          <a:xfrm>
            <a:off x="8886826" y="4138614"/>
            <a:ext cx="169863" cy="447675"/>
            <a:chOff x="4638" y="2607"/>
            <a:chExt cx="107" cy="282"/>
          </a:xfrm>
        </p:grpSpPr>
        <p:sp>
          <p:nvSpPr>
            <p:cNvPr id="64830" name="Rectangle 238">
              <a:extLst>
                <a:ext uri="{FF2B5EF4-FFF2-40B4-BE49-F238E27FC236}">
                  <a16:creationId xmlns:a16="http://schemas.microsoft.com/office/drawing/2014/main" id="{31E01D44-6761-43DC-89DC-D610D11704FB}"/>
                </a:ext>
              </a:extLst>
            </p:cNvPr>
            <p:cNvSpPr>
              <a:spLocks noChangeArrowheads="1"/>
            </p:cNvSpPr>
            <p:nvPr/>
          </p:nvSpPr>
          <p:spPr bwMode="auto">
            <a:xfrm>
              <a:off x="4679" y="2712"/>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31" name="Freeform 239">
              <a:extLst>
                <a:ext uri="{FF2B5EF4-FFF2-40B4-BE49-F238E27FC236}">
                  <a16:creationId xmlns:a16="http://schemas.microsoft.com/office/drawing/2014/main" id="{642B61B0-73B3-4347-9CE0-8115CEA56917}"/>
                </a:ext>
              </a:extLst>
            </p:cNvPr>
            <p:cNvSpPr>
              <a:spLocks/>
            </p:cNvSpPr>
            <p:nvPr/>
          </p:nvSpPr>
          <p:spPr bwMode="auto">
            <a:xfrm>
              <a:off x="4638" y="2607"/>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48" name="Group 240">
            <a:extLst>
              <a:ext uri="{FF2B5EF4-FFF2-40B4-BE49-F238E27FC236}">
                <a16:creationId xmlns:a16="http://schemas.microsoft.com/office/drawing/2014/main" id="{41D22734-2A7A-400C-8FFB-890EABF0A80D}"/>
              </a:ext>
            </a:extLst>
          </p:cNvPr>
          <p:cNvGrpSpPr>
            <a:grpSpLocks/>
          </p:cNvGrpSpPr>
          <p:nvPr/>
        </p:nvGrpSpPr>
        <p:grpSpPr bwMode="auto">
          <a:xfrm>
            <a:off x="8432801" y="4159250"/>
            <a:ext cx="169863" cy="420688"/>
            <a:chOff x="4352" y="2620"/>
            <a:chExt cx="107" cy="265"/>
          </a:xfrm>
        </p:grpSpPr>
        <p:sp>
          <p:nvSpPr>
            <p:cNvPr id="64828" name="Rectangle 241">
              <a:extLst>
                <a:ext uri="{FF2B5EF4-FFF2-40B4-BE49-F238E27FC236}">
                  <a16:creationId xmlns:a16="http://schemas.microsoft.com/office/drawing/2014/main" id="{1BFD69D1-6C40-4F6C-9453-1C4826E23336}"/>
                </a:ext>
              </a:extLst>
            </p:cNvPr>
            <p:cNvSpPr>
              <a:spLocks noChangeArrowheads="1"/>
            </p:cNvSpPr>
            <p:nvPr/>
          </p:nvSpPr>
          <p:spPr bwMode="auto">
            <a:xfrm>
              <a:off x="4394" y="2620"/>
              <a:ext cx="24" cy="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29" name="Freeform 242">
              <a:extLst>
                <a:ext uri="{FF2B5EF4-FFF2-40B4-BE49-F238E27FC236}">
                  <a16:creationId xmlns:a16="http://schemas.microsoft.com/office/drawing/2014/main" id="{76DAC5FA-8768-4F4E-A4E9-0C5B726BAE11}"/>
                </a:ext>
              </a:extLst>
            </p:cNvPr>
            <p:cNvSpPr>
              <a:spLocks/>
            </p:cNvSpPr>
            <p:nvPr/>
          </p:nvSpPr>
          <p:spPr bwMode="auto">
            <a:xfrm>
              <a:off x="4352" y="2778"/>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549" name="Rectangle 243">
            <a:extLst>
              <a:ext uri="{FF2B5EF4-FFF2-40B4-BE49-F238E27FC236}">
                <a16:creationId xmlns:a16="http://schemas.microsoft.com/office/drawing/2014/main" id="{67F6DF1F-6234-4571-A9FE-F3CE166D462F}"/>
              </a:ext>
            </a:extLst>
          </p:cNvPr>
          <p:cNvSpPr>
            <a:spLocks noChangeArrowheads="1"/>
          </p:cNvSpPr>
          <p:nvPr/>
        </p:nvSpPr>
        <p:spPr bwMode="auto">
          <a:xfrm>
            <a:off x="7824788" y="3200400"/>
            <a:ext cx="2798762" cy="960438"/>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50" name="Rectangle 244">
            <a:extLst>
              <a:ext uri="{FF2B5EF4-FFF2-40B4-BE49-F238E27FC236}">
                <a16:creationId xmlns:a16="http://schemas.microsoft.com/office/drawing/2014/main" id="{DD9374E1-2ADD-471C-B8BF-C678E4B7E338}"/>
              </a:ext>
            </a:extLst>
          </p:cNvPr>
          <p:cNvSpPr>
            <a:spLocks noChangeArrowheads="1"/>
          </p:cNvSpPr>
          <p:nvPr/>
        </p:nvSpPr>
        <p:spPr bwMode="auto">
          <a:xfrm>
            <a:off x="7866064" y="3529013"/>
            <a:ext cx="1671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transcelulární</a:t>
            </a:r>
            <a:endParaRPr lang="cs-CZ" altLang="en-US" sz="2400">
              <a:latin typeface="Times New Roman" panose="02020603050405020304" pitchFamily="18" charset="0"/>
            </a:endParaRPr>
          </a:p>
        </p:txBody>
      </p:sp>
      <p:sp>
        <p:nvSpPr>
          <p:cNvPr id="64551" name="Rectangle 245">
            <a:extLst>
              <a:ext uri="{FF2B5EF4-FFF2-40B4-BE49-F238E27FC236}">
                <a16:creationId xmlns:a16="http://schemas.microsoft.com/office/drawing/2014/main" id="{4A38A880-9723-4702-8C6B-ECF64F156598}"/>
              </a:ext>
            </a:extLst>
          </p:cNvPr>
          <p:cNvSpPr>
            <a:spLocks noChangeArrowheads="1"/>
          </p:cNvSpPr>
          <p:nvPr/>
        </p:nvSpPr>
        <p:spPr bwMode="auto">
          <a:xfrm>
            <a:off x="9521826" y="3529013"/>
            <a:ext cx="1065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 tekutina</a:t>
            </a:r>
            <a:endParaRPr lang="cs-CZ" altLang="en-US" sz="2400">
              <a:latin typeface="Times New Roman" panose="02020603050405020304" pitchFamily="18" charset="0"/>
            </a:endParaRPr>
          </a:p>
        </p:txBody>
      </p:sp>
      <p:sp>
        <p:nvSpPr>
          <p:cNvPr id="64552" name="Line 246">
            <a:extLst>
              <a:ext uri="{FF2B5EF4-FFF2-40B4-BE49-F238E27FC236}">
                <a16:creationId xmlns:a16="http://schemas.microsoft.com/office/drawing/2014/main" id="{49B3A403-E56B-4950-A8BF-915DA2D8EE11}"/>
              </a:ext>
            </a:extLst>
          </p:cNvPr>
          <p:cNvSpPr>
            <a:spLocks noChangeShapeType="1"/>
          </p:cNvSpPr>
          <p:nvPr/>
        </p:nvSpPr>
        <p:spPr bwMode="auto">
          <a:xfrm flipV="1">
            <a:off x="6888163" y="2997200"/>
            <a:ext cx="647700"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53" name="Line 247">
            <a:extLst>
              <a:ext uri="{FF2B5EF4-FFF2-40B4-BE49-F238E27FC236}">
                <a16:creationId xmlns:a16="http://schemas.microsoft.com/office/drawing/2014/main" id="{2C00F672-2483-49D1-9254-DDE38373750F}"/>
              </a:ext>
            </a:extLst>
          </p:cNvPr>
          <p:cNvSpPr>
            <a:spLocks noChangeShapeType="1"/>
          </p:cNvSpPr>
          <p:nvPr/>
        </p:nvSpPr>
        <p:spPr bwMode="auto">
          <a:xfrm>
            <a:off x="6672264" y="2563813"/>
            <a:ext cx="790575" cy="3603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54" name="Rectangle 248">
            <a:extLst>
              <a:ext uri="{FF2B5EF4-FFF2-40B4-BE49-F238E27FC236}">
                <a16:creationId xmlns:a16="http://schemas.microsoft.com/office/drawing/2014/main" id="{2C66F277-8525-4AAD-8CD0-3210601899E3}"/>
              </a:ext>
            </a:extLst>
          </p:cNvPr>
          <p:cNvSpPr>
            <a:spLocks noChangeArrowheads="1"/>
          </p:cNvSpPr>
          <p:nvPr/>
        </p:nvSpPr>
        <p:spPr bwMode="auto">
          <a:xfrm>
            <a:off x="7464426" y="2684463"/>
            <a:ext cx="296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solidFill>
                  <a:srgbClr val="000000"/>
                </a:solidFill>
                <a:latin typeface="Times New Roman" panose="02020603050405020304" pitchFamily="18" charset="0"/>
              </a:rPr>
              <a:t>Extracelulární tekutina</a:t>
            </a:r>
          </a:p>
        </p:txBody>
      </p:sp>
      <p:grpSp>
        <p:nvGrpSpPr>
          <p:cNvPr id="64555" name="Group 249">
            <a:extLst>
              <a:ext uri="{FF2B5EF4-FFF2-40B4-BE49-F238E27FC236}">
                <a16:creationId xmlns:a16="http://schemas.microsoft.com/office/drawing/2014/main" id="{4A6D2784-C2EC-4C88-8992-DC6B79718039}"/>
              </a:ext>
            </a:extLst>
          </p:cNvPr>
          <p:cNvGrpSpPr>
            <a:grpSpLocks/>
          </p:cNvGrpSpPr>
          <p:nvPr/>
        </p:nvGrpSpPr>
        <p:grpSpPr bwMode="auto">
          <a:xfrm>
            <a:off x="5476875" y="477839"/>
            <a:ext cx="1333500" cy="993775"/>
            <a:chOff x="2512" y="300"/>
            <a:chExt cx="840" cy="626"/>
          </a:xfrm>
        </p:grpSpPr>
        <p:grpSp>
          <p:nvGrpSpPr>
            <p:cNvPr id="64635" name="Group 250">
              <a:extLst>
                <a:ext uri="{FF2B5EF4-FFF2-40B4-BE49-F238E27FC236}">
                  <a16:creationId xmlns:a16="http://schemas.microsoft.com/office/drawing/2014/main" id="{CBAE4578-9D76-4737-B1AE-8576A0229067}"/>
                </a:ext>
              </a:extLst>
            </p:cNvPr>
            <p:cNvGrpSpPr>
              <a:grpSpLocks/>
            </p:cNvGrpSpPr>
            <p:nvPr/>
          </p:nvGrpSpPr>
          <p:grpSpPr bwMode="auto">
            <a:xfrm>
              <a:off x="2512" y="300"/>
              <a:ext cx="840" cy="626"/>
              <a:chOff x="2512" y="300"/>
              <a:chExt cx="840" cy="626"/>
            </a:xfrm>
          </p:grpSpPr>
          <p:grpSp>
            <p:nvGrpSpPr>
              <p:cNvPr id="64776" name="Group 251">
                <a:extLst>
                  <a:ext uri="{FF2B5EF4-FFF2-40B4-BE49-F238E27FC236}">
                    <a16:creationId xmlns:a16="http://schemas.microsoft.com/office/drawing/2014/main" id="{904C2440-9344-42D4-BF72-04EACD6D09E9}"/>
                  </a:ext>
                </a:extLst>
              </p:cNvPr>
              <p:cNvGrpSpPr>
                <a:grpSpLocks/>
              </p:cNvGrpSpPr>
              <p:nvPr/>
            </p:nvGrpSpPr>
            <p:grpSpPr bwMode="auto">
              <a:xfrm>
                <a:off x="2512" y="300"/>
                <a:ext cx="840" cy="626"/>
                <a:chOff x="2512" y="300"/>
                <a:chExt cx="840" cy="626"/>
              </a:xfrm>
            </p:grpSpPr>
            <p:grpSp>
              <p:nvGrpSpPr>
                <p:cNvPr id="64814" name="Group 252">
                  <a:extLst>
                    <a:ext uri="{FF2B5EF4-FFF2-40B4-BE49-F238E27FC236}">
                      <a16:creationId xmlns:a16="http://schemas.microsoft.com/office/drawing/2014/main" id="{69024B9E-12D2-403A-B4F4-B64CF86FB8A1}"/>
                    </a:ext>
                  </a:extLst>
                </p:cNvPr>
                <p:cNvGrpSpPr>
                  <a:grpSpLocks/>
                </p:cNvGrpSpPr>
                <p:nvPr/>
              </p:nvGrpSpPr>
              <p:grpSpPr bwMode="auto">
                <a:xfrm>
                  <a:off x="2512" y="302"/>
                  <a:ext cx="383" cy="624"/>
                  <a:chOff x="2512" y="302"/>
                  <a:chExt cx="383" cy="624"/>
                </a:xfrm>
              </p:grpSpPr>
              <p:grpSp>
                <p:nvGrpSpPr>
                  <p:cNvPr id="64822" name="Group 253">
                    <a:extLst>
                      <a:ext uri="{FF2B5EF4-FFF2-40B4-BE49-F238E27FC236}">
                        <a16:creationId xmlns:a16="http://schemas.microsoft.com/office/drawing/2014/main" id="{A3040D2F-BDA3-44DF-B88A-180121A2C4C8}"/>
                      </a:ext>
                    </a:extLst>
                  </p:cNvPr>
                  <p:cNvGrpSpPr>
                    <a:grpSpLocks/>
                  </p:cNvGrpSpPr>
                  <p:nvPr/>
                </p:nvGrpSpPr>
                <p:grpSpPr bwMode="auto">
                  <a:xfrm>
                    <a:off x="2512" y="302"/>
                    <a:ext cx="383" cy="624"/>
                    <a:chOff x="2512" y="302"/>
                    <a:chExt cx="383" cy="624"/>
                  </a:xfrm>
                </p:grpSpPr>
                <p:sp>
                  <p:nvSpPr>
                    <p:cNvPr id="64824" name="Freeform 254">
                      <a:extLst>
                        <a:ext uri="{FF2B5EF4-FFF2-40B4-BE49-F238E27FC236}">
                          <a16:creationId xmlns:a16="http://schemas.microsoft.com/office/drawing/2014/main" id="{1F487549-264E-4DAC-8649-1895E91CBE14}"/>
                        </a:ext>
                      </a:extLst>
                    </p:cNvPr>
                    <p:cNvSpPr>
                      <a:spLocks/>
                    </p:cNvSpPr>
                    <p:nvPr/>
                  </p:nvSpPr>
                  <p:spPr bwMode="auto">
                    <a:xfrm>
                      <a:off x="2512" y="302"/>
                      <a:ext cx="383" cy="623"/>
                    </a:xfrm>
                    <a:custGeom>
                      <a:avLst/>
                      <a:gdLst>
                        <a:gd name="T0" fmla="*/ 78 w 1532"/>
                        <a:gd name="T1" fmla="*/ 5 h 2491"/>
                        <a:gd name="T2" fmla="*/ 72 w 1532"/>
                        <a:gd name="T3" fmla="*/ 2 h 2491"/>
                        <a:gd name="T4" fmla="*/ 63 w 1532"/>
                        <a:gd name="T5" fmla="*/ 0 h 2491"/>
                        <a:gd name="T6" fmla="*/ 56 w 1532"/>
                        <a:gd name="T7" fmla="*/ 1 h 2491"/>
                        <a:gd name="T8" fmla="*/ 49 w 1532"/>
                        <a:gd name="T9" fmla="*/ 5 h 2491"/>
                        <a:gd name="T10" fmla="*/ 40 w 1532"/>
                        <a:gd name="T11" fmla="*/ 14 h 2491"/>
                        <a:gd name="T12" fmla="*/ 30 w 1532"/>
                        <a:gd name="T13" fmla="*/ 26 h 2491"/>
                        <a:gd name="T14" fmla="*/ 22 w 1532"/>
                        <a:gd name="T15" fmla="*/ 41 h 2491"/>
                        <a:gd name="T16" fmla="*/ 17 w 1532"/>
                        <a:gd name="T17" fmla="*/ 53 h 2491"/>
                        <a:gd name="T18" fmla="*/ 13 w 1532"/>
                        <a:gd name="T19" fmla="*/ 65 h 2491"/>
                        <a:gd name="T20" fmla="*/ 8 w 1532"/>
                        <a:gd name="T21" fmla="*/ 81 h 2491"/>
                        <a:gd name="T22" fmla="*/ 3 w 1532"/>
                        <a:gd name="T23" fmla="*/ 93 h 2491"/>
                        <a:gd name="T24" fmla="*/ 1 w 1532"/>
                        <a:gd name="T25" fmla="*/ 105 h 2491"/>
                        <a:gd name="T26" fmla="*/ 0 w 1532"/>
                        <a:gd name="T27" fmla="*/ 119 h 2491"/>
                        <a:gd name="T28" fmla="*/ 3 w 1532"/>
                        <a:gd name="T29" fmla="*/ 145 h 2491"/>
                        <a:gd name="T30" fmla="*/ 5 w 1532"/>
                        <a:gd name="T31" fmla="*/ 150 h 2491"/>
                        <a:gd name="T32" fmla="*/ 7 w 1532"/>
                        <a:gd name="T33" fmla="*/ 153 h 2491"/>
                        <a:gd name="T34" fmla="*/ 12 w 1532"/>
                        <a:gd name="T35" fmla="*/ 155 h 2491"/>
                        <a:gd name="T36" fmla="*/ 17 w 1532"/>
                        <a:gd name="T37" fmla="*/ 156 h 2491"/>
                        <a:gd name="T38" fmla="*/ 24 w 1532"/>
                        <a:gd name="T39" fmla="*/ 154 h 2491"/>
                        <a:gd name="T40" fmla="*/ 42 w 1532"/>
                        <a:gd name="T41" fmla="*/ 149 h 2491"/>
                        <a:gd name="T42" fmla="*/ 49 w 1532"/>
                        <a:gd name="T43" fmla="*/ 150 h 2491"/>
                        <a:gd name="T44" fmla="*/ 59 w 1532"/>
                        <a:gd name="T45" fmla="*/ 148 h 2491"/>
                        <a:gd name="T46" fmla="*/ 75 w 1532"/>
                        <a:gd name="T47" fmla="*/ 144 h 2491"/>
                        <a:gd name="T48" fmla="*/ 83 w 1532"/>
                        <a:gd name="T49" fmla="*/ 141 h 2491"/>
                        <a:gd name="T50" fmla="*/ 88 w 1532"/>
                        <a:gd name="T51" fmla="*/ 137 h 2491"/>
                        <a:gd name="T52" fmla="*/ 91 w 1532"/>
                        <a:gd name="T53" fmla="*/ 130 h 2491"/>
                        <a:gd name="T54" fmla="*/ 93 w 1532"/>
                        <a:gd name="T55" fmla="*/ 121 h 2491"/>
                        <a:gd name="T56" fmla="*/ 95 w 1532"/>
                        <a:gd name="T57" fmla="*/ 112 h 2491"/>
                        <a:gd name="T58" fmla="*/ 96 w 1532"/>
                        <a:gd name="T59" fmla="*/ 100 h 2491"/>
                        <a:gd name="T60" fmla="*/ 93 w 1532"/>
                        <a:gd name="T61" fmla="*/ 84 h 2491"/>
                        <a:gd name="T62" fmla="*/ 90 w 1532"/>
                        <a:gd name="T63" fmla="*/ 63 h 2491"/>
                        <a:gd name="T64" fmla="*/ 87 w 1532"/>
                        <a:gd name="T65" fmla="*/ 56 h 2491"/>
                        <a:gd name="T66" fmla="*/ 84 w 1532"/>
                        <a:gd name="T67" fmla="*/ 50 h 2491"/>
                        <a:gd name="T68" fmla="*/ 85 w 1532"/>
                        <a:gd name="T69" fmla="*/ 38 h 2491"/>
                        <a:gd name="T70" fmla="*/ 85 w 1532"/>
                        <a:gd name="T71" fmla="*/ 30 h 2491"/>
                        <a:gd name="T72" fmla="*/ 83 w 1532"/>
                        <a:gd name="T73" fmla="*/ 17 h 2491"/>
                        <a:gd name="T74" fmla="*/ 80 w 1532"/>
                        <a:gd name="T75" fmla="*/ 8 h 24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2"/>
                        <a:gd name="T115" fmla="*/ 0 h 2491"/>
                        <a:gd name="T116" fmla="*/ 1532 w 1532"/>
                        <a:gd name="T117" fmla="*/ 2491 h 24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2" h="2491">
                          <a:moveTo>
                            <a:pt x="1278" y="127"/>
                          </a:moveTo>
                          <a:lnTo>
                            <a:pt x="1247" y="85"/>
                          </a:lnTo>
                          <a:lnTo>
                            <a:pt x="1197" y="48"/>
                          </a:lnTo>
                          <a:lnTo>
                            <a:pt x="1143" y="25"/>
                          </a:lnTo>
                          <a:lnTo>
                            <a:pt x="1090" y="9"/>
                          </a:lnTo>
                          <a:lnTo>
                            <a:pt x="1017" y="0"/>
                          </a:lnTo>
                          <a:lnTo>
                            <a:pt x="960" y="7"/>
                          </a:lnTo>
                          <a:lnTo>
                            <a:pt x="897" y="21"/>
                          </a:lnTo>
                          <a:lnTo>
                            <a:pt x="833" y="45"/>
                          </a:lnTo>
                          <a:lnTo>
                            <a:pt x="785" y="75"/>
                          </a:lnTo>
                          <a:lnTo>
                            <a:pt x="733" y="121"/>
                          </a:lnTo>
                          <a:lnTo>
                            <a:pt x="641" y="220"/>
                          </a:lnTo>
                          <a:lnTo>
                            <a:pt x="563" y="312"/>
                          </a:lnTo>
                          <a:lnTo>
                            <a:pt x="487" y="419"/>
                          </a:lnTo>
                          <a:lnTo>
                            <a:pt x="413" y="540"/>
                          </a:lnTo>
                          <a:lnTo>
                            <a:pt x="356" y="652"/>
                          </a:lnTo>
                          <a:lnTo>
                            <a:pt x="308" y="758"/>
                          </a:lnTo>
                          <a:lnTo>
                            <a:pt x="273" y="852"/>
                          </a:lnTo>
                          <a:lnTo>
                            <a:pt x="247" y="946"/>
                          </a:lnTo>
                          <a:lnTo>
                            <a:pt x="216" y="1043"/>
                          </a:lnTo>
                          <a:lnTo>
                            <a:pt x="184" y="1132"/>
                          </a:lnTo>
                          <a:lnTo>
                            <a:pt x="131" y="1286"/>
                          </a:lnTo>
                          <a:lnTo>
                            <a:pt x="74" y="1414"/>
                          </a:lnTo>
                          <a:lnTo>
                            <a:pt x="45" y="1485"/>
                          </a:lnTo>
                          <a:lnTo>
                            <a:pt x="25" y="1572"/>
                          </a:lnTo>
                          <a:lnTo>
                            <a:pt x="10" y="1677"/>
                          </a:lnTo>
                          <a:lnTo>
                            <a:pt x="0" y="1792"/>
                          </a:lnTo>
                          <a:lnTo>
                            <a:pt x="2" y="1902"/>
                          </a:lnTo>
                          <a:lnTo>
                            <a:pt x="24" y="2166"/>
                          </a:lnTo>
                          <a:lnTo>
                            <a:pt x="45" y="2322"/>
                          </a:lnTo>
                          <a:lnTo>
                            <a:pt x="56" y="2363"/>
                          </a:lnTo>
                          <a:lnTo>
                            <a:pt x="74" y="2400"/>
                          </a:lnTo>
                          <a:lnTo>
                            <a:pt x="96" y="2430"/>
                          </a:lnTo>
                          <a:lnTo>
                            <a:pt x="120" y="2451"/>
                          </a:lnTo>
                          <a:lnTo>
                            <a:pt x="146" y="2469"/>
                          </a:lnTo>
                          <a:lnTo>
                            <a:pt x="184" y="2481"/>
                          </a:lnTo>
                          <a:lnTo>
                            <a:pt x="228" y="2488"/>
                          </a:lnTo>
                          <a:lnTo>
                            <a:pt x="274" y="2491"/>
                          </a:lnTo>
                          <a:lnTo>
                            <a:pt x="333" y="2484"/>
                          </a:lnTo>
                          <a:lnTo>
                            <a:pt x="393" y="2469"/>
                          </a:lnTo>
                          <a:lnTo>
                            <a:pt x="520" y="2429"/>
                          </a:lnTo>
                          <a:lnTo>
                            <a:pt x="670" y="2379"/>
                          </a:lnTo>
                          <a:lnTo>
                            <a:pt x="741" y="2393"/>
                          </a:lnTo>
                          <a:lnTo>
                            <a:pt x="786" y="2399"/>
                          </a:lnTo>
                          <a:lnTo>
                            <a:pt x="840" y="2393"/>
                          </a:lnTo>
                          <a:lnTo>
                            <a:pt x="947" y="2372"/>
                          </a:lnTo>
                          <a:lnTo>
                            <a:pt x="1081" y="2337"/>
                          </a:lnTo>
                          <a:lnTo>
                            <a:pt x="1202" y="2301"/>
                          </a:lnTo>
                          <a:lnTo>
                            <a:pt x="1281" y="2273"/>
                          </a:lnTo>
                          <a:lnTo>
                            <a:pt x="1326" y="2253"/>
                          </a:lnTo>
                          <a:lnTo>
                            <a:pt x="1368" y="2226"/>
                          </a:lnTo>
                          <a:lnTo>
                            <a:pt x="1403" y="2185"/>
                          </a:lnTo>
                          <a:lnTo>
                            <a:pt x="1429" y="2138"/>
                          </a:lnTo>
                          <a:lnTo>
                            <a:pt x="1452" y="2082"/>
                          </a:lnTo>
                          <a:lnTo>
                            <a:pt x="1472" y="2024"/>
                          </a:lnTo>
                          <a:lnTo>
                            <a:pt x="1493" y="1931"/>
                          </a:lnTo>
                          <a:lnTo>
                            <a:pt x="1505" y="1858"/>
                          </a:lnTo>
                          <a:lnTo>
                            <a:pt x="1515" y="1784"/>
                          </a:lnTo>
                          <a:lnTo>
                            <a:pt x="1529" y="1669"/>
                          </a:lnTo>
                          <a:lnTo>
                            <a:pt x="1532" y="1593"/>
                          </a:lnTo>
                          <a:lnTo>
                            <a:pt x="1522" y="1491"/>
                          </a:lnTo>
                          <a:lnTo>
                            <a:pt x="1493" y="1343"/>
                          </a:lnTo>
                          <a:lnTo>
                            <a:pt x="1465" y="1150"/>
                          </a:lnTo>
                          <a:lnTo>
                            <a:pt x="1434" y="1010"/>
                          </a:lnTo>
                          <a:lnTo>
                            <a:pt x="1411" y="952"/>
                          </a:lnTo>
                          <a:lnTo>
                            <a:pt x="1385" y="899"/>
                          </a:lnTo>
                          <a:lnTo>
                            <a:pt x="1364" y="845"/>
                          </a:lnTo>
                          <a:lnTo>
                            <a:pt x="1349" y="802"/>
                          </a:lnTo>
                          <a:lnTo>
                            <a:pt x="1338" y="723"/>
                          </a:lnTo>
                          <a:lnTo>
                            <a:pt x="1359" y="612"/>
                          </a:lnTo>
                          <a:lnTo>
                            <a:pt x="1363" y="543"/>
                          </a:lnTo>
                          <a:lnTo>
                            <a:pt x="1357" y="474"/>
                          </a:lnTo>
                          <a:lnTo>
                            <a:pt x="1346" y="386"/>
                          </a:lnTo>
                          <a:lnTo>
                            <a:pt x="1326" y="269"/>
                          </a:lnTo>
                          <a:lnTo>
                            <a:pt x="1304" y="185"/>
                          </a:lnTo>
                          <a:lnTo>
                            <a:pt x="1278" y="12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825" name="Group 255">
                      <a:extLst>
                        <a:ext uri="{FF2B5EF4-FFF2-40B4-BE49-F238E27FC236}">
                          <a16:creationId xmlns:a16="http://schemas.microsoft.com/office/drawing/2014/main" id="{17E7C5BD-7C49-481B-B896-23DF5CC215D6}"/>
                        </a:ext>
                      </a:extLst>
                    </p:cNvPr>
                    <p:cNvGrpSpPr>
                      <a:grpSpLocks/>
                    </p:cNvGrpSpPr>
                    <p:nvPr/>
                  </p:nvGrpSpPr>
                  <p:grpSpPr bwMode="auto">
                    <a:xfrm>
                      <a:off x="2512" y="612"/>
                      <a:ext cx="383" cy="314"/>
                      <a:chOff x="2512" y="612"/>
                      <a:chExt cx="383" cy="314"/>
                    </a:xfrm>
                  </p:grpSpPr>
                  <p:sp>
                    <p:nvSpPr>
                      <p:cNvPr id="64826" name="Freeform 256">
                        <a:extLst>
                          <a:ext uri="{FF2B5EF4-FFF2-40B4-BE49-F238E27FC236}">
                            <a16:creationId xmlns:a16="http://schemas.microsoft.com/office/drawing/2014/main" id="{7BD5C0CE-30A5-4505-9D97-141F7B7A437A}"/>
                          </a:ext>
                        </a:extLst>
                      </p:cNvPr>
                      <p:cNvSpPr>
                        <a:spLocks/>
                      </p:cNvSpPr>
                      <p:nvPr/>
                    </p:nvSpPr>
                    <p:spPr bwMode="auto">
                      <a:xfrm>
                        <a:off x="2512" y="612"/>
                        <a:ext cx="383" cy="314"/>
                      </a:xfrm>
                      <a:custGeom>
                        <a:avLst/>
                        <a:gdLst>
                          <a:gd name="T0" fmla="*/ 9 w 1532"/>
                          <a:gd name="T1" fmla="*/ 0 h 1254"/>
                          <a:gd name="T2" fmla="*/ 8 w 1532"/>
                          <a:gd name="T3" fmla="*/ 3 h 1254"/>
                          <a:gd name="T4" fmla="*/ 5 w 1532"/>
                          <a:gd name="T5" fmla="*/ 11 h 1254"/>
                          <a:gd name="T6" fmla="*/ 3 w 1532"/>
                          <a:gd name="T7" fmla="*/ 16 h 1254"/>
                          <a:gd name="T8" fmla="*/ 1 w 1532"/>
                          <a:gd name="T9" fmla="*/ 21 h 1254"/>
                          <a:gd name="T10" fmla="*/ 1 w 1532"/>
                          <a:gd name="T11" fmla="*/ 28 h 1254"/>
                          <a:gd name="T12" fmla="*/ 0 w 1532"/>
                          <a:gd name="T13" fmla="*/ 35 h 1254"/>
                          <a:gd name="T14" fmla="*/ 0 w 1532"/>
                          <a:gd name="T15" fmla="*/ 42 h 1254"/>
                          <a:gd name="T16" fmla="*/ 1 w 1532"/>
                          <a:gd name="T17" fmla="*/ 58 h 1254"/>
                          <a:gd name="T18" fmla="*/ 3 w 1532"/>
                          <a:gd name="T19" fmla="*/ 68 h 1254"/>
                          <a:gd name="T20" fmla="*/ 3 w 1532"/>
                          <a:gd name="T21" fmla="*/ 71 h 1254"/>
                          <a:gd name="T22" fmla="*/ 5 w 1532"/>
                          <a:gd name="T23" fmla="*/ 73 h 1254"/>
                          <a:gd name="T24" fmla="*/ 6 w 1532"/>
                          <a:gd name="T25" fmla="*/ 75 h 1254"/>
                          <a:gd name="T26" fmla="*/ 7 w 1532"/>
                          <a:gd name="T27" fmla="*/ 76 h 1254"/>
                          <a:gd name="T28" fmla="*/ 9 w 1532"/>
                          <a:gd name="T29" fmla="*/ 77 h 1254"/>
                          <a:gd name="T30" fmla="*/ 12 w 1532"/>
                          <a:gd name="T31" fmla="*/ 78 h 1254"/>
                          <a:gd name="T32" fmla="*/ 14 w 1532"/>
                          <a:gd name="T33" fmla="*/ 78 h 1254"/>
                          <a:gd name="T34" fmla="*/ 17 w 1532"/>
                          <a:gd name="T35" fmla="*/ 79 h 1254"/>
                          <a:gd name="T36" fmla="*/ 21 w 1532"/>
                          <a:gd name="T37" fmla="*/ 78 h 1254"/>
                          <a:gd name="T38" fmla="*/ 24 w 1532"/>
                          <a:gd name="T39" fmla="*/ 77 h 1254"/>
                          <a:gd name="T40" fmla="*/ 33 w 1532"/>
                          <a:gd name="T41" fmla="*/ 75 h 1254"/>
                          <a:gd name="T42" fmla="*/ 42 w 1532"/>
                          <a:gd name="T43" fmla="*/ 72 h 1254"/>
                          <a:gd name="T44" fmla="*/ 46 w 1532"/>
                          <a:gd name="T45" fmla="*/ 73 h 1254"/>
                          <a:gd name="T46" fmla="*/ 49 w 1532"/>
                          <a:gd name="T47" fmla="*/ 73 h 1254"/>
                          <a:gd name="T48" fmla="*/ 52 w 1532"/>
                          <a:gd name="T49" fmla="*/ 73 h 1254"/>
                          <a:gd name="T50" fmla="*/ 59 w 1532"/>
                          <a:gd name="T51" fmla="*/ 71 h 1254"/>
                          <a:gd name="T52" fmla="*/ 68 w 1532"/>
                          <a:gd name="T53" fmla="*/ 69 h 1254"/>
                          <a:gd name="T54" fmla="*/ 75 w 1532"/>
                          <a:gd name="T55" fmla="*/ 67 h 1254"/>
                          <a:gd name="T56" fmla="*/ 80 w 1532"/>
                          <a:gd name="T57" fmla="*/ 65 h 1254"/>
                          <a:gd name="T58" fmla="*/ 83 w 1532"/>
                          <a:gd name="T59" fmla="*/ 64 h 1254"/>
                          <a:gd name="T60" fmla="*/ 86 w 1532"/>
                          <a:gd name="T61" fmla="*/ 62 h 1254"/>
                          <a:gd name="T62" fmla="*/ 88 w 1532"/>
                          <a:gd name="T63" fmla="*/ 60 h 1254"/>
                          <a:gd name="T64" fmla="*/ 89 w 1532"/>
                          <a:gd name="T65" fmla="*/ 57 h 1254"/>
                          <a:gd name="T66" fmla="*/ 91 w 1532"/>
                          <a:gd name="T67" fmla="*/ 53 h 1254"/>
                          <a:gd name="T68" fmla="*/ 92 w 1532"/>
                          <a:gd name="T69" fmla="*/ 49 h 1254"/>
                          <a:gd name="T70" fmla="*/ 93 w 1532"/>
                          <a:gd name="T71" fmla="*/ 44 h 1254"/>
                          <a:gd name="T72" fmla="*/ 94 w 1532"/>
                          <a:gd name="T73" fmla="*/ 39 h 1254"/>
                          <a:gd name="T74" fmla="*/ 95 w 1532"/>
                          <a:gd name="T75" fmla="*/ 34 h 1254"/>
                          <a:gd name="T76" fmla="*/ 96 w 1532"/>
                          <a:gd name="T77" fmla="*/ 27 h 1254"/>
                          <a:gd name="T78" fmla="*/ 96 w 1532"/>
                          <a:gd name="T79" fmla="*/ 22 h 1254"/>
                          <a:gd name="T80" fmla="*/ 95 w 1532"/>
                          <a:gd name="T81" fmla="*/ 16 h 1254"/>
                          <a:gd name="T82" fmla="*/ 95 w 1532"/>
                          <a:gd name="T83" fmla="*/ 12 h 1254"/>
                          <a:gd name="T84" fmla="*/ 93 w 1532"/>
                          <a:gd name="T85" fmla="*/ 12 h 1254"/>
                          <a:gd name="T86" fmla="*/ 90 w 1532"/>
                          <a:gd name="T87" fmla="*/ 13 h 1254"/>
                          <a:gd name="T88" fmla="*/ 87 w 1532"/>
                          <a:gd name="T89" fmla="*/ 13 h 1254"/>
                          <a:gd name="T90" fmla="*/ 81 w 1532"/>
                          <a:gd name="T91" fmla="*/ 13 h 1254"/>
                          <a:gd name="T92" fmla="*/ 76 w 1532"/>
                          <a:gd name="T93" fmla="*/ 13 h 1254"/>
                          <a:gd name="T94" fmla="*/ 69 w 1532"/>
                          <a:gd name="T95" fmla="*/ 13 h 1254"/>
                          <a:gd name="T96" fmla="*/ 63 w 1532"/>
                          <a:gd name="T97" fmla="*/ 14 h 1254"/>
                          <a:gd name="T98" fmla="*/ 57 w 1532"/>
                          <a:gd name="T99" fmla="*/ 13 h 1254"/>
                          <a:gd name="T100" fmla="*/ 52 w 1532"/>
                          <a:gd name="T101" fmla="*/ 13 h 1254"/>
                          <a:gd name="T102" fmla="*/ 48 w 1532"/>
                          <a:gd name="T103" fmla="*/ 13 h 1254"/>
                          <a:gd name="T104" fmla="*/ 44 w 1532"/>
                          <a:gd name="T105" fmla="*/ 12 h 1254"/>
                          <a:gd name="T106" fmla="*/ 40 w 1532"/>
                          <a:gd name="T107" fmla="*/ 12 h 1254"/>
                          <a:gd name="T108" fmla="*/ 36 w 1532"/>
                          <a:gd name="T109" fmla="*/ 10 h 1254"/>
                          <a:gd name="T110" fmla="*/ 31 w 1532"/>
                          <a:gd name="T111" fmla="*/ 9 h 1254"/>
                          <a:gd name="T112" fmla="*/ 26 w 1532"/>
                          <a:gd name="T113" fmla="*/ 7 h 1254"/>
                          <a:gd name="T114" fmla="*/ 22 w 1532"/>
                          <a:gd name="T115" fmla="*/ 5 h 1254"/>
                          <a:gd name="T116" fmla="*/ 17 w 1532"/>
                          <a:gd name="T117" fmla="*/ 3 h 1254"/>
                          <a:gd name="T118" fmla="*/ 13 w 1532"/>
                          <a:gd name="T119" fmla="*/ 1 h 1254"/>
                          <a:gd name="T120" fmla="*/ 11 w 1532"/>
                          <a:gd name="T121" fmla="*/ 0 h 1254"/>
                          <a:gd name="T122" fmla="*/ 9 w 1532"/>
                          <a:gd name="T123" fmla="*/ 0 h 1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254"/>
                          <a:gd name="T188" fmla="*/ 1532 w 1532"/>
                          <a:gd name="T189" fmla="*/ 1254 h 1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254">
                            <a:moveTo>
                              <a:pt x="147" y="0"/>
                            </a:moveTo>
                            <a:lnTo>
                              <a:pt x="131" y="50"/>
                            </a:lnTo>
                            <a:lnTo>
                              <a:pt x="74" y="179"/>
                            </a:lnTo>
                            <a:lnTo>
                              <a:pt x="45" y="250"/>
                            </a:lnTo>
                            <a:lnTo>
                              <a:pt x="25" y="336"/>
                            </a:lnTo>
                            <a:lnTo>
                              <a:pt x="9" y="440"/>
                            </a:lnTo>
                            <a:lnTo>
                              <a:pt x="0" y="555"/>
                            </a:lnTo>
                            <a:lnTo>
                              <a:pt x="2" y="667"/>
                            </a:lnTo>
                            <a:lnTo>
                              <a:pt x="24" y="931"/>
                            </a:lnTo>
                            <a:lnTo>
                              <a:pt x="45" y="1085"/>
                            </a:lnTo>
                            <a:lnTo>
                              <a:pt x="56" y="1127"/>
                            </a:lnTo>
                            <a:lnTo>
                              <a:pt x="74" y="1164"/>
                            </a:lnTo>
                            <a:lnTo>
                              <a:pt x="96" y="1194"/>
                            </a:lnTo>
                            <a:lnTo>
                              <a:pt x="120" y="1215"/>
                            </a:lnTo>
                            <a:lnTo>
                              <a:pt x="146" y="1233"/>
                            </a:lnTo>
                            <a:lnTo>
                              <a:pt x="184" y="1245"/>
                            </a:lnTo>
                            <a:lnTo>
                              <a:pt x="228" y="1252"/>
                            </a:lnTo>
                            <a:lnTo>
                              <a:pt x="274" y="1254"/>
                            </a:lnTo>
                            <a:lnTo>
                              <a:pt x="332" y="1247"/>
                            </a:lnTo>
                            <a:lnTo>
                              <a:pt x="393" y="1233"/>
                            </a:lnTo>
                            <a:lnTo>
                              <a:pt x="520" y="1192"/>
                            </a:lnTo>
                            <a:lnTo>
                              <a:pt x="670" y="1143"/>
                            </a:lnTo>
                            <a:lnTo>
                              <a:pt x="741" y="1157"/>
                            </a:lnTo>
                            <a:lnTo>
                              <a:pt x="786" y="1163"/>
                            </a:lnTo>
                            <a:lnTo>
                              <a:pt x="840" y="1157"/>
                            </a:lnTo>
                            <a:lnTo>
                              <a:pt x="947" y="1135"/>
                            </a:lnTo>
                            <a:lnTo>
                              <a:pt x="1081" y="1101"/>
                            </a:lnTo>
                            <a:lnTo>
                              <a:pt x="1202" y="1064"/>
                            </a:lnTo>
                            <a:lnTo>
                              <a:pt x="1280" y="1037"/>
                            </a:lnTo>
                            <a:lnTo>
                              <a:pt x="1326" y="1017"/>
                            </a:lnTo>
                            <a:lnTo>
                              <a:pt x="1368" y="989"/>
                            </a:lnTo>
                            <a:lnTo>
                              <a:pt x="1403" y="949"/>
                            </a:lnTo>
                            <a:lnTo>
                              <a:pt x="1429" y="902"/>
                            </a:lnTo>
                            <a:lnTo>
                              <a:pt x="1451" y="847"/>
                            </a:lnTo>
                            <a:lnTo>
                              <a:pt x="1472" y="788"/>
                            </a:lnTo>
                            <a:lnTo>
                              <a:pt x="1493" y="696"/>
                            </a:lnTo>
                            <a:lnTo>
                              <a:pt x="1505" y="622"/>
                            </a:lnTo>
                            <a:lnTo>
                              <a:pt x="1514" y="547"/>
                            </a:lnTo>
                            <a:lnTo>
                              <a:pt x="1529" y="433"/>
                            </a:lnTo>
                            <a:lnTo>
                              <a:pt x="1532" y="357"/>
                            </a:lnTo>
                            <a:lnTo>
                              <a:pt x="1522" y="256"/>
                            </a:lnTo>
                            <a:lnTo>
                              <a:pt x="1512" y="189"/>
                            </a:lnTo>
                            <a:lnTo>
                              <a:pt x="1481" y="193"/>
                            </a:lnTo>
                            <a:lnTo>
                              <a:pt x="1434" y="207"/>
                            </a:lnTo>
                            <a:lnTo>
                              <a:pt x="1386" y="212"/>
                            </a:lnTo>
                            <a:lnTo>
                              <a:pt x="1293" y="211"/>
                            </a:lnTo>
                            <a:lnTo>
                              <a:pt x="1215" y="207"/>
                            </a:lnTo>
                            <a:lnTo>
                              <a:pt x="1106" y="212"/>
                            </a:lnTo>
                            <a:lnTo>
                              <a:pt x="1008" y="214"/>
                            </a:lnTo>
                            <a:lnTo>
                              <a:pt x="916" y="212"/>
                            </a:lnTo>
                            <a:lnTo>
                              <a:pt x="838" y="208"/>
                            </a:lnTo>
                            <a:lnTo>
                              <a:pt x="771" y="205"/>
                            </a:lnTo>
                            <a:lnTo>
                              <a:pt x="696" y="194"/>
                            </a:lnTo>
                            <a:lnTo>
                              <a:pt x="640" y="182"/>
                            </a:lnTo>
                            <a:lnTo>
                              <a:pt x="568" y="155"/>
                            </a:lnTo>
                            <a:lnTo>
                              <a:pt x="504" y="136"/>
                            </a:lnTo>
                            <a:lnTo>
                              <a:pt x="423" y="111"/>
                            </a:lnTo>
                            <a:lnTo>
                              <a:pt x="344" y="79"/>
                            </a:lnTo>
                            <a:lnTo>
                              <a:pt x="271" y="48"/>
                            </a:lnTo>
                            <a:lnTo>
                              <a:pt x="208" y="15"/>
                            </a:lnTo>
                            <a:lnTo>
                              <a:pt x="174" y="2"/>
                            </a:lnTo>
                            <a:lnTo>
                              <a:pt x="147"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27" name="Freeform 257">
                        <a:extLst>
                          <a:ext uri="{FF2B5EF4-FFF2-40B4-BE49-F238E27FC236}">
                            <a16:creationId xmlns:a16="http://schemas.microsoft.com/office/drawing/2014/main" id="{D8E91BC6-8D5B-4E9F-92BE-BF2FF9B1AA8F}"/>
                          </a:ext>
                        </a:extLst>
                      </p:cNvPr>
                      <p:cNvSpPr>
                        <a:spLocks/>
                      </p:cNvSpPr>
                      <p:nvPr/>
                    </p:nvSpPr>
                    <p:spPr bwMode="auto">
                      <a:xfrm>
                        <a:off x="2512" y="612"/>
                        <a:ext cx="176" cy="314"/>
                      </a:xfrm>
                      <a:custGeom>
                        <a:avLst/>
                        <a:gdLst>
                          <a:gd name="T0" fmla="*/ 9 w 707"/>
                          <a:gd name="T1" fmla="*/ 0 h 1254"/>
                          <a:gd name="T2" fmla="*/ 8 w 707"/>
                          <a:gd name="T3" fmla="*/ 3 h 1254"/>
                          <a:gd name="T4" fmla="*/ 4 w 707"/>
                          <a:gd name="T5" fmla="*/ 11 h 1254"/>
                          <a:gd name="T6" fmla="*/ 3 w 707"/>
                          <a:gd name="T7" fmla="*/ 16 h 1254"/>
                          <a:gd name="T8" fmla="*/ 1 w 707"/>
                          <a:gd name="T9" fmla="*/ 21 h 1254"/>
                          <a:gd name="T10" fmla="*/ 0 w 707"/>
                          <a:gd name="T11" fmla="*/ 28 h 1254"/>
                          <a:gd name="T12" fmla="*/ 0 w 707"/>
                          <a:gd name="T13" fmla="*/ 35 h 1254"/>
                          <a:gd name="T14" fmla="*/ 0 w 707"/>
                          <a:gd name="T15" fmla="*/ 42 h 1254"/>
                          <a:gd name="T16" fmla="*/ 1 w 707"/>
                          <a:gd name="T17" fmla="*/ 58 h 1254"/>
                          <a:gd name="T18" fmla="*/ 3 w 707"/>
                          <a:gd name="T19" fmla="*/ 68 h 1254"/>
                          <a:gd name="T20" fmla="*/ 3 w 707"/>
                          <a:gd name="T21" fmla="*/ 71 h 1254"/>
                          <a:gd name="T22" fmla="*/ 4 w 707"/>
                          <a:gd name="T23" fmla="*/ 73 h 1254"/>
                          <a:gd name="T24" fmla="*/ 6 w 707"/>
                          <a:gd name="T25" fmla="*/ 75 h 1254"/>
                          <a:gd name="T26" fmla="*/ 7 w 707"/>
                          <a:gd name="T27" fmla="*/ 76 h 1254"/>
                          <a:gd name="T28" fmla="*/ 9 w 707"/>
                          <a:gd name="T29" fmla="*/ 77 h 1254"/>
                          <a:gd name="T30" fmla="*/ 11 w 707"/>
                          <a:gd name="T31" fmla="*/ 78 h 1254"/>
                          <a:gd name="T32" fmla="*/ 14 w 707"/>
                          <a:gd name="T33" fmla="*/ 78 h 1254"/>
                          <a:gd name="T34" fmla="*/ 17 w 707"/>
                          <a:gd name="T35" fmla="*/ 79 h 1254"/>
                          <a:gd name="T36" fmla="*/ 20 w 707"/>
                          <a:gd name="T37" fmla="*/ 78 h 1254"/>
                          <a:gd name="T38" fmla="*/ 24 w 707"/>
                          <a:gd name="T39" fmla="*/ 77 h 1254"/>
                          <a:gd name="T40" fmla="*/ 32 w 707"/>
                          <a:gd name="T41" fmla="*/ 75 h 1254"/>
                          <a:gd name="T42" fmla="*/ 42 w 707"/>
                          <a:gd name="T43" fmla="*/ 72 h 1254"/>
                          <a:gd name="T44" fmla="*/ 42 w 707"/>
                          <a:gd name="T45" fmla="*/ 71 h 1254"/>
                          <a:gd name="T46" fmla="*/ 43 w 707"/>
                          <a:gd name="T47" fmla="*/ 70 h 1254"/>
                          <a:gd name="T48" fmla="*/ 44 w 707"/>
                          <a:gd name="T49" fmla="*/ 68 h 1254"/>
                          <a:gd name="T50" fmla="*/ 44 w 707"/>
                          <a:gd name="T51" fmla="*/ 67 h 1254"/>
                          <a:gd name="T52" fmla="*/ 43 w 707"/>
                          <a:gd name="T53" fmla="*/ 64 h 1254"/>
                          <a:gd name="T54" fmla="*/ 40 w 707"/>
                          <a:gd name="T55" fmla="*/ 59 h 1254"/>
                          <a:gd name="T56" fmla="*/ 36 w 707"/>
                          <a:gd name="T57" fmla="*/ 51 h 1254"/>
                          <a:gd name="T58" fmla="*/ 34 w 707"/>
                          <a:gd name="T59" fmla="*/ 47 h 1254"/>
                          <a:gd name="T60" fmla="*/ 31 w 707"/>
                          <a:gd name="T61" fmla="*/ 42 h 1254"/>
                          <a:gd name="T62" fmla="*/ 29 w 707"/>
                          <a:gd name="T63" fmla="*/ 37 h 1254"/>
                          <a:gd name="T64" fmla="*/ 26 w 707"/>
                          <a:gd name="T65" fmla="*/ 32 h 1254"/>
                          <a:gd name="T66" fmla="*/ 23 w 707"/>
                          <a:gd name="T67" fmla="*/ 28 h 1254"/>
                          <a:gd name="T68" fmla="*/ 21 w 707"/>
                          <a:gd name="T69" fmla="*/ 23 h 1254"/>
                          <a:gd name="T70" fmla="*/ 18 w 707"/>
                          <a:gd name="T71" fmla="*/ 17 h 1254"/>
                          <a:gd name="T72" fmla="*/ 15 w 707"/>
                          <a:gd name="T73" fmla="*/ 12 h 1254"/>
                          <a:gd name="T74" fmla="*/ 12 w 707"/>
                          <a:gd name="T75" fmla="*/ 7 h 1254"/>
                          <a:gd name="T76" fmla="*/ 11 w 707"/>
                          <a:gd name="T77" fmla="*/ 3 h 1254"/>
                          <a:gd name="T78" fmla="*/ 10 w 707"/>
                          <a:gd name="T79" fmla="*/ 1 h 1254"/>
                          <a:gd name="T80" fmla="*/ 9 w 707"/>
                          <a:gd name="T81" fmla="*/ 0 h 1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7"/>
                          <a:gd name="T124" fmla="*/ 0 h 1254"/>
                          <a:gd name="T125" fmla="*/ 707 w 707"/>
                          <a:gd name="T126" fmla="*/ 1254 h 1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7" h="1254">
                            <a:moveTo>
                              <a:pt x="147" y="0"/>
                            </a:moveTo>
                            <a:lnTo>
                              <a:pt x="131" y="50"/>
                            </a:lnTo>
                            <a:lnTo>
                              <a:pt x="74" y="179"/>
                            </a:lnTo>
                            <a:lnTo>
                              <a:pt x="45" y="250"/>
                            </a:lnTo>
                            <a:lnTo>
                              <a:pt x="25" y="336"/>
                            </a:lnTo>
                            <a:lnTo>
                              <a:pt x="9" y="440"/>
                            </a:lnTo>
                            <a:lnTo>
                              <a:pt x="0" y="555"/>
                            </a:lnTo>
                            <a:lnTo>
                              <a:pt x="2" y="667"/>
                            </a:lnTo>
                            <a:lnTo>
                              <a:pt x="24" y="931"/>
                            </a:lnTo>
                            <a:lnTo>
                              <a:pt x="45" y="1085"/>
                            </a:lnTo>
                            <a:lnTo>
                              <a:pt x="56" y="1127"/>
                            </a:lnTo>
                            <a:lnTo>
                              <a:pt x="74" y="1164"/>
                            </a:lnTo>
                            <a:lnTo>
                              <a:pt x="96" y="1194"/>
                            </a:lnTo>
                            <a:lnTo>
                              <a:pt x="120" y="1215"/>
                            </a:lnTo>
                            <a:lnTo>
                              <a:pt x="146" y="1233"/>
                            </a:lnTo>
                            <a:lnTo>
                              <a:pt x="183" y="1245"/>
                            </a:lnTo>
                            <a:lnTo>
                              <a:pt x="227" y="1252"/>
                            </a:lnTo>
                            <a:lnTo>
                              <a:pt x="273" y="1254"/>
                            </a:lnTo>
                            <a:lnTo>
                              <a:pt x="331" y="1247"/>
                            </a:lnTo>
                            <a:lnTo>
                              <a:pt x="393" y="1233"/>
                            </a:lnTo>
                            <a:lnTo>
                              <a:pt x="520" y="1192"/>
                            </a:lnTo>
                            <a:lnTo>
                              <a:pt x="669" y="1143"/>
                            </a:lnTo>
                            <a:lnTo>
                              <a:pt x="683" y="1131"/>
                            </a:lnTo>
                            <a:lnTo>
                              <a:pt x="700" y="1109"/>
                            </a:lnTo>
                            <a:lnTo>
                              <a:pt x="704" y="1090"/>
                            </a:lnTo>
                            <a:lnTo>
                              <a:pt x="707" y="1062"/>
                            </a:lnTo>
                            <a:lnTo>
                              <a:pt x="694" y="1027"/>
                            </a:lnTo>
                            <a:lnTo>
                              <a:pt x="647" y="943"/>
                            </a:lnTo>
                            <a:lnTo>
                              <a:pt x="581" y="819"/>
                            </a:lnTo>
                            <a:lnTo>
                              <a:pt x="546" y="755"/>
                            </a:lnTo>
                            <a:lnTo>
                              <a:pt x="501" y="668"/>
                            </a:lnTo>
                            <a:lnTo>
                              <a:pt x="461" y="596"/>
                            </a:lnTo>
                            <a:lnTo>
                              <a:pt x="418" y="517"/>
                            </a:lnTo>
                            <a:lnTo>
                              <a:pt x="379" y="443"/>
                            </a:lnTo>
                            <a:lnTo>
                              <a:pt x="340" y="371"/>
                            </a:lnTo>
                            <a:lnTo>
                              <a:pt x="286" y="274"/>
                            </a:lnTo>
                            <a:lnTo>
                              <a:pt x="241" y="188"/>
                            </a:lnTo>
                            <a:lnTo>
                              <a:pt x="198" y="106"/>
                            </a:lnTo>
                            <a:lnTo>
                              <a:pt x="174" y="53"/>
                            </a:lnTo>
                            <a:lnTo>
                              <a:pt x="159" y="21"/>
                            </a:lnTo>
                            <a:lnTo>
                              <a:pt x="147"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4823" name="Freeform 258">
                    <a:extLst>
                      <a:ext uri="{FF2B5EF4-FFF2-40B4-BE49-F238E27FC236}">
                        <a16:creationId xmlns:a16="http://schemas.microsoft.com/office/drawing/2014/main" id="{001FF0F1-9FA7-4891-9E8F-54D312E0895E}"/>
                      </a:ext>
                    </a:extLst>
                  </p:cNvPr>
                  <p:cNvSpPr>
                    <a:spLocks/>
                  </p:cNvSpPr>
                  <p:nvPr/>
                </p:nvSpPr>
                <p:spPr bwMode="auto">
                  <a:xfrm>
                    <a:off x="2777" y="444"/>
                    <a:ext cx="72" cy="61"/>
                  </a:xfrm>
                  <a:custGeom>
                    <a:avLst/>
                    <a:gdLst>
                      <a:gd name="T0" fmla="*/ 18 w 285"/>
                      <a:gd name="T1" fmla="*/ 15 h 244"/>
                      <a:gd name="T2" fmla="*/ 16 w 285"/>
                      <a:gd name="T3" fmla="*/ 15 h 244"/>
                      <a:gd name="T4" fmla="*/ 14 w 285"/>
                      <a:gd name="T5" fmla="*/ 13 h 244"/>
                      <a:gd name="T6" fmla="*/ 11 w 285"/>
                      <a:gd name="T7" fmla="*/ 11 h 244"/>
                      <a:gd name="T8" fmla="*/ 10 w 285"/>
                      <a:gd name="T9" fmla="*/ 10 h 244"/>
                      <a:gd name="T10" fmla="*/ 9 w 285"/>
                      <a:gd name="T11" fmla="*/ 8 h 244"/>
                      <a:gd name="T12" fmla="*/ 8 w 285"/>
                      <a:gd name="T13" fmla="*/ 6 h 244"/>
                      <a:gd name="T14" fmla="*/ 7 w 285"/>
                      <a:gd name="T15" fmla="*/ 5 h 244"/>
                      <a:gd name="T16" fmla="*/ 6 w 285"/>
                      <a:gd name="T17" fmla="*/ 3 h 244"/>
                      <a:gd name="T18" fmla="*/ 4 w 285"/>
                      <a:gd name="T19" fmla="*/ 2 h 244"/>
                      <a:gd name="T20" fmla="*/ 3 w 285"/>
                      <a:gd name="T21" fmla="*/ 1 h 244"/>
                      <a:gd name="T22" fmla="*/ 0 w 285"/>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244"/>
                      <a:gd name="T38" fmla="*/ 285 w 285"/>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244">
                        <a:moveTo>
                          <a:pt x="285" y="244"/>
                        </a:moveTo>
                        <a:lnTo>
                          <a:pt x="253" y="230"/>
                        </a:lnTo>
                        <a:lnTo>
                          <a:pt x="217" y="209"/>
                        </a:lnTo>
                        <a:lnTo>
                          <a:pt x="175" y="178"/>
                        </a:lnTo>
                        <a:lnTo>
                          <a:pt x="152" y="153"/>
                        </a:lnTo>
                        <a:lnTo>
                          <a:pt x="137" y="128"/>
                        </a:lnTo>
                        <a:lnTo>
                          <a:pt x="121" y="99"/>
                        </a:lnTo>
                        <a:lnTo>
                          <a:pt x="103" y="70"/>
                        </a:lnTo>
                        <a:lnTo>
                          <a:pt x="86" y="47"/>
                        </a:lnTo>
                        <a:lnTo>
                          <a:pt x="65" y="32"/>
                        </a:lnTo>
                        <a:lnTo>
                          <a:pt x="39" y="15"/>
                        </a:lnTo>
                        <a:lnTo>
                          <a:pt x="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815" name="Group 259">
                  <a:extLst>
                    <a:ext uri="{FF2B5EF4-FFF2-40B4-BE49-F238E27FC236}">
                      <a16:creationId xmlns:a16="http://schemas.microsoft.com/office/drawing/2014/main" id="{42BE5FAF-296D-467D-BBC8-20D4BACE8A34}"/>
                    </a:ext>
                  </a:extLst>
                </p:cNvPr>
                <p:cNvGrpSpPr>
                  <a:grpSpLocks/>
                </p:cNvGrpSpPr>
                <p:nvPr/>
              </p:nvGrpSpPr>
              <p:grpSpPr bwMode="auto">
                <a:xfrm>
                  <a:off x="2969" y="300"/>
                  <a:ext cx="383" cy="624"/>
                  <a:chOff x="2969" y="300"/>
                  <a:chExt cx="383" cy="624"/>
                </a:xfrm>
              </p:grpSpPr>
              <p:grpSp>
                <p:nvGrpSpPr>
                  <p:cNvPr id="64816" name="Group 260">
                    <a:extLst>
                      <a:ext uri="{FF2B5EF4-FFF2-40B4-BE49-F238E27FC236}">
                        <a16:creationId xmlns:a16="http://schemas.microsoft.com/office/drawing/2014/main" id="{AD613072-2270-4A12-815F-D05B0D80DB51}"/>
                      </a:ext>
                    </a:extLst>
                  </p:cNvPr>
                  <p:cNvGrpSpPr>
                    <a:grpSpLocks/>
                  </p:cNvGrpSpPr>
                  <p:nvPr/>
                </p:nvGrpSpPr>
                <p:grpSpPr bwMode="auto">
                  <a:xfrm>
                    <a:off x="2969" y="300"/>
                    <a:ext cx="383" cy="624"/>
                    <a:chOff x="2969" y="300"/>
                    <a:chExt cx="383" cy="624"/>
                  </a:xfrm>
                </p:grpSpPr>
                <p:sp>
                  <p:nvSpPr>
                    <p:cNvPr id="64818" name="Freeform 261">
                      <a:extLst>
                        <a:ext uri="{FF2B5EF4-FFF2-40B4-BE49-F238E27FC236}">
                          <a16:creationId xmlns:a16="http://schemas.microsoft.com/office/drawing/2014/main" id="{9FC77355-A2D2-4028-84AD-45C4DA233FFF}"/>
                        </a:ext>
                      </a:extLst>
                    </p:cNvPr>
                    <p:cNvSpPr>
                      <a:spLocks/>
                    </p:cNvSpPr>
                    <p:nvPr/>
                  </p:nvSpPr>
                  <p:spPr bwMode="auto">
                    <a:xfrm>
                      <a:off x="2969" y="300"/>
                      <a:ext cx="383" cy="623"/>
                    </a:xfrm>
                    <a:custGeom>
                      <a:avLst/>
                      <a:gdLst>
                        <a:gd name="T0" fmla="*/ 18 w 1532"/>
                        <a:gd name="T1" fmla="*/ 5 h 2491"/>
                        <a:gd name="T2" fmla="*/ 24 w 1532"/>
                        <a:gd name="T3" fmla="*/ 2 h 2491"/>
                        <a:gd name="T4" fmla="*/ 32 w 1532"/>
                        <a:gd name="T5" fmla="*/ 0 h 2491"/>
                        <a:gd name="T6" fmla="*/ 40 w 1532"/>
                        <a:gd name="T7" fmla="*/ 1 h 2491"/>
                        <a:gd name="T8" fmla="*/ 47 w 1532"/>
                        <a:gd name="T9" fmla="*/ 5 h 2491"/>
                        <a:gd name="T10" fmla="*/ 56 w 1532"/>
                        <a:gd name="T11" fmla="*/ 14 h 2491"/>
                        <a:gd name="T12" fmla="*/ 65 w 1532"/>
                        <a:gd name="T13" fmla="*/ 26 h 2491"/>
                        <a:gd name="T14" fmla="*/ 74 w 1532"/>
                        <a:gd name="T15" fmla="*/ 41 h 2491"/>
                        <a:gd name="T16" fmla="*/ 79 w 1532"/>
                        <a:gd name="T17" fmla="*/ 53 h 2491"/>
                        <a:gd name="T18" fmla="*/ 82 w 1532"/>
                        <a:gd name="T19" fmla="*/ 65 h 2491"/>
                        <a:gd name="T20" fmla="*/ 88 w 1532"/>
                        <a:gd name="T21" fmla="*/ 80 h 2491"/>
                        <a:gd name="T22" fmla="*/ 93 w 1532"/>
                        <a:gd name="T23" fmla="*/ 93 h 2491"/>
                        <a:gd name="T24" fmla="*/ 95 w 1532"/>
                        <a:gd name="T25" fmla="*/ 105 h 2491"/>
                        <a:gd name="T26" fmla="*/ 96 w 1532"/>
                        <a:gd name="T27" fmla="*/ 119 h 2491"/>
                        <a:gd name="T28" fmla="*/ 93 w 1532"/>
                        <a:gd name="T29" fmla="*/ 145 h 2491"/>
                        <a:gd name="T30" fmla="*/ 91 w 1532"/>
                        <a:gd name="T31" fmla="*/ 150 h 2491"/>
                        <a:gd name="T32" fmla="*/ 88 w 1532"/>
                        <a:gd name="T33" fmla="*/ 153 h 2491"/>
                        <a:gd name="T34" fmla="*/ 84 w 1532"/>
                        <a:gd name="T35" fmla="*/ 155 h 2491"/>
                        <a:gd name="T36" fmla="*/ 79 w 1532"/>
                        <a:gd name="T37" fmla="*/ 156 h 2491"/>
                        <a:gd name="T38" fmla="*/ 71 w 1532"/>
                        <a:gd name="T39" fmla="*/ 154 h 2491"/>
                        <a:gd name="T40" fmla="*/ 54 w 1532"/>
                        <a:gd name="T41" fmla="*/ 149 h 2491"/>
                        <a:gd name="T42" fmla="*/ 47 w 1532"/>
                        <a:gd name="T43" fmla="*/ 150 h 2491"/>
                        <a:gd name="T44" fmla="*/ 37 w 1532"/>
                        <a:gd name="T45" fmla="*/ 148 h 2491"/>
                        <a:gd name="T46" fmla="*/ 21 w 1532"/>
                        <a:gd name="T47" fmla="*/ 144 h 2491"/>
                        <a:gd name="T48" fmla="*/ 13 w 1532"/>
                        <a:gd name="T49" fmla="*/ 141 h 2491"/>
                        <a:gd name="T50" fmla="*/ 8 w 1532"/>
                        <a:gd name="T51" fmla="*/ 137 h 2491"/>
                        <a:gd name="T52" fmla="*/ 5 w 1532"/>
                        <a:gd name="T53" fmla="*/ 130 h 2491"/>
                        <a:gd name="T54" fmla="*/ 3 w 1532"/>
                        <a:gd name="T55" fmla="*/ 121 h 2491"/>
                        <a:gd name="T56" fmla="*/ 1 w 1532"/>
                        <a:gd name="T57" fmla="*/ 112 h 2491"/>
                        <a:gd name="T58" fmla="*/ 0 w 1532"/>
                        <a:gd name="T59" fmla="*/ 100 h 2491"/>
                        <a:gd name="T60" fmla="*/ 3 w 1532"/>
                        <a:gd name="T61" fmla="*/ 84 h 2491"/>
                        <a:gd name="T62" fmla="*/ 6 w 1532"/>
                        <a:gd name="T63" fmla="*/ 63 h 2491"/>
                        <a:gd name="T64" fmla="*/ 9 w 1532"/>
                        <a:gd name="T65" fmla="*/ 56 h 2491"/>
                        <a:gd name="T66" fmla="*/ 12 w 1532"/>
                        <a:gd name="T67" fmla="*/ 50 h 2491"/>
                        <a:gd name="T68" fmla="*/ 11 w 1532"/>
                        <a:gd name="T69" fmla="*/ 38 h 2491"/>
                        <a:gd name="T70" fmla="*/ 11 w 1532"/>
                        <a:gd name="T71" fmla="*/ 30 h 2491"/>
                        <a:gd name="T72" fmla="*/ 13 w 1532"/>
                        <a:gd name="T73" fmla="*/ 17 h 2491"/>
                        <a:gd name="T74" fmla="*/ 16 w 1532"/>
                        <a:gd name="T75" fmla="*/ 8 h 24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2"/>
                        <a:gd name="T115" fmla="*/ 0 h 2491"/>
                        <a:gd name="T116" fmla="*/ 1532 w 1532"/>
                        <a:gd name="T117" fmla="*/ 2491 h 24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2" h="2491">
                          <a:moveTo>
                            <a:pt x="254" y="127"/>
                          </a:moveTo>
                          <a:lnTo>
                            <a:pt x="285" y="85"/>
                          </a:lnTo>
                          <a:lnTo>
                            <a:pt x="335" y="48"/>
                          </a:lnTo>
                          <a:lnTo>
                            <a:pt x="390" y="25"/>
                          </a:lnTo>
                          <a:lnTo>
                            <a:pt x="442" y="9"/>
                          </a:lnTo>
                          <a:lnTo>
                            <a:pt x="515" y="0"/>
                          </a:lnTo>
                          <a:lnTo>
                            <a:pt x="573" y="7"/>
                          </a:lnTo>
                          <a:lnTo>
                            <a:pt x="635" y="21"/>
                          </a:lnTo>
                          <a:lnTo>
                            <a:pt x="700" y="45"/>
                          </a:lnTo>
                          <a:lnTo>
                            <a:pt x="747" y="74"/>
                          </a:lnTo>
                          <a:lnTo>
                            <a:pt x="799" y="121"/>
                          </a:lnTo>
                          <a:lnTo>
                            <a:pt x="891" y="219"/>
                          </a:lnTo>
                          <a:lnTo>
                            <a:pt x="969" y="312"/>
                          </a:lnTo>
                          <a:lnTo>
                            <a:pt x="1045" y="419"/>
                          </a:lnTo>
                          <a:lnTo>
                            <a:pt x="1119" y="540"/>
                          </a:lnTo>
                          <a:lnTo>
                            <a:pt x="1176" y="652"/>
                          </a:lnTo>
                          <a:lnTo>
                            <a:pt x="1225" y="758"/>
                          </a:lnTo>
                          <a:lnTo>
                            <a:pt x="1259" y="852"/>
                          </a:lnTo>
                          <a:lnTo>
                            <a:pt x="1285" y="946"/>
                          </a:lnTo>
                          <a:lnTo>
                            <a:pt x="1316" y="1043"/>
                          </a:lnTo>
                          <a:lnTo>
                            <a:pt x="1348" y="1132"/>
                          </a:lnTo>
                          <a:lnTo>
                            <a:pt x="1402" y="1285"/>
                          </a:lnTo>
                          <a:lnTo>
                            <a:pt x="1459" y="1414"/>
                          </a:lnTo>
                          <a:lnTo>
                            <a:pt x="1487" y="1485"/>
                          </a:lnTo>
                          <a:lnTo>
                            <a:pt x="1507" y="1572"/>
                          </a:lnTo>
                          <a:lnTo>
                            <a:pt x="1523" y="1676"/>
                          </a:lnTo>
                          <a:lnTo>
                            <a:pt x="1532" y="1792"/>
                          </a:lnTo>
                          <a:lnTo>
                            <a:pt x="1530" y="1902"/>
                          </a:lnTo>
                          <a:lnTo>
                            <a:pt x="1509" y="2166"/>
                          </a:lnTo>
                          <a:lnTo>
                            <a:pt x="1487" y="2322"/>
                          </a:lnTo>
                          <a:lnTo>
                            <a:pt x="1476" y="2363"/>
                          </a:lnTo>
                          <a:lnTo>
                            <a:pt x="1459" y="2400"/>
                          </a:lnTo>
                          <a:lnTo>
                            <a:pt x="1436" y="2430"/>
                          </a:lnTo>
                          <a:lnTo>
                            <a:pt x="1412" y="2451"/>
                          </a:lnTo>
                          <a:lnTo>
                            <a:pt x="1386" y="2469"/>
                          </a:lnTo>
                          <a:lnTo>
                            <a:pt x="1348" y="2481"/>
                          </a:lnTo>
                          <a:lnTo>
                            <a:pt x="1304" y="2488"/>
                          </a:lnTo>
                          <a:lnTo>
                            <a:pt x="1258" y="2491"/>
                          </a:lnTo>
                          <a:lnTo>
                            <a:pt x="1200" y="2483"/>
                          </a:lnTo>
                          <a:lnTo>
                            <a:pt x="1139" y="2469"/>
                          </a:lnTo>
                          <a:lnTo>
                            <a:pt x="1012" y="2429"/>
                          </a:lnTo>
                          <a:lnTo>
                            <a:pt x="862" y="2379"/>
                          </a:lnTo>
                          <a:lnTo>
                            <a:pt x="791" y="2393"/>
                          </a:lnTo>
                          <a:lnTo>
                            <a:pt x="746" y="2399"/>
                          </a:lnTo>
                          <a:lnTo>
                            <a:pt x="692" y="2393"/>
                          </a:lnTo>
                          <a:lnTo>
                            <a:pt x="586" y="2372"/>
                          </a:lnTo>
                          <a:lnTo>
                            <a:pt x="451" y="2337"/>
                          </a:lnTo>
                          <a:lnTo>
                            <a:pt x="330" y="2300"/>
                          </a:lnTo>
                          <a:lnTo>
                            <a:pt x="252" y="2273"/>
                          </a:lnTo>
                          <a:lnTo>
                            <a:pt x="207" y="2253"/>
                          </a:lnTo>
                          <a:lnTo>
                            <a:pt x="164" y="2226"/>
                          </a:lnTo>
                          <a:lnTo>
                            <a:pt x="129" y="2185"/>
                          </a:lnTo>
                          <a:lnTo>
                            <a:pt x="103" y="2138"/>
                          </a:lnTo>
                          <a:lnTo>
                            <a:pt x="81" y="2082"/>
                          </a:lnTo>
                          <a:lnTo>
                            <a:pt x="61" y="2023"/>
                          </a:lnTo>
                          <a:lnTo>
                            <a:pt x="39" y="1931"/>
                          </a:lnTo>
                          <a:lnTo>
                            <a:pt x="27" y="1858"/>
                          </a:lnTo>
                          <a:lnTo>
                            <a:pt x="18" y="1783"/>
                          </a:lnTo>
                          <a:lnTo>
                            <a:pt x="4" y="1669"/>
                          </a:lnTo>
                          <a:lnTo>
                            <a:pt x="0" y="1593"/>
                          </a:lnTo>
                          <a:lnTo>
                            <a:pt x="11" y="1491"/>
                          </a:lnTo>
                          <a:lnTo>
                            <a:pt x="39" y="1343"/>
                          </a:lnTo>
                          <a:lnTo>
                            <a:pt x="68" y="1150"/>
                          </a:lnTo>
                          <a:lnTo>
                            <a:pt x="99" y="1010"/>
                          </a:lnTo>
                          <a:lnTo>
                            <a:pt x="121" y="952"/>
                          </a:lnTo>
                          <a:lnTo>
                            <a:pt x="147" y="899"/>
                          </a:lnTo>
                          <a:lnTo>
                            <a:pt x="169" y="845"/>
                          </a:lnTo>
                          <a:lnTo>
                            <a:pt x="183" y="802"/>
                          </a:lnTo>
                          <a:lnTo>
                            <a:pt x="195" y="723"/>
                          </a:lnTo>
                          <a:lnTo>
                            <a:pt x="173" y="612"/>
                          </a:lnTo>
                          <a:lnTo>
                            <a:pt x="170" y="543"/>
                          </a:lnTo>
                          <a:lnTo>
                            <a:pt x="176" y="474"/>
                          </a:lnTo>
                          <a:lnTo>
                            <a:pt x="186" y="386"/>
                          </a:lnTo>
                          <a:lnTo>
                            <a:pt x="207" y="269"/>
                          </a:lnTo>
                          <a:lnTo>
                            <a:pt x="228" y="185"/>
                          </a:lnTo>
                          <a:lnTo>
                            <a:pt x="254" y="12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819" name="Group 262">
                      <a:extLst>
                        <a:ext uri="{FF2B5EF4-FFF2-40B4-BE49-F238E27FC236}">
                          <a16:creationId xmlns:a16="http://schemas.microsoft.com/office/drawing/2014/main" id="{FC8D5FEF-D8F8-4446-8D0C-19598FE41B15}"/>
                        </a:ext>
                      </a:extLst>
                    </p:cNvPr>
                    <p:cNvGrpSpPr>
                      <a:grpSpLocks/>
                    </p:cNvGrpSpPr>
                    <p:nvPr/>
                  </p:nvGrpSpPr>
                  <p:grpSpPr bwMode="auto">
                    <a:xfrm>
                      <a:off x="2969" y="610"/>
                      <a:ext cx="383" cy="314"/>
                      <a:chOff x="2969" y="610"/>
                      <a:chExt cx="383" cy="314"/>
                    </a:xfrm>
                  </p:grpSpPr>
                  <p:sp>
                    <p:nvSpPr>
                      <p:cNvPr id="64820" name="Freeform 263">
                        <a:extLst>
                          <a:ext uri="{FF2B5EF4-FFF2-40B4-BE49-F238E27FC236}">
                            <a16:creationId xmlns:a16="http://schemas.microsoft.com/office/drawing/2014/main" id="{F0CF854B-6608-4416-AE5C-2E6EC0E090E3}"/>
                          </a:ext>
                        </a:extLst>
                      </p:cNvPr>
                      <p:cNvSpPr>
                        <a:spLocks/>
                      </p:cNvSpPr>
                      <p:nvPr/>
                    </p:nvSpPr>
                    <p:spPr bwMode="auto">
                      <a:xfrm>
                        <a:off x="2969" y="610"/>
                        <a:ext cx="383" cy="314"/>
                      </a:xfrm>
                      <a:custGeom>
                        <a:avLst/>
                        <a:gdLst>
                          <a:gd name="T0" fmla="*/ 87 w 1532"/>
                          <a:gd name="T1" fmla="*/ 0 h 1254"/>
                          <a:gd name="T2" fmla="*/ 88 w 1532"/>
                          <a:gd name="T3" fmla="*/ 3 h 1254"/>
                          <a:gd name="T4" fmla="*/ 91 w 1532"/>
                          <a:gd name="T5" fmla="*/ 11 h 1254"/>
                          <a:gd name="T6" fmla="*/ 93 w 1532"/>
                          <a:gd name="T7" fmla="*/ 16 h 1254"/>
                          <a:gd name="T8" fmla="*/ 94 w 1532"/>
                          <a:gd name="T9" fmla="*/ 21 h 1254"/>
                          <a:gd name="T10" fmla="*/ 95 w 1532"/>
                          <a:gd name="T11" fmla="*/ 28 h 1254"/>
                          <a:gd name="T12" fmla="*/ 96 w 1532"/>
                          <a:gd name="T13" fmla="*/ 35 h 1254"/>
                          <a:gd name="T14" fmla="*/ 96 w 1532"/>
                          <a:gd name="T15" fmla="*/ 42 h 1254"/>
                          <a:gd name="T16" fmla="*/ 94 w 1532"/>
                          <a:gd name="T17" fmla="*/ 58 h 1254"/>
                          <a:gd name="T18" fmla="*/ 93 w 1532"/>
                          <a:gd name="T19" fmla="*/ 68 h 1254"/>
                          <a:gd name="T20" fmla="*/ 92 w 1532"/>
                          <a:gd name="T21" fmla="*/ 71 h 1254"/>
                          <a:gd name="T22" fmla="*/ 91 w 1532"/>
                          <a:gd name="T23" fmla="*/ 73 h 1254"/>
                          <a:gd name="T24" fmla="*/ 90 w 1532"/>
                          <a:gd name="T25" fmla="*/ 75 h 1254"/>
                          <a:gd name="T26" fmla="*/ 88 w 1532"/>
                          <a:gd name="T27" fmla="*/ 76 h 1254"/>
                          <a:gd name="T28" fmla="*/ 87 w 1532"/>
                          <a:gd name="T29" fmla="*/ 77 h 1254"/>
                          <a:gd name="T30" fmla="*/ 84 w 1532"/>
                          <a:gd name="T31" fmla="*/ 78 h 1254"/>
                          <a:gd name="T32" fmla="*/ 82 w 1532"/>
                          <a:gd name="T33" fmla="*/ 78 h 1254"/>
                          <a:gd name="T34" fmla="*/ 79 w 1532"/>
                          <a:gd name="T35" fmla="*/ 79 h 1254"/>
                          <a:gd name="T36" fmla="*/ 75 w 1532"/>
                          <a:gd name="T37" fmla="*/ 78 h 1254"/>
                          <a:gd name="T38" fmla="*/ 71 w 1532"/>
                          <a:gd name="T39" fmla="*/ 77 h 1254"/>
                          <a:gd name="T40" fmla="*/ 63 w 1532"/>
                          <a:gd name="T41" fmla="*/ 75 h 1254"/>
                          <a:gd name="T42" fmla="*/ 54 w 1532"/>
                          <a:gd name="T43" fmla="*/ 72 h 1254"/>
                          <a:gd name="T44" fmla="*/ 49 w 1532"/>
                          <a:gd name="T45" fmla="*/ 73 h 1254"/>
                          <a:gd name="T46" fmla="*/ 47 w 1532"/>
                          <a:gd name="T47" fmla="*/ 73 h 1254"/>
                          <a:gd name="T48" fmla="*/ 43 w 1532"/>
                          <a:gd name="T49" fmla="*/ 73 h 1254"/>
                          <a:gd name="T50" fmla="*/ 37 w 1532"/>
                          <a:gd name="T51" fmla="*/ 71 h 1254"/>
                          <a:gd name="T52" fmla="*/ 28 w 1532"/>
                          <a:gd name="T53" fmla="*/ 69 h 1254"/>
                          <a:gd name="T54" fmla="*/ 21 w 1532"/>
                          <a:gd name="T55" fmla="*/ 67 h 1254"/>
                          <a:gd name="T56" fmla="*/ 16 w 1532"/>
                          <a:gd name="T57" fmla="*/ 65 h 1254"/>
                          <a:gd name="T58" fmla="*/ 13 w 1532"/>
                          <a:gd name="T59" fmla="*/ 64 h 1254"/>
                          <a:gd name="T60" fmla="*/ 10 w 1532"/>
                          <a:gd name="T61" fmla="*/ 62 h 1254"/>
                          <a:gd name="T62" fmla="*/ 8 w 1532"/>
                          <a:gd name="T63" fmla="*/ 60 h 1254"/>
                          <a:gd name="T64" fmla="*/ 6 w 1532"/>
                          <a:gd name="T65" fmla="*/ 57 h 1254"/>
                          <a:gd name="T66" fmla="*/ 5 w 1532"/>
                          <a:gd name="T67" fmla="*/ 53 h 1254"/>
                          <a:gd name="T68" fmla="*/ 4 w 1532"/>
                          <a:gd name="T69" fmla="*/ 49 h 1254"/>
                          <a:gd name="T70" fmla="*/ 3 w 1532"/>
                          <a:gd name="T71" fmla="*/ 44 h 1254"/>
                          <a:gd name="T72" fmla="*/ 2 w 1532"/>
                          <a:gd name="T73" fmla="*/ 39 h 1254"/>
                          <a:gd name="T74" fmla="*/ 1 w 1532"/>
                          <a:gd name="T75" fmla="*/ 34 h 1254"/>
                          <a:gd name="T76" fmla="*/ 0 w 1532"/>
                          <a:gd name="T77" fmla="*/ 27 h 1254"/>
                          <a:gd name="T78" fmla="*/ 0 w 1532"/>
                          <a:gd name="T79" fmla="*/ 22 h 1254"/>
                          <a:gd name="T80" fmla="*/ 1 w 1532"/>
                          <a:gd name="T81" fmla="*/ 16 h 1254"/>
                          <a:gd name="T82" fmla="*/ 1 w 1532"/>
                          <a:gd name="T83" fmla="*/ 12 h 1254"/>
                          <a:gd name="T84" fmla="*/ 3 w 1532"/>
                          <a:gd name="T85" fmla="*/ 12 h 1254"/>
                          <a:gd name="T86" fmla="*/ 6 w 1532"/>
                          <a:gd name="T87" fmla="*/ 13 h 1254"/>
                          <a:gd name="T88" fmla="*/ 9 w 1532"/>
                          <a:gd name="T89" fmla="*/ 13 h 1254"/>
                          <a:gd name="T90" fmla="*/ 15 w 1532"/>
                          <a:gd name="T91" fmla="*/ 13 h 1254"/>
                          <a:gd name="T92" fmla="*/ 20 w 1532"/>
                          <a:gd name="T93" fmla="*/ 13 h 1254"/>
                          <a:gd name="T94" fmla="*/ 27 w 1532"/>
                          <a:gd name="T95" fmla="*/ 13 h 1254"/>
                          <a:gd name="T96" fmla="*/ 33 w 1532"/>
                          <a:gd name="T97" fmla="*/ 14 h 1254"/>
                          <a:gd name="T98" fmla="*/ 39 w 1532"/>
                          <a:gd name="T99" fmla="*/ 13 h 1254"/>
                          <a:gd name="T100" fmla="*/ 44 w 1532"/>
                          <a:gd name="T101" fmla="*/ 13 h 1254"/>
                          <a:gd name="T102" fmla="*/ 48 w 1532"/>
                          <a:gd name="T103" fmla="*/ 13 h 1254"/>
                          <a:gd name="T104" fmla="*/ 52 w 1532"/>
                          <a:gd name="T105" fmla="*/ 12 h 1254"/>
                          <a:gd name="T106" fmla="*/ 56 w 1532"/>
                          <a:gd name="T107" fmla="*/ 12 h 1254"/>
                          <a:gd name="T108" fmla="*/ 60 w 1532"/>
                          <a:gd name="T109" fmla="*/ 10 h 1254"/>
                          <a:gd name="T110" fmla="*/ 64 w 1532"/>
                          <a:gd name="T111" fmla="*/ 9 h 1254"/>
                          <a:gd name="T112" fmla="*/ 70 w 1532"/>
                          <a:gd name="T113" fmla="*/ 7 h 1254"/>
                          <a:gd name="T114" fmla="*/ 74 w 1532"/>
                          <a:gd name="T115" fmla="*/ 5 h 1254"/>
                          <a:gd name="T116" fmla="*/ 79 w 1532"/>
                          <a:gd name="T117" fmla="*/ 3 h 1254"/>
                          <a:gd name="T118" fmla="*/ 83 w 1532"/>
                          <a:gd name="T119" fmla="*/ 1 h 1254"/>
                          <a:gd name="T120" fmla="*/ 85 w 1532"/>
                          <a:gd name="T121" fmla="*/ 0 h 1254"/>
                          <a:gd name="T122" fmla="*/ 87 w 1532"/>
                          <a:gd name="T123" fmla="*/ 0 h 1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254"/>
                          <a:gd name="T188" fmla="*/ 1532 w 1532"/>
                          <a:gd name="T189" fmla="*/ 1254 h 1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254">
                            <a:moveTo>
                              <a:pt x="1385" y="0"/>
                            </a:moveTo>
                            <a:lnTo>
                              <a:pt x="1402" y="50"/>
                            </a:lnTo>
                            <a:lnTo>
                              <a:pt x="1459" y="179"/>
                            </a:lnTo>
                            <a:lnTo>
                              <a:pt x="1487" y="250"/>
                            </a:lnTo>
                            <a:lnTo>
                              <a:pt x="1508" y="335"/>
                            </a:lnTo>
                            <a:lnTo>
                              <a:pt x="1523" y="440"/>
                            </a:lnTo>
                            <a:lnTo>
                              <a:pt x="1532" y="555"/>
                            </a:lnTo>
                            <a:lnTo>
                              <a:pt x="1530" y="667"/>
                            </a:lnTo>
                            <a:lnTo>
                              <a:pt x="1509" y="931"/>
                            </a:lnTo>
                            <a:lnTo>
                              <a:pt x="1487" y="1085"/>
                            </a:lnTo>
                            <a:lnTo>
                              <a:pt x="1477" y="1127"/>
                            </a:lnTo>
                            <a:lnTo>
                              <a:pt x="1459" y="1164"/>
                            </a:lnTo>
                            <a:lnTo>
                              <a:pt x="1436" y="1193"/>
                            </a:lnTo>
                            <a:lnTo>
                              <a:pt x="1413" y="1215"/>
                            </a:lnTo>
                            <a:lnTo>
                              <a:pt x="1386" y="1233"/>
                            </a:lnTo>
                            <a:lnTo>
                              <a:pt x="1348" y="1245"/>
                            </a:lnTo>
                            <a:lnTo>
                              <a:pt x="1304" y="1252"/>
                            </a:lnTo>
                            <a:lnTo>
                              <a:pt x="1258" y="1254"/>
                            </a:lnTo>
                            <a:lnTo>
                              <a:pt x="1200" y="1247"/>
                            </a:lnTo>
                            <a:lnTo>
                              <a:pt x="1139" y="1233"/>
                            </a:lnTo>
                            <a:lnTo>
                              <a:pt x="1012" y="1192"/>
                            </a:lnTo>
                            <a:lnTo>
                              <a:pt x="863" y="1142"/>
                            </a:lnTo>
                            <a:lnTo>
                              <a:pt x="791" y="1157"/>
                            </a:lnTo>
                            <a:lnTo>
                              <a:pt x="746" y="1163"/>
                            </a:lnTo>
                            <a:lnTo>
                              <a:pt x="693" y="1157"/>
                            </a:lnTo>
                            <a:lnTo>
                              <a:pt x="586" y="1135"/>
                            </a:lnTo>
                            <a:lnTo>
                              <a:pt x="452" y="1101"/>
                            </a:lnTo>
                            <a:lnTo>
                              <a:pt x="330" y="1064"/>
                            </a:lnTo>
                            <a:lnTo>
                              <a:pt x="252" y="1037"/>
                            </a:lnTo>
                            <a:lnTo>
                              <a:pt x="207" y="1016"/>
                            </a:lnTo>
                            <a:lnTo>
                              <a:pt x="164" y="989"/>
                            </a:lnTo>
                            <a:lnTo>
                              <a:pt x="130" y="949"/>
                            </a:lnTo>
                            <a:lnTo>
                              <a:pt x="103" y="902"/>
                            </a:lnTo>
                            <a:lnTo>
                              <a:pt x="81" y="846"/>
                            </a:lnTo>
                            <a:lnTo>
                              <a:pt x="61" y="788"/>
                            </a:lnTo>
                            <a:lnTo>
                              <a:pt x="39" y="696"/>
                            </a:lnTo>
                            <a:lnTo>
                              <a:pt x="27" y="622"/>
                            </a:lnTo>
                            <a:lnTo>
                              <a:pt x="18" y="547"/>
                            </a:lnTo>
                            <a:lnTo>
                              <a:pt x="4" y="433"/>
                            </a:lnTo>
                            <a:lnTo>
                              <a:pt x="0" y="357"/>
                            </a:lnTo>
                            <a:lnTo>
                              <a:pt x="11" y="256"/>
                            </a:lnTo>
                            <a:lnTo>
                              <a:pt x="20" y="189"/>
                            </a:lnTo>
                            <a:lnTo>
                              <a:pt x="51" y="193"/>
                            </a:lnTo>
                            <a:lnTo>
                              <a:pt x="99" y="207"/>
                            </a:lnTo>
                            <a:lnTo>
                              <a:pt x="146" y="212"/>
                            </a:lnTo>
                            <a:lnTo>
                              <a:pt x="239" y="211"/>
                            </a:lnTo>
                            <a:lnTo>
                              <a:pt x="317" y="207"/>
                            </a:lnTo>
                            <a:lnTo>
                              <a:pt x="427" y="212"/>
                            </a:lnTo>
                            <a:lnTo>
                              <a:pt x="524" y="215"/>
                            </a:lnTo>
                            <a:lnTo>
                              <a:pt x="617" y="212"/>
                            </a:lnTo>
                            <a:lnTo>
                              <a:pt x="694" y="208"/>
                            </a:lnTo>
                            <a:lnTo>
                              <a:pt x="762" y="205"/>
                            </a:lnTo>
                            <a:lnTo>
                              <a:pt x="836" y="194"/>
                            </a:lnTo>
                            <a:lnTo>
                              <a:pt x="892" y="182"/>
                            </a:lnTo>
                            <a:lnTo>
                              <a:pt x="965" y="155"/>
                            </a:lnTo>
                            <a:lnTo>
                              <a:pt x="1029" y="136"/>
                            </a:lnTo>
                            <a:lnTo>
                              <a:pt x="1110" y="111"/>
                            </a:lnTo>
                            <a:lnTo>
                              <a:pt x="1188" y="79"/>
                            </a:lnTo>
                            <a:lnTo>
                              <a:pt x="1262" y="48"/>
                            </a:lnTo>
                            <a:lnTo>
                              <a:pt x="1325" y="15"/>
                            </a:lnTo>
                            <a:lnTo>
                              <a:pt x="1358" y="1"/>
                            </a:lnTo>
                            <a:lnTo>
                              <a:pt x="138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21" name="Freeform 264">
                        <a:extLst>
                          <a:ext uri="{FF2B5EF4-FFF2-40B4-BE49-F238E27FC236}">
                            <a16:creationId xmlns:a16="http://schemas.microsoft.com/office/drawing/2014/main" id="{850B5738-BD28-421F-9A79-3161A5B4CCE1}"/>
                          </a:ext>
                        </a:extLst>
                      </p:cNvPr>
                      <p:cNvSpPr>
                        <a:spLocks/>
                      </p:cNvSpPr>
                      <p:nvPr/>
                    </p:nvSpPr>
                    <p:spPr bwMode="auto">
                      <a:xfrm>
                        <a:off x="3175" y="610"/>
                        <a:ext cx="177" cy="314"/>
                      </a:xfrm>
                      <a:custGeom>
                        <a:avLst/>
                        <a:gdLst>
                          <a:gd name="T0" fmla="*/ 35 w 706"/>
                          <a:gd name="T1" fmla="*/ 0 h 1254"/>
                          <a:gd name="T2" fmla="*/ 36 w 706"/>
                          <a:gd name="T3" fmla="*/ 3 h 1254"/>
                          <a:gd name="T4" fmla="*/ 40 w 706"/>
                          <a:gd name="T5" fmla="*/ 11 h 1254"/>
                          <a:gd name="T6" fmla="*/ 42 w 706"/>
                          <a:gd name="T7" fmla="*/ 16 h 1254"/>
                          <a:gd name="T8" fmla="*/ 43 w 706"/>
                          <a:gd name="T9" fmla="*/ 21 h 1254"/>
                          <a:gd name="T10" fmla="*/ 44 w 706"/>
                          <a:gd name="T11" fmla="*/ 28 h 1254"/>
                          <a:gd name="T12" fmla="*/ 44 w 706"/>
                          <a:gd name="T13" fmla="*/ 35 h 1254"/>
                          <a:gd name="T14" fmla="*/ 44 w 706"/>
                          <a:gd name="T15" fmla="*/ 42 h 1254"/>
                          <a:gd name="T16" fmla="*/ 43 w 706"/>
                          <a:gd name="T17" fmla="*/ 58 h 1254"/>
                          <a:gd name="T18" fmla="*/ 42 w 706"/>
                          <a:gd name="T19" fmla="*/ 68 h 1254"/>
                          <a:gd name="T20" fmla="*/ 41 w 706"/>
                          <a:gd name="T21" fmla="*/ 71 h 1254"/>
                          <a:gd name="T22" fmla="*/ 40 w 706"/>
                          <a:gd name="T23" fmla="*/ 73 h 1254"/>
                          <a:gd name="T24" fmla="*/ 38 w 706"/>
                          <a:gd name="T25" fmla="*/ 75 h 1254"/>
                          <a:gd name="T26" fmla="*/ 37 w 706"/>
                          <a:gd name="T27" fmla="*/ 76 h 1254"/>
                          <a:gd name="T28" fmla="*/ 35 w 706"/>
                          <a:gd name="T29" fmla="*/ 77 h 1254"/>
                          <a:gd name="T30" fmla="*/ 33 w 706"/>
                          <a:gd name="T31" fmla="*/ 78 h 1254"/>
                          <a:gd name="T32" fmla="*/ 30 w 706"/>
                          <a:gd name="T33" fmla="*/ 78 h 1254"/>
                          <a:gd name="T34" fmla="*/ 27 w 706"/>
                          <a:gd name="T35" fmla="*/ 79 h 1254"/>
                          <a:gd name="T36" fmla="*/ 24 w 706"/>
                          <a:gd name="T37" fmla="*/ 78 h 1254"/>
                          <a:gd name="T38" fmla="*/ 20 w 706"/>
                          <a:gd name="T39" fmla="*/ 77 h 1254"/>
                          <a:gd name="T40" fmla="*/ 12 w 706"/>
                          <a:gd name="T41" fmla="*/ 75 h 1254"/>
                          <a:gd name="T42" fmla="*/ 3 w 706"/>
                          <a:gd name="T43" fmla="*/ 72 h 1254"/>
                          <a:gd name="T44" fmla="*/ 2 w 706"/>
                          <a:gd name="T45" fmla="*/ 71 h 1254"/>
                          <a:gd name="T46" fmla="*/ 1 w 706"/>
                          <a:gd name="T47" fmla="*/ 70 h 1254"/>
                          <a:gd name="T48" fmla="*/ 0 w 706"/>
                          <a:gd name="T49" fmla="*/ 68 h 1254"/>
                          <a:gd name="T50" fmla="*/ 0 w 706"/>
                          <a:gd name="T51" fmla="*/ 67 h 1254"/>
                          <a:gd name="T52" fmla="*/ 1 w 706"/>
                          <a:gd name="T53" fmla="*/ 64 h 1254"/>
                          <a:gd name="T54" fmla="*/ 4 w 706"/>
                          <a:gd name="T55" fmla="*/ 59 h 1254"/>
                          <a:gd name="T56" fmla="*/ 8 w 706"/>
                          <a:gd name="T57" fmla="*/ 51 h 1254"/>
                          <a:gd name="T58" fmla="*/ 10 w 706"/>
                          <a:gd name="T59" fmla="*/ 47 h 1254"/>
                          <a:gd name="T60" fmla="*/ 13 w 706"/>
                          <a:gd name="T61" fmla="*/ 42 h 1254"/>
                          <a:gd name="T62" fmla="*/ 16 w 706"/>
                          <a:gd name="T63" fmla="*/ 37 h 1254"/>
                          <a:gd name="T64" fmla="*/ 18 w 706"/>
                          <a:gd name="T65" fmla="*/ 32 h 1254"/>
                          <a:gd name="T66" fmla="*/ 21 w 706"/>
                          <a:gd name="T67" fmla="*/ 28 h 1254"/>
                          <a:gd name="T68" fmla="*/ 23 w 706"/>
                          <a:gd name="T69" fmla="*/ 23 h 1254"/>
                          <a:gd name="T70" fmla="*/ 26 w 706"/>
                          <a:gd name="T71" fmla="*/ 17 h 1254"/>
                          <a:gd name="T72" fmla="*/ 29 w 706"/>
                          <a:gd name="T73" fmla="*/ 12 h 1254"/>
                          <a:gd name="T74" fmla="*/ 32 w 706"/>
                          <a:gd name="T75" fmla="*/ 7 h 1254"/>
                          <a:gd name="T76" fmla="*/ 33 w 706"/>
                          <a:gd name="T77" fmla="*/ 3 h 1254"/>
                          <a:gd name="T78" fmla="*/ 34 w 706"/>
                          <a:gd name="T79" fmla="*/ 1 h 1254"/>
                          <a:gd name="T80" fmla="*/ 35 w 706"/>
                          <a:gd name="T81" fmla="*/ 0 h 1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6"/>
                          <a:gd name="T124" fmla="*/ 0 h 1254"/>
                          <a:gd name="T125" fmla="*/ 706 w 706"/>
                          <a:gd name="T126" fmla="*/ 1254 h 1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6" h="1254">
                            <a:moveTo>
                              <a:pt x="559" y="0"/>
                            </a:moveTo>
                            <a:lnTo>
                              <a:pt x="576" y="50"/>
                            </a:lnTo>
                            <a:lnTo>
                              <a:pt x="633" y="179"/>
                            </a:lnTo>
                            <a:lnTo>
                              <a:pt x="661" y="250"/>
                            </a:lnTo>
                            <a:lnTo>
                              <a:pt x="682" y="335"/>
                            </a:lnTo>
                            <a:lnTo>
                              <a:pt x="697" y="440"/>
                            </a:lnTo>
                            <a:lnTo>
                              <a:pt x="706" y="555"/>
                            </a:lnTo>
                            <a:lnTo>
                              <a:pt x="704" y="667"/>
                            </a:lnTo>
                            <a:lnTo>
                              <a:pt x="683" y="931"/>
                            </a:lnTo>
                            <a:lnTo>
                              <a:pt x="661" y="1085"/>
                            </a:lnTo>
                            <a:lnTo>
                              <a:pt x="651" y="1127"/>
                            </a:lnTo>
                            <a:lnTo>
                              <a:pt x="633" y="1164"/>
                            </a:lnTo>
                            <a:lnTo>
                              <a:pt x="610" y="1193"/>
                            </a:lnTo>
                            <a:lnTo>
                              <a:pt x="587" y="1215"/>
                            </a:lnTo>
                            <a:lnTo>
                              <a:pt x="560" y="1233"/>
                            </a:lnTo>
                            <a:lnTo>
                              <a:pt x="524" y="1245"/>
                            </a:lnTo>
                            <a:lnTo>
                              <a:pt x="480" y="1252"/>
                            </a:lnTo>
                            <a:lnTo>
                              <a:pt x="433" y="1254"/>
                            </a:lnTo>
                            <a:lnTo>
                              <a:pt x="375" y="1247"/>
                            </a:lnTo>
                            <a:lnTo>
                              <a:pt x="313" y="1233"/>
                            </a:lnTo>
                            <a:lnTo>
                              <a:pt x="186" y="1192"/>
                            </a:lnTo>
                            <a:lnTo>
                              <a:pt x="38" y="1142"/>
                            </a:lnTo>
                            <a:lnTo>
                              <a:pt x="23" y="1130"/>
                            </a:lnTo>
                            <a:lnTo>
                              <a:pt x="7" y="1109"/>
                            </a:lnTo>
                            <a:lnTo>
                              <a:pt x="2" y="1090"/>
                            </a:lnTo>
                            <a:lnTo>
                              <a:pt x="0" y="1062"/>
                            </a:lnTo>
                            <a:lnTo>
                              <a:pt x="13" y="1027"/>
                            </a:lnTo>
                            <a:lnTo>
                              <a:pt x="59" y="943"/>
                            </a:lnTo>
                            <a:lnTo>
                              <a:pt x="126" y="819"/>
                            </a:lnTo>
                            <a:lnTo>
                              <a:pt x="160" y="755"/>
                            </a:lnTo>
                            <a:lnTo>
                              <a:pt x="205" y="668"/>
                            </a:lnTo>
                            <a:lnTo>
                              <a:pt x="246" y="596"/>
                            </a:lnTo>
                            <a:lnTo>
                              <a:pt x="288" y="517"/>
                            </a:lnTo>
                            <a:lnTo>
                              <a:pt x="328" y="442"/>
                            </a:lnTo>
                            <a:lnTo>
                              <a:pt x="367" y="371"/>
                            </a:lnTo>
                            <a:lnTo>
                              <a:pt x="420" y="274"/>
                            </a:lnTo>
                            <a:lnTo>
                              <a:pt x="465" y="188"/>
                            </a:lnTo>
                            <a:lnTo>
                              <a:pt x="508" y="106"/>
                            </a:lnTo>
                            <a:lnTo>
                              <a:pt x="532" y="53"/>
                            </a:lnTo>
                            <a:lnTo>
                              <a:pt x="547" y="21"/>
                            </a:lnTo>
                            <a:lnTo>
                              <a:pt x="559"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4817" name="Freeform 265">
                    <a:extLst>
                      <a:ext uri="{FF2B5EF4-FFF2-40B4-BE49-F238E27FC236}">
                        <a16:creationId xmlns:a16="http://schemas.microsoft.com/office/drawing/2014/main" id="{08EDE47E-BF4A-4C54-B245-8701D6E11CCA}"/>
                      </a:ext>
                    </a:extLst>
                  </p:cNvPr>
                  <p:cNvSpPr>
                    <a:spLocks/>
                  </p:cNvSpPr>
                  <p:nvPr/>
                </p:nvSpPr>
                <p:spPr bwMode="auto">
                  <a:xfrm>
                    <a:off x="3016" y="444"/>
                    <a:ext cx="71" cy="61"/>
                  </a:xfrm>
                  <a:custGeom>
                    <a:avLst/>
                    <a:gdLst>
                      <a:gd name="T0" fmla="*/ 0 w 285"/>
                      <a:gd name="T1" fmla="*/ 15 h 244"/>
                      <a:gd name="T2" fmla="*/ 2 w 285"/>
                      <a:gd name="T3" fmla="*/ 15 h 244"/>
                      <a:gd name="T4" fmla="*/ 4 w 285"/>
                      <a:gd name="T5" fmla="*/ 13 h 244"/>
                      <a:gd name="T6" fmla="*/ 7 w 285"/>
                      <a:gd name="T7" fmla="*/ 11 h 244"/>
                      <a:gd name="T8" fmla="*/ 8 w 285"/>
                      <a:gd name="T9" fmla="*/ 10 h 244"/>
                      <a:gd name="T10" fmla="*/ 9 w 285"/>
                      <a:gd name="T11" fmla="*/ 8 h 244"/>
                      <a:gd name="T12" fmla="*/ 10 w 285"/>
                      <a:gd name="T13" fmla="*/ 6 h 244"/>
                      <a:gd name="T14" fmla="*/ 11 w 285"/>
                      <a:gd name="T15" fmla="*/ 5 h 244"/>
                      <a:gd name="T16" fmla="*/ 12 w 285"/>
                      <a:gd name="T17" fmla="*/ 3 h 244"/>
                      <a:gd name="T18" fmla="*/ 14 w 285"/>
                      <a:gd name="T19" fmla="*/ 2 h 244"/>
                      <a:gd name="T20" fmla="*/ 15 w 285"/>
                      <a:gd name="T21" fmla="*/ 1 h 244"/>
                      <a:gd name="T22" fmla="*/ 18 w 285"/>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244"/>
                      <a:gd name="T38" fmla="*/ 285 w 285"/>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244">
                        <a:moveTo>
                          <a:pt x="0" y="244"/>
                        </a:moveTo>
                        <a:lnTo>
                          <a:pt x="32" y="230"/>
                        </a:lnTo>
                        <a:lnTo>
                          <a:pt x="67" y="209"/>
                        </a:lnTo>
                        <a:lnTo>
                          <a:pt x="110" y="178"/>
                        </a:lnTo>
                        <a:lnTo>
                          <a:pt x="133" y="153"/>
                        </a:lnTo>
                        <a:lnTo>
                          <a:pt x="148" y="128"/>
                        </a:lnTo>
                        <a:lnTo>
                          <a:pt x="164" y="99"/>
                        </a:lnTo>
                        <a:lnTo>
                          <a:pt x="181" y="70"/>
                        </a:lnTo>
                        <a:lnTo>
                          <a:pt x="199" y="47"/>
                        </a:lnTo>
                        <a:lnTo>
                          <a:pt x="219" y="32"/>
                        </a:lnTo>
                        <a:lnTo>
                          <a:pt x="246" y="15"/>
                        </a:lnTo>
                        <a:lnTo>
                          <a:pt x="285"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777" name="Group 266">
                <a:extLst>
                  <a:ext uri="{FF2B5EF4-FFF2-40B4-BE49-F238E27FC236}">
                    <a16:creationId xmlns:a16="http://schemas.microsoft.com/office/drawing/2014/main" id="{34DAE1A6-18BE-4C26-B610-979C76159C4F}"/>
                  </a:ext>
                </a:extLst>
              </p:cNvPr>
              <p:cNvGrpSpPr>
                <a:grpSpLocks/>
              </p:cNvGrpSpPr>
              <p:nvPr/>
            </p:nvGrpSpPr>
            <p:grpSpPr bwMode="auto">
              <a:xfrm>
                <a:off x="2544" y="414"/>
                <a:ext cx="579" cy="456"/>
                <a:chOff x="2544" y="414"/>
                <a:chExt cx="579" cy="456"/>
              </a:xfrm>
            </p:grpSpPr>
            <p:grpSp>
              <p:nvGrpSpPr>
                <p:cNvPr id="64778" name="Group 267">
                  <a:extLst>
                    <a:ext uri="{FF2B5EF4-FFF2-40B4-BE49-F238E27FC236}">
                      <a16:creationId xmlns:a16="http://schemas.microsoft.com/office/drawing/2014/main" id="{8552FD6F-FF14-45CF-A0CE-B830B1672B28}"/>
                    </a:ext>
                  </a:extLst>
                </p:cNvPr>
                <p:cNvGrpSpPr>
                  <a:grpSpLocks/>
                </p:cNvGrpSpPr>
                <p:nvPr/>
              </p:nvGrpSpPr>
              <p:grpSpPr bwMode="auto">
                <a:xfrm>
                  <a:off x="2544" y="414"/>
                  <a:ext cx="579" cy="456"/>
                  <a:chOff x="2544" y="414"/>
                  <a:chExt cx="579" cy="456"/>
                </a:xfrm>
              </p:grpSpPr>
              <p:grpSp>
                <p:nvGrpSpPr>
                  <p:cNvPr id="64796" name="Group 268">
                    <a:extLst>
                      <a:ext uri="{FF2B5EF4-FFF2-40B4-BE49-F238E27FC236}">
                        <a16:creationId xmlns:a16="http://schemas.microsoft.com/office/drawing/2014/main" id="{C002E442-860F-433C-946B-6B50933F8903}"/>
                      </a:ext>
                    </a:extLst>
                  </p:cNvPr>
                  <p:cNvGrpSpPr>
                    <a:grpSpLocks/>
                  </p:cNvGrpSpPr>
                  <p:nvPr/>
                </p:nvGrpSpPr>
                <p:grpSpPr bwMode="auto">
                  <a:xfrm>
                    <a:off x="2627" y="414"/>
                    <a:ext cx="474" cy="417"/>
                    <a:chOff x="2627" y="414"/>
                    <a:chExt cx="474" cy="417"/>
                  </a:xfrm>
                </p:grpSpPr>
                <p:sp>
                  <p:nvSpPr>
                    <p:cNvPr id="64812" name="Freeform 269">
                      <a:extLst>
                        <a:ext uri="{FF2B5EF4-FFF2-40B4-BE49-F238E27FC236}">
                          <a16:creationId xmlns:a16="http://schemas.microsoft.com/office/drawing/2014/main" id="{B5A10D66-AC78-4256-94D5-CAF436CEB18A}"/>
                        </a:ext>
                      </a:extLst>
                    </p:cNvPr>
                    <p:cNvSpPr>
                      <a:spLocks/>
                    </p:cNvSpPr>
                    <p:nvPr/>
                  </p:nvSpPr>
                  <p:spPr bwMode="auto">
                    <a:xfrm>
                      <a:off x="2627" y="414"/>
                      <a:ext cx="287" cy="417"/>
                    </a:xfrm>
                    <a:custGeom>
                      <a:avLst/>
                      <a:gdLst>
                        <a:gd name="T0" fmla="*/ 72 w 1149"/>
                        <a:gd name="T1" fmla="*/ 0 h 1668"/>
                        <a:gd name="T2" fmla="*/ 72 w 1149"/>
                        <a:gd name="T3" fmla="*/ 21 h 1668"/>
                        <a:gd name="T4" fmla="*/ 71 w 1149"/>
                        <a:gd name="T5" fmla="*/ 23 h 1668"/>
                        <a:gd name="T6" fmla="*/ 70 w 1149"/>
                        <a:gd name="T7" fmla="*/ 25 h 1668"/>
                        <a:gd name="T8" fmla="*/ 69 w 1149"/>
                        <a:gd name="T9" fmla="*/ 26 h 1668"/>
                        <a:gd name="T10" fmla="*/ 68 w 1149"/>
                        <a:gd name="T11" fmla="*/ 28 h 1668"/>
                        <a:gd name="T12" fmla="*/ 66 w 1149"/>
                        <a:gd name="T13" fmla="*/ 29 h 1668"/>
                        <a:gd name="T14" fmla="*/ 64 w 1149"/>
                        <a:gd name="T15" fmla="*/ 30 h 1668"/>
                        <a:gd name="T16" fmla="*/ 62 w 1149"/>
                        <a:gd name="T17" fmla="*/ 30 h 1668"/>
                        <a:gd name="T18" fmla="*/ 60 w 1149"/>
                        <a:gd name="T19" fmla="*/ 31 h 1668"/>
                        <a:gd name="T20" fmla="*/ 58 w 1149"/>
                        <a:gd name="T21" fmla="*/ 33 h 1668"/>
                        <a:gd name="T22" fmla="*/ 56 w 1149"/>
                        <a:gd name="T23" fmla="*/ 34 h 1668"/>
                        <a:gd name="T24" fmla="*/ 55 w 1149"/>
                        <a:gd name="T25" fmla="*/ 35 h 1668"/>
                        <a:gd name="T26" fmla="*/ 54 w 1149"/>
                        <a:gd name="T27" fmla="*/ 37 h 1668"/>
                        <a:gd name="T28" fmla="*/ 53 w 1149"/>
                        <a:gd name="T29" fmla="*/ 38 h 1668"/>
                        <a:gd name="T30" fmla="*/ 52 w 1149"/>
                        <a:gd name="T31" fmla="*/ 41 h 1668"/>
                        <a:gd name="T32" fmla="*/ 50 w 1149"/>
                        <a:gd name="T33" fmla="*/ 44 h 1668"/>
                        <a:gd name="T34" fmla="*/ 48 w 1149"/>
                        <a:gd name="T35" fmla="*/ 48 h 1668"/>
                        <a:gd name="T36" fmla="*/ 47 w 1149"/>
                        <a:gd name="T37" fmla="*/ 51 h 1668"/>
                        <a:gd name="T38" fmla="*/ 46 w 1149"/>
                        <a:gd name="T39" fmla="*/ 53 h 1668"/>
                        <a:gd name="T40" fmla="*/ 46 w 1149"/>
                        <a:gd name="T41" fmla="*/ 55 h 1668"/>
                        <a:gd name="T42" fmla="*/ 46 w 1149"/>
                        <a:gd name="T43" fmla="*/ 57 h 1668"/>
                        <a:gd name="T44" fmla="*/ 46 w 1149"/>
                        <a:gd name="T45" fmla="*/ 59 h 1668"/>
                        <a:gd name="T46" fmla="*/ 46 w 1149"/>
                        <a:gd name="T47" fmla="*/ 61 h 1668"/>
                        <a:gd name="T48" fmla="*/ 47 w 1149"/>
                        <a:gd name="T49" fmla="*/ 64 h 1668"/>
                        <a:gd name="T50" fmla="*/ 47 w 1149"/>
                        <a:gd name="T51" fmla="*/ 66 h 1668"/>
                        <a:gd name="T52" fmla="*/ 47 w 1149"/>
                        <a:gd name="T53" fmla="*/ 68 h 1668"/>
                        <a:gd name="T54" fmla="*/ 47 w 1149"/>
                        <a:gd name="T55" fmla="*/ 70 h 1668"/>
                        <a:gd name="T56" fmla="*/ 46 w 1149"/>
                        <a:gd name="T57" fmla="*/ 72 h 1668"/>
                        <a:gd name="T58" fmla="*/ 46 w 1149"/>
                        <a:gd name="T59" fmla="*/ 76 h 1668"/>
                        <a:gd name="T60" fmla="*/ 45 w 1149"/>
                        <a:gd name="T61" fmla="*/ 78 h 1668"/>
                        <a:gd name="T62" fmla="*/ 44 w 1149"/>
                        <a:gd name="T63" fmla="*/ 80 h 1668"/>
                        <a:gd name="T64" fmla="*/ 43 w 1149"/>
                        <a:gd name="T65" fmla="*/ 83 h 1668"/>
                        <a:gd name="T66" fmla="*/ 42 w 1149"/>
                        <a:gd name="T67" fmla="*/ 84 h 1668"/>
                        <a:gd name="T68" fmla="*/ 41 w 1149"/>
                        <a:gd name="T69" fmla="*/ 85 h 1668"/>
                        <a:gd name="T70" fmla="*/ 40 w 1149"/>
                        <a:gd name="T71" fmla="*/ 86 h 1668"/>
                        <a:gd name="T72" fmla="*/ 38 w 1149"/>
                        <a:gd name="T73" fmla="*/ 87 h 1668"/>
                        <a:gd name="T74" fmla="*/ 35 w 1149"/>
                        <a:gd name="T75" fmla="*/ 88 h 1668"/>
                        <a:gd name="T76" fmla="*/ 33 w 1149"/>
                        <a:gd name="T77" fmla="*/ 90 h 1668"/>
                        <a:gd name="T78" fmla="*/ 29 w 1149"/>
                        <a:gd name="T79" fmla="*/ 91 h 1668"/>
                        <a:gd name="T80" fmla="*/ 26 w 1149"/>
                        <a:gd name="T81" fmla="*/ 93 h 1668"/>
                        <a:gd name="T82" fmla="*/ 21 w 1149"/>
                        <a:gd name="T83" fmla="*/ 95 h 1668"/>
                        <a:gd name="T84" fmla="*/ 17 w 1149"/>
                        <a:gd name="T85" fmla="*/ 97 h 1668"/>
                        <a:gd name="T86" fmla="*/ 11 w 1149"/>
                        <a:gd name="T87" fmla="*/ 99 h 1668"/>
                        <a:gd name="T88" fmla="*/ 5 w 1149"/>
                        <a:gd name="T89" fmla="*/ 102 h 1668"/>
                        <a:gd name="T90" fmla="*/ 0 w 1149"/>
                        <a:gd name="T91" fmla="*/ 104 h 16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9"/>
                        <a:gd name="T139" fmla="*/ 0 h 1668"/>
                        <a:gd name="T140" fmla="*/ 1149 w 1149"/>
                        <a:gd name="T141" fmla="*/ 1668 h 16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9" h="1668">
                          <a:moveTo>
                            <a:pt x="1149" y="0"/>
                          </a:moveTo>
                          <a:lnTo>
                            <a:pt x="1149" y="327"/>
                          </a:lnTo>
                          <a:lnTo>
                            <a:pt x="1139" y="361"/>
                          </a:lnTo>
                          <a:lnTo>
                            <a:pt x="1127" y="391"/>
                          </a:lnTo>
                          <a:lnTo>
                            <a:pt x="1112" y="420"/>
                          </a:lnTo>
                          <a:lnTo>
                            <a:pt x="1092" y="448"/>
                          </a:lnTo>
                          <a:lnTo>
                            <a:pt x="1064" y="464"/>
                          </a:lnTo>
                          <a:lnTo>
                            <a:pt x="1030" y="478"/>
                          </a:lnTo>
                          <a:lnTo>
                            <a:pt x="995" y="489"/>
                          </a:lnTo>
                          <a:lnTo>
                            <a:pt x="956" y="505"/>
                          </a:lnTo>
                          <a:lnTo>
                            <a:pt x="929" y="519"/>
                          </a:lnTo>
                          <a:lnTo>
                            <a:pt x="903" y="538"/>
                          </a:lnTo>
                          <a:lnTo>
                            <a:pt x="884" y="558"/>
                          </a:lnTo>
                          <a:lnTo>
                            <a:pt x="865" y="583"/>
                          </a:lnTo>
                          <a:lnTo>
                            <a:pt x="848" y="612"/>
                          </a:lnTo>
                          <a:lnTo>
                            <a:pt x="827" y="650"/>
                          </a:lnTo>
                          <a:lnTo>
                            <a:pt x="799" y="709"/>
                          </a:lnTo>
                          <a:lnTo>
                            <a:pt x="776" y="765"/>
                          </a:lnTo>
                          <a:lnTo>
                            <a:pt x="758" y="810"/>
                          </a:lnTo>
                          <a:lnTo>
                            <a:pt x="745" y="849"/>
                          </a:lnTo>
                          <a:lnTo>
                            <a:pt x="736" y="884"/>
                          </a:lnTo>
                          <a:lnTo>
                            <a:pt x="734" y="912"/>
                          </a:lnTo>
                          <a:lnTo>
                            <a:pt x="736" y="945"/>
                          </a:lnTo>
                          <a:lnTo>
                            <a:pt x="744" y="979"/>
                          </a:lnTo>
                          <a:lnTo>
                            <a:pt x="755" y="1022"/>
                          </a:lnTo>
                          <a:lnTo>
                            <a:pt x="758" y="1048"/>
                          </a:lnTo>
                          <a:lnTo>
                            <a:pt x="755" y="1084"/>
                          </a:lnTo>
                          <a:lnTo>
                            <a:pt x="752" y="1120"/>
                          </a:lnTo>
                          <a:lnTo>
                            <a:pt x="744" y="1157"/>
                          </a:lnTo>
                          <a:lnTo>
                            <a:pt x="733" y="1207"/>
                          </a:lnTo>
                          <a:lnTo>
                            <a:pt x="721" y="1249"/>
                          </a:lnTo>
                          <a:lnTo>
                            <a:pt x="707" y="1283"/>
                          </a:lnTo>
                          <a:lnTo>
                            <a:pt x="687" y="1321"/>
                          </a:lnTo>
                          <a:lnTo>
                            <a:pt x="675" y="1340"/>
                          </a:lnTo>
                          <a:lnTo>
                            <a:pt x="660" y="1358"/>
                          </a:lnTo>
                          <a:lnTo>
                            <a:pt x="640" y="1374"/>
                          </a:lnTo>
                          <a:lnTo>
                            <a:pt x="607" y="1394"/>
                          </a:lnTo>
                          <a:lnTo>
                            <a:pt x="570" y="1412"/>
                          </a:lnTo>
                          <a:lnTo>
                            <a:pt x="523" y="1431"/>
                          </a:lnTo>
                          <a:lnTo>
                            <a:pt x="467" y="1454"/>
                          </a:lnTo>
                          <a:lnTo>
                            <a:pt x="414" y="1478"/>
                          </a:lnTo>
                          <a:lnTo>
                            <a:pt x="343" y="1510"/>
                          </a:lnTo>
                          <a:lnTo>
                            <a:pt x="270" y="1545"/>
                          </a:lnTo>
                          <a:lnTo>
                            <a:pt x="183" y="1584"/>
                          </a:lnTo>
                          <a:lnTo>
                            <a:pt x="88" y="1628"/>
                          </a:lnTo>
                          <a:lnTo>
                            <a:pt x="0" y="1668"/>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13" name="Freeform 270">
                      <a:extLst>
                        <a:ext uri="{FF2B5EF4-FFF2-40B4-BE49-F238E27FC236}">
                          <a16:creationId xmlns:a16="http://schemas.microsoft.com/office/drawing/2014/main" id="{ED9BCD08-A974-4B71-A0AB-4784178A4D07}"/>
                        </a:ext>
                      </a:extLst>
                    </p:cNvPr>
                    <p:cNvSpPr>
                      <a:spLocks/>
                    </p:cNvSpPr>
                    <p:nvPr/>
                  </p:nvSpPr>
                  <p:spPr bwMode="auto">
                    <a:xfrm>
                      <a:off x="2916" y="488"/>
                      <a:ext cx="185" cy="170"/>
                    </a:xfrm>
                    <a:custGeom>
                      <a:avLst/>
                      <a:gdLst>
                        <a:gd name="T0" fmla="*/ 0 w 740"/>
                        <a:gd name="T1" fmla="*/ 0 h 681"/>
                        <a:gd name="T2" fmla="*/ 1 w 740"/>
                        <a:gd name="T3" fmla="*/ 3 h 681"/>
                        <a:gd name="T4" fmla="*/ 3 w 740"/>
                        <a:gd name="T5" fmla="*/ 6 h 681"/>
                        <a:gd name="T6" fmla="*/ 4 w 740"/>
                        <a:gd name="T7" fmla="*/ 7 h 681"/>
                        <a:gd name="T8" fmla="*/ 6 w 740"/>
                        <a:gd name="T9" fmla="*/ 9 h 681"/>
                        <a:gd name="T10" fmla="*/ 7 w 740"/>
                        <a:gd name="T11" fmla="*/ 10 h 681"/>
                        <a:gd name="T12" fmla="*/ 9 w 740"/>
                        <a:gd name="T13" fmla="*/ 12 h 681"/>
                        <a:gd name="T14" fmla="*/ 12 w 740"/>
                        <a:gd name="T15" fmla="*/ 13 h 681"/>
                        <a:gd name="T16" fmla="*/ 13 w 740"/>
                        <a:gd name="T17" fmla="*/ 14 h 681"/>
                        <a:gd name="T18" fmla="*/ 15 w 740"/>
                        <a:gd name="T19" fmla="*/ 14 h 681"/>
                        <a:gd name="T20" fmla="*/ 17 w 740"/>
                        <a:gd name="T21" fmla="*/ 14 h 681"/>
                        <a:gd name="T22" fmla="*/ 20 w 740"/>
                        <a:gd name="T23" fmla="*/ 15 h 681"/>
                        <a:gd name="T24" fmla="*/ 22 w 740"/>
                        <a:gd name="T25" fmla="*/ 15 h 681"/>
                        <a:gd name="T26" fmla="*/ 23 w 740"/>
                        <a:gd name="T27" fmla="*/ 15 h 681"/>
                        <a:gd name="T28" fmla="*/ 25 w 740"/>
                        <a:gd name="T29" fmla="*/ 15 h 681"/>
                        <a:gd name="T30" fmla="*/ 26 w 740"/>
                        <a:gd name="T31" fmla="*/ 16 h 681"/>
                        <a:gd name="T32" fmla="*/ 28 w 740"/>
                        <a:gd name="T33" fmla="*/ 17 h 681"/>
                        <a:gd name="T34" fmla="*/ 29 w 740"/>
                        <a:gd name="T35" fmla="*/ 18 h 681"/>
                        <a:gd name="T36" fmla="*/ 30 w 740"/>
                        <a:gd name="T37" fmla="*/ 19 h 681"/>
                        <a:gd name="T38" fmla="*/ 31 w 740"/>
                        <a:gd name="T39" fmla="*/ 20 h 681"/>
                        <a:gd name="T40" fmla="*/ 33 w 740"/>
                        <a:gd name="T41" fmla="*/ 22 h 681"/>
                        <a:gd name="T42" fmla="*/ 33 w 740"/>
                        <a:gd name="T43" fmla="*/ 24 h 681"/>
                        <a:gd name="T44" fmla="*/ 34 w 740"/>
                        <a:gd name="T45" fmla="*/ 26 h 681"/>
                        <a:gd name="T46" fmla="*/ 36 w 740"/>
                        <a:gd name="T47" fmla="*/ 30 h 681"/>
                        <a:gd name="T48" fmla="*/ 37 w 740"/>
                        <a:gd name="T49" fmla="*/ 33 h 681"/>
                        <a:gd name="T50" fmla="*/ 39 w 740"/>
                        <a:gd name="T51" fmla="*/ 36 h 681"/>
                        <a:gd name="T52" fmla="*/ 40 w 740"/>
                        <a:gd name="T53" fmla="*/ 38 h 681"/>
                        <a:gd name="T54" fmla="*/ 41 w 740"/>
                        <a:gd name="T55" fmla="*/ 39 h 681"/>
                        <a:gd name="T56" fmla="*/ 42 w 740"/>
                        <a:gd name="T57" fmla="*/ 41 h 681"/>
                        <a:gd name="T58" fmla="*/ 43 w 740"/>
                        <a:gd name="T59" fmla="*/ 42 h 681"/>
                        <a:gd name="T60" fmla="*/ 44 w 740"/>
                        <a:gd name="T61" fmla="*/ 42 h 681"/>
                        <a:gd name="T62" fmla="*/ 45 w 740"/>
                        <a:gd name="T63" fmla="*/ 42 h 681"/>
                        <a:gd name="T64" fmla="*/ 46 w 740"/>
                        <a:gd name="T65" fmla="*/ 42 h 6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0"/>
                        <a:gd name="T100" fmla="*/ 0 h 681"/>
                        <a:gd name="T101" fmla="*/ 740 w 740"/>
                        <a:gd name="T102" fmla="*/ 681 h 6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0" h="681">
                          <a:moveTo>
                            <a:pt x="0" y="0"/>
                          </a:moveTo>
                          <a:lnTo>
                            <a:pt x="21" y="46"/>
                          </a:lnTo>
                          <a:lnTo>
                            <a:pt x="50" y="93"/>
                          </a:lnTo>
                          <a:lnTo>
                            <a:pt x="66" y="118"/>
                          </a:lnTo>
                          <a:lnTo>
                            <a:pt x="88" y="144"/>
                          </a:lnTo>
                          <a:lnTo>
                            <a:pt x="114" y="167"/>
                          </a:lnTo>
                          <a:lnTo>
                            <a:pt x="148" y="189"/>
                          </a:lnTo>
                          <a:lnTo>
                            <a:pt x="185" y="207"/>
                          </a:lnTo>
                          <a:lnTo>
                            <a:pt x="216" y="219"/>
                          </a:lnTo>
                          <a:lnTo>
                            <a:pt x="243" y="226"/>
                          </a:lnTo>
                          <a:lnTo>
                            <a:pt x="274" y="232"/>
                          </a:lnTo>
                          <a:lnTo>
                            <a:pt x="313" y="236"/>
                          </a:lnTo>
                          <a:lnTo>
                            <a:pt x="345" y="239"/>
                          </a:lnTo>
                          <a:lnTo>
                            <a:pt x="374" y="242"/>
                          </a:lnTo>
                          <a:lnTo>
                            <a:pt x="405" y="249"/>
                          </a:lnTo>
                          <a:lnTo>
                            <a:pt x="425" y="257"/>
                          </a:lnTo>
                          <a:lnTo>
                            <a:pt x="448" y="270"/>
                          </a:lnTo>
                          <a:lnTo>
                            <a:pt x="469" y="285"/>
                          </a:lnTo>
                          <a:lnTo>
                            <a:pt x="490" y="306"/>
                          </a:lnTo>
                          <a:lnTo>
                            <a:pt x="505" y="329"/>
                          </a:lnTo>
                          <a:lnTo>
                            <a:pt x="519" y="356"/>
                          </a:lnTo>
                          <a:lnTo>
                            <a:pt x="532" y="384"/>
                          </a:lnTo>
                          <a:lnTo>
                            <a:pt x="547" y="419"/>
                          </a:lnTo>
                          <a:lnTo>
                            <a:pt x="571" y="476"/>
                          </a:lnTo>
                          <a:lnTo>
                            <a:pt x="595" y="526"/>
                          </a:lnTo>
                          <a:lnTo>
                            <a:pt x="622" y="582"/>
                          </a:lnTo>
                          <a:lnTo>
                            <a:pt x="635" y="607"/>
                          </a:lnTo>
                          <a:lnTo>
                            <a:pt x="653" y="634"/>
                          </a:lnTo>
                          <a:lnTo>
                            <a:pt x="670" y="656"/>
                          </a:lnTo>
                          <a:lnTo>
                            <a:pt x="684" y="669"/>
                          </a:lnTo>
                          <a:lnTo>
                            <a:pt x="699" y="677"/>
                          </a:lnTo>
                          <a:lnTo>
                            <a:pt x="717" y="681"/>
                          </a:lnTo>
                          <a:lnTo>
                            <a:pt x="740" y="680"/>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797" name="Group 271">
                    <a:extLst>
                      <a:ext uri="{FF2B5EF4-FFF2-40B4-BE49-F238E27FC236}">
                        <a16:creationId xmlns:a16="http://schemas.microsoft.com/office/drawing/2014/main" id="{E1530B71-AD4B-4382-A782-16029A2903C2}"/>
                      </a:ext>
                    </a:extLst>
                  </p:cNvPr>
                  <p:cNvGrpSpPr>
                    <a:grpSpLocks/>
                  </p:cNvGrpSpPr>
                  <p:nvPr/>
                </p:nvGrpSpPr>
                <p:grpSpPr bwMode="auto">
                  <a:xfrm>
                    <a:off x="2544" y="445"/>
                    <a:ext cx="579" cy="425"/>
                    <a:chOff x="2544" y="445"/>
                    <a:chExt cx="579" cy="425"/>
                  </a:xfrm>
                </p:grpSpPr>
                <p:grpSp>
                  <p:nvGrpSpPr>
                    <p:cNvPr id="64798" name="Group 272">
                      <a:extLst>
                        <a:ext uri="{FF2B5EF4-FFF2-40B4-BE49-F238E27FC236}">
                          <a16:creationId xmlns:a16="http://schemas.microsoft.com/office/drawing/2014/main" id="{44F2839C-7C10-49E9-8323-8B3A30A03DB1}"/>
                        </a:ext>
                      </a:extLst>
                    </p:cNvPr>
                    <p:cNvGrpSpPr>
                      <a:grpSpLocks/>
                    </p:cNvGrpSpPr>
                    <p:nvPr/>
                  </p:nvGrpSpPr>
                  <p:grpSpPr bwMode="auto">
                    <a:xfrm>
                      <a:off x="3045" y="514"/>
                      <a:ext cx="78" cy="84"/>
                      <a:chOff x="3045" y="514"/>
                      <a:chExt cx="78" cy="84"/>
                    </a:xfrm>
                  </p:grpSpPr>
                  <p:sp>
                    <p:nvSpPr>
                      <p:cNvPr id="64810" name="Freeform 273">
                        <a:extLst>
                          <a:ext uri="{FF2B5EF4-FFF2-40B4-BE49-F238E27FC236}">
                            <a16:creationId xmlns:a16="http://schemas.microsoft.com/office/drawing/2014/main" id="{FFE12CDE-3E81-4B3B-B247-AF5EFC165991}"/>
                          </a:ext>
                        </a:extLst>
                      </p:cNvPr>
                      <p:cNvSpPr>
                        <a:spLocks/>
                      </p:cNvSpPr>
                      <p:nvPr/>
                    </p:nvSpPr>
                    <p:spPr bwMode="auto">
                      <a:xfrm>
                        <a:off x="3045" y="514"/>
                        <a:ext cx="68" cy="57"/>
                      </a:xfrm>
                      <a:custGeom>
                        <a:avLst/>
                        <a:gdLst>
                          <a:gd name="T0" fmla="*/ 0 w 274"/>
                          <a:gd name="T1" fmla="*/ 14 h 226"/>
                          <a:gd name="T2" fmla="*/ 2 w 274"/>
                          <a:gd name="T3" fmla="*/ 13 h 226"/>
                          <a:gd name="T4" fmla="*/ 5 w 274"/>
                          <a:gd name="T5" fmla="*/ 12 h 226"/>
                          <a:gd name="T6" fmla="*/ 8 w 274"/>
                          <a:gd name="T7" fmla="*/ 11 h 226"/>
                          <a:gd name="T8" fmla="*/ 10 w 274"/>
                          <a:gd name="T9" fmla="*/ 9 h 226"/>
                          <a:gd name="T10" fmla="*/ 11 w 274"/>
                          <a:gd name="T11" fmla="*/ 7 h 226"/>
                          <a:gd name="T12" fmla="*/ 13 w 274"/>
                          <a:gd name="T13" fmla="*/ 5 h 226"/>
                          <a:gd name="T14" fmla="*/ 15 w 274"/>
                          <a:gd name="T15" fmla="*/ 2 h 226"/>
                          <a:gd name="T16" fmla="*/ 17 w 274"/>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226"/>
                          <a:gd name="T29" fmla="*/ 274 w 274"/>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226">
                            <a:moveTo>
                              <a:pt x="0" y="226"/>
                            </a:moveTo>
                            <a:lnTo>
                              <a:pt x="39" y="212"/>
                            </a:lnTo>
                            <a:lnTo>
                              <a:pt x="75" y="195"/>
                            </a:lnTo>
                            <a:lnTo>
                              <a:pt x="124" y="168"/>
                            </a:lnTo>
                            <a:lnTo>
                              <a:pt x="157" y="143"/>
                            </a:lnTo>
                            <a:lnTo>
                              <a:pt x="185" y="115"/>
                            </a:lnTo>
                            <a:lnTo>
                              <a:pt x="217" y="75"/>
                            </a:lnTo>
                            <a:lnTo>
                              <a:pt x="248" y="36"/>
                            </a:lnTo>
                            <a:lnTo>
                              <a:pt x="274" y="0"/>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11" name="Freeform 274">
                        <a:extLst>
                          <a:ext uri="{FF2B5EF4-FFF2-40B4-BE49-F238E27FC236}">
                            <a16:creationId xmlns:a16="http://schemas.microsoft.com/office/drawing/2014/main" id="{DE094183-4401-409C-BBCC-0410F6E3E3B0}"/>
                          </a:ext>
                        </a:extLst>
                      </p:cNvPr>
                      <p:cNvSpPr>
                        <a:spLocks/>
                      </p:cNvSpPr>
                      <p:nvPr/>
                    </p:nvSpPr>
                    <p:spPr bwMode="auto">
                      <a:xfrm>
                        <a:off x="3058" y="573"/>
                        <a:ext cx="65" cy="25"/>
                      </a:xfrm>
                      <a:custGeom>
                        <a:avLst/>
                        <a:gdLst>
                          <a:gd name="T0" fmla="*/ 0 w 258"/>
                          <a:gd name="T1" fmla="*/ 6 h 98"/>
                          <a:gd name="T2" fmla="*/ 1 w 258"/>
                          <a:gd name="T3" fmla="*/ 6 h 98"/>
                          <a:gd name="T4" fmla="*/ 2 w 258"/>
                          <a:gd name="T5" fmla="*/ 5 h 98"/>
                          <a:gd name="T6" fmla="*/ 3 w 258"/>
                          <a:gd name="T7" fmla="*/ 4 h 98"/>
                          <a:gd name="T8" fmla="*/ 5 w 258"/>
                          <a:gd name="T9" fmla="*/ 4 h 98"/>
                          <a:gd name="T10" fmla="*/ 7 w 258"/>
                          <a:gd name="T11" fmla="*/ 4 h 98"/>
                          <a:gd name="T12" fmla="*/ 9 w 258"/>
                          <a:gd name="T13" fmla="*/ 3 h 98"/>
                          <a:gd name="T14" fmla="*/ 11 w 258"/>
                          <a:gd name="T15" fmla="*/ 3 h 98"/>
                          <a:gd name="T16" fmla="*/ 13 w 258"/>
                          <a:gd name="T17" fmla="*/ 3 h 98"/>
                          <a:gd name="T18" fmla="*/ 14 w 258"/>
                          <a:gd name="T19" fmla="*/ 2 h 98"/>
                          <a:gd name="T20" fmla="*/ 15 w 258"/>
                          <a:gd name="T21" fmla="*/ 1 h 98"/>
                          <a:gd name="T22" fmla="*/ 16 w 258"/>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98"/>
                          <a:gd name="T38" fmla="*/ 258 w 258"/>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98">
                            <a:moveTo>
                              <a:pt x="0" y="98"/>
                            </a:moveTo>
                            <a:lnTo>
                              <a:pt x="16" y="85"/>
                            </a:lnTo>
                            <a:lnTo>
                              <a:pt x="34" y="73"/>
                            </a:lnTo>
                            <a:lnTo>
                              <a:pt x="53" y="64"/>
                            </a:lnTo>
                            <a:lnTo>
                              <a:pt x="80" y="59"/>
                            </a:lnTo>
                            <a:lnTo>
                              <a:pt x="105" y="55"/>
                            </a:lnTo>
                            <a:lnTo>
                              <a:pt x="135" y="52"/>
                            </a:lnTo>
                            <a:lnTo>
                              <a:pt x="169" y="45"/>
                            </a:lnTo>
                            <a:lnTo>
                              <a:pt x="198" y="38"/>
                            </a:lnTo>
                            <a:lnTo>
                              <a:pt x="223" y="28"/>
                            </a:lnTo>
                            <a:lnTo>
                              <a:pt x="242" y="16"/>
                            </a:lnTo>
                            <a:lnTo>
                              <a:pt x="258" y="0"/>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799" name="Group 275">
                      <a:extLst>
                        <a:ext uri="{FF2B5EF4-FFF2-40B4-BE49-F238E27FC236}">
                          <a16:creationId xmlns:a16="http://schemas.microsoft.com/office/drawing/2014/main" id="{E3FADCCB-5FA3-45EA-908B-451FD4EB6B1F}"/>
                        </a:ext>
                      </a:extLst>
                    </p:cNvPr>
                    <p:cNvGrpSpPr>
                      <a:grpSpLocks/>
                    </p:cNvGrpSpPr>
                    <p:nvPr/>
                  </p:nvGrpSpPr>
                  <p:grpSpPr bwMode="auto">
                    <a:xfrm>
                      <a:off x="2544" y="445"/>
                      <a:ext cx="284" cy="425"/>
                      <a:chOff x="2544" y="445"/>
                      <a:chExt cx="284" cy="425"/>
                    </a:xfrm>
                  </p:grpSpPr>
                  <p:grpSp>
                    <p:nvGrpSpPr>
                      <p:cNvPr id="64800" name="Group 276">
                        <a:extLst>
                          <a:ext uri="{FF2B5EF4-FFF2-40B4-BE49-F238E27FC236}">
                            <a16:creationId xmlns:a16="http://schemas.microsoft.com/office/drawing/2014/main" id="{77CB2EF7-3FA7-452F-8DAC-CAE2D33DA6C1}"/>
                          </a:ext>
                        </a:extLst>
                      </p:cNvPr>
                      <p:cNvGrpSpPr>
                        <a:grpSpLocks/>
                      </p:cNvGrpSpPr>
                      <p:nvPr/>
                    </p:nvGrpSpPr>
                    <p:grpSpPr bwMode="auto">
                      <a:xfrm>
                        <a:off x="2700" y="445"/>
                        <a:ext cx="128" cy="131"/>
                        <a:chOff x="2700" y="445"/>
                        <a:chExt cx="128" cy="131"/>
                      </a:xfrm>
                    </p:grpSpPr>
                    <p:sp>
                      <p:nvSpPr>
                        <p:cNvPr id="64808" name="Freeform 277">
                          <a:extLst>
                            <a:ext uri="{FF2B5EF4-FFF2-40B4-BE49-F238E27FC236}">
                              <a16:creationId xmlns:a16="http://schemas.microsoft.com/office/drawing/2014/main" id="{50CEB69F-3FF6-480C-96E5-A816F16268DA}"/>
                            </a:ext>
                          </a:extLst>
                        </p:cNvPr>
                        <p:cNvSpPr>
                          <a:spLocks/>
                        </p:cNvSpPr>
                        <p:nvPr/>
                      </p:nvSpPr>
                      <p:spPr bwMode="auto">
                        <a:xfrm>
                          <a:off x="2758" y="445"/>
                          <a:ext cx="70" cy="131"/>
                        </a:xfrm>
                        <a:custGeom>
                          <a:avLst/>
                          <a:gdLst>
                            <a:gd name="T0" fmla="*/ 1 w 282"/>
                            <a:gd name="T1" fmla="*/ 0 h 527"/>
                            <a:gd name="T2" fmla="*/ 1 w 282"/>
                            <a:gd name="T3" fmla="*/ 1 h 527"/>
                            <a:gd name="T4" fmla="*/ 0 w 282"/>
                            <a:gd name="T5" fmla="*/ 2 h 527"/>
                            <a:gd name="T6" fmla="*/ 0 w 282"/>
                            <a:gd name="T7" fmla="*/ 4 h 527"/>
                            <a:gd name="T8" fmla="*/ 0 w 282"/>
                            <a:gd name="T9" fmla="*/ 5 h 527"/>
                            <a:gd name="T10" fmla="*/ 0 w 282"/>
                            <a:gd name="T11" fmla="*/ 7 h 527"/>
                            <a:gd name="T12" fmla="*/ 0 w 282"/>
                            <a:gd name="T13" fmla="*/ 9 h 527"/>
                            <a:gd name="T14" fmla="*/ 1 w 282"/>
                            <a:gd name="T15" fmla="*/ 12 h 527"/>
                            <a:gd name="T16" fmla="*/ 1 w 282"/>
                            <a:gd name="T17" fmla="*/ 14 h 527"/>
                            <a:gd name="T18" fmla="*/ 2 w 282"/>
                            <a:gd name="T19" fmla="*/ 17 h 527"/>
                            <a:gd name="T20" fmla="*/ 3 w 282"/>
                            <a:gd name="T21" fmla="*/ 20 h 527"/>
                            <a:gd name="T22" fmla="*/ 4 w 282"/>
                            <a:gd name="T23" fmla="*/ 22 h 527"/>
                            <a:gd name="T24" fmla="*/ 6 w 282"/>
                            <a:gd name="T25" fmla="*/ 24 h 527"/>
                            <a:gd name="T26" fmla="*/ 7 w 282"/>
                            <a:gd name="T27" fmla="*/ 26 h 527"/>
                            <a:gd name="T28" fmla="*/ 10 w 282"/>
                            <a:gd name="T29" fmla="*/ 28 h 527"/>
                            <a:gd name="T30" fmla="*/ 12 w 282"/>
                            <a:gd name="T31" fmla="*/ 30 h 527"/>
                            <a:gd name="T32" fmla="*/ 15 w 282"/>
                            <a:gd name="T33" fmla="*/ 31 h 527"/>
                            <a:gd name="T34" fmla="*/ 17 w 282"/>
                            <a:gd name="T35" fmla="*/ 33 h 5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2"/>
                            <a:gd name="T55" fmla="*/ 0 h 527"/>
                            <a:gd name="T56" fmla="*/ 282 w 282"/>
                            <a:gd name="T57" fmla="*/ 527 h 5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2" h="527">
                              <a:moveTo>
                                <a:pt x="24" y="0"/>
                              </a:moveTo>
                              <a:lnTo>
                                <a:pt x="15" y="18"/>
                              </a:lnTo>
                              <a:lnTo>
                                <a:pt x="8" y="40"/>
                              </a:lnTo>
                              <a:lnTo>
                                <a:pt x="3" y="61"/>
                              </a:lnTo>
                              <a:lnTo>
                                <a:pt x="0" y="85"/>
                              </a:lnTo>
                              <a:lnTo>
                                <a:pt x="4" y="118"/>
                              </a:lnTo>
                              <a:lnTo>
                                <a:pt x="8" y="152"/>
                              </a:lnTo>
                              <a:lnTo>
                                <a:pt x="15" y="199"/>
                              </a:lnTo>
                              <a:lnTo>
                                <a:pt x="22" y="234"/>
                              </a:lnTo>
                              <a:lnTo>
                                <a:pt x="35" y="275"/>
                              </a:lnTo>
                              <a:lnTo>
                                <a:pt x="49" y="316"/>
                              </a:lnTo>
                              <a:lnTo>
                                <a:pt x="67" y="352"/>
                              </a:lnTo>
                              <a:lnTo>
                                <a:pt x="93" y="391"/>
                              </a:lnTo>
                              <a:lnTo>
                                <a:pt x="120" y="420"/>
                              </a:lnTo>
                              <a:lnTo>
                                <a:pt x="161" y="453"/>
                              </a:lnTo>
                              <a:lnTo>
                                <a:pt x="202" y="480"/>
                              </a:lnTo>
                              <a:lnTo>
                                <a:pt x="243" y="505"/>
                              </a:lnTo>
                              <a:lnTo>
                                <a:pt x="282" y="527"/>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09" name="Freeform 278">
                          <a:extLst>
                            <a:ext uri="{FF2B5EF4-FFF2-40B4-BE49-F238E27FC236}">
                              <a16:creationId xmlns:a16="http://schemas.microsoft.com/office/drawing/2014/main" id="{F5BDB51E-7A98-4A65-ADFE-68F6ECBE0D24}"/>
                            </a:ext>
                          </a:extLst>
                        </p:cNvPr>
                        <p:cNvSpPr>
                          <a:spLocks/>
                        </p:cNvSpPr>
                        <p:nvPr/>
                      </p:nvSpPr>
                      <p:spPr bwMode="auto">
                        <a:xfrm>
                          <a:off x="2700" y="486"/>
                          <a:ext cx="71" cy="56"/>
                        </a:xfrm>
                        <a:custGeom>
                          <a:avLst/>
                          <a:gdLst>
                            <a:gd name="T0" fmla="*/ 0 w 284"/>
                            <a:gd name="T1" fmla="*/ 0 h 224"/>
                            <a:gd name="T2" fmla="*/ 2 w 284"/>
                            <a:gd name="T3" fmla="*/ 1 h 224"/>
                            <a:gd name="T4" fmla="*/ 4 w 284"/>
                            <a:gd name="T5" fmla="*/ 1 h 224"/>
                            <a:gd name="T6" fmla="*/ 6 w 284"/>
                            <a:gd name="T7" fmla="*/ 2 h 224"/>
                            <a:gd name="T8" fmla="*/ 8 w 284"/>
                            <a:gd name="T9" fmla="*/ 3 h 224"/>
                            <a:gd name="T10" fmla="*/ 10 w 284"/>
                            <a:gd name="T11" fmla="*/ 5 h 224"/>
                            <a:gd name="T12" fmla="*/ 12 w 284"/>
                            <a:gd name="T13" fmla="*/ 6 h 224"/>
                            <a:gd name="T14" fmla="*/ 14 w 284"/>
                            <a:gd name="T15" fmla="*/ 9 h 224"/>
                            <a:gd name="T16" fmla="*/ 18 w 284"/>
                            <a:gd name="T17" fmla="*/ 13 h 224"/>
                            <a:gd name="T18" fmla="*/ 16 w 284"/>
                            <a:gd name="T19" fmla="*/ 14 h 224"/>
                            <a:gd name="T20" fmla="*/ 14 w 284"/>
                            <a:gd name="T21" fmla="*/ 14 h 224"/>
                            <a:gd name="T22" fmla="*/ 11 w 284"/>
                            <a:gd name="T23" fmla="*/ 14 h 224"/>
                            <a:gd name="T24" fmla="*/ 9 w 284"/>
                            <a:gd name="T25" fmla="*/ 14 h 224"/>
                            <a:gd name="T26" fmla="*/ 6 w 284"/>
                            <a:gd name="T27" fmla="*/ 13 h 224"/>
                            <a:gd name="T28" fmla="*/ 4 w 284"/>
                            <a:gd name="T29" fmla="*/ 13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224"/>
                            <a:gd name="T47" fmla="*/ 284 w 284"/>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224">
                              <a:moveTo>
                                <a:pt x="0" y="0"/>
                              </a:moveTo>
                              <a:lnTo>
                                <a:pt x="39" y="6"/>
                              </a:lnTo>
                              <a:lnTo>
                                <a:pt x="69" y="15"/>
                              </a:lnTo>
                              <a:lnTo>
                                <a:pt x="95" y="28"/>
                              </a:lnTo>
                              <a:lnTo>
                                <a:pt x="123" y="47"/>
                              </a:lnTo>
                              <a:lnTo>
                                <a:pt x="157" y="70"/>
                              </a:lnTo>
                              <a:lnTo>
                                <a:pt x="187" y="95"/>
                              </a:lnTo>
                              <a:lnTo>
                                <a:pt x="224" y="138"/>
                              </a:lnTo>
                              <a:lnTo>
                                <a:pt x="284" y="211"/>
                              </a:lnTo>
                              <a:lnTo>
                                <a:pt x="260" y="218"/>
                              </a:lnTo>
                              <a:lnTo>
                                <a:pt x="221" y="221"/>
                              </a:lnTo>
                              <a:lnTo>
                                <a:pt x="184" y="224"/>
                              </a:lnTo>
                              <a:lnTo>
                                <a:pt x="145" y="218"/>
                              </a:lnTo>
                              <a:lnTo>
                                <a:pt x="103" y="211"/>
                              </a:lnTo>
                              <a:lnTo>
                                <a:pt x="71" y="204"/>
                              </a:lnTo>
                            </a:path>
                          </a:pathLst>
                        </a:custGeom>
                        <a:noFill/>
                        <a:ln w="2222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801" name="Group 279">
                        <a:extLst>
                          <a:ext uri="{FF2B5EF4-FFF2-40B4-BE49-F238E27FC236}">
                            <a16:creationId xmlns:a16="http://schemas.microsoft.com/office/drawing/2014/main" id="{754CD4D2-44F2-4CB3-94D4-74000BE67B38}"/>
                          </a:ext>
                        </a:extLst>
                      </p:cNvPr>
                      <p:cNvGrpSpPr>
                        <a:grpSpLocks/>
                      </p:cNvGrpSpPr>
                      <p:nvPr/>
                    </p:nvGrpSpPr>
                    <p:grpSpPr bwMode="auto">
                      <a:xfrm>
                        <a:off x="2544" y="771"/>
                        <a:ext cx="176" cy="99"/>
                        <a:chOff x="2544" y="771"/>
                        <a:chExt cx="176" cy="99"/>
                      </a:xfrm>
                    </p:grpSpPr>
                    <p:sp>
                      <p:nvSpPr>
                        <p:cNvPr id="64802" name="Freeform 280">
                          <a:extLst>
                            <a:ext uri="{FF2B5EF4-FFF2-40B4-BE49-F238E27FC236}">
                              <a16:creationId xmlns:a16="http://schemas.microsoft.com/office/drawing/2014/main" id="{DF997FA6-4866-471F-9AB8-7F749B3854F8}"/>
                            </a:ext>
                          </a:extLst>
                        </p:cNvPr>
                        <p:cNvSpPr>
                          <a:spLocks/>
                        </p:cNvSpPr>
                        <p:nvPr/>
                      </p:nvSpPr>
                      <p:spPr bwMode="auto">
                        <a:xfrm>
                          <a:off x="2618" y="777"/>
                          <a:ext cx="50" cy="27"/>
                        </a:xfrm>
                        <a:custGeom>
                          <a:avLst/>
                          <a:gdLst>
                            <a:gd name="T0" fmla="*/ 0 w 200"/>
                            <a:gd name="T1" fmla="*/ 0 h 107"/>
                            <a:gd name="T2" fmla="*/ 3 w 200"/>
                            <a:gd name="T3" fmla="*/ 1 h 107"/>
                            <a:gd name="T4" fmla="*/ 6 w 200"/>
                            <a:gd name="T5" fmla="*/ 2 h 107"/>
                            <a:gd name="T6" fmla="*/ 7 w 200"/>
                            <a:gd name="T7" fmla="*/ 3 h 107"/>
                            <a:gd name="T8" fmla="*/ 10 w 200"/>
                            <a:gd name="T9" fmla="*/ 5 h 107"/>
                            <a:gd name="T10" fmla="*/ 13 w 200"/>
                            <a:gd name="T11" fmla="*/ 7 h 107"/>
                            <a:gd name="T12" fmla="*/ 0 60000 65536"/>
                            <a:gd name="T13" fmla="*/ 0 60000 65536"/>
                            <a:gd name="T14" fmla="*/ 0 60000 65536"/>
                            <a:gd name="T15" fmla="*/ 0 60000 65536"/>
                            <a:gd name="T16" fmla="*/ 0 60000 65536"/>
                            <a:gd name="T17" fmla="*/ 0 60000 65536"/>
                            <a:gd name="T18" fmla="*/ 0 w 200"/>
                            <a:gd name="T19" fmla="*/ 0 h 107"/>
                            <a:gd name="T20" fmla="*/ 200 w 200"/>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200" h="107">
                              <a:moveTo>
                                <a:pt x="0" y="0"/>
                              </a:moveTo>
                              <a:lnTo>
                                <a:pt x="46" y="13"/>
                              </a:lnTo>
                              <a:lnTo>
                                <a:pt x="86" y="28"/>
                              </a:lnTo>
                              <a:lnTo>
                                <a:pt x="121" y="45"/>
                              </a:lnTo>
                              <a:lnTo>
                                <a:pt x="160" y="71"/>
                              </a:lnTo>
                              <a:lnTo>
                                <a:pt x="200" y="107"/>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803" name="Group 281">
                          <a:extLst>
                            <a:ext uri="{FF2B5EF4-FFF2-40B4-BE49-F238E27FC236}">
                              <a16:creationId xmlns:a16="http://schemas.microsoft.com/office/drawing/2014/main" id="{32283F3A-0D13-463D-88B4-4130C1BFBEEC}"/>
                            </a:ext>
                          </a:extLst>
                        </p:cNvPr>
                        <p:cNvGrpSpPr>
                          <a:grpSpLocks/>
                        </p:cNvGrpSpPr>
                        <p:nvPr/>
                      </p:nvGrpSpPr>
                      <p:grpSpPr bwMode="auto">
                        <a:xfrm>
                          <a:off x="2544" y="771"/>
                          <a:ext cx="176" cy="99"/>
                          <a:chOff x="2544" y="771"/>
                          <a:chExt cx="176" cy="99"/>
                        </a:xfrm>
                      </p:grpSpPr>
                      <p:sp>
                        <p:nvSpPr>
                          <p:cNvPr id="64804" name="Freeform 282">
                            <a:extLst>
                              <a:ext uri="{FF2B5EF4-FFF2-40B4-BE49-F238E27FC236}">
                                <a16:creationId xmlns:a16="http://schemas.microsoft.com/office/drawing/2014/main" id="{87D1EB75-72F7-4EF9-B163-CE04D4A6B731}"/>
                              </a:ext>
                            </a:extLst>
                          </p:cNvPr>
                          <p:cNvSpPr>
                            <a:spLocks/>
                          </p:cNvSpPr>
                          <p:nvPr/>
                        </p:nvSpPr>
                        <p:spPr bwMode="auto">
                          <a:xfrm>
                            <a:off x="2664" y="771"/>
                            <a:ext cx="56" cy="13"/>
                          </a:xfrm>
                          <a:custGeom>
                            <a:avLst/>
                            <a:gdLst>
                              <a:gd name="T0" fmla="*/ 0 w 225"/>
                              <a:gd name="T1" fmla="*/ 0 h 55"/>
                              <a:gd name="T2" fmla="*/ 2 w 225"/>
                              <a:gd name="T3" fmla="*/ 1 h 55"/>
                              <a:gd name="T4" fmla="*/ 4 w 225"/>
                              <a:gd name="T5" fmla="*/ 2 h 55"/>
                              <a:gd name="T6" fmla="*/ 6 w 225"/>
                              <a:gd name="T7" fmla="*/ 3 h 55"/>
                              <a:gd name="T8" fmla="*/ 9 w 225"/>
                              <a:gd name="T9" fmla="*/ 3 h 55"/>
                              <a:gd name="T10" fmla="*/ 11 w 225"/>
                              <a:gd name="T11" fmla="*/ 3 h 55"/>
                              <a:gd name="T12" fmla="*/ 14 w 225"/>
                              <a:gd name="T13" fmla="*/ 3 h 55"/>
                              <a:gd name="T14" fmla="*/ 0 60000 65536"/>
                              <a:gd name="T15" fmla="*/ 0 60000 65536"/>
                              <a:gd name="T16" fmla="*/ 0 60000 65536"/>
                              <a:gd name="T17" fmla="*/ 0 60000 65536"/>
                              <a:gd name="T18" fmla="*/ 0 60000 65536"/>
                              <a:gd name="T19" fmla="*/ 0 60000 65536"/>
                              <a:gd name="T20" fmla="*/ 0 60000 65536"/>
                              <a:gd name="T21" fmla="*/ 0 w 225"/>
                              <a:gd name="T22" fmla="*/ 0 h 55"/>
                              <a:gd name="T23" fmla="*/ 225 w 22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55">
                                <a:moveTo>
                                  <a:pt x="0" y="0"/>
                                </a:moveTo>
                                <a:lnTo>
                                  <a:pt x="36" y="21"/>
                                </a:lnTo>
                                <a:lnTo>
                                  <a:pt x="71" y="36"/>
                                </a:lnTo>
                                <a:lnTo>
                                  <a:pt x="104" y="46"/>
                                </a:lnTo>
                                <a:lnTo>
                                  <a:pt x="145" y="54"/>
                                </a:lnTo>
                                <a:lnTo>
                                  <a:pt x="185" y="55"/>
                                </a:lnTo>
                                <a:lnTo>
                                  <a:pt x="225" y="51"/>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05" name="Freeform 283">
                            <a:extLst>
                              <a:ext uri="{FF2B5EF4-FFF2-40B4-BE49-F238E27FC236}">
                                <a16:creationId xmlns:a16="http://schemas.microsoft.com/office/drawing/2014/main" id="{7EA05CC8-EC67-41D8-ACF7-B8592CA42093}"/>
                              </a:ext>
                            </a:extLst>
                          </p:cNvPr>
                          <p:cNvSpPr>
                            <a:spLocks/>
                          </p:cNvSpPr>
                          <p:nvPr/>
                        </p:nvSpPr>
                        <p:spPr bwMode="auto">
                          <a:xfrm>
                            <a:off x="2669" y="809"/>
                            <a:ext cx="19" cy="36"/>
                          </a:xfrm>
                          <a:custGeom>
                            <a:avLst/>
                            <a:gdLst>
                              <a:gd name="T0" fmla="*/ 5 w 79"/>
                              <a:gd name="T1" fmla="*/ 0 h 144"/>
                              <a:gd name="T2" fmla="*/ 4 w 79"/>
                              <a:gd name="T3" fmla="*/ 2 h 144"/>
                              <a:gd name="T4" fmla="*/ 4 w 79"/>
                              <a:gd name="T5" fmla="*/ 4 h 144"/>
                              <a:gd name="T6" fmla="*/ 2 w 79"/>
                              <a:gd name="T7" fmla="*/ 6 h 144"/>
                              <a:gd name="T8" fmla="*/ 1 w 79"/>
                              <a:gd name="T9" fmla="*/ 8 h 144"/>
                              <a:gd name="T10" fmla="*/ 0 w 79"/>
                              <a:gd name="T11" fmla="*/ 9 h 144"/>
                              <a:gd name="T12" fmla="*/ 0 60000 65536"/>
                              <a:gd name="T13" fmla="*/ 0 60000 65536"/>
                              <a:gd name="T14" fmla="*/ 0 60000 65536"/>
                              <a:gd name="T15" fmla="*/ 0 60000 65536"/>
                              <a:gd name="T16" fmla="*/ 0 60000 65536"/>
                              <a:gd name="T17" fmla="*/ 0 60000 65536"/>
                              <a:gd name="T18" fmla="*/ 0 w 79"/>
                              <a:gd name="T19" fmla="*/ 0 h 144"/>
                              <a:gd name="T20" fmla="*/ 79 w 7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79" h="144">
                                <a:moveTo>
                                  <a:pt x="79" y="0"/>
                                </a:moveTo>
                                <a:lnTo>
                                  <a:pt x="75" y="36"/>
                                </a:lnTo>
                                <a:lnTo>
                                  <a:pt x="63" y="69"/>
                                </a:lnTo>
                                <a:lnTo>
                                  <a:pt x="43" y="100"/>
                                </a:lnTo>
                                <a:lnTo>
                                  <a:pt x="20" y="129"/>
                                </a:lnTo>
                                <a:lnTo>
                                  <a:pt x="0" y="144"/>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06" name="Freeform 284">
                            <a:extLst>
                              <a:ext uri="{FF2B5EF4-FFF2-40B4-BE49-F238E27FC236}">
                                <a16:creationId xmlns:a16="http://schemas.microsoft.com/office/drawing/2014/main" id="{F87B791B-DF5A-4CE5-A326-65D4BD191C10}"/>
                              </a:ext>
                            </a:extLst>
                          </p:cNvPr>
                          <p:cNvSpPr>
                            <a:spLocks/>
                          </p:cNvSpPr>
                          <p:nvPr/>
                        </p:nvSpPr>
                        <p:spPr bwMode="auto">
                          <a:xfrm>
                            <a:off x="2544" y="828"/>
                            <a:ext cx="78" cy="8"/>
                          </a:xfrm>
                          <a:custGeom>
                            <a:avLst/>
                            <a:gdLst>
                              <a:gd name="T0" fmla="*/ 19 w 314"/>
                              <a:gd name="T1" fmla="*/ 0 h 31"/>
                              <a:gd name="T2" fmla="*/ 17 w 314"/>
                              <a:gd name="T3" fmla="*/ 1 h 31"/>
                              <a:gd name="T4" fmla="*/ 14 w 314"/>
                              <a:gd name="T5" fmla="*/ 2 h 31"/>
                              <a:gd name="T6" fmla="*/ 10 w 314"/>
                              <a:gd name="T7" fmla="*/ 2 h 31"/>
                              <a:gd name="T8" fmla="*/ 8 w 314"/>
                              <a:gd name="T9" fmla="*/ 2 h 31"/>
                              <a:gd name="T10" fmla="*/ 5 w 314"/>
                              <a:gd name="T11" fmla="*/ 2 h 31"/>
                              <a:gd name="T12" fmla="*/ 2 w 314"/>
                              <a:gd name="T13" fmla="*/ 1 h 31"/>
                              <a:gd name="T14" fmla="*/ 0 w 314"/>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1"/>
                              <a:gd name="T26" fmla="*/ 314 w 31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1">
                                <a:moveTo>
                                  <a:pt x="314" y="4"/>
                                </a:moveTo>
                                <a:lnTo>
                                  <a:pt x="271" y="15"/>
                                </a:lnTo>
                                <a:lnTo>
                                  <a:pt x="221" y="25"/>
                                </a:lnTo>
                                <a:lnTo>
                                  <a:pt x="170" y="31"/>
                                </a:lnTo>
                                <a:lnTo>
                                  <a:pt x="126" y="29"/>
                                </a:lnTo>
                                <a:lnTo>
                                  <a:pt x="75" y="22"/>
                                </a:lnTo>
                                <a:lnTo>
                                  <a:pt x="40" y="13"/>
                                </a:lnTo>
                                <a:lnTo>
                                  <a:pt x="0" y="0"/>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807" name="Freeform 285">
                            <a:extLst>
                              <a:ext uri="{FF2B5EF4-FFF2-40B4-BE49-F238E27FC236}">
                                <a16:creationId xmlns:a16="http://schemas.microsoft.com/office/drawing/2014/main" id="{043A45C2-3E43-432D-8749-800473D7FF9D}"/>
                              </a:ext>
                            </a:extLst>
                          </p:cNvPr>
                          <p:cNvSpPr>
                            <a:spLocks/>
                          </p:cNvSpPr>
                          <p:nvPr/>
                        </p:nvSpPr>
                        <p:spPr bwMode="auto">
                          <a:xfrm>
                            <a:off x="2563" y="835"/>
                            <a:ext cx="66" cy="35"/>
                          </a:xfrm>
                          <a:custGeom>
                            <a:avLst/>
                            <a:gdLst>
                              <a:gd name="T0" fmla="*/ 16 w 266"/>
                              <a:gd name="T1" fmla="*/ 0 h 139"/>
                              <a:gd name="T2" fmla="*/ 15 w 266"/>
                              <a:gd name="T3" fmla="*/ 1 h 139"/>
                              <a:gd name="T4" fmla="*/ 13 w 266"/>
                              <a:gd name="T5" fmla="*/ 3 h 139"/>
                              <a:gd name="T6" fmla="*/ 10 w 266"/>
                              <a:gd name="T7" fmla="*/ 5 h 139"/>
                              <a:gd name="T8" fmla="*/ 8 w 266"/>
                              <a:gd name="T9" fmla="*/ 6 h 139"/>
                              <a:gd name="T10" fmla="*/ 6 w 266"/>
                              <a:gd name="T11" fmla="*/ 7 h 139"/>
                              <a:gd name="T12" fmla="*/ 4 w 266"/>
                              <a:gd name="T13" fmla="*/ 8 h 139"/>
                              <a:gd name="T14" fmla="*/ 2 w 266"/>
                              <a:gd name="T15" fmla="*/ 8 h 139"/>
                              <a:gd name="T16" fmla="*/ 0 w 266"/>
                              <a:gd name="T17" fmla="*/ 9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139"/>
                              <a:gd name="T29" fmla="*/ 266 w 266"/>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139">
                                <a:moveTo>
                                  <a:pt x="266" y="0"/>
                                </a:moveTo>
                                <a:lnTo>
                                  <a:pt x="239" y="21"/>
                                </a:lnTo>
                                <a:lnTo>
                                  <a:pt x="206" y="46"/>
                                </a:lnTo>
                                <a:lnTo>
                                  <a:pt x="166" y="72"/>
                                </a:lnTo>
                                <a:lnTo>
                                  <a:pt x="131" y="96"/>
                                </a:lnTo>
                                <a:lnTo>
                                  <a:pt x="96" y="114"/>
                                </a:lnTo>
                                <a:lnTo>
                                  <a:pt x="62" y="126"/>
                                </a:lnTo>
                                <a:lnTo>
                                  <a:pt x="36" y="133"/>
                                </a:lnTo>
                                <a:lnTo>
                                  <a:pt x="0" y="139"/>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grpSp>
              <p:nvGrpSpPr>
                <p:cNvPr id="64779" name="Group 286">
                  <a:extLst>
                    <a:ext uri="{FF2B5EF4-FFF2-40B4-BE49-F238E27FC236}">
                      <a16:creationId xmlns:a16="http://schemas.microsoft.com/office/drawing/2014/main" id="{1BDE234C-051F-4716-B7FB-2C72F5C01068}"/>
                    </a:ext>
                  </a:extLst>
                </p:cNvPr>
                <p:cNvGrpSpPr>
                  <a:grpSpLocks/>
                </p:cNvGrpSpPr>
                <p:nvPr/>
              </p:nvGrpSpPr>
              <p:grpSpPr bwMode="auto">
                <a:xfrm>
                  <a:off x="2866" y="422"/>
                  <a:ext cx="132" cy="133"/>
                  <a:chOff x="2866" y="422"/>
                  <a:chExt cx="132" cy="133"/>
                </a:xfrm>
              </p:grpSpPr>
              <p:grpSp>
                <p:nvGrpSpPr>
                  <p:cNvPr id="64780" name="Group 287">
                    <a:extLst>
                      <a:ext uri="{FF2B5EF4-FFF2-40B4-BE49-F238E27FC236}">
                        <a16:creationId xmlns:a16="http://schemas.microsoft.com/office/drawing/2014/main" id="{1B27AE9C-BC9A-40AE-8C18-CB6324948358}"/>
                      </a:ext>
                    </a:extLst>
                  </p:cNvPr>
                  <p:cNvGrpSpPr>
                    <a:grpSpLocks/>
                  </p:cNvGrpSpPr>
                  <p:nvPr/>
                </p:nvGrpSpPr>
                <p:grpSpPr bwMode="auto">
                  <a:xfrm>
                    <a:off x="2900" y="422"/>
                    <a:ext cx="35" cy="85"/>
                    <a:chOff x="2900" y="422"/>
                    <a:chExt cx="35" cy="85"/>
                  </a:xfrm>
                </p:grpSpPr>
                <p:sp>
                  <p:nvSpPr>
                    <p:cNvPr id="64791" name="Arc 288">
                      <a:extLst>
                        <a:ext uri="{FF2B5EF4-FFF2-40B4-BE49-F238E27FC236}">
                          <a16:creationId xmlns:a16="http://schemas.microsoft.com/office/drawing/2014/main" id="{F3EC63A0-E18C-4C5B-AAE0-7DC982C6D187}"/>
                        </a:ext>
                      </a:extLst>
                    </p:cNvPr>
                    <p:cNvSpPr>
                      <a:spLocks/>
                    </p:cNvSpPr>
                    <p:nvPr/>
                  </p:nvSpPr>
                  <p:spPr bwMode="auto">
                    <a:xfrm>
                      <a:off x="2902" y="422"/>
                      <a:ext cx="24" cy="8"/>
                    </a:xfrm>
                    <a:custGeom>
                      <a:avLst/>
                      <a:gdLst>
                        <a:gd name="T0" fmla="*/ 0 w 43058"/>
                        <a:gd name="T1" fmla="*/ 0 h 21600"/>
                        <a:gd name="T2" fmla="*/ 0 w 43058"/>
                        <a:gd name="T3" fmla="*/ 0 h 21600"/>
                        <a:gd name="T4" fmla="*/ 0 w 43058"/>
                        <a:gd name="T5" fmla="*/ 0 h 21600"/>
                        <a:gd name="T6" fmla="*/ 0 60000 65536"/>
                        <a:gd name="T7" fmla="*/ 0 60000 65536"/>
                        <a:gd name="T8" fmla="*/ 0 60000 65536"/>
                        <a:gd name="T9" fmla="*/ 0 w 43058"/>
                        <a:gd name="T10" fmla="*/ 0 h 21600"/>
                        <a:gd name="T11" fmla="*/ 43058 w 43058"/>
                        <a:gd name="T12" fmla="*/ 21600 h 21600"/>
                      </a:gdLst>
                      <a:ahLst/>
                      <a:cxnLst>
                        <a:cxn ang="T6">
                          <a:pos x="T0" y="T1"/>
                        </a:cxn>
                        <a:cxn ang="T7">
                          <a:pos x="T2" y="T3"/>
                        </a:cxn>
                        <a:cxn ang="T8">
                          <a:pos x="T4" y="T5"/>
                        </a:cxn>
                      </a:cxnLst>
                      <a:rect l="T9" t="T10" r="T11" b="T12"/>
                      <a:pathLst>
                        <a:path w="43058" h="21600" fill="none" extrusionOk="0">
                          <a:moveTo>
                            <a:pt x="43058" y="0"/>
                          </a:moveTo>
                          <a:cubicBezTo>
                            <a:pt x="43058" y="11929"/>
                            <a:pt x="33387" y="21600"/>
                            <a:pt x="21458" y="21600"/>
                          </a:cubicBezTo>
                          <a:cubicBezTo>
                            <a:pt x="10486" y="21600"/>
                            <a:pt x="1258" y="13375"/>
                            <a:pt x="0" y="2475"/>
                          </a:cubicBezTo>
                        </a:path>
                        <a:path w="43058" h="21600" stroke="0" extrusionOk="0">
                          <a:moveTo>
                            <a:pt x="43058" y="0"/>
                          </a:moveTo>
                          <a:cubicBezTo>
                            <a:pt x="43058" y="11929"/>
                            <a:pt x="33387" y="21600"/>
                            <a:pt x="21458" y="21600"/>
                          </a:cubicBezTo>
                          <a:cubicBezTo>
                            <a:pt x="10486" y="21600"/>
                            <a:pt x="1258" y="13375"/>
                            <a:pt x="0" y="2475"/>
                          </a:cubicBezTo>
                          <a:lnTo>
                            <a:pt x="2145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92" name="Arc 289">
                      <a:extLst>
                        <a:ext uri="{FF2B5EF4-FFF2-40B4-BE49-F238E27FC236}">
                          <a16:creationId xmlns:a16="http://schemas.microsoft.com/office/drawing/2014/main" id="{A5E6B169-66FB-4B00-B815-8C3022F1DDD5}"/>
                        </a:ext>
                      </a:extLst>
                    </p:cNvPr>
                    <p:cNvSpPr>
                      <a:spLocks/>
                    </p:cNvSpPr>
                    <p:nvPr/>
                  </p:nvSpPr>
                  <p:spPr bwMode="auto">
                    <a:xfrm>
                      <a:off x="2902" y="440"/>
                      <a:ext cx="25" cy="9"/>
                    </a:xfrm>
                    <a:custGeom>
                      <a:avLst/>
                      <a:gdLst>
                        <a:gd name="T0" fmla="*/ 0 w 43200"/>
                        <a:gd name="T1" fmla="*/ 0 h 24571"/>
                        <a:gd name="T2" fmla="*/ 0 w 43200"/>
                        <a:gd name="T3" fmla="*/ 0 h 24571"/>
                        <a:gd name="T4" fmla="*/ 0 w 43200"/>
                        <a:gd name="T5" fmla="*/ 0 h 24571"/>
                        <a:gd name="T6" fmla="*/ 0 60000 65536"/>
                        <a:gd name="T7" fmla="*/ 0 60000 65536"/>
                        <a:gd name="T8" fmla="*/ 0 60000 65536"/>
                        <a:gd name="T9" fmla="*/ 0 w 43200"/>
                        <a:gd name="T10" fmla="*/ 0 h 24571"/>
                        <a:gd name="T11" fmla="*/ 43200 w 43200"/>
                        <a:gd name="T12" fmla="*/ 24571 h 24571"/>
                      </a:gdLst>
                      <a:ahLst/>
                      <a:cxnLst>
                        <a:cxn ang="T6">
                          <a:pos x="T0" y="T1"/>
                        </a:cxn>
                        <a:cxn ang="T7">
                          <a:pos x="T2" y="T3"/>
                        </a:cxn>
                        <a:cxn ang="T8">
                          <a:pos x="T4" y="T5"/>
                        </a:cxn>
                      </a:cxnLst>
                      <a:rect l="T9" t="T10" r="T11" b="T12"/>
                      <a:pathLst>
                        <a:path w="43200" h="24571" fill="none" extrusionOk="0">
                          <a:moveTo>
                            <a:pt x="42994" y="0"/>
                          </a:moveTo>
                          <a:cubicBezTo>
                            <a:pt x="43131" y="984"/>
                            <a:pt x="43200" y="1977"/>
                            <a:pt x="43200" y="2971"/>
                          </a:cubicBezTo>
                          <a:cubicBezTo>
                            <a:pt x="43200" y="14900"/>
                            <a:pt x="33529" y="24571"/>
                            <a:pt x="21600" y="24571"/>
                          </a:cubicBezTo>
                          <a:cubicBezTo>
                            <a:pt x="9670" y="24571"/>
                            <a:pt x="0" y="14900"/>
                            <a:pt x="0" y="2971"/>
                          </a:cubicBezTo>
                        </a:path>
                        <a:path w="43200" h="24571" stroke="0" extrusionOk="0">
                          <a:moveTo>
                            <a:pt x="42994" y="0"/>
                          </a:moveTo>
                          <a:cubicBezTo>
                            <a:pt x="43131" y="984"/>
                            <a:pt x="43200" y="1977"/>
                            <a:pt x="43200" y="2971"/>
                          </a:cubicBezTo>
                          <a:cubicBezTo>
                            <a:pt x="43200" y="14900"/>
                            <a:pt x="33529" y="24571"/>
                            <a:pt x="21600" y="24571"/>
                          </a:cubicBezTo>
                          <a:cubicBezTo>
                            <a:pt x="9670" y="24571"/>
                            <a:pt x="0" y="14900"/>
                            <a:pt x="0" y="2971"/>
                          </a:cubicBezTo>
                          <a:lnTo>
                            <a:pt x="21600" y="297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93" name="Arc 290">
                      <a:extLst>
                        <a:ext uri="{FF2B5EF4-FFF2-40B4-BE49-F238E27FC236}">
                          <a16:creationId xmlns:a16="http://schemas.microsoft.com/office/drawing/2014/main" id="{9FCECB32-D464-4448-9924-865B9884FB87}"/>
                        </a:ext>
                      </a:extLst>
                    </p:cNvPr>
                    <p:cNvSpPr>
                      <a:spLocks/>
                    </p:cNvSpPr>
                    <p:nvPr/>
                  </p:nvSpPr>
                  <p:spPr bwMode="auto">
                    <a:xfrm>
                      <a:off x="2902" y="460"/>
                      <a:ext cx="24" cy="8"/>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94" name="Arc 291">
                      <a:extLst>
                        <a:ext uri="{FF2B5EF4-FFF2-40B4-BE49-F238E27FC236}">
                          <a16:creationId xmlns:a16="http://schemas.microsoft.com/office/drawing/2014/main" id="{CE269CB8-8699-475F-A83F-A0FBB199A3C3}"/>
                        </a:ext>
                      </a:extLst>
                    </p:cNvPr>
                    <p:cNvSpPr>
                      <a:spLocks/>
                    </p:cNvSpPr>
                    <p:nvPr/>
                  </p:nvSpPr>
                  <p:spPr bwMode="auto">
                    <a:xfrm>
                      <a:off x="2902" y="480"/>
                      <a:ext cx="24" cy="8"/>
                    </a:xfrm>
                    <a:custGeom>
                      <a:avLst/>
                      <a:gdLst>
                        <a:gd name="T0" fmla="*/ 0 w 43200"/>
                        <a:gd name="T1" fmla="*/ 0 h 24239"/>
                        <a:gd name="T2" fmla="*/ 0 w 43200"/>
                        <a:gd name="T3" fmla="*/ 0 h 24239"/>
                        <a:gd name="T4" fmla="*/ 0 w 43200"/>
                        <a:gd name="T5" fmla="*/ 0 h 24239"/>
                        <a:gd name="T6" fmla="*/ 0 60000 65536"/>
                        <a:gd name="T7" fmla="*/ 0 60000 65536"/>
                        <a:gd name="T8" fmla="*/ 0 60000 65536"/>
                        <a:gd name="T9" fmla="*/ 0 w 43200"/>
                        <a:gd name="T10" fmla="*/ 0 h 24239"/>
                        <a:gd name="T11" fmla="*/ 43200 w 43200"/>
                        <a:gd name="T12" fmla="*/ 24239 h 24239"/>
                      </a:gdLst>
                      <a:ahLst/>
                      <a:cxnLst>
                        <a:cxn ang="T6">
                          <a:pos x="T0" y="T1"/>
                        </a:cxn>
                        <a:cxn ang="T7">
                          <a:pos x="T2" y="T3"/>
                        </a:cxn>
                        <a:cxn ang="T8">
                          <a:pos x="T4" y="T5"/>
                        </a:cxn>
                      </a:cxnLst>
                      <a:rect l="T9" t="T10" r="T11" b="T12"/>
                      <a:pathLst>
                        <a:path w="43200" h="24239" fill="none" extrusionOk="0">
                          <a:moveTo>
                            <a:pt x="43038" y="-1"/>
                          </a:moveTo>
                          <a:cubicBezTo>
                            <a:pt x="43145" y="875"/>
                            <a:pt x="43200" y="1756"/>
                            <a:pt x="43200" y="2639"/>
                          </a:cubicBezTo>
                          <a:cubicBezTo>
                            <a:pt x="43200" y="14568"/>
                            <a:pt x="33529" y="24239"/>
                            <a:pt x="21600" y="24239"/>
                          </a:cubicBezTo>
                          <a:cubicBezTo>
                            <a:pt x="9670" y="24239"/>
                            <a:pt x="0" y="14568"/>
                            <a:pt x="0" y="2639"/>
                          </a:cubicBezTo>
                        </a:path>
                        <a:path w="43200" h="24239" stroke="0" extrusionOk="0">
                          <a:moveTo>
                            <a:pt x="43038" y="-1"/>
                          </a:moveTo>
                          <a:cubicBezTo>
                            <a:pt x="43145" y="875"/>
                            <a:pt x="43200" y="1756"/>
                            <a:pt x="43200" y="2639"/>
                          </a:cubicBezTo>
                          <a:cubicBezTo>
                            <a:pt x="43200" y="14568"/>
                            <a:pt x="33529" y="24239"/>
                            <a:pt x="21600" y="24239"/>
                          </a:cubicBezTo>
                          <a:cubicBezTo>
                            <a:pt x="9670" y="24239"/>
                            <a:pt x="0" y="14568"/>
                            <a:pt x="0" y="2639"/>
                          </a:cubicBezTo>
                          <a:lnTo>
                            <a:pt x="21600" y="263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95" name="Arc 292">
                      <a:extLst>
                        <a:ext uri="{FF2B5EF4-FFF2-40B4-BE49-F238E27FC236}">
                          <a16:creationId xmlns:a16="http://schemas.microsoft.com/office/drawing/2014/main" id="{9ABE527A-2435-4878-A89C-C7A389F1D996}"/>
                        </a:ext>
                      </a:extLst>
                    </p:cNvPr>
                    <p:cNvSpPr>
                      <a:spLocks/>
                    </p:cNvSpPr>
                    <p:nvPr/>
                  </p:nvSpPr>
                  <p:spPr bwMode="auto">
                    <a:xfrm>
                      <a:off x="2900" y="499"/>
                      <a:ext cx="35" cy="8"/>
                    </a:xfrm>
                    <a:custGeom>
                      <a:avLst/>
                      <a:gdLst>
                        <a:gd name="T0" fmla="*/ 0 w 43200"/>
                        <a:gd name="T1" fmla="*/ 0 h 24377"/>
                        <a:gd name="T2" fmla="*/ 0 w 43200"/>
                        <a:gd name="T3" fmla="*/ 0 h 24377"/>
                        <a:gd name="T4" fmla="*/ 0 w 43200"/>
                        <a:gd name="T5" fmla="*/ 0 h 24377"/>
                        <a:gd name="T6" fmla="*/ 0 60000 65536"/>
                        <a:gd name="T7" fmla="*/ 0 60000 65536"/>
                        <a:gd name="T8" fmla="*/ 0 60000 65536"/>
                        <a:gd name="T9" fmla="*/ 0 w 43200"/>
                        <a:gd name="T10" fmla="*/ 0 h 24377"/>
                        <a:gd name="T11" fmla="*/ 43200 w 43200"/>
                        <a:gd name="T12" fmla="*/ 24377 h 24377"/>
                      </a:gdLst>
                      <a:ahLst/>
                      <a:cxnLst>
                        <a:cxn ang="T6">
                          <a:pos x="T0" y="T1"/>
                        </a:cxn>
                        <a:cxn ang="T7">
                          <a:pos x="T2" y="T3"/>
                        </a:cxn>
                        <a:cxn ang="T8">
                          <a:pos x="T4" y="T5"/>
                        </a:cxn>
                      </a:cxnLst>
                      <a:rect l="T9" t="T10" r="T11" b="T12"/>
                      <a:pathLst>
                        <a:path w="43200" h="24377" fill="none" extrusionOk="0">
                          <a:moveTo>
                            <a:pt x="43020" y="0"/>
                          </a:moveTo>
                          <a:cubicBezTo>
                            <a:pt x="43140" y="920"/>
                            <a:pt x="43200" y="1848"/>
                            <a:pt x="43200" y="2777"/>
                          </a:cubicBezTo>
                          <a:cubicBezTo>
                            <a:pt x="43200" y="14706"/>
                            <a:pt x="33529" y="24377"/>
                            <a:pt x="21600" y="24377"/>
                          </a:cubicBezTo>
                          <a:cubicBezTo>
                            <a:pt x="9670" y="24377"/>
                            <a:pt x="0" y="14706"/>
                            <a:pt x="0" y="2777"/>
                          </a:cubicBezTo>
                        </a:path>
                        <a:path w="43200" h="24377" stroke="0" extrusionOk="0">
                          <a:moveTo>
                            <a:pt x="43020" y="0"/>
                          </a:moveTo>
                          <a:cubicBezTo>
                            <a:pt x="43140" y="920"/>
                            <a:pt x="43200" y="1848"/>
                            <a:pt x="43200" y="2777"/>
                          </a:cubicBezTo>
                          <a:cubicBezTo>
                            <a:pt x="43200" y="14706"/>
                            <a:pt x="33529" y="24377"/>
                            <a:pt x="21600" y="24377"/>
                          </a:cubicBezTo>
                          <a:cubicBezTo>
                            <a:pt x="9670" y="24377"/>
                            <a:pt x="0" y="14706"/>
                            <a:pt x="0" y="2777"/>
                          </a:cubicBezTo>
                          <a:lnTo>
                            <a:pt x="21600" y="277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781" name="Group 293">
                    <a:extLst>
                      <a:ext uri="{FF2B5EF4-FFF2-40B4-BE49-F238E27FC236}">
                        <a16:creationId xmlns:a16="http://schemas.microsoft.com/office/drawing/2014/main" id="{2A34E291-4D32-45E8-A509-CE751B145B8E}"/>
                      </a:ext>
                    </a:extLst>
                  </p:cNvPr>
                  <p:cNvGrpSpPr>
                    <a:grpSpLocks/>
                  </p:cNvGrpSpPr>
                  <p:nvPr/>
                </p:nvGrpSpPr>
                <p:grpSpPr bwMode="auto">
                  <a:xfrm>
                    <a:off x="2866" y="515"/>
                    <a:ext cx="41" cy="32"/>
                    <a:chOff x="2866" y="515"/>
                    <a:chExt cx="41" cy="32"/>
                  </a:xfrm>
                </p:grpSpPr>
                <p:sp>
                  <p:nvSpPr>
                    <p:cNvPr id="64787" name="Arc 294">
                      <a:extLst>
                        <a:ext uri="{FF2B5EF4-FFF2-40B4-BE49-F238E27FC236}">
                          <a16:creationId xmlns:a16="http://schemas.microsoft.com/office/drawing/2014/main" id="{99708805-C9DB-46FD-B178-378E6EC9B4A5}"/>
                        </a:ext>
                      </a:extLst>
                    </p:cNvPr>
                    <p:cNvSpPr>
                      <a:spLocks/>
                    </p:cNvSpPr>
                    <p:nvPr/>
                  </p:nvSpPr>
                  <p:spPr bwMode="auto">
                    <a:xfrm>
                      <a:off x="2893" y="515"/>
                      <a:ext cx="14" cy="20"/>
                    </a:xfrm>
                    <a:custGeom>
                      <a:avLst/>
                      <a:gdLst>
                        <a:gd name="T0" fmla="*/ 0 w 21600"/>
                        <a:gd name="T1" fmla="*/ 0 h 25110"/>
                        <a:gd name="T2" fmla="*/ 0 w 21600"/>
                        <a:gd name="T3" fmla="*/ 0 h 25110"/>
                        <a:gd name="T4" fmla="*/ 0 w 21600"/>
                        <a:gd name="T5" fmla="*/ 0 h 25110"/>
                        <a:gd name="T6" fmla="*/ 0 60000 65536"/>
                        <a:gd name="T7" fmla="*/ 0 60000 65536"/>
                        <a:gd name="T8" fmla="*/ 0 60000 65536"/>
                        <a:gd name="T9" fmla="*/ 0 w 21600"/>
                        <a:gd name="T10" fmla="*/ 0 h 25110"/>
                        <a:gd name="T11" fmla="*/ 21600 w 21600"/>
                        <a:gd name="T12" fmla="*/ 25110 h 25110"/>
                      </a:gdLst>
                      <a:ahLst/>
                      <a:cxnLst>
                        <a:cxn ang="T6">
                          <a:pos x="T0" y="T1"/>
                        </a:cxn>
                        <a:cxn ang="T7">
                          <a:pos x="T2" y="T3"/>
                        </a:cxn>
                        <a:cxn ang="T8">
                          <a:pos x="T4" y="T5"/>
                        </a:cxn>
                      </a:cxnLst>
                      <a:rect l="T9" t="T10" r="T11" b="T12"/>
                      <a:pathLst>
                        <a:path w="21600" h="25110" fill="none" extrusionOk="0">
                          <a:moveTo>
                            <a:pt x="-1" y="0"/>
                          </a:moveTo>
                          <a:cubicBezTo>
                            <a:pt x="11929" y="0"/>
                            <a:pt x="21600" y="9670"/>
                            <a:pt x="21600" y="21600"/>
                          </a:cubicBezTo>
                          <a:cubicBezTo>
                            <a:pt x="21600" y="22775"/>
                            <a:pt x="21503" y="23949"/>
                            <a:pt x="21312" y="25109"/>
                          </a:cubicBezTo>
                        </a:path>
                        <a:path w="21600" h="25110" stroke="0" extrusionOk="0">
                          <a:moveTo>
                            <a:pt x="-1" y="0"/>
                          </a:moveTo>
                          <a:cubicBezTo>
                            <a:pt x="11929" y="0"/>
                            <a:pt x="21600" y="9670"/>
                            <a:pt x="21600" y="21600"/>
                          </a:cubicBezTo>
                          <a:cubicBezTo>
                            <a:pt x="21600" y="22775"/>
                            <a:pt x="21503" y="23949"/>
                            <a:pt x="21312" y="25109"/>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88" name="Arc 295">
                      <a:extLst>
                        <a:ext uri="{FF2B5EF4-FFF2-40B4-BE49-F238E27FC236}">
                          <a16:creationId xmlns:a16="http://schemas.microsoft.com/office/drawing/2014/main" id="{239B4649-B568-4FB7-9020-5EB64BCB8009}"/>
                        </a:ext>
                      </a:extLst>
                    </p:cNvPr>
                    <p:cNvSpPr>
                      <a:spLocks/>
                    </p:cNvSpPr>
                    <p:nvPr/>
                  </p:nvSpPr>
                  <p:spPr bwMode="auto">
                    <a:xfrm>
                      <a:off x="2885" y="520"/>
                      <a:ext cx="14" cy="20"/>
                    </a:xfrm>
                    <a:custGeom>
                      <a:avLst/>
                      <a:gdLst>
                        <a:gd name="T0" fmla="*/ 0 w 21600"/>
                        <a:gd name="T1" fmla="*/ 0 h 25110"/>
                        <a:gd name="T2" fmla="*/ 0 w 21600"/>
                        <a:gd name="T3" fmla="*/ 0 h 25110"/>
                        <a:gd name="T4" fmla="*/ 0 w 21600"/>
                        <a:gd name="T5" fmla="*/ 0 h 25110"/>
                        <a:gd name="T6" fmla="*/ 0 60000 65536"/>
                        <a:gd name="T7" fmla="*/ 0 60000 65536"/>
                        <a:gd name="T8" fmla="*/ 0 60000 65536"/>
                        <a:gd name="T9" fmla="*/ 0 w 21600"/>
                        <a:gd name="T10" fmla="*/ 0 h 25110"/>
                        <a:gd name="T11" fmla="*/ 21600 w 21600"/>
                        <a:gd name="T12" fmla="*/ 25110 h 25110"/>
                      </a:gdLst>
                      <a:ahLst/>
                      <a:cxnLst>
                        <a:cxn ang="T6">
                          <a:pos x="T0" y="T1"/>
                        </a:cxn>
                        <a:cxn ang="T7">
                          <a:pos x="T2" y="T3"/>
                        </a:cxn>
                        <a:cxn ang="T8">
                          <a:pos x="T4" y="T5"/>
                        </a:cxn>
                      </a:cxnLst>
                      <a:rect l="T9" t="T10" r="T11" b="T12"/>
                      <a:pathLst>
                        <a:path w="21600" h="25110" fill="none" extrusionOk="0">
                          <a:moveTo>
                            <a:pt x="-1" y="0"/>
                          </a:moveTo>
                          <a:cubicBezTo>
                            <a:pt x="11929" y="0"/>
                            <a:pt x="21600" y="9670"/>
                            <a:pt x="21600" y="21600"/>
                          </a:cubicBezTo>
                          <a:cubicBezTo>
                            <a:pt x="21600" y="22775"/>
                            <a:pt x="21503" y="23949"/>
                            <a:pt x="21312" y="25109"/>
                          </a:cubicBezTo>
                        </a:path>
                        <a:path w="21600" h="25110" stroke="0" extrusionOk="0">
                          <a:moveTo>
                            <a:pt x="-1" y="0"/>
                          </a:moveTo>
                          <a:cubicBezTo>
                            <a:pt x="11929" y="0"/>
                            <a:pt x="21600" y="9670"/>
                            <a:pt x="21600" y="21600"/>
                          </a:cubicBezTo>
                          <a:cubicBezTo>
                            <a:pt x="21600" y="22775"/>
                            <a:pt x="21503" y="23949"/>
                            <a:pt x="21312" y="25109"/>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89" name="Arc 296">
                      <a:extLst>
                        <a:ext uri="{FF2B5EF4-FFF2-40B4-BE49-F238E27FC236}">
                          <a16:creationId xmlns:a16="http://schemas.microsoft.com/office/drawing/2014/main" id="{2456A9B2-198E-45ED-ADC6-834055281219}"/>
                        </a:ext>
                      </a:extLst>
                    </p:cNvPr>
                    <p:cNvSpPr>
                      <a:spLocks/>
                    </p:cNvSpPr>
                    <p:nvPr/>
                  </p:nvSpPr>
                  <p:spPr bwMode="auto">
                    <a:xfrm>
                      <a:off x="2875" y="523"/>
                      <a:ext cx="15" cy="19"/>
                    </a:xfrm>
                    <a:custGeom>
                      <a:avLst/>
                      <a:gdLst>
                        <a:gd name="T0" fmla="*/ 0 w 23018"/>
                        <a:gd name="T1" fmla="*/ 0 h 24053"/>
                        <a:gd name="T2" fmla="*/ 0 w 23018"/>
                        <a:gd name="T3" fmla="*/ 0 h 24053"/>
                        <a:gd name="T4" fmla="*/ 0 w 23018"/>
                        <a:gd name="T5" fmla="*/ 0 h 24053"/>
                        <a:gd name="T6" fmla="*/ 0 60000 65536"/>
                        <a:gd name="T7" fmla="*/ 0 60000 65536"/>
                        <a:gd name="T8" fmla="*/ 0 60000 65536"/>
                        <a:gd name="T9" fmla="*/ 0 w 23018"/>
                        <a:gd name="T10" fmla="*/ 0 h 24053"/>
                        <a:gd name="T11" fmla="*/ 23018 w 23018"/>
                        <a:gd name="T12" fmla="*/ 24053 h 24053"/>
                      </a:gdLst>
                      <a:ahLst/>
                      <a:cxnLst>
                        <a:cxn ang="T6">
                          <a:pos x="T0" y="T1"/>
                        </a:cxn>
                        <a:cxn ang="T7">
                          <a:pos x="T2" y="T3"/>
                        </a:cxn>
                        <a:cxn ang="T8">
                          <a:pos x="T4" y="T5"/>
                        </a:cxn>
                      </a:cxnLst>
                      <a:rect l="T9" t="T10" r="T11" b="T12"/>
                      <a:pathLst>
                        <a:path w="23018" h="24053" fill="none" extrusionOk="0">
                          <a:moveTo>
                            <a:pt x="-1" y="46"/>
                          </a:moveTo>
                          <a:cubicBezTo>
                            <a:pt x="472" y="15"/>
                            <a:pt x="944" y="-1"/>
                            <a:pt x="1418" y="0"/>
                          </a:cubicBezTo>
                          <a:cubicBezTo>
                            <a:pt x="13347" y="0"/>
                            <a:pt x="23018" y="9670"/>
                            <a:pt x="23018" y="21600"/>
                          </a:cubicBezTo>
                          <a:cubicBezTo>
                            <a:pt x="23018" y="22419"/>
                            <a:pt x="22971" y="23238"/>
                            <a:pt x="22878" y="24053"/>
                          </a:cubicBezTo>
                        </a:path>
                        <a:path w="23018" h="24053" stroke="0" extrusionOk="0">
                          <a:moveTo>
                            <a:pt x="-1" y="46"/>
                          </a:moveTo>
                          <a:cubicBezTo>
                            <a:pt x="472" y="15"/>
                            <a:pt x="944" y="-1"/>
                            <a:pt x="1418" y="0"/>
                          </a:cubicBezTo>
                          <a:cubicBezTo>
                            <a:pt x="13347" y="0"/>
                            <a:pt x="23018" y="9670"/>
                            <a:pt x="23018" y="21600"/>
                          </a:cubicBezTo>
                          <a:cubicBezTo>
                            <a:pt x="23018" y="22419"/>
                            <a:pt x="22971" y="23238"/>
                            <a:pt x="22878" y="24053"/>
                          </a:cubicBezTo>
                          <a:lnTo>
                            <a:pt x="1418"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90" name="Arc 297">
                      <a:extLst>
                        <a:ext uri="{FF2B5EF4-FFF2-40B4-BE49-F238E27FC236}">
                          <a16:creationId xmlns:a16="http://schemas.microsoft.com/office/drawing/2014/main" id="{4533BEED-770B-4196-A078-EB440DD44E16}"/>
                        </a:ext>
                      </a:extLst>
                    </p:cNvPr>
                    <p:cNvSpPr>
                      <a:spLocks/>
                    </p:cNvSpPr>
                    <p:nvPr/>
                  </p:nvSpPr>
                  <p:spPr bwMode="auto">
                    <a:xfrm>
                      <a:off x="2866" y="528"/>
                      <a:ext cx="14" cy="19"/>
                    </a:xfrm>
                    <a:custGeom>
                      <a:avLst/>
                      <a:gdLst>
                        <a:gd name="T0" fmla="*/ 0 w 21600"/>
                        <a:gd name="T1" fmla="*/ 0 h 25464"/>
                        <a:gd name="T2" fmla="*/ 0 w 21600"/>
                        <a:gd name="T3" fmla="*/ 0 h 25464"/>
                        <a:gd name="T4" fmla="*/ 0 w 21600"/>
                        <a:gd name="T5" fmla="*/ 0 h 25464"/>
                        <a:gd name="T6" fmla="*/ 0 60000 65536"/>
                        <a:gd name="T7" fmla="*/ 0 60000 65536"/>
                        <a:gd name="T8" fmla="*/ 0 60000 65536"/>
                        <a:gd name="T9" fmla="*/ 0 w 21600"/>
                        <a:gd name="T10" fmla="*/ 0 h 25464"/>
                        <a:gd name="T11" fmla="*/ 21600 w 21600"/>
                        <a:gd name="T12" fmla="*/ 25464 h 25464"/>
                      </a:gdLst>
                      <a:ahLst/>
                      <a:cxnLst>
                        <a:cxn ang="T6">
                          <a:pos x="T0" y="T1"/>
                        </a:cxn>
                        <a:cxn ang="T7">
                          <a:pos x="T2" y="T3"/>
                        </a:cxn>
                        <a:cxn ang="T8">
                          <a:pos x="T4" y="T5"/>
                        </a:cxn>
                      </a:cxnLst>
                      <a:rect l="T9" t="T10" r="T11" b="T12"/>
                      <a:pathLst>
                        <a:path w="21600" h="25464" fill="none" extrusionOk="0">
                          <a:moveTo>
                            <a:pt x="-1" y="0"/>
                          </a:moveTo>
                          <a:cubicBezTo>
                            <a:pt x="11929" y="0"/>
                            <a:pt x="21600" y="9670"/>
                            <a:pt x="21600" y="21600"/>
                          </a:cubicBezTo>
                          <a:cubicBezTo>
                            <a:pt x="21600" y="22895"/>
                            <a:pt x="21483" y="24189"/>
                            <a:pt x="21251" y="25463"/>
                          </a:cubicBezTo>
                        </a:path>
                        <a:path w="21600" h="25464" stroke="0" extrusionOk="0">
                          <a:moveTo>
                            <a:pt x="-1" y="0"/>
                          </a:moveTo>
                          <a:cubicBezTo>
                            <a:pt x="11929" y="0"/>
                            <a:pt x="21600" y="9670"/>
                            <a:pt x="21600" y="21600"/>
                          </a:cubicBezTo>
                          <a:cubicBezTo>
                            <a:pt x="21600" y="22895"/>
                            <a:pt x="21483" y="24189"/>
                            <a:pt x="21251" y="25463"/>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782" name="Group 298">
                    <a:extLst>
                      <a:ext uri="{FF2B5EF4-FFF2-40B4-BE49-F238E27FC236}">
                        <a16:creationId xmlns:a16="http://schemas.microsoft.com/office/drawing/2014/main" id="{3B5F8834-90FB-4B1B-B801-C5F6E8334BE7}"/>
                      </a:ext>
                    </a:extLst>
                  </p:cNvPr>
                  <p:cNvGrpSpPr>
                    <a:grpSpLocks/>
                  </p:cNvGrpSpPr>
                  <p:nvPr/>
                </p:nvGrpSpPr>
                <p:grpSpPr bwMode="auto">
                  <a:xfrm>
                    <a:off x="2926" y="516"/>
                    <a:ext cx="72" cy="39"/>
                    <a:chOff x="2926" y="516"/>
                    <a:chExt cx="72" cy="39"/>
                  </a:xfrm>
                </p:grpSpPr>
                <p:sp>
                  <p:nvSpPr>
                    <p:cNvPr id="64783" name="Arc 299">
                      <a:extLst>
                        <a:ext uri="{FF2B5EF4-FFF2-40B4-BE49-F238E27FC236}">
                          <a16:creationId xmlns:a16="http://schemas.microsoft.com/office/drawing/2014/main" id="{552184B1-14BA-472C-95EB-93271937B6A7}"/>
                        </a:ext>
                      </a:extLst>
                    </p:cNvPr>
                    <p:cNvSpPr>
                      <a:spLocks/>
                    </p:cNvSpPr>
                    <p:nvPr/>
                  </p:nvSpPr>
                  <p:spPr bwMode="auto">
                    <a:xfrm>
                      <a:off x="2926" y="516"/>
                      <a:ext cx="25" cy="12"/>
                    </a:xfrm>
                    <a:custGeom>
                      <a:avLst/>
                      <a:gdLst>
                        <a:gd name="T0" fmla="*/ 0 w 36567"/>
                        <a:gd name="T1" fmla="*/ 0 h 21600"/>
                        <a:gd name="T2" fmla="*/ 0 w 36567"/>
                        <a:gd name="T3" fmla="*/ 0 h 21600"/>
                        <a:gd name="T4" fmla="*/ 0 w 36567"/>
                        <a:gd name="T5" fmla="*/ 0 h 21600"/>
                        <a:gd name="T6" fmla="*/ 0 60000 65536"/>
                        <a:gd name="T7" fmla="*/ 0 60000 65536"/>
                        <a:gd name="T8" fmla="*/ 0 60000 65536"/>
                        <a:gd name="T9" fmla="*/ 0 w 36567"/>
                        <a:gd name="T10" fmla="*/ 0 h 21600"/>
                        <a:gd name="T11" fmla="*/ 36567 w 36567"/>
                        <a:gd name="T12" fmla="*/ 21600 h 21600"/>
                      </a:gdLst>
                      <a:ahLst/>
                      <a:cxnLst>
                        <a:cxn ang="T6">
                          <a:pos x="T0" y="T1"/>
                        </a:cxn>
                        <a:cxn ang="T7">
                          <a:pos x="T2" y="T3"/>
                        </a:cxn>
                        <a:cxn ang="T8">
                          <a:pos x="T4" y="T5"/>
                        </a:cxn>
                      </a:cxnLst>
                      <a:rect l="T9" t="T10" r="T11" b="T12"/>
                      <a:pathLst>
                        <a:path w="36567" h="21600" fill="none" extrusionOk="0">
                          <a:moveTo>
                            <a:pt x="-1" y="19902"/>
                          </a:moveTo>
                          <a:cubicBezTo>
                            <a:pt x="885" y="8666"/>
                            <a:pt x="10261" y="-1"/>
                            <a:pt x="21533" y="0"/>
                          </a:cubicBezTo>
                          <a:cubicBezTo>
                            <a:pt x="27145" y="0"/>
                            <a:pt x="32537" y="2184"/>
                            <a:pt x="36567" y="6090"/>
                          </a:cubicBezTo>
                        </a:path>
                        <a:path w="36567" h="21600" stroke="0" extrusionOk="0">
                          <a:moveTo>
                            <a:pt x="-1" y="19902"/>
                          </a:moveTo>
                          <a:cubicBezTo>
                            <a:pt x="885" y="8666"/>
                            <a:pt x="10261" y="-1"/>
                            <a:pt x="21533" y="0"/>
                          </a:cubicBezTo>
                          <a:cubicBezTo>
                            <a:pt x="27145" y="0"/>
                            <a:pt x="32537" y="2184"/>
                            <a:pt x="36567" y="6090"/>
                          </a:cubicBezTo>
                          <a:lnTo>
                            <a:pt x="21533"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84" name="Arc 300">
                      <a:extLst>
                        <a:ext uri="{FF2B5EF4-FFF2-40B4-BE49-F238E27FC236}">
                          <a16:creationId xmlns:a16="http://schemas.microsoft.com/office/drawing/2014/main" id="{AC8DCB75-6645-46EA-BCA3-B253D51301AF}"/>
                        </a:ext>
                      </a:extLst>
                    </p:cNvPr>
                    <p:cNvSpPr>
                      <a:spLocks/>
                    </p:cNvSpPr>
                    <p:nvPr/>
                  </p:nvSpPr>
                  <p:spPr bwMode="auto">
                    <a:xfrm>
                      <a:off x="2934" y="524"/>
                      <a:ext cx="26" cy="12"/>
                    </a:xfrm>
                    <a:custGeom>
                      <a:avLst/>
                      <a:gdLst>
                        <a:gd name="T0" fmla="*/ 0 w 33951"/>
                        <a:gd name="T1" fmla="*/ 0 h 21600"/>
                        <a:gd name="T2" fmla="*/ 0 w 33951"/>
                        <a:gd name="T3" fmla="*/ 0 h 21600"/>
                        <a:gd name="T4" fmla="*/ 0 w 33951"/>
                        <a:gd name="T5" fmla="*/ 0 h 21600"/>
                        <a:gd name="T6" fmla="*/ 0 60000 65536"/>
                        <a:gd name="T7" fmla="*/ 0 60000 65536"/>
                        <a:gd name="T8" fmla="*/ 0 60000 65536"/>
                        <a:gd name="T9" fmla="*/ 0 w 33951"/>
                        <a:gd name="T10" fmla="*/ 0 h 21600"/>
                        <a:gd name="T11" fmla="*/ 33951 w 33951"/>
                        <a:gd name="T12" fmla="*/ 21600 h 21600"/>
                      </a:gdLst>
                      <a:ahLst/>
                      <a:cxnLst>
                        <a:cxn ang="T6">
                          <a:pos x="T0" y="T1"/>
                        </a:cxn>
                        <a:cxn ang="T7">
                          <a:pos x="T2" y="T3"/>
                        </a:cxn>
                        <a:cxn ang="T8">
                          <a:pos x="T4" y="T5"/>
                        </a:cxn>
                      </a:cxnLst>
                      <a:rect l="T9" t="T10" r="T11" b="T12"/>
                      <a:pathLst>
                        <a:path w="33951" h="21600" fill="none" extrusionOk="0">
                          <a:moveTo>
                            <a:pt x="0" y="21600"/>
                          </a:moveTo>
                          <a:cubicBezTo>
                            <a:pt x="0" y="9670"/>
                            <a:pt x="9670" y="0"/>
                            <a:pt x="21600" y="0"/>
                          </a:cubicBezTo>
                          <a:cubicBezTo>
                            <a:pt x="26016" y="0"/>
                            <a:pt x="30327" y="1353"/>
                            <a:pt x="33950" y="3879"/>
                          </a:cubicBezTo>
                        </a:path>
                        <a:path w="33951" h="21600" stroke="0" extrusionOk="0">
                          <a:moveTo>
                            <a:pt x="0" y="21600"/>
                          </a:moveTo>
                          <a:cubicBezTo>
                            <a:pt x="0" y="9670"/>
                            <a:pt x="9670" y="0"/>
                            <a:pt x="21600" y="0"/>
                          </a:cubicBezTo>
                          <a:cubicBezTo>
                            <a:pt x="26016" y="0"/>
                            <a:pt x="30327" y="1353"/>
                            <a:pt x="33950" y="3879"/>
                          </a:cubicBezTo>
                          <a:lnTo>
                            <a:pt x="2160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85" name="Arc 301">
                      <a:extLst>
                        <a:ext uri="{FF2B5EF4-FFF2-40B4-BE49-F238E27FC236}">
                          <a16:creationId xmlns:a16="http://schemas.microsoft.com/office/drawing/2014/main" id="{459B866A-9329-402D-9354-59C8097B4528}"/>
                        </a:ext>
                      </a:extLst>
                    </p:cNvPr>
                    <p:cNvSpPr>
                      <a:spLocks/>
                    </p:cNvSpPr>
                    <p:nvPr/>
                  </p:nvSpPr>
                  <p:spPr bwMode="auto">
                    <a:xfrm>
                      <a:off x="2946" y="531"/>
                      <a:ext cx="30" cy="16"/>
                    </a:xfrm>
                    <a:custGeom>
                      <a:avLst/>
                      <a:gdLst>
                        <a:gd name="T0" fmla="*/ 0 w 30428"/>
                        <a:gd name="T1" fmla="*/ 0 h 21600"/>
                        <a:gd name="T2" fmla="*/ 0 w 30428"/>
                        <a:gd name="T3" fmla="*/ 0 h 21600"/>
                        <a:gd name="T4" fmla="*/ 0 w 30428"/>
                        <a:gd name="T5" fmla="*/ 0 h 21600"/>
                        <a:gd name="T6" fmla="*/ 0 60000 65536"/>
                        <a:gd name="T7" fmla="*/ 0 60000 65536"/>
                        <a:gd name="T8" fmla="*/ 0 60000 65536"/>
                        <a:gd name="T9" fmla="*/ 0 w 30428"/>
                        <a:gd name="T10" fmla="*/ 0 h 21600"/>
                        <a:gd name="T11" fmla="*/ 30428 w 30428"/>
                        <a:gd name="T12" fmla="*/ 21600 h 21600"/>
                      </a:gdLst>
                      <a:ahLst/>
                      <a:cxnLst>
                        <a:cxn ang="T6">
                          <a:pos x="T0" y="T1"/>
                        </a:cxn>
                        <a:cxn ang="T7">
                          <a:pos x="T2" y="T3"/>
                        </a:cxn>
                        <a:cxn ang="T8">
                          <a:pos x="T4" y="T5"/>
                        </a:cxn>
                      </a:cxnLst>
                      <a:rect l="T9" t="T10" r="T11" b="T12"/>
                      <a:pathLst>
                        <a:path w="30428" h="21600" fill="none" extrusionOk="0">
                          <a:moveTo>
                            <a:pt x="0" y="19041"/>
                          </a:moveTo>
                          <a:cubicBezTo>
                            <a:pt x="1296" y="8178"/>
                            <a:pt x="10508" y="-1"/>
                            <a:pt x="21448" y="0"/>
                          </a:cubicBezTo>
                          <a:cubicBezTo>
                            <a:pt x="24546" y="0"/>
                            <a:pt x="27609" y="666"/>
                            <a:pt x="30427" y="1955"/>
                          </a:cubicBezTo>
                        </a:path>
                        <a:path w="30428" h="21600" stroke="0" extrusionOk="0">
                          <a:moveTo>
                            <a:pt x="0" y="19041"/>
                          </a:moveTo>
                          <a:cubicBezTo>
                            <a:pt x="1296" y="8178"/>
                            <a:pt x="10508" y="-1"/>
                            <a:pt x="21448" y="0"/>
                          </a:cubicBezTo>
                          <a:cubicBezTo>
                            <a:pt x="24546" y="0"/>
                            <a:pt x="27609" y="666"/>
                            <a:pt x="30427" y="1955"/>
                          </a:cubicBezTo>
                          <a:lnTo>
                            <a:pt x="21448"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86" name="Arc 302">
                      <a:extLst>
                        <a:ext uri="{FF2B5EF4-FFF2-40B4-BE49-F238E27FC236}">
                          <a16:creationId xmlns:a16="http://schemas.microsoft.com/office/drawing/2014/main" id="{6C94550D-0253-40FB-B7D3-DAA925E0D028}"/>
                        </a:ext>
                      </a:extLst>
                    </p:cNvPr>
                    <p:cNvSpPr>
                      <a:spLocks/>
                    </p:cNvSpPr>
                    <p:nvPr/>
                  </p:nvSpPr>
                  <p:spPr bwMode="auto">
                    <a:xfrm>
                      <a:off x="2964" y="535"/>
                      <a:ext cx="34" cy="20"/>
                    </a:xfrm>
                    <a:custGeom>
                      <a:avLst/>
                      <a:gdLst>
                        <a:gd name="T0" fmla="*/ 0 w 29723"/>
                        <a:gd name="T1" fmla="*/ 0 h 21600"/>
                        <a:gd name="T2" fmla="*/ 0 w 29723"/>
                        <a:gd name="T3" fmla="*/ 0 h 21600"/>
                        <a:gd name="T4" fmla="*/ 0 w 29723"/>
                        <a:gd name="T5" fmla="*/ 0 h 21600"/>
                        <a:gd name="T6" fmla="*/ 0 60000 65536"/>
                        <a:gd name="T7" fmla="*/ 0 60000 65536"/>
                        <a:gd name="T8" fmla="*/ 0 60000 65536"/>
                        <a:gd name="T9" fmla="*/ 0 w 29723"/>
                        <a:gd name="T10" fmla="*/ 0 h 21600"/>
                        <a:gd name="T11" fmla="*/ 29723 w 29723"/>
                        <a:gd name="T12" fmla="*/ 21600 h 21600"/>
                      </a:gdLst>
                      <a:ahLst/>
                      <a:cxnLst>
                        <a:cxn ang="T6">
                          <a:pos x="T0" y="T1"/>
                        </a:cxn>
                        <a:cxn ang="T7">
                          <a:pos x="T2" y="T3"/>
                        </a:cxn>
                        <a:cxn ang="T8">
                          <a:pos x="T4" y="T5"/>
                        </a:cxn>
                      </a:cxnLst>
                      <a:rect l="T9" t="T10" r="T11" b="T12"/>
                      <a:pathLst>
                        <a:path w="29723" h="21600" fill="none" extrusionOk="0">
                          <a:moveTo>
                            <a:pt x="0" y="18501"/>
                          </a:moveTo>
                          <a:cubicBezTo>
                            <a:pt x="1540" y="7879"/>
                            <a:pt x="10644" y="-1"/>
                            <a:pt x="21377" y="0"/>
                          </a:cubicBezTo>
                          <a:cubicBezTo>
                            <a:pt x="24242" y="0"/>
                            <a:pt x="27079" y="570"/>
                            <a:pt x="29722" y="1677"/>
                          </a:cubicBezTo>
                        </a:path>
                        <a:path w="29723" h="21600" stroke="0" extrusionOk="0">
                          <a:moveTo>
                            <a:pt x="0" y="18501"/>
                          </a:moveTo>
                          <a:cubicBezTo>
                            <a:pt x="1540" y="7879"/>
                            <a:pt x="10644" y="-1"/>
                            <a:pt x="21377" y="0"/>
                          </a:cubicBezTo>
                          <a:cubicBezTo>
                            <a:pt x="24242" y="0"/>
                            <a:pt x="27079" y="570"/>
                            <a:pt x="29722" y="1677"/>
                          </a:cubicBezTo>
                          <a:lnTo>
                            <a:pt x="21377"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4636" name="Group 303">
              <a:extLst>
                <a:ext uri="{FF2B5EF4-FFF2-40B4-BE49-F238E27FC236}">
                  <a16:creationId xmlns:a16="http://schemas.microsoft.com/office/drawing/2014/main" id="{A4DD6B3A-4CA5-4ED9-AEE0-6C9AFB6FA2E2}"/>
                </a:ext>
              </a:extLst>
            </p:cNvPr>
            <p:cNvGrpSpPr>
              <a:grpSpLocks/>
            </p:cNvGrpSpPr>
            <p:nvPr/>
          </p:nvGrpSpPr>
          <p:grpSpPr bwMode="auto">
            <a:xfrm>
              <a:off x="2520" y="387"/>
              <a:ext cx="745" cy="521"/>
              <a:chOff x="2520" y="387"/>
              <a:chExt cx="745" cy="521"/>
            </a:xfrm>
          </p:grpSpPr>
          <p:grpSp>
            <p:nvGrpSpPr>
              <p:cNvPr id="64637" name="Group 304">
                <a:extLst>
                  <a:ext uri="{FF2B5EF4-FFF2-40B4-BE49-F238E27FC236}">
                    <a16:creationId xmlns:a16="http://schemas.microsoft.com/office/drawing/2014/main" id="{651B66EE-32A8-42E1-83AA-43D0960D60B3}"/>
                  </a:ext>
                </a:extLst>
              </p:cNvPr>
              <p:cNvGrpSpPr>
                <a:grpSpLocks/>
              </p:cNvGrpSpPr>
              <p:nvPr/>
            </p:nvGrpSpPr>
            <p:grpSpPr bwMode="auto">
              <a:xfrm>
                <a:off x="2981" y="387"/>
                <a:ext cx="284" cy="362"/>
                <a:chOff x="2981" y="387"/>
                <a:chExt cx="284" cy="362"/>
              </a:xfrm>
            </p:grpSpPr>
            <p:grpSp>
              <p:nvGrpSpPr>
                <p:cNvPr id="64694" name="Group 305">
                  <a:extLst>
                    <a:ext uri="{FF2B5EF4-FFF2-40B4-BE49-F238E27FC236}">
                      <a16:creationId xmlns:a16="http://schemas.microsoft.com/office/drawing/2014/main" id="{6CFCAD8E-33B5-42A4-8FBF-770A099AB7CF}"/>
                    </a:ext>
                  </a:extLst>
                </p:cNvPr>
                <p:cNvGrpSpPr>
                  <a:grpSpLocks/>
                </p:cNvGrpSpPr>
                <p:nvPr/>
              </p:nvGrpSpPr>
              <p:grpSpPr bwMode="auto">
                <a:xfrm>
                  <a:off x="3172" y="387"/>
                  <a:ext cx="93" cy="116"/>
                  <a:chOff x="3172" y="387"/>
                  <a:chExt cx="93" cy="116"/>
                </a:xfrm>
              </p:grpSpPr>
              <p:sp>
                <p:nvSpPr>
                  <p:cNvPr id="64762" name="Oval 306">
                    <a:extLst>
                      <a:ext uri="{FF2B5EF4-FFF2-40B4-BE49-F238E27FC236}">
                        <a16:creationId xmlns:a16="http://schemas.microsoft.com/office/drawing/2014/main" id="{B8620780-41A9-44E7-985D-BE0CC5F7EF90}"/>
                      </a:ext>
                    </a:extLst>
                  </p:cNvPr>
                  <p:cNvSpPr>
                    <a:spLocks noChangeArrowheads="1"/>
                  </p:cNvSpPr>
                  <p:nvPr/>
                </p:nvSpPr>
                <p:spPr bwMode="auto">
                  <a:xfrm>
                    <a:off x="3201" y="38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3" name="Oval 307">
                    <a:extLst>
                      <a:ext uri="{FF2B5EF4-FFF2-40B4-BE49-F238E27FC236}">
                        <a16:creationId xmlns:a16="http://schemas.microsoft.com/office/drawing/2014/main" id="{510CA3FF-EC57-462D-ACE3-6BE0091FCBD7}"/>
                      </a:ext>
                    </a:extLst>
                  </p:cNvPr>
                  <p:cNvSpPr>
                    <a:spLocks noChangeArrowheads="1"/>
                  </p:cNvSpPr>
                  <p:nvPr/>
                </p:nvSpPr>
                <p:spPr bwMode="auto">
                  <a:xfrm>
                    <a:off x="3206" y="40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4" name="Oval 308">
                    <a:extLst>
                      <a:ext uri="{FF2B5EF4-FFF2-40B4-BE49-F238E27FC236}">
                        <a16:creationId xmlns:a16="http://schemas.microsoft.com/office/drawing/2014/main" id="{1AD35580-8FEA-4354-BE06-824EAEDAEB2A}"/>
                      </a:ext>
                    </a:extLst>
                  </p:cNvPr>
                  <p:cNvSpPr>
                    <a:spLocks noChangeArrowheads="1"/>
                  </p:cNvSpPr>
                  <p:nvPr/>
                </p:nvSpPr>
                <p:spPr bwMode="auto">
                  <a:xfrm>
                    <a:off x="3175" y="39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5" name="Oval 309">
                    <a:extLst>
                      <a:ext uri="{FF2B5EF4-FFF2-40B4-BE49-F238E27FC236}">
                        <a16:creationId xmlns:a16="http://schemas.microsoft.com/office/drawing/2014/main" id="{A0AA7A6D-129A-4003-99F5-A603B0AF6D38}"/>
                      </a:ext>
                    </a:extLst>
                  </p:cNvPr>
                  <p:cNvSpPr>
                    <a:spLocks noChangeArrowheads="1"/>
                  </p:cNvSpPr>
                  <p:nvPr/>
                </p:nvSpPr>
                <p:spPr bwMode="auto">
                  <a:xfrm>
                    <a:off x="3172" y="42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6" name="Oval 310">
                    <a:extLst>
                      <a:ext uri="{FF2B5EF4-FFF2-40B4-BE49-F238E27FC236}">
                        <a16:creationId xmlns:a16="http://schemas.microsoft.com/office/drawing/2014/main" id="{B1076602-A467-4B1E-8355-604DB284E242}"/>
                      </a:ext>
                    </a:extLst>
                  </p:cNvPr>
                  <p:cNvSpPr>
                    <a:spLocks noChangeArrowheads="1"/>
                  </p:cNvSpPr>
                  <p:nvPr/>
                </p:nvSpPr>
                <p:spPr bwMode="auto">
                  <a:xfrm>
                    <a:off x="3227"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7" name="Oval 311">
                    <a:extLst>
                      <a:ext uri="{FF2B5EF4-FFF2-40B4-BE49-F238E27FC236}">
                        <a16:creationId xmlns:a16="http://schemas.microsoft.com/office/drawing/2014/main" id="{F9D83596-C693-4B0C-B87C-266DFC01EE75}"/>
                      </a:ext>
                    </a:extLst>
                  </p:cNvPr>
                  <p:cNvSpPr>
                    <a:spLocks noChangeArrowheads="1"/>
                  </p:cNvSpPr>
                  <p:nvPr/>
                </p:nvSpPr>
                <p:spPr bwMode="auto">
                  <a:xfrm>
                    <a:off x="3201"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8" name="Oval 312">
                    <a:extLst>
                      <a:ext uri="{FF2B5EF4-FFF2-40B4-BE49-F238E27FC236}">
                        <a16:creationId xmlns:a16="http://schemas.microsoft.com/office/drawing/2014/main" id="{9A4DEA60-CAAB-40FD-AE55-81F73D976404}"/>
                      </a:ext>
                    </a:extLst>
                  </p:cNvPr>
                  <p:cNvSpPr>
                    <a:spLocks noChangeArrowheads="1"/>
                  </p:cNvSpPr>
                  <p:nvPr/>
                </p:nvSpPr>
                <p:spPr bwMode="auto">
                  <a:xfrm>
                    <a:off x="3185"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9" name="Oval 313">
                    <a:extLst>
                      <a:ext uri="{FF2B5EF4-FFF2-40B4-BE49-F238E27FC236}">
                        <a16:creationId xmlns:a16="http://schemas.microsoft.com/office/drawing/2014/main" id="{9E7B669D-6D54-4AD1-A3E9-603E414A9B04}"/>
                      </a:ext>
                    </a:extLst>
                  </p:cNvPr>
                  <p:cNvSpPr>
                    <a:spLocks noChangeArrowheads="1"/>
                  </p:cNvSpPr>
                  <p:nvPr/>
                </p:nvSpPr>
                <p:spPr bwMode="auto">
                  <a:xfrm>
                    <a:off x="3173" y="445"/>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70" name="Oval 314">
                    <a:extLst>
                      <a:ext uri="{FF2B5EF4-FFF2-40B4-BE49-F238E27FC236}">
                        <a16:creationId xmlns:a16="http://schemas.microsoft.com/office/drawing/2014/main" id="{D604C629-E491-46F1-8B89-49526F4160D1}"/>
                      </a:ext>
                    </a:extLst>
                  </p:cNvPr>
                  <p:cNvSpPr>
                    <a:spLocks noChangeArrowheads="1"/>
                  </p:cNvSpPr>
                  <p:nvPr/>
                </p:nvSpPr>
                <p:spPr bwMode="auto">
                  <a:xfrm>
                    <a:off x="3244" y="4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71" name="Oval 315">
                    <a:extLst>
                      <a:ext uri="{FF2B5EF4-FFF2-40B4-BE49-F238E27FC236}">
                        <a16:creationId xmlns:a16="http://schemas.microsoft.com/office/drawing/2014/main" id="{B7F6F66B-E3B0-4174-BE7B-8F317265A685}"/>
                      </a:ext>
                    </a:extLst>
                  </p:cNvPr>
                  <p:cNvSpPr>
                    <a:spLocks noChangeArrowheads="1"/>
                  </p:cNvSpPr>
                  <p:nvPr/>
                </p:nvSpPr>
                <p:spPr bwMode="auto">
                  <a:xfrm>
                    <a:off x="3212" y="46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72" name="Oval 316">
                    <a:extLst>
                      <a:ext uri="{FF2B5EF4-FFF2-40B4-BE49-F238E27FC236}">
                        <a16:creationId xmlns:a16="http://schemas.microsoft.com/office/drawing/2014/main" id="{E8AF8BDD-AF65-4822-BCA3-A93B63F9E6F6}"/>
                      </a:ext>
                    </a:extLst>
                  </p:cNvPr>
                  <p:cNvSpPr>
                    <a:spLocks noChangeArrowheads="1"/>
                  </p:cNvSpPr>
                  <p:nvPr/>
                </p:nvSpPr>
                <p:spPr bwMode="auto">
                  <a:xfrm>
                    <a:off x="3227" y="4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73" name="Oval 317">
                    <a:extLst>
                      <a:ext uri="{FF2B5EF4-FFF2-40B4-BE49-F238E27FC236}">
                        <a16:creationId xmlns:a16="http://schemas.microsoft.com/office/drawing/2014/main" id="{9CAB2332-E1A2-4A19-9087-05EF0214BEB8}"/>
                      </a:ext>
                    </a:extLst>
                  </p:cNvPr>
                  <p:cNvSpPr>
                    <a:spLocks noChangeArrowheads="1"/>
                  </p:cNvSpPr>
                  <p:nvPr/>
                </p:nvSpPr>
                <p:spPr bwMode="auto">
                  <a:xfrm>
                    <a:off x="3181" y="47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74" name="Oval 318">
                    <a:extLst>
                      <a:ext uri="{FF2B5EF4-FFF2-40B4-BE49-F238E27FC236}">
                        <a16:creationId xmlns:a16="http://schemas.microsoft.com/office/drawing/2014/main" id="{51A3D398-F185-48E0-A5FD-950423174B84}"/>
                      </a:ext>
                    </a:extLst>
                  </p:cNvPr>
                  <p:cNvSpPr>
                    <a:spLocks noChangeArrowheads="1"/>
                  </p:cNvSpPr>
                  <p:nvPr/>
                </p:nvSpPr>
                <p:spPr bwMode="auto">
                  <a:xfrm>
                    <a:off x="3253" y="4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75" name="Oval 319">
                    <a:extLst>
                      <a:ext uri="{FF2B5EF4-FFF2-40B4-BE49-F238E27FC236}">
                        <a16:creationId xmlns:a16="http://schemas.microsoft.com/office/drawing/2014/main" id="{0E804483-08E6-426E-8710-A9568DCCCB8A}"/>
                      </a:ext>
                    </a:extLst>
                  </p:cNvPr>
                  <p:cNvSpPr>
                    <a:spLocks noChangeArrowheads="1"/>
                  </p:cNvSpPr>
                  <p:nvPr/>
                </p:nvSpPr>
                <p:spPr bwMode="auto">
                  <a:xfrm>
                    <a:off x="3209" y="49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695" name="Group 320">
                  <a:extLst>
                    <a:ext uri="{FF2B5EF4-FFF2-40B4-BE49-F238E27FC236}">
                      <a16:creationId xmlns:a16="http://schemas.microsoft.com/office/drawing/2014/main" id="{583BEAF9-EEC7-426C-B352-EF8626DBCE98}"/>
                    </a:ext>
                  </a:extLst>
                </p:cNvPr>
                <p:cNvGrpSpPr>
                  <a:grpSpLocks/>
                </p:cNvGrpSpPr>
                <p:nvPr/>
              </p:nvGrpSpPr>
              <p:grpSpPr bwMode="auto">
                <a:xfrm>
                  <a:off x="3001" y="482"/>
                  <a:ext cx="186" cy="145"/>
                  <a:chOff x="3001" y="482"/>
                  <a:chExt cx="186" cy="145"/>
                </a:xfrm>
              </p:grpSpPr>
              <p:sp>
                <p:nvSpPr>
                  <p:cNvPr id="64721" name="Oval 321">
                    <a:extLst>
                      <a:ext uri="{FF2B5EF4-FFF2-40B4-BE49-F238E27FC236}">
                        <a16:creationId xmlns:a16="http://schemas.microsoft.com/office/drawing/2014/main" id="{80B1D203-603A-48C7-BAAC-DA040993BBA2}"/>
                      </a:ext>
                    </a:extLst>
                  </p:cNvPr>
                  <p:cNvSpPr>
                    <a:spLocks noChangeArrowheads="1"/>
                  </p:cNvSpPr>
                  <p:nvPr/>
                </p:nvSpPr>
                <p:spPr bwMode="auto">
                  <a:xfrm>
                    <a:off x="3054" y="5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4722" name="Group 322">
                    <a:extLst>
                      <a:ext uri="{FF2B5EF4-FFF2-40B4-BE49-F238E27FC236}">
                        <a16:creationId xmlns:a16="http://schemas.microsoft.com/office/drawing/2014/main" id="{67CEC542-3270-48BC-B815-5B3EAFAE6A05}"/>
                      </a:ext>
                    </a:extLst>
                  </p:cNvPr>
                  <p:cNvGrpSpPr>
                    <a:grpSpLocks/>
                  </p:cNvGrpSpPr>
                  <p:nvPr/>
                </p:nvGrpSpPr>
                <p:grpSpPr bwMode="auto">
                  <a:xfrm>
                    <a:off x="3001" y="482"/>
                    <a:ext cx="186" cy="145"/>
                    <a:chOff x="3001" y="482"/>
                    <a:chExt cx="186" cy="145"/>
                  </a:xfrm>
                </p:grpSpPr>
                <p:sp>
                  <p:nvSpPr>
                    <p:cNvPr id="64723" name="Oval 323">
                      <a:extLst>
                        <a:ext uri="{FF2B5EF4-FFF2-40B4-BE49-F238E27FC236}">
                          <a16:creationId xmlns:a16="http://schemas.microsoft.com/office/drawing/2014/main" id="{7603AA13-81DE-4C6B-A3B9-CB83C6BE6E6E}"/>
                        </a:ext>
                      </a:extLst>
                    </p:cNvPr>
                    <p:cNvSpPr>
                      <a:spLocks noChangeArrowheads="1"/>
                    </p:cNvSpPr>
                    <p:nvPr/>
                  </p:nvSpPr>
                  <p:spPr bwMode="auto">
                    <a:xfrm>
                      <a:off x="3086" y="48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24" name="Oval 324">
                      <a:extLst>
                        <a:ext uri="{FF2B5EF4-FFF2-40B4-BE49-F238E27FC236}">
                          <a16:creationId xmlns:a16="http://schemas.microsoft.com/office/drawing/2014/main" id="{23376025-46BF-45DD-BBCD-FAEC9F4D0B9A}"/>
                        </a:ext>
                      </a:extLst>
                    </p:cNvPr>
                    <p:cNvSpPr>
                      <a:spLocks noChangeArrowheads="1"/>
                    </p:cNvSpPr>
                    <p:nvPr/>
                  </p:nvSpPr>
                  <p:spPr bwMode="auto">
                    <a:xfrm>
                      <a:off x="3123" y="49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25" name="Oval 325">
                      <a:extLst>
                        <a:ext uri="{FF2B5EF4-FFF2-40B4-BE49-F238E27FC236}">
                          <a16:creationId xmlns:a16="http://schemas.microsoft.com/office/drawing/2014/main" id="{25EC9689-7938-44B2-BA35-383FA0F7F788}"/>
                        </a:ext>
                      </a:extLst>
                    </p:cNvPr>
                    <p:cNvSpPr>
                      <a:spLocks noChangeArrowheads="1"/>
                    </p:cNvSpPr>
                    <p:nvPr/>
                  </p:nvSpPr>
                  <p:spPr bwMode="auto">
                    <a:xfrm>
                      <a:off x="3105" y="4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26" name="Oval 326">
                      <a:extLst>
                        <a:ext uri="{FF2B5EF4-FFF2-40B4-BE49-F238E27FC236}">
                          <a16:creationId xmlns:a16="http://schemas.microsoft.com/office/drawing/2014/main" id="{ECB4BE88-1F6F-4EA2-8E8E-A96D3DCC9EC7}"/>
                        </a:ext>
                      </a:extLst>
                    </p:cNvPr>
                    <p:cNvSpPr>
                      <a:spLocks noChangeArrowheads="1"/>
                    </p:cNvSpPr>
                    <p:nvPr/>
                  </p:nvSpPr>
                  <p:spPr bwMode="auto">
                    <a:xfrm>
                      <a:off x="3154" y="519"/>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27" name="Oval 327">
                      <a:extLst>
                        <a:ext uri="{FF2B5EF4-FFF2-40B4-BE49-F238E27FC236}">
                          <a16:creationId xmlns:a16="http://schemas.microsoft.com/office/drawing/2014/main" id="{A15DE66E-E369-46AE-88D5-44B88DA07612}"/>
                        </a:ext>
                      </a:extLst>
                    </p:cNvPr>
                    <p:cNvSpPr>
                      <a:spLocks noChangeArrowheads="1"/>
                    </p:cNvSpPr>
                    <p:nvPr/>
                  </p:nvSpPr>
                  <p:spPr bwMode="auto">
                    <a:xfrm>
                      <a:off x="3135" y="52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28" name="Oval 328">
                      <a:extLst>
                        <a:ext uri="{FF2B5EF4-FFF2-40B4-BE49-F238E27FC236}">
                          <a16:creationId xmlns:a16="http://schemas.microsoft.com/office/drawing/2014/main" id="{403BABA8-CE9C-4407-9AA8-ED6CA7E0C724}"/>
                        </a:ext>
                      </a:extLst>
                    </p:cNvPr>
                    <p:cNvSpPr>
                      <a:spLocks noChangeArrowheads="1"/>
                    </p:cNvSpPr>
                    <p:nvPr/>
                  </p:nvSpPr>
                  <p:spPr bwMode="auto">
                    <a:xfrm>
                      <a:off x="3080" y="51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29" name="Oval 329">
                      <a:extLst>
                        <a:ext uri="{FF2B5EF4-FFF2-40B4-BE49-F238E27FC236}">
                          <a16:creationId xmlns:a16="http://schemas.microsoft.com/office/drawing/2014/main" id="{AC9D6D3F-4A03-49EF-AD69-E77A4698C754}"/>
                        </a:ext>
                      </a:extLst>
                    </p:cNvPr>
                    <p:cNvSpPr>
                      <a:spLocks noChangeArrowheads="1"/>
                    </p:cNvSpPr>
                    <p:nvPr/>
                  </p:nvSpPr>
                  <p:spPr bwMode="auto">
                    <a:xfrm>
                      <a:off x="3069" y="49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0" name="Oval 330">
                      <a:extLst>
                        <a:ext uri="{FF2B5EF4-FFF2-40B4-BE49-F238E27FC236}">
                          <a16:creationId xmlns:a16="http://schemas.microsoft.com/office/drawing/2014/main" id="{1B762ACF-5A86-4B33-9C71-12C56D1642BC}"/>
                        </a:ext>
                      </a:extLst>
                    </p:cNvPr>
                    <p:cNvSpPr>
                      <a:spLocks noChangeArrowheads="1"/>
                    </p:cNvSpPr>
                    <p:nvPr/>
                  </p:nvSpPr>
                  <p:spPr bwMode="auto">
                    <a:xfrm>
                      <a:off x="3048" y="49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1" name="Oval 331">
                      <a:extLst>
                        <a:ext uri="{FF2B5EF4-FFF2-40B4-BE49-F238E27FC236}">
                          <a16:creationId xmlns:a16="http://schemas.microsoft.com/office/drawing/2014/main" id="{B3F448A4-E6E9-4441-974F-AFE602608D5A}"/>
                        </a:ext>
                      </a:extLst>
                    </p:cNvPr>
                    <p:cNvSpPr>
                      <a:spLocks noChangeArrowheads="1"/>
                    </p:cNvSpPr>
                    <p:nvPr/>
                  </p:nvSpPr>
                  <p:spPr bwMode="auto">
                    <a:xfrm>
                      <a:off x="3051" y="50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2" name="Oval 332">
                      <a:extLst>
                        <a:ext uri="{FF2B5EF4-FFF2-40B4-BE49-F238E27FC236}">
                          <a16:creationId xmlns:a16="http://schemas.microsoft.com/office/drawing/2014/main" id="{C2578932-06EB-42C8-8507-76801F77B47C}"/>
                        </a:ext>
                      </a:extLst>
                    </p:cNvPr>
                    <p:cNvSpPr>
                      <a:spLocks noChangeArrowheads="1"/>
                    </p:cNvSpPr>
                    <p:nvPr/>
                  </p:nvSpPr>
                  <p:spPr bwMode="auto">
                    <a:xfrm>
                      <a:off x="3044" y="52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3" name="Oval 333">
                      <a:extLst>
                        <a:ext uri="{FF2B5EF4-FFF2-40B4-BE49-F238E27FC236}">
                          <a16:creationId xmlns:a16="http://schemas.microsoft.com/office/drawing/2014/main" id="{A2BC0A27-1940-4A4C-A273-86B0E2ACDE43}"/>
                        </a:ext>
                      </a:extLst>
                    </p:cNvPr>
                    <p:cNvSpPr>
                      <a:spLocks noChangeArrowheads="1"/>
                    </p:cNvSpPr>
                    <p:nvPr/>
                  </p:nvSpPr>
                  <p:spPr bwMode="auto">
                    <a:xfrm>
                      <a:off x="3021" y="5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4" name="Oval 334">
                      <a:extLst>
                        <a:ext uri="{FF2B5EF4-FFF2-40B4-BE49-F238E27FC236}">
                          <a16:creationId xmlns:a16="http://schemas.microsoft.com/office/drawing/2014/main" id="{3884D2A6-0989-4B5C-B601-1A926C9FA9AB}"/>
                        </a:ext>
                      </a:extLst>
                    </p:cNvPr>
                    <p:cNvSpPr>
                      <a:spLocks noChangeArrowheads="1"/>
                    </p:cNvSpPr>
                    <p:nvPr/>
                  </p:nvSpPr>
                  <p:spPr bwMode="auto">
                    <a:xfrm>
                      <a:off x="3072" y="54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5" name="Oval 335">
                      <a:extLst>
                        <a:ext uri="{FF2B5EF4-FFF2-40B4-BE49-F238E27FC236}">
                          <a16:creationId xmlns:a16="http://schemas.microsoft.com/office/drawing/2014/main" id="{B69ED169-14EA-49A2-8F05-9EBB11FDE62F}"/>
                        </a:ext>
                      </a:extLst>
                    </p:cNvPr>
                    <p:cNvSpPr>
                      <a:spLocks noChangeArrowheads="1"/>
                    </p:cNvSpPr>
                    <p:nvPr/>
                  </p:nvSpPr>
                  <p:spPr bwMode="auto">
                    <a:xfrm>
                      <a:off x="3106" y="50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6" name="Oval 336">
                      <a:extLst>
                        <a:ext uri="{FF2B5EF4-FFF2-40B4-BE49-F238E27FC236}">
                          <a16:creationId xmlns:a16="http://schemas.microsoft.com/office/drawing/2014/main" id="{13D3C0FF-C9C6-41BD-B3E4-017766ED4E2B}"/>
                        </a:ext>
                      </a:extLst>
                    </p:cNvPr>
                    <p:cNvSpPr>
                      <a:spLocks noChangeArrowheads="1"/>
                    </p:cNvSpPr>
                    <p:nvPr/>
                  </p:nvSpPr>
                  <p:spPr bwMode="auto">
                    <a:xfrm>
                      <a:off x="3014" y="530"/>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7" name="Oval 337">
                      <a:extLst>
                        <a:ext uri="{FF2B5EF4-FFF2-40B4-BE49-F238E27FC236}">
                          <a16:creationId xmlns:a16="http://schemas.microsoft.com/office/drawing/2014/main" id="{662F51F3-D545-4E87-AFFB-7D2D561F92A0}"/>
                        </a:ext>
                      </a:extLst>
                    </p:cNvPr>
                    <p:cNvSpPr>
                      <a:spLocks noChangeArrowheads="1"/>
                    </p:cNvSpPr>
                    <p:nvPr/>
                  </p:nvSpPr>
                  <p:spPr bwMode="auto">
                    <a:xfrm>
                      <a:off x="3029" y="54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8" name="Oval 338">
                      <a:extLst>
                        <a:ext uri="{FF2B5EF4-FFF2-40B4-BE49-F238E27FC236}">
                          <a16:creationId xmlns:a16="http://schemas.microsoft.com/office/drawing/2014/main" id="{A1CE3453-EDBA-4FB5-854B-933A0B22E430}"/>
                        </a:ext>
                      </a:extLst>
                    </p:cNvPr>
                    <p:cNvSpPr>
                      <a:spLocks noChangeArrowheads="1"/>
                    </p:cNvSpPr>
                    <p:nvPr/>
                  </p:nvSpPr>
                  <p:spPr bwMode="auto">
                    <a:xfrm>
                      <a:off x="3034" y="55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39" name="Oval 339">
                      <a:extLst>
                        <a:ext uri="{FF2B5EF4-FFF2-40B4-BE49-F238E27FC236}">
                          <a16:creationId xmlns:a16="http://schemas.microsoft.com/office/drawing/2014/main" id="{67A0D201-F19E-406C-A204-F3F2D510DC4D}"/>
                        </a:ext>
                      </a:extLst>
                    </p:cNvPr>
                    <p:cNvSpPr>
                      <a:spLocks noChangeArrowheads="1"/>
                    </p:cNvSpPr>
                    <p:nvPr/>
                  </p:nvSpPr>
                  <p:spPr bwMode="auto">
                    <a:xfrm>
                      <a:off x="3059" y="55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0" name="Oval 340">
                      <a:extLst>
                        <a:ext uri="{FF2B5EF4-FFF2-40B4-BE49-F238E27FC236}">
                          <a16:creationId xmlns:a16="http://schemas.microsoft.com/office/drawing/2014/main" id="{04E54D2F-54F8-4E5C-857C-BB8D8EEFC30F}"/>
                        </a:ext>
                      </a:extLst>
                    </p:cNvPr>
                    <p:cNvSpPr>
                      <a:spLocks noChangeArrowheads="1"/>
                    </p:cNvSpPr>
                    <p:nvPr/>
                  </p:nvSpPr>
                  <p:spPr bwMode="auto">
                    <a:xfrm>
                      <a:off x="3020" y="56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1" name="Oval 341">
                      <a:extLst>
                        <a:ext uri="{FF2B5EF4-FFF2-40B4-BE49-F238E27FC236}">
                          <a16:creationId xmlns:a16="http://schemas.microsoft.com/office/drawing/2014/main" id="{0C044D06-DE3C-41C3-9E96-0697D5733165}"/>
                        </a:ext>
                      </a:extLst>
                    </p:cNvPr>
                    <p:cNvSpPr>
                      <a:spLocks noChangeArrowheads="1"/>
                    </p:cNvSpPr>
                    <p:nvPr/>
                  </p:nvSpPr>
                  <p:spPr bwMode="auto">
                    <a:xfrm>
                      <a:off x="3001" y="58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2" name="Oval 342">
                      <a:extLst>
                        <a:ext uri="{FF2B5EF4-FFF2-40B4-BE49-F238E27FC236}">
                          <a16:creationId xmlns:a16="http://schemas.microsoft.com/office/drawing/2014/main" id="{8AA765D0-0DF2-4CA1-85AF-FD2223A38A81}"/>
                        </a:ext>
                      </a:extLst>
                    </p:cNvPr>
                    <p:cNvSpPr>
                      <a:spLocks noChangeArrowheads="1"/>
                    </p:cNvSpPr>
                    <p:nvPr/>
                  </p:nvSpPr>
                  <p:spPr bwMode="auto">
                    <a:xfrm>
                      <a:off x="3003" y="603"/>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3" name="Oval 343">
                      <a:extLst>
                        <a:ext uri="{FF2B5EF4-FFF2-40B4-BE49-F238E27FC236}">
                          <a16:creationId xmlns:a16="http://schemas.microsoft.com/office/drawing/2014/main" id="{CB4D8643-4BBB-430D-94CE-46F25B9DD493}"/>
                        </a:ext>
                      </a:extLst>
                    </p:cNvPr>
                    <p:cNvSpPr>
                      <a:spLocks noChangeArrowheads="1"/>
                    </p:cNvSpPr>
                    <p:nvPr/>
                  </p:nvSpPr>
                  <p:spPr bwMode="auto">
                    <a:xfrm>
                      <a:off x="3028" y="590"/>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4" name="Oval 344">
                      <a:extLst>
                        <a:ext uri="{FF2B5EF4-FFF2-40B4-BE49-F238E27FC236}">
                          <a16:creationId xmlns:a16="http://schemas.microsoft.com/office/drawing/2014/main" id="{E03697AF-81F4-4E38-908B-A72933F97892}"/>
                        </a:ext>
                      </a:extLst>
                    </p:cNvPr>
                    <p:cNvSpPr>
                      <a:spLocks noChangeArrowheads="1"/>
                    </p:cNvSpPr>
                    <p:nvPr/>
                  </p:nvSpPr>
                  <p:spPr bwMode="auto">
                    <a:xfrm>
                      <a:off x="3058" y="57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5" name="Oval 345">
                      <a:extLst>
                        <a:ext uri="{FF2B5EF4-FFF2-40B4-BE49-F238E27FC236}">
                          <a16:creationId xmlns:a16="http://schemas.microsoft.com/office/drawing/2014/main" id="{A10EDE1C-2901-4B4A-BD71-1DC4E6A1BCD0}"/>
                        </a:ext>
                      </a:extLst>
                    </p:cNvPr>
                    <p:cNvSpPr>
                      <a:spLocks noChangeArrowheads="1"/>
                    </p:cNvSpPr>
                    <p:nvPr/>
                  </p:nvSpPr>
                  <p:spPr bwMode="auto">
                    <a:xfrm>
                      <a:off x="3046" y="60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6" name="Oval 346">
                      <a:extLst>
                        <a:ext uri="{FF2B5EF4-FFF2-40B4-BE49-F238E27FC236}">
                          <a16:creationId xmlns:a16="http://schemas.microsoft.com/office/drawing/2014/main" id="{D3010257-E92E-4B6A-851D-6B92E6BF16C4}"/>
                        </a:ext>
                      </a:extLst>
                    </p:cNvPr>
                    <p:cNvSpPr>
                      <a:spLocks noChangeArrowheads="1"/>
                    </p:cNvSpPr>
                    <p:nvPr/>
                  </p:nvSpPr>
                  <p:spPr bwMode="auto">
                    <a:xfrm>
                      <a:off x="3063" y="58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7" name="Oval 347">
                      <a:extLst>
                        <a:ext uri="{FF2B5EF4-FFF2-40B4-BE49-F238E27FC236}">
                          <a16:creationId xmlns:a16="http://schemas.microsoft.com/office/drawing/2014/main" id="{23488504-F257-4907-962B-EC87AF4389CB}"/>
                        </a:ext>
                      </a:extLst>
                    </p:cNvPr>
                    <p:cNvSpPr>
                      <a:spLocks noChangeArrowheads="1"/>
                    </p:cNvSpPr>
                    <p:nvPr/>
                  </p:nvSpPr>
                  <p:spPr bwMode="auto">
                    <a:xfrm>
                      <a:off x="3071" y="59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8" name="Oval 348">
                      <a:extLst>
                        <a:ext uri="{FF2B5EF4-FFF2-40B4-BE49-F238E27FC236}">
                          <a16:creationId xmlns:a16="http://schemas.microsoft.com/office/drawing/2014/main" id="{38969306-7A46-43F9-9941-E3BBB7B746E1}"/>
                        </a:ext>
                      </a:extLst>
                    </p:cNvPr>
                    <p:cNvSpPr>
                      <a:spLocks noChangeArrowheads="1"/>
                    </p:cNvSpPr>
                    <p:nvPr/>
                  </p:nvSpPr>
                  <p:spPr bwMode="auto">
                    <a:xfrm>
                      <a:off x="3082" y="571"/>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49" name="Oval 349">
                      <a:extLst>
                        <a:ext uri="{FF2B5EF4-FFF2-40B4-BE49-F238E27FC236}">
                          <a16:creationId xmlns:a16="http://schemas.microsoft.com/office/drawing/2014/main" id="{C7CDECED-80CD-4BD7-871C-8C1375AF8642}"/>
                        </a:ext>
                      </a:extLst>
                    </p:cNvPr>
                    <p:cNvSpPr>
                      <a:spLocks noChangeArrowheads="1"/>
                    </p:cNvSpPr>
                    <p:nvPr/>
                  </p:nvSpPr>
                  <p:spPr bwMode="auto">
                    <a:xfrm>
                      <a:off x="3085" y="58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0" name="Oval 350">
                      <a:extLst>
                        <a:ext uri="{FF2B5EF4-FFF2-40B4-BE49-F238E27FC236}">
                          <a16:creationId xmlns:a16="http://schemas.microsoft.com/office/drawing/2014/main" id="{6F191A77-EF5C-4A0E-900A-5EA6A12EB40C}"/>
                        </a:ext>
                      </a:extLst>
                    </p:cNvPr>
                    <p:cNvSpPr>
                      <a:spLocks noChangeArrowheads="1"/>
                    </p:cNvSpPr>
                    <p:nvPr/>
                  </p:nvSpPr>
                  <p:spPr bwMode="auto">
                    <a:xfrm>
                      <a:off x="3103" y="557"/>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1" name="Oval 351">
                      <a:extLst>
                        <a:ext uri="{FF2B5EF4-FFF2-40B4-BE49-F238E27FC236}">
                          <a16:creationId xmlns:a16="http://schemas.microsoft.com/office/drawing/2014/main" id="{DBEF8B1E-D5D7-4483-9AB0-05AF122D410E}"/>
                        </a:ext>
                      </a:extLst>
                    </p:cNvPr>
                    <p:cNvSpPr>
                      <a:spLocks noChangeArrowheads="1"/>
                    </p:cNvSpPr>
                    <p:nvPr/>
                  </p:nvSpPr>
                  <p:spPr bwMode="auto">
                    <a:xfrm>
                      <a:off x="3102" y="572"/>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2" name="Oval 352">
                      <a:extLst>
                        <a:ext uri="{FF2B5EF4-FFF2-40B4-BE49-F238E27FC236}">
                          <a16:creationId xmlns:a16="http://schemas.microsoft.com/office/drawing/2014/main" id="{D16F601F-03A6-4F90-86FE-9AEB72001F37}"/>
                        </a:ext>
                      </a:extLst>
                    </p:cNvPr>
                    <p:cNvSpPr>
                      <a:spLocks noChangeArrowheads="1"/>
                    </p:cNvSpPr>
                    <p:nvPr/>
                  </p:nvSpPr>
                  <p:spPr bwMode="auto">
                    <a:xfrm>
                      <a:off x="3103" y="59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3" name="Oval 353">
                      <a:extLst>
                        <a:ext uri="{FF2B5EF4-FFF2-40B4-BE49-F238E27FC236}">
                          <a16:creationId xmlns:a16="http://schemas.microsoft.com/office/drawing/2014/main" id="{3C0F5BA0-3670-4D6D-B20D-3E3AAFA64175}"/>
                        </a:ext>
                      </a:extLst>
                    </p:cNvPr>
                    <p:cNvSpPr>
                      <a:spLocks noChangeArrowheads="1"/>
                    </p:cNvSpPr>
                    <p:nvPr/>
                  </p:nvSpPr>
                  <p:spPr bwMode="auto">
                    <a:xfrm>
                      <a:off x="3118" y="557"/>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4" name="Oval 354">
                      <a:extLst>
                        <a:ext uri="{FF2B5EF4-FFF2-40B4-BE49-F238E27FC236}">
                          <a16:creationId xmlns:a16="http://schemas.microsoft.com/office/drawing/2014/main" id="{0B68FC51-E240-4DCD-BADC-CBCC84337F53}"/>
                        </a:ext>
                      </a:extLst>
                    </p:cNvPr>
                    <p:cNvSpPr>
                      <a:spLocks noChangeArrowheads="1"/>
                    </p:cNvSpPr>
                    <p:nvPr/>
                  </p:nvSpPr>
                  <p:spPr bwMode="auto">
                    <a:xfrm>
                      <a:off x="3137" y="54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5" name="Oval 355">
                      <a:extLst>
                        <a:ext uri="{FF2B5EF4-FFF2-40B4-BE49-F238E27FC236}">
                          <a16:creationId xmlns:a16="http://schemas.microsoft.com/office/drawing/2014/main" id="{4398C9FB-C13B-4562-B721-3317DA6AFF23}"/>
                        </a:ext>
                      </a:extLst>
                    </p:cNvPr>
                    <p:cNvSpPr>
                      <a:spLocks noChangeArrowheads="1"/>
                    </p:cNvSpPr>
                    <p:nvPr/>
                  </p:nvSpPr>
                  <p:spPr bwMode="auto">
                    <a:xfrm>
                      <a:off x="3152" y="54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6" name="Oval 356">
                      <a:extLst>
                        <a:ext uri="{FF2B5EF4-FFF2-40B4-BE49-F238E27FC236}">
                          <a16:creationId xmlns:a16="http://schemas.microsoft.com/office/drawing/2014/main" id="{D9DD7EC1-464F-4702-99D1-CD34D28EE63A}"/>
                        </a:ext>
                      </a:extLst>
                    </p:cNvPr>
                    <p:cNvSpPr>
                      <a:spLocks noChangeArrowheads="1"/>
                    </p:cNvSpPr>
                    <p:nvPr/>
                  </p:nvSpPr>
                  <p:spPr bwMode="auto">
                    <a:xfrm>
                      <a:off x="3175" y="551"/>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7" name="Oval 357">
                      <a:extLst>
                        <a:ext uri="{FF2B5EF4-FFF2-40B4-BE49-F238E27FC236}">
                          <a16:creationId xmlns:a16="http://schemas.microsoft.com/office/drawing/2014/main" id="{D56A49D8-0002-4865-B7DB-EB0A6EF6F65F}"/>
                        </a:ext>
                      </a:extLst>
                    </p:cNvPr>
                    <p:cNvSpPr>
                      <a:spLocks noChangeArrowheads="1"/>
                    </p:cNvSpPr>
                    <p:nvPr/>
                  </p:nvSpPr>
                  <p:spPr bwMode="auto">
                    <a:xfrm>
                      <a:off x="3166" y="56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8" name="Oval 358">
                      <a:extLst>
                        <a:ext uri="{FF2B5EF4-FFF2-40B4-BE49-F238E27FC236}">
                          <a16:creationId xmlns:a16="http://schemas.microsoft.com/office/drawing/2014/main" id="{5D9F1C24-A474-4A85-B209-B76C2F44B973}"/>
                        </a:ext>
                      </a:extLst>
                    </p:cNvPr>
                    <p:cNvSpPr>
                      <a:spLocks noChangeArrowheads="1"/>
                    </p:cNvSpPr>
                    <p:nvPr/>
                  </p:nvSpPr>
                  <p:spPr bwMode="auto">
                    <a:xfrm>
                      <a:off x="3129" y="56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59" name="Oval 359">
                      <a:extLst>
                        <a:ext uri="{FF2B5EF4-FFF2-40B4-BE49-F238E27FC236}">
                          <a16:creationId xmlns:a16="http://schemas.microsoft.com/office/drawing/2014/main" id="{C61EAD9A-EDA3-4E41-8E09-ACDBEA6A1AAC}"/>
                        </a:ext>
                      </a:extLst>
                    </p:cNvPr>
                    <p:cNvSpPr>
                      <a:spLocks noChangeArrowheads="1"/>
                    </p:cNvSpPr>
                    <p:nvPr/>
                  </p:nvSpPr>
                  <p:spPr bwMode="auto">
                    <a:xfrm>
                      <a:off x="3140" y="5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0" name="Oval 360">
                      <a:extLst>
                        <a:ext uri="{FF2B5EF4-FFF2-40B4-BE49-F238E27FC236}">
                          <a16:creationId xmlns:a16="http://schemas.microsoft.com/office/drawing/2014/main" id="{F623E2EC-F97D-4B88-B564-6526DBDEFDE6}"/>
                        </a:ext>
                      </a:extLst>
                    </p:cNvPr>
                    <p:cNvSpPr>
                      <a:spLocks noChangeArrowheads="1"/>
                    </p:cNvSpPr>
                    <p:nvPr/>
                  </p:nvSpPr>
                  <p:spPr bwMode="auto">
                    <a:xfrm>
                      <a:off x="3115" y="58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61" name="Oval 361">
                      <a:extLst>
                        <a:ext uri="{FF2B5EF4-FFF2-40B4-BE49-F238E27FC236}">
                          <a16:creationId xmlns:a16="http://schemas.microsoft.com/office/drawing/2014/main" id="{4948FC28-A478-424D-B6B8-EC06A6767AEE}"/>
                        </a:ext>
                      </a:extLst>
                    </p:cNvPr>
                    <p:cNvSpPr>
                      <a:spLocks noChangeArrowheads="1"/>
                    </p:cNvSpPr>
                    <p:nvPr/>
                  </p:nvSpPr>
                  <p:spPr bwMode="auto">
                    <a:xfrm>
                      <a:off x="3132" y="61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696" name="Group 362">
                  <a:extLst>
                    <a:ext uri="{FF2B5EF4-FFF2-40B4-BE49-F238E27FC236}">
                      <a16:creationId xmlns:a16="http://schemas.microsoft.com/office/drawing/2014/main" id="{787E9DC7-5DE8-42D2-9FA4-27D89A1E7E98}"/>
                    </a:ext>
                  </a:extLst>
                </p:cNvPr>
                <p:cNvGrpSpPr>
                  <a:grpSpLocks/>
                </p:cNvGrpSpPr>
                <p:nvPr/>
              </p:nvGrpSpPr>
              <p:grpSpPr bwMode="auto">
                <a:xfrm>
                  <a:off x="2981" y="633"/>
                  <a:ext cx="168" cy="116"/>
                  <a:chOff x="2981" y="633"/>
                  <a:chExt cx="168" cy="116"/>
                </a:xfrm>
              </p:grpSpPr>
              <p:sp>
                <p:nvSpPr>
                  <p:cNvPr id="64697" name="Oval 363">
                    <a:extLst>
                      <a:ext uri="{FF2B5EF4-FFF2-40B4-BE49-F238E27FC236}">
                        <a16:creationId xmlns:a16="http://schemas.microsoft.com/office/drawing/2014/main" id="{1D1E6BAC-B15F-467A-B412-4F198DF37CDA}"/>
                      </a:ext>
                    </a:extLst>
                  </p:cNvPr>
                  <p:cNvSpPr>
                    <a:spLocks noChangeArrowheads="1"/>
                  </p:cNvSpPr>
                  <p:nvPr/>
                </p:nvSpPr>
                <p:spPr bwMode="auto">
                  <a:xfrm>
                    <a:off x="3070" y="64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98" name="Oval 364">
                    <a:extLst>
                      <a:ext uri="{FF2B5EF4-FFF2-40B4-BE49-F238E27FC236}">
                        <a16:creationId xmlns:a16="http://schemas.microsoft.com/office/drawing/2014/main" id="{36717DFB-09E4-4EEE-BF36-E89FC7409917}"/>
                      </a:ext>
                    </a:extLst>
                  </p:cNvPr>
                  <p:cNvSpPr>
                    <a:spLocks noChangeArrowheads="1"/>
                  </p:cNvSpPr>
                  <p:nvPr/>
                </p:nvSpPr>
                <p:spPr bwMode="auto">
                  <a:xfrm>
                    <a:off x="2998" y="63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99" name="Oval 365">
                    <a:extLst>
                      <a:ext uri="{FF2B5EF4-FFF2-40B4-BE49-F238E27FC236}">
                        <a16:creationId xmlns:a16="http://schemas.microsoft.com/office/drawing/2014/main" id="{9A004D1F-9925-4E37-BA71-FF37EA7F3420}"/>
                      </a:ext>
                    </a:extLst>
                  </p:cNvPr>
                  <p:cNvSpPr>
                    <a:spLocks noChangeArrowheads="1"/>
                  </p:cNvSpPr>
                  <p:nvPr/>
                </p:nvSpPr>
                <p:spPr bwMode="auto">
                  <a:xfrm>
                    <a:off x="3099" y="661"/>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0" name="Oval 366">
                    <a:extLst>
                      <a:ext uri="{FF2B5EF4-FFF2-40B4-BE49-F238E27FC236}">
                        <a16:creationId xmlns:a16="http://schemas.microsoft.com/office/drawing/2014/main" id="{CC465340-F6F1-4A2A-8122-7831A78EFCF9}"/>
                      </a:ext>
                    </a:extLst>
                  </p:cNvPr>
                  <p:cNvSpPr>
                    <a:spLocks noChangeArrowheads="1"/>
                  </p:cNvSpPr>
                  <p:nvPr/>
                </p:nvSpPr>
                <p:spPr bwMode="auto">
                  <a:xfrm>
                    <a:off x="3119" y="65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1" name="Oval 367">
                    <a:extLst>
                      <a:ext uri="{FF2B5EF4-FFF2-40B4-BE49-F238E27FC236}">
                        <a16:creationId xmlns:a16="http://schemas.microsoft.com/office/drawing/2014/main" id="{73BBB3EF-8C8C-4E99-9BA8-27CEB75883A6}"/>
                      </a:ext>
                    </a:extLst>
                  </p:cNvPr>
                  <p:cNvSpPr>
                    <a:spLocks noChangeArrowheads="1"/>
                  </p:cNvSpPr>
                  <p:nvPr/>
                </p:nvSpPr>
                <p:spPr bwMode="auto">
                  <a:xfrm>
                    <a:off x="3137" y="68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2" name="Oval 368">
                    <a:extLst>
                      <a:ext uri="{FF2B5EF4-FFF2-40B4-BE49-F238E27FC236}">
                        <a16:creationId xmlns:a16="http://schemas.microsoft.com/office/drawing/2014/main" id="{D3F1B71F-7917-4A74-93CE-7ADEDCEC5421}"/>
                      </a:ext>
                    </a:extLst>
                  </p:cNvPr>
                  <p:cNvSpPr>
                    <a:spLocks noChangeArrowheads="1"/>
                  </p:cNvSpPr>
                  <p:nvPr/>
                </p:nvSpPr>
                <p:spPr bwMode="auto">
                  <a:xfrm>
                    <a:off x="3100" y="67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3" name="Oval 369">
                    <a:extLst>
                      <a:ext uri="{FF2B5EF4-FFF2-40B4-BE49-F238E27FC236}">
                        <a16:creationId xmlns:a16="http://schemas.microsoft.com/office/drawing/2014/main" id="{0893B070-B99A-4320-9B88-237571EBF898}"/>
                      </a:ext>
                    </a:extLst>
                  </p:cNvPr>
                  <p:cNvSpPr>
                    <a:spLocks noChangeArrowheads="1"/>
                  </p:cNvSpPr>
                  <p:nvPr/>
                </p:nvSpPr>
                <p:spPr bwMode="auto">
                  <a:xfrm>
                    <a:off x="3082" y="6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4" name="Oval 370">
                    <a:extLst>
                      <a:ext uri="{FF2B5EF4-FFF2-40B4-BE49-F238E27FC236}">
                        <a16:creationId xmlns:a16="http://schemas.microsoft.com/office/drawing/2014/main" id="{EC3F097A-9653-45CC-ACC7-1381AA35BB8E}"/>
                      </a:ext>
                    </a:extLst>
                  </p:cNvPr>
                  <p:cNvSpPr>
                    <a:spLocks noChangeArrowheads="1"/>
                  </p:cNvSpPr>
                  <p:nvPr/>
                </p:nvSpPr>
                <p:spPr bwMode="auto">
                  <a:xfrm>
                    <a:off x="3129" y="69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5" name="Oval 371">
                    <a:extLst>
                      <a:ext uri="{FF2B5EF4-FFF2-40B4-BE49-F238E27FC236}">
                        <a16:creationId xmlns:a16="http://schemas.microsoft.com/office/drawing/2014/main" id="{CE09117A-9B75-4636-B460-A37436897B4F}"/>
                      </a:ext>
                    </a:extLst>
                  </p:cNvPr>
                  <p:cNvSpPr>
                    <a:spLocks noChangeArrowheads="1"/>
                  </p:cNvSpPr>
                  <p:nvPr/>
                </p:nvSpPr>
                <p:spPr bwMode="auto">
                  <a:xfrm>
                    <a:off x="3022" y="683"/>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6" name="Oval 372">
                    <a:extLst>
                      <a:ext uri="{FF2B5EF4-FFF2-40B4-BE49-F238E27FC236}">
                        <a16:creationId xmlns:a16="http://schemas.microsoft.com/office/drawing/2014/main" id="{3AAA121E-B907-4F6B-9052-01E60EA773CF}"/>
                      </a:ext>
                    </a:extLst>
                  </p:cNvPr>
                  <p:cNvSpPr>
                    <a:spLocks noChangeArrowheads="1"/>
                  </p:cNvSpPr>
                  <p:nvPr/>
                </p:nvSpPr>
                <p:spPr bwMode="auto">
                  <a:xfrm>
                    <a:off x="2998" y="687"/>
                    <a:ext cx="11"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7" name="Oval 373">
                    <a:extLst>
                      <a:ext uri="{FF2B5EF4-FFF2-40B4-BE49-F238E27FC236}">
                        <a16:creationId xmlns:a16="http://schemas.microsoft.com/office/drawing/2014/main" id="{958C12FD-A014-48D2-BE5A-4A34D6680CBE}"/>
                      </a:ext>
                    </a:extLst>
                  </p:cNvPr>
                  <p:cNvSpPr>
                    <a:spLocks noChangeArrowheads="1"/>
                  </p:cNvSpPr>
                  <p:nvPr/>
                </p:nvSpPr>
                <p:spPr bwMode="auto">
                  <a:xfrm>
                    <a:off x="2994" y="67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8" name="Oval 374">
                    <a:extLst>
                      <a:ext uri="{FF2B5EF4-FFF2-40B4-BE49-F238E27FC236}">
                        <a16:creationId xmlns:a16="http://schemas.microsoft.com/office/drawing/2014/main" id="{C0889E3B-E8B8-446C-8B83-1B3A53890498}"/>
                      </a:ext>
                    </a:extLst>
                  </p:cNvPr>
                  <p:cNvSpPr>
                    <a:spLocks noChangeArrowheads="1"/>
                  </p:cNvSpPr>
                  <p:nvPr/>
                </p:nvSpPr>
                <p:spPr bwMode="auto">
                  <a:xfrm>
                    <a:off x="3045" y="703"/>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09" name="Oval 375">
                    <a:extLst>
                      <a:ext uri="{FF2B5EF4-FFF2-40B4-BE49-F238E27FC236}">
                        <a16:creationId xmlns:a16="http://schemas.microsoft.com/office/drawing/2014/main" id="{5F30EE0E-A852-48A4-825A-2E98CDD476E0}"/>
                      </a:ext>
                    </a:extLst>
                  </p:cNvPr>
                  <p:cNvSpPr>
                    <a:spLocks noChangeArrowheads="1"/>
                  </p:cNvSpPr>
                  <p:nvPr/>
                </p:nvSpPr>
                <p:spPr bwMode="auto">
                  <a:xfrm>
                    <a:off x="3105" y="710"/>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0" name="Oval 376">
                    <a:extLst>
                      <a:ext uri="{FF2B5EF4-FFF2-40B4-BE49-F238E27FC236}">
                        <a16:creationId xmlns:a16="http://schemas.microsoft.com/office/drawing/2014/main" id="{8BA98D5A-D46C-4D34-B4B9-F04875291A93}"/>
                      </a:ext>
                    </a:extLst>
                  </p:cNvPr>
                  <p:cNvSpPr>
                    <a:spLocks noChangeArrowheads="1"/>
                  </p:cNvSpPr>
                  <p:nvPr/>
                </p:nvSpPr>
                <p:spPr bwMode="auto">
                  <a:xfrm>
                    <a:off x="3066" y="70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1" name="Oval 377">
                    <a:extLst>
                      <a:ext uri="{FF2B5EF4-FFF2-40B4-BE49-F238E27FC236}">
                        <a16:creationId xmlns:a16="http://schemas.microsoft.com/office/drawing/2014/main" id="{EDF779D7-AB29-4FE8-B8C3-FBEA87DA7D8C}"/>
                      </a:ext>
                    </a:extLst>
                  </p:cNvPr>
                  <p:cNvSpPr>
                    <a:spLocks noChangeArrowheads="1"/>
                  </p:cNvSpPr>
                  <p:nvPr/>
                </p:nvSpPr>
                <p:spPr bwMode="auto">
                  <a:xfrm>
                    <a:off x="3079" y="71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2" name="Oval 378">
                    <a:extLst>
                      <a:ext uri="{FF2B5EF4-FFF2-40B4-BE49-F238E27FC236}">
                        <a16:creationId xmlns:a16="http://schemas.microsoft.com/office/drawing/2014/main" id="{CC4A18A9-1CFB-4DE2-ABF6-F98FFA656BF2}"/>
                      </a:ext>
                    </a:extLst>
                  </p:cNvPr>
                  <p:cNvSpPr>
                    <a:spLocks noChangeArrowheads="1"/>
                  </p:cNvSpPr>
                  <p:nvPr/>
                </p:nvSpPr>
                <p:spPr bwMode="auto">
                  <a:xfrm>
                    <a:off x="3022" y="70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3" name="Oval 379">
                    <a:extLst>
                      <a:ext uri="{FF2B5EF4-FFF2-40B4-BE49-F238E27FC236}">
                        <a16:creationId xmlns:a16="http://schemas.microsoft.com/office/drawing/2014/main" id="{74B13F95-5E25-4575-9D73-6C533C3A2467}"/>
                      </a:ext>
                    </a:extLst>
                  </p:cNvPr>
                  <p:cNvSpPr>
                    <a:spLocks noChangeArrowheads="1"/>
                  </p:cNvSpPr>
                  <p:nvPr/>
                </p:nvSpPr>
                <p:spPr bwMode="auto">
                  <a:xfrm>
                    <a:off x="3017" y="70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4" name="Oval 380">
                    <a:extLst>
                      <a:ext uri="{FF2B5EF4-FFF2-40B4-BE49-F238E27FC236}">
                        <a16:creationId xmlns:a16="http://schemas.microsoft.com/office/drawing/2014/main" id="{69F9A577-3C9A-482E-98A7-E1034354C94E}"/>
                      </a:ext>
                    </a:extLst>
                  </p:cNvPr>
                  <p:cNvSpPr>
                    <a:spLocks noChangeArrowheads="1"/>
                  </p:cNvSpPr>
                  <p:nvPr/>
                </p:nvSpPr>
                <p:spPr bwMode="auto">
                  <a:xfrm>
                    <a:off x="3055" y="73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5" name="Oval 381">
                    <a:extLst>
                      <a:ext uri="{FF2B5EF4-FFF2-40B4-BE49-F238E27FC236}">
                        <a16:creationId xmlns:a16="http://schemas.microsoft.com/office/drawing/2014/main" id="{BF03ED1B-12FF-4E86-89ED-E3A2965EA090}"/>
                      </a:ext>
                    </a:extLst>
                  </p:cNvPr>
                  <p:cNvSpPr>
                    <a:spLocks noChangeArrowheads="1"/>
                  </p:cNvSpPr>
                  <p:nvPr/>
                </p:nvSpPr>
                <p:spPr bwMode="auto">
                  <a:xfrm>
                    <a:off x="3035" y="73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6" name="Oval 382">
                    <a:extLst>
                      <a:ext uri="{FF2B5EF4-FFF2-40B4-BE49-F238E27FC236}">
                        <a16:creationId xmlns:a16="http://schemas.microsoft.com/office/drawing/2014/main" id="{9DAE238A-0B5B-47A8-A5CA-1D709FD56A2C}"/>
                      </a:ext>
                    </a:extLst>
                  </p:cNvPr>
                  <p:cNvSpPr>
                    <a:spLocks noChangeArrowheads="1"/>
                  </p:cNvSpPr>
                  <p:nvPr/>
                </p:nvSpPr>
                <p:spPr bwMode="auto">
                  <a:xfrm>
                    <a:off x="3010" y="73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7" name="Oval 383">
                    <a:extLst>
                      <a:ext uri="{FF2B5EF4-FFF2-40B4-BE49-F238E27FC236}">
                        <a16:creationId xmlns:a16="http://schemas.microsoft.com/office/drawing/2014/main" id="{65512876-85A4-40C9-B798-066DBCC486A4}"/>
                      </a:ext>
                    </a:extLst>
                  </p:cNvPr>
                  <p:cNvSpPr>
                    <a:spLocks noChangeArrowheads="1"/>
                  </p:cNvSpPr>
                  <p:nvPr/>
                </p:nvSpPr>
                <p:spPr bwMode="auto">
                  <a:xfrm>
                    <a:off x="2982" y="65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8" name="Oval 384">
                    <a:extLst>
                      <a:ext uri="{FF2B5EF4-FFF2-40B4-BE49-F238E27FC236}">
                        <a16:creationId xmlns:a16="http://schemas.microsoft.com/office/drawing/2014/main" id="{FAEAFE07-3DD2-4F12-9EE3-6019F45382A6}"/>
                      </a:ext>
                    </a:extLst>
                  </p:cNvPr>
                  <p:cNvSpPr>
                    <a:spLocks noChangeArrowheads="1"/>
                  </p:cNvSpPr>
                  <p:nvPr/>
                </p:nvSpPr>
                <p:spPr bwMode="auto">
                  <a:xfrm>
                    <a:off x="2981" y="6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19" name="Oval 385">
                    <a:extLst>
                      <a:ext uri="{FF2B5EF4-FFF2-40B4-BE49-F238E27FC236}">
                        <a16:creationId xmlns:a16="http://schemas.microsoft.com/office/drawing/2014/main" id="{10242375-B0B9-4E99-9A13-400A5CBB393A}"/>
                      </a:ext>
                    </a:extLst>
                  </p:cNvPr>
                  <p:cNvSpPr>
                    <a:spLocks noChangeArrowheads="1"/>
                  </p:cNvSpPr>
                  <p:nvPr/>
                </p:nvSpPr>
                <p:spPr bwMode="auto">
                  <a:xfrm>
                    <a:off x="2983" y="70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720" name="Oval 386">
                    <a:extLst>
                      <a:ext uri="{FF2B5EF4-FFF2-40B4-BE49-F238E27FC236}">
                        <a16:creationId xmlns:a16="http://schemas.microsoft.com/office/drawing/2014/main" id="{755FD593-234E-496A-8C2C-1721EB7EAEE6}"/>
                      </a:ext>
                    </a:extLst>
                  </p:cNvPr>
                  <p:cNvSpPr>
                    <a:spLocks noChangeArrowheads="1"/>
                  </p:cNvSpPr>
                  <p:nvPr/>
                </p:nvSpPr>
                <p:spPr bwMode="auto">
                  <a:xfrm>
                    <a:off x="2992" y="72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638" name="Group 387">
                <a:extLst>
                  <a:ext uri="{FF2B5EF4-FFF2-40B4-BE49-F238E27FC236}">
                    <a16:creationId xmlns:a16="http://schemas.microsoft.com/office/drawing/2014/main" id="{29BB8C5D-5774-4981-8738-3D3C56FE3871}"/>
                  </a:ext>
                </a:extLst>
              </p:cNvPr>
              <p:cNvGrpSpPr>
                <a:grpSpLocks/>
              </p:cNvGrpSpPr>
              <p:nvPr/>
            </p:nvGrpSpPr>
            <p:grpSpPr bwMode="auto">
              <a:xfrm>
                <a:off x="2520" y="407"/>
                <a:ext cx="320" cy="501"/>
                <a:chOff x="2520" y="407"/>
                <a:chExt cx="320" cy="501"/>
              </a:xfrm>
            </p:grpSpPr>
            <p:grpSp>
              <p:nvGrpSpPr>
                <p:cNvPr id="64639" name="Group 388">
                  <a:extLst>
                    <a:ext uri="{FF2B5EF4-FFF2-40B4-BE49-F238E27FC236}">
                      <a16:creationId xmlns:a16="http://schemas.microsoft.com/office/drawing/2014/main" id="{78BAEC2E-4A85-4292-9C26-B3823E5C0E5C}"/>
                    </a:ext>
                  </a:extLst>
                </p:cNvPr>
                <p:cNvGrpSpPr>
                  <a:grpSpLocks/>
                </p:cNvGrpSpPr>
                <p:nvPr/>
              </p:nvGrpSpPr>
              <p:grpSpPr bwMode="auto">
                <a:xfrm>
                  <a:off x="2756" y="520"/>
                  <a:ext cx="84" cy="126"/>
                  <a:chOff x="2756" y="520"/>
                  <a:chExt cx="84" cy="126"/>
                </a:xfrm>
              </p:grpSpPr>
              <p:sp>
                <p:nvSpPr>
                  <p:cNvPr id="64681" name="Oval 389">
                    <a:extLst>
                      <a:ext uri="{FF2B5EF4-FFF2-40B4-BE49-F238E27FC236}">
                        <a16:creationId xmlns:a16="http://schemas.microsoft.com/office/drawing/2014/main" id="{A9A3FFC3-8617-4019-85E0-09689DE5B575}"/>
                      </a:ext>
                    </a:extLst>
                  </p:cNvPr>
                  <p:cNvSpPr>
                    <a:spLocks noChangeArrowheads="1"/>
                  </p:cNvSpPr>
                  <p:nvPr/>
                </p:nvSpPr>
                <p:spPr bwMode="auto">
                  <a:xfrm>
                    <a:off x="2828" y="5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2" name="Oval 390">
                    <a:extLst>
                      <a:ext uri="{FF2B5EF4-FFF2-40B4-BE49-F238E27FC236}">
                        <a16:creationId xmlns:a16="http://schemas.microsoft.com/office/drawing/2014/main" id="{F0C2B8C1-12A1-473B-935A-3650553E3E4C}"/>
                      </a:ext>
                    </a:extLst>
                  </p:cNvPr>
                  <p:cNvSpPr>
                    <a:spLocks noChangeArrowheads="1"/>
                  </p:cNvSpPr>
                  <p:nvPr/>
                </p:nvSpPr>
                <p:spPr bwMode="auto">
                  <a:xfrm>
                    <a:off x="2822" y="52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3" name="Oval 391">
                    <a:extLst>
                      <a:ext uri="{FF2B5EF4-FFF2-40B4-BE49-F238E27FC236}">
                        <a16:creationId xmlns:a16="http://schemas.microsoft.com/office/drawing/2014/main" id="{A2D8778B-359B-4610-AFDA-ECDD07BD8C35}"/>
                      </a:ext>
                    </a:extLst>
                  </p:cNvPr>
                  <p:cNvSpPr>
                    <a:spLocks noChangeArrowheads="1"/>
                  </p:cNvSpPr>
                  <p:nvPr/>
                </p:nvSpPr>
                <p:spPr bwMode="auto">
                  <a:xfrm>
                    <a:off x="2782" y="52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4" name="Oval 392">
                    <a:extLst>
                      <a:ext uri="{FF2B5EF4-FFF2-40B4-BE49-F238E27FC236}">
                        <a16:creationId xmlns:a16="http://schemas.microsoft.com/office/drawing/2014/main" id="{BFC8E61D-0805-4549-9F0D-0D2FEADACA98}"/>
                      </a:ext>
                    </a:extLst>
                  </p:cNvPr>
                  <p:cNvSpPr>
                    <a:spLocks noChangeArrowheads="1"/>
                  </p:cNvSpPr>
                  <p:nvPr/>
                </p:nvSpPr>
                <p:spPr bwMode="auto">
                  <a:xfrm>
                    <a:off x="2756" y="535"/>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5" name="Oval 393">
                    <a:extLst>
                      <a:ext uri="{FF2B5EF4-FFF2-40B4-BE49-F238E27FC236}">
                        <a16:creationId xmlns:a16="http://schemas.microsoft.com/office/drawing/2014/main" id="{9E6A1240-942F-497A-9B80-F42007751AF1}"/>
                      </a:ext>
                    </a:extLst>
                  </p:cNvPr>
                  <p:cNvSpPr>
                    <a:spLocks noChangeArrowheads="1"/>
                  </p:cNvSpPr>
                  <p:nvPr/>
                </p:nvSpPr>
                <p:spPr bwMode="auto">
                  <a:xfrm>
                    <a:off x="2788" y="5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6" name="Oval 394">
                    <a:extLst>
                      <a:ext uri="{FF2B5EF4-FFF2-40B4-BE49-F238E27FC236}">
                        <a16:creationId xmlns:a16="http://schemas.microsoft.com/office/drawing/2014/main" id="{3870A28A-A338-4E98-822E-074FF75FC247}"/>
                      </a:ext>
                    </a:extLst>
                  </p:cNvPr>
                  <p:cNvSpPr>
                    <a:spLocks noChangeArrowheads="1"/>
                  </p:cNvSpPr>
                  <p:nvPr/>
                </p:nvSpPr>
                <p:spPr bwMode="auto">
                  <a:xfrm>
                    <a:off x="2807" y="57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7" name="Oval 395">
                    <a:extLst>
                      <a:ext uri="{FF2B5EF4-FFF2-40B4-BE49-F238E27FC236}">
                        <a16:creationId xmlns:a16="http://schemas.microsoft.com/office/drawing/2014/main" id="{7505F764-C599-49DD-B0C6-031855616FBA}"/>
                      </a:ext>
                    </a:extLst>
                  </p:cNvPr>
                  <p:cNvSpPr>
                    <a:spLocks noChangeArrowheads="1"/>
                  </p:cNvSpPr>
                  <p:nvPr/>
                </p:nvSpPr>
                <p:spPr bwMode="auto">
                  <a:xfrm>
                    <a:off x="2782" y="57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8" name="Oval 396">
                    <a:extLst>
                      <a:ext uri="{FF2B5EF4-FFF2-40B4-BE49-F238E27FC236}">
                        <a16:creationId xmlns:a16="http://schemas.microsoft.com/office/drawing/2014/main" id="{D916F37F-1426-4B80-AC0E-71539B38FA1E}"/>
                      </a:ext>
                    </a:extLst>
                  </p:cNvPr>
                  <p:cNvSpPr>
                    <a:spLocks noChangeArrowheads="1"/>
                  </p:cNvSpPr>
                  <p:nvPr/>
                </p:nvSpPr>
                <p:spPr bwMode="auto">
                  <a:xfrm>
                    <a:off x="2785" y="58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9" name="Oval 397">
                    <a:extLst>
                      <a:ext uri="{FF2B5EF4-FFF2-40B4-BE49-F238E27FC236}">
                        <a16:creationId xmlns:a16="http://schemas.microsoft.com/office/drawing/2014/main" id="{2DA74E3D-688D-44DA-9ACA-35CB3041FB36}"/>
                      </a:ext>
                    </a:extLst>
                  </p:cNvPr>
                  <p:cNvSpPr>
                    <a:spLocks noChangeArrowheads="1"/>
                  </p:cNvSpPr>
                  <p:nvPr/>
                </p:nvSpPr>
                <p:spPr bwMode="auto">
                  <a:xfrm>
                    <a:off x="2756" y="58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90" name="Oval 398">
                    <a:extLst>
                      <a:ext uri="{FF2B5EF4-FFF2-40B4-BE49-F238E27FC236}">
                        <a16:creationId xmlns:a16="http://schemas.microsoft.com/office/drawing/2014/main" id="{47B94DF1-4F4C-4AF2-A743-5EFF90430899}"/>
                      </a:ext>
                    </a:extLst>
                  </p:cNvPr>
                  <p:cNvSpPr>
                    <a:spLocks noChangeArrowheads="1"/>
                  </p:cNvSpPr>
                  <p:nvPr/>
                </p:nvSpPr>
                <p:spPr bwMode="auto">
                  <a:xfrm>
                    <a:off x="2792" y="6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91" name="Oval 399">
                    <a:extLst>
                      <a:ext uri="{FF2B5EF4-FFF2-40B4-BE49-F238E27FC236}">
                        <a16:creationId xmlns:a16="http://schemas.microsoft.com/office/drawing/2014/main" id="{B929692D-6037-4572-8B8A-FCBAC0422363}"/>
                      </a:ext>
                    </a:extLst>
                  </p:cNvPr>
                  <p:cNvSpPr>
                    <a:spLocks noChangeArrowheads="1"/>
                  </p:cNvSpPr>
                  <p:nvPr/>
                </p:nvSpPr>
                <p:spPr bwMode="auto">
                  <a:xfrm>
                    <a:off x="2756" y="59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92" name="Oval 400">
                    <a:extLst>
                      <a:ext uri="{FF2B5EF4-FFF2-40B4-BE49-F238E27FC236}">
                        <a16:creationId xmlns:a16="http://schemas.microsoft.com/office/drawing/2014/main" id="{BC71472A-76E7-452C-B723-D572AE3F0661}"/>
                      </a:ext>
                    </a:extLst>
                  </p:cNvPr>
                  <p:cNvSpPr>
                    <a:spLocks noChangeArrowheads="1"/>
                  </p:cNvSpPr>
                  <p:nvPr/>
                </p:nvSpPr>
                <p:spPr bwMode="auto">
                  <a:xfrm>
                    <a:off x="2764" y="62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93" name="Oval 401">
                    <a:extLst>
                      <a:ext uri="{FF2B5EF4-FFF2-40B4-BE49-F238E27FC236}">
                        <a16:creationId xmlns:a16="http://schemas.microsoft.com/office/drawing/2014/main" id="{BF708E68-6B0B-46DF-B169-46D93F4FE132}"/>
                      </a:ext>
                    </a:extLst>
                  </p:cNvPr>
                  <p:cNvSpPr>
                    <a:spLocks noChangeArrowheads="1"/>
                  </p:cNvSpPr>
                  <p:nvPr/>
                </p:nvSpPr>
                <p:spPr bwMode="auto">
                  <a:xfrm>
                    <a:off x="2780" y="63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640" name="Group 402">
                  <a:extLst>
                    <a:ext uri="{FF2B5EF4-FFF2-40B4-BE49-F238E27FC236}">
                      <a16:creationId xmlns:a16="http://schemas.microsoft.com/office/drawing/2014/main" id="{20CD2516-59C8-4BC2-A6DB-954B8D9E4D6D}"/>
                    </a:ext>
                  </a:extLst>
                </p:cNvPr>
                <p:cNvGrpSpPr>
                  <a:grpSpLocks/>
                </p:cNvGrpSpPr>
                <p:nvPr/>
              </p:nvGrpSpPr>
              <p:grpSpPr bwMode="auto">
                <a:xfrm>
                  <a:off x="2628" y="407"/>
                  <a:ext cx="62" cy="60"/>
                  <a:chOff x="2628" y="407"/>
                  <a:chExt cx="62" cy="60"/>
                </a:xfrm>
              </p:grpSpPr>
              <p:sp>
                <p:nvSpPr>
                  <p:cNvPr id="64672" name="Oval 403">
                    <a:extLst>
                      <a:ext uri="{FF2B5EF4-FFF2-40B4-BE49-F238E27FC236}">
                        <a16:creationId xmlns:a16="http://schemas.microsoft.com/office/drawing/2014/main" id="{E5FC7A28-5DF8-4CCD-90D7-628EC0105E82}"/>
                      </a:ext>
                    </a:extLst>
                  </p:cNvPr>
                  <p:cNvSpPr>
                    <a:spLocks noChangeArrowheads="1"/>
                  </p:cNvSpPr>
                  <p:nvPr/>
                </p:nvSpPr>
                <p:spPr bwMode="auto">
                  <a:xfrm>
                    <a:off x="2677" y="44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3" name="Oval 404">
                    <a:extLst>
                      <a:ext uri="{FF2B5EF4-FFF2-40B4-BE49-F238E27FC236}">
                        <a16:creationId xmlns:a16="http://schemas.microsoft.com/office/drawing/2014/main" id="{E0290239-DDE6-41BC-BD89-95682AD101DA}"/>
                      </a:ext>
                    </a:extLst>
                  </p:cNvPr>
                  <p:cNvSpPr>
                    <a:spLocks noChangeArrowheads="1"/>
                  </p:cNvSpPr>
                  <p:nvPr/>
                </p:nvSpPr>
                <p:spPr bwMode="auto">
                  <a:xfrm>
                    <a:off x="2674" y="42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4" name="Oval 405">
                    <a:extLst>
                      <a:ext uri="{FF2B5EF4-FFF2-40B4-BE49-F238E27FC236}">
                        <a16:creationId xmlns:a16="http://schemas.microsoft.com/office/drawing/2014/main" id="{D355E6D1-78D2-4937-862A-48B8199F3FA5}"/>
                      </a:ext>
                    </a:extLst>
                  </p:cNvPr>
                  <p:cNvSpPr>
                    <a:spLocks noChangeArrowheads="1"/>
                  </p:cNvSpPr>
                  <p:nvPr/>
                </p:nvSpPr>
                <p:spPr bwMode="auto">
                  <a:xfrm>
                    <a:off x="2659" y="40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5" name="Oval 406">
                    <a:extLst>
                      <a:ext uri="{FF2B5EF4-FFF2-40B4-BE49-F238E27FC236}">
                        <a16:creationId xmlns:a16="http://schemas.microsoft.com/office/drawing/2014/main" id="{E140F593-493A-484D-89D3-ECA1DAB29E79}"/>
                      </a:ext>
                    </a:extLst>
                  </p:cNvPr>
                  <p:cNvSpPr>
                    <a:spLocks noChangeArrowheads="1"/>
                  </p:cNvSpPr>
                  <p:nvPr/>
                </p:nvSpPr>
                <p:spPr bwMode="auto">
                  <a:xfrm>
                    <a:off x="2631" y="41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6" name="Oval 407">
                    <a:extLst>
                      <a:ext uri="{FF2B5EF4-FFF2-40B4-BE49-F238E27FC236}">
                        <a16:creationId xmlns:a16="http://schemas.microsoft.com/office/drawing/2014/main" id="{4DEAC36D-BB0F-4070-BFEC-5E19D9FB3A54}"/>
                      </a:ext>
                    </a:extLst>
                  </p:cNvPr>
                  <p:cNvSpPr>
                    <a:spLocks noChangeArrowheads="1"/>
                  </p:cNvSpPr>
                  <p:nvPr/>
                </p:nvSpPr>
                <p:spPr bwMode="auto">
                  <a:xfrm>
                    <a:off x="2644" y="42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7" name="Oval 408">
                    <a:extLst>
                      <a:ext uri="{FF2B5EF4-FFF2-40B4-BE49-F238E27FC236}">
                        <a16:creationId xmlns:a16="http://schemas.microsoft.com/office/drawing/2014/main" id="{2A51A313-4FA4-4645-B74A-84D4F9E6B0D9}"/>
                      </a:ext>
                    </a:extLst>
                  </p:cNvPr>
                  <p:cNvSpPr>
                    <a:spLocks noChangeArrowheads="1"/>
                  </p:cNvSpPr>
                  <p:nvPr/>
                </p:nvSpPr>
                <p:spPr bwMode="auto">
                  <a:xfrm>
                    <a:off x="2652" y="442"/>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8" name="Oval 409">
                    <a:extLst>
                      <a:ext uri="{FF2B5EF4-FFF2-40B4-BE49-F238E27FC236}">
                        <a16:creationId xmlns:a16="http://schemas.microsoft.com/office/drawing/2014/main" id="{CCFD7F82-5C42-40DA-9EA3-F2161D5E11E8}"/>
                      </a:ext>
                    </a:extLst>
                  </p:cNvPr>
                  <p:cNvSpPr>
                    <a:spLocks noChangeArrowheads="1"/>
                  </p:cNvSpPr>
                  <p:nvPr/>
                </p:nvSpPr>
                <p:spPr bwMode="auto">
                  <a:xfrm>
                    <a:off x="2666" y="45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9" name="Oval 410">
                    <a:extLst>
                      <a:ext uri="{FF2B5EF4-FFF2-40B4-BE49-F238E27FC236}">
                        <a16:creationId xmlns:a16="http://schemas.microsoft.com/office/drawing/2014/main" id="{4737F2E3-E0C6-46AA-87E5-FFA38389D32C}"/>
                      </a:ext>
                    </a:extLst>
                  </p:cNvPr>
                  <p:cNvSpPr>
                    <a:spLocks noChangeArrowheads="1"/>
                  </p:cNvSpPr>
                  <p:nvPr/>
                </p:nvSpPr>
                <p:spPr bwMode="auto">
                  <a:xfrm>
                    <a:off x="2640" y="45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80" name="Oval 411">
                    <a:extLst>
                      <a:ext uri="{FF2B5EF4-FFF2-40B4-BE49-F238E27FC236}">
                        <a16:creationId xmlns:a16="http://schemas.microsoft.com/office/drawing/2014/main" id="{478F7AF7-DA0B-40A3-AB08-2FD27FB4AE9C}"/>
                      </a:ext>
                    </a:extLst>
                  </p:cNvPr>
                  <p:cNvSpPr>
                    <a:spLocks noChangeArrowheads="1"/>
                  </p:cNvSpPr>
                  <p:nvPr/>
                </p:nvSpPr>
                <p:spPr bwMode="auto">
                  <a:xfrm>
                    <a:off x="2628" y="4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641" name="Group 412">
                  <a:extLst>
                    <a:ext uri="{FF2B5EF4-FFF2-40B4-BE49-F238E27FC236}">
                      <a16:creationId xmlns:a16="http://schemas.microsoft.com/office/drawing/2014/main" id="{D94F8076-91B2-419C-9F47-6FE1E0F8E217}"/>
                    </a:ext>
                  </a:extLst>
                </p:cNvPr>
                <p:cNvGrpSpPr>
                  <a:grpSpLocks/>
                </p:cNvGrpSpPr>
                <p:nvPr/>
              </p:nvGrpSpPr>
              <p:grpSpPr bwMode="auto">
                <a:xfrm>
                  <a:off x="2520" y="758"/>
                  <a:ext cx="168" cy="150"/>
                  <a:chOff x="2520" y="758"/>
                  <a:chExt cx="168" cy="150"/>
                </a:xfrm>
              </p:grpSpPr>
              <p:sp>
                <p:nvSpPr>
                  <p:cNvPr id="64642" name="Oval 413">
                    <a:extLst>
                      <a:ext uri="{FF2B5EF4-FFF2-40B4-BE49-F238E27FC236}">
                        <a16:creationId xmlns:a16="http://schemas.microsoft.com/office/drawing/2014/main" id="{DF3BEEAD-5656-4CA2-950F-24284C4930AD}"/>
                      </a:ext>
                    </a:extLst>
                  </p:cNvPr>
                  <p:cNvSpPr>
                    <a:spLocks noChangeArrowheads="1"/>
                  </p:cNvSpPr>
                  <p:nvPr/>
                </p:nvSpPr>
                <p:spPr bwMode="auto">
                  <a:xfrm>
                    <a:off x="2642" y="7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43" name="Oval 414">
                    <a:extLst>
                      <a:ext uri="{FF2B5EF4-FFF2-40B4-BE49-F238E27FC236}">
                        <a16:creationId xmlns:a16="http://schemas.microsoft.com/office/drawing/2014/main" id="{C76EF306-4678-474F-B8E8-C2D1D3ABDC80}"/>
                      </a:ext>
                    </a:extLst>
                  </p:cNvPr>
                  <p:cNvSpPr>
                    <a:spLocks noChangeArrowheads="1"/>
                  </p:cNvSpPr>
                  <p:nvPr/>
                </p:nvSpPr>
                <p:spPr bwMode="auto">
                  <a:xfrm>
                    <a:off x="2670" y="77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44" name="Oval 415">
                    <a:extLst>
                      <a:ext uri="{FF2B5EF4-FFF2-40B4-BE49-F238E27FC236}">
                        <a16:creationId xmlns:a16="http://schemas.microsoft.com/office/drawing/2014/main" id="{C373DFB3-BE21-4524-AE7A-EEB1AAEBF43D}"/>
                      </a:ext>
                    </a:extLst>
                  </p:cNvPr>
                  <p:cNvSpPr>
                    <a:spLocks noChangeArrowheads="1"/>
                  </p:cNvSpPr>
                  <p:nvPr/>
                </p:nvSpPr>
                <p:spPr bwMode="auto">
                  <a:xfrm>
                    <a:off x="2626" y="78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45" name="Oval 416">
                    <a:extLst>
                      <a:ext uri="{FF2B5EF4-FFF2-40B4-BE49-F238E27FC236}">
                        <a16:creationId xmlns:a16="http://schemas.microsoft.com/office/drawing/2014/main" id="{7DBF3DA6-2D29-47BF-A921-9029207271AA}"/>
                      </a:ext>
                    </a:extLst>
                  </p:cNvPr>
                  <p:cNvSpPr>
                    <a:spLocks noChangeArrowheads="1"/>
                  </p:cNvSpPr>
                  <p:nvPr/>
                </p:nvSpPr>
                <p:spPr bwMode="auto">
                  <a:xfrm>
                    <a:off x="2658" y="81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46" name="Oval 417">
                    <a:extLst>
                      <a:ext uri="{FF2B5EF4-FFF2-40B4-BE49-F238E27FC236}">
                        <a16:creationId xmlns:a16="http://schemas.microsoft.com/office/drawing/2014/main" id="{FAAD2F00-AA76-4078-9EFD-829EE9578E4B}"/>
                      </a:ext>
                    </a:extLst>
                  </p:cNvPr>
                  <p:cNvSpPr>
                    <a:spLocks noChangeArrowheads="1"/>
                  </p:cNvSpPr>
                  <p:nvPr/>
                </p:nvSpPr>
                <p:spPr bwMode="auto">
                  <a:xfrm>
                    <a:off x="2609" y="80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47" name="Oval 418">
                    <a:extLst>
                      <a:ext uri="{FF2B5EF4-FFF2-40B4-BE49-F238E27FC236}">
                        <a16:creationId xmlns:a16="http://schemas.microsoft.com/office/drawing/2014/main" id="{FC9ECA9F-7A6E-40E7-A608-FE267BF6D8CD}"/>
                      </a:ext>
                    </a:extLst>
                  </p:cNvPr>
                  <p:cNvSpPr>
                    <a:spLocks noChangeArrowheads="1"/>
                  </p:cNvSpPr>
                  <p:nvPr/>
                </p:nvSpPr>
                <p:spPr bwMode="auto">
                  <a:xfrm>
                    <a:off x="2637" y="820"/>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48" name="Oval 419">
                    <a:extLst>
                      <a:ext uri="{FF2B5EF4-FFF2-40B4-BE49-F238E27FC236}">
                        <a16:creationId xmlns:a16="http://schemas.microsoft.com/office/drawing/2014/main" id="{AFF9589E-11A6-4E0C-A728-54B1DAFB05D4}"/>
                      </a:ext>
                    </a:extLst>
                  </p:cNvPr>
                  <p:cNvSpPr>
                    <a:spLocks noChangeArrowheads="1"/>
                  </p:cNvSpPr>
                  <p:nvPr/>
                </p:nvSpPr>
                <p:spPr bwMode="auto">
                  <a:xfrm>
                    <a:off x="2655" y="83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49" name="Oval 420">
                    <a:extLst>
                      <a:ext uri="{FF2B5EF4-FFF2-40B4-BE49-F238E27FC236}">
                        <a16:creationId xmlns:a16="http://schemas.microsoft.com/office/drawing/2014/main" id="{7C119D12-5992-438A-9AB1-EA20A4E2E67A}"/>
                      </a:ext>
                    </a:extLst>
                  </p:cNvPr>
                  <p:cNvSpPr>
                    <a:spLocks noChangeArrowheads="1"/>
                  </p:cNvSpPr>
                  <p:nvPr/>
                </p:nvSpPr>
                <p:spPr bwMode="auto">
                  <a:xfrm>
                    <a:off x="2676" y="84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0" name="Oval 421">
                    <a:extLst>
                      <a:ext uri="{FF2B5EF4-FFF2-40B4-BE49-F238E27FC236}">
                        <a16:creationId xmlns:a16="http://schemas.microsoft.com/office/drawing/2014/main" id="{7214DF32-4DE8-4948-9E5C-BCE11263A707}"/>
                      </a:ext>
                    </a:extLst>
                  </p:cNvPr>
                  <p:cNvSpPr>
                    <a:spLocks noChangeArrowheads="1"/>
                  </p:cNvSpPr>
                  <p:nvPr/>
                </p:nvSpPr>
                <p:spPr bwMode="auto">
                  <a:xfrm>
                    <a:off x="2658" y="8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1" name="Oval 422">
                    <a:extLst>
                      <a:ext uri="{FF2B5EF4-FFF2-40B4-BE49-F238E27FC236}">
                        <a16:creationId xmlns:a16="http://schemas.microsoft.com/office/drawing/2014/main" id="{E3BFEE81-2762-49EA-A13A-45AC11D1A60D}"/>
                      </a:ext>
                    </a:extLst>
                  </p:cNvPr>
                  <p:cNvSpPr>
                    <a:spLocks noChangeArrowheads="1"/>
                  </p:cNvSpPr>
                  <p:nvPr/>
                </p:nvSpPr>
                <p:spPr bwMode="auto">
                  <a:xfrm>
                    <a:off x="2571" y="78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2" name="Oval 423">
                    <a:extLst>
                      <a:ext uri="{FF2B5EF4-FFF2-40B4-BE49-F238E27FC236}">
                        <a16:creationId xmlns:a16="http://schemas.microsoft.com/office/drawing/2014/main" id="{0B49E122-14F3-4F31-95CF-48AA08235A92}"/>
                      </a:ext>
                    </a:extLst>
                  </p:cNvPr>
                  <p:cNvSpPr>
                    <a:spLocks noChangeArrowheads="1"/>
                  </p:cNvSpPr>
                  <p:nvPr/>
                </p:nvSpPr>
                <p:spPr bwMode="auto">
                  <a:xfrm>
                    <a:off x="2582" y="8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3" name="Oval 424">
                    <a:extLst>
                      <a:ext uri="{FF2B5EF4-FFF2-40B4-BE49-F238E27FC236}">
                        <a16:creationId xmlns:a16="http://schemas.microsoft.com/office/drawing/2014/main" id="{B2278DDF-5367-4D6A-9357-F2D4E878C0AF}"/>
                      </a:ext>
                    </a:extLst>
                  </p:cNvPr>
                  <p:cNvSpPr>
                    <a:spLocks noChangeArrowheads="1"/>
                  </p:cNvSpPr>
                  <p:nvPr/>
                </p:nvSpPr>
                <p:spPr bwMode="auto">
                  <a:xfrm>
                    <a:off x="2554" y="80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4" name="Oval 425">
                    <a:extLst>
                      <a:ext uri="{FF2B5EF4-FFF2-40B4-BE49-F238E27FC236}">
                        <a16:creationId xmlns:a16="http://schemas.microsoft.com/office/drawing/2014/main" id="{D3E8C88E-4DE3-4E13-A9AC-E6E42824381B}"/>
                      </a:ext>
                    </a:extLst>
                  </p:cNvPr>
                  <p:cNvSpPr>
                    <a:spLocks noChangeArrowheads="1"/>
                  </p:cNvSpPr>
                  <p:nvPr/>
                </p:nvSpPr>
                <p:spPr bwMode="auto">
                  <a:xfrm>
                    <a:off x="2536" y="79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5" name="Oval 426">
                    <a:extLst>
                      <a:ext uri="{FF2B5EF4-FFF2-40B4-BE49-F238E27FC236}">
                        <a16:creationId xmlns:a16="http://schemas.microsoft.com/office/drawing/2014/main" id="{5CAF0213-DCCE-46C2-B61C-D27417DCD597}"/>
                      </a:ext>
                    </a:extLst>
                  </p:cNvPr>
                  <p:cNvSpPr>
                    <a:spLocks noChangeArrowheads="1"/>
                  </p:cNvSpPr>
                  <p:nvPr/>
                </p:nvSpPr>
                <p:spPr bwMode="auto">
                  <a:xfrm>
                    <a:off x="2520" y="81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6" name="Oval 427">
                    <a:extLst>
                      <a:ext uri="{FF2B5EF4-FFF2-40B4-BE49-F238E27FC236}">
                        <a16:creationId xmlns:a16="http://schemas.microsoft.com/office/drawing/2014/main" id="{A5AC15F4-6189-4AE5-A7A0-1429EC8995AB}"/>
                      </a:ext>
                    </a:extLst>
                  </p:cNvPr>
                  <p:cNvSpPr>
                    <a:spLocks noChangeArrowheads="1"/>
                  </p:cNvSpPr>
                  <p:nvPr/>
                </p:nvSpPr>
                <p:spPr bwMode="auto">
                  <a:xfrm>
                    <a:off x="2574" y="83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7" name="Oval 428">
                    <a:extLst>
                      <a:ext uri="{FF2B5EF4-FFF2-40B4-BE49-F238E27FC236}">
                        <a16:creationId xmlns:a16="http://schemas.microsoft.com/office/drawing/2014/main" id="{F76D5015-8F6C-4B5C-9E08-FF64E065FFA7}"/>
                      </a:ext>
                    </a:extLst>
                  </p:cNvPr>
                  <p:cNvSpPr>
                    <a:spLocks noChangeArrowheads="1"/>
                  </p:cNvSpPr>
                  <p:nvPr/>
                </p:nvSpPr>
                <p:spPr bwMode="auto">
                  <a:xfrm>
                    <a:off x="2561" y="8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8" name="Oval 429">
                    <a:extLst>
                      <a:ext uri="{FF2B5EF4-FFF2-40B4-BE49-F238E27FC236}">
                        <a16:creationId xmlns:a16="http://schemas.microsoft.com/office/drawing/2014/main" id="{E942A628-D9A3-4325-8AD7-A0D41E319773}"/>
                      </a:ext>
                    </a:extLst>
                  </p:cNvPr>
                  <p:cNvSpPr>
                    <a:spLocks noChangeArrowheads="1"/>
                  </p:cNvSpPr>
                  <p:nvPr/>
                </p:nvSpPr>
                <p:spPr bwMode="auto">
                  <a:xfrm>
                    <a:off x="2520" y="83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59" name="Oval 430">
                    <a:extLst>
                      <a:ext uri="{FF2B5EF4-FFF2-40B4-BE49-F238E27FC236}">
                        <a16:creationId xmlns:a16="http://schemas.microsoft.com/office/drawing/2014/main" id="{A96AAA3E-60D8-4DEF-9F1D-8493D1B09EDD}"/>
                      </a:ext>
                    </a:extLst>
                  </p:cNvPr>
                  <p:cNvSpPr>
                    <a:spLocks noChangeArrowheads="1"/>
                  </p:cNvSpPr>
                  <p:nvPr/>
                </p:nvSpPr>
                <p:spPr bwMode="auto">
                  <a:xfrm>
                    <a:off x="2536" y="84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0" name="Oval 431">
                    <a:extLst>
                      <a:ext uri="{FF2B5EF4-FFF2-40B4-BE49-F238E27FC236}">
                        <a16:creationId xmlns:a16="http://schemas.microsoft.com/office/drawing/2014/main" id="{DA92A20F-ADD4-44E1-9284-F14F5E9376A6}"/>
                      </a:ext>
                    </a:extLst>
                  </p:cNvPr>
                  <p:cNvSpPr>
                    <a:spLocks noChangeArrowheads="1"/>
                  </p:cNvSpPr>
                  <p:nvPr/>
                </p:nvSpPr>
                <p:spPr bwMode="auto">
                  <a:xfrm>
                    <a:off x="2521" y="860"/>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1" name="Oval 432">
                    <a:extLst>
                      <a:ext uri="{FF2B5EF4-FFF2-40B4-BE49-F238E27FC236}">
                        <a16:creationId xmlns:a16="http://schemas.microsoft.com/office/drawing/2014/main" id="{B149B682-1A3E-4387-9699-529CDD02479E}"/>
                      </a:ext>
                    </a:extLst>
                  </p:cNvPr>
                  <p:cNvSpPr>
                    <a:spLocks noChangeArrowheads="1"/>
                  </p:cNvSpPr>
                  <p:nvPr/>
                </p:nvSpPr>
                <p:spPr bwMode="auto">
                  <a:xfrm>
                    <a:off x="2530" y="87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2" name="Oval 433">
                    <a:extLst>
                      <a:ext uri="{FF2B5EF4-FFF2-40B4-BE49-F238E27FC236}">
                        <a16:creationId xmlns:a16="http://schemas.microsoft.com/office/drawing/2014/main" id="{A8ED0BD4-2F90-48A5-B959-D8FD98D9438B}"/>
                      </a:ext>
                    </a:extLst>
                  </p:cNvPr>
                  <p:cNvSpPr>
                    <a:spLocks noChangeArrowheads="1"/>
                  </p:cNvSpPr>
                  <p:nvPr/>
                </p:nvSpPr>
                <p:spPr bwMode="auto">
                  <a:xfrm>
                    <a:off x="2620" y="84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3" name="Oval 434">
                    <a:extLst>
                      <a:ext uri="{FF2B5EF4-FFF2-40B4-BE49-F238E27FC236}">
                        <a16:creationId xmlns:a16="http://schemas.microsoft.com/office/drawing/2014/main" id="{AD21B480-E4DB-459F-85A7-F7BA392A8D71}"/>
                      </a:ext>
                    </a:extLst>
                  </p:cNvPr>
                  <p:cNvSpPr>
                    <a:spLocks noChangeArrowheads="1"/>
                  </p:cNvSpPr>
                  <p:nvPr/>
                </p:nvSpPr>
                <p:spPr bwMode="auto">
                  <a:xfrm>
                    <a:off x="2604" y="85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4" name="Oval 435">
                    <a:extLst>
                      <a:ext uri="{FF2B5EF4-FFF2-40B4-BE49-F238E27FC236}">
                        <a16:creationId xmlns:a16="http://schemas.microsoft.com/office/drawing/2014/main" id="{D59AD6BF-54F6-4A57-B850-358AF3977E2A}"/>
                      </a:ext>
                    </a:extLst>
                  </p:cNvPr>
                  <p:cNvSpPr>
                    <a:spLocks noChangeArrowheads="1"/>
                  </p:cNvSpPr>
                  <p:nvPr/>
                </p:nvSpPr>
                <p:spPr bwMode="auto">
                  <a:xfrm>
                    <a:off x="2584" y="86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5" name="Oval 436">
                    <a:extLst>
                      <a:ext uri="{FF2B5EF4-FFF2-40B4-BE49-F238E27FC236}">
                        <a16:creationId xmlns:a16="http://schemas.microsoft.com/office/drawing/2014/main" id="{CC2F514E-2537-43B8-8CF5-910E6732C64A}"/>
                      </a:ext>
                    </a:extLst>
                  </p:cNvPr>
                  <p:cNvSpPr>
                    <a:spLocks noChangeArrowheads="1"/>
                  </p:cNvSpPr>
                  <p:nvPr/>
                </p:nvSpPr>
                <p:spPr bwMode="auto">
                  <a:xfrm>
                    <a:off x="2559" y="86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6" name="Oval 437">
                    <a:extLst>
                      <a:ext uri="{FF2B5EF4-FFF2-40B4-BE49-F238E27FC236}">
                        <a16:creationId xmlns:a16="http://schemas.microsoft.com/office/drawing/2014/main" id="{DAD7F546-FCD2-4A0A-8F46-6C6B9FE1EC51}"/>
                      </a:ext>
                    </a:extLst>
                  </p:cNvPr>
                  <p:cNvSpPr>
                    <a:spLocks noChangeArrowheads="1"/>
                  </p:cNvSpPr>
                  <p:nvPr/>
                </p:nvSpPr>
                <p:spPr bwMode="auto">
                  <a:xfrm>
                    <a:off x="2633" y="87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7" name="Oval 438">
                    <a:extLst>
                      <a:ext uri="{FF2B5EF4-FFF2-40B4-BE49-F238E27FC236}">
                        <a16:creationId xmlns:a16="http://schemas.microsoft.com/office/drawing/2014/main" id="{7419CBA7-685F-4D95-BA00-2BC9D820CD10}"/>
                      </a:ext>
                    </a:extLst>
                  </p:cNvPr>
                  <p:cNvSpPr>
                    <a:spLocks noChangeArrowheads="1"/>
                  </p:cNvSpPr>
                  <p:nvPr/>
                </p:nvSpPr>
                <p:spPr bwMode="auto">
                  <a:xfrm>
                    <a:off x="2618" y="8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8" name="Oval 439">
                    <a:extLst>
                      <a:ext uri="{FF2B5EF4-FFF2-40B4-BE49-F238E27FC236}">
                        <a16:creationId xmlns:a16="http://schemas.microsoft.com/office/drawing/2014/main" id="{63C79323-7594-4664-ACFE-13D2485A0794}"/>
                      </a:ext>
                    </a:extLst>
                  </p:cNvPr>
                  <p:cNvSpPr>
                    <a:spLocks noChangeArrowheads="1"/>
                  </p:cNvSpPr>
                  <p:nvPr/>
                </p:nvSpPr>
                <p:spPr bwMode="auto">
                  <a:xfrm>
                    <a:off x="2605" y="8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69" name="Oval 440">
                    <a:extLst>
                      <a:ext uri="{FF2B5EF4-FFF2-40B4-BE49-F238E27FC236}">
                        <a16:creationId xmlns:a16="http://schemas.microsoft.com/office/drawing/2014/main" id="{24351F18-7542-4E41-B261-9FABB719BBB8}"/>
                      </a:ext>
                    </a:extLst>
                  </p:cNvPr>
                  <p:cNvSpPr>
                    <a:spLocks noChangeArrowheads="1"/>
                  </p:cNvSpPr>
                  <p:nvPr/>
                </p:nvSpPr>
                <p:spPr bwMode="auto">
                  <a:xfrm>
                    <a:off x="2565" y="881"/>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0" name="Oval 441">
                    <a:extLst>
                      <a:ext uri="{FF2B5EF4-FFF2-40B4-BE49-F238E27FC236}">
                        <a16:creationId xmlns:a16="http://schemas.microsoft.com/office/drawing/2014/main" id="{8E66EEBD-C5D7-4C7A-A839-409D0DC5346D}"/>
                      </a:ext>
                    </a:extLst>
                  </p:cNvPr>
                  <p:cNvSpPr>
                    <a:spLocks noChangeArrowheads="1"/>
                  </p:cNvSpPr>
                  <p:nvPr/>
                </p:nvSpPr>
                <p:spPr bwMode="auto">
                  <a:xfrm>
                    <a:off x="2592" y="89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71" name="Oval 442">
                    <a:extLst>
                      <a:ext uri="{FF2B5EF4-FFF2-40B4-BE49-F238E27FC236}">
                        <a16:creationId xmlns:a16="http://schemas.microsoft.com/office/drawing/2014/main" id="{88B6670A-F01F-4305-9211-F5C13F268EC8}"/>
                      </a:ext>
                    </a:extLst>
                  </p:cNvPr>
                  <p:cNvSpPr>
                    <a:spLocks noChangeArrowheads="1"/>
                  </p:cNvSpPr>
                  <p:nvPr/>
                </p:nvSpPr>
                <p:spPr bwMode="auto">
                  <a:xfrm>
                    <a:off x="2549" y="89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pic>
        <p:nvPicPr>
          <p:cNvPr id="64556" name="Picture 443">
            <a:extLst>
              <a:ext uri="{FF2B5EF4-FFF2-40B4-BE49-F238E27FC236}">
                <a16:creationId xmlns:a16="http://schemas.microsoft.com/office/drawing/2014/main" id="{F0AD280D-65C8-4F86-BB8A-A58BD8170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851" y="376238"/>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57" name="Group 444">
            <a:extLst>
              <a:ext uri="{FF2B5EF4-FFF2-40B4-BE49-F238E27FC236}">
                <a16:creationId xmlns:a16="http://schemas.microsoft.com/office/drawing/2014/main" id="{485AD67C-4FE7-4C94-949F-8AE5CE00663C}"/>
              </a:ext>
            </a:extLst>
          </p:cNvPr>
          <p:cNvGrpSpPr>
            <a:grpSpLocks/>
          </p:cNvGrpSpPr>
          <p:nvPr/>
        </p:nvGrpSpPr>
        <p:grpSpPr bwMode="auto">
          <a:xfrm>
            <a:off x="2625726" y="1533525"/>
            <a:ext cx="1173163" cy="642938"/>
            <a:chOff x="716" y="965"/>
            <a:chExt cx="739" cy="405"/>
          </a:xfrm>
        </p:grpSpPr>
        <p:grpSp>
          <p:nvGrpSpPr>
            <p:cNvPr id="64606" name="Group 445">
              <a:extLst>
                <a:ext uri="{FF2B5EF4-FFF2-40B4-BE49-F238E27FC236}">
                  <a16:creationId xmlns:a16="http://schemas.microsoft.com/office/drawing/2014/main" id="{1D869644-BC43-40AB-BCD4-9E54C80398B9}"/>
                </a:ext>
              </a:extLst>
            </p:cNvPr>
            <p:cNvGrpSpPr>
              <a:grpSpLocks/>
            </p:cNvGrpSpPr>
            <p:nvPr/>
          </p:nvGrpSpPr>
          <p:grpSpPr bwMode="auto">
            <a:xfrm>
              <a:off x="716" y="965"/>
              <a:ext cx="739" cy="405"/>
              <a:chOff x="716" y="965"/>
              <a:chExt cx="739" cy="405"/>
            </a:xfrm>
          </p:grpSpPr>
          <p:sp>
            <p:nvSpPr>
              <p:cNvPr id="64633" name="Freeform 446">
                <a:extLst>
                  <a:ext uri="{FF2B5EF4-FFF2-40B4-BE49-F238E27FC236}">
                    <a16:creationId xmlns:a16="http://schemas.microsoft.com/office/drawing/2014/main" id="{3C971F4B-2C04-4510-8A61-73CCA848385F}"/>
                  </a:ext>
                </a:extLst>
              </p:cNvPr>
              <p:cNvSpPr>
                <a:spLocks/>
              </p:cNvSpPr>
              <p:nvPr/>
            </p:nvSpPr>
            <p:spPr bwMode="auto">
              <a:xfrm>
                <a:off x="716" y="965"/>
                <a:ext cx="739" cy="404"/>
              </a:xfrm>
              <a:custGeom>
                <a:avLst/>
                <a:gdLst>
                  <a:gd name="T0" fmla="*/ 54 w 2956"/>
                  <a:gd name="T1" fmla="*/ 5 h 1617"/>
                  <a:gd name="T2" fmla="*/ 57 w 2956"/>
                  <a:gd name="T3" fmla="*/ 15 h 1617"/>
                  <a:gd name="T4" fmla="*/ 61 w 2956"/>
                  <a:gd name="T5" fmla="*/ 23 h 1617"/>
                  <a:gd name="T6" fmla="*/ 68 w 2956"/>
                  <a:gd name="T7" fmla="*/ 31 h 1617"/>
                  <a:gd name="T8" fmla="*/ 77 w 2956"/>
                  <a:gd name="T9" fmla="*/ 37 h 1617"/>
                  <a:gd name="T10" fmla="*/ 89 w 2956"/>
                  <a:gd name="T11" fmla="*/ 42 h 1617"/>
                  <a:gd name="T12" fmla="*/ 101 w 2956"/>
                  <a:gd name="T13" fmla="*/ 47 h 1617"/>
                  <a:gd name="T14" fmla="*/ 111 w 2956"/>
                  <a:gd name="T15" fmla="*/ 52 h 1617"/>
                  <a:gd name="T16" fmla="*/ 118 w 2956"/>
                  <a:gd name="T17" fmla="*/ 56 h 1617"/>
                  <a:gd name="T18" fmla="*/ 129 w 2956"/>
                  <a:gd name="T19" fmla="*/ 55 h 1617"/>
                  <a:gd name="T20" fmla="*/ 138 w 2956"/>
                  <a:gd name="T21" fmla="*/ 56 h 1617"/>
                  <a:gd name="T22" fmla="*/ 145 w 2956"/>
                  <a:gd name="T23" fmla="*/ 59 h 1617"/>
                  <a:gd name="T24" fmla="*/ 154 w 2956"/>
                  <a:gd name="T25" fmla="*/ 62 h 1617"/>
                  <a:gd name="T26" fmla="*/ 166 w 2956"/>
                  <a:gd name="T27" fmla="*/ 62 h 1617"/>
                  <a:gd name="T28" fmla="*/ 179 w 2956"/>
                  <a:gd name="T29" fmla="*/ 60 h 1617"/>
                  <a:gd name="T30" fmla="*/ 183 w 2956"/>
                  <a:gd name="T31" fmla="*/ 60 h 1617"/>
                  <a:gd name="T32" fmla="*/ 184 w 2956"/>
                  <a:gd name="T33" fmla="*/ 61 h 1617"/>
                  <a:gd name="T34" fmla="*/ 185 w 2956"/>
                  <a:gd name="T35" fmla="*/ 67 h 1617"/>
                  <a:gd name="T36" fmla="*/ 184 w 2956"/>
                  <a:gd name="T37" fmla="*/ 73 h 1617"/>
                  <a:gd name="T38" fmla="*/ 183 w 2956"/>
                  <a:gd name="T39" fmla="*/ 76 h 1617"/>
                  <a:gd name="T40" fmla="*/ 183 w 2956"/>
                  <a:gd name="T41" fmla="*/ 80 h 1617"/>
                  <a:gd name="T42" fmla="*/ 180 w 2956"/>
                  <a:gd name="T43" fmla="*/ 83 h 1617"/>
                  <a:gd name="T44" fmla="*/ 176 w 2956"/>
                  <a:gd name="T45" fmla="*/ 84 h 1617"/>
                  <a:gd name="T46" fmla="*/ 173 w 2956"/>
                  <a:gd name="T47" fmla="*/ 87 h 1617"/>
                  <a:gd name="T48" fmla="*/ 169 w 2956"/>
                  <a:gd name="T49" fmla="*/ 88 h 1617"/>
                  <a:gd name="T50" fmla="*/ 162 w 2956"/>
                  <a:gd name="T51" fmla="*/ 87 h 1617"/>
                  <a:gd name="T52" fmla="*/ 162 w 2956"/>
                  <a:gd name="T53" fmla="*/ 91 h 1617"/>
                  <a:gd name="T54" fmla="*/ 161 w 2956"/>
                  <a:gd name="T55" fmla="*/ 93 h 1617"/>
                  <a:gd name="T56" fmla="*/ 157 w 2956"/>
                  <a:gd name="T57" fmla="*/ 93 h 1617"/>
                  <a:gd name="T58" fmla="*/ 151 w 2956"/>
                  <a:gd name="T59" fmla="*/ 93 h 1617"/>
                  <a:gd name="T60" fmla="*/ 145 w 2956"/>
                  <a:gd name="T61" fmla="*/ 91 h 1617"/>
                  <a:gd name="T62" fmla="*/ 144 w 2956"/>
                  <a:gd name="T63" fmla="*/ 94 h 1617"/>
                  <a:gd name="T64" fmla="*/ 141 w 2956"/>
                  <a:gd name="T65" fmla="*/ 95 h 1617"/>
                  <a:gd name="T66" fmla="*/ 136 w 2956"/>
                  <a:gd name="T67" fmla="*/ 95 h 1617"/>
                  <a:gd name="T68" fmla="*/ 132 w 2956"/>
                  <a:gd name="T69" fmla="*/ 94 h 1617"/>
                  <a:gd name="T70" fmla="*/ 127 w 2956"/>
                  <a:gd name="T71" fmla="*/ 96 h 1617"/>
                  <a:gd name="T72" fmla="*/ 122 w 2956"/>
                  <a:gd name="T73" fmla="*/ 96 h 1617"/>
                  <a:gd name="T74" fmla="*/ 112 w 2956"/>
                  <a:gd name="T75" fmla="*/ 98 h 1617"/>
                  <a:gd name="T76" fmla="*/ 104 w 2956"/>
                  <a:gd name="T77" fmla="*/ 99 h 1617"/>
                  <a:gd name="T78" fmla="*/ 94 w 2956"/>
                  <a:gd name="T79" fmla="*/ 96 h 1617"/>
                  <a:gd name="T80" fmla="*/ 84 w 2956"/>
                  <a:gd name="T81" fmla="*/ 94 h 1617"/>
                  <a:gd name="T82" fmla="*/ 76 w 2956"/>
                  <a:gd name="T83" fmla="*/ 95 h 1617"/>
                  <a:gd name="T84" fmla="*/ 67 w 2956"/>
                  <a:gd name="T85" fmla="*/ 97 h 1617"/>
                  <a:gd name="T86" fmla="*/ 58 w 2956"/>
                  <a:gd name="T87" fmla="*/ 98 h 1617"/>
                  <a:gd name="T88" fmla="*/ 46 w 2956"/>
                  <a:gd name="T89" fmla="*/ 98 h 1617"/>
                  <a:gd name="T90" fmla="*/ 33 w 2956"/>
                  <a:gd name="T91" fmla="*/ 100 h 1617"/>
                  <a:gd name="T92" fmla="*/ 23 w 2956"/>
                  <a:gd name="T93" fmla="*/ 101 h 1617"/>
                  <a:gd name="T94" fmla="*/ 15 w 2956"/>
                  <a:gd name="T95" fmla="*/ 100 h 1617"/>
                  <a:gd name="T96" fmla="*/ 9 w 2956"/>
                  <a:gd name="T97" fmla="*/ 97 h 1617"/>
                  <a:gd name="T98" fmla="*/ 4 w 2956"/>
                  <a:gd name="T99" fmla="*/ 93 h 1617"/>
                  <a:gd name="T100" fmla="*/ 1 w 2956"/>
                  <a:gd name="T101" fmla="*/ 87 h 1617"/>
                  <a:gd name="T102" fmla="*/ 1 w 2956"/>
                  <a:gd name="T103" fmla="*/ 80 h 1617"/>
                  <a:gd name="T104" fmla="*/ 3 w 2956"/>
                  <a:gd name="T105" fmla="*/ 71 h 1617"/>
                  <a:gd name="T106" fmla="*/ 8 w 2956"/>
                  <a:gd name="T107" fmla="*/ 59 h 1617"/>
                  <a:gd name="T108" fmla="*/ 10 w 2956"/>
                  <a:gd name="T109" fmla="*/ 48 h 1617"/>
                  <a:gd name="T110" fmla="*/ 9 w 2956"/>
                  <a:gd name="T111" fmla="*/ 39 h 1617"/>
                  <a:gd name="T112" fmla="*/ 7 w 2956"/>
                  <a:gd name="T113" fmla="*/ 31 h 1617"/>
                  <a:gd name="T114" fmla="*/ 3 w 2956"/>
                  <a:gd name="T115" fmla="*/ 21 h 1617"/>
                  <a:gd name="T116" fmla="*/ 53 w 2956"/>
                  <a:gd name="T117" fmla="*/ 0 h 16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56"/>
                  <a:gd name="T178" fmla="*/ 0 h 1617"/>
                  <a:gd name="T179" fmla="*/ 2956 w 2956"/>
                  <a:gd name="T180" fmla="*/ 1617 h 16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56" h="1617">
                    <a:moveTo>
                      <a:pt x="852" y="0"/>
                    </a:moveTo>
                    <a:lnTo>
                      <a:pt x="871" y="81"/>
                    </a:lnTo>
                    <a:lnTo>
                      <a:pt x="891" y="158"/>
                    </a:lnTo>
                    <a:lnTo>
                      <a:pt x="916" y="236"/>
                    </a:lnTo>
                    <a:lnTo>
                      <a:pt x="947" y="309"/>
                    </a:lnTo>
                    <a:lnTo>
                      <a:pt x="984" y="373"/>
                    </a:lnTo>
                    <a:lnTo>
                      <a:pt x="1033" y="437"/>
                    </a:lnTo>
                    <a:lnTo>
                      <a:pt x="1086" y="493"/>
                    </a:lnTo>
                    <a:lnTo>
                      <a:pt x="1150" y="549"/>
                    </a:lnTo>
                    <a:lnTo>
                      <a:pt x="1225" y="600"/>
                    </a:lnTo>
                    <a:lnTo>
                      <a:pt x="1310" y="641"/>
                    </a:lnTo>
                    <a:lnTo>
                      <a:pt x="1419" y="678"/>
                    </a:lnTo>
                    <a:lnTo>
                      <a:pt x="1534" y="715"/>
                    </a:lnTo>
                    <a:lnTo>
                      <a:pt x="1620" y="752"/>
                    </a:lnTo>
                    <a:lnTo>
                      <a:pt x="1704" y="791"/>
                    </a:lnTo>
                    <a:lnTo>
                      <a:pt x="1781" y="832"/>
                    </a:lnTo>
                    <a:lnTo>
                      <a:pt x="1836" y="867"/>
                    </a:lnTo>
                    <a:lnTo>
                      <a:pt x="1886" y="906"/>
                    </a:lnTo>
                    <a:lnTo>
                      <a:pt x="1967" y="894"/>
                    </a:lnTo>
                    <a:lnTo>
                      <a:pt x="2060" y="881"/>
                    </a:lnTo>
                    <a:lnTo>
                      <a:pt x="2130" y="885"/>
                    </a:lnTo>
                    <a:lnTo>
                      <a:pt x="2199" y="903"/>
                    </a:lnTo>
                    <a:lnTo>
                      <a:pt x="2256" y="928"/>
                    </a:lnTo>
                    <a:lnTo>
                      <a:pt x="2311" y="952"/>
                    </a:lnTo>
                    <a:lnTo>
                      <a:pt x="2382" y="974"/>
                    </a:lnTo>
                    <a:lnTo>
                      <a:pt x="2456" y="987"/>
                    </a:lnTo>
                    <a:lnTo>
                      <a:pt x="2535" y="993"/>
                    </a:lnTo>
                    <a:lnTo>
                      <a:pt x="2647" y="987"/>
                    </a:lnTo>
                    <a:lnTo>
                      <a:pt x="2763" y="968"/>
                    </a:lnTo>
                    <a:lnTo>
                      <a:pt x="2856" y="956"/>
                    </a:lnTo>
                    <a:lnTo>
                      <a:pt x="2906" y="950"/>
                    </a:lnTo>
                    <a:lnTo>
                      <a:pt x="2922" y="956"/>
                    </a:lnTo>
                    <a:lnTo>
                      <a:pt x="2930" y="967"/>
                    </a:lnTo>
                    <a:lnTo>
                      <a:pt x="2939" y="983"/>
                    </a:lnTo>
                    <a:lnTo>
                      <a:pt x="2948" y="1020"/>
                    </a:lnTo>
                    <a:lnTo>
                      <a:pt x="2956" y="1070"/>
                    </a:lnTo>
                    <a:lnTo>
                      <a:pt x="2955" y="1124"/>
                    </a:lnTo>
                    <a:lnTo>
                      <a:pt x="2943" y="1166"/>
                    </a:lnTo>
                    <a:lnTo>
                      <a:pt x="2931" y="1194"/>
                    </a:lnTo>
                    <a:lnTo>
                      <a:pt x="2918" y="1214"/>
                    </a:lnTo>
                    <a:lnTo>
                      <a:pt x="2925" y="1251"/>
                    </a:lnTo>
                    <a:lnTo>
                      <a:pt x="2918" y="1288"/>
                    </a:lnTo>
                    <a:lnTo>
                      <a:pt x="2900" y="1312"/>
                    </a:lnTo>
                    <a:lnTo>
                      <a:pt x="2878" y="1330"/>
                    </a:lnTo>
                    <a:lnTo>
                      <a:pt x="2852" y="1337"/>
                    </a:lnTo>
                    <a:lnTo>
                      <a:pt x="2813" y="1343"/>
                    </a:lnTo>
                    <a:lnTo>
                      <a:pt x="2800" y="1365"/>
                    </a:lnTo>
                    <a:lnTo>
                      <a:pt x="2773" y="1390"/>
                    </a:lnTo>
                    <a:lnTo>
                      <a:pt x="2741" y="1404"/>
                    </a:lnTo>
                    <a:lnTo>
                      <a:pt x="2706" y="1411"/>
                    </a:lnTo>
                    <a:lnTo>
                      <a:pt x="2671" y="1408"/>
                    </a:lnTo>
                    <a:lnTo>
                      <a:pt x="2597" y="1393"/>
                    </a:lnTo>
                    <a:lnTo>
                      <a:pt x="2603" y="1430"/>
                    </a:lnTo>
                    <a:lnTo>
                      <a:pt x="2597" y="1455"/>
                    </a:lnTo>
                    <a:lnTo>
                      <a:pt x="2585" y="1471"/>
                    </a:lnTo>
                    <a:lnTo>
                      <a:pt x="2566" y="1483"/>
                    </a:lnTo>
                    <a:lnTo>
                      <a:pt x="2538" y="1490"/>
                    </a:lnTo>
                    <a:lnTo>
                      <a:pt x="2504" y="1493"/>
                    </a:lnTo>
                    <a:lnTo>
                      <a:pt x="2467" y="1492"/>
                    </a:lnTo>
                    <a:lnTo>
                      <a:pt x="2414" y="1484"/>
                    </a:lnTo>
                    <a:lnTo>
                      <a:pt x="2368" y="1473"/>
                    </a:lnTo>
                    <a:lnTo>
                      <a:pt x="2318" y="1455"/>
                    </a:lnTo>
                    <a:lnTo>
                      <a:pt x="2315" y="1480"/>
                    </a:lnTo>
                    <a:lnTo>
                      <a:pt x="2302" y="1499"/>
                    </a:lnTo>
                    <a:lnTo>
                      <a:pt x="2282" y="1513"/>
                    </a:lnTo>
                    <a:lnTo>
                      <a:pt x="2254" y="1520"/>
                    </a:lnTo>
                    <a:lnTo>
                      <a:pt x="2220" y="1523"/>
                    </a:lnTo>
                    <a:lnTo>
                      <a:pt x="2171" y="1516"/>
                    </a:lnTo>
                    <a:lnTo>
                      <a:pt x="2128" y="1498"/>
                    </a:lnTo>
                    <a:lnTo>
                      <a:pt x="2104" y="1513"/>
                    </a:lnTo>
                    <a:lnTo>
                      <a:pt x="2075" y="1525"/>
                    </a:lnTo>
                    <a:lnTo>
                      <a:pt x="2038" y="1532"/>
                    </a:lnTo>
                    <a:lnTo>
                      <a:pt x="1998" y="1539"/>
                    </a:lnTo>
                    <a:lnTo>
                      <a:pt x="1948" y="1545"/>
                    </a:lnTo>
                    <a:lnTo>
                      <a:pt x="1874" y="1559"/>
                    </a:lnTo>
                    <a:lnTo>
                      <a:pt x="1793" y="1578"/>
                    </a:lnTo>
                    <a:lnTo>
                      <a:pt x="1729" y="1584"/>
                    </a:lnTo>
                    <a:lnTo>
                      <a:pt x="1670" y="1580"/>
                    </a:lnTo>
                    <a:lnTo>
                      <a:pt x="1582" y="1564"/>
                    </a:lnTo>
                    <a:lnTo>
                      <a:pt x="1502" y="1544"/>
                    </a:lnTo>
                    <a:lnTo>
                      <a:pt x="1412" y="1525"/>
                    </a:lnTo>
                    <a:lnTo>
                      <a:pt x="1335" y="1513"/>
                    </a:lnTo>
                    <a:lnTo>
                      <a:pt x="1272" y="1508"/>
                    </a:lnTo>
                    <a:lnTo>
                      <a:pt x="1217" y="1515"/>
                    </a:lnTo>
                    <a:lnTo>
                      <a:pt x="1156" y="1528"/>
                    </a:lnTo>
                    <a:lnTo>
                      <a:pt x="1076" y="1547"/>
                    </a:lnTo>
                    <a:lnTo>
                      <a:pt x="989" y="1564"/>
                    </a:lnTo>
                    <a:lnTo>
                      <a:pt x="924" y="1569"/>
                    </a:lnTo>
                    <a:lnTo>
                      <a:pt x="859" y="1565"/>
                    </a:lnTo>
                    <a:lnTo>
                      <a:pt x="736" y="1578"/>
                    </a:lnTo>
                    <a:lnTo>
                      <a:pt x="638" y="1590"/>
                    </a:lnTo>
                    <a:lnTo>
                      <a:pt x="526" y="1609"/>
                    </a:lnTo>
                    <a:lnTo>
                      <a:pt x="450" y="1617"/>
                    </a:lnTo>
                    <a:lnTo>
                      <a:pt x="370" y="1612"/>
                    </a:lnTo>
                    <a:lnTo>
                      <a:pt x="302" y="1606"/>
                    </a:lnTo>
                    <a:lnTo>
                      <a:pt x="241" y="1596"/>
                    </a:lnTo>
                    <a:lnTo>
                      <a:pt x="188" y="1583"/>
                    </a:lnTo>
                    <a:lnTo>
                      <a:pt x="137" y="1561"/>
                    </a:lnTo>
                    <a:lnTo>
                      <a:pt x="97" y="1531"/>
                    </a:lnTo>
                    <a:lnTo>
                      <a:pt x="64" y="1494"/>
                    </a:lnTo>
                    <a:lnTo>
                      <a:pt x="42" y="1451"/>
                    </a:lnTo>
                    <a:lnTo>
                      <a:pt x="26" y="1401"/>
                    </a:lnTo>
                    <a:lnTo>
                      <a:pt x="12" y="1343"/>
                    </a:lnTo>
                    <a:lnTo>
                      <a:pt x="8" y="1283"/>
                    </a:lnTo>
                    <a:lnTo>
                      <a:pt x="17" y="1221"/>
                    </a:lnTo>
                    <a:lnTo>
                      <a:pt x="42" y="1140"/>
                    </a:lnTo>
                    <a:lnTo>
                      <a:pt x="85" y="1043"/>
                    </a:lnTo>
                    <a:lnTo>
                      <a:pt x="125" y="950"/>
                    </a:lnTo>
                    <a:lnTo>
                      <a:pt x="153" y="854"/>
                    </a:lnTo>
                    <a:lnTo>
                      <a:pt x="163" y="777"/>
                    </a:lnTo>
                    <a:lnTo>
                      <a:pt x="159" y="700"/>
                    </a:lnTo>
                    <a:lnTo>
                      <a:pt x="148" y="628"/>
                    </a:lnTo>
                    <a:lnTo>
                      <a:pt x="131" y="558"/>
                    </a:lnTo>
                    <a:lnTo>
                      <a:pt x="112" y="496"/>
                    </a:lnTo>
                    <a:lnTo>
                      <a:pt x="87" y="425"/>
                    </a:lnTo>
                    <a:lnTo>
                      <a:pt x="54" y="340"/>
                    </a:lnTo>
                    <a:lnTo>
                      <a:pt x="0" y="222"/>
                    </a:lnTo>
                    <a:lnTo>
                      <a:pt x="852"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34" name="Freeform 447">
                <a:extLst>
                  <a:ext uri="{FF2B5EF4-FFF2-40B4-BE49-F238E27FC236}">
                    <a16:creationId xmlns:a16="http://schemas.microsoft.com/office/drawing/2014/main" id="{6837E566-2E30-4EAF-AE21-1B69BCBA17BC}"/>
                  </a:ext>
                </a:extLst>
              </p:cNvPr>
              <p:cNvSpPr>
                <a:spLocks/>
              </p:cNvSpPr>
              <p:nvPr/>
            </p:nvSpPr>
            <p:spPr bwMode="auto">
              <a:xfrm>
                <a:off x="716" y="965"/>
                <a:ext cx="739" cy="405"/>
              </a:xfrm>
              <a:custGeom>
                <a:avLst/>
                <a:gdLst>
                  <a:gd name="T0" fmla="*/ 54 w 2958"/>
                  <a:gd name="T1" fmla="*/ 5 h 1619"/>
                  <a:gd name="T2" fmla="*/ 57 w 2958"/>
                  <a:gd name="T3" fmla="*/ 15 h 1619"/>
                  <a:gd name="T4" fmla="*/ 61 w 2958"/>
                  <a:gd name="T5" fmla="*/ 23 h 1619"/>
                  <a:gd name="T6" fmla="*/ 68 w 2958"/>
                  <a:gd name="T7" fmla="*/ 31 h 1619"/>
                  <a:gd name="T8" fmla="*/ 76 w 2958"/>
                  <a:gd name="T9" fmla="*/ 38 h 1619"/>
                  <a:gd name="T10" fmla="*/ 89 w 2958"/>
                  <a:gd name="T11" fmla="*/ 43 h 1619"/>
                  <a:gd name="T12" fmla="*/ 101 w 2958"/>
                  <a:gd name="T13" fmla="*/ 47 h 1619"/>
                  <a:gd name="T14" fmla="*/ 111 w 2958"/>
                  <a:gd name="T15" fmla="*/ 52 h 1619"/>
                  <a:gd name="T16" fmla="*/ 118 w 2958"/>
                  <a:gd name="T17" fmla="*/ 57 h 1619"/>
                  <a:gd name="T18" fmla="*/ 129 w 2958"/>
                  <a:gd name="T19" fmla="*/ 55 h 1619"/>
                  <a:gd name="T20" fmla="*/ 137 w 2958"/>
                  <a:gd name="T21" fmla="*/ 57 h 1619"/>
                  <a:gd name="T22" fmla="*/ 144 w 2958"/>
                  <a:gd name="T23" fmla="*/ 60 h 1619"/>
                  <a:gd name="T24" fmla="*/ 153 w 2958"/>
                  <a:gd name="T25" fmla="*/ 62 h 1619"/>
                  <a:gd name="T26" fmla="*/ 165 w 2958"/>
                  <a:gd name="T27" fmla="*/ 62 h 1619"/>
                  <a:gd name="T28" fmla="*/ 178 w 2958"/>
                  <a:gd name="T29" fmla="*/ 60 h 1619"/>
                  <a:gd name="T30" fmla="*/ 183 w 2958"/>
                  <a:gd name="T31" fmla="*/ 60 h 1619"/>
                  <a:gd name="T32" fmla="*/ 184 w 2958"/>
                  <a:gd name="T33" fmla="*/ 62 h 1619"/>
                  <a:gd name="T34" fmla="*/ 185 w 2958"/>
                  <a:gd name="T35" fmla="*/ 67 h 1619"/>
                  <a:gd name="T36" fmla="*/ 184 w 2958"/>
                  <a:gd name="T37" fmla="*/ 73 h 1619"/>
                  <a:gd name="T38" fmla="*/ 182 w 2958"/>
                  <a:gd name="T39" fmla="*/ 76 h 1619"/>
                  <a:gd name="T40" fmla="*/ 182 w 2958"/>
                  <a:gd name="T41" fmla="*/ 81 h 1619"/>
                  <a:gd name="T42" fmla="*/ 180 w 2958"/>
                  <a:gd name="T43" fmla="*/ 83 h 1619"/>
                  <a:gd name="T44" fmla="*/ 176 w 2958"/>
                  <a:gd name="T45" fmla="*/ 84 h 1619"/>
                  <a:gd name="T46" fmla="*/ 173 w 2958"/>
                  <a:gd name="T47" fmla="*/ 87 h 1619"/>
                  <a:gd name="T48" fmla="*/ 169 w 2958"/>
                  <a:gd name="T49" fmla="*/ 89 h 1619"/>
                  <a:gd name="T50" fmla="*/ 162 w 2958"/>
                  <a:gd name="T51" fmla="*/ 87 h 1619"/>
                  <a:gd name="T52" fmla="*/ 162 w 2958"/>
                  <a:gd name="T53" fmla="*/ 91 h 1619"/>
                  <a:gd name="T54" fmla="*/ 160 w 2958"/>
                  <a:gd name="T55" fmla="*/ 93 h 1619"/>
                  <a:gd name="T56" fmla="*/ 156 w 2958"/>
                  <a:gd name="T57" fmla="*/ 94 h 1619"/>
                  <a:gd name="T58" fmla="*/ 151 w 2958"/>
                  <a:gd name="T59" fmla="*/ 93 h 1619"/>
                  <a:gd name="T60" fmla="*/ 145 w 2958"/>
                  <a:gd name="T61" fmla="*/ 91 h 1619"/>
                  <a:gd name="T62" fmla="*/ 144 w 2958"/>
                  <a:gd name="T63" fmla="*/ 94 h 1619"/>
                  <a:gd name="T64" fmla="*/ 141 w 2958"/>
                  <a:gd name="T65" fmla="*/ 95 h 1619"/>
                  <a:gd name="T66" fmla="*/ 136 w 2958"/>
                  <a:gd name="T67" fmla="*/ 95 h 1619"/>
                  <a:gd name="T68" fmla="*/ 131 w 2958"/>
                  <a:gd name="T69" fmla="*/ 95 h 1619"/>
                  <a:gd name="T70" fmla="*/ 127 w 2958"/>
                  <a:gd name="T71" fmla="*/ 96 h 1619"/>
                  <a:gd name="T72" fmla="*/ 122 w 2958"/>
                  <a:gd name="T73" fmla="*/ 97 h 1619"/>
                  <a:gd name="T74" fmla="*/ 112 w 2958"/>
                  <a:gd name="T75" fmla="*/ 99 h 1619"/>
                  <a:gd name="T76" fmla="*/ 104 w 2958"/>
                  <a:gd name="T77" fmla="*/ 99 h 1619"/>
                  <a:gd name="T78" fmla="*/ 94 w 2958"/>
                  <a:gd name="T79" fmla="*/ 97 h 1619"/>
                  <a:gd name="T80" fmla="*/ 83 w 2958"/>
                  <a:gd name="T81" fmla="*/ 95 h 1619"/>
                  <a:gd name="T82" fmla="*/ 76 w 2958"/>
                  <a:gd name="T83" fmla="*/ 95 h 1619"/>
                  <a:gd name="T84" fmla="*/ 67 w 2958"/>
                  <a:gd name="T85" fmla="*/ 97 h 1619"/>
                  <a:gd name="T86" fmla="*/ 58 w 2958"/>
                  <a:gd name="T87" fmla="*/ 98 h 1619"/>
                  <a:gd name="T88" fmla="*/ 46 w 2958"/>
                  <a:gd name="T89" fmla="*/ 99 h 1619"/>
                  <a:gd name="T90" fmla="*/ 33 w 2958"/>
                  <a:gd name="T91" fmla="*/ 101 h 1619"/>
                  <a:gd name="T92" fmla="*/ 23 w 2958"/>
                  <a:gd name="T93" fmla="*/ 101 h 1619"/>
                  <a:gd name="T94" fmla="*/ 15 w 2958"/>
                  <a:gd name="T95" fmla="*/ 100 h 1619"/>
                  <a:gd name="T96" fmla="*/ 8 w 2958"/>
                  <a:gd name="T97" fmla="*/ 98 h 1619"/>
                  <a:gd name="T98" fmla="*/ 4 w 2958"/>
                  <a:gd name="T99" fmla="*/ 94 h 1619"/>
                  <a:gd name="T100" fmla="*/ 1 w 2958"/>
                  <a:gd name="T101" fmla="*/ 88 h 1619"/>
                  <a:gd name="T102" fmla="*/ 0 w 2958"/>
                  <a:gd name="T103" fmla="*/ 80 h 1619"/>
                  <a:gd name="T104" fmla="*/ 2 w 2958"/>
                  <a:gd name="T105" fmla="*/ 71 h 1619"/>
                  <a:gd name="T106" fmla="*/ 8 w 2958"/>
                  <a:gd name="T107" fmla="*/ 60 h 1619"/>
                  <a:gd name="T108" fmla="*/ 10 w 2958"/>
                  <a:gd name="T109" fmla="*/ 49 h 1619"/>
                  <a:gd name="T110" fmla="*/ 9 w 2958"/>
                  <a:gd name="T111" fmla="*/ 39 h 1619"/>
                  <a:gd name="T112" fmla="*/ 7 w 2958"/>
                  <a:gd name="T113" fmla="*/ 31 h 1619"/>
                  <a:gd name="T114" fmla="*/ 3 w 2958"/>
                  <a:gd name="T115" fmla="*/ 21 h 16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58"/>
                  <a:gd name="T175" fmla="*/ 0 h 1619"/>
                  <a:gd name="T176" fmla="*/ 2958 w 2958"/>
                  <a:gd name="T177" fmla="*/ 1619 h 16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58" h="1619">
                    <a:moveTo>
                      <a:pt x="854" y="0"/>
                    </a:moveTo>
                    <a:lnTo>
                      <a:pt x="872" y="81"/>
                    </a:lnTo>
                    <a:lnTo>
                      <a:pt x="892" y="158"/>
                    </a:lnTo>
                    <a:lnTo>
                      <a:pt x="917" y="236"/>
                    </a:lnTo>
                    <a:lnTo>
                      <a:pt x="948" y="309"/>
                    </a:lnTo>
                    <a:lnTo>
                      <a:pt x="985" y="373"/>
                    </a:lnTo>
                    <a:lnTo>
                      <a:pt x="1034" y="438"/>
                    </a:lnTo>
                    <a:lnTo>
                      <a:pt x="1087" y="494"/>
                    </a:lnTo>
                    <a:lnTo>
                      <a:pt x="1151" y="550"/>
                    </a:lnTo>
                    <a:lnTo>
                      <a:pt x="1226" y="602"/>
                    </a:lnTo>
                    <a:lnTo>
                      <a:pt x="1311" y="642"/>
                    </a:lnTo>
                    <a:lnTo>
                      <a:pt x="1420" y="679"/>
                    </a:lnTo>
                    <a:lnTo>
                      <a:pt x="1535" y="716"/>
                    </a:lnTo>
                    <a:lnTo>
                      <a:pt x="1621" y="753"/>
                    </a:lnTo>
                    <a:lnTo>
                      <a:pt x="1705" y="792"/>
                    </a:lnTo>
                    <a:lnTo>
                      <a:pt x="1782" y="833"/>
                    </a:lnTo>
                    <a:lnTo>
                      <a:pt x="1837" y="868"/>
                    </a:lnTo>
                    <a:lnTo>
                      <a:pt x="1887" y="907"/>
                    </a:lnTo>
                    <a:lnTo>
                      <a:pt x="1968" y="895"/>
                    </a:lnTo>
                    <a:lnTo>
                      <a:pt x="2061" y="883"/>
                    </a:lnTo>
                    <a:lnTo>
                      <a:pt x="2131" y="886"/>
                    </a:lnTo>
                    <a:lnTo>
                      <a:pt x="2200" y="904"/>
                    </a:lnTo>
                    <a:lnTo>
                      <a:pt x="2258" y="929"/>
                    </a:lnTo>
                    <a:lnTo>
                      <a:pt x="2313" y="953"/>
                    </a:lnTo>
                    <a:lnTo>
                      <a:pt x="2384" y="976"/>
                    </a:lnTo>
                    <a:lnTo>
                      <a:pt x="2459" y="988"/>
                    </a:lnTo>
                    <a:lnTo>
                      <a:pt x="2537" y="994"/>
                    </a:lnTo>
                    <a:lnTo>
                      <a:pt x="2649" y="988"/>
                    </a:lnTo>
                    <a:lnTo>
                      <a:pt x="2766" y="969"/>
                    </a:lnTo>
                    <a:lnTo>
                      <a:pt x="2859" y="957"/>
                    </a:lnTo>
                    <a:lnTo>
                      <a:pt x="2908" y="951"/>
                    </a:lnTo>
                    <a:lnTo>
                      <a:pt x="2924" y="957"/>
                    </a:lnTo>
                    <a:lnTo>
                      <a:pt x="2932" y="968"/>
                    </a:lnTo>
                    <a:lnTo>
                      <a:pt x="2941" y="984"/>
                    </a:lnTo>
                    <a:lnTo>
                      <a:pt x="2951" y="1021"/>
                    </a:lnTo>
                    <a:lnTo>
                      <a:pt x="2958" y="1071"/>
                    </a:lnTo>
                    <a:lnTo>
                      <a:pt x="2957" y="1125"/>
                    </a:lnTo>
                    <a:lnTo>
                      <a:pt x="2945" y="1167"/>
                    </a:lnTo>
                    <a:lnTo>
                      <a:pt x="2933" y="1195"/>
                    </a:lnTo>
                    <a:lnTo>
                      <a:pt x="2921" y="1216"/>
                    </a:lnTo>
                    <a:lnTo>
                      <a:pt x="2927" y="1253"/>
                    </a:lnTo>
                    <a:lnTo>
                      <a:pt x="2921" y="1290"/>
                    </a:lnTo>
                    <a:lnTo>
                      <a:pt x="2902" y="1314"/>
                    </a:lnTo>
                    <a:lnTo>
                      <a:pt x="2880" y="1332"/>
                    </a:lnTo>
                    <a:lnTo>
                      <a:pt x="2854" y="1339"/>
                    </a:lnTo>
                    <a:lnTo>
                      <a:pt x="2815" y="1345"/>
                    </a:lnTo>
                    <a:lnTo>
                      <a:pt x="2802" y="1367"/>
                    </a:lnTo>
                    <a:lnTo>
                      <a:pt x="2775" y="1392"/>
                    </a:lnTo>
                    <a:lnTo>
                      <a:pt x="2743" y="1406"/>
                    </a:lnTo>
                    <a:lnTo>
                      <a:pt x="2708" y="1414"/>
                    </a:lnTo>
                    <a:lnTo>
                      <a:pt x="2674" y="1410"/>
                    </a:lnTo>
                    <a:lnTo>
                      <a:pt x="2599" y="1395"/>
                    </a:lnTo>
                    <a:lnTo>
                      <a:pt x="2605" y="1432"/>
                    </a:lnTo>
                    <a:lnTo>
                      <a:pt x="2599" y="1457"/>
                    </a:lnTo>
                    <a:lnTo>
                      <a:pt x="2587" y="1473"/>
                    </a:lnTo>
                    <a:lnTo>
                      <a:pt x="2568" y="1485"/>
                    </a:lnTo>
                    <a:lnTo>
                      <a:pt x="2540" y="1492"/>
                    </a:lnTo>
                    <a:lnTo>
                      <a:pt x="2506" y="1495"/>
                    </a:lnTo>
                    <a:lnTo>
                      <a:pt x="2469" y="1494"/>
                    </a:lnTo>
                    <a:lnTo>
                      <a:pt x="2416" y="1486"/>
                    </a:lnTo>
                    <a:lnTo>
                      <a:pt x="2370" y="1476"/>
                    </a:lnTo>
                    <a:lnTo>
                      <a:pt x="2320" y="1457"/>
                    </a:lnTo>
                    <a:lnTo>
                      <a:pt x="2317" y="1482"/>
                    </a:lnTo>
                    <a:lnTo>
                      <a:pt x="2305" y="1501"/>
                    </a:lnTo>
                    <a:lnTo>
                      <a:pt x="2284" y="1515"/>
                    </a:lnTo>
                    <a:lnTo>
                      <a:pt x="2256" y="1522"/>
                    </a:lnTo>
                    <a:lnTo>
                      <a:pt x="2222" y="1525"/>
                    </a:lnTo>
                    <a:lnTo>
                      <a:pt x="2172" y="1518"/>
                    </a:lnTo>
                    <a:lnTo>
                      <a:pt x="2129" y="1500"/>
                    </a:lnTo>
                    <a:lnTo>
                      <a:pt x="2105" y="1515"/>
                    </a:lnTo>
                    <a:lnTo>
                      <a:pt x="2076" y="1527"/>
                    </a:lnTo>
                    <a:lnTo>
                      <a:pt x="2039" y="1534"/>
                    </a:lnTo>
                    <a:lnTo>
                      <a:pt x="1999" y="1541"/>
                    </a:lnTo>
                    <a:lnTo>
                      <a:pt x="1949" y="1547"/>
                    </a:lnTo>
                    <a:lnTo>
                      <a:pt x="1875" y="1561"/>
                    </a:lnTo>
                    <a:lnTo>
                      <a:pt x="1794" y="1580"/>
                    </a:lnTo>
                    <a:lnTo>
                      <a:pt x="1730" y="1586"/>
                    </a:lnTo>
                    <a:lnTo>
                      <a:pt x="1671" y="1582"/>
                    </a:lnTo>
                    <a:lnTo>
                      <a:pt x="1583" y="1566"/>
                    </a:lnTo>
                    <a:lnTo>
                      <a:pt x="1503" y="1546"/>
                    </a:lnTo>
                    <a:lnTo>
                      <a:pt x="1413" y="1527"/>
                    </a:lnTo>
                    <a:lnTo>
                      <a:pt x="1336" y="1515"/>
                    </a:lnTo>
                    <a:lnTo>
                      <a:pt x="1273" y="1510"/>
                    </a:lnTo>
                    <a:lnTo>
                      <a:pt x="1218" y="1517"/>
                    </a:lnTo>
                    <a:lnTo>
                      <a:pt x="1157" y="1530"/>
                    </a:lnTo>
                    <a:lnTo>
                      <a:pt x="1077" y="1549"/>
                    </a:lnTo>
                    <a:lnTo>
                      <a:pt x="990" y="1566"/>
                    </a:lnTo>
                    <a:lnTo>
                      <a:pt x="925" y="1571"/>
                    </a:lnTo>
                    <a:lnTo>
                      <a:pt x="860" y="1568"/>
                    </a:lnTo>
                    <a:lnTo>
                      <a:pt x="736" y="1580"/>
                    </a:lnTo>
                    <a:lnTo>
                      <a:pt x="638" y="1592"/>
                    </a:lnTo>
                    <a:lnTo>
                      <a:pt x="526" y="1611"/>
                    </a:lnTo>
                    <a:lnTo>
                      <a:pt x="450" y="1619"/>
                    </a:lnTo>
                    <a:lnTo>
                      <a:pt x="370" y="1614"/>
                    </a:lnTo>
                    <a:lnTo>
                      <a:pt x="302" y="1608"/>
                    </a:lnTo>
                    <a:lnTo>
                      <a:pt x="241" y="1598"/>
                    </a:lnTo>
                    <a:lnTo>
                      <a:pt x="188" y="1585"/>
                    </a:lnTo>
                    <a:lnTo>
                      <a:pt x="137" y="1563"/>
                    </a:lnTo>
                    <a:lnTo>
                      <a:pt x="97" y="1533"/>
                    </a:lnTo>
                    <a:lnTo>
                      <a:pt x="64" y="1496"/>
                    </a:lnTo>
                    <a:lnTo>
                      <a:pt x="42" y="1453"/>
                    </a:lnTo>
                    <a:lnTo>
                      <a:pt x="26" y="1403"/>
                    </a:lnTo>
                    <a:lnTo>
                      <a:pt x="12" y="1345"/>
                    </a:lnTo>
                    <a:lnTo>
                      <a:pt x="8" y="1285"/>
                    </a:lnTo>
                    <a:lnTo>
                      <a:pt x="17" y="1223"/>
                    </a:lnTo>
                    <a:lnTo>
                      <a:pt x="42" y="1141"/>
                    </a:lnTo>
                    <a:lnTo>
                      <a:pt x="85" y="1044"/>
                    </a:lnTo>
                    <a:lnTo>
                      <a:pt x="125" y="951"/>
                    </a:lnTo>
                    <a:lnTo>
                      <a:pt x="153" y="855"/>
                    </a:lnTo>
                    <a:lnTo>
                      <a:pt x="163" y="778"/>
                    </a:lnTo>
                    <a:lnTo>
                      <a:pt x="159" y="701"/>
                    </a:lnTo>
                    <a:lnTo>
                      <a:pt x="148" y="629"/>
                    </a:lnTo>
                    <a:lnTo>
                      <a:pt x="131" y="559"/>
                    </a:lnTo>
                    <a:lnTo>
                      <a:pt x="112" y="497"/>
                    </a:lnTo>
                    <a:lnTo>
                      <a:pt x="87" y="426"/>
                    </a:lnTo>
                    <a:lnTo>
                      <a:pt x="54" y="340"/>
                    </a:lnTo>
                    <a:lnTo>
                      <a:pt x="0" y="22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607" name="Group 448">
              <a:extLst>
                <a:ext uri="{FF2B5EF4-FFF2-40B4-BE49-F238E27FC236}">
                  <a16:creationId xmlns:a16="http://schemas.microsoft.com/office/drawing/2014/main" id="{4CB3C7A1-17AD-43D7-A599-522F5D80C0E3}"/>
                </a:ext>
              </a:extLst>
            </p:cNvPr>
            <p:cNvGrpSpPr>
              <a:grpSpLocks/>
            </p:cNvGrpSpPr>
            <p:nvPr/>
          </p:nvGrpSpPr>
          <p:grpSpPr bwMode="auto">
            <a:xfrm>
              <a:off x="826" y="1020"/>
              <a:ext cx="620" cy="330"/>
              <a:chOff x="826" y="1020"/>
              <a:chExt cx="620" cy="330"/>
            </a:xfrm>
          </p:grpSpPr>
          <p:grpSp>
            <p:nvGrpSpPr>
              <p:cNvPr id="64608" name="Group 449">
                <a:extLst>
                  <a:ext uri="{FF2B5EF4-FFF2-40B4-BE49-F238E27FC236}">
                    <a16:creationId xmlns:a16="http://schemas.microsoft.com/office/drawing/2014/main" id="{AD70DA2B-8586-42BA-B7C2-1B2CC32A72BB}"/>
                  </a:ext>
                </a:extLst>
              </p:cNvPr>
              <p:cNvGrpSpPr>
                <a:grpSpLocks/>
              </p:cNvGrpSpPr>
              <p:nvPr/>
            </p:nvGrpSpPr>
            <p:grpSpPr bwMode="auto">
              <a:xfrm>
                <a:off x="826" y="1020"/>
                <a:ext cx="425" cy="274"/>
                <a:chOff x="826" y="1020"/>
                <a:chExt cx="425" cy="274"/>
              </a:xfrm>
            </p:grpSpPr>
            <p:grpSp>
              <p:nvGrpSpPr>
                <p:cNvPr id="64625" name="Group 450">
                  <a:extLst>
                    <a:ext uri="{FF2B5EF4-FFF2-40B4-BE49-F238E27FC236}">
                      <a16:creationId xmlns:a16="http://schemas.microsoft.com/office/drawing/2014/main" id="{75C2D2DA-2675-44F1-88C5-A374327040AE}"/>
                    </a:ext>
                  </a:extLst>
                </p:cNvPr>
                <p:cNvGrpSpPr>
                  <a:grpSpLocks/>
                </p:cNvGrpSpPr>
                <p:nvPr/>
              </p:nvGrpSpPr>
              <p:grpSpPr bwMode="auto">
                <a:xfrm>
                  <a:off x="1155" y="1210"/>
                  <a:ext cx="96" cy="59"/>
                  <a:chOff x="1155" y="1210"/>
                  <a:chExt cx="96" cy="59"/>
                </a:xfrm>
              </p:grpSpPr>
              <p:sp>
                <p:nvSpPr>
                  <p:cNvPr id="64630" name="Freeform 451">
                    <a:extLst>
                      <a:ext uri="{FF2B5EF4-FFF2-40B4-BE49-F238E27FC236}">
                        <a16:creationId xmlns:a16="http://schemas.microsoft.com/office/drawing/2014/main" id="{951607FA-7BA2-4556-8B7C-A7A0AA0E8AF6}"/>
                      </a:ext>
                    </a:extLst>
                  </p:cNvPr>
                  <p:cNvSpPr>
                    <a:spLocks/>
                  </p:cNvSpPr>
                  <p:nvPr/>
                </p:nvSpPr>
                <p:spPr bwMode="auto">
                  <a:xfrm>
                    <a:off x="1155" y="1238"/>
                    <a:ext cx="47" cy="31"/>
                  </a:xfrm>
                  <a:custGeom>
                    <a:avLst/>
                    <a:gdLst>
                      <a:gd name="T0" fmla="*/ 0 w 189"/>
                      <a:gd name="T1" fmla="*/ 0 h 125"/>
                      <a:gd name="T2" fmla="*/ 2 w 189"/>
                      <a:gd name="T3" fmla="*/ 1 h 125"/>
                      <a:gd name="T4" fmla="*/ 5 w 189"/>
                      <a:gd name="T5" fmla="*/ 2 h 125"/>
                      <a:gd name="T6" fmla="*/ 7 w 189"/>
                      <a:gd name="T7" fmla="*/ 3 h 125"/>
                      <a:gd name="T8" fmla="*/ 10 w 189"/>
                      <a:gd name="T9" fmla="*/ 5 h 125"/>
                      <a:gd name="T10" fmla="*/ 12 w 189"/>
                      <a:gd name="T11" fmla="*/ 8 h 125"/>
                      <a:gd name="T12" fmla="*/ 0 60000 65536"/>
                      <a:gd name="T13" fmla="*/ 0 60000 65536"/>
                      <a:gd name="T14" fmla="*/ 0 60000 65536"/>
                      <a:gd name="T15" fmla="*/ 0 60000 65536"/>
                      <a:gd name="T16" fmla="*/ 0 60000 65536"/>
                      <a:gd name="T17" fmla="*/ 0 60000 65536"/>
                      <a:gd name="T18" fmla="*/ 0 w 189"/>
                      <a:gd name="T19" fmla="*/ 0 h 125"/>
                      <a:gd name="T20" fmla="*/ 189 w 189"/>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89" h="125">
                        <a:moveTo>
                          <a:pt x="0" y="0"/>
                        </a:moveTo>
                        <a:lnTo>
                          <a:pt x="41" y="11"/>
                        </a:lnTo>
                        <a:lnTo>
                          <a:pt x="81" y="28"/>
                        </a:lnTo>
                        <a:lnTo>
                          <a:pt x="121" y="53"/>
                        </a:lnTo>
                        <a:lnTo>
                          <a:pt x="155" y="84"/>
                        </a:lnTo>
                        <a:lnTo>
                          <a:pt x="189" y="1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31" name="Freeform 452">
                    <a:extLst>
                      <a:ext uri="{FF2B5EF4-FFF2-40B4-BE49-F238E27FC236}">
                        <a16:creationId xmlns:a16="http://schemas.microsoft.com/office/drawing/2014/main" id="{143DCF6A-8492-4064-997A-55A2689674A1}"/>
                      </a:ext>
                    </a:extLst>
                  </p:cNvPr>
                  <p:cNvSpPr>
                    <a:spLocks/>
                  </p:cNvSpPr>
                  <p:nvPr/>
                </p:nvSpPr>
                <p:spPr bwMode="auto">
                  <a:xfrm>
                    <a:off x="1185" y="1230"/>
                    <a:ext cx="40" cy="17"/>
                  </a:xfrm>
                  <a:custGeom>
                    <a:avLst/>
                    <a:gdLst>
                      <a:gd name="T0" fmla="*/ 0 w 161"/>
                      <a:gd name="T1" fmla="*/ 0 h 68"/>
                      <a:gd name="T2" fmla="*/ 3 w 161"/>
                      <a:gd name="T3" fmla="*/ 1 h 68"/>
                      <a:gd name="T4" fmla="*/ 5 w 161"/>
                      <a:gd name="T5" fmla="*/ 1 h 68"/>
                      <a:gd name="T6" fmla="*/ 7 w 161"/>
                      <a:gd name="T7" fmla="*/ 2 h 68"/>
                      <a:gd name="T8" fmla="*/ 10 w 161"/>
                      <a:gd name="T9" fmla="*/ 4 h 68"/>
                      <a:gd name="T10" fmla="*/ 0 60000 65536"/>
                      <a:gd name="T11" fmla="*/ 0 60000 65536"/>
                      <a:gd name="T12" fmla="*/ 0 60000 65536"/>
                      <a:gd name="T13" fmla="*/ 0 60000 65536"/>
                      <a:gd name="T14" fmla="*/ 0 60000 65536"/>
                      <a:gd name="T15" fmla="*/ 0 w 161"/>
                      <a:gd name="T16" fmla="*/ 0 h 68"/>
                      <a:gd name="T17" fmla="*/ 161 w 161"/>
                      <a:gd name="T18" fmla="*/ 68 h 68"/>
                    </a:gdLst>
                    <a:ahLst/>
                    <a:cxnLst>
                      <a:cxn ang="T10">
                        <a:pos x="T0" y="T1"/>
                      </a:cxn>
                      <a:cxn ang="T11">
                        <a:pos x="T2" y="T3"/>
                      </a:cxn>
                      <a:cxn ang="T12">
                        <a:pos x="T4" y="T5"/>
                      </a:cxn>
                      <a:cxn ang="T13">
                        <a:pos x="T6" y="T7"/>
                      </a:cxn>
                      <a:cxn ang="T14">
                        <a:pos x="T8" y="T9"/>
                      </a:cxn>
                    </a:cxnLst>
                    <a:rect l="T15" t="T16" r="T17" b="T18"/>
                    <a:pathLst>
                      <a:path w="161" h="68">
                        <a:moveTo>
                          <a:pt x="0" y="0"/>
                        </a:moveTo>
                        <a:lnTo>
                          <a:pt x="44" y="10"/>
                        </a:lnTo>
                        <a:lnTo>
                          <a:pt x="86" y="25"/>
                        </a:lnTo>
                        <a:lnTo>
                          <a:pt x="122" y="42"/>
                        </a:lnTo>
                        <a:lnTo>
                          <a:pt x="161" y="6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32" name="Freeform 453">
                    <a:extLst>
                      <a:ext uri="{FF2B5EF4-FFF2-40B4-BE49-F238E27FC236}">
                        <a16:creationId xmlns:a16="http://schemas.microsoft.com/office/drawing/2014/main" id="{7EA5FB2F-E780-4AC6-A33B-C44CCF780CC6}"/>
                      </a:ext>
                    </a:extLst>
                  </p:cNvPr>
                  <p:cNvSpPr>
                    <a:spLocks/>
                  </p:cNvSpPr>
                  <p:nvPr/>
                </p:nvSpPr>
                <p:spPr bwMode="auto">
                  <a:xfrm>
                    <a:off x="1188" y="1210"/>
                    <a:ext cx="63" cy="22"/>
                  </a:xfrm>
                  <a:custGeom>
                    <a:avLst/>
                    <a:gdLst>
                      <a:gd name="T0" fmla="*/ 0 w 254"/>
                      <a:gd name="T1" fmla="*/ 0 h 84"/>
                      <a:gd name="T2" fmla="*/ 2 w 254"/>
                      <a:gd name="T3" fmla="*/ 0 h 84"/>
                      <a:gd name="T4" fmla="*/ 5 w 254"/>
                      <a:gd name="T5" fmla="*/ 0 h 84"/>
                      <a:gd name="T6" fmla="*/ 7 w 254"/>
                      <a:gd name="T7" fmla="*/ 1 h 84"/>
                      <a:gd name="T8" fmla="*/ 10 w 254"/>
                      <a:gd name="T9" fmla="*/ 2 h 84"/>
                      <a:gd name="T10" fmla="*/ 13 w 254"/>
                      <a:gd name="T11" fmla="*/ 3 h 84"/>
                      <a:gd name="T12" fmla="*/ 16 w 254"/>
                      <a:gd name="T13" fmla="*/ 6 h 84"/>
                      <a:gd name="T14" fmla="*/ 0 60000 65536"/>
                      <a:gd name="T15" fmla="*/ 0 60000 65536"/>
                      <a:gd name="T16" fmla="*/ 0 60000 65536"/>
                      <a:gd name="T17" fmla="*/ 0 60000 65536"/>
                      <a:gd name="T18" fmla="*/ 0 60000 65536"/>
                      <a:gd name="T19" fmla="*/ 0 60000 65536"/>
                      <a:gd name="T20" fmla="*/ 0 60000 65536"/>
                      <a:gd name="T21" fmla="*/ 0 w 254"/>
                      <a:gd name="T22" fmla="*/ 0 h 84"/>
                      <a:gd name="T23" fmla="*/ 254 w 25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84">
                        <a:moveTo>
                          <a:pt x="0" y="5"/>
                        </a:moveTo>
                        <a:lnTo>
                          <a:pt x="37" y="0"/>
                        </a:lnTo>
                        <a:lnTo>
                          <a:pt x="81" y="2"/>
                        </a:lnTo>
                        <a:lnTo>
                          <a:pt x="118" y="8"/>
                        </a:lnTo>
                        <a:lnTo>
                          <a:pt x="161" y="24"/>
                        </a:lnTo>
                        <a:lnTo>
                          <a:pt x="205" y="48"/>
                        </a:lnTo>
                        <a:lnTo>
                          <a:pt x="254" y="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626" name="Group 454">
                  <a:extLst>
                    <a:ext uri="{FF2B5EF4-FFF2-40B4-BE49-F238E27FC236}">
                      <a16:creationId xmlns:a16="http://schemas.microsoft.com/office/drawing/2014/main" id="{A1901912-F5C2-4B38-BA79-546FB4BA50AC}"/>
                    </a:ext>
                  </a:extLst>
                </p:cNvPr>
                <p:cNvGrpSpPr>
                  <a:grpSpLocks/>
                </p:cNvGrpSpPr>
                <p:nvPr/>
              </p:nvGrpSpPr>
              <p:grpSpPr bwMode="auto">
                <a:xfrm>
                  <a:off x="826" y="1020"/>
                  <a:ext cx="137" cy="274"/>
                  <a:chOff x="826" y="1020"/>
                  <a:chExt cx="137" cy="274"/>
                </a:xfrm>
              </p:grpSpPr>
              <p:sp>
                <p:nvSpPr>
                  <p:cNvPr id="64627" name="Freeform 455">
                    <a:extLst>
                      <a:ext uri="{FF2B5EF4-FFF2-40B4-BE49-F238E27FC236}">
                        <a16:creationId xmlns:a16="http://schemas.microsoft.com/office/drawing/2014/main" id="{8ECA6402-996F-4419-BB8F-61632F350449}"/>
                      </a:ext>
                    </a:extLst>
                  </p:cNvPr>
                  <p:cNvSpPr>
                    <a:spLocks/>
                  </p:cNvSpPr>
                  <p:nvPr/>
                </p:nvSpPr>
                <p:spPr bwMode="auto">
                  <a:xfrm>
                    <a:off x="909" y="1020"/>
                    <a:ext cx="46" cy="68"/>
                  </a:xfrm>
                  <a:custGeom>
                    <a:avLst/>
                    <a:gdLst>
                      <a:gd name="T0" fmla="*/ 0 w 182"/>
                      <a:gd name="T1" fmla="*/ 0 h 272"/>
                      <a:gd name="T2" fmla="*/ 2 w 182"/>
                      <a:gd name="T3" fmla="*/ 3 h 272"/>
                      <a:gd name="T4" fmla="*/ 3 w 182"/>
                      <a:gd name="T5" fmla="*/ 6 h 272"/>
                      <a:gd name="T6" fmla="*/ 5 w 182"/>
                      <a:gd name="T7" fmla="*/ 10 h 272"/>
                      <a:gd name="T8" fmla="*/ 8 w 182"/>
                      <a:gd name="T9" fmla="*/ 14 h 272"/>
                      <a:gd name="T10" fmla="*/ 12 w 182"/>
                      <a:gd name="T11" fmla="*/ 17 h 272"/>
                      <a:gd name="T12" fmla="*/ 0 60000 65536"/>
                      <a:gd name="T13" fmla="*/ 0 60000 65536"/>
                      <a:gd name="T14" fmla="*/ 0 60000 65536"/>
                      <a:gd name="T15" fmla="*/ 0 60000 65536"/>
                      <a:gd name="T16" fmla="*/ 0 60000 65536"/>
                      <a:gd name="T17" fmla="*/ 0 60000 65536"/>
                      <a:gd name="T18" fmla="*/ 0 w 182"/>
                      <a:gd name="T19" fmla="*/ 0 h 272"/>
                      <a:gd name="T20" fmla="*/ 182 w 182"/>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82" h="272">
                        <a:moveTo>
                          <a:pt x="0" y="0"/>
                        </a:moveTo>
                        <a:lnTo>
                          <a:pt x="24" y="53"/>
                        </a:lnTo>
                        <a:lnTo>
                          <a:pt x="51" y="106"/>
                        </a:lnTo>
                        <a:lnTo>
                          <a:pt x="85" y="160"/>
                        </a:lnTo>
                        <a:lnTo>
                          <a:pt x="130" y="222"/>
                        </a:lnTo>
                        <a:lnTo>
                          <a:pt x="182" y="2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28" name="Freeform 456">
                    <a:extLst>
                      <a:ext uri="{FF2B5EF4-FFF2-40B4-BE49-F238E27FC236}">
                        <a16:creationId xmlns:a16="http://schemas.microsoft.com/office/drawing/2014/main" id="{7F579B21-B14C-4B1A-BB4A-EC436402F5F2}"/>
                      </a:ext>
                    </a:extLst>
                  </p:cNvPr>
                  <p:cNvSpPr>
                    <a:spLocks/>
                  </p:cNvSpPr>
                  <p:nvPr/>
                </p:nvSpPr>
                <p:spPr bwMode="auto">
                  <a:xfrm>
                    <a:off x="826" y="1128"/>
                    <a:ext cx="32" cy="98"/>
                  </a:xfrm>
                  <a:custGeom>
                    <a:avLst/>
                    <a:gdLst>
                      <a:gd name="T0" fmla="*/ 0 w 130"/>
                      <a:gd name="T1" fmla="*/ 0 h 390"/>
                      <a:gd name="T2" fmla="*/ 1 w 130"/>
                      <a:gd name="T3" fmla="*/ 2 h 390"/>
                      <a:gd name="T4" fmla="*/ 1 w 130"/>
                      <a:gd name="T5" fmla="*/ 5 h 390"/>
                      <a:gd name="T6" fmla="*/ 1 w 130"/>
                      <a:gd name="T7" fmla="*/ 7 h 390"/>
                      <a:gd name="T8" fmla="*/ 1 w 130"/>
                      <a:gd name="T9" fmla="*/ 9 h 390"/>
                      <a:gd name="T10" fmla="*/ 0 w 130"/>
                      <a:gd name="T11" fmla="*/ 11 h 390"/>
                      <a:gd name="T12" fmla="*/ 0 w 130"/>
                      <a:gd name="T13" fmla="*/ 14 h 390"/>
                      <a:gd name="T14" fmla="*/ 0 w 130"/>
                      <a:gd name="T15" fmla="*/ 16 h 390"/>
                      <a:gd name="T16" fmla="*/ 1 w 130"/>
                      <a:gd name="T17" fmla="*/ 17 h 390"/>
                      <a:gd name="T18" fmla="*/ 2 w 130"/>
                      <a:gd name="T19" fmla="*/ 19 h 390"/>
                      <a:gd name="T20" fmla="*/ 4 w 130"/>
                      <a:gd name="T21" fmla="*/ 21 h 390"/>
                      <a:gd name="T22" fmla="*/ 6 w 130"/>
                      <a:gd name="T23" fmla="*/ 22 h 390"/>
                      <a:gd name="T24" fmla="*/ 8 w 130"/>
                      <a:gd name="T25" fmla="*/ 25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390"/>
                      <a:gd name="T41" fmla="*/ 130 w 130"/>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390">
                        <a:moveTo>
                          <a:pt x="0" y="0"/>
                        </a:moveTo>
                        <a:lnTo>
                          <a:pt x="18" y="34"/>
                        </a:lnTo>
                        <a:lnTo>
                          <a:pt x="25" y="75"/>
                        </a:lnTo>
                        <a:lnTo>
                          <a:pt x="24" y="106"/>
                        </a:lnTo>
                        <a:lnTo>
                          <a:pt x="19" y="149"/>
                        </a:lnTo>
                        <a:lnTo>
                          <a:pt x="8" y="179"/>
                        </a:lnTo>
                        <a:lnTo>
                          <a:pt x="0" y="216"/>
                        </a:lnTo>
                        <a:lnTo>
                          <a:pt x="4" y="245"/>
                        </a:lnTo>
                        <a:lnTo>
                          <a:pt x="12" y="272"/>
                        </a:lnTo>
                        <a:lnTo>
                          <a:pt x="33" y="300"/>
                        </a:lnTo>
                        <a:lnTo>
                          <a:pt x="62" y="328"/>
                        </a:lnTo>
                        <a:lnTo>
                          <a:pt x="97" y="350"/>
                        </a:lnTo>
                        <a:lnTo>
                          <a:pt x="130" y="39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29" name="Freeform 457">
                    <a:extLst>
                      <a:ext uri="{FF2B5EF4-FFF2-40B4-BE49-F238E27FC236}">
                        <a16:creationId xmlns:a16="http://schemas.microsoft.com/office/drawing/2014/main" id="{4705182C-73C6-4693-A389-7719850ACCC0}"/>
                      </a:ext>
                    </a:extLst>
                  </p:cNvPr>
                  <p:cNvSpPr>
                    <a:spLocks/>
                  </p:cNvSpPr>
                  <p:nvPr/>
                </p:nvSpPr>
                <p:spPr bwMode="auto">
                  <a:xfrm>
                    <a:off x="846" y="1250"/>
                    <a:ext cx="117" cy="44"/>
                  </a:xfrm>
                  <a:custGeom>
                    <a:avLst/>
                    <a:gdLst>
                      <a:gd name="T0" fmla="*/ 0 w 470"/>
                      <a:gd name="T1" fmla="*/ 0 h 178"/>
                      <a:gd name="T2" fmla="*/ 2 w 470"/>
                      <a:gd name="T3" fmla="*/ 0 h 178"/>
                      <a:gd name="T4" fmla="*/ 4 w 470"/>
                      <a:gd name="T5" fmla="*/ 0 h 178"/>
                      <a:gd name="T6" fmla="*/ 7 w 470"/>
                      <a:gd name="T7" fmla="*/ 1 h 178"/>
                      <a:gd name="T8" fmla="*/ 9 w 470"/>
                      <a:gd name="T9" fmla="*/ 3 h 178"/>
                      <a:gd name="T10" fmla="*/ 12 w 470"/>
                      <a:gd name="T11" fmla="*/ 5 h 178"/>
                      <a:gd name="T12" fmla="*/ 15 w 470"/>
                      <a:gd name="T13" fmla="*/ 7 h 178"/>
                      <a:gd name="T14" fmla="*/ 18 w 470"/>
                      <a:gd name="T15" fmla="*/ 9 h 178"/>
                      <a:gd name="T16" fmla="*/ 20 w 470"/>
                      <a:gd name="T17" fmla="*/ 10 h 178"/>
                      <a:gd name="T18" fmla="*/ 23 w 470"/>
                      <a:gd name="T19" fmla="*/ 11 h 178"/>
                      <a:gd name="T20" fmla="*/ 25 w 470"/>
                      <a:gd name="T21" fmla="*/ 11 h 178"/>
                      <a:gd name="T22" fmla="*/ 27 w 470"/>
                      <a:gd name="T23" fmla="*/ 10 h 178"/>
                      <a:gd name="T24" fmla="*/ 29 w 470"/>
                      <a:gd name="T25" fmla="*/ 1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0"/>
                      <a:gd name="T40" fmla="*/ 0 h 178"/>
                      <a:gd name="T41" fmla="*/ 470 w 470"/>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0" h="178">
                        <a:moveTo>
                          <a:pt x="0" y="7"/>
                        </a:moveTo>
                        <a:lnTo>
                          <a:pt x="37" y="0"/>
                        </a:lnTo>
                        <a:lnTo>
                          <a:pt x="74" y="6"/>
                        </a:lnTo>
                        <a:lnTo>
                          <a:pt x="111" y="24"/>
                        </a:lnTo>
                        <a:lnTo>
                          <a:pt x="152" y="51"/>
                        </a:lnTo>
                        <a:lnTo>
                          <a:pt x="195" y="82"/>
                        </a:lnTo>
                        <a:lnTo>
                          <a:pt x="235" y="113"/>
                        </a:lnTo>
                        <a:lnTo>
                          <a:pt x="296" y="149"/>
                        </a:lnTo>
                        <a:lnTo>
                          <a:pt x="328" y="163"/>
                        </a:lnTo>
                        <a:lnTo>
                          <a:pt x="369" y="174"/>
                        </a:lnTo>
                        <a:lnTo>
                          <a:pt x="406" y="178"/>
                        </a:lnTo>
                        <a:lnTo>
                          <a:pt x="436" y="171"/>
                        </a:lnTo>
                        <a:lnTo>
                          <a:pt x="470" y="15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4609" name="Group 458">
                <a:extLst>
                  <a:ext uri="{FF2B5EF4-FFF2-40B4-BE49-F238E27FC236}">
                    <a16:creationId xmlns:a16="http://schemas.microsoft.com/office/drawing/2014/main" id="{74A924E6-F131-47C6-8FD2-8061DD906E9B}"/>
                  </a:ext>
                </a:extLst>
              </p:cNvPr>
              <p:cNvGrpSpPr>
                <a:grpSpLocks/>
              </p:cNvGrpSpPr>
              <p:nvPr/>
            </p:nvGrpSpPr>
            <p:grpSpPr bwMode="auto">
              <a:xfrm>
                <a:off x="1208" y="1204"/>
                <a:ext cx="238" cy="146"/>
                <a:chOff x="1208" y="1204"/>
                <a:chExt cx="238" cy="146"/>
              </a:xfrm>
            </p:grpSpPr>
            <p:grpSp>
              <p:nvGrpSpPr>
                <p:cNvPr id="64610" name="Group 459">
                  <a:extLst>
                    <a:ext uri="{FF2B5EF4-FFF2-40B4-BE49-F238E27FC236}">
                      <a16:creationId xmlns:a16="http://schemas.microsoft.com/office/drawing/2014/main" id="{A6E00749-78CC-4992-8E44-C19E64732B86}"/>
                    </a:ext>
                  </a:extLst>
                </p:cNvPr>
                <p:cNvGrpSpPr>
                  <a:grpSpLocks/>
                </p:cNvGrpSpPr>
                <p:nvPr/>
              </p:nvGrpSpPr>
              <p:grpSpPr bwMode="auto">
                <a:xfrm>
                  <a:off x="1208" y="1223"/>
                  <a:ext cx="238" cy="127"/>
                  <a:chOff x="1208" y="1223"/>
                  <a:chExt cx="238" cy="127"/>
                </a:xfrm>
              </p:grpSpPr>
              <p:sp>
                <p:nvSpPr>
                  <p:cNvPr id="64618" name="Freeform 460">
                    <a:extLst>
                      <a:ext uri="{FF2B5EF4-FFF2-40B4-BE49-F238E27FC236}">
                        <a16:creationId xmlns:a16="http://schemas.microsoft.com/office/drawing/2014/main" id="{231FCAFA-80E6-4E09-94F9-F1343AC5E7F7}"/>
                      </a:ext>
                    </a:extLst>
                  </p:cNvPr>
                  <p:cNvSpPr>
                    <a:spLocks/>
                  </p:cNvSpPr>
                  <p:nvPr/>
                </p:nvSpPr>
                <p:spPr bwMode="auto">
                  <a:xfrm>
                    <a:off x="1299" y="1223"/>
                    <a:ext cx="147" cy="46"/>
                  </a:xfrm>
                  <a:custGeom>
                    <a:avLst/>
                    <a:gdLst>
                      <a:gd name="T0" fmla="*/ 0 w 587"/>
                      <a:gd name="T1" fmla="*/ 0 h 184"/>
                      <a:gd name="T2" fmla="*/ 3 w 587"/>
                      <a:gd name="T3" fmla="*/ 1 h 184"/>
                      <a:gd name="T4" fmla="*/ 5 w 587"/>
                      <a:gd name="T5" fmla="*/ 1 h 184"/>
                      <a:gd name="T6" fmla="*/ 9 w 587"/>
                      <a:gd name="T7" fmla="*/ 2 h 184"/>
                      <a:gd name="T8" fmla="*/ 11 w 587"/>
                      <a:gd name="T9" fmla="*/ 1 h 184"/>
                      <a:gd name="T10" fmla="*/ 14 w 587"/>
                      <a:gd name="T11" fmla="*/ 1 h 184"/>
                      <a:gd name="T12" fmla="*/ 16 w 587"/>
                      <a:gd name="T13" fmla="*/ 1 h 184"/>
                      <a:gd name="T14" fmla="*/ 19 w 587"/>
                      <a:gd name="T15" fmla="*/ 3 h 184"/>
                      <a:gd name="T16" fmla="*/ 22 w 587"/>
                      <a:gd name="T17" fmla="*/ 4 h 184"/>
                      <a:gd name="T18" fmla="*/ 26 w 587"/>
                      <a:gd name="T19" fmla="*/ 6 h 184"/>
                      <a:gd name="T20" fmla="*/ 29 w 587"/>
                      <a:gd name="T21" fmla="*/ 7 h 184"/>
                      <a:gd name="T22" fmla="*/ 31 w 587"/>
                      <a:gd name="T23" fmla="*/ 8 h 184"/>
                      <a:gd name="T24" fmla="*/ 33 w 587"/>
                      <a:gd name="T25" fmla="*/ 9 h 184"/>
                      <a:gd name="T26" fmla="*/ 36 w 587"/>
                      <a:gd name="T27" fmla="*/ 11 h 184"/>
                      <a:gd name="T28" fmla="*/ 37 w 587"/>
                      <a:gd name="T29" fmla="*/ 12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184"/>
                      <a:gd name="T47" fmla="*/ 587 w 587"/>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184">
                        <a:moveTo>
                          <a:pt x="0" y="0"/>
                        </a:moveTo>
                        <a:lnTo>
                          <a:pt x="43" y="14"/>
                        </a:lnTo>
                        <a:lnTo>
                          <a:pt x="81" y="23"/>
                        </a:lnTo>
                        <a:lnTo>
                          <a:pt x="137" y="30"/>
                        </a:lnTo>
                        <a:lnTo>
                          <a:pt x="177" y="23"/>
                        </a:lnTo>
                        <a:lnTo>
                          <a:pt x="224" y="18"/>
                        </a:lnTo>
                        <a:lnTo>
                          <a:pt x="255" y="24"/>
                        </a:lnTo>
                        <a:lnTo>
                          <a:pt x="295" y="40"/>
                        </a:lnTo>
                        <a:lnTo>
                          <a:pt x="342" y="61"/>
                        </a:lnTo>
                        <a:lnTo>
                          <a:pt x="415" y="92"/>
                        </a:lnTo>
                        <a:lnTo>
                          <a:pt x="454" y="107"/>
                        </a:lnTo>
                        <a:lnTo>
                          <a:pt x="488" y="125"/>
                        </a:lnTo>
                        <a:lnTo>
                          <a:pt x="530" y="145"/>
                        </a:lnTo>
                        <a:lnTo>
                          <a:pt x="569" y="169"/>
                        </a:lnTo>
                        <a:lnTo>
                          <a:pt x="587" y="1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19" name="Freeform 461">
                    <a:extLst>
                      <a:ext uri="{FF2B5EF4-FFF2-40B4-BE49-F238E27FC236}">
                        <a16:creationId xmlns:a16="http://schemas.microsoft.com/office/drawing/2014/main" id="{DED7B3DE-A194-4C63-AC10-D14F143AC5A8}"/>
                      </a:ext>
                    </a:extLst>
                  </p:cNvPr>
                  <p:cNvSpPr>
                    <a:spLocks/>
                  </p:cNvSpPr>
                  <p:nvPr/>
                </p:nvSpPr>
                <p:spPr bwMode="auto">
                  <a:xfrm>
                    <a:off x="1276" y="1235"/>
                    <a:ext cx="98" cy="26"/>
                  </a:xfrm>
                  <a:custGeom>
                    <a:avLst/>
                    <a:gdLst>
                      <a:gd name="T0" fmla="*/ 0 w 391"/>
                      <a:gd name="T1" fmla="*/ 0 h 105"/>
                      <a:gd name="T2" fmla="*/ 5 w 391"/>
                      <a:gd name="T3" fmla="*/ 1 h 105"/>
                      <a:gd name="T4" fmla="*/ 8 w 391"/>
                      <a:gd name="T5" fmla="*/ 2 h 105"/>
                      <a:gd name="T6" fmla="*/ 9 w 391"/>
                      <a:gd name="T7" fmla="*/ 2 h 105"/>
                      <a:gd name="T8" fmla="*/ 11 w 391"/>
                      <a:gd name="T9" fmla="*/ 2 h 105"/>
                      <a:gd name="T10" fmla="*/ 14 w 391"/>
                      <a:gd name="T11" fmla="*/ 1 h 105"/>
                      <a:gd name="T12" fmla="*/ 16 w 391"/>
                      <a:gd name="T13" fmla="*/ 1 h 105"/>
                      <a:gd name="T14" fmla="*/ 18 w 391"/>
                      <a:gd name="T15" fmla="*/ 1 h 105"/>
                      <a:gd name="T16" fmla="*/ 20 w 391"/>
                      <a:gd name="T17" fmla="*/ 2 h 105"/>
                      <a:gd name="T18" fmla="*/ 21 w 391"/>
                      <a:gd name="T19" fmla="*/ 4 h 105"/>
                      <a:gd name="T20" fmla="*/ 23 w 391"/>
                      <a:gd name="T21" fmla="*/ 5 h 105"/>
                      <a:gd name="T22" fmla="*/ 25 w 391"/>
                      <a:gd name="T23" fmla="*/ 6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05"/>
                      <a:gd name="T38" fmla="*/ 391 w 391"/>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05">
                        <a:moveTo>
                          <a:pt x="0" y="0"/>
                        </a:moveTo>
                        <a:lnTo>
                          <a:pt x="75" y="12"/>
                        </a:lnTo>
                        <a:lnTo>
                          <a:pt x="121" y="27"/>
                        </a:lnTo>
                        <a:lnTo>
                          <a:pt x="145" y="33"/>
                        </a:lnTo>
                        <a:lnTo>
                          <a:pt x="174" y="30"/>
                        </a:lnTo>
                        <a:lnTo>
                          <a:pt x="217" y="18"/>
                        </a:lnTo>
                        <a:lnTo>
                          <a:pt x="248" y="15"/>
                        </a:lnTo>
                        <a:lnTo>
                          <a:pt x="279" y="18"/>
                        </a:lnTo>
                        <a:lnTo>
                          <a:pt x="311" y="37"/>
                        </a:lnTo>
                        <a:lnTo>
                          <a:pt x="338" y="62"/>
                        </a:lnTo>
                        <a:lnTo>
                          <a:pt x="360" y="83"/>
                        </a:lnTo>
                        <a:lnTo>
                          <a:pt x="391" y="10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20" name="Freeform 462">
                    <a:extLst>
                      <a:ext uri="{FF2B5EF4-FFF2-40B4-BE49-F238E27FC236}">
                        <a16:creationId xmlns:a16="http://schemas.microsoft.com/office/drawing/2014/main" id="{2ECC1E32-B5F2-4928-9F6B-3CFF42241E3F}"/>
                      </a:ext>
                    </a:extLst>
                  </p:cNvPr>
                  <p:cNvSpPr>
                    <a:spLocks/>
                  </p:cNvSpPr>
                  <p:nvPr/>
                </p:nvSpPr>
                <p:spPr bwMode="auto">
                  <a:xfrm>
                    <a:off x="1248" y="1252"/>
                    <a:ext cx="118" cy="61"/>
                  </a:xfrm>
                  <a:custGeom>
                    <a:avLst/>
                    <a:gdLst>
                      <a:gd name="T0" fmla="*/ 0 w 470"/>
                      <a:gd name="T1" fmla="*/ 1 h 244"/>
                      <a:gd name="T2" fmla="*/ 3 w 470"/>
                      <a:gd name="T3" fmla="*/ 0 h 244"/>
                      <a:gd name="T4" fmla="*/ 4 w 470"/>
                      <a:gd name="T5" fmla="*/ 0 h 244"/>
                      <a:gd name="T6" fmla="*/ 6 w 470"/>
                      <a:gd name="T7" fmla="*/ 1 h 244"/>
                      <a:gd name="T8" fmla="*/ 8 w 470"/>
                      <a:gd name="T9" fmla="*/ 3 h 244"/>
                      <a:gd name="T10" fmla="*/ 12 w 470"/>
                      <a:gd name="T11" fmla="*/ 4 h 244"/>
                      <a:gd name="T12" fmla="*/ 14 w 470"/>
                      <a:gd name="T13" fmla="*/ 4 h 244"/>
                      <a:gd name="T14" fmla="*/ 17 w 470"/>
                      <a:gd name="T15" fmla="*/ 7 h 244"/>
                      <a:gd name="T16" fmla="*/ 19 w 470"/>
                      <a:gd name="T17" fmla="*/ 9 h 244"/>
                      <a:gd name="T18" fmla="*/ 21 w 470"/>
                      <a:gd name="T19" fmla="*/ 11 h 244"/>
                      <a:gd name="T20" fmla="*/ 25 w 470"/>
                      <a:gd name="T21" fmla="*/ 12 h 244"/>
                      <a:gd name="T22" fmla="*/ 27 w 470"/>
                      <a:gd name="T23" fmla="*/ 13 h 244"/>
                      <a:gd name="T24" fmla="*/ 29 w 470"/>
                      <a:gd name="T25" fmla="*/ 14 h 244"/>
                      <a:gd name="T26" fmla="*/ 30 w 470"/>
                      <a:gd name="T27" fmla="*/ 15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
                      <a:gd name="T43" fmla="*/ 0 h 244"/>
                      <a:gd name="T44" fmla="*/ 470 w 470"/>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 h="244">
                        <a:moveTo>
                          <a:pt x="0" y="6"/>
                        </a:moveTo>
                        <a:lnTo>
                          <a:pt x="43" y="0"/>
                        </a:lnTo>
                        <a:lnTo>
                          <a:pt x="69" y="4"/>
                        </a:lnTo>
                        <a:lnTo>
                          <a:pt x="95" y="20"/>
                        </a:lnTo>
                        <a:lnTo>
                          <a:pt x="129" y="50"/>
                        </a:lnTo>
                        <a:lnTo>
                          <a:pt x="185" y="56"/>
                        </a:lnTo>
                        <a:lnTo>
                          <a:pt x="228" y="68"/>
                        </a:lnTo>
                        <a:lnTo>
                          <a:pt x="272" y="105"/>
                        </a:lnTo>
                        <a:lnTo>
                          <a:pt x="303" y="142"/>
                        </a:lnTo>
                        <a:lnTo>
                          <a:pt x="340" y="166"/>
                        </a:lnTo>
                        <a:lnTo>
                          <a:pt x="396" y="185"/>
                        </a:lnTo>
                        <a:lnTo>
                          <a:pt x="433" y="200"/>
                        </a:lnTo>
                        <a:lnTo>
                          <a:pt x="458" y="220"/>
                        </a:lnTo>
                        <a:lnTo>
                          <a:pt x="470" y="2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21" name="Freeform 463">
                    <a:extLst>
                      <a:ext uri="{FF2B5EF4-FFF2-40B4-BE49-F238E27FC236}">
                        <a16:creationId xmlns:a16="http://schemas.microsoft.com/office/drawing/2014/main" id="{8FA369EC-6797-44AE-9FD9-202C9E6DF126}"/>
                      </a:ext>
                    </a:extLst>
                  </p:cNvPr>
                  <p:cNvSpPr>
                    <a:spLocks/>
                  </p:cNvSpPr>
                  <p:nvPr/>
                </p:nvSpPr>
                <p:spPr bwMode="auto">
                  <a:xfrm>
                    <a:off x="1209" y="1272"/>
                    <a:ext cx="88" cy="59"/>
                  </a:xfrm>
                  <a:custGeom>
                    <a:avLst/>
                    <a:gdLst>
                      <a:gd name="T0" fmla="*/ 0 w 352"/>
                      <a:gd name="T1" fmla="*/ 2 h 234"/>
                      <a:gd name="T2" fmla="*/ 3 w 352"/>
                      <a:gd name="T3" fmla="*/ 1 h 234"/>
                      <a:gd name="T4" fmla="*/ 5 w 352"/>
                      <a:gd name="T5" fmla="*/ 0 h 234"/>
                      <a:gd name="T6" fmla="*/ 7 w 352"/>
                      <a:gd name="T7" fmla="*/ 0 h 234"/>
                      <a:gd name="T8" fmla="*/ 9 w 352"/>
                      <a:gd name="T9" fmla="*/ 1 h 234"/>
                      <a:gd name="T10" fmla="*/ 11 w 352"/>
                      <a:gd name="T11" fmla="*/ 2 h 234"/>
                      <a:gd name="T12" fmla="*/ 12 w 352"/>
                      <a:gd name="T13" fmla="*/ 4 h 234"/>
                      <a:gd name="T14" fmla="*/ 14 w 352"/>
                      <a:gd name="T15" fmla="*/ 5 h 234"/>
                      <a:gd name="T16" fmla="*/ 16 w 352"/>
                      <a:gd name="T17" fmla="*/ 5 h 234"/>
                      <a:gd name="T18" fmla="*/ 18 w 352"/>
                      <a:gd name="T19" fmla="*/ 5 h 234"/>
                      <a:gd name="T20" fmla="*/ 19 w 352"/>
                      <a:gd name="T21" fmla="*/ 5 h 234"/>
                      <a:gd name="T22" fmla="*/ 20 w 352"/>
                      <a:gd name="T23" fmla="*/ 6 h 234"/>
                      <a:gd name="T24" fmla="*/ 21 w 352"/>
                      <a:gd name="T25" fmla="*/ 8 h 234"/>
                      <a:gd name="T26" fmla="*/ 22 w 352"/>
                      <a:gd name="T27" fmla="*/ 11 h 234"/>
                      <a:gd name="T28" fmla="*/ 22 w 352"/>
                      <a:gd name="T29" fmla="*/ 13 h 234"/>
                      <a:gd name="T30" fmla="*/ 22 w 352"/>
                      <a:gd name="T31" fmla="*/ 15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234"/>
                      <a:gd name="T50" fmla="*/ 352 w 352"/>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234">
                        <a:moveTo>
                          <a:pt x="0" y="24"/>
                        </a:moveTo>
                        <a:lnTo>
                          <a:pt x="38" y="9"/>
                        </a:lnTo>
                        <a:lnTo>
                          <a:pt x="83" y="0"/>
                        </a:lnTo>
                        <a:lnTo>
                          <a:pt x="115" y="4"/>
                        </a:lnTo>
                        <a:lnTo>
                          <a:pt x="145" y="16"/>
                        </a:lnTo>
                        <a:lnTo>
                          <a:pt x="174" y="37"/>
                        </a:lnTo>
                        <a:lnTo>
                          <a:pt x="198" y="54"/>
                        </a:lnTo>
                        <a:lnTo>
                          <a:pt x="226" y="79"/>
                        </a:lnTo>
                        <a:lnTo>
                          <a:pt x="256" y="73"/>
                        </a:lnTo>
                        <a:lnTo>
                          <a:pt x="281" y="76"/>
                        </a:lnTo>
                        <a:lnTo>
                          <a:pt x="299" y="85"/>
                        </a:lnTo>
                        <a:lnTo>
                          <a:pt x="313" y="101"/>
                        </a:lnTo>
                        <a:lnTo>
                          <a:pt x="330" y="129"/>
                        </a:lnTo>
                        <a:lnTo>
                          <a:pt x="346" y="166"/>
                        </a:lnTo>
                        <a:lnTo>
                          <a:pt x="352" y="201"/>
                        </a:lnTo>
                        <a:lnTo>
                          <a:pt x="349" y="2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22" name="Freeform 464">
                    <a:extLst>
                      <a:ext uri="{FF2B5EF4-FFF2-40B4-BE49-F238E27FC236}">
                        <a16:creationId xmlns:a16="http://schemas.microsoft.com/office/drawing/2014/main" id="{5D5931E1-3F60-491E-9BD9-C2896C31E7F5}"/>
                      </a:ext>
                    </a:extLst>
                  </p:cNvPr>
                  <p:cNvSpPr>
                    <a:spLocks/>
                  </p:cNvSpPr>
                  <p:nvPr/>
                </p:nvSpPr>
                <p:spPr bwMode="auto">
                  <a:xfrm>
                    <a:off x="1251" y="1315"/>
                    <a:ext cx="18" cy="23"/>
                  </a:xfrm>
                  <a:custGeom>
                    <a:avLst/>
                    <a:gdLst>
                      <a:gd name="T0" fmla="*/ 5 w 72"/>
                      <a:gd name="T1" fmla="*/ 0 h 93"/>
                      <a:gd name="T2" fmla="*/ 4 w 72"/>
                      <a:gd name="T3" fmla="*/ 2 h 93"/>
                      <a:gd name="T4" fmla="*/ 3 w 72"/>
                      <a:gd name="T5" fmla="*/ 3 h 93"/>
                      <a:gd name="T6" fmla="*/ 2 w 72"/>
                      <a:gd name="T7" fmla="*/ 5 h 93"/>
                      <a:gd name="T8" fmla="*/ 0 w 72"/>
                      <a:gd name="T9" fmla="*/ 6 h 93"/>
                      <a:gd name="T10" fmla="*/ 0 60000 65536"/>
                      <a:gd name="T11" fmla="*/ 0 60000 65536"/>
                      <a:gd name="T12" fmla="*/ 0 60000 65536"/>
                      <a:gd name="T13" fmla="*/ 0 60000 65536"/>
                      <a:gd name="T14" fmla="*/ 0 60000 65536"/>
                      <a:gd name="T15" fmla="*/ 0 w 72"/>
                      <a:gd name="T16" fmla="*/ 0 h 93"/>
                      <a:gd name="T17" fmla="*/ 72 w 72"/>
                      <a:gd name="T18" fmla="*/ 93 h 93"/>
                    </a:gdLst>
                    <a:ahLst/>
                    <a:cxnLst>
                      <a:cxn ang="T10">
                        <a:pos x="T0" y="T1"/>
                      </a:cxn>
                      <a:cxn ang="T11">
                        <a:pos x="T2" y="T3"/>
                      </a:cxn>
                      <a:cxn ang="T12">
                        <a:pos x="T4" y="T5"/>
                      </a:cxn>
                      <a:cxn ang="T13">
                        <a:pos x="T6" y="T7"/>
                      </a:cxn>
                      <a:cxn ang="T14">
                        <a:pos x="T8" y="T9"/>
                      </a:cxn>
                    </a:cxnLst>
                    <a:rect l="T15" t="T16" r="T17" b="T18"/>
                    <a:pathLst>
                      <a:path w="72" h="93">
                        <a:moveTo>
                          <a:pt x="72" y="0"/>
                        </a:moveTo>
                        <a:lnTo>
                          <a:pt x="65" y="34"/>
                        </a:lnTo>
                        <a:lnTo>
                          <a:pt x="56" y="56"/>
                        </a:lnTo>
                        <a:lnTo>
                          <a:pt x="32" y="75"/>
                        </a:lnTo>
                        <a:lnTo>
                          <a:pt x="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23" name="Freeform 465">
                    <a:extLst>
                      <a:ext uri="{FF2B5EF4-FFF2-40B4-BE49-F238E27FC236}">
                        <a16:creationId xmlns:a16="http://schemas.microsoft.com/office/drawing/2014/main" id="{5B976C2A-0D1C-4BD1-8584-7B39B0AF2929}"/>
                      </a:ext>
                    </a:extLst>
                  </p:cNvPr>
                  <p:cNvSpPr>
                    <a:spLocks/>
                  </p:cNvSpPr>
                  <p:nvPr/>
                </p:nvSpPr>
                <p:spPr bwMode="auto">
                  <a:xfrm>
                    <a:off x="1208" y="1332"/>
                    <a:ext cx="5" cy="18"/>
                  </a:xfrm>
                  <a:custGeom>
                    <a:avLst/>
                    <a:gdLst>
                      <a:gd name="T0" fmla="*/ 1 w 18"/>
                      <a:gd name="T1" fmla="*/ 0 h 74"/>
                      <a:gd name="T2" fmla="*/ 1 w 18"/>
                      <a:gd name="T3" fmla="*/ 2 h 74"/>
                      <a:gd name="T4" fmla="*/ 1 w 18"/>
                      <a:gd name="T5" fmla="*/ 3 h 74"/>
                      <a:gd name="T6" fmla="*/ 0 w 18"/>
                      <a:gd name="T7" fmla="*/ 4 h 74"/>
                      <a:gd name="T8" fmla="*/ 0 60000 65536"/>
                      <a:gd name="T9" fmla="*/ 0 60000 65536"/>
                      <a:gd name="T10" fmla="*/ 0 60000 65536"/>
                      <a:gd name="T11" fmla="*/ 0 60000 65536"/>
                      <a:gd name="T12" fmla="*/ 0 w 18"/>
                      <a:gd name="T13" fmla="*/ 0 h 74"/>
                      <a:gd name="T14" fmla="*/ 18 w 18"/>
                      <a:gd name="T15" fmla="*/ 74 h 74"/>
                    </a:gdLst>
                    <a:ahLst/>
                    <a:cxnLst>
                      <a:cxn ang="T8">
                        <a:pos x="T0" y="T1"/>
                      </a:cxn>
                      <a:cxn ang="T9">
                        <a:pos x="T2" y="T3"/>
                      </a:cxn>
                      <a:cxn ang="T10">
                        <a:pos x="T4" y="T5"/>
                      </a:cxn>
                      <a:cxn ang="T11">
                        <a:pos x="T6" y="T7"/>
                      </a:cxn>
                    </a:cxnLst>
                    <a:rect l="T12" t="T13" r="T14" b="T15"/>
                    <a:pathLst>
                      <a:path w="18" h="74">
                        <a:moveTo>
                          <a:pt x="15" y="0"/>
                        </a:moveTo>
                        <a:lnTo>
                          <a:pt x="18" y="28"/>
                        </a:lnTo>
                        <a:lnTo>
                          <a:pt x="12" y="50"/>
                        </a:lnTo>
                        <a:lnTo>
                          <a:pt x="0" y="7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24" name="Freeform 466">
                    <a:extLst>
                      <a:ext uri="{FF2B5EF4-FFF2-40B4-BE49-F238E27FC236}">
                        <a16:creationId xmlns:a16="http://schemas.microsoft.com/office/drawing/2014/main" id="{E95F99C4-AE63-4EEB-87D5-6E5C7E56FFC2}"/>
                      </a:ext>
                    </a:extLst>
                  </p:cNvPr>
                  <p:cNvSpPr>
                    <a:spLocks/>
                  </p:cNvSpPr>
                  <p:nvPr/>
                </p:nvSpPr>
                <p:spPr bwMode="auto">
                  <a:xfrm>
                    <a:off x="1304" y="1278"/>
                    <a:ext cx="11" cy="14"/>
                  </a:xfrm>
                  <a:custGeom>
                    <a:avLst/>
                    <a:gdLst>
                      <a:gd name="T0" fmla="*/ 3 w 43"/>
                      <a:gd name="T1" fmla="*/ 0 h 55"/>
                      <a:gd name="T2" fmla="*/ 2 w 43"/>
                      <a:gd name="T3" fmla="*/ 2 h 55"/>
                      <a:gd name="T4" fmla="*/ 0 w 43"/>
                      <a:gd name="T5" fmla="*/ 4 h 55"/>
                      <a:gd name="T6" fmla="*/ 0 60000 65536"/>
                      <a:gd name="T7" fmla="*/ 0 60000 65536"/>
                      <a:gd name="T8" fmla="*/ 0 60000 65536"/>
                      <a:gd name="T9" fmla="*/ 0 w 43"/>
                      <a:gd name="T10" fmla="*/ 0 h 55"/>
                      <a:gd name="T11" fmla="*/ 43 w 43"/>
                      <a:gd name="T12" fmla="*/ 55 h 55"/>
                    </a:gdLst>
                    <a:ahLst/>
                    <a:cxnLst>
                      <a:cxn ang="T6">
                        <a:pos x="T0" y="T1"/>
                      </a:cxn>
                      <a:cxn ang="T7">
                        <a:pos x="T2" y="T3"/>
                      </a:cxn>
                      <a:cxn ang="T8">
                        <a:pos x="T4" y="T5"/>
                      </a:cxn>
                    </a:cxnLst>
                    <a:rect l="T9" t="T10" r="T11" b="T12"/>
                    <a:pathLst>
                      <a:path w="43" h="55">
                        <a:moveTo>
                          <a:pt x="43" y="0"/>
                        </a:moveTo>
                        <a:lnTo>
                          <a:pt x="22" y="30"/>
                        </a:lnTo>
                        <a:lnTo>
                          <a:pt x="0" y="5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611" name="Group 467">
                  <a:extLst>
                    <a:ext uri="{FF2B5EF4-FFF2-40B4-BE49-F238E27FC236}">
                      <a16:creationId xmlns:a16="http://schemas.microsoft.com/office/drawing/2014/main" id="{30B58107-6669-45A0-B93E-3BC5DE3D394B}"/>
                    </a:ext>
                  </a:extLst>
                </p:cNvPr>
                <p:cNvGrpSpPr>
                  <a:grpSpLocks/>
                </p:cNvGrpSpPr>
                <p:nvPr/>
              </p:nvGrpSpPr>
              <p:grpSpPr bwMode="auto">
                <a:xfrm>
                  <a:off x="1284" y="1204"/>
                  <a:ext cx="162" cy="134"/>
                  <a:chOff x="1284" y="1204"/>
                  <a:chExt cx="162" cy="134"/>
                </a:xfrm>
              </p:grpSpPr>
              <p:sp>
                <p:nvSpPr>
                  <p:cNvPr id="64612" name="Freeform 468">
                    <a:extLst>
                      <a:ext uri="{FF2B5EF4-FFF2-40B4-BE49-F238E27FC236}">
                        <a16:creationId xmlns:a16="http://schemas.microsoft.com/office/drawing/2014/main" id="{A12999B4-5008-461F-B402-0212392ECB85}"/>
                      </a:ext>
                    </a:extLst>
                  </p:cNvPr>
                  <p:cNvSpPr>
                    <a:spLocks/>
                  </p:cNvSpPr>
                  <p:nvPr/>
                </p:nvSpPr>
                <p:spPr bwMode="auto">
                  <a:xfrm>
                    <a:off x="1383" y="1204"/>
                    <a:ext cx="52" cy="22"/>
                  </a:xfrm>
                  <a:custGeom>
                    <a:avLst/>
                    <a:gdLst>
                      <a:gd name="T0" fmla="*/ 2 w 209"/>
                      <a:gd name="T1" fmla="*/ 1 h 88"/>
                      <a:gd name="T2" fmla="*/ 0 w 209"/>
                      <a:gd name="T3" fmla="*/ 5 h 88"/>
                      <a:gd name="T4" fmla="*/ 2 w 209"/>
                      <a:gd name="T5" fmla="*/ 5 h 88"/>
                      <a:gd name="T6" fmla="*/ 4 w 209"/>
                      <a:gd name="T7" fmla="*/ 6 h 88"/>
                      <a:gd name="T8" fmla="*/ 7 w 209"/>
                      <a:gd name="T9" fmla="*/ 5 h 88"/>
                      <a:gd name="T10" fmla="*/ 9 w 209"/>
                      <a:gd name="T11" fmla="*/ 5 h 88"/>
                      <a:gd name="T12" fmla="*/ 12 w 209"/>
                      <a:gd name="T13" fmla="*/ 4 h 88"/>
                      <a:gd name="T14" fmla="*/ 13 w 209"/>
                      <a:gd name="T15" fmla="*/ 3 h 88"/>
                      <a:gd name="T16" fmla="*/ 13 w 209"/>
                      <a:gd name="T17" fmla="*/ 1 h 88"/>
                      <a:gd name="T18" fmla="*/ 13 w 209"/>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88"/>
                      <a:gd name="T32" fmla="*/ 209 w 209"/>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88">
                        <a:moveTo>
                          <a:pt x="38" y="26"/>
                        </a:moveTo>
                        <a:lnTo>
                          <a:pt x="0" y="75"/>
                        </a:lnTo>
                        <a:lnTo>
                          <a:pt x="28" y="84"/>
                        </a:lnTo>
                        <a:lnTo>
                          <a:pt x="61" y="88"/>
                        </a:lnTo>
                        <a:lnTo>
                          <a:pt x="111" y="85"/>
                        </a:lnTo>
                        <a:lnTo>
                          <a:pt x="154" y="75"/>
                        </a:lnTo>
                        <a:lnTo>
                          <a:pt x="187" y="63"/>
                        </a:lnTo>
                        <a:lnTo>
                          <a:pt x="206" y="47"/>
                        </a:lnTo>
                        <a:lnTo>
                          <a:pt x="209" y="25"/>
                        </a:lnTo>
                        <a:lnTo>
                          <a:pt x="20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13" name="Freeform 469">
                    <a:extLst>
                      <a:ext uri="{FF2B5EF4-FFF2-40B4-BE49-F238E27FC236}">
                        <a16:creationId xmlns:a16="http://schemas.microsoft.com/office/drawing/2014/main" id="{C8CB40A3-BCE5-4BE0-B5D5-E9515E6BD9BB}"/>
                      </a:ext>
                    </a:extLst>
                  </p:cNvPr>
                  <p:cNvSpPr>
                    <a:spLocks/>
                  </p:cNvSpPr>
                  <p:nvPr/>
                </p:nvSpPr>
                <p:spPr bwMode="auto">
                  <a:xfrm>
                    <a:off x="1392" y="1272"/>
                    <a:ext cx="28" cy="31"/>
                  </a:xfrm>
                  <a:custGeom>
                    <a:avLst/>
                    <a:gdLst>
                      <a:gd name="T0" fmla="*/ 0 w 110"/>
                      <a:gd name="T1" fmla="*/ 0 h 123"/>
                      <a:gd name="T2" fmla="*/ 3 w 110"/>
                      <a:gd name="T3" fmla="*/ 1 h 123"/>
                      <a:gd name="T4" fmla="*/ 6 w 110"/>
                      <a:gd name="T5" fmla="*/ 2 h 123"/>
                      <a:gd name="T6" fmla="*/ 7 w 110"/>
                      <a:gd name="T7" fmla="*/ 3 h 123"/>
                      <a:gd name="T8" fmla="*/ 7 w 110"/>
                      <a:gd name="T9" fmla="*/ 5 h 123"/>
                      <a:gd name="T10" fmla="*/ 7 w 110"/>
                      <a:gd name="T11" fmla="*/ 6 h 123"/>
                      <a:gd name="T12" fmla="*/ 7 w 110"/>
                      <a:gd name="T13" fmla="*/ 8 h 123"/>
                      <a:gd name="T14" fmla="*/ 0 60000 65536"/>
                      <a:gd name="T15" fmla="*/ 0 60000 65536"/>
                      <a:gd name="T16" fmla="*/ 0 60000 65536"/>
                      <a:gd name="T17" fmla="*/ 0 60000 65536"/>
                      <a:gd name="T18" fmla="*/ 0 60000 65536"/>
                      <a:gd name="T19" fmla="*/ 0 60000 65536"/>
                      <a:gd name="T20" fmla="*/ 0 60000 65536"/>
                      <a:gd name="T21" fmla="*/ 0 w 110"/>
                      <a:gd name="T22" fmla="*/ 0 h 123"/>
                      <a:gd name="T23" fmla="*/ 110 w 110"/>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23">
                        <a:moveTo>
                          <a:pt x="0" y="0"/>
                        </a:moveTo>
                        <a:lnTo>
                          <a:pt x="42" y="12"/>
                        </a:lnTo>
                        <a:lnTo>
                          <a:pt x="85" y="24"/>
                        </a:lnTo>
                        <a:lnTo>
                          <a:pt x="101" y="46"/>
                        </a:lnTo>
                        <a:lnTo>
                          <a:pt x="109" y="72"/>
                        </a:lnTo>
                        <a:lnTo>
                          <a:pt x="110" y="98"/>
                        </a:lnTo>
                        <a:lnTo>
                          <a:pt x="107" y="1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14" name="Freeform 470">
                    <a:extLst>
                      <a:ext uri="{FF2B5EF4-FFF2-40B4-BE49-F238E27FC236}">
                        <a16:creationId xmlns:a16="http://schemas.microsoft.com/office/drawing/2014/main" id="{C8800A3E-C541-4528-A5D6-DB0E09505E62}"/>
                      </a:ext>
                    </a:extLst>
                  </p:cNvPr>
                  <p:cNvSpPr>
                    <a:spLocks/>
                  </p:cNvSpPr>
                  <p:nvPr/>
                </p:nvSpPr>
                <p:spPr bwMode="auto">
                  <a:xfrm>
                    <a:off x="1372" y="1272"/>
                    <a:ext cx="40" cy="16"/>
                  </a:xfrm>
                  <a:custGeom>
                    <a:avLst/>
                    <a:gdLst>
                      <a:gd name="T0" fmla="*/ 10 w 160"/>
                      <a:gd name="T1" fmla="*/ 2 h 62"/>
                      <a:gd name="T2" fmla="*/ 9 w 160"/>
                      <a:gd name="T3" fmla="*/ 3 h 62"/>
                      <a:gd name="T4" fmla="*/ 7 w 160"/>
                      <a:gd name="T5" fmla="*/ 3 h 62"/>
                      <a:gd name="T6" fmla="*/ 5 w 160"/>
                      <a:gd name="T7" fmla="*/ 4 h 62"/>
                      <a:gd name="T8" fmla="*/ 3 w 160"/>
                      <a:gd name="T9" fmla="*/ 4 h 62"/>
                      <a:gd name="T10" fmla="*/ 1 w 160"/>
                      <a:gd name="T11" fmla="*/ 4 h 62"/>
                      <a:gd name="T12" fmla="*/ 0 w 160"/>
                      <a:gd name="T13" fmla="*/ 3 h 62"/>
                      <a:gd name="T14" fmla="*/ 1 w 160"/>
                      <a:gd name="T15" fmla="*/ 2 h 62"/>
                      <a:gd name="T16" fmla="*/ 2 w 160"/>
                      <a:gd name="T17" fmla="*/ 1 h 62"/>
                      <a:gd name="T18" fmla="*/ 3 w 160"/>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62"/>
                      <a:gd name="T32" fmla="*/ 160 w 16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62">
                        <a:moveTo>
                          <a:pt x="160" y="26"/>
                        </a:moveTo>
                        <a:lnTo>
                          <a:pt x="145" y="41"/>
                        </a:lnTo>
                        <a:lnTo>
                          <a:pt x="120" y="51"/>
                        </a:lnTo>
                        <a:lnTo>
                          <a:pt x="87" y="59"/>
                        </a:lnTo>
                        <a:lnTo>
                          <a:pt x="50" y="62"/>
                        </a:lnTo>
                        <a:lnTo>
                          <a:pt x="21" y="55"/>
                        </a:lnTo>
                        <a:lnTo>
                          <a:pt x="0" y="46"/>
                        </a:lnTo>
                        <a:lnTo>
                          <a:pt x="14" y="28"/>
                        </a:lnTo>
                        <a:lnTo>
                          <a:pt x="31" y="13"/>
                        </a:lnTo>
                        <a:lnTo>
                          <a:pt x="5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15" name="Freeform 471">
                    <a:extLst>
                      <a:ext uri="{FF2B5EF4-FFF2-40B4-BE49-F238E27FC236}">
                        <a16:creationId xmlns:a16="http://schemas.microsoft.com/office/drawing/2014/main" id="{3F9C1553-09BE-481C-BDD1-AD9CCB632116}"/>
                      </a:ext>
                    </a:extLst>
                  </p:cNvPr>
                  <p:cNvSpPr>
                    <a:spLocks/>
                  </p:cNvSpPr>
                  <p:nvPr/>
                </p:nvSpPr>
                <p:spPr bwMode="auto">
                  <a:xfrm>
                    <a:off x="1329" y="1296"/>
                    <a:ext cx="34" cy="20"/>
                  </a:xfrm>
                  <a:custGeom>
                    <a:avLst/>
                    <a:gdLst>
                      <a:gd name="T0" fmla="*/ 3 w 137"/>
                      <a:gd name="T1" fmla="*/ 0 h 77"/>
                      <a:gd name="T2" fmla="*/ 0 w 137"/>
                      <a:gd name="T3" fmla="*/ 3 h 77"/>
                      <a:gd name="T4" fmla="*/ 2 w 137"/>
                      <a:gd name="T5" fmla="*/ 4 h 77"/>
                      <a:gd name="T6" fmla="*/ 4 w 137"/>
                      <a:gd name="T7" fmla="*/ 5 h 77"/>
                      <a:gd name="T8" fmla="*/ 5 w 137"/>
                      <a:gd name="T9" fmla="*/ 5 h 77"/>
                      <a:gd name="T10" fmla="*/ 7 w 137"/>
                      <a:gd name="T11" fmla="*/ 5 h 77"/>
                      <a:gd name="T12" fmla="*/ 8 w 137"/>
                      <a:gd name="T13" fmla="*/ 3 h 77"/>
                      <a:gd name="T14" fmla="*/ 0 60000 65536"/>
                      <a:gd name="T15" fmla="*/ 0 60000 65536"/>
                      <a:gd name="T16" fmla="*/ 0 60000 65536"/>
                      <a:gd name="T17" fmla="*/ 0 60000 65536"/>
                      <a:gd name="T18" fmla="*/ 0 60000 65536"/>
                      <a:gd name="T19" fmla="*/ 0 60000 65536"/>
                      <a:gd name="T20" fmla="*/ 0 60000 65536"/>
                      <a:gd name="T21" fmla="*/ 0 w 137"/>
                      <a:gd name="T22" fmla="*/ 0 h 77"/>
                      <a:gd name="T23" fmla="*/ 137 w 137"/>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77">
                        <a:moveTo>
                          <a:pt x="50" y="0"/>
                        </a:moveTo>
                        <a:lnTo>
                          <a:pt x="0" y="43"/>
                        </a:lnTo>
                        <a:lnTo>
                          <a:pt x="31" y="63"/>
                        </a:lnTo>
                        <a:lnTo>
                          <a:pt x="59" y="72"/>
                        </a:lnTo>
                        <a:lnTo>
                          <a:pt x="88" y="77"/>
                        </a:lnTo>
                        <a:lnTo>
                          <a:pt x="112" y="71"/>
                        </a:lnTo>
                        <a:lnTo>
                          <a:pt x="137" y="4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16" name="Freeform 472">
                    <a:extLst>
                      <a:ext uri="{FF2B5EF4-FFF2-40B4-BE49-F238E27FC236}">
                        <a16:creationId xmlns:a16="http://schemas.microsoft.com/office/drawing/2014/main" id="{59C4A933-4E0C-407D-B834-31E27EB16E30}"/>
                      </a:ext>
                    </a:extLst>
                  </p:cNvPr>
                  <p:cNvSpPr>
                    <a:spLocks/>
                  </p:cNvSpPr>
                  <p:nvPr/>
                </p:nvSpPr>
                <p:spPr bwMode="auto">
                  <a:xfrm>
                    <a:off x="1284" y="1312"/>
                    <a:ext cx="9" cy="26"/>
                  </a:xfrm>
                  <a:custGeom>
                    <a:avLst/>
                    <a:gdLst>
                      <a:gd name="T0" fmla="*/ 2 w 38"/>
                      <a:gd name="T1" fmla="*/ 0 h 105"/>
                      <a:gd name="T2" fmla="*/ 1 w 38"/>
                      <a:gd name="T3" fmla="*/ 1 h 105"/>
                      <a:gd name="T4" fmla="*/ 0 w 38"/>
                      <a:gd name="T5" fmla="*/ 2 h 105"/>
                      <a:gd name="T6" fmla="*/ 0 w 38"/>
                      <a:gd name="T7" fmla="*/ 4 h 105"/>
                      <a:gd name="T8" fmla="*/ 0 w 38"/>
                      <a:gd name="T9" fmla="*/ 6 h 105"/>
                      <a:gd name="T10" fmla="*/ 0 60000 65536"/>
                      <a:gd name="T11" fmla="*/ 0 60000 65536"/>
                      <a:gd name="T12" fmla="*/ 0 60000 65536"/>
                      <a:gd name="T13" fmla="*/ 0 60000 65536"/>
                      <a:gd name="T14" fmla="*/ 0 60000 65536"/>
                      <a:gd name="T15" fmla="*/ 0 w 38"/>
                      <a:gd name="T16" fmla="*/ 0 h 105"/>
                      <a:gd name="T17" fmla="*/ 38 w 38"/>
                      <a:gd name="T18" fmla="*/ 105 h 105"/>
                    </a:gdLst>
                    <a:ahLst/>
                    <a:cxnLst>
                      <a:cxn ang="T10">
                        <a:pos x="T0" y="T1"/>
                      </a:cxn>
                      <a:cxn ang="T11">
                        <a:pos x="T2" y="T3"/>
                      </a:cxn>
                      <a:cxn ang="T12">
                        <a:pos x="T4" y="T5"/>
                      </a:cxn>
                      <a:cxn ang="T13">
                        <a:pos x="T6" y="T7"/>
                      </a:cxn>
                      <a:cxn ang="T14">
                        <a:pos x="T8" y="T9"/>
                      </a:cxn>
                    </a:cxnLst>
                    <a:rect l="T15" t="T16" r="T17" b="T18"/>
                    <a:pathLst>
                      <a:path w="38" h="105">
                        <a:moveTo>
                          <a:pt x="38" y="0"/>
                        </a:moveTo>
                        <a:lnTo>
                          <a:pt x="19" y="15"/>
                        </a:lnTo>
                        <a:lnTo>
                          <a:pt x="5" y="38"/>
                        </a:lnTo>
                        <a:lnTo>
                          <a:pt x="0" y="68"/>
                        </a:lnTo>
                        <a:lnTo>
                          <a:pt x="7" y="10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17" name="Freeform 473">
                    <a:extLst>
                      <a:ext uri="{FF2B5EF4-FFF2-40B4-BE49-F238E27FC236}">
                        <a16:creationId xmlns:a16="http://schemas.microsoft.com/office/drawing/2014/main" id="{56B5A129-13EF-411D-98EE-F1444BC12E56}"/>
                      </a:ext>
                    </a:extLst>
                  </p:cNvPr>
                  <p:cNvSpPr>
                    <a:spLocks/>
                  </p:cNvSpPr>
                  <p:nvPr/>
                </p:nvSpPr>
                <p:spPr bwMode="auto">
                  <a:xfrm>
                    <a:off x="1420" y="1255"/>
                    <a:ext cx="26" cy="21"/>
                  </a:xfrm>
                  <a:custGeom>
                    <a:avLst/>
                    <a:gdLst>
                      <a:gd name="T0" fmla="*/ 0 w 106"/>
                      <a:gd name="T1" fmla="*/ 0 h 83"/>
                      <a:gd name="T2" fmla="*/ 0 w 106"/>
                      <a:gd name="T3" fmla="*/ 2 h 83"/>
                      <a:gd name="T4" fmla="*/ 0 w 106"/>
                      <a:gd name="T5" fmla="*/ 3 h 83"/>
                      <a:gd name="T6" fmla="*/ 1 w 106"/>
                      <a:gd name="T7" fmla="*/ 4 h 83"/>
                      <a:gd name="T8" fmla="*/ 2 w 106"/>
                      <a:gd name="T9" fmla="*/ 4 h 83"/>
                      <a:gd name="T10" fmla="*/ 3 w 106"/>
                      <a:gd name="T11" fmla="*/ 5 h 83"/>
                      <a:gd name="T12" fmla="*/ 5 w 106"/>
                      <a:gd name="T13" fmla="*/ 5 h 83"/>
                      <a:gd name="T14" fmla="*/ 6 w 106"/>
                      <a:gd name="T15" fmla="*/ 5 h 83"/>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83"/>
                      <a:gd name="T26" fmla="*/ 106 w 106"/>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83">
                        <a:moveTo>
                          <a:pt x="6" y="0"/>
                        </a:moveTo>
                        <a:lnTo>
                          <a:pt x="0" y="25"/>
                        </a:lnTo>
                        <a:lnTo>
                          <a:pt x="2" y="43"/>
                        </a:lnTo>
                        <a:lnTo>
                          <a:pt x="13" y="56"/>
                        </a:lnTo>
                        <a:lnTo>
                          <a:pt x="33" y="69"/>
                        </a:lnTo>
                        <a:lnTo>
                          <a:pt x="58" y="78"/>
                        </a:lnTo>
                        <a:lnTo>
                          <a:pt x="81" y="83"/>
                        </a:lnTo>
                        <a:lnTo>
                          <a:pt x="106" y="7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sp>
        <p:nvSpPr>
          <p:cNvPr id="64558" name="Rectangle 474">
            <a:extLst>
              <a:ext uri="{FF2B5EF4-FFF2-40B4-BE49-F238E27FC236}">
                <a16:creationId xmlns:a16="http://schemas.microsoft.com/office/drawing/2014/main" id="{6D9A3DD2-505B-4DBE-9517-5FCBA28ABADB}"/>
              </a:ext>
            </a:extLst>
          </p:cNvPr>
          <p:cNvSpPr>
            <a:spLocks noChangeArrowheads="1"/>
          </p:cNvSpPr>
          <p:nvPr/>
        </p:nvSpPr>
        <p:spPr bwMode="auto">
          <a:xfrm>
            <a:off x="6632576" y="574675"/>
            <a:ext cx="8096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59" name="Rectangle 475">
            <a:extLst>
              <a:ext uri="{FF2B5EF4-FFF2-40B4-BE49-F238E27FC236}">
                <a16:creationId xmlns:a16="http://schemas.microsoft.com/office/drawing/2014/main" id="{7C6BF0C3-6A06-43F3-BB64-FE1DFC5A11DD}"/>
              </a:ext>
            </a:extLst>
          </p:cNvPr>
          <p:cNvSpPr>
            <a:spLocks noChangeArrowheads="1"/>
          </p:cNvSpPr>
          <p:nvPr/>
        </p:nvSpPr>
        <p:spPr bwMode="auto">
          <a:xfrm>
            <a:off x="6724651" y="641350"/>
            <a:ext cx="629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Plíce</a:t>
            </a:r>
            <a:endParaRPr lang="cs-CZ" altLang="en-US" sz="2400">
              <a:latin typeface="Times New Roman" panose="02020603050405020304" pitchFamily="18" charset="0"/>
            </a:endParaRPr>
          </a:p>
        </p:txBody>
      </p:sp>
      <p:sp>
        <p:nvSpPr>
          <p:cNvPr id="64560" name="Rectangle 476">
            <a:extLst>
              <a:ext uri="{FF2B5EF4-FFF2-40B4-BE49-F238E27FC236}">
                <a16:creationId xmlns:a16="http://schemas.microsoft.com/office/drawing/2014/main" id="{27FB5A4F-C3B1-41EF-803D-E8D57D25F8AA}"/>
              </a:ext>
            </a:extLst>
          </p:cNvPr>
          <p:cNvSpPr>
            <a:spLocks noChangeArrowheads="1"/>
          </p:cNvSpPr>
          <p:nvPr/>
        </p:nvSpPr>
        <p:spPr bwMode="auto">
          <a:xfrm>
            <a:off x="3497263" y="530225"/>
            <a:ext cx="6778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61" name="Rectangle 477">
            <a:extLst>
              <a:ext uri="{FF2B5EF4-FFF2-40B4-BE49-F238E27FC236}">
                <a16:creationId xmlns:a16="http://schemas.microsoft.com/office/drawing/2014/main" id="{1EACAD17-82A5-40A8-BB6D-EF5978C69BCE}"/>
              </a:ext>
            </a:extLst>
          </p:cNvPr>
          <p:cNvSpPr>
            <a:spLocks noChangeArrowheads="1"/>
          </p:cNvSpPr>
          <p:nvPr/>
        </p:nvSpPr>
        <p:spPr bwMode="auto">
          <a:xfrm>
            <a:off x="3589339" y="596900"/>
            <a:ext cx="49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GIT</a:t>
            </a:r>
            <a:endParaRPr lang="cs-CZ" altLang="en-US" sz="2400">
              <a:latin typeface="Times New Roman" panose="02020603050405020304" pitchFamily="18" charset="0"/>
            </a:endParaRPr>
          </a:p>
        </p:txBody>
      </p:sp>
      <p:sp>
        <p:nvSpPr>
          <p:cNvPr id="64562" name="Rectangle 478">
            <a:extLst>
              <a:ext uri="{FF2B5EF4-FFF2-40B4-BE49-F238E27FC236}">
                <a16:creationId xmlns:a16="http://schemas.microsoft.com/office/drawing/2014/main" id="{DE20D8BE-0D87-4A9C-A2CB-B337EAED3149}"/>
              </a:ext>
            </a:extLst>
          </p:cNvPr>
          <p:cNvSpPr>
            <a:spLocks noChangeArrowheads="1"/>
          </p:cNvSpPr>
          <p:nvPr/>
        </p:nvSpPr>
        <p:spPr bwMode="auto">
          <a:xfrm>
            <a:off x="8812213" y="982664"/>
            <a:ext cx="11493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63" name="Rectangle 479">
            <a:extLst>
              <a:ext uri="{FF2B5EF4-FFF2-40B4-BE49-F238E27FC236}">
                <a16:creationId xmlns:a16="http://schemas.microsoft.com/office/drawing/2014/main" id="{345FAA19-3426-478A-89D0-D2D4F2060752}"/>
              </a:ext>
            </a:extLst>
          </p:cNvPr>
          <p:cNvSpPr>
            <a:spLocks noChangeArrowheads="1"/>
          </p:cNvSpPr>
          <p:nvPr/>
        </p:nvSpPr>
        <p:spPr bwMode="auto">
          <a:xfrm>
            <a:off x="8904289" y="1049338"/>
            <a:ext cx="973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Ledviny</a:t>
            </a:r>
            <a:endParaRPr lang="cs-CZ" altLang="en-US" sz="2400">
              <a:latin typeface="Times New Roman" panose="02020603050405020304" pitchFamily="18" charset="0"/>
            </a:endParaRPr>
          </a:p>
        </p:txBody>
      </p:sp>
      <p:grpSp>
        <p:nvGrpSpPr>
          <p:cNvPr id="64564" name="Group 480">
            <a:extLst>
              <a:ext uri="{FF2B5EF4-FFF2-40B4-BE49-F238E27FC236}">
                <a16:creationId xmlns:a16="http://schemas.microsoft.com/office/drawing/2014/main" id="{B5ECB8AE-A6C1-4CBB-AE93-B152B50A87FE}"/>
              </a:ext>
            </a:extLst>
          </p:cNvPr>
          <p:cNvGrpSpPr>
            <a:grpSpLocks/>
          </p:cNvGrpSpPr>
          <p:nvPr/>
        </p:nvGrpSpPr>
        <p:grpSpPr bwMode="auto">
          <a:xfrm>
            <a:off x="2393951" y="1468438"/>
            <a:ext cx="525463" cy="400050"/>
            <a:chOff x="570" y="924"/>
            <a:chExt cx="331" cy="252"/>
          </a:xfrm>
        </p:grpSpPr>
        <p:sp>
          <p:nvSpPr>
            <p:cNvPr id="64604" name="Freeform 481">
              <a:extLst>
                <a:ext uri="{FF2B5EF4-FFF2-40B4-BE49-F238E27FC236}">
                  <a16:creationId xmlns:a16="http://schemas.microsoft.com/office/drawing/2014/main" id="{58A2EE15-30C5-4EB7-98E9-B51086EB79D5}"/>
                </a:ext>
              </a:extLst>
            </p:cNvPr>
            <p:cNvSpPr>
              <a:spLocks/>
            </p:cNvSpPr>
            <p:nvPr/>
          </p:nvSpPr>
          <p:spPr bwMode="auto">
            <a:xfrm>
              <a:off x="647" y="977"/>
              <a:ext cx="254" cy="199"/>
            </a:xfrm>
            <a:custGeom>
              <a:avLst/>
              <a:gdLst>
                <a:gd name="T0" fmla="*/ 240 w 254"/>
                <a:gd name="T1" fmla="*/ 199 h 199"/>
                <a:gd name="T2" fmla="*/ 254 w 254"/>
                <a:gd name="T3" fmla="*/ 180 h 199"/>
                <a:gd name="T4" fmla="*/ 14 w 254"/>
                <a:gd name="T5" fmla="*/ 0 h 199"/>
                <a:gd name="T6" fmla="*/ 0 w 254"/>
                <a:gd name="T7" fmla="*/ 19 h 199"/>
                <a:gd name="T8" fmla="*/ 240 w 254"/>
                <a:gd name="T9" fmla="*/ 199 h 199"/>
                <a:gd name="T10" fmla="*/ 0 60000 65536"/>
                <a:gd name="T11" fmla="*/ 0 60000 65536"/>
                <a:gd name="T12" fmla="*/ 0 60000 65536"/>
                <a:gd name="T13" fmla="*/ 0 60000 65536"/>
                <a:gd name="T14" fmla="*/ 0 60000 65536"/>
                <a:gd name="T15" fmla="*/ 0 w 254"/>
                <a:gd name="T16" fmla="*/ 0 h 199"/>
                <a:gd name="T17" fmla="*/ 254 w 254"/>
                <a:gd name="T18" fmla="*/ 199 h 199"/>
              </a:gdLst>
              <a:ahLst/>
              <a:cxnLst>
                <a:cxn ang="T10">
                  <a:pos x="T0" y="T1"/>
                </a:cxn>
                <a:cxn ang="T11">
                  <a:pos x="T2" y="T3"/>
                </a:cxn>
                <a:cxn ang="T12">
                  <a:pos x="T4" y="T5"/>
                </a:cxn>
                <a:cxn ang="T13">
                  <a:pos x="T6" y="T7"/>
                </a:cxn>
                <a:cxn ang="T14">
                  <a:pos x="T8" y="T9"/>
                </a:cxn>
              </a:cxnLst>
              <a:rect l="T15" t="T16" r="T17" b="T18"/>
              <a:pathLst>
                <a:path w="254" h="199">
                  <a:moveTo>
                    <a:pt x="240" y="199"/>
                  </a:moveTo>
                  <a:lnTo>
                    <a:pt x="254" y="180"/>
                  </a:lnTo>
                  <a:lnTo>
                    <a:pt x="14" y="0"/>
                  </a:lnTo>
                  <a:lnTo>
                    <a:pt x="0" y="19"/>
                  </a:lnTo>
                  <a:lnTo>
                    <a:pt x="240"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05" name="Freeform 482">
              <a:extLst>
                <a:ext uri="{FF2B5EF4-FFF2-40B4-BE49-F238E27FC236}">
                  <a16:creationId xmlns:a16="http://schemas.microsoft.com/office/drawing/2014/main" id="{D8DBE0A3-900B-4DD7-BF34-F91515C4B314}"/>
                </a:ext>
              </a:extLst>
            </p:cNvPr>
            <p:cNvSpPr>
              <a:spLocks/>
            </p:cNvSpPr>
            <p:nvPr/>
          </p:nvSpPr>
          <p:spPr bwMode="auto">
            <a:xfrm>
              <a:off x="570" y="924"/>
              <a:ext cx="118" cy="106"/>
            </a:xfrm>
            <a:custGeom>
              <a:avLst/>
              <a:gdLst>
                <a:gd name="T0" fmla="*/ 118 w 118"/>
                <a:gd name="T1" fmla="*/ 21 h 106"/>
                <a:gd name="T2" fmla="*/ 0 w 118"/>
                <a:gd name="T3" fmla="*/ 0 h 106"/>
                <a:gd name="T4" fmla="*/ 54 w 118"/>
                <a:gd name="T5" fmla="*/ 106 h 106"/>
                <a:gd name="T6" fmla="*/ 118 w 118"/>
                <a:gd name="T7" fmla="*/ 21 h 106"/>
                <a:gd name="T8" fmla="*/ 0 60000 65536"/>
                <a:gd name="T9" fmla="*/ 0 60000 65536"/>
                <a:gd name="T10" fmla="*/ 0 60000 65536"/>
                <a:gd name="T11" fmla="*/ 0 60000 65536"/>
                <a:gd name="T12" fmla="*/ 0 w 118"/>
                <a:gd name="T13" fmla="*/ 0 h 106"/>
                <a:gd name="T14" fmla="*/ 118 w 118"/>
                <a:gd name="T15" fmla="*/ 106 h 106"/>
              </a:gdLst>
              <a:ahLst/>
              <a:cxnLst>
                <a:cxn ang="T8">
                  <a:pos x="T0" y="T1"/>
                </a:cxn>
                <a:cxn ang="T9">
                  <a:pos x="T2" y="T3"/>
                </a:cxn>
                <a:cxn ang="T10">
                  <a:pos x="T4" y="T5"/>
                </a:cxn>
                <a:cxn ang="T11">
                  <a:pos x="T6" y="T7"/>
                </a:cxn>
              </a:cxnLst>
              <a:rect l="T12" t="T13" r="T14" b="T15"/>
              <a:pathLst>
                <a:path w="118" h="106">
                  <a:moveTo>
                    <a:pt x="118" y="21"/>
                  </a:moveTo>
                  <a:lnTo>
                    <a:pt x="0" y="0"/>
                  </a:lnTo>
                  <a:lnTo>
                    <a:pt x="54" y="106"/>
                  </a:lnTo>
                  <a:lnTo>
                    <a:pt x="1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65" name="Group 483">
            <a:extLst>
              <a:ext uri="{FF2B5EF4-FFF2-40B4-BE49-F238E27FC236}">
                <a16:creationId xmlns:a16="http://schemas.microsoft.com/office/drawing/2014/main" id="{0DB85CA7-FD2B-4F68-90F9-827A95162B8D}"/>
              </a:ext>
            </a:extLst>
          </p:cNvPr>
          <p:cNvGrpSpPr>
            <a:grpSpLocks/>
          </p:cNvGrpSpPr>
          <p:nvPr/>
        </p:nvGrpSpPr>
        <p:grpSpPr bwMode="auto">
          <a:xfrm>
            <a:off x="3429000" y="182563"/>
            <a:ext cx="1111250" cy="577850"/>
            <a:chOff x="1222" y="114"/>
            <a:chExt cx="700" cy="364"/>
          </a:xfrm>
        </p:grpSpPr>
        <p:sp>
          <p:nvSpPr>
            <p:cNvPr id="64602" name="Freeform 484">
              <a:extLst>
                <a:ext uri="{FF2B5EF4-FFF2-40B4-BE49-F238E27FC236}">
                  <a16:creationId xmlns:a16="http://schemas.microsoft.com/office/drawing/2014/main" id="{19ABFEC4-B0D7-4CC2-AAD4-7A40291D4AC2}"/>
                </a:ext>
              </a:extLst>
            </p:cNvPr>
            <p:cNvSpPr>
              <a:spLocks/>
            </p:cNvSpPr>
            <p:nvPr/>
          </p:nvSpPr>
          <p:spPr bwMode="auto">
            <a:xfrm>
              <a:off x="1222" y="114"/>
              <a:ext cx="613" cy="328"/>
            </a:xfrm>
            <a:custGeom>
              <a:avLst/>
              <a:gdLst>
                <a:gd name="T0" fmla="*/ 11 w 613"/>
                <a:gd name="T1" fmla="*/ 0 h 328"/>
                <a:gd name="T2" fmla="*/ 0 w 613"/>
                <a:gd name="T3" fmla="*/ 21 h 328"/>
                <a:gd name="T4" fmla="*/ 602 w 613"/>
                <a:gd name="T5" fmla="*/ 328 h 328"/>
                <a:gd name="T6" fmla="*/ 613 w 613"/>
                <a:gd name="T7" fmla="*/ 307 h 328"/>
                <a:gd name="T8" fmla="*/ 11 w 613"/>
                <a:gd name="T9" fmla="*/ 0 h 328"/>
                <a:gd name="T10" fmla="*/ 0 60000 65536"/>
                <a:gd name="T11" fmla="*/ 0 60000 65536"/>
                <a:gd name="T12" fmla="*/ 0 60000 65536"/>
                <a:gd name="T13" fmla="*/ 0 60000 65536"/>
                <a:gd name="T14" fmla="*/ 0 60000 65536"/>
                <a:gd name="T15" fmla="*/ 0 w 613"/>
                <a:gd name="T16" fmla="*/ 0 h 328"/>
                <a:gd name="T17" fmla="*/ 613 w 613"/>
                <a:gd name="T18" fmla="*/ 328 h 328"/>
              </a:gdLst>
              <a:ahLst/>
              <a:cxnLst>
                <a:cxn ang="T10">
                  <a:pos x="T0" y="T1"/>
                </a:cxn>
                <a:cxn ang="T11">
                  <a:pos x="T2" y="T3"/>
                </a:cxn>
                <a:cxn ang="T12">
                  <a:pos x="T4" y="T5"/>
                </a:cxn>
                <a:cxn ang="T13">
                  <a:pos x="T6" y="T7"/>
                </a:cxn>
                <a:cxn ang="T14">
                  <a:pos x="T8" y="T9"/>
                </a:cxn>
              </a:cxnLst>
              <a:rect l="T15" t="T16" r="T17" b="T18"/>
              <a:pathLst>
                <a:path w="613" h="328">
                  <a:moveTo>
                    <a:pt x="11" y="0"/>
                  </a:moveTo>
                  <a:lnTo>
                    <a:pt x="0" y="21"/>
                  </a:lnTo>
                  <a:lnTo>
                    <a:pt x="602" y="328"/>
                  </a:lnTo>
                  <a:lnTo>
                    <a:pt x="613" y="30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03" name="Freeform 485">
              <a:extLst>
                <a:ext uri="{FF2B5EF4-FFF2-40B4-BE49-F238E27FC236}">
                  <a16:creationId xmlns:a16="http://schemas.microsoft.com/office/drawing/2014/main" id="{B0A6C998-6832-492F-9CBC-59F4F299ECED}"/>
                </a:ext>
              </a:extLst>
            </p:cNvPr>
            <p:cNvSpPr>
              <a:spLocks/>
            </p:cNvSpPr>
            <p:nvPr/>
          </p:nvSpPr>
          <p:spPr bwMode="auto">
            <a:xfrm>
              <a:off x="1802" y="382"/>
              <a:ext cx="120" cy="96"/>
            </a:xfrm>
            <a:custGeom>
              <a:avLst/>
              <a:gdLst>
                <a:gd name="T0" fmla="*/ 0 w 120"/>
                <a:gd name="T1" fmla="*/ 95 h 96"/>
                <a:gd name="T2" fmla="*/ 120 w 120"/>
                <a:gd name="T3" fmla="*/ 96 h 96"/>
                <a:gd name="T4" fmla="*/ 49 w 120"/>
                <a:gd name="T5" fmla="*/ 0 h 96"/>
                <a:gd name="T6" fmla="*/ 0 w 120"/>
                <a:gd name="T7" fmla="*/ 95 h 96"/>
                <a:gd name="T8" fmla="*/ 0 60000 65536"/>
                <a:gd name="T9" fmla="*/ 0 60000 65536"/>
                <a:gd name="T10" fmla="*/ 0 60000 65536"/>
                <a:gd name="T11" fmla="*/ 0 60000 65536"/>
                <a:gd name="T12" fmla="*/ 0 w 120"/>
                <a:gd name="T13" fmla="*/ 0 h 96"/>
                <a:gd name="T14" fmla="*/ 120 w 120"/>
                <a:gd name="T15" fmla="*/ 96 h 96"/>
              </a:gdLst>
              <a:ahLst/>
              <a:cxnLst>
                <a:cxn ang="T8">
                  <a:pos x="T0" y="T1"/>
                </a:cxn>
                <a:cxn ang="T9">
                  <a:pos x="T2" y="T3"/>
                </a:cxn>
                <a:cxn ang="T10">
                  <a:pos x="T4" y="T5"/>
                </a:cxn>
                <a:cxn ang="T11">
                  <a:pos x="T6" y="T7"/>
                </a:cxn>
              </a:cxnLst>
              <a:rect l="T12" t="T13" r="T14" b="T15"/>
              <a:pathLst>
                <a:path w="120" h="96">
                  <a:moveTo>
                    <a:pt x="0" y="95"/>
                  </a:moveTo>
                  <a:lnTo>
                    <a:pt x="120" y="96"/>
                  </a:lnTo>
                  <a:lnTo>
                    <a:pt x="49" y="0"/>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66" name="Group 486">
            <a:extLst>
              <a:ext uri="{FF2B5EF4-FFF2-40B4-BE49-F238E27FC236}">
                <a16:creationId xmlns:a16="http://schemas.microsoft.com/office/drawing/2014/main" id="{29F4DBCA-6922-4881-99C0-8843E2EAA811}"/>
              </a:ext>
            </a:extLst>
          </p:cNvPr>
          <p:cNvGrpSpPr>
            <a:grpSpLocks/>
          </p:cNvGrpSpPr>
          <p:nvPr/>
        </p:nvGrpSpPr>
        <p:grpSpPr bwMode="auto">
          <a:xfrm>
            <a:off x="8374064" y="161925"/>
            <a:ext cx="1235075" cy="793750"/>
            <a:chOff x="4337" y="101"/>
            <a:chExt cx="778" cy="500"/>
          </a:xfrm>
        </p:grpSpPr>
        <p:sp>
          <p:nvSpPr>
            <p:cNvPr id="64600" name="Freeform 487">
              <a:extLst>
                <a:ext uri="{FF2B5EF4-FFF2-40B4-BE49-F238E27FC236}">
                  <a16:creationId xmlns:a16="http://schemas.microsoft.com/office/drawing/2014/main" id="{D8572C3A-4196-4D2C-BAE6-1456B96D38C8}"/>
                </a:ext>
              </a:extLst>
            </p:cNvPr>
            <p:cNvSpPr>
              <a:spLocks/>
            </p:cNvSpPr>
            <p:nvPr/>
          </p:nvSpPr>
          <p:spPr bwMode="auto">
            <a:xfrm>
              <a:off x="4337" y="146"/>
              <a:ext cx="697" cy="455"/>
            </a:xfrm>
            <a:custGeom>
              <a:avLst/>
              <a:gdLst>
                <a:gd name="T0" fmla="*/ 0 w 697"/>
                <a:gd name="T1" fmla="*/ 435 h 455"/>
                <a:gd name="T2" fmla="*/ 13 w 697"/>
                <a:gd name="T3" fmla="*/ 455 h 455"/>
                <a:gd name="T4" fmla="*/ 697 w 697"/>
                <a:gd name="T5" fmla="*/ 20 h 455"/>
                <a:gd name="T6" fmla="*/ 684 w 697"/>
                <a:gd name="T7" fmla="*/ 0 h 455"/>
                <a:gd name="T8" fmla="*/ 0 w 697"/>
                <a:gd name="T9" fmla="*/ 435 h 455"/>
                <a:gd name="T10" fmla="*/ 0 60000 65536"/>
                <a:gd name="T11" fmla="*/ 0 60000 65536"/>
                <a:gd name="T12" fmla="*/ 0 60000 65536"/>
                <a:gd name="T13" fmla="*/ 0 60000 65536"/>
                <a:gd name="T14" fmla="*/ 0 60000 65536"/>
                <a:gd name="T15" fmla="*/ 0 w 697"/>
                <a:gd name="T16" fmla="*/ 0 h 455"/>
                <a:gd name="T17" fmla="*/ 697 w 697"/>
                <a:gd name="T18" fmla="*/ 455 h 455"/>
              </a:gdLst>
              <a:ahLst/>
              <a:cxnLst>
                <a:cxn ang="T10">
                  <a:pos x="T0" y="T1"/>
                </a:cxn>
                <a:cxn ang="T11">
                  <a:pos x="T2" y="T3"/>
                </a:cxn>
                <a:cxn ang="T12">
                  <a:pos x="T4" y="T5"/>
                </a:cxn>
                <a:cxn ang="T13">
                  <a:pos x="T6" y="T7"/>
                </a:cxn>
                <a:cxn ang="T14">
                  <a:pos x="T8" y="T9"/>
                </a:cxn>
              </a:cxnLst>
              <a:rect l="T15" t="T16" r="T17" b="T18"/>
              <a:pathLst>
                <a:path w="697" h="455">
                  <a:moveTo>
                    <a:pt x="0" y="435"/>
                  </a:moveTo>
                  <a:lnTo>
                    <a:pt x="13" y="455"/>
                  </a:lnTo>
                  <a:lnTo>
                    <a:pt x="697" y="20"/>
                  </a:lnTo>
                  <a:lnTo>
                    <a:pt x="684" y="0"/>
                  </a:lnTo>
                  <a:lnTo>
                    <a:pt x="0" y="4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601" name="Freeform 488">
              <a:extLst>
                <a:ext uri="{FF2B5EF4-FFF2-40B4-BE49-F238E27FC236}">
                  <a16:creationId xmlns:a16="http://schemas.microsoft.com/office/drawing/2014/main" id="{2E2E0FC8-4174-41D6-A750-1B494D8E3B14}"/>
                </a:ext>
              </a:extLst>
            </p:cNvPr>
            <p:cNvSpPr>
              <a:spLocks/>
            </p:cNvSpPr>
            <p:nvPr/>
          </p:nvSpPr>
          <p:spPr bwMode="auto">
            <a:xfrm>
              <a:off x="4996" y="101"/>
              <a:ext cx="119" cy="103"/>
            </a:xfrm>
            <a:custGeom>
              <a:avLst/>
              <a:gdLst>
                <a:gd name="T0" fmla="*/ 57 w 119"/>
                <a:gd name="T1" fmla="*/ 103 h 103"/>
                <a:gd name="T2" fmla="*/ 119 w 119"/>
                <a:gd name="T3" fmla="*/ 0 h 103"/>
                <a:gd name="T4" fmla="*/ 0 w 119"/>
                <a:gd name="T5" fmla="*/ 12 h 103"/>
                <a:gd name="T6" fmla="*/ 57 w 119"/>
                <a:gd name="T7" fmla="*/ 103 h 103"/>
                <a:gd name="T8" fmla="*/ 0 60000 65536"/>
                <a:gd name="T9" fmla="*/ 0 60000 65536"/>
                <a:gd name="T10" fmla="*/ 0 60000 65536"/>
                <a:gd name="T11" fmla="*/ 0 60000 65536"/>
                <a:gd name="T12" fmla="*/ 0 w 119"/>
                <a:gd name="T13" fmla="*/ 0 h 103"/>
                <a:gd name="T14" fmla="*/ 119 w 119"/>
                <a:gd name="T15" fmla="*/ 103 h 103"/>
              </a:gdLst>
              <a:ahLst/>
              <a:cxnLst>
                <a:cxn ang="T8">
                  <a:pos x="T0" y="T1"/>
                </a:cxn>
                <a:cxn ang="T9">
                  <a:pos x="T2" y="T3"/>
                </a:cxn>
                <a:cxn ang="T10">
                  <a:pos x="T4" y="T5"/>
                </a:cxn>
                <a:cxn ang="T11">
                  <a:pos x="T6" y="T7"/>
                </a:cxn>
              </a:cxnLst>
              <a:rect l="T12" t="T13" r="T14" b="T15"/>
              <a:pathLst>
                <a:path w="119" h="103">
                  <a:moveTo>
                    <a:pt x="57" y="103"/>
                  </a:moveTo>
                  <a:lnTo>
                    <a:pt x="119" y="0"/>
                  </a:lnTo>
                  <a:lnTo>
                    <a:pt x="0" y="12"/>
                  </a:lnTo>
                  <a:lnTo>
                    <a:pt x="57"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67" name="Group 489">
            <a:extLst>
              <a:ext uri="{FF2B5EF4-FFF2-40B4-BE49-F238E27FC236}">
                <a16:creationId xmlns:a16="http://schemas.microsoft.com/office/drawing/2014/main" id="{7146292F-FEAA-425E-9ECD-3A3D82DE5102}"/>
              </a:ext>
            </a:extLst>
          </p:cNvPr>
          <p:cNvGrpSpPr>
            <a:grpSpLocks/>
          </p:cNvGrpSpPr>
          <p:nvPr/>
        </p:nvGrpSpPr>
        <p:grpSpPr bwMode="auto">
          <a:xfrm rot="10800000">
            <a:off x="6591300" y="323850"/>
            <a:ext cx="611188" cy="368300"/>
            <a:chOff x="3214" y="162"/>
            <a:chExt cx="385" cy="232"/>
          </a:xfrm>
        </p:grpSpPr>
        <p:sp>
          <p:nvSpPr>
            <p:cNvPr id="64598" name="Freeform 490">
              <a:extLst>
                <a:ext uri="{FF2B5EF4-FFF2-40B4-BE49-F238E27FC236}">
                  <a16:creationId xmlns:a16="http://schemas.microsoft.com/office/drawing/2014/main" id="{EAE1E96F-783E-4221-BCC4-B99F461BC4B3}"/>
                </a:ext>
              </a:extLst>
            </p:cNvPr>
            <p:cNvSpPr>
              <a:spLocks/>
            </p:cNvSpPr>
            <p:nvPr/>
          </p:nvSpPr>
          <p:spPr bwMode="auto">
            <a:xfrm>
              <a:off x="3298" y="162"/>
              <a:ext cx="301" cy="190"/>
            </a:xfrm>
            <a:custGeom>
              <a:avLst/>
              <a:gdLst>
                <a:gd name="T0" fmla="*/ 301 w 301"/>
                <a:gd name="T1" fmla="*/ 20 h 190"/>
                <a:gd name="T2" fmla="*/ 289 w 301"/>
                <a:gd name="T3" fmla="*/ 0 h 190"/>
                <a:gd name="T4" fmla="*/ 0 w 301"/>
                <a:gd name="T5" fmla="*/ 170 h 190"/>
                <a:gd name="T6" fmla="*/ 12 w 301"/>
                <a:gd name="T7" fmla="*/ 190 h 190"/>
                <a:gd name="T8" fmla="*/ 301 w 301"/>
                <a:gd name="T9" fmla="*/ 20 h 190"/>
                <a:gd name="T10" fmla="*/ 0 60000 65536"/>
                <a:gd name="T11" fmla="*/ 0 60000 65536"/>
                <a:gd name="T12" fmla="*/ 0 60000 65536"/>
                <a:gd name="T13" fmla="*/ 0 60000 65536"/>
                <a:gd name="T14" fmla="*/ 0 60000 65536"/>
                <a:gd name="T15" fmla="*/ 0 w 301"/>
                <a:gd name="T16" fmla="*/ 0 h 190"/>
                <a:gd name="T17" fmla="*/ 301 w 301"/>
                <a:gd name="T18" fmla="*/ 190 h 190"/>
              </a:gdLst>
              <a:ahLst/>
              <a:cxnLst>
                <a:cxn ang="T10">
                  <a:pos x="T0" y="T1"/>
                </a:cxn>
                <a:cxn ang="T11">
                  <a:pos x="T2" y="T3"/>
                </a:cxn>
                <a:cxn ang="T12">
                  <a:pos x="T4" y="T5"/>
                </a:cxn>
                <a:cxn ang="T13">
                  <a:pos x="T6" y="T7"/>
                </a:cxn>
                <a:cxn ang="T14">
                  <a:pos x="T8" y="T9"/>
                </a:cxn>
              </a:cxnLst>
              <a:rect l="T15" t="T16" r="T17" b="T18"/>
              <a:pathLst>
                <a:path w="301" h="190">
                  <a:moveTo>
                    <a:pt x="301" y="20"/>
                  </a:moveTo>
                  <a:lnTo>
                    <a:pt x="289" y="0"/>
                  </a:lnTo>
                  <a:lnTo>
                    <a:pt x="0" y="170"/>
                  </a:lnTo>
                  <a:lnTo>
                    <a:pt x="12" y="190"/>
                  </a:lnTo>
                  <a:lnTo>
                    <a:pt x="30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99" name="Freeform 491">
              <a:extLst>
                <a:ext uri="{FF2B5EF4-FFF2-40B4-BE49-F238E27FC236}">
                  <a16:creationId xmlns:a16="http://schemas.microsoft.com/office/drawing/2014/main" id="{0B54691C-FBB5-47C5-B802-CCAFDFA32EB4}"/>
                </a:ext>
              </a:extLst>
            </p:cNvPr>
            <p:cNvSpPr>
              <a:spLocks/>
            </p:cNvSpPr>
            <p:nvPr/>
          </p:nvSpPr>
          <p:spPr bwMode="auto">
            <a:xfrm>
              <a:off x="3214" y="293"/>
              <a:ext cx="119" cy="101"/>
            </a:xfrm>
            <a:custGeom>
              <a:avLst/>
              <a:gdLst>
                <a:gd name="T0" fmla="*/ 65 w 119"/>
                <a:gd name="T1" fmla="*/ 0 h 101"/>
                <a:gd name="T2" fmla="*/ 0 w 119"/>
                <a:gd name="T3" fmla="*/ 101 h 101"/>
                <a:gd name="T4" fmla="*/ 119 w 119"/>
                <a:gd name="T5" fmla="*/ 93 h 101"/>
                <a:gd name="T6" fmla="*/ 65 w 119"/>
                <a:gd name="T7" fmla="*/ 0 h 101"/>
                <a:gd name="T8" fmla="*/ 0 60000 65536"/>
                <a:gd name="T9" fmla="*/ 0 60000 65536"/>
                <a:gd name="T10" fmla="*/ 0 60000 65536"/>
                <a:gd name="T11" fmla="*/ 0 60000 65536"/>
                <a:gd name="T12" fmla="*/ 0 w 119"/>
                <a:gd name="T13" fmla="*/ 0 h 101"/>
                <a:gd name="T14" fmla="*/ 119 w 119"/>
                <a:gd name="T15" fmla="*/ 101 h 101"/>
              </a:gdLst>
              <a:ahLst/>
              <a:cxnLst>
                <a:cxn ang="T8">
                  <a:pos x="T0" y="T1"/>
                </a:cxn>
                <a:cxn ang="T9">
                  <a:pos x="T2" y="T3"/>
                </a:cxn>
                <a:cxn ang="T10">
                  <a:pos x="T4" y="T5"/>
                </a:cxn>
                <a:cxn ang="T11">
                  <a:pos x="T6" y="T7"/>
                </a:cxn>
              </a:cxnLst>
              <a:rect l="T12" t="T13" r="T14" b="T15"/>
              <a:pathLst>
                <a:path w="119" h="101">
                  <a:moveTo>
                    <a:pt x="65" y="0"/>
                  </a:moveTo>
                  <a:lnTo>
                    <a:pt x="0" y="101"/>
                  </a:lnTo>
                  <a:lnTo>
                    <a:pt x="119" y="9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68" name="Group 492">
            <a:extLst>
              <a:ext uri="{FF2B5EF4-FFF2-40B4-BE49-F238E27FC236}">
                <a16:creationId xmlns:a16="http://schemas.microsoft.com/office/drawing/2014/main" id="{12C99800-EB6A-4736-A83C-A3D2C84A4DDF}"/>
              </a:ext>
            </a:extLst>
          </p:cNvPr>
          <p:cNvGrpSpPr>
            <a:grpSpLocks/>
          </p:cNvGrpSpPr>
          <p:nvPr/>
        </p:nvGrpSpPr>
        <p:grpSpPr bwMode="auto">
          <a:xfrm>
            <a:off x="5000626" y="311151"/>
            <a:ext cx="720725" cy="454025"/>
            <a:chOff x="2212" y="111"/>
            <a:chExt cx="454" cy="286"/>
          </a:xfrm>
        </p:grpSpPr>
        <p:sp>
          <p:nvSpPr>
            <p:cNvPr id="64596" name="Freeform 493">
              <a:extLst>
                <a:ext uri="{FF2B5EF4-FFF2-40B4-BE49-F238E27FC236}">
                  <a16:creationId xmlns:a16="http://schemas.microsoft.com/office/drawing/2014/main" id="{E41E9B84-7633-4ABF-BB2E-0F050E82B736}"/>
                </a:ext>
              </a:extLst>
            </p:cNvPr>
            <p:cNvSpPr>
              <a:spLocks/>
            </p:cNvSpPr>
            <p:nvPr/>
          </p:nvSpPr>
          <p:spPr bwMode="auto">
            <a:xfrm>
              <a:off x="2212" y="111"/>
              <a:ext cx="371" cy="242"/>
            </a:xfrm>
            <a:custGeom>
              <a:avLst/>
              <a:gdLst>
                <a:gd name="T0" fmla="*/ 12 w 371"/>
                <a:gd name="T1" fmla="*/ 0 h 242"/>
                <a:gd name="T2" fmla="*/ 0 w 371"/>
                <a:gd name="T3" fmla="*/ 20 h 242"/>
                <a:gd name="T4" fmla="*/ 359 w 371"/>
                <a:gd name="T5" fmla="*/ 242 h 242"/>
                <a:gd name="T6" fmla="*/ 371 w 371"/>
                <a:gd name="T7" fmla="*/ 222 h 242"/>
                <a:gd name="T8" fmla="*/ 12 w 371"/>
                <a:gd name="T9" fmla="*/ 0 h 242"/>
                <a:gd name="T10" fmla="*/ 0 60000 65536"/>
                <a:gd name="T11" fmla="*/ 0 60000 65536"/>
                <a:gd name="T12" fmla="*/ 0 60000 65536"/>
                <a:gd name="T13" fmla="*/ 0 60000 65536"/>
                <a:gd name="T14" fmla="*/ 0 60000 65536"/>
                <a:gd name="T15" fmla="*/ 0 w 371"/>
                <a:gd name="T16" fmla="*/ 0 h 242"/>
                <a:gd name="T17" fmla="*/ 371 w 371"/>
                <a:gd name="T18" fmla="*/ 242 h 242"/>
              </a:gdLst>
              <a:ahLst/>
              <a:cxnLst>
                <a:cxn ang="T10">
                  <a:pos x="T0" y="T1"/>
                </a:cxn>
                <a:cxn ang="T11">
                  <a:pos x="T2" y="T3"/>
                </a:cxn>
                <a:cxn ang="T12">
                  <a:pos x="T4" y="T5"/>
                </a:cxn>
                <a:cxn ang="T13">
                  <a:pos x="T6" y="T7"/>
                </a:cxn>
                <a:cxn ang="T14">
                  <a:pos x="T8" y="T9"/>
                </a:cxn>
              </a:cxnLst>
              <a:rect l="T15" t="T16" r="T17" b="T18"/>
              <a:pathLst>
                <a:path w="371" h="242">
                  <a:moveTo>
                    <a:pt x="12" y="0"/>
                  </a:moveTo>
                  <a:lnTo>
                    <a:pt x="0" y="20"/>
                  </a:lnTo>
                  <a:lnTo>
                    <a:pt x="359" y="242"/>
                  </a:lnTo>
                  <a:lnTo>
                    <a:pt x="371" y="22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97" name="Freeform 494">
              <a:extLst>
                <a:ext uri="{FF2B5EF4-FFF2-40B4-BE49-F238E27FC236}">
                  <a16:creationId xmlns:a16="http://schemas.microsoft.com/office/drawing/2014/main" id="{88F5F9A4-E928-466C-BB33-896AE7CCFDC2}"/>
                </a:ext>
              </a:extLst>
            </p:cNvPr>
            <p:cNvSpPr>
              <a:spLocks/>
            </p:cNvSpPr>
            <p:nvPr/>
          </p:nvSpPr>
          <p:spPr bwMode="auto">
            <a:xfrm>
              <a:off x="2547" y="296"/>
              <a:ext cx="119" cy="101"/>
            </a:xfrm>
            <a:custGeom>
              <a:avLst/>
              <a:gdLst>
                <a:gd name="T0" fmla="*/ 0 w 119"/>
                <a:gd name="T1" fmla="*/ 91 h 101"/>
                <a:gd name="T2" fmla="*/ 119 w 119"/>
                <a:gd name="T3" fmla="*/ 101 h 101"/>
                <a:gd name="T4" fmla="*/ 56 w 119"/>
                <a:gd name="T5" fmla="*/ 0 h 101"/>
                <a:gd name="T6" fmla="*/ 0 w 119"/>
                <a:gd name="T7" fmla="*/ 91 h 101"/>
                <a:gd name="T8" fmla="*/ 0 60000 65536"/>
                <a:gd name="T9" fmla="*/ 0 60000 65536"/>
                <a:gd name="T10" fmla="*/ 0 60000 65536"/>
                <a:gd name="T11" fmla="*/ 0 60000 65536"/>
                <a:gd name="T12" fmla="*/ 0 w 119"/>
                <a:gd name="T13" fmla="*/ 0 h 101"/>
                <a:gd name="T14" fmla="*/ 119 w 119"/>
                <a:gd name="T15" fmla="*/ 101 h 101"/>
              </a:gdLst>
              <a:ahLst/>
              <a:cxnLst>
                <a:cxn ang="T8">
                  <a:pos x="T0" y="T1"/>
                </a:cxn>
                <a:cxn ang="T9">
                  <a:pos x="T2" y="T3"/>
                </a:cxn>
                <a:cxn ang="T10">
                  <a:pos x="T4" y="T5"/>
                </a:cxn>
                <a:cxn ang="T11">
                  <a:pos x="T6" y="T7"/>
                </a:cxn>
              </a:cxnLst>
              <a:rect l="T12" t="T13" r="T14" b="T15"/>
              <a:pathLst>
                <a:path w="119" h="101">
                  <a:moveTo>
                    <a:pt x="0" y="91"/>
                  </a:moveTo>
                  <a:lnTo>
                    <a:pt x="119" y="101"/>
                  </a:lnTo>
                  <a:lnTo>
                    <a:pt x="56"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69" name="Group 495">
            <a:extLst>
              <a:ext uri="{FF2B5EF4-FFF2-40B4-BE49-F238E27FC236}">
                <a16:creationId xmlns:a16="http://schemas.microsoft.com/office/drawing/2014/main" id="{BE3E724A-1616-4B97-B40E-9E9BE6395C34}"/>
              </a:ext>
            </a:extLst>
          </p:cNvPr>
          <p:cNvGrpSpPr>
            <a:grpSpLocks/>
          </p:cNvGrpSpPr>
          <p:nvPr/>
        </p:nvGrpSpPr>
        <p:grpSpPr bwMode="auto">
          <a:xfrm>
            <a:off x="4730751" y="1195389"/>
            <a:ext cx="873125" cy="669925"/>
            <a:chOff x="2042" y="752"/>
            <a:chExt cx="550" cy="422"/>
          </a:xfrm>
        </p:grpSpPr>
        <p:sp>
          <p:nvSpPr>
            <p:cNvPr id="64594" name="Freeform 496">
              <a:extLst>
                <a:ext uri="{FF2B5EF4-FFF2-40B4-BE49-F238E27FC236}">
                  <a16:creationId xmlns:a16="http://schemas.microsoft.com/office/drawing/2014/main" id="{724DE1BB-335C-4D4E-A088-342E78047D5C}"/>
                </a:ext>
              </a:extLst>
            </p:cNvPr>
            <p:cNvSpPr>
              <a:spLocks/>
            </p:cNvSpPr>
            <p:nvPr/>
          </p:nvSpPr>
          <p:spPr bwMode="auto">
            <a:xfrm>
              <a:off x="2042" y="752"/>
              <a:ext cx="474" cy="369"/>
            </a:xfrm>
            <a:custGeom>
              <a:avLst/>
              <a:gdLst>
                <a:gd name="T0" fmla="*/ 460 w 474"/>
                <a:gd name="T1" fmla="*/ 369 h 369"/>
                <a:gd name="T2" fmla="*/ 474 w 474"/>
                <a:gd name="T3" fmla="*/ 350 h 369"/>
                <a:gd name="T4" fmla="*/ 14 w 474"/>
                <a:gd name="T5" fmla="*/ 0 h 369"/>
                <a:gd name="T6" fmla="*/ 0 w 474"/>
                <a:gd name="T7" fmla="*/ 19 h 369"/>
                <a:gd name="T8" fmla="*/ 460 w 474"/>
                <a:gd name="T9" fmla="*/ 369 h 369"/>
                <a:gd name="T10" fmla="*/ 0 60000 65536"/>
                <a:gd name="T11" fmla="*/ 0 60000 65536"/>
                <a:gd name="T12" fmla="*/ 0 60000 65536"/>
                <a:gd name="T13" fmla="*/ 0 60000 65536"/>
                <a:gd name="T14" fmla="*/ 0 60000 65536"/>
                <a:gd name="T15" fmla="*/ 0 w 474"/>
                <a:gd name="T16" fmla="*/ 0 h 369"/>
                <a:gd name="T17" fmla="*/ 474 w 474"/>
                <a:gd name="T18" fmla="*/ 369 h 369"/>
              </a:gdLst>
              <a:ahLst/>
              <a:cxnLst>
                <a:cxn ang="T10">
                  <a:pos x="T0" y="T1"/>
                </a:cxn>
                <a:cxn ang="T11">
                  <a:pos x="T2" y="T3"/>
                </a:cxn>
                <a:cxn ang="T12">
                  <a:pos x="T4" y="T5"/>
                </a:cxn>
                <a:cxn ang="T13">
                  <a:pos x="T6" y="T7"/>
                </a:cxn>
                <a:cxn ang="T14">
                  <a:pos x="T8" y="T9"/>
                </a:cxn>
              </a:cxnLst>
              <a:rect l="T15" t="T16" r="T17" b="T18"/>
              <a:pathLst>
                <a:path w="474" h="369">
                  <a:moveTo>
                    <a:pt x="460" y="369"/>
                  </a:moveTo>
                  <a:lnTo>
                    <a:pt x="474" y="350"/>
                  </a:lnTo>
                  <a:lnTo>
                    <a:pt x="14" y="0"/>
                  </a:lnTo>
                  <a:lnTo>
                    <a:pt x="0" y="19"/>
                  </a:lnTo>
                  <a:lnTo>
                    <a:pt x="460"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95" name="Freeform 497">
              <a:extLst>
                <a:ext uri="{FF2B5EF4-FFF2-40B4-BE49-F238E27FC236}">
                  <a16:creationId xmlns:a16="http://schemas.microsoft.com/office/drawing/2014/main" id="{A73F69E2-F385-4231-840E-B04CEF98B4AC}"/>
                </a:ext>
              </a:extLst>
            </p:cNvPr>
            <p:cNvSpPr>
              <a:spLocks/>
            </p:cNvSpPr>
            <p:nvPr/>
          </p:nvSpPr>
          <p:spPr bwMode="auto">
            <a:xfrm>
              <a:off x="2474" y="1067"/>
              <a:ext cx="118" cy="107"/>
            </a:xfrm>
            <a:custGeom>
              <a:avLst/>
              <a:gdLst>
                <a:gd name="T0" fmla="*/ 0 w 118"/>
                <a:gd name="T1" fmla="*/ 85 h 107"/>
                <a:gd name="T2" fmla="*/ 118 w 118"/>
                <a:gd name="T3" fmla="*/ 107 h 107"/>
                <a:gd name="T4" fmla="*/ 65 w 118"/>
                <a:gd name="T5" fmla="*/ 0 h 107"/>
                <a:gd name="T6" fmla="*/ 0 w 118"/>
                <a:gd name="T7" fmla="*/ 85 h 107"/>
                <a:gd name="T8" fmla="*/ 0 60000 65536"/>
                <a:gd name="T9" fmla="*/ 0 60000 65536"/>
                <a:gd name="T10" fmla="*/ 0 60000 65536"/>
                <a:gd name="T11" fmla="*/ 0 60000 65536"/>
                <a:gd name="T12" fmla="*/ 0 w 118"/>
                <a:gd name="T13" fmla="*/ 0 h 107"/>
                <a:gd name="T14" fmla="*/ 118 w 118"/>
                <a:gd name="T15" fmla="*/ 107 h 107"/>
              </a:gdLst>
              <a:ahLst/>
              <a:cxnLst>
                <a:cxn ang="T8">
                  <a:pos x="T0" y="T1"/>
                </a:cxn>
                <a:cxn ang="T9">
                  <a:pos x="T2" y="T3"/>
                </a:cxn>
                <a:cxn ang="T10">
                  <a:pos x="T4" y="T5"/>
                </a:cxn>
                <a:cxn ang="T11">
                  <a:pos x="T6" y="T7"/>
                </a:cxn>
              </a:cxnLst>
              <a:rect l="T12" t="T13" r="T14" b="T15"/>
              <a:pathLst>
                <a:path w="118" h="107">
                  <a:moveTo>
                    <a:pt x="0" y="85"/>
                  </a:moveTo>
                  <a:lnTo>
                    <a:pt x="118" y="107"/>
                  </a:lnTo>
                  <a:lnTo>
                    <a:pt x="65" y="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70" name="Group 498">
            <a:extLst>
              <a:ext uri="{FF2B5EF4-FFF2-40B4-BE49-F238E27FC236}">
                <a16:creationId xmlns:a16="http://schemas.microsoft.com/office/drawing/2014/main" id="{71EBA30E-05DB-4033-8D5E-47ED83C24982}"/>
              </a:ext>
            </a:extLst>
          </p:cNvPr>
          <p:cNvGrpSpPr>
            <a:grpSpLocks/>
          </p:cNvGrpSpPr>
          <p:nvPr/>
        </p:nvGrpSpPr>
        <p:grpSpPr bwMode="auto">
          <a:xfrm>
            <a:off x="4652964" y="1365250"/>
            <a:ext cx="708025" cy="496888"/>
            <a:chOff x="1993" y="859"/>
            <a:chExt cx="446" cy="313"/>
          </a:xfrm>
        </p:grpSpPr>
        <p:sp>
          <p:nvSpPr>
            <p:cNvPr id="64592" name="Freeform 499">
              <a:extLst>
                <a:ext uri="{FF2B5EF4-FFF2-40B4-BE49-F238E27FC236}">
                  <a16:creationId xmlns:a16="http://schemas.microsoft.com/office/drawing/2014/main" id="{3A054709-3D07-4A81-B57C-4D284F294F86}"/>
                </a:ext>
              </a:extLst>
            </p:cNvPr>
            <p:cNvSpPr>
              <a:spLocks/>
            </p:cNvSpPr>
            <p:nvPr/>
          </p:nvSpPr>
          <p:spPr bwMode="auto">
            <a:xfrm>
              <a:off x="2073" y="909"/>
              <a:ext cx="366" cy="263"/>
            </a:xfrm>
            <a:custGeom>
              <a:avLst/>
              <a:gdLst>
                <a:gd name="T0" fmla="*/ 353 w 366"/>
                <a:gd name="T1" fmla="*/ 263 h 263"/>
                <a:gd name="T2" fmla="*/ 366 w 366"/>
                <a:gd name="T3" fmla="*/ 244 h 263"/>
                <a:gd name="T4" fmla="*/ 13 w 366"/>
                <a:gd name="T5" fmla="*/ 0 h 263"/>
                <a:gd name="T6" fmla="*/ 0 w 366"/>
                <a:gd name="T7" fmla="*/ 19 h 263"/>
                <a:gd name="T8" fmla="*/ 353 w 366"/>
                <a:gd name="T9" fmla="*/ 263 h 263"/>
                <a:gd name="T10" fmla="*/ 0 60000 65536"/>
                <a:gd name="T11" fmla="*/ 0 60000 65536"/>
                <a:gd name="T12" fmla="*/ 0 60000 65536"/>
                <a:gd name="T13" fmla="*/ 0 60000 65536"/>
                <a:gd name="T14" fmla="*/ 0 60000 65536"/>
                <a:gd name="T15" fmla="*/ 0 w 366"/>
                <a:gd name="T16" fmla="*/ 0 h 263"/>
                <a:gd name="T17" fmla="*/ 366 w 366"/>
                <a:gd name="T18" fmla="*/ 263 h 263"/>
              </a:gdLst>
              <a:ahLst/>
              <a:cxnLst>
                <a:cxn ang="T10">
                  <a:pos x="T0" y="T1"/>
                </a:cxn>
                <a:cxn ang="T11">
                  <a:pos x="T2" y="T3"/>
                </a:cxn>
                <a:cxn ang="T12">
                  <a:pos x="T4" y="T5"/>
                </a:cxn>
                <a:cxn ang="T13">
                  <a:pos x="T6" y="T7"/>
                </a:cxn>
                <a:cxn ang="T14">
                  <a:pos x="T8" y="T9"/>
                </a:cxn>
              </a:cxnLst>
              <a:rect l="T15" t="T16" r="T17" b="T18"/>
              <a:pathLst>
                <a:path w="366" h="263">
                  <a:moveTo>
                    <a:pt x="353" y="263"/>
                  </a:moveTo>
                  <a:lnTo>
                    <a:pt x="366" y="244"/>
                  </a:lnTo>
                  <a:lnTo>
                    <a:pt x="13" y="0"/>
                  </a:lnTo>
                  <a:lnTo>
                    <a:pt x="0" y="19"/>
                  </a:lnTo>
                  <a:lnTo>
                    <a:pt x="35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93" name="Freeform 500">
              <a:extLst>
                <a:ext uri="{FF2B5EF4-FFF2-40B4-BE49-F238E27FC236}">
                  <a16:creationId xmlns:a16="http://schemas.microsoft.com/office/drawing/2014/main" id="{24693BF0-1BCD-4FA9-B3DE-934841879270}"/>
                </a:ext>
              </a:extLst>
            </p:cNvPr>
            <p:cNvSpPr>
              <a:spLocks/>
            </p:cNvSpPr>
            <p:nvPr/>
          </p:nvSpPr>
          <p:spPr bwMode="auto">
            <a:xfrm>
              <a:off x="1993" y="859"/>
              <a:ext cx="119" cy="105"/>
            </a:xfrm>
            <a:custGeom>
              <a:avLst/>
              <a:gdLst>
                <a:gd name="T0" fmla="*/ 119 w 119"/>
                <a:gd name="T1" fmla="*/ 17 h 105"/>
                <a:gd name="T2" fmla="*/ 0 w 119"/>
                <a:gd name="T3" fmla="*/ 0 h 105"/>
                <a:gd name="T4" fmla="*/ 58 w 119"/>
                <a:gd name="T5" fmla="*/ 105 h 105"/>
                <a:gd name="T6" fmla="*/ 119 w 119"/>
                <a:gd name="T7" fmla="*/ 17 h 105"/>
                <a:gd name="T8" fmla="*/ 0 60000 65536"/>
                <a:gd name="T9" fmla="*/ 0 60000 65536"/>
                <a:gd name="T10" fmla="*/ 0 60000 65536"/>
                <a:gd name="T11" fmla="*/ 0 60000 65536"/>
                <a:gd name="T12" fmla="*/ 0 w 119"/>
                <a:gd name="T13" fmla="*/ 0 h 105"/>
                <a:gd name="T14" fmla="*/ 119 w 119"/>
                <a:gd name="T15" fmla="*/ 105 h 105"/>
              </a:gdLst>
              <a:ahLst/>
              <a:cxnLst>
                <a:cxn ang="T8">
                  <a:pos x="T0" y="T1"/>
                </a:cxn>
                <a:cxn ang="T9">
                  <a:pos x="T2" y="T3"/>
                </a:cxn>
                <a:cxn ang="T10">
                  <a:pos x="T4" y="T5"/>
                </a:cxn>
                <a:cxn ang="T11">
                  <a:pos x="T6" y="T7"/>
                </a:cxn>
              </a:cxnLst>
              <a:rect l="T12" t="T13" r="T14" b="T15"/>
              <a:pathLst>
                <a:path w="119" h="105">
                  <a:moveTo>
                    <a:pt x="119" y="17"/>
                  </a:moveTo>
                  <a:lnTo>
                    <a:pt x="0" y="0"/>
                  </a:lnTo>
                  <a:lnTo>
                    <a:pt x="58" y="105"/>
                  </a:lnTo>
                  <a:lnTo>
                    <a:pt x="1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71" name="Group 501">
            <a:extLst>
              <a:ext uri="{FF2B5EF4-FFF2-40B4-BE49-F238E27FC236}">
                <a16:creationId xmlns:a16="http://schemas.microsoft.com/office/drawing/2014/main" id="{7D9BC1EF-6E7C-4D6D-845C-F445DDF84528}"/>
              </a:ext>
            </a:extLst>
          </p:cNvPr>
          <p:cNvGrpSpPr>
            <a:grpSpLocks/>
          </p:cNvGrpSpPr>
          <p:nvPr/>
        </p:nvGrpSpPr>
        <p:grpSpPr bwMode="auto">
          <a:xfrm>
            <a:off x="6715126" y="981075"/>
            <a:ext cx="1185863" cy="890588"/>
            <a:chOff x="3292" y="617"/>
            <a:chExt cx="747" cy="561"/>
          </a:xfrm>
        </p:grpSpPr>
        <p:sp>
          <p:nvSpPr>
            <p:cNvPr id="64590" name="Freeform 502">
              <a:extLst>
                <a:ext uri="{FF2B5EF4-FFF2-40B4-BE49-F238E27FC236}">
                  <a16:creationId xmlns:a16="http://schemas.microsoft.com/office/drawing/2014/main" id="{E49F77C6-5933-413D-AF01-BA252C1482F6}"/>
                </a:ext>
              </a:extLst>
            </p:cNvPr>
            <p:cNvSpPr>
              <a:spLocks/>
            </p:cNvSpPr>
            <p:nvPr/>
          </p:nvSpPr>
          <p:spPr bwMode="auto">
            <a:xfrm>
              <a:off x="3292" y="670"/>
              <a:ext cx="670" cy="508"/>
            </a:xfrm>
            <a:custGeom>
              <a:avLst/>
              <a:gdLst>
                <a:gd name="T0" fmla="*/ 0 w 670"/>
                <a:gd name="T1" fmla="*/ 489 h 508"/>
                <a:gd name="T2" fmla="*/ 14 w 670"/>
                <a:gd name="T3" fmla="*/ 508 h 508"/>
                <a:gd name="T4" fmla="*/ 670 w 670"/>
                <a:gd name="T5" fmla="*/ 19 h 508"/>
                <a:gd name="T6" fmla="*/ 656 w 670"/>
                <a:gd name="T7" fmla="*/ 0 h 508"/>
                <a:gd name="T8" fmla="*/ 0 w 670"/>
                <a:gd name="T9" fmla="*/ 489 h 508"/>
                <a:gd name="T10" fmla="*/ 0 60000 65536"/>
                <a:gd name="T11" fmla="*/ 0 60000 65536"/>
                <a:gd name="T12" fmla="*/ 0 60000 65536"/>
                <a:gd name="T13" fmla="*/ 0 60000 65536"/>
                <a:gd name="T14" fmla="*/ 0 60000 65536"/>
                <a:gd name="T15" fmla="*/ 0 w 670"/>
                <a:gd name="T16" fmla="*/ 0 h 508"/>
                <a:gd name="T17" fmla="*/ 670 w 670"/>
                <a:gd name="T18" fmla="*/ 508 h 508"/>
              </a:gdLst>
              <a:ahLst/>
              <a:cxnLst>
                <a:cxn ang="T10">
                  <a:pos x="T0" y="T1"/>
                </a:cxn>
                <a:cxn ang="T11">
                  <a:pos x="T2" y="T3"/>
                </a:cxn>
                <a:cxn ang="T12">
                  <a:pos x="T4" y="T5"/>
                </a:cxn>
                <a:cxn ang="T13">
                  <a:pos x="T6" y="T7"/>
                </a:cxn>
                <a:cxn ang="T14">
                  <a:pos x="T8" y="T9"/>
                </a:cxn>
              </a:cxnLst>
              <a:rect l="T15" t="T16" r="T17" b="T18"/>
              <a:pathLst>
                <a:path w="670" h="508">
                  <a:moveTo>
                    <a:pt x="0" y="489"/>
                  </a:moveTo>
                  <a:lnTo>
                    <a:pt x="14" y="508"/>
                  </a:lnTo>
                  <a:lnTo>
                    <a:pt x="670" y="19"/>
                  </a:lnTo>
                  <a:lnTo>
                    <a:pt x="656" y="0"/>
                  </a:lnTo>
                  <a:lnTo>
                    <a:pt x="0" y="4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91" name="Freeform 503">
              <a:extLst>
                <a:ext uri="{FF2B5EF4-FFF2-40B4-BE49-F238E27FC236}">
                  <a16:creationId xmlns:a16="http://schemas.microsoft.com/office/drawing/2014/main" id="{315E15C7-64B0-4BD6-8078-038624D3930C}"/>
                </a:ext>
              </a:extLst>
            </p:cNvPr>
            <p:cNvSpPr>
              <a:spLocks/>
            </p:cNvSpPr>
            <p:nvPr/>
          </p:nvSpPr>
          <p:spPr bwMode="auto">
            <a:xfrm>
              <a:off x="3922" y="617"/>
              <a:ext cx="117" cy="107"/>
            </a:xfrm>
            <a:custGeom>
              <a:avLst/>
              <a:gdLst>
                <a:gd name="T0" fmla="*/ 63 w 117"/>
                <a:gd name="T1" fmla="*/ 107 h 107"/>
                <a:gd name="T2" fmla="*/ 117 w 117"/>
                <a:gd name="T3" fmla="*/ 0 h 107"/>
                <a:gd name="T4" fmla="*/ 0 w 117"/>
                <a:gd name="T5" fmla="*/ 21 h 107"/>
                <a:gd name="T6" fmla="*/ 63 w 117"/>
                <a:gd name="T7" fmla="*/ 107 h 107"/>
                <a:gd name="T8" fmla="*/ 0 60000 65536"/>
                <a:gd name="T9" fmla="*/ 0 60000 65536"/>
                <a:gd name="T10" fmla="*/ 0 60000 65536"/>
                <a:gd name="T11" fmla="*/ 0 60000 65536"/>
                <a:gd name="T12" fmla="*/ 0 w 117"/>
                <a:gd name="T13" fmla="*/ 0 h 107"/>
                <a:gd name="T14" fmla="*/ 117 w 117"/>
                <a:gd name="T15" fmla="*/ 107 h 107"/>
              </a:gdLst>
              <a:ahLst/>
              <a:cxnLst>
                <a:cxn ang="T8">
                  <a:pos x="T0" y="T1"/>
                </a:cxn>
                <a:cxn ang="T9">
                  <a:pos x="T2" y="T3"/>
                </a:cxn>
                <a:cxn ang="T10">
                  <a:pos x="T4" y="T5"/>
                </a:cxn>
                <a:cxn ang="T11">
                  <a:pos x="T6" y="T7"/>
                </a:cxn>
              </a:cxnLst>
              <a:rect l="T12" t="T13" r="T14" b="T15"/>
              <a:pathLst>
                <a:path w="117" h="107">
                  <a:moveTo>
                    <a:pt x="63" y="107"/>
                  </a:moveTo>
                  <a:lnTo>
                    <a:pt x="117" y="0"/>
                  </a:lnTo>
                  <a:lnTo>
                    <a:pt x="0" y="21"/>
                  </a:lnTo>
                  <a:lnTo>
                    <a:pt x="63"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72" name="Group 504">
            <a:extLst>
              <a:ext uri="{FF2B5EF4-FFF2-40B4-BE49-F238E27FC236}">
                <a16:creationId xmlns:a16="http://schemas.microsoft.com/office/drawing/2014/main" id="{44DAEB4B-6055-4D40-9E9F-A86B13F0BC52}"/>
              </a:ext>
            </a:extLst>
          </p:cNvPr>
          <p:cNvGrpSpPr>
            <a:grpSpLocks/>
          </p:cNvGrpSpPr>
          <p:nvPr/>
        </p:nvGrpSpPr>
        <p:grpSpPr bwMode="auto">
          <a:xfrm>
            <a:off x="6985001" y="1198563"/>
            <a:ext cx="904875" cy="660400"/>
            <a:chOff x="3477" y="754"/>
            <a:chExt cx="555" cy="416"/>
          </a:xfrm>
        </p:grpSpPr>
        <p:sp>
          <p:nvSpPr>
            <p:cNvPr id="64588" name="Freeform 505">
              <a:extLst>
                <a:ext uri="{FF2B5EF4-FFF2-40B4-BE49-F238E27FC236}">
                  <a16:creationId xmlns:a16="http://schemas.microsoft.com/office/drawing/2014/main" id="{7E27D4A7-6618-4854-8E82-926B93F2257B}"/>
                </a:ext>
              </a:extLst>
            </p:cNvPr>
            <p:cNvSpPr>
              <a:spLocks/>
            </p:cNvSpPr>
            <p:nvPr/>
          </p:nvSpPr>
          <p:spPr bwMode="auto">
            <a:xfrm>
              <a:off x="3554" y="754"/>
              <a:ext cx="478" cy="364"/>
            </a:xfrm>
            <a:custGeom>
              <a:avLst/>
              <a:gdLst>
                <a:gd name="T0" fmla="*/ 0 w 478"/>
                <a:gd name="T1" fmla="*/ 345 h 364"/>
                <a:gd name="T2" fmla="*/ 14 w 478"/>
                <a:gd name="T3" fmla="*/ 364 h 364"/>
                <a:gd name="T4" fmla="*/ 478 w 478"/>
                <a:gd name="T5" fmla="*/ 19 h 364"/>
                <a:gd name="T6" fmla="*/ 464 w 478"/>
                <a:gd name="T7" fmla="*/ 0 h 364"/>
                <a:gd name="T8" fmla="*/ 0 w 478"/>
                <a:gd name="T9" fmla="*/ 345 h 364"/>
                <a:gd name="T10" fmla="*/ 0 60000 65536"/>
                <a:gd name="T11" fmla="*/ 0 60000 65536"/>
                <a:gd name="T12" fmla="*/ 0 60000 65536"/>
                <a:gd name="T13" fmla="*/ 0 60000 65536"/>
                <a:gd name="T14" fmla="*/ 0 60000 65536"/>
                <a:gd name="T15" fmla="*/ 0 w 478"/>
                <a:gd name="T16" fmla="*/ 0 h 364"/>
                <a:gd name="T17" fmla="*/ 478 w 478"/>
                <a:gd name="T18" fmla="*/ 364 h 364"/>
              </a:gdLst>
              <a:ahLst/>
              <a:cxnLst>
                <a:cxn ang="T10">
                  <a:pos x="T0" y="T1"/>
                </a:cxn>
                <a:cxn ang="T11">
                  <a:pos x="T2" y="T3"/>
                </a:cxn>
                <a:cxn ang="T12">
                  <a:pos x="T4" y="T5"/>
                </a:cxn>
                <a:cxn ang="T13">
                  <a:pos x="T6" y="T7"/>
                </a:cxn>
                <a:cxn ang="T14">
                  <a:pos x="T8" y="T9"/>
                </a:cxn>
              </a:cxnLst>
              <a:rect l="T15" t="T16" r="T17" b="T18"/>
              <a:pathLst>
                <a:path w="478" h="364">
                  <a:moveTo>
                    <a:pt x="0" y="345"/>
                  </a:moveTo>
                  <a:lnTo>
                    <a:pt x="14" y="364"/>
                  </a:lnTo>
                  <a:lnTo>
                    <a:pt x="478" y="19"/>
                  </a:lnTo>
                  <a:lnTo>
                    <a:pt x="464" y="0"/>
                  </a:lnTo>
                  <a:lnTo>
                    <a:pt x="0"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89" name="Freeform 506">
              <a:extLst>
                <a:ext uri="{FF2B5EF4-FFF2-40B4-BE49-F238E27FC236}">
                  <a16:creationId xmlns:a16="http://schemas.microsoft.com/office/drawing/2014/main" id="{E59D4885-08BD-428F-83D4-FD08ADAF4342}"/>
                </a:ext>
              </a:extLst>
            </p:cNvPr>
            <p:cNvSpPr>
              <a:spLocks/>
            </p:cNvSpPr>
            <p:nvPr/>
          </p:nvSpPr>
          <p:spPr bwMode="auto">
            <a:xfrm>
              <a:off x="3477" y="1063"/>
              <a:ext cx="117" cy="107"/>
            </a:xfrm>
            <a:custGeom>
              <a:avLst/>
              <a:gdLst>
                <a:gd name="T0" fmla="*/ 54 w 117"/>
                <a:gd name="T1" fmla="*/ 0 h 107"/>
                <a:gd name="T2" fmla="*/ 0 w 117"/>
                <a:gd name="T3" fmla="*/ 107 h 107"/>
                <a:gd name="T4" fmla="*/ 117 w 117"/>
                <a:gd name="T5" fmla="*/ 86 h 107"/>
                <a:gd name="T6" fmla="*/ 54 w 117"/>
                <a:gd name="T7" fmla="*/ 0 h 107"/>
                <a:gd name="T8" fmla="*/ 0 60000 65536"/>
                <a:gd name="T9" fmla="*/ 0 60000 65536"/>
                <a:gd name="T10" fmla="*/ 0 60000 65536"/>
                <a:gd name="T11" fmla="*/ 0 60000 65536"/>
                <a:gd name="T12" fmla="*/ 0 w 117"/>
                <a:gd name="T13" fmla="*/ 0 h 107"/>
                <a:gd name="T14" fmla="*/ 117 w 117"/>
                <a:gd name="T15" fmla="*/ 107 h 107"/>
              </a:gdLst>
              <a:ahLst/>
              <a:cxnLst>
                <a:cxn ang="T8">
                  <a:pos x="T0" y="T1"/>
                </a:cxn>
                <a:cxn ang="T9">
                  <a:pos x="T2" y="T3"/>
                </a:cxn>
                <a:cxn ang="T10">
                  <a:pos x="T4" y="T5"/>
                </a:cxn>
                <a:cxn ang="T11">
                  <a:pos x="T6" y="T7"/>
                </a:cxn>
              </a:cxnLst>
              <a:rect l="T12" t="T13" r="T14" b="T15"/>
              <a:pathLst>
                <a:path w="117" h="107">
                  <a:moveTo>
                    <a:pt x="54" y="0"/>
                  </a:moveTo>
                  <a:lnTo>
                    <a:pt x="0" y="107"/>
                  </a:lnTo>
                  <a:lnTo>
                    <a:pt x="117" y="8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73" name="Group 507">
            <a:extLst>
              <a:ext uri="{FF2B5EF4-FFF2-40B4-BE49-F238E27FC236}">
                <a16:creationId xmlns:a16="http://schemas.microsoft.com/office/drawing/2014/main" id="{3F06BAC6-61D2-4AFC-BC51-89813DA2A375}"/>
              </a:ext>
            </a:extLst>
          </p:cNvPr>
          <p:cNvGrpSpPr>
            <a:grpSpLocks/>
          </p:cNvGrpSpPr>
          <p:nvPr/>
        </p:nvGrpSpPr>
        <p:grpSpPr bwMode="auto">
          <a:xfrm>
            <a:off x="3303589" y="1892301"/>
            <a:ext cx="1990725" cy="169863"/>
            <a:chOff x="1143" y="1191"/>
            <a:chExt cx="1254" cy="107"/>
          </a:xfrm>
        </p:grpSpPr>
        <p:sp>
          <p:nvSpPr>
            <p:cNvPr id="64586" name="Freeform 508">
              <a:extLst>
                <a:ext uri="{FF2B5EF4-FFF2-40B4-BE49-F238E27FC236}">
                  <a16:creationId xmlns:a16="http://schemas.microsoft.com/office/drawing/2014/main" id="{B1A4F146-BDBC-46E6-ABEA-5156AE521B3D}"/>
                </a:ext>
              </a:extLst>
            </p:cNvPr>
            <p:cNvSpPr>
              <a:spLocks/>
            </p:cNvSpPr>
            <p:nvPr/>
          </p:nvSpPr>
          <p:spPr bwMode="auto">
            <a:xfrm>
              <a:off x="1248" y="1228"/>
              <a:ext cx="1149" cy="29"/>
            </a:xfrm>
            <a:custGeom>
              <a:avLst/>
              <a:gdLst>
                <a:gd name="T0" fmla="*/ 1149 w 1149"/>
                <a:gd name="T1" fmla="*/ 24 h 29"/>
                <a:gd name="T2" fmla="*/ 1149 w 1149"/>
                <a:gd name="T3" fmla="*/ 0 h 29"/>
                <a:gd name="T4" fmla="*/ 0 w 1149"/>
                <a:gd name="T5" fmla="*/ 5 h 29"/>
                <a:gd name="T6" fmla="*/ 0 w 1149"/>
                <a:gd name="T7" fmla="*/ 29 h 29"/>
                <a:gd name="T8" fmla="*/ 1149 w 1149"/>
                <a:gd name="T9" fmla="*/ 24 h 29"/>
                <a:gd name="T10" fmla="*/ 0 60000 65536"/>
                <a:gd name="T11" fmla="*/ 0 60000 65536"/>
                <a:gd name="T12" fmla="*/ 0 60000 65536"/>
                <a:gd name="T13" fmla="*/ 0 60000 65536"/>
                <a:gd name="T14" fmla="*/ 0 60000 65536"/>
                <a:gd name="T15" fmla="*/ 0 w 1149"/>
                <a:gd name="T16" fmla="*/ 0 h 29"/>
                <a:gd name="T17" fmla="*/ 1149 w 1149"/>
                <a:gd name="T18" fmla="*/ 29 h 29"/>
              </a:gdLst>
              <a:ahLst/>
              <a:cxnLst>
                <a:cxn ang="T10">
                  <a:pos x="T0" y="T1"/>
                </a:cxn>
                <a:cxn ang="T11">
                  <a:pos x="T2" y="T3"/>
                </a:cxn>
                <a:cxn ang="T12">
                  <a:pos x="T4" y="T5"/>
                </a:cxn>
                <a:cxn ang="T13">
                  <a:pos x="T6" y="T7"/>
                </a:cxn>
                <a:cxn ang="T14">
                  <a:pos x="T8" y="T9"/>
                </a:cxn>
              </a:cxnLst>
              <a:rect l="T15" t="T16" r="T17" b="T18"/>
              <a:pathLst>
                <a:path w="1149" h="29">
                  <a:moveTo>
                    <a:pt x="1149" y="24"/>
                  </a:moveTo>
                  <a:lnTo>
                    <a:pt x="1149" y="0"/>
                  </a:lnTo>
                  <a:lnTo>
                    <a:pt x="0" y="5"/>
                  </a:lnTo>
                  <a:lnTo>
                    <a:pt x="0" y="29"/>
                  </a:lnTo>
                  <a:lnTo>
                    <a:pt x="114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87" name="Freeform 509">
              <a:extLst>
                <a:ext uri="{FF2B5EF4-FFF2-40B4-BE49-F238E27FC236}">
                  <a16:creationId xmlns:a16="http://schemas.microsoft.com/office/drawing/2014/main" id="{80CC2E3E-7B93-4B33-8CD0-9B22E3BB3B48}"/>
                </a:ext>
              </a:extLst>
            </p:cNvPr>
            <p:cNvSpPr>
              <a:spLocks/>
            </p:cNvSpPr>
            <p:nvPr/>
          </p:nvSpPr>
          <p:spPr bwMode="auto">
            <a:xfrm>
              <a:off x="1143" y="1191"/>
              <a:ext cx="107" cy="107"/>
            </a:xfrm>
            <a:custGeom>
              <a:avLst/>
              <a:gdLst>
                <a:gd name="T0" fmla="*/ 107 w 107"/>
                <a:gd name="T1" fmla="*/ 0 h 107"/>
                <a:gd name="T2" fmla="*/ 0 w 107"/>
                <a:gd name="T3" fmla="*/ 54 h 107"/>
                <a:gd name="T4" fmla="*/ 107 w 107"/>
                <a:gd name="T5" fmla="*/ 107 h 107"/>
                <a:gd name="T6" fmla="*/ 107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0"/>
                  </a:moveTo>
                  <a:lnTo>
                    <a:pt x="0" y="54"/>
                  </a:lnTo>
                  <a:lnTo>
                    <a:pt x="107" y="107"/>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4574" name="Group 510">
            <a:extLst>
              <a:ext uri="{FF2B5EF4-FFF2-40B4-BE49-F238E27FC236}">
                <a16:creationId xmlns:a16="http://schemas.microsoft.com/office/drawing/2014/main" id="{C66E141D-42F1-4A50-BE5A-116C38666F14}"/>
              </a:ext>
            </a:extLst>
          </p:cNvPr>
          <p:cNvGrpSpPr>
            <a:grpSpLocks/>
          </p:cNvGrpSpPr>
          <p:nvPr/>
        </p:nvGrpSpPr>
        <p:grpSpPr bwMode="auto">
          <a:xfrm>
            <a:off x="2005013" y="115889"/>
            <a:ext cx="8153400" cy="1755775"/>
            <a:chOff x="325" y="72"/>
            <a:chExt cx="5136" cy="1106"/>
          </a:xfrm>
        </p:grpSpPr>
        <p:sp>
          <p:nvSpPr>
            <p:cNvPr id="64584" name="Freeform 511">
              <a:extLst>
                <a:ext uri="{FF2B5EF4-FFF2-40B4-BE49-F238E27FC236}">
                  <a16:creationId xmlns:a16="http://schemas.microsoft.com/office/drawing/2014/main" id="{19C9D61A-57D2-49BA-9BC1-7860281F772C}"/>
                </a:ext>
              </a:extLst>
            </p:cNvPr>
            <p:cNvSpPr>
              <a:spLocks/>
            </p:cNvSpPr>
            <p:nvPr/>
          </p:nvSpPr>
          <p:spPr bwMode="auto">
            <a:xfrm>
              <a:off x="325" y="72"/>
              <a:ext cx="188" cy="1106"/>
            </a:xfrm>
            <a:custGeom>
              <a:avLst/>
              <a:gdLst>
                <a:gd name="T0" fmla="*/ 188 w 188"/>
                <a:gd name="T1" fmla="*/ 0 h 1106"/>
                <a:gd name="T2" fmla="*/ 167 w 188"/>
                <a:gd name="T3" fmla="*/ 2 h 1106"/>
                <a:gd name="T4" fmla="*/ 135 w 188"/>
                <a:gd name="T5" fmla="*/ 16 h 1106"/>
                <a:gd name="T6" fmla="*/ 119 w 188"/>
                <a:gd name="T7" fmla="*/ 28 h 1106"/>
                <a:gd name="T8" fmla="*/ 100 w 188"/>
                <a:gd name="T9" fmla="*/ 57 h 1106"/>
                <a:gd name="T10" fmla="*/ 93 w 188"/>
                <a:gd name="T11" fmla="*/ 79 h 1106"/>
                <a:gd name="T12" fmla="*/ 91 w 188"/>
                <a:gd name="T13" fmla="*/ 462 h 1106"/>
                <a:gd name="T14" fmla="*/ 84 w 188"/>
                <a:gd name="T15" fmla="*/ 497 h 1106"/>
                <a:gd name="T16" fmla="*/ 85 w 188"/>
                <a:gd name="T17" fmla="*/ 493 h 1106"/>
                <a:gd name="T18" fmla="*/ 66 w 188"/>
                <a:gd name="T19" fmla="*/ 522 h 1106"/>
                <a:gd name="T20" fmla="*/ 57 w 188"/>
                <a:gd name="T21" fmla="*/ 537 h 1106"/>
                <a:gd name="T22" fmla="*/ 39 w 188"/>
                <a:gd name="T23" fmla="*/ 540 h 1106"/>
                <a:gd name="T24" fmla="*/ 24 w 188"/>
                <a:gd name="T25" fmla="*/ 551 h 1106"/>
                <a:gd name="T26" fmla="*/ 6 w 188"/>
                <a:gd name="T27" fmla="*/ 547 h 1106"/>
                <a:gd name="T28" fmla="*/ 4 w 188"/>
                <a:gd name="T29" fmla="*/ 548 h 1106"/>
                <a:gd name="T30" fmla="*/ 0 w 188"/>
                <a:gd name="T31" fmla="*/ 553 h 1106"/>
                <a:gd name="T32" fmla="*/ 4 w 188"/>
                <a:gd name="T33" fmla="*/ 558 h 1106"/>
                <a:gd name="T34" fmla="*/ 24 w 188"/>
                <a:gd name="T35" fmla="*/ 561 h 1106"/>
                <a:gd name="T36" fmla="*/ 22 w 188"/>
                <a:gd name="T37" fmla="*/ 560 h 1106"/>
                <a:gd name="T38" fmla="*/ 54 w 188"/>
                <a:gd name="T39" fmla="*/ 574 h 1106"/>
                <a:gd name="T40" fmla="*/ 52 w 188"/>
                <a:gd name="T41" fmla="*/ 573 h 1106"/>
                <a:gd name="T42" fmla="*/ 77 w 188"/>
                <a:gd name="T43" fmla="*/ 598 h 1106"/>
                <a:gd name="T44" fmla="*/ 90 w 188"/>
                <a:gd name="T45" fmla="*/ 609 h 1106"/>
                <a:gd name="T46" fmla="*/ 89 w 188"/>
                <a:gd name="T47" fmla="*/ 626 h 1106"/>
                <a:gd name="T48" fmla="*/ 91 w 188"/>
                <a:gd name="T49" fmla="*/ 1009 h 1106"/>
                <a:gd name="T50" fmla="*/ 98 w 188"/>
                <a:gd name="T51" fmla="*/ 1044 h 1106"/>
                <a:gd name="T52" fmla="*/ 108 w 188"/>
                <a:gd name="T53" fmla="*/ 1064 h 1106"/>
                <a:gd name="T54" fmla="*/ 133 w 188"/>
                <a:gd name="T55" fmla="*/ 1089 h 1106"/>
                <a:gd name="T56" fmla="*/ 150 w 188"/>
                <a:gd name="T57" fmla="*/ 1098 h 1106"/>
                <a:gd name="T58" fmla="*/ 170 w 188"/>
                <a:gd name="T59" fmla="*/ 1104 h 1106"/>
                <a:gd name="T60" fmla="*/ 188 w 188"/>
                <a:gd name="T61" fmla="*/ 1094 h 1106"/>
                <a:gd name="T62" fmla="*/ 170 w 188"/>
                <a:gd name="T63" fmla="*/ 1098 h 1106"/>
                <a:gd name="T64" fmla="*/ 155 w 188"/>
                <a:gd name="T65" fmla="*/ 1087 h 1106"/>
                <a:gd name="T66" fmla="*/ 137 w 188"/>
                <a:gd name="T67" fmla="*/ 1084 h 1106"/>
                <a:gd name="T68" fmla="*/ 128 w 188"/>
                <a:gd name="T69" fmla="*/ 1069 h 1106"/>
                <a:gd name="T70" fmla="*/ 109 w 188"/>
                <a:gd name="T71" fmla="*/ 1040 h 1106"/>
                <a:gd name="T72" fmla="*/ 110 w 188"/>
                <a:gd name="T73" fmla="*/ 1044 h 1106"/>
                <a:gd name="T74" fmla="*/ 103 w 188"/>
                <a:gd name="T75" fmla="*/ 1009 h 1106"/>
                <a:gd name="T76" fmla="*/ 101 w 188"/>
                <a:gd name="T77" fmla="*/ 626 h 1106"/>
                <a:gd name="T78" fmla="*/ 94 w 188"/>
                <a:gd name="T79" fmla="*/ 604 h 1106"/>
                <a:gd name="T80" fmla="*/ 75 w 188"/>
                <a:gd name="T81" fmla="*/ 575 h 1106"/>
                <a:gd name="T82" fmla="*/ 59 w 188"/>
                <a:gd name="T83" fmla="*/ 563 h 1106"/>
                <a:gd name="T84" fmla="*/ 27 w 188"/>
                <a:gd name="T85" fmla="*/ 549 h 1106"/>
                <a:gd name="T86" fmla="*/ 6 w 188"/>
                <a:gd name="T87" fmla="*/ 547 h 1106"/>
                <a:gd name="T88" fmla="*/ 8 w 188"/>
                <a:gd name="T89" fmla="*/ 558 h 1106"/>
                <a:gd name="T90" fmla="*/ 12 w 188"/>
                <a:gd name="T91" fmla="*/ 553 h 1106"/>
                <a:gd name="T92" fmla="*/ 8 w 188"/>
                <a:gd name="T93" fmla="*/ 548 h 1106"/>
                <a:gd name="T94" fmla="*/ 6 w 188"/>
                <a:gd name="T95" fmla="*/ 559 h 1106"/>
                <a:gd name="T96" fmla="*/ 27 w 188"/>
                <a:gd name="T97" fmla="*/ 557 h 1106"/>
                <a:gd name="T98" fmla="*/ 59 w 188"/>
                <a:gd name="T99" fmla="*/ 543 h 1106"/>
                <a:gd name="T100" fmla="*/ 75 w 188"/>
                <a:gd name="T101" fmla="*/ 531 h 1106"/>
                <a:gd name="T102" fmla="*/ 94 w 188"/>
                <a:gd name="T103" fmla="*/ 502 h 1106"/>
                <a:gd name="T104" fmla="*/ 96 w 188"/>
                <a:gd name="T105" fmla="*/ 497 h 1106"/>
                <a:gd name="T106" fmla="*/ 103 w 188"/>
                <a:gd name="T107" fmla="*/ 462 h 1106"/>
                <a:gd name="T108" fmla="*/ 105 w 188"/>
                <a:gd name="T109" fmla="*/ 79 h 1106"/>
                <a:gd name="T110" fmla="*/ 104 w 188"/>
                <a:gd name="T111" fmla="*/ 62 h 1106"/>
                <a:gd name="T112" fmla="*/ 117 w 188"/>
                <a:gd name="T113" fmla="*/ 51 h 1106"/>
                <a:gd name="T114" fmla="*/ 142 w 188"/>
                <a:gd name="T115" fmla="*/ 26 h 1106"/>
                <a:gd name="T116" fmla="*/ 140 w 188"/>
                <a:gd name="T117" fmla="*/ 27 h 1106"/>
                <a:gd name="T118" fmla="*/ 172 w 188"/>
                <a:gd name="T119" fmla="*/ 13 h 1106"/>
                <a:gd name="T120" fmla="*/ 170 w 188"/>
                <a:gd name="T121" fmla="*/ 14 h 1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106"/>
                <a:gd name="T185" fmla="*/ 188 w 188"/>
                <a:gd name="T186" fmla="*/ 1106 h 1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106">
                  <a:moveTo>
                    <a:pt x="188" y="12"/>
                  </a:moveTo>
                  <a:lnTo>
                    <a:pt x="188" y="0"/>
                  </a:lnTo>
                  <a:lnTo>
                    <a:pt x="170" y="2"/>
                  </a:lnTo>
                  <a:lnTo>
                    <a:pt x="167" y="2"/>
                  </a:lnTo>
                  <a:lnTo>
                    <a:pt x="150" y="8"/>
                  </a:lnTo>
                  <a:lnTo>
                    <a:pt x="135" y="16"/>
                  </a:lnTo>
                  <a:lnTo>
                    <a:pt x="133" y="17"/>
                  </a:lnTo>
                  <a:lnTo>
                    <a:pt x="119" y="28"/>
                  </a:lnTo>
                  <a:lnTo>
                    <a:pt x="108" y="42"/>
                  </a:lnTo>
                  <a:lnTo>
                    <a:pt x="100" y="57"/>
                  </a:lnTo>
                  <a:lnTo>
                    <a:pt x="98" y="62"/>
                  </a:lnTo>
                  <a:lnTo>
                    <a:pt x="93" y="79"/>
                  </a:lnTo>
                  <a:lnTo>
                    <a:pt x="91" y="97"/>
                  </a:lnTo>
                  <a:lnTo>
                    <a:pt x="91" y="462"/>
                  </a:lnTo>
                  <a:lnTo>
                    <a:pt x="89" y="480"/>
                  </a:lnTo>
                  <a:lnTo>
                    <a:pt x="84" y="497"/>
                  </a:lnTo>
                  <a:lnTo>
                    <a:pt x="90" y="497"/>
                  </a:lnTo>
                  <a:lnTo>
                    <a:pt x="85" y="493"/>
                  </a:lnTo>
                  <a:lnTo>
                    <a:pt x="77" y="508"/>
                  </a:lnTo>
                  <a:lnTo>
                    <a:pt x="66" y="522"/>
                  </a:lnTo>
                  <a:lnTo>
                    <a:pt x="52" y="533"/>
                  </a:lnTo>
                  <a:lnTo>
                    <a:pt x="57" y="537"/>
                  </a:lnTo>
                  <a:lnTo>
                    <a:pt x="54" y="532"/>
                  </a:lnTo>
                  <a:lnTo>
                    <a:pt x="39" y="540"/>
                  </a:lnTo>
                  <a:lnTo>
                    <a:pt x="22" y="546"/>
                  </a:lnTo>
                  <a:lnTo>
                    <a:pt x="24" y="551"/>
                  </a:lnTo>
                  <a:lnTo>
                    <a:pt x="24" y="545"/>
                  </a:lnTo>
                  <a:lnTo>
                    <a:pt x="6" y="547"/>
                  </a:lnTo>
                  <a:lnTo>
                    <a:pt x="4" y="548"/>
                  </a:lnTo>
                  <a:lnTo>
                    <a:pt x="2" y="549"/>
                  </a:lnTo>
                  <a:lnTo>
                    <a:pt x="0" y="553"/>
                  </a:lnTo>
                  <a:lnTo>
                    <a:pt x="2" y="557"/>
                  </a:lnTo>
                  <a:lnTo>
                    <a:pt x="4" y="558"/>
                  </a:lnTo>
                  <a:lnTo>
                    <a:pt x="6" y="559"/>
                  </a:lnTo>
                  <a:lnTo>
                    <a:pt x="24" y="561"/>
                  </a:lnTo>
                  <a:lnTo>
                    <a:pt x="24" y="555"/>
                  </a:lnTo>
                  <a:lnTo>
                    <a:pt x="22" y="560"/>
                  </a:lnTo>
                  <a:lnTo>
                    <a:pt x="39" y="566"/>
                  </a:lnTo>
                  <a:lnTo>
                    <a:pt x="54" y="574"/>
                  </a:lnTo>
                  <a:lnTo>
                    <a:pt x="57" y="569"/>
                  </a:lnTo>
                  <a:lnTo>
                    <a:pt x="52" y="573"/>
                  </a:lnTo>
                  <a:lnTo>
                    <a:pt x="66" y="584"/>
                  </a:lnTo>
                  <a:lnTo>
                    <a:pt x="77" y="598"/>
                  </a:lnTo>
                  <a:lnTo>
                    <a:pt x="85" y="613"/>
                  </a:lnTo>
                  <a:lnTo>
                    <a:pt x="90" y="609"/>
                  </a:lnTo>
                  <a:lnTo>
                    <a:pt x="84" y="609"/>
                  </a:lnTo>
                  <a:lnTo>
                    <a:pt x="89" y="626"/>
                  </a:lnTo>
                  <a:lnTo>
                    <a:pt x="91" y="644"/>
                  </a:lnTo>
                  <a:lnTo>
                    <a:pt x="91" y="1009"/>
                  </a:lnTo>
                  <a:lnTo>
                    <a:pt x="93" y="1027"/>
                  </a:lnTo>
                  <a:lnTo>
                    <a:pt x="98" y="1044"/>
                  </a:lnTo>
                  <a:lnTo>
                    <a:pt x="100" y="1049"/>
                  </a:lnTo>
                  <a:lnTo>
                    <a:pt x="108" y="1064"/>
                  </a:lnTo>
                  <a:lnTo>
                    <a:pt x="119" y="1078"/>
                  </a:lnTo>
                  <a:lnTo>
                    <a:pt x="133" y="1089"/>
                  </a:lnTo>
                  <a:lnTo>
                    <a:pt x="135" y="1090"/>
                  </a:lnTo>
                  <a:lnTo>
                    <a:pt x="150" y="1098"/>
                  </a:lnTo>
                  <a:lnTo>
                    <a:pt x="167" y="1104"/>
                  </a:lnTo>
                  <a:lnTo>
                    <a:pt x="170" y="1104"/>
                  </a:lnTo>
                  <a:lnTo>
                    <a:pt x="188" y="1106"/>
                  </a:lnTo>
                  <a:lnTo>
                    <a:pt x="188" y="1094"/>
                  </a:lnTo>
                  <a:lnTo>
                    <a:pt x="170" y="1092"/>
                  </a:lnTo>
                  <a:lnTo>
                    <a:pt x="170" y="1098"/>
                  </a:lnTo>
                  <a:lnTo>
                    <a:pt x="172" y="1093"/>
                  </a:lnTo>
                  <a:lnTo>
                    <a:pt x="155" y="1087"/>
                  </a:lnTo>
                  <a:lnTo>
                    <a:pt x="140" y="1079"/>
                  </a:lnTo>
                  <a:lnTo>
                    <a:pt x="137" y="1084"/>
                  </a:lnTo>
                  <a:lnTo>
                    <a:pt x="142" y="1080"/>
                  </a:lnTo>
                  <a:lnTo>
                    <a:pt x="128" y="1069"/>
                  </a:lnTo>
                  <a:lnTo>
                    <a:pt x="117" y="1055"/>
                  </a:lnTo>
                  <a:lnTo>
                    <a:pt x="109" y="1040"/>
                  </a:lnTo>
                  <a:lnTo>
                    <a:pt x="104" y="1044"/>
                  </a:lnTo>
                  <a:lnTo>
                    <a:pt x="110" y="1044"/>
                  </a:lnTo>
                  <a:lnTo>
                    <a:pt x="105" y="1027"/>
                  </a:lnTo>
                  <a:lnTo>
                    <a:pt x="103" y="1009"/>
                  </a:lnTo>
                  <a:lnTo>
                    <a:pt x="103" y="644"/>
                  </a:lnTo>
                  <a:lnTo>
                    <a:pt x="101" y="626"/>
                  </a:lnTo>
                  <a:lnTo>
                    <a:pt x="96" y="609"/>
                  </a:lnTo>
                  <a:lnTo>
                    <a:pt x="94" y="604"/>
                  </a:lnTo>
                  <a:lnTo>
                    <a:pt x="86" y="589"/>
                  </a:lnTo>
                  <a:lnTo>
                    <a:pt x="75" y="575"/>
                  </a:lnTo>
                  <a:lnTo>
                    <a:pt x="61" y="564"/>
                  </a:lnTo>
                  <a:lnTo>
                    <a:pt x="59" y="563"/>
                  </a:lnTo>
                  <a:lnTo>
                    <a:pt x="44" y="555"/>
                  </a:lnTo>
                  <a:lnTo>
                    <a:pt x="27" y="549"/>
                  </a:lnTo>
                  <a:lnTo>
                    <a:pt x="24" y="549"/>
                  </a:lnTo>
                  <a:lnTo>
                    <a:pt x="6" y="547"/>
                  </a:lnTo>
                  <a:lnTo>
                    <a:pt x="6" y="559"/>
                  </a:lnTo>
                  <a:lnTo>
                    <a:pt x="8" y="558"/>
                  </a:lnTo>
                  <a:lnTo>
                    <a:pt x="10" y="557"/>
                  </a:lnTo>
                  <a:lnTo>
                    <a:pt x="12" y="553"/>
                  </a:lnTo>
                  <a:lnTo>
                    <a:pt x="10" y="549"/>
                  </a:lnTo>
                  <a:lnTo>
                    <a:pt x="8" y="548"/>
                  </a:lnTo>
                  <a:lnTo>
                    <a:pt x="6" y="553"/>
                  </a:lnTo>
                  <a:lnTo>
                    <a:pt x="6" y="559"/>
                  </a:lnTo>
                  <a:lnTo>
                    <a:pt x="24" y="557"/>
                  </a:lnTo>
                  <a:lnTo>
                    <a:pt x="27" y="557"/>
                  </a:lnTo>
                  <a:lnTo>
                    <a:pt x="44" y="551"/>
                  </a:lnTo>
                  <a:lnTo>
                    <a:pt x="59" y="543"/>
                  </a:lnTo>
                  <a:lnTo>
                    <a:pt x="61" y="542"/>
                  </a:lnTo>
                  <a:lnTo>
                    <a:pt x="75" y="531"/>
                  </a:lnTo>
                  <a:lnTo>
                    <a:pt x="86" y="517"/>
                  </a:lnTo>
                  <a:lnTo>
                    <a:pt x="94" y="502"/>
                  </a:lnTo>
                  <a:lnTo>
                    <a:pt x="96" y="497"/>
                  </a:lnTo>
                  <a:lnTo>
                    <a:pt x="101" y="480"/>
                  </a:lnTo>
                  <a:lnTo>
                    <a:pt x="103" y="462"/>
                  </a:lnTo>
                  <a:lnTo>
                    <a:pt x="103" y="97"/>
                  </a:lnTo>
                  <a:lnTo>
                    <a:pt x="105" y="79"/>
                  </a:lnTo>
                  <a:lnTo>
                    <a:pt x="110" y="62"/>
                  </a:lnTo>
                  <a:lnTo>
                    <a:pt x="104" y="62"/>
                  </a:lnTo>
                  <a:lnTo>
                    <a:pt x="109" y="66"/>
                  </a:lnTo>
                  <a:lnTo>
                    <a:pt x="117" y="51"/>
                  </a:lnTo>
                  <a:lnTo>
                    <a:pt x="128" y="37"/>
                  </a:lnTo>
                  <a:lnTo>
                    <a:pt x="142" y="26"/>
                  </a:lnTo>
                  <a:lnTo>
                    <a:pt x="137" y="22"/>
                  </a:lnTo>
                  <a:lnTo>
                    <a:pt x="140" y="27"/>
                  </a:lnTo>
                  <a:lnTo>
                    <a:pt x="155" y="19"/>
                  </a:lnTo>
                  <a:lnTo>
                    <a:pt x="172" y="13"/>
                  </a:lnTo>
                  <a:lnTo>
                    <a:pt x="170" y="8"/>
                  </a:lnTo>
                  <a:lnTo>
                    <a:pt x="170" y="14"/>
                  </a:lnTo>
                  <a:lnTo>
                    <a:pt x="18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85" name="Freeform 512">
              <a:extLst>
                <a:ext uri="{FF2B5EF4-FFF2-40B4-BE49-F238E27FC236}">
                  <a16:creationId xmlns:a16="http://schemas.microsoft.com/office/drawing/2014/main" id="{DC0B99EC-5FDC-4B6C-93ED-8F2E6BA4B897}"/>
                </a:ext>
              </a:extLst>
            </p:cNvPr>
            <p:cNvSpPr>
              <a:spLocks/>
            </p:cNvSpPr>
            <p:nvPr/>
          </p:nvSpPr>
          <p:spPr bwMode="auto">
            <a:xfrm>
              <a:off x="5273" y="72"/>
              <a:ext cx="188" cy="1106"/>
            </a:xfrm>
            <a:custGeom>
              <a:avLst/>
              <a:gdLst>
                <a:gd name="T0" fmla="*/ 0 w 188"/>
                <a:gd name="T1" fmla="*/ 12 h 1106"/>
                <a:gd name="T2" fmla="*/ 18 w 188"/>
                <a:gd name="T3" fmla="*/ 8 h 1106"/>
                <a:gd name="T4" fmla="*/ 33 w 188"/>
                <a:gd name="T5" fmla="*/ 19 h 1106"/>
                <a:gd name="T6" fmla="*/ 51 w 188"/>
                <a:gd name="T7" fmla="*/ 22 h 1106"/>
                <a:gd name="T8" fmla="*/ 60 w 188"/>
                <a:gd name="T9" fmla="*/ 37 h 1106"/>
                <a:gd name="T10" fmla="*/ 79 w 188"/>
                <a:gd name="T11" fmla="*/ 66 h 1106"/>
                <a:gd name="T12" fmla="*/ 78 w 188"/>
                <a:gd name="T13" fmla="*/ 62 h 1106"/>
                <a:gd name="T14" fmla="*/ 85 w 188"/>
                <a:gd name="T15" fmla="*/ 97 h 1106"/>
                <a:gd name="T16" fmla="*/ 87 w 188"/>
                <a:gd name="T17" fmla="*/ 480 h 1106"/>
                <a:gd name="T18" fmla="*/ 94 w 188"/>
                <a:gd name="T19" fmla="*/ 502 h 1106"/>
                <a:gd name="T20" fmla="*/ 113 w 188"/>
                <a:gd name="T21" fmla="*/ 531 h 1106"/>
                <a:gd name="T22" fmla="*/ 129 w 188"/>
                <a:gd name="T23" fmla="*/ 543 h 1106"/>
                <a:gd name="T24" fmla="*/ 161 w 188"/>
                <a:gd name="T25" fmla="*/ 557 h 1106"/>
                <a:gd name="T26" fmla="*/ 182 w 188"/>
                <a:gd name="T27" fmla="*/ 559 h 1106"/>
                <a:gd name="T28" fmla="*/ 182 w 188"/>
                <a:gd name="T29" fmla="*/ 547 h 1106"/>
                <a:gd name="T30" fmla="*/ 178 w 188"/>
                <a:gd name="T31" fmla="*/ 549 h 1106"/>
                <a:gd name="T32" fmla="*/ 178 w 188"/>
                <a:gd name="T33" fmla="*/ 557 h 1106"/>
                <a:gd name="T34" fmla="*/ 182 w 188"/>
                <a:gd name="T35" fmla="*/ 547 h 1106"/>
                <a:gd name="T36" fmla="*/ 161 w 188"/>
                <a:gd name="T37" fmla="*/ 549 h 1106"/>
                <a:gd name="T38" fmla="*/ 129 w 188"/>
                <a:gd name="T39" fmla="*/ 563 h 1106"/>
                <a:gd name="T40" fmla="*/ 113 w 188"/>
                <a:gd name="T41" fmla="*/ 575 h 1106"/>
                <a:gd name="T42" fmla="*/ 94 w 188"/>
                <a:gd name="T43" fmla="*/ 604 h 1106"/>
                <a:gd name="T44" fmla="*/ 87 w 188"/>
                <a:gd name="T45" fmla="*/ 626 h 1106"/>
                <a:gd name="T46" fmla="*/ 85 w 188"/>
                <a:gd name="T47" fmla="*/ 1009 h 1106"/>
                <a:gd name="T48" fmla="*/ 78 w 188"/>
                <a:gd name="T49" fmla="*/ 1044 h 1106"/>
                <a:gd name="T50" fmla="*/ 79 w 188"/>
                <a:gd name="T51" fmla="*/ 1040 h 1106"/>
                <a:gd name="T52" fmla="*/ 60 w 188"/>
                <a:gd name="T53" fmla="*/ 1069 h 1106"/>
                <a:gd name="T54" fmla="*/ 51 w 188"/>
                <a:gd name="T55" fmla="*/ 1084 h 1106"/>
                <a:gd name="T56" fmla="*/ 33 w 188"/>
                <a:gd name="T57" fmla="*/ 1087 h 1106"/>
                <a:gd name="T58" fmla="*/ 18 w 188"/>
                <a:gd name="T59" fmla="*/ 1098 h 1106"/>
                <a:gd name="T60" fmla="*/ 0 w 188"/>
                <a:gd name="T61" fmla="*/ 1094 h 1106"/>
                <a:gd name="T62" fmla="*/ 18 w 188"/>
                <a:gd name="T63" fmla="*/ 1104 h 1106"/>
                <a:gd name="T64" fmla="*/ 38 w 188"/>
                <a:gd name="T65" fmla="*/ 1098 h 1106"/>
                <a:gd name="T66" fmla="*/ 55 w 188"/>
                <a:gd name="T67" fmla="*/ 1089 h 1106"/>
                <a:gd name="T68" fmla="*/ 80 w 188"/>
                <a:gd name="T69" fmla="*/ 1064 h 1106"/>
                <a:gd name="T70" fmla="*/ 90 w 188"/>
                <a:gd name="T71" fmla="*/ 1044 h 1106"/>
                <a:gd name="T72" fmla="*/ 95 w 188"/>
                <a:gd name="T73" fmla="*/ 1027 h 1106"/>
                <a:gd name="T74" fmla="*/ 97 w 188"/>
                <a:gd name="T75" fmla="*/ 644 h 1106"/>
                <a:gd name="T76" fmla="*/ 104 w 188"/>
                <a:gd name="T77" fmla="*/ 609 h 1106"/>
                <a:gd name="T78" fmla="*/ 103 w 188"/>
                <a:gd name="T79" fmla="*/ 613 h 1106"/>
                <a:gd name="T80" fmla="*/ 122 w 188"/>
                <a:gd name="T81" fmla="*/ 584 h 1106"/>
                <a:gd name="T82" fmla="*/ 131 w 188"/>
                <a:gd name="T83" fmla="*/ 569 h 1106"/>
                <a:gd name="T84" fmla="*/ 149 w 188"/>
                <a:gd name="T85" fmla="*/ 566 h 1106"/>
                <a:gd name="T86" fmla="*/ 164 w 188"/>
                <a:gd name="T87" fmla="*/ 555 h 1106"/>
                <a:gd name="T88" fmla="*/ 182 w 188"/>
                <a:gd name="T89" fmla="*/ 559 h 1106"/>
                <a:gd name="T90" fmla="*/ 184 w 188"/>
                <a:gd name="T91" fmla="*/ 558 h 1106"/>
                <a:gd name="T92" fmla="*/ 188 w 188"/>
                <a:gd name="T93" fmla="*/ 553 h 1106"/>
                <a:gd name="T94" fmla="*/ 184 w 188"/>
                <a:gd name="T95" fmla="*/ 548 h 1106"/>
                <a:gd name="T96" fmla="*/ 164 w 188"/>
                <a:gd name="T97" fmla="*/ 545 h 1106"/>
                <a:gd name="T98" fmla="*/ 166 w 188"/>
                <a:gd name="T99" fmla="*/ 546 h 1106"/>
                <a:gd name="T100" fmla="*/ 134 w 188"/>
                <a:gd name="T101" fmla="*/ 532 h 1106"/>
                <a:gd name="T102" fmla="*/ 136 w 188"/>
                <a:gd name="T103" fmla="*/ 533 h 1106"/>
                <a:gd name="T104" fmla="*/ 111 w 188"/>
                <a:gd name="T105" fmla="*/ 508 h 1106"/>
                <a:gd name="T106" fmla="*/ 98 w 188"/>
                <a:gd name="T107" fmla="*/ 497 h 1106"/>
                <a:gd name="T108" fmla="*/ 99 w 188"/>
                <a:gd name="T109" fmla="*/ 480 h 1106"/>
                <a:gd name="T110" fmla="*/ 97 w 188"/>
                <a:gd name="T111" fmla="*/ 97 h 1106"/>
                <a:gd name="T112" fmla="*/ 90 w 188"/>
                <a:gd name="T113" fmla="*/ 62 h 1106"/>
                <a:gd name="T114" fmla="*/ 80 w 188"/>
                <a:gd name="T115" fmla="*/ 42 h 1106"/>
                <a:gd name="T116" fmla="*/ 55 w 188"/>
                <a:gd name="T117" fmla="*/ 17 h 1106"/>
                <a:gd name="T118" fmla="*/ 38 w 188"/>
                <a:gd name="T119" fmla="*/ 8 h 1106"/>
                <a:gd name="T120" fmla="*/ 18 w 188"/>
                <a:gd name="T121" fmla="*/ 2 h 1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106"/>
                <a:gd name="T185" fmla="*/ 188 w 188"/>
                <a:gd name="T186" fmla="*/ 1106 h 1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106">
                  <a:moveTo>
                    <a:pt x="0" y="0"/>
                  </a:moveTo>
                  <a:lnTo>
                    <a:pt x="0" y="12"/>
                  </a:lnTo>
                  <a:lnTo>
                    <a:pt x="18" y="14"/>
                  </a:lnTo>
                  <a:lnTo>
                    <a:pt x="18" y="8"/>
                  </a:lnTo>
                  <a:lnTo>
                    <a:pt x="16" y="13"/>
                  </a:lnTo>
                  <a:lnTo>
                    <a:pt x="33" y="19"/>
                  </a:lnTo>
                  <a:lnTo>
                    <a:pt x="48" y="27"/>
                  </a:lnTo>
                  <a:lnTo>
                    <a:pt x="51" y="22"/>
                  </a:lnTo>
                  <a:lnTo>
                    <a:pt x="46" y="26"/>
                  </a:lnTo>
                  <a:lnTo>
                    <a:pt x="60" y="37"/>
                  </a:lnTo>
                  <a:lnTo>
                    <a:pt x="71" y="51"/>
                  </a:lnTo>
                  <a:lnTo>
                    <a:pt x="79" y="66"/>
                  </a:lnTo>
                  <a:lnTo>
                    <a:pt x="84" y="62"/>
                  </a:lnTo>
                  <a:lnTo>
                    <a:pt x="78" y="62"/>
                  </a:lnTo>
                  <a:lnTo>
                    <a:pt x="83" y="79"/>
                  </a:lnTo>
                  <a:lnTo>
                    <a:pt x="85" y="97"/>
                  </a:lnTo>
                  <a:lnTo>
                    <a:pt x="85" y="462"/>
                  </a:lnTo>
                  <a:lnTo>
                    <a:pt x="87" y="480"/>
                  </a:lnTo>
                  <a:lnTo>
                    <a:pt x="92" y="497"/>
                  </a:lnTo>
                  <a:lnTo>
                    <a:pt x="94" y="502"/>
                  </a:lnTo>
                  <a:lnTo>
                    <a:pt x="102" y="517"/>
                  </a:lnTo>
                  <a:lnTo>
                    <a:pt x="113" y="531"/>
                  </a:lnTo>
                  <a:lnTo>
                    <a:pt x="127" y="542"/>
                  </a:lnTo>
                  <a:lnTo>
                    <a:pt x="129" y="543"/>
                  </a:lnTo>
                  <a:lnTo>
                    <a:pt x="144" y="551"/>
                  </a:lnTo>
                  <a:lnTo>
                    <a:pt x="161" y="557"/>
                  </a:lnTo>
                  <a:lnTo>
                    <a:pt x="164" y="557"/>
                  </a:lnTo>
                  <a:lnTo>
                    <a:pt x="182" y="559"/>
                  </a:lnTo>
                  <a:lnTo>
                    <a:pt x="182" y="553"/>
                  </a:lnTo>
                  <a:lnTo>
                    <a:pt x="182" y="547"/>
                  </a:lnTo>
                  <a:lnTo>
                    <a:pt x="180" y="548"/>
                  </a:lnTo>
                  <a:lnTo>
                    <a:pt x="178" y="549"/>
                  </a:lnTo>
                  <a:lnTo>
                    <a:pt x="176" y="553"/>
                  </a:lnTo>
                  <a:lnTo>
                    <a:pt x="178" y="557"/>
                  </a:lnTo>
                  <a:lnTo>
                    <a:pt x="180" y="558"/>
                  </a:lnTo>
                  <a:lnTo>
                    <a:pt x="182" y="547"/>
                  </a:lnTo>
                  <a:lnTo>
                    <a:pt x="164" y="549"/>
                  </a:lnTo>
                  <a:lnTo>
                    <a:pt x="161" y="549"/>
                  </a:lnTo>
                  <a:lnTo>
                    <a:pt x="144" y="555"/>
                  </a:lnTo>
                  <a:lnTo>
                    <a:pt x="129" y="563"/>
                  </a:lnTo>
                  <a:lnTo>
                    <a:pt x="127" y="564"/>
                  </a:lnTo>
                  <a:lnTo>
                    <a:pt x="113" y="575"/>
                  </a:lnTo>
                  <a:lnTo>
                    <a:pt x="102" y="589"/>
                  </a:lnTo>
                  <a:lnTo>
                    <a:pt x="94" y="604"/>
                  </a:lnTo>
                  <a:lnTo>
                    <a:pt x="92" y="609"/>
                  </a:lnTo>
                  <a:lnTo>
                    <a:pt x="87" y="626"/>
                  </a:lnTo>
                  <a:lnTo>
                    <a:pt x="85" y="644"/>
                  </a:lnTo>
                  <a:lnTo>
                    <a:pt x="85" y="1009"/>
                  </a:lnTo>
                  <a:lnTo>
                    <a:pt x="83" y="1027"/>
                  </a:lnTo>
                  <a:lnTo>
                    <a:pt x="78" y="1044"/>
                  </a:lnTo>
                  <a:lnTo>
                    <a:pt x="84" y="1044"/>
                  </a:lnTo>
                  <a:lnTo>
                    <a:pt x="79" y="1040"/>
                  </a:lnTo>
                  <a:lnTo>
                    <a:pt x="71" y="1055"/>
                  </a:lnTo>
                  <a:lnTo>
                    <a:pt x="60" y="1069"/>
                  </a:lnTo>
                  <a:lnTo>
                    <a:pt x="46" y="1080"/>
                  </a:lnTo>
                  <a:lnTo>
                    <a:pt x="51" y="1084"/>
                  </a:lnTo>
                  <a:lnTo>
                    <a:pt x="48" y="1079"/>
                  </a:lnTo>
                  <a:lnTo>
                    <a:pt x="33" y="1087"/>
                  </a:lnTo>
                  <a:lnTo>
                    <a:pt x="16" y="1093"/>
                  </a:lnTo>
                  <a:lnTo>
                    <a:pt x="18" y="1098"/>
                  </a:lnTo>
                  <a:lnTo>
                    <a:pt x="18" y="1092"/>
                  </a:lnTo>
                  <a:lnTo>
                    <a:pt x="0" y="1094"/>
                  </a:lnTo>
                  <a:lnTo>
                    <a:pt x="0" y="1106"/>
                  </a:lnTo>
                  <a:lnTo>
                    <a:pt x="18" y="1104"/>
                  </a:lnTo>
                  <a:lnTo>
                    <a:pt x="21" y="1104"/>
                  </a:lnTo>
                  <a:lnTo>
                    <a:pt x="38" y="1098"/>
                  </a:lnTo>
                  <a:lnTo>
                    <a:pt x="53" y="1090"/>
                  </a:lnTo>
                  <a:lnTo>
                    <a:pt x="55" y="1089"/>
                  </a:lnTo>
                  <a:lnTo>
                    <a:pt x="69" y="1078"/>
                  </a:lnTo>
                  <a:lnTo>
                    <a:pt x="80" y="1064"/>
                  </a:lnTo>
                  <a:lnTo>
                    <a:pt x="88" y="1049"/>
                  </a:lnTo>
                  <a:lnTo>
                    <a:pt x="90" y="1044"/>
                  </a:lnTo>
                  <a:lnTo>
                    <a:pt x="95" y="1027"/>
                  </a:lnTo>
                  <a:lnTo>
                    <a:pt x="97" y="1009"/>
                  </a:lnTo>
                  <a:lnTo>
                    <a:pt x="97" y="644"/>
                  </a:lnTo>
                  <a:lnTo>
                    <a:pt x="99" y="626"/>
                  </a:lnTo>
                  <a:lnTo>
                    <a:pt x="104" y="609"/>
                  </a:lnTo>
                  <a:lnTo>
                    <a:pt x="98" y="609"/>
                  </a:lnTo>
                  <a:lnTo>
                    <a:pt x="103" y="613"/>
                  </a:lnTo>
                  <a:lnTo>
                    <a:pt x="111" y="598"/>
                  </a:lnTo>
                  <a:lnTo>
                    <a:pt x="122" y="584"/>
                  </a:lnTo>
                  <a:lnTo>
                    <a:pt x="136" y="573"/>
                  </a:lnTo>
                  <a:lnTo>
                    <a:pt x="131" y="569"/>
                  </a:lnTo>
                  <a:lnTo>
                    <a:pt x="134" y="574"/>
                  </a:lnTo>
                  <a:lnTo>
                    <a:pt x="149" y="566"/>
                  </a:lnTo>
                  <a:lnTo>
                    <a:pt x="166" y="560"/>
                  </a:lnTo>
                  <a:lnTo>
                    <a:pt x="164" y="555"/>
                  </a:lnTo>
                  <a:lnTo>
                    <a:pt x="164" y="561"/>
                  </a:lnTo>
                  <a:lnTo>
                    <a:pt x="182" y="559"/>
                  </a:lnTo>
                  <a:lnTo>
                    <a:pt x="184" y="558"/>
                  </a:lnTo>
                  <a:lnTo>
                    <a:pt x="186" y="557"/>
                  </a:lnTo>
                  <a:lnTo>
                    <a:pt x="188" y="553"/>
                  </a:lnTo>
                  <a:lnTo>
                    <a:pt x="186" y="549"/>
                  </a:lnTo>
                  <a:lnTo>
                    <a:pt x="184" y="548"/>
                  </a:lnTo>
                  <a:lnTo>
                    <a:pt x="182" y="547"/>
                  </a:lnTo>
                  <a:lnTo>
                    <a:pt x="164" y="545"/>
                  </a:lnTo>
                  <a:lnTo>
                    <a:pt x="164" y="551"/>
                  </a:lnTo>
                  <a:lnTo>
                    <a:pt x="166" y="546"/>
                  </a:lnTo>
                  <a:lnTo>
                    <a:pt x="149" y="540"/>
                  </a:lnTo>
                  <a:lnTo>
                    <a:pt x="134" y="532"/>
                  </a:lnTo>
                  <a:lnTo>
                    <a:pt x="131" y="537"/>
                  </a:lnTo>
                  <a:lnTo>
                    <a:pt x="136" y="533"/>
                  </a:lnTo>
                  <a:lnTo>
                    <a:pt x="122" y="522"/>
                  </a:lnTo>
                  <a:lnTo>
                    <a:pt x="111" y="508"/>
                  </a:lnTo>
                  <a:lnTo>
                    <a:pt x="103" y="493"/>
                  </a:lnTo>
                  <a:lnTo>
                    <a:pt x="98" y="497"/>
                  </a:lnTo>
                  <a:lnTo>
                    <a:pt x="104" y="497"/>
                  </a:lnTo>
                  <a:lnTo>
                    <a:pt x="99" y="480"/>
                  </a:lnTo>
                  <a:lnTo>
                    <a:pt x="97" y="462"/>
                  </a:lnTo>
                  <a:lnTo>
                    <a:pt x="97" y="97"/>
                  </a:lnTo>
                  <a:lnTo>
                    <a:pt x="95" y="79"/>
                  </a:lnTo>
                  <a:lnTo>
                    <a:pt x="90" y="62"/>
                  </a:lnTo>
                  <a:lnTo>
                    <a:pt x="88" y="57"/>
                  </a:lnTo>
                  <a:lnTo>
                    <a:pt x="80" y="42"/>
                  </a:lnTo>
                  <a:lnTo>
                    <a:pt x="69" y="28"/>
                  </a:lnTo>
                  <a:lnTo>
                    <a:pt x="55" y="17"/>
                  </a:lnTo>
                  <a:lnTo>
                    <a:pt x="53" y="16"/>
                  </a:lnTo>
                  <a:lnTo>
                    <a:pt x="38" y="8"/>
                  </a:lnTo>
                  <a:lnTo>
                    <a:pt x="21" y="2"/>
                  </a:lnTo>
                  <a:lnTo>
                    <a:pt x="18"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4575" name="Rectangle 513">
            <a:extLst>
              <a:ext uri="{FF2B5EF4-FFF2-40B4-BE49-F238E27FC236}">
                <a16:creationId xmlns:a16="http://schemas.microsoft.com/office/drawing/2014/main" id="{A63C8CDC-A40E-433A-8ADA-C5E1B14BF288}"/>
              </a:ext>
            </a:extLst>
          </p:cNvPr>
          <p:cNvSpPr>
            <a:spLocks noChangeArrowheads="1"/>
          </p:cNvSpPr>
          <p:nvPr/>
        </p:nvSpPr>
        <p:spPr bwMode="auto">
          <a:xfrm rot="16200000">
            <a:off x="990481" y="827366"/>
            <a:ext cx="1502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„výměníky“</a:t>
            </a:r>
            <a:endParaRPr lang="cs-CZ" altLang="en-US" sz="2400">
              <a:latin typeface="Times New Roman" panose="02020603050405020304" pitchFamily="18" charset="0"/>
            </a:endParaRPr>
          </a:p>
        </p:txBody>
      </p:sp>
      <p:grpSp>
        <p:nvGrpSpPr>
          <p:cNvPr id="64576" name="Group 514">
            <a:extLst>
              <a:ext uri="{FF2B5EF4-FFF2-40B4-BE49-F238E27FC236}">
                <a16:creationId xmlns:a16="http://schemas.microsoft.com/office/drawing/2014/main" id="{ECF17DC3-35D9-4194-BC1C-20808088E403}"/>
              </a:ext>
            </a:extLst>
          </p:cNvPr>
          <p:cNvGrpSpPr>
            <a:grpSpLocks/>
          </p:cNvGrpSpPr>
          <p:nvPr/>
        </p:nvGrpSpPr>
        <p:grpSpPr bwMode="auto">
          <a:xfrm>
            <a:off x="2736850" y="857251"/>
            <a:ext cx="1703388" cy="885825"/>
            <a:chOff x="764" y="540"/>
            <a:chExt cx="1073" cy="558"/>
          </a:xfrm>
        </p:grpSpPr>
        <p:sp>
          <p:nvSpPr>
            <p:cNvPr id="64582" name="Freeform 515">
              <a:extLst>
                <a:ext uri="{FF2B5EF4-FFF2-40B4-BE49-F238E27FC236}">
                  <a16:creationId xmlns:a16="http://schemas.microsoft.com/office/drawing/2014/main" id="{3011F7DF-1B66-44FD-9771-AC5C617A77BB}"/>
                </a:ext>
              </a:extLst>
            </p:cNvPr>
            <p:cNvSpPr>
              <a:spLocks/>
            </p:cNvSpPr>
            <p:nvPr/>
          </p:nvSpPr>
          <p:spPr bwMode="auto">
            <a:xfrm>
              <a:off x="852" y="577"/>
              <a:ext cx="985" cy="521"/>
            </a:xfrm>
            <a:custGeom>
              <a:avLst/>
              <a:gdLst>
                <a:gd name="T0" fmla="*/ 974 w 985"/>
                <a:gd name="T1" fmla="*/ 521 h 521"/>
                <a:gd name="T2" fmla="*/ 985 w 985"/>
                <a:gd name="T3" fmla="*/ 500 h 521"/>
                <a:gd name="T4" fmla="*/ 11 w 985"/>
                <a:gd name="T5" fmla="*/ 0 h 521"/>
                <a:gd name="T6" fmla="*/ 0 w 985"/>
                <a:gd name="T7" fmla="*/ 21 h 521"/>
                <a:gd name="T8" fmla="*/ 974 w 985"/>
                <a:gd name="T9" fmla="*/ 521 h 521"/>
                <a:gd name="T10" fmla="*/ 0 60000 65536"/>
                <a:gd name="T11" fmla="*/ 0 60000 65536"/>
                <a:gd name="T12" fmla="*/ 0 60000 65536"/>
                <a:gd name="T13" fmla="*/ 0 60000 65536"/>
                <a:gd name="T14" fmla="*/ 0 60000 65536"/>
                <a:gd name="T15" fmla="*/ 0 w 985"/>
                <a:gd name="T16" fmla="*/ 0 h 521"/>
                <a:gd name="T17" fmla="*/ 985 w 985"/>
                <a:gd name="T18" fmla="*/ 521 h 521"/>
              </a:gdLst>
              <a:ahLst/>
              <a:cxnLst>
                <a:cxn ang="T10">
                  <a:pos x="T0" y="T1"/>
                </a:cxn>
                <a:cxn ang="T11">
                  <a:pos x="T2" y="T3"/>
                </a:cxn>
                <a:cxn ang="T12">
                  <a:pos x="T4" y="T5"/>
                </a:cxn>
                <a:cxn ang="T13">
                  <a:pos x="T6" y="T7"/>
                </a:cxn>
                <a:cxn ang="T14">
                  <a:pos x="T8" y="T9"/>
                </a:cxn>
              </a:cxnLst>
              <a:rect l="T15" t="T16" r="T17" b="T18"/>
              <a:pathLst>
                <a:path w="985" h="521">
                  <a:moveTo>
                    <a:pt x="974" y="521"/>
                  </a:moveTo>
                  <a:lnTo>
                    <a:pt x="985" y="500"/>
                  </a:lnTo>
                  <a:lnTo>
                    <a:pt x="11" y="0"/>
                  </a:lnTo>
                  <a:lnTo>
                    <a:pt x="0" y="21"/>
                  </a:lnTo>
                  <a:lnTo>
                    <a:pt x="974"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83" name="Freeform 516">
              <a:extLst>
                <a:ext uri="{FF2B5EF4-FFF2-40B4-BE49-F238E27FC236}">
                  <a16:creationId xmlns:a16="http://schemas.microsoft.com/office/drawing/2014/main" id="{2744FB27-4702-4856-B404-BE34B1779BA4}"/>
                </a:ext>
              </a:extLst>
            </p:cNvPr>
            <p:cNvSpPr>
              <a:spLocks/>
            </p:cNvSpPr>
            <p:nvPr/>
          </p:nvSpPr>
          <p:spPr bwMode="auto">
            <a:xfrm>
              <a:off x="764" y="540"/>
              <a:ext cx="120" cy="96"/>
            </a:xfrm>
            <a:custGeom>
              <a:avLst/>
              <a:gdLst>
                <a:gd name="T0" fmla="*/ 120 w 120"/>
                <a:gd name="T1" fmla="*/ 1 h 96"/>
                <a:gd name="T2" fmla="*/ 0 w 120"/>
                <a:gd name="T3" fmla="*/ 0 h 96"/>
                <a:gd name="T4" fmla="*/ 71 w 120"/>
                <a:gd name="T5" fmla="*/ 96 h 96"/>
                <a:gd name="T6" fmla="*/ 120 w 120"/>
                <a:gd name="T7" fmla="*/ 1 h 96"/>
                <a:gd name="T8" fmla="*/ 0 60000 65536"/>
                <a:gd name="T9" fmla="*/ 0 60000 65536"/>
                <a:gd name="T10" fmla="*/ 0 60000 65536"/>
                <a:gd name="T11" fmla="*/ 0 60000 65536"/>
                <a:gd name="T12" fmla="*/ 0 w 120"/>
                <a:gd name="T13" fmla="*/ 0 h 96"/>
                <a:gd name="T14" fmla="*/ 120 w 120"/>
                <a:gd name="T15" fmla="*/ 96 h 96"/>
              </a:gdLst>
              <a:ahLst/>
              <a:cxnLst>
                <a:cxn ang="T8">
                  <a:pos x="T0" y="T1"/>
                </a:cxn>
                <a:cxn ang="T9">
                  <a:pos x="T2" y="T3"/>
                </a:cxn>
                <a:cxn ang="T10">
                  <a:pos x="T4" y="T5"/>
                </a:cxn>
                <a:cxn ang="T11">
                  <a:pos x="T6" y="T7"/>
                </a:cxn>
              </a:cxnLst>
              <a:rect l="T12" t="T13" r="T14" b="T15"/>
              <a:pathLst>
                <a:path w="120" h="96">
                  <a:moveTo>
                    <a:pt x="120" y="1"/>
                  </a:moveTo>
                  <a:lnTo>
                    <a:pt x="0" y="0"/>
                  </a:lnTo>
                  <a:lnTo>
                    <a:pt x="71" y="96"/>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49701" name="Rectangle 517">
            <a:extLst>
              <a:ext uri="{FF2B5EF4-FFF2-40B4-BE49-F238E27FC236}">
                <a16:creationId xmlns:a16="http://schemas.microsoft.com/office/drawing/2014/main" id="{A2FC1266-A004-48E4-A199-ACCBCE9CD9BA}"/>
              </a:ext>
            </a:extLst>
          </p:cNvPr>
          <p:cNvSpPr>
            <a:spLocks noChangeArrowheads="1"/>
          </p:cNvSpPr>
          <p:nvPr/>
        </p:nvSpPr>
        <p:spPr bwMode="auto">
          <a:xfrm>
            <a:off x="3071813" y="2703513"/>
            <a:ext cx="1211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Cirkulace</a:t>
            </a:r>
            <a:endParaRPr lang="cs-CZ" altLang="en-US" sz="2400">
              <a:latin typeface="Times New Roman" panose="02020603050405020304" pitchFamily="18" charset="0"/>
            </a:endParaRPr>
          </a:p>
        </p:txBody>
      </p:sp>
      <p:grpSp>
        <p:nvGrpSpPr>
          <p:cNvPr id="63854" name="Group 518">
            <a:extLst>
              <a:ext uri="{FF2B5EF4-FFF2-40B4-BE49-F238E27FC236}">
                <a16:creationId xmlns:a16="http://schemas.microsoft.com/office/drawing/2014/main" id="{757F5B36-B6AD-45E3-B852-7592F953A374}"/>
              </a:ext>
            </a:extLst>
          </p:cNvPr>
          <p:cNvGrpSpPr>
            <a:grpSpLocks/>
          </p:cNvGrpSpPr>
          <p:nvPr/>
        </p:nvGrpSpPr>
        <p:grpSpPr bwMode="auto">
          <a:xfrm>
            <a:off x="2740025" y="2601913"/>
            <a:ext cx="9620250" cy="933450"/>
            <a:chOff x="845" y="1503"/>
            <a:chExt cx="4769" cy="588"/>
          </a:xfrm>
        </p:grpSpPr>
        <p:sp>
          <p:nvSpPr>
            <p:cNvPr id="64580" name="Freeform 519">
              <a:extLst>
                <a:ext uri="{FF2B5EF4-FFF2-40B4-BE49-F238E27FC236}">
                  <a16:creationId xmlns:a16="http://schemas.microsoft.com/office/drawing/2014/main" id="{AA1AA4AC-D670-4A49-9621-7CCBFFBD39AB}"/>
                </a:ext>
              </a:extLst>
            </p:cNvPr>
            <p:cNvSpPr>
              <a:spLocks/>
            </p:cNvSpPr>
            <p:nvPr/>
          </p:nvSpPr>
          <p:spPr bwMode="auto">
            <a:xfrm>
              <a:off x="845" y="1503"/>
              <a:ext cx="102" cy="588"/>
            </a:xfrm>
            <a:custGeom>
              <a:avLst/>
              <a:gdLst>
                <a:gd name="T0" fmla="*/ 102 w 102"/>
                <a:gd name="T1" fmla="*/ 0 h 588"/>
                <a:gd name="T2" fmla="*/ 90 w 102"/>
                <a:gd name="T3" fmla="*/ 1 h 588"/>
                <a:gd name="T4" fmla="*/ 72 w 102"/>
                <a:gd name="T5" fmla="*/ 9 h 588"/>
                <a:gd name="T6" fmla="*/ 63 w 102"/>
                <a:gd name="T7" fmla="*/ 15 h 588"/>
                <a:gd name="T8" fmla="*/ 53 w 102"/>
                <a:gd name="T9" fmla="*/ 31 h 588"/>
                <a:gd name="T10" fmla="*/ 49 w 102"/>
                <a:gd name="T11" fmla="*/ 44 h 588"/>
                <a:gd name="T12" fmla="*/ 48 w 102"/>
                <a:gd name="T13" fmla="*/ 246 h 588"/>
                <a:gd name="T14" fmla="*/ 44 w 102"/>
                <a:gd name="T15" fmla="*/ 265 h 588"/>
                <a:gd name="T16" fmla="*/ 46 w 102"/>
                <a:gd name="T17" fmla="*/ 260 h 588"/>
                <a:gd name="T18" fmla="*/ 36 w 102"/>
                <a:gd name="T19" fmla="*/ 276 h 588"/>
                <a:gd name="T20" fmla="*/ 33 w 102"/>
                <a:gd name="T21" fmla="*/ 286 h 588"/>
                <a:gd name="T22" fmla="*/ 22 w 102"/>
                <a:gd name="T23" fmla="*/ 285 h 588"/>
                <a:gd name="T24" fmla="*/ 16 w 102"/>
                <a:gd name="T25" fmla="*/ 293 h 588"/>
                <a:gd name="T26" fmla="*/ 6 w 102"/>
                <a:gd name="T27" fmla="*/ 288 h 588"/>
                <a:gd name="T28" fmla="*/ 4 w 102"/>
                <a:gd name="T29" fmla="*/ 289 h 588"/>
                <a:gd name="T30" fmla="*/ 0 w 102"/>
                <a:gd name="T31" fmla="*/ 294 h 588"/>
                <a:gd name="T32" fmla="*/ 4 w 102"/>
                <a:gd name="T33" fmla="*/ 299 h 588"/>
                <a:gd name="T34" fmla="*/ 16 w 102"/>
                <a:gd name="T35" fmla="*/ 301 h 588"/>
                <a:gd name="T36" fmla="*/ 13 w 102"/>
                <a:gd name="T37" fmla="*/ 300 h 588"/>
                <a:gd name="T38" fmla="*/ 31 w 102"/>
                <a:gd name="T39" fmla="*/ 308 h 588"/>
                <a:gd name="T40" fmla="*/ 29 w 102"/>
                <a:gd name="T41" fmla="*/ 307 h 588"/>
                <a:gd name="T42" fmla="*/ 41 w 102"/>
                <a:gd name="T43" fmla="*/ 319 h 588"/>
                <a:gd name="T44" fmla="*/ 50 w 102"/>
                <a:gd name="T45" fmla="*/ 323 h 588"/>
                <a:gd name="T46" fmla="*/ 47 w 102"/>
                <a:gd name="T47" fmla="*/ 332 h 588"/>
                <a:gd name="T48" fmla="*/ 48 w 102"/>
                <a:gd name="T49" fmla="*/ 534 h 588"/>
                <a:gd name="T50" fmla="*/ 52 w 102"/>
                <a:gd name="T51" fmla="*/ 553 h 588"/>
                <a:gd name="T52" fmla="*/ 58 w 102"/>
                <a:gd name="T53" fmla="*/ 566 h 588"/>
                <a:gd name="T54" fmla="*/ 70 w 102"/>
                <a:gd name="T55" fmla="*/ 578 h 588"/>
                <a:gd name="T56" fmla="*/ 81 w 102"/>
                <a:gd name="T57" fmla="*/ 584 h 588"/>
                <a:gd name="T58" fmla="*/ 92 w 102"/>
                <a:gd name="T59" fmla="*/ 587 h 588"/>
                <a:gd name="T60" fmla="*/ 102 w 102"/>
                <a:gd name="T61" fmla="*/ 576 h 588"/>
                <a:gd name="T62" fmla="*/ 92 w 102"/>
                <a:gd name="T63" fmla="*/ 581 h 588"/>
                <a:gd name="T64" fmla="*/ 86 w 102"/>
                <a:gd name="T65" fmla="*/ 573 h 588"/>
                <a:gd name="T66" fmla="*/ 75 w 102"/>
                <a:gd name="T67" fmla="*/ 574 h 588"/>
                <a:gd name="T68" fmla="*/ 72 w 102"/>
                <a:gd name="T69" fmla="*/ 564 h 588"/>
                <a:gd name="T70" fmla="*/ 62 w 102"/>
                <a:gd name="T71" fmla="*/ 548 h 588"/>
                <a:gd name="T72" fmla="*/ 64 w 102"/>
                <a:gd name="T73" fmla="*/ 553 h 588"/>
                <a:gd name="T74" fmla="*/ 60 w 102"/>
                <a:gd name="T75" fmla="*/ 534 h 588"/>
                <a:gd name="T76" fmla="*/ 59 w 102"/>
                <a:gd name="T77" fmla="*/ 332 h 588"/>
                <a:gd name="T78" fmla="*/ 55 w 102"/>
                <a:gd name="T79" fmla="*/ 319 h 588"/>
                <a:gd name="T80" fmla="*/ 45 w 102"/>
                <a:gd name="T81" fmla="*/ 303 h 588"/>
                <a:gd name="T82" fmla="*/ 36 w 102"/>
                <a:gd name="T83" fmla="*/ 297 h 588"/>
                <a:gd name="T84" fmla="*/ 18 w 102"/>
                <a:gd name="T85" fmla="*/ 289 h 588"/>
                <a:gd name="T86" fmla="*/ 6 w 102"/>
                <a:gd name="T87" fmla="*/ 288 h 588"/>
                <a:gd name="T88" fmla="*/ 8 w 102"/>
                <a:gd name="T89" fmla="*/ 299 h 588"/>
                <a:gd name="T90" fmla="*/ 12 w 102"/>
                <a:gd name="T91" fmla="*/ 294 h 588"/>
                <a:gd name="T92" fmla="*/ 8 w 102"/>
                <a:gd name="T93" fmla="*/ 289 h 588"/>
                <a:gd name="T94" fmla="*/ 6 w 102"/>
                <a:gd name="T95" fmla="*/ 300 h 588"/>
                <a:gd name="T96" fmla="*/ 18 w 102"/>
                <a:gd name="T97" fmla="*/ 299 h 588"/>
                <a:gd name="T98" fmla="*/ 36 w 102"/>
                <a:gd name="T99" fmla="*/ 291 h 588"/>
                <a:gd name="T100" fmla="*/ 45 w 102"/>
                <a:gd name="T101" fmla="*/ 285 h 588"/>
                <a:gd name="T102" fmla="*/ 55 w 102"/>
                <a:gd name="T103" fmla="*/ 269 h 588"/>
                <a:gd name="T104" fmla="*/ 56 w 102"/>
                <a:gd name="T105" fmla="*/ 265 h 588"/>
                <a:gd name="T106" fmla="*/ 60 w 102"/>
                <a:gd name="T107" fmla="*/ 246 h 588"/>
                <a:gd name="T108" fmla="*/ 61 w 102"/>
                <a:gd name="T109" fmla="*/ 44 h 588"/>
                <a:gd name="T110" fmla="*/ 58 w 102"/>
                <a:gd name="T111" fmla="*/ 35 h 588"/>
                <a:gd name="T112" fmla="*/ 67 w 102"/>
                <a:gd name="T113" fmla="*/ 31 h 588"/>
                <a:gd name="T114" fmla="*/ 79 w 102"/>
                <a:gd name="T115" fmla="*/ 19 h 588"/>
                <a:gd name="T116" fmla="*/ 77 w 102"/>
                <a:gd name="T117" fmla="*/ 20 h 588"/>
                <a:gd name="T118" fmla="*/ 95 w 102"/>
                <a:gd name="T119" fmla="*/ 12 h 588"/>
                <a:gd name="T120" fmla="*/ 92 w 102"/>
                <a:gd name="T121" fmla="*/ 13 h 5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588"/>
                <a:gd name="T185" fmla="*/ 102 w 102"/>
                <a:gd name="T186" fmla="*/ 588 h 5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588">
                  <a:moveTo>
                    <a:pt x="102" y="12"/>
                  </a:moveTo>
                  <a:lnTo>
                    <a:pt x="102" y="0"/>
                  </a:lnTo>
                  <a:lnTo>
                    <a:pt x="92" y="1"/>
                  </a:lnTo>
                  <a:lnTo>
                    <a:pt x="90" y="1"/>
                  </a:lnTo>
                  <a:lnTo>
                    <a:pt x="81" y="4"/>
                  </a:lnTo>
                  <a:lnTo>
                    <a:pt x="72" y="9"/>
                  </a:lnTo>
                  <a:lnTo>
                    <a:pt x="70" y="10"/>
                  </a:lnTo>
                  <a:lnTo>
                    <a:pt x="63" y="15"/>
                  </a:lnTo>
                  <a:lnTo>
                    <a:pt x="58" y="22"/>
                  </a:lnTo>
                  <a:lnTo>
                    <a:pt x="53" y="31"/>
                  </a:lnTo>
                  <a:lnTo>
                    <a:pt x="52" y="35"/>
                  </a:lnTo>
                  <a:lnTo>
                    <a:pt x="49" y="44"/>
                  </a:lnTo>
                  <a:lnTo>
                    <a:pt x="48" y="54"/>
                  </a:lnTo>
                  <a:lnTo>
                    <a:pt x="48" y="246"/>
                  </a:lnTo>
                  <a:lnTo>
                    <a:pt x="47" y="256"/>
                  </a:lnTo>
                  <a:lnTo>
                    <a:pt x="44" y="265"/>
                  </a:lnTo>
                  <a:lnTo>
                    <a:pt x="50" y="265"/>
                  </a:lnTo>
                  <a:lnTo>
                    <a:pt x="46" y="260"/>
                  </a:lnTo>
                  <a:lnTo>
                    <a:pt x="41" y="269"/>
                  </a:lnTo>
                  <a:lnTo>
                    <a:pt x="36" y="276"/>
                  </a:lnTo>
                  <a:lnTo>
                    <a:pt x="29" y="281"/>
                  </a:lnTo>
                  <a:lnTo>
                    <a:pt x="33" y="286"/>
                  </a:lnTo>
                  <a:lnTo>
                    <a:pt x="31" y="280"/>
                  </a:lnTo>
                  <a:lnTo>
                    <a:pt x="22" y="285"/>
                  </a:lnTo>
                  <a:lnTo>
                    <a:pt x="13" y="288"/>
                  </a:lnTo>
                  <a:lnTo>
                    <a:pt x="16" y="293"/>
                  </a:lnTo>
                  <a:lnTo>
                    <a:pt x="16" y="287"/>
                  </a:lnTo>
                  <a:lnTo>
                    <a:pt x="6" y="288"/>
                  </a:lnTo>
                  <a:lnTo>
                    <a:pt x="4" y="289"/>
                  </a:lnTo>
                  <a:lnTo>
                    <a:pt x="2" y="290"/>
                  </a:lnTo>
                  <a:lnTo>
                    <a:pt x="0" y="294"/>
                  </a:lnTo>
                  <a:lnTo>
                    <a:pt x="2" y="298"/>
                  </a:lnTo>
                  <a:lnTo>
                    <a:pt x="4" y="299"/>
                  </a:lnTo>
                  <a:lnTo>
                    <a:pt x="6" y="300"/>
                  </a:lnTo>
                  <a:lnTo>
                    <a:pt x="16" y="301"/>
                  </a:lnTo>
                  <a:lnTo>
                    <a:pt x="16" y="295"/>
                  </a:lnTo>
                  <a:lnTo>
                    <a:pt x="13" y="300"/>
                  </a:lnTo>
                  <a:lnTo>
                    <a:pt x="22" y="303"/>
                  </a:lnTo>
                  <a:lnTo>
                    <a:pt x="31" y="308"/>
                  </a:lnTo>
                  <a:lnTo>
                    <a:pt x="33" y="302"/>
                  </a:lnTo>
                  <a:lnTo>
                    <a:pt x="29" y="307"/>
                  </a:lnTo>
                  <a:lnTo>
                    <a:pt x="36" y="312"/>
                  </a:lnTo>
                  <a:lnTo>
                    <a:pt x="41" y="319"/>
                  </a:lnTo>
                  <a:lnTo>
                    <a:pt x="46" y="328"/>
                  </a:lnTo>
                  <a:lnTo>
                    <a:pt x="50" y="323"/>
                  </a:lnTo>
                  <a:lnTo>
                    <a:pt x="44" y="323"/>
                  </a:lnTo>
                  <a:lnTo>
                    <a:pt x="47" y="332"/>
                  </a:lnTo>
                  <a:lnTo>
                    <a:pt x="48" y="342"/>
                  </a:lnTo>
                  <a:lnTo>
                    <a:pt x="48" y="534"/>
                  </a:lnTo>
                  <a:lnTo>
                    <a:pt x="49" y="544"/>
                  </a:lnTo>
                  <a:lnTo>
                    <a:pt x="52" y="553"/>
                  </a:lnTo>
                  <a:lnTo>
                    <a:pt x="53" y="557"/>
                  </a:lnTo>
                  <a:lnTo>
                    <a:pt x="58" y="566"/>
                  </a:lnTo>
                  <a:lnTo>
                    <a:pt x="63" y="573"/>
                  </a:lnTo>
                  <a:lnTo>
                    <a:pt x="70" y="578"/>
                  </a:lnTo>
                  <a:lnTo>
                    <a:pt x="72" y="579"/>
                  </a:lnTo>
                  <a:lnTo>
                    <a:pt x="81" y="584"/>
                  </a:lnTo>
                  <a:lnTo>
                    <a:pt x="90" y="587"/>
                  </a:lnTo>
                  <a:lnTo>
                    <a:pt x="92" y="587"/>
                  </a:lnTo>
                  <a:lnTo>
                    <a:pt x="102" y="588"/>
                  </a:lnTo>
                  <a:lnTo>
                    <a:pt x="102" y="576"/>
                  </a:lnTo>
                  <a:lnTo>
                    <a:pt x="92" y="575"/>
                  </a:lnTo>
                  <a:lnTo>
                    <a:pt x="92" y="581"/>
                  </a:lnTo>
                  <a:lnTo>
                    <a:pt x="95" y="576"/>
                  </a:lnTo>
                  <a:lnTo>
                    <a:pt x="86" y="573"/>
                  </a:lnTo>
                  <a:lnTo>
                    <a:pt x="77" y="568"/>
                  </a:lnTo>
                  <a:lnTo>
                    <a:pt x="75" y="574"/>
                  </a:lnTo>
                  <a:lnTo>
                    <a:pt x="79" y="569"/>
                  </a:lnTo>
                  <a:lnTo>
                    <a:pt x="72" y="564"/>
                  </a:lnTo>
                  <a:lnTo>
                    <a:pt x="67" y="557"/>
                  </a:lnTo>
                  <a:lnTo>
                    <a:pt x="62" y="548"/>
                  </a:lnTo>
                  <a:lnTo>
                    <a:pt x="58" y="553"/>
                  </a:lnTo>
                  <a:lnTo>
                    <a:pt x="64" y="553"/>
                  </a:lnTo>
                  <a:lnTo>
                    <a:pt x="61" y="544"/>
                  </a:lnTo>
                  <a:lnTo>
                    <a:pt x="60" y="534"/>
                  </a:lnTo>
                  <a:lnTo>
                    <a:pt x="60" y="342"/>
                  </a:lnTo>
                  <a:lnTo>
                    <a:pt x="59" y="332"/>
                  </a:lnTo>
                  <a:lnTo>
                    <a:pt x="56" y="323"/>
                  </a:lnTo>
                  <a:lnTo>
                    <a:pt x="55" y="319"/>
                  </a:lnTo>
                  <a:lnTo>
                    <a:pt x="50" y="310"/>
                  </a:lnTo>
                  <a:lnTo>
                    <a:pt x="45" y="303"/>
                  </a:lnTo>
                  <a:lnTo>
                    <a:pt x="38" y="298"/>
                  </a:lnTo>
                  <a:lnTo>
                    <a:pt x="36" y="297"/>
                  </a:lnTo>
                  <a:lnTo>
                    <a:pt x="27" y="292"/>
                  </a:lnTo>
                  <a:lnTo>
                    <a:pt x="18" y="289"/>
                  </a:lnTo>
                  <a:lnTo>
                    <a:pt x="16" y="289"/>
                  </a:lnTo>
                  <a:lnTo>
                    <a:pt x="6" y="288"/>
                  </a:lnTo>
                  <a:lnTo>
                    <a:pt x="6" y="300"/>
                  </a:lnTo>
                  <a:lnTo>
                    <a:pt x="8" y="299"/>
                  </a:lnTo>
                  <a:lnTo>
                    <a:pt x="10" y="298"/>
                  </a:lnTo>
                  <a:lnTo>
                    <a:pt x="12" y="294"/>
                  </a:lnTo>
                  <a:lnTo>
                    <a:pt x="10" y="290"/>
                  </a:lnTo>
                  <a:lnTo>
                    <a:pt x="8" y="289"/>
                  </a:lnTo>
                  <a:lnTo>
                    <a:pt x="6" y="294"/>
                  </a:lnTo>
                  <a:lnTo>
                    <a:pt x="6" y="300"/>
                  </a:lnTo>
                  <a:lnTo>
                    <a:pt x="16" y="299"/>
                  </a:lnTo>
                  <a:lnTo>
                    <a:pt x="18" y="299"/>
                  </a:lnTo>
                  <a:lnTo>
                    <a:pt x="27" y="296"/>
                  </a:lnTo>
                  <a:lnTo>
                    <a:pt x="36" y="291"/>
                  </a:lnTo>
                  <a:lnTo>
                    <a:pt x="38" y="290"/>
                  </a:lnTo>
                  <a:lnTo>
                    <a:pt x="45" y="285"/>
                  </a:lnTo>
                  <a:lnTo>
                    <a:pt x="50" y="278"/>
                  </a:lnTo>
                  <a:lnTo>
                    <a:pt x="55" y="269"/>
                  </a:lnTo>
                  <a:lnTo>
                    <a:pt x="56" y="265"/>
                  </a:lnTo>
                  <a:lnTo>
                    <a:pt x="59" y="256"/>
                  </a:lnTo>
                  <a:lnTo>
                    <a:pt x="60" y="246"/>
                  </a:lnTo>
                  <a:lnTo>
                    <a:pt x="60" y="54"/>
                  </a:lnTo>
                  <a:lnTo>
                    <a:pt x="61" y="44"/>
                  </a:lnTo>
                  <a:lnTo>
                    <a:pt x="64" y="35"/>
                  </a:lnTo>
                  <a:lnTo>
                    <a:pt x="58" y="35"/>
                  </a:lnTo>
                  <a:lnTo>
                    <a:pt x="62" y="40"/>
                  </a:lnTo>
                  <a:lnTo>
                    <a:pt x="67" y="31"/>
                  </a:lnTo>
                  <a:lnTo>
                    <a:pt x="72" y="24"/>
                  </a:lnTo>
                  <a:lnTo>
                    <a:pt x="79" y="19"/>
                  </a:lnTo>
                  <a:lnTo>
                    <a:pt x="75" y="14"/>
                  </a:lnTo>
                  <a:lnTo>
                    <a:pt x="77" y="20"/>
                  </a:lnTo>
                  <a:lnTo>
                    <a:pt x="86" y="15"/>
                  </a:lnTo>
                  <a:lnTo>
                    <a:pt x="95" y="12"/>
                  </a:lnTo>
                  <a:lnTo>
                    <a:pt x="92" y="7"/>
                  </a:lnTo>
                  <a:lnTo>
                    <a:pt x="92" y="13"/>
                  </a:lnTo>
                  <a:lnTo>
                    <a:pt x="10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4581" name="Freeform 520">
              <a:extLst>
                <a:ext uri="{FF2B5EF4-FFF2-40B4-BE49-F238E27FC236}">
                  <a16:creationId xmlns:a16="http://schemas.microsoft.com/office/drawing/2014/main" id="{E3F7FDDB-DD4F-42E0-93CE-034FBBB09CD2}"/>
                </a:ext>
              </a:extLst>
            </p:cNvPr>
            <p:cNvSpPr>
              <a:spLocks/>
            </p:cNvSpPr>
            <p:nvPr/>
          </p:nvSpPr>
          <p:spPr bwMode="auto">
            <a:xfrm>
              <a:off x="5512" y="1503"/>
              <a:ext cx="102" cy="588"/>
            </a:xfrm>
            <a:custGeom>
              <a:avLst/>
              <a:gdLst>
                <a:gd name="T0" fmla="*/ 0 w 102"/>
                <a:gd name="T1" fmla="*/ 12 h 588"/>
                <a:gd name="T2" fmla="*/ 10 w 102"/>
                <a:gd name="T3" fmla="*/ 7 h 588"/>
                <a:gd name="T4" fmla="*/ 16 w 102"/>
                <a:gd name="T5" fmla="*/ 15 h 588"/>
                <a:gd name="T6" fmla="*/ 27 w 102"/>
                <a:gd name="T7" fmla="*/ 14 h 588"/>
                <a:gd name="T8" fmla="*/ 30 w 102"/>
                <a:gd name="T9" fmla="*/ 24 h 588"/>
                <a:gd name="T10" fmla="*/ 40 w 102"/>
                <a:gd name="T11" fmla="*/ 40 h 588"/>
                <a:gd name="T12" fmla="*/ 38 w 102"/>
                <a:gd name="T13" fmla="*/ 35 h 588"/>
                <a:gd name="T14" fmla="*/ 42 w 102"/>
                <a:gd name="T15" fmla="*/ 54 h 588"/>
                <a:gd name="T16" fmla="*/ 43 w 102"/>
                <a:gd name="T17" fmla="*/ 256 h 588"/>
                <a:gd name="T18" fmla="*/ 47 w 102"/>
                <a:gd name="T19" fmla="*/ 269 h 588"/>
                <a:gd name="T20" fmla="*/ 57 w 102"/>
                <a:gd name="T21" fmla="*/ 285 h 588"/>
                <a:gd name="T22" fmla="*/ 66 w 102"/>
                <a:gd name="T23" fmla="*/ 291 h 588"/>
                <a:gd name="T24" fmla="*/ 84 w 102"/>
                <a:gd name="T25" fmla="*/ 299 h 588"/>
                <a:gd name="T26" fmla="*/ 96 w 102"/>
                <a:gd name="T27" fmla="*/ 300 h 588"/>
                <a:gd name="T28" fmla="*/ 96 w 102"/>
                <a:gd name="T29" fmla="*/ 288 h 588"/>
                <a:gd name="T30" fmla="*/ 92 w 102"/>
                <a:gd name="T31" fmla="*/ 290 h 588"/>
                <a:gd name="T32" fmla="*/ 92 w 102"/>
                <a:gd name="T33" fmla="*/ 298 h 588"/>
                <a:gd name="T34" fmla="*/ 96 w 102"/>
                <a:gd name="T35" fmla="*/ 288 h 588"/>
                <a:gd name="T36" fmla="*/ 84 w 102"/>
                <a:gd name="T37" fmla="*/ 289 h 588"/>
                <a:gd name="T38" fmla="*/ 66 w 102"/>
                <a:gd name="T39" fmla="*/ 297 h 588"/>
                <a:gd name="T40" fmla="*/ 57 w 102"/>
                <a:gd name="T41" fmla="*/ 303 h 588"/>
                <a:gd name="T42" fmla="*/ 47 w 102"/>
                <a:gd name="T43" fmla="*/ 319 h 588"/>
                <a:gd name="T44" fmla="*/ 43 w 102"/>
                <a:gd name="T45" fmla="*/ 332 h 588"/>
                <a:gd name="T46" fmla="*/ 42 w 102"/>
                <a:gd name="T47" fmla="*/ 534 h 588"/>
                <a:gd name="T48" fmla="*/ 38 w 102"/>
                <a:gd name="T49" fmla="*/ 553 h 588"/>
                <a:gd name="T50" fmla="*/ 40 w 102"/>
                <a:gd name="T51" fmla="*/ 548 h 588"/>
                <a:gd name="T52" fmla="*/ 30 w 102"/>
                <a:gd name="T53" fmla="*/ 564 h 588"/>
                <a:gd name="T54" fmla="*/ 27 w 102"/>
                <a:gd name="T55" fmla="*/ 574 h 588"/>
                <a:gd name="T56" fmla="*/ 16 w 102"/>
                <a:gd name="T57" fmla="*/ 573 h 588"/>
                <a:gd name="T58" fmla="*/ 10 w 102"/>
                <a:gd name="T59" fmla="*/ 581 h 588"/>
                <a:gd name="T60" fmla="*/ 0 w 102"/>
                <a:gd name="T61" fmla="*/ 576 h 588"/>
                <a:gd name="T62" fmla="*/ 10 w 102"/>
                <a:gd name="T63" fmla="*/ 587 h 588"/>
                <a:gd name="T64" fmla="*/ 21 w 102"/>
                <a:gd name="T65" fmla="*/ 584 h 588"/>
                <a:gd name="T66" fmla="*/ 32 w 102"/>
                <a:gd name="T67" fmla="*/ 578 h 588"/>
                <a:gd name="T68" fmla="*/ 44 w 102"/>
                <a:gd name="T69" fmla="*/ 566 h 588"/>
                <a:gd name="T70" fmla="*/ 50 w 102"/>
                <a:gd name="T71" fmla="*/ 553 h 588"/>
                <a:gd name="T72" fmla="*/ 53 w 102"/>
                <a:gd name="T73" fmla="*/ 544 h 588"/>
                <a:gd name="T74" fmla="*/ 54 w 102"/>
                <a:gd name="T75" fmla="*/ 342 h 588"/>
                <a:gd name="T76" fmla="*/ 58 w 102"/>
                <a:gd name="T77" fmla="*/ 323 h 588"/>
                <a:gd name="T78" fmla="*/ 56 w 102"/>
                <a:gd name="T79" fmla="*/ 328 h 588"/>
                <a:gd name="T80" fmla="*/ 66 w 102"/>
                <a:gd name="T81" fmla="*/ 312 h 588"/>
                <a:gd name="T82" fmla="*/ 69 w 102"/>
                <a:gd name="T83" fmla="*/ 302 h 588"/>
                <a:gd name="T84" fmla="*/ 80 w 102"/>
                <a:gd name="T85" fmla="*/ 303 h 588"/>
                <a:gd name="T86" fmla="*/ 86 w 102"/>
                <a:gd name="T87" fmla="*/ 295 h 588"/>
                <a:gd name="T88" fmla="*/ 96 w 102"/>
                <a:gd name="T89" fmla="*/ 300 h 588"/>
                <a:gd name="T90" fmla="*/ 98 w 102"/>
                <a:gd name="T91" fmla="*/ 299 h 588"/>
                <a:gd name="T92" fmla="*/ 102 w 102"/>
                <a:gd name="T93" fmla="*/ 294 h 588"/>
                <a:gd name="T94" fmla="*/ 98 w 102"/>
                <a:gd name="T95" fmla="*/ 289 h 588"/>
                <a:gd name="T96" fmla="*/ 86 w 102"/>
                <a:gd name="T97" fmla="*/ 287 h 588"/>
                <a:gd name="T98" fmla="*/ 89 w 102"/>
                <a:gd name="T99" fmla="*/ 288 h 588"/>
                <a:gd name="T100" fmla="*/ 71 w 102"/>
                <a:gd name="T101" fmla="*/ 280 h 588"/>
                <a:gd name="T102" fmla="*/ 73 w 102"/>
                <a:gd name="T103" fmla="*/ 281 h 588"/>
                <a:gd name="T104" fmla="*/ 61 w 102"/>
                <a:gd name="T105" fmla="*/ 269 h 588"/>
                <a:gd name="T106" fmla="*/ 52 w 102"/>
                <a:gd name="T107" fmla="*/ 265 h 588"/>
                <a:gd name="T108" fmla="*/ 55 w 102"/>
                <a:gd name="T109" fmla="*/ 256 h 588"/>
                <a:gd name="T110" fmla="*/ 54 w 102"/>
                <a:gd name="T111" fmla="*/ 54 h 588"/>
                <a:gd name="T112" fmla="*/ 50 w 102"/>
                <a:gd name="T113" fmla="*/ 35 h 588"/>
                <a:gd name="T114" fmla="*/ 44 w 102"/>
                <a:gd name="T115" fmla="*/ 22 h 588"/>
                <a:gd name="T116" fmla="*/ 32 w 102"/>
                <a:gd name="T117" fmla="*/ 10 h 588"/>
                <a:gd name="T118" fmla="*/ 21 w 102"/>
                <a:gd name="T119" fmla="*/ 4 h 588"/>
                <a:gd name="T120" fmla="*/ 10 w 102"/>
                <a:gd name="T121" fmla="*/ 1 h 5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588"/>
                <a:gd name="T185" fmla="*/ 102 w 102"/>
                <a:gd name="T186" fmla="*/ 588 h 5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588">
                  <a:moveTo>
                    <a:pt x="0" y="0"/>
                  </a:moveTo>
                  <a:lnTo>
                    <a:pt x="0" y="12"/>
                  </a:lnTo>
                  <a:lnTo>
                    <a:pt x="10" y="13"/>
                  </a:lnTo>
                  <a:lnTo>
                    <a:pt x="10" y="7"/>
                  </a:lnTo>
                  <a:lnTo>
                    <a:pt x="7" y="12"/>
                  </a:lnTo>
                  <a:lnTo>
                    <a:pt x="16" y="15"/>
                  </a:lnTo>
                  <a:lnTo>
                    <a:pt x="25" y="20"/>
                  </a:lnTo>
                  <a:lnTo>
                    <a:pt x="27" y="14"/>
                  </a:lnTo>
                  <a:lnTo>
                    <a:pt x="23" y="19"/>
                  </a:lnTo>
                  <a:lnTo>
                    <a:pt x="30" y="24"/>
                  </a:lnTo>
                  <a:lnTo>
                    <a:pt x="35" y="31"/>
                  </a:lnTo>
                  <a:lnTo>
                    <a:pt x="40" y="40"/>
                  </a:lnTo>
                  <a:lnTo>
                    <a:pt x="44" y="35"/>
                  </a:lnTo>
                  <a:lnTo>
                    <a:pt x="38" y="35"/>
                  </a:lnTo>
                  <a:lnTo>
                    <a:pt x="41" y="44"/>
                  </a:lnTo>
                  <a:lnTo>
                    <a:pt x="42" y="54"/>
                  </a:lnTo>
                  <a:lnTo>
                    <a:pt x="42" y="246"/>
                  </a:lnTo>
                  <a:lnTo>
                    <a:pt x="43" y="256"/>
                  </a:lnTo>
                  <a:lnTo>
                    <a:pt x="46" y="265"/>
                  </a:lnTo>
                  <a:lnTo>
                    <a:pt x="47" y="269"/>
                  </a:lnTo>
                  <a:lnTo>
                    <a:pt x="52" y="278"/>
                  </a:lnTo>
                  <a:lnTo>
                    <a:pt x="57" y="285"/>
                  </a:lnTo>
                  <a:lnTo>
                    <a:pt x="64" y="290"/>
                  </a:lnTo>
                  <a:lnTo>
                    <a:pt x="66" y="291"/>
                  </a:lnTo>
                  <a:lnTo>
                    <a:pt x="75" y="296"/>
                  </a:lnTo>
                  <a:lnTo>
                    <a:pt x="84" y="299"/>
                  </a:lnTo>
                  <a:lnTo>
                    <a:pt x="86" y="299"/>
                  </a:lnTo>
                  <a:lnTo>
                    <a:pt x="96" y="300"/>
                  </a:lnTo>
                  <a:lnTo>
                    <a:pt x="96" y="294"/>
                  </a:lnTo>
                  <a:lnTo>
                    <a:pt x="96" y="288"/>
                  </a:lnTo>
                  <a:lnTo>
                    <a:pt x="94" y="289"/>
                  </a:lnTo>
                  <a:lnTo>
                    <a:pt x="92" y="290"/>
                  </a:lnTo>
                  <a:lnTo>
                    <a:pt x="90" y="294"/>
                  </a:lnTo>
                  <a:lnTo>
                    <a:pt x="92" y="298"/>
                  </a:lnTo>
                  <a:lnTo>
                    <a:pt x="94" y="299"/>
                  </a:lnTo>
                  <a:lnTo>
                    <a:pt x="96" y="288"/>
                  </a:lnTo>
                  <a:lnTo>
                    <a:pt x="86" y="289"/>
                  </a:lnTo>
                  <a:lnTo>
                    <a:pt x="84" y="289"/>
                  </a:lnTo>
                  <a:lnTo>
                    <a:pt x="75" y="292"/>
                  </a:lnTo>
                  <a:lnTo>
                    <a:pt x="66" y="297"/>
                  </a:lnTo>
                  <a:lnTo>
                    <a:pt x="64" y="298"/>
                  </a:lnTo>
                  <a:lnTo>
                    <a:pt x="57" y="303"/>
                  </a:lnTo>
                  <a:lnTo>
                    <a:pt x="52" y="310"/>
                  </a:lnTo>
                  <a:lnTo>
                    <a:pt x="47" y="319"/>
                  </a:lnTo>
                  <a:lnTo>
                    <a:pt x="46" y="323"/>
                  </a:lnTo>
                  <a:lnTo>
                    <a:pt x="43" y="332"/>
                  </a:lnTo>
                  <a:lnTo>
                    <a:pt x="42" y="342"/>
                  </a:lnTo>
                  <a:lnTo>
                    <a:pt x="42" y="534"/>
                  </a:lnTo>
                  <a:lnTo>
                    <a:pt x="41" y="544"/>
                  </a:lnTo>
                  <a:lnTo>
                    <a:pt x="38" y="553"/>
                  </a:lnTo>
                  <a:lnTo>
                    <a:pt x="44" y="553"/>
                  </a:lnTo>
                  <a:lnTo>
                    <a:pt x="40" y="548"/>
                  </a:lnTo>
                  <a:lnTo>
                    <a:pt x="35" y="557"/>
                  </a:lnTo>
                  <a:lnTo>
                    <a:pt x="30" y="564"/>
                  </a:lnTo>
                  <a:lnTo>
                    <a:pt x="23" y="569"/>
                  </a:lnTo>
                  <a:lnTo>
                    <a:pt x="27" y="574"/>
                  </a:lnTo>
                  <a:lnTo>
                    <a:pt x="25" y="568"/>
                  </a:lnTo>
                  <a:lnTo>
                    <a:pt x="16" y="573"/>
                  </a:lnTo>
                  <a:lnTo>
                    <a:pt x="7" y="576"/>
                  </a:lnTo>
                  <a:lnTo>
                    <a:pt x="10" y="581"/>
                  </a:lnTo>
                  <a:lnTo>
                    <a:pt x="10" y="575"/>
                  </a:lnTo>
                  <a:lnTo>
                    <a:pt x="0" y="576"/>
                  </a:lnTo>
                  <a:lnTo>
                    <a:pt x="0" y="588"/>
                  </a:lnTo>
                  <a:lnTo>
                    <a:pt x="10" y="587"/>
                  </a:lnTo>
                  <a:lnTo>
                    <a:pt x="12" y="587"/>
                  </a:lnTo>
                  <a:lnTo>
                    <a:pt x="21" y="584"/>
                  </a:lnTo>
                  <a:lnTo>
                    <a:pt x="30" y="579"/>
                  </a:lnTo>
                  <a:lnTo>
                    <a:pt x="32" y="578"/>
                  </a:lnTo>
                  <a:lnTo>
                    <a:pt x="39" y="573"/>
                  </a:lnTo>
                  <a:lnTo>
                    <a:pt x="44" y="566"/>
                  </a:lnTo>
                  <a:lnTo>
                    <a:pt x="49" y="557"/>
                  </a:lnTo>
                  <a:lnTo>
                    <a:pt x="50" y="553"/>
                  </a:lnTo>
                  <a:lnTo>
                    <a:pt x="53" y="544"/>
                  </a:lnTo>
                  <a:lnTo>
                    <a:pt x="54" y="534"/>
                  </a:lnTo>
                  <a:lnTo>
                    <a:pt x="54" y="342"/>
                  </a:lnTo>
                  <a:lnTo>
                    <a:pt x="55" y="332"/>
                  </a:lnTo>
                  <a:lnTo>
                    <a:pt x="58" y="323"/>
                  </a:lnTo>
                  <a:lnTo>
                    <a:pt x="52" y="323"/>
                  </a:lnTo>
                  <a:lnTo>
                    <a:pt x="56" y="328"/>
                  </a:lnTo>
                  <a:lnTo>
                    <a:pt x="61" y="319"/>
                  </a:lnTo>
                  <a:lnTo>
                    <a:pt x="66" y="312"/>
                  </a:lnTo>
                  <a:lnTo>
                    <a:pt x="73" y="307"/>
                  </a:lnTo>
                  <a:lnTo>
                    <a:pt x="69" y="302"/>
                  </a:lnTo>
                  <a:lnTo>
                    <a:pt x="71" y="308"/>
                  </a:lnTo>
                  <a:lnTo>
                    <a:pt x="80" y="303"/>
                  </a:lnTo>
                  <a:lnTo>
                    <a:pt x="89" y="300"/>
                  </a:lnTo>
                  <a:lnTo>
                    <a:pt x="86" y="295"/>
                  </a:lnTo>
                  <a:lnTo>
                    <a:pt x="86" y="301"/>
                  </a:lnTo>
                  <a:lnTo>
                    <a:pt x="96" y="300"/>
                  </a:lnTo>
                  <a:lnTo>
                    <a:pt x="98" y="299"/>
                  </a:lnTo>
                  <a:lnTo>
                    <a:pt x="100" y="298"/>
                  </a:lnTo>
                  <a:lnTo>
                    <a:pt x="102" y="294"/>
                  </a:lnTo>
                  <a:lnTo>
                    <a:pt x="100" y="290"/>
                  </a:lnTo>
                  <a:lnTo>
                    <a:pt x="98" y="289"/>
                  </a:lnTo>
                  <a:lnTo>
                    <a:pt x="96" y="288"/>
                  </a:lnTo>
                  <a:lnTo>
                    <a:pt x="86" y="287"/>
                  </a:lnTo>
                  <a:lnTo>
                    <a:pt x="86" y="293"/>
                  </a:lnTo>
                  <a:lnTo>
                    <a:pt x="89" y="288"/>
                  </a:lnTo>
                  <a:lnTo>
                    <a:pt x="80" y="285"/>
                  </a:lnTo>
                  <a:lnTo>
                    <a:pt x="71" y="280"/>
                  </a:lnTo>
                  <a:lnTo>
                    <a:pt x="69" y="286"/>
                  </a:lnTo>
                  <a:lnTo>
                    <a:pt x="73" y="281"/>
                  </a:lnTo>
                  <a:lnTo>
                    <a:pt x="66" y="276"/>
                  </a:lnTo>
                  <a:lnTo>
                    <a:pt x="61" y="269"/>
                  </a:lnTo>
                  <a:lnTo>
                    <a:pt x="56" y="260"/>
                  </a:lnTo>
                  <a:lnTo>
                    <a:pt x="52" y="265"/>
                  </a:lnTo>
                  <a:lnTo>
                    <a:pt x="58" y="265"/>
                  </a:lnTo>
                  <a:lnTo>
                    <a:pt x="55" y="256"/>
                  </a:lnTo>
                  <a:lnTo>
                    <a:pt x="54" y="246"/>
                  </a:lnTo>
                  <a:lnTo>
                    <a:pt x="54" y="54"/>
                  </a:lnTo>
                  <a:lnTo>
                    <a:pt x="53" y="44"/>
                  </a:lnTo>
                  <a:lnTo>
                    <a:pt x="50" y="35"/>
                  </a:lnTo>
                  <a:lnTo>
                    <a:pt x="49" y="31"/>
                  </a:lnTo>
                  <a:lnTo>
                    <a:pt x="44" y="22"/>
                  </a:lnTo>
                  <a:lnTo>
                    <a:pt x="39" y="15"/>
                  </a:lnTo>
                  <a:lnTo>
                    <a:pt x="32" y="10"/>
                  </a:lnTo>
                  <a:lnTo>
                    <a:pt x="30" y="9"/>
                  </a:lnTo>
                  <a:lnTo>
                    <a:pt x="21" y="4"/>
                  </a:lnTo>
                  <a:lnTo>
                    <a:pt x="12" y="1"/>
                  </a:lnTo>
                  <a:lnTo>
                    <a:pt x="1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49705" name="Rectangle 521">
            <a:extLst>
              <a:ext uri="{FF2B5EF4-FFF2-40B4-BE49-F238E27FC236}">
                <a16:creationId xmlns:a16="http://schemas.microsoft.com/office/drawing/2014/main" id="{DFFCD181-6687-4D77-8F3D-1D58F9C301D9}"/>
              </a:ext>
            </a:extLst>
          </p:cNvPr>
          <p:cNvSpPr>
            <a:spLocks noChangeArrowheads="1"/>
          </p:cNvSpPr>
          <p:nvPr/>
        </p:nvSpPr>
        <p:spPr bwMode="auto">
          <a:xfrm>
            <a:off x="1606550" y="2851150"/>
            <a:ext cx="1261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„míchání“</a:t>
            </a:r>
            <a:endParaRPr lang="cs-CZ" altLang="en-US" sz="2400">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49701"/>
                                        </p:tgtEl>
                                        <p:attrNameLst>
                                          <p:attrName>style.visibility</p:attrName>
                                        </p:attrNameLst>
                                      </p:cBhvr>
                                      <p:to>
                                        <p:strVal val="visible"/>
                                      </p:to>
                                    </p:set>
                                    <p:animEffect transition="in" filter="checkerboard(across)">
                                      <p:cBhvr>
                                        <p:cTn id="10" dur="500"/>
                                        <p:tgtEl>
                                          <p:spTgt spid="34970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49705"/>
                                        </p:tgtEl>
                                        <p:attrNameLst>
                                          <p:attrName>style.visibility</p:attrName>
                                        </p:attrNameLst>
                                      </p:cBhvr>
                                      <p:to>
                                        <p:strVal val="visible"/>
                                      </p:to>
                                    </p:set>
                                    <p:animEffect transition="in" filter="checkerboard(across)">
                                      <p:cBhvr>
                                        <p:cTn id="13" dur="500"/>
                                        <p:tgtEl>
                                          <p:spTgt spid="349705"/>
                                        </p:tgtEl>
                                      </p:cBhvr>
                                    </p:animEffect>
                                  </p:childTnLst>
                                </p:cTn>
                              </p:par>
                              <p:par>
                                <p:cTn id="14" presetID="5" presetClass="entr" presetSubtype="10" fill="hold" nodeType="withEffect">
                                  <p:stCondLst>
                                    <p:cond delay="0"/>
                                  </p:stCondLst>
                                  <p:childTnLst>
                                    <p:set>
                                      <p:cBhvr>
                                        <p:cTn id="15" dur="1" fill="hold">
                                          <p:stCondLst>
                                            <p:cond delay="0"/>
                                          </p:stCondLst>
                                        </p:cTn>
                                        <p:tgtEl>
                                          <p:spTgt spid="63854"/>
                                        </p:tgtEl>
                                        <p:attrNameLst>
                                          <p:attrName>style.visibility</p:attrName>
                                        </p:attrNameLst>
                                      </p:cBhvr>
                                      <p:to>
                                        <p:strVal val="visible"/>
                                      </p:to>
                                    </p:set>
                                    <p:animEffect transition="in" filter="checkerboard(across)">
                                      <p:cBhvr>
                                        <p:cTn id="16" dur="500"/>
                                        <p:tgtEl>
                                          <p:spTgt spid="63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701" grpId="0"/>
      <p:bldP spid="3497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Oval 5">
            <a:extLst>
              <a:ext uri="{FF2B5EF4-FFF2-40B4-BE49-F238E27FC236}">
                <a16:creationId xmlns:a16="http://schemas.microsoft.com/office/drawing/2014/main" id="{9D01B737-1A6A-4AA9-B43F-468CB03CE6FB}"/>
              </a:ext>
            </a:extLst>
          </p:cNvPr>
          <p:cNvSpPr>
            <a:spLocks noChangeArrowheads="1"/>
          </p:cNvSpPr>
          <p:nvPr/>
        </p:nvSpPr>
        <p:spPr bwMode="auto">
          <a:xfrm>
            <a:off x="1965286" y="1465662"/>
            <a:ext cx="1573210" cy="85598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1234" name="Oval 2">
            <a:extLst>
              <a:ext uri="{FF2B5EF4-FFF2-40B4-BE49-F238E27FC236}">
                <a16:creationId xmlns:a16="http://schemas.microsoft.com/office/drawing/2014/main" id="{5139A1EB-3C61-4727-9745-D20162AA99CC}"/>
              </a:ext>
            </a:extLst>
          </p:cNvPr>
          <p:cNvSpPr>
            <a:spLocks noChangeArrowheads="1"/>
          </p:cNvSpPr>
          <p:nvPr/>
        </p:nvSpPr>
        <p:spPr bwMode="auto">
          <a:xfrm>
            <a:off x="3084470" y="331789"/>
            <a:ext cx="1584325" cy="15843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1235" name="Oval 3">
            <a:extLst>
              <a:ext uri="{FF2B5EF4-FFF2-40B4-BE49-F238E27FC236}">
                <a16:creationId xmlns:a16="http://schemas.microsoft.com/office/drawing/2014/main" id="{0CB88125-52D1-4CD9-B42A-CD4B4D7D1E6E}"/>
              </a:ext>
            </a:extLst>
          </p:cNvPr>
          <p:cNvSpPr>
            <a:spLocks noChangeArrowheads="1"/>
          </p:cNvSpPr>
          <p:nvPr/>
        </p:nvSpPr>
        <p:spPr bwMode="auto">
          <a:xfrm>
            <a:off x="7331032" y="0"/>
            <a:ext cx="2305050" cy="20589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1236" name="Oval 4">
            <a:extLst>
              <a:ext uri="{FF2B5EF4-FFF2-40B4-BE49-F238E27FC236}">
                <a16:creationId xmlns:a16="http://schemas.microsoft.com/office/drawing/2014/main" id="{CDE6EF2A-CC70-4E1E-A27E-9280F54C694F}"/>
              </a:ext>
            </a:extLst>
          </p:cNvPr>
          <p:cNvSpPr>
            <a:spLocks noChangeArrowheads="1"/>
          </p:cNvSpPr>
          <p:nvPr/>
        </p:nvSpPr>
        <p:spPr bwMode="auto">
          <a:xfrm>
            <a:off x="4811669" y="260351"/>
            <a:ext cx="2374900" cy="13684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1237" name="Oval 5">
            <a:extLst>
              <a:ext uri="{FF2B5EF4-FFF2-40B4-BE49-F238E27FC236}">
                <a16:creationId xmlns:a16="http://schemas.microsoft.com/office/drawing/2014/main" id="{8B70ABEB-8073-456D-9013-3FC555C534E3}"/>
              </a:ext>
            </a:extLst>
          </p:cNvPr>
          <p:cNvSpPr>
            <a:spLocks noChangeArrowheads="1"/>
          </p:cNvSpPr>
          <p:nvPr/>
        </p:nvSpPr>
        <p:spPr bwMode="auto">
          <a:xfrm>
            <a:off x="2435182" y="2349501"/>
            <a:ext cx="3313112" cy="12239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542" name="Group 6">
            <a:extLst>
              <a:ext uri="{FF2B5EF4-FFF2-40B4-BE49-F238E27FC236}">
                <a16:creationId xmlns:a16="http://schemas.microsoft.com/office/drawing/2014/main" id="{97AC8C3A-49DA-4C8F-AEBF-AC798EF735EB}"/>
              </a:ext>
            </a:extLst>
          </p:cNvPr>
          <p:cNvGrpSpPr>
            <a:grpSpLocks/>
          </p:cNvGrpSpPr>
          <p:nvPr/>
        </p:nvGrpSpPr>
        <p:grpSpPr bwMode="auto">
          <a:xfrm>
            <a:off x="3948069" y="2205039"/>
            <a:ext cx="1430338" cy="1328737"/>
            <a:chOff x="1739" y="1340"/>
            <a:chExt cx="901" cy="837"/>
          </a:xfrm>
        </p:grpSpPr>
        <p:grpSp>
          <p:nvGrpSpPr>
            <p:cNvPr id="65904" name="Group 7">
              <a:extLst>
                <a:ext uri="{FF2B5EF4-FFF2-40B4-BE49-F238E27FC236}">
                  <a16:creationId xmlns:a16="http://schemas.microsoft.com/office/drawing/2014/main" id="{187954C3-D0FF-462F-8DF7-3BB244AEBE1F}"/>
                </a:ext>
              </a:extLst>
            </p:cNvPr>
            <p:cNvGrpSpPr>
              <a:grpSpLocks/>
            </p:cNvGrpSpPr>
            <p:nvPr/>
          </p:nvGrpSpPr>
          <p:grpSpPr bwMode="auto">
            <a:xfrm>
              <a:off x="1739" y="1340"/>
              <a:ext cx="901" cy="837"/>
              <a:chOff x="1739" y="1340"/>
              <a:chExt cx="901" cy="837"/>
            </a:xfrm>
          </p:grpSpPr>
          <p:sp>
            <p:nvSpPr>
              <p:cNvPr id="66058" name="Freeform 8">
                <a:extLst>
                  <a:ext uri="{FF2B5EF4-FFF2-40B4-BE49-F238E27FC236}">
                    <a16:creationId xmlns:a16="http://schemas.microsoft.com/office/drawing/2014/main" id="{4ED12361-4D6F-4EE2-BEB9-7363E733A9B9}"/>
                  </a:ext>
                </a:extLst>
              </p:cNvPr>
              <p:cNvSpPr>
                <a:spLocks/>
              </p:cNvSpPr>
              <p:nvPr/>
            </p:nvSpPr>
            <p:spPr bwMode="auto">
              <a:xfrm>
                <a:off x="2199" y="1341"/>
                <a:ext cx="441" cy="498"/>
              </a:xfrm>
              <a:custGeom>
                <a:avLst/>
                <a:gdLst>
                  <a:gd name="T0" fmla="*/ 54 w 1323"/>
                  <a:gd name="T1" fmla="*/ 165 h 1496"/>
                  <a:gd name="T2" fmla="*/ 67 w 1323"/>
                  <a:gd name="T3" fmla="*/ 163 h 1496"/>
                  <a:gd name="T4" fmla="*/ 78 w 1323"/>
                  <a:gd name="T5" fmla="*/ 161 h 1496"/>
                  <a:gd name="T6" fmla="*/ 88 w 1323"/>
                  <a:gd name="T7" fmla="*/ 158 h 1496"/>
                  <a:gd name="T8" fmla="*/ 102 w 1323"/>
                  <a:gd name="T9" fmla="*/ 152 h 1496"/>
                  <a:gd name="T10" fmla="*/ 113 w 1323"/>
                  <a:gd name="T11" fmla="*/ 145 h 1496"/>
                  <a:gd name="T12" fmla="*/ 121 w 1323"/>
                  <a:gd name="T13" fmla="*/ 139 h 1496"/>
                  <a:gd name="T14" fmla="*/ 127 w 1323"/>
                  <a:gd name="T15" fmla="*/ 133 h 1496"/>
                  <a:gd name="T16" fmla="*/ 133 w 1323"/>
                  <a:gd name="T17" fmla="*/ 126 h 1496"/>
                  <a:gd name="T18" fmla="*/ 138 w 1323"/>
                  <a:gd name="T19" fmla="*/ 119 h 1496"/>
                  <a:gd name="T20" fmla="*/ 143 w 1323"/>
                  <a:gd name="T21" fmla="*/ 110 h 1496"/>
                  <a:gd name="T22" fmla="*/ 145 w 1323"/>
                  <a:gd name="T23" fmla="*/ 101 h 1496"/>
                  <a:gd name="T24" fmla="*/ 147 w 1323"/>
                  <a:gd name="T25" fmla="*/ 90 h 1496"/>
                  <a:gd name="T26" fmla="*/ 146 w 1323"/>
                  <a:gd name="T27" fmla="*/ 80 h 1496"/>
                  <a:gd name="T28" fmla="*/ 143 w 1323"/>
                  <a:gd name="T29" fmla="*/ 70 h 1496"/>
                  <a:gd name="T30" fmla="*/ 140 w 1323"/>
                  <a:gd name="T31" fmla="*/ 62 h 1496"/>
                  <a:gd name="T32" fmla="*/ 133 w 1323"/>
                  <a:gd name="T33" fmla="*/ 52 h 1496"/>
                  <a:gd name="T34" fmla="*/ 126 w 1323"/>
                  <a:gd name="T35" fmla="*/ 44 h 1496"/>
                  <a:gd name="T36" fmla="*/ 118 w 1323"/>
                  <a:gd name="T37" fmla="*/ 37 h 1496"/>
                  <a:gd name="T38" fmla="*/ 108 w 1323"/>
                  <a:gd name="T39" fmla="*/ 30 h 1496"/>
                  <a:gd name="T40" fmla="*/ 96 w 1323"/>
                  <a:gd name="T41" fmla="*/ 23 h 1496"/>
                  <a:gd name="T42" fmla="*/ 72 w 1323"/>
                  <a:gd name="T43" fmla="*/ 16 h 1496"/>
                  <a:gd name="T44" fmla="*/ 51 w 1323"/>
                  <a:gd name="T45" fmla="*/ 12 h 1496"/>
                  <a:gd name="T46" fmla="*/ 40 w 1323"/>
                  <a:gd name="T47" fmla="*/ 0 h 1496"/>
                  <a:gd name="T48" fmla="*/ 40 w 1323"/>
                  <a:gd name="T49" fmla="*/ 53 h 1496"/>
                  <a:gd name="T50" fmla="*/ 52 w 1323"/>
                  <a:gd name="T51" fmla="*/ 42 h 1496"/>
                  <a:gd name="T52" fmla="*/ 70 w 1323"/>
                  <a:gd name="T53" fmla="*/ 46 h 1496"/>
                  <a:gd name="T54" fmla="*/ 89 w 1323"/>
                  <a:gd name="T55" fmla="*/ 54 h 1496"/>
                  <a:gd name="T56" fmla="*/ 100 w 1323"/>
                  <a:gd name="T57" fmla="*/ 61 h 1496"/>
                  <a:gd name="T58" fmla="*/ 108 w 1323"/>
                  <a:gd name="T59" fmla="*/ 69 h 1496"/>
                  <a:gd name="T60" fmla="*/ 115 w 1323"/>
                  <a:gd name="T61" fmla="*/ 78 h 1496"/>
                  <a:gd name="T62" fmla="*/ 120 w 1323"/>
                  <a:gd name="T63" fmla="*/ 88 h 1496"/>
                  <a:gd name="T64" fmla="*/ 123 w 1323"/>
                  <a:gd name="T65" fmla="*/ 99 h 1496"/>
                  <a:gd name="T66" fmla="*/ 123 w 1323"/>
                  <a:gd name="T67" fmla="*/ 109 h 1496"/>
                  <a:gd name="T68" fmla="*/ 120 w 1323"/>
                  <a:gd name="T69" fmla="*/ 118 h 1496"/>
                  <a:gd name="T70" fmla="*/ 116 w 1323"/>
                  <a:gd name="T71" fmla="*/ 127 h 1496"/>
                  <a:gd name="T72" fmla="*/ 108 w 1323"/>
                  <a:gd name="T73" fmla="*/ 138 h 1496"/>
                  <a:gd name="T74" fmla="*/ 98 w 1323"/>
                  <a:gd name="T75" fmla="*/ 147 h 1496"/>
                  <a:gd name="T76" fmla="*/ 87 w 1323"/>
                  <a:gd name="T77" fmla="*/ 154 h 1496"/>
                  <a:gd name="T78" fmla="*/ 77 w 1323"/>
                  <a:gd name="T79" fmla="*/ 158 h 1496"/>
                  <a:gd name="T80" fmla="*/ 69 w 1323"/>
                  <a:gd name="T81" fmla="*/ 161 h 1496"/>
                  <a:gd name="T82" fmla="*/ 59 w 1323"/>
                  <a:gd name="T83" fmla="*/ 163 h 1496"/>
                  <a:gd name="T84" fmla="*/ 36 w 1323"/>
                  <a:gd name="T85" fmla="*/ 166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3"/>
                  <a:gd name="T130" fmla="*/ 0 h 1496"/>
                  <a:gd name="T131" fmla="*/ 1323 w 1323"/>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3" h="1496">
                    <a:moveTo>
                      <a:pt x="326" y="1496"/>
                    </a:moveTo>
                    <a:lnTo>
                      <a:pt x="483" y="1493"/>
                    </a:lnTo>
                    <a:lnTo>
                      <a:pt x="537" y="1487"/>
                    </a:lnTo>
                    <a:lnTo>
                      <a:pt x="603" y="1476"/>
                    </a:lnTo>
                    <a:lnTo>
                      <a:pt x="653" y="1467"/>
                    </a:lnTo>
                    <a:lnTo>
                      <a:pt x="702" y="1455"/>
                    </a:lnTo>
                    <a:lnTo>
                      <a:pt x="752" y="1439"/>
                    </a:lnTo>
                    <a:lnTo>
                      <a:pt x="796" y="1423"/>
                    </a:lnTo>
                    <a:lnTo>
                      <a:pt x="850" y="1401"/>
                    </a:lnTo>
                    <a:lnTo>
                      <a:pt x="915" y="1371"/>
                    </a:lnTo>
                    <a:lnTo>
                      <a:pt x="965" y="1343"/>
                    </a:lnTo>
                    <a:lnTo>
                      <a:pt x="1014" y="1312"/>
                    </a:lnTo>
                    <a:lnTo>
                      <a:pt x="1047" y="1286"/>
                    </a:lnTo>
                    <a:lnTo>
                      <a:pt x="1086" y="1256"/>
                    </a:lnTo>
                    <a:lnTo>
                      <a:pt x="1113" y="1232"/>
                    </a:lnTo>
                    <a:lnTo>
                      <a:pt x="1143" y="1199"/>
                    </a:lnTo>
                    <a:lnTo>
                      <a:pt x="1170" y="1169"/>
                    </a:lnTo>
                    <a:lnTo>
                      <a:pt x="1196" y="1135"/>
                    </a:lnTo>
                    <a:lnTo>
                      <a:pt x="1217" y="1108"/>
                    </a:lnTo>
                    <a:lnTo>
                      <a:pt x="1242" y="1070"/>
                    </a:lnTo>
                    <a:lnTo>
                      <a:pt x="1267" y="1029"/>
                    </a:lnTo>
                    <a:lnTo>
                      <a:pt x="1283" y="987"/>
                    </a:lnTo>
                    <a:lnTo>
                      <a:pt x="1297" y="952"/>
                    </a:lnTo>
                    <a:lnTo>
                      <a:pt x="1309" y="910"/>
                    </a:lnTo>
                    <a:lnTo>
                      <a:pt x="1319" y="867"/>
                    </a:lnTo>
                    <a:lnTo>
                      <a:pt x="1323" y="809"/>
                    </a:lnTo>
                    <a:lnTo>
                      <a:pt x="1320" y="761"/>
                    </a:lnTo>
                    <a:lnTo>
                      <a:pt x="1313" y="721"/>
                    </a:lnTo>
                    <a:lnTo>
                      <a:pt x="1306" y="680"/>
                    </a:lnTo>
                    <a:lnTo>
                      <a:pt x="1291" y="635"/>
                    </a:lnTo>
                    <a:lnTo>
                      <a:pt x="1278" y="598"/>
                    </a:lnTo>
                    <a:lnTo>
                      <a:pt x="1260" y="563"/>
                    </a:lnTo>
                    <a:lnTo>
                      <a:pt x="1233" y="519"/>
                    </a:lnTo>
                    <a:lnTo>
                      <a:pt x="1200" y="469"/>
                    </a:lnTo>
                    <a:lnTo>
                      <a:pt x="1165" y="429"/>
                    </a:lnTo>
                    <a:lnTo>
                      <a:pt x="1136" y="395"/>
                    </a:lnTo>
                    <a:lnTo>
                      <a:pt x="1100" y="362"/>
                    </a:lnTo>
                    <a:lnTo>
                      <a:pt x="1064" y="335"/>
                    </a:lnTo>
                    <a:lnTo>
                      <a:pt x="1023" y="305"/>
                    </a:lnTo>
                    <a:lnTo>
                      <a:pt x="970" y="268"/>
                    </a:lnTo>
                    <a:lnTo>
                      <a:pt x="920" y="241"/>
                    </a:lnTo>
                    <a:lnTo>
                      <a:pt x="863" y="211"/>
                    </a:lnTo>
                    <a:lnTo>
                      <a:pt x="746" y="168"/>
                    </a:lnTo>
                    <a:lnTo>
                      <a:pt x="651" y="141"/>
                    </a:lnTo>
                    <a:lnTo>
                      <a:pt x="547" y="121"/>
                    </a:lnTo>
                    <a:lnTo>
                      <a:pt x="463" y="111"/>
                    </a:lnTo>
                    <a:lnTo>
                      <a:pt x="356" y="105"/>
                    </a:lnTo>
                    <a:lnTo>
                      <a:pt x="356" y="0"/>
                    </a:lnTo>
                    <a:lnTo>
                      <a:pt x="0" y="238"/>
                    </a:lnTo>
                    <a:lnTo>
                      <a:pt x="361" y="479"/>
                    </a:lnTo>
                    <a:lnTo>
                      <a:pt x="360" y="372"/>
                    </a:lnTo>
                    <a:lnTo>
                      <a:pt x="467" y="379"/>
                    </a:lnTo>
                    <a:lnTo>
                      <a:pt x="547" y="392"/>
                    </a:lnTo>
                    <a:lnTo>
                      <a:pt x="630" y="412"/>
                    </a:lnTo>
                    <a:lnTo>
                      <a:pt x="746" y="456"/>
                    </a:lnTo>
                    <a:lnTo>
                      <a:pt x="801" y="485"/>
                    </a:lnTo>
                    <a:lnTo>
                      <a:pt x="853" y="516"/>
                    </a:lnTo>
                    <a:lnTo>
                      <a:pt x="897" y="552"/>
                    </a:lnTo>
                    <a:lnTo>
                      <a:pt x="940" y="587"/>
                    </a:lnTo>
                    <a:lnTo>
                      <a:pt x="975" y="620"/>
                    </a:lnTo>
                    <a:lnTo>
                      <a:pt x="1004" y="656"/>
                    </a:lnTo>
                    <a:lnTo>
                      <a:pt x="1036" y="700"/>
                    </a:lnTo>
                    <a:lnTo>
                      <a:pt x="1064" y="750"/>
                    </a:lnTo>
                    <a:lnTo>
                      <a:pt x="1084" y="797"/>
                    </a:lnTo>
                    <a:lnTo>
                      <a:pt x="1094" y="841"/>
                    </a:lnTo>
                    <a:lnTo>
                      <a:pt x="1104" y="894"/>
                    </a:lnTo>
                    <a:lnTo>
                      <a:pt x="1105" y="946"/>
                    </a:lnTo>
                    <a:lnTo>
                      <a:pt x="1103" y="982"/>
                    </a:lnTo>
                    <a:lnTo>
                      <a:pt x="1097" y="1020"/>
                    </a:lnTo>
                    <a:lnTo>
                      <a:pt x="1084" y="1065"/>
                    </a:lnTo>
                    <a:lnTo>
                      <a:pt x="1067" y="1108"/>
                    </a:lnTo>
                    <a:lnTo>
                      <a:pt x="1047" y="1150"/>
                    </a:lnTo>
                    <a:lnTo>
                      <a:pt x="1020" y="1190"/>
                    </a:lnTo>
                    <a:lnTo>
                      <a:pt x="973" y="1249"/>
                    </a:lnTo>
                    <a:lnTo>
                      <a:pt x="932" y="1288"/>
                    </a:lnTo>
                    <a:lnTo>
                      <a:pt x="880" y="1330"/>
                    </a:lnTo>
                    <a:lnTo>
                      <a:pt x="827" y="1366"/>
                    </a:lnTo>
                    <a:lnTo>
                      <a:pt x="786" y="1389"/>
                    </a:lnTo>
                    <a:lnTo>
                      <a:pt x="739" y="1413"/>
                    </a:lnTo>
                    <a:lnTo>
                      <a:pt x="693" y="1430"/>
                    </a:lnTo>
                    <a:lnTo>
                      <a:pt x="656" y="1444"/>
                    </a:lnTo>
                    <a:lnTo>
                      <a:pt x="620" y="1456"/>
                    </a:lnTo>
                    <a:lnTo>
                      <a:pt x="574" y="1465"/>
                    </a:lnTo>
                    <a:lnTo>
                      <a:pt x="531" y="1472"/>
                    </a:lnTo>
                    <a:lnTo>
                      <a:pt x="473" y="1482"/>
                    </a:lnTo>
                    <a:lnTo>
                      <a:pt x="326" y="1496"/>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59" name="Freeform 9">
                <a:extLst>
                  <a:ext uri="{FF2B5EF4-FFF2-40B4-BE49-F238E27FC236}">
                    <a16:creationId xmlns:a16="http://schemas.microsoft.com/office/drawing/2014/main" id="{F72B0E2E-C24B-405F-980E-B756BE68B024}"/>
                  </a:ext>
                </a:extLst>
              </p:cNvPr>
              <p:cNvSpPr>
                <a:spLocks/>
              </p:cNvSpPr>
              <p:nvPr/>
            </p:nvSpPr>
            <p:spPr bwMode="auto">
              <a:xfrm>
                <a:off x="2199" y="1672"/>
                <a:ext cx="441" cy="499"/>
              </a:xfrm>
              <a:custGeom>
                <a:avLst/>
                <a:gdLst>
                  <a:gd name="T0" fmla="*/ 54 w 1323"/>
                  <a:gd name="T1" fmla="*/ 0 h 1496"/>
                  <a:gd name="T2" fmla="*/ 67 w 1323"/>
                  <a:gd name="T3" fmla="*/ 2 h 1496"/>
                  <a:gd name="T4" fmla="*/ 78 w 1323"/>
                  <a:gd name="T5" fmla="*/ 5 h 1496"/>
                  <a:gd name="T6" fmla="*/ 88 w 1323"/>
                  <a:gd name="T7" fmla="*/ 8 h 1496"/>
                  <a:gd name="T8" fmla="*/ 102 w 1323"/>
                  <a:gd name="T9" fmla="*/ 14 h 1496"/>
                  <a:gd name="T10" fmla="*/ 113 w 1323"/>
                  <a:gd name="T11" fmla="*/ 21 h 1496"/>
                  <a:gd name="T12" fmla="*/ 121 w 1323"/>
                  <a:gd name="T13" fmla="*/ 27 h 1496"/>
                  <a:gd name="T14" fmla="*/ 127 w 1323"/>
                  <a:gd name="T15" fmla="*/ 33 h 1496"/>
                  <a:gd name="T16" fmla="*/ 133 w 1323"/>
                  <a:gd name="T17" fmla="*/ 40 h 1496"/>
                  <a:gd name="T18" fmla="*/ 138 w 1323"/>
                  <a:gd name="T19" fmla="*/ 47 h 1496"/>
                  <a:gd name="T20" fmla="*/ 143 w 1323"/>
                  <a:gd name="T21" fmla="*/ 57 h 1496"/>
                  <a:gd name="T22" fmla="*/ 145 w 1323"/>
                  <a:gd name="T23" fmla="*/ 65 h 1496"/>
                  <a:gd name="T24" fmla="*/ 147 w 1323"/>
                  <a:gd name="T25" fmla="*/ 76 h 1496"/>
                  <a:gd name="T26" fmla="*/ 146 w 1323"/>
                  <a:gd name="T27" fmla="*/ 86 h 1496"/>
                  <a:gd name="T28" fmla="*/ 143 w 1323"/>
                  <a:gd name="T29" fmla="*/ 96 h 1496"/>
                  <a:gd name="T30" fmla="*/ 140 w 1323"/>
                  <a:gd name="T31" fmla="*/ 104 h 1496"/>
                  <a:gd name="T32" fmla="*/ 133 w 1323"/>
                  <a:gd name="T33" fmla="*/ 114 h 1496"/>
                  <a:gd name="T34" fmla="*/ 126 w 1323"/>
                  <a:gd name="T35" fmla="*/ 122 h 1496"/>
                  <a:gd name="T36" fmla="*/ 118 w 1323"/>
                  <a:gd name="T37" fmla="*/ 129 h 1496"/>
                  <a:gd name="T38" fmla="*/ 108 w 1323"/>
                  <a:gd name="T39" fmla="*/ 137 h 1496"/>
                  <a:gd name="T40" fmla="*/ 96 w 1323"/>
                  <a:gd name="T41" fmla="*/ 143 h 1496"/>
                  <a:gd name="T42" fmla="*/ 72 w 1323"/>
                  <a:gd name="T43" fmla="*/ 151 h 1496"/>
                  <a:gd name="T44" fmla="*/ 51 w 1323"/>
                  <a:gd name="T45" fmla="*/ 154 h 1496"/>
                  <a:gd name="T46" fmla="*/ 40 w 1323"/>
                  <a:gd name="T47" fmla="*/ 166 h 1496"/>
                  <a:gd name="T48" fmla="*/ 40 w 1323"/>
                  <a:gd name="T49" fmla="*/ 113 h 1496"/>
                  <a:gd name="T50" fmla="*/ 52 w 1323"/>
                  <a:gd name="T51" fmla="*/ 124 h 1496"/>
                  <a:gd name="T52" fmla="*/ 70 w 1323"/>
                  <a:gd name="T53" fmla="*/ 121 h 1496"/>
                  <a:gd name="T54" fmla="*/ 89 w 1323"/>
                  <a:gd name="T55" fmla="*/ 113 h 1496"/>
                  <a:gd name="T56" fmla="*/ 100 w 1323"/>
                  <a:gd name="T57" fmla="*/ 105 h 1496"/>
                  <a:gd name="T58" fmla="*/ 108 w 1323"/>
                  <a:gd name="T59" fmla="*/ 98 h 1496"/>
                  <a:gd name="T60" fmla="*/ 115 w 1323"/>
                  <a:gd name="T61" fmla="*/ 89 h 1496"/>
                  <a:gd name="T62" fmla="*/ 120 w 1323"/>
                  <a:gd name="T63" fmla="*/ 78 h 1496"/>
                  <a:gd name="T64" fmla="*/ 123 w 1323"/>
                  <a:gd name="T65" fmla="*/ 67 h 1496"/>
                  <a:gd name="T66" fmla="*/ 123 w 1323"/>
                  <a:gd name="T67" fmla="*/ 57 h 1496"/>
                  <a:gd name="T68" fmla="*/ 120 w 1323"/>
                  <a:gd name="T69" fmla="*/ 48 h 1496"/>
                  <a:gd name="T70" fmla="*/ 116 w 1323"/>
                  <a:gd name="T71" fmla="*/ 39 h 1496"/>
                  <a:gd name="T72" fmla="*/ 108 w 1323"/>
                  <a:gd name="T73" fmla="*/ 27 h 1496"/>
                  <a:gd name="T74" fmla="*/ 98 w 1323"/>
                  <a:gd name="T75" fmla="*/ 19 h 1496"/>
                  <a:gd name="T76" fmla="*/ 87 w 1323"/>
                  <a:gd name="T77" fmla="*/ 12 h 1496"/>
                  <a:gd name="T78" fmla="*/ 77 w 1323"/>
                  <a:gd name="T79" fmla="*/ 7 h 1496"/>
                  <a:gd name="T80" fmla="*/ 69 w 1323"/>
                  <a:gd name="T81" fmla="*/ 5 h 1496"/>
                  <a:gd name="T82" fmla="*/ 59 w 1323"/>
                  <a:gd name="T83" fmla="*/ 3 h 1496"/>
                  <a:gd name="T84" fmla="*/ 36 w 1323"/>
                  <a:gd name="T85" fmla="*/ 0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3"/>
                  <a:gd name="T130" fmla="*/ 0 h 1496"/>
                  <a:gd name="T131" fmla="*/ 1323 w 1323"/>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3" h="1496">
                    <a:moveTo>
                      <a:pt x="326" y="0"/>
                    </a:moveTo>
                    <a:lnTo>
                      <a:pt x="483" y="4"/>
                    </a:lnTo>
                    <a:lnTo>
                      <a:pt x="537" y="9"/>
                    </a:lnTo>
                    <a:lnTo>
                      <a:pt x="603" y="20"/>
                    </a:lnTo>
                    <a:lnTo>
                      <a:pt x="653" y="29"/>
                    </a:lnTo>
                    <a:lnTo>
                      <a:pt x="702" y="43"/>
                    </a:lnTo>
                    <a:lnTo>
                      <a:pt x="752" y="57"/>
                    </a:lnTo>
                    <a:lnTo>
                      <a:pt x="796" y="74"/>
                    </a:lnTo>
                    <a:lnTo>
                      <a:pt x="850" y="95"/>
                    </a:lnTo>
                    <a:lnTo>
                      <a:pt x="915" y="126"/>
                    </a:lnTo>
                    <a:lnTo>
                      <a:pt x="965" y="153"/>
                    </a:lnTo>
                    <a:lnTo>
                      <a:pt x="1014" y="185"/>
                    </a:lnTo>
                    <a:lnTo>
                      <a:pt x="1047" y="211"/>
                    </a:lnTo>
                    <a:lnTo>
                      <a:pt x="1086" y="241"/>
                    </a:lnTo>
                    <a:lnTo>
                      <a:pt x="1113" y="264"/>
                    </a:lnTo>
                    <a:lnTo>
                      <a:pt x="1143" y="298"/>
                    </a:lnTo>
                    <a:lnTo>
                      <a:pt x="1170" y="328"/>
                    </a:lnTo>
                    <a:lnTo>
                      <a:pt x="1196" y="362"/>
                    </a:lnTo>
                    <a:lnTo>
                      <a:pt x="1217" y="388"/>
                    </a:lnTo>
                    <a:lnTo>
                      <a:pt x="1242" y="426"/>
                    </a:lnTo>
                    <a:lnTo>
                      <a:pt x="1267" y="469"/>
                    </a:lnTo>
                    <a:lnTo>
                      <a:pt x="1283" y="509"/>
                    </a:lnTo>
                    <a:lnTo>
                      <a:pt x="1297" y="545"/>
                    </a:lnTo>
                    <a:lnTo>
                      <a:pt x="1309" y="586"/>
                    </a:lnTo>
                    <a:lnTo>
                      <a:pt x="1319" y="630"/>
                    </a:lnTo>
                    <a:lnTo>
                      <a:pt x="1323" y="687"/>
                    </a:lnTo>
                    <a:lnTo>
                      <a:pt x="1320" y="735"/>
                    </a:lnTo>
                    <a:lnTo>
                      <a:pt x="1313" y="776"/>
                    </a:lnTo>
                    <a:lnTo>
                      <a:pt x="1306" y="817"/>
                    </a:lnTo>
                    <a:lnTo>
                      <a:pt x="1291" y="862"/>
                    </a:lnTo>
                    <a:lnTo>
                      <a:pt x="1278" y="899"/>
                    </a:lnTo>
                    <a:lnTo>
                      <a:pt x="1260" y="933"/>
                    </a:lnTo>
                    <a:lnTo>
                      <a:pt x="1233" y="978"/>
                    </a:lnTo>
                    <a:lnTo>
                      <a:pt x="1200" y="1027"/>
                    </a:lnTo>
                    <a:lnTo>
                      <a:pt x="1165" y="1068"/>
                    </a:lnTo>
                    <a:lnTo>
                      <a:pt x="1136" y="1101"/>
                    </a:lnTo>
                    <a:lnTo>
                      <a:pt x="1100" y="1135"/>
                    </a:lnTo>
                    <a:lnTo>
                      <a:pt x="1064" y="1162"/>
                    </a:lnTo>
                    <a:lnTo>
                      <a:pt x="1023" y="1192"/>
                    </a:lnTo>
                    <a:lnTo>
                      <a:pt x="970" y="1229"/>
                    </a:lnTo>
                    <a:lnTo>
                      <a:pt x="920" y="1256"/>
                    </a:lnTo>
                    <a:lnTo>
                      <a:pt x="863" y="1286"/>
                    </a:lnTo>
                    <a:lnTo>
                      <a:pt x="746" y="1328"/>
                    </a:lnTo>
                    <a:lnTo>
                      <a:pt x="651" y="1355"/>
                    </a:lnTo>
                    <a:lnTo>
                      <a:pt x="547" y="1375"/>
                    </a:lnTo>
                    <a:lnTo>
                      <a:pt x="463" y="1385"/>
                    </a:lnTo>
                    <a:lnTo>
                      <a:pt x="356" y="1392"/>
                    </a:lnTo>
                    <a:lnTo>
                      <a:pt x="356" y="1496"/>
                    </a:lnTo>
                    <a:lnTo>
                      <a:pt x="0" y="1259"/>
                    </a:lnTo>
                    <a:lnTo>
                      <a:pt x="361" y="1017"/>
                    </a:lnTo>
                    <a:lnTo>
                      <a:pt x="360" y="1125"/>
                    </a:lnTo>
                    <a:lnTo>
                      <a:pt x="467" y="1118"/>
                    </a:lnTo>
                    <a:lnTo>
                      <a:pt x="547" y="1105"/>
                    </a:lnTo>
                    <a:lnTo>
                      <a:pt x="630" y="1084"/>
                    </a:lnTo>
                    <a:lnTo>
                      <a:pt x="746" y="1041"/>
                    </a:lnTo>
                    <a:lnTo>
                      <a:pt x="801" y="1012"/>
                    </a:lnTo>
                    <a:lnTo>
                      <a:pt x="853" y="980"/>
                    </a:lnTo>
                    <a:lnTo>
                      <a:pt x="897" y="945"/>
                    </a:lnTo>
                    <a:lnTo>
                      <a:pt x="940" y="910"/>
                    </a:lnTo>
                    <a:lnTo>
                      <a:pt x="975" y="877"/>
                    </a:lnTo>
                    <a:lnTo>
                      <a:pt x="1004" y="840"/>
                    </a:lnTo>
                    <a:lnTo>
                      <a:pt x="1036" y="797"/>
                    </a:lnTo>
                    <a:lnTo>
                      <a:pt x="1064" y="746"/>
                    </a:lnTo>
                    <a:lnTo>
                      <a:pt x="1084" y="699"/>
                    </a:lnTo>
                    <a:lnTo>
                      <a:pt x="1094" y="656"/>
                    </a:lnTo>
                    <a:lnTo>
                      <a:pt x="1104" y="602"/>
                    </a:lnTo>
                    <a:lnTo>
                      <a:pt x="1105" y="551"/>
                    </a:lnTo>
                    <a:lnTo>
                      <a:pt x="1103" y="515"/>
                    </a:lnTo>
                    <a:lnTo>
                      <a:pt x="1097" y="477"/>
                    </a:lnTo>
                    <a:lnTo>
                      <a:pt x="1084" y="432"/>
                    </a:lnTo>
                    <a:lnTo>
                      <a:pt x="1067" y="388"/>
                    </a:lnTo>
                    <a:lnTo>
                      <a:pt x="1047" y="347"/>
                    </a:lnTo>
                    <a:lnTo>
                      <a:pt x="1020" y="307"/>
                    </a:lnTo>
                    <a:lnTo>
                      <a:pt x="973" y="247"/>
                    </a:lnTo>
                    <a:lnTo>
                      <a:pt x="932" y="208"/>
                    </a:lnTo>
                    <a:lnTo>
                      <a:pt x="880" y="167"/>
                    </a:lnTo>
                    <a:lnTo>
                      <a:pt x="827" y="131"/>
                    </a:lnTo>
                    <a:lnTo>
                      <a:pt x="786" y="108"/>
                    </a:lnTo>
                    <a:lnTo>
                      <a:pt x="739" y="84"/>
                    </a:lnTo>
                    <a:lnTo>
                      <a:pt x="693" y="66"/>
                    </a:lnTo>
                    <a:lnTo>
                      <a:pt x="656" y="53"/>
                    </a:lnTo>
                    <a:lnTo>
                      <a:pt x="620" y="42"/>
                    </a:lnTo>
                    <a:lnTo>
                      <a:pt x="574" y="32"/>
                    </a:lnTo>
                    <a:lnTo>
                      <a:pt x="531" y="25"/>
                    </a:lnTo>
                    <a:lnTo>
                      <a:pt x="473" y="15"/>
                    </a:lnTo>
                    <a:lnTo>
                      <a:pt x="326" y="0"/>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60" name="Freeform 10">
                <a:extLst>
                  <a:ext uri="{FF2B5EF4-FFF2-40B4-BE49-F238E27FC236}">
                    <a16:creationId xmlns:a16="http://schemas.microsoft.com/office/drawing/2014/main" id="{978954C2-E35B-4872-A363-AAE44A4A8CA5}"/>
                  </a:ext>
                </a:extLst>
              </p:cNvPr>
              <p:cNvSpPr>
                <a:spLocks/>
              </p:cNvSpPr>
              <p:nvPr/>
            </p:nvSpPr>
            <p:spPr bwMode="auto">
              <a:xfrm>
                <a:off x="1741" y="1678"/>
                <a:ext cx="441" cy="499"/>
              </a:xfrm>
              <a:custGeom>
                <a:avLst/>
                <a:gdLst>
                  <a:gd name="T0" fmla="*/ 93 w 1324"/>
                  <a:gd name="T1" fmla="*/ 0 h 1496"/>
                  <a:gd name="T2" fmla="*/ 80 w 1324"/>
                  <a:gd name="T3" fmla="*/ 2 h 1496"/>
                  <a:gd name="T4" fmla="*/ 69 w 1324"/>
                  <a:gd name="T5" fmla="*/ 5 h 1496"/>
                  <a:gd name="T6" fmla="*/ 59 w 1324"/>
                  <a:gd name="T7" fmla="*/ 8 h 1496"/>
                  <a:gd name="T8" fmla="*/ 45 w 1324"/>
                  <a:gd name="T9" fmla="*/ 14 h 1496"/>
                  <a:gd name="T10" fmla="*/ 34 w 1324"/>
                  <a:gd name="T11" fmla="*/ 21 h 1496"/>
                  <a:gd name="T12" fmla="*/ 26 w 1324"/>
                  <a:gd name="T13" fmla="*/ 27 h 1496"/>
                  <a:gd name="T14" fmla="*/ 20 w 1324"/>
                  <a:gd name="T15" fmla="*/ 33 h 1496"/>
                  <a:gd name="T16" fmla="*/ 14 w 1324"/>
                  <a:gd name="T17" fmla="*/ 40 h 1496"/>
                  <a:gd name="T18" fmla="*/ 9 w 1324"/>
                  <a:gd name="T19" fmla="*/ 47 h 1496"/>
                  <a:gd name="T20" fmla="*/ 4 w 1324"/>
                  <a:gd name="T21" fmla="*/ 57 h 1496"/>
                  <a:gd name="T22" fmla="*/ 2 w 1324"/>
                  <a:gd name="T23" fmla="*/ 65 h 1496"/>
                  <a:gd name="T24" fmla="*/ 0 w 1324"/>
                  <a:gd name="T25" fmla="*/ 76 h 1496"/>
                  <a:gd name="T26" fmla="*/ 1 w 1324"/>
                  <a:gd name="T27" fmla="*/ 86 h 1496"/>
                  <a:gd name="T28" fmla="*/ 4 w 1324"/>
                  <a:gd name="T29" fmla="*/ 96 h 1496"/>
                  <a:gd name="T30" fmla="*/ 7 w 1324"/>
                  <a:gd name="T31" fmla="*/ 104 h 1496"/>
                  <a:gd name="T32" fmla="*/ 14 w 1324"/>
                  <a:gd name="T33" fmla="*/ 114 h 1496"/>
                  <a:gd name="T34" fmla="*/ 21 w 1324"/>
                  <a:gd name="T35" fmla="*/ 122 h 1496"/>
                  <a:gd name="T36" fmla="*/ 29 w 1324"/>
                  <a:gd name="T37" fmla="*/ 129 h 1496"/>
                  <a:gd name="T38" fmla="*/ 39 w 1324"/>
                  <a:gd name="T39" fmla="*/ 137 h 1496"/>
                  <a:gd name="T40" fmla="*/ 51 w 1324"/>
                  <a:gd name="T41" fmla="*/ 143 h 1496"/>
                  <a:gd name="T42" fmla="*/ 75 w 1324"/>
                  <a:gd name="T43" fmla="*/ 151 h 1496"/>
                  <a:gd name="T44" fmla="*/ 95 w 1324"/>
                  <a:gd name="T45" fmla="*/ 154 h 1496"/>
                  <a:gd name="T46" fmla="*/ 107 w 1324"/>
                  <a:gd name="T47" fmla="*/ 166 h 1496"/>
                  <a:gd name="T48" fmla="*/ 107 w 1324"/>
                  <a:gd name="T49" fmla="*/ 113 h 1496"/>
                  <a:gd name="T50" fmla="*/ 95 w 1324"/>
                  <a:gd name="T51" fmla="*/ 124 h 1496"/>
                  <a:gd name="T52" fmla="*/ 77 w 1324"/>
                  <a:gd name="T53" fmla="*/ 121 h 1496"/>
                  <a:gd name="T54" fmla="*/ 58 w 1324"/>
                  <a:gd name="T55" fmla="*/ 113 h 1496"/>
                  <a:gd name="T56" fmla="*/ 47 w 1324"/>
                  <a:gd name="T57" fmla="*/ 105 h 1496"/>
                  <a:gd name="T58" fmla="*/ 39 w 1324"/>
                  <a:gd name="T59" fmla="*/ 97 h 1496"/>
                  <a:gd name="T60" fmla="*/ 32 w 1324"/>
                  <a:gd name="T61" fmla="*/ 89 h 1496"/>
                  <a:gd name="T62" fmla="*/ 27 w 1324"/>
                  <a:gd name="T63" fmla="*/ 78 h 1496"/>
                  <a:gd name="T64" fmla="*/ 24 w 1324"/>
                  <a:gd name="T65" fmla="*/ 67 h 1496"/>
                  <a:gd name="T66" fmla="*/ 25 w 1324"/>
                  <a:gd name="T67" fmla="*/ 57 h 1496"/>
                  <a:gd name="T68" fmla="*/ 27 w 1324"/>
                  <a:gd name="T69" fmla="*/ 48 h 1496"/>
                  <a:gd name="T70" fmla="*/ 31 w 1324"/>
                  <a:gd name="T71" fmla="*/ 39 h 1496"/>
                  <a:gd name="T72" fmla="*/ 39 w 1324"/>
                  <a:gd name="T73" fmla="*/ 27 h 1496"/>
                  <a:gd name="T74" fmla="*/ 49 w 1324"/>
                  <a:gd name="T75" fmla="*/ 19 h 1496"/>
                  <a:gd name="T76" fmla="*/ 60 w 1324"/>
                  <a:gd name="T77" fmla="*/ 12 h 1496"/>
                  <a:gd name="T78" fmla="*/ 70 w 1324"/>
                  <a:gd name="T79" fmla="*/ 7 h 1496"/>
                  <a:gd name="T80" fmla="*/ 78 w 1324"/>
                  <a:gd name="T81" fmla="*/ 4 h 1496"/>
                  <a:gd name="T82" fmla="*/ 88 w 1324"/>
                  <a:gd name="T83" fmla="*/ 3 h 1496"/>
                  <a:gd name="T84" fmla="*/ 111 w 1324"/>
                  <a:gd name="T85" fmla="*/ 0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4"/>
                  <a:gd name="T130" fmla="*/ 0 h 1496"/>
                  <a:gd name="T131" fmla="*/ 1324 w 1324"/>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4" h="1496">
                    <a:moveTo>
                      <a:pt x="997" y="0"/>
                    </a:moveTo>
                    <a:lnTo>
                      <a:pt x="840" y="3"/>
                    </a:lnTo>
                    <a:lnTo>
                      <a:pt x="787" y="9"/>
                    </a:lnTo>
                    <a:lnTo>
                      <a:pt x="721" y="20"/>
                    </a:lnTo>
                    <a:lnTo>
                      <a:pt x="671" y="29"/>
                    </a:lnTo>
                    <a:lnTo>
                      <a:pt x="622" y="41"/>
                    </a:lnTo>
                    <a:lnTo>
                      <a:pt x="572" y="57"/>
                    </a:lnTo>
                    <a:lnTo>
                      <a:pt x="527" y="74"/>
                    </a:lnTo>
                    <a:lnTo>
                      <a:pt x="474" y="95"/>
                    </a:lnTo>
                    <a:lnTo>
                      <a:pt x="409" y="125"/>
                    </a:lnTo>
                    <a:lnTo>
                      <a:pt x="359" y="153"/>
                    </a:lnTo>
                    <a:lnTo>
                      <a:pt x="310" y="185"/>
                    </a:lnTo>
                    <a:lnTo>
                      <a:pt x="276" y="210"/>
                    </a:lnTo>
                    <a:lnTo>
                      <a:pt x="237" y="241"/>
                    </a:lnTo>
                    <a:lnTo>
                      <a:pt x="209" y="264"/>
                    </a:lnTo>
                    <a:lnTo>
                      <a:pt x="180" y="298"/>
                    </a:lnTo>
                    <a:lnTo>
                      <a:pt x="154" y="328"/>
                    </a:lnTo>
                    <a:lnTo>
                      <a:pt x="127" y="361"/>
                    </a:lnTo>
                    <a:lnTo>
                      <a:pt x="107" y="388"/>
                    </a:lnTo>
                    <a:lnTo>
                      <a:pt x="81" y="426"/>
                    </a:lnTo>
                    <a:lnTo>
                      <a:pt x="57" y="468"/>
                    </a:lnTo>
                    <a:lnTo>
                      <a:pt x="40" y="509"/>
                    </a:lnTo>
                    <a:lnTo>
                      <a:pt x="27" y="545"/>
                    </a:lnTo>
                    <a:lnTo>
                      <a:pt x="14" y="586"/>
                    </a:lnTo>
                    <a:lnTo>
                      <a:pt x="4" y="630"/>
                    </a:lnTo>
                    <a:lnTo>
                      <a:pt x="0" y="687"/>
                    </a:lnTo>
                    <a:lnTo>
                      <a:pt x="3" y="735"/>
                    </a:lnTo>
                    <a:lnTo>
                      <a:pt x="10" y="775"/>
                    </a:lnTo>
                    <a:lnTo>
                      <a:pt x="18" y="817"/>
                    </a:lnTo>
                    <a:lnTo>
                      <a:pt x="32" y="862"/>
                    </a:lnTo>
                    <a:lnTo>
                      <a:pt x="46" y="899"/>
                    </a:lnTo>
                    <a:lnTo>
                      <a:pt x="64" y="933"/>
                    </a:lnTo>
                    <a:lnTo>
                      <a:pt x="90" y="978"/>
                    </a:lnTo>
                    <a:lnTo>
                      <a:pt x="124" y="1027"/>
                    </a:lnTo>
                    <a:lnTo>
                      <a:pt x="158" y="1068"/>
                    </a:lnTo>
                    <a:lnTo>
                      <a:pt x="187" y="1101"/>
                    </a:lnTo>
                    <a:lnTo>
                      <a:pt x="224" y="1135"/>
                    </a:lnTo>
                    <a:lnTo>
                      <a:pt x="260" y="1161"/>
                    </a:lnTo>
                    <a:lnTo>
                      <a:pt x="301" y="1192"/>
                    </a:lnTo>
                    <a:lnTo>
                      <a:pt x="353" y="1229"/>
                    </a:lnTo>
                    <a:lnTo>
                      <a:pt x="403" y="1255"/>
                    </a:lnTo>
                    <a:lnTo>
                      <a:pt x="460" y="1286"/>
                    </a:lnTo>
                    <a:lnTo>
                      <a:pt x="577" y="1328"/>
                    </a:lnTo>
                    <a:lnTo>
                      <a:pt x="673" y="1355"/>
                    </a:lnTo>
                    <a:lnTo>
                      <a:pt x="777" y="1375"/>
                    </a:lnTo>
                    <a:lnTo>
                      <a:pt x="860" y="1385"/>
                    </a:lnTo>
                    <a:lnTo>
                      <a:pt x="967" y="1392"/>
                    </a:lnTo>
                    <a:lnTo>
                      <a:pt x="967" y="1496"/>
                    </a:lnTo>
                    <a:lnTo>
                      <a:pt x="1324" y="1259"/>
                    </a:lnTo>
                    <a:lnTo>
                      <a:pt x="963" y="1017"/>
                    </a:lnTo>
                    <a:lnTo>
                      <a:pt x="964" y="1125"/>
                    </a:lnTo>
                    <a:lnTo>
                      <a:pt x="857" y="1118"/>
                    </a:lnTo>
                    <a:lnTo>
                      <a:pt x="777" y="1104"/>
                    </a:lnTo>
                    <a:lnTo>
                      <a:pt x="693" y="1084"/>
                    </a:lnTo>
                    <a:lnTo>
                      <a:pt x="577" y="1041"/>
                    </a:lnTo>
                    <a:lnTo>
                      <a:pt x="523" y="1012"/>
                    </a:lnTo>
                    <a:lnTo>
                      <a:pt x="470" y="980"/>
                    </a:lnTo>
                    <a:lnTo>
                      <a:pt x="427" y="944"/>
                    </a:lnTo>
                    <a:lnTo>
                      <a:pt x="383" y="910"/>
                    </a:lnTo>
                    <a:lnTo>
                      <a:pt x="349" y="876"/>
                    </a:lnTo>
                    <a:lnTo>
                      <a:pt x="320" y="840"/>
                    </a:lnTo>
                    <a:lnTo>
                      <a:pt x="287" y="797"/>
                    </a:lnTo>
                    <a:lnTo>
                      <a:pt x="260" y="746"/>
                    </a:lnTo>
                    <a:lnTo>
                      <a:pt x="240" y="699"/>
                    </a:lnTo>
                    <a:lnTo>
                      <a:pt x="230" y="656"/>
                    </a:lnTo>
                    <a:lnTo>
                      <a:pt x="219" y="602"/>
                    </a:lnTo>
                    <a:lnTo>
                      <a:pt x="218" y="551"/>
                    </a:lnTo>
                    <a:lnTo>
                      <a:pt x="221" y="515"/>
                    </a:lnTo>
                    <a:lnTo>
                      <a:pt x="226" y="477"/>
                    </a:lnTo>
                    <a:lnTo>
                      <a:pt x="240" y="432"/>
                    </a:lnTo>
                    <a:lnTo>
                      <a:pt x="256" y="388"/>
                    </a:lnTo>
                    <a:lnTo>
                      <a:pt x="276" y="347"/>
                    </a:lnTo>
                    <a:lnTo>
                      <a:pt x="303" y="307"/>
                    </a:lnTo>
                    <a:lnTo>
                      <a:pt x="351" y="247"/>
                    </a:lnTo>
                    <a:lnTo>
                      <a:pt x="391" y="208"/>
                    </a:lnTo>
                    <a:lnTo>
                      <a:pt x="443" y="167"/>
                    </a:lnTo>
                    <a:lnTo>
                      <a:pt x="497" y="131"/>
                    </a:lnTo>
                    <a:lnTo>
                      <a:pt x="537" y="108"/>
                    </a:lnTo>
                    <a:lnTo>
                      <a:pt x="585" y="84"/>
                    </a:lnTo>
                    <a:lnTo>
                      <a:pt x="631" y="66"/>
                    </a:lnTo>
                    <a:lnTo>
                      <a:pt x="666" y="53"/>
                    </a:lnTo>
                    <a:lnTo>
                      <a:pt x="703" y="40"/>
                    </a:lnTo>
                    <a:lnTo>
                      <a:pt x="750" y="30"/>
                    </a:lnTo>
                    <a:lnTo>
                      <a:pt x="792" y="25"/>
                    </a:lnTo>
                    <a:lnTo>
                      <a:pt x="850" y="15"/>
                    </a:lnTo>
                    <a:lnTo>
                      <a:pt x="997" y="0"/>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61" name="Freeform 11">
                <a:extLst>
                  <a:ext uri="{FF2B5EF4-FFF2-40B4-BE49-F238E27FC236}">
                    <a16:creationId xmlns:a16="http://schemas.microsoft.com/office/drawing/2014/main" id="{8148E67D-95C1-48CD-B89B-11EDA1E9C0F2}"/>
                  </a:ext>
                </a:extLst>
              </p:cNvPr>
              <p:cNvSpPr>
                <a:spLocks/>
              </p:cNvSpPr>
              <p:nvPr/>
            </p:nvSpPr>
            <p:spPr bwMode="auto">
              <a:xfrm>
                <a:off x="1739" y="1340"/>
                <a:ext cx="441" cy="499"/>
              </a:xfrm>
              <a:custGeom>
                <a:avLst/>
                <a:gdLst>
                  <a:gd name="T0" fmla="*/ 93 w 1324"/>
                  <a:gd name="T1" fmla="*/ 166 h 1496"/>
                  <a:gd name="T2" fmla="*/ 80 w 1324"/>
                  <a:gd name="T3" fmla="*/ 164 h 1496"/>
                  <a:gd name="T4" fmla="*/ 69 w 1324"/>
                  <a:gd name="T5" fmla="*/ 162 h 1496"/>
                  <a:gd name="T6" fmla="*/ 59 w 1324"/>
                  <a:gd name="T7" fmla="*/ 158 h 1496"/>
                  <a:gd name="T8" fmla="*/ 45 w 1324"/>
                  <a:gd name="T9" fmla="*/ 152 h 1496"/>
                  <a:gd name="T10" fmla="*/ 34 w 1324"/>
                  <a:gd name="T11" fmla="*/ 146 h 1496"/>
                  <a:gd name="T12" fmla="*/ 26 w 1324"/>
                  <a:gd name="T13" fmla="*/ 140 h 1496"/>
                  <a:gd name="T14" fmla="*/ 20 w 1324"/>
                  <a:gd name="T15" fmla="*/ 133 h 1496"/>
                  <a:gd name="T16" fmla="*/ 14 w 1324"/>
                  <a:gd name="T17" fmla="*/ 126 h 1496"/>
                  <a:gd name="T18" fmla="*/ 9 w 1324"/>
                  <a:gd name="T19" fmla="*/ 119 h 1496"/>
                  <a:gd name="T20" fmla="*/ 5 w 1324"/>
                  <a:gd name="T21" fmla="*/ 110 h 1496"/>
                  <a:gd name="T22" fmla="*/ 2 w 1324"/>
                  <a:gd name="T23" fmla="*/ 101 h 1496"/>
                  <a:gd name="T24" fmla="*/ 0 w 1324"/>
                  <a:gd name="T25" fmla="*/ 90 h 1496"/>
                  <a:gd name="T26" fmla="*/ 1 w 1324"/>
                  <a:gd name="T27" fmla="*/ 80 h 1496"/>
                  <a:gd name="T28" fmla="*/ 4 w 1324"/>
                  <a:gd name="T29" fmla="*/ 71 h 1496"/>
                  <a:gd name="T30" fmla="*/ 7 w 1324"/>
                  <a:gd name="T31" fmla="*/ 63 h 1496"/>
                  <a:gd name="T32" fmla="*/ 14 w 1324"/>
                  <a:gd name="T33" fmla="*/ 52 h 1496"/>
                  <a:gd name="T34" fmla="*/ 21 w 1324"/>
                  <a:gd name="T35" fmla="*/ 44 h 1496"/>
                  <a:gd name="T36" fmla="*/ 29 w 1324"/>
                  <a:gd name="T37" fmla="*/ 37 h 1496"/>
                  <a:gd name="T38" fmla="*/ 39 w 1324"/>
                  <a:gd name="T39" fmla="*/ 30 h 1496"/>
                  <a:gd name="T40" fmla="*/ 51 w 1324"/>
                  <a:gd name="T41" fmla="*/ 23 h 1496"/>
                  <a:gd name="T42" fmla="*/ 75 w 1324"/>
                  <a:gd name="T43" fmla="*/ 16 h 1496"/>
                  <a:gd name="T44" fmla="*/ 96 w 1324"/>
                  <a:gd name="T45" fmla="*/ 12 h 1496"/>
                  <a:gd name="T46" fmla="*/ 107 w 1324"/>
                  <a:gd name="T47" fmla="*/ 0 h 1496"/>
                  <a:gd name="T48" fmla="*/ 107 w 1324"/>
                  <a:gd name="T49" fmla="*/ 53 h 1496"/>
                  <a:gd name="T50" fmla="*/ 95 w 1324"/>
                  <a:gd name="T51" fmla="*/ 42 h 1496"/>
                  <a:gd name="T52" fmla="*/ 77 w 1324"/>
                  <a:gd name="T53" fmla="*/ 46 h 1496"/>
                  <a:gd name="T54" fmla="*/ 58 w 1324"/>
                  <a:gd name="T55" fmla="*/ 54 h 1496"/>
                  <a:gd name="T56" fmla="*/ 47 w 1324"/>
                  <a:gd name="T57" fmla="*/ 61 h 1496"/>
                  <a:gd name="T58" fmla="*/ 39 w 1324"/>
                  <a:gd name="T59" fmla="*/ 69 h 1496"/>
                  <a:gd name="T60" fmla="*/ 32 w 1324"/>
                  <a:gd name="T61" fmla="*/ 78 h 1496"/>
                  <a:gd name="T62" fmla="*/ 27 w 1324"/>
                  <a:gd name="T63" fmla="*/ 89 h 1496"/>
                  <a:gd name="T64" fmla="*/ 24 w 1324"/>
                  <a:gd name="T65" fmla="*/ 99 h 1496"/>
                  <a:gd name="T66" fmla="*/ 25 w 1324"/>
                  <a:gd name="T67" fmla="*/ 109 h 1496"/>
                  <a:gd name="T68" fmla="*/ 27 w 1324"/>
                  <a:gd name="T69" fmla="*/ 118 h 1496"/>
                  <a:gd name="T70" fmla="*/ 31 w 1324"/>
                  <a:gd name="T71" fmla="*/ 128 h 1496"/>
                  <a:gd name="T72" fmla="*/ 39 w 1324"/>
                  <a:gd name="T73" fmla="*/ 139 h 1496"/>
                  <a:gd name="T74" fmla="*/ 49 w 1324"/>
                  <a:gd name="T75" fmla="*/ 148 h 1496"/>
                  <a:gd name="T76" fmla="*/ 60 w 1324"/>
                  <a:gd name="T77" fmla="*/ 154 h 1496"/>
                  <a:gd name="T78" fmla="*/ 70 w 1324"/>
                  <a:gd name="T79" fmla="*/ 159 h 1496"/>
                  <a:gd name="T80" fmla="*/ 78 w 1324"/>
                  <a:gd name="T81" fmla="*/ 162 h 1496"/>
                  <a:gd name="T82" fmla="*/ 88 w 1324"/>
                  <a:gd name="T83" fmla="*/ 164 h 1496"/>
                  <a:gd name="T84" fmla="*/ 111 w 1324"/>
                  <a:gd name="T85" fmla="*/ 166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4"/>
                  <a:gd name="T130" fmla="*/ 0 h 1496"/>
                  <a:gd name="T131" fmla="*/ 1324 w 1324"/>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4" h="1496">
                    <a:moveTo>
                      <a:pt x="998" y="1496"/>
                    </a:moveTo>
                    <a:lnTo>
                      <a:pt x="840" y="1493"/>
                    </a:lnTo>
                    <a:lnTo>
                      <a:pt x="787" y="1487"/>
                    </a:lnTo>
                    <a:lnTo>
                      <a:pt x="721" y="1476"/>
                    </a:lnTo>
                    <a:lnTo>
                      <a:pt x="671" y="1467"/>
                    </a:lnTo>
                    <a:lnTo>
                      <a:pt x="622" y="1455"/>
                    </a:lnTo>
                    <a:lnTo>
                      <a:pt x="572" y="1439"/>
                    </a:lnTo>
                    <a:lnTo>
                      <a:pt x="527" y="1422"/>
                    </a:lnTo>
                    <a:lnTo>
                      <a:pt x="474" y="1401"/>
                    </a:lnTo>
                    <a:lnTo>
                      <a:pt x="409" y="1371"/>
                    </a:lnTo>
                    <a:lnTo>
                      <a:pt x="359" y="1343"/>
                    </a:lnTo>
                    <a:lnTo>
                      <a:pt x="310" y="1312"/>
                    </a:lnTo>
                    <a:lnTo>
                      <a:pt x="277" y="1286"/>
                    </a:lnTo>
                    <a:lnTo>
                      <a:pt x="238" y="1256"/>
                    </a:lnTo>
                    <a:lnTo>
                      <a:pt x="211" y="1232"/>
                    </a:lnTo>
                    <a:lnTo>
                      <a:pt x="181" y="1199"/>
                    </a:lnTo>
                    <a:lnTo>
                      <a:pt x="154" y="1168"/>
                    </a:lnTo>
                    <a:lnTo>
                      <a:pt x="127" y="1135"/>
                    </a:lnTo>
                    <a:lnTo>
                      <a:pt x="107" y="1108"/>
                    </a:lnTo>
                    <a:lnTo>
                      <a:pt x="82" y="1070"/>
                    </a:lnTo>
                    <a:lnTo>
                      <a:pt x="57" y="1029"/>
                    </a:lnTo>
                    <a:lnTo>
                      <a:pt x="41" y="987"/>
                    </a:lnTo>
                    <a:lnTo>
                      <a:pt x="27" y="951"/>
                    </a:lnTo>
                    <a:lnTo>
                      <a:pt x="15" y="910"/>
                    </a:lnTo>
                    <a:lnTo>
                      <a:pt x="5" y="866"/>
                    </a:lnTo>
                    <a:lnTo>
                      <a:pt x="0" y="809"/>
                    </a:lnTo>
                    <a:lnTo>
                      <a:pt x="4" y="761"/>
                    </a:lnTo>
                    <a:lnTo>
                      <a:pt x="10" y="721"/>
                    </a:lnTo>
                    <a:lnTo>
                      <a:pt x="18" y="679"/>
                    </a:lnTo>
                    <a:lnTo>
                      <a:pt x="33" y="635"/>
                    </a:lnTo>
                    <a:lnTo>
                      <a:pt x="46" y="598"/>
                    </a:lnTo>
                    <a:lnTo>
                      <a:pt x="64" y="563"/>
                    </a:lnTo>
                    <a:lnTo>
                      <a:pt x="91" y="518"/>
                    </a:lnTo>
                    <a:lnTo>
                      <a:pt x="124" y="469"/>
                    </a:lnTo>
                    <a:lnTo>
                      <a:pt x="159" y="429"/>
                    </a:lnTo>
                    <a:lnTo>
                      <a:pt x="188" y="395"/>
                    </a:lnTo>
                    <a:lnTo>
                      <a:pt x="224" y="362"/>
                    </a:lnTo>
                    <a:lnTo>
                      <a:pt x="260" y="335"/>
                    </a:lnTo>
                    <a:lnTo>
                      <a:pt x="301" y="305"/>
                    </a:lnTo>
                    <a:lnTo>
                      <a:pt x="354" y="268"/>
                    </a:lnTo>
                    <a:lnTo>
                      <a:pt x="404" y="241"/>
                    </a:lnTo>
                    <a:lnTo>
                      <a:pt x="461" y="211"/>
                    </a:lnTo>
                    <a:lnTo>
                      <a:pt x="578" y="168"/>
                    </a:lnTo>
                    <a:lnTo>
                      <a:pt x="673" y="141"/>
                    </a:lnTo>
                    <a:lnTo>
                      <a:pt x="777" y="121"/>
                    </a:lnTo>
                    <a:lnTo>
                      <a:pt x="861" y="111"/>
                    </a:lnTo>
                    <a:lnTo>
                      <a:pt x="968" y="104"/>
                    </a:lnTo>
                    <a:lnTo>
                      <a:pt x="968" y="0"/>
                    </a:lnTo>
                    <a:lnTo>
                      <a:pt x="1324" y="237"/>
                    </a:lnTo>
                    <a:lnTo>
                      <a:pt x="963" y="479"/>
                    </a:lnTo>
                    <a:lnTo>
                      <a:pt x="964" y="372"/>
                    </a:lnTo>
                    <a:lnTo>
                      <a:pt x="857" y="378"/>
                    </a:lnTo>
                    <a:lnTo>
                      <a:pt x="777" y="392"/>
                    </a:lnTo>
                    <a:lnTo>
                      <a:pt x="693" y="412"/>
                    </a:lnTo>
                    <a:lnTo>
                      <a:pt x="578" y="456"/>
                    </a:lnTo>
                    <a:lnTo>
                      <a:pt x="523" y="485"/>
                    </a:lnTo>
                    <a:lnTo>
                      <a:pt x="471" y="516"/>
                    </a:lnTo>
                    <a:lnTo>
                      <a:pt x="427" y="552"/>
                    </a:lnTo>
                    <a:lnTo>
                      <a:pt x="384" y="587"/>
                    </a:lnTo>
                    <a:lnTo>
                      <a:pt x="349" y="620"/>
                    </a:lnTo>
                    <a:lnTo>
                      <a:pt x="320" y="656"/>
                    </a:lnTo>
                    <a:lnTo>
                      <a:pt x="288" y="700"/>
                    </a:lnTo>
                    <a:lnTo>
                      <a:pt x="260" y="750"/>
                    </a:lnTo>
                    <a:lnTo>
                      <a:pt x="240" y="797"/>
                    </a:lnTo>
                    <a:lnTo>
                      <a:pt x="230" y="841"/>
                    </a:lnTo>
                    <a:lnTo>
                      <a:pt x="220" y="894"/>
                    </a:lnTo>
                    <a:lnTo>
                      <a:pt x="219" y="946"/>
                    </a:lnTo>
                    <a:lnTo>
                      <a:pt x="221" y="982"/>
                    </a:lnTo>
                    <a:lnTo>
                      <a:pt x="227" y="1020"/>
                    </a:lnTo>
                    <a:lnTo>
                      <a:pt x="240" y="1064"/>
                    </a:lnTo>
                    <a:lnTo>
                      <a:pt x="257" y="1108"/>
                    </a:lnTo>
                    <a:lnTo>
                      <a:pt x="277" y="1149"/>
                    </a:lnTo>
                    <a:lnTo>
                      <a:pt x="303" y="1190"/>
                    </a:lnTo>
                    <a:lnTo>
                      <a:pt x="351" y="1249"/>
                    </a:lnTo>
                    <a:lnTo>
                      <a:pt x="391" y="1288"/>
                    </a:lnTo>
                    <a:lnTo>
                      <a:pt x="444" y="1329"/>
                    </a:lnTo>
                    <a:lnTo>
                      <a:pt x="497" y="1365"/>
                    </a:lnTo>
                    <a:lnTo>
                      <a:pt x="537" y="1389"/>
                    </a:lnTo>
                    <a:lnTo>
                      <a:pt x="585" y="1412"/>
                    </a:lnTo>
                    <a:lnTo>
                      <a:pt x="631" y="1430"/>
                    </a:lnTo>
                    <a:lnTo>
                      <a:pt x="668" y="1444"/>
                    </a:lnTo>
                    <a:lnTo>
                      <a:pt x="703" y="1456"/>
                    </a:lnTo>
                    <a:lnTo>
                      <a:pt x="750" y="1466"/>
                    </a:lnTo>
                    <a:lnTo>
                      <a:pt x="793" y="1472"/>
                    </a:lnTo>
                    <a:lnTo>
                      <a:pt x="851" y="1482"/>
                    </a:lnTo>
                    <a:lnTo>
                      <a:pt x="998" y="1496"/>
                    </a:lnTo>
                    <a:close/>
                  </a:path>
                </a:pathLst>
              </a:custGeom>
              <a:solidFill>
                <a:srgbClr val="000080"/>
              </a:solidFill>
              <a:ln w="4763">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905" name="Group 12">
              <a:extLst>
                <a:ext uri="{FF2B5EF4-FFF2-40B4-BE49-F238E27FC236}">
                  <a16:creationId xmlns:a16="http://schemas.microsoft.com/office/drawing/2014/main" id="{A76F5518-69FF-4A7D-935E-D5011073F393}"/>
                </a:ext>
              </a:extLst>
            </p:cNvPr>
            <p:cNvGrpSpPr>
              <a:grpSpLocks/>
            </p:cNvGrpSpPr>
            <p:nvPr/>
          </p:nvGrpSpPr>
          <p:grpSpPr bwMode="auto">
            <a:xfrm>
              <a:off x="2009" y="1522"/>
              <a:ext cx="369" cy="440"/>
              <a:chOff x="2009" y="1522"/>
              <a:chExt cx="369" cy="440"/>
            </a:xfrm>
          </p:grpSpPr>
          <p:grpSp>
            <p:nvGrpSpPr>
              <p:cNvPr id="65906" name="Group 13">
                <a:extLst>
                  <a:ext uri="{FF2B5EF4-FFF2-40B4-BE49-F238E27FC236}">
                    <a16:creationId xmlns:a16="http://schemas.microsoft.com/office/drawing/2014/main" id="{DE6BCDDE-05FC-4DD1-9133-1FEBA3F38175}"/>
                  </a:ext>
                </a:extLst>
              </p:cNvPr>
              <p:cNvGrpSpPr>
                <a:grpSpLocks/>
              </p:cNvGrpSpPr>
              <p:nvPr/>
            </p:nvGrpSpPr>
            <p:grpSpPr bwMode="auto">
              <a:xfrm>
                <a:off x="2012" y="1522"/>
                <a:ext cx="366" cy="440"/>
                <a:chOff x="2012" y="1522"/>
                <a:chExt cx="366" cy="440"/>
              </a:xfrm>
            </p:grpSpPr>
            <p:grpSp>
              <p:nvGrpSpPr>
                <p:cNvPr id="65921" name="Group 14">
                  <a:extLst>
                    <a:ext uri="{FF2B5EF4-FFF2-40B4-BE49-F238E27FC236}">
                      <a16:creationId xmlns:a16="http://schemas.microsoft.com/office/drawing/2014/main" id="{509739F5-71B1-4E63-A298-8B6F42009961}"/>
                    </a:ext>
                  </a:extLst>
                </p:cNvPr>
                <p:cNvGrpSpPr>
                  <a:grpSpLocks/>
                </p:cNvGrpSpPr>
                <p:nvPr/>
              </p:nvGrpSpPr>
              <p:grpSpPr bwMode="auto">
                <a:xfrm>
                  <a:off x="2025" y="1624"/>
                  <a:ext cx="353" cy="338"/>
                  <a:chOff x="2025" y="1624"/>
                  <a:chExt cx="353" cy="338"/>
                </a:xfrm>
              </p:grpSpPr>
              <p:grpSp>
                <p:nvGrpSpPr>
                  <p:cNvPr id="65957" name="Group 15">
                    <a:extLst>
                      <a:ext uri="{FF2B5EF4-FFF2-40B4-BE49-F238E27FC236}">
                        <a16:creationId xmlns:a16="http://schemas.microsoft.com/office/drawing/2014/main" id="{353A0692-0130-4C7E-B843-4224F0A9A684}"/>
                      </a:ext>
                    </a:extLst>
                  </p:cNvPr>
                  <p:cNvGrpSpPr>
                    <a:grpSpLocks/>
                  </p:cNvGrpSpPr>
                  <p:nvPr/>
                </p:nvGrpSpPr>
                <p:grpSpPr bwMode="auto">
                  <a:xfrm>
                    <a:off x="2025" y="1624"/>
                    <a:ext cx="285" cy="72"/>
                    <a:chOff x="2025" y="1624"/>
                    <a:chExt cx="285" cy="72"/>
                  </a:xfrm>
                </p:grpSpPr>
                <p:grpSp>
                  <p:nvGrpSpPr>
                    <p:cNvPr id="66036" name="Group 16">
                      <a:extLst>
                        <a:ext uri="{FF2B5EF4-FFF2-40B4-BE49-F238E27FC236}">
                          <a16:creationId xmlns:a16="http://schemas.microsoft.com/office/drawing/2014/main" id="{4A0B07B9-5BAA-48F7-A35E-BA176F192898}"/>
                        </a:ext>
                      </a:extLst>
                    </p:cNvPr>
                    <p:cNvGrpSpPr>
                      <a:grpSpLocks/>
                    </p:cNvGrpSpPr>
                    <p:nvPr/>
                  </p:nvGrpSpPr>
                  <p:grpSpPr bwMode="auto">
                    <a:xfrm>
                      <a:off x="2248" y="1634"/>
                      <a:ext cx="62" cy="62"/>
                      <a:chOff x="2248" y="1634"/>
                      <a:chExt cx="62" cy="62"/>
                    </a:xfrm>
                  </p:grpSpPr>
                  <p:grpSp>
                    <p:nvGrpSpPr>
                      <p:cNvPr id="66050" name="Group 17">
                        <a:extLst>
                          <a:ext uri="{FF2B5EF4-FFF2-40B4-BE49-F238E27FC236}">
                            <a16:creationId xmlns:a16="http://schemas.microsoft.com/office/drawing/2014/main" id="{B3FD2848-18DD-492F-A699-E6C0256F7FCE}"/>
                          </a:ext>
                        </a:extLst>
                      </p:cNvPr>
                      <p:cNvGrpSpPr>
                        <a:grpSpLocks/>
                      </p:cNvGrpSpPr>
                      <p:nvPr/>
                    </p:nvGrpSpPr>
                    <p:grpSpPr bwMode="auto">
                      <a:xfrm>
                        <a:off x="2248" y="1634"/>
                        <a:ext cx="44" cy="39"/>
                        <a:chOff x="2248" y="1634"/>
                        <a:chExt cx="44" cy="39"/>
                      </a:xfrm>
                    </p:grpSpPr>
                    <p:sp>
                      <p:nvSpPr>
                        <p:cNvPr id="66055" name="Freeform 18">
                          <a:extLst>
                            <a:ext uri="{FF2B5EF4-FFF2-40B4-BE49-F238E27FC236}">
                              <a16:creationId xmlns:a16="http://schemas.microsoft.com/office/drawing/2014/main" id="{A494C6FE-683D-46AE-9239-2A1D51BCD732}"/>
                            </a:ext>
                          </a:extLst>
                        </p:cNvPr>
                        <p:cNvSpPr>
                          <a:spLocks/>
                        </p:cNvSpPr>
                        <p:nvPr/>
                      </p:nvSpPr>
                      <p:spPr bwMode="auto">
                        <a:xfrm>
                          <a:off x="2248" y="1637"/>
                          <a:ext cx="40" cy="32"/>
                        </a:xfrm>
                        <a:custGeom>
                          <a:avLst/>
                          <a:gdLst>
                            <a:gd name="T0" fmla="*/ 0 w 198"/>
                            <a:gd name="T1" fmla="*/ 6 h 161"/>
                            <a:gd name="T2" fmla="*/ 1 w 198"/>
                            <a:gd name="T3" fmla="*/ 5 h 161"/>
                            <a:gd name="T4" fmla="*/ 1 w 198"/>
                            <a:gd name="T5" fmla="*/ 4 h 161"/>
                            <a:gd name="T6" fmla="*/ 2 w 198"/>
                            <a:gd name="T7" fmla="*/ 3 h 161"/>
                            <a:gd name="T8" fmla="*/ 3 w 198"/>
                            <a:gd name="T9" fmla="*/ 2 h 161"/>
                            <a:gd name="T10" fmla="*/ 4 w 198"/>
                            <a:gd name="T11" fmla="*/ 1 h 161"/>
                            <a:gd name="T12" fmla="*/ 5 w 198"/>
                            <a:gd name="T13" fmla="*/ 1 h 161"/>
                            <a:gd name="T14" fmla="*/ 6 w 198"/>
                            <a:gd name="T15" fmla="*/ 0 h 161"/>
                            <a:gd name="T16" fmla="*/ 7 w 198"/>
                            <a:gd name="T17" fmla="*/ 0 h 161"/>
                            <a:gd name="T18" fmla="*/ 8 w 198"/>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1"/>
                            <a:gd name="T32" fmla="*/ 198 w 19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1">
                              <a:moveTo>
                                <a:pt x="0" y="161"/>
                              </a:moveTo>
                              <a:lnTo>
                                <a:pt x="18" y="132"/>
                              </a:lnTo>
                              <a:lnTo>
                                <a:pt x="37" y="108"/>
                              </a:lnTo>
                              <a:lnTo>
                                <a:pt x="58" y="81"/>
                              </a:lnTo>
                              <a:lnTo>
                                <a:pt x="82" y="57"/>
                              </a:lnTo>
                              <a:lnTo>
                                <a:pt x="107" y="37"/>
                              </a:lnTo>
                              <a:lnTo>
                                <a:pt x="131" y="23"/>
                              </a:lnTo>
                              <a:lnTo>
                                <a:pt x="150" y="12"/>
                              </a:lnTo>
                              <a:lnTo>
                                <a:pt x="170" y="6"/>
                              </a:lnTo>
                              <a:lnTo>
                                <a:pt x="198" y="0"/>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56" name="Freeform 19">
                          <a:extLst>
                            <a:ext uri="{FF2B5EF4-FFF2-40B4-BE49-F238E27FC236}">
                              <a16:creationId xmlns:a16="http://schemas.microsoft.com/office/drawing/2014/main" id="{15B76D1A-EE26-472B-8EF7-9352C3FB9C59}"/>
                            </a:ext>
                          </a:extLst>
                        </p:cNvPr>
                        <p:cNvSpPr>
                          <a:spLocks/>
                        </p:cNvSpPr>
                        <p:nvPr/>
                      </p:nvSpPr>
                      <p:spPr bwMode="auto">
                        <a:xfrm>
                          <a:off x="2253" y="1641"/>
                          <a:ext cx="39" cy="32"/>
                        </a:xfrm>
                        <a:custGeom>
                          <a:avLst/>
                          <a:gdLst>
                            <a:gd name="T0" fmla="*/ 0 w 195"/>
                            <a:gd name="T1" fmla="*/ 6 h 160"/>
                            <a:gd name="T2" fmla="*/ 1 w 195"/>
                            <a:gd name="T3" fmla="*/ 5 h 160"/>
                            <a:gd name="T4" fmla="*/ 1 w 195"/>
                            <a:gd name="T5" fmla="*/ 4 h 160"/>
                            <a:gd name="T6" fmla="*/ 2 w 195"/>
                            <a:gd name="T7" fmla="*/ 3 h 160"/>
                            <a:gd name="T8" fmla="*/ 3 w 195"/>
                            <a:gd name="T9" fmla="*/ 2 h 160"/>
                            <a:gd name="T10" fmla="*/ 4 w 195"/>
                            <a:gd name="T11" fmla="*/ 1 h 160"/>
                            <a:gd name="T12" fmla="*/ 5 w 195"/>
                            <a:gd name="T13" fmla="*/ 1 h 160"/>
                            <a:gd name="T14" fmla="*/ 6 w 195"/>
                            <a:gd name="T15" fmla="*/ 0 h 160"/>
                            <a:gd name="T16" fmla="*/ 7 w 195"/>
                            <a:gd name="T17" fmla="*/ 0 h 160"/>
                            <a:gd name="T18" fmla="*/ 8 w 19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60"/>
                            <a:gd name="T32" fmla="*/ 195 w 19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60">
                              <a:moveTo>
                                <a:pt x="0" y="160"/>
                              </a:moveTo>
                              <a:lnTo>
                                <a:pt x="19" y="131"/>
                              </a:lnTo>
                              <a:lnTo>
                                <a:pt x="37" y="106"/>
                              </a:lnTo>
                              <a:lnTo>
                                <a:pt x="59" y="80"/>
                              </a:lnTo>
                              <a:lnTo>
                                <a:pt x="82" y="55"/>
                              </a:lnTo>
                              <a:lnTo>
                                <a:pt x="108" y="35"/>
                              </a:lnTo>
                              <a:lnTo>
                                <a:pt x="131" y="21"/>
                              </a:lnTo>
                              <a:lnTo>
                                <a:pt x="156" y="11"/>
                              </a:lnTo>
                              <a:lnTo>
                                <a:pt x="177" y="3"/>
                              </a:lnTo>
                              <a:lnTo>
                                <a:pt x="195" y="0"/>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57" name="Freeform 20">
                          <a:extLst>
                            <a:ext uri="{FF2B5EF4-FFF2-40B4-BE49-F238E27FC236}">
                              <a16:creationId xmlns:a16="http://schemas.microsoft.com/office/drawing/2014/main" id="{E612621D-13C4-42FC-9B05-33A2CEF62E44}"/>
                            </a:ext>
                          </a:extLst>
                        </p:cNvPr>
                        <p:cNvSpPr>
                          <a:spLocks/>
                        </p:cNvSpPr>
                        <p:nvPr/>
                      </p:nvSpPr>
                      <p:spPr bwMode="auto">
                        <a:xfrm>
                          <a:off x="2248" y="1634"/>
                          <a:ext cx="39" cy="32"/>
                        </a:xfrm>
                        <a:custGeom>
                          <a:avLst/>
                          <a:gdLst>
                            <a:gd name="T0" fmla="*/ 0 w 194"/>
                            <a:gd name="T1" fmla="*/ 6 h 160"/>
                            <a:gd name="T2" fmla="*/ 1 w 194"/>
                            <a:gd name="T3" fmla="*/ 5 h 160"/>
                            <a:gd name="T4" fmla="*/ 1 w 194"/>
                            <a:gd name="T5" fmla="*/ 4 h 160"/>
                            <a:gd name="T6" fmla="*/ 2 w 194"/>
                            <a:gd name="T7" fmla="*/ 3 h 160"/>
                            <a:gd name="T8" fmla="*/ 3 w 194"/>
                            <a:gd name="T9" fmla="*/ 2 h 160"/>
                            <a:gd name="T10" fmla="*/ 4 w 194"/>
                            <a:gd name="T11" fmla="*/ 1 h 160"/>
                            <a:gd name="T12" fmla="*/ 5 w 194"/>
                            <a:gd name="T13" fmla="*/ 1 h 160"/>
                            <a:gd name="T14" fmla="*/ 6 w 194"/>
                            <a:gd name="T15" fmla="*/ 0 h 160"/>
                            <a:gd name="T16" fmla="*/ 7 w 194"/>
                            <a:gd name="T17" fmla="*/ 0 h 160"/>
                            <a:gd name="T18" fmla="*/ 8 w 19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0"/>
                            <a:gd name="T32" fmla="*/ 194 w 19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0">
                              <a:moveTo>
                                <a:pt x="0" y="160"/>
                              </a:moveTo>
                              <a:lnTo>
                                <a:pt x="18" y="131"/>
                              </a:lnTo>
                              <a:lnTo>
                                <a:pt x="37" y="106"/>
                              </a:lnTo>
                              <a:lnTo>
                                <a:pt x="58" y="80"/>
                              </a:lnTo>
                              <a:lnTo>
                                <a:pt x="82" y="55"/>
                              </a:lnTo>
                              <a:lnTo>
                                <a:pt x="107" y="36"/>
                              </a:lnTo>
                              <a:lnTo>
                                <a:pt x="131" y="21"/>
                              </a:lnTo>
                              <a:lnTo>
                                <a:pt x="155" y="11"/>
                              </a:lnTo>
                              <a:lnTo>
                                <a:pt x="178" y="3"/>
                              </a:lnTo>
                              <a:lnTo>
                                <a:pt x="194" y="0"/>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6051" name="Group 21">
                        <a:extLst>
                          <a:ext uri="{FF2B5EF4-FFF2-40B4-BE49-F238E27FC236}">
                            <a16:creationId xmlns:a16="http://schemas.microsoft.com/office/drawing/2014/main" id="{BBEC5C30-69FC-4C84-854B-13A1272E3515}"/>
                          </a:ext>
                        </a:extLst>
                      </p:cNvPr>
                      <p:cNvGrpSpPr>
                        <a:grpSpLocks/>
                      </p:cNvGrpSpPr>
                      <p:nvPr/>
                    </p:nvGrpSpPr>
                    <p:grpSpPr bwMode="auto">
                      <a:xfrm>
                        <a:off x="2265" y="1658"/>
                        <a:ext cx="45" cy="38"/>
                        <a:chOff x="2265" y="1658"/>
                        <a:chExt cx="45" cy="38"/>
                      </a:xfrm>
                    </p:grpSpPr>
                    <p:sp>
                      <p:nvSpPr>
                        <p:cNvPr id="66052" name="Freeform 22">
                          <a:extLst>
                            <a:ext uri="{FF2B5EF4-FFF2-40B4-BE49-F238E27FC236}">
                              <a16:creationId xmlns:a16="http://schemas.microsoft.com/office/drawing/2014/main" id="{9383443B-2CC8-4979-B8EE-5D86053671E2}"/>
                            </a:ext>
                          </a:extLst>
                        </p:cNvPr>
                        <p:cNvSpPr>
                          <a:spLocks/>
                        </p:cNvSpPr>
                        <p:nvPr/>
                      </p:nvSpPr>
                      <p:spPr bwMode="auto">
                        <a:xfrm>
                          <a:off x="2265" y="1660"/>
                          <a:ext cx="40" cy="32"/>
                        </a:xfrm>
                        <a:custGeom>
                          <a:avLst/>
                          <a:gdLst>
                            <a:gd name="T0" fmla="*/ 0 w 198"/>
                            <a:gd name="T1" fmla="*/ 6 h 160"/>
                            <a:gd name="T2" fmla="*/ 1 w 198"/>
                            <a:gd name="T3" fmla="*/ 5 h 160"/>
                            <a:gd name="T4" fmla="*/ 1 w 198"/>
                            <a:gd name="T5" fmla="*/ 4 h 160"/>
                            <a:gd name="T6" fmla="*/ 2 w 198"/>
                            <a:gd name="T7" fmla="*/ 3 h 160"/>
                            <a:gd name="T8" fmla="*/ 3 w 198"/>
                            <a:gd name="T9" fmla="*/ 2 h 160"/>
                            <a:gd name="T10" fmla="*/ 4 w 198"/>
                            <a:gd name="T11" fmla="*/ 1 h 160"/>
                            <a:gd name="T12" fmla="*/ 5 w 198"/>
                            <a:gd name="T13" fmla="*/ 1 h 160"/>
                            <a:gd name="T14" fmla="*/ 6 w 198"/>
                            <a:gd name="T15" fmla="*/ 0 h 160"/>
                            <a:gd name="T16" fmla="*/ 7 w 198"/>
                            <a:gd name="T17" fmla="*/ 0 h 160"/>
                            <a:gd name="T18" fmla="*/ 8 w 198"/>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0"/>
                            <a:gd name="T32" fmla="*/ 198 w 19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0">
                              <a:moveTo>
                                <a:pt x="0" y="160"/>
                              </a:moveTo>
                              <a:lnTo>
                                <a:pt x="18" y="131"/>
                              </a:lnTo>
                              <a:lnTo>
                                <a:pt x="37" y="107"/>
                              </a:lnTo>
                              <a:lnTo>
                                <a:pt x="58" y="81"/>
                              </a:lnTo>
                              <a:lnTo>
                                <a:pt x="82" y="56"/>
                              </a:lnTo>
                              <a:lnTo>
                                <a:pt x="106" y="37"/>
                              </a:lnTo>
                              <a:lnTo>
                                <a:pt x="130" y="23"/>
                              </a:lnTo>
                              <a:lnTo>
                                <a:pt x="149" y="12"/>
                              </a:lnTo>
                              <a:lnTo>
                                <a:pt x="168" y="6"/>
                              </a:lnTo>
                              <a:lnTo>
                                <a:pt x="198" y="0"/>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53" name="Freeform 23">
                          <a:extLst>
                            <a:ext uri="{FF2B5EF4-FFF2-40B4-BE49-F238E27FC236}">
                              <a16:creationId xmlns:a16="http://schemas.microsoft.com/office/drawing/2014/main" id="{F684EFA8-541B-4C65-8367-4834FE6BC782}"/>
                            </a:ext>
                          </a:extLst>
                        </p:cNvPr>
                        <p:cNvSpPr>
                          <a:spLocks/>
                        </p:cNvSpPr>
                        <p:nvPr/>
                      </p:nvSpPr>
                      <p:spPr bwMode="auto">
                        <a:xfrm>
                          <a:off x="2271" y="1664"/>
                          <a:ext cx="39" cy="32"/>
                        </a:xfrm>
                        <a:custGeom>
                          <a:avLst/>
                          <a:gdLst>
                            <a:gd name="T0" fmla="*/ 0 w 195"/>
                            <a:gd name="T1" fmla="*/ 6 h 159"/>
                            <a:gd name="T2" fmla="*/ 1 w 195"/>
                            <a:gd name="T3" fmla="*/ 5 h 159"/>
                            <a:gd name="T4" fmla="*/ 1 w 195"/>
                            <a:gd name="T5" fmla="*/ 4 h 159"/>
                            <a:gd name="T6" fmla="*/ 2 w 195"/>
                            <a:gd name="T7" fmla="*/ 3 h 159"/>
                            <a:gd name="T8" fmla="*/ 3 w 195"/>
                            <a:gd name="T9" fmla="*/ 2 h 159"/>
                            <a:gd name="T10" fmla="*/ 4 w 195"/>
                            <a:gd name="T11" fmla="*/ 1 h 159"/>
                            <a:gd name="T12" fmla="*/ 5 w 195"/>
                            <a:gd name="T13" fmla="*/ 1 h 159"/>
                            <a:gd name="T14" fmla="*/ 6 w 195"/>
                            <a:gd name="T15" fmla="*/ 0 h 159"/>
                            <a:gd name="T16" fmla="*/ 7 w 195"/>
                            <a:gd name="T17" fmla="*/ 0 h 159"/>
                            <a:gd name="T18" fmla="*/ 8 w 195"/>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59"/>
                            <a:gd name="T32" fmla="*/ 195 w 19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59">
                              <a:moveTo>
                                <a:pt x="0" y="159"/>
                              </a:moveTo>
                              <a:lnTo>
                                <a:pt x="19" y="131"/>
                              </a:lnTo>
                              <a:lnTo>
                                <a:pt x="37" y="106"/>
                              </a:lnTo>
                              <a:lnTo>
                                <a:pt x="59" y="79"/>
                              </a:lnTo>
                              <a:lnTo>
                                <a:pt x="81" y="56"/>
                              </a:lnTo>
                              <a:lnTo>
                                <a:pt x="107" y="36"/>
                              </a:lnTo>
                              <a:lnTo>
                                <a:pt x="130" y="22"/>
                              </a:lnTo>
                              <a:lnTo>
                                <a:pt x="155" y="12"/>
                              </a:lnTo>
                              <a:lnTo>
                                <a:pt x="177" y="4"/>
                              </a:lnTo>
                              <a:lnTo>
                                <a:pt x="195" y="0"/>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54" name="Freeform 24">
                          <a:extLst>
                            <a:ext uri="{FF2B5EF4-FFF2-40B4-BE49-F238E27FC236}">
                              <a16:creationId xmlns:a16="http://schemas.microsoft.com/office/drawing/2014/main" id="{331E9B61-DE34-41CF-A874-05A21DDCD9F9}"/>
                            </a:ext>
                          </a:extLst>
                        </p:cNvPr>
                        <p:cNvSpPr>
                          <a:spLocks/>
                        </p:cNvSpPr>
                        <p:nvPr/>
                      </p:nvSpPr>
                      <p:spPr bwMode="auto">
                        <a:xfrm>
                          <a:off x="2265" y="1658"/>
                          <a:ext cx="39" cy="31"/>
                        </a:xfrm>
                        <a:custGeom>
                          <a:avLst/>
                          <a:gdLst>
                            <a:gd name="T0" fmla="*/ 0 w 194"/>
                            <a:gd name="T1" fmla="*/ 6 h 159"/>
                            <a:gd name="T2" fmla="*/ 1 w 194"/>
                            <a:gd name="T3" fmla="*/ 5 h 159"/>
                            <a:gd name="T4" fmla="*/ 1 w 194"/>
                            <a:gd name="T5" fmla="*/ 4 h 159"/>
                            <a:gd name="T6" fmla="*/ 2 w 194"/>
                            <a:gd name="T7" fmla="*/ 3 h 159"/>
                            <a:gd name="T8" fmla="*/ 3 w 194"/>
                            <a:gd name="T9" fmla="*/ 2 h 159"/>
                            <a:gd name="T10" fmla="*/ 4 w 194"/>
                            <a:gd name="T11" fmla="*/ 1 h 159"/>
                            <a:gd name="T12" fmla="*/ 5 w 194"/>
                            <a:gd name="T13" fmla="*/ 1 h 159"/>
                            <a:gd name="T14" fmla="*/ 6 w 194"/>
                            <a:gd name="T15" fmla="*/ 0 h 159"/>
                            <a:gd name="T16" fmla="*/ 7 w 194"/>
                            <a:gd name="T17" fmla="*/ 0 h 159"/>
                            <a:gd name="T18" fmla="*/ 8 w 194"/>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59"/>
                            <a:gd name="T32" fmla="*/ 194 w 19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59">
                              <a:moveTo>
                                <a:pt x="0" y="159"/>
                              </a:moveTo>
                              <a:lnTo>
                                <a:pt x="18" y="130"/>
                              </a:lnTo>
                              <a:lnTo>
                                <a:pt x="37" y="106"/>
                              </a:lnTo>
                              <a:lnTo>
                                <a:pt x="58" y="80"/>
                              </a:lnTo>
                              <a:lnTo>
                                <a:pt x="82" y="55"/>
                              </a:lnTo>
                              <a:lnTo>
                                <a:pt x="106" y="36"/>
                              </a:lnTo>
                              <a:lnTo>
                                <a:pt x="130" y="21"/>
                              </a:lnTo>
                              <a:lnTo>
                                <a:pt x="154" y="11"/>
                              </a:lnTo>
                              <a:lnTo>
                                <a:pt x="177" y="3"/>
                              </a:lnTo>
                              <a:lnTo>
                                <a:pt x="194" y="0"/>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6037" name="Group 25">
                      <a:extLst>
                        <a:ext uri="{FF2B5EF4-FFF2-40B4-BE49-F238E27FC236}">
                          <a16:creationId xmlns:a16="http://schemas.microsoft.com/office/drawing/2014/main" id="{FE2F408B-0AF7-4347-9ADF-D5E8BFE77154}"/>
                        </a:ext>
                      </a:extLst>
                    </p:cNvPr>
                    <p:cNvGrpSpPr>
                      <a:grpSpLocks/>
                    </p:cNvGrpSpPr>
                    <p:nvPr/>
                  </p:nvGrpSpPr>
                  <p:grpSpPr bwMode="auto">
                    <a:xfrm>
                      <a:off x="2025" y="1624"/>
                      <a:ext cx="213" cy="55"/>
                      <a:chOff x="2025" y="1624"/>
                      <a:chExt cx="213" cy="55"/>
                    </a:xfrm>
                  </p:grpSpPr>
                  <p:grpSp>
                    <p:nvGrpSpPr>
                      <p:cNvPr id="66038" name="Group 26">
                        <a:extLst>
                          <a:ext uri="{FF2B5EF4-FFF2-40B4-BE49-F238E27FC236}">
                            <a16:creationId xmlns:a16="http://schemas.microsoft.com/office/drawing/2014/main" id="{E395560E-F75C-4C5F-8A96-9D3B5D5F976D}"/>
                          </a:ext>
                        </a:extLst>
                      </p:cNvPr>
                      <p:cNvGrpSpPr>
                        <a:grpSpLocks/>
                      </p:cNvGrpSpPr>
                      <p:nvPr/>
                    </p:nvGrpSpPr>
                    <p:grpSpPr bwMode="auto">
                      <a:xfrm>
                        <a:off x="2051" y="1650"/>
                        <a:ext cx="148" cy="29"/>
                        <a:chOff x="2051" y="1650"/>
                        <a:chExt cx="148" cy="29"/>
                      </a:xfrm>
                    </p:grpSpPr>
                    <p:grpSp>
                      <p:nvGrpSpPr>
                        <p:cNvPr id="66045" name="Group 27">
                          <a:extLst>
                            <a:ext uri="{FF2B5EF4-FFF2-40B4-BE49-F238E27FC236}">
                              <a16:creationId xmlns:a16="http://schemas.microsoft.com/office/drawing/2014/main" id="{8996997F-E4AE-4A2C-A9AD-90F24974F55F}"/>
                            </a:ext>
                          </a:extLst>
                        </p:cNvPr>
                        <p:cNvGrpSpPr>
                          <a:grpSpLocks/>
                        </p:cNvGrpSpPr>
                        <p:nvPr/>
                      </p:nvGrpSpPr>
                      <p:grpSpPr bwMode="auto">
                        <a:xfrm>
                          <a:off x="2057" y="1650"/>
                          <a:ext cx="142" cy="29"/>
                          <a:chOff x="2057" y="1650"/>
                          <a:chExt cx="142" cy="29"/>
                        </a:xfrm>
                      </p:grpSpPr>
                      <p:sp>
                        <p:nvSpPr>
                          <p:cNvPr id="66047" name="Freeform 28">
                            <a:extLst>
                              <a:ext uri="{FF2B5EF4-FFF2-40B4-BE49-F238E27FC236}">
                                <a16:creationId xmlns:a16="http://schemas.microsoft.com/office/drawing/2014/main" id="{DA996839-24CD-4A4A-B15D-5B050EB23F4F}"/>
                              </a:ext>
                            </a:extLst>
                          </p:cNvPr>
                          <p:cNvSpPr>
                            <a:spLocks/>
                          </p:cNvSpPr>
                          <p:nvPr/>
                        </p:nvSpPr>
                        <p:spPr bwMode="auto">
                          <a:xfrm>
                            <a:off x="2058" y="1653"/>
                            <a:ext cx="139" cy="20"/>
                          </a:xfrm>
                          <a:custGeom>
                            <a:avLst/>
                            <a:gdLst>
                              <a:gd name="T0" fmla="*/ 0 w 694"/>
                              <a:gd name="T1" fmla="*/ 3 h 101"/>
                              <a:gd name="T2" fmla="*/ 2 w 694"/>
                              <a:gd name="T3" fmla="*/ 3 h 101"/>
                              <a:gd name="T4" fmla="*/ 3 w 694"/>
                              <a:gd name="T5" fmla="*/ 2 h 101"/>
                              <a:gd name="T6" fmla="*/ 6 w 694"/>
                              <a:gd name="T7" fmla="*/ 2 h 101"/>
                              <a:gd name="T8" fmla="*/ 8 w 694"/>
                              <a:gd name="T9" fmla="*/ 1 h 101"/>
                              <a:gd name="T10" fmla="*/ 11 w 694"/>
                              <a:gd name="T11" fmla="*/ 1 h 101"/>
                              <a:gd name="T12" fmla="*/ 13 w 694"/>
                              <a:gd name="T13" fmla="*/ 0 h 101"/>
                              <a:gd name="T14" fmla="*/ 15 w 694"/>
                              <a:gd name="T15" fmla="*/ 0 h 101"/>
                              <a:gd name="T16" fmla="*/ 17 w 694"/>
                              <a:gd name="T17" fmla="*/ 0 h 101"/>
                              <a:gd name="T18" fmla="*/ 20 w 694"/>
                              <a:gd name="T19" fmla="*/ 0 h 101"/>
                              <a:gd name="T20" fmla="*/ 22 w 694"/>
                              <a:gd name="T21" fmla="*/ 0 h 101"/>
                              <a:gd name="T22" fmla="*/ 24 w 694"/>
                              <a:gd name="T23" fmla="*/ 1 h 101"/>
                              <a:gd name="T24" fmla="*/ 25 w 694"/>
                              <a:gd name="T25" fmla="*/ 1 h 101"/>
                              <a:gd name="T26" fmla="*/ 26 w 694"/>
                              <a:gd name="T27" fmla="*/ 2 h 101"/>
                              <a:gd name="T28" fmla="*/ 27 w 694"/>
                              <a:gd name="T29" fmla="*/ 2 h 101"/>
                              <a:gd name="T30" fmla="*/ 27 w 694"/>
                              <a:gd name="T31" fmla="*/ 3 h 101"/>
                              <a:gd name="T32" fmla="*/ 28 w 694"/>
                              <a:gd name="T33" fmla="*/ 4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1"/>
                              <a:gd name="T53" fmla="*/ 694 w 694"/>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1">
                                <a:moveTo>
                                  <a:pt x="0" y="80"/>
                                </a:moveTo>
                                <a:lnTo>
                                  <a:pt x="42" y="67"/>
                                </a:lnTo>
                                <a:lnTo>
                                  <a:pt x="85" y="54"/>
                                </a:lnTo>
                                <a:lnTo>
                                  <a:pt x="143" y="40"/>
                                </a:lnTo>
                                <a:lnTo>
                                  <a:pt x="205" y="27"/>
                                </a:lnTo>
                                <a:lnTo>
                                  <a:pt x="268" y="14"/>
                                </a:lnTo>
                                <a:lnTo>
                                  <a:pt x="315" y="8"/>
                                </a:lnTo>
                                <a:lnTo>
                                  <a:pt x="372" y="2"/>
                                </a:lnTo>
                                <a:lnTo>
                                  <a:pt x="433" y="0"/>
                                </a:lnTo>
                                <a:lnTo>
                                  <a:pt x="490" y="3"/>
                                </a:lnTo>
                                <a:lnTo>
                                  <a:pt x="540" y="6"/>
                                </a:lnTo>
                                <a:lnTo>
                                  <a:pt x="590" y="14"/>
                                </a:lnTo>
                                <a:lnTo>
                                  <a:pt x="617" y="25"/>
                                </a:lnTo>
                                <a:lnTo>
                                  <a:pt x="642" y="39"/>
                                </a:lnTo>
                                <a:lnTo>
                                  <a:pt x="663" y="56"/>
                                </a:lnTo>
                                <a:lnTo>
                                  <a:pt x="685" y="83"/>
                                </a:lnTo>
                                <a:lnTo>
                                  <a:pt x="694" y="101"/>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48" name="Freeform 29">
                            <a:extLst>
                              <a:ext uri="{FF2B5EF4-FFF2-40B4-BE49-F238E27FC236}">
                                <a16:creationId xmlns:a16="http://schemas.microsoft.com/office/drawing/2014/main" id="{CEC8228B-7A21-477A-898C-88D312C09E17}"/>
                              </a:ext>
                            </a:extLst>
                          </p:cNvPr>
                          <p:cNvSpPr>
                            <a:spLocks/>
                          </p:cNvSpPr>
                          <p:nvPr/>
                        </p:nvSpPr>
                        <p:spPr bwMode="auto">
                          <a:xfrm>
                            <a:off x="2057" y="1659"/>
                            <a:ext cx="138"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19 w 694"/>
                              <a:gd name="T19" fmla="*/ 0 h 100"/>
                              <a:gd name="T20" fmla="*/ 21 w 694"/>
                              <a:gd name="T21" fmla="*/ 0 h 100"/>
                              <a:gd name="T22" fmla="*/ 23 w 694"/>
                              <a:gd name="T23" fmla="*/ 1 h 100"/>
                              <a:gd name="T24" fmla="*/ 24 w 694"/>
                              <a:gd name="T25" fmla="*/ 1 h 100"/>
                              <a:gd name="T26" fmla="*/ 25 w 694"/>
                              <a:gd name="T27" fmla="*/ 2 h 100"/>
                              <a:gd name="T28" fmla="*/ 26 w 694"/>
                              <a:gd name="T29" fmla="*/ 2 h 100"/>
                              <a:gd name="T30" fmla="*/ 27 w 694"/>
                              <a:gd name="T31" fmla="*/ 3 h 100"/>
                              <a:gd name="T32" fmla="*/ 27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1" y="66"/>
                                </a:lnTo>
                                <a:lnTo>
                                  <a:pt x="84" y="54"/>
                                </a:lnTo>
                                <a:lnTo>
                                  <a:pt x="143" y="40"/>
                                </a:lnTo>
                                <a:lnTo>
                                  <a:pt x="205" y="26"/>
                                </a:lnTo>
                                <a:lnTo>
                                  <a:pt x="267" y="14"/>
                                </a:lnTo>
                                <a:lnTo>
                                  <a:pt x="315" y="8"/>
                                </a:lnTo>
                                <a:lnTo>
                                  <a:pt x="372" y="2"/>
                                </a:lnTo>
                                <a:lnTo>
                                  <a:pt x="433" y="0"/>
                                </a:lnTo>
                                <a:lnTo>
                                  <a:pt x="489" y="3"/>
                                </a:lnTo>
                                <a:lnTo>
                                  <a:pt x="540" y="6"/>
                                </a:lnTo>
                                <a:lnTo>
                                  <a:pt x="590" y="14"/>
                                </a:lnTo>
                                <a:lnTo>
                                  <a:pt x="617" y="24"/>
                                </a:lnTo>
                                <a:lnTo>
                                  <a:pt x="642" y="39"/>
                                </a:lnTo>
                                <a:lnTo>
                                  <a:pt x="663" y="55"/>
                                </a:lnTo>
                                <a:lnTo>
                                  <a:pt x="685" y="83"/>
                                </a:lnTo>
                                <a:lnTo>
                                  <a:pt x="694" y="100"/>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49" name="Freeform 30">
                            <a:extLst>
                              <a:ext uri="{FF2B5EF4-FFF2-40B4-BE49-F238E27FC236}">
                                <a16:creationId xmlns:a16="http://schemas.microsoft.com/office/drawing/2014/main" id="{F384D033-945C-4E8D-9D5B-CC231F8AD9E0}"/>
                              </a:ext>
                            </a:extLst>
                          </p:cNvPr>
                          <p:cNvSpPr>
                            <a:spLocks/>
                          </p:cNvSpPr>
                          <p:nvPr/>
                        </p:nvSpPr>
                        <p:spPr bwMode="auto">
                          <a:xfrm>
                            <a:off x="2060" y="1650"/>
                            <a:ext cx="139"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20 w 694"/>
                              <a:gd name="T19" fmla="*/ 0 h 100"/>
                              <a:gd name="T20" fmla="*/ 22 w 694"/>
                              <a:gd name="T21" fmla="*/ 0 h 100"/>
                              <a:gd name="T22" fmla="*/ 24 w 694"/>
                              <a:gd name="T23" fmla="*/ 1 h 100"/>
                              <a:gd name="T24" fmla="*/ 25 w 694"/>
                              <a:gd name="T25" fmla="*/ 1 h 100"/>
                              <a:gd name="T26" fmla="*/ 26 w 694"/>
                              <a:gd name="T27" fmla="*/ 2 h 100"/>
                              <a:gd name="T28" fmla="*/ 27 w 694"/>
                              <a:gd name="T29" fmla="*/ 2 h 100"/>
                              <a:gd name="T30" fmla="*/ 27 w 694"/>
                              <a:gd name="T31" fmla="*/ 3 h 100"/>
                              <a:gd name="T32" fmla="*/ 28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2" y="66"/>
                                </a:lnTo>
                                <a:lnTo>
                                  <a:pt x="85" y="54"/>
                                </a:lnTo>
                                <a:lnTo>
                                  <a:pt x="143" y="40"/>
                                </a:lnTo>
                                <a:lnTo>
                                  <a:pt x="204" y="26"/>
                                </a:lnTo>
                                <a:lnTo>
                                  <a:pt x="268" y="14"/>
                                </a:lnTo>
                                <a:lnTo>
                                  <a:pt x="315" y="8"/>
                                </a:lnTo>
                                <a:lnTo>
                                  <a:pt x="372" y="2"/>
                                </a:lnTo>
                                <a:lnTo>
                                  <a:pt x="434" y="0"/>
                                </a:lnTo>
                                <a:lnTo>
                                  <a:pt x="490" y="3"/>
                                </a:lnTo>
                                <a:lnTo>
                                  <a:pt x="540" y="6"/>
                                </a:lnTo>
                                <a:lnTo>
                                  <a:pt x="590" y="14"/>
                                </a:lnTo>
                                <a:lnTo>
                                  <a:pt x="618" y="24"/>
                                </a:lnTo>
                                <a:lnTo>
                                  <a:pt x="642" y="39"/>
                                </a:lnTo>
                                <a:lnTo>
                                  <a:pt x="664" y="55"/>
                                </a:lnTo>
                                <a:lnTo>
                                  <a:pt x="685" y="83"/>
                                </a:lnTo>
                                <a:lnTo>
                                  <a:pt x="694" y="100"/>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6046" name="Oval 31">
                          <a:extLst>
                            <a:ext uri="{FF2B5EF4-FFF2-40B4-BE49-F238E27FC236}">
                              <a16:creationId xmlns:a16="http://schemas.microsoft.com/office/drawing/2014/main" id="{9B53622A-4552-4103-89AD-A47950E7B022}"/>
                            </a:ext>
                          </a:extLst>
                        </p:cNvPr>
                        <p:cNvSpPr>
                          <a:spLocks noChangeArrowheads="1"/>
                        </p:cNvSpPr>
                        <p:nvPr/>
                      </p:nvSpPr>
                      <p:spPr bwMode="auto">
                        <a:xfrm>
                          <a:off x="2051" y="1663"/>
                          <a:ext cx="8" cy="14"/>
                        </a:xfrm>
                        <a:prstGeom prst="ellipse">
                          <a:avLst/>
                        </a:prstGeom>
                        <a:solidFill>
                          <a:srgbClr val="200020"/>
                        </a:solidFill>
                        <a:ln w="3175">
                          <a:solidFill>
                            <a:srgbClr val="80008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6039" name="Group 32">
                        <a:extLst>
                          <a:ext uri="{FF2B5EF4-FFF2-40B4-BE49-F238E27FC236}">
                            <a16:creationId xmlns:a16="http://schemas.microsoft.com/office/drawing/2014/main" id="{F6859D94-0DBD-44BF-BDA8-E7E1BBB46510}"/>
                          </a:ext>
                        </a:extLst>
                      </p:cNvPr>
                      <p:cNvGrpSpPr>
                        <a:grpSpLocks/>
                      </p:cNvGrpSpPr>
                      <p:nvPr/>
                    </p:nvGrpSpPr>
                    <p:grpSpPr bwMode="auto">
                      <a:xfrm>
                        <a:off x="2025" y="1624"/>
                        <a:ext cx="213" cy="42"/>
                        <a:chOff x="2025" y="1624"/>
                        <a:chExt cx="213" cy="42"/>
                      </a:xfrm>
                    </p:grpSpPr>
                    <p:grpSp>
                      <p:nvGrpSpPr>
                        <p:cNvPr id="66040" name="Group 33">
                          <a:extLst>
                            <a:ext uri="{FF2B5EF4-FFF2-40B4-BE49-F238E27FC236}">
                              <a16:creationId xmlns:a16="http://schemas.microsoft.com/office/drawing/2014/main" id="{4EDFD3E1-1567-4F3B-8ACF-BD87CDD627C9}"/>
                            </a:ext>
                          </a:extLst>
                        </p:cNvPr>
                        <p:cNvGrpSpPr>
                          <a:grpSpLocks/>
                        </p:cNvGrpSpPr>
                        <p:nvPr/>
                      </p:nvGrpSpPr>
                      <p:grpSpPr bwMode="auto">
                        <a:xfrm>
                          <a:off x="2030" y="1624"/>
                          <a:ext cx="208" cy="42"/>
                          <a:chOff x="2030" y="1624"/>
                          <a:chExt cx="208" cy="42"/>
                        </a:xfrm>
                      </p:grpSpPr>
                      <p:sp>
                        <p:nvSpPr>
                          <p:cNvPr id="66042" name="Freeform 34">
                            <a:extLst>
                              <a:ext uri="{FF2B5EF4-FFF2-40B4-BE49-F238E27FC236}">
                                <a16:creationId xmlns:a16="http://schemas.microsoft.com/office/drawing/2014/main" id="{E85F3B6F-26C2-40EB-AC22-079DC95CAC22}"/>
                              </a:ext>
                            </a:extLst>
                          </p:cNvPr>
                          <p:cNvSpPr>
                            <a:spLocks/>
                          </p:cNvSpPr>
                          <p:nvPr/>
                        </p:nvSpPr>
                        <p:spPr bwMode="auto">
                          <a:xfrm>
                            <a:off x="2032" y="1629"/>
                            <a:ext cx="202" cy="29"/>
                          </a:xfrm>
                          <a:custGeom>
                            <a:avLst/>
                            <a:gdLst>
                              <a:gd name="T0" fmla="*/ 0 w 1012"/>
                              <a:gd name="T1" fmla="*/ 5 h 148"/>
                              <a:gd name="T2" fmla="*/ 2 w 1012"/>
                              <a:gd name="T3" fmla="*/ 4 h 148"/>
                              <a:gd name="T4" fmla="*/ 5 w 1012"/>
                              <a:gd name="T5" fmla="*/ 3 h 148"/>
                              <a:gd name="T6" fmla="*/ 8 w 1012"/>
                              <a:gd name="T7" fmla="*/ 2 h 148"/>
                              <a:gd name="T8" fmla="*/ 12 w 1012"/>
                              <a:gd name="T9" fmla="*/ 2 h 148"/>
                              <a:gd name="T10" fmla="*/ 16 w 1012"/>
                              <a:gd name="T11" fmla="*/ 1 h 148"/>
                              <a:gd name="T12" fmla="*/ 18 w 1012"/>
                              <a:gd name="T13" fmla="*/ 0 h 148"/>
                              <a:gd name="T14" fmla="*/ 22 w 1012"/>
                              <a:gd name="T15" fmla="*/ 0 h 148"/>
                              <a:gd name="T16" fmla="*/ 25 w 1012"/>
                              <a:gd name="T17" fmla="*/ 0 h 148"/>
                              <a:gd name="T18" fmla="*/ 29 w 1012"/>
                              <a:gd name="T19" fmla="*/ 0 h 148"/>
                              <a:gd name="T20" fmla="*/ 31 w 1012"/>
                              <a:gd name="T21" fmla="*/ 0 h 148"/>
                              <a:gd name="T22" fmla="*/ 34 w 1012"/>
                              <a:gd name="T23" fmla="*/ 1 h 148"/>
                              <a:gd name="T24" fmla="*/ 36 w 1012"/>
                              <a:gd name="T25" fmla="*/ 1 h 148"/>
                              <a:gd name="T26" fmla="*/ 37 w 1012"/>
                              <a:gd name="T27" fmla="*/ 2 h 148"/>
                              <a:gd name="T28" fmla="*/ 39 w 1012"/>
                              <a:gd name="T29" fmla="*/ 3 h 148"/>
                              <a:gd name="T30" fmla="*/ 40 w 1012"/>
                              <a:gd name="T31" fmla="*/ 5 h 148"/>
                              <a:gd name="T32" fmla="*/ 40 w 1012"/>
                              <a:gd name="T33" fmla="*/ 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8"/>
                              <a:gd name="T53" fmla="*/ 1012 w 1012"/>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8">
                                <a:moveTo>
                                  <a:pt x="0" y="117"/>
                                </a:moveTo>
                                <a:lnTo>
                                  <a:pt x="60" y="98"/>
                                </a:lnTo>
                                <a:lnTo>
                                  <a:pt x="123" y="80"/>
                                </a:lnTo>
                                <a:lnTo>
                                  <a:pt x="207" y="59"/>
                                </a:lnTo>
                                <a:lnTo>
                                  <a:pt x="298" y="39"/>
                                </a:lnTo>
                                <a:lnTo>
                                  <a:pt x="390" y="22"/>
                                </a:lnTo>
                                <a:lnTo>
                                  <a:pt x="459" y="12"/>
                                </a:lnTo>
                                <a:lnTo>
                                  <a:pt x="543" y="3"/>
                                </a:lnTo>
                                <a:lnTo>
                                  <a:pt x="632" y="0"/>
                                </a:lnTo>
                                <a:lnTo>
                                  <a:pt x="714" y="4"/>
                                </a:lnTo>
                                <a:lnTo>
                                  <a:pt x="788" y="9"/>
                                </a:lnTo>
                                <a:lnTo>
                                  <a:pt x="861" y="22"/>
                                </a:lnTo>
                                <a:lnTo>
                                  <a:pt x="901" y="36"/>
                                </a:lnTo>
                                <a:lnTo>
                                  <a:pt x="937" y="58"/>
                                </a:lnTo>
                                <a:lnTo>
                                  <a:pt x="967" y="81"/>
                                </a:lnTo>
                                <a:lnTo>
                                  <a:pt x="999" y="122"/>
                                </a:lnTo>
                                <a:lnTo>
                                  <a:pt x="1012" y="148"/>
                                </a:lnTo>
                              </a:path>
                            </a:pathLst>
                          </a:custGeom>
                          <a:noFill/>
                          <a:ln w="25400">
                            <a:solidFill>
                              <a:srgbClr val="600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43" name="Freeform 35">
                            <a:extLst>
                              <a:ext uri="{FF2B5EF4-FFF2-40B4-BE49-F238E27FC236}">
                                <a16:creationId xmlns:a16="http://schemas.microsoft.com/office/drawing/2014/main" id="{118BF5E4-4924-4658-B5D7-48DFAF540813}"/>
                              </a:ext>
                            </a:extLst>
                          </p:cNvPr>
                          <p:cNvSpPr>
                            <a:spLocks/>
                          </p:cNvSpPr>
                          <p:nvPr/>
                        </p:nvSpPr>
                        <p:spPr bwMode="auto">
                          <a:xfrm>
                            <a:off x="2030" y="1637"/>
                            <a:ext cx="203"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9 w 1012"/>
                              <a:gd name="T19" fmla="*/ 0 h 147"/>
                              <a:gd name="T20" fmla="*/ 32 w 1012"/>
                              <a:gd name="T21" fmla="*/ 0 h 147"/>
                              <a:gd name="T22" fmla="*/ 35 w 1012"/>
                              <a:gd name="T23" fmla="*/ 1 h 147"/>
                              <a:gd name="T24" fmla="*/ 36 w 1012"/>
                              <a:gd name="T25" fmla="*/ 1 h 147"/>
                              <a:gd name="T26" fmla="*/ 38 w 1012"/>
                              <a:gd name="T27" fmla="*/ 2 h 147"/>
                              <a:gd name="T28" fmla="*/ 39 w 1012"/>
                              <a:gd name="T29" fmla="*/ 3 h 147"/>
                              <a:gd name="T30" fmla="*/ 40 w 1012"/>
                              <a:gd name="T31" fmla="*/ 5 h 147"/>
                              <a:gd name="T32" fmla="*/ 41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2" y="79"/>
                                </a:lnTo>
                                <a:lnTo>
                                  <a:pt x="208" y="59"/>
                                </a:lnTo>
                                <a:lnTo>
                                  <a:pt x="299" y="39"/>
                                </a:lnTo>
                                <a:lnTo>
                                  <a:pt x="390" y="21"/>
                                </a:lnTo>
                                <a:lnTo>
                                  <a:pt x="459" y="11"/>
                                </a:lnTo>
                                <a:lnTo>
                                  <a:pt x="543" y="3"/>
                                </a:lnTo>
                                <a:lnTo>
                                  <a:pt x="633" y="0"/>
                                </a:lnTo>
                                <a:lnTo>
                                  <a:pt x="713" y="4"/>
                                </a:lnTo>
                                <a:lnTo>
                                  <a:pt x="788" y="8"/>
                                </a:lnTo>
                                <a:lnTo>
                                  <a:pt x="861" y="21"/>
                                </a:lnTo>
                                <a:lnTo>
                                  <a:pt x="902" y="36"/>
                                </a:lnTo>
                                <a:lnTo>
                                  <a:pt x="937" y="57"/>
                                </a:lnTo>
                                <a:lnTo>
                                  <a:pt x="968" y="81"/>
                                </a:lnTo>
                                <a:lnTo>
                                  <a:pt x="999" y="121"/>
                                </a:lnTo>
                                <a:lnTo>
                                  <a:pt x="1012" y="147"/>
                                </a:lnTo>
                              </a:path>
                            </a:pathLst>
                          </a:custGeom>
                          <a:noFill/>
                          <a:ln w="11113">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44" name="Freeform 36">
                            <a:extLst>
                              <a:ext uri="{FF2B5EF4-FFF2-40B4-BE49-F238E27FC236}">
                                <a16:creationId xmlns:a16="http://schemas.microsoft.com/office/drawing/2014/main" id="{9752367B-04FA-4BCC-88BA-5C6050310038}"/>
                              </a:ext>
                            </a:extLst>
                          </p:cNvPr>
                          <p:cNvSpPr>
                            <a:spLocks/>
                          </p:cNvSpPr>
                          <p:nvPr/>
                        </p:nvSpPr>
                        <p:spPr bwMode="auto">
                          <a:xfrm>
                            <a:off x="2036" y="1624"/>
                            <a:ext cx="202"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8 w 1012"/>
                              <a:gd name="T19" fmla="*/ 0 h 147"/>
                              <a:gd name="T20" fmla="*/ 31 w 1012"/>
                              <a:gd name="T21" fmla="*/ 0 h 147"/>
                              <a:gd name="T22" fmla="*/ 34 w 1012"/>
                              <a:gd name="T23" fmla="*/ 1 h 147"/>
                              <a:gd name="T24" fmla="*/ 36 w 1012"/>
                              <a:gd name="T25" fmla="*/ 1 h 147"/>
                              <a:gd name="T26" fmla="*/ 37 w 1012"/>
                              <a:gd name="T27" fmla="*/ 2 h 147"/>
                              <a:gd name="T28" fmla="*/ 39 w 1012"/>
                              <a:gd name="T29" fmla="*/ 3 h 147"/>
                              <a:gd name="T30" fmla="*/ 40 w 1012"/>
                              <a:gd name="T31" fmla="*/ 5 h 147"/>
                              <a:gd name="T32" fmla="*/ 40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3" y="79"/>
                                </a:lnTo>
                                <a:lnTo>
                                  <a:pt x="208" y="59"/>
                                </a:lnTo>
                                <a:lnTo>
                                  <a:pt x="299" y="39"/>
                                </a:lnTo>
                                <a:lnTo>
                                  <a:pt x="390" y="21"/>
                                </a:lnTo>
                                <a:lnTo>
                                  <a:pt x="458" y="12"/>
                                </a:lnTo>
                                <a:lnTo>
                                  <a:pt x="542" y="3"/>
                                </a:lnTo>
                                <a:lnTo>
                                  <a:pt x="632" y="0"/>
                                </a:lnTo>
                                <a:lnTo>
                                  <a:pt x="713" y="5"/>
                                </a:lnTo>
                                <a:lnTo>
                                  <a:pt x="788" y="9"/>
                                </a:lnTo>
                                <a:lnTo>
                                  <a:pt x="861" y="21"/>
                                </a:lnTo>
                                <a:lnTo>
                                  <a:pt x="901" y="36"/>
                                </a:lnTo>
                                <a:lnTo>
                                  <a:pt x="937" y="57"/>
                                </a:lnTo>
                                <a:lnTo>
                                  <a:pt x="968" y="82"/>
                                </a:lnTo>
                                <a:lnTo>
                                  <a:pt x="998" y="122"/>
                                </a:lnTo>
                                <a:lnTo>
                                  <a:pt x="1012" y="147"/>
                                </a:lnTo>
                              </a:path>
                            </a:pathLst>
                          </a:custGeom>
                          <a:noFill/>
                          <a:ln w="4763">
                            <a:solidFill>
                              <a:srgbClr val="A00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6041" name="Oval 37">
                          <a:extLst>
                            <a:ext uri="{FF2B5EF4-FFF2-40B4-BE49-F238E27FC236}">
                              <a16:creationId xmlns:a16="http://schemas.microsoft.com/office/drawing/2014/main" id="{163BC34C-B942-404A-BF44-5FB650AB6602}"/>
                            </a:ext>
                          </a:extLst>
                        </p:cNvPr>
                        <p:cNvSpPr>
                          <a:spLocks noChangeArrowheads="1"/>
                        </p:cNvSpPr>
                        <p:nvPr/>
                      </p:nvSpPr>
                      <p:spPr bwMode="auto">
                        <a:xfrm>
                          <a:off x="2025" y="1645"/>
                          <a:ext cx="10" cy="17"/>
                        </a:xfrm>
                        <a:prstGeom prst="ellipse">
                          <a:avLst/>
                        </a:prstGeom>
                        <a:solidFill>
                          <a:srgbClr val="200020"/>
                        </a:solidFill>
                        <a:ln w="3175">
                          <a:solidFill>
                            <a:srgbClr val="80008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nvGrpSpPr>
                  <p:cNvPr id="65958" name="Group 38">
                    <a:extLst>
                      <a:ext uri="{FF2B5EF4-FFF2-40B4-BE49-F238E27FC236}">
                        <a16:creationId xmlns:a16="http://schemas.microsoft.com/office/drawing/2014/main" id="{6D6E328C-5BA0-4835-B41E-D4CF167CC2BD}"/>
                      </a:ext>
                    </a:extLst>
                  </p:cNvPr>
                  <p:cNvGrpSpPr>
                    <a:grpSpLocks/>
                  </p:cNvGrpSpPr>
                  <p:nvPr/>
                </p:nvGrpSpPr>
                <p:grpSpPr bwMode="auto">
                  <a:xfrm>
                    <a:off x="2034" y="1657"/>
                    <a:ext cx="344" cy="305"/>
                    <a:chOff x="2034" y="1657"/>
                    <a:chExt cx="344" cy="305"/>
                  </a:xfrm>
                </p:grpSpPr>
                <p:grpSp>
                  <p:nvGrpSpPr>
                    <p:cNvPr id="65959" name="Group 39">
                      <a:extLst>
                        <a:ext uri="{FF2B5EF4-FFF2-40B4-BE49-F238E27FC236}">
                          <a16:creationId xmlns:a16="http://schemas.microsoft.com/office/drawing/2014/main" id="{E2242A84-BF2A-4DEA-B922-34614CA6E57B}"/>
                        </a:ext>
                      </a:extLst>
                    </p:cNvPr>
                    <p:cNvGrpSpPr>
                      <a:grpSpLocks/>
                    </p:cNvGrpSpPr>
                    <p:nvPr/>
                  </p:nvGrpSpPr>
                  <p:grpSpPr bwMode="auto">
                    <a:xfrm>
                      <a:off x="2034" y="1657"/>
                      <a:ext cx="344" cy="305"/>
                      <a:chOff x="2034" y="1657"/>
                      <a:chExt cx="344" cy="305"/>
                    </a:xfrm>
                  </p:grpSpPr>
                  <p:grpSp>
                    <p:nvGrpSpPr>
                      <p:cNvPr id="65979" name="Group 40">
                        <a:extLst>
                          <a:ext uri="{FF2B5EF4-FFF2-40B4-BE49-F238E27FC236}">
                            <a16:creationId xmlns:a16="http://schemas.microsoft.com/office/drawing/2014/main" id="{2CA16C7C-3B62-414D-BF36-65FB92B8A37A}"/>
                          </a:ext>
                        </a:extLst>
                      </p:cNvPr>
                      <p:cNvGrpSpPr>
                        <a:grpSpLocks/>
                      </p:cNvGrpSpPr>
                      <p:nvPr/>
                    </p:nvGrpSpPr>
                    <p:grpSpPr bwMode="auto">
                      <a:xfrm>
                        <a:off x="2034" y="1657"/>
                        <a:ext cx="344" cy="305"/>
                        <a:chOff x="2034" y="1657"/>
                        <a:chExt cx="344" cy="305"/>
                      </a:xfrm>
                    </p:grpSpPr>
                    <p:grpSp>
                      <p:nvGrpSpPr>
                        <p:cNvPr id="66030" name="Group 41">
                          <a:extLst>
                            <a:ext uri="{FF2B5EF4-FFF2-40B4-BE49-F238E27FC236}">
                              <a16:creationId xmlns:a16="http://schemas.microsoft.com/office/drawing/2014/main" id="{D42902B7-E62C-41FA-9E8B-E471951F72A8}"/>
                            </a:ext>
                          </a:extLst>
                        </p:cNvPr>
                        <p:cNvGrpSpPr>
                          <a:grpSpLocks/>
                        </p:cNvGrpSpPr>
                        <p:nvPr/>
                      </p:nvGrpSpPr>
                      <p:grpSpPr bwMode="auto">
                        <a:xfrm>
                          <a:off x="2034" y="1657"/>
                          <a:ext cx="344" cy="305"/>
                          <a:chOff x="2034" y="1657"/>
                          <a:chExt cx="344" cy="305"/>
                        </a:xfrm>
                      </p:grpSpPr>
                      <p:grpSp>
                        <p:nvGrpSpPr>
                          <p:cNvPr id="66032" name="Group 42">
                            <a:extLst>
                              <a:ext uri="{FF2B5EF4-FFF2-40B4-BE49-F238E27FC236}">
                                <a16:creationId xmlns:a16="http://schemas.microsoft.com/office/drawing/2014/main" id="{0F82844A-9885-4CD8-991C-621BF9DB2289}"/>
                              </a:ext>
                            </a:extLst>
                          </p:cNvPr>
                          <p:cNvGrpSpPr>
                            <a:grpSpLocks/>
                          </p:cNvGrpSpPr>
                          <p:nvPr/>
                        </p:nvGrpSpPr>
                        <p:grpSpPr bwMode="auto">
                          <a:xfrm>
                            <a:off x="2034" y="1657"/>
                            <a:ext cx="344" cy="305"/>
                            <a:chOff x="2034" y="1657"/>
                            <a:chExt cx="344" cy="305"/>
                          </a:xfrm>
                        </p:grpSpPr>
                        <p:sp>
                          <p:nvSpPr>
                            <p:cNvPr id="66034" name="Freeform 43">
                              <a:extLst>
                                <a:ext uri="{FF2B5EF4-FFF2-40B4-BE49-F238E27FC236}">
                                  <a16:creationId xmlns:a16="http://schemas.microsoft.com/office/drawing/2014/main" id="{D70A4991-A371-47E8-9638-85B5DB37FCAA}"/>
                                </a:ext>
                              </a:extLst>
                            </p:cNvPr>
                            <p:cNvSpPr>
                              <a:spLocks/>
                            </p:cNvSpPr>
                            <p:nvPr/>
                          </p:nvSpPr>
                          <p:spPr bwMode="auto">
                            <a:xfrm>
                              <a:off x="2034" y="1657"/>
                              <a:ext cx="344" cy="305"/>
                            </a:xfrm>
                            <a:custGeom>
                              <a:avLst/>
                              <a:gdLst>
                                <a:gd name="T0" fmla="*/ 22 w 1716"/>
                                <a:gd name="T1" fmla="*/ 10 h 1521"/>
                                <a:gd name="T2" fmla="*/ 25 w 1716"/>
                                <a:gd name="T3" fmla="*/ 6 h 1521"/>
                                <a:gd name="T4" fmla="*/ 29 w 1716"/>
                                <a:gd name="T5" fmla="*/ 3 h 1521"/>
                                <a:gd name="T6" fmla="*/ 32 w 1716"/>
                                <a:gd name="T7" fmla="*/ 1 h 1521"/>
                                <a:gd name="T8" fmla="*/ 36 w 1716"/>
                                <a:gd name="T9" fmla="*/ 0 h 1521"/>
                                <a:gd name="T10" fmla="*/ 40 w 1716"/>
                                <a:gd name="T11" fmla="*/ 1 h 1521"/>
                                <a:gd name="T12" fmla="*/ 44 w 1716"/>
                                <a:gd name="T13" fmla="*/ 2 h 1521"/>
                                <a:gd name="T14" fmla="*/ 47 w 1716"/>
                                <a:gd name="T15" fmla="*/ 3 h 1521"/>
                                <a:gd name="T16" fmla="*/ 50 w 1716"/>
                                <a:gd name="T17" fmla="*/ 6 h 1521"/>
                                <a:gd name="T18" fmla="*/ 52 w 1716"/>
                                <a:gd name="T19" fmla="*/ 9 h 1521"/>
                                <a:gd name="T20" fmla="*/ 52 w 1716"/>
                                <a:gd name="T21" fmla="*/ 12 h 1521"/>
                                <a:gd name="T22" fmla="*/ 54 w 1716"/>
                                <a:gd name="T23" fmla="*/ 14 h 1521"/>
                                <a:gd name="T24" fmla="*/ 56 w 1716"/>
                                <a:gd name="T25" fmla="*/ 15 h 1521"/>
                                <a:gd name="T26" fmla="*/ 58 w 1716"/>
                                <a:gd name="T27" fmla="*/ 18 h 1521"/>
                                <a:gd name="T28" fmla="*/ 60 w 1716"/>
                                <a:gd name="T29" fmla="*/ 20 h 1521"/>
                                <a:gd name="T30" fmla="*/ 63 w 1716"/>
                                <a:gd name="T31" fmla="*/ 24 h 1521"/>
                                <a:gd name="T32" fmla="*/ 65 w 1716"/>
                                <a:gd name="T33" fmla="*/ 28 h 1521"/>
                                <a:gd name="T34" fmla="*/ 66 w 1716"/>
                                <a:gd name="T35" fmla="*/ 33 h 1521"/>
                                <a:gd name="T36" fmla="*/ 67 w 1716"/>
                                <a:gd name="T37" fmla="*/ 38 h 1521"/>
                                <a:gd name="T38" fmla="*/ 68 w 1716"/>
                                <a:gd name="T39" fmla="*/ 43 h 1521"/>
                                <a:gd name="T40" fmla="*/ 69 w 1716"/>
                                <a:gd name="T41" fmla="*/ 48 h 1521"/>
                                <a:gd name="T42" fmla="*/ 69 w 1716"/>
                                <a:gd name="T43" fmla="*/ 52 h 1521"/>
                                <a:gd name="T44" fmla="*/ 68 w 1716"/>
                                <a:gd name="T45" fmla="*/ 55 h 1521"/>
                                <a:gd name="T46" fmla="*/ 67 w 1716"/>
                                <a:gd name="T47" fmla="*/ 58 h 1521"/>
                                <a:gd name="T48" fmla="*/ 63 w 1716"/>
                                <a:gd name="T49" fmla="*/ 60 h 1521"/>
                                <a:gd name="T50" fmla="*/ 59 w 1716"/>
                                <a:gd name="T51" fmla="*/ 60 h 1521"/>
                                <a:gd name="T52" fmla="*/ 54 w 1716"/>
                                <a:gd name="T53" fmla="*/ 61 h 1521"/>
                                <a:gd name="T54" fmla="*/ 49 w 1716"/>
                                <a:gd name="T55" fmla="*/ 61 h 1521"/>
                                <a:gd name="T56" fmla="*/ 44 w 1716"/>
                                <a:gd name="T57" fmla="*/ 61 h 1521"/>
                                <a:gd name="T58" fmla="*/ 40 w 1716"/>
                                <a:gd name="T59" fmla="*/ 61 h 1521"/>
                                <a:gd name="T60" fmla="*/ 36 w 1716"/>
                                <a:gd name="T61" fmla="*/ 59 h 1521"/>
                                <a:gd name="T62" fmla="*/ 32 w 1716"/>
                                <a:gd name="T63" fmla="*/ 58 h 1521"/>
                                <a:gd name="T64" fmla="*/ 28 w 1716"/>
                                <a:gd name="T65" fmla="*/ 56 h 1521"/>
                                <a:gd name="T66" fmla="*/ 24 w 1716"/>
                                <a:gd name="T67" fmla="*/ 54 h 1521"/>
                                <a:gd name="T68" fmla="*/ 20 w 1716"/>
                                <a:gd name="T69" fmla="*/ 52 h 1521"/>
                                <a:gd name="T70" fmla="*/ 17 w 1716"/>
                                <a:gd name="T71" fmla="*/ 49 h 1521"/>
                                <a:gd name="T72" fmla="*/ 14 w 1716"/>
                                <a:gd name="T73" fmla="*/ 45 h 1521"/>
                                <a:gd name="T74" fmla="*/ 12 w 1716"/>
                                <a:gd name="T75" fmla="*/ 42 h 1521"/>
                                <a:gd name="T76" fmla="*/ 10 w 1716"/>
                                <a:gd name="T77" fmla="*/ 41 h 1521"/>
                                <a:gd name="T78" fmla="*/ 8 w 1716"/>
                                <a:gd name="T79" fmla="*/ 40 h 1521"/>
                                <a:gd name="T80" fmla="*/ 4 w 1716"/>
                                <a:gd name="T81" fmla="*/ 37 h 1521"/>
                                <a:gd name="T82" fmla="*/ 2 w 1716"/>
                                <a:gd name="T83" fmla="*/ 34 h 1521"/>
                                <a:gd name="T84" fmla="*/ 0 w 1716"/>
                                <a:gd name="T85" fmla="*/ 31 h 1521"/>
                                <a:gd name="T86" fmla="*/ 0 w 1716"/>
                                <a:gd name="T87" fmla="*/ 27 h 1521"/>
                                <a:gd name="T88" fmla="*/ 0 w 1716"/>
                                <a:gd name="T89" fmla="*/ 24 h 1521"/>
                                <a:gd name="T90" fmla="*/ 2 w 1716"/>
                                <a:gd name="T91" fmla="*/ 20 h 1521"/>
                                <a:gd name="T92" fmla="*/ 4 w 1716"/>
                                <a:gd name="T93" fmla="*/ 16 h 1521"/>
                                <a:gd name="T94" fmla="*/ 7 w 1716"/>
                                <a:gd name="T95" fmla="*/ 14 h 1521"/>
                                <a:gd name="T96" fmla="*/ 10 w 1716"/>
                                <a:gd name="T97" fmla="*/ 12 h 1521"/>
                                <a:gd name="T98" fmla="*/ 14 w 1716"/>
                                <a:gd name="T99" fmla="*/ 11 h 1521"/>
                                <a:gd name="T100" fmla="*/ 19 w 1716"/>
                                <a:gd name="T101" fmla="*/ 12 h 15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6"/>
                                <a:gd name="T154" fmla="*/ 0 h 1521"/>
                                <a:gd name="T155" fmla="*/ 1716 w 1716"/>
                                <a:gd name="T156" fmla="*/ 1521 h 15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6" h="1521">
                                  <a:moveTo>
                                    <a:pt x="499" y="282"/>
                                  </a:moveTo>
                                  <a:lnTo>
                                    <a:pt x="548" y="246"/>
                                  </a:lnTo>
                                  <a:lnTo>
                                    <a:pt x="591" y="194"/>
                                  </a:lnTo>
                                  <a:lnTo>
                                    <a:pt x="634" y="140"/>
                                  </a:lnTo>
                                  <a:lnTo>
                                    <a:pt x="673" y="105"/>
                                  </a:lnTo>
                                  <a:lnTo>
                                    <a:pt x="716" y="70"/>
                                  </a:lnTo>
                                  <a:lnTo>
                                    <a:pt x="768" y="40"/>
                                  </a:lnTo>
                                  <a:lnTo>
                                    <a:pt x="806" y="19"/>
                                  </a:lnTo>
                                  <a:lnTo>
                                    <a:pt x="854" y="9"/>
                                  </a:lnTo>
                                  <a:lnTo>
                                    <a:pt x="906" y="0"/>
                                  </a:lnTo>
                                  <a:lnTo>
                                    <a:pt x="960" y="6"/>
                                  </a:lnTo>
                                  <a:lnTo>
                                    <a:pt x="1004" y="13"/>
                                  </a:lnTo>
                                  <a:lnTo>
                                    <a:pt x="1040" y="22"/>
                                  </a:lnTo>
                                  <a:lnTo>
                                    <a:pt x="1084" y="43"/>
                                  </a:lnTo>
                                  <a:lnTo>
                                    <a:pt x="1130" y="64"/>
                                  </a:lnTo>
                                  <a:lnTo>
                                    <a:pt x="1168" y="84"/>
                                  </a:lnTo>
                                  <a:lnTo>
                                    <a:pt x="1211" y="116"/>
                                  </a:lnTo>
                                  <a:lnTo>
                                    <a:pt x="1244" y="152"/>
                                  </a:lnTo>
                                  <a:lnTo>
                                    <a:pt x="1270" y="199"/>
                                  </a:lnTo>
                                  <a:lnTo>
                                    <a:pt x="1281" y="227"/>
                                  </a:lnTo>
                                  <a:lnTo>
                                    <a:pt x="1283" y="263"/>
                                  </a:lnTo>
                                  <a:lnTo>
                                    <a:pt x="1298" y="294"/>
                                  </a:lnTo>
                                  <a:lnTo>
                                    <a:pt x="1319" y="323"/>
                                  </a:lnTo>
                                  <a:lnTo>
                                    <a:pt x="1347" y="343"/>
                                  </a:lnTo>
                                  <a:lnTo>
                                    <a:pt x="1381" y="360"/>
                                  </a:lnTo>
                                  <a:lnTo>
                                    <a:pt x="1401" y="378"/>
                                  </a:lnTo>
                                  <a:lnTo>
                                    <a:pt x="1418" y="404"/>
                                  </a:lnTo>
                                  <a:lnTo>
                                    <a:pt x="1444" y="438"/>
                                  </a:lnTo>
                                  <a:lnTo>
                                    <a:pt x="1472" y="471"/>
                                  </a:lnTo>
                                  <a:lnTo>
                                    <a:pt x="1503" y="505"/>
                                  </a:lnTo>
                                  <a:lnTo>
                                    <a:pt x="1534" y="539"/>
                                  </a:lnTo>
                                  <a:lnTo>
                                    <a:pt x="1567" y="601"/>
                                  </a:lnTo>
                                  <a:lnTo>
                                    <a:pt x="1591" y="661"/>
                                  </a:lnTo>
                                  <a:lnTo>
                                    <a:pt x="1609" y="707"/>
                                  </a:lnTo>
                                  <a:lnTo>
                                    <a:pt x="1622" y="769"/>
                                  </a:lnTo>
                                  <a:lnTo>
                                    <a:pt x="1641" y="832"/>
                                  </a:lnTo>
                                  <a:lnTo>
                                    <a:pt x="1656" y="891"/>
                                  </a:lnTo>
                                  <a:lnTo>
                                    <a:pt x="1668" y="947"/>
                                  </a:lnTo>
                                  <a:lnTo>
                                    <a:pt x="1680" y="1005"/>
                                  </a:lnTo>
                                  <a:lnTo>
                                    <a:pt x="1695" y="1057"/>
                                  </a:lnTo>
                                  <a:lnTo>
                                    <a:pt x="1702" y="1122"/>
                                  </a:lnTo>
                                  <a:lnTo>
                                    <a:pt x="1710" y="1190"/>
                                  </a:lnTo>
                                  <a:lnTo>
                                    <a:pt x="1716" y="1253"/>
                                  </a:lnTo>
                                  <a:lnTo>
                                    <a:pt x="1708" y="1301"/>
                                  </a:lnTo>
                                  <a:lnTo>
                                    <a:pt x="1702" y="1340"/>
                                  </a:lnTo>
                                  <a:lnTo>
                                    <a:pt x="1698" y="1374"/>
                                  </a:lnTo>
                                  <a:lnTo>
                                    <a:pt x="1683" y="1404"/>
                                  </a:lnTo>
                                  <a:lnTo>
                                    <a:pt x="1658" y="1435"/>
                                  </a:lnTo>
                                  <a:lnTo>
                                    <a:pt x="1621" y="1463"/>
                                  </a:lnTo>
                                  <a:lnTo>
                                    <a:pt x="1576" y="1480"/>
                                  </a:lnTo>
                                  <a:lnTo>
                                    <a:pt x="1525" y="1491"/>
                                  </a:lnTo>
                                  <a:lnTo>
                                    <a:pt x="1464" y="1499"/>
                                  </a:lnTo>
                                  <a:lnTo>
                                    <a:pt x="1408" y="1506"/>
                                  </a:lnTo>
                                  <a:lnTo>
                                    <a:pt x="1346" y="1509"/>
                                  </a:lnTo>
                                  <a:lnTo>
                                    <a:pt x="1273" y="1516"/>
                                  </a:lnTo>
                                  <a:lnTo>
                                    <a:pt x="1210" y="1521"/>
                                  </a:lnTo>
                                  <a:lnTo>
                                    <a:pt x="1152" y="1521"/>
                                  </a:lnTo>
                                  <a:lnTo>
                                    <a:pt x="1094" y="1516"/>
                                  </a:lnTo>
                                  <a:lnTo>
                                    <a:pt x="1042" y="1509"/>
                                  </a:lnTo>
                                  <a:lnTo>
                                    <a:pt x="1001" y="1505"/>
                                  </a:lnTo>
                                  <a:lnTo>
                                    <a:pt x="957" y="1493"/>
                                  </a:lnTo>
                                  <a:lnTo>
                                    <a:pt x="903" y="1478"/>
                                  </a:lnTo>
                                  <a:lnTo>
                                    <a:pt x="843" y="1459"/>
                                  </a:lnTo>
                                  <a:lnTo>
                                    <a:pt x="796" y="1441"/>
                                  </a:lnTo>
                                  <a:lnTo>
                                    <a:pt x="741" y="1419"/>
                                  </a:lnTo>
                                  <a:lnTo>
                                    <a:pt x="694" y="1399"/>
                                  </a:lnTo>
                                  <a:lnTo>
                                    <a:pt x="647" y="1375"/>
                                  </a:lnTo>
                                  <a:lnTo>
                                    <a:pt x="597" y="1349"/>
                                  </a:lnTo>
                                  <a:lnTo>
                                    <a:pt x="550" y="1321"/>
                                  </a:lnTo>
                                  <a:lnTo>
                                    <a:pt x="503" y="1286"/>
                                  </a:lnTo>
                                  <a:lnTo>
                                    <a:pt x="460" y="1252"/>
                                  </a:lnTo>
                                  <a:lnTo>
                                    <a:pt x="429" y="1224"/>
                                  </a:lnTo>
                                  <a:lnTo>
                                    <a:pt x="388" y="1170"/>
                                  </a:lnTo>
                                  <a:lnTo>
                                    <a:pt x="355" y="1127"/>
                                  </a:lnTo>
                                  <a:lnTo>
                                    <a:pt x="321" y="1079"/>
                                  </a:lnTo>
                                  <a:lnTo>
                                    <a:pt x="301" y="1051"/>
                                  </a:lnTo>
                                  <a:lnTo>
                                    <a:pt x="285" y="1014"/>
                                  </a:lnTo>
                                  <a:lnTo>
                                    <a:pt x="255" y="1006"/>
                                  </a:lnTo>
                                  <a:lnTo>
                                    <a:pt x="221" y="996"/>
                                  </a:lnTo>
                                  <a:lnTo>
                                    <a:pt x="190" y="981"/>
                                  </a:lnTo>
                                  <a:lnTo>
                                    <a:pt x="150" y="957"/>
                                  </a:lnTo>
                                  <a:lnTo>
                                    <a:pt x="111" y="928"/>
                                  </a:lnTo>
                                  <a:lnTo>
                                    <a:pt x="85" y="894"/>
                                  </a:lnTo>
                                  <a:lnTo>
                                    <a:pt x="55" y="854"/>
                                  </a:lnTo>
                                  <a:lnTo>
                                    <a:pt x="33" y="817"/>
                                  </a:lnTo>
                                  <a:lnTo>
                                    <a:pt x="12" y="777"/>
                                  </a:lnTo>
                                  <a:lnTo>
                                    <a:pt x="4" y="738"/>
                                  </a:lnTo>
                                  <a:lnTo>
                                    <a:pt x="0" y="684"/>
                                  </a:lnTo>
                                  <a:lnTo>
                                    <a:pt x="3" y="641"/>
                                  </a:lnTo>
                                  <a:lnTo>
                                    <a:pt x="12" y="597"/>
                                  </a:lnTo>
                                  <a:lnTo>
                                    <a:pt x="27" y="547"/>
                                  </a:lnTo>
                                  <a:lnTo>
                                    <a:pt x="49" y="499"/>
                                  </a:lnTo>
                                  <a:lnTo>
                                    <a:pt x="76" y="451"/>
                                  </a:lnTo>
                                  <a:lnTo>
                                    <a:pt x="107" y="409"/>
                                  </a:lnTo>
                                  <a:lnTo>
                                    <a:pt x="134" y="378"/>
                                  </a:lnTo>
                                  <a:lnTo>
                                    <a:pt x="168" y="347"/>
                                  </a:lnTo>
                                  <a:lnTo>
                                    <a:pt x="208" y="320"/>
                                  </a:lnTo>
                                  <a:lnTo>
                                    <a:pt x="248" y="301"/>
                                  </a:lnTo>
                                  <a:lnTo>
                                    <a:pt x="298" y="289"/>
                                  </a:lnTo>
                                  <a:lnTo>
                                    <a:pt x="360" y="281"/>
                                  </a:lnTo>
                                  <a:lnTo>
                                    <a:pt x="415" y="282"/>
                                  </a:lnTo>
                                  <a:lnTo>
                                    <a:pt x="466" y="288"/>
                                  </a:lnTo>
                                  <a:lnTo>
                                    <a:pt x="499" y="282"/>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35" name="Freeform 44">
                              <a:extLst>
                                <a:ext uri="{FF2B5EF4-FFF2-40B4-BE49-F238E27FC236}">
                                  <a16:creationId xmlns:a16="http://schemas.microsoft.com/office/drawing/2014/main" id="{FDCE7ADF-D1AA-4E64-BDE0-AAB238546C71}"/>
                                </a:ext>
                              </a:extLst>
                            </p:cNvPr>
                            <p:cNvSpPr>
                              <a:spLocks/>
                            </p:cNvSpPr>
                            <p:nvPr/>
                          </p:nvSpPr>
                          <p:spPr bwMode="auto">
                            <a:xfrm>
                              <a:off x="2105" y="1733"/>
                              <a:ext cx="273" cy="229"/>
                            </a:xfrm>
                            <a:custGeom>
                              <a:avLst/>
                              <a:gdLst>
                                <a:gd name="T0" fmla="*/ 42 w 1361"/>
                                <a:gd name="T1" fmla="*/ 1 h 1143"/>
                                <a:gd name="T2" fmla="*/ 43 w 1361"/>
                                <a:gd name="T3" fmla="*/ 1 h 1143"/>
                                <a:gd name="T4" fmla="*/ 45 w 1361"/>
                                <a:gd name="T5" fmla="*/ 4 h 1143"/>
                                <a:gd name="T6" fmla="*/ 47 w 1361"/>
                                <a:gd name="T7" fmla="*/ 6 h 1143"/>
                                <a:gd name="T8" fmla="*/ 50 w 1361"/>
                                <a:gd name="T9" fmla="*/ 11 h 1143"/>
                                <a:gd name="T10" fmla="*/ 51 w 1361"/>
                                <a:gd name="T11" fmla="*/ 16 h 1143"/>
                                <a:gd name="T12" fmla="*/ 52 w 1361"/>
                                <a:gd name="T13" fmla="*/ 21 h 1143"/>
                                <a:gd name="T14" fmla="*/ 53 w 1361"/>
                                <a:gd name="T15" fmla="*/ 25 h 1143"/>
                                <a:gd name="T16" fmla="*/ 54 w 1361"/>
                                <a:gd name="T17" fmla="*/ 30 h 1143"/>
                                <a:gd name="T18" fmla="*/ 55 w 1361"/>
                                <a:gd name="T19" fmla="*/ 35 h 1143"/>
                                <a:gd name="T20" fmla="*/ 54 w 1361"/>
                                <a:gd name="T21" fmla="*/ 39 h 1143"/>
                                <a:gd name="T22" fmla="*/ 53 w 1361"/>
                                <a:gd name="T23" fmla="*/ 41 h 1143"/>
                                <a:gd name="T24" fmla="*/ 51 w 1361"/>
                                <a:gd name="T25" fmla="*/ 43 h 1143"/>
                                <a:gd name="T26" fmla="*/ 47 w 1361"/>
                                <a:gd name="T27" fmla="*/ 45 h 1143"/>
                                <a:gd name="T28" fmla="*/ 42 w 1361"/>
                                <a:gd name="T29" fmla="*/ 45 h 1143"/>
                                <a:gd name="T30" fmla="*/ 37 w 1361"/>
                                <a:gd name="T31" fmla="*/ 46 h 1143"/>
                                <a:gd name="T32" fmla="*/ 32 w 1361"/>
                                <a:gd name="T33" fmla="*/ 46 h 1143"/>
                                <a:gd name="T34" fmla="*/ 28 w 1361"/>
                                <a:gd name="T35" fmla="*/ 45 h 1143"/>
                                <a:gd name="T36" fmla="*/ 24 w 1361"/>
                                <a:gd name="T37" fmla="*/ 45 h 1143"/>
                                <a:gd name="T38" fmla="*/ 20 w 1361"/>
                                <a:gd name="T39" fmla="*/ 43 h 1143"/>
                                <a:gd name="T40" fmla="*/ 15 w 1361"/>
                                <a:gd name="T41" fmla="*/ 42 h 1143"/>
                                <a:gd name="T42" fmla="*/ 12 w 1361"/>
                                <a:gd name="T43" fmla="*/ 40 h 1143"/>
                                <a:gd name="T44" fmla="*/ 8 w 1361"/>
                                <a:gd name="T45" fmla="*/ 38 h 1143"/>
                                <a:gd name="T46" fmla="*/ 4 w 1361"/>
                                <a:gd name="T47" fmla="*/ 35 h 1143"/>
                                <a:gd name="T48" fmla="*/ 1 w 1361"/>
                                <a:gd name="T49" fmla="*/ 32 h 1143"/>
                                <a:gd name="T50" fmla="*/ 1 w 1361"/>
                                <a:gd name="T51" fmla="*/ 30 h 1143"/>
                                <a:gd name="T52" fmla="*/ 3 w 1361"/>
                                <a:gd name="T53" fmla="*/ 33 h 1143"/>
                                <a:gd name="T54" fmla="*/ 6 w 1361"/>
                                <a:gd name="T55" fmla="*/ 35 h 1143"/>
                                <a:gd name="T56" fmla="*/ 9 w 1361"/>
                                <a:gd name="T57" fmla="*/ 37 h 1143"/>
                                <a:gd name="T58" fmla="*/ 13 w 1361"/>
                                <a:gd name="T59" fmla="*/ 39 h 1143"/>
                                <a:gd name="T60" fmla="*/ 16 w 1361"/>
                                <a:gd name="T61" fmla="*/ 41 h 1143"/>
                                <a:gd name="T62" fmla="*/ 19 w 1361"/>
                                <a:gd name="T63" fmla="*/ 42 h 1143"/>
                                <a:gd name="T64" fmla="*/ 23 w 1361"/>
                                <a:gd name="T65" fmla="*/ 43 h 1143"/>
                                <a:gd name="T66" fmla="*/ 26 w 1361"/>
                                <a:gd name="T67" fmla="*/ 44 h 1143"/>
                                <a:gd name="T68" fmla="*/ 30 w 1361"/>
                                <a:gd name="T69" fmla="*/ 44 h 1143"/>
                                <a:gd name="T70" fmla="*/ 34 w 1361"/>
                                <a:gd name="T71" fmla="*/ 44 h 1143"/>
                                <a:gd name="T72" fmla="*/ 37 w 1361"/>
                                <a:gd name="T73" fmla="*/ 44 h 1143"/>
                                <a:gd name="T74" fmla="*/ 41 w 1361"/>
                                <a:gd name="T75" fmla="*/ 44 h 1143"/>
                                <a:gd name="T76" fmla="*/ 44 w 1361"/>
                                <a:gd name="T77" fmla="*/ 43 h 1143"/>
                                <a:gd name="T78" fmla="*/ 47 w 1361"/>
                                <a:gd name="T79" fmla="*/ 43 h 1143"/>
                                <a:gd name="T80" fmla="*/ 49 w 1361"/>
                                <a:gd name="T81" fmla="*/ 41 h 1143"/>
                                <a:gd name="T82" fmla="*/ 50 w 1361"/>
                                <a:gd name="T83" fmla="*/ 39 h 1143"/>
                                <a:gd name="T84" fmla="*/ 52 w 1361"/>
                                <a:gd name="T85" fmla="*/ 37 h 1143"/>
                                <a:gd name="T86" fmla="*/ 52 w 1361"/>
                                <a:gd name="T87" fmla="*/ 35 h 1143"/>
                                <a:gd name="T88" fmla="*/ 52 w 1361"/>
                                <a:gd name="T89" fmla="*/ 30 h 1143"/>
                                <a:gd name="T90" fmla="*/ 52 w 1361"/>
                                <a:gd name="T91" fmla="*/ 26 h 1143"/>
                                <a:gd name="T92" fmla="*/ 51 w 1361"/>
                                <a:gd name="T93" fmla="*/ 22 h 1143"/>
                                <a:gd name="T94" fmla="*/ 50 w 1361"/>
                                <a:gd name="T95" fmla="*/ 19 h 1143"/>
                                <a:gd name="T96" fmla="*/ 49 w 1361"/>
                                <a:gd name="T97" fmla="*/ 16 h 1143"/>
                                <a:gd name="T98" fmla="*/ 48 w 1361"/>
                                <a:gd name="T99" fmla="*/ 12 h 1143"/>
                                <a:gd name="T100" fmla="*/ 47 w 1361"/>
                                <a:gd name="T101" fmla="*/ 9 h 1143"/>
                                <a:gd name="T102" fmla="*/ 45 w 1361"/>
                                <a:gd name="T103" fmla="*/ 6 h 1143"/>
                                <a:gd name="T104" fmla="*/ 43 w 1361"/>
                                <a:gd name="T105" fmla="*/ 3 h 1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1"/>
                                <a:gd name="T160" fmla="*/ 0 h 1143"/>
                                <a:gd name="T161" fmla="*/ 1361 w 1361"/>
                                <a:gd name="T162" fmla="*/ 1143 h 1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1" h="1143">
                                  <a:moveTo>
                                    <a:pt x="1051" y="53"/>
                                  </a:moveTo>
                                  <a:lnTo>
                                    <a:pt x="1042" y="25"/>
                                  </a:lnTo>
                                  <a:lnTo>
                                    <a:pt x="1046" y="0"/>
                                  </a:lnTo>
                                  <a:lnTo>
                                    <a:pt x="1063" y="27"/>
                                  </a:lnTo>
                                  <a:lnTo>
                                    <a:pt x="1089" y="61"/>
                                  </a:lnTo>
                                  <a:lnTo>
                                    <a:pt x="1117" y="94"/>
                                  </a:lnTo>
                                  <a:lnTo>
                                    <a:pt x="1148" y="128"/>
                                  </a:lnTo>
                                  <a:lnTo>
                                    <a:pt x="1179" y="162"/>
                                  </a:lnTo>
                                  <a:lnTo>
                                    <a:pt x="1212" y="224"/>
                                  </a:lnTo>
                                  <a:lnTo>
                                    <a:pt x="1236" y="284"/>
                                  </a:lnTo>
                                  <a:lnTo>
                                    <a:pt x="1254" y="329"/>
                                  </a:lnTo>
                                  <a:lnTo>
                                    <a:pt x="1267" y="391"/>
                                  </a:lnTo>
                                  <a:lnTo>
                                    <a:pt x="1286" y="454"/>
                                  </a:lnTo>
                                  <a:lnTo>
                                    <a:pt x="1301" y="513"/>
                                  </a:lnTo>
                                  <a:lnTo>
                                    <a:pt x="1313" y="569"/>
                                  </a:lnTo>
                                  <a:lnTo>
                                    <a:pt x="1325" y="627"/>
                                  </a:lnTo>
                                  <a:lnTo>
                                    <a:pt x="1340" y="679"/>
                                  </a:lnTo>
                                  <a:lnTo>
                                    <a:pt x="1347" y="744"/>
                                  </a:lnTo>
                                  <a:lnTo>
                                    <a:pt x="1355" y="813"/>
                                  </a:lnTo>
                                  <a:lnTo>
                                    <a:pt x="1361" y="875"/>
                                  </a:lnTo>
                                  <a:lnTo>
                                    <a:pt x="1353" y="923"/>
                                  </a:lnTo>
                                  <a:lnTo>
                                    <a:pt x="1347" y="962"/>
                                  </a:lnTo>
                                  <a:lnTo>
                                    <a:pt x="1343" y="996"/>
                                  </a:lnTo>
                                  <a:lnTo>
                                    <a:pt x="1328" y="1026"/>
                                  </a:lnTo>
                                  <a:lnTo>
                                    <a:pt x="1303" y="1057"/>
                                  </a:lnTo>
                                  <a:lnTo>
                                    <a:pt x="1266" y="1085"/>
                                  </a:lnTo>
                                  <a:lnTo>
                                    <a:pt x="1221" y="1102"/>
                                  </a:lnTo>
                                  <a:lnTo>
                                    <a:pt x="1170" y="1113"/>
                                  </a:lnTo>
                                  <a:lnTo>
                                    <a:pt x="1109" y="1121"/>
                                  </a:lnTo>
                                  <a:lnTo>
                                    <a:pt x="1053" y="1128"/>
                                  </a:lnTo>
                                  <a:lnTo>
                                    <a:pt x="992" y="1131"/>
                                  </a:lnTo>
                                  <a:lnTo>
                                    <a:pt x="918" y="1138"/>
                                  </a:lnTo>
                                  <a:lnTo>
                                    <a:pt x="855" y="1143"/>
                                  </a:lnTo>
                                  <a:lnTo>
                                    <a:pt x="797" y="1143"/>
                                  </a:lnTo>
                                  <a:lnTo>
                                    <a:pt x="739" y="1138"/>
                                  </a:lnTo>
                                  <a:lnTo>
                                    <a:pt x="687" y="1131"/>
                                  </a:lnTo>
                                  <a:lnTo>
                                    <a:pt x="646" y="1127"/>
                                  </a:lnTo>
                                  <a:lnTo>
                                    <a:pt x="602" y="1115"/>
                                  </a:lnTo>
                                  <a:lnTo>
                                    <a:pt x="548" y="1100"/>
                                  </a:lnTo>
                                  <a:lnTo>
                                    <a:pt x="488" y="1081"/>
                                  </a:lnTo>
                                  <a:lnTo>
                                    <a:pt x="441" y="1063"/>
                                  </a:lnTo>
                                  <a:lnTo>
                                    <a:pt x="386" y="1041"/>
                                  </a:lnTo>
                                  <a:lnTo>
                                    <a:pt x="341" y="1021"/>
                                  </a:lnTo>
                                  <a:lnTo>
                                    <a:pt x="293" y="997"/>
                                  </a:lnTo>
                                  <a:lnTo>
                                    <a:pt x="243" y="971"/>
                                  </a:lnTo>
                                  <a:lnTo>
                                    <a:pt x="196" y="943"/>
                                  </a:lnTo>
                                  <a:lnTo>
                                    <a:pt x="149" y="908"/>
                                  </a:lnTo>
                                  <a:lnTo>
                                    <a:pt x="106" y="874"/>
                                  </a:lnTo>
                                  <a:lnTo>
                                    <a:pt x="74" y="847"/>
                                  </a:lnTo>
                                  <a:lnTo>
                                    <a:pt x="33" y="793"/>
                                  </a:lnTo>
                                  <a:lnTo>
                                    <a:pt x="0" y="749"/>
                                  </a:lnTo>
                                  <a:lnTo>
                                    <a:pt x="29" y="760"/>
                                  </a:lnTo>
                                  <a:lnTo>
                                    <a:pt x="54" y="782"/>
                                  </a:lnTo>
                                  <a:lnTo>
                                    <a:pt x="84" y="819"/>
                                  </a:lnTo>
                                  <a:lnTo>
                                    <a:pt x="122" y="853"/>
                                  </a:lnTo>
                                  <a:lnTo>
                                    <a:pt x="157" y="879"/>
                                  </a:lnTo>
                                  <a:lnTo>
                                    <a:pt x="198" y="908"/>
                                  </a:lnTo>
                                  <a:lnTo>
                                    <a:pt x="236" y="932"/>
                                  </a:lnTo>
                                  <a:lnTo>
                                    <a:pt x="278" y="960"/>
                                  </a:lnTo>
                                  <a:lnTo>
                                    <a:pt x="318" y="976"/>
                                  </a:lnTo>
                                  <a:lnTo>
                                    <a:pt x="366" y="1001"/>
                                  </a:lnTo>
                                  <a:lnTo>
                                    <a:pt x="406" y="1013"/>
                                  </a:lnTo>
                                  <a:lnTo>
                                    <a:pt x="443" y="1033"/>
                                  </a:lnTo>
                                  <a:lnTo>
                                    <a:pt x="483" y="1047"/>
                                  </a:lnTo>
                                  <a:lnTo>
                                    <a:pt x="519" y="1058"/>
                                  </a:lnTo>
                                  <a:lnTo>
                                    <a:pt x="568" y="1078"/>
                                  </a:lnTo>
                                  <a:lnTo>
                                    <a:pt x="613" y="1085"/>
                                  </a:lnTo>
                                  <a:lnTo>
                                    <a:pt x="660" y="1093"/>
                                  </a:lnTo>
                                  <a:lnTo>
                                    <a:pt x="708" y="1100"/>
                                  </a:lnTo>
                                  <a:lnTo>
                                    <a:pt x="757" y="1106"/>
                                  </a:lnTo>
                                  <a:lnTo>
                                    <a:pt x="805" y="1109"/>
                                  </a:lnTo>
                                  <a:lnTo>
                                    <a:pt x="845" y="1107"/>
                                  </a:lnTo>
                                  <a:lnTo>
                                    <a:pt x="889" y="1106"/>
                                  </a:lnTo>
                                  <a:lnTo>
                                    <a:pt x="928" y="1104"/>
                                  </a:lnTo>
                                  <a:lnTo>
                                    <a:pt x="971" y="1100"/>
                                  </a:lnTo>
                                  <a:lnTo>
                                    <a:pt x="1012" y="1097"/>
                                  </a:lnTo>
                                  <a:lnTo>
                                    <a:pt x="1052" y="1090"/>
                                  </a:lnTo>
                                  <a:lnTo>
                                    <a:pt x="1098" y="1084"/>
                                  </a:lnTo>
                                  <a:lnTo>
                                    <a:pt x="1140" y="1081"/>
                                  </a:lnTo>
                                  <a:lnTo>
                                    <a:pt x="1163" y="1067"/>
                                  </a:lnTo>
                                  <a:lnTo>
                                    <a:pt x="1190" y="1047"/>
                                  </a:lnTo>
                                  <a:lnTo>
                                    <a:pt x="1216" y="1033"/>
                                  </a:lnTo>
                                  <a:lnTo>
                                    <a:pt x="1234" y="1008"/>
                                  </a:lnTo>
                                  <a:lnTo>
                                    <a:pt x="1251" y="980"/>
                                  </a:lnTo>
                                  <a:lnTo>
                                    <a:pt x="1265" y="952"/>
                                  </a:lnTo>
                                  <a:lnTo>
                                    <a:pt x="1280" y="921"/>
                                  </a:lnTo>
                                  <a:lnTo>
                                    <a:pt x="1290" y="888"/>
                                  </a:lnTo>
                                  <a:lnTo>
                                    <a:pt x="1302" y="867"/>
                                  </a:lnTo>
                                  <a:lnTo>
                                    <a:pt x="1297" y="809"/>
                                  </a:lnTo>
                                  <a:lnTo>
                                    <a:pt x="1293" y="750"/>
                                  </a:lnTo>
                                  <a:lnTo>
                                    <a:pt x="1290" y="692"/>
                                  </a:lnTo>
                                  <a:lnTo>
                                    <a:pt x="1287" y="644"/>
                                  </a:lnTo>
                                  <a:lnTo>
                                    <a:pt x="1277" y="604"/>
                                  </a:lnTo>
                                  <a:lnTo>
                                    <a:pt x="1266" y="558"/>
                                  </a:lnTo>
                                  <a:lnTo>
                                    <a:pt x="1253" y="516"/>
                                  </a:lnTo>
                                  <a:lnTo>
                                    <a:pt x="1245" y="479"/>
                                  </a:lnTo>
                                  <a:lnTo>
                                    <a:pt x="1234" y="436"/>
                                  </a:lnTo>
                                  <a:lnTo>
                                    <a:pt x="1220" y="387"/>
                                  </a:lnTo>
                                  <a:lnTo>
                                    <a:pt x="1208" y="337"/>
                                  </a:lnTo>
                                  <a:lnTo>
                                    <a:pt x="1203" y="299"/>
                                  </a:lnTo>
                                  <a:lnTo>
                                    <a:pt x="1180" y="263"/>
                                  </a:lnTo>
                                  <a:lnTo>
                                    <a:pt x="1159" y="232"/>
                                  </a:lnTo>
                                  <a:lnTo>
                                    <a:pt x="1137" y="192"/>
                                  </a:lnTo>
                                  <a:lnTo>
                                    <a:pt x="1113" y="149"/>
                                  </a:lnTo>
                                  <a:lnTo>
                                    <a:pt x="1092" y="113"/>
                                  </a:lnTo>
                                  <a:lnTo>
                                    <a:pt x="1070" y="84"/>
                                  </a:lnTo>
                                  <a:lnTo>
                                    <a:pt x="1051" y="53"/>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6033" name="Freeform 45">
                            <a:extLst>
                              <a:ext uri="{FF2B5EF4-FFF2-40B4-BE49-F238E27FC236}">
                                <a16:creationId xmlns:a16="http://schemas.microsoft.com/office/drawing/2014/main" id="{D0D2B17C-9BC5-4700-9C25-C8B8FA7406FC}"/>
                              </a:ext>
                            </a:extLst>
                          </p:cNvPr>
                          <p:cNvSpPr>
                            <a:spLocks/>
                          </p:cNvSpPr>
                          <p:nvPr/>
                        </p:nvSpPr>
                        <p:spPr bwMode="auto">
                          <a:xfrm>
                            <a:off x="2215" y="1825"/>
                            <a:ext cx="97" cy="98"/>
                          </a:xfrm>
                          <a:custGeom>
                            <a:avLst/>
                            <a:gdLst>
                              <a:gd name="T0" fmla="*/ 1 w 488"/>
                              <a:gd name="T1" fmla="*/ 0 h 488"/>
                              <a:gd name="T2" fmla="*/ 2 w 488"/>
                              <a:gd name="T3" fmla="*/ 1 h 488"/>
                              <a:gd name="T4" fmla="*/ 4 w 488"/>
                              <a:gd name="T5" fmla="*/ 2 h 488"/>
                              <a:gd name="T6" fmla="*/ 5 w 488"/>
                              <a:gd name="T7" fmla="*/ 4 h 488"/>
                              <a:gd name="T8" fmla="*/ 6 w 488"/>
                              <a:gd name="T9" fmla="*/ 5 h 488"/>
                              <a:gd name="T10" fmla="*/ 8 w 488"/>
                              <a:gd name="T11" fmla="*/ 7 h 488"/>
                              <a:gd name="T12" fmla="*/ 10 w 488"/>
                              <a:gd name="T13" fmla="*/ 9 h 488"/>
                              <a:gd name="T14" fmla="*/ 12 w 488"/>
                              <a:gd name="T15" fmla="*/ 11 h 488"/>
                              <a:gd name="T16" fmla="*/ 13 w 488"/>
                              <a:gd name="T17" fmla="*/ 13 h 488"/>
                              <a:gd name="T18" fmla="*/ 14 w 488"/>
                              <a:gd name="T19" fmla="*/ 14 h 488"/>
                              <a:gd name="T20" fmla="*/ 15 w 488"/>
                              <a:gd name="T21" fmla="*/ 15 h 488"/>
                              <a:gd name="T22" fmla="*/ 16 w 488"/>
                              <a:gd name="T23" fmla="*/ 16 h 488"/>
                              <a:gd name="T24" fmla="*/ 17 w 488"/>
                              <a:gd name="T25" fmla="*/ 17 h 488"/>
                              <a:gd name="T26" fmla="*/ 18 w 488"/>
                              <a:gd name="T27" fmla="*/ 17 h 488"/>
                              <a:gd name="T28" fmla="*/ 19 w 488"/>
                              <a:gd name="T29" fmla="*/ 18 h 488"/>
                              <a:gd name="T30" fmla="*/ 19 w 488"/>
                              <a:gd name="T31" fmla="*/ 19 h 488"/>
                              <a:gd name="T32" fmla="*/ 19 w 488"/>
                              <a:gd name="T33" fmla="*/ 19 h 488"/>
                              <a:gd name="T34" fmla="*/ 19 w 488"/>
                              <a:gd name="T35" fmla="*/ 20 h 488"/>
                              <a:gd name="T36" fmla="*/ 18 w 488"/>
                              <a:gd name="T37" fmla="*/ 20 h 488"/>
                              <a:gd name="T38" fmla="*/ 17 w 488"/>
                              <a:gd name="T39" fmla="*/ 19 h 488"/>
                              <a:gd name="T40" fmla="*/ 16 w 488"/>
                              <a:gd name="T41" fmla="*/ 19 h 488"/>
                              <a:gd name="T42" fmla="*/ 16 w 488"/>
                              <a:gd name="T43" fmla="*/ 18 h 488"/>
                              <a:gd name="T44" fmla="*/ 15 w 488"/>
                              <a:gd name="T45" fmla="*/ 18 h 488"/>
                              <a:gd name="T46" fmla="*/ 13 w 488"/>
                              <a:gd name="T47" fmla="*/ 17 h 488"/>
                              <a:gd name="T48" fmla="*/ 12 w 488"/>
                              <a:gd name="T49" fmla="*/ 16 h 488"/>
                              <a:gd name="T50" fmla="*/ 11 w 488"/>
                              <a:gd name="T51" fmla="*/ 14 h 488"/>
                              <a:gd name="T52" fmla="*/ 10 w 488"/>
                              <a:gd name="T53" fmla="*/ 13 h 488"/>
                              <a:gd name="T54" fmla="*/ 8 w 488"/>
                              <a:gd name="T55" fmla="*/ 12 h 488"/>
                              <a:gd name="T56" fmla="*/ 7 w 488"/>
                              <a:gd name="T57" fmla="*/ 11 h 488"/>
                              <a:gd name="T58" fmla="*/ 6 w 488"/>
                              <a:gd name="T59" fmla="*/ 10 h 488"/>
                              <a:gd name="T60" fmla="*/ 5 w 488"/>
                              <a:gd name="T61" fmla="*/ 9 h 488"/>
                              <a:gd name="T62" fmla="*/ 5 w 488"/>
                              <a:gd name="T63" fmla="*/ 8 h 488"/>
                              <a:gd name="T64" fmla="*/ 4 w 488"/>
                              <a:gd name="T65" fmla="*/ 7 h 488"/>
                              <a:gd name="T66" fmla="*/ 3 w 488"/>
                              <a:gd name="T67" fmla="*/ 6 h 488"/>
                              <a:gd name="T68" fmla="*/ 2 w 488"/>
                              <a:gd name="T69" fmla="*/ 4 h 488"/>
                              <a:gd name="T70" fmla="*/ 1 w 488"/>
                              <a:gd name="T71" fmla="*/ 3 h 488"/>
                              <a:gd name="T72" fmla="*/ 1 w 488"/>
                              <a:gd name="T73" fmla="*/ 2 h 488"/>
                              <a:gd name="T74" fmla="*/ 0 w 488"/>
                              <a:gd name="T75" fmla="*/ 1 h 488"/>
                              <a:gd name="T76" fmla="*/ 0 w 488"/>
                              <a:gd name="T77" fmla="*/ 1 h 488"/>
                              <a:gd name="T78" fmla="*/ 0 w 488"/>
                              <a:gd name="T79" fmla="*/ 0 h 488"/>
                              <a:gd name="T80" fmla="*/ 1 w 488"/>
                              <a:gd name="T81" fmla="*/ 0 h 4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8"/>
                              <a:gd name="T124" fmla="*/ 0 h 488"/>
                              <a:gd name="T125" fmla="*/ 488 w 488"/>
                              <a:gd name="T126" fmla="*/ 488 h 4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8" h="488">
                                <a:moveTo>
                                  <a:pt x="22" y="0"/>
                                </a:moveTo>
                                <a:lnTo>
                                  <a:pt x="57" y="24"/>
                                </a:lnTo>
                                <a:lnTo>
                                  <a:pt x="89" y="55"/>
                                </a:lnTo>
                                <a:lnTo>
                                  <a:pt x="122" y="89"/>
                                </a:lnTo>
                                <a:lnTo>
                                  <a:pt x="158" y="130"/>
                                </a:lnTo>
                                <a:lnTo>
                                  <a:pt x="197" y="173"/>
                                </a:lnTo>
                                <a:lnTo>
                                  <a:pt x="243" y="221"/>
                                </a:lnTo>
                                <a:lnTo>
                                  <a:pt x="290" y="273"/>
                                </a:lnTo>
                                <a:lnTo>
                                  <a:pt x="323" y="313"/>
                                </a:lnTo>
                                <a:lnTo>
                                  <a:pt x="352" y="339"/>
                                </a:lnTo>
                                <a:lnTo>
                                  <a:pt x="381" y="364"/>
                                </a:lnTo>
                                <a:lnTo>
                                  <a:pt x="413" y="386"/>
                                </a:lnTo>
                                <a:lnTo>
                                  <a:pt x="444" y="412"/>
                                </a:lnTo>
                                <a:lnTo>
                                  <a:pt x="470" y="433"/>
                                </a:lnTo>
                                <a:lnTo>
                                  <a:pt x="484" y="449"/>
                                </a:lnTo>
                                <a:lnTo>
                                  <a:pt x="488" y="466"/>
                                </a:lnTo>
                                <a:lnTo>
                                  <a:pt x="485" y="479"/>
                                </a:lnTo>
                                <a:lnTo>
                                  <a:pt x="476" y="486"/>
                                </a:lnTo>
                                <a:lnTo>
                                  <a:pt x="462" y="488"/>
                                </a:lnTo>
                                <a:lnTo>
                                  <a:pt x="444" y="482"/>
                                </a:lnTo>
                                <a:lnTo>
                                  <a:pt x="417" y="463"/>
                                </a:lnTo>
                                <a:lnTo>
                                  <a:pt x="390" y="448"/>
                                </a:lnTo>
                                <a:lnTo>
                                  <a:pt x="365" y="436"/>
                                </a:lnTo>
                                <a:lnTo>
                                  <a:pt x="336" y="411"/>
                                </a:lnTo>
                                <a:lnTo>
                                  <a:pt x="308" y="389"/>
                                </a:lnTo>
                                <a:lnTo>
                                  <a:pt x="274" y="361"/>
                                </a:lnTo>
                                <a:lnTo>
                                  <a:pt x="243" y="336"/>
                                </a:lnTo>
                                <a:lnTo>
                                  <a:pt x="208" y="307"/>
                                </a:lnTo>
                                <a:lnTo>
                                  <a:pt x="179" y="281"/>
                                </a:lnTo>
                                <a:lnTo>
                                  <a:pt x="155" y="252"/>
                                </a:lnTo>
                                <a:lnTo>
                                  <a:pt x="130" y="228"/>
                                </a:lnTo>
                                <a:lnTo>
                                  <a:pt x="116" y="208"/>
                                </a:lnTo>
                                <a:lnTo>
                                  <a:pt x="92" y="176"/>
                                </a:lnTo>
                                <a:lnTo>
                                  <a:pt x="71" y="142"/>
                                </a:lnTo>
                                <a:lnTo>
                                  <a:pt x="49" y="109"/>
                                </a:lnTo>
                                <a:lnTo>
                                  <a:pt x="31" y="79"/>
                                </a:lnTo>
                                <a:lnTo>
                                  <a:pt x="15" y="52"/>
                                </a:lnTo>
                                <a:lnTo>
                                  <a:pt x="4" y="30"/>
                                </a:lnTo>
                                <a:lnTo>
                                  <a:pt x="0" y="15"/>
                                </a:lnTo>
                                <a:lnTo>
                                  <a:pt x="4" y="5"/>
                                </a:lnTo>
                                <a:lnTo>
                                  <a:pt x="22" y="0"/>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6031" name="Freeform 46">
                          <a:extLst>
                            <a:ext uri="{FF2B5EF4-FFF2-40B4-BE49-F238E27FC236}">
                              <a16:creationId xmlns:a16="http://schemas.microsoft.com/office/drawing/2014/main" id="{5AFB8E61-BCBA-44C7-BD80-EBB3CA6C1581}"/>
                            </a:ext>
                          </a:extLst>
                        </p:cNvPr>
                        <p:cNvSpPr>
                          <a:spLocks/>
                        </p:cNvSpPr>
                        <p:nvPr/>
                      </p:nvSpPr>
                      <p:spPr bwMode="auto">
                        <a:xfrm>
                          <a:off x="2267" y="1883"/>
                          <a:ext cx="85" cy="65"/>
                        </a:xfrm>
                        <a:custGeom>
                          <a:avLst/>
                          <a:gdLst>
                            <a:gd name="T0" fmla="*/ 17 w 422"/>
                            <a:gd name="T1" fmla="*/ 0 h 325"/>
                            <a:gd name="T2" fmla="*/ 17 w 422"/>
                            <a:gd name="T3" fmla="*/ 2 h 325"/>
                            <a:gd name="T4" fmla="*/ 17 w 422"/>
                            <a:gd name="T5" fmla="*/ 4 h 325"/>
                            <a:gd name="T6" fmla="*/ 17 w 422"/>
                            <a:gd name="T7" fmla="*/ 6 h 325"/>
                            <a:gd name="T8" fmla="*/ 16 w 422"/>
                            <a:gd name="T9" fmla="*/ 8 h 325"/>
                            <a:gd name="T10" fmla="*/ 16 w 422"/>
                            <a:gd name="T11" fmla="*/ 9 h 325"/>
                            <a:gd name="T12" fmla="*/ 15 w 422"/>
                            <a:gd name="T13" fmla="*/ 10 h 325"/>
                            <a:gd name="T14" fmla="*/ 13 w 422"/>
                            <a:gd name="T15" fmla="*/ 10 h 325"/>
                            <a:gd name="T16" fmla="*/ 12 w 422"/>
                            <a:gd name="T17" fmla="*/ 11 h 325"/>
                            <a:gd name="T18" fmla="*/ 10 w 422"/>
                            <a:gd name="T19" fmla="*/ 12 h 325"/>
                            <a:gd name="T20" fmla="*/ 8 w 422"/>
                            <a:gd name="T21" fmla="*/ 13 h 325"/>
                            <a:gd name="T22" fmla="*/ 6 w 422"/>
                            <a:gd name="T23" fmla="*/ 13 h 325"/>
                            <a:gd name="T24" fmla="*/ 4 w 422"/>
                            <a:gd name="T25" fmla="*/ 13 h 325"/>
                            <a:gd name="T26" fmla="*/ 2 w 422"/>
                            <a:gd name="T27" fmla="*/ 13 h 325"/>
                            <a:gd name="T28" fmla="*/ 0 w 422"/>
                            <a:gd name="T29" fmla="*/ 13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325"/>
                            <a:gd name="T47" fmla="*/ 422 w 422"/>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325">
                              <a:moveTo>
                                <a:pt x="422" y="0"/>
                              </a:moveTo>
                              <a:lnTo>
                                <a:pt x="422" y="44"/>
                              </a:lnTo>
                              <a:lnTo>
                                <a:pt x="421" y="99"/>
                              </a:lnTo>
                              <a:lnTo>
                                <a:pt x="415" y="148"/>
                              </a:lnTo>
                              <a:lnTo>
                                <a:pt x="403" y="188"/>
                              </a:lnTo>
                              <a:lnTo>
                                <a:pt x="383" y="215"/>
                              </a:lnTo>
                              <a:lnTo>
                                <a:pt x="359" y="238"/>
                              </a:lnTo>
                              <a:lnTo>
                                <a:pt x="325" y="260"/>
                              </a:lnTo>
                              <a:lnTo>
                                <a:pt x="290" y="279"/>
                              </a:lnTo>
                              <a:lnTo>
                                <a:pt x="239" y="300"/>
                              </a:lnTo>
                              <a:lnTo>
                                <a:pt x="193" y="313"/>
                              </a:lnTo>
                              <a:lnTo>
                                <a:pt x="141" y="320"/>
                              </a:lnTo>
                              <a:lnTo>
                                <a:pt x="95" y="325"/>
                              </a:lnTo>
                              <a:lnTo>
                                <a:pt x="47" y="323"/>
                              </a:lnTo>
                              <a:lnTo>
                                <a:pt x="0" y="320"/>
                              </a:lnTo>
                            </a:path>
                          </a:pathLst>
                        </a:custGeom>
                        <a:noFill/>
                        <a:ln w="3175">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980" name="Group 47">
                        <a:extLst>
                          <a:ext uri="{FF2B5EF4-FFF2-40B4-BE49-F238E27FC236}">
                            <a16:creationId xmlns:a16="http://schemas.microsoft.com/office/drawing/2014/main" id="{ED417743-77AE-4900-A992-3C31E7A8185C}"/>
                          </a:ext>
                        </a:extLst>
                      </p:cNvPr>
                      <p:cNvGrpSpPr>
                        <a:grpSpLocks/>
                      </p:cNvGrpSpPr>
                      <p:nvPr/>
                    </p:nvGrpSpPr>
                    <p:grpSpPr bwMode="auto">
                      <a:xfrm>
                        <a:off x="2045" y="1667"/>
                        <a:ext cx="293" cy="271"/>
                        <a:chOff x="2045" y="1667"/>
                        <a:chExt cx="293" cy="271"/>
                      </a:xfrm>
                    </p:grpSpPr>
                    <p:grpSp>
                      <p:nvGrpSpPr>
                        <p:cNvPr id="65981" name="Group 48">
                          <a:extLst>
                            <a:ext uri="{FF2B5EF4-FFF2-40B4-BE49-F238E27FC236}">
                              <a16:creationId xmlns:a16="http://schemas.microsoft.com/office/drawing/2014/main" id="{59AC071A-DC5F-4878-B82E-9D89CC912E18}"/>
                            </a:ext>
                          </a:extLst>
                        </p:cNvPr>
                        <p:cNvGrpSpPr>
                          <a:grpSpLocks/>
                        </p:cNvGrpSpPr>
                        <p:nvPr/>
                      </p:nvGrpSpPr>
                      <p:grpSpPr bwMode="auto">
                        <a:xfrm>
                          <a:off x="2150" y="1667"/>
                          <a:ext cx="188" cy="243"/>
                          <a:chOff x="2150" y="1667"/>
                          <a:chExt cx="188" cy="243"/>
                        </a:xfrm>
                      </p:grpSpPr>
                      <p:grpSp>
                        <p:nvGrpSpPr>
                          <p:cNvPr id="66007" name="Group 49">
                            <a:extLst>
                              <a:ext uri="{FF2B5EF4-FFF2-40B4-BE49-F238E27FC236}">
                                <a16:creationId xmlns:a16="http://schemas.microsoft.com/office/drawing/2014/main" id="{C9A74B85-5C0A-4DCE-8AB5-5CAE87E8FA6D}"/>
                              </a:ext>
                            </a:extLst>
                          </p:cNvPr>
                          <p:cNvGrpSpPr>
                            <a:grpSpLocks/>
                          </p:cNvGrpSpPr>
                          <p:nvPr/>
                        </p:nvGrpSpPr>
                        <p:grpSpPr bwMode="auto">
                          <a:xfrm>
                            <a:off x="2150" y="1667"/>
                            <a:ext cx="188" cy="243"/>
                            <a:chOff x="2150" y="1667"/>
                            <a:chExt cx="188" cy="243"/>
                          </a:xfrm>
                        </p:grpSpPr>
                        <p:grpSp>
                          <p:nvGrpSpPr>
                            <p:cNvPr id="66012" name="Group 50">
                              <a:extLst>
                                <a:ext uri="{FF2B5EF4-FFF2-40B4-BE49-F238E27FC236}">
                                  <a16:creationId xmlns:a16="http://schemas.microsoft.com/office/drawing/2014/main" id="{04D1F1E6-19F1-475F-8902-B9B8665E1189}"/>
                                </a:ext>
                              </a:extLst>
                            </p:cNvPr>
                            <p:cNvGrpSpPr>
                              <a:grpSpLocks/>
                            </p:cNvGrpSpPr>
                            <p:nvPr/>
                          </p:nvGrpSpPr>
                          <p:grpSpPr bwMode="auto">
                            <a:xfrm>
                              <a:off x="2150" y="1667"/>
                              <a:ext cx="188" cy="243"/>
                              <a:chOff x="2150" y="1667"/>
                              <a:chExt cx="188" cy="243"/>
                            </a:xfrm>
                          </p:grpSpPr>
                          <p:grpSp>
                            <p:nvGrpSpPr>
                              <p:cNvPr id="66018" name="Group 51">
                                <a:extLst>
                                  <a:ext uri="{FF2B5EF4-FFF2-40B4-BE49-F238E27FC236}">
                                    <a16:creationId xmlns:a16="http://schemas.microsoft.com/office/drawing/2014/main" id="{C4FEB69E-0D6D-4ECF-9C69-CF76D73C1A89}"/>
                                  </a:ext>
                                </a:extLst>
                              </p:cNvPr>
                              <p:cNvGrpSpPr>
                                <a:grpSpLocks/>
                              </p:cNvGrpSpPr>
                              <p:nvPr/>
                            </p:nvGrpSpPr>
                            <p:grpSpPr bwMode="auto">
                              <a:xfrm>
                                <a:off x="2150" y="1667"/>
                                <a:ext cx="188" cy="243"/>
                                <a:chOff x="2150" y="1667"/>
                                <a:chExt cx="188" cy="243"/>
                              </a:xfrm>
                            </p:grpSpPr>
                            <p:grpSp>
                              <p:nvGrpSpPr>
                                <p:cNvPr id="66024" name="Group 52">
                                  <a:extLst>
                                    <a:ext uri="{FF2B5EF4-FFF2-40B4-BE49-F238E27FC236}">
                                      <a16:creationId xmlns:a16="http://schemas.microsoft.com/office/drawing/2014/main" id="{B9643305-1B34-45A4-AD35-951BA8B3C879}"/>
                                    </a:ext>
                                  </a:extLst>
                                </p:cNvPr>
                                <p:cNvGrpSpPr>
                                  <a:grpSpLocks/>
                                </p:cNvGrpSpPr>
                                <p:nvPr/>
                              </p:nvGrpSpPr>
                              <p:grpSpPr bwMode="auto">
                                <a:xfrm>
                                  <a:off x="2150" y="1667"/>
                                  <a:ext cx="188" cy="243"/>
                                  <a:chOff x="2150" y="1667"/>
                                  <a:chExt cx="188" cy="243"/>
                                </a:xfrm>
                              </p:grpSpPr>
                              <p:sp>
                                <p:nvSpPr>
                                  <p:cNvPr id="66026" name="Freeform 53">
                                    <a:extLst>
                                      <a:ext uri="{FF2B5EF4-FFF2-40B4-BE49-F238E27FC236}">
                                        <a16:creationId xmlns:a16="http://schemas.microsoft.com/office/drawing/2014/main" id="{3E6BBCAC-54B4-4255-9762-4462EE941E6F}"/>
                                      </a:ext>
                                    </a:extLst>
                                  </p:cNvPr>
                                  <p:cNvSpPr>
                                    <a:spLocks/>
                                  </p:cNvSpPr>
                                  <p:nvPr/>
                                </p:nvSpPr>
                                <p:spPr bwMode="auto">
                                  <a:xfrm>
                                    <a:off x="2150" y="1667"/>
                                    <a:ext cx="188" cy="243"/>
                                  </a:xfrm>
                                  <a:custGeom>
                                    <a:avLst/>
                                    <a:gdLst>
                                      <a:gd name="T0" fmla="*/ 1 w 939"/>
                                      <a:gd name="T1" fmla="*/ 9 h 1215"/>
                                      <a:gd name="T2" fmla="*/ 2 w 939"/>
                                      <a:gd name="T3" fmla="*/ 7 h 1215"/>
                                      <a:gd name="T4" fmla="*/ 4 w 939"/>
                                      <a:gd name="T5" fmla="*/ 5 h 1215"/>
                                      <a:gd name="T6" fmla="*/ 7 w 939"/>
                                      <a:gd name="T7" fmla="*/ 2 h 1215"/>
                                      <a:gd name="T8" fmla="*/ 9 w 939"/>
                                      <a:gd name="T9" fmla="*/ 1 h 1215"/>
                                      <a:gd name="T10" fmla="*/ 13 w 939"/>
                                      <a:gd name="T11" fmla="*/ 0 h 1215"/>
                                      <a:gd name="T12" fmla="*/ 17 w 939"/>
                                      <a:gd name="T13" fmla="*/ 0 h 1215"/>
                                      <a:gd name="T14" fmla="*/ 20 w 939"/>
                                      <a:gd name="T15" fmla="*/ 1 h 1215"/>
                                      <a:gd name="T16" fmla="*/ 23 w 939"/>
                                      <a:gd name="T17" fmla="*/ 3 h 1215"/>
                                      <a:gd name="T18" fmla="*/ 25 w 939"/>
                                      <a:gd name="T19" fmla="*/ 5 h 1215"/>
                                      <a:gd name="T20" fmla="*/ 26 w 939"/>
                                      <a:gd name="T21" fmla="*/ 8 h 1215"/>
                                      <a:gd name="T22" fmla="*/ 26 w 939"/>
                                      <a:gd name="T23" fmla="*/ 11 h 1215"/>
                                      <a:gd name="T24" fmla="*/ 25 w 939"/>
                                      <a:gd name="T25" fmla="*/ 14 h 1215"/>
                                      <a:gd name="T26" fmla="*/ 24 w 939"/>
                                      <a:gd name="T27" fmla="*/ 16 h 1215"/>
                                      <a:gd name="T28" fmla="*/ 23 w 939"/>
                                      <a:gd name="T29" fmla="*/ 19 h 1215"/>
                                      <a:gd name="T30" fmla="*/ 24 w 939"/>
                                      <a:gd name="T31" fmla="*/ 19 h 1215"/>
                                      <a:gd name="T32" fmla="*/ 25 w 939"/>
                                      <a:gd name="T33" fmla="*/ 18 h 1215"/>
                                      <a:gd name="T34" fmla="*/ 26 w 939"/>
                                      <a:gd name="T35" fmla="*/ 15 h 1215"/>
                                      <a:gd name="T36" fmla="*/ 27 w 939"/>
                                      <a:gd name="T37" fmla="*/ 13 h 1215"/>
                                      <a:gd name="T38" fmla="*/ 28 w 939"/>
                                      <a:gd name="T39" fmla="*/ 14 h 1215"/>
                                      <a:gd name="T40" fmla="*/ 30 w 939"/>
                                      <a:gd name="T41" fmla="*/ 16 h 1215"/>
                                      <a:gd name="T42" fmla="*/ 31 w 939"/>
                                      <a:gd name="T43" fmla="*/ 19 h 1215"/>
                                      <a:gd name="T44" fmla="*/ 32 w 939"/>
                                      <a:gd name="T45" fmla="*/ 21 h 1215"/>
                                      <a:gd name="T46" fmla="*/ 33 w 939"/>
                                      <a:gd name="T47" fmla="*/ 23 h 1215"/>
                                      <a:gd name="T48" fmla="*/ 32 w 939"/>
                                      <a:gd name="T49" fmla="*/ 26 h 1215"/>
                                      <a:gd name="T50" fmla="*/ 33 w 939"/>
                                      <a:gd name="T51" fmla="*/ 28 h 1215"/>
                                      <a:gd name="T52" fmla="*/ 35 w 939"/>
                                      <a:gd name="T53" fmla="*/ 32 h 1215"/>
                                      <a:gd name="T54" fmla="*/ 36 w 939"/>
                                      <a:gd name="T55" fmla="*/ 34 h 1215"/>
                                      <a:gd name="T56" fmla="*/ 37 w 939"/>
                                      <a:gd name="T57" fmla="*/ 38 h 1215"/>
                                      <a:gd name="T58" fmla="*/ 37 w 939"/>
                                      <a:gd name="T59" fmla="*/ 41 h 1215"/>
                                      <a:gd name="T60" fmla="*/ 38 w 939"/>
                                      <a:gd name="T61" fmla="*/ 46 h 1215"/>
                                      <a:gd name="T62" fmla="*/ 37 w 939"/>
                                      <a:gd name="T63" fmla="*/ 48 h 1215"/>
                                      <a:gd name="T64" fmla="*/ 35 w 939"/>
                                      <a:gd name="T65" fmla="*/ 48 h 1215"/>
                                      <a:gd name="T66" fmla="*/ 32 w 939"/>
                                      <a:gd name="T67" fmla="*/ 47 h 1215"/>
                                      <a:gd name="T68" fmla="*/ 29 w 939"/>
                                      <a:gd name="T69" fmla="*/ 44 h 1215"/>
                                      <a:gd name="T70" fmla="*/ 25 w 939"/>
                                      <a:gd name="T71" fmla="*/ 40 h 1215"/>
                                      <a:gd name="T72" fmla="*/ 21 w 939"/>
                                      <a:gd name="T73" fmla="*/ 36 h 1215"/>
                                      <a:gd name="T74" fmla="*/ 15 w 939"/>
                                      <a:gd name="T75" fmla="*/ 30 h 1215"/>
                                      <a:gd name="T76" fmla="*/ 12 w 939"/>
                                      <a:gd name="T77" fmla="*/ 26 h 1215"/>
                                      <a:gd name="T78" fmla="*/ 11 w 939"/>
                                      <a:gd name="T79" fmla="*/ 24 h 1215"/>
                                      <a:gd name="T80" fmla="*/ 12 w 939"/>
                                      <a:gd name="T81" fmla="*/ 23 h 1215"/>
                                      <a:gd name="T82" fmla="*/ 15 w 939"/>
                                      <a:gd name="T83" fmla="*/ 22 h 1215"/>
                                      <a:gd name="T84" fmla="*/ 17 w 939"/>
                                      <a:gd name="T85" fmla="*/ 21 h 1215"/>
                                      <a:gd name="T86" fmla="*/ 18 w 939"/>
                                      <a:gd name="T87" fmla="*/ 20 h 1215"/>
                                      <a:gd name="T88" fmla="*/ 17 w 939"/>
                                      <a:gd name="T89" fmla="*/ 20 h 1215"/>
                                      <a:gd name="T90" fmla="*/ 14 w 939"/>
                                      <a:gd name="T91" fmla="*/ 20 h 1215"/>
                                      <a:gd name="T92" fmla="*/ 12 w 939"/>
                                      <a:gd name="T93" fmla="*/ 22 h 1215"/>
                                      <a:gd name="T94" fmla="*/ 9 w 939"/>
                                      <a:gd name="T95" fmla="*/ 23 h 1215"/>
                                      <a:gd name="T96" fmla="*/ 7 w 939"/>
                                      <a:gd name="T97" fmla="*/ 22 h 1215"/>
                                      <a:gd name="T98" fmla="*/ 6 w 939"/>
                                      <a:gd name="T99" fmla="*/ 21 h 1215"/>
                                      <a:gd name="T100" fmla="*/ 4 w 939"/>
                                      <a:gd name="T101" fmla="*/ 19 h 1215"/>
                                      <a:gd name="T102" fmla="*/ 2 w 939"/>
                                      <a:gd name="T103" fmla="*/ 16 h 1215"/>
                                      <a:gd name="T104" fmla="*/ 1 w 939"/>
                                      <a:gd name="T105" fmla="*/ 14 h 1215"/>
                                      <a:gd name="T106" fmla="*/ 0 w 939"/>
                                      <a:gd name="T107" fmla="*/ 12 h 1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215"/>
                                      <a:gd name="T164" fmla="*/ 939 w 939"/>
                                      <a:gd name="T165" fmla="*/ 1215 h 1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215">
                                        <a:moveTo>
                                          <a:pt x="2" y="270"/>
                                        </a:moveTo>
                                        <a:lnTo>
                                          <a:pt x="10" y="248"/>
                                        </a:lnTo>
                                        <a:lnTo>
                                          <a:pt x="20" y="228"/>
                                        </a:lnTo>
                                        <a:lnTo>
                                          <a:pt x="32" y="206"/>
                                        </a:lnTo>
                                        <a:lnTo>
                                          <a:pt x="45" y="191"/>
                                        </a:lnTo>
                                        <a:lnTo>
                                          <a:pt x="58" y="178"/>
                                        </a:lnTo>
                                        <a:lnTo>
                                          <a:pt x="75" y="160"/>
                                        </a:lnTo>
                                        <a:lnTo>
                                          <a:pt x="95" y="137"/>
                                        </a:lnTo>
                                        <a:lnTo>
                                          <a:pt x="110" y="116"/>
                                        </a:lnTo>
                                        <a:lnTo>
                                          <a:pt x="126" y="96"/>
                                        </a:lnTo>
                                        <a:lnTo>
                                          <a:pt x="143" y="80"/>
                                        </a:lnTo>
                                        <a:lnTo>
                                          <a:pt x="164" y="62"/>
                                        </a:lnTo>
                                        <a:lnTo>
                                          <a:pt x="184" y="47"/>
                                        </a:lnTo>
                                        <a:lnTo>
                                          <a:pt x="205" y="34"/>
                                        </a:lnTo>
                                        <a:lnTo>
                                          <a:pt x="231" y="21"/>
                                        </a:lnTo>
                                        <a:lnTo>
                                          <a:pt x="259" y="11"/>
                                        </a:lnTo>
                                        <a:lnTo>
                                          <a:pt x="288" y="4"/>
                                        </a:lnTo>
                                        <a:lnTo>
                                          <a:pt x="324" y="1"/>
                                        </a:lnTo>
                                        <a:lnTo>
                                          <a:pt x="358" y="0"/>
                                        </a:lnTo>
                                        <a:lnTo>
                                          <a:pt x="385" y="2"/>
                                        </a:lnTo>
                                        <a:lnTo>
                                          <a:pt x="413" y="6"/>
                                        </a:lnTo>
                                        <a:lnTo>
                                          <a:pt x="439" y="11"/>
                                        </a:lnTo>
                                        <a:lnTo>
                                          <a:pt x="471" y="19"/>
                                        </a:lnTo>
                                        <a:lnTo>
                                          <a:pt x="499" y="32"/>
                                        </a:lnTo>
                                        <a:lnTo>
                                          <a:pt x="521" y="43"/>
                                        </a:lnTo>
                                        <a:lnTo>
                                          <a:pt x="546" y="56"/>
                                        </a:lnTo>
                                        <a:lnTo>
                                          <a:pt x="565" y="74"/>
                                        </a:lnTo>
                                        <a:lnTo>
                                          <a:pt x="584" y="93"/>
                                        </a:lnTo>
                                        <a:lnTo>
                                          <a:pt x="599" y="112"/>
                                        </a:lnTo>
                                        <a:lnTo>
                                          <a:pt x="616" y="135"/>
                                        </a:lnTo>
                                        <a:lnTo>
                                          <a:pt x="631" y="158"/>
                                        </a:lnTo>
                                        <a:lnTo>
                                          <a:pt x="640" y="179"/>
                                        </a:lnTo>
                                        <a:lnTo>
                                          <a:pt x="646" y="206"/>
                                        </a:lnTo>
                                        <a:lnTo>
                                          <a:pt x="651" y="231"/>
                                        </a:lnTo>
                                        <a:lnTo>
                                          <a:pt x="654" y="250"/>
                                        </a:lnTo>
                                        <a:lnTo>
                                          <a:pt x="653" y="271"/>
                                        </a:lnTo>
                                        <a:lnTo>
                                          <a:pt x="648" y="286"/>
                                        </a:lnTo>
                                        <a:lnTo>
                                          <a:pt x="638" y="310"/>
                                        </a:lnTo>
                                        <a:lnTo>
                                          <a:pt x="624" y="339"/>
                                        </a:lnTo>
                                        <a:lnTo>
                                          <a:pt x="611" y="365"/>
                                        </a:lnTo>
                                        <a:lnTo>
                                          <a:pt x="601" y="386"/>
                                        </a:lnTo>
                                        <a:lnTo>
                                          <a:pt x="594" y="409"/>
                                        </a:lnTo>
                                        <a:lnTo>
                                          <a:pt x="586" y="433"/>
                                        </a:lnTo>
                                        <a:lnTo>
                                          <a:pt x="580" y="454"/>
                                        </a:lnTo>
                                        <a:lnTo>
                                          <a:pt x="577" y="465"/>
                                        </a:lnTo>
                                        <a:lnTo>
                                          <a:pt x="578" y="473"/>
                                        </a:lnTo>
                                        <a:lnTo>
                                          <a:pt x="583" y="476"/>
                                        </a:lnTo>
                                        <a:lnTo>
                                          <a:pt x="590" y="476"/>
                                        </a:lnTo>
                                        <a:lnTo>
                                          <a:pt x="596" y="470"/>
                                        </a:lnTo>
                                        <a:lnTo>
                                          <a:pt x="603" y="459"/>
                                        </a:lnTo>
                                        <a:lnTo>
                                          <a:pt x="612" y="439"/>
                                        </a:lnTo>
                                        <a:lnTo>
                                          <a:pt x="625" y="411"/>
                                        </a:lnTo>
                                        <a:lnTo>
                                          <a:pt x="640" y="385"/>
                                        </a:lnTo>
                                        <a:lnTo>
                                          <a:pt x="654" y="363"/>
                                        </a:lnTo>
                                        <a:lnTo>
                                          <a:pt x="668" y="343"/>
                                        </a:lnTo>
                                        <a:lnTo>
                                          <a:pt x="676" y="334"/>
                                        </a:lnTo>
                                        <a:lnTo>
                                          <a:pt x="684" y="329"/>
                                        </a:lnTo>
                                        <a:lnTo>
                                          <a:pt x="694" y="327"/>
                                        </a:lnTo>
                                        <a:lnTo>
                                          <a:pt x="701" y="333"/>
                                        </a:lnTo>
                                        <a:lnTo>
                                          <a:pt x="711" y="351"/>
                                        </a:lnTo>
                                        <a:lnTo>
                                          <a:pt x="720" y="367"/>
                                        </a:lnTo>
                                        <a:lnTo>
                                          <a:pt x="731" y="389"/>
                                        </a:lnTo>
                                        <a:lnTo>
                                          <a:pt x="743" y="410"/>
                                        </a:lnTo>
                                        <a:lnTo>
                                          <a:pt x="753" y="429"/>
                                        </a:lnTo>
                                        <a:lnTo>
                                          <a:pt x="761" y="450"/>
                                        </a:lnTo>
                                        <a:lnTo>
                                          <a:pt x="770" y="469"/>
                                        </a:lnTo>
                                        <a:lnTo>
                                          <a:pt x="778" y="491"/>
                                        </a:lnTo>
                                        <a:lnTo>
                                          <a:pt x="792" y="505"/>
                                        </a:lnTo>
                                        <a:lnTo>
                                          <a:pt x="808" y="524"/>
                                        </a:lnTo>
                                        <a:lnTo>
                                          <a:pt x="820" y="541"/>
                                        </a:lnTo>
                                        <a:lnTo>
                                          <a:pt x="823" y="561"/>
                                        </a:lnTo>
                                        <a:lnTo>
                                          <a:pt x="821" y="581"/>
                                        </a:lnTo>
                                        <a:lnTo>
                                          <a:pt x="817" y="608"/>
                                        </a:lnTo>
                                        <a:lnTo>
                                          <a:pt x="812" y="633"/>
                                        </a:lnTo>
                                        <a:lnTo>
                                          <a:pt x="807" y="659"/>
                                        </a:lnTo>
                                        <a:lnTo>
                                          <a:pt x="817" y="675"/>
                                        </a:lnTo>
                                        <a:lnTo>
                                          <a:pt x="827" y="691"/>
                                        </a:lnTo>
                                        <a:lnTo>
                                          <a:pt x="836" y="709"/>
                                        </a:lnTo>
                                        <a:lnTo>
                                          <a:pt x="847" y="729"/>
                                        </a:lnTo>
                                        <a:lnTo>
                                          <a:pt x="863" y="762"/>
                                        </a:lnTo>
                                        <a:lnTo>
                                          <a:pt x="877" y="790"/>
                                        </a:lnTo>
                                        <a:lnTo>
                                          <a:pt x="893" y="817"/>
                                        </a:lnTo>
                                        <a:lnTo>
                                          <a:pt x="905" y="843"/>
                                        </a:lnTo>
                                        <a:lnTo>
                                          <a:pt x="911" y="861"/>
                                        </a:lnTo>
                                        <a:lnTo>
                                          <a:pt x="917" y="888"/>
                                        </a:lnTo>
                                        <a:lnTo>
                                          <a:pt x="922" y="918"/>
                                        </a:lnTo>
                                        <a:lnTo>
                                          <a:pt x="927" y="940"/>
                                        </a:lnTo>
                                        <a:lnTo>
                                          <a:pt x="933" y="971"/>
                                        </a:lnTo>
                                        <a:lnTo>
                                          <a:pt x="935" y="1002"/>
                                        </a:lnTo>
                                        <a:lnTo>
                                          <a:pt x="934" y="1023"/>
                                        </a:lnTo>
                                        <a:lnTo>
                                          <a:pt x="934" y="1047"/>
                                        </a:lnTo>
                                        <a:lnTo>
                                          <a:pt x="935" y="1096"/>
                                        </a:lnTo>
                                        <a:lnTo>
                                          <a:pt x="939" y="1153"/>
                                        </a:lnTo>
                                        <a:lnTo>
                                          <a:pt x="938" y="1179"/>
                                        </a:lnTo>
                                        <a:lnTo>
                                          <a:pt x="935" y="1196"/>
                                        </a:lnTo>
                                        <a:lnTo>
                                          <a:pt x="924" y="1206"/>
                                        </a:lnTo>
                                        <a:lnTo>
                                          <a:pt x="906" y="1214"/>
                                        </a:lnTo>
                                        <a:lnTo>
                                          <a:pt x="888" y="1215"/>
                                        </a:lnTo>
                                        <a:lnTo>
                                          <a:pt x="873" y="1208"/>
                                        </a:lnTo>
                                        <a:lnTo>
                                          <a:pt x="862" y="1199"/>
                                        </a:lnTo>
                                        <a:lnTo>
                                          <a:pt x="833" y="1181"/>
                                        </a:lnTo>
                                        <a:lnTo>
                                          <a:pt x="806" y="1167"/>
                                        </a:lnTo>
                                        <a:lnTo>
                                          <a:pt x="779" y="1155"/>
                                        </a:lnTo>
                                        <a:lnTo>
                                          <a:pt x="758" y="1136"/>
                                        </a:lnTo>
                                        <a:lnTo>
                                          <a:pt x="721" y="1103"/>
                                        </a:lnTo>
                                        <a:lnTo>
                                          <a:pt x="687" y="1069"/>
                                        </a:lnTo>
                                        <a:lnTo>
                                          <a:pt x="653" y="1038"/>
                                        </a:lnTo>
                                        <a:lnTo>
                                          <a:pt x="621" y="1002"/>
                                        </a:lnTo>
                                        <a:lnTo>
                                          <a:pt x="582" y="954"/>
                                        </a:lnTo>
                                        <a:lnTo>
                                          <a:pt x="553" y="918"/>
                                        </a:lnTo>
                                        <a:lnTo>
                                          <a:pt x="520" y="888"/>
                                        </a:lnTo>
                                        <a:lnTo>
                                          <a:pt x="481" y="847"/>
                                        </a:lnTo>
                                        <a:lnTo>
                                          <a:pt x="441" y="806"/>
                                        </a:lnTo>
                                        <a:lnTo>
                                          <a:pt x="385" y="754"/>
                                        </a:lnTo>
                                        <a:lnTo>
                                          <a:pt x="334" y="711"/>
                                        </a:lnTo>
                                        <a:lnTo>
                                          <a:pt x="310" y="684"/>
                                        </a:lnTo>
                                        <a:lnTo>
                                          <a:pt x="291" y="662"/>
                                        </a:lnTo>
                                        <a:lnTo>
                                          <a:pt x="280" y="643"/>
                                        </a:lnTo>
                                        <a:lnTo>
                                          <a:pt x="271" y="619"/>
                                        </a:lnTo>
                                        <a:lnTo>
                                          <a:pt x="270" y="607"/>
                                        </a:lnTo>
                                        <a:lnTo>
                                          <a:pt x="275" y="599"/>
                                        </a:lnTo>
                                        <a:lnTo>
                                          <a:pt x="287" y="590"/>
                                        </a:lnTo>
                                        <a:lnTo>
                                          <a:pt x="306" y="576"/>
                                        </a:lnTo>
                                        <a:lnTo>
                                          <a:pt x="327" y="562"/>
                                        </a:lnTo>
                                        <a:lnTo>
                                          <a:pt x="347" y="548"/>
                                        </a:lnTo>
                                        <a:lnTo>
                                          <a:pt x="363" y="538"/>
                                        </a:lnTo>
                                        <a:lnTo>
                                          <a:pt x="381" y="531"/>
                                        </a:lnTo>
                                        <a:lnTo>
                                          <a:pt x="402" y="524"/>
                                        </a:lnTo>
                                        <a:lnTo>
                                          <a:pt x="422" y="517"/>
                                        </a:lnTo>
                                        <a:lnTo>
                                          <a:pt x="443" y="510"/>
                                        </a:lnTo>
                                        <a:lnTo>
                                          <a:pt x="457" y="504"/>
                                        </a:lnTo>
                                        <a:lnTo>
                                          <a:pt x="459" y="498"/>
                                        </a:lnTo>
                                        <a:lnTo>
                                          <a:pt x="454" y="491"/>
                                        </a:lnTo>
                                        <a:lnTo>
                                          <a:pt x="445" y="489"/>
                                        </a:lnTo>
                                        <a:lnTo>
                                          <a:pt x="422" y="492"/>
                                        </a:lnTo>
                                        <a:lnTo>
                                          <a:pt x="398" y="496"/>
                                        </a:lnTo>
                                        <a:lnTo>
                                          <a:pt x="369" y="502"/>
                                        </a:lnTo>
                                        <a:lnTo>
                                          <a:pt x="340" y="510"/>
                                        </a:lnTo>
                                        <a:lnTo>
                                          <a:pt x="327" y="515"/>
                                        </a:lnTo>
                                        <a:lnTo>
                                          <a:pt x="311" y="527"/>
                                        </a:lnTo>
                                        <a:lnTo>
                                          <a:pt x="292" y="541"/>
                                        </a:lnTo>
                                        <a:lnTo>
                                          <a:pt x="268" y="562"/>
                                        </a:lnTo>
                                        <a:lnTo>
                                          <a:pt x="254" y="565"/>
                                        </a:lnTo>
                                        <a:lnTo>
                                          <a:pt x="232" y="567"/>
                                        </a:lnTo>
                                        <a:lnTo>
                                          <a:pt x="211" y="568"/>
                                        </a:lnTo>
                                        <a:lnTo>
                                          <a:pt x="197" y="564"/>
                                        </a:lnTo>
                                        <a:lnTo>
                                          <a:pt x="182" y="557"/>
                                        </a:lnTo>
                                        <a:lnTo>
                                          <a:pt x="162" y="549"/>
                                        </a:lnTo>
                                        <a:lnTo>
                                          <a:pt x="152" y="539"/>
                                        </a:lnTo>
                                        <a:lnTo>
                                          <a:pt x="141" y="523"/>
                                        </a:lnTo>
                                        <a:lnTo>
                                          <a:pt x="129" y="504"/>
                                        </a:lnTo>
                                        <a:lnTo>
                                          <a:pt x="119" y="489"/>
                                        </a:lnTo>
                                        <a:lnTo>
                                          <a:pt x="98" y="468"/>
                                        </a:lnTo>
                                        <a:lnTo>
                                          <a:pt x="83" y="449"/>
                                        </a:lnTo>
                                        <a:lnTo>
                                          <a:pt x="61" y="428"/>
                                        </a:lnTo>
                                        <a:lnTo>
                                          <a:pt x="44" y="410"/>
                                        </a:lnTo>
                                        <a:lnTo>
                                          <a:pt x="33" y="398"/>
                                        </a:lnTo>
                                        <a:lnTo>
                                          <a:pt x="26" y="383"/>
                                        </a:lnTo>
                                        <a:lnTo>
                                          <a:pt x="18" y="362"/>
                                        </a:lnTo>
                                        <a:lnTo>
                                          <a:pt x="9" y="338"/>
                                        </a:lnTo>
                                        <a:lnTo>
                                          <a:pt x="4" y="314"/>
                                        </a:lnTo>
                                        <a:lnTo>
                                          <a:pt x="0" y="288"/>
                                        </a:lnTo>
                                        <a:lnTo>
                                          <a:pt x="2" y="270"/>
                                        </a:lnTo>
                                        <a:close/>
                                      </a:path>
                                    </a:pathLst>
                                  </a:custGeom>
                                  <a:solidFill>
                                    <a:srgbClr val="FF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6027" name="Group 54">
                                    <a:extLst>
                                      <a:ext uri="{FF2B5EF4-FFF2-40B4-BE49-F238E27FC236}">
                                        <a16:creationId xmlns:a16="http://schemas.microsoft.com/office/drawing/2014/main" id="{9AFAF0F2-2CA5-4F4C-884E-6BEB1CFAAE60}"/>
                                      </a:ext>
                                    </a:extLst>
                                  </p:cNvPr>
                                  <p:cNvGrpSpPr>
                                    <a:grpSpLocks/>
                                  </p:cNvGrpSpPr>
                                  <p:nvPr/>
                                </p:nvGrpSpPr>
                                <p:grpSpPr bwMode="auto">
                                  <a:xfrm>
                                    <a:off x="2150" y="1667"/>
                                    <a:ext cx="188" cy="242"/>
                                    <a:chOff x="2150" y="1667"/>
                                    <a:chExt cx="188" cy="242"/>
                                  </a:xfrm>
                                </p:grpSpPr>
                                <p:sp>
                                  <p:nvSpPr>
                                    <p:cNvPr id="66028" name="Freeform 55">
                                      <a:extLst>
                                        <a:ext uri="{FF2B5EF4-FFF2-40B4-BE49-F238E27FC236}">
                                          <a16:creationId xmlns:a16="http://schemas.microsoft.com/office/drawing/2014/main" id="{F958F19D-2481-41B9-97AE-4E11B3266AB2}"/>
                                        </a:ext>
                                      </a:extLst>
                                    </p:cNvPr>
                                    <p:cNvSpPr>
                                      <a:spLocks/>
                                    </p:cNvSpPr>
                                    <p:nvPr/>
                                  </p:nvSpPr>
                                  <p:spPr bwMode="auto">
                                    <a:xfrm>
                                      <a:off x="2204" y="1732"/>
                                      <a:ext cx="134" cy="177"/>
                                    </a:xfrm>
                                    <a:custGeom>
                                      <a:avLst/>
                                      <a:gdLst>
                                        <a:gd name="T0" fmla="*/ 15 w 668"/>
                                        <a:gd name="T1" fmla="*/ 3 h 887"/>
                                        <a:gd name="T2" fmla="*/ 15 w 668"/>
                                        <a:gd name="T3" fmla="*/ 2 h 887"/>
                                        <a:gd name="T4" fmla="*/ 16 w 668"/>
                                        <a:gd name="T5" fmla="*/ 0 h 887"/>
                                        <a:gd name="T6" fmla="*/ 17 w 668"/>
                                        <a:gd name="T7" fmla="*/ 0 h 887"/>
                                        <a:gd name="T8" fmla="*/ 18 w 668"/>
                                        <a:gd name="T9" fmla="*/ 2 h 887"/>
                                        <a:gd name="T10" fmla="*/ 20 w 668"/>
                                        <a:gd name="T11" fmla="*/ 5 h 887"/>
                                        <a:gd name="T12" fmla="*/ 21 w 668"/>
                                        <a:gd name="T13" fmla="*/ 7 h 887"/>
                                        <a:gd name="T14" fmla="*/ 22 w 668"/>
                                        <a:gd name="T15" fmla="*/ 9 h 887"/>
                                        <a:gd name="T16" fmla="*/ 22 w 668"/>
                                        <a:gd name="T17" fmla="*/ 12 h 887"/>
                                        <a:gd name="T18" fmla="*/ 22 w 668"/>
                                        <a:gd name="T19" fmla="*/ 14 h 887"/>
                                        <a:gd name="T20" fmla="*/ 24 w 668"/>
                                        <a:gd name="T21" fmla="*/ 17 h 887"/>
                                        <a:gd name="T22" fmla="*/ 25 w 668"/>
                                        <a:gd name="T23" fmla="*/ 21 h 887"/>
                                        <a:gd name="T24" fmla="*/ 26 w 668"/>
                                        <a:gd name="T25" fmla="*/ 24 h 887"/>
                                        <a:gd name="T26" fmla="*/ 27 w 668"/>
                                        <a:gd name="T27" fmla="*/ 27 h 887"/>
                                        <a:gd name="T28" fmla="*/ 27 w 668"/>
                                        <a:gd name="T29" fmla="*/ 31 h 887"/>
                                        <a:gd name="T30" fmla="*/ 27 w 668"/>
                                        <a:gd name="T31" fmla="*/ 35 h 887"/>
                                        <a:gd name="T32" fmla="*/ 25 w 668"/>
                                        <a:gd name="T33" fmla="*/ 35 h 887"/>
                                        <a:gd name="T34" fmla="*/ 23 w 668"/>
                                        <a:gd name="T35" fmla="*/ 34 h 887"/>
                                        <a:gd name="T36" fmla="*/ 20 w 668"/>
                                        <a:gd name="T37" fmla="*/ 32 h 887"/>
                                        <a:gd name="T38" fmla="*/ 15 w 668"/>
                                        <a:gd name="T39" fmla="*/ 28 h 887"/>
                                        <a:gd name="T40" fmla="*/ 11 w 668"/>
                                        <a:gd name="T41" fmla="*/ 24 h 887"/>
                                        <a:gd name="T42" fmla="*/ 7 w 668"/>
                                        <a:gd name="T43" fmla="*/ 19 h 887"/>
                                        <a:gd name="T44" fmla="*/ 2 w 668"/>
                                        <a:gd name="T45" fmla="*/ 14 h 887"/>
                                        <a:gd name="T46" fmla="*/ 0 w 668"/>
                                        <a:gd name="T47" fmla="*/ 12 h 887"/>
                                        <a:gd name="T48" fmla="*/ 1 w 668"/>
                                        <a:gd name="T49" fmla="*/ 10 h 887"/>
                                        <a:gd name="T50" fmla="*/ 3 w 668"/>
                                        <a:gd name="T51" fmla="*/ 9 h 887"/>
                                        <a:gd name="T52" fmla="*/ 3 w 668"/>
                                        <a:gd name="T53" fmla="*/ 10 h 887"/>
                                        <a:gd name="T54" fmla="*/ 2 w 668"/>
                                        <a:gd name="T55" fmla="*/ 12 h 887"/>
                                        <a:gd name="T56" fmla="*/ 4 w 668"/>
                                        <a:gd name="T57" fmla="*/ 15 h 887"/>
                                        <a:gd name="T58" fmla="*/ 7 w 668"/>
                                        <a:gd name="T59" fmla="*/ 17 h 887"/>
                                        <a:gd name="T60" fmla="*/ 10 w 668"/>
                                        <a:gd name="T61" fmla="*/ 20 h 887"/>
                                        <a:gd name="T62" fmla="*/ 12 w 668"/>
                                        <a:gd name="T63" fmla="*/ 22 h 887"/>
                                        <a:gd name="T64" fmla="*/ 14 w 668"/>
                                        <a:gd name="T65" fmla="*/ 25 h 887"/>
                                        <a:gd name="T66" fmla="*/ 17 w 668"/>
                                        <a:gd name="T67" fmla="*/ 28 h 887"/>
                                        <a:gd name="T68" fmla="*/ 20 w 668"/>
                                        <a:gd name="T69" fmla="*/ 30 h 887"/>
                                        <a:gd name="T70" fmla="*/ 22 w 668"/>
                                        <a:gd name="T71" fmla="*/ 32 h 887"/>
                                        <a:gd name="T72" fmla="*/ 24 w 668"/>
                                        <a:gd name="T73" fmla="*/ 32 h 887"/>
                                        <a:gd name="T74" fmla="*/ 25 w 668"/>
                                        <a:gd name="T75" fmla="*/ 31 h 887"/>
                                        <a:gd name="T76" fmla="*/ 25 w 668"/>
                                        <a:gd name="T77" fmla="*/ 28 h 887"/>
                                        <a:gd name="T78" fmla="*/ 24 w 668"/>
                                        <a:gd name="T79" fmla="*/ 25 h 887"/>
                                        <a:gd name="T80" fmla="*/ 24 w 668"/>
                                        <a:gd name="T81" fmla="*/ 22 h 887"/>
                                        <a:gd name="T82" fmla="*/ 23 w 668"/>
                                        <a:gd name="T83" fmla="*/ 19 h 887"/>
                                        <a:gd name="T84" fmla="*/ 21 w 668"/>
                                        <a:gd name="T85" fmla="*/ 17 h 887"/>
                                        <a:gd name="T86" fmla="*/ 20 w 668"/>
                                        <a:gd name="T87" fmla="*/ 14 h 887"/>
                                        <a:gd name="T88" fmla="*/ 20 w 668"/>
                                        <a:gd name="T89" fmla="*/ 12 h 887"/>
                                        <a:gd name="T90" fmla="*/ 20 w 668"/>
                                        <a:gd name="T91" fmla="*/ 10 h 887"/>
                                        <a:gd name="T92" fmla="*/ 20 w 668"/>
                                        <a:gd name="T93" fmla="*/ 8 h 887"/>
                                        <a:gd name="T94" fmla="*/ 18 w 668"/>
                                        <a:gd name="T95" fmla="*/ 4 h 887"/>
                                        <a:gd name="T96" fmla="*/ 17 w 668"/>
                                        <a:gd name="T97" fmla="*/ 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8"/>
                                        <a:gd name="T148" fmla="*/ 0 h 887"/>
                                        <a:gd name="T149" fmla="*/ 668 w 668"/>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8" h="887">
                                          <a:moveTo>
                                            <a:pt x="408" y="53"/>
                                          </a:moveTo>
                                          <a:lnTo>
                                            <a:pt x="395" y="57"/>
                                          </a:lnTo>
                                          <a:lnTo>
                                            <a:pt x="379" y="68"/>
                                          </a:lnTo>
                                          <a:lnTo>
                                            <a:pt x="365" y="77"/>
                                          </a:lnTo>
                                          <a:lnTo>
                                            <a:pt x="354" y="84"/>
                                          </a:lnTo>
                                          <a:lnTo>
                                            <a:pt x="369" y="58"/>
                                          </a:lnTo>
                                          <a:lnTo>
                                            <a:pt x="383" y="36"/>
                                          </a:lnTo>
                                          <a:lnTo>
                                            <a:pt x="397" y="16"/>
                                          </a:lnTo>
                                          <a:lnTo>
                                            <a:pt x="405" y="7"/>
                                          </a:lnTo>
                                          <a:lnTo>
                                            <a:pt x="413" y="2"/>
                                          </a:lnTo>
                                          <a:lnTo>
                                            <a:pt x="423" y="0"/>
                                          </a:lnTo>
                                          <a:lnTo>
                                            <a:pt x="430" y="6"/>
                                          </a:lnTo>
                                          <a:lnTo>
                                            <a:pt x="441" y="24"/>
                                          </a:lnTo>
                                          <a:lnTo>
                                            <a:pt x="450" y="40"/>
                                          </a:lnTo>
                                          <a:lnTo>
                                            <a:pt x="461" y="62"/>
                                          </a:lnTo>
                                          <a:lnTo>
                                            <a:pt x="473" y="83"/>
                                          </a:lnTo>
                                          <a:lnTo>
                                            <a:pt x="483" y="102"/>
                                          </a:lnTo>
                                          <a:lnTo>
                                            <a:pt x="491" y="123"/>
                                          </a:lnTo>
                                          <a:lnTo>
                                            <a:pt x="500" y="142"/>
                                          </a:lnTo>
                                          <a:lnTo>
                                            <a:pt x="507" y="164"/>
                                          </a:lnTo>
                                          <a:lnTo>
                                            <a:pt x="521" y="178"/>
                                          </a:lnTo>
                                          <a:lnTo>
                                            <a:pt x="537" y="197"/>
                                          </a:lnTo>
                                          <a:lnTo>
                                            <a:pt x="549" y="214"/>
                                          </a:lnTo>
                                          <a:lnTo>
                                            <a:pt x="552" y="233"/>
                                          </a:lnTo>
                                          <a:lnTo>
                                            <a:pt x="550" y="253"/>
                                          </a:lnTo>
                                          <a:lnTo>
                                            <a:pt x="546" y="280"/>
                                          </a:lnTo>
                                          <a:lnTo>
                                            <a:pt x="541" y="305"/>
                                          </a:lnTo>
                                          <a:lnTo>
                                            <a:pt x="536" y="331"/>
                                          </a:lnTo>
                                          <a:lnTo>
                                            <a:pt x="546" y="347"/>
                                          </a:lnTo>
                                          <a:lnTo>
                                            <a:pt x="556" y="363"/>
                                          </a:lnTo>
                                          <a:lnTo>
                                            <a:pt x="565" y="381"/>
                                          </a:lnTo>
                                          <a:lnTo>
                                            <a:pt x="576" y="401"/>
                                          </a:lnTo>
                                          <a:lnTo>
                                            <a:pt x="592" y="434"/>
                                          </a:lnTo>
                                          <a:lnTo>
                                            <a:pt x="606" y="462"/>
                                          </a:lnTo>
                                          <a:lnTo>
                                            <a:pt x="622" y="489"/>
                                          </a:lnTo>
                                          <a:lnTo>
                                            <a:pt x="634" y="515"/>
                                          </a:lnTo>
                                          <a:lnTo>
                                            <a:pt x="640" y="533"/>
                                          </a:lnTo>
                                          <a:lnTo>
                                            <a:pt x="646" y="560"/>
                                          </a:lnTo>
                                          <a:lnTo>
                                            <a:pt x="651" y="591"/>
                                          </a:lnTo>
                                          <a:lnTo>
                                            <a:pt x="656" y="613"/>
                                          </a:lnTo>
                                          <a:lnTo>
                                            <a:pt x="662" y="644"/>
                                          </a:lnTo>
                                          <a:lnTo>
                                            <a:pt x="664" y="674"/>
                                          </a:lnTo>
                                          <a:lnTo>
                                            <a:pt x="663" y="695"/>
                                          </a:lnTo>
                                          <a:lnTo>
                                            <a:pt x="663" y="719"/>
                                          </a:lnTo>
                                          <a:lnTo>
                                            <a:pt x="664" y="768"/>
                                          </a:lnTo>
                                          <a:lnTo>
                                            <a:pt x="668" y="825"/>
                                          </a:lnTo>
                                          <a:lnTo>
                                            <a:pt x="667" y="851"/>
                                          </a:lnTo>
                                          <a:lnTo>
                                            <a:pt x="664" y="868"/>
                                          </a:lnTo>
                                          <a:lnTo>
                                            <a:pt x="653" y="878"/>
                                          </a:lnTo>
                                          <a:lnTo>
                                            <a:pt x="635" y="886"/>
                                          </a:lnTo>
                                          <a:lnTo>
                                            <a:pt x="617" y="887"/>
                                          </a:lnTo>
                                          <a:lnTo>
                                            <a:pt x="602" y="880"/>
                                          </a:lnTo>
                                          <a:lnTo>
                                            <a:pt x="591" y="871"/>
                                          </a:lnTo>
                                          <a:lnTo>
                                            <a:pt x="562" y="853"/>
                                          </a:lnTo>
                                          <a:lnTo>
                                            <a:pt x="535" y="839"/>
                                          </a:lnTo>
                                          <a:lnTo>
                                            <a:pt x="508" y="827"/>
                                          </a:lnTo>
                                          <a:lnTo>
                                            <a:pt x="488" y="808"/>
                                          </a:lnTo>
                                          <a:lnTo>
                                            <a:pt x="451" y="775"/>
                                          </a:lnTo>
                                          <a:lnTo>
                                            <a:pt x="416" y="741"/>
                                          </a:lnTo>
                                          <a:lnTo>
                                            <a:pt x="382" y="710"/>
                                          </a:lnTo>
                                          <a:lnTo>
                                            <a:pt x="350" y="674"/>
                                          </a:lnTo>
                                          <a:lnTo>
                                            <a:pt x="311" y="627"/>
                                          </a:lnTo>
                                          <a:lnTo>
                                            <a:pt x="282" y="591"/>
                                          </a:lnTo>
                                          <a:lnTo>
                                            <a:pt x="249" y="560"/>
                                          </a:lnTo>
                                          <a:lnTo>
                                            <a:pt x="210" y="519"/>
                                          </a:lnTo>
                                          <a:lnTo>
                                            <a:pt x="170" y="478"/>
                                          </a:lnTo>
                                          <a:lnTo>
                                            <a:pt x="115" y="426"/>
                                          </a:lnTo>
                                          <a:lnTo>
                                            <a:pt x="64" y="383"/>
                                          </a:lnTo>
                                          <a:lnTo>
                                            <a:pt x="40" y="356"/>
                                          </a:lnTo>
                                          <a:lnTo>
                                            <a:pt x="21" y="334"/>
                                          </a:lnTo>
                                          <a:lnTo>
                                            <a:pt x="10" y="315"/>
                                          </a:lnTo>
                                          <a:lnTo>
                                            <a:pt x="1" y="291"/>
                                          </a:lnTo>
                                          <a:lnTo>
                                            <a:pt x="0" y="279"/>
                                          </a:lnTo>
                                          <a:lnTo>
                                            <a:pt x="5" y="271"/>
                                          </a:lnTo>
                                          <a:lnTo>
                                            <a:pt x="17" y="262"/>
                                          </a:lnTo>
                                          <a:lnTo>
                                            <a:pt x="36" y="248"/>
                                          </a:lnTo>
                                          <a:lnTo>
                                            <a:pt x="57" y="234"/>
                                          </a:lnTo>
                                          <a:lnTo>
                                            <a:pt x="77" y="221"/>
                                          </a:lnTo>
                                          <a:lnTo>
                                            <a:pt x="93" y="211"/>
                                          </a:lnTo>
                                          <a:lnTo>
                                            <a:pt x="82" y="237"/>
                                          </a:lnTo>
                                          <a:lnTo>
                                            <a:pt x="71" y="258"/>
                                          </a:lnTo>
                                          <a:lnTo>
                                            <a:pt x="60" y="280"/>
                                          </a:lnTo>
                                          <a:lnTo>
                                            <a:pt x="54" y="295"/>
                                          </a:lnTo>
                                          <a:lnTo>
                                            <a:pt x="55" y="308"/>
                                          </a:lnTo>
                                          <a:lnTo>
                                            <a:pt x="62" y="325"/>
                                          </a:lnTo>
                                          <a:lnTo>
                                            <a:pt x="74" y="347"/>
                                          </a:lnTo>
                                          <a:lnTo>
                                            <a:pt x="91" y="366"/>
                                          </a:lnTo>
                                          <a:lnTo>
                                            <a:pt x="109" y="390"/>
                                          </a:lnTo>
                                          <a:lnTo>
                                            <a:pt x="138" y="411"/>
                                          </a:lnTo>
                                          <a:lnTo>
                                            <a:pt x="167" y="436"/>
                                          </a:lnTo>
                                          <a:lnTo>
                                            <a:pt x="190" y="455"/>
                                          </a:lnTo>
                                          <a:lnTo>
                                            <a:pt x="215" y="475"/>
                                          </a:lnTo>
                                          <a:lnTo>
                                            <a:pt x="239" y="495"/>
                                          </a:lnTo>
                                          <a:lnTo>
                                            <a:pt x="264" y="516"/>
                                          </a:lnTo>
                                          <a:lnTo>
                                            <a:pt x="284" y="541"/>
                                          </a:lnTo>
                                          <a:lnTo>
                                            <a:pt x="307" y="559"/>
                                          </a:lnTo>
                                          <a:lnTo>
                                            <a:pt x="322" y="577"/>
                                          </a:lnTo>
                                          <a:lnTo>
                                            <a:pt x="341" y="603"/>
                                          </a:lnTo>
                                          <a:lnTo>
                                            <a:pt x="358" y="628"/>
                                          </a:lnTo>
                                          <a:lnTo>
                                            <a:pt x="377" y="655"/>
                                          </a:lnTo>
                                          <a:lnTo>
                                            <a:pt x="397" y="678"/>
                                          </a:lnTo>
                                          <a:lnTo>
                                            <a:pt x="420" y="697"/>
                                          </a:lnTo>
                                          <a:lnTo>
                                            <a:pt x="453" y="724"/>
                                          </a:lnTo>
                                          <a:lnTo>
                                            <a:pt x="475" y="743"/>
                                          </a:lnTo>
                                          <a:lnTo>
                                            <a:pt x="496" y="760"/>
                                          </a:lnTo>
                                          <a:lnTo>
                                            <a:pt x="509" y="776"/>
                                          </a:lnTo>
                                          <a:lnTo>
                                            <a:pt x="528" y="783"/>
                                          </a:lnTo>
                                          <a:lnTo>
                                            <a:pt x="546" y="792"/>
                                          </a:lnTo>
                                          <a:lnTo>
                                            <a:pt x="564" y="798"/>
                                          </a:lnTo>
                                          <a:lnTo>
                                            <a:pt x="582" y="803"/>
                                          </a:lnTo>
                                          <a:lnTo>
                                            <a:pt x="594" y="802"/>
                                          </a:lnTo>
                                          <a:lnTo>
                                            <a:pt x="604" y="798"/>
                                          </a:lnTo>
                                          <a:lnTo>
                                            <a:pt x="614" y="792"/>
                                          </a:lnTo>
                                          <a:lnTo>
                                            <a:pt x="620" y="779"/>
                                          </a:lnTo>
                                          <a:lnTo>
                                            <a:pt x="623" y="766"/>
                                          </a:lnTo>
                                          <a:lnTo>
                                            <a:pt x="620" y="738"/>
                                          </a:lnTo>
                                          <a:lnTo>
                                            <a:pt x="618" y="704"/>
                                          </a:lnTo>
                                          <a:lnTo>
                                            <a:pt x="614" y="673"/>
                                          </a:lnTo>
                                          <a:lnTo>
                                            <a:pt x="610" y="640"/>
                                          </a:lnTo>
                                          <a:lnTo>
                                            <a:pt x="607" y="617"/>
                                          </a:lnTo>
                                          <a:lnTo>
                                            <a:pt x="601" y="595"/>
                                          </a:lnTo>
                                          <a:lnTo>
                                            <a:pt x="595" y="566"/>
                                          </a:lnTo>
                                          <a:lnTo>
                                            <a:pt x="586" y="539"/>
                                          </a:lnTo>
                                          <a:lnTo>
                                            <a:pt x="583" y="521"/>
                                          </a:lnTo>
                                          <a:lnTo>
                                            <a:pt x="577" y="502"/>
                                          </a:lnTo>
                                          <a:lnTo>
                                            <a:pt x="564" y="481"/>
                                          </a:lnTo>
                                          <a:lnTo>
                                            <a:pt x="555" y="459"/>
                                          </a:lnTo>
                                          <a:lnTo>
                                            <a:pt x="543" y="440"/>
                                          </a:lnTo>
                                          <a:lnTo>
                                            <a:pt x="531" y="417"/>
                                          </a:lnTo>
                                          <a:lnTo>
                                            <a:pt x="519" y="395"/>
                                          </a:lnTo>
                                          <a:lnTo>
                                            <a:pt x="506" y="370"/>
                                          </a:lnTo>
                                          <a:lnTo>
                                            <a:pt x="492" y="347"/>
                                          </a:lnTo>
                                          <a:lnTo>
                                            <a:pt x="485" y="334"/>
                                          </a:lnTo>
                                          <a:lnTo>
                                            <a:pt x="483" y="325"/>
                                          </a:lnTo>
                                          <a:lnTo>
                                            <a:pt x="487" y="313"/>
                                          </a:lnTo>
                                          <a:lnTo>
                                            <a:pt x="492" y="291"/>
                                          </a:lnTo>
                                          <a:lnTo>
                                            <a:pt x="498" y="267"/>
                                          </a:lnTo>
                                          <a:lnTo>
                                            <a:pt x="501" y="253"/>
                                          </a:lnTo>
                                          <a:lnTo>
                                            <a:pt x="506" y="242"/>
                                          </a:lnTo>
                                          <a:lnTo>
                                            <a:pt x="497" y="222"/>
                                          </a:lnTo>
                                          <a:lnTo>
                                            <a:pt x="487" y="196"/>
                                          </a:lnTo>
                                          <a:lnTo>
                                            <a:pt x="475" y="165"/>
                                          </a:lnTo>
                                          <a:lnTo>
                                            <a:pt x="463" y="135"/>
                                          </a:lnTo>
                                          <a:lnTo>
                                            <a:pt x="449" y="103"/>
                                          </a:lnTo>
                                          <a:lnTo>
                                            <a:pt x="438" y="78"/>
                                          </a:lnTo>
                                          <a:lnTo>
                                            <a:pt x="427" y="57"/>
                                          </a:lnTo>
                                          <a:lnTo>
                                            <a:pt x="418" y="52"/>
                                          </a:lnTo>
                                          <a:lnTo>
                                            <a:pt x="408" y="53"/>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29" name="Freeform 56">
                                      <a:extLst>
                                        <a:ext uri="{FF2B5EF4-FFF2-40B4-BE49-F238E27FC236}">
                                          <a16:creationId xmlns:a16="http://schemas.microsoft.com/office/drawing/2014/main" id="{8A78855A-8455-442D-A945-B74DAE8AC1BE}"/>
                                        </a:ext>
                                      </a:extLst>
                                    </p:cNvPr>
                                    <p:cNvSpPr>
                                      <a:spLocks/>
                                    </p:cNvSpPr>
                                    <p:nvPr/>
                                  </p:nvSpPr>
                                  <p:spPr bwMode="auto">
                                    <a:xfrm>
                                      <a:off x="2150" y="1667"/>
                                      <a:ext cx="130" cy="113"/>
                                    </a:xfrm>
                                    <a:custGeom>
                                      <a:avLst/>
                                      <a:gdLst>
                                        <a:gd name="T0" fmla="*/ 0 w 653"/>
                                        <a:gd name="T1" fmla="*/ 10 h 567"/>
                                        <a:gd name="T2" fmla="*/ 1 w 653"/>
                                        <a:gd name="T3" fmla="*/ 8 h 567"/>
                                        <a:gd name="T4" fmla="*/ 2 w 653"/>
                                        <a:gd name="T5" fmla="*/ 7 h 567"/>
                                        <a:gd name="T6" fmla="*/ 4 w 653"/>
                                        <a:gd name="T7" fmla="*/ 5 h 567"/>
                                        <a:gd name="T8" fmla="*/ 5 w 653"/>
                                        <a:gd name="T9" fmla="*/ 4 h 567"/>
                                        <a:gd name="T10" fmla="*/ 6 w 653"/>
                                        <a:gd name="T11" fmla="*/ 2 h 567"/>
                                        <a:gd name="T12" fmla="*/ 8 w 653"/>
                                        <a:gd name="T13" fmla="*/ 1 h 567"/>
                                        <a:gd name="T14" fmla="*/ 10 w 653"/>
                                        <a:gd name="T15" fmla="*/ 0 h 567"/>
                                        <a:gd name="T16" fmla="*/ 13 w 653"/>
                                        <a:gd name="T17" fmla="*/ 0 h 567"/>
                                        <a:gd name="T18" fmla="*/ 15 w 653"/>
                                        <a:gd name="T19" fmla="*/ 0 h 567"/>
                                        <a:gd name="T20" fmla="*/ 17 w 653"/>
                                        <a:gd name="T21" fmla="*/ 0 h 567"/>
                                        <a:gd name="T22" fmla="*/ 20 w 653"/>
                                        <a:gd name="T23" fmla="*/ 1 h 567"/>
                                        <a:gd name="T24" fmla="*/ 22 w 653"/>
                                        <a:gd name="T25" fmla="*/ 2 h 567"/>
                                        <a:gd name="T26" fmla="*/ 23 w 653"/>
                                        <a:gd name="T27" fmla="*/ 4 h 567"/>
                                        <a:gd name="T28" fmla="*/ 24 w 653"/>
                                        <a:gd name="T29" fmla="*/ 5 h 567"/>
                                        <a:gd name="T30" fmla="*/ 25 w 653"/>
                                        <a:gd name="T31" fmla="*/ 7 h 567"/>
                                        <a:gd name="T32" fmla="*/ 26 w 653"/>
                                        <a:gd name="T33" fmla="*/ 9 h 567"/>
                                        <a:gd name="T34" fmla="*/ 25 w 653"/>
                                        <a:gd name="T35" fmla="*/ 8 h 567"/>
                                        <a:gd name="T36" fmla="*/ 24 w 653"/>
                                        <a:gd name="T37" fmla="*/ 6 h 567"/>
                                        <a:gd name="T38" fmla="*/ 23 w 653"/>
                                        <a:gd name="T39" fmla="*/ 5 h 567"/>
                                        <a:gd name="T40" fmla="*/ 22 w 653"/>
                                        <a:gd name="T41" fmla="*/ 4 h 567"/>
                                        <a:gd name="T42" fmla="*/ 21 w 653"/>
                                        <a:gd name="T43" fmla="*/ 3 h 567"/>
                                        <a:gd name="T44" fmla="*/ 19 w 653"/>
                                        <a:gd name="T45" fmla="*/ 2 h 567"/>
                                        <a:gd name="T46" fmla="*/ 18 w 653"/>
                                        <a:gd name="T47" fmla="*/ 2 h 567"/>
                                        <a:gd name="T48" fmla="*/ 16 w 653"/>
                                        <a:gd name="T49" fmla="*/ 1 h 567"/>
                                        <a:gd name="T50" fmla="*/ 14 w 653"/>
                                        <a:gd name="T51" fmla="*/ 1 h 567"/>
                                        <a:gd name="T52" fmla="*/ 12 w 653"/>
                                        <a:gd name="T53" fmla="*/ 1 h 567"/>
                                        <a:gd name="T54" fmla="*/ 10 w 653"/>
                                        <a:gd name="T55" fmla="*/ 2 h 567"/>
                                        <a:gd name="T56" fmla="*/ 9 w 653"/>
                                        <a:gd name="T57" fmla="*/ 2 h 567"/>
                                        <a:gd name="T58" fmla="*/ 7 w 653"/>
                                        <a:gd name="T59" fmla="*/ 3 h 567"/>
                                        <a:gd name="T60" fmla="*/ 6 w 653"/>
                                        <a:gd name="T61" fmla="*/ 5 h 567"/>
                                        <a:gd name="T62" fmla="*/ 4 w 653"/>
                                        <a:gd name="T63" fmla="*/ 7 h 567"/>
                                        <a:gd name="T64" fmla="*/ 3 w 653"/>
                                        <a:gd name="T65" fmla="*/ 8 h 567"/>
                                        <a:gd name="T66" fmla="*/ 2 w 653"/>
                                        <a:gd name="T67" fmla="*/ 10 h 567"/>
                                        <a:gd name="T68" fmla="*/ 1 w 653"/>
                                        <a:gd name="T69" fmla="*/ 11 h 567"/>
                                        <a:gd name="T70" fmla="*/ 2 w 653"/>
                                        <a:gd name="T71" fmla="*/ 13 h 567"/>
                                        <a:gd name="T72" fmla="*/ 2 w 653"/>
                                        <a:gd name="T73" fmla="*/ 14 h 567"/>
                                        <a:gd name="T74" fmla="*/ 3 w 653"/>
                                        <a:gd name="T75" fmla="*/ 16 h 567"/>
                                        <a:gd name="T76" fmla="*/ 4 w 653"/>
                                        <a:gd name="T77" fmla="*/ 17 h 567"/>
                                        <a:gd name="T78" fmla="*/ 6 w 653"/>
                                        <a:gd name="T79" fmla="*/ 19 h 567"/>
                                        <a:gd name="T80" fmla="*/ 7 w 653"/>
                                        <a:gd name="T81" fmla="*/ 21 h 567"/>
                                        <a:gd name="T82" fmla="*/ 8 w 653"/>
                                        <a:gd name="T83" fmla="*/ 21 h 567"/>
                                        <a:gd name="T84" fmla="*/ 9 w 653"/>
                                        <a:gd name="T85" fmla="*/ 22 h 567"/>
                                        <a:gd name="T86" fmla="*/ 10 w 653"/>
                                        <a:gd name="T87" fmla="*/ 22 h 567"/>
                                        <a:gd name="T88" fmla="*/ 10 w 653"/>
                                        <a:gd name="T89" fmla="*/ 22 h 567"/>
                                        <a:gd name="T90" fmla="*/ 8 w 653"/>
                                        <a:gd name="T91" fmla="*/ 23 h 567"/>
                                        <a:gd name="T92" fmla="*/ 7 w 653"/>
                                        <a:gd name="T93" fmla="*/ 22 h 567"/>
                                        <a:gd name="T94" fmla="*/ 6 w 653"/>
                                        <a:gd name="T95" fmla="*/ 21 h 567"/>
                                        <a:gd name="T96" fmla="*/ 5 w 653"/>
                                        <a:gd name="T97" fmla="*/ 20 h 567"/>
                                        <a:gd name="T98" fmla="*/ 4 w 653"/>
                                        <a:gd name="T99" fmla="*/ 19 h 567"/>
                                        <a:gd name="T100" fmla="*/ 2 w 653"/>
                                        <a:gd name="T101" fmla="*/ 17 h 567"/>
                                        <a:gd name="T102" fmla="*/ 1 w 653"/>
                                        <a:gd name="T103" fmla="*/ 16 h 567"/>
                                        <a:gd name="T104" fmla="*/ 1 w 653"/>
                                        <a:gd name="T105" fmla="*/ 14 h 567"/>
                                        <a:gd name="T106" fmla="*/ 0 w 653"/>
                                        <a:gd name="T107" fmla="*/ 13 h 567"/>
                                        <a:gd name="T108" fmla="*/ 0 w 653"/>
                                        <a:gd name="T109" fmla="*/ 11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567"/>
                                        <a:gd name="T167" fmla="*/ 653 w 653"/>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567">
                                          <a:moveTo>
                                            <a:pt x="2" y="269"/>
                                          </a:moveTo>
                                          <a:lnTo>
                                            <a:pt x="10" y="247"/>
                                          </a:lnTo>
                                          <a:lnTo>
                                            <a:pt x="20" y="226"/>
                                          </a:lnTo>
                                          <a:lnTo>
                                            <a:pt x="32" y="205"/>
                                          </a:lnTo>
                                          <a:lnTo>
                                            <a:pt x="45" y="190"/>
                                          </a:lnTo>
                                          <a:lnTo>
                                            <a:pt x="58" y="177"/>
                                          </a:lnTo>
                                          <a:lnTo>
                                            <a:pt x="75" y="159"/>
                                          </a:lnTo>
                                          <a:lnTo>
                                            <a:pt x="95" y="137"/>
                                          </a:lnTo>
                                          <a:lnTo>
                                            <a:pt x="110" y="116"/>
                                          </a:lnTo>
                                          <a:lnTo>
                                            <a:pt x="126" y="96"/>
                                          </a:lnTo>
                                          <a:lnTo>
                                            <a:pt x="143" y="80"/>
                                          </a:lnTo>
                                          <a:lnTo>
                                            <a:pt x="163" y="62"/>
                                          </a:lnTo>
                                          <a:lnTo>
                                            <a:pt x="183" y="47"/>
                                          </a:lnTo>
                                          <a:lnTo>
                                            <a:pt x="204" y="34"/>
                                          </a:lnTo>
                                          <a:lnTo>
                                            <a:pt x="230" y="21"/>
                                          </a:lnTo>
                                          <a:lnTo>
                                            <a:pt x="259" y="11"/>
                                          </a:lnTo>
                                          <a:lnTo>
                                            <a:pt x="288" y="4"/>
                                          </a:lnTo>
                                          <a:lnTo>
                                            <a:pt x="324" y="1"/>
                                          </a:lnTo>
                                          <a:lnTo>
                                            <a:pt x="358" y="0"/>
                                          </a:lnTo>
                                          <a:lnTo>
                                            <a:pt x="385" y="2"/>
                                          </a:lnTo>
                                          <a:lnTo>
                                            <a:pt x="413" y="6"/>
                                          </a:lnTo>
                                          <a:lnTo>
                                            <a:pt x="439" y="11"/>
                                          </a:lnTo>
                                          <a:lnTo>
                                            <a:pt x="471" y="19"/>
                                          </a:lnTo>
                                          <a:lnTo>
                                            <a:pt x="498" y="32"/>
                                          </a:lnTo>
                                          <a:lnTo>
                                            <a:pt x="520" y="43"/>
                                          </a:lnTo>
                                          <a:lnTo>
                                            <a:pt x="545" y="56"/>
                                          </a:lnTo>
                                          <a:lnTo>
                                            <a:pt x="564" y="74"/>
                                          </a:lnTo>
                                          <a:lnTo>
                                            <a:pt x="583" y="93"/>
                                          </a:lnTo>
                                          <a:lnTo>
                                            <a:pt x="598" y="112"/>
                                          </a:lnTo>
                                          <a:lnTo>
                                            <a:pt x="615" y="135"/>
                                          </a:lnTo>
                                          <a:lnTo>
                                            <a:pt x="630" y="157"/>
                                          </a:lnTo>
                                          <a:lnTo>
                                            <a:pt x="639" y="178"/>
                                          </a:lnTo>
                                          <a:lnTo>
                                            <a:pt x="645" y="205"/>
                                          </a:lnTo>
                                          <a:lnTo>
                                            <a:pt x="650" y="230"/>
                                          </a:lnTo>
                                          <a:lnTo>
                                            <a:pt x="653" y="249"/>
                                          </a:lnTo>
                                          <a:lnTo>
                                            <a:pt x="634" y="208"/>
                                          </a:lnTo>
                                          <a:lnTo>
                                            <a:pt x="623" y="188"/>
                                          </a:lnTo>
                                          <a:lnTo>
                                            <a:pt x="610" y="162"/>
                                          </a:lnTo>
                                          <a:lnTo>
                                            <a:pt x="599" y="142"/>
                                          </a:lnTo>
                                          <a:lnTo>
                                            <a:pt x="586" y="125"/>
                                          </a:lnTo>
                                          <a:lnTo>
                                            <a:pt x="571" y="105"/>
                                          </a:lnTo>
                                          <a:lnTo>
                                            <a:pt x="552" y="89"/>
                                          </a:lnTo>
                                          <a:lnTo>
                                            <a:pt x="537" y="75"/>
                                          </a:lnTo>
                                          <a:lnTo>
                                            <a:pt x="521" y="65"/>
                                          </a:lnTo>
                                          <a:lnTo>
                                            <a:pt x="503" y="59"/>
                                          </a:lnTo>
                                          <a:lnTo>
                                            <a:pt x="486" y="51"/>
                                          </a:lnTo>
                                          <a:lnTo>
                                            <a:pt x="464" y="43"/>
                                          </a:lnTo>
                                          <a:lnTo>
                                            <a:pt x="445" y="38"/>
                                          </a:lnTo>
                                          <a:lnTo>
                                            <a:pt x="422" y="32"/>
                                          </a:lnTo>
                                          <a:lnTo>
                                            <a:pt x="397" y="26"/>
                                          </a:lnTo>
                                          <a:lnTo>
                                            <a:pt x="371" y="24"/>
                                          </a:lnTo>
                                          <a:lnTo>
                                            <a:pt x="349" y="22"/>
                                          </a:lnTo>
                                          <a:lnTo>
                                            <a:pt x="331" y="24"/>
                                          </a:lnTo>
                                          <a:lnTo>
                                            <a:pt x="305" y="29"/>
                                          </a:lnTo>
                                          <a:lnTo>
                                            <a:pt x="280" y="35"/>
                                          </a:lnTo>
                                          <a:lnTo>
                                            <a:pt x="260" y="40"/>
                                          </a:lnTo>
                                          <a:lnTo>
                                            <a:pt x="240" y="49"/>
                                          </a:lnTo>
                                          <a:lnTo>
                                            <a:pt x="215" y="61"/>
                                          </a:lnTo>
                                          <a:lnTo>
                                            <a:pt x="199" y="69"/>
                                          </a:lnTo>
                                          <a:lnTo>
                                            <a:pt x="183" y="82"/>
                                          </a:lnTo>
                                          <a:lnTo>
                                            <a:pt x="161" y="99"/>
                                          </a:lnTo>
                                          <a:lnTo>
                                            <a:pt x="140" y="120"/>
                                          </a:lnTo>
                                          <a:lnTo>
                                            <a:pt x="118" y="141"/>
                                          </a:lnTo>
                                          <a:lnTo>
                                            <a:pt x="100" y="164"/>
                                          </a:lnTo>
                                          <a:lnTo>
                                            <a:pt x="82" y="189"/>
                                          </a:lnTo>
                                          <a:lnTo>
                                            <a:pt x="64" y="211"/>
                                          </a:lnTo>
                                          <a:lnTo>
                                            <a:pt x="56" y="225"/>
                                          </a:lnTo>
                                          <a:lnTo>
                                            <a:pt x="51" y="244"/>
                                          </a:lnTo>
                                          <a:lnTo>
                                            <a:pt x="43" y="261"/>
                                          </a:lnTo>
                                          <a:lnTo>
                                            <a:pt x="37" y="274"/>
                                          </a:lnTo>
                                          <a:lnTo>
                                            <a:pt x="40" y="298"/>
                                          </a:lnTo>
                                          <a:lnTo>
                                            <a:pt x="41" y="321"/>
                                          </a:lnTo>
                                          <a:lnTo>
                                            <a:pt x="47" y="336"/>
                                          </a:lnTo>
                                          <a:lnTo>
                                            <a:pt x="55" y="356"/>
                                          </a:lnTo>
                                          <a:lnTo>
                                            <a:pt x="63" y="375"/>
                                          </a:lnTo>
                                          <a:lnTo>
                                            <a:pt x="72" y="393"/>
                                          </a:lnTo>
                                          <a:lnTo>
                                            <a:pt x="91" y="415"/>
                                          </a:lnTo>
                                          <a:lnTo>
                                            <a:pt x="112" y="439"/>
                                          </a:lnTo>
                                          <a:lnTo>
                                            <a:pt x="133" y="463"/>
                                          </a:lnTo>
                                          <a:lnTo>
                                            <a:pt x="149" y="484"/>
                                          </a:lnTo>
                                          <a:lnTo>
                                            <a:pt x="163" y="502"/>
                                          </a:lnTo>
                                          <a:lnTo>
                                            <a:pt x="176" y="517"/>
                                          </a:lnTo>
                                          <a:lnTo>
                                            <a:pt x="184" y="529"/>
                                          </a:lnTo>
                                          <a:lnTo>
                                            <a:pt x="194" y="533"/>
                                          </a:lnTo>
                                          <a:lnTo>
                                            <a:pt x="208" y="536"/>
                                          </a:lnTo>
                                          <a:lnTo>
                                            <a:pt x="225" y="540"/>
                                          </a:lnTo>
                                          <a:lnTo>
                                            <a:pt x="242" y="545"/>
                                          </a:lnTo>
                                          <a:lnTo>
                                            <a:pt x="256" y="553"/>
                                          </a:lnTo>
                                          <a:lnTo>
                                            <a:pt x="268" y="561"/>
                                          </a:lnTo>
                                          <a:lnTo>
                                            <a:pt x="253" y="564"/>
                                          </a:lnTo>
                                          <a:lnTo>
                                            <a:pt x="231" y="566"/>
                                          </a:lnTo>
                                          <a:lnTo>
                                            <a:pt x="210" y="567"/>
                                          </a:lnTo>
                                          <a:lnTo>
                                            <a:pt x="196" y="563"/>
                                          </a:lnTo>
                                          <a:lnTo>
                                            <a:pt x="181" y="556"/>
                                          </a:lnTo>
                                          <a:lnTo>
                                            <a:pt x="162" y="548"/>
                                          </a:lnTo>
                                          <a:lnTo>
                                            <a:pt x="152" y="538"/>
                                          </a:lnTo>
                                          <a:lnTo>
                                            <a:pt x="141" y="522"/>
                                          </a:lnTo>
                                          <a:lnTo>
                                            <a:pt x="129" y="503"/>
                                          </a:lnTo>
                                          <a:lnTo>
                                            <a:pt x="118" y="488"/>
                                          </a:lnTo>
                                          <a:lnTo>
                                            <a:pt x="98" y="466"/>
                                          </a:lnTo>
                                          <a:lnTo>
                                            <a:pt x="83" y="448"/>
                                          </a:lnTo>
                                          <a:lnTo>
                                            <a:pt x="61" y="426"/>
                                          </a:lnTo>
                                          <a:lnTo>
                                            <a:pt x="44" y="410"/>
                                          </a:lnTo>
                                          <a:lnTo>
                                            <a:pt x="33" y="398"/>
                                          </a:lnTo>
                                          <a:lnTo>
                                            <a:pt x="26" y="383"/>
                                          </a:lnTo>
                                          <a:lnTo>
                                            <a:pt x="18" y="362"/>
                                          </a:lnTo>
                                          <a:lnTo>
                                            <a:pt x="9" y="338"/>
                                          </a:lnTo>
                                          <a:lnTo>
                                            <a:pt x="4" y="314"/>
                                          </a:lnTo>
                                          <a:lnTo>
                                            <a:pt x="0" y="287"/>
                                          </a:lnTo>
                                          <a:lnTo>
                                            <a:pt x="2" y="269"/>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6025" name="Freeform 57">
                                  <a:extLst>
                                    <a:ext uri="{FF2B5EF4-FFF2-40B4-BE49-F238E27FC236}">
                                      <a16:creationId xmlns:a16="http://schemas.microsoft.com/office/drawing/2014/main" id="{31BEF848-4B24-4F67-84BE-7A62AD829FF9}"/>
                                    </a:ext>
                                  </a:extLst>
                                </p:cNvPr>
                                <p:cNvSpPr>
                                  <a:spLocks/>
                                </p:cNvSpPr>
                                <p:nvPr/>
                              </p:nvSpPr>
                              <p:spPr bwMode="auto">
                                <a:xfrm>
                                  <a:off x="2240" y="1768"/>
                                  <a:ext cx="78" cy="101"/>
                                </a:xfrm>
                                <a:custGeom>
                                  <a:avLst/>
                                  <a:gdLst>
                                    <a:gd name="T0" fmla="*/ 4 w 391"/>
                                    <a:gd name="T1" fmla="*/ 3 h 501"/>
                                    <a:gd name="T2" fmla="*/ 5 w 391"/>
                                    <a:gd name="T3" fmla="*/ 2 h 501"/>
                                    <a:gd name="T4" fmla="*/ 6 w 391"/>
                                    <a:gd name="T5" fmla="*/ 1 h 501"/>
                                    <a:gd name="T6" fmla="*/ 7 w 391"/>
                                    <a:gd name="T7" fmla="*/ 0 h 501"/>
                                    <a:gd name="T8" fmla="*/ 8 w 391"/>
                                    <a:gd name="T9" fmla="*/ 0 h 501"/>
                                    <a:gd name="T10" fmla="*/ 9 w 391"/>
                                    <a:gd name="T11" fmla="*/ 0 h 501"/>
                                    <a:gd name="T12" fmla="*/ 9 w 391"/>
                                    <a:gd name="T13" fmla="*/ 0 h 501"/>
                                    <a:gd name="T14" fmla="*/ 10 w 391"/>
                                    <a:gd name="T15" fmla="*/ 1 h 501"/>
                                    <a:gd name="T16" fmla="*/ 10 w 391"/>
                                    <a:gd name="T17" fmla="*/ 1 h 501"/>
                                    <a:gd name="T18" fmla="*/ 10 w 391"/>
                                    <a:gd name="T19" fmla="*/ 2 h 501"/>
                                    <a:gd name="T20" fmla="*/ 10 w 391"/>
                                    <a:gd name="T21" fmla="*/ 4 h 501"/>
                                    <a:gd name="T22" fmla="*/ 10 w 391"/>
                                    <a:gd name="T23" fmla="*/ 5 h 501"/>
                                    <a:gd name="T24" fmla="*/ 11 w 391"/>
                                    <a:gd name="T25" fmla="*/ 7 h 501"/>
                                    <a:gd name="T26" fmla="*/ 11 w 391"/>
                                    <a:gd name="T27" fmla="*/ 8 h 501"/>
                                    <a:gd name="T28" fmla="*/ 12 w 391"/>
                                    <a:gd name="T29" fmla="*/ 10 h 501"/>
                                    <a:gd name="T30" fmla="*/ 13 w 391"/>
                                    <a:gd name="T31" fmla="*/ 11 h 501"/>
                                    <a:gd name="T32" fmla="*/ 14 w 391"/>
                                    <a:gd name="T33" fmla="*/ 13 h 501"/>
                                    <a:gd name="T34" fmla="*/ 15 w 391"/>
                                    <a:gd name="T35" fmla="*/ 15 h 501"/>
                                    <a:gd name="T36" fmla="*/ 15 w 391"/>
                                    <a:gd name="T37" fmla="*/ 17 h 501"/>
                                    <a:gd name="T38" fmla="*/ 16 w 391"/>
                                    <a:gd name="T39" fmla="*/ 18 h 501"/>
                                    <a:gd name="T40" fmla="*/ 16 w 391"/>
                                    <a:gd name="T41" fmla="*/ 19 h 501"/>
                                    <a:gd name="T42" fmla="*/ 15 w 391"/>
                                    <a:gd name="T43" fmla="*/ 20 h 501"/>
                                    <a:gd name="T44" fmla="*/ 15 w 391"/>
                                    <a:gd name="T45" fmla="*/ 20 h 501"/>
                                    <a:gd name="T46" fmla="*/ 14 w 391"/>
                                    <a:gd name="T47" fmla="*/ 20 h 501"/>
                                    <a:gd name="T48" fmla="*/ 13 w 391"/>
                                    <a:gd name="T49" fmla="*/ 20 h 501"/>
                                    <a:gd name="T50" fmla="*/ 12 w 391"/>
                                    <a:gd name="T51" fmla="*/ 20 h 501"/>
                                    <a:gd name="T52" fmla="*/ 11 w 391"/>
                                    <a:gd name="T53" fmla="*/ 19 h 501"/>
                                    <a:gd name="T54" fmla="*/ 10 w 391"/>
                                    <a:gd name="T55" fmla="*/ 18 h 501"/>
                                    <a:gd name="T56" fmla="*/ 9 w 391"/>
                                    <a:gd name="T57" fmla="*/ 17 h 501"/>
                                    <a:gd name="T58" fmla="*/ 8 w 391"/>
                                    <a:gd name="T59" fmla="*/ 15 h 501"/>
                                    <a:gd name="T60" fmla="*/ 7 w 391"/>
                                    <a:gd name="T61" fmla="*/ 14 h 501"/>
                                    <a:gd name="T62" fmla="*/ 6 w 391"/>
                                    <a:gd name="T63" fmla="*/ 13 h 501"/>
                                    <a:gd name="T64" fmla="*/ 4 w 391"/>
                                    <a:gd name="T65" fmla="*/ 12 h 501"/>
                                    <a:gd name="T66" fmla="*/ 4 w 391"/>
                                    <a:gd name="T67" fmla="*/ 10 h 501"/>
                                    <a:gd name="T68" fmla="*/ 3 w 391"/>
                                    <a:gd name="T69" fmla="*/ 9 h 501"/>
                                    <a:gd name="T70" fmla="*/ 1 w 391"/>
                                    <a:gd name="T71" fmla="*/ 7 h 501"/>
                                    <a:gd name="T72" fmla="*/ 1 w 391"/>
                                    <a:gd name="T73" fmla="*/ 7 h 501"/>
                                    <a:gd name="T74" fmla="*/ 0 w 391"/>
                                    <a:gd name="T75" fmla="*/ 6 h 501"/>
                                    <a:gd name="T76" fmla="*/ 0 w 391"/>
                                    <a:gd name="T77" fmla="*/ 5 h 501"/>
                                    <a:gd name="T78" fmla="*/ 0 w 391"/>
                                    <a:gd name="T79" fmla="*/ 4 h 501"/>
                                    <a:gd name="T80" fmla="*/ 1 w 391"/>
                                    <a:gd name="T81" fmla="*/ 4 h 501"/>
                                    <a:gd name="T82" fmla="*/ 1 w 391"/>
                                    <a:gd name="T83" fmla="*/ 3 h 501"/>
                                    <a:gd name="T84" fmla="*/ 2 w 391"/>
                                    <a:gd name="T85" fmla="*/ 3 h 501"/>
                                    <a:gd name="T86" fmla="*/ 3 w 391"/>
                                    <a:gd name="T87" fmla="*/ 3 h 501"/>
                                    <a:gd name="T88" fmla="*/ 4 w 391"/>
                                    <a:gd name="T89" fmla="*/ 3 h 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01"/>
                                    <a:gd name="T137" fmla="*/ 391 w 391"/>
                                    <a:gd name="T138" fmla="*/ 501 h 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01">
                                      <a:moveTo>
                                        <a:pt x="103" y="64"/>
                                      </a:moveTo>
                                      <a:lnTo>
                                        <a:pt x="132" y="49"/>
                                      </a:lnTo>
                                      <a:lnTo>
                                        <a:pt x="152" y="31"/>
                                      </a:lnTo>
                                      <a:lnTo>
                                        <a:pt x="178" y="12"/>
                                      </a:lnTo>
                                      <a:lnTo>
                                        <a:pt x="198" y="3"/>
                                      </a:lnTo>
                                      <a:lnTo>
                                        <a:pt x="217" y="0"/>
                                      </a:lnTo>
                                      <a:lnTo>
                                        <a:pt x="229" y="3"/>
                                      </a:lnTo>
                                      <a:lnTo>
                                        <a:pt x="241" y="13"/>
                                      </a:lnTo>
                                      <a:lnTo>
                                        <a:pt x="249" y="31"/>
                                      </a:lnTo>
                                      <a:lnTo>
                                        <a:pt x="259" y="62"/>
                                      </a:lnTo>
                                      <a:lnTo>
                                        <a:pt x="262" y="95"/>
                                      </a:lnTo>
                                      <a:lnTo>
                                        <a:pt x="263" y="131"/>
                                      </a:lnTo>
                                      <a:lnTo>
                                        <a:pt x="269" y="165"/>
                                      </a:lnTo>
                                      <a:lnTo>
                                        <a:pt x="283" y="197"/>
                                      </a:lnTo>
                                      <a:lnTo>
                                        <a:pt x="301" y="237"/>
                                      </a:lnTo>
                                      <a:lnTo>
                                        <a:pt x="319" y="277"/>
                                      </a:lnTo>
                                      <a:lnTo>
                                        <a:pt x="340" y="319"/>
                                      </a:lnTo>
                                      <a:lnTo>
                                        <a:pt x="365" y="368"/>
                                      </a:lnTo>
                                      <a:lnTo>
                                        <a:pt x="383" y="409"/>
                                      </a:lnTo>
                                      <a:lnTo>
                                        <a:pt x="391" y="434"/>
                                      </a:lnTo>
                                      <a:lnTo>
                                        <a:pt x="391" y="458"/>
                                      </a:lnTo>
                                      <a:lnTo>
                                        <a:pt x="384" y="480"/>
                                      </a:lnTo>
                                      <a:lnTo>
                                        <a:pt x="371" y="494"/>
                                      </a:lnTo>
                                      <a:lnTo>
                                        <a:pt x="350" y="501"/>
                                      </a:lnTo>
                                      <a:lnTo>
                                        <a:pt x="326" y="498"/>
                                      </a:lnTo>
                                      <a:lnTo>
                                        <a:pt x="298" y="490"/>
                                      </a:lnTo>
                                      <a:lnTo>
                                        <a:pt x="274" y="468"/>
                                      </a:lnTo>
                                      <a:lnTo>
                                        <a:pt x="249" y="446"/>
                                      </a:lnTo>
                                      <a:lnTo>
                                        <a:pt x="227" y="416"/>
                                      </a:lnTo>
                                      <a:lnTo>
                                        <a:pt x="198" y="378"/>
                                      </a:lnTo>
                                      <a:lnTo>
                                        <a:pt x="177" y="346"/>
                                      </a:lnTo>
                                      <a:lnTo>
                                        <a:pt x="143" y="317"/>
                                      </a:lnTo>
                                      <a:lnTo>
                                        <a:pt x="112" y="288"/>
                                      </a:lnTo>
                                      <a:lnTo>
                                        <a:pt x="89" y="259"/>
                                      </a:lnTo>
                                      <a:lnTo>
                                        <a:pt x="64" y="222"/>
                                      </a:lnTo>
                                      <a:lnTo>
                                        <a:pt x="35" y="186"/>
                                      </a:lnTo>
                                      <a:lnTo>
                                        <a:pt x="15" y="163"/>
                                      </a:lnTo>
                                      <a:lnTo>
                                        <a:pt x="3" y="143"/>
                                      </a:lnTo>
                                      <a:lnTo>
                                        <a:pt x="0" y="125"/>
                                      </a:lnTo>
                                      <a:lnTo>
                                        <a:pt x="4" y="102"/>
                                      </a:lnTo>
                                      <a:lnTo>
                                        <a:pt x="16" y="87"/>
                                      </a:lnTo>
                                      <a:lnTo>
                                        <a:pt x="34" y="80"/>
                                      </a:lnTo>
                                      <a:lnTo>
                                        <a:pt x="55" y="74"/>
                                      </a:lnTo>
                                      <a:lnTo>
                                        <a:pt x="80" y="68"/>
                                      </a:lnTo>
                                      <a:lnTo>
                                        <a:pt x="103"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6019" name="Group 58">
                                <a:extLst>
                                  <a:ext uri="{FF2B5EF4-FFF2-40B4-BE49-F238E27FC236}">
                                    <a16:creationId xmlns:a16="http://schemas.microsoft.com/office/drawing/2014/main" id="{0566BC0A-2284-4068-BB07-492CF2098867}"/>
                                  </a:ext>
                                </a:extLst>
                              </p:cNvPr>
                              <p:cNvGrpSpPr>
                                <a:grpSpLocks/>
                              </p:cNvGrpSpPr>
                              <p:nvPr/>
                            </p:nvGrpSpPr>
                            <p:grpSpPr bwMode="auto">
                              <a:xfrm>
                                <a:off x="2162" y="1678"/>
                                <a:ext cx="108" cy="94"/>
                                <a:chOff x="2162" y="1678"/>
                                <a:chExt cx="108" cy="94"/>
                              </a:xfrm>
                            </p:grpSpPr>
                            <p:sp>
                              <p:nvSpPr>
                                <p:cNvPr id="66020" name="Freeform 59">
                                  <a:extLst>
                                    <a:ext uri="{FF2B5EF4-FFF2-40B4-BE49-F238E27FC236}">
                                      <a16:creationId xmlns:a16="http://schemas.microsoft.com/office/drawing/2014/main" id="{1EC95CBC-2E29-470F-A9E5-89D5E4AF54B0}"/>
                                    </a:ext>
                                  </a:extLst>
                                </p:cNvPr>
                                <p:cNvSpPr>
                                  <a:spLocks/>
                                </p:cNvSpPr>
                                <p:nvPr/>
                              </p:nvSpPr>
                              <p:spPr bwMode="auto">
                                <a:xfrm>
                                  <a:off x="2162" y="1678"/>
                                  <a:ext cx="108" cy="94"/>
                                </a:xfrm>
                                <a:custGeom>
                                  <a:avLst/>
                                  <a:gdLst>
                                    <a:gd name="T0" fmla="*/ 0 w 541"/>
                                    <a:gd name="T1" fmla="*/ 8 h 470"/>
                                    <a:gd name="T2" fmla="*/ 1 w 541"/>
                                    <a:gd name="T3" fmla="*/ 7 h 470"/>
                                    <a:gd name="T4" fmla="*/ 2 w 541"/>
                                    <a:gd name="T5" fmla="*/ 6 h 470"/>
                                    <a:gd name="T6" fmla="*/ 3 w 541"/>
                                    <a:gd name="T7" fmla="*/ 5 h 470"/>
                                    <a:gd name="T8" fmla="*/ 4 w 541"/>
                                    <a:gd name="T9" fmla="*/ 3 h 470"/>
                                    <a:gd name="T10" fmla="*/ 5 w 541"/>
                                    <a:gd name="T11" fmla="*/ 2 h 470"/>
                                    <a:gd name="T12" fmla="*/ 7 w 541"/>
                                    <a:gd name="T13" fmla="*/ 1 h 470"/>
                                    <a:gd name="T14" fmla="*/ 9 w 541"/>
                                    <a:gd name="T15" fmla="*/ 0 h 470"/>
                                    <a:gd name="T16" fmla="*/ 11 w 541"/>
                                    <a:gd name="T17" fmla="*/ 0 h 470"/>
                                    <a:gd name="T18" fmla="*/ 13 w 541"/>
                                    <a:gd name="T19" fmla="*/ 0 h 470"/>
                                    <a:gd name="T20" fmla="*/ 14 w 541"/>
                                    <a:gd name="T21" fmla="*/ 0 h 470"/>
                                    <a:gd name="T22" fmla="*/ 16 w 541"/>
                                    <a:gd name="T23" fmla="*/ 1 h 470"/>
                                    <a:gd name="T24" fmla="*/ 18 w 541"/>
                                    <a:gd name="T25" fmla="*/ 2 h 470"/>
                                    <a:gd name="T26" fmla="*/ 19 w 541"/>
                                    <a:gd name="T27" fmla="*/ 3 h 470"/>
                                    <a:gd name="T28" fmla="*/ 20 w 541"/>
                                    <a:gd name="T29" fmla="*/ 4 h 470"/>
                                    <a:gd name="T30" fmla="*/ 21 w 541"/>
                                    <a:gd name="T31" fmla="*/ 6 h 470"/>
                                    <a:gd name="T32" fmla="*/ 22 w 541"/>
                                    <a:gd name="T33" fmla="*/ 8 h 470"/>
                                    <a:gd name="T34" fmla="*/ 22 w 541"/>
                                    <a:gd name="T35" fmla="*/ 9 h 470"/>
                                    <a:gd name="T36" fmla="*/ 21 w 541"/>
                                    <a:gd name="T37" fmla="*/ 10 h 470"/>
                                    <a:gd name="T38" fmla="*/ 20 w 541"/>
                                    <a:gd name="T39" fmla="*/ 12 h 470"/>
                                    <a:gd name="T40" fmla="*/ 20 w 541"/>
                                    <a:gd name="T41" fmla="*/ 14 h 470"/>
                                    <a:gd name="T42" fmla="*/ 19 w 541"/>
                                    <a:gd name="T43" fmla="*/ 15 h 470"/>
                                    <a:gd name="T44" fmla="*/ 19 w 541"/>
                                    <a:gd name="T45" fmla="*/ 16 h 470"/>
                                    <a:gd name="T46" fmla="*/ 16 w 541"/>
                                    <a:gd name="T47" fmla="*/ 18 h 470"/>
                                    <a:gd name="T48" fmla="*/ 15 w 541"/>
                                    <a:gd name="T49" fmla="*/ 17 h 470"/>
                                    <a:gd name="T50" fmla="*/ 15 w 541"/>
                                    <a:gd name="T51" fmla="*/ 16 h 470"/>
                                    <a:gd name="T52" fmla="*/ 13 w 541"/>
                                    <a:gd name="T53" fmla="*/ 16 h 470"/>
                                    <a:gd name="T54" fmla="*/ 11 w 541"/>
                                    <a:gd name="T55" fmla="*/ 17 h 470"/>
                                    <a:gd name="T56" fmla="*/ 10 w 541"/>
                                    <a:gd name="T57" fmla="*/ 17 h 470"/>
                                    <a:gd name="T58" fmla="*/ 9 w 541"/>
                                    <a:gd name="T59" fmla="*/ 19 h 470"/>
                                    <a:gd name="T60" fmla="*/ 8 w 541"/>
                                    <a:gd name="T61" fmla="*/ 19 h 470"/>
                                    <a:gd name="T62" fmla="*/ 7 w 541"/>
                                    <a:gd name="T63" fmla="*/ 19 h 470"/>
                                    <a:gd name="T64" fmla="*/ 5 w 541"/>
                                    <a:gd name="T65" fmla="*/ 18 h 470"/>
                                    <a:gd name="T66" fmla="*/ 5 w 541"/>
                                    <a:gd name="T67" fmla="*/ 17 h 470"/>
                                    <a:gd name="T68" fmla="*/ 4 w 541"/>
                                    <a:gd name="T69" fmla="*/ 16 h 470"/>
                                    <a:gd name="T70" fmla="*/ 3 w 541"/>
                                    <a:gd name="T71" fmla="*/ 15 h 470"/>
                                    <a:gd name="T72" fmla="*/ 1 w 541"/>
                                    <a:gd name="T73" fmla="*/ 14 h 470"/>
                                    <a:gd name="T74" fmla="*/ 1 w 541"/>
                                    <a:gd name="T75" fmla="*/ 13 h 470"/>
                                    <a:gd name="T76" fmla="*/ 0 w 541"/>
                                    <a:gd name="T77" fmla="*/ 11 h 470"/>
                                    <a:gd name="T78" fmla="*/ 0 w 541"/>
                                    <a:gd name="T79" fmla="*/ 10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470"/>
                                    <a:gd name="T122" fmla="*/ 541 w 541"/>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470">
                                      <a:moveTo>
                                        <a:pt x="1" y="223"/>
                                      </a:moveTo>
                                      <a:lnTo>
                                        <a:pt x="7" y="204"/>
                                      </a:lnTo>
                                      <a:lnTo>
                                        <a:pt x="16" y="188"/>
                                      </a:lnTo>
                                      <a:lnTo>
                                        <a:pt x="25" y="169"/>
                                      </a:lnTo>
                                      <a:lnTo>
                                        <a:pt x="36" y="157"/>
                                      </a:lnTo>
                                      <a:lnTo>
                                        <a:pt x="47" y="147"/>
                                      </a:lnTo>
                                      <a:lnTo>
                                        <a:pt x="62" y="131"/>
                                      </a:lnTo>
                                      <a:lnTo>
                                        <a:pt x="79" y="114"/>
                                      </a:lnTo>
                                      <a:lnTo>
                                        <a:pt x="91" y="96"/>
                                      </a:lnTo>
                                      <a:lnTo>
                                        <a:pt x="104" y="79"/>
                                      </a:lnTo>
                                      <a:lnTo>
                                        <a:pt x="119" y="66"/>
                                      </a:lnTo>
                                      <a:lnTo>
                                        <a:pt x="135" y="51"/>
                                      </a:lnTo>
                                      <a:lnTo>
                                        <a:pt x="152" y="38"/>
                                      </a:lnTo>
                                      <a:lnTo>
                                        <a:pt x="169" y="27"/>
                                      </a:lnTo>
                                      <a:lnTo>
                                        <a:pt x="190" y="17"/>
                                      </a:lnTo>
                                      <a:lnTo>
                                        <a:pt x="214" y="8"/>
                                      </a:lnTo>
                                      <a:lnTo>
                                        <a:pt x="239" y="3"/>
                                      </a:lnTo>
                                      <a:lnTo>
                                        <a:pt x="268" y="0"/>
                                      </a:lnTo>
                                      <a:lnTo>
                                        <a:pt x="297" y="0"/>
                                      </a:lnTo>
                                      <a:lnTo>
                                        <a:pt x="319" y="1"/>
                                      </a:lnTo>
                                      <a:lnTo>
                                        <a:pt x="342" y="4"/>
                                      </a:lnTo>
                                      <a:lnTo>
                                        <a:pt x="363" y="8"/>
                                      </a:lnTo>
                                      <a:lnTo>
                                        <a:pt x="391" y="15"/>
                                      </a:lnTo>
                                      <a:lnTo>
                                        <a:pt x="412" y="25"/>
                                      </a:lnTo>
                                      <a:lnTo>
                                        <a:pt x="431" y="34"/>
                                      </a:lnTo>
                                      <a:lnTo>
                                        <a:pt x="451" y="45"/>
                                      </a:lnTo>
                                      <a:lnTo>
                                        <a:pt x="468" y="61"/>
                                      </a:lnTo>
                                      <a:lnTo>
                                        <a:pt x="483" y="77"/>
                                      </a:lnTo>
                                      <a:lnTo>
                                        <a:pt x="496" y="93"/>
                                      </a:lnTo>
                                      <a:lnTo>
                                        <a:pt x="510" y="112"/>
                                      </a:lnTo>
                                      <a:lnTo>
                                        <a:pt x="522" y="129"/>
                                      </a:lnTo>
                                      <a:lnTo>
                                        <a:pt x="530" y="148"/>
                                      </a:lnTo>
                                      <a:lnTo>
                                        <a:pt x="535" y="169"/>
                                      </a:lnTo>
                                      <a:lnTo>
                                        <a:pt x="539" y="190"/>
                                      </a:lnTo>
                                      <a:lnTo>
                                        <a:pt x="541" y="206"/>
                                      </a:lnTo>
                                      <a:lnTo>
                                        <a:pt x="541" y="224"/>
                                      </a:lnTo>
                                      <a:lnTo>
                                        <a:pt x="536" y="236"/>
                                      </a:lnTo>
                                      <a:lnTo>
                                        <a:pt x="528" y="257"/>
                                      </a:lnTo>
                                      <a:lnTo>
                                        <a:pt x="516" y="281"/>
                                      </a:lnTo>
                                      <a:lnTo>
                                        <a:pt x="506" y="303"/>
                                      </a:lnTo>
                                      <a:lnTo>
                                        <a:pt x="497" y="320"/>
                                      </a:lnTo>
                                      <a:lnTo>
                                        <a:pt x="491" y="340"/>
                                      </a:lnTo>
                                      <a:lnTo>
                                        <a:pt x="485" y="358"/>
                                      </a:lnTo>
                                      <a:lnTo>
                                        <a:pt x="480" y="376"/>
                                      </a:lnTo>
                                      <a:lnTo>
                                        <a:pt x="477" y="385"/>
                                      </a:lnTo>
                                      <a:lnTo>
                                        <a:pt x="476" y="399"/>
                                      </a:lnTo>
                                      <a:lnTo>
                                        <a:pt x="475" y="421"/>
                                      </a:lnTo>
                                      <a:lnTo>
                                        <a:pt x="389" y="441"/>
                                      </a:lnTo>
                                      <a:lnTo>
                                        <a:pt x="387" y="427"/>
                                      </a:lnTo>
                                      <a:lnTo>
                                        <a:pt x="384" y="417"/>
                                      </a:lnTo>
                                      <a:lnTo>
                                        <a:pt x="379" y="409"/>
                                      </a:lnTo>
                                      <a:lnTo>
                                        <a:pt x="368" y="404"/>
                                      </a:lnTo>
                                      <a:lnTo>
                                        <a:pt x="350" y="407"/>
                                      </a:lnTo>
                                      <a:lnTo>
                                        <a:pt x="330" y="410"/>
                                      </a:lnTo>
                                      <a:lnTo>
                                        <a:pt x="306" y="416"/>
                                      </a:lnTo>
                                      <a:lnTo>
                                        <a:pt x="283" y="422"/>
                                      </a:lnTo>
                                      <a:lnTo>
                                        <a:pt x="271" y="426"/>
                                      </a:lnTo>
                                      <a:lnTo>
                                        <a:pt x="258" y="436"/>
                                      </a:lnTo>
                                      <a:lnTo>
                                        <a:pt x="243" y="448"/>
                                      </a:lnTo>
                                      <a:lnTo>
                                        <a:pt x="222" y="465"/>
                                      </a:lnTo>
                                      <a:lnTo>
                                        <a:pt x="210" y="468"/>
                                      </a:lnTo>
                                      <a:lnTo>
                                        <a:pt x="191" y="470"/>
                                      </a:lnTo>
                                      <a:lnTo>
                                        <a:pt x="173" y="470"/>
                                      </a:lnTo>
                                      <a:lnTo>
                                        <a:pt x="163" y="467"/>
                                      </a:lnTo>
                                      <a:lnTo>
                                        <a:pt x="150" y="461"/>
                                      </a:lnTo>
                                      <a:lnTo>
                                        <a:pt x="134" y="455"/>
                                      </a:lnTo>
                                      <a:lnTo>
                                        <a:pt x="126" y="446"/>
                                      </a:lnTo>
                                      <a:lnTo>
                                        <a:pt x="117" y="433"/>
                                      </a:lnTo>
                                      <a:lnTo>
                                        <a:pt x="107" y="418"/>
                                      </a:lnTo>
                                      <a:lnTo>
                                        <a:pt x="98" y="404"/>
                                      </a:lnTo>
                                      <a:lnTo>
                                        <a:pt x="81" y="387"/>
                                      </a:lnTo>
                                      <a:lnTo>
                                        <a:pt x="69" y="371"/>
                                      </a:lnTo>
                                      <a:lnTo>
                                        <a:pt x="49" y="354"/>
                                      </a:lnTo>
                                      <a:lnTo>
                                        <a:pt x="35" y="340"/>
                                      </a:lnTo>
                                      <a:lnTo>
                                        <a:pt x="26" y="329"/>
                                      </a:lnTo>
                                      <a:lnTo>
                                        <a:pt x="21" y="319"/>
                                      </a:lnTo>
                                      <a:lnTo>
                                        <a:pt x="14" y="301"/>
                                      </a:lnTo>
                                      <a:lnTo>
                                        <a:pt x="6" y="280"/>
                                      </a:lnTo>
                                      <a:lnTo>
                                        <a:pt x="2" y="260"/>
                                      </a:lnTo>
                                      <a:lnTo>
                                        <a:pt x="0" y="238"/>
                                      </a:lnTo>
                                      <a:lnTo>
                                        <a:pt x="1" y="223"/>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21" name="Freeform 60">
                                  <a:extLst>
                                    <a:ext uri="{FF2B5EF4-FFF2-40B4-BE49-F238E27FC236}">
                                      <a16:creationId xmlns:a16="http://schemas.microsoft.com/office/drawing/2014/main" id="{906D502E-51EA-4916-B0FC-3D572DB0370A}"/>
                                    </a:ext>
                                  </a:extLst>
                                </p:cNvPr>
                                <p:cNvSpPr>
                                  <a:spLocks/>
                                </p:cNvSpPr>
                                <p:nvPr/>
                              </p:nvSpPr>
                              <p:spPr bwMode="auto">
                                <a:xfrm>
                                  <a:off x="2169" y="1685"/>
                                  <a:ext cx="99" cy="85"/>
                                </a:xfrm>
                                <a:custGeom>
                                  <a:avLst/>
                                  <a:gdLst>
                                    <a:gd name="T0" fmla="*/ 0 w 492"/>
                                    <a:gd name="T1" fmla="*/ 7 h 428"/>
                                    <a:gd name="T2" fmla="*/ 1 w 492"/>
                                    <a:gd name="T3" fmla="*/ 6 h 428"/>
                                    <a:gd name="T4" fmla="*/ 2 w 492"/>
                                    <a:gd name="T5" fmla="*/ 5 h 428"/>
                                    <a:gd name="T6" fmla="*/ 3 w 492"/>
                                    <a:gd name="T7" fmla="*/ 4 h 428"/>
                                    <a:gd name="T8" fmla="*/ 4 w 492"/>
                                    <a:gd name="T9" fmla="*/ 3 h 428"/>
                                    <a:gd name="T10" fmla="*/ 5 w 492"/>
                                    <a:gd name="T11" fmla="*/ 2 h 428"/>
                                    <a:gd name="T12" fmla="*/ 6 w 492"/>
                                    <a:gd name="T13" fmla="*/ 1 h 428"/>
                                    <a:gd name="T14" fmla="*/ 8 w 492"/>
                                    <a:gd name="T15" fmla="*/ 0 h 428"/>
                                    <a:gd name="T16" fmla="*/ 10 w 492"/>
                                    <a:gd name="T17" fmla="*/ 0 h 428"/>
                                    <a:gd name="T18" fmla="*/ 12 w 492"/>
                                    <a:gd name="T19" fmla="*/ 0 h 428"/>
                                    <a:gd name="T20" fmla="*/ 13 w 492"/>
                                    <a:gd name="T21" fmla="*/ 0 h 428"/>
                                    <a:gd name="T22" fmla="*/ 15 w 492"/>
                                    <a:gd name="T23" fmla="*/ 1 h 428"/>
                                    <a:gd name="T24" fmla="*/ 17 w 492"/>
                                    <a:gd name="T25" fmla="*/ 2 h 428"/>
                                    <a:gd name="T26" fmla="*/ 18 w 492"/>
                                    <a:gd name="T27" fmla="*/ 3 h 428"/>
                                    <a:gd name="T28" fmla="*/ 19 w 492"/>
                                    <a:gd name="T29" fmla="*/ 4 h 428"/>
                                    <a:gd name="T30" fmla="*/ 20 w 492"/>
                                    <a:gd name="T31" fmla="*/ 5 h 428"/>
                                    <a:gd name="T32" fmla="*/ 20 w 492"/>
                                    <a:gd name="T33" fmla="*/ 7 h 428"/>
                                    <a:gd name="T34" fmla="*/ 20 w 492"/>
                                    <a:gd name="T35" fmla="*/ 8 h 428"/>
                                    <a:gd name="T36" fmla="*/ 20 w 492"/>
                                    <a:gd name="T37" fmla="*/ 9 h 428"/>
                                    <a:gd name="T38" fmla="*/ 19 w 492"/>
                                    <a:gd name="T39" fmla="*/ 11 h 428"/>
                                    <a:gd name="T40" fmla="*/ 18 w 492"/>
                                    <a:gd name="T41" fmla="*/ 12 h 428"/>
                                    <a:gd name="T42" fmla="*/ 18 w 492"/>
                                    <a:gd name="T43" fmla="*/ 14 h 428"/>
                                    <a:gd name="T44" fmla="*/ 18 w 492"/>
                                    <a:gd name="T45" fmla="*/ 14 h 428"/>
                                    <a:gd name="T46" fmla="*/ 14 w 492"/>
                                    <a:gd name="T47" fmla="*/ 16 h 428"/>
                                    <a:gd name="T48" fmla="*/ 14 w 492"/>
                                    <a:gd name="T49" fmla="*/ 15 h 428"/>
                                    <a:gd name="T50" fmla="*/ 13 w 492"/>
                                    <a:gd name="T51" fmla="*/ 14 h 428"/>
                                    <a:gd name="T52" fmla="*/ 12 w 492"/>
                                    <a:gd name="T53" fmla="*/ 15 h 428"/>
                                    <a:gd name="T54" fmla="*/ 10 w 492"/>
                                    <a:gd name="T55" fmla="*/ 15 h 428"/>
                                    <a:gd name="T56" fmla="*/ 9 w 492"/>
                                    <a:gd name="T57" fmla="*/ 16 h 428"/>
                                    <a:gd name="T58" fmla="*/ 8 w 492"/>
                                    <a:gd name="T59" fmla="*/ 17 h 428"/>
                                    <a:gd name="T60" fmla="*/ 7 w 492"/>
                                    <a:gd name="T61" fmla="*/ 17 h 428"/>
                                    <a:gd name="T62" fmla="*/ 6 w 492"/>
                                    <a:gd name="T63" fmla="*/ 17 h 428"/>
                                    <a:gd name="T64" fmla="*/ 5 w 492"/>
                                    <a:gd name="T65" fmla="*/ 16 h 428"/>
                                    <a:gd name="T66" fmla="*/ 4 w 492"/>
                                    <a:gd name="T67" fmla="*/ 15 h 428"/>
                                    <a:gd name="T68" fmla="*/ 4 w 492"/>
                                    <a:gd name="T69" fmla="*/ 14 h 428"/>
                                    <a:gd name="T70" fmla="*/ 2 w 492"/>
                                    <a:gd name="T71" fmla="*/ 13 h 428"/>
                                    <a:gd name="T72" fmla="*/ 1 w 492"/>
                                    <a:gd name="T73" fmla="*/ 12 h 428"/>
                                    <a:gd name="T74" fmla="*/ 1 w 492"/>
                                    <a:gd name="T75" fmla="*/ 12 h 428"/>
                                    <a:gd name="T76" fmla="*/ 0 w 492"/>
                                    <a:gd name="T77" fmla="*/ 10 h 428"/>
                                    <a:gd name="T78" fmla="*/ 0 w 492"/>
                                    <a:gd name="T79" fmla="*/ 9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2"/>
                                    <a:gd name="T121" fmla="*/ 0 h 428"/>
                                    <a:gd name="T122" fmla="*/ 492 w 492"/>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2" h="428">
                                      <a:moveTo>
                                        <a:pt x="0" y="203"/>
                                      </a:moveTo>
                                      <a:lnTo>
                                        <a:pt x="7" y="187"/>
                                      </a:lnTo>
                                      <a:lnTo>
                                        <a:pt x="14" y="171"/>
                                      </a:lnTo>
                                      <a:lnTo>
                                        <a:pt x="23" y="155"/>
                                      </a:lnTo>
                                      <a:lnTo>
                                        <a:pt x="33" y="144"/>
                                      </a:lnTo>
                                      <a:lnTo>
                                        <a:pt x="43" y="134"/>
                                      </a:lnTo>
                                      <a:lnTo>
                                        <a:pt x="56" y="120"/>
                                      </a:lnTo>
                                      <a:lnTo>
                                        <a:pt x="72" y="105"/>
                                      </a:lnTo>
                                      <a:lnTo>
                                        <a:pt x="83" y="87"/>
                                      </a:lnTo>
                                      <a:lnTo>
                                        <a:pt x="94" y="73"/>
                                      </a:lnTo>
                                      <a:lnTo>
                                        <a:pt x="108" y="61"/>
                                      </a:lnTo>
                                      <a:lnTo>
                                        <a:pt x="123" y="47"/>
                                      </a:lnTo>
                                      <a:lnTo>
                                        <a:pt x="138" y="35"/>
                                      </a:lnTo>
                                      <a:lnTo>
                                        <a:pt x="153" y="25"/>
                                      </a:lnTo>
                                      <a:lnTo>
                                        <a:pt x="174" y="15"/>
                                      </a:lnTo>
                                      <a:lnTo>
                                        <a:pt x="194" y="8"/>
                                      </a:lnTo>
                                      <a:lnTo>
                                        <a:pt x="217" y="2"/>
                                      </a:lnTo>
                                      <a:lnTo>
                                        <a:pt x="244" y="0"/>
                                      </a:lnTo>
                                      <a:lnTo>
                                        <a:pt x="270" y="0"/>
                                      </a:lnTo>
                                      <a:lnTo>
                                        <a:pt x="290" y="0"/>
                                      </a:lnTo>
                                      <a:lnTo>
                                        <a:pt x="311" y="3"/>
                                      </a:lnTo>
                                      <a:lnTo>
                                        <a:pt x="330" y="8"/>
                                      </a:lnTo>
                                      <a:lnTo>
                                        <a:pt x="356" y="13"/>
                                      </a:lnTo>
                                      <a:lnTo>
                                        <a:pt x="375" y="23"/>
                                      </a:lnTo>
                                      <a:lnTo>
                                        <a:pt x="392" y="31"/>
                                      </a:lnTo>
                                      <a:lnTo>
                                        <a:pt x="410" y="42"/>
                                      </a:lnTo>
                                      <a:lnTo>
                                        <a:pt x="425" y="55"/>
                                      </a:lnTo>
                                      <a:lnTo>
                                        <a:pt x="440" y="71"/>
                                      </a:lnTo>
                                      <a:lnTo>
                                        <a:pt x="451" y="84"/>
                                      </a:lnTo>
                                      <a:lnTo>
                                        <a:pt x="463" y="103"/>
                                      </a:lnTo>
                                      <a:lnTo>
                                        <a:pt x="475" y="118"/>
                                      </a:lnTo>
                                      <a:lnTo>
                                        <a:pt x="482" y="135"/>
                                      </a:lnTo>
                                      <a:lnTo>
                                        <a:pt x="487" y="155"/>
                                      </a:lnTo>
                                      <a:lnTo>
                                        <a:pt x="491" y="173"/>
                                      </a:lnTo>
                                      <a:lnTo>
                                        <a:pt x="492" y="188"/>
                                      </a:lnTo>
                                      <a:lnTo>
                                        <a:pt x="492" y="204"/>
                                      </a:lnTo>
                                      <a:lnTo>
                                        <a:pt x="488" y="215"/>
                                      </a:lnTo>
                                      <a:lnTo>
                                        <a:pt x="481" y="234"/>
                                      </a:lnTo>
                                      <a:lnTo>
                                        <a:pt x="469" y="257"/>
                                      </a:lnTo>
                                      <a:lnTo>
                                        <a:pt x="461" y="276"/>
                                      </a:lnTo>
                                      <a:lnTo>
                                        <a:pt x="452" y="292"/>
                                      </a:lnTo>
                                      <a:lnTo>
                                        <a:pt x="447" y="310"/>
                                      </a:lnTo>
                                      <a:lnTo>
                                        <a:pt x="441" y="326"/>
                                      </a:lnTo>
                                      <a:lnTo>
                                        <a:pt x="437" y="343"/>
                                      </a:lnTo>
                                      <a:lnTo>
                                        <a:pt x="434" y="351"/>
                                      </a:lnTo>
                                      <a:lnTo>
                                        <a:pt x="433" y="364"/>
                                      </a:lnTo>
                                      <a:lnTo>
                                        <a:pt x="432" y="384"/>
                                      </a:lnTo>
                                      <a:lnTo>
                                        <a:pt x="354" y="402"/>
                                      </a:lnTo>
                                      <a:lnTo>
                                        <a:pt x="352" y="389"/>
                                      </a:lnTo>
                                      <a:lnTo>
                                        <a:pt x="349" y="380"/>
                                      </a:lnTo>
                                      <a:lnTo>
                                        <a:pt x="345" y="373"/>
                                      </a:lnTo>
                                      <a:lnTo>
                                        <a:pt x="335" y="368"/>
                                      </a:lnTo>
                                      <a:lnTo>
                                        <a:pt x="318" y="371"/>
                                      </a:lnTo>
                                      <a:lnTo>
                                        <a:pt x="300" y="374"/>
                                      </a:lnTo>
                                      <a:lnTo>
                                        <a:pt x="277" y="379"/>
                                      </a:lnTo>
                                      <a:lnTo>
                                        <a:pt x="257" y="385"/>
                                      </a:lnTo>
                                      <a:lnTo>
                                        <a:pt x="247" y="388"/>
                                      </a:lnTo>
                                      <a:lnTo>
                                        <a:pt x="235" y="397"/>
                                      </a:lnTo>
                                      <a:lnTo>
                                        <a:pt x="221" y="408"/>
                                      </a:lnTo>
                                      <a:lnTo>
                                        <a:pt x="203" y="424"/>
                                      </a:lnTo>
                                      <a:lnTo>
                                        <a:pt x="191" y="427"/>
                                      </a:lnTo>
                                      <a:lnTo>
                                        <a:pt x="174" y="428"/>
                                      </a:lnTo>
                                      <a:lnTo>
                                        <a:pt x="158" y="428"/>
                                      </a:lnTo>
                                      <a:lnTo>
                                        <a:pt x="148" y="426"/>
                                      </a:lnTo>
                                      <a:lnTo>
                                        <a:pt x="136" y="420"/>
                                      </a:lnTo>
                                      <a:lnTo>
                                        <a:pt x="123" y="414"/>
                                      </a:lnTo>
                                      <a:lnTo>
                                        <a:pt x="115" y="407"/>
                                      </a:lnTo>
                                      <a:lnTo>
                                        <a:pt x="106" y="395"/>
                                      </a:lnTo>
                                      <a:lnTo>
                                        <a:pt x="97" y="381"/>
                                      </a:lnTo>
                                      <a:lnTo>
                                        <a:pt x="90" y="368"/>
                                      </a:lnTo>
                                      <a:lnTo>
                                        <a:pt x="74" y="353"/>
                                      </a:lnTo>
                                      <a:lnTo>
                                        <a:pt x="62" y="339"/>
                                      </a:lnTo>
                                      <a:lnTo>
                                        <a:pt x="45" y="323"/>
                                      </a:lnTo>
                                      <a:lnTo>
                                        <a:pt x="32" y="310"/>
                                      </a:lnTo>
                                      <a:lnTo>
                                        <a:pt x="24" y="301"/>
                                      </a:lnTo>
                                      <a:lnTo>
                                        <a:pt x="19" y="290"/>
                                      </a:lnTo>
                                      <a:lnTo>
                                        <a:pt x="12" y="274"/>
                                      </a:lnTo>
                                      <a:lnTo>
                                        <a:pt x="6" y="255"/>
                                      </a:lnTo>
                                      <a:lnTo>
                                        <a:pt x="2" y="237"/>
                                      </a:lnTo>
                                      <a:lnTo>
                                        <a:pt x="0" y="218"/>
                                      </a:lnTo>
                                      <a:lnTo>
                                        <a:pt x="0" y="20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22" name="Freeform 61">
                                  <a:extLst>
                                    <a:ext uri="{FF2B5EF4-FFF2-40B4-BE49-F238E27FC236}">
                                      <a16:creationId xmlns:a16="http://schemas.microsoft.com/office/drawing/2014/main" id="{8CDB0BD1-CB82-4CC1-A18D-D29A71748C36}"/>
                                    </a:ext>
                                  </a:extLst>
                                </p:cNvPr>
                                <p:cNvSpPr>
                                  <a:spLocks/>
                                </p:cNvSpPr>
                                <p:nvPr/>
                              </p:nvSpPr>
                              <p:spPr bwMode="auto">
                                <a:xfrm>
                                  <a:off x="2176" y="1691"/>
                                  <a:ext cx="89" cy="77"/>
                                </a:xfrm>
                                <a:custGeom>
                                  <a:avLst/>
                                  <a:gdLst>
                                    <a:gd name="T0" fmla="*/ 0 w 441"/>
                                    <a:gd name="T1" fmla="*/ 7 h 383"/>
                                    <a:gd name="T2" fmla="*/ 1 w 441"/>
                                    <a:gd name="T3" fmla="*/ 6 h 383"/>
                                    <a:gd name="T4" fmla="*/ 2 w 441"/>
                                    <a:gd name="T5" fmla="*/ 5 h 383"/>
                                    <a:gd name="T6" fmla="*/ 3 w 441"/>
                                    <a:gd name="T7" fmla="*/ 4 h 383"/>
                                    <a:gd name="T8" fmla="*/ 3 w 441"/>
                                    <a:gd name="T9" fmla="*/ 3 h 383"/>
                                    <a:gd name="T10" fmla="*/ 4 w 441"/>
                                    <a:gd name="T11" fmla="*/ 2 h 383"/>
                                    <a:gd name="T12" fmla="*/ 6 w 441"/>
                                    <a:gd name="T13" fmla="*/ 1 h 383"/>
                                    <a:gd name="T14" fmla="*/ 7 w 441"/>
                                    <a:gd name="T15" fmla="*/ 0 h 383"/>
                                    <a:gd name="T16" fmla="*/ 9 w 441"/>
                                    <a:gd name="T17" fmla="*/ 0 h 383"/>
                                    <a:gd name="T18" fmla="*/ 11 w 441"/>
                                    <a:gd name="T19" fmla="*/ 0 h 383"/>
                                    <a:gd name="T20" fmla="*/ 12 w 441"/>
                                    <a:gd name="T21" fmla="*/ 0 h 383"/>
                                    <a:gd name="T22" fmla="*/ 14 w 441"/>
                                    <a:gd name="T23" fmla="*/ 1 h 383"/>
                                    <a:gd name="T24" fmla="*/ 15 w 441"/>
                                    <a:gd name="T25" fmla="*/ 1 h 383"/>
                                    <a:gd name="T26" fmla="*/ 16 w 441"/>
                                    <a:gd name="T27" fmla="*/ 3 h 383"/>
                                    <a:gd name="T28" fmla="*/ 17 w 441"/>
                                    <a:gd name="T29" fmla="*/ 4 h 383"/>
                                    <a:gd name="T30" fmla="*/ 18 w 441"/>
                                    <a:gd name="T31" fmla="*/ 5 h 383"/>
                                    <a:gd name="T32" fmla="*/ 18 w 441"/>
                                    <a:gd name="T33" fmla="*/ 6 h 383"/>
                                    <a:gd name="T34" fmla="*/ 18 w 441"/>
                                    <a:gd name="T35" fmla="*/ 7 h 383"/>
                                    <a:gd name="T36" fmla="*/ 18 w 441"/>
                                    <a:gd name="T37" fmla="*/ 8 h 383"/>
                                    <a:gd name="T38" fmla="*/ 17 w 441"/>
                                    <a:gd name="T39" fmla="*/ 10 h 383"/>
                                    <a:gd name="T40" fmla="*/ 16 w 441"/>
                                    <a:gd name="T41" fmla="*/ 11 h 383"/>
                                    <a:gd name="T42" fmla="*/ 16 w 441"/>
                                    <a:gd name="T43" fmla="*/ 12 h 383"/>
                                    <a:gd name="T44" fmla="*/ 16 w 441"/>
                                    <a:gd name="T45" fmla="*/ 13 h 383"/>
                                    <a:gd name="T46" fmla="*/ 13 w 441"/>
                                    <a:gd name="T47" fmla="*/ 15 h 383"/>
                                    <a:gd name="T48" fmla="*/ 13 w 441"/>
                                    <a:gd name="T49" fmla="*/ 14 h 383"/>
                                    <a:gd name="T50" fmla="*/ 12 w 441"/>
                                    <a:gd name="T51" fmla="*/ 13 h 383"/>
                                    <a:gd name="T52" fmla="*/ 11 w 441"/>
                                    <a:gd name="T53" fmla="*/ 14 h 383"/>
                                    <a:gd name="T54" fmla="*/ 9 w 441"/>
                                    <a:gd name="T55" fmla="*/ 14 h 383"/>
                                    <a:gd name="T56" fmla="*/ 9 w 441"/>
                                    <a:gd name="T57" fmla="*/ 14 h 383"/>
                                    <a:gd name="T58" fmla="*/ 7 w 441"/>
                                    <a:gd name="T59" fmla="*/ 15 h 383"/>
                                    <a:gd name="T60" fmla="*/ 6 w 441"/>
                                    <a:gd name="T61" fmla="*/ 15 h 383"/>
                                    <a:gd name="T62" fmla="*/ 5 w 441"/>
                                    <a:gd name="T63" fmla="*/ 15 h 383"/>
                                    <a:gd name="T64" fmla="*/ 4 w 441"/>
                                    <a:gd name="T65" fmla="*/ 15 h 383"/>
                                    <a:gd name="T66" fmla="*/ 4 w 441"/>
                                    <a:gd name="T67" fmla="*/ 14 h 383"/>
                                    <a:gd name="T68" fmla="*/ 3 w 441"/>
                                    <a:gd name="T69" fmla="*/ 13 h 383"/>
                                    <a:gd name="T70" fmla="*/ 2 w 441"/>
                                    <a:gd name="T71" fmla="*/ 12 h 383"/>
                                    <a:gd name="T72" fmla="*/ 1 w 441"/>
                                    <a:gd name="T73" fmla="*/ 11 h 383"/>
                                    <a:gd name="T74" fmla="*/ 1 w 441"/>
                                    <a:gd name="T75" fmla="*/ 10 h 383"/>
                                    <a:gd name="T76" fmla="*/ 0 w 441"/>
                                    <a:gd name="T77" fmla="*/ 9 h 383"/>
                                    <a:gd name="T78" fmla="*/ 0 w 441"/>
                                    <a:gd name="T79" fmla="*/ 8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1"/>
                                    <a:gd name="T121" fmla="*/ 0 h 383"/>
                                    <a:gd name="T122" fmla="*/ 441 w 441"/>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1" h="383">
                                      <a:moveTo>
                                        <a:pt x="0" y="182"/>
                                      </a:moveTo>
                                      <a:lnTo>
                                        <a:pt x="6" y="167"/>
                                      </a:lnTo>
                                      <a:lnTo>
                                        <a:pt x="12" y="154"/>
                                      </a:lnTo>
                                      <a:lnTo>
                                        <a:pt x="19" y="138"/>
                                      </a:lnTo>
                                      <a:lnTo>
                                        <a:pt x="28" y="128"/>
                                      </a:lnTo>
                                      <a:lnTo>
                                        <a:pt x="38" y="120"/>
                                      </a:lnTo>
                                      <a:lnTo>
                                        <a:pt x="50" y="108"/>
                                      </a:lnTo>
                                      <a:lnTo>
                                        <a:pt x="63" y="93"/>
                                      </a:lnTo>
                                      <a:lnTo>
                                        <a:pt x="73" y="78"/>
                                      </a:lnTo>
                                      <a:lnTo>
                                        <a:pt x="84" y="64"/>
                                      </a:lnTo>
                                      <a:lnTo>
                                        <a:pt x="97" y="54"/>
                                      </a:lnTo>
                                      <a:lnTo>
                                        <a:pt x="110" y="42"/>
                                      </a:lnTo>
                                      <a:lnTo>
                                        <a:pt x="124" y="31"/>
                                      </a:lnTo>
                                      <a:lnTo>
                                        <a:pt x="137" y="21"/>
                                      </a:lnTo>
                                      <a:lnTo>
                                        <a:pt x="155" y="13"/>
                                      </a:lnTo>
                                      <a:lnTo>
                                        <a:pt x="174" y="7"/>
                                      </a:lnTo>
                                      <a:lnTo>
                                        <a:pt x="194" y="1"/>
                                      </a:lnTo>
                                      <a:lnTo>
                                        <a:pt x="219" y="0"/>
                                      </a:lnTo>
                                      <a:lnTo>
                                        <a:pt x="241" y="0"/>
                                      </a:lnTo>
                                      <a:lnTo>
                                        <a:pt x="261" y="0"/>
                                      </a:lnTo>
                                      <a:lnTo>
                                        <a:pt x="279" y="2"/>
                                      </a:lnTo>
                                      <a:lnTo>
                                        <a:pt x="296" y="7"/>
                                      </a:lnTo>
                                      <a:lnTo>
                                        <a:pt x="319" y="11"/>
                                      </a:lnTo>
                                      <a:lnTo>
                                        <a:pt x="336" y="19"/>
                                      </a:lnTo>
                                      <a:lnTo>
                                        <a:pt x="351" y="27"/>
                                      </a:lnTo>
                                      <a:lnTo>
                                        <a:pt x="368" y="37"/>
                                      </a:lnTo>
                                      <a:lnTo>
                                        <a:pt x="381" y="49"/>
                                      </a:lnTo>
                                      <a:lnTo>
                                        <a:pt x="395" y="63"/>
                                      </a:lnTo>
                                      <a:lnTo>
                                        <a:pt x="405" y="75"/>
                                      </a:lnTo>
                                      <a:lnTo>
                                        <a:pt x="415" y="91"/>
                                      </a:lnTo>
                                      <a:lnTo>
                                        <a:pt x="425" y="106"/>
                                      </a:lnTo>
                                      <a:lnTo>
                                        <a:pt x="432" y="121"/>
                                      </a:lnTo>
                                      <a:lnTo>
                                        <a:pt x="437" y="138"/>
                                      </a:lnTo>
                                      <a:lnTo>
                                        <a:pt x="441" y="155"/>
                                      </a:lnTo>
                                      <a:lnTo>
                                        <a:pt x="441" y="168"/>
                                      </a:lnTo>
                                      <a:lnTo>
                                        <a:pt x="441" y="182"/>
                                      </a:lnTo>
                                      <a:lnTo>
                                        <a:pt x="438" y="193"/>
                                      </a:lnTo>
                                      <a:lnTo>
                                        <a:pt x="431" y="210"/>
                                      </a:lnTo>
                                      <a:lnTo>
                                        <a:pt x="421" y="230"/>
                                      </a:lnTo>
                                      <a:lnTo>
                                        <a:pt x="414" y="247"/>
                                      </a:lnTo>
                                      <a:lnTo>
                                        <a:pt x="405" y="262"/>
                                      </a:lnTo>
                                      <a:lnTo>
                                        <a:pt x="401" y="278"/>
                                      </a:lnTo>
                                      <a:lnTo>
                                        <a:pt x="396" y="292"/>
                                      </a:lnTo>
                                      <a:lnTo>
                                        <a:pt x="392" y="308"/>
                                      </a:lnTo>
                                      <a:lnTo>
                                        <a:pt x="388" y="315"/>
                                      </a:lnTo>
                                      <a:lnTo>
                                        <a:pt x="387" y="327"/>
                                      </a:lnTo>
                                      <a:lnTo>
                                        <a:pt x="386" y="344"/>
                                      </a:lnTo>
                                      <a:lnTo>
                                        <a:pt x="317" y="361"/>
                                      </a:lnTo>
                                      <a:lnTo>
                                        <a:pt x="315" y="349"/>
                                      </a:lnTo>
                                      <a:lnTo>
                                        <a:pt x="313" y="340"/>
                                      </a:lnTo>
                                      <a:lnTo>
                                        <a:pt x="309" y="335"/>
                                      </a:lnTo>
                                      <a:lnTo>
                                        <a:pt x="301" y="330"/>
                                      </a:lnTo>
                                      <a:lnTo>
                                        <a:pt x="285" y="333"/>
                                      </a:lnTo>
                                      <a:lnTo>
                                        <a:pt x="269" y="336"/>
                                      </a:lnTo>
                                      <a:lnTo>
                                        <a:pt x="248" y="339"/>
                                      </a:lnTo>
                                      <a:lnTo>
                                        <a:pt x="230" y="346"/>
                                      </a:lnTo>
                                      <a:lnTo>
                                        <a:pt x="221" y="348"/>
                                      </a:lnTo>
                                      <a:lnTo>
                                        <a:pt x="211" y="356"/>
                                      </a:lnTo>
                                      <a:lnTo>
                                        <a:pt x="198" y="366"/>
                                      </a:lnTo>
                                      <a:lnTo>
                                        <a:pt x="181" y="380"/>
                                      </a:lnTo>
                                      <a:lnTo>
                                        <a:pt x="171" y="383"/>
                                      </a:lnTo>
                                      <a:lnTo>
                                        <a:pt x="155" y="383"/>
                                      </a:lnTo>
                                      <a:lnTo>
                                        <a:pt x="141" y="383"/>
                                      </a:lnTo>
                                      <a:lnTo>
                                        <a:pt x="133" y="382"/>
                                      </a:lnTo>
                                      <a:lnTo>
                                        <a:pt x="122" y="376"/>
                                      </a:lnTo>
                                      <a:lnTo>
                                        <a:pt x="109" y="372"/>
                                      </a:lnTo>
                                      <a:lnTo>
                                        <a:pt x="102" y="365"/>
                                      </a:lnTo>
                                      <a:lnTo>
                                        <a:pt x="95" y="355"/>
                                      </a:lnTo>
                                      <a:lnTo>
                                        <a:pt x="87" y="341"/>
                                      </a:lnTo>
                                      <a:lnTo>
                                        <a:pt x="81" y="330"/>
                                      </a:lnTo>
                                      <a:lnTo>
                                        <a:pt x="65" y="317"/>
                                      </a:lnTo>
                                      <a:lnTo>
                                        <a:pt x="55" y="303"/>
                                      </a:lnTo>
                                      <a:lnTo>
                                        <a:pt x="40" y="290"/>
                                      </a:lnTo>
                                      <a:lnTo>
                                        <a:pt x="27" y="278"/>
                                      </a:lnTo>
                                      <a:lnTo>
                                        <a:pt x="20" y="270"/>
                                      </a:lnTo>
                                      <a:lnTo>
                                        <a:pt x="17" y="260"/>
                                      </a:lnTo>
                                      <a:lnTo>
                                        <a:pt x="10" y="246"/>
                                      </a:lnTo>
                                      <a:lnTo>
                                        <a:pt x="5" y="229"/>
                                      </a:lnTo>
                                      <a:lnTo>
                                        <a:pt x="1" y="212"/>
                                      </a:lnTo>
                                      <a:lnTo>
                                        <a:pt x="0" y="195"/>
                                      </a:lnTo>
                                      <a:lnTo>
                                        <a:pt x="0" y="182"/>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23" name="Freeform 62">
                                  <a:extLst>
                                    <a:ext uri="{FF2B5EF4-FFF2-40B4-BE49-F238E27FC236}">
                                      <a16:creationId xmlns:a16="http://schemas.microsoft.com/office/drawing/2014/main" id="{2CE7FB92-28BB-4BF0-8444-A7AD33DF9907}"/>
                                    </a:ext>
                                  </a:extLst>
                                </p:cNvPr>
                                <p:cNvSpPr>
                                  <a:spLocks/>
                                </p:cNvSpPr>
                                <p:nvPr/>
                              </p:nvSpPr>
                              <p:spPr bwMode="auto">
                                <a:xfrm>
                                  <a:off x="2183" y="1697"/>
                                  <a:ext cx="79" cy="69"/>
                                </a:xfrm>
                                <a:custGeom>
                                  <a:avLst/>
                                  <a:gdLst>
                                    <a:gd name="T0" fmla="*/ 0 w 396"/>
                                    <a:gd name="T1" fmla="*/ 6 h 345"/>
                                    <a:gd name="T2" fmla="*/ 1 w 396"/>
                                    <a:gd name="T3" fmla="*/ 5 h 345"/>
                                    <a:gd name="T4" fmla="*/ 1 w 396"/>
                                    <a:gd name="T5" fmla="*/ 4 h 345"/>
                                    <a:gd name="T6" fmla="*/ 2 w 396"/>
                                    <a:gd name="T7" fmla="*/ 3 h 345"/>
                                    <a:gd name="T8" fmla="*/ 3 w 396"/>
                                    <a:gd name="T9" fmla="*/ 2 h 345"/>
                                    <a:gd name="T10" fmla="*/ 4 w 396"/>
                                    <a:gd name="T11" fmla="*/ 2 h 345"/>
                                    <a:gd name="T12" fmla="*/ 5 w 396"/>
                                    <a:gd name="T13" fmla="*/ 1 h 345"/>
                                    <a:gd name="T14" fmla="*/ 6 w 396"/>
                                    <a:gd name="T15" fmla="*/ 0 h 345"/>
                                    <a:gd name="T16" fmla="*/ 8 w 396"/>
                                    <a:gd name="T17" fmla="*/ 0 h 345"/>
                                    <a:gd name="T18" fmla="*/ 9 w 396"/>
                                    <a:gd name="T19" fmla="*/ 0 h 345"/>
                                    <a:gd name="T20" fmla="*/ 11 w 396"/>
                                    <a:gd name="T21" fmla="*/ 0 h 345"/>
                                    <a:gd name="T22" fmla="*/ 12 w 396"/>
                                    <a:gd name="T23" fmla="*/ 1 h 345"/>
                                    <a:gd name="T24" fmla="*/ 13 w 396"/>
                                    <a:gd name="T25" fmla="*/ 1 h 345"/>
                                    <a:gd name="T26" fmla="*/ 14 w 396"/>
                                    <a:gd name="T27" fmla="*/ 2 h 345"/>
                                    <a:gd name="T28" fmla="*/ 15 w 396"/>
                                    <a:gd name="T29" fmla="*/ 3 h 345"/>
                                    <a:gd name="T30" fmla="*/ 16 w 396"/>
                                    <a:gd name="T31" fmla="*/ 4 h 345"/>
                                    <a:gd name="T32" fmla="*/ 16 w 396"/>
                                    <a:gd name="T33" fmla="*/ 6 h 345"/>
                                    <a:gd name="T34" fmla="*/ 16 w 396"/>
                                    <a:gd name="T35" fmla="*/ 7 h 345"/>
                                    <a:gd name="T36" fmla="*/ 15 w 396"/>
                                    <a:gd name="T37" fmla="*/ 8 h 345"/>
                                    <a:gd name="T38" fmla="*/ 15 w 396"/>
                                    <a:gd name="T39" fmla="*/ 9 h 345"/>
                                    <a:gd name="T40" fmla="*/ 14 w 396"/>
                                    <a:gd name="T41" fmla="*/ 10 h 345"/>
                                    <a:gd name="T42" fmla="*/ 14 w 396"/>
                                    <a:gd name="T43" fmla="*/ 11 h 345"/>
                                    <a:gd name="T44" fmla="*/ 14 w 396"/>
                                    <a:gd name="T45" fmla="*/ 12 h 345"/>
                                    <a:gd name="T46" fmla="*/ 11 w 396"/>
                                    <a:gd name="T47" fmla="*/ 13 h 345"/>
                                    <a:gd name="T48" fmla="*/ 11 w 396"/>
                                    <a:gd name="T49" fmla="*/ 12 h 345"/>
                                    <a:gd name="T50" fmla="*/ 11 w 396"/>
                                    <a:gd name="T51" fmla="*/ 12 h 345"/>
                                    <a:gd name="T52" fmla="*/ 10 w 396"/>
                                    <a:gd name="T53" fmla="*/ 12 h 345"/>
                                    <a:gd name="T54" fmla="*/ 8 w 396"/>
                                    <a:gd name="T55" fmla="*/ 12 h 345"/>
                                    <a:gd name="T56" fmla="*/ 8 w 396"/>
                                    <a:gd name="T57" fmla="*/ 13 h 345"/>
                                    <a:gd name="T58" fmla="*/ 6 w 396"/>
                                    <a:gd name="T59" fmla="*/ 14 h 345"/>
                                    <a:gd name="T60" fmla="*/ 6 w 396"/>
                                    <a:gd name="T61" fmla="*/ 14 h 345"/>
                                    <a:gd name="T62" fmla="*/ 5 w 396"/>
                                    <a:gd name="T63" fmla="*/ 14 h 345"/>
                                    <a:gd name="T64" fmla="*/ 4 w 396"/>
                                    <a:gd name="T65" fmla="*/ 13 h 345"/>
                                    <a:gd name="T66" fmla="*/ 3 w 396"/>
                                    <a:gd name="T67" fmla="*/ 13 h 345"/>
                                    <a:gd name="T68" fmla="*/ 3 w 396"/>
                                    <a:gd name="T69" fmla="*/ 12 h 345"/>
                                    <a:gd name="T70" fmla="*/ 2 w 396"/>
                                    <a:gd name="T71" fmla="*/ 11 h 345"/>
                                    <a:gd name="T72" fmla="*/ 1 w 396"/>
                                    <a:gd name="T73" fmla="*/ 10 h 345"/>
                                    <a:gd name="T74" fmla="*/ 1 w 396"/>
                                    <a:gd name="T75" fmla="*/ 9 h 345"/>
                                    <a:gd name="T76" fmla="*/ 0 w 396"/>
                                    <a:gd name="T77" fmla="*/ 8 h 345"/>
                                    <a:gd name="T78" fmla="*/ 0 w 396"/>
                                    <a:gd name="T79" fmla="*/ 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45"/>
                                    <a:gd name="T122" fmla="*/ 396 w 396"/>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45">
                                      <a:moveTo>
                                        <a:pt x="0" y="164"/>
                                      </a:moveTo>
                                      <a:lnTo>
                                        <a:pt x="5" y="150"/>
                                      </a:lnTo>
                                      <a:lnTo>
                                        <a:pt x="10" y="138"/>
                                      </a:lnTo>
                                      <a:lnTo>
                                        <a:pt x="17" y="125"/>
                                      </a:lnTo>
                                      <a:lnTo>
                                        <a:pt x="25" y="114"/>
                                      </a:lnTo>
                                      <a:lnTo>
                                        <a:pt x="33" y="107"/>
                                      </a:lnTo>
                                      <a:lnTo>
                                        <a:pt x="45" y="96"/>
                                      </a:lnTo>
                                      <a:lnTo>
                                        <a:pt x="56" y="84"/>
                                      </a:lnTo>
                                      <a:lnTo>
                                        <a:pt x="66" y="69"/>
                                      </a:lnTo>
                                      <a:lnTo>
                                        <a:pt x="75" y="57"/>
                                      </a:lnTo>
                                      <a:lnTo>
                                        <a:pt x="86" y="48"/>
                                      </a:lnTo>
                                      <a:lnTo>
                                        <a:pt x="99" y="38"/>
                                      </a:lnTo>
                                      <a:lnTo>
                                        <a:pt x="111" y="27"/>
                                      </a:lnTo>
                                      <a:lnTo>
                                        <a:pt x="122" y="18"/>
                                      </a:lnTo>
                                      <a:lnTo>
                                        <a:pt x="140" y="11"/>
                                      </a:lnTo>
                                      <a:lnTo>
                                        <a:pt x="156" y="6"/>
                                      </a:lnTo>
                                      <a:lnTo>
                                        <a:pt x="174" y="0"/>
                                      </a:lnTo>
                                      <a:lnTo>
                                        <a:pt x="197" y="0"/>
                                      </a:lnTo>
                                      <a:lnTo>
                                        <a:pt x="216" y="0"/>
                                      </a:lnTo>
                                      <a:lnTo>
                                        <a:pt x="235" y="0"/>
                                      </a:lnTo>
                                      <a:lnTo>
                                        <a:pt x="251" y="1"/>
                                      </a:lnTo>
                                      <a:lnTo>
                                        <a:pt x="266" y="6"/>
                                      </a:lnTo>
                                      <a:lnTo>
                                        <a:pt x="287" y="9"/>
                                      </a:lnTo>
                                      <a:lnTo>
                                        <a:pt x="302" y="17"/>
                                      </a:lnTo>
                                      <a:lnTo>
                                        <a:pt x="316" y="23"/>
                                      </a:lnTo>
                                      <a:lnTo>
                                        <a:pt x="331" y="32"/>
                                      </a:lnTo>
                                      <a:lnTo>
                                        <a:pt x="343" y="44"/>
                                      </a:lnTo>
                                      <a:lnTo>
                                        <a:pt x="355" y="57"/>
                                      </a:lnTo>
                                      <a:lnTo>
                                        <a:pt x="365" y="67"/>
                                      </a:lnTo>
                                      <a:lnTo>
                                        <a:pt x="374" y="82"/>
                                      </a:lnTo>
                                      <a:lnTo>
                                        <a:pt x="383" y="95"/>
                                      </a:lnTo>
                                      <a:lnTo>
                                        <a:pt x="389" y="108"/>
                                      </a:lnTo>
                                      <a:lnTo>
                                        <a:pt x="393" y="125"/>
                                      </a:lnTo>
                                      <a:lnTo>
                                        <a:pt x="396" y="139"/>
                                      </a:lnTo>
                                      <a:lnTo>
                                        <a:pt x="396" y="151"/>
                                      </a:lnTo>
                                      <a:lnTo>
                                        <a:pt x="396" y="164"/>
                                      </a:lnTo>
                                      <a:lnTo>
                                        <a:pt x="394" y="173"/>
                                      </a:lnTo>
                                      <a:lnTo>
                                        <a:pt x="388" y="189"/>
                                      </a:lnTo>
                                      <a:lnTo>
                                        <a:pt x="379" y="207"/>
                                      </a:lnTo>
                                      <a:lnTo>
                                        <a:pt x="373" y="222"/>
                                      </a:lnTo>
                                      <a:lnTo>
                                        <a:pt x="365" y="237"/>
                                      </a:lnTo>
                                      <a:lnTo>
                                        <a:pt x="361" y="250"/>
                                      </a:lnTo>
                                      <a:lnTo>
                                        <a:pt x="356" y="263"/>
                                      </a:lnTo>
                                      <a:lnTo>
                                        <a:pt x="352" y="278"/>
                                      </a:lnTo>
                                      <a:lnTo>
                                        <a:pt x="349" y="284"/>
                                      </a:lnTo>
                                      <a:lnTo>
                                        <a:pt x="349" y="295"/>
                                      </a:lnTo>
                                      <a:lnTo>
                                        <a:pt x="348" y="310"/>
                                      </a:lnTo>
                                      <a:lnTo>
                                        <a:pt x="285" y="326"/>
                                      </a:lnTo>
                                      <a:lnTo>
                                        <a:pt x="283" y="314"/>
                                      </a:lnTo>
                                      <a:lnTo>
                                        <a:pt x="282" y="307"/>
                                      </a:lnTo>
                                      <a:lnTo>
                                        <a:pt x="278" y="302"/>
                                      </a:lnTo>
                                      <a:lnTo>
                                        <a:pt x="271" y="297"/>
                                      </a:lnTo>
                                      <a:lnTo>
                                        <a:pt x="256" y="300"/>
                                      </a:lnTo>
                                      <a:lnTo>
                                        <a:pt x="242" y="303"/>
                                      </a:lnTo>
                                      <a:lnTo>
                                        <a:pt x="223" y="306"/>
                                      </a:lnTo>
                                      <a:lnTo>
                                        <a:pt x="206" y="311"/>
                                      </a:lnTo>
                                      <a:lnTo>
                                        <a:pt x="198" y="313"/>
                                      </a:lnTo>
                                      <a:lnTo>
                                        <a:pt x="189" y="321"/>
                                      </a:lnTo>
                                      <a:lnTo>
                                        <a:pt x="178" y="330"/>
                                      </a:lnTo>
                                      <a:lnTo>
                                        <a:pt x="162" y="343"/>
                                      </a:lnTo>
                                      <a:lnTo>
                                        <a:pt x="153" y="345"/>
                                      </a:lnTo>
                                      <a:lnTo>
                                        <a:pt x="140" y="345"/>
                                      </a:lnTo>
                                      <a:lnTo>
                                        <a:pt x="126" y="345"/>
                                      </a:lnTo>
                                      <a:lnTo>
                                        <a:pt x="119" y="345"/>
                                      </a:lnTo>
                                      <a:lnTo>
                                        <a:pt x="109" y="339"/>
                                      </a:lnTo>
                                      <a:lnTo>
                                        <a:pt x="98" y="336"/>
                                      </a:lnTo>
                                      <a:lnTo>
                                        <a:pt x="92" y="329"/>
                                      </a:lnTo>
                                      <a:lnTo>
                                        <a:pt x="84" y="320"/>
                                      </a:lnTo>
                                      <a:lnTo>
                                        <a:pt x="77" y="307"/>
                                      </a:lnTo>
                                      <a:lnTo>
                                        <a:pt x="72" y="297"/>
                                      </a:lnTo>
                                      <a:lnTo>
                                        <a:pt x="58" y="286"/>
                                      </a:lnTo>
                                      <a:lnTo>
                                        <a:pt x="49" y="273"/>
                                      </a:lnTo>
                                      <a:lnTo>
                                        <a:pt x="35" y="261"/>
                                      </a:lnTo>
                                      <a:lnTo>
                                        <a:pt x="24" y="250"/>
                                      </a:lnTo>
                                      <a:lnTo>
                                        <a:pt x="18" y="243"/>
                                      </a:lnTo>
                                      <a:lnTo>
                                        <a:pt x="15" y="234"/>
                                      </a:lnTo>
                                      <a:lnTo>
                                        <a:pt x="9" y="221"/>
                                      </a:lnTo>
                                      <a:lnTo>
                                        <a:pt x="4" y="206"/>
                                      </a:lnTo>
                                      <a:lnTo>
                                        <a:pt x="0" y="191"/>
                                      </a:lnTo>
                                      <a:lnTo>
                                        <a:pt x="0" y="175"/>
                                      </a:lnTo>
                                      <a:lnTo>
                                        <a:pt x="0" y="16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6013" name="Group 63">
                              <a:extLst>
                                <a:ext uri="{FF2B5EF4-FFF2-40B4-BE49-F238E27FC236}">
                                  <a16:creationId xmlns:a16="http://schemas.microsoft.com/office/drawing/2014/main" id="{0EECF025-30F2-4843-BA8A-5F78938A2EDD}"/>
                                </a:ext>
                              </a:extLst>
                            </p:cNvPr>
                            <p:cNvGrpSpPr>
                              <a:grpSpLocks/>
                            </p:cNvGrpSpPr>
                            <p:nvPr/>
                          </p:nvGrpSpPr>
                          <p:grpSpPr bwMode="auto">
                            <a:xfrm>
                              <a:off x="2199" y="1676"/>
                              <a:ext cx="73" cy="34"/>
                              <a:chOff x="2199" y="1676"/>
                              <a:chExt cx="73" cy="34"/>
                            </a:xfrm>
                          </p:grpSpPr>
                          <p:sp>
                            <p:nvSpPr>
                              <p:cNvPr id="66014" name="Freeform 64">
                                <a:extLst>
                                  <a:ext uri="{FF2B5EF4-FFF2-40B4-BE49-F238E27FC236}">
                                    <a16:creationId xmlns:a16="http://schemas.microsoft.com/office/drawing/2014/main" id="{A5C21617-5C2C-4EFA-87FD-701DF7FD6379}"/>
                                  </a:ext>
                                </a:extLst>
                              </p:cNvPr>
                              <p:cNvSpPr>
                                <a:spLocks/>
                              </p:cNvSpPr>
                              <p:nvPr/>
                            </p:nvSpPr>
                            <p:spPr bwMode="auto">
                              <a:xfrm>
                                <a:off x="2199" y="1677"/>
                                <a:ext cx="17" cy="10"/>
                              </a:xfrm>
                              <a:custGeom>
                                <a:avLst/>
                                <a:gdLst>
                                  <a:gd name="T0" fmla="*/ 1 w 88"/>
                                  <a:gd name="T1" fmla="*/ 0 h 49"/>
                                  <a:gd name="T2" fmla="*/ 2 w 88"/>
                                  <a:gd name="T3" fmla="*/ 0 h 49"/>
                                  <a:gd name="T4" fmla="*/ 2 w 88"/>
                                  <a:gd name="T5" fmla="*/ 0 h 49"/>
                                  <a:gd name="T6" fmla="*/ 3 w 88"/>
                                  <a:gd name="T7" fmla="*/ 0 h 49"/>
                                  <a:gd name="T8" fmla="*/ 3 w 88"/>
                                  <a:gd name="T9" fmla="*/ 0 h 49"/>
                                  <a:gd name="T10" fmla="*/ 3 w 88"/>
                                  <a:gd name="T11" fmla="*/ 0 h 49"/>
                                  <a:gd name="T12" fmla="*/ 3 w 88"/>
                                  <a:gd name="T13" fmla="*/ 1 h 49"/>
                                  <a:gd name="T14" fmla="*/ 3 w 88"/>
                                  <a:gd name="T15" fmla="*/ 1 h 49"/>
                                  <a:gd name="T16" fmla="*/ 3 w 88"/>
                                  <a:gd name="T17" fmla="*/ 2 h 49"/>
                                  <a:gd name="T18" fmla="*/ 3 w 88"/>
                                  <a:gd name="T19" fmla="*/ 2 h 49"/>
                                  <a:gd name="T20" fmla="*/ 2 w 88"/>
                                  <a:gd name="T21" fmla="*/ 2 h 49"/>
                                  <a:gd name="T22" fmla="*/ 2 w 88"/>
                                  <a:gd name="T23" fmla="*/ 2 h 49"/>
                                  <a:gd name="T24" fmla="*/ 1 w 88"/>
                                  <a:gd name="T25" fmla="*/ 2 h 49"/>
                                  <a:gd name="T26" fmla="*/ 1 w 88"/>
                                  <a:gd name="T27" fmla="*/ 2 h 49"/>
                                  <a:gd name="T28" fmla="*/ 0 w 88"/>
                                  <a:gd name="T29" fmla="*/ 2 h 49"/>
                                  <a:gd name="T30" fmla="*/ 0 w 88"/>
                                  <a:gd name="T31" fmla="*/ 2 h 49"/>
                                  <a:gd name="T32" fmla="*/ 0 w 88"/>
                                  <a:gd name="T33" fmla="*/ 1 h 49"/>
                                  <a:gd name="T34" fmla="*/ 0 w 88"/>
                                  <a:gd name="T35" fmla="*/ 1 h 49"/>
                                  <a:gd name="T36" fmla="*/ 0 w 88"/>
                                  <a:gd name="T37" fmla="*/ 1 h 49"/>
                                  <a:gd name="T38" fmla="*/ 1 w 88"/>
                                  <a:gd name="T39" fmla="*/ 0 h 49"/>
                                  <a:gd name="T40" fmla="*/ 1 w 88"/>
                                  <a:gd name="T41" fmla="*/ 0 h 49"/>
                                  <a:gd name="T42" fmla="*/ 1 w 8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37" y="2"/>
                                    </a:moveTo>
                                    <a:lnTo>
                                      <a:pt x="48" y="0"/>
                                    </a:lnTo>
                                    <a:lnTo>
                                      <a:pt x="60" y="0"/>
                                    </a:lnTo>
                                    <a:lnTo>
                                      <a:pt x="68" y="1"/>
                                    </a:lnTo>
                                    <a:lnTo>
                                      <a:pt x="79" y="6"/>
                                    </a:lnTo>
                                    <a:lnTo>
                                      <a:pt x="85" y="10"/>
                                    </a:lnTo>
                                    <a:lnTo>
                                      <a:pt x="88" y="19"/>
                                    </a:lnTo>
                                    <a:lnTo>
                                      <a:pt x="85" y="29"/>
                                    </a:lnTo>
                                    <a:lnTo>
                                      <a:pt x="79" y="37"/>
                                    </a:lnTo>
                                    <a:lnTo>
                                      <a:pt x="70" y="41"/>
                                    </a:lnTo>
                                    <a:lnTo>
                                      <a:pt x="61" y="45"/>
                                    </a:lnTo>
                                    <a:lnTo>
                                      <a:pt x="48" y="47"/>
                                    </a:lnTo>
                                    <a:lnTo>
                                      <a:pt x="36" y="49"/>
                                    </a:lnTo>
                                    <a:lnTo>
                                      <a:pt x="23" y="49"/>
                                    </a:lnTo>
                                    <a:lnTo>
                                      <a:pt x="12" y="47"/>
                                    </a:lnTo>
                                    <a:lnTo>
                                      <a:pt x="3" y="42"/>
                                    </a:lnTo>
                                    <a:lnTo>
                                      <a:pt x="0" y="35"/>
                                    </a:lnTo>
                                    <a:lnTo>
                                      <a:pt x="1" y="25"/>
                                    </a:lnTo>
                                    <a:lnTo>
                                      <a:pt x="6" y="16"/>
                                    </a:lnTo>
                                    <a:lnTo>
                                      <a:pt x="16" y="9"/>
                                    </a:lnTo>
                                    <a:lnTo>
                                      <a:pt x="25" y="5"/>
                                    </a:lnTo>
                                    <a:lnTo>
                                      <a:pt x="37" y="2"/>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15" name="Freeform 65">
                                <a:extLst>
                                  <a:ext uri="{FF2B5EF4-FFF2-40B4-BE49-F238E27FC236}">
                                    <a16:creationId xmlns:a16="http://schemas.microsoft.com/office/drawing/2014/main" id="{A437FF1B-324C-4B29-8A74-F88FD8FDF838}"/>
                                  </a:ext>
                                </a:extLst>
                              </p:cNvPr>
                              <p:cNvSpPr>
                                <a:spLocks/>
                              </p:cNvSpPr>
                              <p:nvPr/>
                            </p:nvSpPr>
                            <p:spPr bwMode="auto">
                              <a:xfrm>
                                <a:off x="2222" y="1676"/>
                                <a:ext cx="18" cy="9"/>
                              </a:xfrm>
                              <a:custGeom>
                                <a:avLst/>
                                <a:gdLst>
                                  <a:gd name="T0" fmla="*/ 1 w 87"/>
                                  <a:gd name="T1" fmla="*/ 2 h 49"/>
                                  <a:gd name="T2" fmla="*/ 2 w 87"/>
                                  <a:gd name="T3" fmla="*/ 2 h 49"/>
                                  <a:gd name="T4" fmla="*/ 2 w 87"/>
                                  <a:gd name="T5" fmla="*/ 2 h 49"/>
                                  <a:gd name="T6" fmla="*/ 3 w 87"/>
                                  <a:gd name="T7" fmla="*/ 2 h 49"/>
                                  <a:gd name="T8" fmla="*/ 3 w 87"/>
                                  <a:gd name="T9" fmla="*/ 1 h 49"/>
                                  <a:gd name="T10" fmla="*/ 4 w 87"/>
                                  <a:gd name="T11" fmla="*/ 1 h 49"/>
                                  <a:gd name="T12" fmla="*/ 4 w 87"/>
                                  <a:gd name="T13" fmla="*/ 1 h 49"/>
                                  <a:gd name="T14" fmla="*/ 4 w 87"/>
                                  <a:gd name="T15" fmla="*/ 1 h 49"/>
                                  <a:gd name="T16" fmla="*/ 3 w 87"/>
                                  <a:gd name="T17" fmla="*/ 0 h 49"/>
                                  <a:gd name="T18" fmla="*/ 3 w 87"/>
                                  <a:gd name="T19" fmla="*/ 0 h 49"/>
                                  <a:gd name="T20" fmla="*/ 2 w 87"/>
                                  <a:gd name="T21" fmla="*/ 0 h 49"/>
                                  <a:gd name="T22" fmla="*/ 2 w 87"/>
                                  <a:gd name="T23" fmla="*/ 0 h 49"/>
                                  <a:gd name="T24" fmla="*/ 1 w 87"/>
                                  <a:gd name="T25" fmla="*/ 0 h 49"/>
                                  <a:gd name="T26" fmla="*/ 1 w 87"/>
                                  <a:gd name="T27" fmla="*/ 0 h 49"/>
                                  <a:gd name="T28" fmla="*/ 0 w 87"/>
                                  <a:gd name="T29" fmla="*/ 0 h 49"/>
                                  <a:gd name="T30" fmla="*/ 0 w 87"/>
                                  <a:gd name="T31" fmla="*/ 0 h 49"/>
                                  <a:gd name="T32" fmla="*/ 0 w 87"/>
                                  <a:gd name="T33" fmla="*/ 1 h 49"/>
                                  <a:gd name="T34" fmla="*/ 0 w 87"/>
                                  <a:gd name="T35" fmla="*/ 1 h 49"/>
                                  <a:gd name="T36" fmla="*/ 0 w 87"/>
                                  <a:gd name="T37" fmla="*/ 1 h 49"/>
                                  <a:gd name="T38" fmla="*/ 1 w 87"/>
                                  <a:gd name="T39" fmla="*/ 1 h 49"/>
                                  <a:gd name="T40" fmla="*/ 1 w 87"/>
                                  <a:gd name="T41" fmla="*/ 1 h 49"/>
                                  <a:gd name="T42" fmla="*/ 1 w 87"/>
                                  <a:gd name="T43" fmla="*/ 2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36" y="47"/>
                                    </a:moveTo>
                                    <a:lnTo>
                                      <a:pt x="47" y="49"/>
                                    </a:lnTo>
                                    <a:lnTo>
                                      <a:pt x="58" y="49"/>
                                    </a:lnTo>
                                    <a:lnTo>
                                      <a:pt x="66" y="48"/>
                                    </a:lnTo>
                                    <a:lnTo>
                                      <a:pt x="78" y="43"/>
                                    </a:lnTo>
                                    <a:lnTo>
                                      <a:pt x="84" y="38"/>
                                    </a:lnTo>
                                    <a:lnTo>
                                      <a:pt x="87" y="30"/>
                                    </a:lnTo>
                                    <a:lnTo>
                                      <a:pt x="84" y="19"/>
                                    </a:lnTo>
                                    <a:lnTo>
                                      <a:pt x="78" y="12"/>
                                    </a:lnTo>
                                    <a:lnTo>
                                      <a:pt x="68" y="8"/>
                                    </a:lnTo>
                                    <a:lnTo>
                                      <a:pt x="59" y="4"/>
                                    </a:lnTo>
                                    <a:lnTo>
                                      <a:pt x="47" y="2"/>
                                    </a:lnTo>
                                    <a:lnTo>
                                      <a:pt x="35" y="0"/>
                                    </a:lnTo>
                                    <a:lnTo>
                                      <a:pt x="21" y="0"/>
                                    </a:lnTo>
                                    <a:lnTo>
                                      <a:pt x="10" y="2"/>
                                    </a:lnTo>
                                    <a:lnTo>
                                      <a:pt x="3" y="7"/>
                                    </a:lnTo>
                                    <a:lnTo>
                                      <a:pt x="0" y="14"/>
                                    </a:lnTo>
                                    <a:lnTo>
                                      <a:pt x="1" y="24"/>
                                    </a:lnTo>
                                    <a:lnTo>
                                      <a:pt x="6" y="33"/>
                                    </a:lnTo>
                                    <a:lnTo>
                                      <a:pt x="14" y="39"/>
                                    </a:lnTo>
                                    <a:lnTo>
                                      <a:pt x="23" y="44"/>
                                    </a:lnTo>
                                    <a:lnTo>
                                      <a:pt x="36" y="47"/>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16" name="Freeform 66">
                                <a:extLst>
                                  <a:ext uri="{FF2B5EF4-FFF2-40B4-BE49-F238E27FC236}">
                                    <a16:creationId xmlns:a16="http://schemas.microsoft.com/office/drawing/2014/main" id="{FF095A7B-8EB1-4063-B198-C77D996EE490}"/>
                                  </a:ext>
                                </a:extLst>
                              </p:cNvPr>
                              <p:cNvSpPr>
                                <a:spLocks/>
                              </p:cNvSpPr>
                              <p:nvPr/>
                            </p:nvSpPr>
                            <p:spPr bwMode="auto">
                              <a:xfrm>
                                <a:off x="2245" y="1683"/>
                                <a:ext cx="13" cy="11"/>
                              </a:xfrm>
                              <a:custGeom>
                                <a:avLst/>
                                <a:gdLst>
                                  <a:gd name="T0" fmla="*/ 1 w 68"/>
                                  <a:gd name="T1" fmla="*/ 2 h 56"/>
                                  <a:gd name="T2" fmla="*/ 2 w 68"/>
                                  <a:gd name="T3" fmla="*/ 2 h 56"/>
                                  <a:gd name="T4" fmla="*/ 2 w 68"/>
                                  <a:gd name="T5" fmla="*/ 2 h 56"/>
                                  <a:gd name="T6" fmla="*/ 2 w 68"/>
                                  <a:gd name="T7" fmla="*/ 2 h 56"/>
                                  <a:gd name="T8" fmla="*/ 2 w 68"/>
                                  <a:gd name="T9" fmla="*/ 2 h 56"/>
                                  <a:gd name="T10" fmla="*/ 2 w 68"/>
                                  <a:gd name="T11" fmla="*/ 2 h 56"/>
                                  <a:gd name="T12" fmla="*/ 2 w 68"/>
                                  <a:gd name="T13" fmla="*/ 1 h 56"/>
                                  <a:gd name="T14" fmla="*/ 2 w 68"/>
                                  <a:gd name="T15" fmla="*/ 1 h 56"/>
                                  <a:gd name="T16" fmla="*/ 2 w 68"/>
                                  <a:gd name="T17" fmla="*/ 0 h 56"/>
                                  <a:gd name="T18" fmla="*/ 2 w 68"/>
                                  <a:gd name="T19" fmla="*/ 0 h 56"/>
                                  <a:gd name="T20" fmla="*/ 1 w 68"/>
                                  <a:gd name="T21" fmla="*/ 0 h 56"/>
                                  <a:gd name="T22" fmla="*/ 1 w 68"/>
                                  <a:gd name="T23" fmla="*/ 0 h 56"/>
                                  <a:gd name="T24" fmla="*/ 0 w 68"/>
                                  <a:gd name="T25" fmla="*/ 0 h 56"/>
                                  <a:gd name="T26" fmla="*/ 0 w 68"/>
                                  <a:gd name="T27" fmla="*/ 0 h 56"/>
                                  <a:gd name="T28" fmla="*/ 0 w 68"/>
                                  <a:gd name="T29" fmla="*/ 1 h 56"/>
                                  <a:gd name="T30" fmla="*/ 0 w 68"/>
                                  <a:gd name="T31" fmla="*/ 1 h 56"/>
                                  <a:gd name="T32" fmla="*/ 0 w 68"/>
                                  <a:gd name="T33" fmla="*/ 1 h 56"/>
                                  <a:gd name="T34" fmla="*/ 1 w 68"/>
                                  <a:gd name="T35" fmla="*/ 2 h 56"/>
                                  <a:gd name="T36" fmla="*/ 1 w 68"/>
                                  <a:gd name="T37" fmla="*/ 2 h 56"/>
                                  <a:gd name="T38" fmla="*/ 1 w 68"/>
                                  <a:gd name="T39" fmla="*/ 2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6"/>
                                  <a:gd name="T62" fmla="*/ 68 w 6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6">
                                    <a:moveTo>
                                      <a:pt x="34" y="53"/>
                                    </a:moveTo>
                                    <a:lnTo>
                                      <a:pt x="45" y="56"/>
                                    </a:lnTo>
                                    <a:lnTo>
                                      <a:pt x="53" y="56"/>
                                    </a:lnTo>
                                    <a:lnTo>
                                      <a:pt x="61" y="54"/>
                                    </a:lnTo>
                                    <a:lnTo>
                                      <a:pt x="65" y="48"/>
                                    </a:lnTo>
                                    <a:lnTo>
                                      <a:pt x="68" y="40"/>
                                    </a:lnTo>
                                    <a:lnTo>
                                      <a:pt x="66" y="31"/>
                                    </a:lnTo>
                                    <a:lnTo>
                                      <a:pt x="60" y="19"/>
                                    </a:lnTo>
                                    <a:lnTo>
                                      <a:pt x="52" y="11"/>
                                    </a:lnTo>
                                    <a:lnTo>
                                      <a:pt x="41" y="5"/>
                                    </a:lnTo>
                                    <a:lnTo>
                                      <a:pt x="29" y="1"/>
                                    </a:lnTo>
                                    <a:lnTo>
                                      <a:pt x="20" y="0"/>
                                    </a:lnTo>
                                    <a:lnTo>
                                      <a:pt x="12" y="2"/>
                                    </a:lnTo>
                                    <a:lnTo>
                                      <a:pt x="4" y="7"/>
                                    </a:lnTo>
                                    <a:lnTo>
                                      <a:pt x="0" y="14"/>
                                    </a:lnTo>
                                    <a:lnTo>
                                      <a:pt x="1" y="24"/>
                                    </a:lnTo>
                                    <a:lnTo>
                                      <a:pt x="7" y="34"/>
                                    </a:lnTo>
                                    <a:lnTo>
                                      <a:pt x="16" y="41"/>
                                    </a:lnTo>
                                    <a:lnTo>
                                      <a:pt x="25" y="47"/>
                                    </a:lnTo>
                                    <a:lnTo>
                                      <a:pt x="34" y="53"/>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17" name="Freeform 67">
                                <a:extLst>
                                  <a:ext uri="{FF2B5EF4-FFF2-40B4-BE49-F238E27FC236}">
                                    <a16:creationId xmlns:a16="http://schemas.microsoft.com/office/drawing/2014/main" id="{8E257C0B-5636-4D29-A3DF-223352A90E50}"/>
                                  </a:ext>
                                </a:extLst>
                              </p:cNvPr>
                              <p:cNvSpPr>
                                <a:spLocks/>
                              </p:cNvSpPr>
                              <p:nvPr/>
                            </p:nvSpPr>
                            <p:spPr bwMode="auto">
                              <a:xfrm>
                                <a:off x="2260" y="1697"/>
                                <a:ext cx="12" cy="13"/>
                              </a:xfrm>
                              <a:custGeom>
                                <a:avLst/>
                                <a:gdLst>
                                  <a:gd name="T0" fmla="*/ 1 w 57"/>
                                  <a:gd name="T1" fmla="*/ 2 h 65"/>
                                  <a:gd name="T2" fmla="*/ 1 w 57"/>
                                  <a:gd name="T3" fmla="*/ 3 h 65"/>
                                  <a:gd name="T4" fmla="*/ 2 w 57"/>
                                  <a:gd name="T5" fmla="*/ 3 h 65"/>
                                  <a:gd name="T6" fmla="*/ 2 w 57"/>
                                  <a:gd name="T7" fmla="*/ 2 h 65"/>
                                  <a:gd name="T8" fmla="*/ 3 w 57"/>
                                  <a:gd name="T9" fmla="*/ 2 h 65"/>
                                  <a:gd name="T10" fmla="*/ 3 w 57"/>
                                  <a:gd name="T11" fmla="*/ 1 h 65"/>
                                  <a:gd name="T12" fmla="*/ 2 w 57"/>
                                  <a:gd name="T13" fmla="*/ 1 h 65"/>
                                  <a:gd name="T14" fmla="*/ 2 w 57"/>
                                  <a:gd name="T15" fmla="*/ 1 h 65"/>
                                  <a:gd name="T16" fmla="*/ 2 w 57"/>
                                  <a:gd name="T17" fmla="*/ 0 h 65"/>
                                  <a:gd name="T18" fmla="*/ 1 w 57"/>
                                  <a:gd name="T19" fmla="*/ 0 h 65"/>
                                  <a:gd name="T20" fmla="*/ 1 w 57"/>
                                  <a:gd name="T21" fmla="*/ 0 h 65"/>
                                  <a:gd name="T22" fmla="*/ 0 w 57"/>
                                  <a:gd name="T23" fmla="*/ 0 h 65"/>
                                  <a:gd name="T24" fmla="*/ 0 w 57"/>
                                  <a:gd name="T25" fmla="*/ 0 h 65"/>
                                  <a:gd name="T26" fmla="*/ 0 w 57"/>
                                  <a:gd name="T27" fmla="*/ 1 h 65"/>
                                  <a:gd name="T28" fmla="*/ 0 w 57"/>
                                  <a:gd name="T29" fmla="*/ 1 h 65"/>
                                  <a:gd name="T30" fmla="*/ 0 w 57"/>
                                  <a:gd name="T31" fmla="*/ 1 h 65"/>
                                  <a:gd name="T32" fmla="*/ 0 w 57"/>
                                  <a:gd name="T33" fmla="*/ 2 h 65"/>
                                  <a:gd name="T34" fmla="*/ 1 w 57"/>
                                  <a:gd name="T35" fmla="*/ 2 h 65"/>
                                  <a:gd name="T36" fmla="*/ 1 w 5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5"/>
                                  <a:gd name="T59" fmla="*/ 57 w 5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5">
                                    <a:moveTo>
                                      <a:pt x="24" y="61"/>
                                    </a:moveTo>
                                    <a:lnTo>
                                      <a:pt x="35" y="65"/>
                                    </a:lnTo>
                                    <a:lnTo>
                                      <a:pt x="45" y="64"/>
                                    </a:lnTo>
                                    <a:lnTo>
                                      <a:pt x="52" y="59"/>
                                    </a:lnTo>
                                    <a:lnTo>
                                      <a:pt x="57" y="48"/>
                                    </a:lnTo>
                                    <a:lnTo>
                                      <a:pt x="55" y="34"/>
                                    </a:lnTo>
                                    <a:lnTo>
                                      <a:pt x="52" y="23"/>
                                    </a:lnTo>
                                    <a:lnTo>
                                      <a:pt x="46" y="14"/>
                                    </a:lnTo>
                                    <a:lnTo>
                                      <a:pt x="40" y="6"/>
                                    </a:lnTo>
                                    <a:lnTo>
                                      <a:pt x="29" y="1"/>
                                    </a:lnTo>
                                    <a:lnTo>
                                      <a:pt x="21" y="0"/>
                                    </a:lnTo>
                                    <a:lnTo>
                                      <a:pt x="11" y="2"/>
                                    </a:lnTo>
                                    <a:lnTo>
                                      <a:pt x="3" y="7"/>
                                    </a:lnTo>
                                    <a:lnTo>
                                      <a:pt x="0" y="15"/>
                                    </a:lnTo>
                                    <a:lnTo>
                                      <a:pt x="1" y="24"/>
                                    </a:lnTo>
                                    <a:lnTo>
                                      <a:pt x="3" y="34"/>
                                    </a:lnTo>
                                    <a:lnTo>
                                      <a:pt x="9" y="44"/>
                                    </a:lnTo>
                                    <a:lnTo>
                                      <a:pt x="17" y="53"/>
                                    </a:lnTo>
                                    <a:lnTo>
                                      <a:pt x="24" y="61"/>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6008" name="Group 68">
                            <a:extLst>
                              <a:ext uri="{FF2B5EF4-FFF2-40B4-BE49-F238E27FC236}">
                                <a16:creationId xmlns:a16="http://schemas.microsoft.com/office/drawing/2014/main" id="{B5A85A5A-B7AA-446C-A8B0-F327173ED126}"/>
                              </a:ext>
                            </a:extLst>
                          </p:cNvPr>
                          <p:cNvGrpSpPr>
                            <a:grpSpLocks/>
                          </p:cNvGrpSpPr>
                          <p:nvPr/>
                        </p:nvGrpSpPr>
                        <p:grpSpPr bwMode="auto">
                          <a:xfrm>
                            <a:off x="2223" y="1728"/>
                            <a:ext cx="82" cy="131"/>
                            <a:chOff x="2223" y="1728"/>
                            <a:chExt cx="82" cy="131"/>
                          </a:xfrm>
                        </p:grpSpPr>
                        <p:sp>
                          <p:nvSpPr>
                            <p:cNvPr id="66009" name="Freeform 69">
                              <a:extLst>
                                <a:ext uri="{FF2B5EF4-FFF2-40B4-BE49-F238E27FC236}">
                                  <a16:creationId xmlns:a16="http://schemas.microsoft.com/office/drawing/2014/main" id="{E098CA0F-2ABA-4704-95EE-DCF6D68FC501}"/>
                                </a:ext>
                              </a:extLst>
                            </p:cNvPr>
                            <p:cNvSpPr>
                              <a:spLocks/>
                            </p:cNvSpPr>
                            <p:nvPr/>
                          </p:nvSpPr>
                          <p:spPr bwMode="auto">
                            <a:xfrm>
                              <a:off x="2259" y="1729"/>
                              <a:ext cx="46" cy="82"/>
                            </a:xfrm>
                            <a:custGeom>
                              <a:avLst/>
                              <a:gdLst>
                                <a:gd name="T0" fmla="*/ 1 w 229"/>
                                <a:gd name="T1" fmla="*/ 0 h 410"/>
                                <a:gd name="T2" fmla="*/ 1 w 229"/>
                                <a:gd name="T3" fmla="*/ 1 h 410"/>
                                <a:gd name="T4" fmla="*/ 0 w 229"/>
                                <a:gd name="T5" fmla="*/ 3 h 410"/>
                                <a:gd name="T6" fmla="*/ 0 w 229"/>
                                <a:gd name="T7" fmla="*/ 4 h 410"/>
                                <a:gd name="T8" fmla="*/ 0 w 229"/>
                                <a:gd name="T9" fmla="*/ 5 h 410"/>
                                <a:gd name="T10" fmla="*/ 0 w 229"/>
                                <a:gd name="T11" fmla="*/ 7 h 410"/>
                                <a:gd name="T12" fmla="*/ 1 w 229"/>
                                <a:gd name="T13" fmla="*/ 8 h 410"/>
                                <a:gd name="T14" fmla="*/ 1 w 229"/>
                                <a:gd name="T15" fmla="*/ 9 h 410"/>
                                <a:gd name="T16" fmla="*/ 2 w 229"/>
                                <a:gd name="T17" fmla="*/ 10 h 410"/>
                                <a:gd name="T18" fmla="*/ 3 w 229"/>
                                <a:gd name="T19" fmla="*/ 11 h 410"/>
                                <a:gd name="T20" fmla="*/ 5 w 229"/>
                                <a:gd name="T21" fmla="*/ 12 h 410"/>
                                <a:gd name="T22" fmla="*/ 6 w 229"/>
                                <a:gd name="T23" fmla="*/ 13 h 410"/>
                                <a:gd name="T24" fmla="*/ 7 w 229"/>
                                <a:gd name="T25" fmla="*/ 14 h 410"/>
                                <a:gd name="T26" fmla="*/ 8 w 229"/>
                                <a:gd name="T27" fmla="*/ 15 h 410"/>
                                <a:gd name="T28" fmla="*/ 9 w 229"/>
                                <a:gd name="T29" fmla="*/ 16 h 410"/>
                                <a:gd name="T30" fmla="*/ 9 w 229"/>
                                <a:gd name="T31" fmla="*/ 16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410"/>
                                <a:gd name="T50" fmla="*/ 229 w 229"/>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410">
                                  <a:moveTo>
                                    <a:pt x="27" y="0"/>
                                  </a:moveTo>
                                  <a:lnTo>
                                    <a:pt x="17" y="28"/>
                                  </a:lnTo>
                                  <a:lnTo>
                                    <a:pt x="8" y="64"/>
                                  </a:lnTo>
                                  <a:lnTo>
                                    <a:pt x="3" y="103"/>
                                  </a:lnTo>
                                  <a:lnTo>
                                    <a:pt x="0" y="137"/>
                                  </a:lnTo>
                                  <a:lnTo>
                                    <a:pt x="5" y="166"/>
                                  </a:lnTo>
                                  <a:lnTo>
                                    <a:pt x="14" y="190"/>
                                  </a:lnTo>
                                  <a:lnTo>
                                    <a:pt x="30" y="215"/>
                                  </a:lnTo>
                                  <a:lnTo>
                                    <a:pt x="52" y="245"/>
                                  </a:lnTo>
                                  <a:lnTo>
                                    <a:pt x="82" y="272"/>
                                  </a:lnTo>
                                  <a:lnTo>
                                    <a:pt x="122" y="304"/>
                                  </a:lnTo>
                                  <a:lnTo>
                                    <a:pt x="152" y="329"/>
                                  </a:lnTo>
                                  <a:lnTo>
                                    <a:pt x="176" y="347"/>
                                  </a:lnTo>
                                  <a:lnTo>
                                    <a:pt x="192" y="366"/>
                                  </a:lnTo>
                                  <a:lnTo>
                                    <a:pt x="213" y="389"/>
                                  </a:lnTo>
                                  <a:lnTo>
                                    <a:pt x="229" y="410"/>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10" name="Freeform 70">
                              <a:extLst>
                                <a:ext uri="{FF2B5EF4-FFF2-40B4-BE49-F238E27FC236}">
                                  <a16:creationId xmlns:a16="http://schemas.microsoft.com/office/drawing/2014/main" id="{3DA916C6-32EA-43E5-88A2-380DAAA71EFF}"/>
                                </a:ext>
                              </a:extLst>
                            </p:cNvPr>
                            <p:cNvSpPr>
                              <a:spLocks/>
                            </p:cNvSpPr>
                            <p:nvPr/>
                          </p:nvSpPr>
                          <p:spPr bwMode="auto">
                            <a:xfrm>
                              <a:off x="2223" y="1756"/>
                              <a:ext cx="44" cy="78"/>
                            </a:xfrm>
                            <a:custGeom>
                              <a:avLst/>
                              <a:gdLst>
                                <a:gd name="T0" fmla="*/ 0 w 216"/>
                                <a:gd name="T1" fmla="*/ 0 h 391"/>
                                <a:gd name="T2" fmla="*/ 1 w 216"/>
                                <a:gd name="T3" fmla="*/ 0 h 391"/>
                                <a:gd name="T4" fmla="*/ 2 w 216"/>
                                <a:gd name="T5" fmla="*/ 0 h 391"/>
                                <a:gd name="T6" fmla="*/ 3 w 216"/>
                                <a:gd name="T7" fmla="*/ 1 h 391"/>
                                <a:gd name="T8" fmla="*/ 4 w 216"/>
                                <a:gd name="T9" fmla="*/ 1 h 391"/>
                                <a:gd name="T10" fmla="*/ 5 w 216"/>
                                <a:gd name="T11" fmla="*/ 2 h 391"/>
                                <a:gd name="T12" fmla="*/ 5 w 216"/>
                                <a:gd name="T13" fmla="*/ 3 h 391"/>
                                <a:gd name="T14" fmla="*/ 6 w 216"/>
                                <a:gd name="T15" fmla="*/ 3 h 391"/>
                                <a:gd name="T16" fmla="*/ 6 w 216"/>
                                <a:gd name="T17" fmla="*/ 5 h 391"/>
                                <a:gd name="T18" fmla="*/ 7 w 216"/>
                                <a:gd name="T19" fmla="*/ 6 h 391"/>
                                <a:gd name="T20" fmla="*/ 7 w 216"/>
                                <a:gd name="T21" fmla="*/ 7 h 391"/>
                                <a:gd name="T22" fmla="*/ 7 w 216"/>
                                <a:gd name="T23" fmla="*/ 9 h 391"/>
                                <a:gd name="T24" fmla="*/ 7 w 216"/>
                                <a:gd name="T25" fmla="*/ 11 h 391"/>
                                <a:gd name="T26" fmla="*/ 8 w 216"/>
                                <a:gd name="T27" fmla="*/ 13 h 391"/>
                                <a:gd name="T28" fmla="*/ 8 w 216"/>
                                <a:gd name="T29" fmla="*/ 14 h 391"/>
                                <a:gd name="T30" fmla="*/ 8 w 216"/>
                                <a:gd name="T31" fmla="*/ 15 h 391"/>
                                <a:gd name="T32" fmla="*/ 9 w 216"/>
                                <a:gd name="T33" fmla="*/ 16 h 391"/>
                                <a:gd name="T34" fmla="*/ 9 w 216"/>
                                <a:gd name="T35" fmla="*/ 16 h 3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91"/>
                                <a:gd name="T56" fmla="*/ 216 w 216"/>
                                <a:gd name="T57" fmla="*/ 391 h 3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91">
                                  <a:moveTo>
                                    <a:pt x="0" y="0"/>
                                  </a:moveTo>
                                  <a:lnTo>
                                    <a:pt x="24" y="4"/>
                                  </a:lnTo>
                                  <a:lnTo>
                                    <a:pt x="47" y="9"/>
                                  </a:lnTo>
                                  <a:lnTo>
                                    <a:pt x="73" y="18"/>
                                  </a:lnTo>
                                  <a:lnTo>
                                    <a:pt x="93" y="29"/>
                                  </a:lnTo>
                                  <a:lnTo>
                                    <a:pt x="112" y="41"/>
                                  </a:lnTo>
                                  <a:lnTo>
                                    <a:pt x="128" y="65"/>
                                  </a:lnTo>
                                  <a:lnTo>
                                    <a:pt x="142" y="87"/>
                                  </a:lnTo>
                                  <a:lnTo>
                                    <a:pt x="152" y="114"/>
                                  </a:lnTo>
                                  <a:lnTo>
                                    <a:pt x="162" y="146"/>
                                  </a:lnTo>
                                  <a:lnTo>
                                    <a:pt x="171" y="182"/>
                                  </a:lnTo>
                                  <a:lnTo>
                                    <a:pt x="174" y="222"/>
                                  </a:lnTo>
                                  <a:lnTo>
                                    <a:pt x="177" y="276"/>
                                  </a:lnTo>
                                  <a:lnTo>
                                    <a:pt x="180" y="314"/>
                                  </a:lnTo>
                                  <a:lnTo>
                                    <a:pt x="188" y="347"/>
                                  </a:lnTo>
                                  <a:lnTo>
                                    <a:pt x="201" y="372"/>
                                  </a:lnTo>
                                  <a:lnTo>
                                    <a:pt x="216" y="391"/>
                                  </a:lnTo>
                                  <a:lnTo>
                                    <a:pt x="214" y="390"/>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11" name="Freeform 71">
                              <a:extLst>
                                <a:ext uri="{FF2B5EF4-FFF2-40B4-BE49-F238E27FC236}">
                                  <a16:creationId xmlns:a16="http://schemas.microsoft.com/office/drawing/2014/main" id="{7421047D-AB62-4754-8B4A-8891E8F323AF}"/>
                                </a:ext>
                              </a:extLst>
                            </p:cNvPr>
                            <p:cNvSpPr>
                              <a:spLocks/>
                            </p:cNvSpPr>
                            <p:nvPr/>
                          </p:nvSpPr>
                          <p:spPr bwMode="auto">
                            <a:xfrm>
                              <a:off x="2225" y="1728"/>
                              <a:ext cx="74" cy="131"/>
                            </a:xfrm>
                            <a:custGeom>
                              <a:avLst/>
                              <a:gdLst>
                                <a:gd name="T0" fmla="*/ 0 w 371"/>
                                <a:gd name="T1" fmla="*/ 0 h 657"/>
                                <a:gd name="T2" fmla="*/ 1 w 371"/>
                                <a:gd name="T3" fmla="*/ 1 h 657"/>
                                <a:gd name="T4" fmla="*/ 2 w 371"/>
                                <a:gd name="T5" fmla="*/ 2 h 657"/>
                                <a:gd name="T6" fmla="*/ 3 w 371"/>
                                <a:gd name="T7" fmla="*/ 3 h 657"/>
                                <a:gd name="T8" fmla="*/ 4 w 371"/>
                                <a:gd name="T9" fmla="*/ 5 h 657"/>
                                <a:gd name="T10" fmla="*/ 5 w 371"/>
                                <a:gd name="T11" fmla="*/ 6 h 657"/>
                                <a:gd name="T12" fmla="*/ 6 w 371"/>
                                <a:gd name="T13" fmla="*/ 8 h 657"/>
                                <a:gd name="T14" fmla="*/ 7 w 371"/>
                                <a:gd name="T15" fmla="*/ 9 h 657"/>
                                <a:gd name="T16" fmla="*/ 8 w 371"/>
                                <a:gd name="T17" fmla="*/ 11 h 657"/>
                                <a:gd name="T18" fmla="*/ 8 w 371"/>
                                <a:gd name="T19" fmla="*/ 12 h 657"/>
                                <a:gd name="T20" fmla="*/ 9 w 371"/>
                                <a:gd name="T21" fmla="*/ 14 h 657"/>
                                <a:gd name="T22" fmla="*/ 10 w 371"/>
                                <a:gd name="T23" fmla="*/ 16 h 657"/>
                                <a:gd name="T24" fmla="*/ 10 w 371"/>
                                <a:gd name="T25" fmla="*/ 18 h 657"/>
                                <a:gd name="T26" fmla="*/ 11 w 371"/>
                                <a:gd name="T27" fmla="*/ 20 h 657"/>
                                <a:gd name="T28" fmla="*/ 12 w 371"/>
                                <a:gd name="T29" fmla="*/ 21 h 657"/>
                                <a:gd name="T30" fmla="*/ 12 w 371"/>
                                <a:gd name="T31" fmla="*/ 23 h 657"/>
                                <a:gd name="T32" fmla="*/ 13 w 371"/>
                                <a:gd name="T33" fmla="*/ 25 h 657"/>
                                <a:gd name="T34" fmla="*/ 15 w 371"/>
                                <a:gd name="T35" fmla="*/ 26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657"/>
                                <a:gd name="T56" fmla="*/ 371 w 371"/>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657">
                                  <a:moveTo>
                                    <a:pt x="0" y="0"/>
                                  </a:moveTo>
                                  <a:lnTo>
                                    <a:pt x="26" y="25"/>
                                  </a:lnTo>
                                  <a:lnTo>
                                    <a:pt x="60" y="56"/>
                                  </a:lnTo>
                                  <a:lnTo>
                                    <a:pt x="84" y="86"/>
                                  </a:lnTo>
                                  <a:lnTo>
                                    <a:pt x="108" y="120"/>
                                  </a:lnTo>
                                  <a:lnTo>
                                    <a:pt x="132" y="159"/>
                                  </a:lnTo>
                                  <a:lnTo>
                                    <a:pt x="154" y="196"/>
                                  </a:lnTo>
                                  <a:lnTo>
                                    <a:pt x="176" y="236"/>
                                  </a:lnTo>
                                  <a:lnTo>
                                    <a:pt x="195" y="272"/>
                                  </a:lnTo>
                                  <a:lnTo>
                                    <a:pt x="213" y="313"/>
                                  </a:lnTo>
                                  <a:lnTo>
                                    <a:pt x="230" y="357"/>
                                  </a:lnTo>
                                  <a:lnTo>
                                    <a:pt x="247" y="409"/>
                                  </a:lnTo>
                                  <a:lnTo>
                                    <a:pt x="261" y="452"/>
                                  </a:lnTo>
                                  <a:lnTo>
                                    <a:pt x="277" y="496"/>
                                  </a:lnTo>
                                  <a:lnTo>
                                    <a:pt x="292" y="533"/>
                                  </a:lnTo>
                                  <a:lnTo>
                                    <a:pt x="312" y="577"/>
                                  </a:lnTo>
                                  <a:lnTo>
                                    <a:pt x="338" y="616"/>
                                  </a:lnTo>
                                  <a:lnTo>
                                    <a:pt x="371" y="657"/>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82" name="Group 72">
                          <a:extLst>
                            <a:ext uri="{FF2B5EF4-FFF2-40B4-BE49-F238E27FC236}">
                              <a16:creationId xmlns:a16="http://schemas.microsoft.com/office/drawing/2014/main" id="{EB9A35BF-A93E-4A66-A667-1EACE251534B}"/>
                            </a:ext>
                          </a:extLst>
                        </p:cNvPr>
                        <p:cNvGrpSpPr>
                          <a:grpSpLocks/>
                        </p:cNvGrpSpPr>
                        <p:nvPr/>
                      </p:nvGrpSpPr>
                      <p:grpSpPr bwMode="auto">
                        <a:xfrm>
                          <a:off x="2045" y="1723"/>
                          <a:ext cx="244" cy="215"/>
                          <a:chOff x="2045" y="1723"/>
                          <a:chExt cx="244" cy="215"/>
                        </a:xfrm>
                      </p:grpSpPr>
                      <p:grpSp>
                        <p:nvGrpSpPr>
                          <p:cNvPr id="65983" name="Group 73">
                            <a:extLst>
                              <a:ext uri="{FF2B5EF4-FFF2-40B4-BE49-F238E27FC236}">
                                <a16:creationId xmlns:a16="http://schemas.microsoft.com/office/drawing/2014/main" id="{ECAD5B5D-D4E8-452F-8019-D43E41DBFD81}"/>
                              </a:ext>
                            </a:extLst>
                          </p:cNvPr>
                          <p:cNvGrpSpPr>
                            <a:grpSpLocks/>
                          </p:cNvGrpSpPr>
                          <p:nvPr/>
                        </p:nvGrpSpPr>
                        <p:grpSpPr bwMode="auto">
                          <a:xfrm>
                            <a:off x="2045" y="1723"/>
                            <a:ext cx="244" cy="215"/>
                            <a:chOff x="2045" y="1723"/>
                            <a:chExt cx="244" cy="215"/>
                          </a:xfrm>
                        </p:grpSpPr>
                        <p:grpSp>
                          <p:nvGrpSpPr>
                            <p:cNvPr id="65988" name="Group 74">
                              <a:extLst>
                                <a:ext uri="{FF2B5EF4-FFF2-40B4-BE49-F238E27FC236}">
                                  <a16:creationId xmlns:a16="http://schemas.microsoft.com/office/drawing/2014/main" id="{3F3498F7-F0ED-4FC4-AB3A-64EEB6EB2936}"/>
                                </a:ext>
                              </a:extLst>
                            </p:cNvPr>
                            <p:cNvGrpSpPr>
                              <a:grpSpLocks/>
                            </p:cNvGrpSpPr>
                            <p:nvPr/>
                          </p:nvGrpSpPr>
                          <p:grpSpPr bwMode="auto">
                            <a:xfrm>
                              <a:off x="2045" y="1723"/>
                              <a:ext cx="244" cy="215"/>
                              <a:chOff x="2045" y="1723"/>
                              <a:chExt cx="244" cy="215"/>
                            </a:xfrm>
                          </p:grpSpPr>
                          <p:grpSp>
                            <p:nvGrpSpPr>
                              <p:cNvPr id="65995" name="Group 75">
                                <a:extLst>
                                  <a:ext uri="{FF2B5EF4-FFF2-40B4-BE49-F238E27FC236}">
                                    <a16:creationId xmlns:a16="http://schemas.microsoft.com/office/drawing/2014/main" id="{E2B9E282-D5D1-4701-9815-17F10BE40680}"/>
                                  </a:ext>
                                </a:extLst>
                              </p:cNvPr>
                              <p:cNvGrpSpPr>
                                <a:grpSpLocks/>
                              </p:cNvGrpSpPr>
                              <p:nvPr/>
                            </p:nvGrpSpPr>
                            <p:grpSpPr bwMode="auto">
                              <a:xfrm>
                                <a:off x="2045" y="1723"/>
                                <a:ext cx="244" cy="215"/>
                                <a:chOff x="2045" y="1723"/>
                                <a:chExt cx="244" cy="215"/>
                              </a:xfrm>
                            </p:grpSpPr>
                            <p:grpSp>
                              <p:nvGrpSpPr>
                                <p:cNvPr id="66001" name="Group 76">
                                  <a:extLst>
                                    <a:ext uri="{FF2B5EF4-FFF2-40B4-BE49-F238E27FC236}">
                                      <a16:creationId xmlns:a16="http://schemas.microsoft.com/office/drawing/2014/main" id="{F1522D3D-1331-4325-A772-BD0F3F6CB210}"/>
                                    </a:ext>
                                  </a:extLst>
                                </p:cNvPr>
                                <p:cNvGrpSpPr>
                                  <a:grpSpLocks/>
                                </p:cNvGrpSpPr>
                                <p:nvPr/>
                              </p:nvGrpSpPr>
                              <p:grpSpPr bwMode="auto">
                                <a:xfrm>
                                  <a:off x="2045" y="1723"/>
                                  <a:ext cx="244" cy="215"/>
                                  <a:chOff x="2045" y="1723"/>
                                  <a:chExt cx="244" cy="215"/>
                                </a:xfrm>
                              </p:grpSpPr>
                              <p:sp>
                                <p:nvSpPr>
                                  <p:cNvPr id="66003" name="Freeform 77">
                                    <a:extLst>
                                      <a:ext uri="{FF2B5EF4-FFF2-40B4-BE49-F238E27FC236}">
                                        <a16:creationId xmlns:a16="http://schemas.microsoft.com/office/drawing/2014/main" id="{8948C11B-DC98-4642-BFC5-4A92EE4945AF}"/>
                                      </a:ext>
                                    </a:extLst>
                                  </p:cNvPr>
                                  <p:cNvSpPr>
                                    <a:spLocks/>
                                  </p:cNvSpPr>
                                  <p:nvPr/>
                                </p:nvSpPr>
                                <p:spPr bwMode="auto">
                                  <a:xfrm>
                                    <a:off x="2045" y="1723"/>
                                    <a:ext cx="244" cy="215"/>
                                  </a:xfrm>
                                  <a:custGeom>
                                    <a:avLst/>
                                    <a:gdLst>
                                      <a:gd name="T0" fmla="*/ 5 w 1224"/>
                                      <a:gd name="T1" fmla="*/ 2 h 1076"/>
                                      <a:gd name="T2" fmla="*/ 8 w 1224"/>
                                      <a:gd name="T3" fmla="*/ 1 h 1076"/>
                                      <a:gd name="T4" fmla="*/ 11 w 1224"/>
                                      <a:gd name="T5" fmla="*/ 0 h 1076"/>
                                      <a:gd name="T6" fmla="*/ 15 w 1224"/>
                                      <a:gd name="T7" fmla="*/ 0 h 1076"/>
                                      <a:gd name="T8" fmla="*/ 18 w 1224"/>
                                      <a:gd name="T9" fmla="*/ 2 h 1076"/>
                                      <a:gd name="T10" fmla="*/ 20 w 1224"/>
                                      <a:gd name="T11" fmla="*/ 5 h 1076"/>
                                      <a:gd name="T12" fmla="*/ 23 w 1224"/>
                                      <a:gd name="T13" fmla="*/ 8 h 1076"/>
                                      <a:gd name="T14" fmla="*/ 25 w 1224"/>
                                      <a:gd name="T15" fmla="*/ 10 h 1076"/>
                                      <a:gd name="T16" fmla="*/ 26 w 1224"/>
                                      <a:gd name="T17" fmla="*/ 13 h 1076"/>
                                      <a:gd name="T18" fmla="*/ 25 w 1224"/>
                                      <a:gd name="T19" fmla="*/ 15 h 1076"/>
                                      <a:gd name="T20" fmla="*/ 24 w 1224"/>
                                      <a:gd name="T21" fmla="*/ 17 h 1076"/>
                                      <a:gd name="T22" fmla="*/ 22 w 1224"/>
                                      <a:gd name="T23" fmla="*/ 20 h 1076"/>
                                      <a:gd name="T24" fmla="*/ 21 w 1224"/>
                                      <a:gd name="T25" fmla="*/ 22 h 1076"/>
                                      <a:gd name="T26" fmla="*/ 21 w 1224"/>
                                      <a:gd name="T27" fmla="*/ 22 h 1076"/>
                                      <a:gd name="T28" fmla="*/ 22 w 1224"/>
                                      <a:gd name="T29" fmla="*/ 22 h 1076"/>
                                      <a:gd name="T30" fmla="*/ 23 w 1224"/>
                                      <a:gd name="T31" fmla="*/ 21 h 1076"/>
                                      <a:gd name="T32" fmla="*/ 24 w 1224"/>
                                      <a:gd name="T33" fmla="*/ 19 h 1076"/>
                                      <a:gd name="T34" fmla="*/ 26 w 1224"/>
                                      <a:gd name="T35" fmla="*/ 17 h 1076"/>
                                      <a:gd name="T36" fmla="*/ 27 w 1224"/>
                                      <a:gd name="T37" fmla="*/ 16 h 1076"/>
                                      <a:gd name="T38" fmla="*/ 28 w 1224"/>
                                      <a:gd name="T39" fmla="*/ 16 h 1076"/>
                                      <a:gd name="T40" fmla="*/ 29 w 1224"/>
                                      <a:gd name="T41" fmla="*/ 17 h 1076"/>
                                      <a:gd name="T42" fmla="*/ 31 w 1224"/>
                                      <a:gd name="T43" fmla="*/ 21 h 1076"/>
                                      <a:gd name="T44" fmla="*/ 33 w 1224"/>
                                      <a:gd name="T45" fmla="*/ 25 h 1076"/>
                                      <a:gd name="T46" fmla="*/ 36 w 1224"/>
                                      <a:gd name="T47" fmla="*/ 29 h 1076"/>
                                      <a:gd name="T48" fmla="*/ 39 w 1224"/>
                                      <a:gd name="T49" fmla="*/ 34 h 1076"/>
                                      <a:gd name="T50" fmla="*/ 42 w 1224"/>
                                      <a:gd name="T51" fmla="*/ 36 h 1076"/>
                                      <a:gd name="T52" fmla="*/ 46 w 1224"/>
                                      <a:gd name="T53" fmla="*/ 39 h 1076"/>
                                      <a:gd name="T54" fmla="*/ 48 w 1224"/>
                                      <a:gd name="T55" fmla="*/ 41 h 1076"/>
                                      <a:gd name="T56" fmla="*/ 49 w 1224"/>
                                      <a:gd name="T57" fmla="*/ 42 h 1076"/>
                                      <a:gd name="T58" fmla="*/ 48 w 1224"/>
                                      <a:gd name="T59" fmla="*/ 43 h 1076"/>
                                      <a:gd name="T60" fmla="*/ 46 w 1224"/>
                                      <a:gd name="T61" fmla="*/ 43 h 1076"/>
                                      <a:gd name="T62" fmla="*/ 42 w 1224"/>
                                      <a:gd name="T63" fmla="*/ 43 h 1076"/>
                                      <a:gd name="T64" fmla="*/ 38 w 1224"/>
                                      <a:gd name="T65" fmla="*/ 42 h 1076"/>
                                      <a:gd name="T66" fmla="*/ 33 w 1224"/>
                                      <a:gd name="T67" fmla="*/ 41 h 1076"/>
                                      <a:gd name="T68" fmla="*/ 29 w 1224"/>
                                      <a:gd name="T69" fmla="*/ 39 h 1076"/>
                                      <a:gd name="T70" fmla="*/ 24 w 1224"/>
                                      <a:gd name="T71" fmla="*/ 37 h 1076"/>
                                      <a:gd name="T72" fmla="*/ 20 w 1224"/>
                                      <a:gd name="T73" fmla="*/ 34 h 1076"/>
                                      <a:gd name="T74" fmla="*/ 16 w 1224"/>
                                      <a:gd name="T75" fmla="*/ 32 h 1076"/>
                                      <a:gd name="T76" fmla="*/ 14 w 1224"/>
                                      <a:gd name="T77" fmla="*/ 29 h 1076"/>
                                      <a:gd name="T78" fmla="*/ 12 w 1224"/>
                                      <a:gd name="T79" fmla="*/ 27 h 1076"/>
                                      <a:gd name="T80" fmla="*/ 13 w 1224"/>
                                      <a:gd name="T81" fmla="*/ 26 h 1076"/>
                                      <a:gd name="T82" fmla="*/ 14 w 1224"/>
                                      <a:gd name="T83" fmla="*/ 25 h 1076"/>
                                      <a:gd name="T84" fmla="*/ 17 w 1224"/>
                                      <a:gd name="T85" fmla="*/ 25 h 1076"/>
                                      <a:gd name="T86" fmla="*/ 19 w 1224"/>
                                      <a:gd name="T87" fmla="*/ 25 h 1076"/>
                                      <a:gd name="T88" fmla="*/ 19 w 1224"/>
                                      <a:gd name="T89" fmla="*/ 25 h 1076"/>
                                      <a:gd name="T90" fmla="*/ 19 w 1224"/>
                                      <a:gd name="T91" fmla="*/ 25 h 1076"/>
                                      <a:gd name="T92" fmla="*/ 18 w 1224"/>
                                      <a:gd name="T93" fmla="*/ 24 h 1076"/>
                                      <a:gd name="T94" fmla="*/ 16 w 1224"/>
                                      <a:gd name="T95" fmla="*/ 23 h 1076"/>
                                      <a:gd name="T96" fmla="*/ 13 w 1224"/>
                                      <a:gd name="T97" fmla="*/ 24 h 1076"/>
                                      <a:gd name="T98" fmla="*/ 10 w 1224"/>
                                      <a:gd name="T99" fmla="*/ 25 h 1076"/>
                                      <a:gd name="T100" fmla="*/ 8 w 1224"/>
                                      <a:gd name="T101" fmla="*/ 25 h 1076"/>
                                      <a:gd name="T102" fmla="*/ 6 w 1224"/>
                                      <a:gd name="T103" fmla="*/ 24 h 1076"/>
                                      <a:gd name="T104" fmla="*/ 4 w 1224"/>
                                      <a:gd name="T105" fmla="*/ 22 h 1076"/>
                                      <a:gd name="T106" fmla="*/ 2 w 1224"/>
                                      <a:gd name="T107" fmla="*/ 19 h 1076"/>
                                      <a:gd name="T108" fmla="*/ 0 w 1224"/>
                                      <a:gd name="T109" fmla="*/ 15 h 1076"/>
                                      <a:gd name="T110" fmla="*/ 0 w 1224"/>
                                      <a:gd name="T111" fmla="*/ 13 h 1076"/>
                                      <a:gd name="T112" fmla="*/ 1 w 1224"/>
                                      <a:gd name="T113" fmla="*/ 8 h 1076"/>
                                      <a:gd name="T114" fmla="*/ 3 w 1224"/>
                                      <a:gd name="T115" fmla="*/ 5 h 1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1076"/>
                                      <a:gd name="T176" fmla="*/ 1224 w 1224"/>
                                      <a:gd name="T177" fmla="*/ 1076 h 10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1076">
                                        <a:moveTo>
                                          <a:pt x="95" y="86"/>
                                        </a:moveTo>
                                        <a:lnTo>
                                          <a:pt x="127" y="60"/>
                                        </a:lnTo>
                                        <a:lnTo>
                                          <a:pt x="158" y="37"/>
                                        </a:lnTo>
                                        <a:lnTo>
                                          <a:pt x="193" y="18"/>
                                        </a:lnTo>
                                        <a:lnTo>
                                          <a:pt x="234" y="6"/>
                                        </a:lnTo>
                                        <a:lnTo>
                                          <a:pt x="269" y="2"/>
                                        </a:lnTo>
                                        <a:lnTo>
                                          <a:pt x="309" y="0"/>
                                        </a:lnTo>
                                        <a:lnTo>
                                          <a:pt x="367" y="5"/>
                                        </a:lnTo>
                                        <a:lnTo>
                                          <a:pt x="424" y="17"/>
                                        </a:lnTo>
                                        <a:lnTo>
                                          <a:pt x="460" y="42"/>
                                        </a:lnTo>
                                        <a:lnTo>
                                          <a:pt x="488" y="77"/>
                                        </a:lnTo>
                                        <a:lnTo>
                                          <a:pt x="512" y="119"/>
                                        </a:lnTo>
                                        <a:lnTo>
                                          <a:pt x="537" y="159"/>
                                        </a:lnTo>
                                        <a:lnTo>
                                          <a:pt x="567" y="193"/>
                                        </a:lnTo>
                                        <a:lnTo>
                                          <a:pt x="593" y="220"/>
                                        </a:lnTo>
                                        <a:lnTo>
                                          <a:pt x="628" y="260"/>
                                        </a:lnTo>
                                        <a:lnTo>
                                          <a:pt x="642" y="297"/>
                                        </a:lnTo>
                                        <a:lnTo>
                                          <a:pt x="646" y="326"/>
                                        </a:lnTo>
                                        <a:lnTo>
                                          <a:pt x="642" y="342"/>
                                        </a:lnTo>
                                        <a:lnTo>
                                          <a:pt x="633" y="370"/>
                                        </a:lnTo>
                                        <a:lnTo>
                                          <a:pt x="618" y="396"/>
                                        </a:lnTo>
                                        <a:lnTo>
                                          <a:pt x="596" y="424"/>
                                        </a:lnTo>
                                        <a:lnTo>
                                          <a:pt x="570" y="461"/>
                                        </a:lnTo>
                                        <a:lnTo>
                                          <a:pt x="546" y="489"/>
                                        </a:lnTo>
                                        <a:lnTo>
                                          <a:pt x="527" y="520"/>
                                        </a:lnTo>
                                        <a:lnTo>
                                          <a:pt x="519" y="538"/>
                                        </a:lnTo>
                                        <a:lnTo>
                                          <a:pt x="518" y="550"/>
                                        </a:lnTo>
                                        <a:lnTo>
                                          <a:pt x="523" y="559"/>
                                        </a:lnTo>
                                        <a:lnTo>
                                          <a:pt x="533" y="563"/>
                                        </a:lnTo>
                                        <a:lnTo>
                                          <a:pt x="542" y="561"/>
                                        </a:lnTo>
                                        <a:lnTo>
                                          <a:pt x="552" y="552"/>
                                        </a:lnTo>
                                        <a:lnTo>
                                          <a:pt x="565" y="532"/>
                                        </a:lnTo>
                                        <a:lnTo>
                                          <a:pt x="585" y="502"/>
                                        </a:lnTo>
                                        <a:lnTo>
                                          <a:pt x="609" y="470"/>
                                        </a:lnTo>
                                        <a:lnTo>
                                          <a:pt x="631" y="442"/>
                                        </a:lnTo>
                                        <a:lnTo>
                                          <a:pt x="653" y="417"/>
                                        </a:lnTo>
                                        <a:lnTo>
                                          <a:pt x="676" y="395"/>
                                        </a:lnTo>
                                        <a:lnTo>
                                          <a:pt x="687" y="388"/>
                                        </a:lnTo>
                                        <a:lnTo>
                                          <a:pt x="701" y="386"/>
                                        </a:lnTo>
                                        <a:lnTo>
                                          <a:pt x="714" y="390"/>
                                        </a:lnTo>
                                        <a:lnTo>
                                          <a:pt x="722" y="395"/>
                                        </a:lnTo>
                                        <a:lnTo>
                                          <a:pt x="737" y="421"/>
                                        </a:lnTo>
                                        <a:lnTo>
                                          <a:pt x="758" y="467"/>
                                        </a:lnTo>
                                        <a:lnTo>
                                          <a:pt x="781" y="520"/>
                                        </a:lnTo>
                                        <a:lnTo>
                                          <a:pt x="803" y="571"/>
                                        </a:lnTo>
                                        <a:lnTo>
                                          <a:pt x="825" y="614"/>
                                        </a:lnTo>
                                        <a:lnTo>
                                          <a:pt x="863" y="674"/>
                                        </a:lnTo>
                                        <a:lnTo>
                                          <a:pt x="902" y="734"/>
                                        </a:lnTo>
                                        <a:lnTo>
                                          <a:pt x="944" y="793"/>
                                        </a:lnTo>
                                        <a:lnTo>
                                          <a:pt x="983" y="839"/>
                                        </a:lnTo>
                                        <a:lnTo>
                                          <a:pt x="1027" y="874"/>
                                        </a:lnTo>
                                        <a:lnTo>
                                          <a:pt x="1069" y="910"/>
                                        </a:lnTo>
                                        <a:lnTo>
                                          <a:pt x="1108" y="941"/>
                                        </a:lnTo>
                                        <a:lnTo>
                                          <a:pt x="1150" y="972"/>
                                        </a:lnTo>
                                        <a:lnTo>
                                          <a:pt x="1202" y="1009"/>
                                        </a:lnTo>
                                        <a:lnTo>
                                          <a:pt x="1213" y="1021"/>
                                        </a:lnTo>
                                        <a:lnTo>
                                          <a:pt x="1223" y="1035"/>
                                        </a:lnTo>
                                        <a:lnTo>
                                          <a:pt x="1224" y="1045"/>
                                        </a:lnTo>
                                        <a:lnTo>
                                          <a:pt x="1219" y="1059"/>
                                        </a:lnTo>
                                        <a:lnTo>
                                          <a:pt x="1209" y="1067"/>
                                        </a:lnTo>
                                        <a:lnTo>
                                          <a:pt x="1194" y="1072"/>
                                        </a:lnTo>
                                        <a:lnTo>
                                          <a:pt x="1162" y="1075"/>
                                        </a:lnTo>
                                        <a:lnTo>
                                          <a:pt x="1125" y="1076"/>
                                        </a:lnTo>
                                        <a:lnTo>
                                          <a:pt x="1062" y="1071"/>
                                        </a:lnTo>
                                        <a:lnTo>
                                          <a:pt x="1003" y="1063"/>
                                        </a:lnTo>
                                        <a:lnTo>
                                          <a:pt x="951" y="1056"/>
                                        </a:lnTo>
                                        <a:lnTo>
                                          <a:pt x="888" y="1044"/>
                                        </a:lnTo>
                                        <a:lnTo>
                                          <a:pt x="826" y="1026"/>
                                        </a:lnTo>
                                        <a:lnTo>
                                          <a:pt x="778" y="1006"/>
                                        </a:lnTo>
                                        <a:lnTo>
                                          <a:pt x="735" y="981"/>
                                        </a:lnTo>
                                        <a:lnTo>
                                          <a:pt x="670" y="954"/>
                                        </a:lnTo>
                                        <a:lnTo>
                                          <a:pt x="603" y="921"/>
                                        </a:lnTo>
                                        <a:lnTo>
                                          <a:pt x="542" y="890"/>
                                        </a:lnTo>
                                        <a:lnTo>
                                          <a:pt x="496" y="856"/>
                                        </a:lnTo>
                                        <a:lnTo>
                                          <a:pt x="453" y="826"/>
                                        </a:lnTo>
                                        <a:lnTo>
                                          <a:pt x="413" y="796"/>
                                        </a:lnTo>
                                        <a:lnTo>
                                          <a:pt x="373" y="753"/>
                                        </a:lnTo>
                                        <a:lnTo>
                                          <a:pt x="340" y="720"/>
                                        </a:lnTo>
                                        <a:lnTo>
                                          <a:pt x="311" y="689"/>
                                        </a:lnTo>
                                        <a:lnTo>
                                          <a:pt x="306" y="675"/>
                                        </a:lnTo>
                                        <a:lnTo>
                                          <a:pt x="306" y="658"/>
                                        </a:lnTo>
                                        <a:lnTo>
                                          <a:pt x="317" y="641"/>
                                        </a:lnTo>
                                        <a:lnTo>
                                          <a:pt x="335" y="629"/>
                                        </a:lnTo>
                                        <a:lnTo>
                                          <a:pt x="358" y="620"/>
                                        </a:lnTo>
                                        <a:lnTo>
                                          <a:pt x="387" y="616"/>
                                        </a:lnTo>
                                        <a:lnTo>
                                          <a:pt x="421" y="621"/>
                                        </a:lnTo>
                                        <a:lnTo>
                                          <a:pt x="453" y="631"/>
                                        </a:lnTo>
                                        <a:lnTo>
                                          <a:pt x="467" y="635"/>
                                        </a:lnTo>
                                        <a:lnTo>
                                          <a:pt x="478" y="637"/>
                                        </a:lnTo>
                                        <a:lnTo>
                                          <a:pt x="485" y="634"/>
                                        </a:lnTo>
                                        <a:lnTo>
                                          <a:pt x="490" y="626"/>
                                        </a:lnTo>
                                        <a:lnTo>
                                          <a:pt x="488" y="616"/>
                                        </a:lnTo>
                                        <a:lnTo>
                                          <a:pt x="481" y="606"/>
                                        </a:lnTo>
                                        <a:lnTo>
                                          <a:pt x="454" y="593"/>
                                        </a:lnTo>
                                        <a:lnTo>
                                          <a:pt x="425" y="586"/>
                                        </a:lnTo>
                                        <a:lnTo>
                                          <a:pt x="395" y="583"/>
                                        </a:lnTo>
                                        <a:lnTo>
                                          <a:pt x="365" y="589"/>
                                        </a:lnTo>
                                        <a:lnTo>
                                          <a:pt x="327" y="599"/>
                                        </a:lnTo>
                                        <a:lnTo>
                                          <a:pt x="283" y="613"/>
                                        </a:lnTo>
                                        <a:lnTo>
                                          <a:pt x="249" y="623"/>
                                        </a:lnTo>
                                        <a:lnTo>
                                          <a:pt x="222" y="628"/>
                                        </a:lnTo>
                                        <a:lnTo>
                                          <a:pt x="196" y="624"/>
                                        </a:lnTo>
                                        <a:lnTo>
                                          <a:pt x="170" y="616"/>
                                        </a:lnTo>
                                        <a:lnTo>
                                          <a:pt x="142" y="602"/>
                                        </a:lnTo>
                                        <a:lnTo>
                                          <a:pt x="122" y="584"/>
                                        </a:lnTo>
                                        <a:lnTo>
                                          <a:pt x="100" y="561"/>
                                        </a:lnTo>
                                        <a:lnTo>
                                          <a:pt x="72" y="525"/>
                                        </a:lnTo>
                                        <a:lnTo>
                                          <a:pt x="41" y="477"/>
                                        </a:lnTo>
                                        <a:lnTo>
                                          <a:pt x="18" y="431"/>
                                        </a:lnTo>
                                        <a:lnTo>
                                          <a:pt x="3" y="387"/>
                                        </a:lnTo>
                                        <a:lnTo>
                                          <a:pt x="0" y="356"/>
                                        </a:lnTo>
                                        <a:lnTo>
                                          <a:pt x="4" y="327"/>
                                        </a:lnTo>
                                        <a:lnTo>
                                          <a:pt x="13" y="269"/>
                                        </a:lnTo>
                                        <a:lnTo>
                                          <a:pt x="23" y="205"/>
                                        </a:lnTo>
                                        <a:lnTo>
                                          <a:pt x="44" y="153"/>
                                        </a:lnTo>
                                        <a:lnTo>
                                          <a:pt x="69" y="116"/>
                                        </a:lnTo>
                                        <a:lnTo>
                                          <a:pt x="95" y="86"/>
                                        </a:lnTo>
                                        <a:close/>
                                      </a:path>
                                    </a:pathLst>
                                  </a:custGeom>
                                  <a:solidFill>
                                    <a:srgbClr val="FF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6004" name="Group 78">
                                    <a:extLst>
                                      <a:ext uri="{FF2B5EF4-FFF2-40B4-BE49-F238E27FC236}">
                                        <a16:creationId xmlns:a16="http://schemas.microsoft.com/office/drawing/2014/main" id="{02D590A0-7691-4B17-B15D-0C35AED1CF53}"/>
                                      </a:ext>
                                    </a:extLst>
                                  </p:cNvPr>
                                  <p:cNvGrpSpPr>
                                    <a:grpSpLocks/>
                                  </p:cNvGrpSpPr>
                                  <p:nvPr/>
                                </p:nvGrpSpPr>
                                <p:grpSpPr bwMode="auto">
                                  <a:xfrm>
                                    <a:off x="2045" y="1723"/>
                                    <a:ext cx="244" cy="215"/>
                                    <a:chOff x="2045" y="1723"/>
                                    <a:chExt cx="244" cy="215"/>
                                  </a:xfrm>
                                </p:grpSpPr>
                                <p:sp>
                                  <p:nvSpPr>
                                    <p:cNvPr id="66005" name="Freeform 79">
                                      <a:extLst>
                                        <a:ext uri="{FF2B5EF4-FFF2-40B4-BE49-F238E27FC236}">
                                          <a16:creationId xmlns:a16="http://schemas.microsoft.com/office/drawing/2014/main" id="{1D4B36E3-EE36-42AE-9552-F14215FEACF5}"/>
                                        </a:ext>
                                      </a:extLst>
                                    </p:cNvPr>
                                    <p:cNvSpPr>
                                      <a:spLocks/>
                                    </p:cNvSpPr>
                                    <p:nvPr/>
                                  </p:nvSpPr>
                                  <p:spPr bwMode="auto">
                                    <a:xfrm>
                                      <a:off x="2105" y="1800"/>
                                      <a:ext cx="184" cy="138"/>
                                    </a:xfrm>
                                    <a:custGeom>
                                      <a:avLst/>
                                      <a:gdLst>
                                        <a:gd name="T0" fmla="*/ 13 w 919"/>
                                        <a:gd name="T1" fmla="*/ 2 h 689"/>
                                        <a:gd name="T2" fmla="*/ 15 w 919"/>
                                        <a:gd name="T3" fmla="*/ 0 h 689"/>
                                        <a:gd name="T4" fmla="*/ 16 w 919"/>
                                        <a:gd name="T5" fmla="*/ 0 h 689"/>
                                        <a:gd name="T6" fmla="*/ 17 w 919"/>
                                        <a:gd name="T7" fmla="*/ 0 h 689"/>
                                        <a:gd name="T8" fmla="*/ 18 w 919"/>
                                        <a:gd name="T9" fmla="*/ 3 h 689"/>
                                        <a:gd name="T10" fmla="*/ 20 w 919"/>
                                        <a:gd name="T11" fmla="*/ 7 h 689"/>
                                        <a:gd name="T12" fmla="*/ 22 w 919"/>
                                        <a:gd name="T13" fmla="*/ 11 h 689"/>
                                        <a:gd name="T14" fmla="*/ 26 w 919"/>
                                        <a:gd name="T15" fmla="*/ 16 h 689"/>
                                        <a:gd name="T16" fmla="*/ 29 w 919"/>
                                        <a:gd name="T17" fmla="*/ 20 h 689"/>
                                        <a:gd name="T18" fmla="*/ 32 w 919"/>
                                        <a:gd name="T19" fmla="*/ 22 h 689"/>
                                        <a:gd name="T20" fmla="*/ 36 w 919"/>
                                        <a:gd name="T21" fmla="*/ 25 h 689"/>
                                        <a:gd name="T22" fmla="*/ 37 w 919"/>
                                        <a:gd name="T23" fmla="*/ 26 h 689"/>
                                        <a:gd name="T24" fmla="*/ 37 w 919"/>
                                        <a:gd name="T25" fmla="*/ 27 h 689"/>
                                        <a:gd name="T26" fmla="*/ 36 w 919"/>
                                        <a:gd name="T27" fmla="*/ 27 h 689"/>
                                        <a:gd name="T28" fmla="*/ 33 w 919"/>
                                        <a:gd name="T29" fmla="*/ 28 h 689"/>
                                        <a:gd name="T30" fmla="*/ 28 w 919"/>
                                        <a:gd name="T31" fmla="*/ 27 h 689"/>
                                        <a:gd name="T32" fmla="*/ 23 w 919"/>
                                        <a:gd name="T33" fmla="*/ 26 h 689"/>
                                        <a:gd name="T34" fmla="*/ 19 w 919"/>
                                        <a:gd name="T35" fmla="*/ 25 h 689"/>
                                        <a:gd name="T36" fmla="*/ 15 w 919"/>
                                        <a:gd name="T37" fmla="*/ 23 h 689"/>
                                        <a:gd name="T38" fmla="*/ 9 w 919"/>
                                        <a:gd name="T39" fmla="*/ 20 h 689"/>
                                        <a:gd name="T40" fmla="*/ 6 w 919"/>
                                        <a:gd name="T41" fmla="*/ 18 h 689"/>
                                        <a:gd name="T42" fmla="*/ 3 w 919"/>
                                        <a:gd name="T43" fmla="*/ 15 h 689"/>
                                        <a:gd name="T44" fmla="*/ 0 w 919"/>
                                        <a:gd name="T45" fmla="*/ 12 h 689"/>
                                        <a:gd name="T46" fmla="*/ 0 w 919"/>
                                        <a:gd name="T47" fmla="*/ 11 h 689"/>
                                        <a:gd name="T48" fmla="*/ 1 w 919"/>
                                        <a:gd name="T49" fmla="*/ 10 h 689"/>
                                        <a:gd name="T50" fmla="*/ 3 w 919"/>
                                        <a:gd name="T51" fmla="*/ 9 h 689"/>
                                        <a:gd name="T52" fmla="*/ 5 w 919"/>
                                        <a:gd name="T53" fmla="*/ 9 h 689"/>
                                        <a:gd name="T54" fmla="*/ 7 w 919"/>
                                        <a:gd name="T55" fmla="*/ 10 h 689"/>
                                        <a:gd name="T56" fmla="*/ 5 w 919"/>
                                        <a:gd name="T57" fmla="*/ 10 h 689"/>
                                        <a:gd name="T58" fmla="*/ 4 w 919"/>
                                        <a:gd name="T59" fmla="*/ 10 h 689"/>
                                        <a:gd name="T60" fmla="*/ 2 w 919"/>
                                        <a:gd name="T61" fmla="*/ 11 h 689"/>
                                        <a:gd name="T62" fmla="*/ 2 w 919"/>
                                        <a:gd name="T63" fmla="*/ 12 h 689"/>
                                        <a:gd name="T64" fmla="*/ 2 w 919"/>
                                        <a:gd name="T65" fmla="*/ 12 h 689"/>
                                        <a:gd name="T66" fmla="*/ 3 w 919"/>
                                        <a:gd name="T67" fmla="*/ 14 h 689"/>
                                        <a:gd name="T68" fmla="*/ 5 w 919"/>
                                        <a:gd name="T69" fmla="*/ 16 h 689"/>
                                        <a:gd name="T70" fmla="*/ 8 w 919"/>
                                        <a:gd name="T71" fmla="*/ 18 h 689"/>
                                        <a:gd name="T72" fmla="*/ 10 w 919"/>
                                        <a:gd name="T73" fmla="*/ 19 h 689"/>
                                        <a:gd name="T74" fmla="*/ 12 w 919"/>
                                        <a:gd name="T75" fmla="*/ 20 h 689"/>
                                        <a:gd name="T76" fmla="*/ 13 w 919"/>
                                        <a:gd name="T77" fmla="*/ 21 h 689"/>
                                        <a:gd name="T78" fmla="*/ 15 w 919"/>
                                        <a:gd name="T79" fmla="*/ 22 h 689"/>
                                        <a:gd name="T80" fmla="*/ 18 w 919"/>
                                        <a:gd name="T81" fmla="*/ 23 h 689"/>
                                        <a:gd name="T82" fmla="*/ 21 w 919"/>
                                        <a:gd name="T83" fmla="*/ 24 h 689"/>
                                        <a:gd name="T84" fmla="*/ 23 w 919"/>
                                        <a:gd name="T85" fmla="*/ 25 h 689"/>
                                        <a:gd name="T86" fmla="*/ 25 w 919"/>
                                        <a:gd name="T87" fmla="*/ 26 h 689"/>
                                        <a:gd name="T88" fmla="*/ 28 w 919"/>
                                        <a:gd name="T89" fmla="*/ 26 h 689"/>
                                        <a:gd name="T90" fmla="*/ 31 w 919"/>
                                        <a:gd name="T91" fmla="*/ 26 h 689"/>
                                        <a:gd name="T92" fmla="*/ 32 w 919"/>
                                        <a:gd name="T93" fmla="*/ 26 h 689"/>
                                        <a:gd name="T94" fmla="*/ 32 w 919"/>
                                        <a:gd name="T95" fmla="*/ 25 h 689"/>
                                        <a:gd name="T96" fmla="*/ 32 w 919"/>
                                        <a:gd name="T97" fmla="*/ 24 h 689"/>
                                        <a:gd name="T98" fmla="*/ 30 w 919"/>
                                        <a:gd name="T99" fmla="*/ 22 h 689"/>
                                        <a:gd name="T100" fmla="*/ 28 w 919"/>
                                        <a:gd name="T101" fmla="*/ 20 h 689"/>
                                        <a:gd name="T102" fmla="*/ 25 w 919"/>
                                        <a:gd name="T103" fmla="*/ 18 h 689"/>
                                        <a:gd name="T104" fmla="*/ 24 w 919"/>
                                        <a:gd name="T105" fmla="*/ 17 h 689"/>
                                        <a:gd name="T106" fmla="*/ 22 w 919"/>
                                        <a:gd name="T107" fmla="*/ 14 h 689"/>
                                        <a:gd name="T108" fmla="*/ 21 w 919"/>
                                        <a:gd name="T109" fmla="*/ 12 h 689"/>
                                        <a:gd name="T110" fmla="*/ 20 w 919"/>
                                        <a:gd name="T111" fmla="*/ 10 h 689"/>
                                        <a:gd name="T112" fmla="*/ 19 w 919"/>
                                        <a:gd name="T113" fmla="*/ 7 h 689"/>
                                        <a:gd name="T114" fmla="*/ 17 w 919"/>
                                        <a:gd name="T115" fmla="*/ 5 h 689"/>
                                        <a:gd name="T116" fmla="*/ 17 w 919"/>
                                        <a:gd name="T117" fmla="*/ 3 h 689"/>
                                        <a:gd name="T118" fmla="*/ 16 w 919"/>
                                        <a:gd name="T119" fmla="*/ 2 h 689"/>
                                        <a:gd name="T120" fmla="*/ 15 w 919"/>
                                        <a:gd name="T121" fmla="*/ 2 h 689"/>
                                        <a:gd name="T122" fmla="*/ 14 w 919"/>
                                        <a:gd name="T123" fmla="*/ 3 h 689"/>
                                        <a:gd name="T124" fmla="*/ 12 w 919"/>
                                        <a:gd name="T125" fmla="*/ 3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9"/>
                                        <a:gd name="T190" fmla="*/ 0 h 689"/>
                                        <a:gd name="T191" fmla="*/ 919 w 919"/>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9" h="689">
                                          <a:moveTo>
                                            <a:pt x="304" y="84"/>
                                          </a:moveTo>
                                          <a:lnTo>
                                            <a:pt x="326" y="56"/>
                                          </a:lnTo>
                                          <a:lnTo>
                                            <a:pt x="348" y="31"/>
                                          </a:lnTo>
                                          <a:lnTo>
                                            <a:pt x="371" y="9"/>
                                          </a:lnTo>
                                          <a:lnTo>
                                            <a:pt x="382" y="2"/>
                                          </a:lnTo>
                                          <a:lnTo>
                                            <a:pt x="396" y="0"/>
                                          </a:lnTo>
                                          <a:lnTo>
                                            <a:pt x="409" y="4"/>
                                          </a:lnTo>
                                          <a:lnTo>
                                            <a:pt x="417" y="9"/>
                                          </a:lnTo>
                                          <a:lnTo>
                                            <a:pt x="432" y="35"/>
                                          </a:lnTo>
                                          <a:lnTo>
                                            <a:pt x="453" y="81"/>
                                          </a:lnTo>
                                          <a:lnTo>
                                            <a:pt x="476" y="134"/>
                                          </a:lnTo>
                                          <a:lnTo>
                                            <a:pt x="498" y="184"/>
                                          </a:lnTo>
                                          <a:lnTo>
                                            <a:pt x="519" y="227"/>
                                          </a:lnTo>
                                          <a:lnTo>
                                            <a:pt x="558" y="287"/>
                                          </a:lnTo>
                                          <a:lnTo>
                                            <a:pt x="597" y="347"/>
                                          </a:lnTo>
                                          <a:lnTo>
                                            <a:pt x="640" y="406"/>
                                          </a:lnTo>
                                          <a:lnTo>
                                            <a:pt x="679" y="453"/>
                                          </a:lnTo>
                                          <a:lnTo>
                                            <a:pt x="722" y="488"/>
                                          </a:lnTo>
                                          <a:lnTo>
                                            <a:pt x="764" y="523"/>
                                          </a:lnTo>
                                          <a:lnTo>
                                            <a:pt x="803" y="554"/>
                                          </a:lnTo>
                                          <a:lnTo>
                                            <a:pt x="845" y="585"/>
                                          </a:lnTo>
                                          <a:lnTo>
                                            <a:pt x="897" y="622"/>
                                          </a:lnTo>
                                          <a:lnTo>
                                            <a:pt x="908" y="634"/>
                                          </a:lnTo>
                                          <a:lnTo>
                                            <a:pt x="918" y="648"/>
                                          </a:lnTo>
                                          <a:lnTo>
                                            <a:pt x="919" y="658"/>
                                          </a:lnTo>
                                          <a:lnTo>
                                            <a:pt x="914" y="672"/>
                                          </a:lnTo>
                                          <a:lnTo>
                                            <a:pt x="904" y="680"/>
                                          </a:lnTo>
                                          <a:lnTo>
                                            <a:pt x="889" y="685"/>
                                          </a:lnTo>
                                          <a:lnTo>
                                            <a:pt x="857" y="688"/>
                                          </a:lnTo>
                                          <a:lnTo>
                                            <a:pt x="820" y="689"/>
                                          </a:lnTo>
                                          <a:lnTo>
                                            <a:pt x="757" y="684"/>
                                          </a:lnTo>
                                          <a:lnTo>
                                            <a:pt x="698" y="676"/>
                                          </a:lnTo>
                                          <a:lnTo>
                                            <a:pt x="647" y="669"/>
                                          </a:lnTo>
                                          <a:lnTo>
                                            <a:pt x="583" y="657"/>
                                          </a:lnTo>
                                          <a:lnTo>
                                            <a:pt x="521" y="639"/>
                                          </a:lnTo>
                                          <a:lnTo>
                                            <a:pt x="473" y="619"/>
                                          </a:lnTo>
                                          <a:lnTo>
                                            <a:pt x="429" y="594"/>
                                          </a:lnTo>
                                          <a:lnTo>
                                            <a:pt x="365" y="567"/>
                                          </a:lnTo>
                                          <a:lnTo>
                                            <a:pt x="298" y="534"/>
                                          </a:lnTo>
                                          <a:lnTo>
                                            <a:pt x="237" y="504"/>
                                          </a:lnTo>
                                          <a:lnTo>
                                            <a:pt x="192" y="470"/>
                                          </a:lnTo>
                                          <a:lnTo>
                                            <a:pt x="149" y="440"/>
                                          </a:lnTo>
                                          <a:lnTo>
                                            <a:pt x="109" y="409"/>
                                          </a:lnTo>
                                          <a:lnTo>
                                            <a:pt x="69" y="366"/>
                                          </a:lnTo>
                                          <a:lnTo>
                                            <a:pt x="36" y="333"/>
                                          </a:lnTo>
                                          <a:lnTo>
                                            <a:pt x="7" y="302"/>
                                          </a:lnTo>
                                          <a:lnTo>
                                            <a:pt x="0" y="288"/>
                                          </a:lnTo>
                                          <a:lnTo>
                                            <a:pt x="3" y="271"/>
                                          </a:lnTo>
                                          <a:lnTo>
                                            <a:pt x="13" y="254"/>
                                          </a:lnTo>
                                          <a:lnTo>
                                            <a:pt x="31" y="242"/>
                                          </a:lnTo>
                                          <a:lnTo>
                                            <a:pt x="54" y="233"/>
                                          </a:lnTo>
                                          <a:lnTo>
                                            <a:pt x="83" y="229"/>
                                          </a:lnTo>
                                          <a:lnTo>
                                            <a:pt x="110" y="231"/>
                                          </a:lnTo>
                                          <a:lnTo>
                                            <a:pt x="131" y="236"/>
                                          </a:lnTo>
                                          <a:lnTo>
                                            <a:pt x="156" y="245"/>
                                          </a:lnTo>
                                          <a:lnTo>
                                            <a:pt x="170" y="249"/>
                                          </a:lnTo>
                                          <a:lnTo>
                                            <a:pt x="148" y="249"/>
                                          </a:lnTo>
                                          <a:lnTo>
                                            <a:pt x="126" y="247"/>
                                          </a:lnTo>
                                          <a:lnTo>
                                            <a:pt x="107" y="248"/>
                                          </a:lnTo>
                                          <a:lnTo>
                                            <a:pt x="89" y="251"/>
                                          </a:lnTo>
                                          <a:lnTo>
                                            <a:pt x="73" y="257"/>
                                          </a:lnTo>
                                          <a:lnTo>
                                            <a:pt x="57" y="265"/>
                                          </a:lnTo>
                                          <a:lnTo>
                                            <a:pt x="46" y="277"/>
                                          </a:lnTo>
                                          <a:lnTo>
                                            <a:pt x="40" y="288"/>
                                          </a:lnTo>
                                          <a:lnTo>
                                            <a:pt x="41" y="294"/>
                                          </a:lnTo>
                                          <a:lnTo>
                                            <a:pt x="46" y="302"/>
                                          </a:lnTo>
                                          <a:lnTo>
                                            <a:pt x="56" y="315"/>
                                          </a:lnTo>
                                          <a:lnTo>
                                            <a:pt x="75" y="339"/>
                                          </a:lnTo>
                                          <a:lnTo>
                                            <a:pt x="99" y="368"/>
                                          </a:lnTo>
                                          <a:lnTo>
                                            <a:pt x="128" y="391"/>
                                          </a:lnTo>
                                          <a:lnTo>
                                            <a:pt x="159" y="420"/>
                                          </a:lnTo>
                                          <a:lnTo>
                                            <a:pt x="193" y="445"/>
                                          </a:lnTo>
                                          <a:lnTo>
                                            <a:pt x="219" y="462"/>
                                          </a:lnTo>
                                          <a:lnTo>
                                            <a:pt x="241" y="477"/>
                                          </a:lnTo>
                                          <a:lnTo>
                                            <a:pt x="270" y="493"/>
                                          </a:lnTo>
                                          <a:lnTo>
                                            <a:pt x="292" y="507"/>
                                          </a:lnTo>
                                          <a:lnTo>
                                            <a:pt x="315" y="516"/>
                                          </a:lnTo>
                                          <a:lnTo>
                                            <a:pt x="334" y="520"/>
                                          </a:lnTo>
                                          <a:lnTo>
                                            <a:pt x="355" y="526"/>
                                          </a:lnTo>
                                          <a:lnTo>
                                            <a:pt x="376" y="537"/>
                                          </a:lnTo>
                                          <a:lnTo>
                                            <a:pt x="411" y="554"/>
                                          </a:lnTo>
                                          <a:lnTo>
                                            <a:pt x="448" y="572"/>
                                          </a:lnTo>
                                          <a:lnTo>
                                            <a:pt x="481" y="587"/>
                                          </a:lnTo>
                                          <a:lnTo>
                                            <a:pt x="512" y="604"/>
                                          </a:lnTo>
                                          <a:lnTo>
                                            <a:pt x="543" y="620"/>
                                          </a:lnTo>
                                          <a:lnTo>
                                            <a:pt x="570" y="625"/>
                                          </a:lnTo>
                                          <a:lnTo>
                                            <a:pt x="598" y="633"/>
                                          </a:lnTo>
                                          <a:lnTo>
                                            <a:pt x="628" y="642"/>
                                          </a:lnTo>
                                          <a:lnTo>
                                            <a:pt x="657" y="645"/>
                                          </a:lnTo>
                                          <a:lnTo>
                                            <a:pt x="693" y="649"/>
                                          </a:lnTo>
                                          <a:lnTo>
                                            <a:pt x="730" y="652"/>
                                          </a:lnTo>
                                          <a:lnTo>
                                            <a:pt x="764" y="655"/>
                                          </a:lnTo>
                                          <a:lnTo>
                                            <a:pt x="777" y="653"/>
                                          </a:lnTo>
                                          <a:lnTo>
                                            <a:pt x="791" y="647"/>
                                          </a:lnTo>
                                          <a:lnTo>
                                            <a:pt x="799" y="635"/>
                                          </a:lnTo>
                                          <a:lnTo>
                                            <a:pt x="803" y="621"/>
                                          </a:lnTo>
                                          <a:lnTo>
                                            <a:pt x="801" y="609"/>
                                          </a:lnTo>
                                          <a:lnTo>
                                            <a:pt x="787" y="589"/>
                                          </a:lnTo>
                                          <a:lnTo>
                                            <a:pt x="764" y="562"/>
                                          </a:lnTo>
                                          <a:lnTo>
                                            <a:pt x="739" y="540"/>
                                          </a:lnTo>
                                          <a:lnTo>
                                            <a:pt x="716" y="520"/>
                                          </a:lnTo>
                                          <a:lnTo>
                                            <a:pt x="688" y="502"/>
                                          </a:lnTo>
                                          <a:lnTo>
                                            <a:pt x="661" y="483"/>
                                          </a:lnTo>
                                          <a:lnTo>
                                            <a:pt x="635" y="461"/>
                                          </a:lnTo>
                                          <a:lnTo>
                                            <a:pt x="616" y="437"/>
                                          </a:lnTo>
                                          <a:lnTo>
                                            <a:pt x="597" y="412"/>
                                          </a:lnTo>
                                          <a:lnTo>
                                            <a:pt x="577" y="380"/>
                                          </a:lnTo>
                                          <a:lnTo>
                                            <a:pt x="561" y="355"/>
                                          </a:lnTo>
                                          <a:lnTo>
                                            <a:pt x="545" y="330"/>
                                          </a:lnTo>
                                          <a:lnTo>
                                            <a:pt x="526" y="299"/>
                                          </a:lnTo>
                                          <a:lnTo>
                                            <a:pt x="508" y="268"/>
                                          </a:lnTo>
                                          <a:lnTo>
                                            <a:pt x="493" y="240"/>
                                          </a:lnTo>
                                          <a:lnTo>
                                            <a:pt x="478" y="211"/>
                                          </a:lnTo>
                                          <a:lnTo>
                                            <a:pt x="463" y="181"/>
                                          </a:lnTo>
                                          <a:lnTo>
                                            <a:pt x="449" y="154"/>
                                          </a:lnTo>
                                          <a:lnTo>
                                            <a:pt x="436" y="128"/>
                                          </a:lnTo>
                                          <a:lnTo>
                                            <a:pt x="426" y="99"/>
                                          </a:lnTo>
                                          <a:lnTo>
                                            <a:pt x="419" y="80"/>
                                          </a:lnTo>
                                          <a:lnTo>
                                            <a:pt x="412" y="68"/>
                                          </a:lnTo>
                                          <a:lnTo>
                                            <a:pt x="401" y="59"/>
                                          </a:lnTo>
                                          <a:lnTo>
                                            <a:pt x="389" y="55"/>
                                          </a:lnTo>
                                          <a:lnTo>
                                            <a:pt x="375" y="56"/>
                                          </a:lnTo>
                                          <a:lnTo>
                                            <a:pt x="360" y="61"/>
                                          </a:lnTo>
                                          <a:lnTo>
                                            <a:pt x="344" y="70"/>
                                          </a:lnTo>
                                          <a:lnTo>
                                            <a:pt x="325" y="77"/>
                                          </a:lnTo>
                                          <a:lnTo>
                                            <a:pt x="304" y="84"/>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06" name="Freeform 80">
                                      <a:extLst>
                                        <a:ext uri="{FF2B5EF4-FFF2-40B4-BE49-F238E27FC236}">
                                          <a16:creationId xmlns:a16="http://schemas.microsoft.com/office/drawing/2014/main" id="{68D9BA2F-536C-4CED-ADC6-E527FBCCEB8E}"/>
                                        </a:ext>
                                      </a:extLst>
                                    </p:cNvPr>
                                    <p:cNvSpPr>
                                      <a:spLocks/>
                                    </p:cNvSpPr>
                                    <p:nvPr/>
                                  </p:nvSpPr>
                                  <p:spPr bwMode="auto">
                                    <a:xfrm>
                                      <a:off x="2045" y="1723"/>
                                      <a:ext cx="129" cy="125"/>
                                    </a:xfrm>
                                    <a:custGeom>
                                      <a:avLst/>
                                      <a:gdLst>
                                        <a:gd name="T0" fmla="*/ 5 w 645"/>
                                        <a:gd name="T1" fmla="*/ 2 h 627"/>
                                        <a:gd name="T2" fmla="*/ 8 w 645"/>
                                        <a:gd name="T3" fmla="*/ 1 h 627"/>
                                        <a:gd name="T4" fmla="*/ 11 w 645"/>
                                        <a:gd name="T5" fmla="*/ 0 h 627"/>
                                        <a:gd name="T6" fmla="*/ 15 w 645"/>
                                        <a:gd name="T7" fmla="*/ 0 h 627"/>
                                        <a:gd name="T8" fmla="*/ 18 w 645"/>
                                        <a:gd name="T9" fmla="*/ 2 h 627"/>
                                        <a:gd name="T10" fmla="*/ 20 w 645"/>
                                        <a:gd name="T11" fmla="*/ 5 h 627"/>
                                        <a:gd name="T12" fmla="*/ 23 w 645"/>
                                        <a:gd name="T13" fmla="*/ 8 h 627"/>
                                        <a:gd name="T14" fmla="*/ 25 w 645"/>
                                        <a:gd name="T15" fmla="*/ 10 h 627"/>
                                        <a:gd name="T16" fmla="*/ 26 w 645"/>
                                        <a:gd name="T17" fmla="*/ 13 h 627"/>
                                        <a:gd name="T18" fmla="*/ 25 w 645"/>
                                        <a:gd name="T19" fmla="*/ 15 h 627"/>
                                        <a:gd name="T20" fmla="*/ 24 w 645"/>
                                        <a:gd name="T21" fmla="*/ 17 h 627"/>
                                        <a:gd name="T22" fmla="*/ 22 w 645"/>
                                        <a:gd name="T23" fmla="*/ 19 h 627"/>
                                        <a:gd name="T24" fmla="*/ 23 w 645"/>
                                        <a:gd name="T25" fmla="*/ 18 h 627"/>
                                        <a:gd name="T26" fmla="*/ 24 w 645"/>
                                        <a:gd name="T27" fmla="*/ 16 h 627"/>
                                        <a:gd name="T28" fmla="*/ 24 w 645"/>
                                        <a:gd name="T29" fmla="*/ 14 h 627"/>
                                        <a:gd name="T30" fmla="*/ 25 w 645"/>
                                        <a:gd name="T31" fmla="*/ 12 h 627"/>
                                        <a:gd name="T32" fmla="*/ 24 w 645"/>
                                        <a:gd name="T33" fmla="*/ 11 h 627"/>
                                        <a:gd name="T34" fmla="*/ 24 w 645"/>
                                        <a:gd name="T35" fmla="*/ 10 h 627"/>
                                        <a:gd name="T36" fmla="*/ 22 w 645"/>
                                        <a:gd name="T37" fmla="*/ 9 h 627"/>
                                        <a:gd name="T38" fmla="*/ 21 w 645"/>
                                        <a:gd name="T39" fmla="*/ 7 h 627"/>
                                        <a:gd name="T40" fmla="*/ 20 w 645"/>
                                        <a:gd name="T41" fmla="*/ 6 h 627"/>
                                        <a:gd name="T42" fmla="*/ 19 w 645"/>
                                        <a:gd name="T43" fmla="*/ 4 h 627"/>
                                        <a:gd name="T44" fmla="*/ 18 w 645"/>
                                        <a:gd name="T45" fmla="*/ 3 h 627"/>
                                        <a:gd name="T46" fmla="*/ 17 w 645"/>
                                        <a:gd name="T47" fmla="*/ 2 h 627"/>
                                        <a:gd name="T48" fmla="*/ 15 w 645"/>
                                        <a:gd name="T49" fmla="*/ 1 h 627"/>
                                        <a:gd name="T50" fmla="*/ 13 w 645"/>
                                        <a:gd name="T51" fmla="*/ 1 h 627"/>
                                        <a:gd name="T52" fmla="*/ 11 w 645"/>
                                        <a:gd name="T53" fmla="*/ 1 h 627"/>
                                        <a:gd name="T54" fmla="*/ 9 w 645"/>
                                        <a:gd name="T55" fmla="*/ 1 h 627"/>
                                        <a:gd name="T56" fmla="*/ 8 w 645"/>
                                        <a:gd name="T57" fmla="*/ 2 h 627"/>
                                        <a:gd name="T58" fmla="*/ 6 w 645"/>
                                        <a:gd name="T59" fmla="*/ 3 h 627"/>
                                        <a:gd name="T60" fmla="*/ 5 w 645"/>
                                        <a:gd name="T61" fmla="*/ 4 h 627"/>
                                        <a:gd name="T62" fmla="*/ 3 w 645"/>
                                        <a:gd name="T63" fmla="*/ 6 h 627"/>
                                        <a:gd name="T64" fmla="*/ 3 w 645"/>
                                        <a:gd name="T65" fmla="*/ 7 h 627"/>
                                        <a:gd name="T66" fmla="*/ 2 w 645"/>
                                        <a:gd name="T67" fmla="*/ 9 h 627"/>
                                        <a:gd name="T68" fmla="*/ 1 w 645"/>
                                        <a:gd name="T69" fmla="*/ 11 h 627"/>
                                        <a:gd name="T70" fmla="*/ 1 w 645"/>
                                        <a:gd name="T71" fmla="*/ 13 h 627"/>
                                        <a:gd name="T72" fmla="*/ 1 w 645"/>
                                        <a:gd name="T73" fmla="*/ 14 h 627"/>
                                        <a:gd name="T74" fmla="*/ 2 w 645"/>
                                        <a:gd name="T75" fmla="*/ 16 h 627"/>
                                        <a:gd name="T76" fmla="*/ 2 w 645"/>
                                        <a:gd name="T77" fmla="*/ 18 h 627"/>
                                        <a:gd name="T78" fmla="*/ 3 w 645"/>
                                        <a:gd name="T79" fmla="*/ 20 h 627"/>
                                        <a:gd name="T80" fmla="*/ 4 w 645"/>
                                        <a:gd name="T81" fmla="*/ 21 h 627"/>
                                        <a:gd name="T82" fmla="*/ 5 w 645"/>
                                        <a:gd name="T83" fmla="*/ 23 h 627"/>
                                        <a:gd name="T84" fmla="*/ 7 w 645"/>
                                        <a:gd name="T85" fmla="*/ 24 h 627"/>
                                        <a:gd name="T86" fmla="*/ 8 w 645"/>
                                        <a:gd name="T87" fmla="*/ 24 h 627"/>
                                        <a:gd name="T88" fmla="*/ 9 w 645"/>
                                        <a:gd name="T89" fmla="*/ 24 h 627"/>
                                        <a:gd name="T90" fmla="*/ 11 w 645"/>
                                        <a:gd name="T91" fmla="*/ 24 h 627"/>
                                        <a:gd name="T92" fmla="*/ 9 w 645"/>
                                        <a:gd name="T93" fmla="*/ 25 h 627"/>
                                        <a:gd name="T94" fmla="*/ 7 w 645"/>
                                        <a:gd name="T95" fmla="*/ 25 h 627"/>
                                        <a:gd name="T96" fmla="*/ 5 w 645"/>
                                        <a:gd name="T97" fmla="*/ 23 h 627"/>
                                        <a:gd name="T98" fmla="*/ 3 w 645"/>
                                        <a:gd name="T99" fmla="*/ 21 h 627"/>
                                        <a:gd name="T100" fmla="*/ 1 w 645"/>
                                        <a:gd name="T101" fmla="*/ 17 h 627"/>
                                        <a:gd name="T102" fmla="*/ 0 w 645"/>
                                        <a:gd name="T103" fmla="*/ 14 h 627"/>
                                        <a:gd name="T104" fmla="*/ 1 w 645"/>
                                        <a:gd name="T105" fmla="*/ 11 h 627"/>
                                        <a:gd name="T106" fmla="*/ 2 w 645"/>
                                        <a:gd name="T107" fmla="*/ 6 h 627"/>
                                        <a:gd name="T108" fmla="*/ 4 w 645"/>
                                        <a:gd name="T109" fmla="*/ 3 h 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627"/>
                                        <a:gd name="T167" fmla="*/ 645 w 645"/>
                                        <a:gd name="T168" fmla="*/ 627 h 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627">
                                          <a:moveTo>
                                            <a:pt x="95" y="86"/>
                                          </a:moveTo>
                                          <a:lnTo>
                                            <a:pt x="127" y="60"/>
                                          </a:lnTo>
                                          <a:lnTo>
                                            <a:pt x="158" y="37"/>
                                          </a:lnTo>
                                          <a:lnTo>
                                            <a:pt x="192" y="18"/>
                                          </a:lnTo>
                                          <a:lnTo>
                                            <a:pt x="233" y="6"/>
                                          </a:lnTo>
                                          <a:lnTo>
                                            <a:pt x="268" y="2"/>
                                          </a:lnTo>
                                          <a:lnTo>
                                            <a:pt x="309" y="0"/>
                                          </a:lnTo>
                                          <a:lnTo>
                                            <a:pt x="367" y="5"/>
                                          </a:lnTo>
                                          <a:lnTo>
                                            <a:pt x="424" y="17"/>
                                          </a:lnTo>
                                          <a:lnTo>
                                            <a:pt x="460" y="42"/>
                                          </a:lnTo>
                                          <a:lnTo>
                                            <a:pt x="487" y="77"/>
                                          </a:lnTo>
                                          <a:lnTo>
                                            <a:pt x="511" y="119"/>
                                          </a:lnTo>
                                          <a:lnTo>
                                            <a:pt x="536" y="158"/>
                                          </a:lnTo>
                                          <a:lnTo>
                                            <a:pt x="566" y="192"/>
                                          </a:lnTo>
                                          <a:lnTo>
                                            <a:pt x="592" y="219"/>
                                          </a:lnTo>
                                          <a:lnTo>
                                            <a:pt x="627" y="259"/>
                                          </a:lnTo>
                                          <a:lnTo>
                                            <a:pt x="641" y="297"/>
                                          </a:lnTo>
                                          <a:lnTo>
                                            <a:pt x="645" y="326"/>
                                          </a:lnTo>
                                          <a:lnTo>
                                            <a:pt x="641" y="342"/>
                                          </a:lnTo>
                                          <a:lnTo>
                                            <a:pt x="632" y="370"/>
                                          </a:lnTo>
                                          <a:lnTo>
                                            <a:pt x="617" y="396"/>
                                          </a:lnTo>
                                          <a:lnTo>
                                            <a:pt x="595" y="424"/>
                                          </a:lnTo>
                                          <a:lnTo>
                                            <a:pt x="569" y="461"/>
                                          </a:lnTo>
                                          <a:lnTo>
                                            <a:pt x="545" y="488"/>
                                          </a:lnTo>
                                          <a:lnTo>
                                            <a:pt x="559" y="462"/>
                                          </a:lnTo>
                                          <a:lnTo>
                                            <a:pt x="569" y="445"/>
                                          </a:lnTo>
                                          <a:lnTo>
                                            <a:pt x="582" y="424"/>
                                          </a:lnTo>
                                          <a:lnTo>
                                            <a:pt x="591" y="407"/>
                                          </a:lnTo>
                                          <a:lnTo>
                                            <a:pt x="604" y="381"/>
                                          </a:lnTo>
                                          <a:lnTo>
                                            <a:pt x="611" y="355"/>
                                          </a:lnTo>
                                          <a:lnTo>
                                            <a:pt x="618" y="327"/>
                                          </a:lnTo>
                                          <a:lnTo>
                                            <a:pt x="620" y="312"/>
                                          </a:lnTo>
                                          <a:lnTo>
                                            <a:pt x="616" y="297"/>
                                          </a:lnTo>
                                          <a:lnTo>
                                            <a:pt x="608" y="279"/>
                                          </a:lnTo>
                                          <a:lnTo>
                                            <a:pt x="602" y="263"/>
                                          </a:lnTo>
                                          <a:lnTo>
                                            <a:pt x="589" y="251"/>
                                          </a:lnTo>
                                          <a:lnTo>
                                            <a:pt x="574" y="238"/>
                                          </a:lnTo>
                                          <a:lnTo>
                                            <a:pt x="562" y="221"/>
                                          </a:lnTo>
                                          <a:lnTo>
                                            <a:pt x="546" y="203"/>
                                          </a:lnTo>
                                          <a:lnTo>
                                            <a:pt x="531" y="181"/>
                                          </a:lnTo>
                                          <a:lnTo>
                                            <a:pt x="515" y="159"/>
                                          </a:lnTo>
                                          <a:lnTo>
                                            <a:pt x="500" y="141"/>
                                          </a:lnTo>
                                          <a:lnTo>
                                            <a:pt x="488" y="120"/>
                                          </a:lnTo>
                                          <a:lnTo>
                                            <a:pt x="477" y="97"/>
                                          </a:lnTo>
                                          <a:lnTo>
                                            <a:pt x="468" y="81"/>
                                          </a:lnTo>
                                          <a:lnTo>
                                            <a:pt x="453" y="68"/>
                                          </a:lnTo>
                                          <a:lnTo>
                                            <a:pt x="437" y="55"/>
                                          </a:lnTo>
                                          <a:lnTo>
                                            <a:pt x="421" y="43"/>
                                          </a:lnTo>
                                          <a:lnTo>
                                            <a:pt x="403" y="35"/>
                                          </a:lnTo>
                                          <a:lnTo>
                                            <a:pt x="385" y="31"/>
                                          </a:lnTo>
                                          <a:lnTo>
                                            <a:pt x="355" y="29"/>
                                          </a:lnTo>
                                          <a:lnTo>
                                            <a:pt x="325" y="29"/>
                                          </a:lnTo>
                                          <a:lnTo>
                                            <a:pt x="302" y="30"/>
                                          </a:lnTo>
                                          <a:lnTo>
                                            <a:pt x="280" y="29"/>
                                          </a:lnTo>
                                          <a:lnTo>
                                            <a:pt x="259" y="31"/>
                                          </a:lnTo>
                                          <a:lnTo>
                                            <a:pt x="236" y="36"/>
                                          </a:lnTo>
                                          <a:lnTo>
                                            <a:pt x="215" y="41"/>
                                          </a:lnTo>
                                          <a:lnTo>
                                            <a:pt x="195" y="49"/>
                                          </a:lnTo>
                                          <a:lnTo>
                                            <a:pt x="176" y="60"/>
                                          </a:lnTo>
                                          <a:lnTo>
                                            <a:pt x="158" y="74"/>
                                          </a:lnTo>
                                          <a:lnTo>
                                            <a:pt x="138" y="87"/>
                                          </a:lnTo>
                                          <a:lnTo>
                                            <a:pt x="119" y="103"/>
                                          </a:lnTo>
                                          <a:lnTo>
                                            <a:pt x="99" y="124"/>
                                          </a:lnTo>
                                          <a:lnTo>
                                            <a:pt x="83" y="143"/>
                                          </a:lnTo>
                                          <a:lnTo>
                                            <a:pt x="72" y="160"/>
                                          </a:lnTo>
                                          <a:lnTo>
                                            <a:pt x="65" y="181"/>
                                          </a:lnTo>
                                          <a:lnTo>
                                            <a:pt x="56" y="202"/>
                                          </a:lnTo>
                                          <a:lnTo>
                                            <a:pt x="47" y="223"/>
                                          </a:lnTo>
                                          <a:lnTo>
                                            <a:pt x="37" y="247"/>
                                          </a:lnTo>
                                          <a:lnTo>
                                            <a:pt x="35" y="275"/>
                                          </a:lnTo>
                                          <a:lnTo>
                                            <a:pt x="32" y="300"/>
                                          </a:lnTo>
                                          <a:lnTo>
                                            <a:pt x="29" y="324"/>
                                          </a:lnTo>
                                          <a:lnTo>
                                            <a:pt x="29" y="340"/>
                                          </a:lnTo>
                                          <a:lnTo>
                                            <a:pt x="31" y="361"/>
                                          </a:lnTo>
                                          <a:lnTo>
                                            <a:pt x="36" y="384"/>
                                          </a:lnTo>
                                          <a:lnTo>
                                            <a:pt x="40" y="408"/>
                                          </a:lnTo>
                                          <a:lnTo>
                                            <a:pt x="51" y="436"/>
                                          </a:lnTo>
                                          <a:lnTo>
                                            <a:pt x="61" y="462"/>
                                          </a:lnTo>
                                          <a:lnTo>
                                            <a:pt x="68" y="477"/>
                                          </a:lnTo>
                                          <a:lnTo>
                                            <a:pt x="80" y="496"/>
                                          </a:lnTo>
                                          <a:lnTo>
                                            <a:pt x="95" y="519"/>
                                          </a:lnTo>
                                          <a:lnTo>
                                            <a:pt x="108" y="535"/>
                                          </a:lnTo>
                                          <a:lnTo>
                                            <a:pt x="120" y="551"/>
                                          </a:lnTo>
                                          <a:lnTo>
                                            <a:pt x="136" y="566"/>
                                          </a:lnTo>
                                          <a:lnTo>
                                            <a:pt x="155" y="581"/>
                                          </a:lnTo>
                                          <a:lnTo>
                                            <a:pt x="170" y="593"/>
                                          </a:lnTo>
                                          <a:lnTo>
                                            <a:pt x="183" y="600"/>
                                          </a:lnTo>
                                          <a:lnTo>
                                            <a:pt x="202" y="607"/>
                                          </a:lnTo>
                                          <a:lnTo>
                                            <a:pt x="218" y="611"/>
                                          </a:lnTo>
                                          <a:lnTo>
                                            <a:pt x="235" y="614"/>
                                          </a:lnTo>
                                          <a:lnTo>
                                            <a:pt x="253" y="615"/>
                                          </a:lnTo>
                                          <a:lnTo>
                                            <a:pt x="282" y="612"/>
                                          </a:lnTo>
                                          <a:lnTo>
                                            <a:pt x="248" y="622"/>
                                          </a:lnTo>
                                          <a:lnTo>
                                            <a:pt x="221" y="627"/>
                                          </a:lnTo>
                                          <a:lnTo>
                                            <a:pt x="195" y="623"/>
                                          </a:lnTo>
                                          <a:lnTo>
                                            <a:pt x="169" y="615"/>
                                          </a:lnTo>
                                          <a:lnTo>
                                            <a:pt x="142" y="601"/>
                                          </a:lnTo>
                                          <a:lnTo>
                                            <a:pt x="122" y="583"/>
                                          </a:lnTo>
                                          <a:lnTo>
                                            <a:pt x="100" y="560"/>
                                          </a:lnTo>
                                          <a:lnTo>
                                            <a:pt x="72" y="524"/>
                                          </a:lnTo>
                                          <a:lnTo>
                                            <a:pt x="41" y="476"/>
                                          </a:lnTo>
                                          <a:lnTo>
                                            <a:pt x="18" y="431"/>
                                          </a:lnTo>
                                          <a:lnTo>
                                            <a:pt x="3" y="387"/>
                                          </a:lnTo>
                                          <a:lnTo>
                                            <a:pt x="0" y="356"/>
                                          </a:lnTo>
                                          <a:lnTo>
                                            <a:pt x="4" y="327"/>
                                          </a:lnTo>
                                          <a:lnTo>
                                            <a:pt x="13" y="269"/>
                                          </a:lnTo>
                                          <a:lnTo>
                                            <a:pt x="23" y="204"/>
                                          </a:lnTo>
                                          <a:lnTo>
                                            <a:pt x="44" y="153"/>
                                          </a:lnTo>
                                          <a:lnTo>
                                            <a:pt x="69" y="116"/>
                                          </a:lnTo>
                                          <a:lnTo>
                                            <a:pt x="95" y="86"/>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6002" name="Freeform 81">
                                  <a:extLst>
                                    <a:ext uri="{FF2B5EF4-FFF2-40B4-BE49-F238E27FC236}">
                                      <a16:creationId xmlns:a16="http://schemas.microsoft.com/office/drawing/2014/main" id="{F586F045-C5CC-43DD-878A-8E3998BE19DF}"/>
                                    </a:ext>
                                  </a:extLst>
                                </p:cNvPr>
                                <p:cNvSpPr>
                                  <a:spLocks/>
                                </p:cNvSpPr>
                                <p:nvPr/>
                              </p:nvSpPr>
                              <p:spPr bwMode="auto">
                                <a:xfrm>
                                  <a:off x="2147" y="1838"/>
                                  <a:ext cx="90" cy="81"/>
                                </a:xfrm>
                                <a:custGeom>
                                  <a:avLst/>
                                  <a:gdLst>
                                    <a:gd name="T0" fmla="*/ 2 w 447"/>
                                    <a:gd name="T1" fmla="*/ 2 h 407"/>
                                    <a:gd name="T2" fmla="*/ 3 w 447"/>
                                    <a:gd name="T3" fmla="*/ 1 h 407"/>
                                    <a:gd name="T4" fmla="*/ 4 w 447"/>
                                    <a:gd name="T5" fmla="*/ 1 h 407"/>
                                    <a:gd name="T6" fmla="*/ 4 w 447"/>
                                    <a:gd name="T7" fmla="*/ 0 h 407"/>
                                    <a:gd name="T8" fmla="*/ 5 w 447"/>
                                    <a:gd name="T9" fmla="*/ 0 h 407"/>
                                    <a:gd name="T10" fmla="*/ 6 w 447"/>
                                    <a:gd name="T11" fmla="*/ 0 h 407"/>
                                    <a:gd name="T12" fmla="*/ 6 w 447"/>
                                    <a:gd name="T13" fmla="*/ 0 h 407"/>
                                    <a:gd name="T14" fmla="*/ 7 w 447"/>
                                    <a:gd name="T15" fmla="*/ 0 h 407"/>
                                    <a:gd name="T16" fmla="*/ 8 w 447"/>
                                    <a:gd name="T17" fmla="*/ 1 h 407"/>
                                    <a:gd name="T18" fmla="*/ 9 w 447"/>
                                    <a:gd name="T19" fmla="*/ 2 h 407"/>
                                    <a:gd name="T20" fmla="*/ 10 w 447"/>
                                    <a:gd name="T21" fmla="*/ 3 h 407"/>
                                    <a:gd name="T22" fmla="*/ 10 w 447"/>
                                    <a:gd name="T23" fmla="*/ 4 h 407"/>
                                    <a:gd name="T24" fmla="*/ 11 w 447"/>
                                    <a:gd name="T25" fmla="*/ 5 h 407"/>
                                    <a:gd name="T26" fmla="*/ 12 w 447"/>
                                    <a:gd name="T27" fmla="*/ 7 h 407"/>
                                    <a:gd name="T28" fmla="*/ 13 w 447"/>
                                    <a:gd name="T29" fmla="*/ 8 h 407"/>
                                    <a:gd name="T30" fmla="*/ 14 w 447"/>
                                    <a:gd name="T31" fmla="*/ 10 h 407"/>
                                    <a:gd name="T32" fmla="*/ 15 w 447"/>
                                    <a:gd name="T33" fmla="*/ 11 h 407"/>
                                    <a:gd name="T34" fmla="*/ 16 w 447"/>
                                    <a:gd name="T35" fmla="*/ 12 h 407"/>
                                    <a:gd name="T36" fmla="*/ 17 w 447"/>
                                    <a:gd name="T37" fmla="*/ 12 h 407"/>
                                    <a:gd name="T38" fmla="*/ 18 w 447"/>
                                    <a:gd name="T39" fmla="*/ 13 h 407"/>
                                    <a:gd name="T40" fmla="*/ 18 w 447"/>
                                    <a:gd name="T41" fmla="*/ 14 h 407"/>
                                    <a:gd name="T42" fmla="*/ 18 w 447"/>
                                    <a:gd name="T43" fmla="*/ 15 h 407"/>
                                    <a:gd name="T44" fmla="*/ 18 w 447"/>
                                    <a:gd name="T45" fmla="*/ 15 h 407"/>
                                    <a:gd name="T46" fmla="*/ 18 w 447"/>
                                    <a:gd name="T47" fmla="*/ 16 h 407"/>
                                    <a:gd name="T48" fmla="*/ 17 w 447"/>
                                    <a:gd name="T49" fmla="*/ 16 h 407"/>
                                    <a:gd name="T50" fmla="*/ 16 w 447"/>
                                    <a:gd name="T51" fmla="*/ 16 h 407"/>
                                    <a:gd name="T52" fmla="*/ 15 w 447"/>
                                    <a:gd name="T53" fmla="*/ 16 h 407"/>
                                    <a:gd name="T54" fmla="*/ 14 w 447"/>
                                    <a:gd name="T55" fmla="*/ 16 h 407"/>
                                    <a:gd name="T56" fmla="*/ 13 w 447"/>
                                    <a:gd name="T57" fmla="*/ 16 h 407"/>
                                    <a:gd name="T58" fmla="*/ 12 w 447"/>
                                    <a:gd name="T59" fmla="*/ 15 h 407"/>
                                    <a:gd name="T60" fmla="*/ 11 w 447"/>
                                    <a:gd name="T61" fmla="*/ 15 h 407"/>
                                    <a:gd name="T62" fmla="*/ 9 w 447"/>
                                    <a:gd name="T63" fmla="*/ 14 h 407"/>
                                    <a:gd name="T64" fmla="*/ 8 w 447"/>
                                    <a:gd name="T65" fmla="*/ 13 h 407"/>
                                    <a:gd name="T66" fmla="*/ 7 w 447"/>
                                    <a:gd name="T67" fmla="*/ 12 h 407"/>
                                    <a:gd name="T68" fmla="*/ 5 w 447"/>
                                    <a:gd name="T69" fmla="*/ 11 h 407"/>
                                    <a:gd name="T70" fmla="*/ 4 w 447"/>
                                    <a:gd name="T71" fmla="*/ 11 h 407"/>
                                    <a:gd name="T72" fmla="*/ 3 w 447"/>
                                    <a:gd name="T73" fmla="*/ 10 h 407"/>
                                    <a:gd name="T74" fmla="*/ 2 w 447"/>
                                    <a:gd name="T75" fmla="*/ 9 h 407"/>
                                    <a:gd name="T76" fmla="*/ 1 w 447"/>
                                    <a:gd name="T77" fmla="*/ 8 h 407"/>
                                    <a:gd name="T78" fmla="*/ 0 w 447"/>
                                    <a:gd name="T79" fmla="*/ 7 h 407"/>
                                    <a:gd name="T80" fmla="*/ 0 w 447"/>
                                    <a:gd name="T81" fmla="*/ 6 h 407"/>
                                    <a:gd name="T82" fmla="*/ 0 w 447"/>
                                    <a:gd name="T83" fmla="*/ 6 h 407"/>
                                    <a:gd name="T84" fmla="*/ 0 w 447"/>
                                    <a:gd name="T85" fmla="*/ 5 h 407"/>
                                    <a:gd name="T86" fmla="*/ 0 w 447"/>
                                    <a:gd name="T87" fmla="*/ 4 h 407"/>
                                    <a:gd name="T88" fmla="*/ 1 w 447"/>
                                    <a:gd name="T89" fmla="*/ 4 h 407"/>
                                    <a:gd name="T90" fmla="*/ 1 w 447"/>
                                    <a:gd name="T91" fmla="*/ 3 h 407"/>
                                    <a:gd name="T92" fmla="*/ 2 w 447"/>
                                    <a:gd name="T93" fmla="*/ 2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7"/>
                                    <a:gd name="T142" fmla="*/ 0 h 407"/>
                                    <a:gd name="T143" fmla="*/ 447 w 447"/>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7" h="407">
                                      <a:moveTo>
                                        <a:pt x="48" y="55"/>
                                      </a:moveTo>
                                      <a:lnTo>
                                        <a:pt x="71" y="35"/>
                                      </a:lnTo>
                                      <a:lnTo>
                                        <a:pt x="95" y="18"/>
                                      </a:lnTo>
                                      <a:lnTo>
                                        <a:pt x="111" y="7"/>
                                      </a:lnTo>
                                      <a:lnTo>
                                        <a:pt x="124" y="2"/>
                                      </a:lnTo>
                                      <a:lnTo>
                                        <a:pt x="139" y="0"/>
                                      </a:lnTo>
                                      <a:lnTo>
                                        <a:pt x="154" y="1"/>
                                      </a:lnTo>
                                      <a:lnTo>
                                        <a:pt x="171" y="8"/>
                                      </a:lnTo>
                                      <a:lnTo>
                                        <a:pt x="195" y="24"/>
                                      </a:lnTo>
                                      <a:lnTo>
                                        <a:pt x="218" y="43"/>
                                      </a:lnTo>
                                      <a:lnTo>
                                        <a:pt x="239" y="69"/>
                                      </a:lnTo>
                                      <a:lnTo>
                                        <a:pt x="256" y="96"/>
                                      </a:lnTo>
                                      <a:lnTo>
                                        <a:pt x="278" y="134"/>
                                      </a:lnTo>
                                      <a:lnTo>
                                        <a:pt x="301" y="174"/>
                                      </a:lnTo>
                                      <a:lnTo>
                                        <a:pt x="321" y="207"/>
                                      </a:lnTo>
                                      <a:lnTo>
                                        <a:pt x="341" y="240"/>
                                      </a:lnTo>
                                      <a:lnTo>
                                        <a:pt x="361" y="265"/>
                                      </a:lnTo>
                                      <a:lnTo>
                                        <a:pt x="381" y="290"/>
                                      </a:lnTo>
                                      <a:lnTo>
                                        <a:pt x="410" y="313"/>
                                      </a:lnTo>
                                      <a:lnTo>
                                        <a:pt x="432" y="338"/>
                                      </a:lnTo>
                                      <a:lnTo>
                                        <a:pt x="444" y="357"/>
                                      </a:lnTo>
                                      <a:lnTo>
                                        <a:pt x="447" y="375"/>
                                      </a:lnTo>
                                      <a:lnTo>
                                        <a:pt x="442" y="389"/>
                                      </a:lnTo>
                                      <a:lnTo>
                                        <a:pt x="433" y="399"/>
                                      </a:lnTo>
                                      <a:lnTo>
                                        <a:pt x="416" y="405"/>
                                      </a:lnTo>
                                      <a:lnTo>
                                        <a:pt x="394" y="407"/>
                                      </a:lnTo>
                                      <a:lnTo>
                                        <a:pt x="374" y="405"/>
                                      </a:lnTo>
                                      <a:lnTo>
                                        <a:pt x="338" y="397"/>
                                      </a:lnTo>
                                      <a:lnTo>
                                        <a:pt x="315" y="390"/>
                                      </a:lnTo>
                                      <a:lnTo>
                                        <a:pt x="287" y="379"/>
                                      </a:lnTo>
                                      <a:lnTo>
                                        <a:pt x="261" y="365"/>
                                      </a:lnTo>
                                      <a:lnTo>
                                        <a:pt x="235" y="350"/>
                                      </a:lnTo>
                                      <a:lnTo>
                                        <a:pt x="203" y="332"/>
                                      </a:lnTo>
                                      <a:lnTo>
                                        <a:pt x="162" y="309"/>
                                      </a:lnTo>
                                      <a:lnTo>
                                        <a:pt x="124" y="288"/>
                                      </a:lnTo>
                                      <a:lnTo>
                                        <a:pt x="94" y="269"/>
                                      </a:lnTo>
                                      <a:lnTo>
                                        <a:pt x="64" y="248"/>
                                      </a:lnTo>
                                      <a:lnTo>
                                        <a:pt x="38" y="227"/>
                                      </a:lnTo>
                                      <a:lnTo>
                                        <a:pt x="21" y="204"/>
                                      </a:lnTo>
                                      <a:lnTo>
                                        <a:pt x="9" y="183"/>
                                      </a:lnTo>
                                      <a:lnTo>
                                        <a:pt x="3" y="161"/>
                                      </a:lnTo>
                                      <a:lnTo>
                                        <a:pt x="0" y="141"/>
                                      </a:lnTo>
                                      <a:lnTo>
                                        <a:pt x="3" y="125"/>
                                      </a:lnTo>
                                      <a:lnTo>
                                        <a:pt x="8" y="108"/>
                                      </a:lnTo>
                                      <a:lnTo>
                                        <a:pt x="18" y="90"/>
                                      </a:lnTo>
                                      <a:lnTo>
                                        <a:pt x="31" y="73"/>
                                      </a:lnTo>
                                      <a:lnTo>
                                        <a:pt x="48"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996" name="Group 82">
                                <a:extLst>
                                  <a:ext uri="{FF2B5EF4-FFF2-40B4-BE49-F238E27FC236}">
                                    <a16:creationId xmlns:a16="http://schemas.microsoft.com/office/drawing/2014/main" id="{213825EE-FC36-4DB8-A9D6-F5ABED549FCC}"/>
                                  </a:ext>
                                </a:extLst>
                              </p:cNvPr>
                              <p:cNvGrpSpPr>
                                <a:grpSpLocks/>
                              </p:cNvGrpSpPr>
                              <p:nvPr/>
                            </p:nvGrpSpPr>
                            <p:grpSpPr bwMode="auto">
                              <a:xfrm>
                                <a:off x="2056" y="1735"/>
                                <a:ext cx="107" cy="105"/>
                                <a:chOff x="2056" y="1735"/>
                                <a:chExt cx="107" cy="105"/>
                              </a:xfrm>
                            </p:grpSpPr>
                            <p:sp>
                              <p:nvSpPr>
                                <p:cNvPr id="65997" name="Freeform 83">
                                  <a:extLst>
                                    <a:ext uri="{FF2B5EF4-FFF2-40B4-BE49-F238E27FC236}">
                                      <a16:creationId xmlns:a16="http://schemas.microsoft.com/office/drawing/2014/main" id="{4A4E3272-B047-4399-8B1D-446CCE5E0B91}"/>
                                    </a:ext>
                                  </a:extLst>
                                </p:cNvPr>
                                <p:cNvSpPr>
                                  <a:spLocks/>
                                </p:cNvSpPr>
                                <p:nvPr/>
                              </p:nvSpPr>
                              <p:spPr bwMode="auto">
                                <a:xfrm>
                                  <a:off x="2056" y="1735"/>
                                  <a:ext cx="107" cy="105"/>
                                </a:xfrm>
                                <a:custGeom>
                                  <a:avLst/>
                                  <a:gdLst>
                                    <a:gd name="T0" fmla="*/ 3 w 535"/>
                                    <a:gd name="T1" fmla="*/ 3 h 522"/>
                                    <a:gd name="T2" fmla="*/ 4 w 535"/>
                                    <a:gd name="T3" fmla="*/ 2 h 522"/>
                                    <a:gd name="T4" fmla="*/ 5 w 535"/>
                                    <a:gd name="T5" fmla="*/ 1 h 522"/>
                                    <a:gd name="T6" fmla="*/ 6 w 535"/>
                                    <a:gd name="T7" fmla="*/ 1 h 522"/>
                                    <a:gd name="T8" fmla="*/ 8 w 535"/>
                                    <a:gd name="T9" fmla="*/ 0 h 522"/>
                                    <a:gd name="T10" fmla="*/ 9 w 535"/>
                                    <a:gd name="T11" fmla="*/ 0 h 522"/>
                                    <a:gd name="T12" fmla="*/ 10 w 535"/>
                                    <a:gd name="T13" fmla="*/ 0 h 522"/>
                                    <a:gd name="T14" fmla="*/ 12 w 535"/>
                                    <a:gd name="T15" fmla="*/ 0 h 522"/>
                                    <a:gd name="T16" fmla="*/ 14 w 535"/>
                                    <a:gd name="T17" fmla="*/ 1 h 522"/>
                                    <a:gd name="T18" fmla="*/ 15 w 535"/>
                                    <a:gd name="T19" fmla="*/ 1 h 522"/>
                                    <a:gd name="T20" fmla="*/ 16 w 535"/>
                                    <a:gd name="T21" fmla="*/ 3 h 522"/>
                                    <a:gd name="T22" fmla="*/ 17 w 535"/>
                                    <a:gd name="T23" fmla="*/ 4 h 522"/>
                                    <a:gd name="T24" fmla="*/ 18 w 535"/>
                                    <a:gd name="T25" fmla="*/ 5 h 522"/>
                                    <a:gd name="T26" fmla="*/ 19 w 535"/>
                                    <a:gd name="T27" fmla="*/ 6 h 522"/>
                                    <a:gd name="T28" fmla="*/ 20 w 535"/>
                                    <a:gd name="T29" fmla="*/ 7 h 522"/>
                                    <a:gd name="T30" fmla="*/ 21 w 535"/>
                                    <a:gd name="T31" fmla="*/ 9 h 522"/>
                                    <a:gd name="T32" fmla="*/ 21 w 535"/>
                                    <a:gd name="T33" fmla="*/ 10 h 522"/>
                                    <a:gd name="T34" fmla="*/ 21 w 535"/>
                                    <a:gd name="T35" fmla="*/ 11 h 522"/>
                                    <a:gd name="T36" fmla="*/ 21 w 535"/>
                                    <a:gd name="T37" fmla="*/ 12 h 522"/>
                                    <a:gd name="T38" fmla="*/ 21 w 535"/>
                                    <a:gd name="T39" fmla="*/ 12 h 522"/>
                                    <a:gd name="T40" fmla="*/ 21 w 535"/>
                                    <a:gd name="T41" fmla="*/ 13 h 522"/>
                                    <a:gd name="T42" fmla="*/ 20 w 535"/>
                                    <a:gd name="T43" fmla="*/ 14 h 522"/>
                                    <a:gd name="T44" fmla="*/ 19 w 535"/>
                                    <a:gd name="T45" fmla="*/ 15 h 522"/>
                                    <a:gd name="T46" fmla="*/ 18 w 535"/>
                                    <a:gd name="T47" fmla="*/ 16 h 522"/>
                                    <a:gd name="T48" fmla="*/ 17 w 535"/>
                                    <a:gd name="T49" fmla="*/ 17 h 522"/>
                                    <a:gd name="T50" fmla="*/ 17 w 535"/>
                                    <a:gd name="T51" fmla="*/ 18 h 522"/>
                                    <a:gd name="T52" fmla="*/ 17 w 535"/>
                                    <a:gd name="T53" fmla="*/ 19 h 522"/>
                                    <a:gd name="T54" fmla="*/ 17 w 535"/>
                                    <a:gd name="T55" fmla="*/ 19 h 522"/>
                                    <a:gd name="T56" fmla="*/ 18 w 535"/>
                                    <a:gd name="T57" fmla="*/ 19 h 522"/>
                                    <a:gd name="T58" fmla="*/ 16 w 535"/>
                                    <a:gd name="T59" fmla="*/ 21 h 522"/>
                                    <a:gd name="T60" fmla="*/ 16 w 535"/>
                                    <a:gd name="T61" fmla="*/ 21 h 522"/>
                                    <a:gd name="T62" fmla="*/ 15 w 535"/>
                                    <a:gd name="T63" fmla="*/ 20 h 522"/>
                                    <a:gd name="T64" fmla="*/ 14 w 535"/>
                                    <a:gd name="T65" fmla="*/ 20 h 522"/>
                                    <a:gd name="T66" fmla="*/ 13 w 535"/>
                                    <a:gd name="T67" fmla="*/ 20 h 522"/>
                                    <a:gd name="T68" fmla="*/ 12 w 535"/>
                                    <a:gd name="T69" fmla="*/ 20 h 522"/>
                                    <a:gd name="T70" fmla="*/ 11 w 535"/>
                                    <a:gd name="T71" fmla="*/ 20 h 522"/>
                                    <a:gd name="T72" fmla="*/ 9 w 535"/>
                                    <a:gd name="T73" fmla="*/ 21 h 522"/>
                                    <a:gd name="T74" fmla="*/ 8 w 535"/>
                                    <a:gd name="T75" fmla="*/ 21 h 522"/>
                                    <a:gd name="T76" fmla="*/ 7 w 535"/>
                                    <a:gd name="T77" fmla="*/ 21 h 522"/>
                                    <a:gd name="T78" fmla="*/ 6 w 535"/>
                                    <a:gd name="T79" fmla="*/ 21 h 522"/>
                                    <a:gd name="T80" fmla="*/ 6 w 535"/>
                                    <a:gd name="T81" fmla="*/ 21 h 522"/>
                                    <a:gd name="T82" fmla="*/ 5 w 535"/>
                                    <a:gd name="T83" fmla="*/ 20 h 522"/>
                                    <a:gd name="T84" fmla="*/ 4 w 535"/>
                                    <a:gd name="T85" fmla="*/ 20 h 522"/>
                                    <a:gd name="T86" fmla="*/ 3 w 535"/>
                                    <a:gd name="T87" fmla="*/ 19 h 522"/>
                                    <a:gd name="T88" fmla="*/ 2 w 535"/>
                                    <a:gd name="T89" fmla="*/ 18 h 522"/>
                                    <a:gd name="T90" fmla="*/ 1 w 535"/>
                                    <a:gd name="T91" fmla="*/ 16 h 522"/>
                                    <a:gd name="T92" fmla="*/ 1 w 535"/>
                                    <a:gd name="T93" fmla="*/ 14 h 522"/>
                                    <a:gd name="T94" fmla="*/ 0 w 535"/>
                                    <a:gd name="T95" fmla="*/ 13 h 522"/>
                                    <a:gd name="T96" fmla="*/ 0 w 535"/>
                                    <a:gd name="T97" fmla="*/ 12 h 522"/>
                                    <a:gd name="T98" fmla="*/ 0 w 535"/>
                                    <a:gd name="T99" fmla="*/ 11 h 522"/>
                                    <a:gd name="T100" fmla="*/ 0 w 535"/>
                                    <a:gd name="T101" fmla="*/ 9 h 522"/>
                                    <a:gd name="T102" fmla="*/ 1 w 535"/>
                                    <a:gd name="T103" fmla="*/ 7 h 522"/>
                                    <a:gd name="T104" fmla="*/ 1 w 535"/>
                                    <a:gd name="T105" fmla="*/ 5 h 522"/>
                                    <a:gd name="T106" fmla="*/ 2 w 535"/>
                                    <a:gd name="T107" fmla="*/ 4 h 522"/>
                                    <a:gd name="T108" fmla="*/ 3 w 535"/>
                                    <a:gd name="T109" fmla="*/ 3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22"/>
                                    <a:gd name="T167" fmla="*/ 535 w 535"/>
                                    <a:gd name="T168" fmla="*/ 522 h 5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22">
                                      <a:moveTo>
                                        <a:pt x="79" y="71"/>
                                      </a:moveTo>
                                      <a:lnTo>
                                        <a:pt x="106" y="50"/>
                                      </a:lnTo>
                                      <a:lnTo>
                                        <a:pt x="131" y="31"/>
                                      </a:lnTo>
                                      <a:lnTo>
                                        <a:pt x="160" y="16"/>
                                      </a:lnTo>
                                      <a:lnTo>
                                        <a:pt x="194" y="6"/>
                                      </a:lnTo>
                                      <a:lnTo>
                                        <a:pt x="222" y="1"/>
                                      </a:lnTo>
                                      <a:lnTo>
                                        <a:pt x="257" y="0"/>
                                      </a:lnTo>
                                      <a:lnTo>
                                        <a:pt x="305" y="5"/>
                                      </a:lnTo>
                                      <a:lnTo>
                                        <a:pt x="352" y="15"/>
                                      </a:lnTo>
                                      <a:lnTo>
                                        <a:pt x="383" y="34"/>
                                      </a:lnTo>
                                      <a:lnTo>
                                        <a:pt x="404" y="63"/>
                                      </a:lnTo>
                                      <a:lnTo>
                                        <a:pt x="424" y="99"/>
                                      </a:lnTo>
                                      <a:lnTo>
                                        <a:pt x="445" y="132"/>
                                      </a:lnTo>
                                      <a:lnTo>
                                        <a:pt x="470" y="159"/>
                                      </a:lnTo>
                                      <a:lnTo>
                                        <a:pt x="493" y="183"/>
                                      </a:lnTo>
                                      <a:lnTo>
                                        <a:pt x="522" y="217"/>
                                      </a:lnTo>
                                      <a:lnTo>
                                        <a:pt x="533" y="249"/>
                                      </a:lnTo>
                                      <a:lnTo>
                                        <a:pt x="535" y="272"/>
                                      </a:lnTo>
                                      <a:lnTo>
                                        <a:pt x="533" y="286"/>
                                      </a:lnTo>
                                      <a:lnTo>
                                        <a:pt x="526" y="309"/>
                                      </a:lnTo>
                                      <a:lnTo>
                                        <a:pt x="514" y="331"/>
                                      </a:lnTo>
                                      <a:lnTo>
                                        <a:pt x="495" y="354"/>
                                      </a:lnTo>
                                      <a:lnTo>
                                        <a:pt x="473" y="385"/>
                                      </a:lnTo>
                                      <a:lnTo>
                                        <a:pt x="453" y="408"/>
                                      </a:lnTo>
                                      <a:lnTo>
                                        <a:pt x="437" y="433"/>
                                      </a:lnTo>
                                      <a:lnTo>
                                        <a:pt x="430" y="449"/>
                                      </a:lnTo>
                                      <a:lnTo>
                                        <a:pt x="429" y="458"/>
                                      </a:lnTo>
                                      <a:lnTo>
                                        <a:pt x="434" y="465"/>
                                      </a:lnTo>
                                      <a:lnTo>
                                        <a:pt x="442" y="469"/>
                                      </a:lnTo>
                                      <a:lnTo>
                                        <a:pt x="404" y="513"/>
                                      </a:lnTo>
                                      <a:lnTo>
                                        <a:pt x="400" y="505"/>
                                      </a:lnTo>
                                      <a:lnTo>
                                        <a:pt x="378" y="494"/>
                                      </a:lnTo>
                                      <a:lnTo>
                                        <a:pt x="353" y="488"/>
                                      </a:lnTo>
                                      <a:lnTo>
                                        <a:pt x="329" y="486"/>
                                      </a:lnTo>
                                      <a:lnTo>
                                        <a:pt x="303" y="491"/>
                                      </a:lnTo>
                                      <a:lnTo>
                                        <a:pt x="272" y="499"/>
                                      </a:lnTo>
                                      <a:lnTo>
                                        <a:pt x="235" y="511"/>
                                      </a:lnTo>
                                      <a:lnTo>
                                        <a:pt x="206" y="519"/>
                                      </a:lnTo>
                                      <a:lnTo>
                                        <a:pt x="183" y="522"/>
                                      </a:lnTo>
                                      <a:lnTo>
                                        <a:pt x="162" y="520"/>
                                      </a:lnTo>
                                      <a:lnTo>
                                        <a:pt x="141" y="513"/>
                                      </a:lnTo>
                                      <a:lnTo>
                                        <a:pt x="118" y="502"/>
                                      </a:lnTo>
                                      <a:lnTo>
                                        <a:pt x="102" y="487"/>
                                      </a:lnTo>
                                      <a:lnTo>
                                        <a:pt x="83" y="467"/>
                                      </a:lnTo>
                                      <a:lnTo>
                                        <a:pt x="60" y="437"/>
                                      </a:lnTo>
                                      <a:lnTo>
                                        <a:pt x="34" y="397"/>
                                      </a:lnTo>
                                      <a:lnTo>
                                        <a:pt x="15" y="359"/>
                                      </a:lnTo>
                                      <a:lnTo>
                                        <a:pt x="2" y="322"/>
                                      </a:lnTo>
                                      <a:lnTo>
                                        <a:pt x="0" y="297"/>
                                      </a:lnTo>
                                      <a:lnTo>
                                        <a:pt x="3" y="273"/>
                                      </a:lnTo>
                                      <a:lnTo>
                                        <a:pt x="11" y="224"/>
                                      </a:lnTo>
                                      <a:lnTo>
                                        <a:pt x="19" y="170"/>
                                      </a:lnTo>
                                      <a:lnTo>
                                        <a:pt x="36" y="128"/>
                                      </a:lnTo>
                                      <a:lnTo>
                                        <a:pt x="57" y="97"/>
                                      </a:lnTo>
                                      <a:lnTo>
                                        <a:pt x="79" y="71"/>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98" name="Freeform 84">
                                  <a:extLst>
                                    <a:ext uri="{FF2B5EF4-FFF2-40B4-BE49-F238E27FC236}">
                                      <a16:creationId xmlns:a16="http://schemas.microsoft.com/office/drawing/2014/main" id="{0F02E6F1-D605-495E-9103-6CA1CDD6D902}"/>
                                    </a:ext>
                                  </a:extLst>
                                </p:cNvPr>
                                <p:cNvSpPr>
                                  <a:spLocks/>
                                </p:cNvSpPr>
                                <p:nvPr/>
                              </p:nvSpPr>
                              <p:spPr bwMode="auto">
                                <a:xfrm>
                                  <a:off x="2062" y="1742"/>
                                  <a:ext cx="93" cy="92"/>
                                </a:xfrm>
                                <a:custGeom>
                                  <a:avLst/>
                                  <a:gdLst>
                                    <a:gd name="T0" fmla="*/ 3 w 466"/>
                                    <a:gd name="T1" fmla="*/ 3 h 457"/>
                                    <a:gd name="T2" fmla="*/ 4 w 466"/>
                                    <a:gd name="T3" fmla="*/ 2 h 457"/>
                                    <a:gd name="T4" fmla="*/ 5 w 466"/>
                                    <a:gd name="T5" fmla="*/ 1 h 457"/>
                                    <a:gd name="T6" fmla="*/ 6 w 466"/>
                                    <a:gd name="T7" fmla="*/ 1 h 457"/>
                                    <a:gd name="T8" fmla="*/ 7 w 466"/>
                                    <a:gd name="T9" fmla="*/ 0 h 457"/>
                                    <a:gd name="T10" fmla="*/ 8 w 466"/>
                                    <a:gd name="T11" fmla="*/ 0 h 457"/>
                                    <a:gd name="T12" fmla="*/ 9 w 466"/>
                                    <a:gd name="T13" fmla="*/ 0 h 457"/>
                                    <a:gd name="T14" fmla="*/ 11 w 466"/>
                                    <a:gd name="T15" fmla="*/ 0 h 457"/>
                                    <a:gd name="T16" fmla="*/ 12 w 466"/>
                                    <a:gd name="T17" fmla="*/ 1 h 457"/>
                                    <a:gd name="T18" fmla="*/ 13 w 466"/>
                                    <a:gd name="T19" fmla="*/ 1 h 457"/>
                                    <a:gd name="T20" fmla="*/ 14 w 466"/>
                                    <a:gd name="T21" fmla="*/ 2 h 457"/>
                                    <a:gd name="T22" fmla="*/ 15 w 466"/>
                                    <a:gd name="T23" fmla="*/ 3 h 457"/>
                                    <a:gd name="T24" fmla="*/ 15 w 466"/>
                                    <a:gd name="T25" fmla="*/ 5 h 457"/>
                                    <a:gd name="T26" fmla="*/ 16 w 466"/>
                                    <a:gd name="T27" fmla="*/ 6 h 457"/>
                                    <a:gd name="T28" fmla="*/ 17 w 466"/>
                                    <a:gd name="T29" fmla="*/ 6 h 457"/>
                                    <a:gd name="T30" fmla="*/ 18 w 466"/>
                                    <a:gd name="T31" fmla="*/ 8 h 457"/>
                                    <a:gd name="T32" fmla="*/ 19 w 466"/>
                                    <a:gd name="T33" fmla="*/ 9 h 457"/>
                                    <a:gd name="T34" fmla="*/ 19 w 466"/>
                                    <a:gd name="T35" fmla="*/ 10 h 457"/>
                                    <a:gd name="T36" fmla="*/ 19 w 466"/>
                                    <a:gd name="T37" fmla="*/ 10 h 457"/>
                                    <a:gd name="T38" fmla="*/ 18 w 466"/>
                                    <a:gd name="T39" fmla="*/ 11 h 457"/>
                                    <a:gd name="T40" fmla="*/ 18 w 466"/>
                                    <a:gd name="T41" fmla="*/ 12 h 457"/>
                                    <a:gd name="T42" fmla="*/ 17 w 466"/>
                                    <a:gd name="T43" fmla="*/ 13 h 457"/>
                                    <a:gd name="T44" fmla="*/ 16 w 466"/>
                                    <a:gd name="T45" fmla="*/ 14 h 457"/>
                                    <a:gd name="T46" fmla="*/ 16 w 466"/>
                                    <a:gd name="T47" fmla="*/ 14 h 457"/>
                                    <a:gd name="T48" fmla="*/ 15 w 466"/>
                                    <a:gd name="T49" fmla="*/ 15 h 457"/>
                                    <a:gd name="T50" fmla="*/ 15 w 466"/>
                                    <a:gd name="T51" fmla="*/ 16 h 457"/>
                                    <a:gd name="T52" fmla="*/ 15 w 466"/>
                                    <a:gd name="T53" fmla="*/ 16 h 457"/>
                                    <a:gd name="T54" fmla="*/ 15 w 466"/>
                                    <a:gd name="T55" fmla="*/ 17 h 457"/>
                                    <a:gd name="T56" fmla="*/ 15 w 466"/>
                                    <a:gd name="T57" fmla="*/ 17 h 457"/>
                                    <a:gd name="T58" fmla="*/ 14 w 466"/>
                                    <a:gd name="T59" fmla="*/ 18 h 457"/>
                                    <a:gd name="T60" fmla="*/ 14 w 466"/>
                                    <a:gd name="T61" fmla="*/ 18 h 457"/>
                                    <a:gd name="T62" fmla="*/ 13 w 466"/>
                                    <a:gd name="T63" fmla="*/ 18 h 457"/>
                                    <a:gd name="T64" fmla="*/ 12 w 466"/>
                                    <a:gd name="T65" fmla="*/ 17 h 457"/>
                                    <a:gd name="T66" fmla="*/ 11 w 466"/>
                                    <a:gd name="T67" fmla="*/ 17 h 457"/>
                                    <a:gd name="T68" fmla="*/ 11 w 466"/>
                                    <a:gd name="T69" fmla="*/ 17 h 457"/>
                                    <a:gd name="T70" fmla="*/ 9 w 466"/>
                                    <a:gd name="T71" fmla="*/ 18 h 457"/>
                                    <a:gd name="T72" fmla="*/ 8 w 466"/>
                                    <a:gd name="T73" fmla="*/ 18 h 457"/>
                                    <a:gd name="T74" fmla="*/ 7 w 466"/>
                                    <a:gd name="T75" fmla="*/ 19 h 457"/>
                                    <a:gd name="T76" fmla="*/ 6 w 466"/>
                                    <a:gd name="T77" fmla="*/ 19 h 457"/>
                                    <a:gd name="T78" fmla="*/ 6 w 466"/>
                                    <a:gd name="T79" fmla="*/ 19 h 457"/>
                                    <a:gd name="T80" fmla="*/ 5 w 466"/>
                                    <a:gd name="T81" fmla="*/ 18 h 457"/>
                                    <a:gd name="T82" fmla="*/ 4 w 466"/>
                                    <a:gd name="T83" fmla="*/ 18 h 457"/>
                                    <a:gd name="T84" fmla="*/ 4 w 466"/>
                                    <a:gd name="T85" fmla="*/ 17 h 457"/>
                                    <a:gd name="T86" fmla="*/ 3 w 466"/>
                                    <a:gd name="T87" fmla="*/ 17 h 457"/>
                                    <a:gd name="T88" fmla="*/ 2 w 466"/>
                                    <a:gd name="T89" fmla="*/ 16 h 457"/>
                                    <a:gd name="T90" fmla="*/ 1 w 466"/>
                                    <a:gd name="T91" fmla="*/ 14 h 457"/>
                                    <a:gd name="T92" fmla="*/ 0 w 466"/>
                                    <a:gd name="T93" fmla="*/ 13 h 457"/>
                                    <a:gd name="T94" fmla="*/ 0 w 466"/>
                                    <a:gd name="T95" fmla="*/ 11 h 457"/>
                                    <a:gd name="T96" fmla="*/ 0 w 466"/>
                                    <a:gd name="T97" fmla="*/ 10 h 457"/>
                                    <a:gd name="T98" fmla="*/ 0 w 466"/>
                                    <a:gd name="T99" fmla="*/ 10 h 457"/>
                                    <a:gd name="T100" fmla="*/ 0 w 466"/>
                                    <a:gd name="T101" fmla="*/ 8 h 457"/>
                                    <a:gd name="T102" fmla="*/ 1 w 466"/>
                                    <a:gd name="T103" fmla="*/ 6 h 457"/>
                                    <a:gd name="T104" fmla="*/ 1 w 466"/>
                                    <a:gd name="T105" fmla="*/ 5 h 457"/>
                                    <a:gd name="T106" fmla="*/ 2 w 466"/>
                                    <a:gd name="T107" fmla="*/ 3 h 457"/>
                                    <a:gd name="T108" fmla="*/ 3 w 466"/>
                                    <a:gd name="T109" fmla="*/ 3 h 4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457"/>
                                    <a:gd name="T167" fmla="*/ 466 w 466"/>
                                    <a:gd name="T168" fmla="*/ 457 h 4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457">
                                      <a:moveTo>
                                        <a:pt x="69" y="63"/>
                                      </a:moveTo>
                                      <a:lnTo>
                                        <a:pt x="91" y="43"/>
                                      </a:lnTo>
                                      <a:lnTo>
                                        <a:pt x="114" y="27"/>
                                      </a:lnTo>
                                      <a:lnTo>
                                        <a:pt x="139" y="14"/>
                                      </a:lnTo>
                                      <a:lnTo>
                                        <a:pt x="168" y="4"/>
                                      </a:lnTo>
                                      <a:lnTo>
                                        <a:pt x="192" y="0"/>
                                      </a:lnTo>
                                      <a:lnTo>
                                        <a:pt x="223" y="0"/>
                                      </a:lnTo>
                                      <a:lnTo>
                                        <a:pt x="265" y="3"/>
                                      </a:lnTo>
                                      <a:lnTo>
                                        <a:pt x="306" y="13"/>
                                      </a:lnTo>
                                      <a:lnTo>
                                        <a:pt x="334" y="30"/>
                                      </a:lnTo>
                                      <a:lnTo>
                                        <a:pt x="352" y="56"/>
                                      </a:lnTo>
                                      <a:lnTo>
                                        <a:pt x="368" y="86"/>
                                      </a:lnTo>
                                      <a:lnTo>
                                        <a:pt x="388" y="115"/>
                                      </a:lnTo>
                                      <a:lnTo>
                                        <a:pt x="409" y="140"/>
                                      </a:lnTo>
                                      <a:lnTo>
                                        <a:pt x="430" y="160"/>
                                      </a:lnTo>
                                      <a:lnTo>
                                        <a:pt x="454" y="190"/>
                                      </a:lnTo>
                                      <a:lnTo>
                                        <a:pt x="465" y="218"/>
                                      </a:lnTo>
                                      <a:lnTo>
                                        <a:pt x="466" y="238"/>
                                      </a:lnTo>
                                      <a:lnTo>
                                        <a:pt x="465" y="251"/>
                                      </a:lnTo>
                                      <a:lnTo>
                                        <a:pt x="458" y="271"/>
                                      </a:lnTo>
                                      <a:lnTo>
                                        <a:pt x="447" y="290"/>
                                      </a:lnTo>
                                      <a:lnTo>
                                        <a:pt x="432" y="311"/>
                                      </a:lnTo>
                                      <a:lnTo>
                                        <a:pt x="411" y="337"/>
                                      </a:lnTo>
                                      <a:lnTo>
                                        <a:pt x="395" y="356"/>
                                      </a:lnTo>
                                      <a:lnTo>
                                        <a:pt x="381" y="379"/>
                                      </a:lnTo>
                                      <a:lnTo>
                                        <a:pt x="374" y="392"/>
                                      </a:lnTo>
                                      <a:lnTo>
                                        <a:pt x="373" y="400"/>
                                      </a:lnTo>
                                      <a:lnTo>
                                        <a:pt x="377" y="406"/>
                                      </a:lnTo>
                                      <a:lnTo>
                                        <a:pt x="385" y="411"/>
                                      </a:lnTo>
                                      <a:lnTo>
                                        <a:pt x="352" y="450"/>
                                      </a:lnTo>
                                      <a:lnTo>
                                        <a:pt x="348" y="442"/>
                                      </a:lnTo>
                                      <a:lnTo>
                                        <a:pt x="328" y="432"/>
                                      </a:lnTo>
                                      <a:lnTo>
                                        <a:pt x="307" y="427"/>
                                      </a:lnTo>
                                      <a:lnTo>
                                        <a:pt x="285" y="425"/>
                                      </a:lnTo>
                                      <a:lnTo>
                                        <a:pt x="264" y="429"/>
                                      </a:lnTo>
                                      <a:lnTo>
                                        <a:pt x="236" y="436"/>
                                      </a:lnTo>
                                      <a:lnTo>
                                        <a:pt x="204" y="447"/>
                                      </a:lnTo>
                                      <a:lnTo>
                                        <a:pt x="179" y="455"/>
                                      </a:lnTo>
                                      <a:lnTo>
                                        <a:pt x="160" y="457"/>
                                      </a:lnTo>
                                      <a:lnTo>
                                        <a:pt x="140" y="456"/>
                                      </a:lnTo>
                                      <a:lnTo>
                                        <a:pt x="122" y="450"/>
                                      </a:lnTo>
                                      <a:lnTo>
                                        <a:pt x="102" y="439"/>
                                      </a:lnTo>
                                      <a:lnTo>
                                        <a:pt x="88" y="426"/>
                                      </a:lnTo>
                                      <a:lnTo>
                                        <a:pt x="72" y="409"/>
                                      </a:lnTo>
                                      <a:lnTo>
                                        <a:pt x="51" y="383"/>
                                      </a:lnTo>
                                      <a:lnTo>
                                        <a:pt x="29" y="348"/>
                                      </a:lnTo>
                                      <a:lnTo>
                                        <a:pt x="12" y="314"/>
                                      </a:lnTo>
                                      <a:lnTo>
                                        <a:pt x="1" y="282"/>
                                      </a:lnTo>
                                      <a:lnTo>
                                        <a:pt x="0" y="260"/>
                                      </a:lnTo>
                                      <a:lnTo>
                                        <a:pt x="2" y="239"/>
                                      </a:lnTo>
                                      <a:lnTo>
                                        <a:pt x="8" y="196"/>
                                      </a:lnTo>
                                      <a:lnTo>
                                        <a:pt x="15" y="149"/>
                                      </a:lnTo>
                                      <a:lnTo>
                                        <a:pt x="31" y="112"/>
                                      </a:lnTo>
                                      <a:lnTo>
                                        <a:pt x="49" y="85"/>
                                      </a:lnTo>
                                      <a:lnTo>
                                        <a:pt x="69" y="6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99" name="Freeform 85">
                                  <a:extLst>
                                    <a:ext uri="{FF2B5EF4-FFF2-40B4-BE49-F238E27FC236}">
                                      <a16:creationId xmlns:a16="http://schemas.microsoft.com/office/drawing/2014/main" id="{405C8860-AD60-49EF-AB1A-F9086AF93EB5}"/>
                                    </a:ext>
                                  </a:extLst>
                                </p:cNvPr>
                                <p:cNvSpPr>
                                  <a:spLocks/>
                                </p:cNvSpPr>
                                <p:nvPr/>
                              </p:nvSpPr>
                              <p:spPr bwMode="auto">
                                <a:xfrm>
                                  <a:off x="2069" y="1751"/>
                                  <a:ext cx="78" cy="77"/>
                                </a:xfrm>
                                <a:custGeom>
                                  <a:avLst/>
                                  <a:gdLst>
                                    <a:gd name="T0" fmla="*/ 2 w 390"/>
                                    <a:gd name="T1" fmla="*/ 2 h 383"/>
                                    <a:gd name="T2" fmla="*/ 3 w 390"/>
                                    <a:gd name="T3" fmla="*/ 1 h 383"/>
                                    <a:gd name="T4" fmla="*/ 4 w 390"/>
                                    <a:gd name="T5" fmla="*/ 1 h 383"/>
                                    <a:gd name="T6" fmla="*/ 5 w 390"/>
                                    <a:gd name="T7" fmla="*/ 0 h 383"/>
                                    <a:gd name="T8" fmla="*/ 6 w 390"/>
                                    <a:gd name="T9" fmla="*/ 0 h 383"/>
                                    <a:gd name="T10" fmla="*/ 6 w 390"/>
                                    <a:gd name="T11" fmla="*/ 0 h 383"/>
                                    <a:gd name="T12" fmla="*/ 7 w 390"/>
                                    <a:gd name="T13" fmla="*/ 0 h 383"/>
                                    <a:gd name="T14" fmla="*/ 9 w 390"/>
                                    <a:gd name="T15" fmla="*/ 0 h 383"/>
                                    <a:gd name="T16" fmla="*/ 10 w 390"/>
                                    <a:gd name="T17" fmla="*/ 0 h 383"/>
                                    <a:gd name="T18" fmla="*/ 11 w 390"/>
                                    <a:gd name="T19" fmla="*/ 1 h 383"/>
                                    <a:gd name="T20" fmla="*/ 12 w 390"/>
                                    <a:gd name="T21" fmla="*/ 2 h 383"/>
                                    <a:gd name="T22" fmla="*/ 12 w 390"/>
                                    <a:gd name="T23" fmla="*/ 3 h 383"/>
                                    <a:gd name="T24" fmla="*/ 13 w 390"/>
                                    <a:gd name="T25" fmla="*/ 4 h 383"/>
                                    <a:gd name="T26" fmla="*/ 14 w 390"/>
                                    <a:gd name="T27" fmla="*/ 5 h 383"/>
                                    <a:gd name="T28" fmla="*/ 14 w 390"/>
                                    <a:gd name="T29" fmla="*/ 5 h 383"/>
                                    <a:gd name="T30" fmla="*/ 15 w 390"/>
                                    <a:gd name="T31" fmla="*/ 6 h 383"/>
                                    <a:gd name="T32" fmla="*/ 16 w 390"/>
                                    <a:gd name="T33" fmla="*/ 7 h 383"/>
                                    <a:gd name="T34" fmla="*/ 16 w 390"/>
                                    <a:gd name="T35" fmla="*/ 8 h 383"/>
                                    <a:gd name="T36" fmla="*/ 16 w 390"/>
                                    <a:gd name="T37" fmla="*/ 8 h 383"/>
                                    <a:gd name="T38" fmla="*/ 15 w 390"/>
                                    <a:gd name="T39" fmla="*/ 9 h 383"/>
                                    <a:gd name="T40" fmla="*/ 15 w 390"/>
                                    <a:gd name="T41" fmla="*/ 10 h 383"/>
                                    <a:gd name="T42" fmla="*/ 14 w 390"/>
                                    <a:gd name="T43" fmla="*/ 10 h 383"/>
                                    <a:gd name="T44" fmla="*/ 14 w 390"/>
                                    <a:gd name="T45" fmla="*/ 11 h 383"/>
                                    <a:gd name="T46" fmla="*/ 13 w 390"/>
                                    <a:gd name="T47" fmla="*/ 12 h 383"/>
                                    <a:gd name="T48" fmla="*/ 13 w 390"/>
                                    <a:gd name="T49" fmla="*/ 13 h 383"/>
                                    <a:gd name="T50" fmla="*/ 13 w 390"/>
                                    <a:gd name="T51" fmla="*/ 13 h 383"/>
                                    <a:gd name="T52" fmla="*/ 12 w 390"/>
                                    <a:gd name="T53" fmla="*/ 14 h 383"/>
                                    <a:gd name="T54" fmla="*/ 13 w 390"/>
                                    <a:gd name="T55" fmla="*/ 14 h 383"/>
                                    <a:gd name="T56" fmla="*/ 13 w 390"/>
                                    <a:gd name="T57" fmla="*/ 14 h 383"/>
                                    <a:gd name="T58" fmla="*/ 12 w 390"/>
                                    <a:gd name="T59" fmla="*/ 15 h 383"/>
                                    <a:gd name="T60" fmla="*/ 12 w 390"/>
                                    <a:gd name="T61" fmla="*/ 15 h 383"/>
                                    <a:gd name="T62" fmla="*/ 11 w 390"/>
                                    <a:gd name="T63" fmla="*/ 15 h 383"/>
                                    <a:gd name="T64" fmla="*/ 10 w 390"/>
                                    <a:gd name="T65" fmla="*/ 14 h 383"/>
                                    <a:gd name="T66" fmla="*/ 10 w 390"/>
                                    <a:gd name="T67" fmla="*/ 14 h 383"/>
                                    <a:gd name="T68" fmla="*/ 9 w 390"/>
                                    <a:gd name="T69" fmla="*/ 14 h 383"/>
                                    <a:gd name="T70" fmla="*/ 8 w 390"/>
                                    <a:gd name="T71" fmla="*/ 15 h 383"/>
                                    <a:gd name="T72" fmla="*/ 7 w 390"/>
                                    <a:gd name="T73" fmla="*/ 15 h 383"/>
                                    <a:gd name="T74" fmla="*/ 6 w 390"/>
                                    <a:gd name="T75" fmla="*/ 15 h 383"/>
                                    <a:gd name="T76" fmla="*/ 5 w 390"/>
                                    <a:gd name="T77" fmla="*/ 15 h 383"/>
                                    <a:gd name="T78" fmla="*/ 5 w 390"/>
                                    <a:gd name="T79" fmla="*/ 15 h 383"/>
                                    <a:gd name="T80" fmla="*/ 4 w 390"/>
                                    <a:gd name="T81" fmla="*/ 15 h 383"/>
                                    <a:gd name="T82" fmla="*/ 3 w 390"/>
                                    <a:gd name="T83" fmla="*/ 15 h 383"/>
                                    <a:gd name="T84" fmla="*/ 3 w 390"/>
                                    <a:gd name="T85" fmla="*/ 14 h 383"/>
                                    <a:gd name="T86" fmla="*/ 2 w 390"/>
                                    <a:gd name="T87" fmla="*/ 14 h 383"/>
                                    <a:gd name="T88" fmla="*/ 2 w 390"/>
                                    <a:gd name="T89" fmla="*/ 13 h 383"/>
                                    <a:gd name="T90" fmla="*/ 1 w 390"/>
                                    <a:gd name="T91" fmla="*/ 12 h 383"/>
                                    <a:gd name="T92" fmla="*/ 0 w 390"/>
                                    <a:gd name="T93" fmla="*/ 11 h 383"/>
                                    <a:gd name="T94" fmla="*/ 0 w 390"/>
                                    <a:gd name="T95" fmla="*/ 10 h 383"/>
                                    <a:gd name="T96" fmla="*/ 0 w 390"/>
                                    <a:gd name="T97" fmla="*/ 9 h 383"/>
                                    <a:gd name="T98" fmla="*/ 0 w 390"/>
                                    <a:gd name="T99" fmla="*/ 8 h 383"/>
                                    <a:gd name="T100" fmla="*/ 0 w 390"/>
                                    <a:gd name="T101" fmla="*/ 7 h 383"/>
                                    <a:gd name="T102" fmla="*/ 0 w 390"/>
                                    <a:gd name="T103" fmla="*/ 5 h 383"/>
                                    <a:gd name="T104" fmla="*/ 1 w 390"/>
                                    <a:gd name="T105" fmla="*/ 4 h 383"/>
                                    <a:gd name="T106" fmla="*/ 2 w 390"/>
                                    <a:gd name="T107" fmla="*/ 3 h 383"/>
                                    <a:gd name="T108" fmla="*/ 2 w 390"/>
                                    <a:gd name="T109" fmla="*/ 2 h 3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383"/>
                                    <a:gd name="T167" fmla="*/ 390 w 390"/>
                                    <a:gd name="T168" fmla="*/ 383 h 3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383">
                                      <a:moveTo>
                                        <a:pt x="57" y="53"/>
                                      </a:moveTo>
                                      <a:lnTo>
                                        <a:pt x="76" y="36"/>
                                      </a:lnTo>
                                      <a:lnTo>
                                        <a:pt x="95" y="22"/>
                                      </a:lnTo>
                                      <a:lnTo>
                                        <a:pt x="115" y="11"/>
                                      </a:lnTo>
                                      <a:lnTo>
                                        <a:pt x="140" y="3"/>
                                      </a:lnTo>
                                      <a:lnTo>
                                        <a:pt x="160" y="0"/>
                                      </a:lnTo>
                                      <a:lnTo>
                                        <a:pt x="186" y="0"/>
                                      </a:lnTo>
                                      <a:lnTo>
                                        <a:pt x="221" y="2"/>
                                      </a:lnTo>
                                      <a:lnTo>
                                        <a:pt x="256" y="11"/>
                                      </a:lnTo>
                                      <a:lnTo>
                                        <a:pt x="279" y="25"/>
                                      </a:lnTo>
                                      <a:lnTo>
                                        <a:pt x="293" y="47"/>
                                      </a:lnTo>
                                      <a:lnTo>
                                        <a:pt x="308" y="72"/>
                                      </a:lnTo>
                                      <a:lnTo>
                                        <a:pt x="324" y="97"/>
                                      </a:lnTo>
                                      <a:lnTo>
                                        <a:pt x="342" y="117"/>
                                      </a:lnTo>
                                      <a:lnTo>
                                        <a:pt x="359" y="135"/>
                                      </a:lnTo>
                                      <a:lnTo>
                                        <a:pt x="379" y="159"/>
                                      </a:lnTo>
                                      <a:lnTo>
                                        <a:pt x="390" y="183"/>
                                      </a:lnTo>
                                      <a:lnTo>
                                        <a:pt x="390" y="200"/>
                                      </a:lnTo>
                                      <a:lnTo>
                                        <a:pt x="390" y="211"/>
                                      </a:lnTo>
                                      <a:lnTo>
                                        <a:pt x="383" y="227"/>
                                      </a:lnTo>
                                      <a:lnTo>
                                        <a:pt x="373" y="243"/>
                                      </a:lnTo>
                                      <a:lnTo>
                                        <a:pt x="361" y="261"/>
                                      </a:lnTo>
                                      <a:lnTo>
                                        <a:pt x="344" y="282"/>
                                      </a:lnTo>
                                      <a:lnTo>
                                        <a:pt x="330" y="299"/>
                                      </a:lnTo>
                                      <a:lnTo>
                                        <a:pt x="318" y="317"/>
                                      </a:lnTo>
                                      <a:lnTo>
                                        <a:pt x="313" y="329"/>
                                      </a:lnTo>
                                      <a:lnTo>
                                        <a:pt x="312" y="336"/>
                                      </a:lnTo>
                                      <a:lnTo>
                                        <a:pt x="315" y="341"/>
                                      </a:lnTo>
                                      <a:lnTo>
                                        <a:pt x="321" y="345"/>
                                      </a:lnTo>
                                      <a:lnTo>
                                        <a:pt x="293" y="378"/>
                                      </a:lnTo>
                                      <a:lnTo>
                                        <a:pt x="290" y="372"/>
                                      </a:lnTo>
                                      <a:lnTo>
                                        <a:pt x="274" y="362"/>
                                      </a:lnTo>
                                      <a:lnTo>
                                        <a:pt x="257" y="358"/>
                                      </a:lnTo>
                                      <a:lnTo>
                                        <a:pt x="238" y="356"/>
                                      </a:lnTo>
                                      <a:lnTo>
                                        <a:pt x="221" y="360"/>
                                      </a:lnTo>
                                      <a:lnTo>
                                        <a:pt x="197" y="367"/>
                                      </a:lnTo>
                                      <a:lnTo>
                                        <a:pt x="170" y="376"/>
                                      </a:lnTo>
                                      <a:lnTo>
                                        <a:pt x="149" y="382"/>
                                      </a:lnTo>
                                      <a:lnTo>
                                        <a:pt x="133" y="383"/>
                                      </a:lnTo>
                                      <a:lnTo>
                                        <a:pt x="117" y="383"/>
                                      </a:lnTo>
                                      <a:lnTo>
                                        <a:pt x="101" y="378"/>
                                      </a:lnTo>
                                      <a:lnTo>
                                        <a:pt x="85" y="369"/>
                                      </a:lnTo>
                                      <a:lnTo>
                                        <a:pt x="74" y="357"/>
                                      </a:lnTo>
                                      <a:lnTo>
                                        <a:pt x="59" y="343"/>
                                      </a:lnTo>
                                      <a:lnTo>
                                        <a:pt x="42" y="321"/>
                                      </a:lnTo>
                                      <a:lnTo>
                                        <a:pt x="23" y="292"/>
                                      </a:lnTo>
                                      <a:lnTo>
                                        <a:pt x="10" y="265"/>
                                      </a:lnTo>
                                      <a:lnTo>
                                        <a:pt x="0" y="237"/>
                                      </a:lnTo>
                                      <a:lnTo>
                                        <a:pt x="0" y="218"/>
                                      </a:lnTo>
                                      <a:lnTo>
                                        <a:pt x="1" y="200"/>
                                      </a:lnTo>
                                      <a:lnTo>
                                        <a:pt x="6" y="164"/>
                                      </a:lnTo>
                                      <a:lnTo>
                                        <a:pt x="12" y="124"/>
                                      </a:lnTo>
                                      <a:lnTo>
                                        <a:pt x="25" y="94"/>
                                      </a:lnTo>
                                      <a:lnTo>
                                        <a:pt x="41" y="71"/>
                                      </a:lnTo>
                                      <a:lnTo>
                                        <a:pt x="57" y="53"/>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6000" name="Freeform 86">
                                  <a:extLst>
                                    <a:ext uri="{FF2B5EF4-FFF2-40B4-BE49-F238E27FC236}">
                                      <a16:creationId xmlns:a16="http://schemas.microsoft.com/office/drawing/2014/main" id="{9C356CCA-C1A0-48B5-891E-E06672F42ED2}"/>
                                    </a:ext>
                                  </a:extLst>
                                </p:cNvPr>
                                <p:cNvSpPr>
                                  <a:spLocks/>
                                </p:cNvSpPr>
                                <p:nvPr/>
                              </p:nvSpPr>
                              <p:spPr bwMode="auto">
                                <a:xfrm>
                                  <a:off x="2074" y="1758"/>
                                  <a:ext cx="71" cy="71"/>
                                </a:xfrm>
                                <a:custGeom>
                                  <a:avLst/>
                                  <a:gdLst>
                                    <a:gd name="T0" fmla="*/ 2 w 357"/>
                                    <a:gd name="T1" fmla="*/ 2 h 351"/>
                                    <a:gd name="T2" fmla="*/ 3 w 357"/>
                                    <a:gd name="T3" fmla="*/ 1 h 351"/>
                                    <a:gd name="T4" fmla="*/ 3 w 357"/>
                                    <a:gd name="T5" fmla="*/ 1 h 351"/>
                                    <a:gd name="T6" fmla="*/ 4 w 357"/>
                                    <a:gd name="T7" fmla="*/ 0 h 351"/>
                                    <a:gd name="T8" fmla="*/ 5 w 357"/>
                                    <a:gd name="T9" fmla="*/ 0 h 351"/>
                                    <a:gd name="T10" fmla="*/ 6 w 357"/>
                                    <a:gd name="T11" fmla="*/ 0 h 351"/>
                                    <a:gd name="T12" fmla="*/ 7 w 357"/>
                                    <a:gd name="T13" fmla="*/ 0 h 351"/>
                                    <a:gd name="T14" fmla="*/ 8 w 357"/>
                                    <a:gd name="T15" fmla="*/ 0 h 351"/>
                                    <a:gd name="T16" fmla="*/ 9 w 357"/>
                                    <a:gd name="T17" fmla="*/ 0 h 351"/>
                                    <a:gd name="T18" fmla="*/ 10 w 357"/>
                                    <a:gd name="T19" fmla="*/ 1 h 351"/>
                                    <a:gd name="T20" fmla="*/ 11 w 357"/>
                                    <a:gd name="T21" fmla="*/ 2 h 351"/>
                                    <a:gd name="T22" fmla="*/ 11 w 357"/>
                                    <a:gd name="T23" fmla="*/ 3 h 351"/>
                                    <a:gd name="T24" fmla="*/ 12 w 357"/>
                                    <a:gd name="T25" fmla="*/ 4 h 351"/>
                                    <a:gd name="T26" fmla="*/ 12 w 357"/>
                                    <a:gd name="T27" fmla="*/ 4 h 351"/>
                                    <a:gd name="T28" fmla="*/ 13 w 357"/>
                                    <a:gd name="T29" fmla="*/ 5 h 351"/>
                                    <a:gd name="T30" fmla="*/ 14 w 357"/>
                                    <a:gd name="T31" fmla="*/ 6 h 351"/>
                                    <a:gd name="T32" fmla="*/ 14 w 357"/>
                                    <a:gd name="T33" fmla="*/ 7 h 351"/>
                                    <a:gd name="T34" fmla="*/ 14 w 357"/>
                                    <a:gd name="T35" fmla="*/ 7 h 351"/>
                                    <a:gd name="T36" fmla="*/ 14 w 357"/>
                                    <a:gd name="T37" fmla="*/ 8 h 351"/>
                                    <a:gd name="T38" fmla="*/ 14 w 357"/>
                                    <a:gd name="T39" fmla="*/ 8 h 351"/>
                                    <a:gd name="T40" fmla="*/ 14 w 357"/>
                                    <a:gd name="T41" fmla="*/ 9 h 351"/>
                                    <a:gd name="T42" fmla="*/ 13 w 357"/>
                                    <a:gd name="T43" fmla="*/ 10 h 351"/>
                                    <a:gd name="T44" fmla="*/ 13 w 357"/>
                                    <a:gd name="T45" fmla="*/ 11 h 351"/>
                                    <a:gd name="T46" fmla="*/ 12 w 357"/>
                                    <a:gd name="T47" fmla="*/ 11 h 351"/>
                                    <a:gd name="T48" fmla="*/ 12 w 357"/>
                                    <a:gd name="T49" fmla="*/ 12 h 351"/>
                                    <a:gd name="T50" fmla="*/ 11 w 357"/>
                                    <a:gd name="T51" fmla="*/ 12 h 351"/>
                                    <a:gd name="T52" fmla="*/ 11 w 357"/>
                                    <a:gd name="T53" fmla="*/ 13 h 351"/>
                                    <a:gd name="T54" fmla="*/ 11 w 357"/>
                                    <a:gd name="T55" fmla="*/ 13 h 351"/>
                                    <a:gd name="T56" fmla="*/ 12 w 357"/>
                                    <a:gd name="T57" fmla="*/ 13 h 351"/>
                                    <a:gd name="T58" fmla="*/ 11 w 357"/>
                                    <a:gd name="T59" fmla="*/ 14 h 351"/>
                                    <a:gd name="T60" fmla="*/ 11 w 357"/>
                                    <a:gd name="T61" fmla="*/ 14 h 351"/>
                                    <a:gd name="T62" fmla="*/ 10 w 357"/>
                                    <a:gd name="T63" fmla="*/ 14 h 351"/>
                                    <a:gd name="T64" fmla="*/ 9 w 357"/>
                                    <a:gd name="T65" fmla="*/ 14 h 351"/>
                                    <a:gd name="T66" fmla="*/ 9 w 357"/>
                                    <a:gd name="T67" fmla="*/ 13 h 351"/>
                                    <a:gd name="T68" fmla="*/ 8 w 357"/>
                                    <a:gd name="T69" fmla="*/ 14 h 351"/>
                                    <a:gd name="T70" fmla="*/ 7 w 357"/>
                                    <a:gd name="T71" fmla="*/ 14 h 351"/>
                                    <a:gd name="T72" fmla="*/ 6 w 357"/>
                                    <a:gd name="T73" fmla="*/ 14 h 351"/>
                                    <a:gd name="T74" fmla="*/ 5 w 357"/>
                                    <a:gd name="T75" fmla="*/ 14 h 351"/>
                                    <a:gd name="T76" fmla="*/ 5 w 357"/>
                                    <a:gd name="T77" fmla="*/ 14 h 351"/>
                                    <a:gd name="T78" fmla="*/ 4 w 357"/>
                                    <a:gd name="T79" fmla="*/ 14 h 351"/>
                                    <a:gd name="T80" fmla="*/ 4 w 357"/>
                                    <a:gd name="T81" fmla="*/ 14 h 351"/>
                                    <a:gd name="T82" fmla="*/ 3 w 357"/>
                                    <a:gd name="T83" fmla="*/ 14 h 351"/>
                                    <a:gd name="T84" fmla="*/ 3 w 357"/>
                                    <a:gd name="T85" fmla="*/ 13 h 351"/>
                                    <a:gd name="T86" fmla="*/ 2 w 357"/>
                                    <a:gd name="T87" fmla="*/ 13 h 351"/>
                                    <a:gd name="T88" fmla="*/ 2 w 357"/>
                                    <a:gd name="T89" fmla="*/ 12 h 351"/>
                                    <a:gd name="T90" fmla="*/ 1 w 357"/>
                                    <a:gd name="T91" fmla="*/ 11 h 351"/>
                                    <a:gd name="T92" fmla="*/ 0 w 357"/>
                                    <a:gd name="T93" fmla="*/ 10 h 351"/>
                                    <a:gd name="T94" fmla="*/ 0 w 357"/>
                                    <a:gd name="T95" fmla="*/ 9 h 351"/>
                                    <a:gd name="T96" fmla="*/ 0 w 357"/>
                                    <a:gd name="T97" fmla="*/ 8 h 351"/>
                                    <a:gd name="T98" fmla="*/ 0 w 357"/>
                                    <a:gd name="T99" fmla="*/ 7 h 351"/>
                                    <a:gd name="T100" fmla="*/ 0 w 357"/>
                                    <a:gd name="T101" fmla="*/ 6 h 351"/>
                                    <a:gd name="T102" fmla="*/ 0 w 357"/>
                                    <a:gd name="T103" fmla="*/ 5 h 351"/>
                                    <a:gd name="T104" fmla="*/ 1 w 357"/>
                                    <a:gd name="T105" fmla="*/ 3 h 351"/>
                                    <a:gd name="T106" fmla="*/ 1 w 357"/>
                                    <a:gd name="T107" fmla="*/ 3 h 351"/>
                                    <a:gd name="T108" fmla="*/ 2 w 357"/>
                                    <a:gd name="T109" fmla="*/ 2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51"/>
                                    <a:gd name="T167" fmla="*/ 357 w 357"/>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51">
                                      <a:moveTo>
                                        <a:pt x="53" y="47"/>
                                      </a:moveTo>
                                      <a:lnTo>
                                        <a:pt x="70" y="33"/>
                                      </a:lnTo>
                                      <a:lnTo>
                                        <a:pt x="87" y="20"/>
                                      </a:lnTo>
                                      <a:lnTo>
                                        <a:pt x="106" y="10"/>
                                      </a:lnTo>
                                      <a:lnTo>
                                        <a:pt x="128" y="2"/>
                                      </a:lnTo>
                                      <a:lnTo>
                                        <a:pt x="148" y="0"/>
                                      </a:lnTo>
                                      <a:lnTo>
                                        <a:pt x="171" y="0"/>
                                      </a:lnTo>
                                      <a:lnTo>
                                        <a:pt x="203" y="1"/>
                                      </a:lnTo>
                                      <a:lnTo>
                                        <a:pt x="235" y="10"/>
                                      </a:lnTo>
                                      <a:lnTo>
                                        <a:pt x="256" y="23"/>
                                      </a:lnTo>
                                      <a:lnTo>
                                        <a:pt x="269" y="42"/>
                                      </a:lnTo>
                                      <a:lnTo>
                                        <a:pt x="283" y="66"/>
                                      </a:lnTo>
                                      <a:lnTo>
                                        <a:pt x="298" y="89"/>
                                      </a:lnTo>
                                      <a:lnTo>
                                        <a:pt x="313" y="107"/>
                                      </a:lnTo>
                                      <a:lnTo>
                                        <a:pt x="330" y="123"/>
                                      </a:lnTo>
                                      <a:lnTo>
                                        <a:pt x="348" y="146"/>
                                      </a:lnTo>
                                      <a:lnTo>
                                        <a:pt x="357" y="167"/>
                                      </a:lnTo>
                                      <a:lnTo>
                                        <a:pt x="357" y="184"/>
                                      </a:lnTo>
                                      <a:lnTo>
                                        <a:pt x="357" y="193"/>
                                      </a:lnTo>
                                      <a:lnTo>
                                        <a:pt x="352" y="209"/>
                                      </a:lnTo>
                                      <a:lnTo>
                                        <a:pt x="343" y="224"/>
                                      </a:lnTo>
                                      <a:lnTo>
                                        <a:pt x="332" y="238"/>
                                      </a:lnTo>
                                      <a:lnTo>
                                        <a:pt x="315" y="259"/>
                                      </a:lnTo>
                                      <a:lnTo>
                                        <a:pt x="303" y="274"/>
                                      </a:lnTo>
                                      <a:lnTo>
                                        <a:pt x="292" y="292"/>
                                      </a:lnTo>
                                      <a:lnTo>
                                        <a:pt x="288" y="302"/>
                                      </a:lnTo>
                                      <a:lnTo>
                                        <a:pt x="287" y="308"/>
                                      </a:lnTo>
                                      <a:lnTo>
                                        <a:pt x="289" y="313"/>
                                      </a:lnTo>
                                      <a:lnTo>
                                        <a:pt x="295" y="316"/>
                                      </a:lnTo>
                                      <a:lnTo>
                                        <a:pt x="269" y="347"/>
                                      </a:lnTo>
                                      <a:lnTo>
                                        <a:pt x="266" y="341"/>
                                      </a:lnTo>
                                      <a:lnTo>
                                        <a:pt x="252" y="333"/>
                                      </a:lnTo>
                                      <a:lnTo>
                                        <a:pt x="236" y="329"/>
                                      </a:lnTo>
                                      <a:lnTo>
                                        <a:pt x="219" y="327"/>
                                      </a:lnTo>
                                      <a:lnTo>
                                        <a:pt x="203" y="331"/>
                                      </a:lnTo>
                                      <a:lnTo>
                                        <a:pt x="181" y="337"/>
                                      </a:lnTo>
                                      <a:lnTo>
                                        <a:pt x="156" y="345"/>
                                      </a:lnTo>
                                      <a:lnTo>
                                        <a:pt x="136" y="351"/>
                                      </a:lnTo>
                                      <a:lnTo>
                                        <a:pt x="122" y="351"/>
                                      </a:lnTo>
                                      <a:lnTo>
                                        <a:pt x="107" y="351"/>
                                      </a:lnTo>
                                      <a:lnTo>
                                        <a:pt x="93" y="347"/>
                                      </a:lnTo>
                                      <a:lnTo>
                                        <a:pt x="78" y="339"/>
                                      </a:lnTo>
                                      <a:lnTo>
                                        <a:pt x="68" y="327"/>
                                      </a:lnTo>
                                      <a:lnTo>
                                        <a:pt x="55" y="315"/>
                                      </a:lnTo>
                                      <a:lnTo>
                                        <a:pt x="38" y="295"/>
                                      </a:lnTo>
                                      <a:lnTo>
                                        <a:pt x="22" y="268"/>
                                      </a:lnTo>
                                      <a:lnTo>
                                        <a:pt x="10" y="242"/>
                                      </a:lnTo>
                                      <a:lnTo>
                                        <a:pt x="0" y="218"/>
                                      </a:lnTo>
                                      <a:lnTo>
                                        <a:pt x="0" y="200"/>
                                      </a:lnTo>
                                      <a:lnTo>
                                        <a:pt x="0" y="184"/>
                                      </a:lnTo>
                                      <a:lnTo>
                                        <a:pt x="6" y="151"/>
                                      </a:lnTo>
                                      <a:lnTo>
                                        <a:pt x="12" y="114"/>
                                      </a:lnTo>
                                      <a:lnTo>
                                        <a:pt x="23" y="85"/>
                                      </a:lnTo>
                                      <a:lnTo>
                                        <a:pt x="37" y="65"/>
                                      </a:lnTo>
                                      <a:lnTo>
                                        <a:pt x="53" y="4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89" name="Group 87">
                              <a:extLst>
                                <a:ext uri="{FF2B5EF4-FFF2-40B4-BE49-F238E27FC236}">
                                  <a16:creationId xmlns:a16="http://schemas.microsoft.com/office/drawing/2014/main" id="{276B9089-9EF6-4D08-A76D-8E3DD678934A}"/>
                                </a:ext>
                              </a:extLst>
                            </p:cNvPr>
                            <p:cNvGrpSpPr>
                              <a:grpSpLocks/>
                            </p:cNvGrpSpPr>
                            <p:nvPr/>
                          </p:nvGrpSpPr>
                          <p:grpSpPr bwMode="auto">
                            <a:xfrm>
                              <a:off x="2052" y="1742"/>
                              <a:ext cx="36" cy="95"/>
                              <a:chOff x="2052" y="1742"/>
                              <a:chExt cx="36" cy="95"/>
                            </a:xfrm>
                          </p:grpSpPr>
                          <p:grpSp>
                            <p:nvGrpSpPr>
                              <p:cNvPr id="65990" name="Group 88">
                                <a:extLst>
                                  <a:ext uri="{FF2B5EF4-FFF2-40B4-BE49-F238E27FC236}">
                                    <a16:creationId xmlns:a16="http://schemas.microsoft.com/office/drawing/2014/main" id="{DC3DA8FE-1F4B-4020-87BC-ED477DAAB79A}"/>
                                  </a:ext>
                                </a:extLst>
                              </p:cNvPr>
                              <p:cNvGrpSpPr>
                                <a:grpSpLocks/>
                              </p:cNvGrpSpPr>
                              <p:nvPr/>
                            </p:nvGrpSpPr>
                            <p:grpSpPr bwMode="auto">
                              <a:xfrm>
                                <a:off x="2060" y="1742"/>
                                <a:ext cx="20" cy="23"/>
                                <a:chOff x="2060" y="1742"/>
                                <a:chExt cx="20" cy="23"/>
                              </a:xfrm>
                            </p:grpSpPr>
                            <p:sp>
                              <p:nvSpPr>
                                <p:cNvPr id="65993" name="Freeform 89">
                                  <a:extLst>
                                    <a:ext uri="{FF2B5EF4-FFF2-40B4-BE49-F238E27FC236}">
                                      <a16:creationId xmlns:a16="http://schemas.microsoft.com/office/drawing/2014/main" id="{248239DE-30EE-473C-9DC0-4AB2CB03A87D}"/>
                                    </a:ext>
                                  </a:extLst>
                                </p:cNvPr>
                                <p:cNvSpPr>
                                  <a:spLocks/>
                                </p:cNvSpPr>
                                <p:nvPr/>
                              </p:nvSpPr>
                              <p:spPr bwMode="auto">
                                <a:xfrm>
                                  <a:off x="2060" y="1742"/>
                                  <a:ext cx="20" cy="23"/>
                                </a:xfrm>
                                <a:custGeom>
                                  <a:avLst/>
                                  <a:gdLst>
                                    <a:gd name="T0" fmla="*/ 1 w 101"/>
                                    <a:gd name="T1" fmla="*/ 1 h 112"/>
                                    <a:gd name="T2" fmla="*/ 1 w 101"/>
                                    <a:gd name="T3" fmla="*/ 1 h 112"/>
                                    <a:gd name="T4" fmla="*/ 1 w 101"/>
                                    <a:gd name="T5" fmla="*/ 1 h 112"/>
                                    <a:gd name="T6" fmla="*/ 2 w 101"/>
                                    <a:gd name="T7" fmla="*/ 0 h 112"/>
                                    <a:gd name="T8" fmla="*/ 3 w 101"/>
                                    <a:gd name="T9" fmla="*/ 0 h 112"/>
                                    <a:gd name="T10" fmla="*/ 3 w 101"/>
                                    <a:gd name="T11" fmla="*/ 0 h 112"/>
                                    <a:gd name="T12" fmla="*/ 3 w 101"/>
                                    <a:gd name="T13" fmla="*/ 0 h 112"/>
                                    <a:gd name="T14" fmla="*/ 4 w 101"/>
                                    <a:gd name="T15" fmla="*/ 0 h 112"/>
                                    <a:gd name="T16" fmla="*/ 4 w 101"/>
                                    <a:gd name="T17" fmla="*/ 1 h 112"/>
                                    <a:gd name="T18" fmla="*/ 4 w 101"/>
                                    <a:gd name="T19" fmla="*/ 1 h 112"/>
                                    <a:gd name="T20" fmla="*/ 4 w 101"/>
                                    <a:gd name="T21" fmla="*/ 2 h 112"/>
                                    <a:gd name="T22" fmla="*/ 4 w 101"/>
                                    <a:gd name="T23" fmla="*/ 3 h 112"/>
                                    <a:gd name="T24" fmla="*/ 3 w 101"/>
                                    <a:gd name="T25" fmla="*/ 3 h 112"/>
                                    <a:gd name="T26" fmla="*/ 3 w 101"/>
                                    <a:gd name="T27" fmla="*/ 4 h 112"/>
                                    <a:gd name="T28" fmla="*/ 2 w 101"/>
                                    <a:gd name="T29" fmla="*/ 4 h 112"/>
                                    <a:gd name="T30" fmla="*/ 2 w 101"/>
                                    <a:gd name="T31" fmla="*/ 5 h 112"/>
                                    <a:gd name="T32" fmla="*/ 1 w 101"/>
                                    <a:gd name="T33" fmla="*/ 5 h 112"/>
                                    <a:gd name="T34" fmla="*/ 1 w 101"/>
                                    <a:gd name="T35" fmla="*/ 5 h 112"/>
                                    <a:gd name="T36" fmla="*/ 1 w 101"/>
                                    <a:gd name="T37" fmla="*/ 5 h 112"/>
                                    <a:gd name="T38" fmla="*/ 0 w 101"/>
                                    <a:gd name="T39" fmla="*/ 4 h 112"/>
                                    <a:gd name="T40" fmla="*/ 0 w 101"/>
                                    <a:gd name="T41" fmla="*/ 4 h 112"/>
                                    <a:gd name="T42" fmla="*/ 0 w 101"/>
                                    <a:gd name="T43" fmla="*/ 3 h 112"/>
                                    <a:gd name="T44" fmla="*/ 0 w 101"/>
                                    <a:gd name="T45" fmla="*/ 3 h 112"/>
                                    <a:gd name="T46" fmla="*/ 0 w 101"/>
                                    <a:gd name="T47" fmla="*/ 2 h 112"/>
                                    <a:gd name="T48" fmla="*/ 1 w 101"/>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2"/>
                                    <a:gd name="T77" fmla="*/ 101 w 101"/>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2">
                                      <a:moveTo>
                                        <a:pt x="16" y="35"/>
                                      </a:moveTo>
                                      <a:lnTo>
                                        <a:pt x="26" y="24"/>
                                      </a:lnTo>
                                      <a:lnTo>
                                        <a:pt x="37" y="16"/>
                                      </a:lnTo>
                                      <a:lnTo>
                                        <a:pt x="49" y="9"/>
                                      </a:lnTo>
                                      <a:lnTo>
                                        <a:pt x="64" y="2"/>
                                      </a:lnTo>
                                      <a:lnTo>
                                        <a:pt x="76" y="0"/>
                                      </a:lnTo>
                                      <a:lnTo>
                                        <a:pt x="86" y="3"/>
                                      </a:lnTo>
                                      <a:lnTo>
                                        <a:pt x="95" y="11"/>
                                      </a:lnTo>
                                      <a:lnTo>
                                        <a:pt x="99" y="22"/>
                                      </a:lnTo>
                                      <a:lnTo>
                                        <a:pt x="101" y="33"/>
                                      </a:lnTo>
                                      <a:lnTo>
                                        <a:pt x="98" y="49"/>
                                      </a:lnTo>
                                      <a:lnTo>
                                        <a:pt x="92" y="63"/>
                                      </a:lnTo>
                                      <a:lnTo>
                                        <a:pt x="84" y="75"/>
                                      </a:lnTo>
                                      <a:lnTo>
                                        <a:pt x="75" y="86"/>
                                      </a:lnTo>
                                      <a:lnTo>
                                        <a:pt x="63" y="97"/>
                                      </a:lnTo>
                                      <a:lnTo>
                                        <a:pt x="50" y="106"/>
                                      </a:lnTo>
                                      <a:lnTo>
                                        <a:pt x="37" y="111"/>
                                      </a:lnTo>
                                      <a:lnTo>
                                        <a:pt x="24" y="112"/>
                                      </a:lnTo>
                                      <a:lnTo>
                                        <a:pt x="13" y="108"/>
                                      </a:lnTo>
                                      <a:lnTo>
                                        <a:pt x="6" y="99"/>
                                      </a:lnTo>
                                      <a:lnTo>
                                        <a:pt x="1" y="89"/>
                                      </a:lnTo>
                                      <a:lnTo>
                                        <a:pt x="0" y="75"/>
                                      </a:lnTo>
                                      <a:lnTo>
                                        <a:pt x="3" y="61"/>
                                      </a:lnTo>
                                      <a:lnTo>
                                        <a:pt x="7" y="50"/>
                                      </a:lnTo>
                                      <a:lnTo>
                                        <a:pt x="16" y="35"/>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94" name="Freeform 90">
                                  <a:extLst>
                                    <a:ext uri="{FF2B5EF4-FFF2-40B4-BE49-F238E27FC236}">
                                      <a16:creationId xmlns:a16="http://schemas.microsoft.com/office/drawing/2014/main" id="{343FF8FE-266A-4F9E-85A2-7219F10F8761}"/>
                                    </a:ext>
                                  </a:extLst>
                                </p:cNvPr>
                                <p:cNvSpPr>
                                  <a:spLocks/>
                                </p:cNvSpPr>
                                <p:nvPr/>
                              </p:nvSpPr>
                              <p:spPr bwMode="auto">
                                <a:xfrm>
                                  <a:off x="2065" y="1747"/>
                                  <a:ext cx="10" cy="12"/>
                                </a:xfrm>
                                <a:custGeom>
                                  <a:avLst/>
                                  <a:gdLst>
                                    <a:gd name="T0" fmla="*/ 0 w 54"/>
                                    <a:gd name="T1" fmla="*/ 1 h 61"/>
                                    <a:gd name="T2" fmla="*/ 1 w 54"/>
                                    <a:gd name="T3" fmla="*/ 1 h 61"/>
                                    <a:gd name="T4" fmla="*/ 1 w 54"/>
                                    <a:gd name="T5" fmla="*/ 0 h 61"/>
                                    <a:gd name="T6" fmla="*/ 1 w 54"/>
                                    <a:gd name="T7" fmla="*/ 0 h 61"/>
                                    <a:gd name="T8" fmla="*/ 1 w 54"/>
                                    <a:gd name="T9" fmla="*/ 0 h 61"/>
                                    <a:gd name="T10" fmla="*/ 1 w 54"/>
                                    <a:gd name="T11" fmla="*/ 0 h 61"/>
                                    <a:gd name="T12" fmla="*/ 1 w 54"/>
                                    <a:gd name="T13" fmla="*/ 0 h 61"/>
                                    <a:gd name="T14" fmla="*/ 2 w 54"/>
                                    <a:gd name="T15" fmla="*/ 0 h 61"/>
                                    <a:gd name="T16" fmla="*/ 2 w 54"/>
                                    <a:gd name="T17" fmla="*/ 0 h 61"/>
                                    <a:gd name="T18" fmla="*/ 2 w 54"/>
                                    <a:gd name="T19" fmla="*/ 1 h 61"/>
                                    <a:gd name="T20" fmla="*/ 2 w 54"/>
                                    <a:gd name="T21" fmla="*/ 1 h 61"/>
                                    <a:gd name="T22" fmla="*/ 2 w 54"/>
                                    <a:gd name="T23" fmla="*/ 1 h 61"/>
                                    <a:gd name="T24" fmla="*/ 1 w 54"/>
                                    <a:gd name="T25" fmla="*/ 2 h 61"/>
                                    <a:gd name="T26" fmla="*/ 1 w 54"/>
                                    <a:gd name="T27" fmla="*/ 2 h 61"/>
                                    <a:gd name="T28" fmla="*/ 1 w 54"/>
                                    <a:gd name="T29" fmla="*/ 2 h 61"/>
                                    <a:gd name="T30" fmla="*/ 1 w 54"/>
                                    <a:gd name="T31" fmla="*/ 2 h 61"/>
                                    <a:gd name="T32" fmla="*/ 1 w 54"/>
                                    <a:gd name="T33" fmla="*/ 2 h 61"/>
                                    <a:gd name="T34" fmla="*/ 1 w 54"/>
                                    <a:gd name="T35" fmla="*/ 2 h 61"/>
                                    <a:gd name="T36" fmla="*/ 0 w 54"/>
                                    <a:gd name="T37" fmla="*/ 2 h 61"/>
                                    <a:gd name="T38" fmla="*/ 0 w 54"/>
                                    <a:gd name="T39" fmla="*/ 2 h 61"/>
                                    <a:gd name="T40" fmla="*/ 0 w 54"/>
                                    <a:gd name="T41" fmla="*/ 2 h 61"/>
                                    <a:gd name="T42" fmla="*/ 0 w 54"/>
                                    <a:gd name="T43" fmla="*/ 2 h 61"/>
                                    <a:gd name="T44" fmla="*/ 0 w 54"/>
                                    <a:gd name="T45" fmla="*/ 1 h 61"/>
                                    <a:gd name="T46" fmla="*/ 0 w 54"/>
                                    <a:gd name="T47" fmla="*/ 1 h 61"/>
                                    <a:gd name="T48" fmla="*/ 0 w 54"/>
                                    <a:gd name="T49" fmla="*/ 1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1"/>
                                    <a:gd name="T77" fmla="*/ 54 w 5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1">
                                      <a:moveTo>
                                        <a:pt x="9" y="18"/>
                                      </a:moveTo>
                                      <a:lnTo>
                                        <a:pt x="14" y="13"/>
                                      </a:lnTo>
                                      <a:lnTo>
                                        <a:pt x="20" y="7"/>
                                      </a:lnTo>
                                      <a:lnTo>
                                        <a:pt x="26" y="4"/>
                                      </a:lnTo>
                                      <a:lnTo>
                                        <a:pt x="34" y="1"/>
                                      </a:lnTo>
                                      <a:lnTo>
                                        <a:pt x="40" y="0"/>
                                      </a:lnTo>
                                      <a:lnTo>
                                        <a:pt x="45" y="1"/>
                                      </a:lnTo>
                                      <a:lnTo>
                                        <a:pt x="51" y="5"/>
                                      </a:lnTo>
                                      <a:lnTo>
                                        <a:pt x="53" y="11"/>
                                      </a:lnTo>
                                      <a:lnTo>
                                        <a:pt x="54" y="17"/>
                                      </a:lnTo>
                                      <a:lnTo>
                                        <a:pt x="53" y="27"/>
                                      </a:lnTo>
                                      <a:lnTo>
                                        <a:pt x="50" y="35"/>
                                      </a:lnTo>
                                      <a:lnTo>
                                        <a:pt x="45" y="41"/>
                                      </a:lnTo>
                                      <a:lnTo>
                                        <a:pt x="40" y="47"/>
                                      </a:lnTo>
                                      <a:lnTo>
                                        <a:pt x="34" y="54"/>
                                      </a:lnTo>
                                      <a:lnTo>
                                        <a:pt x="27" y="58"/>
                                      </a:lnTo>
                                      <a:lnTo>
                                        <a:pt x="20" y="61"/>
                                      </a:lnTo>
                                      <a:lnTo>
                                        <a:pt x="14" y="61"/>
                                      </a:lnTo>
                                      <a:lnTo>
                                        <a:pt x="8" y="59"/>
                                      </a:lnTo>
                                      <a:lnTo>
                                        <a:pt x="3" y="54"/>
                                      </a:lnTo>
                                      <a:lnTo>
                                        <a:pt x="0" y="48"/>
                                      </a:lnTo>
                                      <a:lnTo>
                                        <a:pt x="0" y="41"/>
                                      </a:lnTo>
                                      <a:lnTo>
                                        <a:pt x="1" y="34"/>
                                      </a:lnTo>
                                      <a:lnTo>
                                        <a:pt x="3" y="27"/>
                                      </a:lnTo>
                                      <a:lnTo>
                                        <a:pt x="9" y="18"/>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991" name="Freeform 91">
                                <a:extLst>
                                  <a:ext uri="{FF2B5EF4-FFF2-40B4-BE49-F238E27FC236}">
                                    <a16:creationId xmlns:a16="http://schemas.microsoft.com/office/drawing/2014/main" id="{DEDBA4B0-2D06-4F00-87CE-08CBD8B465BA}"/>
                                  </a:ext>
                                </a:extLst>
                              </p:cNvPr>
                              <p:cNvSpPr>
                                <a:spLocks/>
                              </p:cNvSpPr>
                              <p:nvPr/>
                            </p:nvSpPr>
                            <p:spPr bwMode="auto">
                              <a:xfrm>
                                <a:off x="2052" y="1788"/>
                                <a:ext cx="21" cy="22"/>
                              </a:xfrm>
                              <a:custGeom>
                                <a:avLst/>
                                <a:gdLst>
                                  <a:gd name="T0" fmla="*/ 4 w 101"/>
                                  <a:gd name="T1" fmla="*/ 1 h 111"/>
                                  <a:gd name="T2" fmla="*/ 3 w 101"/>
                                  <a:gd name="T3" fmla="*/ 1 h 111"/>
                                  <a:gd name="T4" fmla="*/ 3 w 101"/>
                                  <a:gd name="T5" fmla="*/ 1 h 111"/>
                                  <a:gd name="T6" fmla="*/ 2 w 101"/>
                                  <a:gd name="T7" fmla="*/ 0 h 111"/>
                                  <a:gd name="T8" fmla="*/ 2 w 101"/>
                                  <a:gd name="T9" fmla="*/ 0 h 111"/>
                                  <a:gd name="T10" fmla="*/ 1 w 101"/>
                                  <a:gd name="T11" fmla="*/ 0 h 111"/>
                                  <a:gd name="T12" fmla="*/ 1 w 101"/>
                                  <a:gd name="T13" fmla="*/ 0 h 111"/>
                                  <a:gd name="T14" fmla="*/ 0 w 101"/>
                                  <a:gd name="T15" fmla="*/ 0 h 111"/>
                                  <a:gd name="T16" fmla="*/ 0 w 101"/>
                                  <a:gd name="T17" fmla="*/ 1 h 111"/>
                                  <a:gd name="T18" fmla="*/ 0 w 101"/>
                                  <a:gd name="T19" fmla="*/ 1 h 111"/>
                                  <a:gd name="T20" fmla="*/ 0 w 101"/>
                                  <a:gd name="T21" fmla="*/ 2 h 111"/>
                                  <a:gd name="T22" fmla="*/ 0 w 101"/>
                                  <a:gd name="T23" fmla="*/ 2 h 111"/>
                                  <a:gd name="T24" fmla="*/ 1 w 101"/>
                                  <a:gd name="T25" fmla="*/ 3 h 111"/>
                                  <a:gd name="T26" fmla="*/ 1 w 101"/>
                                  <a:gd name="T27" fmla="*/ 3 h 111"/>
                                  <a:gd name="T28" fmla="*/ 2 w 101"/>
                                  <a:gd name="T29" fmla="*/ 4 h 111"/>
                                  <a:gd name="T30" fmla="*/ 2 w 101"/>
                                  <a:gd name="T31" fmla="*/ 4 h 111"/>
                                  <a:gd name="T32" fmla="*/ 3 w 101"/>
                                  <a:gd name="T33" fmla="*/ 4 h 111"/>
                                  <a:gd name="T34" fmla="*/ 3 w 101"/>
                                  <a:gd name="T35" fmla="*/ 4 h 111"/>
                                  <a:gd name="T36" fmla="*/ 4 w 101"/>
                                  <a:gd name="T37" fmla="*/ 4 h 111"/>
                                  <a:gd name="T38" fmla="*/ 4 w 101"/>
                                  <a:gd name="T39" fmla="*/ 4 h 111"/>
                                  <a:gd name="T40" fmla="*/ 4 w 101"/>
                                  <a:gd name="T41" fmla="*/ 3 h 111"/>
                                  <a:gd name="T42" fmla="*/ 4 w 101"/>
                                  <a:gd name="T43" fmla="*/ 3 h 111"/>
                                  <a:gd name="T44" fmla="*/ 4 w 101"/>
                                  <a:gd name="T45" fmla="*/ 2 h 111"/>
                                  <a:gd name="T46" fmla="*/ 4 w 101"/>
                                  <a:gd name="T47" fmla="*/ 2 h 111"/>
                                  <a:gd name="T48" fmla="*/ 4 w 101"/>
                                  <a:gd name="T49" fmla="*/ 1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1"/>
                                  <a:gd name="T77" fmla="*/ 101 w 10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1">
                                    <a:moveTo>
                                      <a:pt x="85" y="35"/>
                                    </a:moveTo>
                                    <a:lnTo>
                                      <a:pt x="75" y="24"/>
                                    </a:lnTo>
                                    <a:lnTo>
                                      <a:pt x="64" y="15"/>
                                    </a:lnTo>
                                    <a:lnTo>
                                      <a:pt x="52" y="8"/>
                                    </a:lnTo>
                                    <a:lnTo>
                                      <a:pt x="37" y="2"/>
                                    </a:lnTo>
                                    <a:lnTo>
                                      <a:pt x="26" y="0"/>
                                    </a:lnTo>
                                    <a:lnTo>
                                      <a:pt x="15" y="3"/>
                                    </a:lnTo>
                                    <a:lnTo>
                                      <a:pt x="6" y="10"/>
                                    </a:lnTo>
                                    <a:lnTo>
                                      <a:pt x="2" y="22"/>
                                    </a:lnTo>
                                    <a:lnTo>
                                      <a:pt x="0" y="33"/>
                                    </a:lnTo>
                                    <a:lnTo>
                                      <a:pt x="3" y="48"/>
                                    </a:lnTo>
                                    <a:lnTo>
                                      <a:pt x="9" y="63"/>
                                    </a:lnTo>
                                    <a:lnTo>
                                      <a:pt x="17" y="75"/>
                                    </a:lnTo>
                                    <a:lnTo>
                                      <a:pt x="27" y="85"/>
                                    </a:lnTo>
                                    <a:lnTo>
                                      <a:pt x="38" y="95"/>
                                    </a:lnTo>
                                    <a:lnTo>
                                      <a:pt x="51" y="105"/>
                                    </a:lnTo>
                                    <a:lnTo>
                                      <a:pt x="64" y="110"/>
                                    </a:lnTo>
                                    <a:lnTo>
                                      <a:pt x="77" y="111"/>
                                    </a:lnTo>
                                    <a:lnTo>
                                      <a:pt x="88" y="107"/>
                                    </a:lnTo>
                                    <a:lnTo>
                                      <a:pt x="95" y="97"/>
                                    </a:lnTo>
                                    <a:lnTo>
                                      <a:pt x="100" y="87"/>
                                    </a:lnTo>
                                    <a:lnTo>
                                      <a:pt x="101" y="75"/>
                                    </a:lnTo>
                                    <a:lnTo>
                                      <a:pt x="98" y="61"/>
                                    </a:lnTo>
                                    <a:lnTo>
                                      <a:pt x="94" y="49"/>
                                    </a:lnTo>
                                    <a:lnTo>
                                      <a:pt x="85" y="35"/>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92" name="Freeform 92">
                                <a:extLst>
                                  <a:ext uri="{FF2B5EF4-FFF2-40B4-BE49-F238E27FC236}">
                                    <a16:creationId xmlns:a16="http://schemas.microsoft.com/office/drawing/2014/main" id="{C8942653-31B6-49A5-87C1-1229BF080B2C}"/>
                                  </a:ext>
                                </a:extLst>
                              </p:cNvPr>
                              <p:cNvSpPr>
                                <a:spLocks/>
                              </p:cNvSpPr>
                              <p:nvPr/>
                            </p:nvSpPr>
                            <p:spPr bwMode="auto">
                              <a:xfrm>
                                <a:off x="2070" y="1814"/>
                                <a:ext cx="18" cy="23"/>
                              </a:xfrm>
                              <a:custGeom>
                                <a:avLst/>
                                <a:gdLst>
                                  <a:gd name="T0" fmla="*/ 3 w 91"/>
                                  <a:gd name="T1" fmla="*/ 1 h 114"/>
                                  <a:gd name="T2" fmla="*/ 3 w 91"/>
                                  <a:gd name="T3" fmla="*/ 1 h 114"/>
                                  <a:gd name="T4" fmla="*/ 2 w 91"/>
                                  <a:gd name="T5" fmla="*/ 0 h 114"/>
                                  <a:gd name="T6" fmla="*/ 2 w 91"/>
                                  <a:gd name="T7" fmla="*/ 0 h 114"/>
                                  <a:gd name="T8" fmla="*/ 1 w 91"/>
                                  <a:gd name="T9" fmla="*/ 0 h 114"/>
                                  <a:gd name="T10" fmla="*/ 1 w 91"/>
                                  <a:gd name="T11" fmla="*/ 0 h 114"/>
                                  <a:gd name="T12" fmla="*/ 1 w 91"/>
                                  <a:gd name="T13" fmla="*/ 0 h 114"/>
                                  <a:gd name="T14" fmla="*/ 0 w 91"/>
                                  <a:gd name="T15" fmla="*/ 1 h 114"/>
                                  <a:gd name="T16" fmla="*/ 0 w 91"/>
                                  <a:gd name="T17" fmla="*/ 1 h 114"/>
                                  <a:gd name="T18" fmla="*/ 0 w 91"/>
                                  <a:gd name="T19" fmla="*/ 2 h 114"/>
                                  <a:gd name="T20" fmla="*/ 0 w 91"/>
                                  <a:gd name="T21" fmla="*/ 2 h 114"/>
                                  <a:gd name="T22" fmla="*/ 0 w 91"/>
                                  <a:gd name="T23" fmla="*/ 3 h 114"/>
                                  <a:gd name="T24" fmla="*/ 0 w 91"/>
                                  <a:gd name="T25" fmla="*/ 3 h 114"/>
                                  <a:gd name="T26" fmla="*/ 1 w 91"/>
                                  <a:gd name="T27" fmla="*/ 4 h 114"/>
                                  <a:gd name="T28" fmla="*/ 1 w 91"/>
                                  <a:gd name="T29" fmla="*/ 4 h 114"/>
                                  <a:gd name="T30" fmla="*/ 2 w 91"/>
                                  <a:gd name="T31" fmla="*/ 4 h 114"/>
                                  <a:gd name="T32" fmla="*/ 2 w 91"/>
                                  <a:gd name="T33" fmla="*/ 5 h 114"/>
                                  <a:gd name="T34" fmla="*/ 3 w 91"/>
                                  <a:gd name="T35" fmla="*/ 5 h 114"/>
                                  <a:gd name="T36" fmla="*/ 3 w 91"/>
                                  <a:gd name="T37" fmla="*/ 4 h 114"/>
                                  <a:gd name="T38" fmla="*/ 3 w 91"/>
                                  <a:gd name="T39" fmla="*/ 4 h 114"/>
                                  <a:gd name="T40" fmla="*/ 4 w 91"/>
                                  <a:gd name="T41" fmla="*/ 4 h 114"/>
                                  <a:gd name="T42" fmla="*/ 4 w 91"/>
                                  <a:gd name="T43" fmla="*/ 3 h 114"/>
                                  <a:gd name="T44" fmla="*/ 3 w 91"/>
                                  <a:gd name="T45" fmla="*/ 3 h 114"/>
                                  <a:gd name="T46" fmla="*/ 3 w 91"/>
                                  <a:gd name="T47" fmla="*/ 2 h 114"/>
                                  <a:gd name="T48" fmla="*/ 3 w 91"/>
                                  <a:gd name="T49" fmla="*/ 1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4"/>
                                  <a:gd name="T77" fmla="*/ 91 w 91"/>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4">
                                    <a:moveTo>
                                      <a:pt x="79" y="37"/>
                                    </a:moveTo>
                                    <a:lnTo>
                                      <a:pt x="71" y="23"/>
                                    </a:lnTo>
                                    <a:lnTo>
                                      <a:pt x="62" y="12"/>
                                    </a:lnTo>
                                    <a:lnTo>
                                      <a:pt x="51" y="4"/>
                                    </a:lnTo>
                                    <a:lnTo>
                                      <a:pt x="37" y="0"/>
                                    </a:lnTo>
                                    <a:lnTo>
                                      <a:pt x="27" y="3"/>
                                    </a:lnTo>
                                    <a:lnTo>
                                      <a:pt x="17" y="11"/>
                                    </a:lnTo>
                                    <a:lnTo>
                                      <a:pt x="7" y="19"/>
                                    </a:lnTo>
                                    <a:lnTo>
                                      <a:pt x="2" y="29"/>
                                    </a:lnTo>
                                    <a:lnTo>
                                      <a:pt x="0" y="38"/>
                                    </a:lnTo>
                                    <a:lnTo>
                                      <a:pt x="1" y="48"/>
                                    </a:lnTo>
                                    <a:lnTo>
                                      <a:pt x="3" y="62"/>
                                    </a:lnTo>
                                    <a:lnTo>
                                      <a:pt x="10" y="77"/>
                                    </a:lnTo>
                                    <a:lnTo>
                                      <a:pt x="18" y="88"/>
                                    </a:lnTo>
                                    <a:lnTo>
                                      <a:pt x="28" y="99"/>
                                    </a:lnTo>
                                    <a:lnTo>
                                      <a:pt x="41" y="108"/>
                                    </a:lnTo>
                                    <a:lnTo>
                                      <a:pt x="54" y="113"/>
                                    </a:lnTo>
                                    <a:lnTo>
                                      <a:pt x="67" y="114"/>
                                    </a:lnTo>
                                    <a:lnTo>
                                      <a:pt x="78" y="110"/>
                                    </a:lnTo>
                                    <a:lnTo>
                                      <a:pt x="85" y="101"/>
                                    </a:lnTo>
                                    <a:lnTo>
                                      <a:pt x="90" y="91"/>
                                    </a:lnTo>
                                    <a:lnTo>
                                      <a:pt x="91" y="77"/>
                                    </a:lnTo>
                                    <a:lnTo>
                                      <a:pt x="88" y="63"/>
                                    </a:lnTo>
                                    <a:lnTo>
                                      <a:pt x="85" y="49"/>
                                    </a:lnTo>
                                    <a:lnTo>
                                      <a:pt x="79" y="37"/>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84" name="Group 93">
                            <a:extLst>
                              <a:ext uri="{FF2B5EF4-FFF2-40B4-BE49-F238E27FC236}">
                                <a16:creationId xmlns:a16="http://schemas.microsoft.com/office/drawing/2014/main" id="{04D76B1B-8328-4505-9627-0FE13860383B}"/>
                              </a:ext>
                            </a:extLst>
                          </p:cNvPr>
                          <p:cNvGrpSpPr>
                            <a:grpSpLocks/>
                          </p:cNvGrpSpPr>
                          <p:nvPr/>
                        </p:nvGrpSpPr>
                        <p:grpSpPr bwMode="auto">
                          <a:xfrm>
                            <a:off x="2116" y="1790"/>
                            <a:ext cx="130" cy="120"/>
                            <a:chOff x="2116" y="1790"/>
                            <a:chExt cx="130" cy="120"/>
                          </a:xfrm>
                        </p:grpSpPr>
                        <p:sp>
                          <p:nvSpPr>
                            <p:cNvPr id="65985" name="Freeform 94">
                              <a:extLst>
                                <a:ext uri="{FF2B5EF4-FFF2-40B4-BE49-F238E27FC236}">
                                  <a16:creationId xmlns:a16="http://schemas.microsoft.com/office/drawing/2014/main" id="{6372032F-9142-43C6-A479-650D1C608EB2}"/>
                                </a:ext>
                              </a:extLst>
                            </p:cNvPr>
                            <p:cNvSpPr>
                              <a:spLocks/>
                            </p:cNvSpPr>
                            <p:nvPr/>
                          </p:nvSpPr>
                          <p:spPr bwMode="auto">
                            <a:xfrm>
                              <a:off x="2146" y="1819"/>
                              <a:ext cx="76" cy="64"/>
                            </a:xfrm>
                            <a:custGeom>
                              <a:avLst/>
                              <a:gdLst>
                                <a:gd name="T0" fmla="*/ 0 w 380"/>
                                <a:gd name="T1" fmla="*/ 0 h 322"/>
                                <a:gd name="T2" fmla="*/ 0 w 380"/>
                                <a:gd name="T3" fmla="*/ 1 h 322"/>
                                <a:gd name="T4" fmla="*/ 0 w 380"/>
                                <a:gd name="T5" fmla="*/ 2 h 322"/>
                                <a:gd name="T6" fmla="*/ 0 w 380"/>
                                <a:gd name="T7" fmla="*/ 4 h 322"/>
                                <a:gd name="T8" fmla="*/ 1 w 380"/>
                                <a:gd name="T9" fmla="*/ 5 h 322"/>
                                <a:gd name="T10" fmla="*/ 1 w 380"/>
                                <a:gd name="T11" fmla="*/ 5 h 322"/>
                                <a:gd name="T12" fmla="*/ 2 w 380"/>
                                <a:gd name="T13" fmla="*/ 6 h 322"/>
                                <a:gd name="T14" fmla="*/ 3 w 380"/>
                                <a:gd name="T15" fmla="*/ 6 h 322"/>
                                <a:gd name="T16" fmla="*/ 5 w 380"/>
                                <a:gd name="T17" fmla="*/ 7 h 322"/>
                                <a:gd name="T18" fmla="*/ 6 w 380"/>
                                <a:gd name="T19" fmla="*/ 8 h 322"/>
                                <a:gd name="T20" fmla="*/ 8 w 380"/>
                                <a:gd name="T21" fmla="*/ 8 h 322"/>
                                <a:gd name="T22" fmla="*/ 10 w 380"/>
                                <a:gd name="T23" fmla="*/ 9 h 322"/>
                                <a:gd name="T24" fmla="*/ 11 w 380"/>
                                <a:gd name="T25" fmla="*/ 9 h 322"/>
                                <a:gd name="T26" fmla="*/ 12 w 380"/>
                                <a:gd name="T27" fmla="*/ 10 h 322"/>
                                <a:gd name="T28" fmla="*/ 13 w 380"/>
                                <a:gd name="T29" fmla="*/ 11 h 322"/>
                                <a:gd name="T30" fmla="*/ 14 w 380"/>
                                <a:gd name="T31" fmla="*/ 12 h 322"/>
                                <a:gd name="T32" fmla="*/ 15 w 380"/>
                                <a:gd name="T33" fmla="*/ 13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322"/>
                                <a:gd name="T53" fmla="*/ 380 w 38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322">
                                  <a:moveTo>
                                    <a:pt x="10" y="0"/>
                                  </a:moveTo>
                                  <a:lnTo>
                                    <a:pt x="3" y="34"/>
                                  </a:lnTo>
                                  <a:lnTo>
                                    <a:pt x="0" y="61"/>
                                  </a:lnTo>
                                  <a:lnTo>
                                    <a:pt x="6" y="92"/>
                                  </a:lnTo>
                                  <a:lnTo>
                                    <a:pt x="18" y="114"/>
                                  </a:lnTo>
                                  <a:lnTo>
                                    <a:pt x="33" y="127"/>
                                  </a:lnTo>
                                  <a:lnTo>
                                    <a:pt x="59" y="148"/>
                                  </a:lnTo>
                                  <a:lnTo>
                                    <a:pt x="84" y="163"/>
                                  </a:lnTo>
                                  <a:lnTo>
                                    <a:pt x="121" y="179"/>
                                  </a:lnTo>
                                  <a:lnTo>
                                    <a:pt x="161" y="194"/>
                                  </a:lnTo>
                                  <a:lnTo>
                                    <a:pt x="199" y="206"/>
                                  </a:lnTo>
                                  <a:lnTo>
                                    <a:pt x="239" y="219"/>
                                  </a:lnTo>
                                  <a:lnTo>
                                    <a:pt x="268" y="234"/>
                                  </a:lnTo>
                                  <a:lnTo>
                                    <a:pt x="300" y="252"/>
                                  </a:lnTo>
                                  <a:lnTo>
                                    <a:pt x="330" y="273"/>
                                  </a:lnTo>
                                  <a:lnTo>
                                    <a:pt x="355" y="295"/>
                                  </a:lnTo>
                                  <a:lnTo>
                                    <a:pt x="380" y="322"/>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86" name="Freeform 95">
                              <a:extLst>
                                <a:ext uri="{FF2B5EF4-FFF2-40B4-BE49-F238E27FC236}">
                                  <a16:creationId xmlns:a16="http://schemas.microsoft.com/office/drawing/2014/main" id="{B0706E0B-8C4C-46D3-B33D-654D04D6FCE0}"/>
                                </a:ext>
                              </a:extLst>
                            </p:cNvPr>
                            <p:cNvSpPr>
                              <a:spLocks/>
                            </p:cNvSpPr>
                            <p:nvPr/>
                          </p:nvSpPr>
                          <p:spPr bwMode="auto">
                            <a:xfrm>
                              <a:off x="2116" y="1831"/>
                              <a:ext cx="88" cy="79"/>
                            </a:xfrm>
                            <a:custGeom>
                              <a:avLst/>
                              <a:gdLst>
                                <a:gd name="T0" fmla="*/ 0 w 443"/>
                                <a:gd name="T1" fmla="*/ 0 h 393"/>
                                <a:gd name="T2" fmla="*/ 1 w 443"/>
                                <a:gd name="T3" fmla="*/ 0 h 393"/>
                                <a:gd name="T4" fmla="*/ 3 w 443"/>
                                <a:gd name="T5" fmla="*/ 1 h 393"/>
                                <a:gd name="T6" fmla="*/ 4 w 443"/>
                                <a:gd name="T7" fmla="*/ 1 h 393"/>
                                <a:gd name="T8" fmla="*/ 5 w 443"/>
                                <a:gd name="T9" fmla="*/ 2 h 393"/>
                                <a:gd name="T10" fmla="*/ 5 w 443"/>
                                <a:gd name="T11" fmla="*/ 3 h 393"/>
                                <a:gd name="T12" fmla="*/ 6 w 443"/>
                                <a:gd name="T13" fmla="*/ 4 h 393"/>
                                <a:gd name="T14" fmla="*/ 6 w 443"/>
                                <a:gd name="T15" fmla="*/ 5 h 393"/>
                                <a:gd name="T16" fmla="*/ 7 w 443"/>
                                <a:gd name="T17" fmla="*/ 6 h 393"/>
                                <a:gd name="T18" fmla="*/ 7 w 443"/>
                                <a:gd name="T19" fmla="*/ 7 h 393"/>
                                <a:gd name="T20" fmla="*/ 8 w 443"/>
                                <a:gd name="T21" fmla="*/ 9 h 393"/>
                                <a:gd name="T22" fmla="*/ 8 w 443"/>
                                <a:gd name="T23" fmla="*/ 10 h 393"/>
                                <a:gd name="T24" fmla="*/ 9 w 443"/>
                                <a:gd name="T25" fmla="*/ 11 h 393"/>
                                <a:gd name="T26" fmla="*/ 10 w 443"/>
                                <a:gd name="T27" fmla="*/ 12 h 393"/>
                                <a:gd name="T28" fmla="*/ 11 w 443"/>
                                <a:gd name="T29" fmla="*/ 13 h 393"/>
                                <a:gd name="T30" fmla="*/ 12 w 443"/>
                                <a:gd name="T31" fmla="*/ 13 h 393"/>
                                <a:gd name="T32" fmla="*/ 14 w 443"/>
                                <a:gd name="T33" fmla="*/ 14 h 393"/>
                                <a:gd name="T34" fmla="*/ 15 w 443"/>
                                <a:gd name="T35" fmla="*/ 15 h 393"/>
                                <a:gd name="T36" fmla="*/ 16 w 443"/>
                                <a:gd name="T37" fmla="*/ 15 h 393"/>
                                <a:gd name="T38" fmla="*/ 17 w 443"/>
                                <a:gd name="T39" fmla="*/ 16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393"/>
                                <a:gd name="T62" fmla="*/ 443 w 443"/>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393">
                                  <a:moveTo>
                                    <a:pt x="0" y="0"/>
                                  </a:moveTo>
                                  <a:lnTo>
                                    <a:pt x="34" y="9"/>
                                  </a:lnTo>
                                  <a:lnTo>
                                    <a:pt x="65" y="18"/>
                                  </a:lnTo>
                                  <a:lnTo>
                                    <a:pt x="95" y="30"/>
                                  </a:lnTo>
                                  <a:lnTo>
                                    <a:pt x="117" y="43"/>
                                  </a:lnTo>
                                  <a:lnTo>
                                    <a:pt x="135" y="65"/>
                                  </a:lnTo>
                                  <a:lnTo>
                                    <a:pt x="150" y="93"/>
                                  </a:lnTo>
                                  <a:lnTo>
                                    <a:pt x="160" y="117"/>
                                  </a:lnTo>
                                  <a:lnTo>
                                    <a:pt x="169" y="148"/>
                                  </a:lnTo>
                                  <a:lnTo>
                                    <a:pt x="180" y="183"/>
                                  </a:lnTo>
                                  <a:lnTo>
                                    <a:pt x="193" y="214"/>
                                  </a:lnTo>
                                  <a:lnTo>
                                    <a:pt x="212" y="242"/>
                                  </a:lnTo>
                                  <a:lnTo>
                                    <a:pt x="233" y="273"/>
                                  </a:lnTo>
                                  <a:lnTo>
                                    <a:pt x="253" y="295"/>
                                  </a:lnTo>
                                  <a:lnTo>
                                    <a:pt x="280" y="316"/>
                                  </a:lnTo>
                                  <a:lnTo>
                                    <a:pt x="309" y="335"/>
                                  </a:lnTo>
                                  <a:lnTo>
                                    <a:pt x="343" y="350"/>
                                  </a:lnTo>
                                  <a:lnTo>
                                    <a:pt x="382" y="368"/>
                                  </a:lnTo>
                                  <a:lnTo>
                                    <a:pt x="415" y="381"/>
                                  </a:lnTo>
                                  <a:lnTo>
                                    <a:pt x="443" y="393"/>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87" name="Freeform 96">
                              <a:extLst>
                                <a:ext uri="{FF2B5EF4-FFF2-40B4-BE49-F238E27FC236}">
                                  <a16:creationId xmlns:a16="http://schemas.microsoft.com/office/drawing/2014/main" id="{F16F2374-4D8E-49E4-B089-980D15100937}"/>
                                </a:ext>
                              </a:extLst>
                            </p:cNvPr>
                            <p:cNvSpPr>
                              <a:spLocks/>
                            </p:cNvSpPr>
                            <p:nvPr/>
                          </p:nvSpPr>
                          <p:spPr bwMode="auto">
                            <a:xfrm>
                              <a:off x="2122" y="1790"/>
                              <a:ext cx="124" cy="120"/>
                            </a:xfrm>
                            <a:custGeom>
                              <a:avLst/>
                              <a:gdLst>
                                <a:gd name="T0" fmla="*/ 0 w 618"/>
                                <a:gd name="T1" fmla="*/ 0 h 602"/>
                                <a:gd name="T2" fmla="*/ 0 w 618"/>
                                <a:gd name="T3" fmla="*/ 2 h 602"/>
                                <a:gd name="T4" fmla="*/ 1 w 618"/>
                                <a:gd name="T5" fmla="*/ 3 h 602"/>
                                <a:gd name="T6" fmla="*/ 1 w 618"/>
                                <a:gd name="T7" fmla="*/ 5 h 602"/>
                                <a:gd name="T8" fmla="*/ 2 w 618"/>
                                <a:gd name="T9" fmla="*/ 6 h 602"/>
                                <a:gd name="T10" fmla="*/ 3 w 618"/>
                                <a:gd name="T11" fmla="*/ 8 h 602"/>
                                <a:gd name="T12" fmla="*/ 4 w 618"/>
                                <a:gd name="T13" fmla="*/ 9 h 602"/>
                                <a:gd name="T14" fmla="*/ 5 w 618"/>
                                <a:gd name="T15" fmla="*/ 11 h 602"/>
                                <a:gd name="T16" fmla="*/ 6 w 618"/>
                                <a:gd name="T17" fmla="*/ 13 h 602"/>
                                <a:gd name="T18" fmla="*/ 7 w 618"/>
                                <a:gd name="T19" fmla="*/ 14 h 602"/>
                                <a:gd name="T20" fmla="*/ 8 w 618"/>
                                <a:gd name="T21" fmla="*/ 15 h 602"/>
                                <a:gd name="T22" fmla="*/ 9 w 618"/>
                                <a:gd name="T23" fmla="*/ 17 h 602"/>
                                <a:gd name="T24" fmla="*/ 10 w 618"/>
                                <a:gd name="T25" fmla="*/ 18 h 602"/>
                                <a:gd name="T26" fmla="*/ 12 w 618"/>
                                <a:gd name="T27" fmla="*/ 19 h 602"/>
                                <a:gd name="T28" fmla="*/ 14 w 618"/>
                                <a:gd name="T29" fmla="*/ 20 h 602"/>
                                <a:gd name="T30" fmla="*/ 15 w 618"/>
                                <a:gd name="T31" fmla="*/ 21 h 602"/>
                                <a:gd name="T32" fmla="*/ 17 w 618"/>
                                <a:gd name="T33" fmla="*/ 22 h 602"/>
                                <a:gd name="T34" fmla="*/ 19 w 618"/>
                                <a:gd name="T35" fmla="*/ 23 h 602"/>
                                <a:gd name="T36" fmla="*/ 21 w 618"/>
                                <a:gd name="T37" fmla="*/ 23 h 602"/>
                                <a:gd name="T38" fmla="*/ 23 w 618"/>
                                <a:gd name="T39" fmla="*/ 24 h 602"/>
                                <a:gd name="T40" fmla="*/ 25 w 618"/>
                                <a:gd name="T41" fmla="*/ 24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8"/>
                                <a:gd name="T64" fmla="*/ 0 h 602"/>
                                <a:gd name="T65" fmla="*/ 618 w 61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8" h="602">
                                  <a:moveTo>
                                    <a:pt x="0" y="0"/>
                                  </a:moveTo>
                                  <a:lnTo>
                                    <a:pt x="7" y="41"/>
                                  </a:lnTo>
                                  <a:lnTo>
                                    <a:pt x="18" y="82"/>
                                  </a:lnTo>
                                  <a:lnTo>
                                    <a:pt x="35" y="128"/>
                                  </a:lnTo>
                                  <a:lnTo>
                                    <a:pt x="55" y="163"/>
                                  </a:lnTo>
                                  <a:lnTo>
                                    <a:pt x="83" y="202"/>
                                  </a:lnTo>
                                  <a:lnTo>
                                    <a:pt x="104" y="237"/>
                                  </a:lnTo>
                                  <a:lnTo>
                                    <a:pt x="129" y="280"/>
                                  </a:lnTo>
                                  <a:lnTo>
                                    <a:pt x="157" y="328"/>
                                  </a:lnTo>
                                  <a:lnTo>
                                    <a:pt x="176" y="356"/>
                                  </a:lnTo>
                                  <a:lnTo>
                                    <a:pt x="199" y="385"/>
                                  </a:lnTo>
                                  <a:lnTo>
                                    <a:pt x="226" y="415"/>
                                  </a:lnTo>
                                  <a:lnTo>
                                    <a:pt x="260" y="445"/>
                                  </a:lnTo>
                                  <a:lnTo>
                                    <a:pt x="304" y="482"/>
                                  </a:lnTo>
                                  <a:lnTo>
                                    <a:pt x="342" y="512"/>
                                  </a:lnTo>
                                  <a:lnTo>
                                    <a:pt x="385" y="537"/>
                                  </a:lnTo>
                                  <a:lnTo>
                                    <a:pt x="432" y="558"/>
                                  </a:lnTo>
                                  <a:lnTo>
                                    <a:pt x="485" y="578"/>
                                  </a:lnTo>
                                  <a:lnTo>
                                    <a:pt x="525" y="589"/>
                                  </a:lnTo>
                                  <a:lnTo>
                                    <a:pt x="573" y="598"/>
                                  </a:lnTo>
                                  <a:lnTo>
                                    <a:pt x="618" y="602"/>
                                  </a:lnTo>
                                </a:path>
                              </a:pathLst>
                            </a:custGeom>
                            <a:noFill/>
                            <a:ln w="4763">
                              <a:solidFill>
                                <a:srgbClr val="FF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5960" name="Group 97">
                      <a:extLst>
                        <a:ext uri="{FF2B5EF4-FFF2-40B4-BE49-F238E27FC236}">
                          <a16:creationId xmlns:a16="http://schemas.microsoft.com/office/drawing/2014/main" id="{16991848-D87D-42D3-93DC-98028E0AB4B6}"/>
                        </a:ext>
                      </a:extLst>
                    </p:cNvPr>
                    <p:cNvGrpSpPr>
                      <a:grpSpLocks/>
                    </p:cNvGrpSpPr>
                    <p:nvPr/>
                  </p:nvGrpSpPr>
                  <p:grpSpPr bwMode="auto">
                    <a:xfrm>
                      <a:off x="2151" y="1787"/>
                      <a:ext cx="187" cy="152"/>
                      <a:chOff x="2151" y="1787"/>
                      <a:chExt cx="187" cy="152"/>
                    </a:xfrm>
                  </p:grpSpPr>
                  <p:grpSp>
                    <p:nvGrpSpPr>
                      <p:cNvPr id="65961" name="Group 98">
                        <a:extLst>
                          <a:ext uri="{FF2B5EF4-FFF2-40B4-BE49-F238E27FC236}">
                            <a16:creationId xmlns:a16="http://schemas.microsoft.com/office/drawing/2014/main" id="{0BFB395C-530E-481A-8C56-E3E036159409}"/>
                          </a:ext>
                        </a:extLst>
                      </p:cNvPr>
                      <p:cNvGrpSpPr>
                        <a:grpSpLocks/>
                      </p:cNvGrpSpPr>
                      <p:nvPr/>
                    </p:nvGrpSpPr>
                    <p:grpSpPr bwMode="auto">
                      <a:xfrm>
                        <a:off x="2222" y="1863"/>
                        <a:ext cx="114" cy="76"/>
                        <a:chOff x="2222" y="1863"/>
                        <a:chExt cx="114" cy="76"/>
                      </a:xfrm>
                    </p:grpSpPr>
                    <p:grpSp>
                      <p:nvGrpSpPr>
                        <p:cNvPr id="65969" name="Group 99">
                          <a:extLst>
                            <a:ext uri="{FF2B5EF4-FFF2-40B4-BE49-F238E27FC236}">
                              <a16:creationId xmlns:a16="http://schemas.microsoft.com/office/drawing/2014/main" id="{A78815C2-D851-4497-95F1-9DA219F86743}"/>
                            </a:ext>
                          </a:extLst>
                        </p:cNvPr>
                        <p:cNvGrpSpPr>
                          <a:grpSpLocks/>
                        </p:cNvGrpSpPr>
                        <p:nvPr/>
                      </p:nvGrpSpPr>
                      <p:grpSpPr bwMode="auto">
                        <a:xfrm>
                          <a:off x="2291" y="1863"/>
                          <a:ext cx="45" cy="38"/>
                          <a:chOff x="2291" y="1863"/>
                          <a:chExt cx="45" cy="38"/>
                        </a:xfrm>
                      </p:grpSpPr>
                      <p:sp>
                        <p:nvSpPr>
                          <p:cNvPr id="65976" name="Freeform 100">
                            <a:extLst>
                              <a:ext uri="{FF2B5EF4-FFF2-40B4-BE49-F238E27FC236}">
                                <a16:creationId xmlns:a16="http://schemas.microsoft.com/office/drawing/2014/main" id="{469F111D-ED85-42CF-9163-24C4C842D046}"/>
                              </a:ext>
                            </a:extLst>
                          </p:cNvPr>
                          <p:cNvSpPr>
                            <a:spLocks/>
                          </p:cNvSpPr>
                          <p:nvPr/>
                        </p:nvSpPr>
                        <p:spPr bwMode="auto">
                          <a:xfrm>
                            <a:off x="2310" y="1865"/>
                            <a:ext cx="5" cy="21"/>
                          </a:xfrm>
                          <a:custGeom>
                            <a:avLst/>
                            <a:gdLst>
                              <a:gd name="T0" fmla="*/ 1 w 27"/>
                              <a:gd name="T1" fmla="*/ 0 h 101"/>
                              <a:gd name="T2" fmla="*/ 1 w 27"/>
                              <a:gd name="T3" fmla="*/ 1 h 101"/>
                              <a:gd name="T4" fmla="*/ 1 w 27"/>
                              <a:gd name="T5" fmla="*/ 2 h 101"/>
                              <a:gd name="T6" fmla="*/ 1 w 27"/>
                              <a:gd name="T7" fmla="*/ 3 h 101"/>
                              <a:gd name="T8" fmla="*/ 0 w 27"/>
                              <a:gd name="T9" fmla="*/ 4 h 101"/>
                              <a:gd name="T10" fmla="*/ 0 w 27"/>
                              <a:gd name="T11" fmla="*/ 4 h 101"/>
                              <a:gd name="T12" fmla="*/ 0 60000 65536"/>
                              <a:gd name="T13" fmla="*/ 0 60000 65536"/>
                              <a:gd name="T14" fmla="*/ 0 60000 65536"/>
                              <a:gd name="T15" fmla="*/ 0 60000 65536"/>
                              <a:gd name="T16" fmla="*/ 0 60000 65536"/>
                              <a:gd name="T17" fmla="*/ 0 60000 65536"/>
                              <a:gd name="T18" fmla="*/ 0 w 27"/>
                              <a:gd name="T19" fmla="*/ 0 h 101"/>
                              <a:gd name="T20" fmla="*/ 27 w 27"/>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7" h="101">
                                <a:moveTo>
                                  <a:pt x="14" y="0"/>
                                </a:moveTo>
                                <a:lnTo>
                                  <a:pt x="21" y="21"/>
                                </a:lnTo>
                                <a:lnTo>
                                  <a:pt x="27" y="51"/>
                                </a:lnTo>
                                <a:lnTo>
                                  <a:pt x="24" y="69"/>
                                </a:lnTo>
                                <a:lnTo>
                                  <a:pt x="11" y="89"/>
                                </a:lnTo>
                                <a:lnTo>
                                  <a:pt x="0" y="101"/>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77" name="Freeform 101">
                            <a:extLst>
                              <a:ext uri="{FF2B5EF4-FFF2-40B4-BE49-F238E27FC236}">
                                <a16:creationId xmlns:a16="http://schemas.microsoft.com/office/drawing/2014/main" id="{50B1F71A-F845-4FE6-A6C8-07EC3E751352}"/>
                              </a:ext>
                            </a:extLst>
                          </p:cNvPr>
                          <p:cNvSpPr>
                            <a:spLocks/>
                          </p:cNvSpPr>
                          <p:nvPr/>
                        </p:nvSpPr>
                        <p:spPr bwMode="auto">
                          <a:xfrm>
                            <a:off x="2291" y="1874"/>
                            <a:ext cx="25" cy="27"/>
                          </a:xfrm>
                          <a:custGeom>
                            <a:avLst/>
                            <a:gdLst>
                              <a:gd name="T0" fmla="*/ 0 w 124"/>
                              <a:gd name="T1" fmla="*/ 0 h 137"/>
                              <a:gd name="T2" fmla="*/ 1 w 124"/>
                              <a:gd name="T3" fmla="*/ 0 h 137"/>
                              <a:gd name="T4" fmla="*/ 2 w 124"/>
                              <a:gd name="T5" fmla="*/ 0 h 137"/>
                              <a:gd name="T6" fmla="*/ 3 w 124"/>
                              <a:gd name="T7" fmla="*/ 1 h 137"/>
                              <a:gd name="T8" fmla="*/ 4 w 124"/>
                              <a:gd name="T9" fmla="*/ 2 h 137"/>
                              <a:gd name="T10" fmla="*/ 4 w 124"/>
                              <a:gd name="T11" fmla="*/ 2 h 137"/>
                              <a:gd name="T12" fmla="*/ 4 w 124"/>
                              <a:gd name="T13" fmla="*/ 3 h 137"/>
                              <a:gd name="T14" fmla="*/ 5 w 124"/>
                              <a:gd name="T15" fmla="*/ 4 h 137"/>
                              <a:gd name="T16" fmla="*/ 5 w 124"/>
                              <a:gd name="T17" fmla="*/ 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37"/>
                              <a:gd name="T29" fmla="*/ 124 w 12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37">
                                <a:moveTo>
                                  <a:pt x="0" y="0"/>
                                </a:moveTo>
                                <a:lnTo>
                                  <a:pt x="30" y="5"/>
                                </a:lnTo>
                                <a:lnTo>
                                  <a:pt x="61" y="11"/>
                                </a:lnTo>
                                <a:lnTo>
                                  <a:pt x="75" y="20"/>
                                </a:lnTo>
                                <a:lnTo>
                                  <a:pt x="89" y="40"/>
                                </a:lnTo>
                                <a:lnTo>
                                  <a:pt x="92" y="61"/>
                                </a:lnTo>
                                <a:lnTo>
                                  <a:pt x="104" y="85"/>
                                </a:lnTo>
                                <a:lnTo>
                                  <a:pt x="115" y="109"/>
                                </a:lnTo>
                                <a:lnTo>
                                  <a:pt x="124" y="137"/>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78" name="Freeform 102">
                            <a:extLst>
                              <a:ext uri="{FF2B5EF4-FFF2-40B4-BE49-F238E27FC236}">
                                <a16:creationId xmlns:a16="http://schemas.microsoft.com/office/drawing/2014/main" id="{77555510-4FE6-425D-880D-6B5FD503271B}"/>
                              </a:ext>
                            </a:extLst>
                          </p:cNvPr>
                          <p:cNvSpPr>
                            <a:spLocks/>
                          </p:cNvSpPr>
                          <p:nvPr/>
                        </p:nvSpPr>
                        <p:spPr bwMode="auto">
                          <a:xfrm>
                            <a:off x="2327" y="1863"/>
                            <a:ext cx="9" cy="33"/>
                          </a:xfrm>
                          <a:custGeom>
                            <a:avLst/>
                            <a:gdLst>
                              <a:gd name="T0" fmla="*/ 0 w 45"/>
                              <a:gd name="T1" fmla="*/ 3 h 162"/>
                              <a:gd name="T2" fmla="*/ 0 w 45"/>
                              <a:gd name="T3" fmla="*/ 4 h 162"/>
                              <a:gd name="T4" fmla="*/ 0 w 45"/>
                              <a:gd name="T5" fmla="*/ 6 h 162"/>
                              <a:gd name="T6" fmla="*/ 1 w 45"/>
                              <a:gd name="T7" fmla="*/ 6 h 162"/>
                              <a:gd name="T8" fmla="*/ 2 w 45"/>
                              <a:gd name="T9" fmla="*/ 7 h 162"/>
                              <a:gd name="T10" fmla="*/ 2 w 45"/>
                              <a:gd name="T11" fmla="*/ 0 h 162"/>
                              <a:gd name="T12" fmla="*/ 0 60000 65536"/>
                              <a:gd name="T13" fmla="*/ 0 60000 65536"/>
                              <a:gd name="T14" fmla="*/ 0 60000 65536"/>
                              <a:gd name="T15" fmla="*/ 0 60000 65536"/>
                              <a:gd name="T16" fmla="*/ 0 60000 65536"/>
                              <a:gd name="T17" fmla="*/ 0 60000 65536"/>
                              <a:gd name="T18" fmla="*/ 0 w 45"/>
                              <a:gd name="T19" fmla="*/ 0 h 162"/>
                              <a:gd name="T20" fmla="*/ 45 w 45"/>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45" h="162">
                                <a:moveTo>
                                  <a:pt x="0" y="80"/>
                                </a:moveTo>
                                <a:lnTo>
                                  <a:pt x="2" y="110"/>
                                </a:lnTo>
                                <a:lnTo>
                                  <a:pt x="6" y="138"/>
                                </a:lnTo>
                                <a:lnTo>
                                  <a:pt x="17" y="151"/>
                                </a:lnTo>
                                <a:lnTo>
                                  <a:pt x="45" y="162"/>
                                </a:lnTo>
                                <a:lnTo>
                                  <a:pt x="45" y="0"/>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970" name="Group 103">
                          <a:extLst>
                            <a:ext uri="{FF2B5EF4-FFF2-40B4-BE49-F238E27FC236}">
                              <a16:creationId xmlns:a16="http://schemas.microsoft.com/office/drawing/2014/main" id="{AB7DB073-FC52-4F76-9A13-0E3C4DC632C5}"/>
                            </a:ext>
                          </a:extLst>
                        </p:cNvPr>
                        <p:cNvGrpSpPr>
                          <a:grpSpLocks/>
                        </p:cNvGrpSpPr>
                        <p:nvPr/>
                      </p:nvGrpSpPr>
                      <p:grpSpPr bwMode="auto">
                        <a:xfrm>
                          <a:off x="2222" y="1916"/>
                          <a:ext cx="61" cy="23"/>
                          <a:chOff x="2222" y="1916"/>
                          <a:chExt cx="61" cy="23"/>
                        </a:xfrm>
                      </p:grpSpPr>
                      <p:sp>
                        <p:nvSpPr>
                          <p:cNvPr id="65971" name="Freeform 104">
                            <a:extLst>
                              <a:ext uri="{FF2B5EF4-FFF2-40B4-BE49-F238E27FC236}">
                                <a16:creationId xmlns:a16="http://schemas.microsoft.com/office/drawing/2014/main" id="{3E7A44A1-ABFF-41AD-B192-21B69045BB11}"/>
                              </a:ext>
                            </a:extLst>
                          </p:cNvPr>
                          <p:cNvSpPr>
                            <a:spLocks/>
                          </p:cNvSpPr>
                          <p:nvPr/>
                        </p:nvSpPr>
                        <p:spPr bwMode="auto">
                          <a:xfrm>
                            <a:off x="2244" y="1919"/>
                            <a:ext cx="36" cy="5"/>
                          </a:xfrm>
                          <a:custGeom>
                            <a:avLst/>
                            <a:gdLst>
                              <a:gd name="T0" fmla="*/ 0 w 179"/>
                              <a:gd name="T1" fmla="*/ 0 h 24"/>
                              <a:gd name="T2" fmla="*/ 2 w 179"/>
                              <a:gd name="T3" fmla="*/ 1 h 24"/>
                              <a:gd name="T4" fmla="*/ 3 w 179"/>
                              <a:gd name="T5" fmla="*/ 1 h 24"/>
                              <a:gd name="T6" fmla="*/ 5 w 179"/>
                              <a:gd name="T7" fmla="*/ 1 h 24"/>
                              <a:gd name="T8" fmla="*/ 7 w 179"/>
                              <a:gd name="T9" fmla="*/ 1 h 24"/>
                              <a:gd name="T10" fmla="*/ 0 60000 65536"/>
                              <a:gd name="T11" fmla="*/ 0 60000 65536"/>
                              <a:gd name="T12" fmla="*/ 0 60000 65536"/>
                              <a:gd name="T13" fmla="*/ 0 60000 65536"/>
                              <a:gd name="T14" fmla="*/ 0 60000 65536"/>
                              <a:gd name="T15" fmla="*/ 0 w 179"/>
                              <a:gd name="T16" fmla="*/ 0 h 24"/>
                              <a:gd name="T17" fmla="*/ 179 w 179"/>
                              <a:gd name="T18" fmla="*/ 24 h 24"/>
                            </a:gdLst>
                            <a:ahLst/>
                            <a:cxnLst>
                              <a:cxn ang="T10">
                                <a:pos x="T0" y="T1"/>
                              </a:cxn>
                              <a:cxn ang="T11">
                                <a:pos x="T2" y="T3"/>
                              </a:cxn>
                              <a:cxn ang="T12">
                                <a:pos x="T4" y="T5"/>
                              </a:cxn>
                              <a:cxn ang="T13">
                                <a:pos x="T6" y="T7"/>
                              </a:cxn>
                              <a:cxn ang="T14">
                                <a:pos x="T8" y="T9"/>
                              </a:cxn>
                            </a:cxnLst>
                            <a:rect l="T15" t="T16" r="T17" b="T18"/>
                            <a:pathLst>
                              <a:path w="179" h="24">
                                <a:moveTo>
                                  <a:pt x="0" y="0"/>
                                </a:moveTo>
                                <a:lnTo>
                                  <a:pt x="43" y="13"/>
                                </a:lnTo>
                                <a:lnTo>
                                  <a:pt x="80" y="21"/>
                                </a:lnTo>
                                <a:lnTo>
                                  <a:pt x="124" y="24"/>
                                </a:lnTo>
                                <a:lnTo>
                                  <a:pt x="179" y="16"/>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72" name="Freeform 105">
                            <a:extLst>
                              <a:ext uri="{FF2B5EF4-FFF2-40B4-BE49-F238E27FC236}">
                                <a16:creationId xmlns:a16="http://schemas.microsoft.com/office/drawing/2014/main" id="{D843DEE2-5AC5-4F99-8B22-DC6FA899DC8E}"/>
                              </a:ext>
                            </a:extLst>
                          </p:cNvPr>
                          <p:cNvSpPr>
                            <a:spLocks/>
                          </p:cNvSpPr>
                          <p:nvPr/>
                        </p:nvSpPr>
                        <p:spPr bwMode="auto">
                          <a:xfrm>
                            <a:off x="2260" y="1916"/>
                            <a:ext cx="7" cy="8"/>
                          </a:xfrm>
                          <a:custGeom>
                            <a:avLst/>
                            <a:gdLst>
                              <a:gd name="T0" fmla="*/ 0 w 35"/>
                              <a:gd name="T1" fmla="*/ 0 h 42"/>
                              <a:gd name="T2" fmla="*/ 1 w 35"/>
                              <a:gd name="T3" fmla="*/ 1 h 42"/>
                              <a:gd name="T4" fmla="*/ 1 w 35"/>
                              <a:gd name="T5" fmla="*/ 2 h 42"/>
                              <a:gd name="T6" fmla="*/ 0 60000 65536"/>
                              <a:gd name="T7" fmla="*/ 0 60000 65536"/>
                              <a:gd name="T8" fmla="*/ 0 60000 65536"/>
                              <a:gd name="T9" fmla="*/ 0 w 35"/>
                              <a:gd name="T10" fmla="*/ 0 h 42"/>
                              <a:gd name="T11" fmla="*/ 35 w 35"/>
                              <a:gd name="T12" fmla="*/ 42 h 42"/>
                            </a:gdLst>
                            <a:ahLst/>
                            <a:cxnLst>
                              <a:cxn ang="T6">
                                <a:pos x="T0" y="T1"/>
                              </a:cxn>
                              <a:cxn ang="T7">
                                <a:pos x="T2" y="T3"/>
                              </a:cxn>
                              <a:cxn ang="T8">
                                <a:pos x="T4" y="T5"/>
                              </a:cxn>
                            </a:cxnLst>
                            <a:rect l="T9" t="T10" r="T11" b="T12"/>
                            <a:pathLst>
                              <a:path w="35" h="42">
                                <a:moveTo>
                                  <a:pt x="0" y="0"/>
                                </a:moveTo>
                                <a:lnTo>
                                  <a:pt x="22" y="20"/>
                                </a:lnTo>
                                <a:lnTo>
                                  <a:pt x="35" y="42"/>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73" name="Freeform 106">
                            <a:extLst>
                              <a:ext uri="{FF2B5EF4-FFF2-40B4-BE49-F238E27FC236}">
                                <a16:creationId xmlns:a16="http://schemas.microsoft.com/office/drawing/2014/main" id="{9480DB64-7991-406C-9EA3-6D2FB40CE73F}"/>
                              </a:ext>
                            </a:extLst>
                          </p:cNvPr>
                          <p:cNvSpPr>
                            <a:spLocks/>
                          </p:cNvSpPr>
                          <p:nvPr/>
                        </p:nvSpPr>
                        <p:spPr bwMode="auto">
                          <a:xfrm>
                            <a:off x="2222" y="1932"/>
                            <a:ext cx="44" cy="7"/>
                          </a:xfrm>
                          <a:custGeom>
                            <a:avLst/>
                            <a:gdLst>
                              <a:gd name="T0" fmla="*/ 0 w 220"/>
                              <a:gd name="T1" fmla="*/ 0 h 35"/>
                              <a:gd name="T2" fmla="*/ 2 w 220"/>
                              <a:gd name="T3" fmla="*/ 0 h 35"/>
                              <a:gd name="T4" fmla="*/ 5 w 220"/>
                              <a:gd name="T5" fmla="*/ 1 h 35"/>
                              <a:gd name="T6" fmla="*/ 7 w 220"/>
                              <a:gd name="T7" fmla="*/ 1 h 35"/>
                              <a:gd name="T8" fmla="*/ 9 w 220"/>
                              <a:gd name="T9" fmla="*/ 1 h 35"/>
                              <a:gd name="T10" fmla="*/ 0 60000 65536"/>
                              <a:gd name="T11" fmla="*/ 0 60000 65536"/>
                              <a:gd name="T12" fmla="*/ 0 60000 65536"/>
                              <a:gd name="T13" fmla="*/ 0 60000 65536"/>
                              <a:gd name="T14" fmla="*/ 0 60000 65536"/>
                              <a:gd name="T15" fmla="*/ 0 w 220"/>
                              <a:gd name="T16" fmla="*/ 0 h 35"/>
                              <a:gd name="T17" fmla="*/ 220 w 220"/>
                              <a:gd name="T18" fmla="*/ 35 h 35"/>
                            </a:gdLst>
                            <a:ahLst/>
                            <a:cxnLst>
                              <a:cxn ang="T10">
                                <a:pos x="T0" y="T1"/>
                              </a:cxn>
                              <a:cxn ang="T11">
                                <a:pos x="T2" y="T3"/>
                              </a:cxn>
                              <a:cxn ang="T12">
                                <a:pos x="T4" y="T5"/>
                              </a:cxn>
                              <a:cxn ang="T13">
                                <a:pos x="T6" y="T7"/>
                              </a:cxn>
                              <a:cxn ang="T14">
                                <a:pos x="T8" y="T9"/>
                              </a:cxn>
                            </a:cxnLst>
                            <a:rect l="T15" t="T16" r="T17" b="T18"/>
                            <a:pathLst>
                              <a:path w="220" h="35">
                                <a:moveTo>
                                  <a:pt x="0" y="0"/>
                                </a:moveTo>
                                <a:lnTo>
                                  <a:pt x="57" y="9"/>
                                </a:lnTo>
                                <a:lnTo>
                                  <a:pt x="115" y="16"/>
                                </a:lnTo>
                                <a:lnTo>
                                  <a:pt x="168" y="25"/>
                                </a:lnTo>
                                <a:lnTo>
                                  <a:pt x="220" y="35"/>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74" name="Freeform 107">
                            <a:extLst>
                              <a:ext uri="{FF2B5EF4-FFF2-40B4-BE49-F238E27FC236}">
                                <a16:creationId xmlns:a16="http://schemas.microsoft.com/office/drawing/2014/main" id="{3870CB1E-02BF-43F0-A367-42F8110955E2}"/>
                              </a:ext>
                            </a:extLst>
                          </p:cNvPr>
                          <p:cNvSpPr>
                            <a:spLocks/>
                          </p:cNvSpPr>
                          <p:nvPr/>
                        </p:nvSpPr>
                        <p:spPr bwMode="auto">
                          <a:xfrm>
                            <a:off x="2260" y="1931"/>
                            <a:ext cx="14" cy="5"/>
                          </a:xfrm>
                          <a:custGeom>
                            <a:avLst/>
                            <a:gdLst>
                              <a:gd name="T0" fmla="*/ 0 w 66"/>
                              <a:gd name="T1" fmla="*/ 0 h 25"/>
                              <a:gd name="T2" fmla="*/ 1 w 66"/>
                              <a:gd name="T3" fmla="*/ 0 h 25"/>
                              <a:gd name="T4" fmla="*/ 2 w 66"/>
                              <a:gd name="T5" fmla="*/ 0 h 25"/>
                              <a:gd name="T6" fmla="*/ 3 w 66"/>
                              <a:gd name="T7" fmla="*/ 1 h 25"/>
                              <a:gd name="T8" fmla="*/ 0 60000 65536"/>
                              <a:gd name="T9" fmla="*/ 0 60000 65536"/>
                              <a:gd name="T10" fmla="*/ 0 60000 65536"/>
                              <a:gd name="T11" fmla="*/ 0 60000 65536"/>
                              <a:gd name="T12" fmla="*/ 0 w 66"/>
                              <a:gd name="T13" fmla="*/ 0 h 25"/>
                              <a:gd name="T14" fmla="*/ 66 w 66"/>
                              <a:gd name="T15" fmla="*/ 25 h 25"/>
                            </a:gdLst>
                            <a:ahLst/>
                            <a:cxnLst>
                              <a:cxn ang="T8">
                                <a:pos x="T0" y="T1"/>
                              </a:cxn>
                              <a:cxn ang="T9">
                                <a:pos x="T2" y="T3"/>
                              </a:cxn>
                              <a:cxn ang="T10">
                                <a:pos x="T4" y="T5"/>
                              </a:cxn>
                              <a:cxn ang="T11">
                                <a:pos x="T6" y="T7"/>
                              </a:cxn>
                            </a:cxnLst>
                            <a:rect l="T12" t="T13" r="T14" b="T15"/>
                            <a:pathLst>
                              <a:path w="66" h="25">
                                <a:moveTo>
                                  <a:pt x="0" y="0"/>
                                </a:moveTo>
                                <a:lnTo>
                                  <a:pt x="31" y="2"/>
                                </a:lnTo>
                                <a:lnTo>
                                  <a:pt x="50" y="8"/>
                                </a:lnTo>
                                <a:lnTo>
                                  <a:pt x="66" y="25"/>
                                </a:lnTo>
                              </a:path>
                            </a:pathLst>
                          </a:custGeom>
                          <a:noFill/>
                          <a:ln w="3175">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75" name="Line 108">
                            <a:extLst>
                              <a:ext uri="{FF2B5EF4-FFF2-40B4-BE49-F238E27FC236}">
                                <a16:creationId xmlns:a16="http://schemas.microsoft.com/office/drawing/2014/main" id="{5F3BC57E-A586-4B86-AFFD-3258CF5A266F}"/>
                              </a:ext>
                            </a:extLst>
                          </p:cNvPr>
                          <p:cNvSpPr>
                            <a:spLocks noChangeShapeType="1"/>
                          </p:cNvSpPr>
                          <p:nvPr/>
                        </p:nvSpPr>
                        <p:spPr bwMode="auto">
                          <a:xfrm>
                            <a:off x="2278" y="1929"/>
                            <a:ext cx="5" cy="10"/>
                          </a:xfrm>
                          <a:prstGeom prst="line">
                            <a:avLst/>
                          </a:prstGeom>
                          <a:noFill/>
                          <a:ln w="3175">
                            <a:solidFill>
                              <a:srgbClr val="808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5962" name="Group 109">
                        <a:extLst>
                          <a:ext uri="{FF2B5EF4-FFF2-40B4-BE49-F238E27FC236}">
                            <a16:creationId xmlns:a16="http://schemas.microsoft.com/office/drawing/2014/main" id="{0F1A723E-6347-4BF0-B10A-8AF91C7D59EF}"/>
                          </a:ext>
                        </a:extLst>
                      </p:cNvPr>
                      <p:cNvGrpSpPr>
                        <a:grpSpLocks/>
                      </p:cNvGrpSpPr>
                      <p:nvPr/>
                    </p:nvGrpSpPr>
                    <p:grpSpPr bwMode="auto">
                      <a:xfrm>
                        <a:off x="2151" y="1787"/>
                        <a:ext cx="187" cy="152"/>
                        <a:chOff x="2151" y="1787"/>
                        <a:chExt cx="187" cy="152"/>
                      </a:xfrm>
                    </p:grpSpPr>
                    <p:grpSp>
                      <p:nvGrpSpPr>
                        <p:cNvPr id="65963" name="Group 110">
                          <a:extLst>
                            <a:ext uri="{FF2B5EF4-FFF2-40B4-BE49-F238E27FC236}">
                              <a16:creationId xmlns:a16="http://schemas.microsoft.com/office/drawing/2014/main" id="{EDD4FC14-87EA-450E-92A5-15E06A07BDAA}"/>
                            </a:ext>
                          </a:extLst>
                        </p:cNvPr>
                        <p:cNvGrpSpPr>
                          <a:grpSpLocks/>
                        </p:cNvGrpSpPr>
                        <p:nvPr/>
                      </p:nvGrpSpPr>
                      <p:grpSpPr bwMode="auto">
                        <a:xfrm>
                          <a:off x="2162" y="1796"/>
                          <a:ext cx="176" cy="143"/>
                          <a:chOff x="2162" y="1796"/>
                          <a:chExt cx="176" cy="143"/>
                        </a:xfrm>
                      </p:grpSpPr>
                      <p:sp>
                        <p:nvSpPr>
                          <p:cNvPr id="65967" name="Freeform 111">
                            <a:extLst>
                              <a:ext uri="{FF2B5EF4-FFF2-40B4-BE49-F238E27FC236}">
                                <a16:creationId xmlns:a16="http://schemas.microsoft.com/office/drawing/2014/main" id="{F01406CC-3610-4FD4-AEB7-ED6686502B38}"/>
                              </a:ext>
                            </a:extLst>
                          </p:cNvPr>
                          <p:cNvSpPr>
                            <a:spLocks/>
                          </p:cNvSpPr>
                          <p:nvPr/>
                        </p:nvSpPr>
                        <p:spPr bwMode="auto">
                          <a:xfrm>
                            <a:off x="2162" y="1796"/>
                            <a:ext cx="176" cy="114"/>
                          </a:xfrm>
                          <a:custGeom>
                            <a:avLst/>
                            <a:gdLst>
                              <a:gd name="T0" fmla="*/ 0 w 877"/>
                              <a:gd name="T1" fmla="*/ 0 h 567"/>
                              <a:gd name="T2" fmla="*/ 1 w 877"/>
                              <a:gd name="T3" fmla="*/ 1 h 567"/>
                              <a:gd name="T4" fmla="*/ 3 w 877"/>
                              <a:gd name="T5" fmla="*/ 1 h 567"/>
                              <a:gd name="T6" fmla="*/ 4 w 877"/>
                              <a:gd name="T7" fmla="*/ 1 h 567"/>
                              <a:gd name="T8" fmla="*/ 6 w 877"/>
                              <a:gd name="T9" fmla="*/ 1 h 567"/>
                              <a:gd name="T10" fmla="*/ 7 w 877"/>
                              <a:gd name="T11" fmla="*/ 1 h 567"/>
                              <a:gd name="T12" fmla="*/ 9 w 877"/>
                              <a:gd name="T13" fmla="*/ 2 h 567"/>
                              <a:gd name="T14" fmla="*/ 10 w 877"/>
                              <a:gd name="T15" fmla="*/ 2 h 567"/>
                              <a:gd name="T16" fmla="*/ 11 w 877"/>
                              <a:gd name="T17" fmla="*/ 3 h 567"/>
                              <a:gd name="T18" fmla="*/ 12 w 877"/>
                              <a:gd name="T19" fmla="*/ 4 h 567"/>
                              <a:gd name="T20" fmla="*/ 14 w 877"/>
                              <a:gd name="T21" fmla="*/ 6 h 567"/>
                              <a:gd name="T22" fmla="*/ 15 w 877"/>
                              <a:gd name="T23" fmla="*/ 7 h 567"/>
                              <a:gd name="T24" fmla="*/ 17 w 877"/>
                              <a:gd name="T25" fmla="*/ 9 h 567"/>
                              <a:gd name="T26" fmla="*/ 19 w 877"/>
                              <a:gd name="T27" fmla="*/ 11 h 567"/>
                              <a:gd name="T28" fmla="*/ 21 w 877"/>
                              <a:gd name="T29" fmla="*/ 13 h 567"/>
                              <a:gd name="T30" fmla="*/ 23 w 877"/>
                              <a:gd name="T31" fmla="*/ 15 h 567"/>
                              <a:gd name="T32" fmla="*/ 25 w 877"/>
                              <a:gd name="T33" fmla="*/ 17 h 567"/>
                              <a:gd name="T34" fmla="*/ 27 w 877"/>
                              <a:gd name="T35" fmla="*/ 18 h 567"/>
                              <a:gd name="T36" fmla="*/ 28 w 877"/>
                              <a:gd name="T37" fmla="*/ 20 h 567"/>
                              <a:gd name="T38" fmla="*/ 30 w 877"/>
                              <a:gd name="T39" fmla="*/ 21 h 567"/>
                              <a:gd name="T40" fmla="*/ 32 w 877"/>
                              <a:gd name="T41" fmla="*/ 22 h 567"/>
                              <a:gd name="T42" fmla="*/ 33 w 877"/>
                              <a:gd name="T43" fmla="*/ 23 h 567"/>
                              <a:gd name="T44" fmla="*/ 34 w 877"/>
                              <a:gd name="T45" fmla="*/ 23 h 567"/>
                              <a:gd name="T46" fmla="*/ 34 w 877"/>
                              <a:gd name="T47" fmla="*/ 23 h 567"/>
                              <a:gd name="T48" fmla="*/ 35 w 877"/>
                              <a:gd name="T49" fmla="*/ 22 h 567"/>
                              <a:gd name="T50" fmla="*/ 35 w 877"/>
                              <a:gd name="T51" fmla="*/ 22 h 567"/>
                              <a:gd name="T52" fmla="*/ 35 w 877"/>
                              <a:gd name="T53" fmla="*/ 20 h 567"/>
                              <a:gd name="T54" fmla="*/ 35 w 877"/>
                              <a:gd name="T55" fmla="*/ 18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567"/>
                              <a:gd name="T86" fmla="*/ 877 w 877"/>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567">
                                <a:moveTo>
                                  <a:pt x="0" y="0"/>
                                </a:moveTo>
                                <a:lnTo>
                                  <a:pt x="35" y="15"/>
                                </a:lnTo>
                                <a:lnTo>
                                  <a:pt x="69" y="25"/>
                                </a:lnTo>
                                <a:lnTo>
                                  <a:pt x="109" y="31"/>
                                </a:lnTo>
                                <a:lnTo>
                                  <a:pt x="142" y="31"/>
                                </a:lnTo>
                                <a:lnTo>
                                  <a:pt x="185" y="34"/>
                                </a:lnTo>
                                <a:lnTo>
                                  <a:pt x="215" y="43"/>
                                </a:lnTo>
                                <a:lnTo>
                                  <a:pt x="244" y="54"/>
                                </a:lnTo>
                                <a:lnTo>
                                  <a:pt x="276" y="76"/>
                                </a:lnTo>
                                <a:lnTo>
                                  <a:pt x="308" y="103"/>
                                </a:lnTo>
                                <a:lnTo>
                                  <a:pt x="350" y="140"/>
                                </a:lnTo>
                                <a:lnTo>
                                  <a:pt x="381" y="167"/>
                                </a:lnTo>
                                <a:lnTo>
                                  <a:pt x="429" y="217"/>
                                </a:lnTo>
                                <a:lnTo>
                                  <a:pt x="481" y="267"/>
                                </a:lnTo>
                                <a:lnTo>
                                  <a:pt x="524" y="312"/>
                                </a:lnTo>
                                <a:lnTo>
                                  <a:pt x="571" y="364"/>
                                </a:lnTo>
                                <a:lnTo>
                                  <a:pt x="621" y="418"/>
                                </a:lnTo>
                                <a:lnTo>
                                  <a:pt x="664" y="458"/>
                                </a:lnTo>
                                <a:lnTo>
                                  <a:pt x="707" y="496"/>
                                </a:lnTo>
                                <a:lnTo>
                                  <a:pt x="744" y="520"/>
                                </a:lnTo>
                                <a:lnTo>
                                  <a:pt x="782" y="540"/>
                                </a:lnTo>
                                <a:lnTo>
                                  <a:pt x="812" y="560"/>
                                </a:lnTo>
                                <a:lnTo>
                                  <a:pt x="833" y="567"/>
                                </a:lnTo>
                                <a:lnTo>
                                  <a:pt x="851" y="563"/>
                                </a:lnTo>
                                <a:lnTo>
                                  <a:pt x="867" y="552"/>
                                </a:lnTo>
                                <a:lnTo>
                                  <a:pt x="876" y="532"/>
                                </a:lnTo>
                                <a:lnTo>
                                  <a:pt x="877" y="492"/>
                                </a:lnTo>
                                <a:lnTo>
                                  <a:pt x="873" y="452"/>
                                </a:lnTo>
                              </a:path>
                            </a:pathLst>
                          </a:custGeom>
                          <a:noFill/>
                          <a:ln w="11113">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68" name="Freeform 112">
                            <a:extLst>
                              <a:ext uri="{FF2B5EF4-FFF2-40B4-BE49-F238E27FC236}">
                                <a16:creationId xmlns:a16="http://schemas.microsoft.com/office/drawing/2014/main" id="{03484F04-E542-45A7-8999-D1543E2D3B2E}"/>
                              </a:ext>
                            </a:extLst>
                          </p:cNvPr>
                          <p:cNvSpPr>
                            <a:spLocks/>
                          </p:cNvSpPr>
                          <p:nvPr/>
                        </p:nvSpPr>
                        <p:spPr bwMode="auto">
                          <a:xfrm>
                            <a:off x="2190" y="1802"/>
                            <a:ext cx="99" cy="137"/>
                          </a:xfrm>
                          <a:custGeom>
                            <a:avLst/>
                            <a:gdLst>
                              <a:gd name="T0" fmla="*/ 0 w 494"/>
                              <a:gd name="T1" fmla="*/ 0 h 685"/>
                              <a:gd name="T2" fmla="*/ 1 w 494"/>
                              <a:gd name="T3" fmla="*/ 2 h 685"/>
                              <a:gd name="T4" fmla="*/ 1 w 494"/>
                              <a:gd name="T5" fmla="*/ 5 h 685"/>
                              <a:gd name="T6" fmla="*/ 2 w 494"/>
                              <a:gd name="T7" fmla="*/ 6 h 685"/>
                              <a:gd name="T8" fmla="*/ 3 w 494"/>
                              <a:gd name="T9" fmla="*/ 8 h 685"/>
                              <a:gd name="T10" fmla="*/ 5 w 494"/>
                              <a:gd name="T11" fmla="*/ 10 h 685"/>
                              <a:gd name="T12" fmla="*/ 6 w 494"/>
                              <a:gd name="T13" fmla="*/ 12 h 685"/>
                              <a:gd name="T14" fmla="*/ 7 w 494"/>
                              <a:gd name="T15" fmla="*/ 14 h 685"/>
                              <a:gd name="T16" fmla="*/ 9 w 494"/>
                              <a:gd name="T17" fmla="*/ 16 h 685"/>
                              <a:gd name="T18" fmla="*/ 10 w 494"/>
                              <a:gd name="T19" fmla="*/ 17 h 685"/>
                              <a:gd name="T20" fmla="*/ 11 w 494"/>
                              <a:gd name="T21" fmla="*/ 18 h 685"/>
                              <a:gd name="T22" fmla="*/ 12 w 494"/>
                              <a:gd name="T23" fmla="*/ 19 h 685"/>
                              <a:gd name="T24" fmla="*/ 13 w 494"/>
                              <a:gd name="T25" fmla="*/ 20 h 685"/>
                              <a:gd name="T26" fmla="*/ 14 w 494"/>
                              <a:gd name="T27" fmla="*/ 21 h 685"/>
                              <a:gd name="T28" fmla="*/ 15 w 494"/>
                              <a:gd name="T29" fmla="*/ 22 h 685"/>
                              <a:gd name="T30" fmla="*/ 16 w 494"/>
                              <a:gd name="T31" fmla="*/ 23 h 685"/>
                              <a:gd name="T32" fmla="*/ 17 w 494"/>
                              <a:gd name="T33" fmla="*/ 23 h 685"/>
                              <a:gd name="T34" fmla="*/ 19 w 494"/>
                              <a:gd name="T35" fmla="*/ 24 h 685"/>
                              <a:gd name="T36" fmla="*/ 19 w 494"/>
                              <a:gd name="T37" fmla="*/ 25 h 685"/>
                              <a:gd name="T38" fmla="*/ 20 w 494"/>
                              <a:gd name="T39" fmla="*/ 26 h 685"/>
                              <a:gd name="T40" fmla="*/ 20 w 494"/>
                              <a:gd name="T41" fmla="*/ 27 h 685"/>
                              <a:gd name="T42" fmla="*/ 19 w 494"/>
                              <a:gd name="T43" fmla="*/ 27 h 685"/>
                              <a:gd name="T44" fmla="*/ 18 w 494"/>
                              <a:gd name="T45" fmla="*/ 27 h 685"/>
                              <a:gd name="T46" fmla="*/ 17 w 494"/>
                              <a:gd name="T47" fmla="*/ 27 h 685"/>
                              <a:gd name="T48" fmla="*/ 15 w 494"/>
                              <a:gd name="T49" fmla="*/ 27 h 6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4"/>
                              <a:gd name="T76" fmla="*/ 0 h 685"/>
                              <a:gd name="T77" fmla="*/ 494 w 494"/>
                              <a:gd name="T78" fmla="*/ 685 h 6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4" h="685">
                                <a:moveTo>
                                  <a:pt x="0" y="0"/>
                                </a:moveTo>
                                <a:lnTo>
                                  <a:pt x="18" y="59"/>
                                </a:lnTo>
                                <a:lnTo>
                                  <a:pt x="37" y="116"/>
                                </a:lnTo>
                                <a:lnTo>
                                  <a:pt x="55" y="155"/>
                                </a:lnTo>
                                <a:lnTo>
                                  <a:pt x="82" y="202"/>
                                </a:lnTo>
                                <a:lnTo>
                                  <a:pt x="119" y="256"/>
                                </a:lnTo>
                                <a:lnTo>
                                  <a:pt x="150" y="299"/>
                                </a:lnTo>
                                <a:lnTo>
                                  <a:pt x="182" y="344"/>
                                </a:lnTo>
                                <a:lnTo>
                                  <a:pt x="219" y="397"/>
                                </a:lnTo>
                                <a:lnTo>
                                  <a:pt x="244" y="431"/>
                                </a:lnTo>
                                <a:lnTo>
                                  <a:pt x="268" y="450"/>
                                </a:lnTo>
                                <a:lnTo>
                                  <a:pt x="299" y="471"/>
                                </a:lnTo>
                                <a:lnTo>
                                  <a:pt x="322" y="489"/>
                                </a:lnTo>
                                <a:lnTo>
                                  <a:pt x="345" y="516"/>
                                </a:lnTo>
                                <a:lnTo>
                                  <a:pt x="376" y="541"/>
                                </a:lnTo>
                                <a:lnTo>
                                  <a:pt x="406" y="565"/>
                                </a:lnTo>
                                <a:lnTo>
                                  <a:pt x="435" y="584"/>
                                </a:lnTo>
                                <a:lnTo>
                                  <a:pt x="465" y="608"/>
                                </a:lnTo>
                                <a:lnTo>
                                  <a:pt x="485" y="627"/>
                                </a:lnTo>
                                <a:lnTo>
                                  <a:pt x="494" y="645"/>
                                </a:lnTo>
                                <a:lnTo>
                                  <a:pt x="491" y="669"/>
                                </a:lnTo>
                                <a:lnTo>
                                  <a:pt x="479" y="675"/>
                                </a:lnTo>
                                <a:lnTo>
                                  <a:pt x="449" y="682"/>
                                </a:lnTo>
                                <a:lnTo>
                                  <a:pt x="420" y="685"/>
                                </a:lnTo>
                                <a:lnTo>
                                  <a:pt x="385" y="684"/>
                                </a:lnTo>
                              </a:path>
                            </a:pathLst>
                          </a:custGeom>
                          <a:noFill/>
                          <a:ln w="11113">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964" name="Group 113">
                          <a:extLst>
                            <a:ext uri="{FF2B5EF4-FFF2-40B4-BE49-F238E27FC236}">
                              <a16:creationId xmlns:a16="http://schemas.microsoft.com/office/drawing/2014/main" id="{31B349B7-996D-4B14-80DD-1731E6C0FDE9}"/>
                            </a:ext>
                          </a:extLst>
                        </p:cNvPr>
                        <p:cNvGrpSpPr>
                          <a:grpSpLocks/>
                        </p:cNvGrpSpPr>
                        <p:nvPr/>
                      </p:nvGrpSpPr>
                      <p:grpSpPr bwMode="auto">
                        <a:xfrm>
                          <a:off x="2151" y="1787"/>
                          <a:ext cx="15" cy="16"/>
                          <a:chOff x="2151" y="1787"/>
                          <a:chExt cx="15" cy="16"/>
                        </a:xfrm>
                      </p:grpSpPr>
                      <p:sp>
                        <p:nvSpPr>
                          <p:cNvPr id="65965" name="Oval 114">
                            <a:extLst>
                              <a:ext uri="{FF2B5EF4-FFF2-40B4-BE49-F238E27FC236}">
                                <a16:creationId xmlns:a16="http://schemas.microsoft.com/office/drawing/2014/main" id="{33EE4570-965D-4591-9534-A9B7553C23D8}"/>
                              </a:ext>
                            </a:extLst>
                          </p:cNvPr>
                          <p:cNvSpPr>
                            <a:spLocks noChangeArrowheads="1"/>
                          </p:cNvSpPr>
                          <p:nvPr/>
                        </p:nvSpPr>
                        <p:spPr bwMode="auto">
                          <a:xfrm>
                            <a:off x="2151" y="1787"/>
                            <a:ext cx="15" cy="16"/>
                          </a:xfrm>
                          <a:prstGeom prst="ellipse">
                            <a:avLst/>
                          </a:pr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66" name="Oval 115">
                            <a:extLst>
                              <a:ext uri="{FF2B5EF4-FFF2-40B4-BE49-F238E27FC236}">
                                <a16:creationId xmlns:a16="http://schemas.microsoft.com/office/drawing/2014/main" id="{71538965-0AB4-46B5-A891-AB33E725030D}"/>
                              </a:ext>
                            </a:extLst>
                          </p:cNvPr>
                          <p:cNvSpPr>
                            <a:spLocks noChangeArrowheads="1"/>
                          </p:cNvSpPr>
                          <p:nvPr/>
                        </p:nvSpPr>
                        <p:spPr bwMode="auto">
                          <a:xfrm>
                            <a:off x="2153" y="1790"/>
                            <a:ext cx="9" cy="9"/>
                          </a:xfrm>
                          <a:prstGeom prst="ellipse">
                            <a:avLst/>
                          </a:pr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grpSp>
              <p:nvGrpSpPr>
                <p:cNvPr id="65922" name="Group 116">
                  <a:extLst>
                    <a:ext uri="{FF2B5EF4-FFF2-40B4-BE49-F238E27FC236}">
                      <a16:creationId xmlns:a16="http://schemas.microsoft.com/office/drawing/2014/main" id="{A44F99E1-4C82-4A03-A010-19D9914B1394}"/>
                    </a:ext>
                  </a:extLst>
                </p:cNvPr>
                <p:cNvGrpSpPr>
                  <a:grpSpLocks/>
                </p:cNvGrpSpPr>
                <p:nvPr/>
              </p:nvGrpSpPr>
              <p:grpSpPr bwMode="auto">
                <a:xfrm>
                  <a:off x="2012" y="1522"/>
                  <a:ext cx="275" cy="207"/>
                  <a:chOff x="2012" y="1522"/>
                  <a:chExt cx="275" cy="207"/>
                </a:xfrm>
              </p:grpSpPr>
              <p:grpSp>
                <p:nvGrpSpPr>
                  <p:cNvPr id="65923" name="Group 117">
                    <a:extLst>
                      <a:ext uri="{FF2B5EF4-FFF2-40B4-BE49-F238E27FC236}">
                        <a16:creationId xmlns:a16="http://schemas.microsoft.com/office/drawing/2014/main" id="{42AF2620-E4EE-4DF9-B6AD-BB4A75B9E24C}"/>
                      </a:ext>
                    </a:extLst>
                  </p:cNvPr>
                  <p:cNvGrpSpPr>
                    <a:grpSpLocks/>
                  </p:cNvGrpSpPr>
                  <p:nvPr/>
                </p:nvGrpSpPr>
                <p:grpSpPr bwMode="auto">
                  <a:xfrm>
                    <a:off x="2012" y="1522"/>
                    <a:ext cx="208" cy="183"/>
                    <a:chOff x="2012" y="1522"/>
                    <a:chExt cx="208" cy="183"/>
                  </a:xfrm>
                </p:grpSpPr>
                <p:grpSp>
                  <p:nvGrpSpPr>
                    <p:cNvPr id="65935" name="Group 118">
                      <a:extLst>
                        <a:ext uri="{FF2B5EF4-FFF2-40B4-BE49-F238E27FC236}">
                          <a16:creationId xmlns:a16="http://schemas.microsoft.com/office/drawing/2014/main" id="{447139E7-C0C1-426D-AC36-FD886386AE4D}"/>
                        </a:ext>
                      </a:extLst>
                    </p:cNvPr>
                    <p:cNvGrpSpPr>
                      <a:grpSpLocks/>
                    </p:cNvGrpSpPr>
                    <p:nvPr/>
                  </p:nvGrpSpPr>
                  <p:grpSpPr bwMode="auto">
                    <a:xfrm>
                      <a:off x="2012" y="1558"/>
                      <a:ext cx="208" cy="53"/>
                      <a:chOff x="2012" y="1558"/>
                      <a:chExt cx="208" cy="53"/>
                    </a:xfrm>
                  </p:grpSpPr>
                  <p:grpSp>
                    <p:nvGrpSpPr>
                      <p:cNvPr id="65947" name="Group 119">
                        <a:extLst>
                          <a:ext uri="{FF2B5EF4-FFF2-40B4-BE49-F238E27FC236}">
                            <a16:creationId xmlns:a16="http://schemas.microsoft.com/office/drawing/2014/main" id="{845AEAA7-F542-4C44-82A2-CAB17949FA34}"/>
                          </a:ext>
                        </a:extLst>
                      </p:cNvPr>
                      <p:cNvGrpSpPr>
                        <a:grpSpLocks/>
                      </p:cNvGrpSpPr>
                      <p:nvPr/>
                    </p:nvGrpSpPr>
                    <p:grpSpPr bwMode="auto">
                      <a:xfrm>
                        <a:off x="2015" y="1558"/>
                        <a:ext cx="205" cy="53"/>
                        <a:chOff x="2015" y="1558"/>
                        <a:chExt cx="205" cy="53"/>
                      </a:xfrm>
                    </p:grpSpPr>
                    <p:sp>
                      <p:nvSpPr>
                        <p:cNvPr id="65951" name="Freeform 120">
                          <a:extLst>
                            <a:ext uri="{FF2B5EF4-FFF2-40B4-BE49-F238E27FC236}">
                              <a16:creationId xmlns:a16="http://schemas.microsoft.com/office/drawing/2014/main" id="{3BB550CE-8277-409C-AFB7-F47A1DD7FDDF}"/>
                            </a:ext>
                          </a:extLst>
                        </p:cNvPr>
                        <p:cNvSpPr>
                          <a:spLocks/>
                        </p:cNvSpPr>
                        <p:nvPr/>
                      </p:nvSpPr>
                      <p:spPr bwMode="auto">
                        <a:xfrm>
                          <a:off x="2015" y="1558"/>
                          <a:ext cx="204" cy="53"/>
                        </a:xfrm>
                        <a:custGeom>
                          <a:avLst/>
                          <a:gdLst>
                            <a:gd name="T0" fmla="*/ 41 w 1020"/>
                            <a:gd name="T1" fmla="*/ 4 h 265"/>
                            <a:gd name="T2" fmla="*/ 39 w 1020"/>
                            <a:gd name="T3" fmla="*/ 4 h 265"/>
                            <a:gd name="T4" fmla="*/ 37 w 1020"/>
                            <a:gd name="T5" fmla="*/ 4 h 265"/>
                            <a:gd name="T6" fmla="*/ 34 w 1020"/>
                            <a:gd name="T7" fmla="*/ 3 h 265"/>
                            <a:gd name="T8" fmla="*/ 31 w 1020"/>
                            <a:gd name="T9" fmla="*/ 3 h 265"/>
                            <a:gd name="T10" fmla="*/ 28 w 1020"/>
                            <a:gd name="T11" fmla="*/ 2 h 265"/>
                            <a:gd name="T12" fmla="*/ 26 w 1020"/>
                            <a:gd name="T13" fmla="*/ 2 h 265"/>
                            <a:gd name="T14" fmla="*/ 24 w 1020"/>
                            <a:gd name="T15" fmla="*/ 1 h 265"/>
                            <a:gd name="T16" fmla="*/ 22 w 1020"/>
                            <a:gd name="T17" fmla="*/ 1 h 265"/>
                            <a:gd name="T18" fmla="*/ 19 w 1020"/>
                            <a:gd name="T19" fmla="*/ 1 h 265"/>
                            <a:gd name="T20" fmla="*/ 17 w 1020"/>
                            <a:gd name="T21" fmla="*/ 0 h 265"/>
                            <a:gd name="T22" fmla="*/ 15 w 1020"/>
                            <a:gd name="T23" fmla="*/ 0 h 265"/>
                            <a:gd name="T24" fmla="*/ 13 w 1020"/>
                            <a:gd name="T25" fmla="*/ 0 h 265"/>
                            <a:gd name="T26" fmla="*/ 11 w 1020"/>
                            <a:gd name="T27" fmla="*/ 0 h 265"/>
                            <a:gd name="T28" fmla="*/ 9 w 1020"/>
                            <a:gd name="T29" fmla="*/ 1 h 265"/>
                            <a:gd name="T30" fmla="*/ 7 w 1020"/>
                            <a:gd name="T31" fmla="*/ 1 h 265"/>
                            <a:gd name="T32" fmla="*/ 5 w 1020"/>
                            <a:gd name="T33" fmla="*/ 2 h 265"/>
                            <a:gd name="T34" fmla="*/ 4 w 1020"/>
                            <a:gd name="T35" fmla="*/ 2 h 265"/>
                            <a:gd name="T36" fmla="*/ 2 w 1020"/>
                            <a:gd name="T37" fmla="*/ 3 h 265"/>
                            <a:gd name="T38" fmla="*/ 1 w 1020"/>
                            <a:gd name="T39" fmla="*/ 4 h 265"/>
                            <a:gd name="T40" fmla="*/ 0 w 1020"/>
                            <a:gd name="T41" fmla="*/ 5 h 265"/>
                            <a:gd name="T42" fmla="*/ 3 w 1020"/>
                            <a:gd name="T43" fmla="*/ 11 h 265"/>
                            <a:gd name="T44" fmla="*/ 4 w 1020"/>
                            <a:gd name="T45" fmla="*/ 10 h 265"/>
                            <a:gd name="T46" fmla="*/ 6 w 1020"/>
                            <a:gd name="T47" fmla="*/ 9 h 265"/>
                            <a:gd name="T48" fmla="*/ 7 w 1020"/>
                            <a:gd name="T49" fmla="*/ 9 h 265"/>
                            <a:gd name="T50" fmla="*/ 8 w 1020"/>
                            <a:gd name="T51" fmla="*/ 9 h 265"/>
                            <a:gd name="T52" fmla="*/ 10 w 1020"/>
                            <a:gd name="T53" fmla="*/ 8 h 265"/>
                            <a:gd name="T54" fmla="*/ 11 w 1020"/>
                            <a:gd name="T55" fmla="*/ 8 h 265"/>
                            <a:gd name="T56" fmla="*/ 13 w 1020"/>
                            <a:gd name="T57" fmla="*/ 8 h 265"/>
                            <a:gd name="T58" fmla="*/ 16 w 1020"/>
                            <a:gd name="T59" fmla="*/ 8 h 265"/>
                            <a:gd name="T60" fmla="*/ 19 w 1020"/>
                            <a:gd name="T61" fmla="*/ 8 h 265"/>
                            <a:gd name="T62" fmla="*/ 21 w 1020"/>
                            <a:gd name="T63" fmla="*/ 8 h 265"/>
                            <a:gd name="T64" fmla="*/ 23 w 1020"/>
                            <a:gd name="T65" fmla="*/ 8 h 265"/>
                            <a:gd name="T66" fmla="*/ 25 w 1020"/>
                            <a:gd name="T67" fmla="*/ 8 h 265"/>
                            <a:gd name="T68" fmla="*/ 41 w 1020"/>
                            <a:gd name="T69" fmla="*/ 4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265"/>
                            <a:gd name="T107" fmla="*/ 1020 w 102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265">
                              <a:moveTo>
                                <a:pt x="1020" y="106"/>
                              </a:moveTo>
                              <a:lnTo>
                                <a:pt x="970" y="100"/>
                              </a:lnTo>
                              <a:lnTo>
                                <a:pt x="913" y="94"/>
                              </a:lnTo>
                              <a:lnTo>
                                <a:pt x="851" y="82"/>
                              </a:lnTo>
                              <a:lnTo>
                                <a:pt x="781" y="69"/>
                              </a:lnTo>
                              <a:lnTo>
                                <a:pt x="712" y="55"/>
                              </a:lnTo>
                              <a:lnTo>
                                <a:pt x="650" y="42"/>
                              </a:lnTo>
                              <a:lnTo>
                                <a:pt x="596" y="33"/>
                              </a:lnTo>
                              <a:lnTo>
                                <a:pt x="538" y="24"/>
                              </a:lnTo>
                              <a:lnTo>
                                <a:pt x="470" y="15"/>
                              </a:lnTo>
                              <a:lnTo>
                                <a:pt x="419" y="5"/>
                              </a:lnTo>
                              <a:lnTo>
                                <a:pt x="367" y="0"/>
                              </a:lnTo>
                              <a:lnTo>
                                <a:pt x="320" y="2"/>
                              </a:lnTo>
                              <a:lnTo>
                                <a:pt x="275" y="8"/>
                              </a:lnTo>
                              <a:lnTo>
                                <a:pt x="214" y="19"/>
                              </a:lnTo>
                              <a:lnTo>
                                <a:pt x="165" y="31"/>
                              </a:lnTo>
                              <a:lnTo>
                                <a:pt x="134" y="41"/>
                              </a:lnTo>
                              <a:lnTo>
                                <a:pt x="99" y="58"/>
                              </a:lnTo>
                              <a:lnTo>
                                <a:pt x="62" y="75"/>
                              </a:lnTo>
                              <a:lnTo>
                                <a:pt x="29" y="94"/>
                              </a:lnTo>
                              <a:lnTo>
                                <a:pt x="0" y="113"/>
                              </a:lnTo>
                              <a:lnTo>
                                <a:pt x="68" y="265"/>
                              </a:lnTo>
                              <a:lnTo>
                                <a:pt x="107" y="250"/>
                              </a:lnTo>
                              <a:lnTo>
                                <a:pt x="141" y="237"/>
                              </a:lnTo>
                              <a:lnTo>
                                <a:pt x="174" y="226"/>
                              </a:lnTo>
                              <a:lnTo>
                                <a:pt x="208" y="217"/>
                              </a:lnTo>
                              <a:lnTo>
                                <a:pt x="248" y="204"/>
                              </a:lnTo>
                              <a:lnTo>
                                <a:pt x="283" y="198"/>
                              </a:lnTo>
                              <a:lnTo>
                                <a:pt x="335" y="193"/>
                              </a:lnTo>
                              <a:lnTo>
                                <a:pt x="404" y="192"/>
                              </a:lnTo>
                              <a:lnTo>
                                <a:pt x="464" y="195"/>
                              </a:lnTo>
                              <a:lnTo>
                                <a:pt x="529" y="195"/>
                              </a:lnTo>
                              <a:lnTo>
                                <a:pt x="578" y="198"/>
                              </a:lnTo>
                              <a:lnTo>
                                <a:pt x="629" y="206"/>
                              </a:lnTo>
                              <a:lnTo>
                                <a:pt x="1020" y="106"/>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952" name="Group 121">
                          <a:extLst>
                            <a:ext uri="{FF2B5EF4-FFF2-40B4-BE49-F238E27FC236}">
                              <a16:creationId xmlns:a16="http://schemas.microsoft.com/office/drawing/2014/main" id="{8AAD2D20-803D-4A9C-8C4A-1DD527661472}"/>
                            </a:ext>
                          </a:extLst>
                        </p:cNvPr>
                        <p:cNvGrpSpPr>
                          <a:grpSpLocks/>
                        </p:cNvGrpSpPr>
                        <p:nvPr/>
                      </p:nvGrpSpPr>
                      <p:grpSpPr bwMode="auto">
                        <a:xfrm>
                          <a:off x="2029" y="1565"/>
                          <a:ext cx="191" cy="46"/>
                          <a:chOff x="2029" y="1565"/>
                          <a:chExt cx="191" cy="46"/>
                        </a:xfrm>
                      </p:grpSpPr>
                      <p:grpSp>
                        <p:nvGrpSpPr>
                          <p:cNvPr id="65953" name="Group 122">
                            <a:extLst>
                              <a:ext uri="{FF2B5EF4-FFF2-40B4-BE49-F238E27FC236}">
                                <a16:creationId xmlns:a16="http://schemas.microsoft.com/office/drawing/2014/main" id="{F224A1A5-F467-460B-8969-9666BD50FB03}"/>
                              </a:ext>
                            </a:extLst>
                          </p:cNvPr>
                          <p:cNvGrpSpPr>
                            <a:grpSpLocks/>
                          </p:cNvGrpSpPr>
                          <p:nvPr/>
                        </p:nvGrpSpPr>
                        <p:grpSpPr bwMode="auto">
                          <a:xfrm>
                            <a:off x="2029" y="1579"/>
                            <a:ext cx="191" cy="32"/>
                            <a:chOff x="2029" y="1579"/>
                            <a:chExt cx="191" cy="32"/>
                          </a:xfrm>
                        </p:grpSpPr>
                        <p:sp>
                          <p:nvSpPr>
                            <p:cNvPr id="65955" name="Freeform 123">
                              <a:extLst>
                                <a:ext uri="{FF2B5EF4-FFF2-40B4-BE49-F238E27FC236}">
                                  <a16:creationId xmlns:a16="http://schemas.microsoft.com/office/drawing/2014/main" id="{6C024F29-35DB-4EF6-ACDE-686B58F125F7}"/>
                                </a:ext>
                              </a:extLst>
                            </p:cNvPr>
                            <p:cNvSpPr>
                              <a:spLocks/>
                            </p:cNvSpPr>
                            <p:nvPr/>
                          </p:nvSpPr>
                          <p:spPr bwMode="auto">
                            <a:xfrm>
                              <a:off x="2029" y="1580"/>
                              <a:ext cx="191" cy="27"/>
                            </a:xfrm>
                            <a:custGeom>
                              <a:avLst/>
                              <a:gdLst>
                                <a:gd name="T0" fmla="*/ 38 w 956"/>
                                <a:gd name="T1" fmla="*/ 0 h 134"/>
                                <a:gd name="T2" fmla="*/ 24 w 956"/>
                                <a:gd name="T3" fmla="*/ 2 h 134"/>
                                <a:gd name="T4" fmla="*/ 21 w 956"/>
                                <a:gd name="T5" fmla="*/ 2 h 134"/>
                                <a:gd name="T6" fmla="*/ 19 w 956"/>
                                <a:gd name="T7" fmla="*/ 1 h 134"/>
                                <a:gd name="T8" fmla="*/ 17 w 956"/>
                                <a:gd name="T9" fmla="*/ 1 h 134"/>
                                <a:gd name="T10" fmla="*/ 15 w 956"/>
                                <a:gd name="T11" fmla="*/ 1 h 134"/>
                                <a:gd name="T12" fmla="*/ 13 w 956"/>
                                <a:gd name="T13" fmla="*/ 1 h 134"/>
                                <a:gd name="T14" fmla="*/ 11 w 956"/>
                                <a:gd name="T15" fmla="*/ 1 h 134"/>
                                <a:gd name="T16" fmla="*/ 10 w 956"/>
                                <a:gd name="T17" fmla="*/ 1 h 134"/>
                                <a:gd name="T18" fmla="*/ 8 w 956"/>
                                <a:gd name="T19" fmla="*/ 2 h 134"/>
                                <a:gd name="T20" fmla="*/ 6 w 956"/>
                                <a:gd name="T21" fmla="*/ 2 h 134"/>
                                <a:gd name="T22" fmla="*/ 5 w 956"/>
                                <a:gd name="T23" fmla="*/ 3 h 134"/>
                                <a:gd name="T24" fmla="*/ 3 w 956"/>
                                <a:gd name="T25" fmla="*/ 3 h 134"/>
                                <a:gd name="T26" fmla="*/ 2 w 956"/>
                                <a:gd name="T27" fmla="*/ 3 h 134"/>
                                <a:gd name="T28" fmla="*/ 1 w 956"/>
                                <a:gd name="T29" fmla="*/ 4 h 134"/>
                                <a:gd name="T30" fmla="*/ 0 w 956"/>
                                <a:gd name="T31" fmla="*/ 5 h 134"/>
                                <a:gd name="T32" fmla="*/ 0 w 956"/>
                                <a:gd name="T33" fmla="*/ 5 h 134"/>
                                <a:gd name="T34" fmla="*/ 2 w 956"/>
                                <a:gd name="T35" fmla="*/ 5 h 134"/>
                                <a:gd name="T36" fmla="*/ 3 w 956"/>
                                <a:gd name="T37" fmla="*/ 4 h 134"/>
                                <a:gd name="T38" fmla="*/ 4 w 956"/>
                                <a:gd name="T39" fmla="*/ 4 h 134"/>
                                <a:gd name="T40" fmla="*/ 6 w 956"/>
                                <a:gd name="T41" fmla="*/ 4 h 134"/>
                                <a:gd name="T42" fmla="*/ 7 w 956"/>
                                <a:gd name="T43" fmla="*/ 3 h 134"/>
                                <a:gd name="T44" fmla="*/ 9 w 956"/>
                                <a:gd name="T45" fmla="*/ 3 h 134"/>
                                <a:gd name="T46" fmla="*/ 11 w 956"/>
                                <a:gd name="T47" fmla="*/ 3 h 134"/>
                                <a:gd name="T48" fmla="*/ 14 w 956"/>
                                <a:gd name="T49" fmla="*/ 2 h 134"/>
                                <a:gd name="T50" fmla="*/ 16 w 956"/>
                                <a:gd name="T51" fmla="*/ 3 h 134"/>
                                <a:gd name="T52" fmla="*/ 19 w 956"/>
                                <a:gd name="T53" fmla="*/ 3 h 134"/>
                                <a:gd name="T54" fmla="*/ 21 w 956"/>
                                <a:gd name="T55" fmla="*/ 3 h 134"/>
                                <a:gd name="T56" fmla="*/ 23 w 956"/>
                                <a:gd name="T57" fmla="*/ 3 h 134"/>
                                <a:gd name="T58" fmla="*/ 38 w 956"/>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34"/>
                                <a:gd name="T92" fmla="*/ 956 w 956"/>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34">
                                  <a:moveTo>
                                    <a:pt x="956" y="0"/>
                                  </a:moveTo>
                                  <a:lnTo>
                                    <a:pt x="597" y="47"/>
                                  </a:lnTo>
                                  <a:lnTo>
                                    <a:pt x="535" y="39"/>
                                  </a:lnTo>
                                  <a:lnTo>
                                    <a:pt x="480" y="35"/>
                                  </a:lnTo>
                                  <a:lnTo>
                                    <a:pt x="428" y="34"/>
                                  </a:lnTo>
                                  <a:lnTo>
                                    <a:pt x="374" y="31"/>
                                  </a:lnTo>
                                  <a:lnTo>
                                    <a:pt x="325" y="33"/>
                                  </a:lnTo>
                                  <a:lnTo>
                                    <a:pt x="281" y="35"/>
                                  </a:lnTo>
                                  <a:lnTo>
                                    <a:pt x="242" y="36"/>
                                  </a:lnTo>
                                  <a:lnTo>
                                    <a:pt x="193" y="42"/>
                                  </a:lnTo>
                                  <a:lnTo>
                                    <a:pt x="153" y="51"/>
                                  </a:lnTo>
                                  <a:lnTo>
                                    <a:pt x="114" y="63"/>
                                  </a:lnTo>
                                  <a:lnTo>
                                    <a:pt x="79" y="75"/>
                                  </a:lnTo>
                                  <a:lnTo>
                                    <a:pt x="52" y="85"/>
                                  </a:lnTo>
                                  <a:lnTo>
                                    <a:pt x="23" y="100"/>
                                  </a:lnTo>
                                  <a:lnTo>
                                    <a:pt x="0" y="118"/>
                                  </a:lnTo>
                                  <a:lnTo>
                                    <a:pt x="5" y="134"/>
                                  </a:lnTo>
                                  <a:lnTo>
                                    <a:pt x="43" y="120"/>
                                  </a:lnTo>
                                  <a:lnTo>
                                    <a:pt x="77" y="107"/>
                                  </a:lnTo>
                                  <a:lnTo>
                                    <a:pt x="110" y="96"/>
                                  </a:lnTo>
                                  <a:lnTo>
                                    <a:pt x="144" y="87"/>
                                  </a:lnTo>
                                  <a:lnTo>
                                    <a:pt x="185" y="75"/>
                                  </a:lnTo>
                                  <a:lnTo>
                                    <a:pt x="220" y="68"/>
                                  </a:lnTo>
                                  <a:lnTo>
                                    <a:pt x="271" y="63"/>
                                  </a:lnTo>
                                  <a:lnTo>
                                    <a:pt x="340" y="62"/>
                                  </a:lnTo>
                                  <a:lnTo>
                                    <a:pt x="400" y="65"/>
                                  </a:lnTo>
                                  <a:lnTo>
                                    <a:pt x="465" y="65"/>
                                  </a:lnTo>
                                  <a:lnTo>
                                    <a:pt x="514" y="68"/>
                                  </a:lnTo>
                                  <a:lnTo>
                                    <a:pt x="565" y="77"/>
                                  </a:lnTo>
                                  <a:lnTo>
                                    <a:pt x="956"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56" name="Freeform 124">
                              <a:extLst>
                                <a:ext uri="{FF2B5EF4-FFF2-40B4-BE49-F238E27FC236}">
                                  <a16:creationId xmlns:a16="http://schemas.microsoft.com/office/drawing/2014/main" id="{E803670B-EE69-493F-9C14-5186A196F967}"/>
                                </a:ext>
                              </a:extLst>
                            </p:cNvPr>
                            <p:cNvSpPr>
                              <a:spLocks/>
                            </p:cNvSpPr>
                            <p:nvPr/>
                          </p:nvSpPr>
                          <p:spPr bwMode="auto">
                            <a:xfrm>
                              <a:off x="2029" y="1579"/>
                              <a:ext cx="191" cy="32"/>
                            </a:xfrm>
                            <a:custGeom>
                              <a:avLst/>
                              <a:gdLst>
                                <a:gd name="T0" fmla="*/ 38 w 956"/>
                                <a:gd name="T1" fmla="*/ 0 h 158"/>
                                <a:gd name="T2" fmla="*/ 24 w 956"/>
                                <a:gd name="T3" fmla="*/ 3 h 158"/>
                                <a:gd name="T4" fmla="*/ 21 w 956"/>
                                <a:gd name="T5" fmla="*/ 3 h 158"/>
                                <a:gd name="T6" fmla="*/ 19 w 956"/>
                                <a:gd name="T7" fmla="*/ 2 h 158"/>
                                <a:gd name="T8" fmla="*/ 17 w 956"/>
                                <a:gd name="T9" fmla="*/ 2 h 158"/>
                                <a:gd name="T10" fmla="*/ 15 w 956"/>
                                <a:gd name="T11" fmla="*/ 2 h 158"/>
                                <a:gd name="T12" fmla="*/ 13 w 956"/>
                                <a:gd name="T13" fmla="*/ 2 h 158"/>
                                <a:gd name="T14" fmla="*/ 11 w 956"/>
                                <a:gd name="T15" fmla="*/ 2 h 158"/>
                                <a:gd name="T16" fmla="*/ 10 w 956"/>
                                <a:gd name="T17" fmla="*/ 2 h 158"/>
                                <a:gd name="T18" fmla="*/ 8 w 956"/>
                                <a:gd name="T19" fmla="*/ 3 h 158"/>
                                <a:gd name="T20" fmla="*/ 6 w 956"/>
                                <a:gd name="T21" fmla="*/ 3 h 158"/>
                                <a:gd name="T22" fmla="*/ 5 w 956"/>
                                <a:gd name="T23" fmla="*/ 3 h 158"/>
                                <a:gd name="T24" fmla="*/ 3 w 956"/>
                                <a:gd name="T25" fmla="*/ 4 h 158"/>
                                <a:gd name="T26" fmla="*/ 2 w 956"/>
                                <a:gd name="T27" fmla="*/ 4 h 158"/>
                                <a:gd name="T28" fmla="*/ 1 w 956"/>
                                <a:gd name="T29" fmla="*/ 5 h 158"/>
                                <a:gd name="T30" fmla="*/ 0 w 956"/>
                                <a:gd name="T31" fmla="*/ 6 h 158"/>
                                <a:gd name="T32" fmla="*/ 0 w 956"/>
                                <a:gd name="T33" fmla="*/ 6 h 158"/>
                                <a:gd name="T34" fmla="*/ 2 w 956"/>
                                <a:gd name="T35" fmla="*/ 6 h 158"/>
                                <a:gd name="T36" fmla="*/ 3 w 956"/>
                                <a:gd name="T37" fmla="*/ 5 h 158"/>
                                <a:gd name="T38" fmla="*/ 4 w 956"/>
                                <a:gd name="T39" fmla="*/ 5 h 158"/>
                                <a:gd name="T40" fmla="*/ 6 w 956"/>
                                <a:gd name="T41" fmla="*/ 4 h 158"/>
                                <a:gd name="T42" fmla="*/ 7 w 956"/>
                                <a:gd name="T43" fmla="*/ 4 h 158"/>
                                <a:gd name="T44" fmla="*/ 9 w 956"/>
                                <a:gd name="T45" fmla="*/ 4 h 158"/>
                                <a:gd name="T46" fmla="*/ 11 w 956"/>
                                <a:gd name="T47" fmla="*/ 3 h 158"/>
                                <a:gd name="T48" fmla="*/ 14 w 956"/>
                                <a:gd name="T49" fmla="*/ 3 h 158"/>
                                <a:gd name="T50" fmla="*/ 16 w 956"/>
                                <a:gd name="T51" fmla="*/ 4 h 158"/>
                                <a:gd name="T52" fmla="*/ 19 w 956"/>
                                <a:gd name="T53" fmla="*/ 4 h 158"/>
                                <a:gd name="T54" fmla="*/ 21 w 956"/>
                                <a:gd name="T55" fmla="*/ 4 h 158"/>
                                <a:gd name="T56" fmla="*/ 23 w 956"/>
                                <a:gd name="T57" fmla="*/ 4 h 158"/>
                                <a:gd name="T58" fmla="*/ 38 w 956"/>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58"/>
                                <a:gd name="T92" fmla="*/ 956 w 956"/>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58">
                                  <a:moveTo>
                                    <a:pt x="956" y="0"/>
                                  </a:moveTo>
                                  <a:lnTo>
                                    <a:pt x="597" y="71"/>
                                  </a:lnTo>
                                  <a:lnTo>
                                    <a:pt x="535" y="62"/>
                                  </a:lnTo>
                                  <a:lnTo>
                                    <a:pt x="480" y="58"/>
                                  </a:lnTo>
                                  <a:lnTo>
                                    <a:pt x="428" y="56"/>
                                  </a:lnTo>
                                  <a:lnTo>
                                    <a:pt x="374" y="53"/>
                                  </a:lnTo>
                                  <a:lnTo>
                                    <a:pt x="325" y="55"/>
                                  </a:lnTo>
                                  <a:lnTo>
                                    <a:pt x="281" y="58"/>
                                  </a:lnTo>
                                  <a:lnTo>
                                    <a:pt x="242" y="59"/>
                                  </a:lnTo>
                                  <a:lnTo>
                                    <a:pt x="193" y="66"/>
                                  </a:lnTo>
                                  <a:lnTo>
                                    <a:pt x="153" y="75"/>
                                  </a:lnTo>
                                  <a:lnTo>
                                    <a:pt x="114" y="86"/>
                                  </a:lnTo>
                                  <a:lnTo>
                                    <a:pt x="79" y="98"/>
                                  </a:lnTo>
                                  <a:lnTo>
                                    <a:pt x="52" y="109"/>
                                  </a:lnTo>
                                  <a:lnTo>
                                    <a:pt x="23" y="123"/>
                                  </a:lnTo>
                                  <a:lnTo>
                                    <a:pt x="0" y="141"/>
                                  </a:lnTo>
                                  <a:lnTo>
                                    <a:pt x="5" y="158"/>
                                  </a:lnTo>
                                  <a:lnTo>
                                    <a:pt x="43" y="144"/>
                                  </a:lnTo>
                                  <a:lnTo>
                                    <a:pt x="77" y="130"/>
                                  </a:lnTo>
                                  <a:lnTo>
                                    <a:pt x="110" y="119"/>
                                  </a:lnTo>
                                  <a:lnTo>
                                    <a:pt x="144" y="111"/>
                                  </a:lnTo>
                                  <a:lnTo>
                                    <a:pt x="185" y="98"/>
                                  </a:lnTo>
                                  <a:lnTo>
                                    <a:pt x="220" y="91"/>
                                  </a:lnTo>
                                  <a:lnTo>
                                    <a:pt x="271" y="86"/>
                                  </a:lnTo>
                                  <a:lnTo>
                                    <a:pt x="340" y="85"/>
                                  </a:lnTo>
                                  <a:lnTo>
                                    <a:pt x="400" y="88"/>
                                  </a:lnTo>
                                  <a:lnTo>
                                    <a:pt x="465" y="88"/>
                                  </a:lnTo>
                                  <a:lnTo>
                                    <a:pt x="514" y="91"/>
                                  </a:lnTo>
                                  <a:lnTo>
                                    <a:pt x="565" y="100"/>
                                  </a:lnTo>
                                  <a:lnTo>
                                    <a:pt x="956" y="0"/>
                                  </a:lnTo>
                                  <a:close/>
                                </a:path>
                              </a:pathLst>
                            </a:cu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954" name="Freeform 125">
                            <a:extLst>
                              <a:ext uri="{FF2B5EF4-FFF2-40B4-BE49-F238E27FC236}">
                                <a16:creationId xmlns:a16="http://schemas.microsoft.com/office/drawing/2014/main" id="{F8F4CCE6-B8F7-4933-B69D-2ED47CADBC81}"/>
                              </a:ext>
                            </a:extLst>
                          </p:cNvPr>
                          <p:cNvSpPr>
                            <a:spLocks/>
                          </p:cNvSpPr>
                          <p:nvPr/>
                        </p:nvSpPr>
                        <p:spPr bwMode="auto">
                          <a:xfrm>
                            <a:off x="2032" y="1565"/>
                            <a:ext cx="137" cy="16"/>
                          </a:xfrm>
                          <a:custGeom>
                            <a:avLst/>
                            <a:gdLst>
                              <a:gd name="T0" fmla="*/ 0 w 687"/>
                              <a:gd name="T1" fmla="*/ 3 h 78"/>
                              <a:gd name="T2" fmla="*/ 1 w 687"/>
                              <a:gd name="T3" fmla="*/ 3 h 78"/>
                              <a:gd name="T4" fmla="*/ 3 w 687"/>
                              <a:gd name="T5" fmla="*/ 2 h 78"/>
                              <a:gd name="T6" fmla="*/ 4 w 687"/>
                              <a:gd name="T7" fmla="*/ 1 h 78"/>
                              <a:gd name="T8" fmla="*/ 6 w 687"/>
                              <a:gd name="T9" fmla="*/ 1 h 78"/>
                              <a:gd name="T10" fmla="*/ 8 w 687"/>
                              <a:gd name="T11" fmla="*/ 0 h 78"/>
                              <a:gd name="T12" fmla="*/ 10 w 687"/>
                              <a:gd name="T13" fmla="*/ 0 h 78"/>
                              <a:gd name="T14" fmla="*/ 13 w 687"/>
                              <a:gd name="T15" fmla="*/ 0 h 78"/>
                              <a:gd name="T16" fmla="*/ 14 w 687"/>
                              <a:gd name="T17" fmla="*/ 0 h 78"/>
                              <a:gd name="T18" fmla="*/ 17 w 687"/>
                              <a:gd name="T19" fmla="*/ 0 h 78"/>
                              <a:gd name="T20" fmla="*/ 19 w 687"/>
                              <a:gd name="T21" fmla="*/ 0 h 78"/>
                              <a:gd name="T22" fmla="*/ 20 w 687"/>
                              <a:gd name="T23" fmla="*/ 1 h 78"/>
                              <a:gd name="T24" fmla="*/ 22 w 687"/>
                              <a:gd name="T25" fmla="*/ 1 h 78"/>
                              <a:gd name="T26" fmla="*/ 24 w 687"/>
                              <a:gd name="T27" fmla="*/ 2 h 78"/>
                              <a:gd name="T28" fmla="*/ 26 w 687"/>
                              <a:gd name="T29" fmla="*/ 2 h 78"/>
                              <a:gd name="T30" fmla="*/ 27 w 687"/>
                              <a:gd name="T31" fmla="*/ 3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7"/>
                              <a:gd name="T49" fmla="*/ 0 h 78"/>
                              <a:gd name="T50" fmla="*/ 687 w 687"/>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7" h="78">
                                <a:moveTo>
                                  <a:pt x="0" y="78"/>
                                </a:moveTo>
                                <a:lnTo>
                                  <a:pt x="32" y="62"/>
                                </a:lnTo>
                                <a:lnTo>
                                  <a:pt x="65" y="47"/>
                                </a:lnTo>
                                <a:lnTo>
                                  <a:pt x="111" y="34"/>
                                </a:lnTo>
                                <a:lnTo>
                                  <a:pt x="161" y="20"/>
                                </a:lnTo>
                                <a:lnTo>
                                  <a:pt x="212" y="10"/>
                                </a:lnTo>
                                <a:lnTo>
                                  <a:pt x="256" y="4"/>
                                </a:lnTo>
                                <a:lnTo>
                                  <a:pt x="318" y="0"/>
                                </a:lnTo>
                                <a:lnTo>
                                  <a:pt x="357" y="0"/>
                                </a:lnTo>
                                <a:lnTo>
                                  <a:pt x="414" y="3"/>
                                </a:lnTo>
                                <a:lnTo>
                                  <a:pt x="469" y="10"/>
                                </a:lnTo>
                                <a:lnTo>
                                  <a:pt x="509" y="17"/>
                                </a:lnTo>
                                <a:lnTo>
                                  <a:pt x="556" y="26"/>
                                </a:lnTo>
                                <a:lnTo>
                                  <a:pt x="601" y="38"/>
                                </a:lnTo>
                                <a:lnTo>
                                  <a:pt x="642" y="50"/>
                                </a:lnTo>
                                <a:lnTo>
                                  <a:pt x="687" y="68"/>
                                </a:lnTo>
                              </a:path>
                            </a:pathLst>
                          </a:custGeom>
                          <a:noFill/>
                          <a:ln w="4763">
                            <a:solidFill>
                              <a:srgbClr val="E00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48" name="Group 126">
                        <a:extLst>
                          <a:ext uri="{FF2B5EF4-FFF2-40B4-BE49-F238E27FC236}">
                            <a16:creationId xmlns:a16="http://schemas.microsoft.com/office/drawing/2014/main" id="{C9CD08E9-5BAC-4B8E-807A-5445E98F1128}"/>
                          </a:ext>
                        </a:extLst>
                      </p:cNvPr>
                      <p:cNvGrpSpPr>
                        <a:grpSpLocks/>
                      </p:cNvGrpSpPr>
                      <p:nvPr/>
                    </p:nvGrpSpPr>
                    <p:grpSpPr bwMode="auto">
                      <a:xfrm>
                        <a:off x="2012" y="1579"/>
                        <a:ext cx="21" cy="32"/>
                        <a:chOff x="2012" y="1579"/>
                        <a:chExt cx="21" cy="32"/>
                      </a:xfrm>
                    </p:grpSpPr>
                    <p:sp>
                      <p:nvSpPr>
                        <p:cNvPr id="65949" name="Freeform 127">
                          <a:extLst>
                            <a:ext uri="{FF2B5EF4-FFF2-40B4-BE49-F238E27FC236}">
                              <a16:creationId xmlns:a16="http://schemas.microsoft.com/office/drawing/2014/main" id="{4736DEAA-5C46-4F84-BADA-3344938180AA}"/>
                            </a:ext>
                          </a:extLst>
                        </p:cNvPr>
                        <p:cNvSpPr>
                          <a:spLocks/>
                        </p:cNvSpPr>
                        <p:nvPr/>
                      </p:nvSpPr>
                      <p:spPr bwMode="auto">
                        <a:xfrm>
                          <a:off x="2012" y="1579"/>
                          <a:ext cx="21" cy="32"/>
                        </a:xfrm>
                        <a:custGeom>
                          <a:avLst/>
                          <a:gdLst>
                            <a:gd name="T0" fmla="*/ 1 w 106"/>
                            <a:gd name="T1" fmla="*/ 0 h 160"/>
                            <a:gd name="T2" fmla="*/ 1 w 106"/>
                            <a:gd name="T3" fmla="*/ 0 h 160"/>
                            <a:gd name="T4" fmla="*/ 0 w 106"/>
                            <a:gd name="T5" fmla="*/ 1 h 160"/>
                            <a:gd name="T6" fmla="*/ 0 w 106"/>
                            <a:gd name="T7" fmla="*/ 1 h 160"/>
                            <a:gd name="T8" fmla="*/ 0 w 106"/>
                            <a:gd name="T9" fmla="*/ 2 h 160"/>
                            <a:gd name="T10" fmla="*/ 0 w 106"/>
                            <a:gd name="T11" fmla="*/ 2 h 160"/>
                            <a:gd name="T12" fmla="*/ 0 w 106"/>
                            <a:gd name="T13" fmla="*/ 3 h 160"/>
                            <a:gd name="T14" fmla="*/ 0 w 106"/>
                            <a:gd name="T15" fmla="*/ 4 h 160"/>
                            <a:gd name="T16" fmla="*/ 0 w 106"/>
                            <a:gd name="T17" fmla="*/ 4 h 160"/>
                            <a:gd name="T18" fmla="*/ 1 w 106"/>
                            <a:gd name="T19" fmla="*/ 5 h 160"/>
                            <a:gd name="T20" fmla="*/ 1 w 106"/>
                            <a:gd name="T21" fmla="*/ 5 h 160"/>
                            <a:gd name="T22" fmla="*/ 1 w 106"/>
                            <a:gd name="T23" fmla="*/ 6 h 160"/>
                            <a:gd name="T24" fmla="*/ 2 w 106"/>
                            <a:gd name="T25" fmla="*/ 6 h 160"/>
                            <a:gd name="T26" fmla="*/ 2 w 106"/>
                            <a:gd name="T27" fmla="*/ 6 h 160"/>
                            <a:gd name="T28" fmla="*/ 2 w 106"/>
                            <a:gd name="T29" fmla="*/ 6 h 160"/>
                            <a:gd name="T30" fmla="*/ 3 w 106"/>
                            <a:gd name="T31" fmla="*/ 6 h 160"/>
                            <a:gd name="T32" fmla="*/ 3 w 106"/>
                            <a:gd name="T33" fmla="*/ 6 h 160"/>
                            <a:gd name="T34" fmla="*/ 4 w 106"/>
                            <a:gd name="T35" fmla="*/ 6 h 160"/>
                            <a:gd name="T36" fmla="*/ 4 w 106"/>
                            <a:gd name="T37" fmla="*/ 6 h 160"/>
                            <a:gd name="T38" fmla="*/ 4 w 106"/>
                            <a:gd name="T39" fmla="*/ 5 h 160"/>
                            <a:gd name="T40" fmla="*/ 4 w 106"/>
                            <a:gd name="T41" fmla="*/ 5 h 160"/>
                            <a:gd name="T42" fmla="*/ 4 w 106"/>
                            <a:gd name="T43" fmla="*/ 4 h 160"/>
                            <a:gd name="T44" fmla="*/ 4 w 106"/>
                            <a:gd name="T45" fmla="*/ 3 h 160"/>
                            <a:gd name="T46" fmla="*/ 4 w 106"/>
                            <a:gd name="T47" fmla="*/ 3 h 160"/>
                            <a:gd name="T48" fmla="*/ 4 w 106"/>
                            <a:gd name="T49" fmla="*/ 2 h 160"/>
                            <a:gd name="T50" fmla="*/ 4 w 106"/>
                            <a:gd name="T51" fmla="*/ 2 h 160"/>
                            <a:gd name="T52" fmla="*/ 3 w 106"/>
                            <a:gd name="T53" fmla="*/ 1 h 160"/>
                            <a:gd name="T54" fmla="*/ 3 w 106"/>
                            <a:gd name="T55" fmla="*/ 1 h 160"/>
                            <a:gd name="T56" fmla="*/ 3 w 106"/>
                            <a:gd name="T57" fmla="*/ 1 h 160"/>
                            <a:gd name="T58" fmla="*/ 2 w 106"/>
                            <a:gd name="T59" fmla="*/ 0 h 160"/>
                            <a:gd name="T60" fmla="*/ 2 w 106"/>
                            <a:gd name="T61" fmla="*/ 0 h 160"/>
                            <a:gd name="T62" fmla="*/ 1 w 106"/>
                            <a:gd name="T63" fmla="*/ 0 h 160"/>
                            <a:gd name="T64" fmla="*/ 1 w 106"/>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60"/>
                            <a:gd name="T101" fmla="*/ 106 w 106"/>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60">
                              <a:moveTo>
                                <a:pt x="24" y="3"/>
                              </a:moveTo>
                              <a:lnTo>
                                <a:pt x="15" y="10"/>
                              </a:lnTo>
                              <a:lnTo>
                                <a:pt x="8" y="18"/>
                              </a:lnTo>
                              <a:lnTo>
                                <a:pt x="3" y="30"/>
                              </a:lnTo>
                              <a:lnTo>
                                <a:pt x="0" y="43"/>
                              </a:lnTo>
                              <a:lnTo>
                                <a:pt x="0" y="59"/>
                              </a:lnTo>
                              <a:lnTo>
                                <a:pt x="1" y="77"/>
                              </a:lnTo>
                              <a:lnTo>
                                <a:pt x="5" y="91"/>
                              </a:lnTo>
                              <a:lnTo>
                                <a:pt x="10" y="104"/>
                              </a:lnTo>
                              <a:lnTo>
                                <a:pt x="15" y="114"/>
                              </a:lnTo>
                              <a:lnTo>
                                <a:pt x="22" y="127"/>
                              </a:lnTo>
                              <a:lnTo>
                                <a:pt x="32" y="138"/>
                              </a:lnTo>
                              <a:lnTo>
                                <a:pt x="42" y="149"/>
                              </a:lnTo>
                              <a:lnTo>
                                <a:pt x="51" y="155"/>
                              </a:lnTo>
                              <a:lnTo>
                                <a:pt x="60" y="159"/>
                              </a:lnTo>
                              <a:lnTo>
                                <a:pt x="70" y="160"/>
                              </a:lnTo>
                              <a:lnTo>
                                <a:pt x="78" y="160"/>
                              </a:lnTo>
                              <a:lnTo>
                                <a:pt x="89" y="156"/>
                              </a:lnTo>
                              <a:lnTo>
                                <a:pt x="96" y="145"/>
                              </a:lnTo>
                              <a:lnTo>
                                <a:pt x="101" y="133"/>
                              </a:lnTo>
                              <a:lnTo>
                                <a:pt x="105" y="116"/>
                              </a:lnTo>
                              <a:lnTo>
                                <a:pt x="106" y="101"/>
                              </a:lnTo>
                              <a:lnTo>
                                <a:pt x="106" y="83"/>
                              </a:lnTo>
                              <a:lnTo>
                                <a:pt x="103" y="68"/>
                              </a:lnTo>
                              <a:lnTo>
                                <a:pt x="99" y="53"/>
                              </a:lnTo>
                              <a:lnTo>
                                <a:pt x="94" y="42"/>
                              </a:lnTo>
                              <a:lnTo>
                                <a:pt x="88" y="32"/>
                              </a:lnTo>
                              <a:lnTo>
                                <a:pt x="78" y="22"/>
                              </a:lnTo>
                              <a:lnTo>
                                <a:pt x="68" y="13"/>
                              </a:lnTo>
                              <a:lnTo>
                                <a:pt x="56" y="5"/>
                              </a:lnTo>
                              <a:lnTo>
                                <a:pt x="46" y="1"/>
                              </a:lnTo>
                              <a:lnTo>
                                <a:pt x="35" y="0"/>
                              </a:lnTo>
                              <a:lnTo>
                                <a:pt x="24" y="3"/>
                              </a:lnTo>
                              <a:close/>
                            </a:path>
                          </a:pathLst>
                        </a:custGeom>
                        <a:solidFill>
                          <a:srgbClr val="800080"/>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50" name="Freeform 128">
                          <a:extLst>
                            <a:ext uri="{FF2B5EF4-FFF2-40B4-BE49-F238E27FC236}">
                              <a16:creationId xmlns:a16="http://schemas.microsoft.com/office/drawing/2014/main" id="{A7627915-D372-4FB3-8D33-41E18177FD8D}"/>
                            </a:ext>
                          </a:extLst>
                        </p:cNvPr>
                        <p:cNvSpPr>
                          <a:spLocks/>
                        </p:cNvSpPr>
                        <p:nvPr/>
                      </p:nvSpPr>
                      <p:spPr bwMode="auto">
                        <a:xfrm>
                          <a:off x="2016" y="1584"/>
                          <a:ext cx="14" cy="21"/>
                        </a:xfrm>
                        <a:custGeom>
                          <a:avLst/>
                          <a:gdLst>
                            <a:gd name="T0" fmla="*/ 1 w 71"/>
                            <a:gd name="T1" fmla="*/ 0 h 108"/>
                            <a:gd name="T2" fmla="*/ 0 w 71"/>
                            <a:gd name="T3" fmla="*/ 0 h 108"/>
                            <a:gd name="T4" fmla="*/ 0 w 71"/>
                            <a:gd name="T5" fmla="*/ 1 h 108"/>
                            <a:gd name="T6" fmla="*/ 0 w 71"/>
                            <a:gd name="T7" fmla="*/ 1 h 108"/>
                            <a:gd name="T8" fmla="*/ 0 w 71"/>
                            <a:gd name="T9" fmla="*/ 1 h 108"/>
                            <a:gd name="T10" fmla="*/ 0 w 71"/>
                            <a:gd name="T11" fmla="*/ 2 h 108"/>
                            <a:gd name="T12" fmla="*/ 0 w 71"/>
                            <a:gd name="T13" fmla="*/ 2 h 108"/>
                            <a:gd name="T14" fmla="*/ 0 w 71"/>
                            <a:gd name="T15" fmla="*/ 2 h 108"/>
                            <a:gd name="T16" fmla="*/ 0 w 71"/>
                            <a:gd name="T17" fmla="*/ 3 h 108"/>
                            <a:gd name="T18" fmla="*/ 0 w 71"/>
                            <a:gd name="T19" fmla="*/ 3 h 108"/>
                            <a:gd name="T20" fmla="*/ 1 w 71"/>
                            <a:gd name="T21" fmla="*/ 3 h 108"/>
                            <a:gd name="T22" fmla="*/ 1 w 71"/>
                            <a:gd name="T23" fmla="*/ 4 h 108"/>
                            <a:gd name="T24" fmla="*/ 1 w 71"/>
                            <a:gd name="T25" fmla="*/ 4 h 108"/>
                            <a:gd name="T26" fmla="*/ 1 w 71"/>
                            <a:gd name="T27" fmla="*/ 4 h 108"/>
                            <a:gd name="T28" fmla="*/ 2 w 71"/>
                            <a:gd name="T29" fmla="*/ 4 h 108"/>
                            <a:gd name="T30" fmla="*/ 2 w 71"/>
                            <a:gd name="T31" fmla="*/ 4 h 108"/>
                            <a:gd name="T32" fmla="*/ 2 w 71"/>
                            <a:gd name="T33" fmla="*/ 4 h 108"/>
                            <a:gd name="T34" fmla="*/ 2 w 71"/>
                            <a:gd name="T35" fmla="*/ 4 h 108"/>
                            <a:gd name="T36" fmla="*/ 3 w 71"/>
                            <a:gd name="T37" fmla="*/ 4 h 108"/>
                            <a:gd name="T38" fmla="*/ 3 w 71"/>
                            <a:gd name="T39" fmla="*/ 4 h 108"/>
                            <a:gd name="T40" fmla="*/ 3 w 71"/>
                            <a:gd name="T41" fmla="*/ 3 h 108"/>
                            <a:gd name="T42" fmla="*/ 3 w 71"/>
                            <a:gd name="T43" fmla="*/ 3 h 108"/>
                            <a:gd name="T44" fmla="*/ 3 w 71"/>
                            <a:gd name="T45" fmla="*/ 2 h 108"/>
                            <a:gd name="T46" fmla="*/ 3 w 71"/>
                            <a:gd name="T47" fmla="*/ 2 h 108"/>
                            <a:gd name="T48" fmla="*/ 3 w 71"/>
                            <a:gd name="T49" fmla="*/ 1 h 108"/>
                            <a:gd name="T50" fmla="*/ 2 w 71"/>
                            <a:gd name="T51" fmla="*/ 1 h 108"/>
                            <a:gd name="T52" fmla="*/ 2 w 71"/>
                            <a:gd name="T53" fmla="*/ 1 h 108"/>
                            <a:gd name="T54" fmla="*/ 2 w 71"/>
                            <a:gd name="T55" fmla="*/ 1 h 108"/>
                            <a:gd name="T56" fmla="*/ 2 w 71"/>
                            <a:gd name="T57" fmla="*/ 0 h 108"/>
                            <a:gd name="T58" fmla="*/ 1 w 71"/>
                            <a:gd name="T59" fmla="*/ 0 h 108"/>
                            <a:gd name="T60" fmla="*/ 1 w 71"/>
                            <a:gd name="T61" fmla="*/ 0 h 108"/>
                            <a:gd name="T62" fmla="*/ 1 w 71"/>
                            <a:gd name="T63" fmla="*/ 0 h 108"/>
                            <a:gd name="T64" fmla="*/ 1 w 7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08"/>
                            <a:gd name="T101" fmla="*/ 71 w 7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08">
                              <a:moveTo>
                                <a:pt x="16" y="3"/>
                              </a:moveTo>
                              <a:lnTo>
                                <a:pt x="10" y="7"/>
                              </a:lnTo>
                              <a:lnTo>
                                <a:pt x="5" y="13"/>
                              </a:lnTo>
                              <a:lnTo>
                                <a:pt x="2" y="20"/>
                              </a:lnTo>
                              <a:lnTo>
                                <a:pt x="0" y="29"/>
                              </a:lnTo>
                              <a:lnTo>
                                <a:pt x="0" y="40"/>
                              </a:lnTo>
                              <a:lnTo>
                                <a:pt x="0" y="52"/>
                              </a:lnTo>
                              <a:lnTo>
                                <a:pt x="3" y="62"/>
                              </a:lnTo>
                              <a:lnTo>
                                <a:pt x="6" y="71"/>
                              </a:lnTo>
                              <a:lnTo>
                                <a:pt x="10" y="77"/>
                              </a:lnTo>
                              <a:lnTo>
                                <a:pt x="14" y="87"/>
                              </a:lnTo>
                              <a:lnTo>
                                <a:pt x="21" y="94"/>
                              </a:lnTo>
                              <a:lnTo>
                                <a:pt x="28" y="101"/>
                              </a:lnTo>
                              <a:lnTo>
                                <a:pt x="34" y="105"/>
                              </a:lnTo>
                              <a:lnTo>
                                <a:pt x="40" y="108"/>
                              </a:lnTo>
                              <a:lnTo>
                                <a:pt x="47" y="108"/>
                              </a:lnTo>
                              <a:lnTo>
                                <a:pt x="52" y="108"/>
                              </a:lnTo>
                              <a:lnTo>
                                <a:pt x="59" y="106"/>
                              </a:lnTo>
                              <a:lnTo>
                                <a:pt x="64" y="99"/>
                              </a:lnTo>
                              <a:lnTo>
                                <a:pt x="67" y="91"/>
                              </a:lnTo>
                              <a:lnTo>
                                <a:pt x="71" y="78"/>
                              </a:lnTo>
                              <a:lnTo>
                                <a:pt x="71" y="69"/>
                              </a:lnTo>
                              <a:lnTo>
                                <a:pt x="71" y="57"/>
                              </a:lnTo>
                              <a:lnTo>
                                <a:pt x="68" y="46"/>
                              </a:lnTo>
                              <a:lnTo>
                                <a:pt x="66" y="36"/>
                              </a:lnTo>
                              <a:lnTo>
                                <a:pt x="62" y="28"/>
                              </a:lnTo>
                              <a:lnTo>
                                <a:pt x="58" y="22"/>
                              </a:lnTo>
                              <a:lnTo>
                                <a:pt x="52" y="15"/>
                              </a:lnTo>
                              <a:lnTo>
                                <a:pt x="46" y="9"/>
                              </a:lnTo>
                              <a:lnTo>
                                <a:pt x="38" y="4"/>
                              </a:lnTo>
                              <a:lnTo>
                                <a:pt x="31" y="0"/>
                              </a:lnTo>
                              <a:lnTo>
                                <a:pt x="23" y="0"/>
                              </a:lnTo>
                              <a:lnTo>
                                <a:pt x="16" y="3"/>
                              </a:lnTo>
                              <a:close/>
                            </a:path>
                          </a:pathLst>
                        </a:custGeom>
                        <a:solidFill>
                          <a:srgbClr val="600060"/>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36" name="Group 129">
                      <a:extLst>
                        <a:ext uri="{FF2B5EF4-FFF2-40B4-BE49-F238E27FC236}">
                          <a16:creationId xmlns:a16="http://schemas.microsoft.com/office/drawing/2014/main" id="{F3BBE3D3-FEA2-4736-A6E2-53A03EC7D9EC}"/>
                        </a:ext>
                      </a:extLst>
                    </p:cNvPr>
                    <p:cNvGrpSpPr>
                      <a:grpSpLocks/>
                    </p:cNvGrpSpPr>
                    <p:nvPr/>
                  </p:nvGrpSpPr>
                  <p:grpSpPr bwMode="auto">
                    <a:xfrm>
                      <a:off x="2072" y="1522"/>
                      <a:ext cx="112" cy="183"/>
                      <a:chOff x="2072" y="1522"/>
                      <a:chExt cx="112" cy="183"/>
                    </a:xfrm>
                  </p:grpSpPr>
                  <p:grpSp>
                    <p:nvGrpSpPr>
                      <p:cNvPr id="65937" name="Group 130">
                        <a:extLst>
                          <a:ext uri="{FF2B5EF4-FFF2-40B4-BE49-F238E27FC236}">
                            <a16:creationId xmlns:a16="http://schemas.microsoft.com/office/drawing/2014/main" id="{F2D43DAA-02EF-4146-889A-E0B446DA1910}"/>
                          </a:ext>
                        </a:extLst>
                      </p:cNvPr>
                      <p:cNvGrpSpPr>
                        <a:grpSpLocks/>
                      </p:cNvGrpSpPr>
                      <p:nvPr/>
                    </p:nvGrpSpPr>
                    <p:grpSpPr bwMode="auto">
                      <a:xfrm>
                        <a:off x="2072" y="1522"/>
                        <a:ext cx="112" cy="179"/>
                        <a:chOff x="2072" y="1522"/>
                        <a:chExt cx="112" cy="179"/>
                      </a:xfrm>
                    </p:grpSpPr>
                    <p:sp>
                      <p:nvSpPr>
                        <p:cNvPr id="65941" name="Freeform 131">
                          <a:extLst>
                            <a:ext uri="{FF2B5EF4-FFF2-40B4-BE49-F238E27FC236}">
                              <a16:creationId xmlns:a16="http://schemas.microsoft.com/office/drawing/2014/main" id="{5E3B75D3-F1D6-4AD1-869B-7640B4B5F870}"/>
                            </a:ext>
                          </a:extLst>
                        </p:cNvPr>
                        <p:cNvSpPr>
                          <a:spLocks/>
                        </p:cNvSpPr>
                        <p:nvPr/>
                      </p:nvSpPr>
                      <p:spPr bwMode="auto">
                        <a:xfrm>
                          <a:off x="2072" y="1522"/>
                          <a:ext cx="112" cy="179"/>
                        </a:xfrm>
                        <a:custGeom>
                          <a:avLst/>
                          <a:gdLst>
                            <a:gd name="T0" fmla="*/ 0 w 562"/>
                            <a:gd name="T1" fmla="*/ 20 h 898"/>
                            <a:gd name="T2" fmla="*/ 0 w 562"/>
                            <a:gd name="T3" fmla="*/ 18 h 898"/>
                            <a:gd name="T4" fmla="*/ 1 w 562"/>
                            <a:gd name="T5" fmla="*/ 16 h 898"/>
                            <a:gd name="T6" fmla="*/ 1 w 562"/>
                            <a:gd name="T7" fmla="*/ 14 h 898"/>
                            <a:gd name="T8" fmla="*/ 2 w 562"/>
                            <a:gd name="T9" fmla="*/ 12 h 898"/>
                            <a:gd name="T10" fmla="*/ 2 w 562"/>
                            <a:gd name="T11" fmla="*/ 11 h 898"/>
                            <a:gd name="T12" fmla="*/ 3 w 562"/>
                            <a:gd name="T13" fmla="*/ 9 h 898"/>
                            <a:gd name="T14" fmla="*/ 4 w 562"/>
                            <a:gd name="T15" fmla="*/ 8 h 898"/>
                            <a:gd name="T16" fmla="*/ 5 w 562"/>
                            <a:gd name="T17" fmla="*/ 7 h 898"/>
                            <a:gd name="T18" fmla="*/ 6 w 562"/>
                            <a:gd name="T19" fmla="*/ 5 h 898"/>
                            <a:gd name="T20" fmla="*/ 8 w 562"/>
                            <a:gd name="T21" fmla="*/ 4 h 898"/>
                            <a:gd name="T22" fmla="*/ 10 w 562"/>
                            <a:gd name="T23" fmla="*/ 3 h 898"/>
                            <a:gd name="T24" fmla="*/ 11 w 562"/>
                            <a:gd name="T25" fmla="*/ 2 h 898"/>
                            <a:gd name="T26" fmla="*/ 13 w 562"/>
                            <a:gd name="T27" fmla="*/ 1 h 898"/>
                            <a:gd name="T28" fmla="*/ 15 w 562"/>
                            <a:gd name="T29" fmla="*/ 1 h 898"/>
                            <a:gd name="T30" fmla="*/ 17 w 562"/>
                            <a:gd name="T31" fmla="*/ 0 h 898"/>
                            <a:gd name="T32" fmla="*/ 18 w 562"/>
                            <a:gd name="T33" fmla="*/ 0 h 898"/>
                            <a:gd name="T34" fmla="*/ 18 w 562"/>
                            <a:gd name="T35" fmla="*/ 0 h 898"/>
                            <a:gd name="T36" fmla="*/ 19 w 562"/>
                            <a:gd name="T37" fmla="*/ 0 h 898"/>
                            <a:gd name="T38" fmla="*/ 20 w 562"/>
                            <a:gd name="T39" fmla="*/ 1 h 898"/>
                            <a:gd name="T40" fmla="*/ 21 w 562"/>
                            <a:gd name="T41" fmla="*/ 2 h 898"/>
                            <a:gd name="T42" fmla="*/ 22 w 562"/>
                            <a:gd name="T43" fmla="*/ 2 h 898"/>
                            <a:gd name="T44" fmla="*/ 22 w 562"/>
                            <a:gd name="T45" fmla="*/ 3 h 898"/>
                            <a:gd name="T46" fmla="*/ 22 w 562"/>
                            <a:gd name="T47" fmla="*/ 4 h 898"/>
                            <a:gd name="T48" fmla="*/ 22 w 562"/>
                            <a:gd name="T49" fmla="*/ 5 h 898"/>
                            <a:gd name="T50" fmla="*/ 22 w 562"/>
                            <a:gd name="T51" fmla="*/ 7 h 898"/>
                            <a:gd name="T52" fmla="*/ 22 w 562"/>
                            <a:gd name="T53" fmla="*/ 7 h 898"/>
                            <a:gd name="T54" fmla="*/ 22 w 562"/>
                            <a:gd name="T55" fmla="*/ 8 h 898"/>
                            <a:gd name="T56" fmla="*/ 21 w 562"/>
                            <a:gd name="T57" fmla="*/ 8 h 898"/>
                            <a:gd name="T58" fmla="*/ 20 w 562"/>
                            <a:gd name="T59" fmla="*/ 9 h 898"/>
                            <a:gd name="T60" fmla="*/ 19 w 562"/>
                            <a:gd name="T61" fmla="*/ 9 h 898"/>
                            <a:gd name="T62" fmla="*/ 17 w 562"/>
                            <a:gd name="T63" fmla="*/ 10 h 898"/>
                            <a:gd name="T64" fmla="*/ 16 w 562"/>
                            <a:gd name="T65" fmla="*/ 11 h 898"/>
                            <a:gd name="T66" fmla="*/ 15 w 562"/>
                            <a:gd name="T67" fmla="*/ 12 h 898"/>
                            <a:gd name="T68" fmla="*/ 14 w 562"/>
                            <a:gd name="T69" fmla="*/ 13 h 898"/>
                            <a:gd name="T70" fmla="*/ 13 w 562"/>
                            <a:gd name="T71" fmla="*/ 14 h 898"/>
                            <a:gd name="T72" fmla="*/ 12 w 562"/>
                            <a:gd name="T73" fmla="*/ 15 h 898"/>
                            <a:gd name="T74" fmla="*/ 12 w 562"/>
                            <a:gd name="T75" fmla="*/ 16 h 898"/>
                            <a:gd name="T76" fmla="*/ 12 w 562"/>
                            <a:gd name="T77" fmla="*/ 18 h 898"/>
                            <a:gd name="T78" fmla="*/ 12 w 562"/>
                            <a:gd name="T79" fmla="*/ 19 h 898"/>
                            <a:gd name="T80" fmla="*/ 13 w 562"/>
                            <a:gd name="T81" fmla="*/ 21 h 898"/>
                            <a:gd name="T82" fmla="*/ 13 w 562"/>
                            <a:gd name="T83" fmla="*/ 22 h 898"/>
                            <a:gd name="T84" fmla="*/ 14 w 562"/>
                            <a:gd name="T85" fmla="*/ 24 h 898"/>
                            <a:gd name="T86" fmla="*/ 15 w 562"/>
                            <a:gd name="T87" fmla="*/ 25 h 898"/>
                            <a:gd name="T88" fmla="*/ 16 w 562"/>
                            <a:gd name="T89" fmla="*/ 27 h 898"/>
                            <a:gd name="T90" fmla="*/ 17 w 562"/>
                            <a:gd name="T91" fmla="*/ 28 h 898"/>
                            <a:gd name="T92" fmla="*/ 17 w 562"/>
                            <a:gd name="T93" fmla="*/ 29 h 898"/>
                            <a:gd name="T94" fmla="*/ 8 w 562"/>
                            <a:gd name="T95" fmla="*/ 36 h 898"/>
                            <a:gd name="T96" fmla="*/ 7 w 562"/>
                            <a:gd name="T97" fmla="*/ 34 h 898"/>
                            <a:gd name="T98" fmla="*/ 6 w 562"/>
                            <a:gd name="T99" fmla="*/ 33 h 898"/>
                            <a:gd name="T100" fmla="*/ 4 w 562"/>
                            <a:gd name="T101" fmla="*/ 31 h 898"/>
                            <a:gd name="T102" fmla="*/ 3 w 562"/>
                            <a:gd name="T103" fmla="*/ 29 h 898"/>
                            <a:gd name="T104" fmla="*/ 2 w 562"/>
                            <a:gd name="T105" fmla="*/ 27 h 898"/>
                            <a:gd name="T106" fmla="*/ 1 w 562"/>
                            <a:gd name="T107" fmla="*/ 26 h 898"/>
                            <a:gd name="T108" fmla="*/ 1 w 562"/>
                            <a:gd name="T109" fmla="*/ 24 h 898"/>
                            <a:gd name="T110" fmla="*/ 0 w 562"/>
                            <a:gd name="T111" fmla="*/ 22 h 898"/>
                            <a:gd name="T112" fmla="*/ 0 w 562"/>
                            <a:gd name="T113" fmla="*/ 20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898"/>
                            <a:gd name="T173" fmla="*/ 562 w 562"/>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898">
                              <a:moveTo>
                                <a:pt x="0" y="500"/>
                              </a:moveTo>
                              <a:lnTo>
                                <a:pt x="3" y="451"/>
                              </a:lnTo>
                              <a:lnTo>
                                <a:pt x="13" y="398"/>
                              </a:lnTo>
                              <a:lnTo>
                                <a:pt x="25" y="352"/>
                              </a:lnTo>
                              <a:lnTo>
                                <a:pt x="38" y="305"/>
                              </a:lnTo>
                              <a:lnTo>
                                <a:pt x="53" y="267"/>
                              </a:lnTo>
                              <a:lnTo>
                                <a:pt x="74" y="230"/>
                              </a:lnTo>
                              <a:lnTo>
                                <a:pt x="98" y="199"/>
                              </a:lnTo>
                              <a:lnTo>
                                <a:pt x="127" y="167"/>
                              </a:lnTo>
                              <a:lnTo>
                                <a:pt x="162" y="134"/>
                              </a:lnTo>
                              <a:lnTo>
                                <a:pt x="202" y="103"/>
                              </a:lnTo>
                              <a:lnTo>
                                <a:pt x="245" y="74"/>
                              </a:lnTo>
                              <a:lnTo>
                                <a:pt x="287" y="49"/>
                              </a:lnTo>
                              <a:lnTo>
                                <a:pt x="334" y="29"/>
                              </a:lnTo>
                              <a:lnTo>
                                <a:pt x="376" y="15"/>
                              </a:lnTo>
                              <a:lnTo>
                                <a:pt x="416" y="5"/>
                              </a:lnTo>
                              <a:lnTo>
                                <a:pt x="448" y="0"/>
                              </a:lnTo>
                              <a:lnTo>
                                <a:pt x="463" y="3"/>
                              </a:lnTo>
                              <a:lnTo>
                                <a:pt x="481" y="11"/>
                              </a:lnTo>
                              <a:lnTo>
                                <a:pt x="503" y="24"/>
                              </a:lnTo>
                              <a:lnTo>
                                <a:pt x="527" y="43"/>
                              </a:lnTo>
                              <a:lnTo>
                                <a:pt x="540" y="61"/>
                              </a:lnTo>
                              <a:lnTo>
                                <a:pt x="551" y="82"/>
                              </a:lnTo>
                              <a:lnTo>
                                <a:pt x="559" y="104"/>
                              </a:lnTo>
                              <a:lnTo>
                                <a:pt x="562" y="137"/>
                              </a:lnTo>
                              <a:lnTo>
                                <a:pt x="559" y="167"/>
                              </a:lnTo>
                              <a:lnTo>
                                <a:pt x="551" y="186"/>
                              </a:lnTo>
                              <a:lnTo>
                                <a:pt x="540" y="199"/>
                              </a:lnTo>
                              <a:lnTo>
                                <a:pt x="524" y="208"/>
                              </a:lnTo>
                              <a:lnTo>
                                <a:pt x="496" y="219"/>
                              </a:lnTo>
                              <a:lnTo>
                                <a:pt x="467" y="230"/>
                              </a:lnTo>
                              <a:lnTo>
                                <a:pt x="437" y="244"/>
                              </a:lnTo>
                              <a:lnTo>
                                <a:pt x="401" y="265"/>
                              </a:lnTo>
                              <a:lnTo>
                                <a:pt x="364" y="295"/>
                              </a:lnTo>
                              <a:lnTo>
                                <a:pt x="342" y="320"/>
                              </a:lnTo>
                              <a:lnTo>
                                <a:pt x="323" y="347"/>
                              </a:lnTo>
                              <a:lnTo>
                                <a:pt x="309" y="378"/>
                              </a:lnTo>
                              <a:lnTo>
                                <a:pt x="299" y="413"/>
                              </a:lnTo>
                              <a:lnTo>
                                <a:pt x="297" y="448"/>
                              </a:lnTo>
                              <a:lnTo>
                                <a:pt x="305" y="488"/>
                              </a:lnTo>
                              <a:lnTo>
                                <a:pt x="314" y="525"/>
                              </a:lnTo>
                              <a:lnTo>
                                <a:pt x="326" y="556"/>
                              </a:lnTo>
                              <a:lnTo>
                                <a:pt x="348" y="592"/>
                              </a:lnTo>
                              <a:lnTo>
                                <a:pt x="376" y="633"/>
                              </a:lnTo>
                              <a:lnTo>
                                <a:pt x="406" y="668"/>
                              </a:lnTo>
                              <a:lnTo>
                                <a:pt x="427" y="698"/>
                              </a:lnTo>
                              <a:lnTo>
                                <a:pt x="439" y="729"/>
                              </a:lnTo>
                              <a:lnTo>
                                <a:pt x="207" y="898"/>
                              </a:lnTo>
                              <a:lnTo>
                                <a:pt x="168" y="866"/>
                              </a:lnTo>
                              <a:lnTo>
                                <a:pt x="138" y="827"/>
                              </a:lnTo>
                              <a:lnTo>
                                <a:pt x="109" y="787"/>
                              </a:lnTo>
                              <a:lnTo>
                                <a:pt x="78" y="738"/>
                              </a:lnTo>
                              <a:lnTo>
                                <a:pt x="50" y="687"/>
                              </a:lnTo>
                              <a:lnTo>
                                <a:pt x="31" y="648"/>
                              </a:lnTo>
                              <a:lnTo>
                                <a:pt x="16" y="602"/>
                              </a:lnTo>
                              <a:lnTo>
                                <a:pt x="4" y="549"/>
                              </a:lnTo>
                              <a:lnTo>
                                <a:pt x="0" y="50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942" name="Group 132">
                          <a:extLst>
                            <a:ext uri="{FF2B5EF4-FFF2-40B4-BE49-F238E27FC236}">
                              <a16:creationId xmlns:a16="http://schemas.microsoft.com/office/drawing/2014/main" id="{942438D9-838B-4128-8C64-8C4DF0870831}"/>
                            </a:ext>
                          </a:extLst>
                        </p:cNvPr>
                        <p:cNvGrpSpPr>
                          <a:grpSpLocks/>
                        </p:cNvGrpSpPr>
                        <p:nvPr/>
                      </p:nvGrpSpPr>
                      <p:grpSpPr bwMode="auto">
                        <a:xfrm>
                          <a:off x="2072" y="1522"/>
                          <a:ext cx="112" cy="179"/>
                          <a:chOff x="2072" y="1522"/>
                          <a:chExt cx="112" cy="179"/>
                        </a:xfrm>
                      </p:grpSpPr>
                      <p:sp>
                        <p:nvSpPr>
                          <p:cNvPr id="65943" name="Freeform 133">
                            <a:extLst>
                              <a:ext uri="{FF2B5EF4-FFF2-40B4-BE49-F238E27FC236}">
                                <a16:creationId xmlns:a16="http://schemas.microsoft.com/office/drawing/2014/main" id="{3327A7C9-8BB9-4532-89A8-CB91AA89033B}"/>
                              </a:ext>
                            </a:extLst>
                          </p:cNvPr>
                          <p:cNvSpPr>
                            <a:spLocks/>
                          </p:cNvSpPr>
                          <p:nvPr/>
                        </p:nvSpPr>
                        <p:spPr bwMode="auto">
                          <a:xfrm>
                            <a:off x="2092" y="1535"/>
                            <a:ext cx="83" cy="140"/>
                          </a:xfrm>
                          <a:custGeom>
                            <a:avLst/>
                            <a:gdLst>
                              <a:gd name="T0" fmla="*/ 5 w 417"/>
                              <a:gd name="T1" fmla="*/ 28 h 703"/>
                              <a:gd name="T2" fmla="*/ 4 w 417"/>
                              <a:gd name="T3" fmla="*/ 26 h 703"/>
                              <a:gd name="T4" fmla="*/ 3 w 417"/>
                              <a:gd name="T5" fmla="*/ 25 h 703"/>
                              <a:gd name="T6" fmla="*/ 2 w 417"/>
                              <a:gd name="T7" fmla="*/ 24 h 703"/>
                              <a:gd name="T8" fmla="*/ 2 w 417"/>
                              <a:gd name="T9" fmla="*/ 23 h 703"/>
                              <a:gd name="T10" fmla="*/ 1 w 417"/>
                              <a:gd name="T11" fmla="*/ 22 h 703"/>
                              <a:gd name="T12" fmla="*/ 1 w 417"/>
                              <a:gd name="T13" fmla="*/ 20 h 703"/>
                              <a:gd name="T14" fmla="*/ 1 w 417"/>
                              <a:gd name="T15" fmla="*/ 19 h 703"/>
                              <a:gd name="T16" fmla="*/ 0 w 417"/>
                              <a:gd name="T17" fmla="*/ 18 h 703"/>
                              <a:gd name="T18" fmla="*/ 0 w 417"/>
                              <a:gd name="T19" fmla="*/ 17 h 703"/>
                              <a:gd name="T20" fmla="*/ 0 w 417"/>
                              <a:gd name="T21" fmla="*/ 16 h 703"/>
                              <a:gd name="T22" fmla="*/ 0 w 417"/>
                              <a:gd name="T23" fmla="*/ 15 h 703"/>
                              <a:gd name="T24" fmla="*/ 0 w 417"/>
                              <a:gd name="T25" fmla="*/ 14 h 703"/>
                              <a:gd name="T26" fmla="*/ 0 w 417"/>
                              <a:gd name="T27" fmla="*/ 13 h 703"/>
                              <a:gd name="T28" fmla="*/ 1 w 417"/>
                              <a:gd name="T29" fmla="*/ 12 h 703"/>
                              <a:gd name="T30" fmla="*/ 1 w 417"/>
                              <a:gd name="T31" fmla="*/ 11 h 703"/>
                              <a:gd name="T32" fmla="*/ 2 w 417"/>
                              <a:gd name="T33" fmla="*/ 10 h 703"/>
                              <a:gd name="T34" fmla="*/ 2 w 417"/>
                              <a:gd name="T35" fmla="*/ 9 h 703"/>
                              <a:gd name="T36" fmla="*/ 3 w 417"/>
                              <a:gd name="T37" fmla="*/ 8 h 703"/>
                              <a:gd name="T38" fmla="*/ 4 w 417"/>
                              <a:gd name="T39" fmla="*/ 7 h 703"/>
                              <a:gd name="T40" fmla="*/ 4 w 417"/>
                              <a:gd name="T41" fmla="*/ 6 h 703"/>
                              <a:gd name="T42" fmla="*/ 5 w 417"/>
                              <a:gd name="T43" fmla="*/ 5 h 703"/>
                              <a:gd name="T44" fmla="*/ 6 w 417"/>
                              <a:gd name="T45" fmla="*/ 4 h 703"/>
                              <a:gd name="T46" fmla="*/ 7 w 417"/>
                              <a:gd name="T47" fmla="*/ 4 h 703"/>
                              <a:gd name="T48" fmla="*/ 9 w 417"/>
                              <a:gd name="T49" fmla="*/ 3 h 703"/>
                              <a:gd name="T50" fmla="*/ 10 w 417"/>
                              <a:gd name="T51" fmla="*/ 2 h 703"/>
                              <a:gd name="T52" fmla="*/ 12 w 417"/>
                              <a:gd name="T53" fmla="*/ 1 h 703"/>
                              <a:gd name="T54" fmla="*/ 14 w 417"/>
                              <a:gd name="T55" fmla="*/ 1 h 703"/>
                              <a:gd name="T56" fmla="*/ 15 w 417"/>
                              <a:gd name="T57" fmla="*/ 0 h 703"/>
                              <a:gd name="T58" fmla="*/ 17 w 417"/>
                              <a:gd name="T59" fmla="*/ 0 h 7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703"/>
                              <a:gd name="T92" fmla="*/ 417 w 417"/>
                              <a:gd name="T93" fmla="*/ 703 h 7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703">
                                <a:moveTo>
                                  <a:pt x="124" y="703"/>
                                </a:moveTo>
                                <a:lnTo>
                                  <a:pt x="97" y="668"/>
                                </a:lnTo>
                                <a:lnTo>
                                  <a:pt x="75" y="637"/>
                                </a:lnTo>
                                <a:lnTo>
                                  <a:pt x="58" y="606"/>
                                </a:lnTo>
                                <a:lnTo>
                                  <a:pt x="43" y="573"/>
                                </a:lnTo>
                                <a:lnTo>
                                  <a:pt x="32" y="540"/>
                                </a:lnTo>
                                <a:lnTo>
                                  <a:pt x="23" y="508"/>
                                </a:lnTo>
                                <a:lnTo>
                                  <a:pt x="15" y="480"/>
                                </a:lnTo>
                                <a:lnTo>
                                  <a:pt x="9" y="452"/>
                                </a:lnTo>
                                <a:lnTo>
                                  <a:pt x="5" y="421"/>
                                </a:lnTo>
                                <a:lnTo>
                                  <a:pt x="2" y="398"/>
                                </a:lnTo>
                                <a:lnTo>
                                  <a:pt x="0" y="378"/>
                                </a:lnTo>
                                <a:lnTo>
                                  <a:pt x="2" y="358"/>
                                </a:lnTo>
                                <a:lnTo>
                                  <a:pt x="10" y="329"/>
                                </a:lnTo>
                                <a:lnTo>
                                  <a:pt x="18" y="299"/>
                                </a:lnTo>
                                <a:lnTo>
                                  <a:pt x="29" y="269"/>
                                </a:lnTo>
                                <a:lnTo>
                                  <a:pt x="42" y="242"/>
                                </a:lnTo>
                                <a:lnTo>
                                  <a:pt x="55" y="217"/>
                                </a:lnTo>
                                <a:lnTo>
                                  <a:pt x="71" y="191"/>
                                </a:lnTo>
                                <a:lnTo>
                                  <a:pt x="88" y="168"/>
                                </a:lnTo>
                                <a:lnTo>
                                  <a:pt x="106" y="148"/>
                                </a:lnTo>
                                <a:lnTo>
                                  <a:pt x="124" y="132"/>
                                </a:lnTo>
                                <a:lnTo>
                                  <a:pt x="156" y="108"/>
                                </a:lnTo>
                                <a:lnTo>
                                  <a:pt x="184" y="91"/>
                                </a:lnTo>
                                <a:lnTo>
                                  <a:pt x="219" y="69"/>
                                </a:lnTo>
                                <a:lnTo>
                                  <a:pt x="255" y="51"/>
                                </a:lnTo>
                                <a:lnTo>
                                  <a:pt x="301" y="31"/>
                                </a:lnTo>
                                <a:lnTo>
                                  <a:pt x="342" y="19"/>
                                </a:lnTo>
                                <a:lnTo>
                                  <a:pt x="382" y="9"/>
                                </a:lnTo>
                                <a:lnTo>
                                  <a:pt x="417" y="0"/>
                                </a:lnTo>
                              </a:path>
                            </a:pathLst>
                          </a:custGeom>
                          <a:noFill/>
                          <a:ln w="4763">
                            <a:solidFill>
                              <a:srgbClr val="FF4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44" name="Freeform 134">
                            <a:extLst>
                              <a:ext uri="{FF2B5EF4-FFF2-40B4-BE49-F238E27FC236}">
                                <a16:creationId xmlns:a16="http://schemas.microsoft.com/office/drawing/2014/main" id="{5D1436DD-D134-41FD-AB37-C350FEC04548}"/>
                              </a:ext>
                            </a:extLst>
                          </p:cNvPr>
                          <p:cNvSpPr>
                            <a:spLocks/>
                          </p:cNvSpPr>
                          <p:nvPr/>
                        </p:nvSpPr>
                        <p:spPr bwMode="auto">
                          <a:xfrm>
                            <a:off x="2113" y="1550"/>
                            <a:ext cx="71" cy="117"/>
                          </a:xfrm>
                          <a:custGeom>
                            <a:avLst/>
                            <a:gdLst>
                              <a:gd name="T0" fmla="*/ 0 w 356"/>
                              <a:gd name="T1" fmla="*/ 14 h 585"/>
                              <a:gd name="T2" fmla="*/ 0 w 356"/>
                              <a:gd name="T3" fmla="*/ 13 h 585"/>
                              <a:gd name="T4" fmla="*/ 0 w 356"/>
                              <a:gd name="T5" fmla="*/ 12 h 585"/>
                              <a:gd name="T6" fmla="*/ 0 w 356"/>
                              <a:gd name="T7" fmla="*/ 10 h 585"/>
                              <a:gd name="T8" fmla="*/ 0 w 356"/>
                              <a:gd name="T9" fmla="*/ 9 h 585"/>
                              <a:gd name="T10" fmla="*/ 1 w 356"/>
                              <a:gd name="T11" fmla="*/ 8 h 585"/>
                              <a:gd name="T12" fmla="*/ 1 w 356"/>
                              <a:gd name="T13" fmla="*/ 7 h 585"/>
                              <a:gd name="T14" fmla="*/ 2 w 356"/>
                              <a:gd name="T15" fmla="*/ 6 h 585"/>
                              <a:gd name="T16" fmla="*/ 2 w 356"/>
                              <a:gd name="T17" fmla="*/ 5 h 585"/>
                              <a:gd name="T18" fmla="*/ 3 w 356"/>
                              <a:gd name="T19" fmla="*/ 4 h 585"/>
                              <a:gd name="T20" fmla="*/ 4 w 356"/>
                              <a:gd name="T21" fmla="*/ 4 h 585"/>
                              <a:gd name="T22" fmla="*/ 5 w 356"/>
                              <a:gd name="T23" fmla="*/ 3 h 585"/>
                              <a:gd name="T24" fmla="*/ 6 w 356"/>
                              <a:gd name="T25" fmla="*/ 2 h 585"/>
                              <a:gd name="T26" fmla="*/ 7 w 356"/>
                              <a:gd name="T27" fmla="*/ 2 h 585"/>
                              <a:gd name="T28" fmla="*/ 8 w 356"/>
                              <a:gd name="T29" fmla="*/ 1 h 585"/>
                              <a:gd name="T30" fmla="*/ 9 w 356"/>
                              <a:gd name="T31" fmla="*/ 1 h 585"/>
                              <a:gd name="T32" fmla="*/ 10 w 356"/>
                              <a:gd name="T33" fmla="*/ 1 h 585"/>
                              <a:gd name="T34" fmla="*/ 11 w 356"/>
                              <a:gd name="T35" fmla="*/ 0 h 585"/>
                              <a:gd name="T36" fmla="*/ 12 w 356"/>
                              <a:gd name="T37" fmla="*/ 0 h 585"/>
                              <a:gd name="T38" fmla="*/ 13 w 356"/>
                              <a:gd name="T39" fmla="*/ 0 h 585"/>
                              <a:gd name="T40" fmla="*/ 14 w 356"/>
                              <a:gd name="T41" fmla="*/ 0 h 585"/>
                              <a:gd name="T42" fmla="*/ 14 w 356"/>
                              <a:gd name="T43" fmla="*/ 0 h 585"/>
                              <a:gd name="T44" fmla="*/ 14 w 356"/>
                              <a:gd name="T45" fmla="*/ 1 h 585"/>
                              <a:gd name="T46" fmla="*/ 14 w 356"/>
                              <a:gd name="T47" fmla="*/ 1 h 585"/>
                              <a:gd name="T48" fmla="*/ 14 w 356"/>
                              <a:gd name="T49" fmla="*/ 1 h 585"/>
                              <a:gd name="T50" fmla="*/ 13 w 356"/>
                              <a:gd name="T51" fmla="*/ 1 h 585"/>
                              <a:gd name="T52" fmla="*/ 12 w 356"/>
                              <a:gd name="T53" fmla="*/ 2 h 585"/>
                              <a:gd name="T54" fmla="*/ 11 w 356"/>
                              <a:gd name="T55" fmla="*/ 2 h 585"/>
                              <a:gd name="T56" fmla="*/ 10 w 356"/>
                              <a:gd name="T57" fmla="*/ 3 h 585"/>
                              <a:gd name="T58" fmla="*/ 9 w 356"/>
                              <a:gd name="T59" fmla="*/ 3 h 585"/>
                              <a:gd name="T60" fmla="*/ 7 w 356"/>
                              <a:gd name="T61" fmla="*/ 4 h 585"/>
                              <a:gd name="T62" fmla="*/ 6 w 356"/>
                              <a:gd name="T63" fmla="*/ 5 h 585"/>
                              <a:gd name="T64" fmla="*/ 5 w 356"/>
                              <a:gd name="T65" fmla="*/ 6 h 585"/>
                              <a:gd name="T66" fmla="*/ 4 w 356"/>
                              <a:gd name="T67" fmla="*/ 7 h 585"/>
                              <a:gd name="T68" fmla="*/ 3 w 356"/>
                              <a:gd name="T69" fmla="*/ 8 h 585"/>
                              <a:gd name="T70" fmla="*/ 2 w 356"/>
                              <a:gd name="T71" fmla="*/ 9 h 585"/>
                              <a:gd name="T72" fmla="*/ 2 w 356"/>
                              <a:gd name="T73" fmla="*/ 10 h 585"/>
                              <a:gd name="T74" fmla="*/ 2 w 356"/>
                              <a:gd name="T75" fmla="*/ 12 h 585"/>
                              <a:gd name="T76" fmla="*/ 2 w 356"/>
                              <a:gd name="T77" fmla="*/ 13 h 585"/>
                              <a:gd name="T78" fmla="*/ 3 w 356"/>
                              <a:gd name="T79" fmla="*/ 15 h 585"/>
                              <a:gd name="T80" fmla="*/ 3 w 356"/>
                              <a:gd name="T81" fmla="*/ 16 h 585"/>
                              <a:gd name="T82" fmla="*/ 4 w 356"/>
                              <a:gd name="T83" fmla="*/ 18 h 585"/>
                              <a:gd name="T84" fmla="*/ 5 w 356"/>
                              <a:gd name="T85" fmla="*/ 19 h 585"/>
                              <a:gd name="T86" fmla="*/ 6 w 356"/>
                              <a:gd name="T87" fmla="*/ 21 h 585"/>
                              <a:gd name="T88" fmla="*/ 7 w 356"/>
                              <a:gd name="T89" fmla="*/ 22 h 585"/>
                              <a:gd name="T90" fmla="*/ 8 w 356"/>
                              <a:gd name="T91" fmla="*/ 23 h 585"/>
                              <a:gd name="T92" fmla="*/ 7 w 356"/>
                              <a:gd name="T93" fmla="*/ 23 h 585"/>
                              <a:gd name="T94" fmla="*/ 6 w 356"/>
                              <a:gd name="T95" fmla="*/ 23 h 585"/>
                              <a:gd name="T96" fmla="*/ 5 w 356"/>
                              <a:gd name="T97" fmla="*/ 22 h 585"/>
                              <a:gd name="T98" fmla="*/ 4 w 356"/>
                              <a:gd name="T99" fmla="*/ 21 h 585"/>
                              <a:gd name="T100" fmla="*/ 4 w 356"/>
                              <a:gd name="T101" fmla="*/ 21 h 585"/>
                              <a:gd name="T102" fmla="*/ 3 w 356"/>
                              <a:gd name="T103" fmla="*/ 19 h 585"/>
                              <a:gd name="T104" fmla="*/ 2 w 356"/>
                              <a:gd name="T105" fmla="*/ 18 h 585"/>
                              <a:gd name="T106" fmla="*/ 1 w 356"/>
                              <a:gd name="T107" fmla="*/ 17 h 585"/>
                              <a:gd name="T108" fmla="*/ 1 w 356"/>
                              <a:gd name="T109" fmla="*/ 16 h 585"/>
                              <a:gd name="T110" fmla="*/ 1 w 356"/>
                              <a:gd name="T111" fmla="*/ 15 h 585"/>
                              <a:gd name="T112" fmla="*/ 0 w 356"/>
                              <a:gd name="T113" fmla="*/ 14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6"/>
                              <a:gd name="T172" fmla="*/ 0 h 585"/>
                              <a:gd name="T173" fmla="*/ 356 w 356"/>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6" h="585">
                                <a:moveTo>
                                  <a:pt x="6" y="348"/>
                                </a:moveTo>
                                <a:lnTo>
                                  <a:pt x="2" y="319"/>
                                </a:lnTo>
                                <a:lnTo>
                                  <a:pt x="0" y="288"/>
                                </a:lnTo>
                                <a:lnTo>
                                  <a:pt x="2" y="254"/>
                                </a:lnTo>
                                <a:lnTo>
                                  <a:pt x="6" y="229"/>
                                </a:lnTo>
                                <a:lnTo>
                                  <a:pt x="13" y="204"/>
                                </a:lnTo>
                                <a:lnTo>
                                  <a:pt x="24" y="174"/>
                                </a:lnTo>
                                <a:lnTo>
                                  <a:pt x="43" y="146"/>
                                </a:lnTo>
                                <a:lnTo>
                                  <a:pt x="60" y="123"/>
                                </a:lnTo>
                                <a:lnTo>
                                  <a:pt x="78" y="108"/>
                                </a:lnTo>
                                <a:lnTo>
                                  <a:pt x="98" y="89"/>
                                </a:lnTo>
                                <a:lnTo>
                                  <a:pt x="119" y="73"/>
                                </a:lnTo>
                                <a:lnTo>
                                  <a:pt x="145" y="58"/>
                                </a:lnTo>
                                <a:lnTo>
                                  <a:pt x="172" y="42"/>
                                </a:lnTo>
                                <a:lnTo>
                                  <a:pt x="196" y="31"/>
                                </a:lnTo>
                                <a:lnTo>
                                  <a:pt x="221" y="21"/>
                                </a:lnTo>
                                <a:lnTo>
                                  <a:pt x="244" y="14"/>
                                </a:lnTo>
                                <a:lnTo>
                                  <a:pt x="268" y="7"/>
                                </a:lnTo>
                                <a:lnTo>
                                  <a:pt x="297" y="2"/>
                                </a:lnTo>
                                <a:lnTo>
                                  <a:pt x="324" y="1"/>
                                </a:lnTo>
                                <a:lnTo>
                                  <a:pt x="342" y="0"/>
                                </a:lnTo>
                                <a:lnTo>
                                  <a:pt x="356" y="1"/>
                                </a:lnTo>
                                <a:lnTo>
                                  <a:pt x="355" y="17"/>
                                </a:lnTo>
                                <a:lnTo>
                                  <a:pt x="353" y="30"/>
                                </a:lnTo>
                                <a:lnTo>
                                  <a:pt x="339" y="32"/>
                                </a:lnTo>
                                <a:lnTo>
                                  <a:pt x="319" y="37"/>
                                </a:lnTo>
                                <a:lnTo>
                                  <a:pt x="296" y="44"/>
                                </a:lnTo>
                                <a:lnTo>
                                  <a:pt x="270" y="55"/>
                                </a:lnTo>
                                <a:lnTo>
                                  <a:pt x="244" y="66"/>
                                </a:lnTo>
                                <a:lnTo>
                                  <a:pt x="216" y="78"/>
                                </a:lnTo>
                                <a:lnTo>
                                  <a:pt x="187" y="91"/>
                                </a:lnTo>
                                <a:lnTo>
                                  <a:pt x="150" y="113"/>
                                </a:lnTo>
                                <a:lnTo>
                                  <a:pt x="113" y="143"/>
                                </a:lnTo>
                                <a:lnTo>
                                  <a:pt x="91" y="166"/>
                                </a:lnTo>
                                <a:lnTo>
                                  <a:pt x="73" y="194"/>
                                </a:lnTo>
                                <a:lnTo>
                                  <a:pt x="59" y="225"/>
                                </a:lnTo>
                                <a:lnTo>
                                  <a:pt x="49" y="260"/>
                                </a:lnTo>
                                <a:lnTo>
                                  <a:pt x="47" y="295"/>
                                </a:lnTo>
                                <a:lnTo>
                                  <a:pt x="55" y="335"/>
                                </a:lnTo>
                                <a:lnTo>
                                  <a:pt x="64" y="371"/>
                                </a:lnTo>
                                <a:lnTo>
                                  <a:pt x="76" y="402"/>
                                </a:lnTo>
                                <a:lnTo>
                                  <a:pt x="97" y="438"/>
                                </a:lnTo>
                                <a:lnTo>
                                  <a:pt x="125" y="478"/>
                                </a:lnTo>
                                <a:lnTo>
                                  <a:pt x="155" y="514"/>
                                </a:lnTo>
                                <a:lnTo>
                                  <a:pt x="177" y="545"/>
                                </a:lnTo>
                                <a:lnTo>
                                  <a:pt x="198" y="579"/>
                                </a:lnTo>
                                <a:lnTo>
                                  <a:pt x="165" y="585"/>
                                </a:lnTo>
                                <a:lnTo>
                                  <a:pt x="148" y="570"/>
                                </a:lnTo>
                                <a:lnTo>
                                  <a:pt x="130" y="553"/>
                                </a:lnTo>
                                <a:lnTo>
                                  <a:pt x="108" y="535"/>
                                </a:lnTo>
                                <a:lnTo>
                                  <a:pt x="89" y="513"/>
                                </a:lnTo>
                                <a:lnTo>
                                  <a:pt x="67" y="483"/>
                                </a:lnTo>
                                <a:lnTo>
                                  <a:pt x="49" y="454"/>
                                </a:lnTo>
                                <a:lnTo>
                                  <a:pt x="31" y="424"/>
                                </a:lnTo>
                                <a:lnTo>
                                  <a:pt x="19" y="395"/>
                                </a:lnTo>
                                <a:lnTo>
                                  <a:pt x="13" y="376"/>
                                </a:lnTo>
                                <a:lnTo>
                                  <a:pt x="6" y="348"/>
                                </a:lnTo>
                                <a:close/>
                              </a:path>
                            </a:pathLst>
                          </a:cu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45" name="Freeform 135">
                            <a:extLst>
                              <a:ext uri="{FF2B5EF4-FFF2-40B4-BE49-F238E27FC236}">
                                <a16:creationId xmlns:a16="http://schemas.microsoft.com/office/drawing/2014/main" id="{C4FEE510-9F54-4720-99F5-856D17BDF542}"/>
                              </a:ext>
                            </a:extLst>
                          </p:cNvPr>
                          <p:cNvSpPr>
                            <a:spLocks/>
                          </p:cNvSpPr>
                          <p:nvPr/>
                        </p:nvSpPr>
                        <p:spPr bwMode="auto">
                          <a:xfrm>
                            <a:off x="2122" y="1555"/>
                            <a:ext cx="62" cy="113"/>
                          </a:xfrm>
                          <a:custGeom>
                            <a:avLst/>
                            <a:gdLst>
                              <a:gd name="T0" fmla="*/ 0 w 308"/>
                              <a:gd name="T1" fmla="*/ 13 h 566"/>
                              <a:gd name="T2" fmla="*/ 0 w 308"/>
                              <a:gd name="T3" fmla="*/ 12 h 566"/>
                              <a:gd name="T4" fmla="*/ 0 w 308"/>
                              <a:gd name="T5" fmla="*/ 11 h 566"/>
                              <a:gd name="T6" fmla="*/ 0 w 308"/>
                              <a:gd name="T7" fmla="*/ 10 h 566"/>
                              <a:gd name="T8" fmla="*/ 0 w 308"/>
                              <a:gd name="T9" fmla="*/ 9 h 566"/>
                              <a:gd name="T10" fmla="*/ 1 w 308"/>
                              <a:gd name="T11" fmla="*/ 8 h 566"/>
                              <a:gd name="T12" fmla="*/ 1 w 308"/>
                              <a:gd name="T13" fmla="*/ 7 h 566"/>
                              <a:gd name="T14" fmla="*/ 2 w 308"/>
                              <a:gd name="T15" fmla="*/ 5 h 566"/>
                              <a:gd name="T16" fmla="*/ 2 w 308"/>
                              <a:gd name="T17" fmla="*/ 5 h 566"/>
                              <a:gd name="T18" fmla="*/ 3 w 308"/>
                              <a:gd name="T19" fmla="*/ 4 h 566"/>
                              <a:gd name="T20" fmla="*/ 4 w 308"/>
                              <a:gd name="T21" fmla="*/ 3 h 566"/>
                              <a:gd name="T22" fmla="*/ 5 w 308"/>
                              <a:gd name="T23" fmla="*/ 2 h 566"/>
                              <a:gd name="T24" fmla="*/ 6 w 308"/>
                              <a:gd name="T25" fmla="*/ 2 h 566"/>
                              <a:gd name="T26" fmla="*/ 7 w 308"/>
                              <a:gd name="T27" fmla="*/ 1 h 566"/>
                              <a:gd name="T28" fmla="*/ 8 w 308"/>
                              <a:gd name="T29" fmla="*/ 1 h 566"/>
                              <a:gd name="T30" fmla="*/ 9 w 308"/>
                              <a:gd name="T31" fmla="*/ 0 h 566"/>
                              <a:gd name="T32" fmla="*/ 10 w 308"/>
                              <a:gd name="T33" fmla="*/ 0 h 566"/>
                              <a:gd name="T34" fmla="*/ 11 w 308"/>
                              <a:gd name="T35" fmla="*/ 0 h 566"/>
                              <a:gd name="T36" fmla="*/ 12 w 308"/>
                              <a:gd name="T37" fmla="*/ 0 h 566"/>
                              <a:gd name="T38" fmla="*/ 12 w 308"/>
                              <a:gd name="T39" fmla="*/ 0 h 566"/>
                              <a:gd name="T40" fmla="*/ 12 w 308"/>
                              <a:gd name="T41" fmla="*/ 1 h 566"/>
                              <a:gd name="T42" fmla="*/ 12 w 308"/>
                              <a:gd name="T43" fmla="*/ 1 h 566"/>
                              <a:gd name="T44" fmla="*/ 11 w 308"/>
                              <a:gd name="T45" fmla="*/ 2 h 566"/>
                              <a:gd name="T46" fmla="*/ 10 w 308"/>
                              <a:gd name="T47" fmla="*/ 2 h 566"/>
                              <a:gd name="T48" fmla="*/ 9 w 308"/>
                              <a:gd name="T49" fmla="*/ 3 h 566"/>
                              <a:gd name="T50" fmla="*/ 8 w 308"/>
                              <a:gd name="T51" fmla="*/ 3 h 566"/>
                              <a:gd name="T52" fmla="*/ 6 w 308"/>
                              <a:gd name="T53" fmla="*/ 4 h 566"/>
                              <a:gd name="T54" fmla="*/ 5 w 308"/>
                              <a:gd name="T55" fmla="*/ 5 h 566"/>
                              <a:gd name="T56" fmla="*/ 4 w 308"/>
                              <a:gd name="T57" fmla="*/ 6 h 566"/>
                              <a:gd name="T58" fmla="*/ 3 w 308"/>
                              <a:gd name="T59" fmla="*/ 7 h 566"/>
                              <a:gd name="T60" fmla="*/ 2 w 308"/>
                              <a:gd name="T61" fmla="*/ 9 h 566"/>
                              <a:gd name="T62" fmla="*/ 2 w 308"/>
                              <a:gd name="T63" fmla="*/ 10 h 566"/>
                              <a:gd name="T64" fmla="*/ 2 w 308"/>
                              <a:gd name="T65" fmla="*/ 11 h 566"/>
                              <a:gd name="T66" fmla="*/ 2 w 308"/>
                              <a:gd name="T67" fmla="*/ 13 h 566"/>
                              <a:gd name="T68" fmla="*/ 3 w 308"/>
                              <a:gd name="T69" fmla="*/ 14 h 566"/>
                              <a:gd name="T70" fmla="*/ 3 w 308"/>
                              <a:gd name="T71" fmla="*/ 16 h 566"/>
                              <a:gd name="T72" fmla="*/ 4 w 308"/>
                              <a:gd name="T73" fmla="*/ 17 h 566"/>
                              <a:gd name="T74" fmla="*/ 5 w 308"/>
                              <a:gd name="T75" fmla="*/ 19 h 566"/>
                              <a:gd name="T76" fmla="*/ 6 w 308"/>
                              <a:gd name="T77" fmla="*/ 20 h 566"/>
                              <a:gd name="T78" fmla="*/ 7 w 308"/>
                              <a:gd name="T79" fmla="*/ 21 h 566"/>
                              <a:gd name="T80" fmla="*/ 8 w 308"/>
                              <a:gd name="T81" fmla="*/ 23 h 566"/>
                              <a:gd name="T82" fmla="*/ 6 w 308"/>
                              <a:gd name="T83" fmla="*/ 23 h 566"/>
                              <a:gd name="T84" fmla="*/ 5 w 308"/>
                              <a:gd name="T85" fmla="*/ 22 h 566"/>
                              <a:gd name="T86" fmla="*/ 4 w 308"/>
                              <a:gd name="T87" fmla="*/ 21 h 566"/>
                              <a:gd name="T88" fmla="*/ 4 w 308"/>
                              <a:gd name="T89" fmla="*/ 20 h 566"/>
                              <a:gd name="T90" fmla="*/ 3 w 308"/>
                              <a:gd name="T91" fmla="*/ 19 h 566"/>
                              <a:gd name="T92" fmla="*/ 2 w 308"/>
                              <a:gd name="T93" fmla="*/ 18 h 566"/>
                              <a:gd name="T94" fmla="*/ 1 w 308"/>
                              <a:gd name="T95" fmla="*/ 16 h 566"/>
                              <a:gd name="T96" fmla="*/ 1 w 308"/>
                              <a:gd name="T97" fmla="*/ 15 h 566"/>
                              <a:gd name="T98" fmla="*/ 1 w 308"/>
                              <a:gd name="T99" fmla="*/ 15 h 566"/>
                              <a:gd name="T100" fmla="*/ 0 w 308"/>
                              <a:gd name="T101" fmla="*/ 13 h 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566"/>
                              <a:gd name="T155" fmla="*/ 308 w 308"/>
                              <a:gd name="T156" fmla="*/ 566 h 5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566">
                                <a:moveTo>
                                  <a:pt x="6" y="337"/>
                                </a:moveTo>
                                <a:lnTo>
                                  <a:pt x="2" y="308"/>
                                </a:lnTo>
                                <a:lnTo>
                                  <a:pt x="0" y="278"/>
                                </a:lnTo>
                                <a:lnTo>
                                  <a:pt x="2" y="243"/>
                                </a:lnTo>
                                <a:lnTo>
                                  <a:pt x="6" y="218"/>
                                </a:lnTo>
                                <a:lnTo>
                                  <a:pt x="13" y="194"/>
                                </a:lnTo>
                                <a:lnTo>
                                  <a:pt x="24" y="163"/>
                                </a:lnTo>
                                <a:lnTo>
                                  <a:pt x="43" y="135"/>
                                </a:lnTo>
                                <a:lnTo>
                                  <a:pt x="60" y="113"/>
                                </a:lnTo>
                                <a:lnTo>
                                  <a:pt x="77" y="97"/>
                                </a:lnTo>
                                <a:lnTo>
                                  <a:pt x="98" y="79"/>
                                </a:lnTo>
                                <a:lnTo>
                                  <a:pt x="119" y="62"/>
                                </a:lnTo>
                                <a:lnTo>
                                  <a:pt x="145" y="47"/>
                                </a:lnTo>
                                <a:lnTo>
                                  <a:pt x="172" y="32"/>
                                </a:lnTo>
                                <a:lnTo>
                                  <a:pt x="196" y="20"/>
                                </a:lnTo>
                                <a:lnTo>
                                  <a:pt x="220" y="10"/>
                                </a:lnTo>
                                <a:lnTo>
                                  <a:pt x="242" y="4"/>
                                </a:lnTo>
                                <a:lnTo>
                                  <a:pt x="267" y="0"/>
                                </a:lnTo>
                                <a:lnTo>
                                  <a:pt x="291" y="0"/>
                                </a:lnTo>
                                <a:lnTo>
                                  <a:pt x="308" y="3"/>
                                </a:lnTo>
                                <a:lnTo>
                                  <a:pt x="300" y="22"/>
                                </a:lnTo>
                                <a:lnTo>
                                  <a:pt x="289" y="35"/>
                                </a:lnTo>
                                <a:lnTo>
                                  <a:pt x="273" y="44"/>
                                </a:lnTo>
                                <a:lnTo>
                                  <a:pt x="245" y="55"/>
                                </a:lnTo>
                                <a:lnTo>
                                  <a:pt x="217" y="68"/>
                                </a:lnTo>
                                <a:lnTo>
                                  <a:pt x="187" y="81"/>
                                </a:lnTo>
                                <a:lnTo>
                                  <a:pt x="150" y="102"/>
                                </a:lnTo>
                                <a:lnTo>
                                  <a:pt x="113" y="132"/>
                                </a:lnTo>
                                <a:lnTo>
                                  <a:pt x="91" y="156"/>
                                </a:lnTo>
                                <a:lnTo>
                                  <a:pt x="73" y="183"/>
                                </a:lnTo>
                                <a:lnTo>
                                  <a:pt x="59" y="214"/>
                                </a:lnTo>
                                <a:lnTo>
                                  <a:pt x="49" y="249"/>
                                </a:lnTo>
                                <a:lnTo>
                                  <a:pt x="47" y="284"/>
                                </a:lnTo>
                                <a:lnTo>
                                  <a:pt x="55" y="324"/>
                                </a:lnTo>
                                <a:lnTo>
                                  <a:pt x="64" y="361"/>
                                </a:lnTo>
                                <a:lnTo>
                                  <a:pt x="77" y="392"/>
                                </a:lnTo>
                                <a:lnTo>
                                  <a:pt x="97" y="426"/>
                                </a:lnTo>
                                <a:lnTo>
                                  <a:pt x="125" y="468"/>
                                </a:lnTo>
                                <a:lnTo>
                                  <a:pt x="155" y="503"/>
                                </a:lnTo>
                                <a:lnTo>
                                  <a:pt x="177" y="534"/>
                                </a:lnTo>
                                <a:lnTo>
                                  <a:pt x="189" y="565"/>
                                </a:lnTo>
                                <a:lnTo>
                                  <a:pt x="159" y="566"/>
                                </a:lnTo>
                                <a:lnTo>
                                  <a:pt x="131" y="542"/>
                                </a:lnTo>
                                <a:lnTo>
                                  <a:pt x="108" y="524"/>
                                </a:lnTo>
                                <a:lnTo>
                                  <a:pt x="88" y="502"/>
                                </a:lnTo>
                                <a:lnTo>
                                  <a:pt x="67" y="473"/>
                                </a:lnTo>
                                <a:lnTo>
                                  <a:pt x="49" y="443"/>
                                </a:lnTo>
                                <a:lnTo>
                                  <a:pt x="32" y="413"/>
                                </a:lnTo>
                                <a:lnTo>
                                  <a:pt x="19" y="384"/>
                                </a:lnTo>
                                <a:lnTo>
                                  <a:pt x="13" y="365"/>
                                </a:lnTo>
                                <a:lnTo>
                                  <a:pt x="6" y="337"/>
                                </a:lnTo>
                                <a:close/>
                              </a:path>
                            </a:pathLst>
                          </a:cu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46" name="Freeform 136">
                            <a:extLst>
                              <a:ext uri="{FF2B5EF4-FFF2-40B4-BE49-F238E27FC236}">
                                <a16:creationId xmlns:a16="http://schemas.microsoft.com/office/drawing/2014/main" id="{364AE437-BF53-4532-853A-234FE1AA90F7}"/>
                              </a:ext>
                            </a:extLst>
                          </p:cNvPr>
                          <p:cNvSpPr>
                            <a:spLocks/>
                          </p:cNvSpPr>
                          <p:nvPr/>
                        </p:nvSpPr>
                        <p:spPr bwMode="auto">
                          <a:xfrm>
                            <a:off x="2072" y="1522"/>
                            <a:ext cx="101" cy="179"/>
                          </a:xfrm>
                          <a:custGeom>
                            <a:avLst/>
                            <a:gdLst>
                              <a:gd name="T0" fmla="*/ 0 w 503"/>
                              <a:gd name="T1" fmla="*/ 18 h 898"/>
                              <a:gd name="T2" fmla="*/ 1 w 503"/>
                              <a:gd name="T3" fmla="*/ 14 h 898"/>
                              <a:gd name="T4" fmla="*/ 2 w 503"/>
                              <a:gd name="T5" fmla="*/ 11 h 898"/>
                              <a:gd name="T6" fmla="*/ 4 w 503"/>
                              <a:gd name="T7" fmla="*/ 8 h 898"/>
                              <a:gd name="T8" fmla="*/ 7 w 503"/>
                              <a:gd name="T9" fmla="*/ 5 h 898"/>
                              <a:gd name="T10" fmla="*/ 10 w 503"/>
                              <a:gd name="T11" fmla="*/ 3 h 898"/>
                              <a:gd name="T12" fmla="*/ 13 w 503"/>
                              <a:gd name="T13" fmla="*/ 1 h 898"/>
                              <a:gd name="T14" fmla="*/ 17 w 503"/>
                              <a:gd name="T15" fmla="*/ 0 h 898"/>
                              <a:gd name="T16" fmla="*/ 19 w 503"/>
                              <a:gd name="T17" fmla="*/ 0 h 898"/>
                              <a:gd name="T18" fmla="*/ 20 w 503"/>
                              <a:gd name="T19" fmla="*/ 1 h 898"/>
                              <a:gd name="T20" fmla="*/ 18 w 503"/>
                              <a:gd name="T21" fmla="*/ 1 h 898"/>
                              <a:gd name="T22" fmla="*/ 16 w 503"/>
                              <a:gd name="T23" fmla="*/ 2 h 898"/>
                              <a:gd name="T24" fmla="*/ 14 w 503"/>
                              <a:gd name="T25" fmla="*/ 3 h 898"/>
                              <a:gd name="T26" fmla="*/ 12 w 503"/>
                              <a:gd name="T27" fmla="*/ 4 h 898"/>
                              <a:gd name="T28" fmla="*/ 10 w 503"/>
                              <a:gd name="T29" fmla="*/ 5 h 898"/>
                              <a:gd name="T30" fmla="*/ 8 w 503"/>
                              <a:gd name="T31" fmla="*/ 6 h 898"/>
                              <a:gd name="T32" fmla="*/ 6 w 503"/>
                              <a:gd name="T33" fmla="*/ 8 h 898"/>
                              <a:gd name="T34" fmla="*/ 5 w 503"/>
                              <a:gd name="T35" fmla="*/ 9 h 898"/>
                              <a:gd name="T36" fmla="*/ 4 w 503"/>
                              <a:gd name="T37" fmla="*/ 11 h 898"/>
                              <a:gd name="T38" fmla="*/ 3 w 503"/>
                              <a:gd name="T39" fmla="*/ 13 h 898"/>
                              <a:gd name="T40" fmla="*/ 2 w 503"/>
                              <a:gd name="T41" fmla="*/ 15 h 898"/>
                              <a:gd name="T42" fmla="*/ 2 w 503"/>
                              <a:gd name="T43" fmla="*/ 17 h 898"/>
                              <a:gd name="T44" fmla="*/ 2 w 503"/>
                              <a:gd name="T45" fmla="*/ 20 h 898"/>
                              <a:gd name="T46" fmla="*/ 2 w 503"/>
                              <a:gd name="T47" fmla="*/ 22 h 898"/>
                              <a:gd name="T48" fmla="*/ 3 w 503"/>
                              <a:gd name="T49" fmla="*/ 24 h 898"/>
                              <a:gd name="T50" fmla="*/ 4 w 503"/>
                              <a:gd name="T51" fmla="*/ 26 h 898"/>
                              <a:gd name="T52" fmla="*/ 5 w 503"/>
                              <a:gd name="T53" fmla="*/ 28 h 898"/>
                              <a:gd name="T54" fmla="*/ 6 w 503"/>
                              <a:gd name="T55" fmla="*/ 30 h 898"/>
                              <a:gd name="T56" fmla="*/ 7 w 503"/>
                              <a:gd name="T57" fmla="*/ 32 h 898"/>
                              <a:gd name="T58" fmla="*/ 9 w 503"/>
                              <a:gd name="T59" fmla="*/ 34 h 898"/>
                              <a:gd name="T60" fmla="*/ 8 w 503"/>
                              <a:gd name="T61" fmla="*/ 36 h 898"/>
                              <a:gd name="T62" fmla="*/ 6 w 503"/>
                              <a:gd name="T63" fmla="*/ 34 h 898"/>
                              <a:gd name="T64" fmla="*/ 4 w 503"/>
                              <a:gd name="T65" fmla="*/ 31 h 898"/>
                              <a:gd name="T66" fmla="*/ 2 w 503"/>
                              <a:gd name="T67" fmla="*/ 27 h 898"/>
                              <a:gd name="T68" fmla="*/ 1 w 503"/>
                              <a:gd name="T69" fmla="*/ 24 h 898"/>
                              <a:gd name="T70" fmla="*/ 0 w 503"/>
                              <a:gd name="T71" fmla="*/ 20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898"/>
                              <a:gd name="T110" fmla="*/ 503 w 503"/>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898">
                                <a:moveTo>
                                  <a:pt x="0" y="500"/>
                                </a:moveTo>
                                <a:lnTo>
                                  <a:pt x="3" y="451"/>
                                </a:lnTo>
                                <a:lnTo>
                                  <a:pt x="13" y="398"/>
                                </a:lnTo>
                                <a:lnTo>
                                  <a:pt x="25" y="352"/>
                                </a:lnTo>
                                <a:lnTo>
                                  <a:pt x="38" y="305"/>
                                </a:lnTo>
                                <a:lnTo>
                                  <a:pt x="53" y="267"/>
                                </a:lnTo>
                                <a:lnTo>
                                  <a:pt x="74" y="230"/>
                                </a:lnTo>
                                <a:lnTo>
                                  <a:pt x="98" y="199"/>
                                </a:lnTo>
                                <a:lnTo>
                                  <a:pt x="126" y="167"/>
                                </a:lnTo>
                                <a:lnTo>
                                  <a:pt x="162" y="134"/>
                                </a:lnTo>
                                <a:lnTo>
                                  <a:pt x="202" y="103"/>
                                </a:lnTo>
                                <a:lnTo>
                                  <a:pt x="245" y="74"/>
                                </a:lnTo>
                                <a:lnTo>
                                  <a:pt x="287" y="49"/>
                                </a:lnTo>
                                <a:lnTo>
                                  <a:pt x="334" y="29"/>
                                </a:lnTo>
                                <a:lnTo>
                                  <a:pt x="376" y="15"/>
                                </a:lnTo>
                                <a:lnTo>
                                  <a:pt x="415" y="5"/>
                                </a:lnTo>
                                <a:lnTo>
                                  <a:pt x="448" y="0"/>
                                </a:lnTo>
                                <a:lnTo>
                                  <a:pt x="463" y="3"/>
                                </a:lnTo>
                                <a:lnTo>
                                  <a:pt x="481" y="11"/>
                                </a:lnTo>
                                <a:lnTo>
                                  <a:pt x="503" y="24"/>
                                </a:lnTo>
                                <a:lnTo>
                                  <a:pt x="480" y="28"/>
                                </a:lnTo>
                                <a:lnTo>
                                  <a:pt x="452" y="34"/>
                                </a:lnTo>
                                <a:lnTo>
                                  <a:pt x="425" y="40"/>
                                </a:lnTo>
                                <a:lnTo>
                                  <a:pt x="394" y="48"/>
                                </a:lnTo>
                                <a:lnTo>
                                  <a:pt x="370" y="57"/>
                                </a:lnTo>
                                <a:lnTo>
                                  <a:pt x="345" y="68"/>
                                </a:lnTo>
                                <a:lnTo>
                                  <a:pt x="319" y="82"/>
                                </a:lnTo>
                                <a:lnTo>
                                  <a:pt x="295" y="95"/>
                                </a:lnTo>
                                <a:lnTo>
                                  <a:pt x="272" y="108"/>
                                </a:lnTo>
                                <a:lnTo>
                                  <a:pt x="248" y="124"/>
                                </a:lnTo>
                                <a:lnTo>
                                  <a:pt x="222" y="141"/>
                                </a:lnTo>
                                <a:lnTo>
                                  <a:pt x="199" y="158"/>
                                </a:lnTo>
                                <a:lnTo>
                                  <a:pt x="177" y="174"/>
                                </a:lnTo>
                                <a:lnTo>
                                  <a:pt x="159" y="190"/>
                                </a:lnTo>
                                <a:lnTo>
                                  <a:pt x="141" y="210"/>
                                </a:lnTo>
                                <a:lnTo>
                                  <a:pt x="127" y="230"/>
                                </a:lnTo>
                                <a:lnTo>
                                  <a:pt x="115" y="254"/>
                                </a:lnTo>
                                <a:lnTo>
                                  <a:pt x="98" y="282"/>
                                </a:lnTo>
                                <a:lnTo>
                                  <a:pt x="84" y="308"/>
                                </a:lnTo>
                                <a:lnTo>
                                  <a:pt x="75" y="332"/>
                                </a:lnTo>
                                <a:lnTo>
                                  <a:pt x="67" y="354"/>
                                </a:lnTo>
                                <a:lnTo>
                                  <a:pt x="61" y="377"/>
                                </a:lnTo>
                                <a:lnTo>
                                  <a:pt x="56" y="402"/>
                                </a:lnTo>
                                <a:lnTo>
                                  <a:pt x="51" y="426"/>
                                </a:lnTo>
                                <a:lnTo>
                                  <a:pt x="48" y="457"/>
                                </a:lnTo>
                                <a:lnTo>
                                  <a:pt x="47" y="491"/>
                                </a:lnTo>
                                <a:lnTo>
                                  <a:pt x="48" y="519"/>
                                </a:lnTo>
                                <a:lnTo>
                                  <a:pt x="51" y="546"/>
                                </a:lnTo>
                                <a:lnTo>
                                  <a:pt x="59" y="575"/>
                                </a:lnTo>
                                <a:lnTo>
                                  <a:pt x="66" y="602"/>
                                </a:lnTo>
                                <a:lnTo>
                                  <a:pt x="76" y="628"/>
                                </a:lnTo>
                                <a:lnTo>
                                  <a:pt x="89" y="652"/>
                                </a:lnTo>
                                <a:lnTo>
                                  <a:pt x="103" y="676"/>
                                </a:lnTo>
                                <a:lnTo>
                                  <a:pt x="118" y="703"/>
                                </a:lnTo>
                                <a:lnTo>
                                  <a:pt x="133" y="731"/>
                                </a:lnTo>
                                <a:lnTo>
                                  <a:pt x="149" y="759"/>
                                </a:lnTo>
                                <a:lnTo>
                                  <a:pt x="166" y="785"/>
                                </a:lnTo>
                                <a:lnTo>
                                  <a:pt x="182" y="810"/>
                                </a:lnTo>
                                <a:lnTo>
                                  <a:pt x="203" y="839"/>
                                </a:lnTo>
                                <a:lnTo>
                                  <a:pt x="224" y="865"/>
                                </a:lnTo>
                                <a:lnTo>
                                  <a:pt x="214" y="883"/>
                                </a:lnTo>
                                <a:lnTo>
                                  <a:pt x="207" y="898"/>
                                </a:lnTo>
                                <a:lnTo>
                                  <a:pt x="188" y="884"/>
                                </a:lnTo>
                                <a:lnTo>
                                  <a:pt x="161" y="858"/>
                                </a:lnTo>
                                <a:lnTo>
                                  <a:pt x="136" y="827"/>
                                </a:lnTo>
                                <a:lnTo>
                                  <a:pt x="109" y="787"/>
                                </a:lnTo>
                                <a:lnTo>
                                  <a:pt x="78" y="738"/>
                                </a:lnTo>
                                <a:lnTo>
                                  <a:pt x="50" y="687"/>
                                </a:lnTo>
                                <a:lnTo>
                                  <a:pt x="31" y="648"/>
                                </a:lnTo>
                                <a:lnTo>
                                  <a:pt x="16" y="602"/>
                                </a:lnTo>
                                <a:lnTo>
                                  <a:pt x="4" y="549"/>
                                </a:lnTo>
                                <a:lnTo>
                                  <a:pt x="0" y="500"/>
                                </a:lnTo>
                                <a:close/>
                              </a:path>
                            </a:pathLst>
                          </a:custGeom>
                          <a:solidFill>
                            <a:srgbClr val="E0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38" name="Group 137">
                        <a:extLst>
                          <a:ext uri="{FF2B5EF4-FFF2-40B4-BE49-F238E27FC236}">
                            <a16:creationId xmlns:a16="http://schemas.microsoft.com/office/drawing/2014/main" id="{0F12E1C4-8C8B-433A-B899-79F5FDBD7F9A}"/>
                          </a:ext>
                        </a:extLst>
                      </p:cNvPr>
                      <p:cNvGrpSpPr>
                        <a:grpSpLocks/>
                      </p:cNvGrpSpPr>
                      <p:nvPr/>
                    </p:nvGrpSpPr>
                    <p:grpSpPr bwMode="auto">
                      <a:xfrm>
                        <a:off x="2112" y="1663"/>
                        <a:ext cx="49" cy="42"/>
                        <a:chOff x="2112" y="1663"/>
                        <a:chExt cx="49" cy="42"/>
                      </a:xfrm>
                    </p:grpSpPr>
                    <p:sp>
                      <p:nvSpPr>
                        <p:cNvPr id="65939" name="Freeform 138">
                          <a:extLst>
                            <a:ext uri="{FF2B5EF4-FFF2-40B4-BE49-F238E27FC236}">
                              <a16:creationId xmlns:a16="http://schemas.microsoft.com/office/drawing/2014/main" id="{2FC334B2-64FB-4D24-9596-64BFC783AD45}"/>
                            </a:ext>
                          </a:extLst>
                        </p:cNvPr>
                        <p:cNvSpPr>
                          <a:spLocks/>
                        </p:cNvSpPr>
                        <p:nvPr/>
                      </p:nvSpPr>
                      <p:spPr bwMode="auto">
                        <a:xfrm>
                          <a:off x="2112" y="1663"/>
                          <a:ext cx="49" cy="42"/>
                        </a:xfrm>
                        <a:custGeom>
                          <a:avLst/>
                          <a:gdLst>
                            <a:gd name="T0" fmla="*/ 10 w 244"/>
                            <a:gd name="T1" fmla="*/ 1 h 210"/>
                            <a:gd name="T2" fmla="*/ 9 w 244"/>
                            <a:gd name="T3" fmla="*/ 0 h 210"/>
                            <a:gd name="T4" fmla="*/ 8 w 244"/>
                            <a:gd name="T5" fmla="*/ 0 h 210"/>
                            <a:gd name="T6" fmla="*/ 7 w 244"/>
                            <a:gd name="T7" fmla="*/ 0 h 210"/>
                            <a:gd name="T8" fmla="*/ 7 w 244"/>
                            <a:gd name="T9" fmla="*/ 0 h 210"/>
                            <a:gd name="T10" fmla="*/ 6 w 244"/>
                            <a:gd name="T11" fmla="*/ 0 h 210"/>
                            <a:gd name="T12" fmla="*/ 5 w 244"/>
                            <a:gd name="T13" fmla="*/ 1 h 210"/>
                            <a:gd name="T14" fmla="*/ 4 w 244"/>
                            <a:gd name="T15" fmla="*/ 1 h 210"/>
                            <a:gd name="T16" fmla="*/ 3 w 244"/>
                            <a:gd name="T17" fmla="*/ 1 h 210"/>
                            <a:gd name="T18" fmla="*/ 2 w 244"/>
                            <a:gd name="T19" fmla="*/ 2 h 210"/>
                            <a:gd name="T20" fmla="*/ 1 w 244"/>
                            <a:gd name="T21" fmla="*/ 3 h 210"/>
                            <a:gd name="T22" fmla="*/ 1 w 244"/>
                            <a:gd name="T23" fmla="*/ 4 h 210"/>
                            <a:gd name="T24" fmla="*/ 0 w 244"/>
                            <a:gd name="T25" fmla="*/ 5 h 210"/>
                            <a:gd name="T26" fmla="*/ 0 w 244"/>
                            <a:gd name="T27" fmla="*/ 6 h 210"/>
                            <a:gd name="T28" fmla="*/ 0 w 244"/>
                            <a:gd name="T29" fmla="*/ 6 h 210"/>
                            <a:gd name="T30" fmla="*/ 0 w 244"/>
                            <a:gd name="T31" fmla="*/ 7 h 210"/>
                            <a:gd name="T32" fmla="*/ 0 w 244"/>
                            <a:gd name="T33" fmla="*/ 8 h 210"/>
                            <a:gd name="T34" fmla="*/ 1 w 244"/>
                            <a:gd name="T35" fmla="*/ 8 h 210"/>
                            <a:gd name="T36" fmla="*/ 2 w 244"/>
                            <a:gd name="T37" fmla="*/ 8 h 210"/>
                            <a:gd name="T38" fmla="*/ 3 w 244"/>
                            <a:gd name="T39" fmla="*/ 8 h 210"/>
                            <a:gd name="T40" fmla="*/ 4 w 244"/>
                            <a:gd name="T41" fmla="*/ 8 h 210"/>
                            <a:gd name="T42" fmla="*/ 5 w 244"/>
                            <a:gd name="T43" fmla="*/ 8 h 210"/>
                            <a:gd name="T44" fmla="*/ 6 w 244"/>
                            <a:gd name="T45" fmla="*/ 7 h 210"/>
                            <a:gd name="T46" fmla="*/ 7 w 244"/>
                            <a:gd name="T47" fmla="*/ 6 h 210"/>
                            <a:gd name="T48" fmla="*/ 8 w 244"/>
                            <a:gd name="T49" fmla="*/ 5 h 210"/>
                            <a:gd name="T50" fmla="*/ 9 w 244"/>
                            <a:gd name="T51" fmla="*/ 4 h 210"/>
                            <a:gd name="T52" fmla="*/ 9 w 244"/>
                            <a:gd name="T53" fmla="*/ 3 h 210"/>
                            <a:gd name="T54" fmla="*/ 10 w 244"/>
                            <a:gd name="T55" fmla="*/ 2 h 210"/>
                            <a:gd name="T56" fmla="*/ 10 w 244"/>
                            <a:gd name="T57" fmla="*/ 1 h 210"/>
                            <a:gd name="T58" fmla="*/ 10 w 244"/>
                            <a:gd name="T59" fmla="*/ 1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10"/>
                            <a:gd name="T92" fmla="*/ 244 w 244"/>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10">
                              <a:moveTo>
                                <a:pt x="238" y="16"/>
                              </a:moveTo>
                              <a:lnTo>
                                <a:pt x="223" y="7"/>
                              </a:lnTo>
                              <a:lnTo>
                                <a:pt x="202" y="1"/>
                              </a:lnTo>
                              <a:lnTo>
                                <a:pt x="183" y="0"/>
                              </a:lnTo>
                              <a:lnTo>
                                <a:pt x="165" y="1"/>
                              </a:lnTo>
                              <a:lnTo>
                                <a:pt x="144" y="7"/>
                              </a:lnTo>
                              <a:lnTo>
                                <a:pt x="122" y="14"/>
                              </a:lnTo>
                              <a:lnTo>
                                <a:pt x="101" y="25"/>
                              </a:lnTo>
                              <a:lnTo>
                                <a:pt x="79" y="37"/>
                              </a:lnTo>
                              <a:lnTo>
                                <a:pt x="57" y="54"/>
                              </a:lnTo>
                              <a:lnTo>
                                <a:pt x="33" y="78"/>
                              </a:lnTo>
                              <a:lnTo>
                                <a:pt x="20" y="101"/>
                              </a:lnTo>
                              <a:lnTo>
                                <a:pt x="11" y="120"/>
                              </a:lnTo>
                              <a:lnTo>
                                <a:pt x="5" y="141"/>
                              </a:lnTo>
                              <a:lnTo>
                                <a:pt x="0" y="162"/>
                              </a:lnTo>
                              <a:lnTo>
                                <a:pt x="3" y="182"/>
                              </a:lnTo>
                              <a:lnTo>
                                <a:pt x="11" y="197"/>
                              </a:lnTo>
                              <a:lnTo>
                                <a:pt x="27" y="203"/>
                              </a:lnTo>
                              <a:lnTo>
                                <a:pt x="45" y="209"/>
                              </a:lnTo>
                              <a:lnTo>
                                <a:pt x="66" y="210"/>
                              </a:lnTo>
                              <a:lnTo>
                                <a:pt x="94" y="206"/>
                              </a:lnTo>
                              <a:lnTo>
                                <a:pt x="122" y="194"/>
                              </a:lnTo>
                              <a:lnTo>
                                <a:pt x="150" y="179"/>
                              </a:lnTo>
                              <a:lnTo>
                                <a:pt x="178" y="156"/>
                              </a:lnTo>
                              <a:lnTo>
                                <a:pt x="201" y="133"/>
                              </a:lnTo>
                              <a:lnTo>
                                <a:pt x="221" y="108"/>
                              </a:lnTo>
                              <a:lnTo>
                                <a:pt x="236" y="83"/>
                              </a:lnTo>
                              <a:lnTo>
                                <a:pt x="242" y="59"/>
                              </a:lnTo>
                              <a:lnTo>
                                <a:pt x="244" y="34"/>
                              </a:lnTo>
                              <a:lnTo>
                                <a:pt x="238" y="16"/>
                              </a:lnTo>
                              <a:close/>
                            </a:path>
                          </a:pathLst>
                        </a:custGeom>
                        <a:solidFill>
                          <a:srgbClr val="A000A0"/>
                        </a:solidFill>
                        <a:ln w="3175">
                          <a:solidFill>
                            <a:srgbClr val="2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40" name="Freeform 139">
                          <a:extLst>
                            <a:ext uri="{FF2B5EF4-FFF2-40B4-BE49-F238E27FC236}">
                              <a16:creationId xmlns:a16="http://schemas.microsoft.com/office/drawing/2014/main" id="{27A02941-F8B9-458A-9D25-10FEF9D8DBB7}"/>
                            </a:ext>
                          </a:extLst>
                        </p:cNvPr>
                        <p:cNvSpPr>
                          <a:spLocks/>
                        </p:cNvSpPr>
                        <p:nvPr/>
                      </p:nvSpPr>
                      <p:spPr bwMode="auto">
                        <a:xfrm>
                          <a:off x="2118" y="1669"/>
                          <a:ext cx="37" cy="31"/>
                        </a:xfrm>
                        <a:custGeom>
                          <a:avLst/>
                          <a:gdLst>
                            <a:gd name="T0" fmla="*/ 7 w 182"/>
                            <a:gd name="T1" fmla="*/ 0 h 155"/>
                            <a:gd name="T2" fmla="*/ 7 w 182"/>
                            <a:gd name="T3" fmla="*/ 0 h 155"/>
                            <a:gd name="T4" fmla="*/ 6 w 182"/>
                            <a:gd name="T5" fmla="*/ 0 h 155"/>
                            <a:gd name="T6" fmla="*/ 6 w 182"/>
                            <a:gd name="T7" fmla="*/ 0 h 155"/>
                            <a:gd name="T8" fmla="*/ 5 w 182"/>
                            <a:gd name="T9" fmla="*/ 0 h 155"/>
                            <a:gd name="T10" fmla="*/ 4 w 182"/>
                            <a:gd name="T11" fmla="*/ 0 h 155"/>
                            <a:gd name="T12" fmla="*/ 4 w 182"/>
                            <a:gd name="T13" fmla="*/ 0 h 155"/>
                            <a:gd name="T14" fmla="*/ 3 w 182"/>
                            <a:gd name="T15" fmla="*/ 1 h 155"/>
                            <a:gd name="T16" fmla="*/ 2 w 182"/>
                            <a:gd name="T17" fmla="*/ 1 h 155"/>
                            <a:gd name="T18" fmla="*/ 2 w 182"/>
                            <a:gd name="T19" fmla="*/ 2 h 155"/>
                            <a:gd name="T20" fmla="*/ 1 w 182"/>
                            <a:gd name="T21" fmla="*/ 2 h 155"/>
                            <a:gd name="T22" fmla="*/ 1 w 182"/>
                            <a:gd name="T23" fmla="*/ 3 h 155"/>
                            <a:gd name="T24" fmla="*/ 0 w 182"/>
                            <a:gd name="T25" fmla="*/ 4 h 155"/>
                            <a:gd name="T26" fmla="*/ 0 w 182"/>
                            <a:gd name="T27" fmla="*/ 4 h 155"/>
                            <a:gd name="T28" fmla="*/ 0 w 182"/>
                            <a:gd name="T29" fmla="*/ 5 h 155"/>
                            <a:gd name="T30" fmla="*/ 0 w 182"/>
                            <a:gd name="T31" fmla="*/ 5 h 155"/>
                            <a:gd name="T32" fmla="*/ 0 w 182"/>
                            <a:gd name="T33" fmla="*/ 6 h 155"/>
                            <a:gd name="T34" fmla="*/ 1 w 182"/>
                            <a:gd name="T35" fmla="*/ 6 h 155"/>
                            <a:gd name="T36" fmla="*/ 1 w 182"/>
                            <a:gd name="T37" fmla="*/ 6 h 155"/>
                            <a:gd name="T38" fmla="*/ 2 w 182"/>
                            <a:gd name="T39" fmla="*/ 6 h 155"/>
                            <a:gd name="T40" fmla="*/ 3 w 182"/>
                            <a:gd name="T41" fmla="*/ 6 h 155"/>
                            <a:gd name="T42" fmla="*/ 4 w 182"/>
                            <a:gd name="T43" fmla="*/ 6 h 155"/>
                            <a:gd name="T44" fmla="*/ 5 w 182"/>
                            <a:gd name="T45" fmla="*/ 5 h 155"/>
                            <a:gd name="T46" fmla="*/ 5 w 182"/>
                            <a:gd name="T47" fmla="*/ 5 h 155"/>
                            <a:gd name="T48" fmla="*/ 6 w 182"/>
                            <a:gd name="T49" fmla="*/ 4 h 155"/>
                            <a:gd name="T50" fmla="*/ 7 w 182"/>
                            <a:gd name="T51" fmla="*/ 3 h 155"/>
                            <a:gd name="T52" fmla="*/ 7 w 182"/>
                            <a:gd name="T53" fmla="*/ 2 h 155"/>
                            <a:gd name="T54" fmla="*/ 8 w 182"/>
                            <a:gd name="T55" fmla="*/ 2 h 155"/>
                            <a:gd name="T56" fmla="*/ 8 w 182"/>
                            <a:gd name="T57" fmla="*/ 1 h 155"/>
                            <a:gd name="T58" fmla="*/ 7 w 182"/>
                            <a:gd name="T59" fmla="*/ 0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55"/>
                            <a:gd name="T92" fmla="*/ 182 w 18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55">
                              <a:moveTo>
                                <a:pt x="178" y="11"/>
                              </a:moveTo>
                              <a:lnTo>
                                <a:pt x="167" y="4"/>
                              </a:lnTo>
                              <a:lnTo>
                                <a:pt x="152" y="0"/>
                              </a:lnTo>
                              <a:lnTo>
                                <a:pt x="137" y="0"/>
                              </a:lnTo>
                              <a:lnTo>
                                <a:pt x="124" y="0"/>
                              </a:lnTo>
                              <a:lnTo>
                                <a:pt x="108" y="4"/>
                              </a:lnTo>
                              <a:lnTo>
                                <a:pt x="91" y="9"/>
                              </a:lnTo>
                              <a:lnTo>
                                <a:pt x="76" y="18"/>
                              </a:lnTo>
                              <a:lnTo>
                                <a:pt x="60" y="27"/>
                              </a:lnTo>
                              <a:lnTo>
                                <a:pt x="42" y="39"/>
                              </a:lnTo>
                              <a:lnTo>
                                <a:pt x="25" y="57"/>
                              </a:lnTo>
                              <a:lnTo>
                                <a:pt x="15" y="74"/>
                              </a:lnTo>
                              <a:lnTo>
                                <a:pt x="9" y="89"/>
                              </a:lnTo>
                              <a:lnTo>
                                <a:pt x="3" y="104"/>
                              </a:lnTo>
                              <a:lnTo>
                                <a:pt x="0" y="120"/>
                              </a:lnTo>
                              <a:lnTo>
                                <a:pt x="2" y="134"/>
                              </a:lnTo>
                              <a:lnTo>
                                <a:pt x="9" y="147"/>
                              </a:lnTo>
                              <a:lnTo>
                                <a:pt x="21" y="151"/>
                              </a:lnTo>
                              <a:lnTo>
                                <a:pt x="33" y="155"/>
                              </a:lnTo>
                              <a:lnTo>
                                <a:pt x="49" y="155"/>
                              </a:lnTo>
                              <a:lnTo>
                                <a:pt x="70" y="153"/>
                              </a:lnTo>
                              <a:lnTo>
                                <a:pt x="91" y="144"/>
                              </a:lnTo>
                              <a:lnTo>
                                <a:pt x="113" y="132"/>
                              </a:lnTo>
                              <a:lnTo>
                                <a:pt x="133" y="116"/>
                              </a:lnTo>
                              <a:lnTo>
                                <a:pt x="151" y="99"/>
                              </a:lnTo>
                              <a:lnTo>
                                <a:pt x="165" y="80"/>
                              </a:lnTo>
                              <a:lnTo>
                                <a:pt x="177" y="62"/>
                              </a:lnTo>
                              <a:lnTo>
                                <a:pt x="181" y="43"/>
                              </a:lnTo>
                              <a:lnTo>
                                <a:pt x="182" y="25"/>
                              </a:lnTo>
                              <a:lnTo>
                                <a:pt x="178" y="11"/>
                              </a:lnTo>
                              <a:close/>
                            </a:path>
                          </a:pathLst>
                        </a:custGeom>
                        <a:solidFill>
                          <a:srgbClr val="600060"/>
                        </a:solidFill>
                        <a:ln w="3175">
                          <a:solidFill>
                            <a:srgbClr val="2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nvGrpSpPr>
                  <p:cNvPr id="65924" name="Group 140">
                    <a:extLst>
                      <a:ext uri="{FF2B5EF4-FFF2-40B4-BE49-F238E27FC236}">
                        <a16:creationId xmlns:a16="http://schemas.microsoft.com/office/drawing/2014/main" id="{E5498566-5185-49F4-BAA5-6B494F6C88C1}"/>
                      </a:ext>
                    </a:extLst>
                  </p:cNvPr>
                  <p:cNvGrpSpPr>
                    <a:grpSpLocks/>
                  </p:cNvGrpSpPr>
                  <p:nvPr/>
                </p:nvGrpSpPr>
                <p:grpSpPr bwMode="auto">
                  <a:xfrm>
                    <a:off x="2072" y="1578"/>
                    <a:ext cx="215" cy="151"/>
                    <a:chOff x="2072" y="1578"/>
                    <a:chExt cx="215" cy="151"/>
                  </a:xfrm>
                </p:grpSpPr>
                <p:grpSp>
                  <p:nvGrpSpPr>
                    <p:cNvPr id="65925" name="Group 141">
                      <a:extLst>
                        <a:ext uri="{FF2B5EF4-FFF2-40B4-BE49-F238E27FC236}">
                          <a16:creationId xmlns:a16="http://schemas.microsoft.com/office/drawing/2014/main" id="{98DC81F9-4991-43F3-817F-6CE334AC1219}"/>
                        </a:ext>
                      </a:extLst>
                    </p:cNvPr>
                    <p:cNvGrpSpPr>
                      <a:grpSpLocks/>
                    </p:cNvGrpSpPr>
                    <p:nvPr/>
                  </p:nvGrpSpPr>
                  <p:grpSpPr bwMode="auto">
                    <a:xfrm>
                      <a:off x="2072" y="1578"/>
                      <a:ext cx="215" cy="140"/>
                      <a:chOff x="2072" y="1578"/>
                      <a:chExt cx="215" cy="140"/>
                    </a:xfrm>
                  </p:grpSpPr>
                  <p:sp>
                    <p:nvSpPr>
                      <p:cNvPr id="65929" name="Freeform 142">
                        <a:extLst>
                          <a:ext uri="{FF2B5EF4-FFF2-40B4-BE49-F238E27FC236}">
                            <a16:creationId xmlns:a16="http://schemas.microsoft.com/office/drawing/2014/main" id="{A0A1A276-41E3-4111-B972-A69CA69AB7C3}"/>
                          </a:ext>
                        </a:extLst>
                      </p:cNvPr>
                      <p:cNvSpPr>
                        <a:spLocks/>
                      </p:cNvSpPr>
                      <p:nvPr/>
                    </p:nvSpPr>
                    <p:spPr bwMode="auto">
                      <a:xfrm>
                        <a:off x="2072" y="1578"/>
                        <a:ext cx="215" cy="140"/>
                      </a:xfrm>
                      <a:custGeom>
                        <a:avLst/>
                        <a:gdLst>
                          <a:gd name="T0" fmla="*/ 29 w 1073"/>
                          <a:gd name="T1" fmla="*/ 0 h 702"/>
                          <a:gd name="T2" fmla="*/ 32 w 1073"/>
                          <a:gd name="T3" fmla="*/ 0 h 702"/>
                          <a:gd name="T4" fmla="*/ 35 w 1073"/>
                          <a:gd name="T5" fmla="*/ 0 h 702"/>
                          <a:gd name="T6" fmla="*/ 38 w 1073"/>
                          <a:gd name="T7" fmla="*/ 0 h 702"/>
                          <a:gd name="T8" fmla="*/ 40 w 1073"/>
                          <a:gd name="T9" fmla="*/ 1 h 702"/>
                          <a:gd name="T10" fmla="*/ 41 w 1073"/>
                          <a:gd name="T11" fmla="*/ 1 h 702"/>
                          <a:gd name="T12" fmla="*/ 42 w 1073"/>
                          <a:gd name="T13" fmla="*/ 2 h 702"/>
                          <a:gd name="T14" fmla="*/ 43 w 1073"/>
                          <a:gd name="T15" fmla="*/ 3 h 702"/>
                          <a:gd name="T16" fmla="*/ 43 w 1073"/>
                          <a:gd name="T17" fmla="*/ 5 h 702"/>
                          <a:gd name="T18" fmla="*/ 43 w 1073"/>
                          <a:gd name="T19" fmla="*/ 6 h 702"/>
                          <a:gd name="T20" fmla="*/ 42 w 1073"/>
                          <a:gd name="T21" fmla="*/ 7 h 702"/>
                          <a:gd name="T22" fmla="*/ 41 w 1073"/>
                          <a:gd name="T23" fmla="*/ 7 h 702"/>
                          <a:gd name="T24" fmla="*/ 39 w 1073"/>
                          <a:gd name="T25" fmla="*/ 7 h 702"/>
                          <a:gd name="T26" fmla="*/ 37 w 1073"/>
                          <a:gd name="T27" fmla="*/ 7 h 702"/>
                          <a:gd name="T28" fmla="*/ 36 w 1073"/>
                          <a:gd name="T29" fmla="*/ 8 h 702"/>
                          <a:gd name="T30" fmla="*/ 33 w 1073"/>
                          <a:gd name="T31" fmla="*/ 7 h 702"/>
                          <a:gd name="T32" fmla="*/ 31 w 1073"/>
                          <a:gd name="T33" fmla="*/ 7 h 702"/>
                          <a:gd name="T34" fmla="*/ 29 w 1073"/>
                          <a:gd name="T35" fmla="*/ 8 h 702"/>
                          <a:gd name="T36" fmla="*/ 26 w 1073"/>
                          <a:gd name="T37" fmla="*/ 8 h 702"/>
                          <a:gd name="T38" fmla="*/ 24 w 1073"/>
                          <a:gd name="T39" fmla="*/ 9 h 702"/>
                          <a:gd name="T40" fmla="*/ 22 w 1073"/>
                          <a:gd name="T41" fmla="*/ 9 h 702"/>
                          <a:gd name="T42" fmla="*/ 20 w 1073"/>
                          <a:gd name="T43" fmla="*/ 10 h 702"/>
                          <a:gd name="T44" fmla="*/ 18 w 1073"/>
                          <a:gd name="T45" fmla="*/ 11 h 702"/>
                          <a:gd name="T46" fmla="*/ 16 w 1073"/>
                          <a:gd name="T47" fmla="*/ 12 h 702"/>
                          <a:gd name="T48" fmla="*/ 15 w 1073"/>
                          <a:gd name="T49" fmla="*/ 14 h 702"/>
                          <a:gd name="T50" fmla="*/ 13 w 1073"/>
                          <a:gd name="T51" fmla="*/ 15 h 702"/>
                          <a:gd name="T52" fmla="*/ 12 w 1073"/>
                          <a:gd name="T53" fmla="*/ 17 h 702"/>
                          <a:gd name="T54" fmla="*/ 11 w 1073"/>
                          <a:gd name="T55" fmla="*/ 19 h 702"/>
                          <a:gd name="T56" fmla="*/ 11 w 1073"/>
                          <a:gd name="T57" fmla="*/ 21 h 702"/>
                          <a:gd name="T58" fmla="*/ 10 w 1073"/>
                          <a:gd name="T59" fmla="*/ 22 h 702"/>
                          <a:gd name="T60" fmla="*/ 10 w 1073"/>
                          <a:gd name="T61" fmla="*/ 25 h 702"/>
                          <a:gd name="T62" fmla="*/ 10 w 1073"/>
                          <a:gd name="T63" fmla="*/ 27 h 702"/>
                          <a:gd name="T64" fmla="*/ 0 w 1073"/>
                          <a:gd name="T65" fmla="*/ 28 h 702"/>
                          <a:gd name="T66" fmla="*/ 0 w 1073"/>
                          <a:gd name="T67" fmla="*/ 26 h 702"/>
                          <a:gd name="T68" fmla="*/ 0 w 1073"/>
                          <a:gd name="T69" fmla="*/ 23 h 702"/>
                          <a:gd name="T70" fmla="*/ 0 w 1073"/>
                          <a:gd name="T71" fmla="*/ 21 h 702"/>
                          <a:gd name="T72" fmla="*/ 1 w 1073"/>
                          <a:gd name="T73" fmla="*/ 19 h 702"/>
                          <a:gd name="T74" fmla="*/ 2 w 1073"/>
                          <a:gd name="T75" fmla="*/ 17 h 702"/>
                          <a:gd name="T76" fmla="*/ 2 w 1073"/>
                          <a:gd name="T77" fmla="*/ 15 h 702"/>
                          <a:gd name="T78" fmla="*/ 3 w 1073"/>
                          <a:gd name="T79" fmla="*/ 14 h 702"/>
                          <a:gd name="T80" fmla="*/ 5 w 1073"/>
                          <a:gd name="T81" fmla="*/ 12 h 702"/>
                          <a:gd name="T82" fmla="*/ 6 w 1073"/>
                          <a:gd name="T83" fmla="*/ 10 h 702"/>
                          <a:gd name="T84" fmla="*/ 8 w 1073"/>
                          <a:gd name="T85" fmla="*/ 8 h 702"/>
                          <a:gd name="T86" fmla="*/ 10 w 1073"/>
                          <a:gd name="T87" fmla="*/ 6 h 702"/>
                          <a:gd name="T88" fmla="*/ 12 w 1073"/>
                          <a:gd name="T89" fmla="*/ 5 h 702"/>
                          <a:gd name="T90" fmla="*/ 14 w 1073"/>
                          <a:gd name="T91" fmla="*/ 4 h 702"/>
                          <a:gd name="T92" fmla="*/ 15 w 1073"/>
                          <a:gd name="T93" fmla="*/ 3 h 702"/>
                          <a:gd name="T94" fmla="*/ 18 w 1073"/>
                          <a:gd name="T95" fmla="*/ 2 h 702"/>
                          <a:gd name="T96" fmla="*/ 20 w 1073"/>
                          <a:gd name="T97" fmla="*/ 1 h 702"/>
                          <a:gd name="T98" fmla="*/ 23 w 1073"/>
                          <a:gd name="T99" fmla="*/ 1 h 702"/>
                          <a:gd name="T100" fmla="*/ 26 w 1073"/>
                          <a:gd name="T101" fmla="*/ 0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702"/>
                          <a:gd name="T155" fmla="*/ 1073 w 1073"/>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702">
                            <a:moveTo>
                              <a:pt x="680" y="5"/>
                            </a:moveTo>
                            <a:lnTo>
                              <a:pt x="713" y="1"/>
                            </a:lnTo>
                            <a:lnTo>
                              <a:pt x="751" y="0"/>
                            </a:lnTo>
                            <a:lnTo>
                              <a:pt x="789" y="1"/>
                            </a:lnTo>
                            <a:lnTo>
                              <a:pt x="835" y="4"/>
                            </a:lnTo>
                            <a:lnTo>
                              <a:pt x="876" y="6"/>
                            </a:lnTo>
                            <a:lnTo>
                              <a:pt x="911" y="8"/>
                            </a:lnTo>
                            <a:lnTo>
                              <a:pt x="947" y="11"/>
                            </a:lnTo>
                            <a:lnTo>
                              <a:pt x="975" y="14"/>
                            </a:lnTo>
                            <a:lnTo>
                              <a:pt x="999" y="20"/>
                            </a:lnTo>
                            <a:lnTo>
                              <a:pt x="1019" y="27"/>
                            </a:lnTo>
                            <a:lnTo>
                              <a:pt x="1035" y="37"/>
                            </a:lnTo>
                            <a:lnTo>
                              <a:pt x="1046" y="46"/>
                            </a:lnTo>
                            <a:lnTo>
                              <a:pt x="1058" y="58"/>
                            </a:lnTo>
                            <a:lnTo>
                              <a:pt x="1065" y="69"/>
                            </a:lnTo>
                            <a:lnTo>
                              <a:pt x="1070" y="87"/>
                            </a:lnTo>
                            <a:lnTo>
                              <a:pt x="1073" y="102"/>
                            </a:lnTo>
                            <a:lnTo>
                              <a:pt x="1072" y="122"/>
                            </a:lnTo>
                            <a:lnTo>
                              <a:pt x="1067" y="142"/>
                            </a:lnTo>
                            <a:lnTo>
                              <a:pt x="1062" y="155"/>
                            </a:lnTo>
                            <a:lnTo>
                              <a:pt x="1054" y="167"/>
                            </a:lnTo>
                            <a:lnTo>
                              <a:pt x="1043" y="175"/>
                            </a:lnTo>
                            <a:lnTo>
                              <a:pt x="1034" y="181"/>
                            </a:lnTo>
                            <a:lnTo>
                              <a:pt x="1024" y="186"/>
                            </a:lnTo>
                            <a:lnTo>
                              <a:pt x="1008" y="188"/>
                            </a:lnTo>
                            <a:lnTo>
                              <a:pt x="985" y="187"/>
                            </a:lnTo>
                            <a:lnTo>
                              <a:pt x="961" y="186"/>
                            </a:lnTo>
                            <a:lnTo>
                              <a:pt x="935" y="188"/>
                            </a:lnTo>
                            <a:lnTo>
                              <a:pt x="913" y="189"/>
                            </a:lnTo>
                            <a:lnTo>
                              <a:pt x="886" y="190"/>
                            </a:lnTo>
                            <a:lnTo>
                              <a:pt x="860" y="190"/>
                            </a:lnTo>
                            <a:lnTo>
                              <a:pt x="832" y="188"/>
                            </a:lnTo>
                            <a:lnTo>
                              <a:pt x="801" y="188"/>
                            </a:lnTo>
                            <a:lnTo>
                              <a:pt x="771" y="186"/>
                            </a:lnTo>
                            <a:lnTo>
                              <a:pt x="745" y="188"/>
                            </a:lnTo>
                            <a:lnTo>
                              <a:pt x="714" y="190"/>
                            </a:lnTo>
                            <a:lnTo>
                              <a:pt x="682" y="192"/>
                            </a:lnTo>
                            <a:lnTo>
                              <a:pt x="655" y="198"/>
                            </a:lnTo>
                            <a:lnTo>
                              <a:pt x="627" y="207"/>
                            </a:lnTo>
                            <a:lnTo>
                              <a:pt x="600" y="216"/>
                            </a:lnTo>
                            <a:lnTo>
                              <a:pt x="570" y="227"/>
                            </a:lnTo>
                            <a:lnTo>
                              <a:pt x="541" y="238"/>
                            </a:lnTo>
                            <a:lnTo>
                              <a:pt x="517" y="248"/>
                            </a:lnTo>
                            <a:lnTo>
                              <a:pt x="489" y="259"/>
                            </a:lnTo>
                            <a:lnTo>
                              <a:pt x="467" y="272"/>
                            </a:lnTo>
                            <a:lnTo>
                              <a:pt x="447" y="283"/>
                            </a:lnTo>
                            <a:lnTo>
                              <a:pt x="426" y="295"/>
                            </a:lnTo>
                            <a:lnTo>
                              <a:pt x="404" y="308"/>
                            </a:lnTo>
                            <a:lnTo>
                              <a:pt x="387" y="324"/>
                            </a:lnTo>
                            <a:lnTo>
                              <a:pt x="366" y="346"/>
                            </a:lnTo>
                            <a:lnTo>
                              <a:pt x="350" y="365"/>
                            </a:lnTo>
                            <a:lnTo>
                              <a:pt x="335" y="381"/>
                            </a:lnTo>
                            <a:lnTo>
                              <a:pt x="319" y="403"/>
                            </a:lnTo>
                            <a:lnTo>
                              <a:pt x="307" y="424"/>
                            </a:lnTo>
                            <a:lnTo>
                              <a:pt x="295" y="448"/>
                            </a:lnTo>
                            <a:lnTo>
                              <a:pt x="283" y="470"/>
                            </a:lnTo>
                            <a:lnTo>
                              <a:pt x="273" y="494"/>
                            </a:lnTo>
                            <a:lnTo>
                              <a:pt x="268" y="517"/>
                            </a:lnTo>
                            <a:lnTo>
                              <a:pt x="262" y="539"/>
                            </a:lnTo>
                            <a:lnTo>
                              <a:pt x="258" y="564"/>
                            </a:lnTo>
                            <a:lnTo>
                              <a:pt x="255" y="587"/>
                            </a:lnTo>
                            <a:lnTo>
                              <a:pt x="252" y="617"/>
                            </a:lnTo>
                            <a:lnTo>
                              <a:pt x="251" y="645"/>
                            </a:lnTo>
                            <a:lnTo>
                              <a:pt x="250" y="672"/>
                            </a:lnTo>
                            <a:lnTo>
                              <a:pt x="248" y="702"/>
                            </a:lnTo>
                            <a:lnTo>
                              <a:pt x="5" y="700"/>
                            </a:lnTo>
                            <a:lnTo>
                              <a:pt x="1" y="675"/>
                            </a:lnTo>
                            <a:lnTo>
                              <a:pt x="0" y="651"/>
                            </a:lnTo>
                            <a:lnTo>
                              <a:pt x="2" y="623"/>
                            </a:lnTo>
                            <a:lnTo>
                              <a:pt x="5" y="589"/>
                            </a:lnTo>
                            <a:lnTo>
                              <a:pt x="8" y="558"/>
                            </a:lnTo>
                            <a:lnTo>
                              <a:pt x="11" y="533"/>
                            </a:lnTo>
                            <a:lnTo>
                              <a:pt x="17" y="509"/>
                            </a:lnTo>
                            <a:lnTo>
                              <a:pt x="23" y="485"/>
                            </a:lnTo>
                            <a:lnTo>
                              <a:pt x="33" y="457"/>
                            </a:lnTo>
                            <a:lnTo>
                              <a:pt x="42" y="430"/>
                            </a:lnTo>
                            <a:lnTo>
                              <a:pt x="51" y="407"/>
                            </a:lnTo>
                            <a:lnTo>
                              <a:pt x="62" y="384"/>
                            </a:lnTo>
                            <a:lnTo>
                              <a:pt x="73" y="360"/>
                            </a:lnTo>
                            <a:lnTo>
                              <a:pt x="86" y="339"/>
                            </a:lnTo>
                            <a:lnTo>
                              <a:pt x="100" y="315"/>
                            </a:lnTo>
                            <a:lnTo>
                              <a:pt x="117" y="290"/>
                            </a:lnTo>
                            <a:lnTo>
                              <a:pt x="134" y="265"/>
                            </a:lnTo>
                            <a:lnTo>
                              <a:pt x="151" y="244"/>
                            </a:lnTo>
                            <a:lnTo>
                              <a:pt x="170" y="219"/>
                            </a:lnTo>
                            <a:lnTo>
                              <a:pt x="190" y="200"/>
                            </a:lnTo>
                            <a:lnTo>
                              <a:pt x="215" y="179"/>
                            </a:lnTo>
                            <a:lnTo>
                              <a:pt x="240" y="159"/>
                            </a:lnTo>
                            <a:lnTo>
                              <a:pt x="266" y="137"/>
                            </a:lnTo>
                            <a:lnTo>
                              <a:pt x="291" y="120"/>
                            </a:lnTo>
                            <a:lnTo>
                              <a:pt x="315" y="103"/>
                            </a:lnTo>
                            <a:lnTo>
                              <a:pt x="338" y="90"/>
                            </a:lnTo>
                            <a:lnTo>
                              <a:pt x="362" y="77"/>
                            </a:lnTo>
                            <a:lnTo>
                              <a:pt x="384" y="64"/>
                            </a:lnTo>
                            <a:lnTo>
                              <a:pt x="410" y="52"/>
                            </a:lnTo>
                            <a:lnTo>
                              <a:pt x="438" y="43"/>
                            </a:lnTo>
                            <a:lnTo>
                              <a:pt x="469" y="36"/>
                            </a:lnTo>
                            <a:lnTo>
                              <a:pt x="501" y="29"/>
                            </a:lnTo>
                            <a:lnTo>
                              <a:pt x="533" y="24"/>
                            </a:lnTo>
                            <a:lnTo>
                              <a:pt x="572" y="19"/>
                            </a:lnTo>
                            <a:lnTo>
                              <a:pt x="611" y="14"/>
                            </a:lnTo>
                            <a:lnTo>
                              <a:pt x="645" y="9"/>
                            </a:lnTo>
                            <a:lnTo>
                              <a:pt x="680" y="5"/>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930" name="Group 143">
                        <a:extLst>
                          <a:ext uri="{FF2B5EF4-FFF2-40B4-BE49-F238E27FC236}">
                            <a16:creationId xmlns:a16="http://schemas.microsoft.com/office/drawing/2014/main" id="{044B3D0C-DCE8-422B-B363-ED0B97D1FFD9}"/>
                          </a:ext>
                        </a:extLst>
                      </p:cNvPr>
                      <p:cNvGrpSpPr>
                        <a:grpSpLocks/>
                      </p:cNvGrpSpPr>
                      <p:nvPr/>
                    </p:nvGrpSpPr>
                    <p:grpSpPr bwMode="auto">
                      <a:xfrm>
                        <a:off x="2089" y="1587"/>
                        <a:ext cx="198" cy="131"/>
                        <a:chOff x="2089" y="1587"/>
                        <a:chExt cx="198" cy="131"/>
                      </a:xfrm>
                    </p:grpSpPr>
                    <p:grpSp>
                      <p:nvGrpSpPr>
                        <p:cNvPr id="65931" name="Group 144">
                          <a:extLst>
                            <a:ext uri="{FF2B5EF4-FFF2-40B4-BE49-F238E27FC236}">
                              <a16:creationId xmlns:a16="http://schemas.microsoft.com/office/drawing/2014/main" id="{4DD20076-FB57-4531-86C6-C2461A4B966B}"/>
                            </a:ext>
                          </a:extLst>
                        </p:cNvPr>
                        <p:cNvGrpSpPr>
                          <a:grpSpLocks/>
                        </p:cNvGrpSpPr>
                        <p:nvPr/>
                      </p:nvGrpSpPr>
                      <p:grpSpPr bwMode="auto">
                        <a:xfrm>
                          <a:off x="2110" y="1599"/>
                          <a:ext cx="177" cy="119"/>
                          <a:chOff x="2110" y="1599"/>
                          <a:chExt cx="177" cy="119"/>
                        </a:xfrm>
                      </p:grpSpPr>
                      <p:sp>
                        <p:nvSpPr>
                          <p:cNvPr id="65933" name="Freeform 145">
                            <a:extLst>
                              <a:ext uri="{FF2B5EF4-FFF2-40B4-BE49-F238E27FC236}">
                                <a16:creationId xmlns:a16="http://schemas.microsoft.com/office/drawing/2014/main" id="{22558B1E-84EC-4764-931C-467A4532463D}"/>
                              </a:ext>
                            </a:extLst>
                          </p:cNvPr>
                          <p:cNvSpPr>
                            <a:spLocks/>
                          </p:cNvSpPr>
                          <p:nvPr/>
                        </p:nvSpPr>
                        <p:spPr bwMode="auto">
                          <a:xfrm>
                            <a:off x="2110" y="1599"/>
                            <a:ext cx="177" cy="111"/>
                          </a:xfrm>
                          <a:custGeom>
                            <a:avLst/>
                            <a:gdLst>
                              <a:gd name="T0" fmla="*/ 19 w 883"/>
                              <a:gd name="T1" fmla="*/ 0 h 559"/>
                              <a:gd name="T2" fmla="*/ 21 w 883"/>
                              <a:gd name="T3" fmla="*/ 0 h 559"/>
                              <a:gd name="T4" fmla="*/ 23 w 883"/>
                              <a:gd name="T5" fmla="*/ 0 h 559"/>
                              <a:gd name="T6" fmla="*/ 26 w 883"/>
                              <a:gd name="T7" fmla="*/ 0 h 559"/>
                              <a:gd name="T8" fmla="*/ 28 w 883"/>
                              <a:gd name="T9" fmla="*/ 0 h 559"/>
                              <a:gd name="T10" fmla="*/ 30 w 883"/>
                              <a:gd name="T11" fmla="*/ 0 h 559"/>
                              <a:gd name="T12" fmla="*/ 33 w 883"/>
                              <a:gd name="T13" fmla="*/ 0 h 559"/>
                              <a:gd name="T14" fmla="*/ 35 w 883"/>
                              <a:gd name="T15" fmla="*/ 0 h 559"/>
                              <a:gd name="T16" fmla="*/ 35 w 883"/>
                              <a:gd name="T17" fmla="*/ 1 h 559"/>
                              <a:gd name="T18" fmla="*/ 35 w 883"/>
                              <a:gd name="T19" fmla="*/ 2 h 559"/>
                              <a:gd name="T20" fmla="*/ 32 w 883"/>
                              <a:gd name="T21" fmla="*/ 2 h 559"/>
                              <a:gd name="T22" fmla="*/ 30 w 883"/>
                              <a:gd name="T23" fmla="*/ 2 h 559"/>
                              <a:gd name="T24" fmla="*/ 28 w 883"/>
                              <a:gd name="T25" fmla="*/ 2 h 559"/>
                              <a:gd name="T26" fmla="*/ 26 w 883"/>
                              <a:gd name="T27" fmla="*/ 2 h 559"/>
                              <a:gd name="T28" fmla="*/ 24 w 883"/>
                              <a:gd name="T29" fmla="*/ 2 h 559"/>
                              <a:gd name="T30" fmla="*/ 21 w 883"/>
                              <a:gd name="T31" fmla="*/ 2 h 559"/>
                              <a:gd name="T32" fmla="*/ 19 w 883"/>
                              <a:gd name="T33" fmla="*/ 2 h 559"/>
                              <a:gd name="T34" fmla="*/ 17 w 883"/>
                              <a:gd name="T35" fmla="*/ 3 h 559"/>
                              <a:gd name="T36" fmla="*/ 14 w 883"/>
                              <a:gd name="T37" fmla="*/ 3 h 559"/>
                              <a:gd name="T38" fmla="*/ 12 w 883"/>
                              <a:gd name="T39" fmla="*/ 4 h 559"/>
                              <a:gd name="T40" fmla="*/ 10 w 883"/>
                              <a:gd name="T41" fmla="*/ 5 h 559"/>
                              <a:gd name="T42" fmla="*/ 9 w 883"/>
                              <a:gd name="T43" fmla="*/ 6 h 559"/>
                              <a:gd name="T44" fmla="*/ 7 w 883"/>
                              <a:gd name="T45" fmla="*/ 7 h 559"/>
                              <a:gd name="T46" fmla="*/ 6 w 883"/>
                              <a:gd name="T47" fmla="*/ 9 h 559"/>
                              <a:gd name="T48" fmla="*/ 4 w 883"/>
                              <a:gd name="T49" fmla="*/ 10 h 559"/>
                              <a:gd name="T50" fmla="*/ 3 w 883"/>
                              <a:gd name="T51" fmla="*/ 12 h 559"/>
                              <a:gd name="T52" fmla="*/ 2 w 883"/>
                              <a:gd name="T53" fmla="*/ 14 h 559"/>
                              <a:gd name="T54" fmla="*/ 2 w 883"/>
                              <a:gd name="T55" fmla="*/ 16 h 559"/>
                              <a:gd name="T56" fmla="*/ 2 w 883"/>
                              <a:gd name="T57" fmla="*/ 17 h 559"/>
                              <a:gd name="T58" fmla="*/ 2 w 883"/>
                              <a:gd name="T59" fmla="*/ 20 h 559"/>
                              <a:gd name="T60" fmla="*/ 1 w 883"/>
                              <a:gd name="T61" fmla="*/ 22 h 559"/>
                              <a:gd name="T62" fmla="*/ 0 w 883"/>
                              <a:gd name="T63" fmla="*/ 21 h 559"/>
                              <a:gd name="T64" fmla="*/ 0 w 883"/>
                              <a:gd name="T65" fmla="*/ 19 h 559"/>
                              <a:gd name="T66" fmla="*/ 0 w 883"/>
                              <a:gd name="T67" fmla="*/ 16 h 559"/>
                              <a:gd name="T68" fmla="*/ 1 w 883"/>
                              <a:gd name="T69" fmla="*/ 14 h 559"/>
                              <a:gd name="T70" fmla="*/ 1 w 883"/>
                              <a:gd name="T71" fmla="*/ 12 h 559"/>
                              <a:gd name="T72" fmla="*/ 2 w 883"/>
                              <a:gd name="T73" fmla="*/ 10 h 559"/>
                              <a:gd name="T74" fmla="*/ 3 w 883"/>
                              <a:gd name="T75" fmla="*/ 9 h 559"/>
                              <a:gd name="T76" fmla="*/ 5 w 883"/>
                              <a:gd name="T77" fmla="*/ 7 h 559"/>
                              <a:gd name="T78" fmla="*/ 7 w 883"/>
                              <a:gd name="T79" fmla="*/ 5 h 559"/>
                              <a:gd name="T80" fmla="*/ 8 w 883"/>
                              <a:gd name="T81" fmla="*/ 4 h 559"/>
                              <a:gd name="T82" fmla="*/ 11 w 883"/>
                              <a:gd name="T83" fmla="*/ 3 h 559"/>
                              <a:gd name="T84" fmla="*/ 13 w 883"/>
                              <a:gd name="T85" fmla="*/ 2 h 559"/>
                              <a:gd name="T86" fmla="*/ 16 w 883"/>
                              <a:gd name="T87" fmla="*/ 1 h 559"/>
                              <a:gd name="T88" fmla="*/ 18 w 883"/>
                              <a:gd name="T89" fmla="*/ 0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
                              <a:gd name="T136" fmla="*/ 0 h 559"/>
                              <a:gd name="T137" fmla="*/ 883 w 883"/>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 h="559">
                                <a:moveTo>
                                  <a:pt x="450" y="11"/>
                                </a:moveTo>
                                <a:lnTo>
                                  <a:pt x="463" y="8"/>
                                </a:lnTo>
                                <a:lnTo>
                                  <a:pt x="490" y="5"/>
                                </a:lnTo>
                                <a:lnTo>
                                  <a:pt x="522" y="3"/>
                                </a:lnTo>
                                <a:lnTo>
                                  <a:pt x="552" y="1"/>
                                </a:lnTo>
                                <a:lnTo>
                                  <a:pt x="580" y="2"/>
                                </a:lnTo>
                                <a:lnTo>
                                  <a:pt x="610" y="3"/>
                                </a:lnTo>
                                <a:lnTo>
                                  <a:pt x="641" y="4"/>
                                </a:lnTo>
                                <a:lnTo>
                                  <a:pt x="669" y="6"/>
                                </a:lnTo>
                                <a:lnTo>
                                  <a:pt x="699" y="4"/>
                                </a:lnTo>
                                <a:lnTo>
                                  <a:pt x="727" y="3"/>
                                </a:lnTo>
                                <a:lnTo>
                                  <a:pt x="760" y="1"/>
                                </a:lnTo>
                                <a:lnTo>
                                  <a:pt x="791" y="0"/>
                                </a:lnTo>
                                <a:lnTo>
                                  <a:pt x="816" y="1"/>
                                </a:lnTo>
                                <a:lnTo>
                                  <a:pt x="840" y="2"/>
                                </a:lnTo>
                                <a:lnTo>
                                  <a:pt x="866" y="3"/>
                                </a:lnTo>
                                <a:lnTo>
                                  <a:pt x="883" y="6"/>
                                </a:lnTo>
                                <a:lnTo>
                                  <a:pt x="881" y="20"/>
                                </a:lnTo>
                                <a:lnTo>
                                  <a:pt x="878" y="32"/>
                                </a:lnTo>
                                <a:lnTo>
                                  <a:pt x="875" y="43"/>
                                </a:lnTo>
                                <a:lnTo>
                                  <a:pt x="811" y="44"/>
                                </a:lnTo>
                                <a:lnTo>
                                  <a:pt x="795" y="46"/>
                                </a:lnTo>
                                <a:lnTo>
                                  <a:pt x="773" y="45"/>
                                </a:lnTo>
                                <a:lnTo>
                                  <a:pt x="748" y="44"/>
                                </a:lnTo>
                                <a:lnTo>
                                  <a:pt x="723" y="46"/>
                                </a:lnTo>
                                <a:lnTo>
                                  <a:pt x="700" y="48"/>
                                </a:lnTo>
                                <a:lnTo>
                                  <a:pt x="673" y="49"/>
                                </a:lnTo>
                                <a:lnTo>
                                  <a:pt x="649" y="49"/>
                                </a:lnTo>
                                <a:lnTo>
                                  <a:pt x="620" y="46"/>
                                </a:lnTo>
                                <a:lnTo>
                                  <a:pt x="589" y="46"/>
                                </a:lnTo>
                                <a:lnTo>
                                  <a:pt x="560" y="44"/>
                                </a:lnTo>
                                <a:lnTo>
                                  <a:pt x="532" y="46"/>
                                </a:lnTo>
                                <a:lnTo>
                                  <a:pt x="502" y="49"/>
                                </a:lnTo>
                                <a:lnTo>
                                  <a:pt x="470" y="51"/>
                                </a:lnTo>
                                <a:lnTo>
                                  <a:pt x="442" y="57"/>
                                </a:lnTo>
                                <a:lnTo>
                                  <a:pt x="415" y="66"/>
                                </a:lnTo>
                                <a:lnTo>
                                  <a:pt x="387" y="75"/>
                                </a:lnTo>
                                <a:lnTo>
                                  <a:pt x="357" y="86"/>
                                </a:lnTo>
                                <a:lnTo>
                                  <a:pt x="329" y="96"/>
                                </a:lnTo>
                                <a:lnTo>
                                  <a:pt x="304" y="106"/>
                                </a:lnTo>
                                <a:lnTo>
                                  <a:pt x="277" y="117"/>
                                </a:lnTo>
                                <a:lnTo>
                                  <a:pt x="255" y="130"/>
                                </a:lnTo>
                                <a:lnTo>
                                  <a:pt x="235" y="140"/>
                                </a:lnTo>
                                <a:lnTo>
                                  <a:pt x="214" y="152"/>
                                </a:lnTo>
                                <a:lnTo>
                                  <a:pt x="193" y="165"/>
                                </a:lnTo>
                                <a:lnTo>
                                  <a:pt x="175" y="181"/>
                                </a:lnTo>
                                <a:lnTo>
                                  <a:pt x="155" y="203"/>
                                </a:lnTo>
                                <a:lnTo>
                                  <a:pt x="139" y="222"/>
                                </a:lnTo>
                                <a:lnTo>
                                  <a:pt x="123" y="238"/>
                                </a:lnTo>
                                <a:lnTo>
                                  <a:pt x="108" y="260"/>
                                </a:lnTo>
                                <a:lnTo>
                                  <a:pt x="96" y="281"/>
                                </a:lnTo>
                                <a:lnTo>
                                  <a:pt x="83" y="305"/>
                                </a:lnTo>
                                <a:lnTo>
                                  <a:pt x="71" y="328"/>
                                </a:lnTo>
                                <a:lnTo>
                                  <a:pt x="62" y="351"/>
                                </a:lnTo>
                                <a:lnTo>
                                  <a:pt x="56" y="375"/>
                                </a:lnTo>
                                <a:lnTo>
                                  <a:pt x="50" y="398"/>
                                </a:lnTo>
                                <a:lnTo>
                                  <a:pt x="45" y="421"/>
                                </a:lnTo>
                                <a:lnTo>
                                  <a:pt x="42" y="444"/>
                                </a:lnTo>
                                <a:lnTo>
                                  <a:pt x="39" y="474"/>
                                </a:lnTo>
                                <a:lnTo>
                                  <a:pt x="38" y="502"/>
                                </a:lnTo>
                                <a:lnTo>
                                  <a:pt x="37" y="529"/>
                                </a:lnTo>
                                <a:lnTo>
                                  <a:pt x="35" y="559"/>
                                </a:lnTo>
                                <a:lnTo>
                                  <a:pt x="8" y="553"/>
                                </a:lnTo>
                                <a:lnTo>
                                  <a:pt x="5" y="525"/>
                                </a:lnTo>
                                <a:lnTo>
                                  <a:pt x="3" y="501"/>
                                </a:lnTo>
                                <a:lnTo>
                                  <a:pt x="0" y="475"/>
                                </a:lnTo>
                                <a:lnTo>
                                  <a:pt x="1" y="444"/>
                                </a:lnTo>
                                <a:lnTo>
                                  <a:pt x="4" y="415"/>
                                </a:lnTo>
                                <a:lnTo>
                                  <a:pt x="10" y="380"/>
                                </a:lnTo>
                                <a:lnTo>
                                  <a:pt x="15" y="355"/>
                                </a:lnTo>
                                <a:lnTo>
                                  <a:pt x="23" y="329"/>
                                </a:lnTo>
                                <a:lnTo>
                                  <a:pt x="31" y="305"/>
                                </a:lnTo>
                                <a:lnTo>
                                  <a:pt x="41" y="283"/>
                                </a:lnTo>
                                <a:lnTo>
                                  <a:pt x="54" y="262"/>
                                </a:lnTo>
                                <a:lnTo>
                                  <a:pt x="68" y="238"/>
                                </a:lnTo>
                                <a:lnTo>
                                  <a:pt x="85" y="215"/>
                                </a:lnTo>
                                <a:lnTo>
                                  <a:pt x="103" y="193"/>
                                </a:lnTo>
                                <a:lnTo>
                                  <a:pt x="122" y="173"/>
                                </a:lnTo>
                                <a:lnTo>
                                  <a:pt x="142" y="151"/>
                                </a:lnTo>
                                <a:lnTo>
                                  <a:pt x="163" y="132"/>
                                </a:lnTo>
                                <a:lnTo>
                                  <a:pt x="186" y="114"/>
                                </a:lnTo>
                                <a:lnTo>
                                  <a:pt x="211" y="99"/>
                                </a:lnTo>
                                <a:lnTo>
                                  <a:pt x="239" y="85"/>
                                </a:lnTo>
                                <a:lnTo>
                                  <a:pt x="270" y="69"/>
                                </a:lnTo>
                                <a:lnTo>
                                  <a:pt x="300" y="59"/>
                                </a:lnTo>
                                <a:lnTo>
                                  <a:pt x="332" y="46"/>
                                </a:lnTo>
                                <a:lnTo>
                                  <a:pt x="367" y="34"/>
                                </a:lnTo>
                                <a:lnTo>
                                  <a:pt x="396" y="24"/>
                                </a:lnTo>
                                <a:lnTo>
                                  <a:pt x="426" y="16"/>
                                </a:lnTo>
                                <a:lnTo>
                                  <a:pt x="450" y="11"/>
                                </a:lnTo>
                                <a:close/>
                              </a:path>
                            </a:pathLst>
                          </a:custGeom>
                          <a:solidFill>
                            <a:srgbClr val="C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34" name="Freeform 146">
                            <a:extLst>
                              <a:ext uri="{FF2B5EF4-FFF2-40B4-BE49-F238E27FC236}">
                                <a16:creationId xmlns:a16="http://schemas.microsoft.com/office/drawing/2014/main" id="{8954369A-ABF2-471B-A0EC-350620CAEFA5}"/>
                              </a:ext>
                            </a:extLst>
                          </p:cNvPr>
                          <p:cNvSpPr>
                            <a:spLocks/>
                          </p:cNvSpPr>
                          <p:nvPr/>
                        </p:nvSpPr>
                        <p:spPr bwMode="auto">
                          <a:xfrm>
                            <a:off x="2115" y="1606"/>
                            <a:ext cx="170" cy="112"/>
                          </a:xfrm>
                          <a:custGeom>
                            <a:avLst/>
                            <a:gdLst>
                              <a:gd name="T0" fmla="*/ 18 w 854"/>
                              <a:gd name="T1" fmla="*/ 0 h 560"/>
                              <a:gd name="T2" fmla="*/ 21 w 854"/>
                              <a:gd name="T3" fmla="*/ 0 h 560"/>
                              <a:gd name="T4" fmla="*/ 23 w 854"/>
                              <a:gd name="T5" fmla="*/ 0 h 560"/>
                              <a:gd name="T6" fmla="*/ 25 w 854"/>
                              <a:gd name="T7" fmla="*/ 0 h 560"/>
                              <a:gd name="T8" fmla="*/ 28 w 854"/>
                              <a:gd name="T9" fmla="*/ 0 h 560"/>
                              <a:gd name="T10" fmla="*/ 30 w 854"/>
                              <a:gd name="T11" fmla="*/ 0 h 560"/>
                              <a:gd name="T12" fmla="*/ 32 w 854"/>
                              <a:gd name="T13" fmla="*/ 0 h 560"/>
                              <a:gd name="T14" fmla="*/ 34 w 854"/>
                              <a:gd name="T15" fmla="*/ 0 h 560"/>
                              <a:gd name="T16" fmla="*/ 33 w 854"/>
                              <a:gd name="T17" fmla="*/ 1 h 560"/>
                              <a:gd name="T18" fmla="*/ 32 w 854"/>
                              <a:gd name="T19" fmla="*/ 2 h 560"/>
                              <a:gd name="T20" fmla="*/ 31 w 854"/>
                              <a:gd name="T21" fmla="*/ 2 h 560"/>
                              <a:gd name="T22" fmla="*/ 30 w 854"/>
                              <a:gd name="T23" fmla="*/ 2 h 560"/>
                              <a:gd name="T24" fmla="*/ 28 w 854"/>
                              <a:gd name="T25" fmla="*/ 2 h 560"/>
                              <a:gd name="T26" fmla="*/ 26 w 854"/>
                              <a:gd name="T27" fmla="*/ 2 h 560"/>
                              <a:gd name="T28" fmla="*/ 23 w 854"/>
                              <a:gd name="T29" fmla="*/ 2 h 560"/>
                              <a:gd name="T30" fmla="*/ 21 w 854"/>
                              <a:gd name="T31" fmla="*/ 2 h 560"/>
                              <a:gd name="T32" fmla="*/ 19 w 854"/>
                              <a:gd name="T33" fmla="*/ 2 h 560"/>
                              <a:gd name="T34" fmla="*/ 16 w 854"/>
                              <a:gd name="T35" fmla="*/ 3 h 560"/>
                              <a:gd name="T36" fmla="*/ 14 w 854"/>
                              <a:gd name="T37" fmla="*/ 3 h 560"/>
                              <a:gd name="T38" fmla="*/ 12 w 854"/>
                              <a:gd name="T39" fmla="*/ 4 h 560"/>
                              <a:gd name="T40" fmla="*/ 10 w 854"/>
                              <a:gd name="T41" fmla="*/ 5 h 560"/>
                              <a:gd name="T42" fmla="*/ 9 w 854"/>
                              <a:gd name="T43" fmla="*/ 6 h 560"/>
                              <a:gd name="T44" fmla="*/ 7 w 854"/>
                              <a:gd name="T45" fmla="*/ 7 h 560"/>
                              <a:gd name="T46" fmla="*/ 5 w 854"/>
                              <a:gd name="T47" fmla="*/ 9 h 560"/>
                              <a:gd name="T48" fmla="*/ 4 w 854"/>
                              <a:gd name="T49" fmla="*/ 10 h 560"/>
                              <a:gd name="T50" fmla="*/ 3 w 854"/>
                              <a:gd name="T51" fmla="*/ 12 h 560"/>
                              <a:gd name="T52" fmla="*/ 2 w 854"/>
                              <a:gd name="T53" fmla="*/ 14 h 560"/>
                              <a:gd name="T54" fmla="*/ 2 w 854"/>
                              <a:gd name="T55" fmla="*/ 16 h 560"/>
                              <a:gd name="T56" fmla="*/ 2 w 854"/>
                              <a:gd name="T57" fmla="*/ 18 h 560"/>
                              <a:gd name="T58" fmla="*/ 2 w 854"/>
                              <a:gd name="T59" fmla="*/ 20 h 560"/>
                              <a:gd name="T60" fmla="*/ 1 w 854"/>
                              <a:gd name="T61" fmla="*/ 22 h 560"/>
                              <a:gd name="T62" fmla="*/ 0 w 854"/>
                              <a:gd name="T63" fmla="*/ 21 h 560"/>
                              <a:gd name="T64" fmla="*/ 0 w 854"/>
                              <a:gd name="T65" fmla="*/ 19 h 560"/>
                              <a:gd name="T66" fmla="*/ 0 w 854"/>
                              <a:gd name="T67" fmla="*/ 17 h 560"/>
                              <a:gd name="T68" fmla="*/ 1 w 854"/>
                              <a:gd name="T69" fmla="*/ 14 h 560"/>
                              <a:gd name="T70" fmla="*/ 1 w 854"/>
                              <a:gd name="T71" fmla="*/ 12 h 560"/>
                              <a:gd name="T72" fmla="*/ 2 w 854"/>
                              <a:gd name="T73" fmla="*/ 11 h 560"/>
                              <a:gd name="T74" fmla="*/ 3 w 854"/>
                              <a:gd name="T75" fmla="*/ 9 h 560"/>
                              <a:gd name="T76" fmla="*/ 5 w 854"/>
                              <a:gd name="T77" fmla="*/ 7 h 560"/>
                              <a:gd name="T78" fmla="*/ 6 w 854"/>
                              <a:gd name="T79" fmla="*/ 5 h 560"/>
                              <a:gd name="T80" fmla="*/ 8 w 854"/>
                              <a:gd name="T81" fmla="*/ 4 h 560"/>
                              <a:gd name="T82" fmla="*/ 11 w 854"/>
                              <a:gd name="T83" fmla="*/ 3 h 560"/>
                              <a:gd name="T84" fmla="*/ 13 w 854"/>
                              <a:gd name="T85" fmla="*/ 2 h 560"/>
                              <a:gd name="T86" fmla="*/ 16 w 854"/>
                              <a:gd name="T87" fmla="*/ 1 h 560"/>
                              <a:gd name="T88" fmla="*/ 18 w 854"/>
                              <a:gd name="T89" fmla="*/ 0 h 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0"/>
                              <a:gd name="T137" fmla="*/ 854 w 854"/>
                              <a:gd name="T138" fmla="*/ 560 h 5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0">
                                <a:moveTo>
                                  <a:pt x="450" y="12"/>
                                </a:moveTo>
                                <a:lnTo>
                                  <a:pt x="462" y="8"/>
                                </a:lnTo>
                                <a:lnTo>
                                  <a:pt x="490" y="6"/>
                                </a:lnTo>
                                <a:lnTo>
                                  <a:pt x="522" y="4"/>
                                </a:lnTo>
                                <a:lnTo>
                                  <a:pt x="550" y="2"/>
                                </a:lnTo>
                                <a:lnTo>
                                  <a:pt x="580" y="3"/>
                                </a:lnTo>
                                <a:lnTo>
                                  <a:pt x="610" y="4"/>
                                </a:lnTo>
                                <a:lnTo>
                                  <a:pt x="640" y="5"/>
                                </a:lnTo>
                                <a:lnTo>
                                  <a:pt x="669" y="7"/>
                                </a:lnTo>
                                <a:lnTo>
                                  <a:pt x="698" y="5"/>
                                </a:lnTo>
                                <a:lnTo>
                                  <a:pt x="726" y="4"/>
                                </a:lnTo>
                                <a:lnTo>
                                  <a:pt x="760" y="2"/>
                                </a:lnTo>
                                <a:lnTo>
                                  <a:pt x="791" y="1"/>
                                </a:lnTo>
                                <a:lnTo>
                                  <a:pt x="815" y="2"/>
                                </a:lnTo>
                                <a:lnTo>
                                  <a:pt x="840" y="3"/>
                                </a:lnTo>
                                <a:lnTo>
                                  <a:pt x="854" y="0"/>
                                </a:lnTo>
                                <a:lnTo>
                                  <a:pt x="849" y="13"/>
                                </a:lnTo>
                                <a:lnTo>
                                  <a:pt x="841" y="25"/>
                                </a:lnTo>
                                <a:lnTo>
                                  <a:pt x="830" y="34"/>
                                </a:lnTo>
                                <a:lnTo>
                                  <a:pt x="821" y="40"/>
                                </a:lnTo>
                                <a:lnTo>
                                  <a:pt x="811" y="45"/>
                                </a:lnTo>
                                <a:lnTo>
                                  <a:pt x="795" y="47"/>
                                </a:lnTo>
                                <a:lnTo>
                                  <a:pt x="772" y="46"/>
                                </a:lnTo>
                                <a:lnTo>
                                  <a:pt x="748" y="45"/>
                                </a:lnTo>
                                <a:lnTo>
                                  <a:pt x="722" y="47"/>
                                </a:lnTo>
                                <a:lnTo>
                                  <a:pt x="700" y="48"/>
                                </a:lnTo>
                                <a:lnTo>
                                  <a:pt x="673" y="50"/>
                                </a:lnTo>
                                <a:lnTo>
                                  <a:pt x="647" y="50"/>
                                </a:lnTo>
                                <a:lnTo>
                                  <a:pt x="620" y="47"/>
                                </a:lnTo>
                                <a:lnTo>
                                  <a:pt x="588" y="47"/>
                                </a:lnTo>
                                <a:lnTo>
                                  <a:pt x="558" y="45"/>
                                </a:lnTo>
                                <a:lnTo>
                                  <a:pt x="532" y="47"/>
                                </a:lnTo>
                                <a:lnTo>
                                  <a:pt x="501" y="50"/>
                                </a:lnTo>
                                <a:lnTo>
                                  <a:pt x="469" y="51"/>
                                </a:lnTo>
                                <a:lnTo>
                                  <a:pt x="442" y="57"/>
                                </a:lnTo>
                                <a:lnTo>
                                  <a:pt x="414" y="66"/>
                                </a:lnTo>
                                <a:lnTo>
                                  <a:pt x="387" y="75"/>
                                </a:lnTo>
                                <a:lnTo>
                                  <a:pt x="357" y="86"/>
                                </a:lnTo>
                                <a:lnTo>
                                  <a:pt x="328" y="97"/>
                                </a:lnTo>
                                <a:lnTo>
                                  <a:pt x="304" y="107"/>
                                </a:lnTo>
                                <a:lnTo>
                                  <a:pt x="276" y="118"/>
                                </a:lnTo>
                                <a:lnTo>
                                  <a:pt x="254" y="131"/>
                                </a:lnTo>
                                <a:lnTo>
                                  <a:pt x="234" y="141"/>
                                </a:lnTo>
                                <a:lnTo>
                                  <a:pt x="214" y="153"/>
                                </a:lnTo>
                                <a:lnTo>
                                  <a:pt x="192" y="166"/>
                                </a:lnTo>
                                <a:lnTo>
                                  <a:pt x="175" y="182"/>
                                </a:lnTo>
                                <a:lnTo>
                                  <a:pt x="154" y="204"/>
                                </a:lnTo>
                                <a:lnTo>
                                  <a:pt x="138" y="223"/>
                                </a:lnTo>
                                <a:lnTo>
                                  <a:pt x="123" y="239"/>
                                </a:lnTo>
                                <a:lnTo>
                                  <a:pt x="107" y="261"/>
                                </a:lnTo>
                                <a:lnTo>
                                  <a:pt x="95" y="282"/>
                                </a:lnTo>
                                <a:lnTo>
                                  <a:pt x="83" y="306"/>
                                </a:lnTo>
                                <a:lnTo>
                                  <a:pt x="71" y="328"/>
                                </a:lnTo>
                                <a:lnTo>
                                  <a:pt x="61" y="352"/>
                                </a:lnTo>
                                <a:lnTo>
                                  <a:pt x="55" y="375"/>
                                </a:lnTo>
                                <a:lnTo>
                                  <a:pt x="49" y="398"/>
                                </a:lnTo>
                                <a:lnTo>
                                  <a:pt x="45" y="422"/>
                                </a:lnTo>
                                <a:lnTo>
                                  <a:pt x="42" y="445"/>
                                </a:lnTo>
                                <a:lnTo>
                                  <a:pt x="39" y="475"/>
                                </a:lnTo>
                                <a:lnTo>
                                  <a:pt x="38" y="503"/>
                                </a:lnTo>
                                <a:lnTo>
                                  <a:pt x="37" y="530"/>
                                </a:lnTo>
                                <a:lnTo>
                                  <a:pt x="35" y="560"/>
                                </a:lnTo>
                                <a:lnTo>
                                  <a:pt x="7" y="554"/>
                                </a:lnTo>
                                <a:lnTo>
                                  <a:pt x="4" y="526"/>
                                </a:lnTo>
                                <a:lnTo>
                                  <a:pt x="2" y="502"/>
                                </a:lnTo>
                                <a:lnTo>
                                  <a:pt x="0" y="476"/>
                                </a:lnTo>
                                <a:lnTo>
                                  <a:pt x="1" y="445"/>
                                </a:lnTo>
                                <a:lnTo>
                                  <a:pt x="3" y="416"/>
                                </a:lnTo>
                                <a:lnTo>
                                  <a:pt x="9" y="380"/>
                                </a:lnTo>
                                <a:lnTo>
                                  <a:pt x="14" y="356"/>
                                </a:lnTo>
                                <a:lnTo>
                                  <a:pt x="22" y="330"/>
                                </a:lnTo>
                                <a:lnTo>
                                  <a:pt x="31" y="306"/>
                                </a:lnTo>
                                <a:lnTo>
                                  <a:pt x="41" y="284"/>
                                </a:lnTo>
                                <a:lnTo>
                                  <a:pt x="53" y="263"/>
                                </a:lnTo>
                                <a:lnTo>
                                  <a:pt x="67" y="239"/>
                                </a:lnTo>
                                <a:lnTo>
                                  <a:pt x="85" y="216"/>
                                </a:lnTo>
                                <a:lnTo>
                                  <a:pt x="102" y="194"/>
                                </a:lnTo>
                                <a:lnTo>
                                  <a:pt x="122" y="174"/>
                                </a:lnTo>
                                <a:lnTo>
                                  <a:pt x="141" y="152"/>
                                </a:lnTo>
                                <a:lnTo>
                                  <a:pt x="163" y="133"/>
                                </a:lnTo>
                                <a:lnTo>
                                  <a:pt x="185" y="115"/>
                                </a:lnTo>
                                <a:lnTo>
                                  <a:pt x="211" y="100"/>
                                </a:lnTo>
                                <a:lnTo>
                                  <a:pt x="237" y="85"/>
                                </a:lnTo>
                                <a:lnTo>
                                  <a:pt x="270" y="69"/>
                                </a:lnTo>
                                <a:lnTo>
                                  <a:pt x="300" y="59"/>
                                </a:lnTo>
                                <a:lnTo>
                                  <a:pt x="331" y="47"/>
                                </a:lnTo>
                                <a:lnTo>
                                  <a:pt x="366" y="35"/>
                                </a:lnTo>
                                <a:lnTo>
                                  <a:pt x="396" y="25"/>
                                </a:lnTo>
                                <a:lnTo>
                                  <a:pt x="425" y="17"/>
                                </a:lnTo>
                                <a:lnTo>
                                  <a:pt x="450" y="12"/>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932" name="Freeform 147">
                          <a:extLst>
                            <a:ext uri="{FF2B5EF4-FFF2-40B4-BE49-F238E27FC236}">
                              <a16:creationId xmlns:a16="http://schemas.microsoft.com/office/drawing/2014/main" id="{96452E72-2496-4307-BFD1-DC1C2F6C8C08}"/>
                            </a:ext>
                          </a:extLst>
                        </p:cNvPr>
                        <p:cNvSpPr>
                          <a:spLocks/>
                        </p:cNvSpPr>
                        <p:nvPr/>
                      </p:nvSpPr>
                      <p:spPr bwMode="auto">
                        <a:xfrm>
                          <a:off x="2089" y="1587"/>
                          <a:ext cx="180" cy="109"/>
                        </a:xfrm>
                        <a:custGeom>
                          <a:avLst/>
                          <a:gdLst>
                            <a:gd name="T0" fmla="*/ 36 w 901"/>
                            <a:gd name="T1" fmla="*/ 0 h 544"/>
                            <a:gd name="T2" fmla="*/ 35 w 901"/>
                            <a:gd name="T3" fmla="*/ 0 h 544"/>
                            <a:gd name="T4" fmla="*/ 33 w 901"/>
                            <a:gd name="T5" fmla="*/ 0 h 544"/>
                            <a:gd name="T6" fmla="*/ 32 w 901"/>
                            <a:gd name="T7" fmla="*/ 0 h 544"/>
                            <a:gd name="T8" fmla="*/ 30 w 901"/>
                            <a:gd name="T9" fmla="*/ 0 h 544"/>
                            <a:gd name="T10" fmla="*/ 28 w 901"/>
                            <a:gd name="T11" fmla="*/ 0 h 544"/>
                            <a:gd name="T12" fmla="*/ 26 w 901"/>
                            <a:gd name="T13" fmla="*/ 0 h 544"/>
                            <a:gd name="T14" fmla="*/ 25 w 901"/>
                            <a:gd name="T15" fmla="*/ 0 h 544"/>
                            <a:gd name="T16" fmla="*/ 23 w 901"/>
                            <a:gd name="T17" fmla="*/ 0 h 544"/>
                            <a:gd name="T18" fmla="*/ 21 w 901"/>
                            <a:gd name="T19" fmla="*/ 0 h 544"/>
                            <a:gd name="T20" fmla="*/ 20 w 901"/>
                            <a:gd name="T21" fmla="*/ 1 h 544"/>
                            <a:gd name="T22" fmla="*/ 18 w 901"/>
                            <a:gd name="T23" fmla="*/ 1 h 544"/>
                            <a:gd name="T24" fmla="*/ 17 w 901"/>
                            <a:gd name="T25" fmla="*/ 1 h 544"/>
                            <a:gd name="T26" fmla="*/ 16 w 901"/>
                            <a:gd name="T27" fmla="*/ 1 h 544"/>
                            <a:gd name="T28" fmla="*/ 15 w 901"/>
                            <a:gd name="T29" fmla="*/ 2 h 544"/>
                            <a:gd name="T30" fmla="*/ 14 w 901"/>
                            <a:gd name="T31" fmla="*/ 2 h 544"/>
                            <a:gd name="T32" fmla="*/ 13 w 901"/>
                            <a:gd name="T33" fmla="*/ 3 h 544"/>
                            <a:gd name="T34" fmla="*/ 12 w 901"/>
                            <a:gd name="T35" fmla="*/ 3 h 544"/>
                            <a:gd name="T36" fmla="*/ 11 w 901"/>
                            <a:gd name="T37" fmla="*/ 4 h 544"/>
                            <a:gd name="T38" fmla="*/ 10 w 901"/>
                            <a:gd name="T39" fmla="*/ 4 h 544"/>
                            <a:gd name="T40" fmla="*/ 9 w 901"/>
                            <a:gd name="T41" fmla="*/ 5 h 544"/>
                            <a:gd name="T42" fmla="*/ 8 w 901"/>
                            <a:gd name="T43" fmla="*/ 6 h 544"/>
                            <a:gd name="T44" fmla="*/ 7 w 901"/>
                            <a:gd name="T45" fmla="*/ 6 h 544"/>
                            <a:gd name="T46" fmla="*/ 7 w 901"/>
                            <a:gd name="T47" fmla="*/ 7 h 544"/>
                            <a:gd name="T48" fmla="*/ 6 w 901"/>
                            <a:gd name="T49" fmla="*/ 8 h 544"/>
                            <a:gd name="T50" fmla="*/ 5 w 901"/>
                            <a:gd name="T51" fmla="*/ 8 h 544"/>
                            <a:gd name="T52" fmla="*/ 4 w 901"/>
                            <a:gd name="T53" fmla="*/ 9 h 544"/>
                            <a:gd name="T54" fmla="*/ 4 w 901"/>
                            <a:gd name="T55" fmla="*/ 10 h 544"/>
                            <a:gd name="T56" fmla="*/ 3 w 901"/>
                            <a:gd name="T57" fmla="*/ 11 h 544"/>
                            <a:gd name="T58" fmla="*/ 3 w 901"/>
                            <a:gd name="T59" fmla="*/ 12 h 544"/>
                            <a:gd name="T60" fmla="*/ 2 w 901"/>
                            <a:gd name="T61" fmla="*/ 13 h 544"/>
                            <a:gd name="T62" fmla="*/ 2 w 901"/>
                            <a:gd name="T63" fmla="*/ 14 h 544"/>
                            <a:gd name="T64" fmla="*/ 1 w 901"/>
                            <a:gd name="T65" fmla="*/ 15 h 544"/>
                            <a:gd name="T66" fmla="*/ 1 w 901"/>
                            <a:gd name="T67" fmla="*/ 16 h 544"/>
                            <a:gd name="T68" fmla="*/ 1 w 901"/>
                            <a:gd name="T69" fmla="*/ 17 h 544"/>
                            <a:gd name="T70" fmla="*/ 0 w 901"/>
                            <a:gd name="T71" fmla="*/ 18 h 544"/>
                            <a:gd name="T72" fmla="*/ 0 w 901"/>
                            <a:gd name="T73" fmla="*/ 19 h 544"/>
                            <a:gd name="T74" fmla="*/ 0 w 901"/>
                            <a:gd name="T75" fmla="*/ 20 h 544"/>
                            <a:gd name="T76" fmla="*/ 0 w 901"/>
                            <a:gd name="T77" fmla="*/ 22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1"/>
                            <a:gd name="T118" fmla="*/ 0 h 544"/>
                            <a:gd name="T119" fmla="*/ 901 w 901"/>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1" h="544">
                              <a:moveTo>
                                <a:pt x="901" y="6"/>
                              </a:moveTo>
                              <a:lnTo>
                                <a:pt x="865" y="3"/>
                              </a:lnTo>
                              <a:lnTo>
                                <a:pt x="836" y="2"/>
                              </a:lnTo>
                              <a:lnTo>
                                <a:pt x="796" y="1"/>
                              </a:lnTo>
                              <a:lnTo>
                                <a:pt x="756" y="0"/>
                              </a:lnTo>
                              <a:lnTo>
                                <a:pt x="709" y="1"/>
                              </a:lnTo>
                              <a:lnTo>
                                <a:pt x="660" y="2"/>
                              </a:lnTo>
                              <a:lnTo>
                                <a:pt x="615" y="4"/>
                              </a:lnTo>
                              <a:lnTo>
                                <a:pt x="578" y="7"/>
                              </a:lnTo>
                              <a:lnTo>
                                <a:pt x="536" y="12"/>
                              </a:lnTo>
                              <a:lnTo>
                                <a:pt x="490" y="18"/>
                              </a:lnTo>
                              <a:lnTo>
                                <a:pt x="461" y="24"/>
                              </a:lnTo>
                              <a:lnTo>
                                <a:pt x="437" y="31"/>
                              </a:lnTo>
                              <a:lnTo>
                                <a:pt x="411" y="37"/>
                              </a:lnTo>
                              <a:lnTo>
                                <a:pt x="385" y="45"/>
                              </a:lnTo>
                              <a:lnTo>
                                <a:pt x="357" y="55"/>
                              </a:lnTo>
                              <a:lnTo>
                                <a:pt x="326" y="70"/>
                              </a:lnTo>
                              <a:lnTo>
                                <a:pt x="299" y="82"/>
                              </a:lnTo>
                              <a:lnTo>
                                <a:pt x="274" y="94"/>
                              </a:lnTo>
                              <a:lnTo>
                                <a:pt x="254" y="107"/>
                              </a:lnTo>
                              <a:lnTo>
                                <a:pt x="233" y="123"/>
                              </a:lnTo>
                              <a:lnTo>
                                <a:pt x="212" y="139"/>
                              </a:lnTo>
                              <a:lnTo>
                                <a:pt x="186" y="160"/>
                              </a:lnTo>
                              <a:lnTo>
                                <a:pt x="163" y="180"/>
                              </a:lnTo>
                              <a:lnTo>
                                <a:pt x="146" y="196"/>
                              </a:lnTo>
                              <a:lnTo>
                                <a:pt x="130" y="212"/>
                              </a:lnTo>
                              <a:lnTo>
                                <a:pt x="112" y="231"/>
                              </a:lnTo>
                              <a:lnTo>
                                <a:pt x="96" y="246"/>
                              </a:lnTo>
                              <a:lnTo>
                                <a:pt x="81" y="266"/>
                              </a:lnTo>
                              <a:lnTo>
                                <a:pt x="69" y="287"/>
                              </a:lnTo>
                              <a:lnTo>
                                <a:pt x="56" y="315"/>
                              </a:lnTo>
                              <a:lnTo>
                                <a:pt x="43" y="343"/>
                              </a:lnTo>
                              <a:lnTo>
                                <a:pt x="33" y="369"/>
                              </a:lnTo>
                              <a:lnTo>
                                <a:pt x="24" y="394"/>
                              </a:lnTo>
                              <a:lnTo>
                                <a:pt x="17" y="419"/>
                              </a:lnTo>
                              <a:lnTo>
                                <a:pt x="9" y="451"/>
                              </a:lnTo>
                              <a:lnTo>
                                <a:pt x="5" y="480"/>
                              </a:lnTo>
                              <a:lnTo>
                                <a:pt x="1" y="509"/>
                              </a:lnTo>
                              <a:lnTo>
                                <a:pt x="0" y="544"/>
                              </a:lnTo>
                            </a:path>
                          </a:pathLst>
                        </a:custGeom>
                        <a:noFill/>
                        <a:ln w="4763">
                          <a:solidFill>
                            <a:srgbClr val="FFC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26" name="Group 148">
                      <a:extLst>
                        <a:ext uri="{FF2B5EF4-FFF2-40B4-BE49-F238E27FC236}">
                          <a16:creationId xmlns:a16="http://schemas.microsoft.com/office/drawing/2014/main" id="{88A9DDF4-4457-4649-8C95-CC4E6ABCB4FC}"/>
                        </a:ext>
                      </a:extLst>
                    </p:cNvPr>
                    <p:cNvGrpSpPr>
                      <a:grpSpLocks/>
                    </p:cNvGrpSpPr>
                    <p:nvPr/>
                  </p:nvGrpSpPr>
                  <p:grpSpPr bwMode="auto">
                    <a:xfrm>
                      <a:off x="2073" y="1705"/>
                      <a:ext cx="48" cy="24"/>
                      <a:chOff x="2073" y="1705"/>
                      <a:chExt cx="48" cy="24"/>
                    </a:xfrm>
                  </p:grpSpPr>
                  <p:sp>
                    <p:nvSpPr>
                      <p:cNvPr id="65927" name="Oval 149">
                        <a:extLst>
                          <a:ext uri="{FF2B5EF4-FFF2-40B4-BE49-F238E27FC236}">
                            <a16:creationId xmlns:a16="http://schemas.microsoft.com/office/drawing/2014/main" id="{E9F1E66E-7C29-425E-B066-0FB64E2C1257}"/>
                          </a:ext>
                        </a:extLst>
                      </p:cNvPr>
                      <p:cNvSpPr>
                        <a:spLocks noChangeArrowheads="1"/>
                      </p:cNvSpPr>
                      <p:nvPr/>
                    </p:nvSpPr>
                    <p:spPr bwMode="auto">
                      <a:xfrm>
                        <a:off x="2073" y="1705"/>
                        <a:ext cx="48" cy="24"/>
                      </a:xfrm>
                      <a:prstGeom prst="ellipse">
                        <a:avLst/>
                      </a:prstGeom>
                      <a:solidFill>
                        <a:srgbClr val="FF00FF"/>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28" name="Oval 150">
                        <a:extLst>
                          <a:ext uri="{FF2B5EF4-FFF2-40B4-BE49-F238E27FC236}">
                            <a16:creationId xmlns:a16="http://schemas.microsoft.com/office/drawing/2014/main" id="{F171803F-C4EE-47AB-A17A-E63E53A52E0C}"/>
                          </a:ext>
                        </a:extLst>
                      </p:cNvPr>
                      <p:cNvSpPr>
                        <a:spLocks noChangeArrowheads="1"/>
                      </p:cNvSpPr>
                      <p:nvPr/>
                    </p:nvSpPr>
                    <p:spPr bwMode="auto">
                      <a:xfrm>
                        <a:off x="2077" y="1708"/>
                        <a:ext cx="39" cy="18"/>
                      </a:xfrm>
                      <a:prstGeom prst="ellipse">
                        <a:avLst/>
                      </a:prstGeom>
                      <a:solidFill>
                        <a:srgbClr val="600060"/>
                      </a:solidFill>
                      <a:ln w="3175">
                        <a:solidFill>
                          <a:srgbClr val="400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5907" name="Group 151">
                <a:extLst>
                  <a:ext uri="{FF2B5EF4-FFF2-40B4-BE49-F238E27FC236}">
                    <a16:creationId xmlns:a16="http://schemas.microsoft.com/office/drawing/2014/main" id="{82E18DAF-4A71-4A2D-B485-B4C1FE118D63}"/>
                  </a:ext>
                </a:extLst>
              </p:cNvPr>
              <p:cNvGrpSpPr>
                <a:grpSpLocks/>
              </p:cNvGrpSpPr>
              <p:nvPr/>
            </p:nvGrpSpPr>
            <p:grpSpPr bwMode="auto">
              <a:xfrm>
                <a:off x="2009" y="1688"/>
                <a:ext cx="82" cy="250"/>
                <a:chOff x="2009" y="1688"/>
                <a:chExt cx="82" cy="250"/>
              </a:xfrm>
            </p:grpSpPr>
            <p:grpSp>
              <p:nvGrpSpPr>
                <p:cNvPr id="65908" name="Group 152">
                  <a:extLst>
                    <a:ext uri="{FF2B5EF4-FFF2-40B4-BE49-F238E27FC236}">
                      <a16:creationId xmlns:a16="http://schemas.microsoft.com/office/drawing/2014/main" id="{92597188-928F-4602-8659-66E66F62FE6E}"/>
                    </a:ext>
                  </a:extLst>
                </p:cNvPr>
                <p:cNvGrpSpPr>
                  <a:grpSpLocks/>
                </p:cNvGrpSpPr>
                <p:nvPr/>
              </p:nvGrpSpPr>
              <p:grpSpPr bwMode="auto">
                <a:xfrm>
                  <a:off x="2009" y="1698"/>
                  <a:ext cx="82" cy="240"/>
                  <a:chOff x="2009" y="1698"/>
                  <a:chExt cx="82" cy="240"/>
                </a:xfrm>
              </p:grpSpPr>
              <p:sp>
                <p:nvSpPr>
                  <p:cNvPr id="65913" name="Freeform 153">
                    <a:extLst>
                      <a:ext uri="{FF2B5EF4-FFF2-40B4-BE49-F238E27FC236}">
                        <a16:creationId xmlns:a16="http://schemas.microsoft.com/office/drawing/2014/main" id="{A58F126C-B22B-420F-873B-60E3319D703D}"/>
                      </a:ext>
                    </a:extLst>
                  </p:cNvPr>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914" name="Group 154">
                    <a:extLst>
                      <a:ext uri="{FF2B5EF4-FFF2-40B4-BE49-F238E27FC236}">
                        <a16:creationId xmlns:a16="http://schemas.microsoft.com/office/drawing/2014/main" id="{B03CC495-8DB8-42FF-BE9A-E1E1BEB26C45}"/>
                      </a:ext>
                    </a:extLst>
                  </p:cNvPr>
                  <p:cNvGrpSpPr>
                    <a:grpSpLocks/>
                  </p:cNvGrpSpPr>
                  <p:nvPr/>
                </p:nvGrpSpPr>
                <p:grpSpPr bwMode="auto">
                  <a:xfrm>
                    <a:off x="2009" y="1698"/>
                    <a:ext cx="82" cy="239"/>
                    <a:chOff x="2009" y="1698"/>
                    <a:chExt cx="82" cy="239"/>
                  </a:xfrm>
                </p:grpSpPr>
                <p:grpSp>
                  <p:nvGrpSpPr>
                    <p:cNvPr id="65915" name="Group 155">
                      <a:extLst>
                        <a:ext uri="{FF2B5EF4-FFF2-40B4-BE49-F238E27FC236}">
                          <a16:creationId xmlns:a16="http://schemas.microsoft.com/office/drawing/2014/main" id="{7958034C-06F2-44EE-9E1B-3CC651D002D8}"/>
                        </a:ext>
                      </a:extLst>
                    </p:cNvPr>
                    <p:cNvGrpSpPr>
                      <a:grpSpLocks/>
                    </p:cNvGrpSpPr>
                    <p:nvPr/>
                  </p:nvGrpSpPr>
                  <p:grpSpPr bwMode="auto">
                    <a:xfrm>
                      <a:off x="2009" y="1698"/>
                      <a:ext cx="82" cy="239"/>
                      <a:chOff x="2009" y="1698"/>
                      <a:chExt cx="82" cy="239"/>
                    </a:xfrm>
                  </p:grpSpPr>
                  <p:grpSp>
                    <p:nvGrpSpPr>
                      <p:cNvPr id="65917" name="Group 156">
                        <a:extLst>
                          <a:ext uri="{FF2B5EF4-FFF2-40B4-BE49-F238E27FC236}">
                            <a16:creationId xmlns:a16="http://schemas.microsoft.com/office/drawing/2014/main" id="{62D0A087-1F7E-4B6D-83BB-3D8BC9B34212}"/>
                          </a:ext>
                        </a:extLst>
                      </p:cNvPr>
                      <p:cNvGrpSpPr>
                        <a:grpSpLocks/>
                      </p:cNvGrpSpPr>
                      <p:nvPr/>
                    </p:nvGrpSpPr>
                    <p:grpSpPr bwMode="auto">
                      <a:xfrm>
                        <a:off x="2009" y="1698"/>
                        <a:ext cx="82" cy="239"/>
                        <a:chOff x="2009" y="1698"/>
                        <a:chExt cx="82" cy="239"/>
                      </a:xfrm>
                    </p:grpSpPr>
                    <p:sp>
                      <p:nvSpPr>
                        <p:cNvPr id="65919" name="Freeform 157">
                          <a:extLst>
                            <a:ext uri="{FF2B5EF4-FFF2-40B4-BE49-F238E27FC236}">
                              <a16:creationId xmlns:a16="http://schemas.microsoft.com/office/drawing/2014/main" id="{0C04B5BA-A8DB-42B9-AA1F-8ED8960D98F7}"/>
                            </a:ext>
                          </a:extLst>
                        </p:cNvPr>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0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20" name="Freeform 158">
                          <a:extLst>
                            <a:ext uri="{FF2B5EF4-FFF2-40B4-BE49-F238E27FC236}">
                              <a16:creationId xmlns:a16="http://schemas.microsoft.com/office/drawing/2014/main" id="{CB1FC504-46DA-4668-9C4E-F0BD8316EA74}"/>
                            </a:ext>
                          </a:extLst>
                        </p:cNvPr>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0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918" name="Freeform 159">
                        <a:extLst>
                          <a:ext uri="{FF2B5EF4-FFF2-40B4-BE49-F238E27FC236}">
                            <a16:creationId xmlns:a16="http://schemas.microsoft.com/office/drawing/2014/main" id="{2C07072F-F6C2-4EA7-A113-692EA8B152D7}"/>
                          </a:ext>
                        </a:extLst>
                      </p:cNvPr>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916" name="Freeform 160">
                      <a:extLst>
                        <a:ext uri="{FF2B5EF4-FFF2-40B4-BE49-F238E27FC236}">
                          <a16:creationId xmlns:a16="http://schemas.microsoft.com/office/drawing/2014/main" id="{F03BEB0A-F6E5-465F-8068-0E923280AD9C}"/>
                        </a:ext>
                      </a:extLst>
                    </p:cNvPr>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noFill/>
                    <a:ln w="4763">
                      <a:solidFill>
                        <a:srgbClr val="C0C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909" name="Group 161">
                  <a:extLst>
                    <a:ext uri="{FF2B5EF4-FFF2-40B4-BE49-F238E27FC236}">
                      <a16:creationId xmlns:a16="http://schemas.microsoft.com/office/drawing/2014/main" id="{93F9653A-CFDF-43D0-9D6D-8DE8DC83686C}"/>
                    </a:ext>
                  </a:extLst>
                </p:cNvPr>
                <p:cNvGrpSpPr>
                  <a:grpSpLocks/>
                </p:cNvGrpSpPr>
                <p:nvPr/>
              </p:nvGrpSpPr>
              <p:grpSpPr bwMode="auto">
                <a:xfrm>
                  <a:off x="2010" y="1688"/>
                  <a:ext cx="53" cy="26"/>
                  <a:chOff x="2010" y="1688"/>
                  <a:chExt cx="53" cy="26"/>
                </a:xfrm>
              </p:grpSpPr>
              <p:sp>
                <p:nvSpPr>
                  <p:cNvPr id="65910" name="Oval 162">
                    <a:extLst>
                      <a:ext uri="{FF2B5EF4-FFF2-40B4-BE49-F238E27FC236}">
                        <a16:creationId xmlns:a16="http://schemas.microsoft.com/office/drawing/2014/main" id="{BE243D92-81ED-44DF-BEC8-8E86D548D7BC}"/>
                      </a:ext>
                    </a:extLst>
                  </p:cNvPr>
                  <p:cNvSpPr>
                    <a:spLocks noChangeArrowheads="1"/>
                  </p:cNvSpPr>
                  <p:nvPr/>
                </p:nvSpPr>
                <p:spPr bwMode="auto">
                  <a:xfrm>
                    <a:off x="2010" y="1688"/>
                    <a:ext cx="53" cy="26"/>
                  </a:xfrm>
                  <a:prstGeom prst="ellipse">
                    <a:avLst/>
                  </a:prstGeom>
                  <a:solidFill>
                    <a:srgbClr val="4040FF"/>
                  </a:solidFill>
                  <a:ln w="3175">
                    <a:solidFill>
                      <a:srgbClr val="0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11" name="Oval 163">
                    <a:extLst>
                      <a:ext uri="{FF2B5EF4-FFF2-40B4-BE49-F238E27FC236}">
                        <a16:creationId xmlns:a16="http://schemas.microsoft.com/office/drawing/2014/main" id="{F15538DD-69ED-4233-B15B-5328F00B1DC3}"/>
                      </a:ext>
                    </a:extLst>
                  </p:cNvPr>
                  <p:cNvSpPr>
                    <a:spLocks noChangeArrowheads="1"/>
                  </p:cNvSpPr>
                  <p:nvPr/>
                </p:nvSpPr>
                <p:spPr bwMode="auto">
                  <a:xfrm>
                    <a:off x="2016" y="1691"/>
                    <a:ext cx="41" cy="20"/>
                  </a:xfrm>
                  <a:prstGeom prst="ellipse">
                    <a:avLst/>
                  </a:prstGeom>
                  <a:solidFill>
                    <a:srgbClr val="000080"/>
                  </a:solidFill>
                  <a:ln w="3175">
                    <a:solidFill>
                      <a:srgbClr val="0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12" name="Oval 164">
                    <a:extLst>
                      <a:ext uri="{FF2B5EF4-FFF2-40B4-BE49-F238E27FC236}">
                        <a16:creationId xmlns:a16="http://schemas.microsoft.com/office/drawing/2014/main" id="{2AEC1E09-4882-407B-9EA7-2BC2A1B68E3A}"/>
                      </a:ext>
                    </a:extLst>
                  </p:cNvPr>
                  <p:cNvSpPr>
                    <a:spLocks noChangeArrowheads="1"/>
                  </p:cNvSpPr>
                  <p:nvPr/>
                </p:nvSpPr>
                <p:spPr bwMode="auto">
                  <a:xfrm>
                    <a:off x="2018" y="1693"/>
                    <a:ext cx="35" cy="15"/>
                  </a:xfrm>
                  <a:prstGeom prst="ellipse">
                    <a:avLst/>
                  </a:prstGeom>
                  <a:solidFill>
                    <a:srgbClr val="400040"/>
                  </a:solidFill>
                  <a:ln w="3175">
                    <a:solidFill>
                      <a:srgbClr val="00002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5543" name="Group 165">
            <a:extLst>
              <a:ext uri="{FF2B5EF4-FFF2-40B4-BE49-F238E27FC236}">
                <a16:creationId xmlns:a16="http://schemas.microsoft.com/office/drawing/2014/main" id="{73554980-26CB-4CC4-8823-5A805B2283CF}"/>
              </a:ext>
            </a:extLst>
          </p:cNvPr>
          <p:cNvGrpSpPr>
            <a:grpSpLocks/>
          </p:cNvGrpSpPr>
          <p:nvPr/>
        </p:nvGrpSpPr>
        <p:grpSpPr bwMode="auto">
          <a:xfrm>
            <a:off x="3686133" y="276226"/>
            <a:ext cx="750887" cy="1495425"/>
            <a:chOff x="1581" y="174"/>
            <a:chExt cx="473" cy="942"/>
          </a:xfrm>
        </p:grpSpPr>
        <p:grpSp>
          <p:nvGrpSpPr>
            <p:cNvPr id="65882" name="Group 166">
              <a:extLst>
                <a:ext uri="{FF2B5EF4-FFF2-40B4-BE49-F238E27FC236}">
                  <a16:creationId xmlns:a16="http://schemas.microsoft.com/office/drawing/2014/main" id="{156C815A-C191-4847-A4F3-FEEDF7BED31A}"/>
                </a:ext>
              </a:extLst>
            </p:cNvPr>
            <p:cNvGrpSpPr>
              <a:grpSpLocks/>
            </p:cNvGrpSpPr>
            <p:nvPr/>
          </p:nvGrpSpPr>
          <p:grpSpPr bwMode="auto">
            <a:xfrm>
              <a:off x="1630" y="174"/>
              <a:ext cx="406" cy="467"/>
              <a:chOff x="1630" y="174"/>
              <a:chExt cx="406" cy="467"/>
            </a:xfrm>
          </p:grpSpPr>
          <p:sp>
            <p:nvSpPr>
              <p:cNvPr id="65902" name="Freeform 167">
                <a:extLst>
                  <a:ext uri="{FF2B5EF4-FFF2-40B4-BE49-F238E27FC236}">
                    <a16:creationId xmlns:a16="http://schemas.microsoft.com/office/drawing/2014/main" id="{FB44A6A7-76CA-48F1-A3A9-C4DBCB952DD5}"/>
                  </a:ext>
                </a:extLst>
              </p:cNvPr>
              <p:cNvSpPr>
                <a:spLocks/>
              </p:cNvSpPr>
              <p:nvPr/>
            </p:nvSpPr>
            <p:spPr bwMode="auto">
              <a:xfrm>
                <a:off x="1630" y="186"/>
                <a:ext cx="406" cy="455"/>
              </a:xfrm>
              <a:custGeom>
                <a:avLst/>
                <a:gdLst>
                  <a:gd name="T0" fmla="*/ 0 w 1624"/>
                  <a:gd name="T1" fmla="*/ 101 h 1819"/>
                  <a:gd name="T2" fmla="*/ 1 w 1624"/>
                  <a:gd name="T3" fmla="*/ 92 h 1819"/>
                  <a:gd name="T4" fmla="*/ 3 w 1624"/>
                  <a:gd name="T5" fmla="*/ 87 h 1819"/>
                  <a:gd name="T6" fmla="*/ 8 w 1624"/>
                  <a:gd name="T7" fmla="*/ 84 h 1819"/>
                  <a:gd name="T8" fmla="*/ 13 w 1624"/>
                  <a:gd name="T9" fmla="*/ 84 h 1819"/>
                  <a:gd name="T10" fmla="*/ 22 w 1624"/>
                  <a:gd name="T11" fmla="*/ 87 h 1819"/>
                  <a:gd name="T12" fmla="*/ 28 w 1624"/>
                  <a:gd name="T13" fmla="*/ 83 h 1819"/>
                  <a:gd name="T14" fmla="*/ 38 w 1624"/>
                  <a:gd name="T15" fmla="*/ 81 h 1819"/>
                  <a:gd name="T16" fmla="*/ 45 w 1624"/>
                  <a:gd name="T17" fmla="*/ 79 h 1819"/>
                  <a:gd name="T18" fmla="*/ 50 w 1624"/>
                  <a:gd name="T19" fmla="*/ 69 h 1819"/>
                  <a:gd name="T20" fmla="*/ 50 w 1624"/>
                  <a:gd name="T21" fmla="*/ 62 h 1819"/>
                  <a:gd name="T22" fmla="*/ 47 w 1624"/>
                  <a:gd name="T23" fmla="*/ 53 h 1819"/>
                  <a:gd name="T24" fmla="*/ 42 w 1624"/>
                  <a:gd name="T25" fmla="*/ 33 h 1819"/>
                  <a:gd name="T26" fmla="*/ 41 w 1624"/>
                  <a:gd name="T27" fmla="*/ 8 h 1819"/>
                  <a:gd name="T28" fmla="*/ 41 w 1624"/>
                  <a:gd name="T29" fmla="*/ 1 h 1819"/>
                  <a:gd name="T30" fmla="*/ 44 w 1624"/>
                  <a:gd name="T31" fmla="*/ 2 h 1819"/>
                  <a:gd name="T32" fmla="*/ 49 w 1624"/>
                  <a:gd name="T33" fmla="*/ 3 h 1819"/>
                  <a:gd name="T34" fmla="*/ 53 w 1624"/>
                  <a:gd name="T35" fmla="*/ 2 h 1819"/>
                  <a:gd name="T36" fmla="*/ 55 w 1624"/>
                  <a:gd name="T37" fmla="*/ 0 h 1819"/>
                  <a:gd name="T38" fmla="*/ 55 w 1624"/>
                  <a:gd name="T39" fmla="*/ 19 h 1819"/>
                  <a:gd name="T40" fmla="*/ 58 w 1624"/>
                  <a:gd name="T41" fmla="*/ 43 h 1819"/>
                  <a:gd name="T42" fmla="*/ 65 w 1624"/>
                  <a:gd name="T43" fmla="*/ 53 h 1819"/>
                  <a:gd name="T44" fmla="*/ 72 w 1624"/>
                  <a:gd name="T45" fmla="*/ 47 h 1819"/>
                  <a:gd name="T46" fmla="*/ 79 w 1624"/>
                  <a:gd name="T47" fmla="*/ 43 h 1819"/>
                  <a:gd name="T48" fmla="*/ 84 w 1624"/>
                  <a:gd name="T49" fmla="*/ 42 h 1819"/>
                  <a:gd name="T50" fmla="*/ 90 w 1624"/>
                  <a:gd name="T51" fmla="*/ 43 h 1819"/>
                  <a:gd name="T52" fmla="*/ 95 w 1624"/>
                  <a:gd name="T53" fmla="*/ 47 h 1819"/>
                  <a:gd name="T54" fmla="*/ 98 w 1624"/>
                  <a:gd name="T55" fmla="*/ 52 h 1819"/>
                  <a:gd name="T56" fmla="*/ 101 w 1624"/>
                  <a:gd name="T57" fmla="*/ 62 h 1819"/>
                  <a:gd name="T58" fmla="*/ 101 w 1624"/>
                  <a:gd name="T59" fmla="*/ 75 h 1819"/>
                  <a:gd name="T60" fmla="*/ 97 w 1624"/>
                  <a:gd name="T61" fmla="*/ 84 h 1819"/>
                  <a:gd name="T62" fmla="*/ 91 w 1624"/>
                  <a:gd name="T63" fmla="*/ 92 h 1819"/>
                  <a:gd name="T64" fmla="*/ 86 w 1624"/>
                  <a:gd name="T65" fmla="*/ 99 h 1819"/>
                  <a:gd name="T66" fmla="*/ 78 w 1624"/>
                  <a:gd name="T67" fmla="*/ 104 h 1819"/>
                  <a:gd name="T68" fmla="*/ 70 w 1624"/>
                  <a:gd name="T69" fmla="*/ 107 h 1819"/>
                  <a:gd name="T70" fmla="*/ 59 w 1624"/>
                  <a:gd name="T71" fmla="*/ 111 h 1819"/>
                  <a:gd name="T72" fmla="*/ 41 w 1624"/>
                  <a:gd name="T73" fmla="*/ 114 h 1819"/>
                  <a:gd name="T74" fmla="*/ 28 w 1624"/>
                  <a:gd name="T75" fmla="*/ 113 h 1819"/>
                  <a:gd name="T76" fmla="*/ 20 w 1624"/>
                  <a:gd name="T77" fmla="*/ 108 h 1819"/>
                  <a:gd name="T78" fmla="*/ 14 w 1624"/>
                  <a:gd name="T79" fmla="*/ 100 h 1819"/>
                  <a:gd name="T80" fmla="*/ 11 w 1624"/>
                  <a:gd name="T81" fmla="*/ 101 h 1819"/>
                  <a:gd name="T82" fmla="*/ 6 w 1624"/>
                  <a:gd name="T83" fmla="*/ 106 h 1819"/>
                  <a:gd name="T84" fmla="*/ 1 w 1624"/>
                  <a:gd name="T85" fmla="*/ 105 h 18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4"/>
                  <a:gd name="T130" fmla="*/ 0 h 1819"/>
                  <a:gd name="T131" fmla="*/ 1624 w 1624"/>
                  <a:gd name="T132" fmla="*/ 1819 h 18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4" h="1819">
                    <a:moveTo>
                      <a:pt x="12" y="1673"/>
                    </a:moveTo>
                    <a:lnTo>
                      <a:pt x="0" y="1606"/>
                    </a:lnTo>
                    <a:lnTo>
                      <a:pt x="0" y="1515"/>
                    </a:lnTo>
                    <a:lnTo>
                      <a:pt x="8" y="1470"/>
                    </a:lnTo>
                    <a:lnTo>
                      <a:pt x="18" y="1430"/>
                    </a:lnTo>
                    <a:lnTo>
                      <a:pt x="51" y="1392"/>
                    </a:lnTo>
                    <a:lnTo>
                      <a:pt x="79" y="1365"/>
                    </a:lnTo>
                    <a:lnTo>
                      <a:pt x="127" y="1339"/>
                    </a:lnTo>
                    <a:lnTo>
                      <a:pt x="170" y="1334"/>
                    </a:lnTo>
                    <a:lnTo>
                      <a:pt x="212" y="1334"/>
                    </a:lnTo>
                    <a:lnTo>
                      <a:pt x="260" y="1352"/>
                    </a:lnTo>
                    <a:lnTo>
                      <a:pt x="344" y="1382"/>
                    </a:lnTo>
                    <a:lnTo>
                      <a:pt x="393" y="1352"/>
                    </a:lnTo>
                    <a:lnTo>
                      <a:pt x="447" y="1322"/>
                    </a:lnTo>
                    <a:lnTo>
                      <a:pt x="519" y="1304"/>
                    </a:lnTo>
                    <a:lnTo>
                      <a:pt x="604" y="1297"/>
                    </a:lnTo>
                    <a:lnTo>
                      <a:pt x="665" y="1291"/>
                    </a:lnTo>
                    <a:lnTo>
                      <a:pt x="719" y="1254"/>
                    </a:lnTo>
                    <a:lnTo>
                      <a:pt x="772" y="1182"/>
                    </a:lnTo>
                    <a:lnTo>
                      <a:pt x="798" y="1109"/>
                    </a:lnTo>
                    <a:lnTo>
                      <a:pt x="803" y="1033"/>
                    </a:lnTo>
                    <a:lnTo>
                      <a:pt x="795" y="996"/>
                    </a:lnTo>
                    <a:lnTo>
                      <a:pt x="785" y="959"/>
                    </a:lnTo>
                    <a:lnTo>
                      <a:pt x="744" y="844"/>
                    </a:lnTo>
                    <a:lnTo>
                      <a:pt x="706" y="701"/>
                    </a:lnTo>
                    <a:lnTo>
                      <a:pt x="676" y="533"/>
                    </a:lnTo>
                    <a:lnTo>
                      <a:pt x="658" y="327"/>
                    </a:lnTo>
                    <a:lnTo>
                      <a:pt x="655" y="129"/>
                    </a:lnTo>
                    <a:lnTo>
                      <a:pt x="652" y="0"/>
                    </a:lnTo>
                    <a:lnTo>
                      <a:pt x="660" y="15"/>
                    </a:lnTo>
                    <a:lnTo>
                      <a:pt x="680" y="28"/>
                    </a:lnTo>
                    <a:lnTo>
                      <a:pt x="706" y="35"/>
                    </a:lnTo>
                    <a:lnTo>
                      <a:pt x="737" y="39"/>
                    </a:lnTo>
                    <a:lnTo>
                      <a:pt x="775" y="42"/>
                    </a:lnTo>
                    <a:lnTo>
                      <a:pt x="815" y="38"/>
                    </a:lnTo>
                    <a:lnTo>
                      <a:pt x="846" y="32"/>
                    </a:lnTo>
                    <a:lnTo>
                      <a:pt x="871" y="18"/>
                    </a:lnTo>
                    <a:lnTo>
                      <a:pt x="887" y="1"/>
                    </a:lnTo>
                    <a:lnTo>
                      <a:pt x="881" y="123"/>
                    </a:lnTo>
                    <a:lnTo>
                      <a:pt x="884" y="309"/>
                    </a:lnTo>
                    <a:lnTo>
                      <a:pt x="900" y="521"/>
                    </a:lnTo>
                    <a:lnTo>
                      <a:pt x="925" y="692"/>
                    </a:lnTo>
                    <a:lnTo>
                      <a:pt x="972" y="928"/>
                    </a:lnTo>
                    <a:lnTo>
                      <a:pt x="1043" y="838"/>
                    </a:lnTo>
                    <a:lnTo>
                      <a:pt x="1092" y="787"/>
                    </a:lnTo>
                    <a:lnTo>
                      <a:pt x="1151" y="742"/>
                    </a:lnTo>
                    <a:lnTo>
                      <a:pt x="1225" y="699"/>
                    </a:lnTo>
                    <a:lnTo>
                      <a:pt x="1266" y="685"/>
                    </a:lnTo>
                    <a:lnTo>
                      <a:pt x="1300" y="678"/>
                    </a:lnTo>
                    <a:lnTo>
                      <a:pt x="1342" y="672"/>
                    </a:lnTo>
                    <a:lnTo>
                      <a:pt x="1386" y="675"/>
                    </a:lnTo>
                    <a:lnTo>
                      <a:pt x="1433" y="687"/>
                    </a:lnTo>
                    <a:lnTo>
                      <a:pt x="1477" y="715"/>
                    </a:lnTo>
                    <a:lnTo>
                      <a:pt x="1514" y="747"/>
                    </a:lnTo>
                    <a:lnTo>
                      <a:pt x="1539" y="782"/>
                    </a:lnTo>
                    <a:lnTo>
                      <a:pt x="1566" y="834"/>
                    </a:lnTo>
                    <a:lnTo>
                      <a:pt x="1587" y="903"/>
                    </a:lnTo>
                    <a:lnTo>
                      <a:pt x="1608" y="989"/>
                    </a:lnTo>
                    <a:lnTo>
                      <a:pt x="1624" y="1115"/>
                    </a:lnTo>
                    <a:lnTo>
                      <a:pt x="1618" y="1199"/>
                    </a:lnTo>
                    <a:lnTo>
                      <a:pt x="1587" y="1287"/>
                    </a:lnTo>
                    <a:lnTo>
                      <a:pt x="1549" y="1349"/>
                    </a:lnTo>
                    <a:lnTo>
                      <a:pt x="1511" y="1416"/>
                    </a:lnTo>
                    <a:lnTo>
                      <a:pt x="1461" y="1477"/>
                    </a:lnTo>
                    <a:lnTo>
                      <a:pt x="1425" y="1525"/>
                    </a:lnTo>
                    <a:lnTo>
                      <a:pt x="1375" y="1575"/>
                    </a:lnTo>
                    <a:lnTo>
                      <a:pt x="1323" y="1615"/>
                    </a:lnTo>
                    <a:lnTo>
                      <a:pt x="1249" y="1661"/>
                    </a:lnTo>
                    <a:lnTo>
                      <a:pt x="1170" y="1700"/>
                    </a:lnTo>
                    <a:lnTo>
                      <a:pt x="1123" y="1715"/>
                    </a:lnTo>
                    <a:lnTo>
                      <a:pt x="1037" y="1748"/>
                    </a:lnTo>
                    <a:lnTo>
                      <a:pt x="948" y="1772"/>
                    </a:lnTo>
                    <a:lnTo>
                      <a:pt x="808" y="1803"/>
                    </a:lnTo>
                    <a:lnTo>
                      <a:pt x="652" y="1819"/>
                    </a:lnTo>
                    <a:lnTo>
                      <a:pt x="513" y="1806"/>
                    </a:lnTo>
                    <a:lnTo>
                      <a:pt x="450" y="1799"/>
                    </a:lnTo>
                    <a:lnTo>
                      <a:pt x="399" y="1782"/>
                    </a:lnTo>
                    <a:lnTo>
                      <a:pt x="320" y="1722"/>
                    </a:lnTo>
                    <a:lnTo>
                      <a:pt x="253" y="1630"/>
                    </a:lnTo>
                    <a:lnTo>
                      <a:pt x="229" y="1600"/>
                    </a:lnTo>
                    <a:lnTo>
                      <a:pt x="201" y="1599"/>
                    </a:lnTo>
                    <a:lnTo>
                      <a:pt x="175" y="1613"/>
                    </a:lnTo>
                    <a:lnTo>
                      <a:pt x="157" y="1680"/>
                    </a:lnTo>
                    <a:lnTo>
                      <a:pt x="103" y="1691"/>
                    </a:lnTo>
                    <a:lnTo>
                      <a:pt x="47" y="1687"/>
                    </a:lnTo>
                    <a:lnTo>
                      <a:pt x="12" y="1673"/>
                    </a:lnTo>
                    <a:close/>
                  </a:path>
                </a:pathLst>
              </a:custGeom>
              <a:solidFill>
                <a:srgbClr val="40FFFF"/>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03" name="Oval 168">
                <a:extLst>
                  <a:ext uri="{FF2B5EF4-FFF2-40B4-BE49-F238E27FC236}">
                    <a16:creationId xmlns:a16="http://schemas.microsoft.com/office/drawing/2014/main" id="{87651E9D-C90A-45F2-97F8-DEE089A940BD}"/>
                  </a:ext>
                </a:extLst>
              </p:cNvPr>
              <p:cNvSpPr>
                <a:spLocks noChangeArrowheads="1"/>
              </p:cNvSpPr>
              <p:nvPr/>
            </p:nvSpPr>
            <p:spPr bwMode="auto">
              <a:xfrm>
                <a:off x="1792" y="174"/>
                <a:ext cx="60" cy="23"/>
              </a:xfrm>
              <a:prstGeom prst="ellipse">
                <a:avLst/>
              </a:prstGeom>
              <a:solidFill>
                <a:srgbClr val="00A0A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83" name="Group 169">
              <a:extLst>
                <a:ext uri="{FF2B5EF4-FFF2-40B4-BE49-F238E27FC236}">
                  <a16:creationId xmlns:a16="http://schemas.microsoft.com/office/drawing/2014/main" id="{B9B0CFE6-7011-42BA-9FF3-18C74B2B3255}"/>
                </a:ext>
              </a:extLst>
            </p:cNvPr>
            <p:cNvGrpSpPr>
              <a:grpSpLocks/>
            </p:cNvGrpSpPr>
            <p:nvPr/>
          </p:nvGrpSpPr>
          <p:grpSpPr bwMode="auto">
            <a:xfrm>
              <a:off x="1581" y="525"/>
              <a:ext cx="473" cy="591"/>
              <a:chOff x="1581" y="525"/>
              <a:chExt cx="473" cy="591"/>
            </a:xfrm>
          </p:grpSpPr>
          <p:grpSp>
            <p:nvGrpSpPr>
              <p:cNvPr id="65884" name="Group 170">
                <a:extLst>
                  <a:ext uri="{FF2B5EF4-FFF2-40B4-BE49-F238E27FC236}">
                    <a16:creationId xmlns:a16="http://schemas.microsoft.com/office/drawing/2014/main" id="{1BF37F93-94A5-4BEA-B788-E54B8FEC612E}"/>
                  </a:ext>
                </a:extLst>
              </p:cNvPr>
              <p:cNvGrpSpPr>
                <a:grpSpLocks/>
              </p:cNvGrpSpPr>
              <p:nvPr/>
            </p:nvGrpSpPr>
            <p:grpSpPr bwMode="auto">
              <a:xfrm>
                <a:off x="1665" y="660"/>
                <a:ext cx="320" cy="275"/>
                <a:chOff x="1665" y="660"/>
                <a:chExt cx="320" cy="275"/>
              </a:xfrm>
            </p:grpSpPr>
            <p:sp>
              <p:nvSpPr>
                <p:cNvPr id="65899" name="Freeform 171">
                  <a:extLst>
                    <a:ext uri="{FF2B5EF4-FFF2-40B4-BE49-F238E27FC236}">
                      <a16:creationId xmlns:a16="http://schemas.microsoft.com/office/drawing/2014/main" id="{3B8CD2EC-4032-49A2-85E9-4D022CD060E7}"/>
                    </a:ext>
                  </a:extLst>
                </p:cNvPr>
                <p:cNvSpPr>
                  <a:spLocks/>
                </p:cNvSpPr>
                <p:nvPr/>
              </p:nvSpPr>
              <p:spPr bwMode="auto">
                <a:xfrm>
                  <a:off x="1740" y="734"/>
                  <a:ext cx="214" cy="201"/>
                </a:xfrm>
                <a:custGeom>
                  <a:avLst/>
                  <a:gdLst>
                    <a:gd name="T0" fmla="*/ 20 w 859"/>
                    <a:gd name="T1" fmla="*/ 46 h 803"/>
                    <a:gd name="T2" fmla="*/ 14 w 859"/>
                    <a:gd name="T3" fmla="*/ 50 h 803"/>
                    <a:gd name="T4" fmla="*/ 7 w 859"/>
                    <a:gd name="T5" fmla="*/ 50 h 803"/>
                    <a:gd name="T6" fmla="*/ 2 w 859"/>
                    <a:gd name="T7" fmla="*/ 46 h 803"/>
                    <a:gd name="T8" fmla="*/ 1 w 859"/>
                    <a:gd name="T9" fmla="*/ 40 h 803"/>
                    <a:gd name="T10" fmla="*/ 6 w 859"/>
                    <a:gd name="T11" fmla="*/ 39 h 803"/>
                    <a:gd name="T12" fmla="*/ 11 w 859"/>
                    <a:gd name="T13" fmla="*/ 42 h 803"/>
                    <a:gd name="T14" fmla="*/ 20 w 859"/>
                    <a:gd name="T15" fmla="*/ 42 h 803"/>
                    <a:gd name="T16" fmla="*/ 24 w 859"/>
                    <a:gd name="T17" fmla="*/ 38 h 803"/>
                    <a:gd name="T18" fmla="*/ 32 w 859"/>
                    <a:gd name="T19" fmla="*/ 38 h 803"/>
                    <a:gd name="T20" fmla="*/ 38 w 859"/>
                    <a:gd name="T21" fmla="*/ 34 h 803"/>
                    <a:gd name="T22" fmla="*/ 29 w 859"/>
                    <a:gd name="T23" fmla="*/ 38 h 803"/>
                    <a:gd name="T24" fmla="*/ 23 w 859"/>
                    <a:gd name="T25" fmla="*/ 36 h 803"/>
                    <a:gd name="T26" fmla="*/ 12 w 859"/>
                    <a:gd name="T27" fmla="*/ 26 h 803"/>
                    <a:gd name="T28" fmla="*/ 3 w 859"/>
                    <a:gd name="T29" fmla="*/ 22 h 803"/>
                    <a:gd name="T30" fmla="*/ 0 w 859"/>
                    <a:gd name="T31" fmla="*/ 18 h 803"/>
                    <a:gd name="T32" fmla="*/ 1 w 859"/>
                    <a:gd name="T33" fmla="*/ 12 h 803"/>
                    <a:gd name="T34" fmla="*/ 7 w 859"/>
                    <a:gd name="T35" fmla="*/ 8 h 803"/>
                    <a:gd name="T36" fmla="*/ 19 w 859"/>
                    <a:gd name="T37" fmla="*/ 8 h 803"/>
                    <a:gd name="T38" fmla="*/ 27 w 859"/>
                    <a:gd name="T39" fmla="*/ 11 h 803"/>
                    <a:gd name="T40" fmla="*/ 27 w 859"/>
                    <a:gd name="T41" fmla="*/ 13 h 803"/>
                    <a:gd name="T42" fmla="*/ 29 w 859"/>
                    <a:gd name="T43" fmla="*/ 7 h 803"/>
                    <a:gd name="T44" fmla="*/ 32 w 859"/>
                    <a:gd name="T45" fmla="*/ 1 h 803"/>
                    <a:gd name="T46" fmla="*/ 38 w 859"/>
                    <a:gd name="T47" fmla="*/ 1 h 803"/>
                    <a:gd name="T48" fmla="*/ 46 w 859"/>
                    <a:gd name="T49" fmla="*/ 3 h 803"/>
                    <a:gd name="T50" fmla="*/ 53 w 859"/>
                    <a:gd name="T51" fmla="*/ 11 h 803"/>
                    <a:gd name="T52" fmla="*/ 53 w 859"/>
                    <a:gd name="T53" fmla="*/ 19 h 803"/>
                    <a:gd name="T54" fmla="*/ 49 w 859"/>
                    <a:gd name="T55" fmla="*/ 23 h 803"/>
                    <a:gd name="T56" fmla="*/ 44 w 859"/>
                    <a:gd name="T57" fmla="*/ 25 h 803"/>
                    <a:gd name="T58" fmla="*/ 43 w 859"/>
                    <a:gd name="T59" fmla="*/ 17 h 803"/>
                    <a:gd name="T60" fmla="*/ 37 w 859"/>
                    <a:gd name="T61" fmla="*/ 10 h 803"/>
                    <a:gd name="T62" fmla="*/ 41 w 859"/>
                    <a:gd name="T63" fmla="*/ 14 h 803"/>
                    <a:gd name="T64" fmla="*/ 43 w 859"/>
                    <a:gd name="T65" fmla="*/ 25 h 803"/>
                    <a:gd name="T66" fmla="*/ 33 w 859"/>
                    <a:gd name="T67" fmla="*/ 27 h 803"/>
                    <a:gd name="T68" fmla="*/ 27 w 859"/>
                    <a:gd name="T69" fmla="*/ 25 h 803"/>
                    <a:gd name="T70" fmla="*/ 19 w 859"/>
                    <a:gd name="T71" fmla="*/ 19 h 803"/>
                    <a:gd name="T72" fmla="*/ 15 w 859"/>
                    <a:gd name="T73" fmla="*/ 19 h 803"/>
                    <a:gd name="T74" fmla="*/ 27 w 859"/>
                    <a:gd name="T75" fmla="*/ 26 h 803"/>
                    <a:gd name="T76" fmla="*/ 35 w 859"/>
                    <a:gd name="T77" fmla="*/ 27 h 803"/>
                    <a:gd name="T78" fmla="*/ 42 w 859"/>
                    <a:gd name="T79" fmla="*/ 25 h 803"/>
                    <a:gd name="T80" fmla="*/ 45 w 859"/>
                    <a:gd name="T81" fmla="*/ 29 h 803"/>
                    <a:gd name="T82" fmla="*/ 44 w 859"/>
                    <a:gd name="T83" fmla="*/ 39 h 803"/>
                    <a:gd name="T84" fmla="*/ 41 w 859"/>
                    <a:gd name="T85" fmla="*/ 45 h 803"/>
                    <a:gd name="T86" fmla="*/ 34 w 859"/>
                    <a:gd name="T87" fmla="*/ 47 h 803"/>
                    <a:gd name="T88" fmla="*/ 27 w 859"/>
                    <a:gd name="T89" fmla="*/ 45 h 8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9"/>
                    <a:gd name="T136" fmla="*/ 0 h 803"/>
                    <a:gd name="T137" fmla="*/ 859 w 859"/>
                    <a:gd name="T138" fmla="*/ 803 h 8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9" h="803">
                      <a:moveTo>
                        <a:pt x="390" y="705"/>
                      </a:moveTo>
                      <a:lnTo>
                        <a:pt x="354" y="712"/>
                      </a:lnTo>
                      <a:lnTo>
                        <a:pt x="316" y="734"/>
                      </a:lnTo>
                      <a:lnTo>
                        <a:pt x="290" y="766"/>
                      </a:lnTo>
                      <a:lnTo>
                        <a:pt x="280" y="786"/>
                      </a:lnTo>
                      <a:lnTo>
                        <a:pt x="221" y="794"/>
                      </a:lnTo>
                      <a:lnTo>
                        <a:pt x="185" y="800"/>
                      </a:lnTo>
                      <a:lnTo>
                        <a:pt x="155" y="803"/>
                      </a:lnTo>
                      <a:lnTo>
                        <a:pt x="121" y="800"/>
                      </a:lnTo>
                      <a:lnTo>
                        <a:pt x="84" y="789"/>
                      </a:lnTo>
                      <a:lnTo>
                        <a:pt x="56" y="769"/>
                      </a:lnTo>
                      <a:lnTo>
                        <a:pt x="35" y="739"/>
                      </a:lnTo>
                      <a:lnTo>
                        <a:pt x="22" y="698"/>
                      </a:lnTo>
                      <a:lnTo>
                        <a:pt x="16" y="674"/>
                      </a:lnTo>
                      <a:lnTo>
                        <a:pt x="19" y="645"/>
                      </a:lnTo>
                      <a:lnTo>
                        <a:pt x="32" y="624"/>
                      </a:lnTo>
                      <a:lnTo>
                        <a:pt x="62" y="620"/>
                      </a:lnTo>
                      <a:lnTo>
                        <a:pt x="93" y="623"/>
                      </a:lnTo>
                      <a:lnTo>
                        <a:pt x="118" y="631"/>
                      </a:lnTo>
                      <a:lnTo>
                        <a:pt x="142" y="651"/>
                      </a:lnTo>
                      <a:lnTo>
                        <a:pt x="176" y="665"/>
                      </a:lnTo>
                      <a:lnTo>
                        <a:pt x="240" y="677"/>
                      </a:lnTo>
                      <a:lnTo>
                        <a:pt x="280" y="679"/>
                      </a:lnTo>
                      <a:lnTo>
                        <a:pt x="318" y="674"/>
                      </a:lnTo>
                      <a:lnTo>
                        <a:pt x="348" y="657"/>
                      </a:lnTo>
                      <a:lnTo>
                        <a:pt x="366" y="641"/>
                      </a:lnTo>
                      <a:lnTo>
                        <a:pt x="393" y="613"/>
                      </a:lnTo>
                      <a:lnTo>
                        <a:pt x="421" y="604"/>
                      </a:lnTo>
                      <a:lnTo>
                        <a:pt x="469" y="604"/>
                      </a:lnTo>
                      <a:lnTo>
                        <a:pt x="509" y="599"/>
                      </a:lnTo>
                      <a:lnTo>
                        <a:pt x="543" y="589"/>
                      </a:lnTo>
                      <a:lnTo>
                        <a:pt x="567" y="570"/>
                      </a:lnTo>
                      <a:lnTo>
                        <a:pt x="608" y="536"/>
                      </a:lnTo>
                      <a:lnTo>
                        <a:pt x="535" y="583"/>
                      </a:lnTo>
                      <a:lnTo>
                        <a:pt x="505" y="590"/>
                      </a:lnTo>
                      <a:lnTo>
                        <a:pt x="462" y="599"/>
                      </a:lnTo>
                      <a:lnTo>
                        <a:pt x="418" y="599"/>
                      </a:lnTo>
                      <a:lnTo>
                        <a:pt x="394" y="599"/>
                      </a:lnTo>
                      <a:lnTo>
                        <a:pt x="373" y="576"/>
                      </a:lnTo>
                      <a:lnTo>
                        <a:pt x="348" y="539"/>
                      </a:lnTo>
                      <a:lnTo>
                        <a:pt x="294" y="491"/>
                      </a:lnTo>
                      <a:lnTo>
                        <a:pt x="197" y="418"/>
                      </a:lnTo>
                      <a:lnTo>
                        <a:pt x="147" y="398"/>
                      </a:lnTo>
                      <a:lnTo>
                        <a:pt x="104" y="380"/>
                      </a:lnTo>
                      <a:lnTo>
                        <a:pt x="56" y="356"/>
                      </a:lnTo>
                      <a:lnTo>
                        <a:pt x="32" y="339"/>
                      </a:lnTo>
                      <a:lnTo>
                        <a:pt x="11" y="322"/>
                      </a:lnTo>
                      <a:lnTo>
                        <a:pt x="2" y="289"/>
                      </a:lnTo>
                      <a:lnTo>
                        <a:pt x="0" y="257"/>
                      </a:lnTo>
                      <a:lnTo>
                        <a:pt x="4" y="224"/>
                      </a:lnTo>
                      <a:lnTo>
                        <a:pt x="16" y="194"/>
                      </a:lnTo>
                      <a:lnTo>
                        <a:pt x="38" y="162"/>
                      </a:lnTo>
                      <a:lnTo>
                        <a:pt x="73" y="139"/>
                      </a:lnTo>
                      <a:lnTo>
                        <a:pt x="113" y="123"/>
                      </a:lnTo>
                      <a:lnTo>
                        <a:pt x="152" y="117"/>
                      </a:lnTo>
                      <a:lnTo>
                        <a:pt x="216" y="115"/>
                      </a:lnTo>
                      <a:lnTo>
                        <a:pt x="304" y="122"/>
                      </a:lnTo>
                      <a:lnTo>
                        <a:pt x="378" y="122"/>
                      </a:lnTo>
                      <a:lnTo>
                        <a:pt x="418" y="137"/>
                      </a:lnTo>
                      <a:lnTo>
                        <a:pt x="431" y="167"/>
                      </a:lnTo>
                      <a:lnTo>
                        <a:pt x="431" y="212"/>
                      </a:lnTo>
                      <a:lnTo>
                        <a:pt x="432" y="267"/>
                      </a:lnTo>
                      <a:lnTo>
                        <a:pt x="442" y="212"/>
                      </a:lnTo>
                      <a:lnTo>
                        <a:pt x="435" y="156"/>
                      </a:lnTo>
                      <a:lnTo>
                        <a:pt x="437" y="129"/>
                      </a:lnTo>
                      <a:lnTo>
                        <a:pt x="461" y="112"/>
                      </a:lnTo>
                      <a:lnTo>
                        <a:pt x="479" y="91"/>
                      </a:lnTo>
                      <a:lnTo>
                        <a:pt x="497" y="58"/>
                      </a:lnTo>
                      <a:lnTo>
                        <a:pt x="517" y="18"/>
                      </a:lnTo>
                      <a:lnTo>
                        <a:pt x="541" y="0"/>
                      </a:lnTo>
                      <a:lnTo>
                        <a:pt x="575" y="0"/>
                      </a:lnTo>
                      <a:lnTo>
                        <a:pt x="612" y="10"/>
                      </a:lnTo>
                      <a:lnTo>
                        <a:pt x="636" y="31"/>
                      </a:lnTo>
                      <a:lnTo>
                        <a:pt x="697" y="37"/>
                      </a:lnTo>
                      <a:lnTo>
                        <a:pt x="741" y="42"/>
                      </a:lnTo>
                      <a:lnTo>
                        <a:pt x="783" y="62"/>
                      </a:lnTo>
                      <a:lnTo>
                        <a:pt x="821" y="103"/>
                      </a:lnTo>
                      <a:lnTo>
                        <a:pt x="850" y="172"/>
                      </a:lnTo>
                      <a:lnTo>
                        <a:pt x="857" y="214"/>
                      </a:lnTo>
                      <a:lnTo>
                        <a:pt x="853" y="257"/>
                      </a:lnTo>
                      <a:lnTo>
                        <a:pt x="859" y="301"/>
                      </a:lnTo>
                      <a:lnTo>
                        <a:pt x="850" y="336"/>
                      </a:lnTo>
                      <a:lnTo>
                        <a:pt x="827" y="350"/>
                      </a:lnTo>
                      <a:lnTo>
                        <a:pt x="795" y="370"/>
                      </a:lnTo>
                      <a:lnTo>
                        <a:pt x="772" y="393"/>
                      </a:lnTo>
                      <a:lnTo>
                        <a:pt x="745" y="403"/>
                      </a:lnTo>
                      <a:lnTo>
                        <a:pt x="710" y="398"/>
                      </a:lnTo>
                      <a:lnTo>
                        <a:pt x="697" y="393"/>
                      </a:lnTo>
                      <a:lnTo>
                        <a:pt x="693" y="328"/>
                      </a:lnTo>
                      <a:lnTo>
                        <a:pt x="693" y="271"/>
                      </a:lnTo>
                      <a:lnTo>
                        <a:pt x="678" y="234"/>
                      </a:lnTo>
                      <a:lnTo>
                        <a:pt x="642" y="200"/>
                      </a:lnTo>
                      <a:lnTo>
                        <a:pt x="599" y="162"/>
                      </a:lnTo>
                      <a:lnTo>
                        <a:pt x="588" y="152"/>
                      </a:lnTo>
                      <a:lnTo>
                        <a:pt x="612" y="180"/>
                      </a:lnTo>
                      <a:lnTo>
                        <a:pt x="664" y="228"/>
                      </a:lnTo>
                      <a:lnTo>
                        <a:pt x="683" y="267"/>
                      </a:lnTo>
                      <a:lnTo>
                        <a:pt x="686" y="303"/>
                      </a:lnTo>
                      <a:lnTo>
                        <a:pt x="690" y="390"/>
                      </a:lnTo>
                      <a:lnTo>
                        <a:pt x="626" y="398"/>
                      </a:lnTo>
                      <a:lnTo>
                        <a:pt x="575" y="418"/>
                      </a:lnTo>
                      <a:lnTo>
                        <a:pt x="529" y="433"/>
                      </a:lnTo>
                      <a:lnTo>
                        <a:pt x="497" y="433"/>
                      </a:lnTo>
                      <a:lnTo>
                        <a:pt x="465" y="418"/>
                      </a:lnTo>
                      <a:lnTo>
                        <a:pt x="442" y="394"/>
                      </a:lnTo>
                      <a:lnTo>
                        <a:pt x="403" y="356"/>
                      </a:lnTo>
                      <a:lnTo>
                        <a:pt x="360" y="326"/>
                      </a:lnTo>
                      <a:lnTo>
                        <a:pt x="305" y="303"/>
                      </a:lnTo>
                      <a:lnTo>
                        <a:pt x="250" y="285"/>
                      </a:lnTo>
                      <a:lnTo>
                        <a:pt x="155" y="261"/>
                      </a:lnTo>
                      <a:lnTo>
                        <a:pt x="240" y="295"/>
                      </a:lnTo>
                      <a:lnTo>
                        <a:pt x="305" y="313"/>
                      </a:lnTo>
                      <a:lnTo>
                        <a:pt x="398" y="362"/>
                      </a:lnTo>
                      <a:lnTo>
                        <a:pt x="441" y="407"/>
                      </a:lnTo>
                      <a:lnTo>
                        <a:pt x="483" y="438"/>
                      </a:lnTo>
                      <a:lnTo>
                        <a:pt x="523" y="443"/>
                      </a:lnTo>
                      <a:lnTo>
                        <a:pt x="560" y="434"/>
                      </a:lnTo>
                      <a:lnTo>
                        <a:pt x="598" y="420"/>
                      </a:lnTo>
                      <a:lnTo>
                        <a:pt x="640" y="404"/>
                      </a:lnTo>
                      <a:lnTo>
                        <a:pt x="684" y="398"/>
                      </a:lnTo>
                      <a:lnTo>
                        <a:pt x="736" y="407"/>
                      </a:lnTo>
                      <a:lnTo>
                        <a:pt x="746" y="420"/>
                      </a:lnTo>
                      <a:lnTo>
                        <a:pt x="731" y="465"/>
                      </a:lnTo>
                      <a:lnTo>
                        <a:pt x="728" y="526"/>
                      </a:lnTo>
                      <a:lnTo>
                        <a:pt x="727" y="579"/>
                      </a:lnTo>
                      <a:lnTo>
                        <a:pt x="714" y="623"/>
                      </a:lnTo>
                      <a:lnTo>
                        <a:pt x="698" y="669"/>
                      </a:lnTo>
                      <a:lnTo>
                        <a:pt x="686" y="698"/>
                      </a:lnTo>
                      <a:lnTo>
                        <a:pt x="667" y="719"/>
                      </a:lnTo>
                      <a:lnTo>
                        <a:pt x="640" y="734"/>
                      </a:lnTo>
                      <a:lnTo>
                        <a:pt x="608" y="745"/>
                      </a:lnTo>
                      <a:lnTo>
                        <a:pt x="555" y="756"/>
                      </a:lnTo>
                      <a:lnTo>
                        <a:pt x="521" y="756"/>
                      </a:lnTo>
                      <a:lnTo>
                        <a:pt x="476" y="736"/>
                      </a:lnTo>
                      <a:lnTo>
                        <a:pt x="438" y="715"/>
                      </a:lnTo>
                      <a:lnTo>
                        <a:pt x="390" y="705"/>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00" name="Freeform 172">
                  <a:extLst>
                    <a:ext uri="{FF2B5EF4-FFF2-40B4-BE49-F238E27FC236}">
                      <a16:creationId xmlns:a16="http://schemas.microsoft.com/office/drawing/2014/main" id="{E1F614FC-24B4-475B-9A45-831828E8CB8B}"/>
                    </a:ext>
                  </a:extLst>
                </p:cNvPr>
                <p:cNvSpPr>
                  <a:spLocks/>
                </p:cNvSpPr>
                <p:nvPr/>
              </p:nvSpPr>
              <p:spPr bwMode="auto">
                <a:xfrm>
                  <a:off x="1665" y="684"/>
                  <a:ext cx="201" cy="219"/>
                </a:xfrm>
                <a:custGeom>
                  <a:avLst/>
                  <a:gdLst>
                    <a:gd name="T0" fmla="*/ 30 w 803"/>
                    <a:gd name="T1" fmla="*/ 46 h 876"/>
                    <a:gd name="T2" fmla="*/ 29 w 803"/>
                    <a:gd name="T3" fmla="*/ 46 h 876"/>
                    <a:gd name="T4" fmla="*/ 26 w 803"/>
                    <a:gd name="T5" fmla="*/ 52 h 876"/>
                    <a:gd name="T6" fmla="*/ 30 w 803"/>
                    <a:gd name="T7" fmla="*/ 54 h 876"/>
                    <a:gd name="T8" fmla="*/ 35 w 803"/>
                    <a:gd name="T9" fmla="*/ 55 h 876"/>
                    <a:gd name="T10" fmla="*/ 39 w 803"/>
                    <a:gd name="T11" fmla="*/ 54 h 876"/>
                    <a:gd name="T12" fmla="*/ 42 w 803"/>
                    <a:gd name="T13" fmla="*/ 52 h 876"/>
                    <a:gd name="T14" fmla="*/ 42 w 803"/>
                    <a:gd name="T15" fmla="*/ 49 h 876"/>
                    <a:gd name="T16" fmla="*/ 39 w 803"/>
                    <a:gd name="T17" fmla="*/ 45 h 876"/>
                    <a:gd name="T18" fmla="*/ 32 w 803"/>
                    <a:gd name="T19" fmla="*/ 40 h 876"/>
                    <a:gd name="T20" fmla="*/ 24 w 803"/>
                    <a:gd name="T21" fmla="*/ 36 h 876"/>
                    <a:gd name="T22" fmla="*/ 18 w 803"/>
                    <a:gd name="T23" fmla="*/ 35 h 876"/>
                    <a:gd name="T24" fmla="*/ 12 w 803"/>
                    <a:gd name="T25" fmla="*/ 37 h 876"/>
                    <a:gd name="T26" fmla="*/ 17 w 803"/>
                    <a:gd name="T27" fmla="*/ 32 h 876"/>
                    <a:gd name="T28" fmla="*/ 19 w 803"/>
                    <a:gd name="T29" fmla="*/ 26 h 876"/>
                    <a:gd name="T30" fmla="*/ 18 w 803"/>
                    <a:gd name="T31" fmla="*/ 19 h 876"/>
                    <a:gd name="T32" fmla="*/ 15 w 803"/>
                    <a:gd name="T33" fmla="*/ 16 h 876"/>
                    <a:gd name="T34" fmla="*/ 17 w 803"/>
                    <a:gd name="T35" fmla="*/ 16 h 876"/>
                    <a:gd name="T36" fmla="*/ 20 w 803"/>
                    <a:gd name="T37" fmla="*/ 18 h 876"/>
                    <a:gd name="T38" fmla="*/ 25 w 803"/>
                    <a:gd name="T39" fmla="*/ 20 h 876"/>
                    <a:gd name="T40" fmla="*/ 34 w 803"/>
                    <a:gd name="T41" fmla="*/ 20 h 876"/>
                    <a:gd name="T42" fmla="*/ 42 w 803"/>
                    <a:gd name="T43" fmla="*/ 20 h 876"/>
                    <a:gd name="T44" fmla="*/ 46 w 803"/>
                    <a:gd name="T45" fmla="*/ 21 h 876"/>
                    <a:gd name="T46" fmla="*/ 49 w 803"/>
                    <a:gd name="T47" fmla="*/ 17 h 876"/>
                    <a:gd name="T48" fmla="*/ 50 w 803"/>
                    <a:gd name="T49" fmla="*/ 13 h 876"/>
                    <a:gd name="T50" fmla="*/ 48 w 803"/>
                    <a:gd name="T51" fmla="*/ 11 h 876"/>
                    <a:gd name="T52" fmla="*/ 47 w 803"/>
                    <a:gd name="T53" fmla="*/ 9 h 876"/>
                    <a:gd name="T54" fmla="*/ 45 w 803"/>
                    <a:gd name="T55" fmla="*/ 7 h 876"/>
                    <a:gd name="T56" fmla="*/ 42 w 803"/>
                    <a:gd name="T57" fmla="*/ 5 h 876"/>
                    <a:gd name="T58" fmla="*/ 36 w 803"/>
                    <a:gd name="T59" fmla="*/ 7 h 876"/>
                    <a:gd name="T60" fmla="*/ 31 w 803"/>
                    <a:gd name="T61" fmla="*/ 7 h 876"/>
                    <a:gd name="T62" fmla="*/ 25 w 803"/>
                    <a:gd name="T63" fmla="*/ 5 h 876"/>
                    <a:gd name="T64" fmla="*/ 22 w 803"/>
                    <a:gd name="T65" fmla="*/ 4 h 876"/>
                    <a:gd name="T66" fmla="*/ 21 w 803"/>
                    <a:gd name="T67" fmla="*/ 7 h 876"/>
                    <a:gd name="T68" fmla="*/ 27 w 803"/>
                    <a:gd name="T69" fmla="*/ 11 h 876"/>
                    <a:gd name="T70" fmla="*/ 35 w 803"/>
                    <a:gd name="T71" fmla="*/ 14 h 876"/>
                    <a:gd name="T72" fmla="*/ 35 w 803"/>
                    <a:gd name="T73" fmla="*/ 14 h 876"/>
                    <a:gd name="T74" fmla="*/ 27 w 803"/>
                    <a:gd name="T75" fmla="*/ 11 h 876"/>
                    <a:gd name="T76" fmla="*/ 19 w 803"/>
                    <a:gd name="T77" fmla="*/ 5 h 876"/>
                    <a:gd name="T78" fmla="*/ 15 w 803"/>
                    <a:gd name="T79" fmla="*/ 5 h 876"/>
                    <a:gd name="T80" fmla="*/ 11 w 803"/>
                    <a:gd name="T81" fmla="*/ 3 h 876"/>
                    <a:gd name="T82" fmla="*/ 6 w 803"/>
                    <a:gd name="T83" fmla="*/ 0 h 876"/>
                    <a:gd name="T84" fmla="*/ 4 w 803"/>
                    <a:gd name="T85" fmla="*/ 6 h 876"/>
                    <a:gd name="T86" fmla="*/ 1 w 803"/>
                    <a:gd name="T87" fmla="*/ 11 h 876"/>
                    <a:gd name="T88" fmla="*/ 1 w 803"/>
                    <a:gd name="T89" fmla="*/ 14 h 876"/>
                    <a:gd name="T90" fmla="*/ 3 w 803"/>
                    <a:gd name="T91" fmla="*/ 18 h 876"/>
                    <a:gd name="T92" fmla="*/ 3 w 803"/>
                    <a:gd name="T93" fmla="*/ 21 h 876"/>
                    <a:gd name="T94" fmla="*/ 5 w 803"/>
                    <a:gd name="T95" fmla="*/ 25 h 876"/>
                    <a:gd name="T96" fmla="*/ 2 w 803"/>
                    <a:gd name="T97" fmla="*/ 27 h 876"/>
                    <a:gd name="T98" fmla="*/ 0 w 803"/>
                    <a:gd name="T99" fmla="*/ 31 h 876"/>
                    <a:gd name="T100" fmla="*/ 4 w 803"/>
                    <a:gd name="T101" fmla="*/ 37 h 876"/>
                    <a:gd name="T102" fmla="*/ 5 w 803"/>
                    <a:gd name="T103" fmla="*/ 43 h 876"/>
                    <a:gd name="T104" fmla="*/ 4 w 803"/>
                    <a:gd name="T105" fmla="*/ 47 h 876"/>
                    <a:gd name="T106" fmla="*/ 6 w 803"/>
                    <a:gd name="T107" fmla="*/ 48 h 876"/>
                    <a:gd name="T108" fmla="*/ 12 w 803"/>
                    <a:gd name="T109" fmla="*/ 46 h 876"/>
                    <a:gd name="T110" fmla="*/ 18 w 803"/>
                    <a:gd name="T111" fmla="*/ 44 h 876"/>
                    <a:gd name="T112" fmla="*/ 23 w 803"/>
                    <a:gd name="T113" fmla="*/ 44 h 876"/>
                    <a:gd name="T114" fmla="*/ 27 w 803"/>
                    <a:gd name="T115" fmla="*/ 45 h 876"/>
                    <a:gd name="T116" fmla="*/ 30 w 803"/>
                    <a:gd name="T117" fmla="*/ 44 h 8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876"/>
                    <a:gd name="T179" fmla="*/ 803 w 803"/>
                    <a:gd name="T180" fmla="*/ 876 h 8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876">
                      <a:moveTo>
                        <a:pt x="481" y="707"/>
                      </a:moveTo>
                      <a:lnTo>
                        <a:pt x="481" y="727"/>
                      </a:lnTo>
                      <a:lnTo>
                        <a:pt x="477" y="741"/>
                      </a:lnTo>
                      <a:lnTo>
                        <a:pt x="463" y="738"/>
                      </a:lnTo>
                      <a:lnTo>
                        <a:pt x="455" y="732"/>
                      </a:lnTo>
                      <a:lnTo>
                        <a:pt x="416" y="830"/>
                      </a:lnTo>
                      <a:lnTo>
                        <a:pt x="446" y="850"/>
                      </a:lnTo>
                      <a:lnTo>
                        <a:pt x="474" y="863"/>
                      </a:lnTo>
                      <a:lnTo>
                        <a:pt x="519" y="873"/>
                      </a:lnTo>
                      <a:lnTo>
                        <a:pt x="558" y="876"/>
                      </a:lnTo>
                      <a:lnTo>
                        <a:pt x="603" y="873"/>
                      </a:lnTo>
                      <a:lnTo>
                        <a:pt x="627" y="864"/>
                      </a:lnTo>
                      <a:lnTo>
                        <a:pt x="650" y="852"/>
                      </a:lnTo>
                      <a:lnTo>
                        <a:pt x="667" y="836"/>
                      </a:lnTo>
                      <a:lnTo>
                        <a:pt x="676" y="818"/>
                      </a:lnTo>
                      <a:lnTo>
                        <a:pt x="676" y="788"/>
                      </a:lnTo>
                      <a:lnTo>
                        <a:pt x="650" y="742"/>
                      </a:lnTo>
                      <a:lnTo>
                        <a:pt x="620" y="714"/>
                      </a:lnTo>
                      <a:lnTo>
                        <a:pt x="578" y="678"/>
                      </a:lnTo>
                      <a:lnTo>
                        <a:pt x="514" y="630"/>
                      </a:lnTo>
                      <a:lnTo>
                        <a:pt x="471" y="607"/>
                      </a:lnTo>
                      <a:lnTo>
                        <a:pt x="378" y="566"/>
                      </a:lnTo>
                      <a:lnTo>
                        <a:pt x="324" y="555"/>
                      </a:lnTo>
                      <a:lnTo>
                        <a:pt x="293" y="555"/>
                      </a:lnTo>
                      <a:lnTo>
                        <a:pt x="249" y="563"/>
                      </a:lnTo>
                      <a:lnTo>
                        <a:pt x="187" y="589"/>
                      </a:lnTo>
                      <a:lnTo>
                        <a:pt x="245" y="549"/>
                      </a:lnTo>
                      <a:lnTo>
                        <a:pt x="269" y="517"/>
                      </a:lnTo>
                      <a:lnTo>
                        <a:pt x="286" y="471"/>
                      </a:lnTo>
                      <a:lnTo>
                        <a:pt x="300" y="421"/>
                      </a:lnTo>
                      <a:lnTo>
                        <a:pt x="302" y="363"/>
                      </a:lnTo>
                      <a:lnTo>
                        <a:pt x="290" y="300"/>
                      </a:lnTo>
                      <a:lnTo>
                        <a:pt x="272" y="275"/>
                      </a:lnTo>
                      <a:lnTo>
                        <a:pt x="245" y="251"/>
                      </a:lnTo>
                      <a:lnTo>
                        <a:pt x="210" y="217"/>
                      </a:lnTo>
                      <a:lnTo>
                        <a:pt x="264" y="254"/>
                      </a:lnTo>
                      <a:lnTo>
                        <a:pt x="300" y="275"/>
                      </a:lnTo>
                      <a:lnTo>
                        <a:pt x="312" y="281"/>
                      </a:lnTo>
                      <a:lnTo>
                        <a:pt x="348" y="298"/>
                      </a:lnTo>
                      <a:lnTo>
                        <a:pt x="402" y="312"/>
                      </a:lnTo>
                      <a:lnTo>
                        <a:pt x="465" y="312"/>
                      </a:lnTo>
                      <a:lnTo>
                        <a:pt x="549" y="314"/>
                      </a:lnTo>
                      <a:lnTo>
                        <a:pt x="616" y="318"/>
                      </a:lnTo>
                      <a:lnTo>
                        <a:pt x="676" y="316"/>
                      </a:lnTo>
                      <a:lnTo>
                        <a:pt x="706" y="326"/>
                      </a:lnTo>
                      <a:lnTo>
                        <a:pt x="735" y="326"/>
                      </a:lnTo>
                      <a:lnTo>
                        <a:pt x="764" y="304"/>
                      </a:lnTo>
                      <a:lnTo>
                        <a:pt x="787" y="271"/>
                      </a:lnTo>
                      <a:lnTo>
                        <a:pt x="801" y="240"/>
                      </a:lnTo>
                      <a:lnTo>
                        <a:pt x="803" y="209"/>
                      </a:lnTo>
                      <a:lnTo>
                        <a:pt x="791" y="190"/>
                      </a:lnTo>
                      <a:lnTo>
                        <a:pt x="764" y="180"/>
                      </a:lnTo>
                      <a:lnTo>
                        <a:pt x="745" y="162"/>
                      </a:lnTo>
                      <a:lnTo>
                        <a:pt x="745" y="138"/>
                      </a:lnTo>
                      <a:lnTo>
                        <a:pt x="735" y="121"/>
                      </a:lnTo>
                      <a:lnTo>
                        <a:pt x="722" y="106"/>
                      </a:lnTo>
                      <a:lnTo>
                        <a:pt x="706" y="94"/>
                      </a:lnTo>
                      <a:lnTo>
                        <a:pt x="674" y="84"/>
                      </a:lnTo>
                      <a:lnTo>
                        <a:pt x="624" y="106"/>
                      </a:lnTo>
                      <a:lnTo>
                        <a:pt x="579" y="112"/>
                      </a:lnTo>
                      <a:lnTo>
                        <a:pt x="529" y="114"/>
                      </a:lnTo>
                      <a:lnTo>
                        <a:pt x="490" y="108"/>
                      </a:lnTo>
                      <a:lnTo>
                        <a:pt x="440" y="94"/>
                      </a:lnTo>
                      <a:lnTo>
                        <a:pt x="395" y="71"/>
                      </a:lnTo>
                      <a:lnTo>
                        <a:pt x="367" y="55"/>
                      </a:lnTo>
                      <a:lnTo>
                        <a:pt x="343" y="60"/>
                      </a:lnTo>
                      <a:lnTo>
                        <a:pt x="324" y="70"/>
                      </a:lnTo>
                      <a:lnTo>
                        <a:pt x="330" y="108"/>
                      </a:lnTo>
                      <a:lnTo>
                        <a:pt x="378" y="136"/>
                      </a:lnTo>
                      <a:lnTo>
                        <a:pt x="429" y="166"/>
                      </a:lnTo>
                      <a:lnTo>
                        <a:pt x="491" y="197"/>
                      </a:lnTo>
                      <a:lnTo>
                        <a:pt x="562" y="221"/>
                      </a:lnTo>
                      <a:lnTo>
                        <a:pt x="614" y="230"/>
                      </a:lnTo>
                      <a:lnTo>
                        <a:pt x="553" y="226"/>
                      </a:lnTo>
                      <a:lnTo>
                        <a:pt x="477" y="199"/>
                      </a:lnTo>
                      <a:lnTo>
                        <a:pt x="433" y="176"/>
                      </a:lnTo>
                      <a:lnTo>
                        <a:pt x="343" y="118"/>
                      </a:lnTo>
                      <a:lnTo>
                        <a:pt x="300" y="81"/>
                      </a:lnTo>
                      <a:lnTo>
                        <a:pt x="273" y="81"/>
                      </a:lnTo>
                      <a:lnTo>
                        <a:pt x="244" y="78"/>
                      </a:lnTo>
                      <a:lnTo>
                        <a:pt x="217" y="68"/>
                      </a:lnTo>
                      <a:lnTo>
                        <a:pt x="179" y="41"/>
                      </a:lnTo>
                      <a:lnTo>
                        <a:pt x="131" y="0"/>
                      </a:lnTo>
                      <a:lnTo>
                        <a:pt x="87" y="4"/>
                      </a:lnTo>
                      <a:lnTo>
                        <a:pt x="78" y="54"/>
                      </a:lnTo>
                      <a:lnTo>
                        <a:pt x="64" y="98"/>
                      </a:lnTo>
                      <a:lnTo>
                        <a:pt x="43" y="135"/>
                      </a:lnTo>
                      <a:lnTo>
                        <a:pt x="16" y="166"/>
                      </a:lnTo>
                      <a:lnTo>
                        <a:pt x="9" y="190"/>
                      </a:lnTo>
                      <a:lnTo>
                        <a:pt x="10" y="219"/>
                      </a:lnTo>
                      <a:lnTo>
                        <a:pt x="20" y="254"/>
                      </a:lnTo>
                      <a:lnTo>
                        <a:pt x="44" y="284"/>
                      </a:lnTo>
                      <a:lnTo>
                        <a:pt x="36" y="308"/>
                      </a:lnTo>
                      <a:lnTo>
                        <a:pt x="40" y="338"/>
                      </a:lnTo>
                      <a:lnTo>
                        <a:pt x="53" y="369"/>
                      </a:lnTo>
                      <a:lnTo>
                        <a:pt x="72" y="392"/>
                      </a:lnTo>
                      <a:lnTo>
                        <a:pt x="43" y="407"/>
                      </a:lnTo>
                      <a:lnTo>
                        <a:pt x="24" y="423"/>
                      </a:lnTo>
                      <a:lnTo>
                        <a:pt x="6" y="451"/>
                      </a:lnTo>
                      <a:lnTo>
                        <a:pt x="0" y="494"/>
                      </a:lnTo>
                      <a:lnTo>
                        <a:pt x="36" y="542"/>
                      </a:lnTo>
                      <a:lnTo>
                        <a:pt x="58" y="585"/>
                      </a:lnTo>
                      <a:lnTo>
                        <a:pt x="72" y="627"/>
                      </a:lnTo>
                      <a:lnTo>
                        <a:pt x="71" y="680"/>
                      </a:lnTo>
                      <a:lnTo>
                        <a:pt x="60" y="717"/>
                      </a:lnTo>
                      <a:lnTo>
                        <a:pt x="60" y="742"/>
                      </a:lnTo>
                      <a:lnTo>
                        <a:pt x="77" y="759"/>
                      </a:lnTo>
                      <a:lnTo>
                        <a:pt x="101" y="763"/>
                      </a:lnTo>
                      <a:lnTo>
                        <a:pt x="131" y="755"/>
                      </a:lnTo>
                      <a:lnTo>
                        <a:pt x="190" y="728"/>
                      </a:lnTo>
                      <a:lnTo>
                        <a:pt x="248" y="708"/>
                      </a:lnTo>
                      <a:lnTo>
                        <a:pt x="288" y="700"/>
                      </a:lnTo>
                      <a:lnTo>
                        <a:pt x="328" y="697"/>
                      </a:lnTo>
                      <a:lnTo>
                        <a:pt x="364" y="700"/>
                      </a:lnTo>
                      <a:lnTo>
                        <a:pt x="392" y="708"/>
                      </a:lnTo>
                      <a:lnTo>
                        <a:pt x="430" y="718"/>
                      </a:lnTo>
                      <a:lnTo>
                        <a:pt x="471" y="731"/>
                      </a:lnTo>
                      <a:lnTo>
                        <a:pt x="481" y="707"/>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901" name="Freeform 173">
                  <a:extLst>
                    <a:ext uri="{FF2B5EF4-FFF2-40B4-BE49-F238E27FC236}">
                      <a16:creationId xmlns:a16="http://schemas.microsoft.com/office/drawing/2014/main" id="{40F17AEA-7D23-473E-A8B1-50A6ED022663}"/>
                    </a:ext>
                  </a:extLst>
                </p:cNvPr>
                <p:cNvSpPr>
                  <a:spLocks/>
                </p:cNvSpPr>
                <p:nvPr/>
              </p:nvSpPr>
              <p:spPr bwMode="auto">
                <a:xfrm>
                  <a:off x="1853" y="660"/>
                  <a:ext cx="132" cy="127"/>
                </a:xfrm>
                <a:custGeom>
                  <a:avLst/>
                  <a:gdLst>
                    <a:gd name="T0" fmla="*/ 28 w 529"/>
                    <a:gd name="T1" fmla="*/ 0 h 509"/>
                    <a:gd name="T2" fmla="*/ 26 w 529"/>
                    <a:gd name="T3" fmla="*/ 0 h 509"/>
                    <a:gd name="T4" fmla="*/ 24 w 529"/>
                    <a:gd name="T5" fmla="*/ 1 h 509"/>
                    <a:gd name="T6" fmla="*/ 22 w 529"/>
                    <a:gd name="T7" fmla="*/ 2 h 509"/>
                    <a:gd name="T8" fmla="*/ 21 w 529"/>
                    <a:gd name="T9" fmla="*/ 3 h 509"/>
                    <a:gd name="T10" fmla="*/ 20 w 529"/>
                    <a:gd name="T11" fmla="*/ 5 h 509"/>
                    <a:gd name="T12" fmla="*/ 18 w 529"/>
                    <a:gd name="T13" fmla="*/ 7 h 509"/>
                    <a:gd name="T14" fmla="*/ 15 w 529"/>
                    <a:gd name="T15" fmla="*/ 8 h 509"/>
                    <a:gd name="T16" fmla="*/ 13 w 529"/>
                    <a:gd name="T17" fmla="*/ 10 h 509"/>
                    <a:gd name="T18" fmla="*/ 9 w 529"/>
                    <a:gd name="T19" fmla="*/ 10 h 509"/>
                    <a:gd name="T20" fmla="*/ 5 w 529"/>
                    <a:gd name="T21" fmla="*/ 11 h 509"/>
                    <a:gd name="T22" fmla="*/ 3 w 529"/>
                    <a:gd name="T23" fmla="*/ 11 h 509"/>
                    <a:gd name="T24" fmla="*/ 1 w 529"/>
                    <a:gd name="T25" fmla="*/ 13 h 509"/>
                    <a:gd name="T26" fmla="*/ 0 w 529"/>
                    <a:gd name="T27" fmla="*/ 15 h 509"/>
                    <a:gd name="T28" fmla="*/ 0 w 529"/>
                    <a:gd name="T29" fmla="*/ 16 h 509"/>
                    <a:gd name="T30" fmla="*/ 1 w 529"/>
                    <a:gd name="T31" fmla="*/ 17 h 509"/>
                    <a:gd name="T32" fmla="*/ 3 w 529"/>
                    <a:gd name="T33" fmla="*/ 18 h 509"/>
                    <a:gd name="T34" fmla="*/ 5 w 529"/>
                    <a:gd name="T35" fmla="*/ 18 h 509"/>
                    <a:gd name="T36" fmla="*/ 7 w 529"/>
                    <a:gd name="T37" fmla="*/ 18 h 509"/>
                    <a:gd name="T38" fmla="*/ 8 w 529"/>
                    <a:gd name="T39" fmla="*/ 18 h 509"/>
                    <a:gd name="T40" fmla="*/ 10 w 529"/>
                    <a:gd name="T41" fmla="*/ 19 h 509"/>
                    <a:gd name="T42" fmla="*/ 11 w 529"/>
                    <a:gd name="T43" fmla="*/ 20 h 509"/>
                    <a:gd name="T44" fmla="*/ 12 w 529"/>
                    <a:gd name="T45" fmla="*/ 21 h 509"/>
                    <a:gd name="T46" fmla="*/ 14 w 529"/>
                    <a:gd name="T47" fmla="*/ 21 h 509"/>
                    <a:gd name="T48" fmla="*/ 17 w 529"/>
                    <a:gd name="T49" fmla="*/ 21 h 509"/>
                    <a:gd name="T50" fmla="*/ 19 w 529"/>
                    <a:gd name="T51" fmla="*/ 21 h 509"/>
                    <a:gd name="T52" fmla="*/ 21 w 529"/>
                    <a:gd name="T53" fmla="*/ 23 h 509"/>
                    <a:gd name="T54" fmla="*/ 22 w 529"/>
                    <a:gd name="T55" fmla="*/ 24 h 509"/>
                    <a:gd name="T56" fmla="*/ 23 w 529"/>
                    <a:gd name="T57" fmla="*/ 26 h 509"/>
                    <a:gd name="T58" fmla="*/ 24 w 529"/>
                    <a:gd name="T59" fmla="*/ 29 h 509"/>
                    <a:gd name="T60" fmla="*/ 25 w 529"/>
                    <a:gd name="T61" fmla="*/ 32 h 509"/>
                    <a:gd name="T62" fmla="*/ 27 w 529"/>
                    <a:gd name="T63" fmla="*/ 29 h 509"/>
                    <a:gd name="T64" fmla="*/ 28 w 529"/>
                    <a:gd name="T65" fmla="*/ 27 h 509"/>
                    <a:gd name="T66" fmla="*/ 30 w 529"/>
                    <a:gd name="T67" fmla="*/ 25 h 509"/>
                    <a:gd name="T68" fmla="*/ 31 w 529"/>
                    <a:gd name="T69" fmla="*/ 23 h 509"/>
                    <a:gd name="T70" fmla="*/ 32 w 529"/>
                    <a:gd name="T71" fmla="*/ 21 h 509"/>
                    <a:gd name="T72" fmla="*/ 33 w 529"/>
                    <a:gd name="T73" fmla="*/ 18 h 509"/>
                    <a:gd name="T74" fmla="*/ 32 w 529"/>
                    <a:gd name="T75" fmla="*/ 18 h 509"/>
                    <a:gd name="T76" fmla="*/ 30 w 529"/>
                    <a:gd name="T77" fmla="*/ 17 h 509"/>
                    <a:gd name="T78" fmla="*/ 28 w 529"/>
                    <a:gd name="T79" fmla="*/ 15 h 509"/>
                    <a:gd name="T80" fmla="*/ 27 w 529"/>
                    <a:gd name="T81" fmla="*/ 13 h 509"/>
                    <a:gd name="T82" fmla="*/ 26 w 529"/>
                    <a:gd name="T83" fmla="*/ 11 h 509"/>
                    <a:gd name="T84" fmla="*/ 22 w 529"/>
                    <a:gd name="T85" fmla="*/ 11 h 509"/>
                    <a:gd name="T86" fmla="*/ 19 w 529"/>
                    <a:gd name="T87" fmla="*/ 11 h 509"/>
                    <a:gd name="T88" fmla="*/ 15 w 529"/>
                    <a:gd name="T89" fmla="*/ 12 h 509"/>
                    <a:gd name="T90" fmla="*/ 19 w 529"/>
                    <a:gd name="T91" fmla="*/ 11 h 509"/>
                    <a:gd name="T92" fmla="*/ 22 w 529"/>
                    <a:gd name="T93" fmla="*/ 10 h 509"/>
                    <a:gd name="T94" fmla="*/ 26 w 529"/>
                    <a:gd name="T95" fmla="*/ 11 h 509"/>
                    <a:gd name="T96" fmla="*/ 26 w 529"/>
                    <a:gd name="T97" fmla="*/ 8 h 509"/>
                    <a:gd name="T98" fmla="*/ 26 w 529"/>
                    <a:gd name="T99" fmla="*/ 4 h 509"/>
                    <a:gd name="T100" fmla="*/ 28 w 529"/>
                    <a:gd name="T101" fmla="*/ 0 h 5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509"/>
                    <a:gd name="T155" fmla="*/ 529 w 529"/>
                    <a:gd name="T156" fmla="*/ 509 h 5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509">
                      <a:moveTo>
                        <a:pt x="448" y="0"/>
                      </a:moveTo>
                      <a:lnTo>
                        <a:pt x="419" y="2"/>
                      </a:lnTo>
                      <a:lnTo>
                        <a:pt x="388" y="12"/>
                      </a:lnTo>
                      <a:lnTo>
                        <a:pt x="358" y="34"/>
                      </a:lnTo>
                      <a:lnTo>
                        <a:pt x="344" y="48"/>
                      </a:lnTo>
                      <a:lnTo>
                        <a:pt x="321" y="77"/>
                      </a:lnTo>
                      <a:lnTo>
                        <a:pt x="290" y="109"/>
                      </a:lnTo>
                      <a:lnTo>
                        <a:pt x="249" y="138"/>
                      </a:lnTo>
                      <a:lnTo>
                        <a:pt x="205" y="159"/>
                      </a:lnTo>
                      <a:lnTo>
                        <a:pt x="140" y="169"/>
                      </a:lnTo>
                      <a:lnTo>
                        <a:pt x="80" y="176"/>
                      </a:lnTo>
                      <a:lnTo>
                        <a:pt x="44" y="182"/>
                      </a:lnTo>
                      <a:lnTo>
                        <a:pt x="11" y="206"/>
                      </a:lnTo>
                      <a:lnTo>
                        <a:pt x="0" y="240"/>
                      </a:lnTo>
                      <a:lnTo>
                        <a:pt x="0" y="260"/>
                      </a:lnTo>
                      <a:lnTo>
                        <a:pt x="24" y="278"/>
                      </a:lnTo>
                      <a:lnTo>
                        <a:pt x="52" y="293"/>
                      </a:lnTo>
                      <a:lnTo>
                        <a:pt x="88" y="298"/>
                      </a:lnTo>
                      <a:lnTo>
                        <a:pt x="112" y="295"/>
                      </a:lnTo>
                      <a:lnTo>
                        <a:pt x="134" y="297"/>
                      </a:lnTo>
                      <a:lnTo>
                        <a:pt x="157" y="305"/>
                      </a:lnTo>
                      <a:lnTo>
                        <a:pt x="173" y="325"/>
                      </a:lnTo>
                      <a:lnTo>
                        <a:pt x="198" y="331"/>
                      </a:lnTo>
                      <a:lnTo>
                        <a:pt x="231" y="335"/>
                      </a:lnTo>
                      <a:lnTo>
                        <a:pt x="267" y="338"/>
                      </a:lnTo>
                      <a:lnTo>
                        <a:pt x="304" y="345"/>
                      </a:lnTo>
                      <a:lnTo>
                        <a:pt x="331" y="364"/>
                      </a:lnTo>
                      <a:lnTo>
                        <a:pt x="354" y="383"/>
                      </a:lnTo>
                      <a:lnTo>
                        <a:pt x="376" y="416"/>
                      </a:lnTo>
                      <a:lnTo>
                        <a:pt x="390" y="461"/>
                      </a:lnTo>
                      <a:lnTo>
                        <a:pt x="406" y="509"/>
                      </a:lnTo>
                      <a:lnTo>
                        <a:pt x="433" y="467"/>
                      </a:lnTo>
                      <a:lnTo>
                        <a:pt x="454" y="434"/>
                      </a:lnTo>
                      <a:lnTo>
                        <a:pt x="485" y="398"/>
                      </a:lnTo>
                      <a:lnTo>
                        <a:pt x="491" y="376"/>
                      </a:lnTo>
                      <a:lnTo>
                        <a:pt x="509" y="342"/>
                      </a:lnTo>
                      <a:lnTo>
                        <a:pt x="529" y="297"/>
                      </a:lnTo>
                      <a:lnTo>
                        <a:pt x="509" y="287"/>
                      </a:lnTo>
                      <a:lnTo>
                        <a:pt x="485" y="268"/>
                      </a:lnTo>
                      <a:lnTo>
                        <a:pt x="450" y="240"/>
                      </a:lnTo>
                      <a:lnTo>
                        <a:pt x="434" y="210"/>
                      </a:lnTo>
                      <a:lnTo>
                        <a:pt x="424" y="182"/>
                      </a:lnTo>
                      <a:lnTo>
                        <a:pt x="355" y="182"/>
                      </a:lnTo>
                      <a:lnTo>
                        <a:pt x="310" y="186"/>
                      </a:lnTo>
                      <a:lnTo>
                        <a:pt x="247" y="200"/>
                      </a:lnTo>
                      <a:lnTo>
                        <a:pt x="306" y="178"/>
                      </a:lnTo>
                      <a:lnTo>
                        <a:pt x="354" y="169"/>
                      </a:lnTo>
                      <a:lnTo>
                        <a:pt x="424" y="178"/>
                      </a:lnTo>
                      <a:lnTo>
                        <a:pt x="422" y="125"/>
                      </a:lnTo>
                      <a:lnTo>
                        <a:pt x="426" y="68"/>
                      </a:lnTo>
                      <a:lnTo>
                        <a:pt x="448" y="0"/>
                      </a:lnTo>
                      <a:close/>
                    </a:path>
                  </a:pathLst>
                </a:custGeom>
                <a:solidFill>
                  <a:srgbClr val="FF8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85" name="Group 174">
                <a:extLst>
                  <a:ext uri="{FF2B5EF4-FFF2-40B4-BE49-F238E27FC236}">
                    <a16:creationId xmlns:a16="http://schemas.microsoft.com/office/drawing/2014/main" id="{705C2CCE-FA0B-49A6-B74F-168275A499B7}"/>
                  </a:ext>
                </a:extLst>
              </p:cNvPr>
              <p:cNvGrpSpPr>
                <a:grpSpLocks/>
              </p:cNvGrpSpPr>
              <p:nvPr/>
            </p:nvGrpSpPr>
            <p:grpSpPr bwMode="auto">
              <a:xfrm>
                <a:off x="1581" y="525"/>
                <a:ext cx="473" cy="591"/>
                <a:chOff x="1581" y="525"/>
                <a:chExt cx="473" cy="591"/>
              </a:xfrm>
            </p:grpSpPr>
            <p:sp>
              <p:nvSpPr>
                <p:cNvPr id="65886" name="Freeform 175">
                  <a:extLst>
                    <a:ext uri="{FF2B5EF4-FFF2-40B4-BE49-F238E27FC236}">
                      <a16:creationId xmlns:a16="http://schemas.microsoft.com/office/drawing/2014/main" id="{0675AE66-97FA-4A6C-8023-551F30C83B82}"/>
                    </a:ext>
                  </a:extLst>
                </p:cNvPr>
                <p:cNvSpPr>
                  <a:spLocks/>
                </p:cNvSpPr>
                <p:nvPr/>
              </p:nvSpPr>
              <p:spPr bwMode="auto">
                <a:xfrm>
                  <a:off x="1581" y="525"/>
                  <a:ext cx="473" cy="591"/>
                </a:xfrm>
                <a:custGeom>
                  <a:avLst/>
                  <a:gdLst>
                    <a:gd name="T0" fmla="*/ 66 w 1891"/>
                    <a:gd name="T1" fmla="*/ 134 h 2363"/>
                    <a:gd name="T2" fmla="*/ 72 w 1891"/>
                    <a:gd name="T3" fmla="*/ 118 h 2363"/>
                    <a:gd name="T4" fmla="*/ 79 w 1891"/>
                    <a:gd name="T5" fmla="*/ 113 h 2363"/>
                    <a:gd name="T6" fmla="*/ 91 w 1891"/>
                    <a:gd name="T7" fmla="*/ 108 h 2363"/>
                    <a:gd name="T8" fmla="*/ 99 w 1891"/>
                    <a:gd name="T9" fmla="*/ 99 h 2363"/>
                    <a:gd name="T10" fmla="*/ 106 w 1891"/>
                    <a:gd name="T11" fmla="*/ 83 h 2363"/>
                    <a:gd name="T12" fmla="*/ 114 w 1891"/>
                    <a:gd name="T13" fmla="*/ 69 h 2363"/>
                    <a:gd name="T14" fmla="*/ 118 w 1891"/>
                    <a:gd name="T15" fmla="*/ 54 h 2363"/>
                    <a:gd name="T16" fmla="*/ 117 w 1891"/>
                    <a:gd name="T17" fmla="*/ 43 h 2363"/>
                    <a:gd name="T18" fmla="*/ 115 w 1891"/>
                    <a:gd name="T19" fmla="*/ 31 h 2363"/>
                    <a:gd name="T20" fmla="*/ 118 w 1891"/>
                    <a:gd name="T21" fmla="*/ 12 h 2363"/>
                    <a:gd name="T22" fmla="*/ 109 w 1891"/>
                    <a:gd name="T23" fmla="*/ 0 h 2363"/>
                    <a:gd name="T24" fmla="*/ 94 w 1891"/>
                    <a:gd name="T25" fmla="*/ 17 h 2363"/>
                    <a:gd name="T26" fmla="*/ 83 w 1891"/>
                    <a:gd name="T27" fmla="*/ 24 h 2363"/>
                    <a:gd name="T28" fmla="*/ 66 w 1891"/>
                    <a:gd name="T29" fmla="*/ 28 h 2363"/>
                    <a:gd name="T30" fmla="*/ 44 w 1891"/>
                    <a:gd name="T31" fmla="*/ 29 h 2363"/>
                    <a:gd name="T32" fmla="*/ 29 w 1891"/>
                    <a:gd name="T33" fmla="*/ 24 h 2363"/>
                    <a:gd name="T34" fmla="*/ 21 w 1891"/>
                    <a:gd name="T35" fmla="*/ 21 h 2363"/>
                    <a:gd name="T36" fmla="*/ 10 w 1891"/>
                    <a:gd name="T37" fmla="*/ 23 h 2363"/>
                    <a:gd name="T38" fmla="*/ 2 w 1891"/>
                    <a:gd name="T39" fmla="*/ 31 h 2363"/>
                    <a:gd name="T40" fmla="*/ 3 w 1891"/>
                    <a:gd name="T41" fmla="*/ 43 h 2363"/>
                    <a:gd name="T42" fmla="*/ 1 w 1891"/>
                    <a:gd name="T43" fmla="*/ 53 h 2363"/>
                    <a:gd name="T44" fmla="*/ 1 w 1891"/>
                    <a:gd name="T45" fmla="*/ 64 h 2363"/>
                    <a:gd name="T46" fmla="*/ 3 w 1891"/>
                    <a:gd name="T47" fmla="*/ 71 h 2363"/>
                    <a:gd name="T48" fmla="*/ 5 w 1891"/>
                    <a:gd name="T49" fmla="*/ 89 h 2363"/>
                    <a:gd name="T50" fmla="*/ 7 w 1891"/>
                    <a:gd name="T51" fmla="*/ 101 h 2363"/>
                    <a:gd name="T52" fmla="*/ 16 w 1891"/>
                    <a:gd name="T53" fmla="*/ 108 h 2363"/>
                    <a:gd name="T54" fmla="*/ 31 w 1891"/>
                    <a:gd name="T55" fmla="*/ 103 h 2363"/>
                    <a:gd name="T56" fmla="*/ 40 w 1891"/>
                    <a:gd name="T57" fmla="*/ 100 h 2363"/>
                    <a:gd name="T58" fmla="*/ 41 w 1891"/>
                    <a:gd name="T59" fmla="*/ 92 h 2363"/>
                    <a:gd name="T60" fmla="*/ 50 w 1891"/>
                    <a:gd name="T61" fmla="*/ 86 h 2363"/>
                    <a:gd name="T62" fmla="*/ 30 w 1891"/>
                    <a:gd name="T63" fmla="*/ 87 h 2363"/>
                    <a:gd name="T64" fmla="*/ 25 w 1891"/>
                    <a:gd name="T65" fmla="*/ 83 h 2363"/>
                    <a:gd name="T66" fmla="*/ 22 w 1891"/>
                    <a:gd name="T67" fmla="*/ 70 h 2363"/>
                    <a:gd name="T68" fmla="*/ 23 w 1891"/>
                    <a:gd name="T69" fmla="*/ 58 h 2363"/>
                    <a:gd name="T70" fmla="*/ 25 w 1891"/>
                    <a:gd name="T71" fmla="*/ 47 h 2363"/>
                    <a:gd name="T72" fmla="*/ 33 w 1891"/>
                    <a:gd name="T73" fmla="*/ 42 h 2363"/>
                    <a:gd name="T74" fmla="*/ 44 w 1891"/>
                    <a:gd name="T75" fmla="*/ 43 h 2363"/>
                    <a:gd name="T76" fmla="*/ 58 w 1891"/>
                    <a:gd name="T77" fmla="*/ 47 h 2363"/>
                    <a:gd name="T78" fmla="*/ 70 w 1891"/>
                    <a:gd name="T79" fmla="*/ 45 h 2363"/>
                    <a:gd name="T80" fmla="*/ 86 w 1891"/>
                    <a:gd name="T81" fmla="*/ 40 h 2363"/>
                    <a:gd name="T82" fmla="*/ 94 w 1891"/>
                    <a:gd name="T83" fmla="*/ 33 h 2363"/>
                    <a:gd name="T84" fmla="*/ 95 w 1891"/>
                    <a:gd name="T85" fmla="*/ 47 h 2363"/>
                    <a:gd name="T86" fmla="*/ 99 w 1891"/>
                    <a:gd name="T87" fmla="*/ 59 h 2363"/>
                    <a:gd name="T88" fmla="*/ 93 w 1891"/>
                    <a:gd name="T89" fmla="*/ 72 h 2363"/>
                    <a:gd name="T90" fmla="*/ 87 w 1891"/>
                    <a:gd name="T91" fmla="*/ 79 h 2363"/>
                    <a:gd name="T92" fmla="*/ 84 w 1891"/>
                    <a:gd name="T93" fmla="*/ 92 h 2363"/>
                    <a:gd name="T94" fmla="*/ 78 w 1891"/>
                    <a:gd name="T95" fmla="*/ 101 h 2363"/>
                    <a:gd name="T96" fmla="*/ 71 w 1891"/>
                    <a:gd name="T97" fmla="*/ 99 h 2363"/>
                    <a:gd name="T98" fmla="*/ 64 w 1891"/>
                    <a:gd name="T99" fmla="*/ 97 h 2363"/>
                    <a:gd name="T100" fmla="*/ 57 w 1891"/>
                    <a:gd name="T101" fmla="*/ 103 h 2363"/>
                    <a:gd name="T102" fmla="*/ 57 w 1891"/>
                    <a:gd name="T103" fmla="*/ 115 h 2363"/>
                    <a:gd name="T104" fmla="*/ 62 w 1891"/>
                    <a:gd name="T105" fmla="*/ 147 h 23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91"/>
                    <a:gd name="T160" fmla="*/ 0 h 2363"/>
                    <a:gd name="T161" fmla="*/ 1891 w 1891"/>
                    <a:gd name="T162" fmla="*/ 2363 h 23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91" h="2363">
                      <a:moveTo>
                        <a:pt x="1010" y="2363"/>
                      </a:moveTo>
                      <a:lnTo>
                        <a:pt x="1031" y="2349"/>
                      </a:lnTo>
                      <a:lnTo>
                        <a:pt x="1042" y="2252"/>
                      </a:lnTo>
                      <a:lnTo>
                        <a:pt x="1055" y="2149"/>
                      </a:lnTo>
                      <a:lnTo>
                        <a:pt x="1066" y="2082"/>
                      </a:lnTo>
                      <a:lnTo>
                        <a:pt x="1100" y="2028"/>
                      </a:lnTo>
                      <a:lnTo>
                        <a:pt x="1133" y="1956"/>
                      </a:lnTo>
                      <a:lnTo>
                        <a:pt x="1150" y="1888"/>
                      </a:lnTo>
                      <a:lnTo>
                        <a:pt x="1151" y="1828"/>
                      </a:lnTo>
                      <a:lnTo>
                        <a:pt x="1150" y="1797"/>
                      </a:lnTo>
                      <a:lnTo>
                        <a:pt x="1204" y="1810"/>
                      </a:lnTo>
                      <a:lnTo>
                        <a:pt x="1263" y="1811"/>
                      </a:lnTo>
                      <a:lnTo>
                        <a:pt x="1332" y="1804"/>
                      </a:lnTo>
                      <a:lnTo>
                        <a:pt x="1386" y="1785"/>
                      </a:lnTo>
                      <a:lnTo>
                        <a:pt x="1410" y="1773"/>
                      </a:lnTo>
                      <a:lnTo>
                        <a:pt x="1457" y="1725"/>
                      </a:lnTo>
                      <a:lnTo>
                        <a:pt x="1468" y="1695"/>
                      </a:lnTo>
                      <a:lnTo>
                        <a:pt x="1519" y="1669"/>
                      </a:lnTo>
                      <a:lnTo>
                        <a:pt x="1556" y="1634"/>
                      </a:lnTo>
                      <a:lnTo>
                        <a:pt x="1586" y="1580"/>
                      </a:lnTo>
                      <a:lnTo>
                        <a:pt x="1604" y="1512"/>
                      </a:lnTo>
                      <a:lnTo>
                        <a:pt x="1596" y="1409"/>
                      </a:lnTo>
                      <a:lnTo>
                        <a:pt x="1641" y="1385"/>
                      </a:lnTo>
                      <a:lnTo>
                        <a:pt x="1689" y="1320"/>
                      </a:lnTo>
                      <a:lnTo>
                        <a:pt x="1723" y="1258"/>
                      </a:lnTo>
                      <a:lnTo>
                        <a:pt x="1741" y="1143"/>
                      </a:lnTo>
                      <a:lnTo>
                        <a:pt x="1779" y="1126"/>
                      </a:lnTo>
                      <a:lnTo>
                        <a:pt x="1815" y="1100"/>
                      </a:lnTo>
                      <a:lnTo>
                        <a:pt x="1853" y="1047"/>
                      </a:lnTo>
                      <a:lnTo>
                        <a:pt x="1867" y="1017"/>
                      </a:lnTo>
                      <a:lnTo>
                        <a:pt x="1887" y="924"/>
                      </a:lnTo>
                      <a:lnTo>
                        <a:pt x="1891" y="863"/>
                      </a:lnTo>
                      <a:lnTo>
                        <a:pt x="1887" y="833"/>
                      </a:lnTo>
                      <a:lnTo>
                        <a:pt x="1870" y="786"/>
                      </a:lnTo>
                      <a:lnTo>
                        <a:pt x="1839" y="772"/>
                      </a:lnTo>
                      <a:lnTo>
                        <a:pt x="1863" y="690"/>
                      </a:lnTo>
                      <a:lnTo>
                        <a:pt x="1861" y="639"/>
                      </a:lnTo>
                      <a:lnTo>
                        <a:pt x="1846" y="611"/>
                      </a:lnTo>
                      <a:lnTo>
                        <a:pt x="1849" y="542"/>
                      </a:lnTo>
                      <a:lnTo>
                        <a:pt x="1832" y="490"/>
                      </a:lnTo>
                      <a:lnTo>
                        <a:pt x="1827" y="433"/>
                      </a:lnTo>
                      <a:lnTo>
                        <a:pt x="1876" y="300"/>
                      </a:lnTo>
                      <a:lnTo>
                        <a:pt x="1887" y="243"/>
                      </a:lnTo>
                      <a:lnTo>
                        <a:pt x="1886" y="182"/>
                      </a:lnTo>
                      <a:lnTo>
                        <a:pt x="1876" y="117"/>
                      </a:lnTo>
                      <a:lnTo>
                        <a:pt x="1851" y="67"/>
                      </a:lnTo>
                      <a:lnTo>
                        <a:pt x="1809" y="16"/>
                      </a:lnTo>
                      <a:lnTo>
                        <a:pt x="1748" y="0"/>
                      </a:lnTo>
                      <a:lnTo>
                        <a:pt x="1670" y="104"/>
                      </a:lnTo>
                      <a:lnTo>
                        <a:pt x="1625" y="162"/>
                      </a:lnTo>
                      <a:lnTo>
                        <a:pt x="1567" y="223"/>
                      </a:lnTo>
                      <a:lnTo>
                        <a:pt x="1505" y="273"/>
                      </a:lnTo>
                      <a:lnTo>
                        <a:pt x="1468" y="301"/>
                      </a:lnTo>
                      <a:lnTo>
                        <a:pt x="1441" y="335"/>
                      </a:lnTo>
                      <a:lnTo>
                        <a:pt x="1372" y="344"/>
                      </a:lnTo>
                      <a:lnTo>
                        <a:pt x="1318" y="379"/>
                      </a:lnTo>
                      <a:lnTo>
                        <a:pt x="1276" y="440"/>
                      </a:lnTo>
                      <a:lnTo>
                        <a:pt x="1175" y="426"/>
                      </a:lnTo>
                      <a:lnTo>
                        <a:pt x="1127" y="433"/>
                      </a:lnTo>
                      <a:lnTo>
                        <a:pt x="1058" y="453"/>
                      </a:lnTo>
                      <a:lnTo>
                        <a:pt x="970" y="493"/>
                      </a:lnTo>
                      <a:lnTo>
                        <a:pt x="909" y="469"/>
                      </a:lnTo>
                      <a:lnTo>
                        <a:pt x="752" y="457"/>
                      </a:lnTo>
                      <a:lnTo>
                        <a:pt x="696" y="459"/>
                      </a:lnTo>
                      <a:lnTo>
                        <a:pt x="648" y="460"/>
                      </a:lnTo>
                      <a:lnTo>
                        <a:pt x="598" y="423"/>
                      </a:lnTo>
                      <a:lnTo>
                        <a:pt x="513" y="392"/>
                      </a:lnTo>
                      <a:lnTo>
                        <a:pt x="455" y="386"/>
                      </a:lnTo>
                      <a:lnTo>
                        <a:pt x="423" y="395"/>
                      </a:lnTo>
                      <a:lnTo>
                        <a:pt x="393" y="364"/>
                      </a:lnTo>
                      <a:lnTo>
                        <a:pt x="370" y="321"/>
                      </a:lnTo>
                      <a:lnTo>
                        <a:pt x="328" y="334"/>
                      </a:lnTo>
                      <a:lnTo>
                        <a:pt x="278" y="338"/>
                      </a:lnTo>
                      <a:lnTo>
                        <a:pt x="237" y="331"/>
                      </a:lnTo>
                      <a:lnTo>
                        <a:pt x="212" y="320"/>
                      </a:lnTo>
                      <a:lnTo>
                        <a:pt x="151" y="368"/>
                      </a:lnTo>
                      <a:lnTo>
                        <a:pt x="134" y="395"/>
                      </a:lnTo>
                      <a:lnTo>
                        <a:pt x="99" y="406"/>
                      </a:lnTo>
                      <a:lnTo>
                        <a:pt x="59" y="440"/>
                      </a:lnTo>
                      <a:lnTo>
                        <a:pt x="32" y="497"/>
                      </a:lnTo>
                      <a:lnTo>
                        <a:pt x="21" y="540"/>
                      </a:lnTo>
                      <a:lnTo>
                        <a:pt x="21" y="581"/>
                      </a:lnTo>
                      <a:lnTo>
                        <a:pt x="26" y="630"/>
                      </a:lnTo>
                      <a:lnTo>
                        <a:pt x="46" y="679"/>
                      </a:lnTo>
                      <a:lnTo>
                        <a:pt x="75" y="714"/>
                      </a:lnTo>
                      <a:lnTo>
                        <a:pt x="76" y="736"/>
                      </a:lnTo>
                      <a:lnTo>
                        <a:pt x="50" y="795"/>
                      </a:lnTo>
                      <a:lnTo>
                        <a:pt x="21" y="849"/>
                      </a:lnTo>
                      <a:lnTo>
                        <a:pt x="4" y="900"/>
                      </a:lnTo>
                      <a:lnTo>
                        <a:pt x="0" y="938"/>
                      </a:lnTo>
                      <a:lnTo>
                        <a:pt x="4" y="982"/>
                      </a:lnTo>
                      <a:lnTo>
                        <a:pt x="14" y="1019"/>
                      </a:lnTo>
                      <a:lnTo>
                        <a:pt x="35" y="1049"/>
                      </a:lnTo>
                      <a:lnTo>
                        <a:pt x="76" y="1076"/>
                      </a:lnTo>
                      <a:lnTo>
                        <a:pt x="59" y="1112"/>
                      </a:lnTo>
                      <a:lnTo>
                        <a:pt x="48" y="1138"/>
                      </a:lnTo>
                      <a:lnTo>
                        <a:pt x="45" y="1178"/>
                      </a:lnTo>
                      <a:lnTo>
                        <a:pt x="46" y="1280"/>
                      </a:lnTo>
                      <a:lnTo>
                        <a:pt x="50" y="1354"/>
                      </a:lnTo>
                      <a:lnTo>
                        <a:pt x="70" y="1428"/>
                      </a:lnTo>
                      <a:lnTo>
                        <a:pt x="113" y="1512"/>
                      </a:lnTo>
                      <a:lnTo>
                        <a:pt x="100" y="1533"/>
                      </a:lnTo>
                      <a:lnTo>
                        <a:pt x="94" y="1564"/>
                      </a:lnTo>
                      <a:lnTo>
                        <a:pt x="104" y="1611"/>
                      </a:lnTo>
                      <a:lnTo>
                        <a:pt x="128" y="1649"/>
                      </a:lnTo>
                      <a:lnTo>
                        <a:pt x="165" y="1685"/>
                      </a:lnTo>
                      <a:lnTo>
                        <a:pt x="207" y="1710"/>
                      </a:lnTo>
                      <a:lnTo>
                        <a:pt x="257" y="1719"/>
                      </a:lnTo>
                      <a:lnTo>
                        <a:pt x="329" y="1712"/>
                      </a:lnTo>
                      <a:lnTo>
                        <a:pt x="394" y="1692"/>
                      </a:lnTo>
                      <a:lnTo>
                        <a:pt x="445" y="1654"/>
                      </a:lnTo>
                      <a:lnTo>
                        <a:pt x="491" y="1638"/>
                      </a:lnTo>
                      <a:lnTo>
                        <a:pt x="536" y="1634"/>
                      </a:lnTo>
                      <a:lnTo>
                        <a:pt x="571" y="1629"/>
                      </a:lnTo>
                      <a:lnTo>
                        <a:pt x="618" y="1618"/>
                      </a:lnTo>
                      <a:lnTo>
                        <a:pt x="645" y="1590"/>
                      </a:lnTo>
                      <a:lnTo>
                        <a:pt x="652" y="1557"/>
                      </a:lnTo>
                      <a:lnTo>
                        <a:pt x="648" y="1514"/>
                      </a:lnTo>
                      <a:lnTo>
                        <a:pt x="646" y="1486"/>
                      </a:lnTo>
                      <a:lnTo>
                        <a:pt x="660" y="1464"/>
                      </a:lnTo>
                      <a:lnTo>
                        <a:pt x="680" y="1454"/>
                      </a:lnTo>
                      <a:lnTo>
                        <a:pt x="708" y="1454"/>
                      </a:lnTo>
                      <a:lnTo>
                        <a:pt x="752" y="1468"/>
                      </a:lnTo>
                      <a:lnTo>
                        <a:pt x="793" y="1368"/>
                      </a:lnTo>
                      <a:lnTo>
                        <a:pt x="690" y="1334"/>
                      </a:lnTo>
                      <a:lnTo>
                        <a:pt x="618" y="1338"/>
                      </a:lnTo>
                      <a:lnTo>
                        <a:pt x="551" y="1357"/>
                      </a:lnTo>
                      <a:lnTo>
                        <a:pt x="481" y="1387"/>
                      </a:lnTo>
                      <a:lnTo>
                        <a:pt x="408" y="1418"/>
                      </a:lnTo>
                      <a:lnTo>
                        <a:pt x="376" y="1429"/>
                      </a:lnTo>
                      <a:lnTo>
                        <a:pt x="379" y="1388"/>
                      </a:lnTo>
                      <a:lnTo>
                        <a:pt x="403" y="1328"/>
                      </a:lnTo>
                      <a:lnTo>
                        <a:pt x="407" y="1263"/>
                      </a:lnTo>
                      <a:lnTo>
                        <a:pt x="376" y="1183"/>
                      </a:lnTo>
                      <a:lnTo>
                        <a:pt x="348" y="1144"/>
                      </a:lnTo>
                      <a:lnTo>
                        <a:pt x="342" y="1124"/>
                      </a:lnTo>
                      <a:lnTo>
                        <a:pt x="340" y="1104"/>
                      </a:lnTo>
                      <a:lnTo>
                        <a:pt x="366" y="1039"/>
                      </a:lnTo>
                      <a:lnTo>
                        <a:pt x="372" y="991"/>
                      </a:lnTo>
                      <a:lnTo>
                        <a:pt x="372" y="931"/>
                      </a:lnTo>
                      <a:lnTo>
                        <a:pt x="352" y="882"/>
                      </a:lnTo>
                      <a:lnTo>
                        <a:pt x="318" y="821"/>
                      </a:lnTo>
                      <a:lnTo>
                        <a:pt x="359" y="796"/>
                      </a:lnTo>
                      <a:lnTo>
                        <a:pt x="396" y="742"/>
                      </a:lnTo>
                      <a:lnTo>
                        <a:pt x="418" y="677"/>
                      </a:lnTo>
                      <a:lnTo>
                        <a:pt x="427" y="639"/>
                      </a:lnTo>
                      <a:lnTo>
                        <a:pt x="477" y="635"/>
                      </a:lnTo>
                      <a:lnTo>
                        <a:pt x="519" y="677"/>
                      </a:lnTo>
                      <a:lnTo>
                        <a:pt x="580" y="714"/>
                      </a:lnTo>
                      <a:lnTo>
                        <a:pt x="626" y="717"/>
                      </a:lnTo>
                      <a:lnTo>
                        <a:pt x="664" y="704"/>
                      </a:lnTo>
                      <a:lnTo>
                        <a:pt x="698" y="683"/>
                      </a:lnTo>
                      <a:lnTo>
                        <a:pt x="732" y="711"/>
                      </a:lnTo>
                      <a:lnTo>
                        <a:pt x="789" y="738"/>
                      </a:lnTo>
                      <a:lnTo>
                        <a:pt x="865" y="750"/>
                      </a:lnTo>
                      <a:lnTo>
                        <a:pt x="926" y="748"/>
                      </a:lnTo>
                      <a:lnTo>
                        <a:pt x="967" y="742"/>
                      </a:lnTo>
                      <a:lnTo>
                        <a:pt x="1017" y="720"/>
                      </a:lnTo>
                      <a:lnTo>
                        <a:pt x="1065" y="690"/>
                      </a:lnTo>
                      <a:lnTo>
                        <a:pt x="1125" y="717"/>
                      </a:lnTo>
                      <a:lnTo>
                        <a:pt x="1191" y="711"/>
                      </a:lnTo>
                      <a:lnTo>
                        <a:pt x="1284" y="700"/>
                      </a:lnTo>
                      <a:lnTo>
                        <a:pt x="1338" y="671"/>
                      </a:lnTo>
                      <a:lnTo>
                        <a:pt x="1380" y="639"/>
                      </a:lnTo>
                      <a:lnTo>
                        <a:pt x="1417" y="596"/>
                      </a:lnTo>
                      <a:lnTo>
                        <a:pt x="1429" y="578"/>
                      </a:lnTo>
                      <a:lnTo>
                        <a:pt x="1465" y="530"/>
                      </a:lnTo>
                      <a:lnTo>
                        <a:pt x="1495" y="524"/>
                      </a:lnTo>
                      <a:lnTo>
                        <a:pt x="1543" y="511"/>
                      </a:lnTo>
                      <a:lnTo>
                        <a:pt x="1518" y="606"/>
                      </a:lnTo>
                      <a:lnTo>
                        <a:pt x="1513" y="700"/>
                      </a:lnTo>
                      <a:lnTo>
                        <a:pt x="1525" y="752"/>
                      </a:lnTo>
                      <a:lnTo>
                        <a:pt x="1553" y="792"/>
                      </a:lnTo>
                      <a:lnTo>
                        <a:pt x="1622" y="835"/>
                      </a:lnTo>
                      <a:lnTo>
                        <a:pt x="1598" y="882"/>
                      </a:lnTo>
                      <a:lnTo>
                        <a:pt x="1574" y="938"/>
                      </a:lnTo>
                      <a:lnTo>
                        <a:pt x="1543" y="972"/>
                      </a:lnTo>
                      <a:lnTo>
                        <a:pt x="1511" y="1021"/>
                      </a:lnTo>
                      <a:lnTo>
                        <a:pt x="1489" y="1082"/>
                      </a:lnTo>
                      <a:lnTo>
                        <a:pt x="1493" y="1150"/>
                      </a:lnTo>
                      <a:lnTo>
                        <a:pt x="1479" y="1173"/>
                      </a:lnTo>
                      <a:lnTo>
                        <a:pt x="1439" y="1197"/>
                      </a:lnTo>
                      <a:lnTo>
                        <a:pt x="1403" y="1229"/>
                      </a:lnTo>
                      <a:lnTo>
                        <a:pt x="1382" y="1258"/>
                      </a:lnTo>
                      <a:lnTo>
                        <a:pt x="1368" y="1293"/>
                      </a:lnTo>
                      <a:lnTo>
                        <a:pt x="1366" y="1344"/>
                      </a:lnTo>
                      <a:lnTo>
                        <a:pt x="1362" y="1415"/>
                      </a:lnTo>
                      <a:lnTo>
                        <a:pt x="1344" y="1476"/>
                      </a:lnTo>
                      <a:lnTo>
                        <a:pt x="1324" y="1554"/>
                      </a:lnTo>
                      <a:lnTo>
                        <a:pt x="1300" y="1587"/>
                      </a:lnTo>
                      <a:lnTo>
                        <a:pt x="1276" y="1605"/>
                      </a:lnTo>
                      <a:lnTo>
                        <a:pt x="1239" y="1615"/>
                      </a:lnTo>
                      <a:lnTo>
                        <a:pt x="1213" y="1618"/>
                      </a:lnTo>
                      <a:lnTo>
                        <a:pt x="1189" y="1611"/>
                      </a:lnTo>
                      <a:lnTo>
                        <a:pt x="1163" y="1604"/>
                      </a:lnTo>
                      <a:lnTo>
                        <a:pt x="1133" y="1585"/>
                      </a:lnTo>
                      <a:lnTo>
                        <a:pt x="1106" y="1569"/>
                      </a:lnTo>
                      <a:lnTo>
                        <a:pt x="1076" y="1554"/>
                      </a:lnTo>
                      <a:lnTo>
                        <a:pt x="1044" y="1547"/>
                      </a:lnTo>
                      <a:lnTo>
                        <a:pt x="1020" y="1543"/>
                      </a:lnTo>
                      <a:lnTo>
                        <a:pt x="994" y="1547"/>
                      </a:lnTo>
                      <a:lnTo>
                        <a:pt x="960" y="1569"/>
                      </a:lnTo>
                      <a:lnTo>
                        <a:pt x="933" y="1600"/>
                      </a:lnTo>
                      <a:lnTo>
                        <a:pt x="915" y="1638"/>
                      </a:lnTo>
                      <a:lnTo>
                        <a:pt x="905" y="1702"/>
                      </a:lnTo>
                      <a:lnTo>
                        <a:pt x="909" y="1780"/>
                      </a:lnTo>
                      <a:lnTo>
                        <a:pt x="932" y="1800"/>
                      </a:lnTo>
                      <a:lnTo>
                        <a:pt x="914" y="1845"/>
                      </a:lnTo>
                      <a:lnTo>
                        <a:pt x="919" y="1943"/>
                      </a:lnTo>
                      <a:lnTo>
                        <a:pt x="982" y="2119"/>
                      </a:lnTo>
                      <a:lnTo>
                        <a:pt x="982" y="2176"/>
                      </a:lnTo>
                      <a:lnTo>
                        <a:pt x="993" y="2343"/>
                      </a:lnTo>
                      <a:lnTo>
                        <a:pt x="1010" y="2363"/>
                      </a:lnTo>
                      <a:close/>
                    </a:path>
                  </a:pathLst>
                </a:custGeom>
                <a:solidFill>
                  <a:srgbClr val="FFC080"/>
                </a:solidFill>
                <a:ln w="7938">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887" name="Group 176">
                  <a:extLst>
                    <a:ext uri="{FF2B5EF4-FFF2-40B4-BE49-F238E27FC236}">
                      <a16:creationId xmlns:a16="http://schemas.microsoft.com/office/drawing/2014/main" id="{A6EACAA9-1D38-449C-92F5-6556A7C0352E}"/>
                    </a:ext>
                  </a:extLst>
                </p:cNvPr>
                <p:cNvGrpSpPr>
                  <a:grpSpLocks/>
                </p:cNvGrpSpPr>
                <p:nvPr/>
              </p:nvGrpSpPr>
              <p:grpSpPr bwMode="auto">
                <a:xfrm>
                  <a:off x="1610" y="596"/>
                  <a:ext cx="415" cy="346"/>
                  <a:chOff x="1610" y="596"/>
                  <a:chExt cx="415" cy="346"/>
                </a:xfrm>
              </p:grpSpPr>
              <p:sp>
                <p:nvSpPr>
                  <p:cNvPr id="65888" name="Freeform 177">
                    <a:extLst>
                      <a:ext uri="{FF2B5EF4-FFF2-40B4-BE49-F238E27FC236}">
                        <a16:creationId xmlns:a16="http://schemas.microsoft.com/office/drawing/2014/main" id="{EDE4267B-25C8-4BD4-948D-3D386A6C57FD}"/>
                      </a:ext>
                    </a:extLst>
                  </p:cNvPr>
                  <p:cNvSpPr>
                    <a:spLocks/>
                  </p:cNvSpPr>
                  <p:nvPr/>
                </p:nvSpPr>
                <p:spPr bwMode="auto">
                  <a:xfrm>
                    <a:off x="1990" y="631"/>
                    <a:ext cx="6" cy="32"/>
                  </a:xfrm>
                  <a:custGeom>
                    <a:avLst/>
                    <a:gdLst>
                      <a:gd name="T0" fmla="*/ 2 w 24"/>
                      <a:gd name="T1" fmla="*/ 8 h 127"/>
                      <a:gd name="T2" fmla="*/ 0 w 24"/>
                      <a:gd name="T3" fmla="*/ 5 h 127"/>
                      <a:gd name="T4" fmla="*/ 0 w 24"/>
                      <a:gd name="T5" fmla="*/ 1 h 127"/>
                      <a:gd name="T6" fmla="*/ 1 w 24"/>
                      <a:gd name="T7" fmla="*/ 0 h 127"/>
                      <a:gd name="T8" fmla="*/ 0 60000 65536"/>
                      <a:gd name="T9" fmla="*/ 0 60000 65536"/>
                      <a:gd name="T10" fmla="*/ 0 60000 65536"/>
                      <a:gd name="T11" fmla="*/ 0 60000 65536"/>
                      <a:gd name="T12" fmla="*/ 0 w 24"/>
                      <a:gd name="T13" fmla="*/ 0 h 127"/>
                      <a:gd name="T14" fmla="*/ 24 w 24"/>
                      <a:gd name="T15" fmla="*/ 127 h 127"/>
                    </a:gdLst>
                    <a:ahLst/>
                    <a:cxnLst>
                      <a:cxn ang="T8">
                        <a:pos x="T0" y="T1"/>
                      </a:cxn>
                      <a:cxn ang="T9">
                        <a:pos x="T2" y="T3"/>
                      </a:cxn>
                      <a:cxn ang="T10">
                        <a:pos x="T4" y="T5"/>
                      </a:cxn>
                      <a:cxn ang="T11">
                        <a:pos x="T6" y="T7"/>
                      </a:cxn>
                    </a:cxnLst>
                    <a:rect l="T12" t="T13" r="T14" b="T15"/>
                    <a:pathLst>
                      <a:path w="24" h="127">
                        <a:moveTo>
                          <a:pt x="24" y="127"/>
                        </a:moveTo>
                        <a:lnTo>
                          <a:pt x="0" y="72"/>
                        </a:lnTo>
                        <a:lnTo>
                          <a:pt x="0" y="12"/>
                        </a:lnTo>
                        <a:lnTo>
                          <a:pt x="1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89" name="Freeform 178">
                    <a:extLst>
                      <a:ext uri="{FF2B5EF4-FFF2-40B4-BE49-F238E27FC236}">
                        <a16:creationId xmlns:a16="http://schemas.microsoft.com/office/drawing/2014/main" id="{5E0384FF-5AD3-4B3A-A0F1-D6B3801C7900}"/>
                      </a:ext>
                    </a:extLst>
                  </p:cNvPr>
                  <p:cNvSpPr>
                    <a:spLocks/>
                  </p:cNvSpPr>
                  <p:nvPr/>
                </p:nvSpPr>
                <p:spPr bwMode="auto">
                  <a:xfrm>
                    <a:off x="1963" y="596"/>
                    <a:ext cx="46" cy="59"/>
                  </a:xfrm>
                  <a:custGeom>
                    <a:avLst/>
                    <a:gdLst>
                      <a:gd name="T0" fmla="*/ 11 w 187"/>
                      <a:gd name="T1" fmla="*/ 0 h 237"/>
                      <a:gd name="T2" fmla="*/ 10 w 187"/>
                      <a:gd name="T3" fmla="*/ 3 h 237"/>
                      <a:gd name="T4" fmla="*/ 8 w 187"/>
                      <a:gd name="T5" fmla="*/ 7 h 237"/>
                      <a:gd name="T6" fmla="*/ 8 w 187"/>
                      <a:gd name="T7" fmla="*/ 9 h 237"/>
                      <a:gd name="T8" fmla="*/ 5 w 187"/>
                      <a:gd name="T9" fmla="*/ 11 h 237"/>
                      <a:gd name="T10" fmla="*/ 3 w 187"/>
                      <a:gd name="T11" fmla="*/ 13 h 237"/>
                      <a:gd name="T12" fmla="*/ 0 w 187"/>
                      <a:gd name="T13" fmla="*/ 14 h 237"/>
                      <a:gd name="T14" fmla="*/ 1 w 187"/>
                      <a:gd name="T15" fmla="*/ 15 h 237"/>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237"/>
                      <a:gd name="T26" fmla="*/ 187 w 187"/>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237">
                        <a:moveTo>
                          <a:pt x="187" y="0"/>
                        </a:moveTo>
                        <a:lnTo>
                          <a:pt x="163" y="55"/>
                        </a:lnTo>
                        <a:lnTo>
                          <a:pt x="139" y="109"/>
                        </a:lnTo>
                        <a:lnTo>
                          <a:pt x="128" y="152"/>
                        </a:lnTo>
                        <a:lnTo>
                          <a:pt x="84" y="176"/>
                        </a:lnTo>
                        <a:lnTo>
                          <a:pt x="43" y="218"/>
                        </a:lnTo>
                        <a:lnTo>
                          <a:pt x="0" y="224"/>
                        </a:lnTo>
                        <a:lnTo>
                          <a:pt x="19" y="23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0" name="Freeform 179">
                    <a:extLst>
                      <a:ext uri="{FF2B5EF4-FFF2-40B4-BE49-F238E27FC236}">
                        <a16:creationId xmlns:a16="http://schemas.microsoft.com/office/drawing/2014/main" id="{17209ED4-A621-4A61-B914-577685ACE705}"/>
                      </a:ext>
                    </a:extLst>
                  </p:cNvPr>
                  <p:cNvSpPr>
                    <a:spLocks/>
                  </p:cNvSpPr>
                  <p:nvPr/>
                </p:nvSpPr>
                <p:spPr bwMode="auto">
                  <a:xfrm>
                    <a:off x="1823" y="652"/>
                    <a:ext cx="9" cy="14"/>
                  </a:xfrm>
                  <a:custGeom>
                    <a:avLst/>
                    <a:gdLst>
                      <a:gd name="T0" fmla="*/ 0 w 37"/>
                      <a:gd name="T1" fmla="*/ 0 h 55"/>
                      <a:gd name="T2" fmla="*/ 2 w 37"/>
                      <a:gd name="T3" fmla="*/ 3 h 55"/>
                      <a:gd name="T4" fmla="*/ 2 w 37"/>
                      <a:gd name="T5" fmla="*/ 4 h 55"/>
                      <a:gd name="T6" fmla="*/ 0 60000 65536"/>
                      <a:gd name="T7" fmla="*/ 0 60000 65536"/>
                      <a:gd name="T8" fmla="*/ 0 60000 65536"/>
                      <a:gd name="T9" fmla="*/ 0 w 37"/>
                      <a:gd name="T10" fmla="*/ 0 h 55"/>
                      <a:gd name="T11" fmla="*/ 37 w 37"/>
                      <a:gd name="T12" fmla="*/ 55 h 55"/>
                    </a:gdLst>
                    <a:ahLst/>
                    <a:cxnLst>
                      <a:cxn ang="T6">
                        <a:pos x="T0" y="T1"/>
                      </a:cxn>
                      <a:cxn ang="T7">
                        <a:pos x="T2" y="T3"/>
                      </a:cxn>
                      <a:cxn ang="T8">
                        <a:pos x="T4" y="T5"/>
                      </a:cxn>
                    </a:cxnLst>
                    <a:rect l="T9" t="T10" r="T11" b="T12"/>
                    <a:pathLst>
                      <a:path w="37" h="55">
                        <a:moveTo>
                          <a:pt x="0" y="0"/>
                        </a:moveTo>
                        <a:lnTo>
                          <a:pt x="37" y="48"/>
                        </a:lnTo>
                        <a:lnTo>
                          <a:pt x="37" y="5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1" name="Line 180">
                    <a:extLst>
                      <a:ext uri="{FF2B5EF4-FFF2-40B4-BE49-F238E27FC236}">
                        <a16:creationId xmlns:a16="http://schemas.microsoft.com/office/drawing/2014/main" id="{88950943-8CB8-4A7F-B13A-99A71E624D13}"/>
                      </a:ext>
                    </a:extLst>
                  </p:cNvPr>
                  <p:cNvSpPr>
                    <a:spLocks noChangeShapeType="1"/>
                  </p:cNvSpPr>
                  <p:nvPr/>
                </p:nvSpPr>
                <p:spPr bwMode="auto">
                  <a:xfrm>
                    <a:off x="1738" y="635"/>
                    <a:ext cx="14"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892" name="Freeform 181">
                    <a:extLst>
                      <a:ext uri="{FF2B5EF4-FFF2-40B4-BE49-F238E27FC236}">
                        <a16:creationId xmlns:a16="http://schemas.microsoft.com/office/drawing/2014/main" id="{AF59547F-19CA-4C86-87D5-D5833AE13154}"/>
                      </a:ext>
                    </a:extLst>
                  </p:cNvPr>
                  <p:cNvSpPr>
                    <a:spLocks/>
                  </p:cNvSpPr>
                  <p:nvPr/>
                </p:nvSpPr>
                <p:spPr bwMode="auto">
                  <a:xfrm>
                    <a:off x="1610" y="622"/>
                    <a:ext cx="77" cy="12"/>
                  </a:xfrm>
                  <a:custGeom>
                    <a:avLst/>
                    <a:gdLst>
                      <a:gd name="T0" fmla="*/ 19 w 309"/>
                      <a:gd name="T1" fmla="*/ 0 h 49"/>
                      <a:gd name="T2" fmla="*/ 16 w 309"/>
                      <a:gd name="T3" fmla="*/ 3 h 49"/>
                      <a:gd name="T4" fmla="*/ 14 w 309"/>
                      <a:gd name="T5" fmla="*/ 3 h 49"/>
                      <a:gd name="T6" fmla="*/ 12 w 309"/>
                      <a:gd name="T7" fmla="*/ 1 h 49"/>
                      <a:gd name="T8" fmla="*/ 9 w 309"/>
                      <a:gd name="T9" fmla="*/ 0 h 49"/>
                      <a:gd name="T10" fmla="*/ 6 w 309"/>
                      <a:gd name="T11" fmla="*/ 0 h 49"/>
                      <a:gd name="T12" fmla="*/ 1 w 309"/>
                      <a:gd name="T13" fmla="*/ 0 h 49"/>
                      <a:gd name="T14" fmla="*/ 0 w 309"/>
                      <a:gd name="T15" fmla="*/ 0 h 49"/>
                      <a:gd name="T16" fmla="*/ 0 w 309"/>
                      <a:gd name="T17" fmla="*/ 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49"/>
                      <a:gd name="T29" fmla="*/ 309 w 30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49">
                        <a:moveTo>
                          <a:pt x="309" y="0"/>
                        </a:moveTo>
                        <a:lnTo>
                          <a:pt x="266" y="43"/>
                        </a:lnTo>
                        <a:lnTo>
                          <a:pt x="224" y="49"/>
                        </a:lnTo>
                        <a:lnTo>
                          <a:pt x="194" y="19"/>
                        </a:lnTo>
                        <a:lnTo>
                          <a:pt x="146" y="6"/>
                        </a:lnTo>
                        <a:lnTo>
                          <a:pt x="91" y="6"/>
                        </a:lnTo>
                        <a:lnTo>
                          <a:pt x="19" y="6"/>
                        </a:lnTo>
                        <a:lnTo>
                          <a:pt x="0" y="6"/>
                        </a:lnTo>
                        <a:lnTo>
                          <a:pt x="7" y="1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3" name="Freeform 182">
                    <a:extLst>
                      <a:ext uri="{FF2B5EF4-FFF2-40B4-BE49-F238E27FC236}">
                        <a16:creationId xmlns:a16="http://schemas.microsoft.com/office/drawing/2014/main" id="{C3F12007-FC14-40E3-9254-2C53DB4BEB14}"/>
                      </a:ext>
                    </a:extLst>
                  </p:cNvPr>
                  <p:cNvSpPr>
                    <a:spLocks/>
                  </p:cNvSpPr>
                  <p:nvPr/>
                </p:nvSpPr>
                <p:spPr bwMode="auto">
                  <a:xfrm>
                    <a:off x="1620" y="669"/>
                    <a:ext cx="65" cy="44"/>
                  </a:xfrm>
                  <a:custGeom>
                    <a:avLst/>
                    <a:gdLst>
                      <a:gd name="T0" fmla="*/ 16 w 260"/>
                      <a:gd name="T1" fmla="*/ 5 h 176"/>
                      <a:gd name="T2" fmla="*/ 12 w 260"/>
                      <a:gd name="T3" fmla="*/ 5 h 176"/>
                      <a:gd name="T4" fmla="*/ 8 w 260"/>
                      <a:gd name="T5" fmla="*/ 5 h 176"/>
                      <a:gd name="T6" fmla="*/ 5 w 260"/>
                      <a:gd name="T7" fmla="*/ 5 h 176"/>
                      <a:gd name="T8" fmla="*/ 2 w 260"/>
                      <a:gd name="T9" fmla="*/ 3 h 176"/>
                      <a:gd name="T10" fmla="*/ 1 w 260"/>
                      <a:gd name="T11" fmla="*/ 0 h 176"/>
                      <a:gd name="T12" fmla="*/ 2 w 260"/>
                      <a:gd name="T13" fmla="*/ 3 h 176"/>
                      <a:gd name="T14" fmla="*/ 2 w 260"/>
                      <a:gd name="T15" fmla="*/ 6 h 176"/>
                      <a:gd name="T16" fmla="*/ 2 w 260"/>
                      <a:gd name="T17" fmla="*/ 9 h 176"/>
                      <a:gd name="T18" fmla="*/ 1 w 260"/>
                      <a:gd name="T19" fmla="*/ 10 h 176"/>
                      <a:gd name="T20" fmla="*/ 0 w 260"/>
                      <a:gd name="T21" fmla="*/ 11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0"/>
                      <a:gd name="T34" fmla="*/ 0 h 176"/>
                      <a:gd name="T35" fmla="*/ 260 w 260"/>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0" h="176">
                        <a:moveTo>
                          <a:pt x="260" y="73"/>
                        </a:moveTo>
                        <a:lnTo>
                          <a:pt x="193" y="73"/>
                        </a:lnTo>
                        <a:lnTo>
                          <a:pt x="138" y="73"/>
                        </a:lnTo>
                        <a:lnTo>
                          <a:pt x="90" y="73"/>
                        </a:lnTo>
                        <a:lnTo>
                          <a:pt x="42" y="42"/>
                        </a:lnTo>
                        <a:lnTo>
                          <a:pt x="7" y="0"/>
                        </a:lnTo>
                        <a:lnTo>
                          <a:pt x="36" y="49"/>
                        </a:lnTo>
                        <a:lnTo>
                          <a:pt x="42" y="97"/>
                        </a:lnTo>
                        <a:lnTo>
                          <a:pt x="36" y="140"/>
                        </a:lnTo>
                        <a:lnTo>
                          <a:pt x="18" y="157"/>
                        </a:lnTo>
                        <a:lnTo>
                          <a:pt x="0" y="17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4" name="Freeform 183">
                    <a:extLst>
                      <a:ext uri="{FF2B5EF4-FFF2-40B4-BE49-F238E27FC236}">
                        <a16:creationId xmlns:a16="http://schemas.microsoft.com/office/drawing/2014/main" id="{E62D60D7-8D24-43E0-B558-D8A9DF707A47}"/>
                      </a:ext>
                    </a:extLst>
                  </p:cNvPr>
                  <p:cNvSpPr>
                    <a:spLocks/>
                  </p:cNvSpPr>
                  <p:nvPr/>
                </p:nvSpPr>
                <p:spPr bwMode="auto">
                  <a:xfrm>
                    <a:off x="1625" y="744"/>
                    <a:ext cx="37" cy="176"/>
                  </a:xfrm>
                  <a:custGeom>
                    <a:avLst/>
                    <a:gdLst>
                      <a:gd name="T0" fmla="*/ 0 w 151"/>
                      <a:gd name="T1" fmla="*/ 0 h 704"/>
                      <a:gd name="T2" fmla="*/ 0 w 151"/>
                      <a:gd name="T3" fmla="*/ 3 h 704"/>
                      <a:gd name="T4" fmla="*/ 1 w 151"/>
                      <a:gd name="T5" fmla="*/ 6 h 704"/>
                      <a:gd name="T6" fmla="*/ 4 w 151"/>
                      <a:gd name="T7" fmla="*/ 8 h 704"/>
                      <a:gd name="T8" fmla="*/ 2 w 151"/>
                      <a:gd name="T9" fmla="*/ 10 h 704"/>
                      <a:gd name="T10" fmla="*/ 1 w 151"/>
                      <a:gd name="T11" fmla="*/ 13 h 704"/>
                      <a:gd name="T12" fmla="*/ 2 w 151"/>
                      <a:gd name="T13" fmla="*/ 16 h 704"/>
                      <a:gd name="T14" fmla="*/ 4 w 151"/>
                      <a:gd name="T15" fmla="*/ 19 h 704"/>
                      <a:gd name="T16" fmla="*/ 5 w 151"/>
                      <a:gd name="T17" fmla="*/ 21 h 704"/>
                      <a:gd name="T18" fmla="*/ 5 w 151"/>
                      <a:gd name="T19" fmla="*/ 24 h 704"/>
                      <a:gd name="T20" fmla="*/ 4 w 151"/>
                      <a:gd name="T21" fmla="*/ 27 h 704"/>
                      <a:gd name="T22" fmla="*/ 2 w 151"/>
                      <a:gd name="T23" fmla="*/ 29 h 704"/>
                      <a:gd name="T24" fmla="*/ 5 w 151"/>
                      <a:gd name="T25" fmla="*/ 30 h 704"/>
                      <a:gd name="T26" fmla="*/ 5 w 151"/>
                      <a:gd name="T27" fmla="*/ 32 h 704"/>
                      <a:gd name="T28" fmla="*/ 7 w 151"/>
                      <a:gd name="T29" fmla="*/ 36 h 704"/>
                      <a:gd name="T30" fmla="*/ 7 w 151"/>
                      <a:gd name="T31" fmla="*/ 37 h 704"/>
                      <a:gd name="T32" fmla="*/ 6 w 151"/>
                      <a:gd name="T33" fmla="*/ 38 h 704"/>
                      <a:gd name="T34" fmla="*/ 5 w 151"/>
                      <a:gd name="T35" fmla="*/ 41 h 704"/>
                      <a:gd name="T36" fmla="*/ 6 w 151"/>
                      <a:gd name="T37" fmla="*/ 42 h 704"/>
                      <a:gd name="T38" fmla="*/ 8 w 151"/>
                      <a:gd name="T39" fmla="*/ 43 h 704"/>
                      <a:gd name="T40" fmla="*/ 8 w 151"/>
                      <a:gd name="T41" fmla="*/ 44 h 704"/>
                      <a:gd name="T42" fmla="*/ 9 w 151"/>
                      <a:gd name="T43" fmla="*/ 44 h 7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704"/>
                      <a:gd name="T68" fmla="*/ 151 w 151"/>
                      <a:gd name="T69" fmla="*/ 704 h 7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704">
                        <a:moveTo>
                          <a:pt x="0" y="0"/>
                        </a:moveTo>
                        <a:lnTo>
                          <a:pt x="6" y="49"/>
                        </a:lnTo>
                        <a:lnTo>
                          <a:pt x="18" y="97"/>
                        </a:lnTo>
                        <a:lnTo>
                          <a:pt x="67" y="128"/>
                        </a:lnTo>
                        <a:lnTo>
                          <a:pt x="30" y="165"/>
                        </a:lnTo>
                        <a:lnTo>
                          <a:pt x="24" y="206"/>
                        </a:lnTo>
                        <a:lnTo>
                          <a:pt x="42" y="256"/>
                        </a:lnTo>
                        <a:lnTo>
                          <a:pt x="72" y="304"/>
                        </a:lnTo>
                        <a:lnTo>
                          <a:pt x="78" y="334"/>
                        </a:lnTo>
                        <a:lnTo>
                          <a:pt x="85" y="389"/>
                        </a:lnTo>
                        <a:lnTo>
                          <a:pt x="61" y="432"/>
                        </a:lnTo>
                        <a:lnTo>
                          <a:pt x="37" y="473"/>
                        </a:lnTo>
                        <a:lnTo>
                          <a:pt x="78" y="486"/>
                        </a:lnTo>
                        <a:lnTo>
                          <a:pt x="91" y="516"/>
                        </a:lnTo>
                        <a:lnTo>
                          <a:pt x="109" y="577"/>
                        </a:lnTo>
                        <a:lnTo>
                          <a:pt x="109" y="595"/>
                        </a:lnTo>
                        <a:lnTo>
                          <a:pt x="96" y="613"/>
                        </a:lnTo>
                        <a:lnTo>
                          <a:pt x="91" y="649"/>
                        </a:lnTo>
                        <a:lnTo>
                          <a:pt x="96" y="673"/>
                        </a:lnTo>
                        <a:lnTo>
                          <a:pt x="133" y="692"/>
                        </a:lnTo>
                        <a:lnTo>
                          <a:pt x="139" y="704"/>
                        </a:lnTo>
                        <a:lnTo>
                          <a:pt x="151" y="69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5" name="Freeform 184">
                    <a:extLst>
                      <a:ext uri="{FF2B5EF4-FFF2-40B4-BE49-F238E27FC236}">
                        <a16:creationId xmlns:a16="http://schemas.microsoft.com/office/drawing/2014/main" id="{BEE00244-C0FE-4177-A6B2-98562A6E7D22}"/>
                      </a:ext>
                    </a:extLst>
                  </p:cNvPr>
                  <p:cNvSpPr>
                    <a:spLocks/>
                  </p:cNvSpPr>
                  <p:nvPr/>
                </p:nvSpPr>
                <p:spPr bwMode="auto">
                  <a:xfrm>
                    <a:off x="1999" y="701"/>
                    <a:ext cx="26" cy="36"/>
                  </a:xfrm>
                  <a:custGeom>
                    <a:avLst/>
                    <a:gdLst>
                      <a:gd name="T0" fmla="*/ 1 w 103"/>
                      <a:gd name="T1" fmla="*/ 0 h 146"/>
                      <a:gd name="T2" fmla="*/ 0 w 103"/>
                      <a:gd name="T3" fmla="*/ 1 h 146"/>
                      <a:gd name="T4" fmla="*/ 0 w 103"/>
                      <a:gd name="T5" fmla="*/ 4 h 146"/>
                      <a:gd name="T6" fmla="*/ 1 w 103"/>
                      <a:gd name="T7" fmla="*/ 5 h 146"/>
                      <a:gd name="T8" fmla="*/ 2 w 103"/>
                      <a:gd name="T9" fmla="*/ 8 h 146"/>
                      <a:gd name="T10" fmla="*/ 2 w 103"/>
                      <a:gd name="T11" fmla="*/ 9 h 146"/>
                      <a:gd name="T12" fmla="*/ 4 w 103"/>
                      <a:gd name="T13" fmla="*/ 7 h 146"/>
                      <a:gd name="T14" fmla="*/ 7 w 103"/>
                      <a:gd name="T15" fmla="*/ 7 h 146"/>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46"/>
                      <a:gd name="T26" fmla="*/ 103 w 103"/>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46">
                        <a:moveTo>
                          <a:pt x="13" y="0"/>
                        </a:moveTo>
                        <a:lnTo>
                          <a:pt x="0" y="25"/>
                        </a:lnTo>
                        <a:lnTo>
                          <a:pt x="0" y="67"/>
                        </a:lnTo>
                        <a:lnTo>
                          <a:pt x="13" y="91"/>
                        </a:lnTo>
                        <a:lnTo>
                          <a:pt x="24" y="128"/>
                        </a:lnTo>
                        <a:lnTo>
                          <a:pt x="37" y="146"/>
                        </a:lnTo>
                        <a:lnTo>
                          <a:pt x="66" y="110"/>
                        </a:lnTo>
                        <a:lnTo>
                          <a:pt x="103" y="1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6" name="Freeform 185">
                    <a:extLst>
                      <a:ext uri="{FF2B5EF4-FFF2-40B4-BE49-F238E27FC236}">
                        <a16:creationId xmlns:a16="http://schemas.microsoft.com/office/drawing/2014/main" id="{7A557065-830A-454A-8A7E-5191EF34BF9E}"/>
                      </a:ext>
                    </a:extLst>
                  </p:cNvPr>
                  <p:cNvSpPr>
                    <a:spLocks/>
                  </p:cNvSpPr>
                  <p:nvPr/>
                </p:nvSpPr>
                <p:spPr bwMode="auto">
                  <a:xfrm>
                    <a:off x="1989" y="763"/>
                    <a:ext cx="20" cy="50"/>
                  </a:xfrm>
                  <a:custGeom>
                    <a:avLst/>
                    <a:gdLst>
                      <a:gd name="T0" fmla="*/ 5 w 84"/>
                      <a:gd name="T1" fmla="*/ 0 h 200"/>
                      <a:gd name="T2" fmla="*/ 2 w 84"/>
                      <a:gd name="T3" fmla="*/ 2 h 200"/>
                      <a:gd name="T4" fmla="*/ 1 w 84"/>
                      <a:gd name="T5" fmla="*/ 4 h 200"/>
                      <a:gd name="T6" fmla="*/ 0 w 84"/>
                      <a:gd name="T7" fmla="*/ 7 h 200"/>
                      <a:gd name="T8" fmla="*/ 1 w 84"/>
                      <a:gd name="T9" fmla="*/ 11 h 200"/>
                      <a:gd name="T10" fmla="*/ 0 w 84"/>
                      <a:gd name="T11" fmla="*/ 13 h 200"/>
                      <a:gd name="T12" fmla="*/ 0 60000 65536"/>
                      <a:gd name="T13" fmla="*/ 0 60000 65536"/>
                      <a:gd name="T14" fmla="*/ 0 60000 65536"/>
                      <a:gd name="T15" fmla="*/ 0 60000 65536"/>
                      <a:gd name="T16" fmla="*/ 0 60000 65536"/>
                      <a:gd name="T17" fmla="*/ 0 60000 65536"/>
                      <a:gd name="T18" fmla="*/ 0 w 84"/>
                      <a:gd name="T19" fmla="*/ 0 h 200"/>
                      <a:gd name="T20" fmla="*/ 84 w 8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84" h="200">
                        <a:moveTo>
                          <a:pt x="84" y="0"/>
                        </a:moveTo>
                        <a:lnTo>
                          <a:pt x="36" y="37"/>
                        </a:lnTo>
                        <a:lnTo>
                          <a:pt x="18" y="67"/>
                        </a:lnTo>
                        <a:lnTo>
                          <a:pt x="6" y="122"/>
                        </a:lnTo>
                        <a:lnTo>
                          <a:pt x="18" y="170"/>
                        </a:lnTo>
                        <a:lnTo>
                          <a:pt x="0" y="20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7" name="Freeform 186">
                    <a:extLst>
                      <a:ext uri="{FF2B5EF4-FFF2-40B4-BE49-F238E27FC236}">
                        <a16:creationId xmlns:a16="http://schemas.microsoft.com/office/drawing/2014/main" id="{69AB69B1-365C-4E36-8A7B-CB07DF3E385E}"/>
                      </a:ext>
                    </a:extLst>
                  </p:cNvPr>
                  <p:cNvSpPr>
                    <a:spLocks/>
                  </p:cNvSpPr>
                  <p:nvPr/>
                </p:nvSpPr>
                <p:spPr bwMode="auto">
                  <a:xfrm>
                    <a:off x="1948" y="838"/>
                    <a:ext cx="21" cy="54"/>
                  </a:xfrm>
                  <a:custGeom>
                    <a:avLst/>
                    <a:gdLst>
                      <a:gd name="T0" fmla="*/ 5 w 85"/>
                      <a:gd name="T1" fmla="*/ 0 h 213"/>
                      <a:gd name="T2" fmla="*/ 2 w 85"/>
                      <a:gd name="T3" fmla="*/ 3 h 213"/>
                      <a:gd name="T4" fmla="*/ 1 w 85"/>
                      <a:gd name="T5" fmla="*/ 7 h 213"/>
                      <a:gd name="T6" fmla="*/ 0 w 85"/>
                      <a:gd name="T7" fmla="*/ 11 h 213"/>
                      <a:gd name="T8" fmla="*/ 0 w 85"/>
                      <a:gd name="T9" fmla="*/ 13 h 213"/>
                      <a:gd name="T10" fmla="*/ 0 w 85"/>
                      <a:gd name="T11" fmla="*/ 14 h 213"/>
                      <a:gd name="T12" fmla="*/ 0 60000 65536"/>
                      <a:gd name="T13" fmla="*/ 0 60000 65536"/>
                      <a:gd name="T14" fmla="*/ 0 60000 65536"/>
                      <a:gd name="T15" fmla="*/ 0 60000 65536"/>
                      <a:gd name="T16" fmla="*/ 0 60000 65536"/>
                      <a:gd name="T17" fmla="*/ 0 60000 65536"/>
                      <a:gd name="T18" fmla="*/ 0 w 85"/>
                      <a:gd name="T19" fmla="*/ 0 h 213"/>
                      <a:gd name="T20" fmla="*/ 85 w 85"/>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5" h="213">
                        <a:moveTo>
                          <a:pt x="85" y="0"/>
                        </a:moveTo>
                        <a:lnTo>
                          <a:pt x="36" y="43"/>
                        </a:lnTo>
                        <a:lnTo>
                          <a:pt x="18" y="104"/>
                        </a:lnTo>
                        <a:lnTo>
                          <a:pt x="0" y="165"/>
                        </a:lnTo>
                        <a:lnTo>
                          <a:pt x="0" y="206"/>
                        </a:lnTo>
                        <a:lnTo>
                          <a:pt x="0" y="213"/>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98" name="Freeform 187">
                    <a:extLst>
                      <a:ext uri="{FF2B5EF4-FFF2-40B4-BE49-F238E27FC236}">
                        <a16:creationId xmlns:a16="http://schemas.microsoft.com/office/drawing/2014/main" id="{B3A5F53C-7740-42C0-99C3-4EDEFC1338A7}"/>
                      </a:ext>
                    </a:extLst>
                  </p:cNvPr>
                  <p:cNvSpPr>
                    <a:spLocks/>
                  </p:cNvSpPr>
                  <p:nvPr/>
                </p:nvSpPr>
                <p:spPr bwMode="auto">
                  <a:xfrm>
                    <a:off x="1901" y="902"/>
                    <a:ext cx="36" cy="40"/>
                  </a:xfrm>
                  <a:custGeom>
                    <a:avLst/>
                    <a:gdLst>
                      <a:gd name="T0" fmla="*/ 9 w 144"/>
                      <a:gd name="T1" fmla="*/ 0 h 157"/>
                      <a:gd name="T2" fmla="*/ 7 w 144"/>
                      <a:gd name="T3" fmla="*/ 3 h 157"/>
                      <a:gd name="T4" fmla="*/ 6 w 144"/>
                      <a:gd name="T5" fmla="*/ 5 h 157"/>
                      <a:gd name="T6" fmla="*/ 4 w 144"/>
                      <a:gd name="T7" fmla="*/ 7 h 157"/>
                      <a:gd name="T8" fmla="*/ 2 w 144"/>
                      <a:gd name="T9" fmla="*/ 9 h 157"/>
                      <a:gd name="T10" fmla="*/ 0 w 144"/>
                      <a:gd name="T11" fmla="*/ 10 h 157"/>
                      <a:gd name="T12" fmla="*/ 0 60000 65536"/>
                      <a:gd name="T13" fmla="*/ 0 60000 65536"/>
                      <a:gd name="T14" fmla="*/ 0 60000 65536"/>
                      <a:gd name="T15" fmla="*/ 0 60000 65536"/>
                      <a:gd name="T16" fmla="*/ 0 60000 65536"/>
                      <a:gd name="T17" fmla="*/ 0 60000 65536"/>
                      <a:gd name="T18" fmla="*/ 0 w 144"/>
                      <a:gd name="T19" fmla="*/ 0 h 157"/>
                      <a:gd name="T20" fmla="*/ 144 w 1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44" h="157">
                        <a:moveTo>
                          <a:pt x="144" y="0"/>
                        </a:moveTo>
                        <a:lnTo>
                          <a:pt x="115" y="41"/>
                        </a:lnTo>
                        <a:lnTo>
                          <a:pt x="102" y="84"/>
                        </a:lnTo>
                        <a:lnTo>
                          <a:pt x="61" y="102"/>
                        </a:lnTo>
                        <a:lnTo>
                          <a:pt x="42" y="139"/>
                        </a:lnTo>
                        <a:lnTo>
                          <a:pt x="0" y="15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5544" name="Group 188">
            <a:extLst>
              <a:ext uri="{FF2B5EF4-FFF2-40B4-BE49-F238E27FC236}">
                <a16:creationId xmlns:a16="http://schemas.microsoft.com/office/drawing/2014/main" id="{53D13B83-E7FC-45C4-916D-D9D67605B284}"/>
              </a:ext>
            </a:extLst>
          </p:cNvPr>
          <p:cNvGrpSpPr>
            <a:grpSpLocks/>
          </p:cNvGrpSpPr>
          <p:nvPr/>
        </p:nvGrpSpPr>
        <p:grpSpPr bwMode="auto">
          <a:xfrm>
            <a:off x="5100595" y="1844676"/>
            <a:ext cx="3287713" cy="881063"/>
            <a:chOff x="2486" y="1161"/>
            <a:chExt cx="2071" cy="555"/>
          </a:xfrm>
        </p:grpSpPr>
        <p:sp>
          <p:nvSpPr>
            <p:cNvPr id="65880" name="Freeform 189">
              <a:extLst>
                <a:ext uri="{FF2B5EF4-FFF2-40B4-BE49-F238E27FC236}">
                  <a16:creationId xmlns:a16="http://schemas.microsoft.com/office/drawing/2014/main" id="{30C303CD-2CD0-452F-9273-ABEFBFFB628F}"/>
                </a:ext>
              </a:extLst>
            </p:cNvPr>
            <p:cNvSpPr>
              <a:spLocks/>
            </p:cNvSpPr>
            <p:nvPr/>
          </p:nvSpPr>
          <p:spPr bwMode="auto">
            <a:xfrm>
              <a:off x="2486" y="1161"/>
              <a:ext cx="96" cy="555"/>
            </a:xfrm>
            <a:custGeom>
              <a:avLst/>
              <a:gdLst>
                <a:gd name="T0" fmla="*/ 96 w 96"/>
                <a:gd name="T1" fmla="*/ 0 h 555"/>
                <a:gd name="T2" fmla="*/ 85 w 96"/>
                <a:gd name="T3" fmla="*/ 1 h 555"/>
                <a:gd name="T4" fmla="*/ 69 w 96"/>
                <a:gd name="T5" fmla="*/ 8 h 555"/>
                <a:gd name="T6" fmla="*/ 60 w 96"/>
                <a:gd name="T7" fmla="*/ 15 h 555"/>
                <a:gd name="T8" fmla="*/ 50 w 96"/>
                <a:gd name="T9" fmla="*/ 29 h 555"/>
                <a:gd name="T10" fmla="*/ 46 w 96"/>
                <a:gd name="T11" fmla="*/ 42 h 555"/>
                <a:gd name="T12" fmla="*/ 45 w 96"/>
                <a:gd name="T13" fmla="*/ 232 h 555"/>
                <a:gd name="T14" fmla="*/ 42 w 96"/>
                <a:gd name="T15" fmla="*/ 250 h 555"/>
                <a:gd name="T16" fmla="*/ 43 w 96"/>
                <a:gd name="T17" fmla="*/ 245 h 555"/>
                <a:gd name="T18" fmla="*/ 33 w 96"/>
                <a:gd name="T19" fmla="*/ 259 h 555"/>
                <a:gd name="T20" fmla="*/ 31 w 96"/>
                <a:gd name="T21" fmla="*/ 269 h 555"/>
                <a:gd name="T22" fmla="*/ 21 w 96"/>
                <a:gd name="T23" fmla="*/ 268 h 555"/>
                <a:gd name="T24" fmla="*/ 15 w 96"/>
                <a:gd name="T25" fmla="*/ 276 h 555"/>
                <a:gd name="T26" fmla="*/ 6 w 96"/>
                <a:gd name="T27" fmla="*/ 271 h 555"/>
                <a:gd name="T28" fmla="*/ 4 w 96"/>
                <a:gd name="T29" fmla="*/ 272 h 555"/>
                <a:gd name="T30" fmla="*/ 0 w 96"/>
                <a:gd name="T31" fmla="*/ 277 h 555"/>
                <a:gd name="T32" fmla="*/ 4 w 96"/>
                <a:gd name="T33" fmla="*/ 282 h 555"/>
                <a:gd name="T34" fmla="*/ 15 w 96"/>
                <a:gd name="T35" fmla="*/ 284 h 555"/>
                <a:gd name="T36" fmla="*/ 13 w 96"/>
                <a:gd name="T37" fmla="*/ 283 h 555"/>
                <a:gd name="T38" fmla="*/ 29 w 96"/>
                <a:gd name="T39" fmla="*/ 290 h 555"/>
                <a:gd name="T40" fmla="*/ 27 w 96"/>
                <a:gd name="T41" fmla="*/ 289 h 555"/>
                <a:gd name="T42" fmla="*/ 39 w 96"/>
                <a:gd name="T43" fmla="*/ 302 h 555"/>
                <a:gd name="T44" fmla="*/ 48 w 96"/>
                <a:gd name="T45" fmla="*/ 305 h 555"/>
                <a:gd name="T46" fmla="*/ 44 w 96"/>
                <a:gd name="T47" fmla="*/ 314 h 555"/>
                <a:gd name="T48" fmla="*/ 45 w 96"/>
                <a:gd name="T49" fmla="*/ 504 h 555"/>
                <a:gd name="T50" fmla="*/ 49 w 96"/>
                <a:gd name="T51" fmla="*/ 522 h 555"/>
                <a:gd name="T52" fmla="*/ 54 w 96"/>
                <a:gd name="T53" fmla="*/ 534 h 555"/>
                <a:gd name="T54" fmla="*/ 67 w 96"/>
                <a:gd name="T55" fmla="*/ 546 h 555"/>
                <a:gd name="T56" fmla="*/ 76 w 96"/>
                <a:gd name="T57" fmla="*/ 551 h 555"/>
                <a:gd name="T58" fmla="*/ 87 w 96"/>
                <a:gd name="T59" fmla="*/ 554 h 555"/>
                <a:gd name="T60" fmla="*/ 96 w 96"/>
                <a:gd name="T61" fmla="*/ 543 h 555"/>
                <a:gd name="T62" fmla="*/ 87 w 96"/>
                <a:gd name="T63" fmla="*/ 548 h 555"/>
                <a:gd name="T64" fmla="*/ 81 w 96"/>
                <a:gd name="T65" fmla="*/ 540 h 555"/>
                <a:gd name="T66" fmla="*/ 71 w 96"/>
                <a:gd name="T67" fmla="*/ 541 h 555"/>
                <a:gd name="T68" fmla="*/ 69 w 96"/>
                <a:gd name="T69" fmla="*/ 531 h 555"/>
                <a:gd name="T70" fmla="*/ 59 w 96"/>
                <a:gd name="T71" fmla="*/ 517 h 555"/>
                <a:gd name="T72" fmla="*/ 61 w 96"/>
                <a:gd name="T73" fmla="*/ 522 h 555"/>
                <a:gd name="T74" fmla="*/ 57 w 96"/>
                <a:gd name="T75" fmla="*/ 504 h 555"/>
                <a:gd name="T76" fmla="*/ 56 w 96"/>
                <a:gd name="T77" fmla="*/ 314 h 555"/>
                <a:gd name="T78" fmla="*/ 52 w 96"/>
                <a:gd name="T79" fmla="*/ 301 h 555"/>
                <a:gd name="T80" fmla="*/ 42 w 96"/>
                <a:gd name="T81" fmla="*/ 286 h 555"/>
                <a:gd name="T82" fmla="*/ 34 w 96"/>
                <a:gd name="T83" fmla="*/ 279 h 555"/>
                <a:gd name="T84" fmla="*/ 18 w 96"/>
                <a:gd name="T85" fmla="*/ 272 h 555"/>
                <a:gd name="T86" fmla="*/ 6 w 96"/>
                <a:gd name="T87" fmla="*/ 271 h 555"/>
                <a:gd name="T88" fmla="*/ 8 w 96"/>
                <a:gd name="T89" fmla="*/ 282 h 555"/>
                <a:gd name="T90" fmla="*/ 12 w 96"/>
                <a:gd name="T91" fmla="*/ 277 h 555"/>
                <a:gd name="T92" fmla="*/ 8 w 96"/>
                <a:gd name="T93" fmla="*/ 272 h 555"/>
                <a:gd name="T94" fmla="*/ 6 w 96"/>
                <a:gd name="T95" fmla="*/ 283 h 555"/>
                <a:gd name="T96" fmla="*/ 18 w 96"/>
                <a:gd name="T97" fmla="*/ 282 h 555"/>
                <a:gd name="T98" fmla="*/ 34 w 96"/>
                <a:gd name="T99" fmla="*/ 275 h 555"/>
                <a:gd name="T100" fmla="*/ 42 w 96"/>
                <a:gd name="T101" fmla="*/ 268 h 555"/>
                <a:gd name="T102" fmla="*/ 52 w 96"/>
                <a:gd name="T103" fmla="*/ 254 h 555"/>
                <a:gd name="T104" fmla="*/ 54 w 96"/>
                <a:gd name="T105" fmla="*/ 250 h 555"/>
                <a:gd name="T106" fmla="*/ 57 w 96"/>
                <a:gd name="T107" fmla="*/ 232 h 555"/>
                <a:gd name="T108" fmla="*/ 58 w 96"/>
                <a:gd name="T109" fmla="*/ 42 h 555"/>
                <a:gd name="T110" fmla="*/ 55 w 96"/>
                <a:gd name="T111" fmla="*/ 33 h 555"/>
                <a:gd name="T112" fmla="*/ 63 w 96"/>
                <a:gd name="T113" fmla="*/ 30 h 555"/>
                <a:gd name="T114" fmla="*/ 76 w 96"/>
                <a:gd name="T115" fmla="*/ 18 h 555"/>
                <a:gd name="T116" fmla="*/ 74 w 96"/>
                <a:gd name="T117" fmla="*/ 19 h 555"/>
                <a:gd name="T118" fmla="*/ 90 w 96"/>
                <a:gd name="T119" fmla="*/ 12 h 555"/>
                <a:gd name="T120" fmla="*/ 87 w 96"/>
                <a:gd name="T121" fmla="*/ 13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96" y="12"/>
                  </a:moveTo>
                  <a:lnTo>
                    <a:pt x="96" y="0"/>
                  </a:lnTo>
                  <a:lnTo>
                    <a:pt x="87" y="1"/>
                  </a:lnTo>
                  <a:lnTo>
                    <a:pt x="85" y="1"/>
                  </a:lnTo>
                  <a:lnTo>
                    <a:pt x="76" y="4"/>
                  </a:lnTo>
                  <a:lnTo>
                    <a:pt x="69" y="8"/>
                  </a:lnTo>
                  <a:lnTo>
                    <a:pt x="67" y="9"/>
                  </a:lnTo>
                  <a:lnTo>
                    <a:pt x="60" y="15"/>
                  </a:lnTo>
                  <a:lnTo>
                    <a:pt x="54" y="21"/>
                  </a:lnTo>
                  <a:lnTo>
                    <a:pt x="50" y="29"/>
                  </a:lnTo>
                  <a:lnTo>
                    <a:pt x="49" y="33"/>
                  </a:lnTo>
                  <a:lnTo>
                    <a:pt x="46" y="42"/>
                  </a:lnTo>
                  <a:lnTo>
                    <a:pt x="45" y="51"/>
                  </a:lnTo>
                  <a:lnTo>
                    <a:pt x="45" y="232"/>
                  </a:lnTo>
                  <a:lnTo>
                    <a:pt x="44" y="241"/>
                  </a:lnTo>
                  <a:lnTo>
                    <a:pt x="42" y="250"/>
                  </a:lnTo>
                  <a:lnTo>
                    <a:pt x="48" y="250"/>
                  </a:lnTo>
                  <a:lnTo>
                    <a:pt x="43" y="245"/>
                  </a:lnTo>
                  <a:lnTo>
                    <a:pt x="39" y="253"/>
                  </a:lnTo>
                  <a:lnTo>
                    <a:pt x="33" y="259"/>
                  </a:lnTo>
                  <a:lnTo>
                    <a:pt x="27" y="265"/>
                  </a:lnTo>
                  <a:lnTo>
                    <a:pt x="31" y="269"/>
                  </a:lnTo>
                  <a:lnTo>
                    <a:pt x="29" y="264"/>
                  </a:lnTo>
                  <a:lnTo>
                    <a:pt x="21" y="268"/>
                  </a:lnTo>
                  <a:lnTo>
                    <a:pt x="13" y="271"/>
                  </a:lnTo>
                  <a:lnTo>
                    <a:pt x="15" y="276"/>
                  </a:lnTo>
                  <a:lnTo>
                    <a:pt x="15" y="270"/>
                  </a:lnTo>
                  <a:lnTo>
                    <a:pt x="6" y="271"/>
                  </a:lnTo>
                  <a:lnTo>
                    <a:pt x="4" y="272"/>
                  </a:lnTo>
                  <a:lnTo>
                    <a:pt x="2" y="273"/>
                  </a:lnTo>
                  <a:lnTo>
                    <a:pt x="0" y="277"/>
                  </a:lnTo>
                  <a:lnTo>
                    <a:pt x="2" y="281"/>
                  </a:lnTo>
                  <a:lnTo>
                    <a:pt x="4" y="282"/>
                  </a:lnTo>
                  <a:lnTo>
                    <a:pt x="6" y="283"/>
                  </a:lnTo>
                  <a:lnTo>
                    <a:pt x="15" y="284"/>
                  </a:lnTo>
                  <a:lnTo>
                    <a:pt x="15" y="278"/>
                  </a:lnTo>
                  <a:lnTo>
                    <a:pt x="13" y="283"/>
                  </a:lnTo>
                  <a:lnTo>
                    <a:pt x="21" y="286"/>
                  </a:lnTo>
                  <a:lnTo>
                    <a:pt x="29" y="290"/>
                  </a:lnTo>
                  <a:lnTo>
                    <a:pt x="31" y="285"/>
                  </a:lnTo>
                  <a:lnTo>
                    <a:pt x="27" y="289"/>
                  </a:lnTo>
                  <a:lnTo>
                    <a:pt x="33" y="295"/>
                  </a:lnTo>
                  <a:lnTo>
                    <a:pt x="39" y="302"/>
                  </a:lnTo>
                  <a:lnTo>
                    <a:pt x="43" y="310"/>
                  </a:lnTo>
                  <a:lnTo>
                    <a:pt x="48" y="305"/>
                  </a:lnTo>
                  <a:lnTo>
                    <a:pt x="42" y="305"/>
                  </a:lnTo>
                  <a:lnTo>
                    <a:pt x="44" y="314"/>
                  </a:lnTo>
                  <a:lnTo>
                    <a:pt x="45" y="323"/>
                  </a:lnTo>
                  <a:lnTo>
                    <a:pt x="45" y="504"/>
                  </a:lnTo>
                  <a:lnTo>
                    <a:pt x="46" y="513"/>
                  </a:lnTo>
                  <a:lnTo>
                    <a:pt x="49" y="522"/>
                  </a:lnTo>
                  <a:lnTo>
                    <a:pt x="50" y="526"/>
                  </a:lnTo>
                  <a:lnTo>
                    <a:pt x="54" y="534"/>
                  </a:lnTo>
                  <a:lnTo>
                    <a:pt x="60" y="540"/>
                  </a:lnTo>
                  <a:lnTo>
                    <a:pt x="67" y="546"/>
                  </a:lnTo>
                  <a:lnTo>
                    <a:pt x="69" y="547"/>
                  </a:lnTo>
                  <a:lnTo>
                    <a:pt x="76" y="551"/>
                  </a:lnTo>
                  <a:lnTo>
                    <a:pt x="85" y="554"/>
                  </a:lnTo>
                  <a:lnTo>
                    <a:pt x="87" y="554"/>
                  </a:lnTo>
                  <a:lnTo>
                    <a:pt x="96" y="555"/>
                  </a:lnTo>
                  <a:lnTo>
                    <a:pt x="96" y="543"/>
                  </a:lnTo>
                  <a:lnTo>
                    <a:pt x="87" y="542"/>
                  </a:lnTo>
                  <a:lnTo>
                    <a:pt x="87" y="548"/>
                  </a:lnTo>
                  <a:lnTo>
                    <a:pt x="90" y="543"/>
                  </a:lnTo>
                  <a:lnTo>
                    <a:pt x="81" y="540"/>
                  </a:lnTo>
                  <a:lnTo>
                    <a:pt x="74" y="536"/>
                  </a:lnTo>
                  <a:lnTo>
                    <a:pt x="71" y="541"/>
                  </a:lnTo>
                  <a:lnTo>
                    <a:pt x="76" y="537"/>
                  </a:lnTo>
                  <a:lnTo>
                    <a:pt x="69" y="531"/>
                  </a:lnTo>
                  <a:lnTo>
                    <a:pt x="63" y="525"/>
                  </a:lnTo>
                  <a:lnTo>
                    <a:pt x="59" y="517"/>
                  </a:lnTo>
                  <a:lnTo>
                    <a:pt x="55" y="522"/>
                  </a:lnTo>
                  <a:lnTo>
                    <a:pt x="61" y="522"/>
                  </a:lnTo>
                  <a:lnTo>
                    <a:pt x="58" y="513"/>
                  </a:lnTo>
                  <a:lnTo>
                    <a:pt x="57" y="504"/>
                  </a:lnTo>
                  <a:lnTo>
                    <a:pt x="57" y="323"/>
                  </a:lnTo>
                  <a:lnTo>
                    <a:pt x="56" y="314"/>
                  </a:lnTo>
                  <a:lnTo>
                    <a:pt x="54" y="305"/>
                  </a:lnTo>
                  <a:lnTo>
                    <a:pt x="52" y="301"/>
                  </a:lnTo>
                  <a:lnTo>
                    <a:pt x="48" y="293"/>
                  </a:lnTo>
                  <a:lnTo>
                    <a:pt x="42" y="286"/>
                  </a:lnTo>
                  <a:lnTo>
                    <a:pt x="36" y="280"/>
                  </a:lnTo>
                  <a:lnTo>
                    <a:pt x="34" y="279"/>
                  </a:lnTo>
                  <a:lnTo>
                    <a:pt x="26" y="275"/>
                  </a:lnTo>
                  <a:lnTo>
                    <a:pt x="18" y="272"/>
                  </a:lnTo>
                  <a:lnTo>
                    <a:pt x="15" y="272"/>
                  </a:lnTo>
                  <a:lnTo>
                    <a:pt x="6" y="271"/>
                  </a:lnTo>
                  <a:lnTo>
                    <a:pt x="6" y="283"/>
                  </a:lnTo>
                  <a:lnTo>
                    <a:pt x="8" y="282"/>
                  </a:lnTo>
                  <a:lnTo>
                    <a:pt x="10" y="281"/>
                  </a:lnTo>
                  <a:lnTo>
                    <a:pt x="12" y="277"/>
                  </a:lnTo>
                  <a:lnTo>
                    <a:pt x="10" y="273"/>
                  </a:lnTo>
                  <a:lnTo>
                    <a:pt x="8" y="272"/>
                  </a:lnTo>
                  <a:lnTo>
                    <a:pt x="6" y="277"/>
                  </a:lnTo>
                  <a:lnTo>
                    <a:pt x="6" y="283"/>
                  </a:lnTo>
                  <a:lnTo>
                    <a:pt x="15" y="282"/>
                  </a:lnTo>
                  <a:lnTo>
                    <a:pt x="18" y="282"/>
                  </a:lnTo>
                  <a:lnTo>
                    <a:pt x="26" y="279"/>
                  </a:lnTo>
                  <a:lnTo>
                    <a:pt x="34" y="275"/>
                  </a:lnTo>
                  <a:lnTo>
                    <a:pt x="36" y="274"/>
                  </a:lnTo>
                  <a:lnTo>
                    <a:pt x="42" y="268"/>
                  </a:lnTo>
                  <a:lnTo>
                    <a:pt x="48" y="262"/>
                  </a:lnTo>
                  <a:lnTo>
                    <a:pt x="52" y="254"/>
                  </a:lnTo>
                  <a:lnTo>
                    <a:pt x="54" y="250"/>
                  </a:lnTo>
                  <a:lnTo>
                    <a:pt x="56" y="241"/>
                  </a:lnTo>
                  <a:lnTo>
                    <a:pt x="57" y="232"/>
                  </a:lnTo>
                  <a:lnTo>
                    <a:pt x="57" y="51"/>
                  </a:lnTo>
                  <a:lnTo>
                    <a:pt x="58" y="42"/>
                  </a:lnTo>
                  <a:lnTo>
                    <a:pt x="61" y="33"/>
                  </a:lnTo>
                  <a:lnTo>
                    <a:pt x="55" y="33"/>
                  </a:lnTo>
                  <a:lnTo>
                    <a:pt x="59" y="38"/>
                  </a:lnTo>
                  <a:lnTo>
                    <a:pt x="63" y="30"/>
                  </a:lnTo>
                  <a:lnTo>
                    <a:pt x="69" y="24"/>
                  </a:lnTo>
                  <a:lnTo>
                    <a:pt x="76" y="18"/>
                  </a:lnTo>
                  <a:lnTo>
                    <a:pt x="71" y="14"/>
                  </a:lnTo>
                  <a:lnTo>
                    <a:pt x="74" y="19"/>
                  </a:lnTo>
                  <a:lnTo>
                    <a:pt x="81" y="15"/>
                  </a:lnTo>
                  <a:lnTo>
                    <a:pt x="90" y="12"/>
                  </a:lnTo>
                  <a:lnTo>
                    <a:pt x="87" y="7"/>
                  </a:lnTo>
                  <a:lnTo>
                    <a:pt x="87" y="13"/>
                  </a:lnTo>
                  <a:lnTo>
                    <a:pt x="9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81" name="Freeform 190">
              <a:extLst>
                <a:ext uri="{FF2B5EF4-FFF2-40B4-BE49-F238E27FC236}">
                  <a16:creationId xmlns:a16="http://schemas.microsoft.com/office/drawing/2014/main" id="{66BE2837-946C-4BDD-B5F3-98F44942866D}"/>
                </a:ext>
              </a:extLst>
            </p:cNvPr>
            <p:cNvSpPr>
              <a:spLocks/>
            </p:cNvSpPr>
            <p:nvPr/>
          </p:nvSpPr>
          <p:spPr bwMode="auto">
            <a:xfrm>
              <a:off x="4461" y="1161"/>
              <a:ext cx="96" cy="555"/>
            </a:xfrm>
            <a:custGeom>
              <a:avLst/>
              <a:gdLst>
                <a:gd name="T0" fmla="*/ 0 w 96"/>
                <a:gd name="T1" fmla="*/ 12 h 555"/>
                <a:gd name="T2" fmla="*/ 9 w 96"/>
                <a:gd name="T3" fmla="*/ 7 h 555"/>
                <a:gd name="T4" fmla="*/ 15 w 96"/>
                <a:gd name="T5" fmla="*/ 15 h 555"/>
                <a:gd name="T6" fmla="*/ 25 w 96"/>
                <a:gd name="T7" fmla="*/ 14 h 555"/>
                <a:gd name="T8" fmla="*/ 27 w 96"/>
                <a:gd name="T9" fmla="*/ 24 h 555"/>
                <a:gd name="T10" fmla="*/ 37 w 96"/>
                <a:gd name="T11" fmla="*/ 38 h 555"/>
                <a:gd name="T12" fmla="*/ 35 w 96"/>
                <a:gd name="T13" fmla="*/ 33 h 555"/>
                <a:gd name="T14" fmla="*/ 39 w 96"/>
                <a:gd name="T15" fmla="*/ 51 h 555"/>
                <a:gd name="T16" fmla="*/ 40 w 96"/>
                <a:gd name="T17" fmla="*/ 241 h 555"/>
                <a:gd name="T18" fmla="*/ 44 w 96"/>
                <a:gd name="T19" fmla="*/ 254 h 555"/>
                <a:gd name="T20" fmla="*/ 54 w 96"/>
                <a:gd name="T21" fmla="*/ 268 h 555"/>
                <a:gd name="T22" fmla="*/ 62 w 96"/>
                <a:gd name="T23" fmla="*/ 275 h 555"/>
                <a:gd name="T24" fmla="*/ 78 w 96"/>
                <a:gd name="T25" fmla="*/ 282 h 555"/>
                <a:gd name="T26" fmla="*/ 90 w 96"/>
                <a:gd name="T27" fmla="*/ 283 h 555"/>
                <a:gd name="T28" fmla="*/ 90 w 96"/>
                <a:gd name="T29" fmla="*/ 271 h 555"/>
                <a:gd name="T30" fmla="*/ 86 w 96"/>
                <a:gd name="T31" fmla="*/ 273 h 555"/>
                <a:gd name="T32" fmla="*/ 86 w 96"/>
                <a:gd name="T33" fmla="*/ 281 h 555"/>
                <a:gd name="T34" fmla="*/ 90 w 96"/>
                <a:gd name="T35" fmla="*/ 271 h 555"/>
                <a:gd name="T36" fmla="*/ 78 w 96"/>
                <a:gd name="T37" fmla="*/ 272 h 555"/>
                <a:gd name="T38" fmla="*/ 62 w 96"/>
                <a:gd name="T39" fmla="*/ 279 h 555"/>
                <a:gd name="T40" fmla="*/ 54 w 96"/>
                <a:gd name="T41" fmla="*/ 286 h 555"/>
                <a:gd name="T42" fmla="*/ 44 w 96"/>
                <a:gd name="T43" fmla="*/ 301 h 555"/>
                <a:gd name="T44" fmla="*/ 40 w 96"/>
                <a:gd name="T45" fmla="*/ 314 h 555"/>
                <a:gd name="T46" fmla="*/ 39 w 96"/>
                <a:gd name="T47" fmla="*/ 504 h 555"/>
                <a:gd name="T48" fmla="*/ 35 w 96"/>
                <a:gd name="T49" fmla="*/ 522 h 555"/>
                <a:gd name="T50" fmla="*/ 37 w 96"/>
                <a:gd name="T51" fmla="*/ 517 h 555"/>
                <a:gd name="T52" fmla="*/ 27 w 96"/>
                <a:gd name="T53" fmla="*/ 531 h 555"/>
                <a:gd name="T54" fmla="*/ 25 w 96"/>
                <a:gd name="T55" fmla="*/ 541 h 555"/>
                <a:gd name="T56" fmla="*/ 15 w 96"/>
                <a:gd name="T57" fmla="*/ 540 h 555"/>
                <a:gd name="T58" fmla="*/ 9 w 96"/>
                <a:gd name="T59" fmla="*/ 548 h 555"/>
                <a:gd name="T60" fmla="*/ 0 w 96"/>
                <a:gd name="T61" fmla="*/ 543 h 555"/>
                <a:gd name="T62" fmla="*/ 9 w 96"/>
                <a:gd name="T63" fmla="*/ 554 h 555"/>
                <a:gd name="T64" fmla="*/ 20 w 96"/>
                <a:gd name="T65" fmla="*/ 551 h 555"/>
                <a:gd name="T66" fmla="*/ 29 w 96"/>
                <a:gd name="T67" fmla="*/ 546 h 555"/>
                <a:gd name="T68" fmla="*/ 42 w 96"/>
                <a:gd name="T69" fmla="*/ 534 h 555"/>
                <a:gd name="T70" fmla="*/ 47 w 96"/>
                <a:gd name="T71" fmla="*/ 522 h 555"/>
                <a:gd name="T72" fmla="*/ 50 w 96"/>
                <a:gd name="T73" fmla="*/ 513 h 555"/>
                <a:gd name="T74" fmla="*/ 51 w 96"/>
                <a:gd name="T75" fmla="*/ 323 h 555"/>
                <a:gd name="T76" fmla="*/ 55 w 96"/>
                <a:gd name="T77" fmla="*/ 305 h 555"/>
                <a:gd name="T78" fmla="*/ 53 w 96"/>
                <a:gd name="T79" fmla="*/ 310 h 555"/>
                <a:gd name="T80" fmla="*/ 63 w 96"/>
                <a:gd name="T81" fmla="*/ 295 h 555"/>
                <a:gd name="T82" fmla="*/ 65 w 96"/>
                <a:gd name="T83" fmla="*/ 285 h 555"/>
                <a:gd name="T84" fmla="*/ 75 w 96"/>
                <a:gd name="T85" fmla="*/ 286 h 555"/>
                <a:gd name="T86" fmla="*/ 81 w 96"/>
                <a:gd name="T87" fmla="*/ 278 h 555"/>
                <a:gd name="T88" fmla="*/ 90 w 96"/>
                <a:gd name="T89" fmla="*/ 283 h 555"/>
                <a:gd name="T90" fmla="*/ 92 w 96"/>
                <a:gd name="T91" fmla="*/ 282 h 555"/>
                <a:gd name="T92" fmla="*/ 96 w 96"/>
                <a:gd name="T93" fmla="*/ 277 h 555"/>
                <a:gd name="T94" fmla="*/ 92 w 96"/>
                <a:gd name="T95" fmla="*/ 272 h 555"/>
                <a:gd name="T96" fmla="*/ 81 w 96"/>
                <a:gd name="T97" fmla="*/ 270 h 555"/>
                <a:gd name="T98" fmla="*/ 83 w 96"/>
                <a:gd name="T99" fmla="*/ 271 h 555"/>
                <a:gd name="T100" fmla="*/ 67 w 96"/>
                <a:gd name="T101" fmla="*/ 264 h 555"/>
                <a:gd name="T102" fmla="*/ 69 w 96"/>
                <a:gd name="T103" fmla="*/ 265 h 555"/>
                <a:gd name="T104" fmla="*/ 57 w 96"/>
                <a:gd name="T105" fmla="*/ 253 h 555"/>
                <a:gd name="T106" fmla="*/ 49 w 96"/>
                <a:gd name="T107" fmla="*/ 250 h 555"/>
                <a:gd name="T108" fmla="*/ 52 w 96"/>
                <a:gd name="T109" fmla="*/ 241 h 555"/>
                <a:gd name="T110" fmla="*/ 51 w 96"/>
                <a:gd name="T111" fmla="*/ 51 h 555"/>
                <a:gd name="T112" fmla="*/ 47 w 96"/>
                <a:gd name="T113" fmla="*/ 33 h 555"/>
                <a:gd name="T114" fmla="*/ 42 w 96"/>
                <a:gd name="T115" fmla="*/ 21 h 555"/>
                <a:gd name="T116" fmla="*/ 29 w 96"/>
                <a:gd name="T117" fmla="*/ 9 h 555"/>
                <a:gd name="T118" fmla="*/ 20 w 96"/>
                <a:gd name="T119" fmla="*/ 4 h 555"/>
                <a:gd name="T120" fmla="*/ 9 w 96"/>
                <a:gd name="T121" fmla="*/ 1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555"/>
                <a:gd name="T185" fmla="*/ 96 w 96"/>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555">
                  <a:moveTo>
                    <a:pt x="0" y="0"/>
                  </a:moveTo>
                  <a:lnTo>
                    <a:pt x="0" y="12"/>
                  </a:lnTo>
                  <a:lnTo>
                    <a:pt x="9" y="13"/>
                  </a:lnTo>
                  <a:lnTo>
                    <a:pt x="9" y="7"/>
                  </a:lnTo>
                  <a:lnTo>
                    <a:pt x="6" y="12"/>
                  </a:lnTo>
                  <a:lnTo>
                    <a:pt x="15" y="15"/>
                  </a:lnTo>
                  <a:lnTo>
                    <a:pt x="22" y="19"/>
                  </a:lnTo>
                  <a:lnTo>
                    <a:pt x="25" y="14"/>
                  </a:lnTo>
                  <a:lnTo>
                    <a:pt x="20" y="18"/>
                  </a:lnTo>
                  <a:lnTo>
                    <a:pt x="27" y="24"/>
                  </a:lnTo>
                  <a:lnTo>
                    <a:pt x="33" y="30"/>
                  </a:lnTo>
                  <a:lnTo>
                    <a:pt x="37" y="38"/>
                  </a:lnTo>
                  <a:lnTo>
                    <a:pt x="41" y="33"/>
                  </a:lnTo>
                  <a:lnTo>
                    <a:pt x="35" y="33"/>
                  </a:lnTo>
                  <a:lnTo>
                    <a:pt x="38" y="42"/>
                  </a:lnTo>
                  <a:lnTo>
                    <a:pt x="39" y="51"/>
                  </a:lnTo>
                  <a:lnTo>
                    <a:pt x="39" y="232"/>
                  </a:lnTo>
                  <a:lnTo>
                    <a:pt x="40" y="241"/>
                  </a:lnTo>
                  <a:lnTo>
                    <a:pt x="43" y="250"/>
                  </a:lnTo>
                  <a:lnTo>
                    <a:pt x="44" y="254"/>
                  </a:lnTo>
                  <a:lnTo>
                    <a:pt x="48" y="262"/>
                  </a:lnTo>
                  <a:lnTo>
                    <a:pt x="54" y="268"/>
                  </a:lnTo>
                  <a:lnTo>
                    <a:pt x="60" y="274"/>
                  </a:lnTo>
                  <a:lnTo>
                    <a:pt x="62" y="275"/>
                  </a:lnTo>
                  <a:lnTo>
                    <a:pt x="70" y="279"/>
                  </a:lnTo>
                  <a:lnTo>
                    <a:pt x="78" y="282"/>
                  </a:lnTo>
                  <a:lnTo>
                    <a:pt x="81" y="282"/>
                  </a:lnTo>
                  <a:lnTo>
                    <a:pt x="90" y="283"/>
                  </a:lnTo>
                  <a:lnTo>
                    <a:pt x="90" y="277"/>
                  </a:lnTo>
                  <a:lnTo>
                    <a:pt x="90" y="271"/>
                  </a:lnTo>
                  <a:lnTo>
                    <a:pt x="88" y="272"/>
                  </a:lnTo>
                  <a:lnTo>
                    <a:pt x="86" y="273"/>
                  </a:lnTo>
                  <a:lnTo>
                    <a:pt x="84" y="277"/>
                  </a:lnTo>
                  <a:lnTo>
                    <a:pt x="86" y="281"/>
                  </a:lnTo>
                  <a:lnTo>
                    <a:pt x="88" y="282"/>
                  </a:lnTo>
                  <a:lnTo>
                    <a:pt x="90" y="271"/>
                  </a:lnTo>
                  <a:lnTo>
                    <a:pt x="81" y="272"/>
                  </a:lnTo>
                  <a:lnTo>
                    <a:pt x="78" y="272"/>
                  </a:lnTo>
                  <a:lnTo>
                    <a:pt x="70" y="275"/>
                  </a:lnTo>
                  <a:lnTo>
                    <a:pt x="62" y="279"/>
                  </a:lnTo>
                  <a:lnTo>
                    <a:pt x="60" y="280"/>
                  </a:lnTo>
                  <a:lnTo>
                    <a:pt x="54" y="286"/>
                  </a:lnTo>
                  <a:lnTo>
                    <a:pt x="48" y="293"/>
                  </a:lnTo>
                  <a:lnTo>
                    <a:pt x="44" y="301"/>
                  </a:lnTo>
                  <a:lnTo>
                    <a:pt x="43" y="305"/>
                  </a:lnTo>
                  <a:lnTo>
                    <a:pt x="40" y="314"/>
                  </a:lnTo>
                  <a:lnTo>
                    <a:pt x="39" y="323"/>
                  </a:lnTo>
                  <a:lnTo>
                    <a:pt x="39" y="504"/>
                  </a:lnTo>
                  <a:lnTo>
                    <a:pt x="38" y="513"/>
                  </a:lnTo>
                  <a:lnTo>
                    <a:pt x="35" y="522"/>
                  </a:lnTo>
                  <a:lnTo>
                    <a:pt x="41" y="522"/>
                  </a:lnTo>
                  <a:lnTo>
                    <a:pt x="37" y="517"/>
                  </a:lnTo>
                  <a:lnTo>
                    <a:pt x="33" y="525"/>
                  </a:lnTo>
                  <a:lnTo>
                    <a:pt x="27" y="531"/>
                  </a:lnTo>
                  <a:lnTo>
                    <a:pt x="20" y="537"/>
                  </a:lnTo>
                  <a:lnTo>
                    <a:pt x="25" y="541"/>
                  </a:lnTo>
                  <a:lnTo>
                    <a:pt x="22" y="536"/>
                  </a:lnTo>
                  <a:lnTo>
                    <a:pt x="15" y="540"/>
                  </a:lnTo>
                  <a:lnTo>
                    <a:pt x="6" y="543"/>
                  </a:lnTo>
                  <a:lnTo>
                    <a:pt x="9" y="548"/>
                  </a:lnTo>
                  <a:lnTo>
                    <a:pt x="9" y="542"/>
                  </a:lnTo>
                  <a:lnTo>
                    <a:pt x="0" y="543"/>
                  </a:lnTo>
                  <a:lnTo>
                    <a:pt x="0" y="555"/>
                  </a:lnTo>
                  <a:lnTo>
                    <a:pt x="9" y="554"/>
                  </a:lnTo>
                  <a:lnTo>
                    <a:pt x="11" y="554"/>
                  </a:lnTo>
                  <a:lnTo>
                    <a:pt x="20" y="551"/>
                  </a:lnTo>
                  <a:lnTo>
                    <a:pt x="27" y="547"/>
                  </a:lnTo>
                  <a:lnTo>
                    <a:pt x="29" y="546"/>
                  </a:lnTo>
                  <a:lnTo>
                    <a:pt x="36" y="540"/>
                  </a:lnTo>
                  <a:lnTo>
                    <a:pt x="42" y="534"/>
                  </a:lnTo>
                  <a:lnTo>
                    <a:pt x="46" y="526"/>
                  </a:lnTo>
                  <a:lnTo>
                    <a:pt x="47" y="522"/>
                  </a:lnTo>
                  <a:lnTo>
                    <a:pt x="50" y="513"/>
                  </a:lnTo>
                  <a:lnTo>
                    <a:pt x="51" y="504"/>
                  </a:lnTo>
                  <a:lnTo>
                    <a:pt x="51" y="323"/>
                  </a:lnTo>
                  <a:lnTo>
                    <a:pt x="52" y="314"/>
                  </a:lnTo>
                  <a:lnTo>
                    <a:pt x="55" y="305"/>
                  </a:lnTo>
                  <a:lnTo>
                    <a:pt x="49" y="305"/>
                  </a:lnTo>
                  <a:lnTo>
                    <a:pt x="53" y="310"/>
                  </a:lnTo>
                  <a:lnTo>
                    <a:pt x="57" y="302"/>
                  </a:lnTo>
                  <a:lnTo>
                    <a:pt x="63" y="295"/>
                  </a:lnTo>
                  <a:lnTo>
                    <a:pt x="69" y="289"/>
                  </a:lnTo>
                  <a:lnTo>
                    <a:pt x="65" y="285"/>
                  </a:lnTo>
                  <a:lnTo>
                    <a:pt x="67" y="290"/>
                  </a:lnTo>
                  <a:lnTo>
                    <a:pt x="75" y="286"/>
                  </a:lnTo>
                  <a:lnTo>
                    <a:pt x="83" y="283"/>
                  </a:lnTo>
                  <a:lnTo>
                    <a:pt x="81" y="278"/>
                  </a:lnTo>
                  <a:lnTo>
                    <a:pt x="81" y="284"/>
                  </a:lnTo>
                  <a:lnTo>
                    <a:pt x="90" y="283"/>
                  </a:lnTo>
                  <a:lnTo>
                    <a:pt x="92" y="282"/>
                  </a:lnTo>
                  <a:lnTo>
                    <a:pt x="94" y="281"/>
                  </a:lnTo>
                  <a:lnTo>
                    <a:pt x="96" y="277"/>
                  </a:lnTo>
                  <a:lnTo>
                    <a:pt x="94" y="273"/>
                  </a:lnTo>
                  <a:lnTo>
                    <a:pt x="92" y="272"/>
                  </a:lnTo>
                  <a:lnTo>
                    <a:pt x="90" y="271"/>
                  </a:lnTo>
                  <a:lnTo>
                    <a:pt x="81" y="270"/>
                  </a:lnTo>
                  <a:lnTo>
                    <a:pt x="81" y="276"/>
                  </a:lnTo>
                  <a:lnTo>
                    <a:pt x="83" y="271"/>
                  </a:lnTo>
                  <a:lnTo>
                    <a:pt x="75" y="268"/>
                  </a:lnTo>
                  <a:lnTo>
                    <a:pt x="67" y="264"/>
                  </a:lnTo>
                  <a:lnTo>
                    <a:pt x="65" y="269"/>
                  </a:lnTo>
                  <a:lnTo>
                    <a:pt x="69" y="265"/>
                  </a:lnTo>
                  <a:lnTo>
                    <a:pt x="63" y="259"/>
                  </a:lnTo>
                  <a:lnTo>
                    <a:pt x="57" y="253"/>
                  </a:lnTo>
                  <a:lnTo>
                    <a:pt x="53" y="245"/>
                  </a:lnTo>
                  <a:lnTo>
                    <a:pt x="49" y="250"/>
                  </a:lnTo>
                  <a:lnTo>
                    <a:pt x="55" y="250"/>
                  </a:lnTo>
                  <a:lnTo>
                    <a:pt x="52" y="241"/>
                  </a:lnTo>
                  <a:lnTo>
                    <a:pt x="51" y="232"/>
                  </a:lnTo>
                  <a:lnTo>
                    <a:pt x="51" y="51"/>
                  </a:lnTo>
                  <a:lnTo>
                    <a:pt x="50" y="42"/>
                  </a:lnTo>
                  <a:lnTo>
                    <a:pt x="47" y="33"/>
                  </a:lnTo>
                  <a:lnTo>
                    <a:pt x="46" y="29"/>
                  </a:lnTo>
                  <a:lnTo>
                    <a:pt x="42" y="21"/>
                  </a:lnTo>
                  <a:lnTo>
                    <a:pt x="36" y="15"/>
                  </a:lnTo>
                  <a:lnTo>
                    <a:pt x="29" y="9"/>
                  </a:lnTo>
                  <a:lnTo>
                    <a:pt x="27" y="8"/>
                  </a:lnTo>
                  <a:lnTo>
                    <a:pt x="20" y="4"/>
                  </a:lnTo>
                  <a:lnTo>
                    <a:pt x="11" y="1"/>
                  </a:lnTo>
                  <a:lnTo>
                    <a:pt x="9"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545" name="Rectangle 191">
            <a:extLst>
              <a:ext uri="{FF2B5EF4-FFF2-40B4-BE49-F238E27FC236}">
                <a16:creationId xmlns:a16="http://schemas.microsoft.com/office/drawing/2014/main" id="{4D5489BE-D917-4ACD-BB7A-9B7371DA5786}"/>
              </a:ext>
            </a:extLst>
          </p:cNvPr>
          <p:cNvSpPr>
            <a:spLocks noChangeArrowheads="1"/>
          </p:cNvSpPr>
          <p:nvPr/>
        </p:nvSpPr>
        <p:spPr bwMode="auto">
          <a:xfrm>
            <a:off x="8381958" y="1935163"/>
            <a:ext cx="1843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intravaskulární</a:t>
            </a:r>
            <a:endParaRPr lang="cs-CZ" altLang="en-US" sz="2400">
              <a:latin typeface="Times New Roman" panose="02020603050405020304" pitchFamily="18" charset="0"/>
            </a:endParaRPr>
          </a:p>
        </p:txBody>
      </p:sp>
      <p:sp>
        <p:nvSpPr>
          <p:cNvPr id="65546" name="Rectangle 192">
            <a:extLst>
              <a:ext uri="{FF2B5EF4-FFF2-40B4-BE49-F238E27FC236}">
                <a16:creationId xmlns:a16="http://schemas.microsoft.com/office/drawing/2014/main" id="{BB1B0989-F8E3-4E13-9106-BA48495390A1}"/>
              </a:ext>
            </a:extLst>
          </p:cNvPr>
          <p:cNvSpPr>
            <a:spLocks noChangeArrowheads="1"/>
          </p:cNvSpPr>
          <p:nvPr/>
        </p:nvSpPr>
        <p:spPr bwMode="auto">
          <a:xfrm>
            <a:off x="8381958" y="2300288"/>
            <a:ext cx="989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tekutina</a:t>
            </a:r>
            <a:endParaRPr lang="cs-CZ" altLang="en-US" sz="2400">
              <a:latin typeface="Times New Roman" panose="02020603050405020304" pitchFamily="18" charset="0"/>
            </a:endParaRPr>
          </a:p>
        </p:txBody>
      </p:sp>
      <p:grpSp>
        <p:nvGrpSpPr>
          <p:cNvPr id="65547" name="Group 193">
            <a:extLst>
              <a:ext uri="{FF2B5EF4-FFF2-40B4-BE49-F238E27FC236}">
                <a16:creationId xmlns:a16="http://schemas.microsoft.com/office/drawing/2014/main" id="{2BE8C736-249E-44AA-BA4C-CBACDF88D34A}"/>
              </a:ext>
            </a:extLst>
          </p:cNvPr>
          <p:cNvGrpSpPr>
            <a:grpSpLocks/>
          </p:cNvGrpSpPr>
          <p:nvPr/>
        </p:nvGrpSpPr>
        <p:grpSpPr bwMode="auto">
          <a:xfrm>
            <a:off x="6783344" y="1851025"/>
            <a:ext cx="1443038" cy="844550"/>
            <a:chOff x="3554" y="1166"/>
            <a:chExt cx="887" cy="532"/>
          </a:xfrm>
        </p:grpSpPr>
        <p:sp>
          <p:nvSpPr>
            <p:cNvPr id="65876" name="Rectangle 194">
              <a:extLst>
                <a:ext uri="{FF2B5EF4-FFF2-40B4-BE49-F238E27FC236}">
                  <a16:creationId xmlns:a16="http://schemas.microsoft.com/office/drawing/2014/main" id="{E9081C97-F57D-4397-A47F-68D42367331C}"/>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77" name="Rectangle 195">
              <a:extLst>
                <a:ext uri="{FF2B5EF4-FFF2-40B4-BE49-F238E27FC236}">
                  <a16:creationId xmlns:a16="http://schemas.microsoft.com/office/drawing/2014/main" id="{91BE2D9E-DD75-456F-9369-AB62239A62FA}"/>
                </a:ext>
              </a:extLst>
            </p:cNvPr>
            <p:cNvSpPr>
              <a:spLocks noChangeArrowheads="1"/>
            </p:cNvSpPr>
            <p:nvPr/>
          </p:nvSpPr>
          <p:spPr bwMode="auto">
            <a:xfrm>
              <a:off x="3554" y="1166"/>
              <a:ext cx="886" cy="531"/>
            </a:xfrm>
            <a:prstGeom prst="rect">
              <a:avLst/>
            </a:prstGeom>
            <a:solidFill>
              <a:srgbClr val="FF9999"/>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78" name="Rectangle 196">
              <a:extLst>
                <a:ext uri="{FF2B5EF4-FFF2-40B4-BE49-F238E27FC236}">
                  <a16:creationId xmlns:a16="http://schemas.microsoft.com/office/drawing/2014/main" id="{D244780E-6E14-49CF-B7A8-1F0A8D0AA37B}"/>
                </a:ext>
              </a:extLst>
            </p:cNvPr>
            <p:cNvSpPr>
              <a:spLocks noChangeArrowheads="1"/>
            </p:cNvSpPr>
            <p:nvPr/>
          </p:nvSpPr>
          <p:spPr bwMode="auto">
            <a:xfrm>
              <a:off x="3554" y="1166"/>
              <a:ext cx="887" cy="53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79" name="Rectangle 197">
              <a:extLst>
                <a:ext uri="{FF2B5EF4-FFF2-40B4-BE49-F238E27FC236}">
                  <a16:creationId xmlns:a16="http://schemas.microsoft.com/office/drawing/2014/main" id="{C6C5925D-1AE9-4B8C-B1EF-3B267C168791}"/>
                </a:ext>
              </a:extLst>
            </p:cNvPr>
            <p:cNvSpPr>
              <a:spLocks noChangeArrowheads="1"/>
            </p:cNvSpPr>
            <p:nvPr/>
          </p:nvSpPr>
          <p:spPr bwMode="auto">
            <a:xfrm>
              <a:off x="3554" y="1166"/>
              <a:ext cx="886" cy="53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548" name="Rectangle 198">
            <a:extLst>
              <a:ext uri="{FF2B5EF4-FFF2-40B4-BE49-F238E27FC236}">
                <a16:creationId xmlns:a16="http://schemas.microsoft.com/office/drawing/2014/main" id="{B85E0409-7EA8-4FEA-AD54-A01722306AB7}"/>
              </a:ext>
            </a:extLst>
          </p:cNvPr>
          <p:cNvSpPr>
            <a:spLocks noChangeArrowheads="1"/>
          </p:cNvSpPr>
          <p:nvPr/>
        </p:nvSpPr>
        <p:spPr bwMode="auto">
          <a:xfrm>
            <a:off x="3887745" y="3194050"/>
            <a:ext cx="3444875" cy="977900"/>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49" name="Freeform 199">
            <a:extLst>
              <a:ext uri="{FF2B5EF4-FFF2-40B4-BE49-F238E27FC236}">
                <a16:creationId xmlns:a16="http://schemas.microsoft.com/office/drawing/2014/main" id="{F06556F2-360F-4BB3-BFB3-589C50C2CF9B}"/>
              </a:ext>
            </a:extLst>
          </p:cNvPr>
          <p:cNvSpPr>
            <a:spLocks/>
          </p:cNvSpPr>
          <p:nvPr/>
        </p:nvSpPr>
        <p:spPr bwMode="auto">
          <a:xfrm>
            <a:off x="1509670" y="4610100"/>
            <a:ext cx="8512175" cy="1460500"/>
          </a:xfrm>
          <a:custGeom>
            <a:avLst/>
            <a:gdLst>
              <a:gd name="T0" fmla="*/ 345262173 w 5362"/>
              <a:gd name="T1" fmla="*/ 2520950 h 920"/>
              <a:gd name="T2" fmla="*/ 272176875 w 5362"/>
              <a:gd name="T3" fmla="*/ 17641889 h 920"/>
              <a:gd name="T4" fmla="*/ 201612476 w 5362"/>
              <a:gd name="T5" fmla="*/ 47883762 h 920"/>
              <a:gd name="T6" fmla="*/ 141128748 w 5362"/>
              <a:gd name="T7" fmla="*/ 88206264 h 920"/>
              <a:gd name="T8" fmla="*/ 88206255 w 5362"/>
              <a:gd name="T9" fmla="*/ 141128762 h 920"/>
              <a:gd name="T10" fmla="*/ 47883757 w 5362"/>
              <a:gd name="T11" fmla="*/ 201612496 h 920"/>
              <a:gd name="T12" fmla="*/ 17640300 w 5362"/>
              <a:gd name="T13" fmla="*/ 272176902 h 920"/>
              <a:gd name="T14" fmla="*/ 2520950 w 5362"/>
              <a:gd name="T15" fmla="*/ 345262208 h 920"/>
              <a:gd name="T16" fmla="*/ 0 w 5362"/>
              <a:gd name="T17" fmla="*/ 1932960918 h 920"/>
              <a:gd name="T18" fmla="*/ 7559675 w 5362"/>
              <a:gd name="T19" fmla="*/ 2011084948 h 920"/>
              <a:gd name="T20" fmla="*/ 30241876 w 5362"/>
              <a:gd name="T21" fmla="*/ 2081649304 h 920"/>
              <a:gd name="T22" fmla="*/ 65524063 w 5362"/>
              <a:gd name="T23" fmla="*/ 2147173349 h 920"/>
              <a:gd name="T24" fmla="*/ 113406246 w 5362"/>
              <a:gd name="T25" fmla="*/ 2147483647 h 920"/>
              <a:gd name="T26" fmla="*/ 171370612 w 5362"/>
              <a:gd name="T27" fmla="*/ 2147483647 h 920"/>
              <a:gd name="T28" fmla="*/ 236894700 w 5362"/>
              <a:gd name="T29" fmla="*/ 2147483647 h 920"/>
              <a:gd name="T30" fmla="*/ 307459050 w 5362"/>
              <a:gd name="T31" fmla="*/ 2147483647 h 920"/>
              <a:gd name="T32" fmla="*/ 385584659 w 5362"/>
              <a:gd name="T33" fmla="*/ 2147483647 h 920"/>
              <a:gd name="T34" fmla="*/ 2147483647 w 5362"/>
              <a:gd name="T35" fmla="*/ 2147483647 h 920"/>
              <a:gd name="T36" fmla="*/ 2147483647 w 5362"/>
              <a:gd name="T37" fmla="*/ 2147483647 h 920"/>
              <a:gd name="T38" fmla="*/ 2147483647 w 5362"/>
              <a:gd name="T39" fmla="*/ 2147483647 h 920"/>
              <a:gd name="T40" fmla="*/ 2147483647 w 5362"/>
              <a:gd name="T41" fmla="*/ 2147483647 h 920"/>
              <a:gd name="T42" fmla="*/ 2147483647 w 5362"/>
              <a:gd name="T43" fmla="*/ 2147483647 h 920"/>
              <a:gd name="T44" fmla="*/ 2147483647 w 5362"/>
              <a:gd name="T45" fmla="*/ 2116931482 h 920"/>
              <a:gd name="T46" fmla="*/ 2147483647 w 5362"/>
              <a:gd name="T47" fmla="*/ 2046367126 h 920"/>
              <a:gd name="T48" fmla="*/ 2147483647 w 5362"/>
              <a:gd name="T49" fmla="*/ 1973283408 h 920"/>
              <a:gd name="T50" fmla="*/ 2147483647 w 5362"/>
              <a:gd name="T51" fmla="*/ 385584697 h 920"/>
              <a:gd name="T52" fmla="*/ 2147483647 w 5362"/>
              <a:gd name="T53" fmla="*/ 307459080 h 920"/>
              <a:gd name="T54" fmla="*/ 2147483647 w 5362"/>
              <a:gd name="T55" fmla="*/ 236894724 h 920"/>
              <a:gd name="T56" fmla="*/ 2147483647 w 5362"/>
              <a:gd name="T57" fmla="*/ 171370629 h 920"/>
              <a:gd name="T58" fmla="*/ 2147483647 w 5362"/>
              <a:gd name="T59" fmla="*/ 113407845 h 920"/>
              <a:gd name="T60" fmla="*/ 2147483647 w 5362"/>
              <a:gd name="T61" fmla="*/ 65524070 h 920"/>
              <a:gd name="T62" fmla="*/ 2147483647 w 5362"/>
              <a:gd name="T63" fmla="*/ 30241879 h 920"/>
              <a:gd name="T64" fmla="*/ 2147483647 w 5362"/>
              <a:gd name="T65" fmla="*/ 7561264 h 920"/>
              <a:gd name="T66" fmla="*/ 2147483647 w 5362"/>
              <a:gd name="T67" fmla="*/ 0 h 9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2"/>
              <a:gd name="T103" fmla="*/ 0 h 920"/>
              <a:gd name="T104" fmla="*/ 5362 w 5362"/>
              <a:gd name="T105" fmla="*/ 920 h 9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2" h="920">
                <a:moveTo>
                  <a:pt x="153" y="0"/>
                </a:moveTo>
                <a:lnTo>
                  <a:pt x="137" y="1"/>
                </a:lnTo>
                <a:lnTo>
                  <a:pt x="122" y="3"/>
                </a:lnTo>
                <a:lnTo>
                  <a:pt x="108" y="7"/>
                </a:lnTo>
                <a:lnTo>
                  <a:pt x="94" y="12"/>
                </a:lnTo>
                <a:lnTo>
                  <a:pt x="80" y="19"/>
                </a:lnTo>
                <a:lnTo>
                  <a:pt x="68" y="26"/>
                </a:lnTo>
                <a:lnTo>
                  <a:pt x="56" y="35"/>
                </a:lnTo>
                <a:lnTo>
                  <a:pt x="45" y="45"/>
                </a:lnTo>
                <a:lnTo>
                  <a:pt x="35" y="56"/>
                </a:lnTo>
                <a:lnTo>
                  <a:pt x="26" y="68"/>
                </a:lnTo>
                <a:lnTo>
                  <a:pt x="19" y="80"/>
                </a:lnTo>
                <a:lnTo>
                  <a:pt x="12" y="94"/>
                </a:lnTo>
                <a:lnTo>
                  <a:pt x="7" y="108"/>
                </a:lnTo>
                <a:lnTo>
                  <a:pt x="3" y="122"/>
                </a:lnTo>
                <a:lnTo>
                  <a:pt x="1" y="137"/>
                </a:lnTo>
                <a:lnTo>
                  <a:pt x="0" y="153"/>
                </a:lnTo>
                <a:lnTo>
                  <a:pt x="0" y="767"/>
                </a:lnTo>
                <a:lnTo>
                  <a:pt x="1" y="783"/>
                </a:lnTo>
                <a:lnTo>
                  <a:pt x="3" y="798"/>
                </a:lnTo>
                <a:lnTo>
                  <a:pt x="7" y="812"/>
                </a:lnTo>
                <a:lnTo>
                  <a:pt x="12" y="826"/>
                </a:lnTo>
                <a:lnTo>
                  <a:pt x="19" y="840"/>
                </a:lnTo>
                <a:lnTo>
                  <a:pt x="26" y="852"/>
                </a:lnTo>
                <a:lnTo>
                  <a:pt x="35" y="864"/>
                </a:lnTo>
                <a:lnTo>
                  <a:pt x="45" y="875"/>
                </a:lnTo>
                <a:lnTo>
                  <a:pt x="56" y="885"/>
                </a:lnTo>
                <a:lnTo>
                  <a:pt x="68" y="894"/>
                </a:lnTo>
                <a:lnTo>
                  <a:pt x="80" y="901"/>
                </a:lnTo>
                <a:lnTo>
                  <a:pt x="94" y="908"/>
                </a:lnTo>
                <a:lnTo>
                  <a:pt x="108" y="913"/>
                </a:lnTo>
                <a:lnTo>
                  <a:pt x="122" y="917"/>
                </a:lnTo>
                <a:lnTo>
                  <a:pt x="137" y="919"/>
                </a:lnTo>
                <a:lnTo>
                  <a:pt x="153" y="920"/>
                </a:lnTo>
                <a:lnTo>
                  <a:pt x="5209" y="920"/>
                </a:lnTo>
                <a:lnTo>
                  <a:pt x="5225" y="919"/>
                </a:lnTo>
                <a:lnTo>
                  <a:pt x="5240" y="917"/>
                </a:lnTo>
                <a:lnTo>
                  <a:pt x="5254" y="913"/>
                </a:lnTo>
                <a:lnTo>
                  <a:pt x="5268" y="908"/>
                </a:lnTo>
                <a:lnTo>
                  <a:pt x="5282" y="901"/>
                </a:lnTo>
                <a:lnTo>
                  <a:pt x="5294" y="894"/>
                </a:lnTo>
                <a:lnTo>
                  <a:pt x="5306" y="885"/>
                </a:lnTo>
                <a:lnTo>
                  <a:pt x="5317" y="875"/>
                </a:lnTo>
                <a:lnTo>
                  <a:pt x="5327" y="864"/>
                </a:lnTo>
                <a:lnTo>
                  <a:pt x="5336" y="852"/>
                </a:lnTo>
                <a:lnTo>
                  <a:pt x="5343" y="840"/>
                </a:lnTo>
                <a:lnTo>
                  <a:pt x="5350" y="826"/>
                </a:lnTo>
                <a:lnTo>
                  <a:pt x="5355" y="812"/>
                </a:lnTo>
                <a:lnTo>
                  <a:pt x="5359" y="798"/>
                </a:lnTo>
                <a:lnTo>
                  <a:pt x="5361" y="783"/>
                </a:lnTo>
                <a:lnTo>
                  <a:pt x="5362" y="767"/>
                </a:lnTo>
                <a:lnTo>
                  <a:pt x="5362" y="153"/>
                </a:lnTo>
                <a:lnTo>
                  <a:pt x="5361" y="137"/>
                </a:lnTo>
                <a:lnTo>
                  <a:pt x="5359" y="122"/>
                </a:lnTo>
                <a:lnTo>
                  <a:pt x="5355" y="108"/>
                </a:lnTo>
                <a:lnTo>
                  <a:pt x="5350" y="94"/>
                </a:lnTo>
                <a:lnTo>
                  <a:pt x="5343" y="80"/>
                </a:lnTo>
                <a:lnTo>
                  <a:pt x="5336" y="68"/>
                </a:lnTo>
                <a:lnTo>
                  <a:pt x="5327" y="56"/>
                </a:lnTo>
                <a:lnTo>
                  <a:pt x="5317" y="45"/>
                </a:lnTo>
                <a:lnTo>
                  <a:pt x="5306" y="35"/>
                </a:lnTo>
                <a:lnTo>
                  <a:pt x="5294" y="26"/>
                </a:lnTo>
                <a:lnTo>
                  <a:pt x="5282" y="19"/>
                </a:lnTo>
                <a:lnTo>
                  <a:pt x="5268" y="12"/>
                </a:lnTo>
                <a:lnTo>
                  <a:pt x="5254" y="7"/>
                </a:lnTo>
                <a:lnTo>
                  <a:pt x="5240" y="3"/>
                </a:lnTo>
                <a:lnTo>
                  <a:pt x="5225" y="1"/>
                </a:lnTo>
                <a:lnTo>
                  <a:pt x="5209" y="0"/>
                </a:lnTo>
                <a:lnTo>
                  <a:pt x="153" y="0"/>
                </a:lnTo>
                <a:close/>
              </a:path>
            </a:pathLst>
          </a:custGeom>
          <a:solidFill>
            <a:srgbClr val="00CC99"/>
          </a:solidFill>
          <a:ln w="190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550" name="Group 200">
            <a:extLst>
              <a:ext uri="{FF2B5EF4-FFF2-40B4-BE49-F238E27FC236}">
                <a16:creationId xmlns:a16="http://schemas.microsoft.com/office/drawing/2014/main" id="{26159079-AED8-4A08-9936-6947E8741892}"/>
              </a:ext>
            </a:extLst>
          </p:cNvPr>
          <p:cNvGrpSpPr>
            <a:grpSpLocks/>
          </p:cNvGrpSpPr>
          <p:nvPr/>
        </p:nvGrpSpPr>
        <p:grpSpPr bwMode="auto">
          <a:xfrm>
            <a:off x="5776870" y="2690814"/>
            <a:ext cx="169863" cy="498475"/>
            <a:chOff x="3104" y="1695"/>
            <a:chExt cx="107" cy="314"/>
          </a:xfrm>
        </p:grpSpPr>
        <p:sp>
          <p:nvSpPr>
            <p:cNvPr id="65874" name="Rectangle 201">
              <a:extLst>
                <a:ext uri="{FF2B5EF4-FFF2-40B4-BE49-F238E27FC236}">
                  <a16:creationId xmlns:a16="http://schemas.microsoft.com/office/drawing/2014/main" id="{D4C2B6CD-B3E9-416A-90A7-39700D240607}"/>
                </a:ext>
              </a:extLst>
            </p:cNvPr>
            <p:cNvSpPr>
              <a:spLocks noChangeArrowheads="1"/>
            </p:cNvSpPr>
            <p:nvPr/>
          </p:nvSpPr>
          <p:spPr bwMode="auto">
            <a:xfrm>
              <a:off x="3145" y="1800"/>
              <a:ext cx="24" cy="2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75" name="Freeform 202">
              <a:extLst>
                <a:ext uri="{FF2B5EF4-FFF2-40B4-BE49-F238E27FC236}">
                  <a16:creationId xmlns:a16="http://schemas.microsoft.com/office/drawing/2014/main" id="{573425B4-7EE2-4A77-ABA2-17D772E455D9}"/>
                </a:ext>
              </a:extLst>
            </p:cNvPr>
            <p:cNvSpPr>
              <a:spLocks/>
            </p:cNvSpPr>
            <p:nvPr/>
          </p:nvSpPr>
          <p:spPr bwMode="auto">
            <a:xfrm>
              <a:off x="3104" y="1695"/>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51" name="Group 203">
            <a:extLst>
              <a:ext uri="{FF2B5EF4-FFF2-40B4-BE49-F238E27FC236}">
                <a16:creationId xmlns:a16="http://schemas.microsoft.com/office/drawing/2014/main" id="{A1DAC580-F2F2-4B0E-8128-CC325147BC63}"/>
              </a:ext>
            </a:extLst>
          </p:cNvPr>
          <p:cNvGrpSpPr>
            <a:grpSpLocks/>
          </p:cNvGrpSpPr>
          <p:nvPr/>
        </p:nvGrpSpPr>
        <p:grpSpPr bwMode="auto">
          <a:xfrm>
            <a:off x="5460957" y="2695576"/>
            <a:ext cx="169862" cy="473075"/>
            <a:chOff x="2905" y="1698"/>
            <a:chExt cx="107" cy="298"/>
          </a:xfrm>
        </p:grpSpPr>
        <p:sp>
          <p:nvSpPr>
            <p:cNvPr id="65872" name="Rectangle 204">
              <a:extLst>
                <a:ext uri="{FF2B5EF4-FFF2-40B4-BE49-F238E27FC236}">
                  <a16:creationId xmlns:a16="http://schemas.microsoft.com/office/drawing/2014/main" id="{71A59F0A-C880-42CD-AD53-344DF76002F3}"/>
                </a:ext>
              </a:extLst>
            </p:cNvPr>
            <p:cNvSpPr>
              <a:spLocks noChangeArrowheads="1"/>
            </p:cNvSpPr>
            <p:nvPr/>
          </p:nvSpPr>
          <p:spPr bwMode="auto">
            <a:xfrm>
              <a:off x="2947" y="1698"/>
              <a:ext cx="24" cy="1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73" name="Freeform 205">
              <a:extLst>
                <a:ext uri="{FF2B5EF4-FFF2-40B4-BE49-F238E27FC236}">
                  <a16:creationId xmlns:a16="http://schemas.microsoft.com/office/drawing/2014/main" id="{23B7C4EA-9317-4E0B-B6DB-281B65AE69B7}"/>
                </a:ext>
              </a:extLst>
            </p:cNvPr>
            <p:cNvSpPr>
              <a:spLocks/>
            </p:cNvSpPr>
            <p:nvPr/>
          </p:nvSpPr>
          <p:spPr bwMode="auto">
            <a:xfrm>
              <a:off x="2905" y="188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52" name="Group 206">
            <a:extLst>
              <a:ext uri="{FF2B5EF4-FFF2-40B4-BE49-F238E27FC236}">
                <a16:creationId xmlns:a16="http://schemas.microsoft.com/office/drawing/2014/main" id="{051AE3E3-F476-40A8-9E7D-61D2378FE6BF}"/>
              </a:ext>
            </a:extLst>
          </p:cNvPr>
          <p:cNvGrpSpPr>
            <a:grpSpLocks/>
          </p:cNvGrpSpPr>
          <p:nvPr/>
        </p:nvGrpSpPr>
        <p:grpSpPr bwMode="auto">
          <a:xfrm>
            <a:off x="5891170" y="4152900"/>
            <a:ext cx="169863" cy="412750"/>
            <a:chOff x="2827" y="2616"/>
            <a:chExt cx="107" cy="260"/>
          </a:xfrm>
        </p:grpSpPr>
        <p:sp>
          <p:nvSpPr>
            <p:cNvPr id="65870" name="Rectangle 207">
              <a:extLst>
                <a:ext uri="{FF2B5EF4-FFF2-40B4-BE49-F238E27FC236}">
                  <a16:creationId xmlns:a16="http://schemas.microsoft.com/office/drawing/2014/main" id="{EEC4EBDD-D421-485D-B3DF-5BDE0802BB51}"/>
                </a:ext>
              </a:extLst>
            </p:cNvPr>
            <p:cNvSpPr>
              <a:spLocks noChangeArrowheads="1"/>
            </p:cNvSpPr>
            <p:nvPr/>
          </p:nvSpPr>
          <p:spPr bwMode="auto">
            <a:xfrm>
              <a:off x="2868" y="2721"/>
              <a:ext cx="24" cy="1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71" name="Freeform 208">
              <a:extLst>
                <a:ext uri="{FF2B5EF4-FFF2-40B4-BE49-F238E27FC236}">
                  <a16:creationId xmlns:a16="http://schemas.microsoft.com/office/drawing/2014/main" id="{3861791E-BAAB-4BCD-B33A-4C8D8F2D88E8}"/>
                </a:ext>
              </a:extLst>
            </p:cNvPr>
            <p:cNvSpPr>
              <a:spLocks/>
            </p:cNvSpPr>
            <p:nvPr/>
          </p:nvSpPr>
          <p:spPr bwMode="auto">
            <a:xfrm>
              <a:off x="2827" y="2616"/>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53" name="Group 209">
            <a:extLst>
              <a:ext uri="{FF2B5EF4-FFF2-40B4-BE49-F238E27FC236}">
                <a16:creationId xmlns:a16="http://schemas.microsoft.com/office/drawing/2014/main" id="{C9640B7D-6B6B-4FBF-BFCD-D8A201700001}"/>
              </a:ext>
            </a:extLst>
          </p:cNvPr>
          <p:cNvGrpSpPr>
            <a:grpSpLocks/>
          </p:cNvGrpSpPr>
          <p:nvPr/>
        </p:nvGrpSpPr>
        <p:grpSpPr bwMode="auto">
          <a:xfrm>
            <a:off x="5429207" y="4175126"/>
            <a:ext cx="169862" cy="411163"/>
            <a:chOff x="2536" y="2630"/>
            <a:chExt cx="107" cy="259"/>
          </a:xfrm>
        </p:grpSpPr>
        <p:sp>
          <p:nvSpPr>
            <p:cNvPr id="65868" name="Rectangle 210">
              <a:extLst>
                <a:ext uri="{FF2B5EF4-FFF2-40B4-BE49-F238E27FC236}">
                  <a16:creationId xmlns:a16="http://schemas.microsoft.com/office/drawing/2014/main" id="{5E7226D6-0567-42FC-A77A-C8E893C8359F}"/>
                </a:ext>
              </a:extLst>
            </p:cNvPr>
            <p:cNvSpPr>
              <a:spLocks noChangeArrowheads="1"/>
            </p:cNvSpPr>
            <p:nvPr/>
          </p:nvSpPr>
          <p:spPr bwMode="auto">
            <a:xfrm>
              <a:off x="2578" y="2630"/>
              <a:ext cx="24" cy="154"/>
            </a:xfrm>
            <a:prstGeom prst="rect">
              <a:avLst/>
            </a:prstGeom>
            <a:solidFill>
              <a:srgbClr val="000000"/>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69" name="Freeform 211">
              <a:extLst>
                <a:ext uri="{FF2B5EF4-FFF2-40B4-BE49-F238E27FC236}">
                  <a16:creationId xmlns:a16="http://schemas.microsoft.com/office/drawing/2014/main" id="{546C508A-8300-43CC-82FF-EA3363B86406}"/>
                </a:ext>
              </a:extLst>
            </p:cNvPr>
            <p:cNvSpPr>
              <a:spLocks/>
            </p:cNvSpPr>
            <p:nvPr/>
          </p:nvSpPr>
          <p:spPr bwMode="auto">
            <a:xfrm>
              <a:off x="2536" y="2782"/>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w="127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54" name="Group 212">
            <a:extLst>
              <a:ext uri="{FF2B5EF4-FFF2-40B4-BE49-F238E27FC236}">
                <a16:creationId xmlns:a16="http://schemas.microsoft.com/office/drawing/2014/main" id="{D8B822FB-1A9D-423F-BFB2-1BDCB6CB78B8}"/>
              </a:ext>
            </a:extLst>
          </p:cNvPr>
          <p:cNvGrpSpPr>
            <a:grpSpLocks/>
          </p:cNvGrpSpPr>
          <p:nvPr/>
        </p:nvGrpSpPr>
        <p:grpSpPr bwMode="auto">
          <a:xfrm>
            <a:off x="5930857" y="6054726"/>
            <a:ext cx="169862" cy="447675"/>
            <a:chOff x="2852" y="3814"/>
            <a:chExt cx="107" cy="282"/>
          </a:xfrm>
        </p:grpSpPr>
        <p:sp>
          <p:nvSpPr>
            <p:cNvPr id="65866" name="Rectangle 213">
              <a:extLst>
                <a:ext uri="{FF2B5EF4-FFF2-40B4-BE49-F238E27FC236}">
                  <a16:creationId xmlns:a16="http://schemas.microsoft.com/office/drawing/2014/main" id="{3060170D-AE69-40EC-8AF8-3F8A7D693BB5}"/>
                </a:ext>
              </a:extLst>
            </p:cNvPr>
            <p:cNvSpPr>
              <a:spLocks noChangeArrowheads="1"/>
            </p:cNvSpPr>
            <p:nvPr/>
          </p:nvSpPr>
          <p:spPr bwMode="auto">
            <a:xfrm>
              <a:off x="2893" y="3919"/>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67" name="Freeform 214">
              <a:extLst>
                <a:ext uri="{FF2B5EF4-FFF2-40B4-BE49-F238E27FC236}">
                  <a16:creationId xmlns:a16="http://schemas.microsoft.com/office/drawing/2014/main" id="{8583D3BC-025C-4524-A0FE-225284CE063B}"/>
                </a:ext>
              </a:extLst>
            </p:cNvPr>
            <p:cNvSpPr>
              <a:spLocks/>
            </p:cNvSpPr>
            <p:nvPr/>
          </p:nvSpPr>
          <p:spPr bwMode="auto">
            <a:xfrm>
              <a:off x="2852" y="3814"/>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55" name="Group 215">
            <a:extLst>
              <a:ext uri="{FF2B5EF4-FFF2-40B4-BE49-F238E27FC236}">
                <a16:creationId xmlns:a16="http://schemas.microsoft.com/office/drawing/2014/main" id="{A010FEF1-CC14-4316-BAE7-3271CADBC080}"/>
              </a:ext>
            </a:extLst>
          </p:cNvPr>
          <p:cNvGrpSpPr>
            <a:grpSpLocks/>
          </p:cNvGrpSpPr>
          <p:nvPr/>
        </p:nvGrpSpPr>
        <p:grpSpPr bwMode="auto">
          <a:xfrm>
            <a:off x="5446670" y="6070601"/>
            <a:ext cx="169863" cy="385763"/>
            <a:chOff x="2547" y="3824"/>
            <a:chExt cx="107" cy="243"/>
          </a:xfrm>
        </p:grpSpPr>
        <p:sp>
          <p:nvSpPr>
            <p:cNvPr id="65864" name="Rectangle 216">
              <a:extLst>
                <a:ext uri="{FF2B5EF4-FFF2-40B4-BE49-F238E27FC236}">
                  <a16:creationId xmlns:a16="http://schemas.microsoft.com/office/drawing/2014/main" id="{DCC900AC-426C-402C-BE8B-1D4ECB6BCDB3}"/>
                </a:ext>
              </a:extLst>
            </p:cNvPr>
            <p:cNvSpPr>
              <a:spLocks noChangeArrowheads="1"/>
            </p:cNvSpPr>
            <p:nvPr/>
          </p:nvSpPr>
          <p:spPr bwMode="auto">
            <a:xfrm>
              <a:off x="2589" y="3824"/>
              <a:ext cx="24"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65" name="Freeform 217">
              <a:extLst>
                <a:ext uri="{FF2B5EF4-FFF2-40B4-BE49-F238E27FC236}">
                  <a16:creationId xmlns:a16="http://schemas.microsoft.com/office/drawing/2014/main" id="{8DE15FB8-4C3C-4ECC-A730-E9D2BE61F2A0}"/>
                </a:ext>
              </a:extLst>
            </p:cNvPr>
            <p:cNvSpPr>
              <a:spLocks/>
            </p:cNvSpPr>
            <p:nvPr/>
          </p:nvSpPr>
          <p:spPr bwMode="auto">
            <a:xfrm>
              <a:off x="2547" y="3960"/>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56" name="Group 218">
            <a:extLst>
              <a:ext uri="{FF2B5EF4-FFF2-40B4-BE49-F238E27FC236}">
                <a16:creationId xmlns:a16="http://schemas.microsoft.com/office/drawing/2014/main" id="{C2D81A61-8359-470A-8FB3-95D4C10796ED}"/>
              </a:ext>
            </a:extLst>
          </p:cNvPr>
          <p:cNvGrpSpPr>
            <a:grpSpLocks/>
          </p:cNvGrpSpPr>
          <p:nvPr/>
        </p:nvGrpSpPr>
        <p:grpSpPr bwMode="auto">
          <a:xfrm>
            <a:off x="5887995" y="1331914"/>
            <a:ext cx="169863" cy="542925"/>
            <a:chOff x="2968" y="839"/>
            <a:chExt cx="107" cy="342"/>
          </a:xfrm>
        </p:grpSpPr>
        <p:sp>
          <p:nvSpPr>
            <p:cNvPr id="65862" name="Freeform 219">
              <a:extLst>
                <a:ext uri="{FF2B5EF4-FFF2-40B4-BE49-F238E27FC236}">
                  <a16:creationId xmlns:a16="http://schemas.microsoft.com/office/drawing/2014/main" id="{572BE6A9-1D8E-47CA-BE7A-D056835AC468}"/>
                </a:ext>
              </a:extLst>
            </p:cNvPr>
            <p:cNvSpPr>
              <a:spLocks/>
            </p:cNvSpPr>
            <p:nvPr/>
          </p:nvSpPr>
          <p:spPr bwMode="auto">
            <a:xfrm>
              <a:off x="3008" y="944"/>
              <a:ext cx="25" cy="237"/>
            </a:xfrm>
            <a:custGeom>
              <a:avLst/>
              <a:gdLst>
                <a:gd name="T0" fmla="*/ 0 w 25"/>
                <a:gd name="T1" fmla="*/ 237 h 237"/>
                <a:gd name="T2" fmla="*/ 24 w 25"/>
                <a:gd name="T3" fmla="*/ 237 h 237"/>
                <a:gd name="T4" fmla="*/ 25 w 25"/>
                <a:gd name="T5" fmla="*/ 0 h 237"/>
                <a:gd name="T6" fmla="*/ 1 w 25"/>
                <a:gd name="T7" fmla="*/ 0 h 237"/>
                <a:gd name="T8" fmla="*/ 0 w 25"/>
                <a:gd name="T9" fmla="*/ 237 h 237"/>
                <a:gd name="T10" fmla="*/ 0 60000 65536"/>
                <a:gd name="T11" fmla="*/ 0 60000 65536"/>
                <a:gd name="T12" fmla="*/ 0 60000 65536"/>
                <a:gd name="T13" fmla="*/ 0 60000 65536"/>
                <a:gd name="T14" fmla="*/ 0 60000 65536"/>
                <a:gd name="T15" fmla="*/ 0 w 25"/>
                <a:gd name="T16" fmla="*/ 0 h 237"/>
                <a:gd name="T17" fmla="*/ 25 w 25"/>
                <a:gd name="T18" fmla="*/ 237 h 237"/>
              </a:gdLst>
              <a:ahLst/>
              <a:cxnLst>
                <a:cxn ang="T10">
                  <a:pos x="T0" y="T1"/>
                </a:cxn>
                <a:cxn ang="T11">
                  <a:pos x="T2" y="T3"/>
                </a:cxn>
                <a:cxn ang="T12">
                  <a:pos x="T4" y="T5"/>
                </a:cxn>
                <a:cxn ang="T13">
                  <a:pos x="T6" y="T7"/>
                </a:cxn>
                <a:cxn ang="T14">
                  <a:pos x="T8" y="T9"/>
                </a:cxn>
              </a:cxnLst>
              <a:rect l="T15" t="T16" r="T17" b="T18"/>
              <a:pathLst>
                <a:path w="25" h="237">
                  <a:moveTo>
                    <a:pt x="0" y="237"/>
                  </a:moveTo>
                  <a:lnTo>
                    <a:pt x="24" y="237"/>
                  </a:lnTo>
                  <a:lnTo>
                    <a:pt x="25" y="0"/>
                  </a:lnTo>
                  <a:lnTo>
                    <a:pt x="1" y="0"/>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63" name="Freeform 220">
              <a:extLst>
                <a:ext uri="{FF2B5EF4-FFF2-40B4-BE49-F238E27FC236}">
                  <a16:creationId xmlns:a16="http://schemas.microsoft.com/office/drawing/2014/main" id="{5545C840-93D5-4B59-A3B5-FE0329564A78}"/>
                </a:ext>
              </a:extLst>
            </p:cNvPr>
            <p:cNvSpPr>
              <a:spLocks/>
            </p:cNvSpPr>
            <p:nvPr/>
          </p:nvSpPr>
          <p:spPr bwMode="auto">
            <a:xfrm>
              <a:off x="2968" y="839"/>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57" name="Group 221">
            <a:extLst>
              <a:ext uri="{FF2B5EF4-FFF2-40B4-BE49-F238E27FC236}">
                <a16:creationId xmlns:a16="http://schemas.microsoft.com/office/drawing/2014/main" id="{C0EF1E71-FE42-41BC-A9CF-4E17AA24556F}"/>
              </a:ext>
            </a:extLst>
          </p:cNvPr>
          <p:cNvGrpSpPr>
            <a:grpSpLocks/>
          </p:cNvGrpSpPr>
          <p:nvPr/>
        </p:nvGrpSpPr>
        <p:grpSpPr bwMode="auto">
          <a:xfrm>
            <a:off x="5537157" y="1343025"/>
            <a:ext cx="169862" cy="508000"/>
            <a:chOff x="2747" y="846"/>
            <a:chExt cx="107" cy="320"/>
          </a:xfrm>
        </p:grpSpPr>
        <p:sp>
          <p:nvSpPr>
            <p:cNvPr id="65860" name="Rectangle 222">
              <a:extLst>
                <a:ext uri="{FF2B5EF4-FFF2-40B4-BE49-F238E27FC236}">
                  <a16:creationId xmlns:a16="http://schemas.microsoft.com/office/drawing/2014/main" id="{1A8E0ED0-8DA2-458A-B864-3E65D91E76D9}"/>
                </a:ext>
              </a:extLst>
            </p:cNvPr>
            <p:cNvSpPr>
              <a:spLocks noChangeArrowheads="1"/>
            </p:cNvSpPr>
            <p:nvPr/>
          </p:nvSpPr>
          <p:spPr bwMode="auto">
            <a:xfrm>
              <a:off x="2789" y="846"/>
              <a:ext cx="24"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61" name="Freeform 223">
              <a:extLst>
                <a:ext uri="{FF2B5EF4-FFF2-40B4-BE49-F238E27FC236}">
                  <a16:creationId xmlns:a16="http://schemas.microsoft.com/office/drawing/2014/main" id="{F0BE28FE-896E-4E7C-8977-6A85BB64A56F}"/>
                </a:ext>
              </a:extLst>
            </p:cNvPr>
            <p:cNvSpPr>
              <a:spLocks/>
            </p:cNvSpPr>
            <p:nvPr/>
          </p:nvSpPr>
          <p:spPr bwMode="auto">
            <a:xfrm>
              <a:off x="2747" y="105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558" name="Rectangle 224">
            <a:extLst>
              <a:ext uri="{FF2B5EF4-FFF2-40B4-BE49-F238E27FC236}">
                <a16:creationId xmlns:a16="http://schemas.microsoft.com/office/drawing/2014/main" id="{1B0BEE31-2977-4F3C-872A-C631381FF9ED}"/>
              </a:ext>
            </a:extLst>
          </p:cNvPr>
          <p:cNvSpPr>
            <a:spLocks noChangeArrowheads="1"/>
          </p:cNvSpPr>
          <p:nvPr/>
        </p:nvSpPr>
        <p:spPr bwMode="auto">
          <a:xfrm>
            <a:off x="4165558" y="3525838"/>
            <a:ext cx="2600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intersticiální tekutina</a:t>
            </a:r>
            <a:endParaRPr lang="cs-CZ" altLang="en-US" sz="2400">
              <a:latin typeface="Times New Roman" panose="02020603050405020304" pitchFamily="18" charset="0"/>
            </a:endParaRPr>
          </a:p>
        </p:txBody>
      </p:sp>
      <p:sp>
        <p:nvSpPr>
          <p:cNvPr id="65559" name="Rectangle 225">
            <a:extLst>
              <a:ext uri="{FF2B5EF4-FFF2-40B4-BE49-F238E27FC236}">
                <a16:creationId xmlns:a16="http://schemas.microsoft.com/office/drawing/2014/main" id="{70144F50-7662-4DB3-909E-83068D42AECF}"/>
              </a:ext>
            </a:extLst>
          </p:cNvPr>
          <p:cNvSpPr>
            <a:spLocks noChangeArrowheads="1"/>
          </p:cNvSpPr>
          <p:nvPr/>
        </p:nvSpPr>
        <p:spPr bwMode="auto">
          <a:xfrm>
            <a:off x="3816307" y="4991100"/>
            <a:ext cx="3454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intracelulární tekutina - ICT</a:t>
            </a:r>
            <a:endParaRPr lang="cs-CZ" altLang="en-US" sz="2400">
              <a:latin typeface="Times New Roman" panose="02020603050405020304" pitchFamily="18" charset="0"/>
            </a:endParaRPr>
          </a:p>
        </p:txBody>
      </p:sp>
      <p:sp>
        <p:nvSpPr>
          <p:cNvPr id="65560" name="Rectangle 226">
            <a:extLst>
              <a:ext uri="{FF2B5EF4-FFF2-40B4-BE49-F238E27FC236}">
                <a16:creationId xmlns:a16="http://schemas.microsoft.com/office/drawing/2014/main" id="{B1C8E90F-60D7-4C5D-BE9C-F86EE6257A13}"/>
              </a:ext>
            </a:extLst>
          </p:cNvPr>
          <p:cNvSpPr>
            <a:spLocks noChangeArrowheads="1"/>
          </p:cNvSpPr>
          <p:nvPr/>
        </p:nvSpPr>
        <p:spPr bwMode="auto">
          <a:xfrm>
            <a:off x="4532270" y="6397625"/>
            <a:ext cx="1895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61" name="Rectangle 227">
            <a:extLst>
              <a:ext uri="{FF2B5EF4-FFF2-40B4-BE49-F238E27FC236}">
                <a16:creationId xmlns:a16="http://schemas.microsoft.com/office/drawing/2014/main" id="{DA868857-8439-4B71-B1FD-E6050F906489}"/>
              </a:ext>
            </a:extLst>
          </p:cNvPr>
          <p:cNvSpPr>
            <a:spLocks noChangeArrowheads="1"/>
          </p:cNvSpPr>
          <p:nvPr/>
        </p:nvSpPr>
        <p:spPr bwMode="auto">
          <a:xfrm>
            <a:off x="4851358" y="6464300"/>
            <a:ext cx="177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b="1" i="1">
                <a:solidFill>
                  <a:srgbClr val="000000"/>
                </a:solidFill>
                <a:latin typeface="Times New Roman" panose="02020603050405020304" pitchFamily="18" charset="0"/>
              </a:rPr>
              <a:t>Metabolismus</a:t>
            </a:r>
            <a:endParaRPr lang="cs-CZ" altLang="en-US" sz="2400" b="1">
              <a:latin typeface="Times New Roman" panose="02020603050405020304" pitchFamily="18" charset="0"/>
            </a:endParaRPr>
          </a:p>
        </p:txBody>
      </p:sp>
      <p:sp>
        <p:nvSpPr>
          <p:cNvPr id="65562" name="Rectangle 228">
            <a:extLst>
              <a:ext uri="{FF2B5EF4-FFF2-40B4-BE49-F238E27FC236}">
                <a16:creationId xmlns:a16="http://schemas.microsoft.com/office/drawing/2014/main" id="{E201DC4F-1D9F-4978-BC24-EC7D47880FEE}"/>
              </a:ext>
            </a:extLst>
          </p:cNvPr>
          <p:cNvSpPr>
            <a:spLocks noChangeArrowheads="1"/>
          </p:cNvSpPr>
          <p:nvPr/>
        </p:nvSpPr>
        <p:spPr bwMode="auto">
          <a:xfrm>
            <a:off x="2628858" y="2533650"/>
            <a:ext cx="1385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63" name="Rectangle 229">
            <a:extLst>
              <a:ext uri="{FF2B5EF4-FFF2-40B4-BE49-F238E27FC236}">
                <a16:creationId xmlns:a16="http://schemas.microsoft.com/office/drawing/2014/main" id="{DDC89F55-ADBF-4003-8567-E7B7E57D6982}"/>
              </a:ext>
            </a:extLst>
          </p:cNvPr>
          <p:cNvSpPr>
            <a:spLocks noChangeArrowheads="1"/>
          </p:cNvSpPr>
          <p:nvPr/>
        </p:nvSpPr>
        <p:spPr bwMode="auto">
          <a:xfrm>
            <a:off x="10221610" y="1381403"/>
            <a:ext cx="2006257" cy="3184248"/>
          </a:xfrm>
          <a:prstGeom prst="rect">
            <a:avLst/>
          </a:prstGeom>
          <a:solidFill>
            <a:srgbClr val="FFFF00"/>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1600" b="1" dirty="0">
                <a:solidFill>
                  <a:srgbClr val="FF0000"/>
                </a:solidFill>
              </a:rPr>
              <a:t>Homeostáza </a:t>
            </a:r>
          </a:p>
          <a:p>
            <a:pPr algn="ctr" eaLnBrk="1" hangingPunct="1"/>
            <a:r>
              <a:rPr lang="cs-CZ" altLang="en-US" sz="1600" b="1" dirty="0">
                <a:solidFill>
                  <a:srgbClr val="FF0000"/>
                </a:solidFill>
              </a:rPr>
              <a:t>= </a:t>
            </a:r>
          </a:p>
          <a:p>
            <a:pPr algn="ctr" eaLnBrk="1" hangingPunct="1"/>
            <a:r>
              <a:rPr lang="cs-CZ" altLang="en-US" sz="1600" b="1" dirty="0">
                <a:solidFill>
                  <a:srgbClr val="FF0000"/>
                </a:solidFill>
              </a:rPr>
              <a:t>regulace</a:t>
            </a:r>
            <a:r>
              <a:rPr lang="cs-CZ" altLang="en-US" sz="1600" dirty="0"/>
              <a:t> </a:t>
            </a:r>
          </a:p>
          <a:p>
            <a:pPr algn="ctr" eaLnBrk="1" hangingPunct="1"/>
            <a:r>
              <a:rPr lang="cs-CZ" altLang="en-US" sz="1600" b="1" dirty="0">
                <a:solidFill>
                  <a:srgbClr val="FF0000"/>
                </a:solidFill>
              </a:rPr>
              <a:t>složení ECT</a:t>
            </a:r>
            <a:r>
              <a:rPr lang="cs-CZ" altLang="en-US" sz="1600" dirty="0"/>
              <a:t>  </a:t>
            </a:r>
          </a:p>
          <a:p>
            <a:pPr algn="ctr" eaLnBrk="1" hangingPunct="1"/>
            <a:r>
              <a:rPr lang="cs-CZ" altLang="en-US" sz="1600" b="1" dirty="0"/>
              <a:t>v úzkém rozmezí </a:t>
            </a:r>
          </a:p>
          <a:p>
            <a:pPr algn="ctr" eaLnBrk="1" hangingPunct="1"/>
            <a:r>
              <a:rPr lang="cs-CZ" altLang="en-US" sz="1600" b="1" dirty="0"/>
              <a:t>hodnot</a:t>
            </a:r>
            <a:endParaRPr lang="cs-CZ" altLang="en-US" sz="1600" dirty="0"/>
          </a:p>
          <a:p>
            <a:pPr eaLnBrk="1" hangingPunct="1"/>
            <a:r>
              <a:rPr lang="cs-CZ" altLang="en-US" sz="1600" dirty="0"/>
              <a:t>tj. regulace:</a:t>
            </a:r>
          </a:p>
          <a:p>
            <a:pPr marL="285750" indent="-285750" eaLnBrk="1" hangingPunct="1">
              <a:buFont typeface="Arial" panose="020B0604020202020204" pitchFamily="34" charset="0"/>
              <a:buChar char="•"/>
            </a:pPr>
            <a:r>
              <a:rPr lang="cs-CZ" altLang="en-US" sz="1400" dirty="0"/>
              <a:t>osmolarity, </a:t>
            </a:r>
          </a:p>
          <a:p>
            <a:pPr marL="285750" indent="-285750" eaLnBrk="1" hangingPunct="1">
              <a:buFont typeface="Arial" panose="020B0604020202020204" pitchFamily="34" charset="0"/>
              <a:buChar char="•"/>
            </a:pPr>
            <a:r>
              <a:rPr lang="cs-CZ" altLang="en-US" sz="1400" dirty="0"/>
              <a:t>objemu, </a:t>
            </a:r>
          </a:p>
          <a:p>
            <a:pPr marL="285750" indent="-285750" eaLnBrk="1" hangingPunct="1">
              <a:buFont typeface="Arial" panose="020B0604020202020204" pitchFamily="34" charset="0"/>
              <a:buChar char="•"/>
            </a:pPr>
            <a:r>
              <a:rPr lang="cs-CZ" altLang="en-US" sz="1400" dirty="0"/>
              <a:t>iontového složení, </a:t>
            </a:r>
          </a:p>
          <a:p>
            <a:pPr marL="285750" indent="-285750" eaLnBrk="1" hangingPunct="1">
              <a:buFont typeface="Arial" panose="020B0604020202020204" pitchFamily="34" charset="0"/>
              <a:buChar char="•"/>
            </a:pPr>
            <a:r>
              <a:rPr lang="cs-CZ" altLang="en-US" sz="1400" dirty="0"/>
              <a:t>pO</a:t>
            </a:r>
            <a:r>
              <a:rPr lang="cs-CZ" altLang="en-US" sz="1400" baseline="-25000" dirty="0"/>
              <a:t>2</a:t>
            </a:r>
            <a:r>
              <a:rPr lang="cs-CZ" altLang="en-US" sz="1400" dirty="0"/>
              <a:t>, pCO</a:t>
            </a:r>
            <a:r>
              <a:rPr lang="cs-CZ" altLang="en-US" sz="1400" baseline="-25000" dirty="0"/>
              <a:t>2</a:t>
            </a:r>
            <a:r>
              <a:rPr lang="cs-CZ" altLang="en-US" sz="1400" dirty="0"/>
              <a:t>, </a:t>
            </a:r>
          </a:p>
          <a:p>
            <a:pPr marL="285750" indent="-285750" eaLnBrk="1" hangingPunct="1">
              <a:buFont typeface="Arial" panose="020B0604020202020204" pitchFamily="34" charset="0"/>
              <a:buChar char="•"/>
            </a:pPr>
            <a:r>
              <a:rPr lang="cs-CZ" altLang="en-US" sz="1400" dirty="0"/>
              <a:t>pH, </a:t>
            </a:r>
          </a:p>
          <a:p>
            <a:pPr marL="285750" indent="-285750" eaLnBrk="1" hangingPunct="1">
              <a:buFont typeface="Arial" panose="020B0604020202020204" pitchFamily="34" charset="0"/>
              <a:buChar char="•"/>
            </a:pPr>
            <a:r>
              <a:rPr lang="cs-CZ" altLang="en-US" sz="1400" dirty="0"/>
              <a:t>glukózy, </a:t>
            </a:r>
          </a:p>
          <a:p>
            <a:pPr marL="285750" indent="-285750" eaLnBrk="1" hangingPunct="1">
              <a:buFont typeface="Arial" panose="020B0604020202020204" pitchFamily="34" charset="0"/>
              <a:buChar char="•"/>
            </a:pPr>
            <a:r>
              <a:rPr lang="cs-CZ" altLang="en-US" sz="1400" dirty="0"/>
              <a:t>teploty</a:t>
            </a:r>
          </a:p>
        </p:txBody>
      </p:sp>
      <p:sp>
        <p:nvSpPr>
          <p:cNvPr id="65564" name="Text Box 230">
            <a:extLst>
              <a:ext uri="{FF2B5EF4-FFF2-40B4-BE49-F238E27FC236}">
                <a16:creationId xmlns:a16="http://schemas.microsoft.com/office/drawing/2014/main" id="{0AA420E1-761B-4FE4-BDC9-C0CD3AC1D2DE}"/>
              </a:ext>
            </a:extLst>
          </p:cNvPr>
          <p:cNvSpPr txBox="1">
            <a:spLocks noChangeArrowheads="1"/>
          </p:cNvSpPr>
          <p:nvPr/>
        </p:nvSpPr>
        <p:spPr bwMode="auto">
          <a:xfrm>
            <a:off x="3571832" y="-114300"/>
            <a:ext cx="417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Vnější prostředí organismu</a:t>
            </a:r>
          </a:p>
        </p:txBody>
      </p:sp>
      <p:sp>
        <p:nvSpPr>
          <p:cNvPr id="65565" name="Rectangle 231">
            <a:extLst>
              <a:ext uri="{FF2B5EF4-FFF2-40B4-BE49-F238E27FC236}">
                <a16:creationId xmlns:a16="http://schemas.microsoft.com/office/drawing/2014/main" id="{E3833422-A5EA-4D0C-9CC2-97A987226B80}"/>
              </a:ext>
            </a:extLst>
          </p:cNvPr>
          <p:cNvSpPr>
            <a:spLocks noChangeArrowheads="1"/>
          </p:cNvSpPr>
          <p:nvPr/>
        </p:nvSpPr>
        <p:spPr bwMode="auto">
          <a:xfrm>
            <a:off x="4989469" y="1862138"/>
            <a:ext cx="1722438" cy="8255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66" name="Rectangle 232">
            <a:extLst>
              <a:ext uri="{FF2B5EF4-FFF2-40B4-BE49-F238E27FC236}">
                <a16:creationId xmlns:a16="http://schemas.microsoft.com/office/drawing/2014/main" id="{9E0BEF57-6440-40D7-B10E-F8D2B50B44D9}"/>
              </a:ext>
            </a:extLst>
          </p:cNvPr>
          <p:cNvSpPr>
            <a:spLocks noChangeArrowheads="1"/>
          </p:cNvSpPr>
          <p:nvPr/>
        </p:nvSpPr>
        <p:spPr bwMode="auto">
          <a:xfrm>
            <a:off x="5297445" y="2063750"/>
            <a:ext cx="88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plazma</a:t>
            </a:r>
            <a:endParaRPr lang="cs-CZ" altLang="en-US" sz="2400">
              <a:latin typeface="Times New Roman" panose="02020603050405020304" pitchFamily="18" charset="0"/>
            </a:endParaRPr>
          </a:p>
        </p:txBody>
      </p:sp>
      <p:sp>
        <p:nvSpPr>
          <p:cNvPr id="65567" name="Rectangle 233">
            <a:extLst>
              <a:ext uri="{FF2B5EF4-FFF2-40B4-BE49-F238E27FC236}">
                <a16:creationId xmlns:a16="http://schemas.microsoft.com/office/drawing/2014/main" id="{49BB8308-FD45-4E83-A62F-81FF415E2BE5}"/>
              </a:ext>
            </a:extLst>
          </p:cNvPr>
          <p:cNvSpPr>
            <a:spLocks noChangeArrowheads="1"/>
          </p:cNvSpPr>
          <p:nvPr/>
        </p:nvSpPr>
        <p:spPr bwMode="auto">
          <a:xfrm>
            <a:off x="6913520" y="1944688"/>
            <a:ext cx="956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krvinky</a:t>
            </a:r>
            <a:endParaRPr lang="cs-CZ" altLang="en-US" sz="2400">
              <a:latin typeface="Times New Roman" panose="02020603050405020304" pitchFamily="18" charset="0"/>
            </a:endParaRPr>
          </a:p>
        </p:txBody>
      </p:sp>
      <p:sp>
        <p:nvSpPr>
          <p:cNvPr id="65568" name="Rectangle 234">
            <a:extLst>
              <a:ext uri="{FF2B5EF4-FFF2-40B4-BE49-F238E27FC236}">
                <a16:creationId xmlns:a16="http://schemas.microsoft.com/office/drawing/2014/main" id="{DF1FDF77-A373-457A-8B55-4E398289EE19}"/>
              </a:ext>
            </a:extLst>
          </p:cNvPr>
          <p:cNvSpPr>
            <a:spLocks noChangeArrowheads="1"/>
          </p:cNvSpPr>
          <p:nvPr/>
        </p:nvSpPr>
        <p:spPr bwMode="auto">
          <a:xfrm>
            <a:off x="6913519" y="2305050"/>
            <a:ext cx="125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a:solidFill>
                  <a:srgbClr val="000000"/>
                </a:solidFill>
                <a:latin typeface="Times New Roman" panose="02020603050405020304" pitchFamily="18" charset="0"/>
              </a:rPr>
              <a:t>(součást ICT)</a:t>
            </a:r>
            <a:endParaRPr lang="cs-CZ" altLang="en-US" sz="2400">
              <a:latin typeface="Times New Roman" panose="02020603050405020304" pitchFamily="18" charset="0"/>
            </a:endParaRPr>
          </a:p>
        </p:txBody>
      </p:sp>
      <p:sp>
        <p:nvSpPr>
          <p:cNvPr id="65569" name="Rectangle 235">
            <a:extLst>
              <a:ext uri="{FF2B5EF4-FFF2-40B4-BE49-F238E27FC236}">
                <a16:creationId xmlns:a16="http://schemas.microsoft.com/office/drawing/2014/main" id="{C1EE83F9-4628-4ACA-A3EB-FC617FEBA127}"/>
              </a:ext>
            </a:extLst>
          </p:cNvPr>
          <p:cNvSpPr>
            <a:spLocks noChangeArrowheads="1"/>
          </p:cNvSpPr>
          <p:nvPr/>
        </p:nvSpPr>
        <p:spPr bwMode="auto">
          <a:xfrm>
            <a:off x="4983119" y="1866900"/>
            <a:ext cx="3233738" cy="831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70" name="Line 236">
            <a:extLst>
              <a:ext uri="{FF2B5EF4-FFF2-40B4-BE49-F238E27FC236}">
                <a16:creationId xmlns:a16="http://schemas.microsoft.com/office/drawing/2014/main" id="{988E6878-8C0A-4358-9D79-FABBE47A78CD}"/>
              </a:ext>
            </a:extLst>
          </p:cNvPr>
          <p:cNvSpPr>
            <a:spLocks noChangeShapeType="1"/>
          </p:cNvSpPr>
          <p:nvPr/>
        </p:nvSpPr>
        <p:spPr bwMode="auto">
          <a:xfrm flipV="1">
            <a:off x="6559508" y="2413000"/>
            <a:ext cx="339725" cy="127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5571" name="Rectangle 237">
            <a:extLst>
              <a:ext uri="{FF2B5EF4-FFF2-40B4-BE49-F238E27FC236}">
                <a16:creationId xmlns:a16="http://schemas.microsoft.com/office/drawing/2014/main" id="{F7EE0DD6-9EC0-43FE-8A8D-CD2B9E418A4F}"/>
              </a:ext>
            </a:extLst>
          </p:cNvPr>
          <p:cNvSpPr>
            <a:spLocks noChangeArrowheads="1"/>
          </p:cNvSpPr>
          <p:nvPr/>
        </p:nvSpPr>
        <p:spPr bwMode="auto">
          <a:xfrm>
            <a:off x="5892757" y="27765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Kapiláry</a:t>
            </a:r>
            <a:endParaRPr lang="cs-CZ" altLang="en-US" sz="2400">
              <a:latin typeface="Times New Roman" panose="02020603050405020304" pitchFamily="18" charset="0"/>
            </a:endParaRPr>
          </a:p>
        </p:txBody>
      </p:sp>
      <p:sp>
        <p:nvSpPr>
          <p:cNvPr id="65572" name="Rectangle 238">
            <a:extLst>
              <a:ext uri="{FF2B5EF4-FFF2-40B4-BE49-F238E27FC236}">
                <a16:creationId xmlns:a16="http://schemas.microsoft.com/office/drawing/2014/main" id="{A14D3222-AAB4-460A-8D09-6F1E125568B9}"/>
              </a:ext>
            </a:extLst>
          </p:cNvPr>
          <p:cNvSpPr>
            <a:spLocks noChangeArrowheads="1"/>
          </p:cNvSpPr>
          <p:nvPr/>
        </p:nvSpPr>
        <p:spPr bwMode="auto">
          <a:xfrm>
            <a:off x="2652669" y="22050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Lymfa</a:t>
            </a:r>
            <a:endParaRPr lang="cs-CZ" altLang="en-US" sz="2400">
              <a:latin typeface="Times New Roman" panose="02020603050405020304" pitchFamily="18" charset="0"/>
            </a:endParaRPr>
          </a:p>
        </p:txBody>
      </p:sp>
      <p:sp>
        <p:nvSpPr>
          <p:cNvPr id="65573" name="Freeform 239">
            <a:extLst>
              <a:ext uri="{FF2B5EF4-FFF2-40B4-BE49-F238E27FC236}">
                <a16:creationId xmlns:a16="http://schemas.microsoft.com/office/drawing/2014/main" id="{F38AD0BD-A5A3-4254-8A1E-6A76329936C0}"/>
              </a:ext>
            </a:extLst>
          </p:cNvPr>
          <p:cNvSpPr>
            <a:spLocks/>
          </p:cNvSpPr>
          <p:nvPr/>
        </p:nvSpPr>
        <p:spPr bwMode="auto">
          <a:xfrm>
            <a:off x="2409783" y="2432050"/>
            <a:ext cx="2541587" cy="1303338"/>
          </a:xfrm>
          <a:custGeom>
            <a:avLst/>
            <a:gdLst>
              <a:gd name="T0" fmla="*/ 2147483647 w 1601"/>
              <a:gd name="T1" fmla="*/ 2069050047 h 821"/>
              <a:gd name="T2" fmla="*/ 284776819 w 1601"/>
              <a:gd name="T3" fmla="*/ 587197449 h 821"/>
              <a:gd name="T4" fmla="*/ 2147483647 w 1601"/>
              <a:gd name="T5" fmla="*/ 60483780 h 821"/>
              <a:gd name="T6" fmla="*/ 0 60000 65536"/>
              <a:gd name="T7" fmla="*/ 0 60000 65536"/>
              <a:gd name="T8" fmla="*/ 0 60000 65536"/>
              <a:gd name="T9" fmla="*/ 0 w 1601"/>
              <a:gd name="T10" fmla="*/ 0 h 821"/>
              <a:gd name="T11" fmla="*/ 1601 w 1601"/>
              <a:gd name="T12" fmla="*/ 821 h 821"/>
            </a:gdLst>
            <a:ahLst/>
            <a:cxnLst>
              <a:cxn ang="T6">
                <a:pos x="T0" y="T1"/>
              </a:cxn>
              <a:cxn ang="T7">
                <a:pos x="T2" y="T3"/>
              </a:cxn>
              <a:cxn ang="T8">
                <a:pos x="T4" y="T5"/>
              </a:cxn>
            </a:cxnLst>
            <a:rect l="T9" t="T10" r="T11" b="T12"/>
            <a:pathLst>
              <a:path w="1601" h="821">
                <a:moveTo>
                  <a:pt x="925" y="821"/>
                </a:moveTo>
                <a:cubicBezTo>
                  <a:pt x="790" y="723"/>
                  <a:pt x="0" y="366"/>
                  <a:pt x="113" y="233"/>
                </a:cubicBezTo>
                <a:cubicBezTo>
                  <a:pt x="125" y="0"/>
                  <a:pt x="1291" y="68"/>
                  <a:pt x="1601" y="2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74" name="Line 240">
            <a:extLst>
              <a:ext uri="{FF2B5EF4-FFF2-40B4-BE49-F238E27FC236}">
                <a16:creationId xmlns:a16="http://schemas.microsoft.com/office/drawing/2014/main" id="{D70CB7D9-DC1D-47F5-95F3-30C1A467F431}"/>
              </a:ext>
            </a:extLst>
          </p:cNvPr>
          <p:cNvSpPr>
            <a:spLocks noChangeShapeType="1"/>
          </p:cNvSpPr>
          <p:nvPr/>
        </p:nvSpPr>
        <p:spPr bwMode="auto">
          <a:xfrm flipV="1">
            <a:off x="6616657" y="2293938"/>
            <a:ext cx="328612" cy="12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5575" name="Group 241">
            <a:extLst>
              <a:ext uri="{FF2B5EF4-FFF2-40B4-BE49-F238E27FC236}">
                <a16:creationId xmlns:a16="http://schemas.microsoft.com/office/drawing/2014/main" id="{FEC007CF-97AE-4C57-8031-4684121E84E3}"/>
              </a:ext>
            </a:extLst>
          </p:cNvPr>
          <p:cNvGrpSpPr>
            <a:grpSpLocks/>
          </p:cNvGrpSpPr>
          <p:nvPr/>
        </p:nvGrpSpPr>
        <p:grpSpPr bwMode="auto">
          <a:xfrm>
            <a:off x="8539120" y="4138614"/>
            <a:ext cx="169863" cy="447675"/>
            <a:chOff x="4638" y="2607"/>
            <a:chExt cx="107" cy="282"/>
          </a:xfrm>
        </p:grpSpPr>
        <p:sp>
          <p:nvSpPr>
            <p:cNvPr id="65858" name="Rectangle 242">
              <a:extLst>
                <a:ext uri="{FF2B5EF4-FFF2-40B4-BE49-F238E27FC236}">
                  <a16:creationId xmlns:a16="http://schemas.microsoft.com/office/drawing/2014/main" id="{2573A4A3-2EB2-453E-BD9F-0B9F6237F57F}"/>
                </a:ext>
              </a:extLst>
            </p:cNvPr>
            <p:cNvSpPr>
              <a:spLocks noChangeArrowheads="1"/>
            </p:cNvSpPr>
            <p:nvPr/>
          </p:nvSpPr>
          <p:spPr bwMode="auto">
            <a:xfrm>
              <a:off x="4679" y="2712"/>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59" name="Freeform 243">
              <a:extLst>
                <a:ext uri="{FF2B5EF4-FFF2-40B4-BE49-F238E27FC236}">
                  <a16:creationId xmlns:a16="http://schemas.microsoft.com/office/drawing/2014/main" id="{77C4AC1E-B11E-499B-995F-619BC7EE9DA2}"/>
                </a:ext>
              </a:extLst>
            </p:cNvPr>
            <p:cNvSpPr>
              <a:spLocks/>
            </p:cNvSpPr>
            <p:nvPr/>
          </p:nvSpPr>
          <p:spPr bwMode="auto">
            <a:xfrm>
              <a:off x="4638" y="2607"/>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76" name="Group 244">
            <a:extLst>
              <a:ext uri="{FF2B5EF4-FFF2-40B4-BE49-F238E27FC236}">
                <a16:creationId xmlns:a16="http://schemas.microsoft.com/office/drawing/2014/main" id="{7FFCEF2C-2BC8-4E54-B7B8-BCDF309F0991}"/>
              </a:ext>
            </a:extLst>
          </p:cNvPr>
          <p:cNvGrpSpPr>
            <a:grpSpLocks/>
          </p:cNvGrpSpPr>
          <p:nvPr/>
        </p:nvGrpSpPr>
        <p:grpSpPr bwMode="auto">
          <a:xfrm>
            <a:off x="8085095" y="4159250"/>
            <a:ext cx="169863" cy="420688"/>
            <a:chOff x="4352" y="2620"/>
            <a:chExt cx="107" cy="265"/>
          </a:xfrm>
        </p:grpSpPr>
        <p:sp>
          <p:nvSpPr>
            <p:cNvPr id="65856" name="Rectangle 245">
              <a:extLst>
                <a:ext uri="{FF2B5EF4-FFF2-40B4-BE49-F238E27FC236}">
                  <a16:creationId xmlns:a16="http://schemas.microsoft.com/office/drawing/2014/main" id="{BDAAF3F2-A52D-4D3D-80E2-9C67D37769E9}"/>
                </a:ext>
              </a:extLst>
            </p:cNvPr>
            <p:cNvSpPr>
              <a:spLocks noChangeArrowheads="1"/>
            </p:cNvSpPr>
            <p:nvPr/>
          </p:nvSpPr>
          <p:spPr bwMode="auto">
            <a:xfrm>
              <a:off x="4394" y="2620"/>
              <a:ext cx="24" cy="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57" name="Freeform 246">
              <a:extLst>
                <a:ext uri="{FF2B5EF4-FFF2-40B4-BE49-F238E27FC236}">
                  <a16:creationId xmlns:a16="http://schemas.microsoft.com/office/drawing/2014/main" id="{7D46BC53-3D0A-460C-969E-A674681C26B9}"/>
                </a:ext>
              </a:extLst>
            </p:cNvPr>
            <p:cNvSpPr>
              <a:spLocks/>
            </p:cNvSpPr>
            <p:nvPr/>
          </p:nvSpPr>
          <p:spPr bwMode="auto">
            <a:xfrm>
              <a:off x="4352" y="2778"/>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577" name="Rectangle 247">
            <a:extLst>
              <a:ext uri="{FF2B5EF4-FFF2-40B4-BE49-F238E27FC236}">
                <a16:creationId xmlns:a16="http://schemas.microsoft.com/office/drawing/2014/main" id="{B5828ADF-BB2F-429C-8700-FBB8B5F91C5D}"/>
              </a:ext>
            </a:extLst>
          </p:cNvPr>
          <p:cNvSpPr>
            <a:spLocks noChangeArrowheads="1"/>
          </p:cNvSpPr>
          <p:nvPr/>
        </p:nvSpPr>
        <p:spPr bwMode="auto">
          <a:xfrm>
            <a:off x="7473702" y="3198812"/>
            <a:ext cx="2798762" cy="960438"/>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78" name="Rectangle 248">
            <a:extLst>
              <a:ext uri="{FF2B5EF4-FFF2-40B4-BE49-F238E27FC236}">
                <a16:creationId xmlns:a16="http://schemas.microsoft.com/office/drawing/2014/main" id="{FF4FE77F-D882-49B9-B166-BB15DBD80681}"/>
              </a:ext>
            </a:extLst>
          </p:cNvPr>
          <p:cNvSpPr>
            <a:spLocks noChangeArrowheads="1"/>
          </p:cNvSpPr>
          <p:nvPr/>
        </p:nvSpPr>
        <p:spPr bwMode="auto">
          <a:xfrm>
            <a:off x="7518358" y="3529013"/>
            <a:ext cx="1671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transcelulární</a:t>
            </a:r>
            <a:endParaRPr lang="cs-CZ" altLang="en-US" sz="2400">
              <a:latin typeface="Times New Roman" panose="02020603050405020304" pitchFamily="18" charset="0"/>
            </a:endParaRPr>
          </a:p>
        </p:txBody>
      </p:sp>
      <p:sp>
        <p:nvSpPr>
          <p:cNvPr id="65579" name="Rectangle 249">
            <a:extLst>
              <a:ext uri="{FF2B5EF4-FFF2-40B4-BE49-F238E27FC236}">
                <a16:creationId xmlns:a16="http://schemas.microsoft.com/office/drawing/2014/main" id="{11F9530A-6D24-4F9A-9EF9-7684DA3DED8B}"/>
              </a:ext>
            </a:extLst>
          </p:cNvPr>
          <p:cNvSpPr>
            <a:spLocks noChangeArrowheads="1"/>
          </p:cNvSpPr>
          <p:nvPr/>
        </p:nvSpPr>
        <p:spPr bwMode="auto">
          <a:xfrm>
            <a:off x="9174120" y="3529013"/>
            <a:ext cx="1065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 tekutina</a:t>
            </a:r>
            <a:endParaRPr lang="cs-CZ" altLang="en-US" sz="2400">
              <a:latin typeface="Times New Roman" panose="02020603050405020304" pitchFamily="18" charset="0"/>
            </a:endParaRPr>
          </a:p>
        </p:txBody>
      </p:sp>
      <p:sp>
        <p:nvSpPr>
          <p:cNvPr id="65580" name="Line 250">
            <a:extLst>
              <a:ext uri="{FF2B5EF4-FFF2-40B4-BE49-F238E27FC236}">
                <a16:creationId xmlns:a16="http://schemas.microsoft.com/office/drawing/2014/main" id="{48276909-9CF9-419C-9FFC-4D3B8AFA8A9C}"/>
              </a:ext>
            </a:extLst>
          </p:cNvPr>
          <p:cNvSpPr>
            <a:spLocks noChangeShapeType="1"/>
          </p:cNvSpPr>
          <p:nvPr/>
        </p:nvSpPr>
        <p:spPr bwMode="auto">
          <a:xfrm flipV="1">
            <a:off x="6540457" y="2997200"/>
            <a:ext cx="647700"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5581" name="Line 251">
            <a:extLst>
              <a:ext uri="{FF2B5EF4-FFF2-40B4-BE49-F238E27FC236}">
                <a16:creationId xmlns:a16="http://schemas.microsoft.com/office/drawing/2014/main" id="{A9316F1A-045E-4F85-B5C9-A9F646210858}"/>
              </a:ext>
            </a:extLst>
          </p:cNvPr>
          <p:cNvSpPr>
            <a:spLocks noChangeShapeType="1"/>
          </p:cNvSpPr>
          <p:nvPr/>
        </p:nvSpPr>
        <p:spPr bwMode="auto">
          <a:xfrm>
            <a:off x="6324558" y="2563813"/>
            <a:ext cx="790575" cy="3603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5582" name="Rectangle 252">
            <a:extLst>
              <a:ext uri="{FF2B5EF4-FFF2-40B4-BE49-F238E27FC236}">
                <a16:creationId xmlns:a16="http://schemas.microsoft.com/office/drawing/2014/main" id="{FD2F912E-3747-416D-A2B8-A62F76D03180}"/>
              </a:ext>
            </a:extLst>
          </p:cNvPr>
          <p:cNvSpPr>
            <a:spLocks noChangeArrowheads="1"/>
          </p:cNvSpPr>
          <p:nvPr/>
        </p:nvSpPr>
        <p:spPr bwMode="auto">
          <a:xfrm>
            <a:off x="7116720" y="2684463"/>
            <a:ext cx="296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400">
                <a:solidFill>
                  <a:srgbClr val="000000"/>
                </a:solidFill>
                <a:latin typeface="Times New Roman" panose="02020603050405020304" pitchFamily="18" charset="0"/>
              </a:rPr>
              <a:t>Extracelulární tekutina</a:t>
            </a:r>
          </a:p>
        </p:txBody>
      </p:sp>
      <p:grpSp>
        <p:nvGrpSpPr>
          <p:cNvPr id="65583" name="Group 253">
            <a:extLst>
              <a:ext uri="{FF2B5EF4-FFF2-40B4-BE49-F238E27FC236}">
                <a16:creationId xmlns:a16="http://schemas.microsoft.com/office/drawing/2014/main" id="{626EA2BA-9893-44FC-89C3-2476BB59B2E6}"/>
              </a:ext>
            </a:extLst>
          </p:cNvPr>
          <p:cNvGrpSpPr>
            <a:grpSpLocks/>
          </p:cNvGrpSpPr>
          <p:nvPr/>
        </p:nvGrpSpPr>
        <p:grpSpPr bwMode="auto">
          <a:xfrm>
            <a:off x="5129169" y="477839"/>
            <a:ext cx="1333500" cy="993775"/>
            <a:chOff x="2512" y="300"/>
            <a:chExt cx="840" cy="626"/>
          </a:xfrm>
        </p:grpSpPr>
        <p:grpSp>
          <p:nvGrpSpPr>
            <p:cNvPr id="65663" name="Group 254">
              <a:extLst>
                <a:ext uri="{FF2B5EF4-FFF2-40B4-BE49-F238E27FC236}">
                  <a16:creationId xmlns:a16="http://schemas.microsoft.com/office/drawing/2014/main" id="{D0044C1E-F05F-4463-86CE-E51BE8A52625}"/>
                </a:ext>
              </a:extLst>
            </p:cNvPr>
            <p:cNvGrpSpPr>
              <a:grpSpLocks/>
            </p:cNvGrpSpPr>
            <p:nvPr/>
          </p:nvGrpSpPr>
          <p:grpSpPr bwMode="auto">
            <a:xfrm>
              <a:off x="2512" y="300"/>
              <a:ext cx="840" cy="626"/>
              <a:chOff x="2512" y="300"/>
              <a:chExt cx="840" cy="626"/>
            </a:xfrm>
          </p:grpSpPr>
          <p:grpSp>
            <p:nvGrpSpPr>
              <p:cNvPr id="65804" name="Group 255">
                <a:extLst>
                  <a:ext uri="{FF2B5EF4-FFF2-40B4-BE49-F238E27FC236}">
                    <a16:creationId xmlns:a16="http://schemas.microsoft.com/office/drawing/2014/main" id="{778CBCD3-1EF7-4B13-ABD9-3F78A73950B4}"/>
                  </a:ext>
                </a:extLst>
              </p:cNvPr>
              <p:cNvGrpSpPr>
                <a:grpSpLocks/>
              </p:cNvGrpSpPr>
              <p:nvPr/>
            </p:nvGrpSpPr>
            <p:grpSpPr bwMode="auto">
              <a:xfrm>
                <a:off x="2512" y="300"/>
                <a:ext cx="840" cy="626"/>
                <a:chOff x="2512" y="300"/>
                <a:chExt cx="840" cy="626"/>
              </a:xfrm>
            </p:grpSpPr>
            <p:grpSp>
              <p:nvGrpSpPr>
                <p:cNvPr id="65842" name="Group 256">
                  <a:extLst>
                    <a:ext uri="{FF2B5EF4-FFF2-40B4-BE49-F238E27FC236}">
                      <a16:creationId xmlns:a16="http://schemas.microsoft.com/office/drawing/2014/main" id="{462E3E32-07B4-4CD0-A9E3-1AB9E3B872B4}"/>
                    </a:ext>
                  </a:extLst>
                </p:cNvPr>
                <p:cNvGrpSpPr>
                  <a:grpSpLocks/>
                </p:cNvGrpSpPr>
                <p:nvPr/>
              </p:nvGrpSpPr>
              <p:grpSpPr bwMode="auto">
                <a:xfrm>
                  <a:off x="2512" y="302"/>
                  <a:ext cx="383" cy="624"/>
                  <a:chOff x="2512" y="302"/>
                  <a:chExt cx="383" cy="624"/>
                </a:xfrm>
              </p:grpSpPr>
              <p:grpSp>
                <p:nvGrpSpPr>
                  <p:cNvPr id="65850" name="Group 257">
                    <a:extLst>
                      <a:ext uri="{FF2B5EF4-FFF2-40B4-BE49-F238E27FC236}">
                        <a16:creationId xmlns:a16="http://schemas.microsoft.com/office/drawing/2014/main" id="{A1D83C50-1090-4296-BEDC-7F9FA5E9CFC1}"/>
                      </a:ext>
                    </a:extLst>
                  </p:cNvPr>
                  <p:cNvGrpSpPr>
                    <a:grpSpLocks/>
                  </p:cNvGrpSpPr>
                  <p:nvPr/>
                </p:nvGrpSpPr>
                <p:grpSpPr bwMode="auto">
                  <a:xfrm>
                    <a:off x="2512" y="302"/>
                    <a:ext cx="383" cy="624"/>
                    <a:chOff x="2512" y="302"/>
                    <a:chExt cx="383" cy="624"/>
                  </a:xfrm>
                </p:grpSpPr>
                <p:sp>
                  <p:nvSpPr>
                    <p:cNvPr id="65852" name="Freeform 258">
                      <a:extLst>
                        <a:ext uri="{FF2B5EF4-FFF2-40B4-BE49-F238E27FC236}">
                          <a16:creationId xmlns:a16="http://schemas.microsoft.com/office/drawing/2014/main" id="{09D86DE6-4585-4472-AFD1-10D11B2E75BB}"/>
                        </a:ext>
                      </a:extLst>
                    </p:cNvPr>
                    <p:cNvSpPr>
                      <a:spLocks/>
                    </p:cNvSpPr>
                    <p:nvPr/>
                  </p:nvSpPr>
                  <p:spPr bwMode="auto">
                    <a:xfrm>
                      <a:off x="2512" y="302"/>
                      <a:ext cx="383" cy="623"/>
                    </a:xfrm>
                    <a:custGeom>
                      <a:avLst/>
                      <a:gdLst>
                        <a:gd name="T0" fmla="*/ 78 w 1532"/>
                        <a:gd name="T1" fmla="*/ 5 h 2491"/>
                        <a:gd name="T2" fmla="*/ 72 w 1532"/>
                        <a:gd name="T3" fmla="*/ 2 h 2491"/>
                        <a:gd name="T4" fmla="*/ 63 w 1532"/>
                        <a:gd name="T5" fmla="*/ 0 h 2491"/>
                        <a:gd name="T6" fmla="*/ 56 w 1532"/>
                        <a:gd name="T7" fmla="*/ 1 h 2491"/>
                        <a:gd name="T8" fmla="*/ 49 w 1532"/>
                        <a:gd name="T9" fmla="*/ 5 h 2491"/>
                        <a:gd name="T10" fmla="*/ 40 w 1532"/>
                        <a:gd name="T11" fmla="*/ 14 h 2491"/>
                        <a:gd name="T12" fmla="*/ 30 w 1532"/>
                        <a:gd name="T13" fmla="*/ 26 h 2491"/>
                        <a:gd name="T14" fmla="*/ 22 w 1532"/>
                        <a:gd name="T15" fmla="*/ 41 h 2491"/>
                        <a:gd name="T16" fmla="*/ 17 w 1532"/>
                        <a:gd name="T17" fmla="*/ 53 h 2491"/>
                        <a:gd name="T18" fmla="*/ 13 w 1532"/>
                        <a:gd name="T19" fmla="*/ 65 h 2491"/>
                        <a:gd name="T20" fmla="*/ 8 w 1532"/>
                        <a:gd name="T21" fmla="*/ 81 h 2491"/>
                        <a:gd name="T22" fmla="*/ 3 w 1532"/>
                        <a:gd name="T23" fmla="*/ 93 h 2491"/>
                        <a:gd name="T24" fmla="*/ 1 w 1532"/>
                        <a:gd name="T25" fmla="*/ 105 h 2491"/>
                        <a:gd name="T26" fmla="*/ 0 w 1532"/>
                        <a:gd name="T27" fmla="*/ 119 h 2491"/>
                        <a:gd name="T28" fmla="*/ 3 w 1532"/>
                        <a:gd name="T29" fmla="*/ 145 h 2491"/>
                        <a:gd name="T30" fmla="*/ 5 w 1532"/>
                        <a:gd name="T31" fmla="*/ 150 h 2491"/>
                        <a:gd name="T32" fmla="*/ 7 w 1532"/>
                        <a:gd name="T33" fmla="*/ 153 h 2491"/>
                        <a:gd name="T34" fmla="*/ 12 w 1532"/>
                        <a:gd name="T35" fmla="*/ 155 h 2491"/>
                        <a:gd name="T36" fmla="*/ 17 w 1532"/>
                        <a:gd name="T37" fmla="*/ 156 h 2491"/>
                        <a:gd name="T38" fmla="*/ 24 w 1532"/>
                        <a:gd name="T39" fmla="*/ 154 h 2491"/>
                        <a:gd name="T40" fmla="*/ 42 w 1532"/>
                        <a:gd name="T41" fmla="*/ 149 h 2491"/>
                        <a:gd name="T42" fmla="*/ 49 w 1532"/>
                        <a:gd name="T43" fmla="*/ 150 h 2491"/>
                        <a:gd name="T44" fmla="*/ 59 w 1532"/>
                        <a:gd name="T45" fmla="*/ 148 h 2491"/>
                        <a:gd name="T46" fmla="*/ 75 w 1532"/>
                        <a:gd name="T47" fmla="*/ 144 h 2491"/>
                        <a:gd name="T48" fmla="*/ 83 w 1532"/>
                        <a:gd name="T49" fmla="*/ 141 h 2491"/>
                        <a:gd name="T50" fmla="*/ 88 w 1532"/>
                        <a:gd name="T51" fmla="*/ 137 h 2491"/>
                        <a:gd name="T52" fmla="*/ 91 w 1532"/>
                        <a:gd name="T53" fmla="*/ 130 h 2491"/>
                        <a:gd name="T54" fmla="*/ 93 w 1532"/>
                        <a:gd name="T55" fmla="*/ 121 h 2491"/>
                        <a:gd name="T56" fmla="*/ 95 w 1532"/>
                        <a:gd name="T57" fmla="*/ 112 h 2491"/>
                        <a:gd name="T58" fmla="*/ 96 w 1532"/>
                        <a:gd name="T59" fmla="*/ 100 h 2491"/>
                        <a:gd name="T60" fmla="*/ 93 w 1532"/>
                        <a:gd name="T61" fmla="*/ 84 h 2491"/>
                        <a:gd name="T62" fmla="*/ 90 w 1532"/>
                        <a:gd name="T63" fmla="*/ 63 h 2491"/>
                        <a:gd name="T64" fmla="*/ 87 w 1532"/>
                        <a:gd name="T65" fmla="*/ 56 h 2491"/>
                        <a:gd name="T66" fmla="*/ 84 w 1532"/>
                        <a:gd name="T67" fmla="*/ 50 h 2491"/>
                        <a:gd name="T68" fmla="*/ 85 w 1532"/>
                        <a:gd name="T69" fmla="*/ 38 h 2491"/>
                        <a:gd name="T70" fmla="*/ 85 w 1532"/>
                        <a:gd name="T71" fmla="*/ 30 h 2491"/>
                        <a:gd name="T72" fmla="*/ 83 w 1532"/>
                        <a:gd name="T73" fmla="*/ 17 h 2491"/>
                        <a:gd name="T74" fmla="*/ 80 w 1532"/>
                        <a:gd name="T75" fmla="*/ 8 h 24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2"/>
                        <a:gd name="T115" fmla="*/ 0 h 2491"/>
                        <a:gd name="T116" fmla="*/ 1532 w 1532"/>
                        <a:gd name="T117" fmla="*/ 2491 h 24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2" h="2491">
                          <a:moveTo>
                            <a:pt x="1278" y="127"/>
                          </a:moveTo>
                          <a:lnTo>
                            <a:pt x="1247" y="85"/>
                          </a:lnTo>
                          <a:lnTo>
                            <a:pt x="1197" y="48"/>
                          </a:lnTo>
                          <a:lnTo>
                            <a:pt x="1143" y="25"/>
                          </a:lnTo>
                          <a:lnTo>
                            <a:pt x="1090" y="9"/>
                          </a:lnTo>
                          <a:lnTo>
                            <a:pt x="1017" y="0"/>
                          </a:lnTo>
                          <a:lnTo>
                            <a:pt x="960" y="7"/>
                          </a:lnTo>
                          <a:lnTo>
                            <a:pt x="897" y="21"/>
                          </a:lnTo>
                          <a:lnTo>
                            <a:pt x="833" y="45"/>
                          </a:lnTo>
                          <a:lnTo>
                            <a:pt x="785" y="75"/>
                          </a:lnTo>
                          <a:lnTo>
                            <a:pt x="733" y="121"/>
                          </a:lnTo>
                          <a:lnTo>
                            <a:pt x="641" y="220"/>
                          </a:lnTo>
                          <a:lnTo>
                            <a:pt x="563" y="312"/>
                          </a:lnTo>
                          <a:lnTo>
                            <a:pt x="487" y="419"/>
                          </a:lnTo>
                          <a:lnTo>
                            <a:pt x="413" y="540"/>
                          </a:lnTo>
                          <a:lnTo>
                            <a:pt x="356" y="652"/>
                          </a:lnTo>
                          <a:lnTo>
                            <a:pt x="308" y="758"/>
                          </a:lnTo>
                          <a:lnTo>
                            <a:pt x="273" y="852"/>
                          </a:lnTo>
                          <a:lnTo>
                            <a:pt x="247" y="946"/>
                          </a:lnTo>
                          <a:lnTo>
                            <a:pt x="216" y="1043"/>
                          </a:lnTo>
                          <a:lnTo>
                            <a:pt x="184" y="1132"/>
                          </a:lnTo>
                          <a:lnTo>
                            <a:pt x="131" y="1286"/>
                          </a:lnTo>
                          <a:lnTo>
                            <a:pt x="74" y="1414"/>
                          </a:lnTo>
                          <a:lnTo>
                            <a:pt x="45" y="1485"/>
                          </a:lnTo>
                          <a:lnTo>
                            <a:pt x="25" y="1572"/>
                          </a:lnTo>
                          <a:lnTo>
                            <a:pt x="10" y="1677"/>
                          </a:lnTo>
                          <a:lnTo>
                            <a:pt x="0" y="1792"/>
                          </a:lnTo>
                          <a:lnTo>
                            <a:pt x="2" y="1902"/>
                          </a:lnTo>
                          <a:lnTo>
                            <a:pt x="24" y="2166"/>
                          </a:lnTo>
                          <a:lnTo>
                            <a:pt x="45" y="2322"/>
                          </a:lnTo>
                          <a:lnTo>
                            <a:pt x="56" y="2363"/>
                          </a:lnTo>
                          <a:lnTo>
                            <a:pt x="74" y="2400"/>
                          </a:lnTo>
                          <a:lnTo>
                            <a:pt x="96" y="2430"/>
                          </a:lnTo>
                          <a:lnTo>
                            <a:pt x="120" y="2451"/>
                          </a:lnTo>
                          <a:lnTo>
                            <a:pt x="146" y="2469"/>
                          </a:lnTo>
                          <a:lnTo>
                            <a:pt x="184" y="2481"/>
                          </a:lnTo>
                          <a:lnTo>
                            <a:pt x="228" y="2488"/>
                          </a:lnTo>
                          <a:lnTo>
                            <a:pt x="274" y="2491"/>
                          </a:lnTo>
                          <a:lnTo>
                            <a:pt x="333" y="2484"/>
                          </a:lnTo>
                          <a:lnTo>
                            <a:pt x="393" y="2469"/>
                          </a:lnTo>
                          <a:lnTo>
                            <a:pt x="520" y="2429"/>
                          </a:lnTo>
                          <a:lnTo>
                            <a:pt x="670" y="2379"/>
                          </a:lnTo>
                          <a:lnTo>
                            <a:pt x="741" y="2393"/>
                          </a:lnTo>
                          <a:lnTo>
                            <a:pt x="786" y="2399"/>
                          </a:lnTo>
                          <a:lnTo>
                            <a:pt x="840" y="2393"/>
                          </a:lnTo>
                          <a:lnTo>
                            <a:pt x="947" y="2372"/>
                          </a:lnTo>
                          <a:lnTo>
                            <a:pt x="1081" y="2337"/>
                          </a:lnTo>
                          <a:lnTo>
                            <a:pt x="1202" y="2301"/>
                          </a:lnTo>
                          <a:lnTo>
                            <a:pt x="1281" y="2273"/>
                          </a:lnTo>
                          <a:lnTo>
                            <a:pt x="1326" y="2253"/>
                          </a:lnTo>
                          <a:lnTo>
                            <a:pt x="1368" y="2226"/>
                          </a:lnTo>
                          <a:lnTo>
                            <a:pt x="1403" y="2185"/>
                          </a:lnTo>
                          <a:lnTo>
                            <a:pt x="1429" y="2138"/>
                          </a:lnTo>
                          <a:lnTo>
                            <a:pt x="1452" y="2082"/>
                          </a:lnTo>
                          <a:lnTo>
                            <a:pt x="1472" y="2024"/>
                          </a:lnTo>
                          <a:lnTo>
                            <a:pt x="1493" y="1931"/>
                          </a:lnTo>
                          <a:lnTo>
                            <a:pt x="1505" y="1858"/>
                          </a:lnTo>
                          <a:lnTo>
                            <a:pt x="1515" y="1784"/>
                          </a:lnTo>
                          <a:lnTo>
                            <a:pt x="1529" y="1669"/>
                          </a:lnTo>
                          <a:lnTo>
                            <a:pt x="1532" y="1593"/>
                          </a:lnTo>
                          <a:lnTo>
                            <a:pt x="1522" y="1491"/>
                          </a:lnTo>
                          <a:lnTo>
                            <a:pt x="1493" y="1343"/>
                          </a:lnTo>
                          <a:lnTo>
                            <a:pt x="1465" y="1150"/>
                          </a:lnTo>
                          <a:lnTo>
                            <a:pt x="1434" y="1010"/>
                          </a:lnTo>
                          <a:lnTo>
                            <a:pt x="1411" y="952"/>
                          </a:lnTo>
                          <a:lnTo>
                            <a:pt x="1385" y="899"/>
                          </a:lnTo>
                          <a:lnTo>
                            <a:pt x="1364" y="845"/>
                          </a:lnTo>
                          <a:lnTo>
                            <a:pt x="1349" y="802"/>
                          </a:lnTo>
                          <a:lnTo>
                            <a:pt x="1338" y="723"/>
                          </a:lnTo>
                          <a:lnTo>
                            <a:pt x="1359" y="612"/>
                          </a:lnTo>
                          <a:lnTo>
                            <a:pt x="1363" y="543"/>
                          </a:lnTo>
                          <a:lnTo>
                            <a:pt x="1357" y="474"/>
                          </a:lnTo>
                          <a:lnTo>
                            <a:pt x="1346" y="386"/>
                          </a:lnTo>
                          <a:lnTo>
                            <a:pt x="1326" y="269"/>
                          </a:lnTo>
                          <a:lnTo>
                            <a:pt x="1304" y="185"/>
                          </a:lnTo>
                          <a:lnTo>
                            <a:pt x="1278" y="12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853" name="Group 259">
                      <a:extLst>
                        <a:ext uri="{FF2B5EF4-FFF2-40B4-BE49-F238E27FC236}">
                          <a16:creationId xmlns:a16="http://schemas.microsoft.com/office/drawing/2014/main" id="{BA5A32E2-C805-47DA-A3EF-7978C09A4106}"/>
                        </a:ext>
                      </a:extLst>
                    </p:cNvPr>
                    <p:cNvGrpSpPr>
                      <a:grpSpLocks/>
                    </p:cNvGrpSpPr>
                    <p:nvPr/>
                  </p:nvGrpSpPr>
                  <p:grpSpPr bwMode="auto">
                    <a:xfrm>
                      <a:off x="2512" y="612"/>
                      <a:ext cx="383" cy="314"/>
                      <a:chOff x="2512" y="612"/>
                      <a:chExt cx="383" cy="314"/>
                    </a:xfrm>
                  </p:grpSpPr>
                  <p:sp>
                    <p:nvSpPr>
                      <p:cNvPr id="65854" name="Freeform 260">
                        <a:extLst>
                          <a:ext uri="{FF2B5EF4-FFF2-40B4-BE49-F238E27FC236}">
                            <a16:creationId xmlns:a16="http://schemas.microsoft.com/office/drawing/2014/main" id="{DC3DFF2C-99B1-4D91-9057-CC11D076E36A}"/>
                          </a:ext>
                        </a:extLst>
                      </p:cNvPr>
                      <p:cNvSpPr>
                        <a:spLocks/>
                      </p:cNvSpPr>
                      <p:nvPr/>
                    </p:nvSpPr>
                    <p:spPr bwMode="auto">
                      <a:xfrm>
                        <a:off x="2512" y="612"/>
                        <a:ext cx="383" cy="314"/>
                      </a:xfrm>
                      <a:custGeom>
                        <a:avLst/>
                        <a:gdLst>
                          <a:gd name="T0" fmla="*/ 9 w 1532"/>
                          <a:gd name="T1" fmla="*/ 0 h 1254"/>
                          <a:gd name="T2" fmla="*/ 8 w 1532"/>
                          <a:gd name="T3" fmla="*/ 3 h 1254"/>
                          <a:gd name="T4" fmla="*/ 5 w 1532"/>
                          <a:gd name="T5" fmla="*/ 11 h 1254"/>
                          <a:gd name="T6" fmla="*/ 3 w 1532"/>
                          <a:gd name="T7" fmla="*/ 16 h 1254"/>
                          <a:gd name="T8" fmla="*/ 1 w 1532"/>
                          <a:gd name="T9" fmla="*/ 21 h 1254"/>
                          <a:gd name="T10" fmla="*/ 1 w 1532"/>
                          <a:gd name="T11" fmla="*/ 28 h 1254"/>
                          <a:gd name="T12" fmla="*/ 0 w 1532"/>
                          <a:gd name="T13" fmla="*/ 35 h 1254"/>
                          <a:gd name="T14" fmla="*/ 0 w 1532"/>
                          <a:gd name="T15" fmla="*/ 42 h 1254"/>
                          <a:gd name="T16" fmla="*/ 1 w 1532"/>
                          <a:gd name="T17" fmla="*/ 58 h 1254"/>
                          <a:gd name="T18" fmla="*/ 3 w 1532"/>
                          <a:gd name="T19" fmla="*/ 68 h 1254"/>
                          <a:gd name="T20" fmla="*/ 3 w 1532"/>
                          <a:gd name="T21" fmla="*/ 71 h 1254"/>
                          <a:gd name="T22" fmla="*/ 5 w 1532"/>
                          <a:gd name="T23" fmla="*/ 73 h 1254"/>
                          <a:gd name="T24" fmla="*/ 6 w 1532"/>
                          <a:gd name="T25" fmla="*/ 75 h 1254"/>
                          <a:gd name="T26" fmla="*/ 7 w 1532"/>
                          <a:gd name="T27" fmla="*/ 76 h 1254"/>
                          <a:gd name="T28" fmla="*/ 9 w 1532"/>
                          <a:gd name="T29" fmla="*/ 77 h 1254"/>
                          <a:gd name="T30" fmla="*/ 12 w 1532"/>
                          <a:gd name="T31" fmla="*/ 78 h 1254"/>
                          <a:gd name="T32" fmla="*/ 14 w 1532"/>
                          <a:gd name="T33" fmla="*/ 78 h 1254"/>
                          <a:gd name="T34" fmla="*/ 17 w 1532"/>
                          <a:gd name="T35" fmla="*/ 79 h 1254"/>
                          <a:gd name="T36" fmla="*/ 21 w 1532"/>
                          <a:gd name="T37" fmla="*/ 78 h 1254"/>
                          <a:gd name="T38" fmla="*/ 24 w 1532"/>
                          <a:gd name="T39" fmla="*/ 77 h 1254"/>
                          <a:gd name="T40" fmla="*/ 33 w 1532"/>
                          <a:gd name="T41" fmla="*/ 75 h 1254"/>
                          <a:gd name="T42" fmla="*/ 42 w 1532"/>
                          <a:gd name="T43" fmla="*/ 72 h 1254"/>
                          <a:gd name="T44" fmla="*/ 46 w 1532"/>
                          <a:gd name="T45" fmla="*/ 73 h 1254"/>
                          <a:gd name="T46" fmla="*/ 49 w 1532"/>
                          <a:gd name="T47" fmla="*/ 73 h 1254"/>
                          <a:gd name="T48" fmla="*/ 52 w 1532"/>
                          <a:gd name="T49" fmla="*/ 73 h 1254"/>
                          <a:gd name="T50" fmla="*/ 59 w 1532"/>
                          <a:gd name="T51" fmla="*/ 71 h 1254"/>
                          <a:gd name="T52" fmla="*/ 68 w 1532"/>
                          <a:gd name="T53" fmla="*/ 69 h 1254"/>
                          <a:gd name="T54" fmla="*/ 75 w 1532"/>
                          <a:gd name="T55" fmla="*/ 67 h 1254"/>
                          <a:gd name="T56" fmla="*/ 80 w 1532"/>
                          <a:gd name="T57" fmla="*/ 65 h 1254"/>
                          <a:gd name="T58" fmla="*/ 83 w 1532"/>
                          <a:gd name="T59" fmla="*/ 64 h 1254"/>
                          <a:gd name="T60" fmla="*/ 86 w 1532"/>
                          <a:gd name="T61" fmla="*/ 62 h 1254"/>
                          <a:gd name="T62" fmla="*/ 88 w 1532"/>
                          <a:gd name="T63" fmla="*/ 60 h 1254"/>
                          <a:gd name="T64" fmla="*/ 89 w 1532"/>
                          <a:gd name="T65" fmla="*/ 57 h 1254"/>
                          <a:gd name="T66" fmla="*/ 91 w 1532"/>
                          <a:gd name="T67" fmla="*/ 53 h 1254"/>
                          <a:gd name="T68" fmla="*/ 92 w 1532"/>
                          <a:gd name="T69" fmla="*/ 49 h 1254"/>
                          <a:gd name="T70" fmla="*/ 93 w 1532"/>
                          <a:gd name="T71" fmla="*/ 44 h 1254"/>
                          <a:gd name="T72" fmla="*/ 94 w 1532"/>
                          <a:gd name="T73" fmla="*/ 39 h 1254"/>
                          <a:gd name="T74" fmla="*/ 95 w 1532"/>
                          <a:gd name="T75" fmla="*/ 34 h 1254"/>
                          <a:gd name="T76" fmla="*/ 96 w 1532"/>
                          <a:gd name="T77" fmla="*/ 27 h 1254"/>
                          <a:gd name="T78" fmla="*/ 96 w 1532"/>
                          <a:gd name="T79" fmla="*/ 22 h 1254"/>
                          <a:gd name="T80" fmla="*/ 95 w 1532"/>
                          <a:gd name="T81" fmla="*/ 16 h 1254"/>
                          <a:gd name="T82" fmla="*/ 95 w 1532"/>
                          <a:gd name="T83" fmla="*/ 12 h 1254"/>
                          <a:gd name="T84" fmla="*/ 93 w 1532"/>
                          <a:gd name="T85" fmla="*/ 12 h 1254"/>
                          <a:gd name="T86" fmla="*/ 90 w 1532"/>
                          <a:gd name="T87" fmla="*/ 13 h 1254"/>
                          <a:gd name="T88" fmla="*/ 87 w 1532"/>
                          <a:gd name="T89" fmla="*/ 13 h 1254"/>
                          <a:gd name="T90" fmla="*/ 81 w 1532"/>
                          <a:gd name="T91" fmla="*/ 13 h 1254"/>
                          <a:gd name="T92" fmla="*/ 76 w 1532"/>
                          <a:gd name="T93" fmla="*/ 13 h 1254"/>
                          <a:gd name="T94" fmla="*/ 69 w 1532"/>
                          <a:gd name="T95" fmla="*/ 13 h 1254"/>
                          <a:gd name="T96" fmla="*/ 63 w 1532"/>
                          <a:gd name="T97" fmla="*/ 14 h 1254"/>
                          <a:gd name="T98" fmla="*/ 57 w 1532"/>
                          <a:gd name="T99" fmla="*/ 13 h 1254"/>
                          <a:gd name="T100" fmla="*/ 52 w 1532"/>
                          <a:gd name="T101" fmla="*/ 13 h 1254"/>
                          <a:gd name="T102" fmla="*/ 48 w 1532"/>
                          <a:gd name="T103" fmla="*/ 13 h 1254"/>
                          <a:gd name="T104" fmla="*/ 44 w 1532"/>
                          <a:gd name="T105" fmla="*/ 12 h 1254"/>
                          <a:gd name="T106" fmla="*/ 40 w 1532"/>
                          <a:gd name="T107" fmla="*/ 12 h 1254"/>
                          <a:gd name="T108" fmla="*/ 36 w 1532"/>
                          <a:gd name="T109" fmla="*/ 10 h 1254"/>
                          <a:gd name="T110" fmla="*/ 31 w 1532"/>
                          <a:gd name="T111" fmla="*/ 9 h 1254"/>
                          <a:gd name="T112" fmla="*/ 26 w 1532"/>
                          <a:gd name="T113" fmla="*/ 7 h 1254"/>
                          <a:gd name="T114" fmla="*/ 22 w 1532"/>
                          <a:gd name="T115" fmla="*/ 5 h 1254"/>
                          <a:gd name="T116" fmla="*/ 17 w 1532"/>
                          <a:gd name="T117" fmla="*/ 3 h 1254"/>
                          <a:gd name="T118" fmla="*/ 13 w 1532"/>
                          <a:gd name="T119" fmla="*/ 1 h 1254"/>
                          <a:gd name="T120" fmla="*/ 11 w 1532"/>
                          <a:gd name="T121" fmla="*/ 0 h 1254"/>
                          <a:gd name="T122" fmla="*/ 9 w 1532"/>
                          <a:gd name="T123" fmla="*/ 0 h 1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254"/>
                          <a:gd name="T188" fmla="*/ 1532 w 1532"/>
                          <a:gd name="T189" fmla="*/ 1254 h 1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254">
                            <a:moveTo>
                              <a:pt x="147" y="0"/>
                            </a:moveTo>
                            <a:lnTo>
                              <a:pt x="131" y="50"/>
                            </a:lnTo>
                            <a:lnTo>
                              <a:pt x="74" y="179"/>
                            </a:lnTo>
                            <a:lnTo>
                              <a:pt x="45" y="250"/>
                            </a:lnTo>
                            <a:lnTo>
                              <a:pt x="25" y="336"/>
                            </a:lnTo>
                            <a:lnTo>
                              <a:pt x="9" y="440"/>
                            </a:lnTo>
                            <a:lnTo>
                              <a:pt x="0" y="555"/>
                            </a:lnTo>
                            <a:lnTo>
                              <a:pt x="2" y="667"/>
                            </a:lnTo>
                            <a:lnTo>
                              <a:pt x="24" y="931"/>
                            </a:lnTo>
                            <a:lnTo>
                              <a:pt x="45" y="1085"/>
                            </a:lnTo>
                            <a:lnTo>
                              <a:pt x="56" y="1127"/>
                            </a:lnTo>
                            <a:lnTo>
                              <a:pt x="74" y="1164"/>
                            </a:lnTo>
                            <a:lnTo>
                              <a:pt x="96" y="1194"/>
                            </a:lnTo>
                            <a:lnTo>
                              <a:pt x="120" y="1215"/>
                            </a:lnTo>
                            <a:lnTo>
                              <a:pt x="146" y="1233"/>
                            </a:lnTo>
                            <a:lnTo>
                              <a:pt x="184" y="1245"/>
                            </a:lnTo>
                            <a:lnTo>
                              <a:pt x="228" y="1252"/>
                            </a:lnTo>
                            <a:lnTo>
                              <a:pt x="274" y="1254"/>
                            </a:lnTo>
                            <a:lnTo>
                              <a:pt x="332" y="1247"/>
                            </a:lnTo>
                            <a:lnTo>
                              <a:pt x="393" y="1233"/>
                            </a:lnTo>
                            <a:lnTo>
                              <a:pt x="520" y="1192"/>
                            </a:lnTo>
                            <a:lnTo>
                              <a:pt x="670" y="1143"/>
                            </a:lnTo>
                            <a:lnTo>
                              <a:pt x="741" y="1157"/>
                            </a:lnTo>
                            <a:lnTo>
                              <a:pt x="786" y="1163"/>
                            </a:lnTo>
                            <a:lnTo>
                              <a:pt x="840" y="1157"/>
                            </a:lnTo>
                            <a:lnTo>
                              <a:pt x="947" y="1135"/>
                            </a:lnTo>
                            <a:lnTo>
                              <a:pt x="1081" y="1101"/>
                            </a:lnTo>
                            <a:lnTo>
                              <a:pt x="1202" y="1064"/>
                            </a:lnTo>
                            <a:lnTo>
                              <a:pt x="1280" y="1037"/>
                            </a:lnTo>
                            <a:lnTo>
                              <a:pt x="1326" y="1017"/>
                            </a:lnTo>
                            <a:lnTo>
                              <a:pt x="1368" y="989"/>
                            </a:lnTo>
                            <a:lnTo>
                              <a:pt x="1403" y="949"/>
                            </a:lnTo>
                            <a:lnTo>
                              <a:pt x="1429" y="902"/>
                            </a:lnTo>
                            <a:lnTo>
                              <a:pt x="1451" y="847"/>
                            </a:lnTo>
                            <a:lnTo>
                              <a:pt x="1472" y="788"/>
                            </a:lnTo>
                            <a:lnTo>
                              <a:pt x="1493" y="696"/>
                            </a:lnTo>
                            <a:lnTo>
                              <a:pt x="1505" y="622"/>
                            </a:lnTo>
                            <a:lnTo>
                              <a:pt x="1514" y="547"/>
                            </a:lnTo>
                            <a:lnTo>
                              <a:pt x="1529" y="433"/>
                            </a:lnTo>
                            <a:lnTo>
                              <a:pt x="1532" y="357"/>
                            </a:lnTo>
                            <a:lnTo>
                              <a:pt x="1522" y="256"/>
                            </a:lnTo>
                            <a:lnTo>
                              <a:pt x="1512" y="189"/>
                            </a:lnTo>
                            <a:lnTo>
                              <a:pt x="1481" y="193"/>
                            </a:lnTo>
                            <a:lnTo>
                              <a:pt x="1434" y="207"/>
                            </a:lnTo>
                            <a:lnTo>
                              <a:pt x="1386" y="212"/>
                            </a:lnTo>
                            <a:lnTo>
                              <a:pt x="1293" y="211"/>
                            </a:lnTo>
                            <a:lnTo>
                              <a:pt x="1215" y="207"/>
                            </a:lnTo>
                            <a:lnTo>
                              <a:pt x="1106" y="212"/>
                            </a:lnTo>
                            <a:lnTo>
                              <a:pt x="1008" y="214"/>
                            </a:lnTo>
                            <a:lnTo>
                              <a:pt x="916" y="212"/>
                            </a:lnTo>
                            <a:lnTo>
                              <a:pt x="838" y="208"/>
                            </a:lnTo>
                            <a:lnTo>
                              <a:pt x="771" y="205"/>
                            </a:lnTo>
                            <a:lnTo>
                              <a:pt x="696" y="194"/>
                            </a:lnTo>
                            <a:lnTo>
                              <a:pt x="640" y="182"/>
                            </a:lnTo>
                            <a:lnTo>
                              <a:pt x="568" y="155"/>
                            </a:lnTo>
                            <a:lnTo>
                              <a:pt x="504" y="136"/>
                            </a:lnTo>
                            <a:lnTo>
                              <a:pt x="423" y="111"/>
                            </a:lnTo>
                            <a:lnTo>
                              <a:pt x="344" y="79"/>
                            </a:lnTo>
                            <a:lnTo>
                              <a:pt x="271" y="48"/>
                            </a:lnTo>
                            <a:lnTo>
                              <a:pt x="208" y="15"/>
                            </a:lnTo>
                            <a:lnTo>
                              <a:pt x="174" y="2"/>
                            </a:lnTo>
                            <a:lnTo>
                              <a:pt x="147"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55" name="Freeform 261">
                        <a:extLst>
                          <a:ext uri="{FF2B5EF4-FFF2-40B4-BE49-F238E27FC236}">
                            <a16:creationId xmlns:a16="http://schemas.microsoft.com/office/drawing/2014/main" id="{648BE69B-AE6A-4A55-A938-C851FF35B681}"/>
                          </a:ext>
                        </a:extLst>
                      </p:cNvPr>
                      <p:cNvSpPr>
                        <a:spLocks/>
                      </p:cNvSpPr>
                      <p:nvPr/>
                    </p:nvSpPr>
                    <p:spPr bwMode="auto">
                      <a:xfrm>
                        <a:off x="2512" y="612"/>
                        <a:ext cx="176" cy="314"/>
                      </a:xfrm>
                      <a:custGeom>
                        <a:avLst/>
                        <a:gdLst>
                          <a:gd name="T0" fmla="*/ 9 w 707"/>
                          <a:gd name="T1" fmla="*/ 0 h 1254"/>
                          <a:gd name="T2" fmla="*/ 8 w 707"/>
                          <a:gd name="T3" fmla="*/ 3 h 1254"/>
                          <a:gd name="T4" fmla="*/ 4 w 707"/>
                          <a:gd name="T5" fmla="*/ 11 h 1254"/>
                          <a:gd name="T6" fmla="*/ 3 w 707"/>
                          <a:gd name="T7" fmla="*/ 16 h 1254"/>
                          <a:gd name="T8" fmla="*/ 1 w 707"/>
                          <a:gd name="T9" fmla="*/ 21 h 1254"/>
                          <a:gd name="T10" fmla="*/ 0 w 707"/>
                          <a:gd name="T11" fmla="*/ 28 h 1254"/>
                          <a:gd name="T12" fmla="*/ 0 w 707"/>
                          <a:gd name="T13" fmla="*/ 35 h 1254"/>
                          <a:gd name="T14" fmla="*/ 0 w 707"/>
                          <a:gd name="T15" fmla="*/ 42 h 1254"/>
                          <a:gd name="T16" fmla="*/ 1 w 707"/>
                          <a:gd name="T17" fmla="*/ 58 h 1254"/>
                          <a:gd name="T18" fmla="*/ 3 w 707"/>
                          <a:gd name="T19" fmla="*/ 68 h 1254"/>
                          <a:gd name="T20" fmla="*/ 3 w 707"/>
                          <a:gd name="T21" fmla="*/ 71 h 1254"/>
                          <a:gd name="T22" fmla="*/ 4 w 707"/>
                          <a:gd name="T23" fmla="*/ 73 h 1254"/>
                          <a:gd name="T24" fmla="*/ 6 w 707"/>
                          <a:gd name="T25" fmla="*/ 75 h 1254"/>
                          <a:gd name="T26" fmla="*/ 7 w 707"/>
                          <a:gd name="T27" fmla="*/ 76 h 1254"/>
                          <a:gd name="T28" fmla="*/ 9 w 707"/>
                          <a:gd name="T29" fmla="*/ 77 h 1254"/>
                          <a:gd name="T30" fmla="*/ 11 w 707"/>
                          <a:gd name="T31" fmla="*/ 78 h 1254"/>
                          <a:gd name="T32" fmla="*/ 14 w 707"/>
                          <a:gd name="T33" fmla="*/ 78 h 1254"/>
                          <a:gd name="T34" fmla="*/ 17 w 707"/>
                          <a:gd name="T35" fmla="*/ 79 h 1254"/>
                          <a:gd name="T36" fmla="*/ 20 w 707"/>
                          <a:gd name="T37" fmla="*/ 78 h 1254"/>
                          <a:gd name="T38" fmla="*/ 24 w 707"/>
                          <a:gd name="T39" fmla="*/ 77 h 1254"/>
                          <a:gd name="T40" fmla="*/ 32 w 707"/>
                          <a:gd name="T41" fmla="*/ 75 h 1254"/>
                          <a:gd name="T42" fmla="*/ 42 w 707"/>
                          <a:gd name="T43" fmla="*/ 72 h 1254"/>
                          <a:gd name="T44" fmla="*/ 42 w 707"/>
                          <a:gd name="T45" fmla="*/ 71 h 1254"/>
                          <a:gd name="T46" fmla="*/ 43 w 707"/>
                          <a:gd name="T47" fmla="*/ 70 h 1254"/>
                          <a:gd name="T48" fmla="*/ 44 w 707"/>
                          <a:gd name="T49" fmla="*/ 68 h 1254"/>
                          <a:gd name="T50" fmla="*/ 44 w 707"/>
                          <a:gd name="T51" fmla="*/ 67 h 1254"/>
                          <a:gd name="T52" fmla="*/ 43 w 707"/>
                          <a:gd name="T53" fmla="*/ 64 h 1254"/>
                          <a:gd name="T54" fmla="*/ 40 w 707"/>
                          <a:gd name="T55" fmla="*/ 59 h 1254"/>
                          <a:gd name="T56" fmla="*/ 36 w 707"/>
                          <a:gd name="T57" fmla="*/ 51 h 1254"/>
                          <a:gd name="T58" fmla="*/ 34 w 707"/>
                          <a:gd name="T59" fmla="*/ 47 h 1254"/>
                          <a:gd name="T60" fmla="*/ 31 w 707"/>
                          <a:gd name="T61" fmla="*/ 42 h 1254"/>
                          <a:gd name="T62" fmla="*/ 29 w 707"/>
                          <a:gd name="T63" fmla="*/ 37 h 1254"/>
                          <a:gd name="T64" fmla="*/ 26 w 707"/>
                          <a:gd name="T65" fmla="*/ 32 h 1254"/>
                          <a:gd name="T66" fmla="*/ 23 w 707"/>
                          <a:gd name="T67" fmla="*/ 28 h 1254"/>
                          <a:gd name="T68" fmla="*/ 21 w 707"/>
                          <a:gd name="T69" fmla="*/ 23 h 1254"/>
                          <a:gd name="T70" fmla="*/ 18 w 707"/>
                          <a:gd name="T71" fmla="*/ 17 h 1254"/>
                          <a:gd name="T72" fmla="*/ 15 w 707"/>
                          <a:gd name="T73" fmla="*/ 12 h 1254"/>
                          <a:gd name="T74" fmla="*/ 12 w 707"/>
                          <a:gd name="T75" fmla="*/ 7 h 1254"/>
                          <a:gd name="T76" fmla="*/ 11 w 707"/>
                          <a:gd name="T77" fmla="*/ 3 h 1254"/>
                          <a:gd name="T78" fmla="*/ 10 w 707"/>
                          <a:gd name="T79" fmla="*/ 1 h 1254"/>
                          <a:gd name="T80" fmla="*/ 9 w 707"/>
                          <a:gd name="T81" fmla="*/ 0 h 1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7"/>
                          <a:gd name="T124" fmla="*/ 0 h 1254"/>
                          <a:gd name="T125" fmla="*/ 707 w 707"/>
                          <a:gd name="T126" fmla="*/ 1254 h 1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7" h="1254">
                            <a:moveTo>
                              <a:pt x="147" y="0"/>
                            </a:moveTo>
                            <a:lnTo>
                              <a:pt x="131" y="50"/>
                            </a:lnTo>
                            <a:lnTo>
                              <a:pt x="74" y="179"/>
                            </a:lnTo>
                            <a:lnTo>
                              <a:pt x="45" y="250"/>
                            </a:lnTo>
                            <a:lnTo>
                              <a:pt x="25" y="336"/>
                            </a:lnTo>
                            <a:lnTo>
                              <a:pt x="9" y="440"/>
                            </a:lnTo>
                            <a:lnTo>
                              <a:pt x="0" y="555"/>
                            </a:lnTo>
                            <a:lnTo>
                              <a:pt x="2" y="667"/>
                            </a:lnTo>
                            <a:lnTo>
                              <a:pt x="24" y="931"/>
                            </a:lnTo>
                            <a:lnTo>
                              <a:pt x="45" y="1085"/>
                            </a:lnTo>
                            <a:lnTo>
                              <a:pt x="56" y="1127"/>
                            </a:lnTo>
                            <a:lnTo>
                              <a:pt x="74" y="1164"/>
                            </a:lnTo>
                            <a:lnTo>
                              <a:pt x="96" y="1194"/>
                            </a:lnTo>
                            <a:lnTo>
                              <a:pt x="120" y="1215"/>
                            </a:lnTo>
                            <a:lnTo>
                              <a:pt x="146" y="1233"/>
                            </a:lnTo>
                            <a:lnTo>
                              <a:pt x="183" y="1245"/>
                            </a:lnTo>
                            <a:lnTo>
                              <a:pt x="227" y="1252"/>
                            </a:lnTo>
                            <a:lnTo>
                              <a:pt x="273" y="1254"/>
                            </a:lnTo>
                            <a:lnTo>
                              <a:pt x="331" y="1247"/>
                            </a:lnTo>
                            <a:lnTo>
                              <a:pt x="393" y="1233"/>
                            </a:lnTo>
                            <a:lnTo>
                              <a:pt x="520" y="1192"/>
                            </a:lnTo>
                            <a:lnTo>
                              <a:pt x="669" y="1143"/>
                            </a:lnTo>
                            <a:lnTo>
                              <a:pt x="683" y="1131"/>
                            </a:lnTo>
                            <a:lnTo>
                              <a:pt x="700" y="1109"/>
                            </a:lnTo>
                            <a:lnTo>
                              <a:pt x="704" y="1090"/>
                            </a:lnTo>
                            <a:lnTo>
                              <a:pt x="707" y="1062"/>
                            </a:lnTo>
                            <a:lnTo>
                              <a:pt x="694" y="1027"/>
                            </a:lnTo>
                            <a:lnTo>
                              <a:pt x="647" y="943"/>
                            </a:lnTo>
                            <a:lnTo>
                              <a:pt x="581" y="819"/>
                            </a:lnTo>
                            <a:lnTo>
                              <a:pt x="546" y="755"/>
                            </a:lnTo>
                            <a:lnTo>
                              <a:pt x="501" y="668"/>
                            </a:lnTo>
                            <a:lnTo>
                              <a:pt x="461" y="596"/>
                            </a:lnTo>
                            <a:lnTo>
                              <a:pt x="418" y="517"/>
                            </a:lnTo>
                            <a:lnTo>
                              <a:pt x="379" y="443"/>
                            </a:lnTo>
                            <a:lnTo>
                              <a:pt x="340" y="371"/>
                            </a:lnTo>
                            <a:lnTo>
                              <a:pt x="286" y="274"/>
                            </a:lnTo>
                            <a:lnTo>
                              <a:pt x="241" y="188"/>
                            </a:lnTo>
                            <a:lnTo>
                              <a:pt x="198" y="106"/>
                            </a:lnTo>
                            <a:lnTo>
                              <a:pt x="174" y="53"/>
                            </a:lnTo>
                            <a:lnTo>
                              <a:pt x="159" y="21"/>
                            </a:lnTo>
                            <a:lnTo>
                              <a:pt x="147"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5851" name="Freeform 262">
                    <a:extLst>
                      <a:ext uri="{FF2B5EF4-FFF2-40B4-BE49-F238E27FC236}">
                        <a16:creationId xmlns:a16="http://schemas.microsoft.com/office/drawing/2014/main" id="{D65C3179-29D9-4106-B169-59B8E548DE41}"/>
                      </a:ext>
                    </a:extLst>
                  </p:cNvPr>
                  <p:cNvSpPr>
                    <a:spLocks/>
                  </p:cNvSpPr>
                  <p:nvPr/>
                </p:nvSpPr>
                <p:spPr bwMode="auto">
                  <a:xfrm>
                    <a:off x="2777" y="444"/>
                    <a:ext cx="72" cy="61"/>
                  </a:xfrm>
                  <a:custGeom>
                    <a:avLst/>
                    <a:gdLst>
                      <a:gd name="T0" fmla="*/ 18 w 285"/>
                      <a:gd name="T1" fmla="*/ 15 h 244"/>
                      <a:gd name="T2" fmla="*/ 16 w 285"/>
                      <a:gd name="T3" fmla="*/ 15 h 244"/>
                      <a:gd name="T4" fmla="*/ 14 w 285"/>
                      <a:gd name="T5" fmla="*/ 13 h 244"/>
                      <a:gd name="T6" fmla="*/ 11 w 285"/>
                      <a:gd name="T7" fmla="*/ 11 h 244"/>
                      <a:gd name="T8" fmla="*/ 10 w 285"/>
                      <a:gd name="T9" fmla="*/ 10 h 244"/>
                      <a:gd name="T10" fmla="*/ 9 w 285"/>
                      <a:gd name="T11" fmla="*/ 8 h 244"/>
                      <a:gd name="T12" fmla="*/ 8 w 285"/>
                      <a:gd name="T13" fmla="*/ 6 h 244"/>
                      <a:gd name="T14" fmla="*/ 7 w 285"/>
                      <a:gd name="T15" fmla="*/ 5 h 244"/>
                      <a:gd name="T16" fmla="*/ 6 w 285"/>
                      <a:gd name="T17" fmla="*/ 3 h 244"/>
                      <a:gd name="T18" fmla="*/ 4 w 285"/>
                      <a:gd name="T19" fmla="*/ 2 h 244"/>
                      <a:gd name="T20" fmla="*/ 3 w 285"/>
                      <a:gd name="T21" fmla="*/ 1 h 244"/>
                      <a:gd name="T22" fmla="*/ 0 w 285"/>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244"/>
                      <a:gd name="T38" fmla="*/ 285 w 285"/>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244">
                        <a:moveTo>
                          <a:pt x="285" y="244"/>
                        </a:moveTo>
                        <a:lnTo>
                          <a:pt x="253" y="230"/>
                        </a:lnTo>
                        <a:lnTo>
                          <a:pt x="217" y="209"/>
                        </a:lnTo>
                        <a:lnTo>
                          <a:pt x="175" y="178"/>
                        </a:lnTo>
                        <a:lnTo>
                          <a:pt x="152" y="153"/>
                        </a:lnTo>
                        <a:lnTo>
                          <a:pt x="137" y="128"/>
                        </a:lnTo>
                        <a:lnTo>
                          <a:pt x="121" y="99"/>
                        </a:lnTo>
                        <a:lnTo>
                          <a:pt x="103" y="70"/>
                        </a:lnTo>
                        <a:lnTo>
                          <a:pt x="86" y="47"/>
                        </a:lnTo>
                        <a:lnTo>
                          <a:pt x="65" y="32"/>
                        </a:lnTo>
                        <a:lnTo>
                          <a:pt x="39" y="15"/>
                        </a:lnTo>
                        <a:lnTo>
                          <a:pt x="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43" name="Group 263">
                  <a:extLst>
                    <a:ext uri="{FF2B5EF4-FFF2-40B4-BE49-F238E27FC236}">
                      <a16:creationId xmlns:a16="http://schemas.microsoft.com/office/drawing/2014/main" id="{7688CB2B-4B32-4AE2-B4FD-CC113797D9BC}"/>
                    </a:ext>
                  </a:extLst>
                </p:cNvPr>
                <p:cNvGrpSpPr>
                  <a:grpSpLocks/>
                </p:cNvGrpSpPr>
                <p:nvPr/>
              </p:nvGrpSpPr>
              <p:grpSpPr bwMode="auto">
                <a:xfrm>
                  <a:off x="2969" y="300"/>
                  <a:ext cx="383" cy="624"/>
                  <a:chOff x="2969" y="300"/>
                  <a:chExt cx="383" cy="624"/>
                </a:xfrm>
              </p:grpSpPr>
              <p:grpSp>
                <p:nvGrpSpPr>
                  <p:cNvPr id="65844" name="Group 264">
                    <a:extLst>
                      <a:ext uri="{FF2B5EF4-FFF2-40B4-BE49-F238E27FC236}">
                        <a16:creationId xmlns:a16="http://schemas.microsoft.com/office/drawing/2014/main" id="{F0700E6A-9965-4F8A-92C5-3FC76524D3C5}"/>
                      </a:ext>
                    </a:extLst>
                  </p:cNvPr>
                  <p:cNvGrpSpPr>
                    <a:grpSpLocks/>
                  </p:cNvGrpSpPr>
                  <p:nvPr/>
                </p:nvGrpSpPr>
                <p:grpSpPr bwMode="auto">
                  <a:xfrm>
                    <a:off x="2969" y="300"/>
                    <a:ext cx="383" cy="624"/>
                    <a:chOff x="2969" y="300"/>
                    <a:chExt cx="383" cy="624"/>
                  </a:xfrm>
                </p:grpSpPr>
                <p:sp>
                  <p:nvSpPr>
                    <p:cNvPr id="65846" name="Freeform 265">
                      <a:extLst>
                        <a:ext uri="{FF2B5EF4-FFF2-40B4-BE49-F238E27FC236}">
                          <a16:creationId xmlns:a16="http://schemas.microsoft.com/office/drawing/2014/main" id="{BAC533D3-D477-42D9-9C2D-D89C4D8E98F2}"/>
                        </a:ext>
                      </a:extLst>
                    </p:cNvPr>
                    <p:cNvSpPr>
                      <a:spLocks/>
                    </p:cNvSpPr>
                    <p:nvPr/>
                  </p:nvSpPr>
                  <p:spPr bwMode="auto">
                    <a:xfrm>
                      <a:off x="2969" y="300"/>
                      <a:ext cx="383" cy="623"/>
                    </a:xfrm>
                    <a:custGeom>
                      <a:avLst/>
                      <a:gdLst>
                        <a:gd name="T0" fmla="*/ 18 w 1532"/>
                        <a:gd name="T1" fmla="*/ 5 h 2491"/>
                        <a:gd name="T2" fmla="*/ 24 w 1532"/>
                        <a:gd name="T3" fmla="*/ 2 h 2491"/>
                        <a:gd name="T4" fmla="*/ 32 w 1532"/>
                        <a:gd name="T5" fmla="*/ 0 h 2491"/>
                        <a:gd name="T6" fmla="*/ 40 w 1532"/>
                        <a:gd name="T7" fmla="*/ 1 h 2491"/>
                        <a:gd name="T8" fmla="*/ 47 w 1532"/>
                        <a:gd name="T9" fmla="*/ 5 h 2491"/>
                        <a:gd name="T10" fmla="*/ 56 w 1532"/>
                        <a:gd name="T11" fmla="*/ 14 h 2491"/>
                        <a:gd name="T12" fmla="*/ 65 w 1532"/>
                        <a:gd name="T13" fmla="*/ 26 h 2491"/>
                        <a:gd name="T14" fmla="*/ 74 w 1532"/>
                        <a:gd name="T15" fmla="*/ 41 h 2491"/>
                        <a:gd name="T16" fmla="*/ 79 w 1532"/>
                        <a:gd name="T17" fmla="*/ 53 h 2491"/>
                        <a:gd name="T18" fmla="*/ 82 w 1532"/>
                        <a:gd name="T19" fmla="*/ 65 h 2491"/>
                        <a:gd name="T20" fmla="*/ 88 w 1532"/>
                        <a:gd name="T21" fmla="*/ 80 h 2491"/>
                        <a:gd name="T22" fmla="*/ 93 w 1532"/>
                        <a:gd name="T23" fmla="*/ 93 h 2491"/>
                        <a:gd name="T24" fmla="*/ 95 w 1532"/>
                        <a:gd name="T25" fmla="*/ 105 h 2491"/>
                        <a:gd name="T26" fmla="*/ 96 w 1532"/>
                        <a:gd name="T27" fmla="*/ 119 h 2491"/>
                        <a:gd name="T28" fmla="*/ 93 w 1532"/>
                        <a:gd name="T29" fmla="*/ 145 h 2491"/>
                        <a:gd name="T30" fmla="*/ 91 w 1532"/>
                        <a:gd name="T31" fmla="*/ 150 h 2491"/>
                        <a:gd name="T32" fmla="*/ 88 w 1532"/>
                        <a:gd name="T33" fmla="*/ 153 h 2491"/>
                        <a:gd name="T34" fmla="*/ 84 w 1532"/>
                        <a:gd name="T35" fmla="*/ 155 h 2491"/>
                        <a:gd name="T36" fmla="*/ 79 w 1532"/>
                        <a:gd name="T37" fmla="*/ 156 h 2491"/>
                        <a:gd name="T38" fmla="*/ 71 w 1532"/>
                        <a:gd name="T39" fmla="*/ 154 h 2491"/>
                        <a:gd name="T40" fmla="*/ 54 w 1532"/>
                        <a:gd name="T41" fmla="*/ 149 h 2491"/>
                        <a:gd name="T42" fmla="*/ 47 w 1532"/>
                        <a:gd name="T43" fmla="*/ 150 h 2491"/>
                        <a:gd name="T44" fmla="*/ 37 w 1532"/>
                        <a:gd name="T45" fmla="*/ 148 h 2491"/>
                        <a:gd name="T46" fmla="*/ 21 w 1532"/>
                        <a:gd name="T47" fmla="*/ 144 h 2491"/>
                        <a:gd name="T48" fmla="*/ 13 w 1532"/>
                        <a:gd name="T49" fmla="*/ 141 h 2491"/>
                        <a:gd name="T50" fmla="*/ 8 w 1532"/>
                        <a:gd name="T51" fmla="*/ 137 h 2491"/>
                        <a:gd name="T52" fmla="*/ 5 w 1532"/>
                        <a:gd name="T53" fmla="*/ 130 h 2491"/>
                        <a:gd name="T54" fmla="*/ 3 w 1532"/>
                        <a:gd name="T55" fmla="*/ 121 h 2491"/>
                        <a:gd name="T56" fmla="*/ 1 w 1532"/>
                        <a:gd name="T57" fmla="*/ 112 h 2491"/>
                        <a:gd name="T58" fmla="*/ 0 w 1532"/>
                        <a:gd name="T59" fmla="*/ 100 h 2491"/>
                        <a:gd name="T60" fmla="*/ 3 w 1532"/>
                        <a:gd name="T61" fmla="*/ 84 h 2491"/>
                        <a:gd name="T62" fmla="*/ 6 w 1532"/>
                        <a:gd name="T63" fmla="*/ 63 h 2491"/>
                        <a:gd name="T64" fmla="*/ 9 w 1532"/>
                        <a:gd name="T65" fmla="*/ 56 h 2491"/>
                        <a:gd name="T66" fmla="*/ 12 w 1532"/>
                        <a:gd name="T67" fmla="*/ 50 h 2491"/>
                        <a:gd name="T68" fmla="*/ 11 w 1532"/>
                        <a:gd name="T69" fmla="*/ 38 h 2491"/>
                        <a:gd name="T70" fmla="*/ 11 w 1532"/>
                        <a:gd name="T71" fmla="*/ 30 h 2491"/>
                        <a:gd name="T72" fmla="*/ 13 w 1532"/>
                        <a:gd name="T73" fmla="*/ 17 h 2491"/>
                        <a:gd name="T74" fmla="*/ 16 w 1532"/>
                        <a:gd name="T75" fmla="*/ 8 h 24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2"/>
                        <a:gd name="T115" fmla="*/ 0 h 2491"/>
                        <a:gd name="T116" fmla="*/ 1532 w 1532"/>
                        <a:gd name="T117" fmla="*/ 2491 h 24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2" h="2491">
                          <a:moveTo>
                            <a:pt x="254" y="127"/>
                          </a:moveTo>
                          <a:lnTo>
                            <a:pt x="285" y="85"/>
                          </a:lnTo>
                          <a:lnTo>
                            <a:pt x="335" y="48"/>
                          </a:lnTo>
                          <a:lnTo>
                            <a:pt x="390" y="25"/>
                          </a:lnTo>
                          <a:lnTo>
                            <a:pt x="442" y="9"/>
                          </a:lnTo>
                          <a:lnTo>
                            <a:pt x="515" y="0"/>
                          </a:lnTo>
                          <a:lnTo>
                            <a:pt x="573" y="7"/>
                          </a:lnTo>
                          <a:lnTo>
                            <a:pt x="635" y="21"/>
                          </a:lnTo>
                          <a:lnTo>
                            <a:pt x="700" y="45"/>
                          </a:lnTo>
                          <a:lnTo>
                            <a:pt x="747" y="74"/>
                          </a:lnTo>
                          <a:lnTo>
                            <a:pt x="799" y="121"/>
                          </a:lnTo>
                          <a:lnTo>
                            <a:pt x="891" y="219"/>
                          </a:lnTo>
                          <a:lnTo>
                            <a:pt x="969" y="312"/>
                          </a:lnTo>
                          <a:lnTo>
                            <a:pt x="1045" y="419"/>
                          </a:lnTo>
                          <a:lnTo>
                            <a:pt x="1119" y="540"/>
                          </a:lnTo>
                          <a:lnTo>
                            <a:pt x="1176" y="652"/>
                          </a:lnTo>
                          <a:lnTo>
                            <a:pt x="1225" y="758"/>
                          </a:lnTo>
                          <a:lnTo>
                            <a:pt x="1259" y="852"/>
                          </a:lnTo>
                          <a:lnTo>
                            <a:pt x="1285" y="946"/>
                          </a:lnTo>
                          <a:lnTo>
                            <a:pt x="1316" y="1043"/>
                          </a:lnTo>
                          <a:lnTo>
                            <a:pt x="1348" y="1132"/>
                          </a:lnTo>
                          <a:lnTo>
                            <a:pt x="1402" y="1285"/>
                          </a:lnTo>
                          <a:lnTo>
                            <a:pt x="1459" y="1414"/>
                          </a:lnTo>
                          <a:lnTo>
                            <a:pt x="1487" y="1485"/>
                          </a:lnTo>
                          <a:lnTo>
                            <a:pt x="1507" y="1572"/>
                          </a:lnTo>
                          <a:lnTo>
                            <a:pt x="1523" y="1676"/>
                          </a:lnTo>
                          <a:lnTo>
                            <a:pt x="1532" y="1792"/>
                          </a:lnTo>
                          <a:lnTo>
                            <a:pt x="1530" y="1902"/>
                          </a:lnTo>
                          <a:lnTo>
                            <a:pt x="1509" y="2166"/>
                          </a:lnTo>
                          <a:lnTo>
                            <a:pt x="1487" y="2322"/>
                          </a:lnTo>
                          <a:lnTo>
                            <a:pt x="1476" y="2363"/>
                          </a:lnTo>
                          <a:lnTo>
                            <a:pt x="1459" y="2400"/>
                          </a:lnTo>
                          <a:lnTo>
                            <a:pt x="1436" y="2430"/>
                          </a:lnTo>
                          <a:lnTo>
                            <a:pt x="1412" y="2451"/>
                          </a:lnTo>
                          <a:lnTo>
                            <a:pt x="1386" y="2469"/>
                          </a:lnTo>
                          <a:lnTo>
                            <a:pt x="1348" y="2481"/>
                          </a:lnTo>
                          <a:lnTo>
                            <a:pt x="1304" y="2488"/>
                          </a:lnTo>
                          <a:lnTo>
                            <a:pt x="1258" y="2491"/>
                          </a:lnTo>
                          <a:lnTo>
                            <a:pt x="1200" y="2483"/>
                          </a:lnTo>
                          <a:lnTo>
                            <a:pt x="1139" y="2469"/>
                          </a:lnTo>
                          <a:lnTo>
                            <a:pt x="1012" y="2429"/>
                          </a:lnTo>
                          <a:lnTo>
                            <a:pt x="862" y="2379"/>
                          </a:lnTo>
                          <a:lnTo>
                            <a:pt x="791" y="2393"/>
                          </a:lnTo>
                          <a:lnTo>
                            <a:pt x="746" y="2399"/>
                          </a:lnTo>
                          <a:lnTo>
                            <a:pt x="692" y="2393"/>
                          </a:lnTo>
                          <a:lnTo>
                            <a:pt x="586" y="2372"/>
                          </a:lnTo>
                          <a:lnTo>
                            <a:pt x="451" y="2337"/>
                          </a:lnTo>
                          <a:lnTo>
                            <a:pt x="330" y="2300"/>
                          </a:lnTo>
                          <a:lnTo>
                            <a:pt x="252" y="2273"/>
                          </a:lnTo>
                          <a:lnTo>
                            <a:pt x="207" y="2253"/>
                          </a:lnTo>
                          <a:lnTo>
                            <a:pt x="164" y="2226"/>
                          </a:lnTo>
                          <a:lnTo>
                            <a:pt x="129" y="2185"/>
                          </a:lnTo>
                          <a:lnTo>
                            <a:pt x="103" y="2138"/>
                          </a:lnTo>
                          <a:lnTo>
                            <a:pt x="81" y="2082"/>
                          </a:lnTo>
                          <a:lnTo>
                            <a:pt x="61" y="2023"/>
                          </a:lnTo>
                          <a:lnTo>
                            <a:pt x="39" y="1931"/>
                          </a:lnTo>
                          <a:lnTo>
                            <a:pt x="27" y="1858"/>
                          </a:lnTo>
                          <a:lnTo>
                            <a:pt x="18" y="1783"/>
                          </a:lnTo>
                          <a:lnTo>
                            <a:pt x="4" y="1669"/>
                          </a:lnTo>
                          <a:lnTo>
                            <a:pt x="0" y="1593"/>
                          </a:lnTo>
                          <a:lnTo>
                            <a:pt x="11" y="1491"/>
                          </a:lnTo>
                          <a:lnTo>
                            <a:pt x="39" y="1343"/>
                          </a:lnTo>
                          <a:lnTo>
                            <a:pt x="68" y="1150"/>
                          </a:lnTo>
                          <a:lnTo>
                            <a:pt x="99" y="1010"/>
                          </a:lnTo>
                          <a:lnTo>
                            <a:pt x="121" y="952"/>
                          </a:lnTo>
                          <a:lnTo>
                            <a:pt x="147" y="899"/>
                          </a:lnTo>
                          <a:lnTo>
                            <a:pt x="169" y="845"/>
                          </a:lnTo>
                          <a:lnTo>
                            <a:pt x="183" y="802"/>
                          </a:lnTo>
                          <a:lnTo>
                            <a:pt x="195" y="723"/>
                          </a:lnTo>
                          <a:lnTo>
                            <a:pt x="173" y="612"/>
                          </a:lnTo>
                          <a:lnTo>
                            <a:pt x="170" y="543"/>
                          </a:lnTo>
                          <a:lnTo>
                            <a:pt x="176" y="474"/>
                          </a:lnTo>
                          <a:lnTo>
                            <a:pt x="186" y="386"/>
                          </a:lnTo>
                          <a:lnTo>
                            <a:pt x="207" y="269"/>
                          </a:lnTo>
                          <a:lnTo>
                            <a:pt x="228" y="185"/>
                          </a:lnTo>
                          <a:lnTo>
                            <a:pt x="254" y="12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847" name="Group 266">
                      <a:extLst>
                        <a:ext uri="{FF2B5EF4-FFF2-40B4-BE49-F238E27FC236}">
                          <a16:creationId xmlns:a16="http://schemas.microsoft.com/office/drawing/2014/main" id="{74CB9A2B-364E-4AF7-B83A-47B194AA3A59}"/>
                        </a:ext>
                      </a:extLst>
                    </p:cNvPr>
                    <p:cNvGrpSpPr>
                      <a:grpSpLocks/>
                    </p:cNvGrpSpPr>
                    <p:nvPr/>
                  </p:nvGrpSpPr>
                  <p:grpSpPr bwMode="auto">
                    <a:xfrm>
                      <a:off x="2969" y="610"/>
                      <a:ext cx="383" cy="314"/>
                      <a:chOff x="2969" y="610"/>
                      <a:chExt cx="383" cy="314"/>
                    </a:xfrm>
                  </p:grpSpPr>
                  <p:sp>
                    <p:nvSpPr>
                      <p:cNvPr id="65848" name="Freeform 267">
                        <a:extLst>
                          <a:ext uri="{FF2B5EF4-FFF2-40B4-BE49-F238E27FC236}">
                            <a16:creationId xmlns:a16="http://schemas.microsoft.com/office/drawing/2014/main" id="{0846FD4C-A5AB-4377-986D-824638BA2F59}"/>
                          </a:ext>
                        </a:extLst>
                      </p:cNvPr>
                      <p:cNvSpPr>
                        <a:spLocks/>
                      </p:cNvSpPr>
                      <p:nvPr/>
                    </p:nvSpPr>
                    <p:spPr bwMode="auto">
                      <a:xfrm>
                        <a:off x="2969" y="610"/>
                        <a:ext cx="383" cy="314"/>
                      </a:xfrm>
                      <a:custGeom>
                        <a:avLst/>
                        <a:gdLst>
                          <a:gd name="T0" fmla="*/ 87 w 1532"/>
                          <a:gd name="T1" fmla="*/ 0 h 1254"/>
                          <a:gd name="T2" fmla="*/ 88 w 1532"/>
                          <a:gd name="T3" fmla="*/ 3 h 1254"/>
                          <a:gd name="T4" fmla="*/ 91 w 1532"/>
                          <a:gd name="T5" fmla="*/ 11 h 1254"/>
                          <a:gd name="T6" fmla="*/ 93 w 1532"/>
                          <a:gd name="T7" fmla="*/ 16 h 1254"/>
                          <a:gd name="T8" fmla="*/ 94 w 1532"/>
                          <a:gd name="T9" fmla="*/ 21 h 1254"/>
                          <a:gd name="T10" fmla="*/ 95 w 1532"/>
                          <a:gd name="T11" fmla="*/ 28 h 1254"/>
                          <a:gd name="T12" fmla="*/ 96 w 1532"/>
                          <a:gd name="T13" fmla="*/ 35 h 1254"/>
                          <a:gd name="T14" fmla="*/ 96 w 1532"/>
                          <a:gd name="T15" fmla="*/ 42 h 1254"/>
                          <a:gd name="T16" fmla="*/ 94 w 1532"/>
                          <a:gd name="T17" fmla="*/ 58 h 1254"/>
                          <a:gd name="T18" fmla="*/ 93 w 1532"/>
                          <a:gd name="T19" fmla="*/ 68 h 1254"/>
                          <a:gd name="T20" fmla="*/ 92 w 1532"/>
                          <a:gd name="T21" fmla="*/ 71 h 1254"/>
                          <a:gd name="T22" fmla="*/ 91 w 1532"/>
                          <a:gd name="T23" fmla="*/ 73 h 1254"/>
                          <a:gd name="T24" fmla="*/ 90 w 1532"/>
                          <a:gd name="T25" fmla="*/ 75 h 1254"/>
                          <a:gd name="T26" fmla="*/ 88 w 1532"/>
                          <a:gd name="T27" fmla="*/ 76 h 1254"/>
                          <a:gd name="T28" fmla="*/ 87 w 1532"/>
                          <a:gd name="T29" fmla="*/ 77 h 1254"/>
                          <a:gd name="T30" fmla="*/ 84 w 1532"/>
                          <a:gd name="T31" fmla="*/ 78 h 1254"/>
                          <a:gd name="T32" fmla="*/ 82 w 1532"/>
                          <a:gd name="T33" fmla="*/ 78 h 1254"/>
                          <a:gd name="T34" fmla="*/ 79 w 1532"/>
                          <a:gd name="T35" fmla="*/ 79 h 1254"/>
                          <a:gd name="T36" fmla="*/ 75 w 1532"/>
                          <a:gd name="T37" fmla="*/ 78 h 1254"/>
                          <a:gd name="T38" fmla="*/ 71 w 1532"/>
                          <a:gd name="T39" fmla="*/ 77 h 1254"/>
                          <a:gd name="T40" fmla="*/ 63 w 1532"/>
                          <a:gd name="T41" fmla="*/ 75 h 1254"/>
                          <a:gd name="T42" fmla="*/ 54 w 1532"/>
                          <a:gd name="T43" fmla="*/ 72 h 1254"/>
                          <a:gd name="T44" fmla="*/ 49 w 1532"/>
                          <a:gd name="T45" fmla="*/ 73 h 1254"/>
                          <a:gd name="T46" fmla="*/ 47 w 1532"/>
                          <a:gd name="T47" fmla="*/ 73 h 1254"/>
                          <a:gd name="T48" fmla="*/ 43 w 1532"/>
                          <a:gd name="T49" fmla="*/ 73 h 1254"/>
                          <a:gd name="T50" fmla="*/ 37 w 1532"/>
                          <a:gd name="T51" fmla="*/ 71 h 1254"/>
                          <a:gd name="T52" fmla="*/ 28 w 1532"/>
                          <a:gd name="T53" fmla="*/ 69 h 1254"/>
                          <a:gd name="T54" fmla="*/ 21 w 1532"/>
                          <a:gd name="T55" fmla="*/ 67 h 1254"/>
                          <a:gd name="T56" fmla="*/ 16 w 1532"/>
                          <a:gd name="T57" fmla="*/ 65 h 1254"/>
                          <a:gd name="T58" fmla="*/ 13 w 1532"/>
                          <a:gd name="T59" fmla="*/ 64 h 1254"/>
                          <a:gd name="T60" fmla="*/ 10 w 1532"/>
                          <a:gd name="T61" fmla="*/ 62 h 1254"/>
                          <a:gd name="T62" fmla="*/ 8 w 1532"/>
                          <a:gd name="T63" fmla="*/ 60 h 1254"/>
                          <a:gd name="T64" fmla="*/ 6 w 1532"/>
                          <a:gd name="T65" fmla="*/ 57 h 1254"/>
                          <a:gd name="T66" fmla="*/ 5 w 1532"/>
                          <a:gd name="T67" fmla="*/ 53 h 1254"/>
                          <a:gd name="T68" fmla="*/ 4 w 1532"/>
                          <a:gd name="T69" fmla="*/ 49 h 1254"/>
                          <a:gd name="T70" fmla="*/ 3 w 1532"/>
                          <a:gd name="T71" fmla="*/ 44 h 1254"/>
                          <a:gd name="T72" fmla="*/ 2 w 1532"/>
                          <a:gd name="T73" fmla="*/ 39 h 1254"/>
                          <a:gd name="T74" fmla="*/ 1 w 1532"/>
                          <a:gd name="T75" fmla="*/ 34 h 1254"/>
                          <a:gd name="T76" fmla="*/ 0 w 1532"/>
                          <a:gd name="T77" fmla="*/ 27 h 1254"/>
                          <a:gd name="T78" fmla="*/ 0 w 1532"/>
                          <a:gd name="T79" fmla="*/ 22 h 1254"/>
                          <a:gd name="T80" fmla="*/ 1 w 1532"/>
                          <a:gd name="T81" fmla="*/ 16 h 1254"/>
                          <a:gd name="T82" fmla="*/ 1 w 1532"/>
                          <a:gd name="T83" fmla="*/ 12 h 1254"/>
                          <a:gd name="T84" fmla="*/ 3 w 1532"/>
                          <a:gd name="T85" fmla="*/ 12 h 1254"/>
                          <a:gd name="T86" fmla="*/ 6 w 1532"/>
                          <a:gd name="T87" fmla="*/ 13 h 1254"/>
                          <a:gd name="T88" fmla="*/ 9 w 1532"/>
                          <a:gd name="T89" fmla="*/ 13 h 1254"/>
                          <a:gd name="T90" fmla="*/ 15 w 1532"/>
                          <a:gd name="T91" fmla="*/ 13 h 1254"/>
                          <a:gd name="T92" fmla="*/ 20 w 1532"/>
                          <a:gd name="T93" fmla="*/ 13 h 1254"/>
                          <a:gd name="T94" fmla="*/ 27 w 1532"/>
                          <a:gd name="T95" fmla="*/ 13 h 1254"/>
                          <a:gd name="T96" fmla="*/ 33 w 1532"/>
                          <a:gd name="T97" fmla="*/ 14 h 1254"/>
                          <a:gd name="T98" fmla="*/ 39 w 1532"/>
                          <a:gd name="T99" fmla="*/ 13 h 1254"/>
                          <a:gd name="T100" fmla="*/ 44 w 1532"/>
                          <a:gd name="T101" fmla="*/ 13 h 1254"/>
                          <a:gd name="T102" fmla="*/ 48 w 1532"/>
                          <a:gd name="T103" fmla="*/ 13 h 1254"/>
                          <a:gd name="T104" fmla="*/ 52 w 1532"/>
                          <a:gd name="T105" fmla="*/ 12 h 1254"/>
                          <a:gd name="T106" fmla="*/ 56 w 1532"/>
                          <a:gd name="T107" fmla="*/ 12 h 1254"/>
                          <a:gd name="T108" fmla="*/ 60 w 1532"/>
                          <a:gd name="T109" fmla="*/ 10 h 1254"/>
                          <a:gd name="T110" fmla="*/ 64 w 1532"/>
                          <a:gd name="T111" fmla="*/ 9 h 1254"/>
                          <a:gd name="T112" fmla="*/ 70 w 1532"/>
                          <a:gd name="T113" fmla="*/ 7 h 1254"/>
                          <a:gd name="T114" fmla="*/ 74 w 1532"/>
                          <a:gd name="T115" fmla="*/ 5 h 1254"/>
                          <a:gd name="T116" fmla="*/ 79 w 1532"/>
                          <a:gd name="T117" fmla="*/ 3 h 1254"/>
                          <a:gd name="T118" fmla="*/ 83 w 1532"/>
                          <a:gd name="T119" fmla="*/ 1 h 1254"/>
                          <a:gd name="T120" fmla="*/ 85 w 1532"/>
                          <a:gd name="T121" fmla="*/ 0 h 1254"/>
                          <a:gd name="T122" fmla="*/ 87 w 1532"/>
                          <a:gd name="T123" fmla="*/ 0 h 1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254"/>
                          <a:gd name="T188" fmla="*/ 1532 w 1532"/>
                          <a:gd name="T189" fmla="*/ 1254 h 1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254">
                            <a:moveTo>
                              <a:pt x="1385" y="0"/>
                            </a:moveTo>
                            <a:lnTo>
                              <a:pt x="1402" y="50"/>
                            </a:lnTo>
                            <a:lnTo>
                              <a:pt x="1459" y="179"/>
                            </a:lnTo>
                            <a:lnTo>
                              <a:pt x="1487" y="250"/>
                            </a:lnTo>
                            <a:lnTo>
                              <a:pt x="1508" y="335"/>
                            </a:lnTo>
                            <a:lnTo>
                              <a:pt x="1523" y="440"/>
                            </a:lnTo>
                            <a:lnTo>
                              <a:pt x="1532" y="555"/>
                            </a:lnTo>
                            <a:lnTo>
                              <a:pt x="1530" y="667"/>
                            </a:lnTo>
                            <a:lnTo>
                              <a:pt x="1509" y="931"/>
                            </a:lnTo>
                            <a:lnTo>
                              <a:pt x="1487" y="1085"/>
                            </a:lnTo>
                            <a:lnTo>
                              <a:pt x="1477" y="1127"/>
                            </a:lnTo>
                            <a:lnTo>
                              <a:pt x="1459" y="1164"/>
                            </a:lnTo>
                            <a:lnTo>
                              <a:pt x="1436" y="1193"/>
                            </a:lnTo>
                            <a:lnTo>
                              <a:pt x="1413" y="1215"/>
                            </a:lnTo>
                            <a:lnTo>
                              <a:pt x="1386" y="1233"/>
                            </a:lnTo>
                            <a:lnTo>
                              <a:pt x="1348" y="1245"/>
                            </a:lnTo>
                            <a:lnTo>
                              <a:pt x="1304" y="1252"/>
                            </a:lnTo>
                            <a:lnTo>
                              <a:pt x="1258" y="1254"/>
                            </a:lnTo>
                            <a:lnTo>
                              <a:pt x="1200" y="1247"/>
                            </a:lnTo>
                            <a:lnTo>
                              <a:pt x="1139" y="1233"/>
                            </a:lnTo>
                            <a:lnTo>
                              <a:pt x="1012" y="1192"/>
                            </a:lnTo>
                            <a:lnTo>
                              <a:pt x="863" y="1142"/>
                            </a:lnTo>
                            <a:lnTo>
                              <a:pt x="791" y="1157"/>
                            </a:lnTo>
                            <a:lnTo>
                              <a:pt x="746" y="1163"/>
                            </a:lnTo>
                            <a:lnTo>
                              <a:pt x="693" y="1157"/>
                            </a:lnTo>
                            <a:lnTo>
                              <a:pt x="586" y="1135"/>
                            </a:lnTo>
                            <a:lnTo>
                              <a:pt x="452" y="1101"/>
                            </a:lnTo>
                            <a:lnTo>
                              <a:pt x="330" y="1064"/>
                            </a:lnTo>
                            <a:lnTo>
                              <a:pt x="252" y="1037"/>
                            </a:lnTo>
                            <a:lnTo>
                              <a:pt x="207" y="1016"/>
                            </a:lnTo>
                            <a:lnTo>
                              <a:pt x="164" y="989"/>
                            </a:lnTo>
                            <a:lnTo>
                              <a:pt x="130" y="949"/>
                            </a:lnTo>
                            <a:lnTo>
                              <a:pt x="103" y="902"/>
                            </a:lnTo>
                            <a:lnTo>
                              <a:pt x="81" y="846"/>
                            </a:lnTo>
                            <a:lnTo>
                              <a:pt x="61" y="788"/>
                            </a:lnTo>
                            <a:lnTo>
                              <a:pt x="39" y="696"/>
                            </a:lnTo>
                            <a:lnTo>
                              <a:pt x="27" y="622"/>
                            </a:lnTo>
                            <a:lnTo>
                              <a:pt x="18" y="547"/>
                            </a:lnTo>
                            <a:lnTo>
                              <a:pt x="4" y="433"/>
                            </a:lnTo>
                            <a:lnTo>
                              <a:pt x="0" y="357"/>
                            </a:lnTo>
                            <a:lnTo>
                              <a:pt x="11" y="256"/>
                            </a:lnTo>
                            <a:lnTo>
                              <a:pt x="20" y="189"/>
                            </a:lnTo>
                            <a:lnTo>
                              <a:pt x="51" y="193"/>
                            </a:lnTo>
                            <a:lnTo>
                              <a:pt x="99" y="207"/>
                            </a:lnTo>
                            <a:lnTo>
                              <a:pt x="146" y="212"/>
                            </a:lnTo>
                            <a:lnTo>
                              <a:pt x="239" y="211"/>
                            </a:lnTo>
                            <a:lnTo>
                              <a:pt x="317" y="207"/>
                            </a:lnTo>
                            <a:lnTo>
                              <a:pt x="427" y="212"/>
                            </a:lnTo>
                            <a:lnTo>
                              <a:pt x="524" y="215"/>
                            </a:lnTo>
                            <a:lnTo>
                              <a:pt x="617" y="212"/>
                            </a:lnTo>
                            <a:lnTo>
                              <a:pt x="694" y="208"/>
                            </a:lnTo>
                            <a:lnTo>
                              <a:pt x="762" y="205"/>
                            </a:lnTo>
                            <a:lnTo>
                              <a:pt x="836" y="194"/>
                            </a:lnTo>
                            <a:lnTo>
                              <a:pt x="892" y="182"/>
                            </a:lnTo>
                            <a:lnTo>
                              <a:pt x="965" y="155"/>
                            </a:lnTo>
                            <a:lnTo>
                              <a:pt x="1029" y="136"/>
                            </a:lnTo>
                            <a:lnTo>
                              <a:pt x="1110" y="111"/>
                            </a:lnTo>
                            <a:lnTo>
                              <a:pt x="1188" y="79"/>
                            </a:lnTo>
                            <a:lnTo>
                              <a:pt x="1262" y="48"/>
                            </a:lnTo>
                            <a:lnTo>
                              <a:pt x="1325" y="15"/>
                            </a:lnTo>
                            <a:lnTo>
                              <a:pt x="1358" y="1"/>
                            </a:lnTo>
                            <a:lnTo>
                              <a:pt x="138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49" name="Freeform 268">
                        <a:extLst>
                          <a:ext uri="{FF2B5EF4-FFF2-40B4-BE49-F238E27FC236}">
                            <a16:creationId xmlns:a16="http://schemas.microsoft.com/office/drawing/2014/main" id="{7C1485DB-FECC-479E-BEB6-FAE53AE9B06B}"/>
                          </a:ext>
                        </a:extLst>
                      </p:cNvPr>
                      <p:cNvSpPr>
                        <a:spLocks/>
                      </p:cNvSpPr>
                      <p:nvPr/>
                    </p:nvSpPr>
                    <p:spPr bwMode="auto">
                      <a:xfrm>
                        <a:off x="3175" y="610"/>
                        <a:ext cx="177" cy="314"/>
                      </a:xfrm>
                      <a:custGeom>
                        <a:avLst/>
                        <a:gdLst>
                          <a:gd name="T0" fmla="*/ 35 w 706"/>
                          <a:gd name="T1" fmla="*/ 0 h 1254"/>
                          <a:gd name="T2" fmla="*/ 36 w 706"/>
                          <a:gd name="T3" fmla="*/ 3 h 1254"/>
                          <a:gd name="T4" fmla="*/ 40 w 706"/>
                          <a:gd name="T5" fmla="*/ 11 h 1254"/>
                          <a:gd name="T6" fmla="*/ 42 w 706"/>
                          <a:gd name="T7" fmla="*/ 16 h 1254"/>
                          <a:gd name="T8" fmla="*/ 43 w 706"/>
                          <a:gd name="T9" fmla="*/ 21 h 1254"/>
                          <a:gd name="T10" fmla="*/ 44 w 706"/>
                          <a:gd name="T11" fmla="*/ 28 h 1254"/>
                          <a:gd name="T12" fmla="*/ 44 w 706"/>
                          <a:gd name="T13" fmla="*/ 35 h 1254"/>
                          <a:gd name="T14" fmla="*/ 44 w 706"/>
                          <a:gd name="T15" fmla="*/ 42 h 1254"/>
                          <a:gd name="T16" fmla="*/ 43 w 706"/>
                          <a:gd name="T17" fmla="*/ 58 h 1254"/>
                          <a:gd name="T18" fmla="*/ 42 w 706"/>
                          <a:gd name="T19" fmla="*/ 68 h 1254"/>
                          <a:gd name="T20" fmla="*/ 41 w 706"/>
                          <a:gd name="T21" fmla="*/ 71 h 1254"/>
                          <a:gd name="T22" fmla="*/ 40 w 706"/>
                          <a:gd name="T23" fmla="*/ 73 h 1254"/>
                          <a:gd name="T24" fmla="*/ 38 w 706"/>
                          <a:gd name="T25" fmla="*/ 75 h 1254"/>
                          <a:gd name="T26" fmla="*/ 37 w 706"/>
                          <a:gd name="T27" fmla="*/ 76 h 1254"/>
                          <a:gd name="T28" fmla="*/ 35 w 706"/>
                          <a:gd name="T29" fmla="*/ 77 h 1254"/>
                          <a:gd name="T30" fmla="*/ 33 w 706"/>
                          <a:gd name="T31" fmla="*/ 78 h 1254"/>
                          <a:gd name="T32" fmla="*/ 30 w 706"/>
                          <a:gd name="T33" fmla="*/ 78 h 1254"/>
                          <a:gd name="T34" fmla="*/ 27 w 706"/>
                          <a:gd name="T35" fmla="*/ 79 h 1254"/>
                          <a:gd name="T36" fmla="*/ 24 w 706"/>
                          <a:gd name="T37" fmla="*/ 78 h 1254"/>
                          <a:gd name="T38" fmla="*/ 20 w 706"/>
                          <a:gd name="T39" fmla="*/ 77 h 1254"/>
                          <a:gd name="T40" fmla="*/ 12 w 706"/>
                          <a:gd name="T41" fmla="*/ 75 h 1254"/>
                          <a:gd name="T42" fmla="*/ 3 w 706"/>
                          <a:gd name="T43" fmla="*/ 72 h 1254"/>
                          <a:gd name="T44" fmla="*/ 2 w 706"/>
                          <a:gd name="T45" fmla="*/ 71 h 1254"/>
                          <a:gd name="T46" fmla="*/ 1 w 706"/>
                          <a:gd name="T47" fmla="*/ 70 h 1254"/>
                          <a:gd name="T48" fmla="*/ 0 w 706"/>
                          <a:gd name="T49" fmla="*/ 68 h 1254"/>
                          <a:gd name="T50" fmla="*/ 0 w 706"/>
                          <a:gd name="T51" fmla="*/ 67 h 1254"/>
                          <a:gd name="T52" fmla="*/ 1 w 706"/>
                          <a:gd name="T53" fmla="*/ 64 h 1254"/>
                          <a:gd name="T54" fmla="*/ 4 w 706"/>
                          <a:gd name="T55" fmla="*/ 59 h 1254"/>
                          <a:gd name="T56" fmla="*/ 8 w 706"/>
                          <a:gd name="T57" fmla="*/ 51 h 1254"/>
                          <a:gd name="T58" fmla="*/ 10 w 706"/>
                          <a:gd name="T59" fmla="*/ 47 h 1254"/>
                          <a:gd name="T60" fmla="*/ 13 w 706"/>
                          <a:gd name="T61" fmla="*/ 42 h 1254"/>
                          <a:gd name="T62" fmla="*/ 16 w 706"/>
                          <a:gd name="T63" fmla="*/ 37 h 1254"/>
                          <a:gd name="T64" fmla="*/ 18 w 706"/>
                          <a:gd name="T65" fmla="*/ 32 h 1254"/>
                          <a:gd name="T66" fmla="*/ 21 w 706"/>
                          <a:gd name="T67" fmla="*/ 28 h 1254"/>
                          <a:gd name="T68" fmla="*/ 23 w 706"/>
                          <a:gd name="T69" fmla="*/ 23 h 1254"/>
                          <a:gd name="T70" fmla="*/ 26 w 706"/>
                          <a:gd name="T71" fmla="*/ 17 h 1254"/>
                          <a:gd name="T72" fmla="*/ 29 w 706"/>
                          <a:gd name="T73" fmla="*/ 12 h 1254"/>
                          <a:gd name="T74" fmla="*/ 32 w 706"/>
                          <a:gd name="T75" fmla="*/ 7 h 1254"/>
                          <a:gd name="T76" fmla="*/ 33 w 706"/>
                          <a:gd name="T77" fmla="*/ 3 h 1254"/>
                          <a:gd name="T78" fmla="*/ 34 w 706"/>
                          <a:gd name="T79" fmla="*/ 1 h 1254"/>
                          <a:gd name="T80" fmla="*/ 35 w 706"/>
                          <a:gd name="T81" fmla="*/ 0 h 1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6"/>
                          <a:gd name="T124" fmla="*/ 0 h 1254"/>
                          <a:gd name="T125" fmla="*/ 706 w 706"/>
                          <a:gd name="T126" fmla="*/ 1254 h 1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6" h="1254">
                            <a:moveTo>
                              <a:pt x="559" y="0"/>
                            </a:moveTo>
                            <a:lnTo>
                              <a:pt x="576" y="50"/>
                            </a:lnTo>
                            <a:lnTo>
                              <a:pt x="633" y="179"/>
                            </a:lnTo>
                            <a:lnTo>
                              <a:pt x="661" y="250"/>
                            </a:lnTo>
                            <a:lnTo>
                              <a:pt x="682" y="335"/>
                            </a:lnTo>
                            <a:lnTo>
                              <a:pt x="697" y="440"/>
                            </a:lnTo>
                            <a:lnTo>
                              <a:pt x="706" y="555"/>
                            </a:lnTo>
                            <a:lnTo>
                              <a:pt x="704" y="667"/>
                            </a:lnTo>
                            <a:lnTo>
                              <a:pt x="683" y="931"/>
                            </a:lnTo>
                            <a:lnTo>
                              <a:pt x="661" y="1085"/>
                            </a:lnTo>
                            <a:lnTo>
                              <a:pt x="651" y="1127"/>
                            </a:lnTo>
                            <a:lnTo>
                              <a:pt x="633" y="1164"/>
                            </a:lnTo>
                            <a:lnTo>
                              <a:pt x="610" y="1193"/>
                            </a:lnTo>
                            <a:lnTo>
                              <a:pt x="587" y="1215"/>
                            </a:lnTo>
                            <a:lnTo>
                              <a:pt x="560" y="1233"/>
                            </a:lnTo>
                            <a:lnTo>
                              <a:pt x="524" y="1245"/>
                            </a:lnTo>
                            <a:lnTo>
                              <a:pt x="480" y="1252"/>
                            </a:lnTo>
                            <a:lnTo>
                              <a:pt x="433" y="1254"/>
                            </a:lnTo>
                            <a:lnTo>
                              <a:pt x="375" y="1247"/>
                            </a:lnTo>
                            <a:lnTo>
                              <a:pt x="313" y="1233"/>
                            </a:lnTo>
                            <a:lnTo>
                              <a:pt x="186" y="1192"/>
                            </a:lnTo>
                            <a:lnTo>
                              <a:pt x="38" y="1142"/>
                            </a:lnTo>
                            <a:lnTo>
                              <a:pt x="23" y="1130"/>
                            </a:lnTo>
                            <a:lnTo>
                              <a:pt x="7" y="1109"/>
                            </a:lnTo>
                            <a:lnTo>
                              <a:pt x="2" y="1090"/>
                            </a:lnTo>
                            <a:lnTo>
                              <a:pt x="0" y="1062"/>
                            </a:lnTo>
                            <a:lnTo>
                              <a:pt x="13" y="1027"/>
                            </a:lnTo>
                            <a:lnTo>
                              <a:pt x="59" y="943"/>
                            </a:lnTo>
                            <a:lnTo>
                              <a:pt x="126" y="819"/>
                            </a:lnTo>
                            <a:lnTo>
                              <a:pt x="160" y="755"/>
                            </a:lnTo>
                            <a:lnTo>
                              <a:pt x="205" y="668"/>
                            </a:lnTo>
                            <a:lnTo>
                              <a:pt x="246" y="596"/>
                            </a:lnTo>
                            <a:lnTo>
                              <a:pt x="288" y="517"/>
                            </a:lnTo>
                            <a:lnTo>
                              <a:pt x="328" y="442"/>
                            </a:lnTo>
                            <a:lnTo>
                              <a:pt x="367" y="371"/>
                            </a:lnTo>
                            <a:lnTo>
                              <a:pt x="420" y="274"/>
                            </a:lnTo>
                            <a:lnTo>
                              <a:pt x="465" y="188"/>
                            </a:lnTo>
                            <a:lnTo>
                              <a:pt x="508" y="106"/>
                            </a:lnTo>
                            <a:lnTo>
                              <a:pt x="532" y="53"/>
                            </a:lnTo>
                            <a:lnTo>
                              <a:pt x="547" y="21"/>
                            </a:lnTo>
                            <a:lnTo>
                              <a:pt x="559"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65845" name="Freeform 269">
                    <a:extLst>
                      <a:ext uri="{FF2B5EF4-FFF2-40B4-BE49-F238E27FC236}">
                        <a16:creationId xmlns:a16="http://schemas.microsoft.com/office/drawing/2014/main" id="{FE801E9C-D890-4E67-9330-2F79B49E52C4}"/>
                      </a:ext>
                    </a:extLst>
                  </p:cNvPr>
                  <p:cNvSpPr>
                    <a:spLocks/>
                  </p:cNvSpPr>
                  <p:nvPr/>
                </p:nvSpPr>
                <p:spPr bwMode="auto">
                  <a:xfrm>
                    <a:off x="3016" y="444"/>
                    <a:ext cx="71" cy="61"/>
                  </a:xfrm>
                  <a:custGeom>
                    <a:avLst/>
                    <a:gdLst>
                      <a:gd name="T0" fmla="*/ 0 w 285"/>
                      <a:gd name="T1" fmla="*/ 15 h 244"/>
                      <a:gd name="T2" fmla="*/ 2 w 285"/>
                      <a:gd name="T3" fmla="*/ 15 h 244"/>
                      <a:gd name="T4" fmla="*/ 4 w 285"/>
                      <a:gd name="T5" fmla="*/ 13 h 244"/>
                      <a:gd name="T6" fmla="*/ 7 w 285"/>
                      <a:gd name="T7" fmla="*/ 11 h 244"/>
                      <a:gd name="T8" fmla="*/ 8 w 285"/>
                      <a:gd name="T9" fmla="*/ 10 h 244"/>
                      <a:gd name="T10" fmla="*/ 9 w 285"/>
                      <a:gd name="T11" fmla="*/ 8 h 244"/>
                      <a:gd name="T12" fmla="*/ 10 w 285"/>
                      <a:gd name="T13" fmla="*/ 6 h 244"/>
                      <a:gd name="T14" fmla="*/ 11 w 285"/>
                      <a:gd name="T15" fmla="*/ 5 h 244"/>
                      <a:gd name="T16" fmla="*/ 12 w 285"/>
                      <a:gd name="T17" fmla="*/ 3 h 244"/>
                      <a:gd name="T18" fmla="*/ 14 w 285"/>
                      <a:gd name="T19" fmla="*/ 2 h 244"/>
                      <a:gd name="T20" fmla="*/ 15 w 285"/>
                      <a:gd name="T21" fmla="*/ 1 h 244"/>
                      <a:gd name="T22" fmla="*/ 18 w 285"/>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244"/>
                      <a:gd name="T38" fmla="*/ 285 w 285"/>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244">
                        <a:moveTo>
                          <a:pt x="0" y="244"/>
                        </a:moveTo>
                        <a:lnTo>
                          <a:pt x="32" y="230"/>
                        </a:lnTo>
                        <a:lnTo>
                          <a:pt x="67" y="209"/>
                        </a:lnTo>
                        <a:lnTo>
                          <a:pt x="110" y="178"/>
                        </a:lnTo>
                        <a:lnTo>
                          <a:pt x="133" y="153"/>
                        </a:lnTo>
                        <a:lnTo>
                          <a:pt x="148" y="128"/>
                        </a:lnTo>
                        <a:lnTo>
                          <a:pt x="164" y="99"/>
                        </a:lnTo>
                        <a:lnTo>
                          <a:pt x="181" y="70"/>
                        </a:lnTo>
                        <a:lnTo>
                          <a:pt x="199" y="47"/>
                        </a:lnTo>
                        <a:lnTo>
                          <a:pt x="219" y="32"/>
                        </a:lnTo>
                        <a:lnTo>
                          <a:pt x="246" y="15"/>
                        </a:lnTo>
                        <a:lnTo>
                          <a:pt x="285"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805" name="Group 270">
                <a:extLst>
                  <a:ext uri="{FF2B5EF4-FFF2-40B4-BE49-F238E27FC236}">
                    <a16:creationId xmlns:a16="http://schemas.microsoft.com/office/drawing/2014/main" id="{693D8058-E293-478C-A7E4-16E6A8F77501}"/>
                  </a:ext>
                </a:extLst>
              </p:cNvPr>
              <p:cNvGrpSpPr>
                <a:grpSpLocks/>
              </p:cNvGrpSpPr>
              <p:nvPr/>
            </p:nvGrpSpPr>
            <p:grpSpPr bwMode="auto">
              <a:xfrm>
                <a:off x="2544" y="414"/>
                <a:ext cx="579" cy="456"/>
                <a:chOff x="2544" y="414"/>
                <a:chExt cx="579" cy="456"/>
              </a:xfrm>
            </p:grpSpPr>
            <p:grpSp>
              <p:nvGrpSpPr>
                <p:cNvPr id="65806" name="Group 271">
                  <a:extLst>
                    <a:ext uri="{FF2B5EF4-FFF2-40B4-BE49-F238E27FC236}">
                      <a16:creationId xmlns:a16="http://schemas.microsoft.com/office/drawing/2014/main" id="{40A0788C-57F5-4929-A313-3DB88C1EA45D}"/>
                    </a:ext>
                  </a:extLst>
                </p:cNvPr>
                <p:cNvGrpSpPr>
                  <a:grpSpLocks/>
                </p:cNvGrpSpPr>
                <p:nvPr/>
              </p:nvGrpSpPr>
              <p:grpSpPr bwMode="auto">
                <a:xfrm>
                  <a:off x="2544" y="414"/>
                  <a:ext cx="579" cy="456"/>
                  <a:chOff x="2544" y="414"/>
                  <a:chExt cx="579" cy="456"/>
                </a:xfrm>
              </p:grpSpPr>
              <p:grpSp>
                <p:nvGrpSpPr>
                  <p:cNvPr id="65824" name="Group 272">
                    <a:extLst>
                      <a:ext uri="{FF2B5EF4-FFF2-40B4-BE49-F238E27FC236}">
                        <a16:creationId xmlns:a16="http://schemas.microsoft.com/office/drawing/2014/main" id="{B9EAA65A-0490-4C24-8738-308FAC3F05F3}"/>
                      </a:ext>
                    </a:extLst>
                  </p:cNvPr>
                  <p:cNvGrpSpPr>
                    <a:grpSpLocks/>
                  </p:cNvGrpSpPr>
                  <p:nvPr/>
                </p:nvGrpSpPr>
                <p:grpSpPr bwMode="auto">
                  <a:xfrm>
                    <a:off x="2627" y="414"/>
                    <a:ext cx="474" cy="417"/>
                    <a:chOff x="2627" y="414"/>
                    <a:chExt cx="474" cy="417"/>
                  </a:xfrm>
                </p:grpSpPr>
                <p:sp>
                  <p:nvSpPr>
                    <p:cNvPr id="65840" name="Freeform 273">
                      <a:extLst>
                        <a:ext uri="{FF2B5EF4-FFF2-40B4-BE49-F238E27FC236}">
                          <a16:creationId xmlns:a16="http://schemas.microsoft.com/office/drawing/2014/main" id="{C3F0C3BE-4AD1-4317-B10B-26C1244AA9B1}"/>
                        </a:ext>
                      </a:extLst>
                    </p:cNvPr>
                    <p:cNvSpPr>
                      <a:spLocks/>
                    </p:cNvSpPr>
                    <p:nvPr/>
                  </p:nvSpPr>
                  <p:spPr bwMode="auto">
                    <a:xfrm>
                      <a:off x="2627" y="414"/>
                      <a:ext cx="287" cy="417"/>
                    </a:xfrm>
                    <a:custGeom>
                      <a:avLst/>
                      <a:gdLst>
                        <a:gd name="T0" fmla="*/ 72 w 1149"/>
                        <a:gd name="T1" fmla="*/ 0 h 1668"/>
                        <a:gd name="T2" fmla="*/ 72 w 1149"/>
                        <a:gd name="T3" fmla="*/ 21 h 1668"/>
                        <a:gd name="T4" fmla="*/ 71 w 1149"/>
                        <a:gd name="T5" fmla="*/ 23 h 1668"/>
                        <a:gd name="T6" fmla="*/ 70 w 1149"/>
                        <a:gd name="T7" fmla="*/ 25 h 1668"/>
                        <a:gd name="T8" fmla="*/ 69 w 1149"/>
                        <a:gd name="T9" fmla="*/ 26 h 1668"/>
                        <a:gd name="T10" fmla="*/ 68 w 1149"/>
                        <a:gd name="T11" fmla="*/ 28 h 1668"/>
                        <a:gd name="T12" fmla="*/ 66 w 1149"/>
                        <a:gd name="T13" fmla="*/ 29 h 1668"/>
                        <a:gd name="T14" fmla="*/ 64 w 1149"/>
                        <a:gd name="T15" fmla="*/ 30 h 1668"/>
                        <a:gd name="T16" fmla="*/ 62 w 1149"/>
                        <a:gd name="T17" fmla="*/ 30 h 1668"/>
                        <a:gd name="T18" fmla="*/ 60 w 1149"/>
                        <a:gd name="T19" fmla="*/ 31 h 1668"/>
                        <a:gd name="T20" fmla="*/ 58 w 1149"/>
                        <a:gd name="T21" fmla="*/ 33 h 1668"/>
                        <a:gd name="T22" fmla="*/ 56 w 1149"/>
                        <a:gd name="T23" fmla="*/ 34 h 1668"/>
                        <a:gd name="T24" fmla="*/ 55 w 1149"/>
                        <a:gd name="T25" fmla="*/ 35 h 1668"/>
                        <a:gd name="T26" fmla="*/ 54 w 1149"/>
                        <a:gd name="T27" fmla="*/ 37 h 1668"/>
                        <a:gd name="T28" fmla="*/ 53 w 1149"/>
                        <a:gd name="T29" fmla="*/ 38 h 1668"/>
                        <a:gd name="T30" fmla="*/ 52 w 1149"/>
                        <a:gd name="T31" fmla="*/ 41 h 1668"/>
                        <a:gd name="T32" fmla="*/ 50 w 1149"/>
                        <a:gd name="T33" fmla="*/ 44 h 1668"/>
                        <a:gd name="T34" fmla="*/ 48 w 1149"/>
                        <a:gd name="T35" fmla="*/ 48 h 1668"/>
                        <a:gd name="T36" fmla="*/ 47 w 1149"/>
                        <a:gd name="T37" fmla="*/ 51 h 1668"/>
                        <a:gd name="T38" fmla="*/ 46 w 1149"/>
                        <a:gd name="T39" fmla="*/ 53 h 1668"/>
                        <a:gd name="T40" fmla="*/ 46 w 1149"/>
                        <a:gd name="T41" fmla="*/ 55 h 1668"/>
                        <a:gd name="T42" fmla="*/ 46 w 1149"/>
                        <a:gd name="T43" fmla="*/ 57 h 1668"/>
                        <a:gd name="T44" fmla="*/ 46 w 1149"/>
                        <a:gd name="T45" fmla="*/ 59 h 1668"/>
                        <a:gd name="T46" fmla="*/ 46 w 1149"/>
                        <a:gd name="T47" fmla="*/ 61 h 1668"/>
                        <a:gd name="T48" fmla="*/ 47 w 1149"/>
                        <a:gd name="T49" fmla="*/ 64 h 1668"/>
                        <a:gd name="T50" fmla="*/ 47 w 1149"/>
                        <a:gd name="T51" fmla="*/ 66 h 1668"/>
                        <a:gd name="T52" fmla="*/ 47 w 1149"/>
                        <a:gd name="T53" fmla="*/ 68 h 1668"/>
                        <a:gd name="T54" fmla="*/ 47 w 1149"/>
                        <a:gd name="T55" fmla="*/ 70 h 1668"/>
                        <a:gd name="T56" fmla="*/ 46 w 1149"/>
                        <a:gd name="T57" fmla="*/ 72 h 1668"/>
                        <a:gd name="T58" fmla="*/ 46 w 1149"/>
                        <a:gd name="T59" fmla="*/ 76 h 1668"/>
                        <a:gd name="T60" fmla="*/ 45 w 1149"/>
                        <a:gd name="T61" fmla="*/ 78 h 1668"/>
                        <a:gd name="T62" fmla="*/ 44 w 1149"/>
                        <a:gd name="T63" fmla="*/ 80 h 1668"/>
                        <a:gd name="T64" fmla="*/ 43 w 1149"/>
                        <a:gd name="T65" fmla="*/ 83 h 1668"/>
                        <a:gd name="T66" fmla="*/ 42 w 1149"/>
                        <a:gd name="T67" fmla="*/ 84 h 1668"/>
                        <a:gd name="T68" fmla="*/ 41 w 1149"/>
                        <a:gd name="T69" fmla="*/ 85 h 1668"/>
                        <a:gd name="T70" fmla="*/ 40 w 1149"/>
                        <a:gd name="T71" fmla="*/ 86 h 1668"/>
                        <a:gd name="T72" fmla="*/ 38 w 1149"/>
                        <a:gd name="T73" fmla="*/ 87 h 1668"/>
                        <a:gd name="T74" fmla="*/ 35 w 1149"/>
                        <a:gd name="T75" fmla="*/ 88 h 1668"/>
                        <a:gd name="T76" fmla="*/ 33 w 1149"/>
                        <a:gd name="T77" fmla="*/ 90 h 1668"/>
                        <a:gd name="T78" fmla="*/ 29 w 1149"/>
                        <a:gd name="T79" fmla="*/ 91 h 1668"/>
                        <a:gd name="T80" fmla="*/ 26 w 1149"/>
                        <a:gd name="T81" fmla="*/ 93 h 1668"/>
                        <a:gd name="T82" fmla="*/ 21 w 1149"/>
                        <a:gd name="T83" fmla="*/ 95 h 1668"/>
                        <a:gd name="T84" fmla="*/ 17 w 1149"/>
                        <a:gd name="T85" fmla="*/ 97 h 1668"/>
                        <a:gd name="T86" fmla="*/ 11 w 1149"/>
                        <a:gd name="T87" fmla="*/ 99 h 1668"/>
                        <a:gd name="T88" fmla="*/ 5 w 1149"/>
                        <a:gd name="T89" fmla="*/ 102 h 1668"/>
                        <a:gd name="T90" fmla="*/ 0 w 1149"/>
                        <a:gd name="T91" fmla="*/ 104 h 16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9"/>
                        <a:gd name="T139" fmla="*/ 0 h 1668"/>
                        <a:gd name="T140" fmla="*/ 1149 w 1149"/>
                        <a:gd name="T141" fmla="*/ 1668 h 16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9" h="1668">
                          <a:moveTo>
                            <a:pt x="1149" y="0"/>
                          </a:moveTo>
                          <a:lnTo>
                            <a:pt x="1149" y="327"/>
                          </a:lnTo>
                          <a:lnTo>
                            <a:pt x="1139" y="361"/>
                          </a:lnTo>
                          <a:lnTo>
                            <a:pt x="1127" y="391"/>
                          </a:lnTo>
                          <a:lnTo>
                            <a:pt x="1112" y="420"/>
                          </a:lnTo>
                          <a:lnTo>
                            <a:pt x="1092" y="448"/>
                          </a:lnTo>
                          <a:lnTo>
                            <a:pt x="1064" y="464"/>
                          </a:lnTo>
                          <a:lnTo>
                            <a:pt x="1030" y="478"/>
                          </a:lnTo>
                          <a:lnTo>
                            <a:pt x="995" y="489"/>
                          </a:lnTo>
                          <a:lnTo>
                            <a:pt x="956" y="505"/>
                          </a:lnTo>
                          <a:lnTo>
                            <a:pt x="929" y="519"/>
                          </a:lnTo>
                          <a:lnTo>
                            <a:pt x="903" y="538"/>
                          </a:lnTo>
                          <a:lnTo>
                            <a:pt x="884" y="558"/>
                          </a:lnTo>
                          <a:lnTo>
                            <a:pt x="865" y="583"/>
                          </a:lnTo>
                          <a:lnTo>
                            <a:pt x="848" y="612"/>
                          </a:lnTo>
                          <a:lnTo>
                            <a:pt x="827" y="650"/>
                          </a:lnTo>
                          <a:lnTo>
                            <a:pt x="799" y="709"/>
                          </a:lnTo>
                          <a:lnTo>
                            <a:pt x="776" y="765"/>
                          </a:lnTo>
                          <a:lnTo>
                            <a:pt x="758" y="810"/>
                          </a:lnTo>
                          <a:lnTo>
                            <a:pt x="745" y="849"/>
                          </a:lnTo>
                          <a:lnTo>
                            <a:pt x="736" y="884"/>
                          </a:lnTo>
                          <a:lnTo>
                            <a:pt x="734" y="912"/>
                          </a:lnTo>
                          <a:lnTo>
                            <a:pt x="736" y="945"/>
                          </a:lnTo>
                          <a:lnTo>
                            <a:pt x="744" y="979"/>
                          </a:lnTo>
                          <a:lnTo>
                            <a:pt x="755" y="1022"/>
                          </a:lnTo>
                          <a:lnTo>
                            <a:pt x="758" y="1048"/>
                          </a:lnTo>
                          <a:lnTo>
                            <a:pt x="755" y="1084"/>
                          </a:lnTo>
                          <a:lnTo>
                            <a:pt x="752" y="1120"/>
                          </a:lnTo>
                          <a:lnTo>
                            <a:pt x="744" y="1157"/>
                          </a:lnTo>
                          <a:lnTo>
                            <a:pt x="733" y="1207"/>
                          </a:lnTo>
                          <a:lnTo>
                            <a:pt x="721" y="1249"/>
                          </a:lnTo>
                          <a:lnTo>
                            <a:pt x="707" y="1283"/>
                          </a:lnTo>
                          <a:lnTo>
                            <a:pt x="687" y="1321"/>
                          </a:lnTo>
                          <a:lnTo>
                            <a:pt x="675" y="1340"/>
                          </a:lnTo>
                          <a:lnTo>
                            <a:pt x="660" y="1358"/>
                          </a:lnTo>
                          <a:lnTo>
                            <a:pt x="640" y="1374"/>
                          </a:lnTo>
                          <a:lnTo>
                            <a:pt x="607" y="1394"/>
                          </a:lnTo>
                          <a:lnTo>
                            <a:pt x="570" y="1412"/>
                          </a:lnTo>
                          <a:lnTo>
                            <a:pt x="523" y="1431"/>
                          </a:lnTo>
                          <a:lnTo>
                            <a:pt x="467" y="1454"/>
                          </a:lnTo>
                          <a:lnTo>
                            <a:pt x="414" y="1478"/>
                          </a:lnTo>
                          <a:lnTo>
                            <a:pt x="343" y="1510"/>
                          </a:lnTo>
                          <a:lnTo>
                            <a:pt x="270" y="1545"/>
                          </a:lnTo>
                          <a:lnTo>
                            <a:pt x="183" y="1584"/>
                          </a:lnTo>
                          <a:lnTo>
                            <a:pt x="88" y="1628"/>
                          </a:lnTo>
                          <a:lnTo>
                            <a:pt x="0" y="1668"/>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41" name="Freeform 274">
                      <a:extLst>
                        <a:ext uri="{FF2B5EF4-FFF2-40B4-BE49-F238E27FC236}">
                          <a16:creationId xmlns:a16="http://schemas.microsoft.com/office/drawing/2014/main" id="{CC2EE7F2-8642-45ED-BDF9-2F1DE91EA8A7}"/>
                        </a:ext>
                      </a:extLst>
                    </p:cNvPr>
                    <p:cNvSpPr>
                      <a:spLocks/>
                    </p:cNvSpPr>
                    <p:nvPr/>
                  </p:nvSpPr>
                  <p:spPr bwMode="auto">
                    <a:xfrm>
                      <a:off x="2916" y="488"/>
                      <a:ext cx="185" cy="170"/>
                    </a:xfrm>
                    <a:custGeom>
                      <a:avLst/>
                      <a:gdLst>
                        <a:gd name="T0" fmla="*/ 0 w 740"/>
                        <a:gd name="T1" fmla="*/ 0 h 681"/>
                        <a:gd name="T2" fmla="*/ 1 w 740"/>
                        <a:gd name="T3" fmla="*/ 3 h 681"/>
                        <a:gd name="T4" fmla="*/ 3 w 740"/>
                        <a:gd name="T5" fmla="*/ 6 h 681"/>
                        <a:gd name="T6" fmla="*/ 4 w 740"/>
                        <a:gd name="T7" fmla="*/ 7 h 681"/>
                        <a:gd name="T8" fmla="*/ 6 w 740"/>
                        <a:gd name="T9" fmla="*/ 9 h 681"/>
                        <a:gd name="T10" fmla="*/ 7 w 740"/>
                        <a:gd name="T11" fmla="*/ 10 h 681"/>
                        <a:gd name="T12" fmla="*/ 9 w 740"/>
                        <a:gd name="T13" fmla="*/ 12 h 681"/>
                        <a:gd name="T14" fmla="*/ 12 w 740"/>
                        <a:gd name="T15" fmla="*/ 13 h 681"/>
                        <a:gd name="T16" fmla="*/ 13 w 740"/>
                        <a:gd name="T17" fmla="*/ 14 h 681"/>
                        <a:gd name="T18" fmla="*/ 15 w 740"/>
                        <a:gd name="T19" fmla="*/ 14 h 681"/>
                        <a:gd name="T20" fmla="*/ 17 w 740"/>
                        <a:gd name="T21" fmla="*/ 14 h 681"/>
                        <a:gd name="T22" fmla="*/ 20 w 740"/>
                        <a:gd name="T23" fmla="*/ 15 h 681"/>
                        <a:gd name="T24" fmla="*/ 22 w 740"/>
                        <a:gd name="T25" fmla="*/ 15 h 681"/>
                        <a:gd name="T26" fmla="*/ 23 w 740"/>
                        <a:gd name="T27" fmla="*/ 15 h 681"/>
                        <a:gd name="T28" fmla="*/ 25 w 740"/>
                        <a:gd name="T29" fmla="*/ 15 h 681"/>
                        <a:gd name="T30" fmla="*/ 26 w 740"/>
                        <a:gd name="T31" fmla="*/ 16 h 681"/>
                        <a:gd name="T32" fmla="*/ 28 w 740"/>
                        <a:gd name="T33" fmla="*/ 17 h 681"/>
                        <a:gd name="T34" fmla="*/ 29 w 740"/>
                        <a:gd name="T35" fmla="*/ 18 h 681"/>
                        <a:gd name="T36" fmla="*/ 30 w 740"/>
                        <a:gd name="T37" fmla="*/ 19 h 681"/>
                        <a:gd name="T38" fmla="*/ 31 w 740"/>
                        <a:gd name="T39" fmla="*/ 20 h 681"/>
                        <a:gd name="T40" fmla="*/ 33 w 740"/>
                        <a:gd name="T41" fmla="*/ 22 h 681"/>
                        <a:gd name="T42" fmla="*/ 33 w 740"/>
                        <a:gd name="T43" fmla="*/ 24 h 681"/>
                        <a:gd name="T44" fmla="*/ 34 w 740"/>
                        <a:gd name="T45" fmla="*/ 26 h 681"/>
                        <a:gd name="T46" fmla="*/ 36 w 740"/>
                        <a:gd name="T47" fmla="*/ 30 h 681"/>
                        <a:gd name="T48" fmla="*/ 37 w 740"/>
                        <a:gd name="T49" fmla="*/ 33 h 681"/>
                        <a:gd name="T50" fmla="*/ 39 w 740"/>
                        <a:gd name="T51" fmla="*/ 36 h 681"/>
                        <a:gd name="T52" fmla="*/ 40 w 740"/>
                        <a:gd name="T53" fmla="*/ 38 h 681"/>
                        <a:gd name="T54" fmla="*/ 41 w 740"/>
                        <a:gd name="T55" fmla="*/ 39 h 681"/>
                        <a:gd name="T56" fmla="*/ 42 w 740"/>
                        <a:gd name="T57" fmla="*/ 41 h 681"/>
                        <a:gd name="T58" fmla="*/ 43 w 740"/>
                        <a:gd name="T59" fmla="*/ 42 h 681"/>
                        <a:gd name="T60" fmla="*/ 44 w 740"/>
                        <a:gd name="T61" fmla="*/ 42 h 681"/>
                        <a:gd name="T62" fmla="*/ 45 w 740"/>
                        <a:gd name="T63" fmla="*/ 42 h 681"/>
                        <a:gd name="T64" fmla="*/ 46 w 740"/>
                        <a:gd name="T65" fmla="*/ 42 h 6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0"/>
                        <a:gd name="T100" fmla="*/ 0 h 681"/>
                        <a:gd name="T101" fmla="*/ 740 w 740"/>
                        <a:gd name="T102" fmla="*/ 681 h 6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0" h="681">
                          <a:moveTo>
                            <a:pt x="0" y="0"/>
                          </a:moveTo>
                          <a:lnTo>
                            <a:pt x="21" y="46"/>
                          </a:lnTo>
                          <a:lnTo>
                            <a:pt x="50" y="93"/>
                          </a:lnTo>
                          <a:lnTo>
                            <a:pt x="66" y="118"/>
                          </a:lnTo>
                          <a:lnTo>
                            <a:pt x="88" y="144"/>
                          </a:lnTo>
                          <a:lnTo>
                            <a:pt x="114" y="167"/>
                          </a:lnTo>
                          <a:lnTo>
                            <a:pt x="148" y="189"/>
                          </a:lnTo>
                          <a:lnTo>
                            <a:pt x="185" y="207"/>
                          </a:lnTo>
                          <a:lnTo>
                            <a:pt x="216" y="219"/>
                          </a:lnTo>
                          <a:lnTo>
                            <a:pt x="243" y="226"/>
                          </a:lnTo>
                          <a:lnTo>
                            <a:pt x="274" y="232"/>
                          </a:lnTo>
                          <a:lnTo>
                            <a:pt x="313" y="236"/>
                          </a:lnTo>
                          <a:lnTo>
                            <a:pt x="345" y="239"/>
                          </a:lnTo>
                          <a:lnTo>
                            <a:pt x="374" y="242"/>
                          </a:lnTo>
                          <a:lnTo>
                            <a:pt x="405" y="249"/>
                          </a:lnTo>
                          <a:lnTo>
                            <a:pt x="425" y="257"/>
                          </a:lnTo>
                          <a:lnTo>
                            <a:pt x="448" y="270"/>
                          </a:lnTo>
                          <a:lnTo>
                            <a:pt x="469" y="285"/>
                          </a:lnTo>
                          <a:lnTo>
                            <a:pt x="490" y="306"/>
                          </a:lnTo>
                          <a:lnTo>
                            <a:pt x="505" y="329"/>
                          </a:lnTo>
                          <a:lnTo>
                            <a:pt x="519" y="356"/>
                          </a:lnTo>
                          <a:lnTo>
                            <a:pt x="532" y="384"/>
                          </a:lnTo>
                          <a:lnTo>
                            <a:pt x="547" y="419"/>
                          </a:lnTo>
                          <a:lnTo>
                            <a:pt x="571" y="476"/>
                          </a:lnTo>
                          <a:lnTo>
                            <a:pt x="595" y="526"/>
                          </a:lnTo>
                          <a:lnTo>
                            <a:pt x="622" y="582"/>
                          </a:lnTo>
                          <a:lnTo>
                            <a:pt x="635" y="607"/>
                          </a:lnTo>
                          <a:lnTo>
                            <a:pt x="653" y="634"/>
                          </a:lnTo>
                          <a:lnTo>
                            <a:pt x="670" y="656"/>
                          </a:lnTo>
                          <a:lnTo>
                            <a:pt x="684" y="669"/>
                          </a:lnTo>
                          <a:lnTo>
                            <a:pt x="699" y="677"/>
                          </a:lnTo>
                          <a:lnTo>
                            <a:pt x="717" y="681"/>
                          </a:lnTo>
                          <a:lnTo>
                            <a:pt x="740" y="680"/>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25" name="Group 275">
                    <a:extLst>
                      <a:ext uri="{FF2B5EF4-FFF2-40B4-BE49-F238E27FC236}">
                        <a16:creationId xmlns:a16="http://schemas.microsoft.com/office/drawing/2014/main" id="{4C3959D0-AE34-4D39-9E69-DB4AC73C0518}"/>
                      </a:ext>
                    </a:extLst>
                  </p:cNvPr>
                  <p:cNvGrpSpPr>
                    <a:grpSpLocks/>
                  </p:cNvGrpSpPr>
                  <p:nvPr/>
                </p:nvGrpSpPr>
                <p:grpSpPr bwMode="auto">
                  <a:xfrm>
                    <a:off x="2544" y="445"/>
                    <a:ext cx="579" cy="425"/>
                    <a:chOff x="2544" y="445"/>
                    <a:chExt cx="579" cy="425"/>
                  </a:xfrm>
                </p:grpSpPr>
                <p:grpSp>
                  <p:nvGrpSpPr>
                    <p:cNvPr id="65826" name="Group 276">
                      <a:extLst>
                        <a:ext uri="{FF2B5EF4-FFF2-40B4-BE49-F238E27FC236}">
                          <a16:creationId xmlns:a16="http://schemas.microsoft.com/office/drawing/2014/main" id="{21BA5117-DF4C-4A1C-AB6E-930EB87C062C}"/>
                        </a:ext>
                      </a:extLst>
                    </p:cNvPr>
                    <p:cNvGrpSpPr>
                      <a:grpSpLocks/>
                    </p:cNvGrpSpPr>
                    <p:nvPr/>
                  </p:nvGrpSpPr>
                  <p:grpSpPr bwMode="auto">
                    <a:xfrm>
                      <a:off x="3045" y="514"/>
                      <a:ext cx="78" cy="84"/>
                      <a:chOff x="3045" y="514"/>
                      <a:chExt cx="78" cy="84"/>
                    </a:xfrm>
                  </p:grpSpPr>
                  <p:sp>
                    <p:nvSpPr>
                      <p:cNvPr id="65838" name="Freeform 277">
                        <a:extLst>
                          <a:ext uri="{FF2B5EF4-FFF2-40B4-BE49-F238E27FC236}">
                            <a16:creationId xmlns:a16="http://schemas.microsoft.com/office/drawing/2014/main" id="{CAB83E39-98C9-40A2-A792-B13CD3982377}"/>
                          </a:ext>
                        </a:extLst>
                      </p:cNvPr>
                      <p:cNvSpPr>
                        <a:spLocks/>
                      </p:cNvSpPr>
                      <p:nvPr/>
                    </p:nvSpPr>
                    <p:spPr bwMode="auto">
                      <a:xfrm>
                        <a:off x="3045" y="514"/>
                        <a:ext cx="68" cy="57"/>
                      </a:xfrm>
                      <a:custGeom>
                        <a:avLst/>
                        <a:gdLst>
                          <a:gd name="T0" fmla="*/ 0 w 274"/>
                          <a:gd name="T1" fmla="*/ 14 h 226"/>
                          <a:gd name="T2" fmla="*/ 2 w 274"/>
                          <a:gd name="T3" fmla="*/ 13 h 226"/>
                          <a:gd name="T4" fmla="*/ 5 w 274"/>
                          <a:gd name="T5" fmla="*/ 12 h 226"/>
                          <a:gd name="T6" fmla="*/ 8 w 274"/>
                          <a:gd name="T7" fmla="*/ 11 h 226"/>
                          <a:gd name="T8" fmla="*/ 10 w 274"/>
                          <a:gd name="T9" fmla="*/ 9 h 226"/>
                          <a:gd name="T10" fmla="*/ 11 w 274"/>
                          <a:gd name="T11" fmla="*/ 7 h 226"/>
                          <a:gd name="T12" fmla="*/ 13 w 274"/>
                          <a:gd name="T13" fmla="*/ 5 h 226"/>
                          <a:gd name="T14" fmla="*/ 15 w 274"/>
                          <a:gd name="T15" fmla="*/ 2 h 226"/>
                          <a:gd name="T16" fmla="*/ 17 w 274"/>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226"/>
                          <a:gd name="T29" fmla="*/ 274 w 274"/>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226">
                            <a:moveTo>
                              <a:pt x="0" y="226"/>
                            </a:moveTo>
                            <a:lnTo>
                              <a:pt x="39" y="212"/>
                            </a:lnTo>
                            <a:lnTo>
                              <a:pt x="75" y="195"/>
                            </a:lnTo>
                            <a:lnTo>
                              <a:pt x="124" y="168"/>
                            </a:lnTo>
                            <a:lnTo>
                              <a:pt x="157" y="143"/>
                            </a:lnTo>
                            <a:lnTo>
                              <a:pt x="185" y="115"/>
                            </a:lnTo>
                            <a:lnTo>
                              <a:pt x="217" y="75"/>
                            </a:lnTo>
                            <a:lnTo>
                              <a:pt x="248" y="36"/>
                            </a:lnTo>
                            <a:lnTo>
                              <a:pt x="274" y="0"/>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39" name="Freeform 278">
                        <a:extLst>
                          <a:ext uri="{FF2B5EF4-FFF2-40B4-BE49-F238E27FC236}">
                            <a16:creationId xmlns:a16="http://schemas.microsoft.com/office/drawing/2014/main" id="{F44D0F2F-1C52-438E-B68E-6376FA19BD02}"/>
                          </a:ext>
                        </a:extLst>
                      </p:cNvPr>
                      <p:cNvSpPr>
                        <a:spLocks/>
                      </p:cNvSpPr>
                      <p:nvPr/>
                    </p:nvSpPr>
                    <p:spPr bwMode="auto">
                      <a:xfrm>
                        <a:off x="3058" y="573"/>
                        <a:ext cx="65" cy="25"/>
                      </a:xfrm>
                      <a:custGeom>
                        <a:avLst/>
                        <a:gdLst>
                          <a:gd name="T0" fmla="*/ 0 w 258"/>
                          <a:gd name="T1" fmla="*/ 6 h 98"/>
                          <a:gd name="T2" fmla="*/ 1 w 258"/>
                          <a:gd name="T3" fmla="*/ 6 h 98"/>
                          <a:gd name="T4" fmla="*/ 2 w 258"/>
                          <a:gd name="T5" fmla="*/ 5 h 98"/>
                          <a:gd name="T6" fmla="*/ 3 w 258"/>
                          <a:gd name="T7" fmla="*/ 4 h 98"/>
                          <a:gd name="T8" fmla="*/ 5 w 258"/>
                          <a:gd name="T9" fmla="*/ 4 h 98"/>
                          <a:gd name="T10" fmla="*/ 7 w 258"/>
                          <a:gd name="T11" fmla="*/ 4 h 98"/>
                          <a:gd name="T12" fmla="*/ 9 w 258"/>
                          <a:gd name="T13" fmla="*/ 3 h 98"/>
                          <a:gd name="T14" fmla="*/ 11 w 258"/>
                          <a:gd name="T15" fmla="*/ 3 h 98"/>
                          <a:gd name="T16" fmla="*/ 13 w 258"/>
                          <a:gd name="T17" fmla="*/ 3 h 98"/>
                          <a:gd name="T18" fmla="*/ 14 w 258"/>
                          <a:gd name="T19" fmla="*/ 2 h 98"/>
                          <a:gd name="T20" fmla="*/ 15 w 258"/>
                          <a:gd name="T21" fmla="*/ 1 h 98"/>
                          <a:gd name="T22" fmla="*/ 16 w 258"/>
                          <a:gd name="T23" fmla="*/ 0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98"/>
                          <a:gd name="T38" fmla="*/ 258 w 258"/>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98">
                            <a:moveTo>
                              <a:pt x="0" y="98"/>
                            </a:moveTo>
                            <a:lnTo>
                              <a:pt x="16" y="85"/>
                            </a:lnTo>
                            <a:lnTo>
                              <a:pt x="34" y="73"/>
                            </a:lnTo>
                            <a:lnTo>
                              <a:pt x="53" y="64"/>
                            </a:lnTo>
                            <a:lnTo>
                              <a:pt x="80" y="59"/>
                            </a:lnTo>
                            <a:lnTo>
                              <a:pt x="105" y="55"/>
                            </a:lnTo>
                            <a:lnTo>
                              <a:pt x="135" y="52"/>
                            </a:lnTo>
                            <a:lnTo>
                              <a:pt x="169" y="45"/>
                            </a:lnTo>
                            <a:lnTo>
                              <a:pt x="198" y="38"/>
                            </a:lnTo>
                            <a:lnTo>
                              <a:pt x="223" y="28"/>
                            </a:lnTo>
                            <a:lnTo>
                              <a:pt x="242" y="16"/>
                            </a:lnTo>
                            <a:lnTo>
                              <a:pt x="258" y="0"/>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27" name="Group 279">
                      <a:extLst>
                        <a:ext uri="{FF2B5EF4-FFF2-40B4-BE49-F238E27FC236}">
                          <a16:creationId xmlns:a16="http://schemas.microsoft.com/office/drawing/2014/main" id="{8E271AB3-60AF-4206-942F-68C3DEF43500}"/>
                        </a:ext>
                      </a:extLst>
                    </p:cNvPr>
                    <p:cNvGrpSpPr>
                      <a:grpSpLocks/>
                    </p:cNvGrpSpPr>
                    <p:nvPr/>
                  </p:nvGrpSpPr>
                  <p:grpSpPr bwMode="auto">
                    <a:xfrm>
                      <a:off x="2544" y="445"/>
                      <a:ext cx="284" cy="425"/>
                      <a:chOff x="2544" y="445"/>
                      <a:chExt cx="284" cy="425"/>
                    </a:xfrm>
                  </p:grpSpPr>
                  <p:grpSp>
                    <p:nvGrpSpPr>
                      <p:cNvPr id="65828" name="Group 280">
                        <a:extLst>
                          <a:ext uri="{FF2B5EF4-FFF2-40B4-BE49-F238E27FC236}">
                            <a16:creationId xmlns:a16="http://schemas.microsoft.com/office/drawing/2014/main" id="{D757DAC8-A950-4549-BF93-D1217D8DBAB2}"/>
                          </a:ext>
                        </a:extLst>
                      </p:cNvPr>
                      <p:cNvGrpSpPr>
                        <a:grpSpLocks/>
                      </p:cNvGrpSpPr>
                      <p:nvPr/>
                    </p:nvGrpSpPr>
                    <p:grpSpPr bwMode="auto">
                      <a:xfrm>
                        <a:off x="2700" y="445"/>
                        <a:ext cx="128" cy="131"/>
                        <a:chOff x="2700" y="445"/>
                        <a:chExt cx="128" cy="131"/>
                      </a:xfrm>
                    </p:grpSpPr>
                    <p:sp>
                      <p:nvSpPr>
                        <p:cNvPr id="65836" name="Freeform 281">
                          <a:extLst>
                            <a:ext uri="{FF2B5EF4-FFF2-40B4-BE49-F238E27FC236}">
                              <a16:creationId xmlns:a16="http://schemas.microsoft.com/office/drawing/2014/main" id="{663F10F7-FF20-4916-B8CF-88557127D00A}"/>
                            </a:ext>
                          </a:extLst>
                        </p:cNvPr>
                        <p:cNvSpPr>
                          <a:spLocks/>
                        </p:cNvSpPr>
                        <p:nvPr/>
                      </p:nvSpPr>
                      <p:spPr bwMode="auto">
                        <a:xfrm>
                          <a:off x="2758" y="445"/>
                          <a:ext cx="70" cy="131"/>
                        </a:xfrm>
                        <a:custGeom>
                          <a:avLst/>
                          <a:gdLst>
                            <a:gd name="T0" fmla="*/ 1 w 282"/>
                            <a:gd name="T1" fmla="*/ 0 h 527"/>
                            <a:gd name="T2" fmla="*/ 1 w 282"/>
                            <a:gd name="T3" fmla="*/ 1 h 527"/>
                            <a:gd name="T4" fmla="*/ 0 w 282"/>
                            <a:gd name="T5" fmla="*/ 2 h 527"/>
                            <a:gd name="T6" fmla="*/ 0 w 282"/>
                            <a:gd name="T7" fmla="*/ 4 h 527"/>
                            <a:gd name="T8" fmla="*/ 0 w 282"/>
                            <a:gd name="T9" fmla="*/ 5 h 527"/>
                            <a:gd name="T10" fmla="*/ 0 w 282"/>
                            <a:gd name="T11" fmla="*/ 7 h 527"/>
                            <a:gd name="T12" fmla="*/ 0 w 282"/>
                            <a:gd name="T13" fmla="*/ 9 h 527"/>
                            <a:gd name="T14" fmla="*/ 1 w 282"/>
                            <a:gd name="T15" fmla="*/ 12 h 527"/>
                            <a:gd name="T16" fmla="*/ 1 w 282"/>
                            <a:gd name="T17" fmla="*/ 14 h 527"/>
                            <a:gd name="T18" fmla="*/ 2 w 282"/>
                            <a:gd name="T19" fmla="*/ 17 h 527"/>
                            <a:gd name="T20" fmla="*/ 3 w 282"/>
                            <a:gd name="T21" fmla="*/ 20 h 527"/>
                            <a:gd name="T22" fmla="*/ 4 w 282"/>
                            <a:gd name="T23" fmla="*/ 22 h 527"/>
                            <a:gd name="T24" fmla="*/ 6 w 282"/>
                            <a:gd name="T25" fmla="*/ 24 h 527"/>
                            <a:gd name="T26" fmla="*/ 7 w 282"/>
                            <a:gd name="T27" fmla="*/ 26 h 527"/>
                            <a:gd name="T28" fmla="*/ 10 w 282"/>
                            <a:gd name="T29" fmla="*/ 28 h 527"/>
                            <a:gd name="T30" fmla="*/ 12 w 282"/>
                            <a:gd name="T31" fmla="*/ 30 h 527"/>
                            <a:gd name="T32" fmla="*/ 15 w 282"/>
                            <a:gd name="T33" fmla="*/ 31 h 527"/>
                            <a:gd name="T34" fmla="*/ 17 w 282"/>
                            <a:gd name="T35" fmla="*/ 33 h 5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2"/>
                            <a:gd name="T55" fmla="*/ 0 h 527"/>
                            <a:gd name="T56" fmla="*/ 282 w 282"/>
                            <a:gd name="T57" fmla="*/ 527 h 5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2" h="527">
                              <a:moveTo>
                                <a:pt x="24" y="0"/>
                              </a:moveTo>
                              <a:lnTo>
                                <a:pt x="15" y="18"/>
                              </a:lnTo>
                              <a:lnTo>
                                <a:pt x="8" y="40"/>
                              </a:lnTo>
                              <a:lnTo>
                                <a:pt x="3" y="61"/>
                              </a:lnTo>
                              <a:lnTo>
                                <a:pt x="0" y="85"/>
                              </a:lnTo>
                              <a:lnTo>
                                <a:pt x="4" y="118"/>
                              </a:lnTo>
                              <a:lnTo>
                                <a:pt x="8" y="152"/>
                              </a:lnTo>
                              <a:lnTo>
                                <a:pt x="15" y="199"/>
                              </a:lnTo>
                              <a:lnTo>
                                <a:pt x="22" y="234"/>
                              </a:lnTo>
                              <a:lnTo>
                                <a:pt x="35" y="275"/>
                              </a:lnTo>
                              <a:lnTo>
                                <a:pt x="49" y="316"/>
                              </a:lnTo>
                              <a:lnTo>
                                <a:pt x="67" y="352"/>
                              </a:lnTo>
                              <a:lnTo>
                                <a:pt x="93" y="391"/>
                              </a:lnTo>
                              <a:lnTo>
                                <a:pt x="120" y="420"/>
                              </a:lnTo>
                              <a:lnTo>
                                <a:pt x="161" y="453"/>
                              </a:lnTo>
                              <a:lnTo>
                                <a:pt x="202" y="480"/>
                              </a:lnTo>
                              <a:lnTo>
                                <a:pt x="243" y="505"/>
                              </a:lnTo>
                              <a:lnTo>
                                <a:pt x="282" y="527"/>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37" name="Freeform 282">
                          <a:extLst>
                            <a:ext uri="{FF2B5EF4-FFF2-40B4-BE49-F238E27FC236}">
                              <a16:creationId xmlns:a16="http://schemas.microsoft.com/office/drawing/2014/main" id="{DD151C61-B118-48B5-A35D-922E68A44392}"/>
                            </a:ext>
                          </a:extLst>
                        </p:cNvPr>
                        <p:cNvSpPr>
                          <a:spLocks/>
                        </p:cNvSpPr>
                        <p:nvPr/>
                      </p:nvSpPr>
                      <p:spPr bwMode="auto">
                        <a:xfrm>
                          <a:off x="2700" y="486"/>
                          <a:ext cx="71" cy="56"/>
                        </a:xfrm>
                        <a:custGeom>
                          <a:avLst/>
                          <a:gdLst>
                            <a:gd name="T0" fmla="*/ 0 w 284"/>
                            <a:gd name="T1" fmla="*/ 0 h 224"/>
                            <a:gd name="T2" fmla="*/ 2 w 284"/>
                            <a:gd name="T3" fmla="*/ 1 h 224"/>
                            <a:gd name="T4" fmla="*/ 4 w 284"/>
                            <a:gd name="T5" fmla="*/ 1 h 224"/>
                            <a:gd name="T6" fmla="*/ 6 w 284"/>
                            <a:gd name="T7" fmla="*/ 2 h 224"/>
                            <a:gd name="T8" fmla="*/ 8 w 284"/>
                            <a:gd name="T9" fmla="*/ 3 h 224"/>
                            <a:gd name="T10" fmla="*/ 10 w 284"/>
                            <a:gd name="T11" fmla="*/ 5 h 224"/>
                            <a:gd name="T12" fmla="*/ 12 w 284"/>
                            <a:gd name="T13" fmla="*/ 6 h 224"/>
                            <a:gd name="T14" fmla="*/ 14 w 284"/>
                            <a:gd name="T15" fmla="*/ 9 h 224"/>
                            <a:gd name="T16" fmla="*/ 18 w 284"/>
                            <a:gd name="T17" fmla="*/ 13 h 224"/>
                            <a:gd name="T18" fmla="*/ 16 w 284"/>
                            <a:gd name="T19" fmla="*/ 14 h 224"/>
                            <a:gd name="T20" fmla="*/ 14 w 284"/>
                            <a:gd name="T21" fmla="*/ 14 h 224"/>
                            <a:gd name="T22" fmla="*/ 11 w 284"/>
                            <a:gd name="T23" fmla="*/ 14 h 224"/>
                            <a:gd name="T24" fmla="*/ 9 w 284"/>
                            <a:gd name="T25" fmla="*/ 14 h 224"/>
                            <a:gd name="T26" fmla="*/ 6 w 284"/>
                            <a:gd name="T27" fmla="*/ 13 h 224"/>
                            <a:gd name="T28" fmla="*/ 4 w 284"/>
                            <a:gd name="T29" fmla="*/ 13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224"/>
                            <a:gd name="T47" fmla="*/ 284 w 284"/>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224">
                              <a:moveTo>
                                <a:pt x="0" y="0"/>
                              </a:moveTo>
                              <a:lnTo>
                                <a:pt x="39" y="6"/>
                              </a:lnTo>
                              <a:lnTo>
                                <a:pt x="69" y="15"/>
                              </a:lnTo>
                              <a:lnTo>
                                <a:pt x="95" y="28"/>
                              </a:lnTo>
                              <a:lnTo>
                                <a:pt x="123" y="47"/>
                              </a:lnTo>
                              <a:lnTo>
                                <a:pt x="157" y="70"/>
                              </a:lnTo>
                              <a:lnTo>
                                <a:pt x="187" y="95"/>
                              </a:lnTo>
                              <a:lnTo>
                                <a:pt x="224" y="138"/>
                              </a:lnTo>
                              <a:lnTo>
                                <a:pt x="284" y="211"/>
                              </a:lnTo>
                              <a:lnTo>
                                <a:pt x="260" y="218"/>
                              </a:lnTo>
                              <a:lnTo>
                                <a:pt x="221" y="221"/>
                              </a:lnTo>
                              <a:lnTo>
                                <a:pt x="184" y="224"/>
                              </a:lnTo>
                              <a:lnTo>
                                <a:pt x="145" y="218"/>
                              </a:lnTo>
                              <a:lnTo>
                                <a:pt x="103" y="211"/>
                              </a:lnTo>
                              <a:lnTo>
                                <a:pt x="71" y="204"/>
                              </a:lnTo>
                            </a:path>
                          </a:pathLst>
                        </a:custGeom>
                        <a:noFill/>
                        <a:ln w="2222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29" name="Group 283">
                        <a:extLst>
                          <a:ext uri="{FF2B5EF4-FFF2-40B4-BE49-F238E27FC236}">
                            <a16:creationId xmlns:a16="http://schemas.microsoft.com/office/drawing/2014/main" id="{F0F731F0-DDAB-4EAE-B8F9-9C54660E775D}"/>
                          </a:ext>
                        </a:extLst>
                      </p:cNvPr>
                      <p:cNvGrpSpPr>
                        <a:grpSpLocks/>
                      </p:cNvGrpSpPr>
                      <p:nvPr/>
                    </p:nvGrpSpPr>
                    <p:grpSpPr bwMode="auto">
                      <a:xfrm>
                        <a:off x="2544" y="771"/>
                        <a:ext cx="176" cy="99"/>
                        <a:chOff x="2544" y="771"/>
                        <a:chExt cx="176" cy="99"/>
                      </a:xfrm>
                    </p:grpSpPr>
                    <p:sp>
                      <p:nvSpPr>
                        <p:cNvPr id="65830" name="Freeform 284">
                          <a:extLst>
                            <a:ext uri="{FF2B5EF4-FFF2-40B4-BE49-F238E27FC236}">
                              <a16:creationId xmlns:a16="http://schemas.microsoft.com/office/drawing/2014/main" id="{AA0678AA-6120-4C84-8948-F5F38761F908}"/>
                            </a:ext>
                          </a:extLst>
                        </p:cNvPr>
                        <p:cNvSpPr>
                          <a:spLocks/>
                        </p:cNvSpPr>
                        <p:nvPr/>
                      </p:nvSpPr>
                      <p:spPr bwMode="auto">
                        <a:xfrm>
                          <a:off x="2618" y="777"/>
                          <a:ext cx="50" cy="27"/>
                        </a:xfrm>
                        <a:custGeom>
                          <a:avLst/>
                          <a:gdLst>
                            <a:gd name="T0" fmla="*/ 0 w 200"/>
                            <a:gd name="T1" fmla="*/ 0 h 107"/>
                            <a:gd name="T2" fmla="*/ 3 w 200"/>
                            <a:gd name="T3" fmla="*/ 1 h 107"/>
                            <a:gd name="T4" fmla="*/ 6 w 200"/>
                            <a:gd name="T5" fmla="*/ 2 h 107"/>
                            <a:gd name="T6" fmla="*/ 7 w 200"/>
                            <a:gd name="T7" fmla="*/ 3 h 107"/>
                            <a:gd name="T8" fmla="*/ 10 w 200"/>
                            <a:gd name="T9" fmla="*/ 5 h 107"/>
                            <a:gd name="T10" fmla="*/ 13 w 200"/>
                            <a:gd name="T11" fmla="*/ 7 h 107"/>
                            <a:gd name="T12" fmla="*/ 0 60000 65536"/>
                            <a:gd name="T13" fmla="*/ 0 60000 65536"/>
                            <a:gd name="T14" fmla="*/ 0 60000 65536"/>
                            <a:gd name="T15" fmla="*/ 0 60000 65536"/>
                            <a:gd name="T16" fmla="*/ 0 60000 65536"/>
                            <a:gd name="T17" fmla="*/ 0 60000 65536"/>
                            <a:gd name="T18" fmla="*/ 0 w 200"/>
                            <a:gd name="T19" fmla="*/ 0 h 107"/>
                            <a:gd name="T20" fmla="*/ 200 w 200"/>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200" h="107">
                              <a:moveTo>
                                <a:pt x="0" y="0"/>
                              </a:moveTo>
                              <a:lnTo>
                                <a:pt x="46" y="13"/>
                              </a:lnTo>
                              <a:lnTo>
                                <a:pt x="86" y="28"/>
                              </a:lnTo>
                              <a:lnTo>
                                <a:pt x="121" y="45"/>
                              </a:lnTo>
                              <a:lnTo>
                                <a:pt x="160" y="71"/>
                              </a:lnTo>
                              <a:lnTo>
                                <a:pt x="200" y="107"/>
                              </a:lnTo>
                            </a:path>
                          </a:pathLst>
                        </a:custGeom>
                        <a:noFill/>
                        <a:ln w="38100">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831" name="Group 285">
                          <a:extLst>
                            <a:ext uri="{FF2B5EF4-FFF2-40B4-BE49-F238E27FC236}">
                              <a16:creationId xmlns:a16="http://schemas.microsoft.com/office/drawing/2014/main" id="{5DCD381B-DAE3-4B01-9BC5-E97F301F61D2}"/>
                            </a:ext>
                          </a:extLst>
                        </p:cNvPr>
                        <p:cNvGrpSpPr>
                          <a:grpSpLocks/>
                        </p:cNvGrpSpPr>
                        <p:nvPr/>
                      </p:nvGrpSpPr>
                      <p:grpSpPr bwMode="auto">
                        <a:xfrm>
                          <a:off x="2544" y="771"/>
                          <a:ext cx="176" cy="99"/>
                          <a:chOff x="2544" y="771"/>
                          <a:chExt cx="176" cy="99"/>
                        </a:xfrm>
                      </p:grpSpPr>
                      <p:sp>
                        <p:nvSpPr>
                          <p:cNvPr id="65832" name="Freeform 286">
                            <a:extLst>
                              <a:ext uri="{FF2B5EF4-FFF2-40B4-BE49-F238E27FC236}">
                                <a16:creationId xmlns:a16="http://schemas.microsoft.com/office/drawing/2014/main" id="{E826382C-14E3-4B63-8233-1FD99AD6031D}"/>
                              </a:ext>
                            </a:extLst>
                          </p:cNvPr>
                          <p:cNvSpPr>
                            <a:spLocks/>
                          </p:cNvSpPr>
                          <p:nvPr/>
                        </p:nvSpPr>
                        <p:spPr bwMode="auto">
                          <a:xfrm>
                            <a:off x="2664" y="771"/>
                            <a:ext cx="56" cy="13"/>
                          </a:xfrm>
                          <a:custGeom>
                            <a:avLst/>
                            <a:gdLst>
                              <a:gd name="T0" fmla="*/ 0 w 225"/>
                              <a:gd name="T1" fmla="*/ 0 h 55"/>
                              <a:gd name="T2" fmla="*/ 2 w 225"/>
                              <a:gd name="T3" fmla="*/ 1 h 55"/>
                              <a:gd name="T4" fmla="*/ 4 w 225"/>
                              <a:gd name="T5" fmla="*/ 2 h 55"/>
                              <a:gd name="T6" fmla="*/ 6 w 225"/>
                              <a:gd name="T7" fmla="*/ 3 h 55"/>
                              <a:gd name="T8" fmla="*/ 9 w 225"/>
                              <a:gd name="T9" fmla="*/ 3 h 55"/>
                              <a:gd name="T10" fmla="*/ 11 w 225"/>
                              <a:gd name="T11" fmla="*/ 3 h 55"/>
                              <a:gd name="T12" fmla="*/ 14 w 225"/>
                              <a:gd name="T13" fmla="*/ 3 h 55"/>
                              <a:gd name="T14" fmla="*/ 0 60000 65536"/>
                              <a:gd name="T15" fmla="*/ 0 60000 65536"/>
                              <a:gd name="T16" fmla="*/ 0 60000 65536"/>
                              <a:gd name="T17" fmla="*/ 0 60000 65536"/>
                              <a:gd name="T18" fmla="*/ 0 60000 65536"/>
                              <a:gd name="T19" fmla="*/ 0 60000 65536"/>
                              <a:gd name="T20" fmla="*/ 0 60000 65536"/>
                              <a:gd name="T21" fmla="*/ 0 w 225"/>
                              <a:gd name="T22" fmla="*/ 0 h 55"/>
                              <a:gd name="T23" fmla="*/ 225 w 22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55">
                                <a:moveTo>
                                  <a:pt x="0" y="0"/>
                                </a:moveTo>
                                <a:lnTo>
                                  <a:pt x="36" y="21"/>
                                </a:lnTo>
                                <a:lnTo>
                                  <a:pt x="71" y="36"/>
                                </a:lnTo>
                                <a:lnTo>
                                  <a:pt x="104" y="46"/>
                                </a:lnTo>
                                <a:lnTo>
                                  <a:pt x="145" y="54"/>
                                </a:lnTo>
                                <a:lnTo>
                                  <a:pt x="185" y="55"/>
                                </a:lnTo>
                                <a:lnTo>
                                  <a:pt x="225" y="51"/>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33" name="Freeform 287">
                            <a:extLst>
                              <a:ext uri="{FF2B5EF4-FFF2-40B4-BE49-F238E27FC236}">
                                <a16:creationId xmlns:a16="http://schemas.microsoft.com/office/drawing/2014/main" id="{E1881297-8F9D-4ADD-96B3-0FFFC6530895}"/>
                              </a:ext>
                            </a:extLst>
                          </p:cNvPr>
                          <p:cNvSpPr>
                            <a:spLocks/>
                          </p:cNvSpPr>
                          <p:nvPr/>
                        </p:nvSpPr>
                        <p:spPr bwMode="auto">
                          <a:xfrm>
                            <a:off x="2669" y="809"/>
                            <a:ext cx="19" cy="36"/>
                          </a:xfrm>
                          <a:custGeom>
                            <a:avLst/>
                            <a:gdLst>
                              <a:gd name="T0" fmla="*/ 5 w 79"/>
                              <a:gd name="T1" fmla="*/ 0 h 144"/>
                              <a:gd name="T2" fmla="*/ 4 w 79"/>
                              <a:gd name="T3" fmla="*/ 2 h 144"/>
                              <a:gd name="T4" fmla="*/ 4 w 79"/>
                              <a:gd name="T5" fmla="*/ 4 h 144"/>
                              <a:gd name="T6" fmla="*/ 2 w 79"/>
                              <a:gd name="T7" fmla="*/ 6 h 144"/>
                              <a:gd name="T8" fmla="*/ 1 w 79"/>
                              <a:gd name="T9" fmla="*/ 8 h 144"/>
                              <a:gd name="T10" fmla="*/ 0 w 79"/>
                              <a:gd name="T11" fmla="*/ 9 h 144"/>
                              <a:gd name="T12" fmla="*/ 0 60000 65536"/>
                              <a:gd name="T13" fmla="*/ 0 60000 65536"/>
                              <a:gd name="T14" fmla="*/ 0 60000 65536"/>
                              <a:gd name="T15" fmla="*/ 0 60000 65536"/>
                              <a:gd name="T16" fmla="*/ 0 60000 65536"/>
                              <a:gd name="T17" fmla="*/ 0 60000 65536"/>
                              <a:gd name="T18" fmla="*/ 0 w 79"/>
                              <a:gd name="T19" fmla="*/ 0 h 144"/>
                              <a:gd name="T20" fmla="*/ 79 w 7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79" h="144">
                                <a:moveTo>
                                  <a:pt x="79" y="0"/>
                                </a:moveTo>
                                <a:lnTo>
                                  <a:pt x="75" y="36"/>
                                </a:lnTo>
                                <a:lnTo>
                                  <a:pt x="63" y="69"/>
                                </a:lnTo>
                                <a:lnTo>
                                  <a:pt x="43" y="100"/>
                                </a:lnTo>
                                <a:lnTo>
                                  <a:pt x="20" y="129"/>
                                </a:lnTo>
                                <a:lnTo>
                                  <a:pt x="0" y="144"/>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34" name="Freeform 288">
                            <a:extLst>
                              <a:ext uri="{FF2B5EF4-FFF2-40B4-BE49-F238E27FC236}">
                                <a16:creationId xmlns:a16="http://schemas.microsoft.com/office/drawing/2014/main" id="{5DB33736-D586-4B8A-B716-3734EB235D42}"/>
                              </a:ext>
                            </a:extLst>
                          </p:cNvPr>
                          <p:cNvSpPr>
                            <a:spLocks/>
                          </p:cNvSpPr>
                          <p:nvPr/>
                        </p:nvSpPr>
                        <p:spPr bwMode="auto">
                          <a:xfrm>
                            <a:off x="2544" y="828"/>
                            <a:ext cx="78" cy="8"/>
                          </a:xfrm>
                          <a:custGeom>
                            <a:avLst/>
                            <a:gdLst>
                              <a:gd name="T0" fmla="*/ 19 w 314"/>
                              <a:gd name="T1" fmla="*/ 0 h 31"/>
                              <a:gd name="T2" fmla="*/ 17 w 314"/>
                              <a:gd name="T3" fmla="*/ 1 h 31"/>
                              <a:gd name="T4" fmla="*/ 14 w 314"/>
                              <a:gd name="T5" fmla="*/ 2 h 31"/>
                              <a:gd name="T6" fmla="*/ 10 w 314"/>
                              <a:gd name="T7" fmla="*/ 2 h 31"/>
                              <a:gd name="T8" fmla="*/ 8 w 314"/>
                              <a:gd name="T9" fmla="*/ 2 h 31"/>
                              <a:gd name="T10" fmla="*/ 5 w 314"/>
                              <a:gd name="T11" fmla="*/ 2 h 31"/>
                              <a:gd name="T12" fmla="*/ 2 w 314"/>
                              <a:gd name="T13" fmla="*/ 1 h 31"/>
                              <a:gd name="T14" fmla="*/ 0 w 314"/>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1"/>
                              <a:gd name="T26" fmla="*/ 314 w 31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1">
                                <a:moveTo>
                                  <a:pt x="314" y="4"/>
                                </a:moveTo>
                                <a:lnTo>
                                  <a:pt x="271" y="15"/>
                                </a:lnTo>
                                <a:lnTo>
                                  <a:pt x="221" y="25"/>
                                </a:lnTo>
                                <a:lnTo>
                                  <a:pt x="170" y="31"/>
                                </a:lnTo>
                                <a:lnTo>
                                  <a:pt x="126" y="29"/>
                                </a:lnTo>
                                <a:lnTo>
                                  <a:pt x="75" y="22"/>
                                </a:lnTo>
                                <a:lnTo>
                                  <a:pt x="40" y="13"/>
                                </a:lnTo>
                                <a:lnTo>
                                  <a:pt x="0" y="0"/>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35" name="Freeform 289">
                            <a:extLst>
                              <a:ext uri="{FF2B5EF4-FFF2-40B4-BE49-F238E27FC236}">
                                <a16:creationId xmlns:a16="http://schemas.microsoft.com/office/drawing/2014/main" id="{D6E58497-2776-47D9-A530-023B8A4D92C4}"/>
                              </a:ext>
                            </a:extLst>
                          </p:cNvPr>
                          <p:cNvSpPr>
                            <a:spLocks/>
                          </p:cNvSpPr>
                          <p:nvPr/>
                        </p:nvSpPr>
                        <p:spPr bwMode="auto">
                          <a:xfrm>
                            <a:off x="2563" y="835"/>
                            <a:ext cx="66" cy="35"/>
                          </a:xfrm>
                          <a:custGeom>
                            <a:avLst/>
                            <a:gdLst>
                              <a:gd name="T0" fmla="*/ 16 w 266"/>
                              <a:gd name="T1" fmla="*/ 0 h 139"/>
                              <a:gd name="T2" fmla="*/ 15 w 266"/>
                              <a:gd name="T3" fmla="*/ 1 h 139"/>
                              <a:gd name="T4" fmla="*/ 13 w 266"/>
                              <a:gd name="T5" fmla="*/ 3 h 139"/>
                              <a:gd name="T6" fmla="*/ 10 w 266"/>
                              <a:gd name="T7" fmla="*/ 5 h 139"/>
                              <a:gd name="T8" fmla="*/ 8 w 266"/>
                              <a:gd name="T9" fmla="*/ 6 h 139"/>
                              <a:gd name="T10" fmla="*/ 6 w 266"/>
                              <a:gd name="T11" fmla="*/ 7 h 139"/>
                              <a:gd name="T12" fmla="*/ 4 w 266"/>
                              <a:gd name="T13" fmla="*/ 8 h 139"/>
                              <a:gd name="T14" fmla="*/ 2 w 266"/>
                              <a:gd name="T15" fmla="*/ 8 h 139"/>
                              <a:gd name="T16" fmla="*/ 0 w 266"/>
                              <a:gd name="T17" fmla="*/ 9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139"/>
                              <a:gd name="T29" fmla="*/ 266 w 266"/>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139">
                                <a:moveTo>
                                  <a:pt x="266" y="0"/>
                                </a:moveTo>
                                <a:lnTo>
                                  <a:pt x="239" y="21"/>
                                </a:lnTo>
                                <a:lnTo>
                                  <a:pt x="206" y="46"/>
                                </a:lnTo>
                                <a:lnTo>
                                  <a:pt x="166" y="72"/>
                                </a:lnTo>
                                <a:lnTo>
                                  <a:pt x="131" y="96"/>
                                </a:lnTo>
                                <a:lnTo>
                                  <a:pt x="96" y="114"/>
                                </a:lnTo>
                                <a:lnTo>
                                  <a:pt x="62" y="126"/>
                                </a:lnTo>
                                <a:lnTo>
                                  <a:pt x="36" y="133"/>
                                </a:lnTo>
                                <a:lnTo>
                                  <a:pt x="0" y="139"/>
                                </a:lnTo>
                              </a:path>
                            </a:pathLst>
                          </a:custGeom>
                          <a:noFill/>
                          <a:ln w="15875">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grpSp>
              <p:nvGrpSpPr>
                <p:cNvPr id="65807" name="Group 290">
                  <a:extLst>
                    <a:ext uri="{FF2B5EF4-FFF2-40B4-BE49-F238E27FC236}">
                      <a16:creationId xmlns:a16="http://schemas.microsoft.com/office/drawing/2014/main" id="{B00A01E9-D295-4D95-BF81-FAE30687C460}"/>
                    </a:ext>
                  </a:extLst>
                </p:cNvPr>
                <p:cNvGrpSpPr>
                  <a:grpSpLocks/>
                </p:cNvGrpSpPr>
                <p:nvPr/>
              </p:nvGrpSpPr>
              <p:grpSpPr bwMode="auto">
                <a:xfrm>
                  <a:off x="2866" y="422"/>
                  <a:ext cx="132" cy="133"/>
                  <a:chOff x="2866" y="422"/>
                  <a:chExt cx="132" cy="133"/>
                </a:xfrm>
              </p:grpSpPr>
              <p:grpSp>
                <p:nvGrpSpPr>
                  <p:cNvPr id="65808" name="Group 291">
                    <a:extLst>
                      <a:ext uri="{FF2B5EF4-FFF2-40B4-BE49-F238E27FC236}">
                        <a16:creationId xmlns:a16="http://schemas.microsoft.com/office/drawing/2014/main" id="{E32F04DE-407D-4DF0-9E1D-FD76B0650FD1}"/>
                      </a:ext>
                    </a:extLst>
                  </p:cNvPr>
                  <p:cNvGrpSpPr>
                    <a:grpSpLocks/>
                  </p:cNvGrpSpPr>
                  <p:nvPr/>
                </p:nvGrpSpPr>
                <p:grpSpPr bwMode="auto">
                  <a:xfrm>
                    <a:off x="2900" y="422"/>
                    <a:ext cx="35" cy="85"/>
                    <a:chOff x="2900" y="422"/>
                    <a:chExt cx="35" cy="85"/>
                  </a:xfrm>
                </p:grpSpPr>
                <p:sp>
                  <p:nvSpPr>
                    <p:cNvPr id="65819" name="Arc 292">
                      <a:extLst>
                        <a:ext uri="{FF2B5EF4-FFF2-40B4-BE49-F238E27FC236}">
                          <a16:creationId xmlns:a16="http://schemas.microsoft.com/office/drawing/2014/main" id="{98AD7B2B-1B0D-46CC-BE07-51060AFC5CA7}"/>
                        </a:ext>
                      </a:extLst>
                    </p:cNvPr>
                    <p:cNvSpPr>
                      <a:spLocks/>
                    </p:cNvSpPr>
                    <p:nvPr/>
                  </p:nvSpPr>
                  <p:spPr bwMode="auto">
                    <a:xfrm>
                      <a:off x="2902" y="422"/>
                      <a:ext cx="24" cy="8"/>
                    </a:xfrm>
                    <a:custGeom>
                      <a:avLst/>
                      <a:gdLst>
                        <a:gd name="T0" fmla="*/ 0 w 43058"/>
                        <a:gd name="T1" fmla="*/ 0 h 21600"/>
                        <a:gd name="T2" fmla="*/ 0 w 43058"/>
                        <a:gd name="T3" fmla="*/ 0 h 21600"/>
                        <a:gd name="T4" fmla="*/ 0 w 43058"/>
                        <a:gd name="T5" fmla="*/ 0 h 21600"/>
                        <a:gd name="T6" fmla="*/ 0 60000 65536"/>
                        <a:gd name="T7" fmla="*/ 0 60000 65536"/>
                        <a:gd name="T8" fmla="*/ 0 60000 65536"/>
                        <a:gd name="T9" fmla="*/ 0 w 43058"/>
                        <a:gd name="T10" fmla="*/ 0 h 21600"/>
                        <a:gd name="T11" fmla="*/ 43058 w 43058"/>
                        <a:gd name="T12" fmla="*/ 21600 h 21600"/>
                      </a:gdLst>
                      <a:ahLst/>
                      <a:cxnLst>
                        <a:cxn ang="T6">
                          <a:pos x="T0" y="T1"/>
                        </a:cxn>
                        <a:cxn ang="T7">
                          <a:pos x="T2" y="T3"/>
                        </a:cxn>
                        <a:cxn ang="T8">
                          <a:pos x="T4" y="T5"/>
                        </a:cxn>
                      </a:cxnLst>
                      <a:rect l="T9" t="T10" r="T11" b="T12"/>
                      <a:pathLst>
                        <a:path w="43058" h="21600" fill="none" extrusionOk="0">
                          <a:moveTo>
                            <a:pt x="43058" y="0"/>
                          </a:moveTo>
                          <a:cubicBezTo>
                            <a:pt x="43058" y="11929"/>
                            <a:pt x="33387" y="21600"/>
                            <a:pt x="21458" y="21600"/>
                          </a:cubicBezTo>
                          <a:cubicBezTo>
                            <a:pt x="10486" y="21600"/>
                            <a:pt x="1258" y="13375"/>
                            <a:pt x="0" y="2475"/>
                          </a:cubicBezTo>
                        </a:path>
                        <a:path w="43058" h="21600" stroke="0" extrusionOk="0">
                          <a:moveTo>
                            <a:pt x="43058" y="0"/>
                          </a:moveTo>
                          <a:cubicBezTo>
                            <a:pt x="43058" y="11929"/>
                            <a:pt x="33387" y="21600"/>
                            <a:pt x="21458" y="21600"/>
                          </a:cubicBezTo>
                          <a:cubicBezTo>
                            <a:pt x="10486" y="21600"/>
                            <a:pt x="1258" y="13375"/>
                            <a:pt x="0" y="2475"/>
                          </a:cubicBezTo>
                          <a:lnTo>
                            <a:pt x="2145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20" name="Arc 293">
                      <a:extLst>
                        <a:ext uri="{FF2B5EF4-FFF2-40B4-BE49-F238E27FC236}">
                          <a16:creationId xmlns:a16="http://schemas.microsoft.com/office/drawing/2014/main" id="{6C25811B-0BAF-4520-8209-508973BF93E1}"/>
                        </a:ext>
                      </a:extLst>
                    </p:cNvPr>
                    <p:cNvSpPr>
                      <a:spLocks/>
                    </p:cNvSpPr>
                    <p:nvPr/>
                  </p:nvSpPr>
                  <p:spPr bwMode="auto">
                    <a:xfrm>
                      <a:off x="2902" y="440"/>
                      <a:ext cx="25" cy="9"/>
                    </a:xfrm>
                    <a:custGeom>
                      <a:avLst/>
                      <a:gdLst>
                        <a:gd name="T0" fmla="*/ 0 w 43200"/>
                        <a:gd name="T1" fmla="*/ 0 h 24571"/>
                        <a:gd name="T2" fmla="*/ 0 w 43200"/>
                        <a:gd name="T3" fmla="*/ 0 h 24571"/>
                        <a:gd name="T4" fmla="*/ 0 w 43200"/>
                        <a:gd name="T5" fmla="*/ 0 h 24571"/>
                        <a:gd name="T6" fmla="*/ 0 60000 65536"/>
                        <a:gd name="T7" fmla="*/ 0 60000 65536"/>
                        <a:gd name="T8" fmla="*/ 0 60000 65536"/>
                        <a:gd name="T9" fmla="*/ 0 w 43200"/>
                        <a:gd name="T10" fmla="*/ 0 h 24571"/>
                        <a:gd name="T11" fmla="*/ 43200 w 43200"/>
                        <a:gd name="T12" fmla="*/ 24571 h 24571"/>
                      </a:gdLst>
                      <a:ahLst/>
                      <a:cxnLst>
                        <a:cxn ang="T6">
                          <a:pos x="T0" y="T1"/>
                        </a:cxn>
                        <a:cxn ang="T7">
                          <a:pos x="T2" y="T3"/>
                        </a:cxn>
                        <a:cxn ang="T8">
                          <a:pos x="T4" y="T5"/>
                        </a:cxn>
                      </a:cxnLst>
                      <a:rect l="T9" t="T10" r="T11" b="T12"/>
                      <a:pathLst>
                        <a:path w="43200" h="24571" fill="none" extrusionOk="0">
                          <a:moveTo>
                            <a:pt x="42994" y="0"/>
                          </a:moveTo>
                          <a:cubicBezTo>
                            <a:pt x="43131" y="984"/>
                            <a:pt x="43200" y="1977"/>
                            <a:pt x="43200" y="2971"/>
                          </a:cubicBezTo>
                          <a:cubicBezTo>
                            <a:pt x="43200" y="14900"/>
                            <a:pt x="33529" y="24571"/>
                            <a:pt x="21600" y="24571"/>
                          </a:cubicBezTo>
                          <a:cubicBezTo>
                            <a:pt x="9670" y="24571"/>
                            <a:pt x="0" y="14900"/>
                            <a:pt x="0" y="2971"/>
                          </a:cubicBezTo>
                        </a:path>
                        <a:path w="43200" h="24571" stroke="0" extrusionOk="0">
                          <a:moveTo>
                            <a:pt x="42994" y="0"/>
                          </a:moveTo>
                          <a:cubicBezTo>
                            <a:pt x="43131" y="984"/>
                            <a:pt x="43200" y="1977"/>
                            <a:pt x="43200" y="2971"/>
                          </a:cubicBezTo>
                          <a:cubicBezTo>
                            <a:pt x="43200" y="14900"/>
                            <a:pt x="33529" y="24571"/>
                            <a:pt x="21600" y="24571"/>
                          </a:cubicBezTo>
                          <a:cubicBezTo>
                            <a:pt x="9670" y="24571"/>
                            <a:pt x="0" y="14900"/>
                            <a:pt x="0" y="2971"/>
                          </a:cubicBezTo>
                          <a:lnTo>
                            <a:pt x="21600" y="297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21" name="Arc 294">
                      <a:extLst>
                        <a:ext uri="{FF2B5EF4-FFF2-40B4-BE49-F238E27FC236}">
                          <a16:creationId xmlns:a16="http://schemas.microsoft.com/office/drawing/2014/main" id="{ED0A0F25-9A54-477C-9E0A-A322408225DF}"/>
                        </a:ext>
                      </a:extLst>
                    </p:cNvPr>
                    <p:cNvSpPr>
                      <a:spLocks/>
                    </p:cNvSpPr>
                    <p:nvPr/>
                  </p:nvSpPr>
                  <p:spPr bwMode="auto">
                    <a:xfrm>
                      <a:off x="2902" y="460"/>
                      <a:ext cx="24" cy="8"/>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22" name="Arc 295">
                      <a:extLst>
                        <a:ext uri="{FF2B5EF4-FFF2-40B4-BE49-F238E27FC236}">
                          <a16:creationId xmlns:a16="http://schemas.microsoft.com/office/drawing/2014/main" id="{23B36CAB-D0C3-447F-93C1-F559713C4C57}"/>
                        </a:ext>
                      </a:extLst>
                    </p:cNvPr>
                    <p:cNvSpPr>
                      <a:spLocks/>
                    </p:cNvSpPr>
                    <p:nvPr/>
                  </p:nvSpPr>
                  <p:spPr bwMode="auto">
                    <a:xfrm>
                      <a:off x="2902" y="480"/>
                      <a:ext cx="24" cy="8"/>
                    </a:xfrm>
                    <a:custGeom>
                      <a:avLst/>
                      <a:gdLst>
                        <a:gd name="T0" fmla="*/ 0 w 43200"/>
                        <a:gd name="T1" fmla="*/ 0 h 24239"/>
                        <a:gd name="T2" fmla="*/ 0 w 43200"/>
                        <a:gd name="T3" fmla="*/ 0 h 24239"/>
                        <a:gd name="T4" fmla="*/ 0 w 43200"/>
                        <a:gd name="T5" fmla="*/ 0 h 24239"/>
                        <a:gd name="T6" fmla="*/ 0 60000 65536"/>
                        <a:gd name="T7" fmla="*/ 0 60000 65536"/>
                        <a:gd name="T8" fmla="*/ 0 60000 65536"/>
                        <a:gd name="T9" fmla="*/ 0 w 43200"/>
                        <a:gd name="T10" fmla="*/ 0 h 24239"/>
                        <a:gd name="T11" fmla="*/ 43200 w 43200"/>
                        <a:gd name="T12" fmla="*/ 24239 h 24239"/>
                      </a:gdLst>
                      <a:ahLst/>
                      <a:cxnLst>
                        <a:cxn ang="T6">
                          <a:pos x="T0" y="T1"/>
                        </a:cxn>
                        <a:cxn ang="T7">
                          <a:pos x="T2" y="T3"/>
                        </a:cxn>
                        <a:cxn ang="T8">
                          <a:pos x="T4" y="T5"/>
                        </a:cxn>
                      </a:cxnLst>
                      <a:rect l="T9" t="T10" r="T11" b="T12"/>
                      <a:pathLst>
                        <a:path w="43200" h="24239" fill="none" extrusionOk="0">
                          <a:moveTo>
                            <a:pt x="43038" y="-1"/>
                          </a:moveTo>
                          <a:cubicBezTo>
                            <a:pt x="43145" y="875"/>
                            <a:pt x="43200" y="1756"/>
                            <a:pt x="43200" y="2639"/>
                          </a:cubicBezTo>
                          <a:cubicBezTo>
                            <a:pt x="43200" y="14568"/>
                            <a:pt x="33529" y="24239"/>
                            <a:pt x="21600" y="24239"/>
                          </a:cubicBezTo>
                          <a:cubicBezTo>
                            <a:pt x="9670" y="24239"/>
                            <a:pt x="0" y="14568"/>
                            <a:pt x="0" y="2639"/>
                          </a:cubicBezTo>
                        </a:path>
                        <a:path w="43200" h="24239" stroke="0" extrusionOk="0">
                          <a:moveTo>
                            <a:pt x="43038" y="-1"/>
                          </a:moveTo>
                          <a:cubicBezTo>
                            <a:pt x="43145" y="875"/>
                            <a:pt x="43200" y="1756"/>
                            <a:pt x="43200" y="2639"/>
                          </a:cubicBezTo>
                          <a:cubicBezTo>
                            <a:pt x="43200" y="14568"/>
                            <a:pt x="33529" y="24239"/>
                            <a:pt x="21600" y="24239"/>
                          </a:cubicBezTo>
                          <a:cubicBezTo>
                            <a:pt x="9670" y="24239"/>
                            <a:pt x="0" y="14568"/>
                            <a:pt x="0" y="2639"/>
                          </a:cubicBezTo>
                          <a:lnTo>
                            <a:pt x="21600" y="263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23" name="Arc 296">
                      <a:extLst>
                        <a:ext uri="{FF2B5EF4-FFF2-40B4-BE49-F238E27FC236}">
                          <a16:creationId xmlns:a16="http://schemas.microsoft.com/office/drawing/2014/main" id="{999A765D-2100-4605-8EC5-435C232B1552}"/>
                        </a:ext>
                      </a:extLst>
                    </p:cNvPr>
                    <p:cNvSpPr>
                      <a:spLocks/>
                    </p:cNvSpPr>
                    <p:nvPr/>
                  </p:nvSpPr>
                  <p:spPr bwMode="auto">
                    <a:xfrm>
                      <a:off x="2900" y="499"/>
                      <a:ext cx="35" cy="8"/>
                    </a:xfrm>
                    <a:custGeom>
                      <a:avLst/>
                      <a:gdLst>
                        <a:gd name="T0" fmla="*/ 0 w 43200"/>
                        <a:gd name="T1" fmla="*/ 0 h 24377"/>
                        <a:gd name="T2" fmla="*/ 0 w 43200"/>
                        <a:gd name="T3" fmla="*/ 0 h 24377"/>
                        <a:gd name="T4" fmla="*/ 0 w 43200"/>
                        <a:gd name="T5" fmla="*/ 0 h 24377"/>
                        <a:gd name="T6" fmla="*/ 0 60000 65536"/>
                        <a:gd name="T7" fmla="*/ 0 60000 65536"/>
                        <a:gd name="T8" fmla="*/ 0 60000 65536"/>
                        <a:gd name="T9" fmla="*/ 0 w 43200"/>
                        <a:gd name="T10" fmla="*/ 0 h 24377"/>
                        <a:gd name="T11" fmla="*/ 43200 w 43200"/>
                        <a:gd name="T12" fmla="*/ 24377 h 24377"/>
                      </a:gdLst>
                      <a:ahLst/>
                      <a:cxnLst>
                        <a:cxn ang="T6">
                          <a:pos x="T0" y="T1"/>
                        </a:cxn>
                        <a:cxn ang="T7">
                          <a:pos x="T2" y="T3"/>
                        </a:cxn>
                        <a:cxn ang="T8">
                          <a:pos x="T4" y="T5"/>
                        </a:cxn>
                      </a:cxnLst>
                      <a:rect l="T9" t="T10" r="T11" b="T12"/>
                      <a:pathLst>
                        <a:path w="43200" h="24377" fill="none" extrusionOk="0">
                          <a:moveTo>
                            <a:pt x="43020" y="0"/>
                          </a:moveTo>
                          <a:cubicBezTo>
                            <a:pt x="43140" y="920"/>
                            <a:pt x="43200" y="1848"/>
                            <a:pt x="43200" y="2777"/>
                          </a:cubicBezTo>
                          <a:cubicBezTo>
                            <a:pt x="43200" y="14706"/>
                            <a:pt x="33529" y="24377"/>
                            <a:pt x="21600" y="24377"/>
                          </a:cubicBezTo>
                          <a:cubicBezTo>
                            <a:pt x="9670" y="24377"/>
                            <a:pt x="0" y="14706"/>
                            <a:pt x="0" y="2777"/>
                          </a:cubicBezTo>
                        </a:path>
                        <a:path w="43200" h="24377" stroke="0" extrusionOk="0">
                          <a:moveTo>
                            <a:pt x="43020" y="0"/>
                          </a:moveTo>
                          <a:cubicBezTo>
                            <a:pt x="43140" y="920"/>
                            <a:pt x="43200" y="1848"/>
                            <a:pt x="43200" y="2777"/>
                          </a:cubicBezTo>
                          <a:cubicBezTo>
                            <a:pt x="43200" y="14706"/>
                            <a:pt x="33529" y="24377"/>
                            <a:pt x="21600" y="24377"/>
                          </a:cubicBezTo>
                          <a:cubicBezTo>
                            <a:pt x="9670" y="24377"/>
                            <a:pt x="0" y="14706"/>
                            <a:pt x="0" y="2777"/>
                          </a:cubicBezTo>
                          <a:lnTo>
                            <a:pt x="21600" y="277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09" name="Group 297">
                    <a:extLst>
                      <a:ext uri="{FF2B5EF4-FFF2-40B4-BE49-F238E27FC236}">
                        <a16:creationId xmlns:a16="http://schemas.microsoft.com/office/drawing/2014/main" id="{69066B18-249F-4A19-BAD6-2F5FE1D0C878}"/>
                      </a:ext>
                    </a:extLst>
                  </p:cNvPr>
                  <p:cNvGrpSpPr>
                    <a:grpSpLocks/>
                  </p:cNvGrpSpPr>
                  <p:nvPr/>
                </p:nvGrpSpPr>
                <p:grpSpPr bwMode="auto">
                  <a:xfrm>
                    <a:off x="2866" y="515"/>
                    <a:ext cx="41" cy="32"/>
                    <a:chOff x="2866" y="515"/>
                    <a:chExt cx="41" cy="32"/>
                  </a:xfrm>
                </p:grpSpPr>
                <p:sp>
                  <p:nvSpPr>
                    <p:cNvPr id="65815" name="Arc 298">
                      <a:extLst>
                        <a:ext uri="{FF2B5EF4-FFF2-40B4-BE49-F238E27FC236}">
                          <a16:creationId xmlns:a16="http://schemas.microsoft.com/office/drawing/2014/main" id="{0CC84B22-81F4-4558-AC49-43A78A9F08B8}"/>
                        </a:ext>
                      </a:extLst>
                    </p:cNvPr>
                    <p:cNvSpPr>
                      <a:spLocks/>
                    </p:cNvSpPr>
                    <p:nvPr/>
                  </p:nvSpPr>
                  <p:spPr bwMode="auto">
                    <a:xfrm>
                      <a:off x="2893" y="515"/>
                      <a:ext cx="14" cy="20"/>
                    </a:xfrm>
                    <a:custGeom>
                      <a:avLst/>
                      <a:gdLst>
                        <a:gd name="T0" fmla="*/ 0 w 21600"/>
                        <a:gd name="T1" fmla="*/ 0 h 25110"/>
                        <a:gd name="T2" fmla="*/ 0 w 21600"/>
                        <a:gd name="T3" fmla="*/ 0 h 25110"/>
                        <a:gd name="T4" fmla="*/ 0 w 21600"/>
                        <a:gd name="T5" fmla="*/ 0 h 25110"/>
                        <a:gd name="T6" fmla="*/ 0 60000 65536"/>
                        <a:gd name="T7" fmla="*/ 0 60000 65536"/>
                        <a:gd name="T8" fmla="*/ 0 60000 65536"/>
                        <a:gd name="T9" fmla="*/ 0 w 21600"/>
                        <a:gd name="T10" fmla="*/ 0 h 25110"/>
                        <a:gd name="T11" fmla="*/ 21600 w 21600"/>
                        <a:gd name="T12" fmla="*/ 25110 h 25110"/>
                      </a:gdLst>
                      <a:ahLst/>
                      <a:cxnLst>
                        <a:cxn ang="T6">
                          <a:pos x="T0" y="T1"/>
                        </a:cxn>
                        <a:cxn ang="T7">
                          <a:pos x="T2" y="T3"/>
                        </a:cxn>
                        <a:cxn ang="T8">
                          <a:pos x="T4" y="T5"/>
                        </a:cxn>
                      </a:cxnLst>
                      <a:rect l="T9" t="T10" r="T11" b="T12"/>
                      <a:pathLst>
                        <a:path w="21600" h="25110" fill="none" extrusionOk="0">
                          <a:moveTo>
                            <a:pt x="-1" y="0"/>
                          </a:moveTo>
                          <a:cubicBezTo>
                            <a:pt x="11929" y="0"/>
                            <a:pt x="21600" y="9670"/>
                            <a:pt x="21600" y="21600"/>
                          </a:cubicBezTo>
                          <a:cubicBezTo>
                            <a:pt x="21600" y="22775"/>
                            <a:pt x="21503" y="23949"/>
                            <a:pt x="21312" y="25109"/>
                          </a:cubicBezTo>
                        </a:path>
                        <a:path w="21600" h="25110" stroke="0" extrusionOk="0">
                          <a:moveTo>
                            <a:pt x="-1" y="0"/>
                          </a:moveTo>
                          <a:cubicBezTo>
                            <a:pt x="11929" y="0"/>
                            <a:pt x="21600" y="9670"/>
                            <a:pt x="21600" y="21600"/>
                          </a:cubicBezTo>
                          <a:cubicBezTo>
                            <a:pt x="21600" y="22775"/>
                            <a:pt x="21503" y="23949"/>
                            <a:pt x="21312" y="25109"/>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16" name="Arc 299">
                      <a:extLst>
                        <a:ext uri="{FF2B5EF4-FFF2-40B4-BE49-F238E27FC236}">
                          <a16:creationId xmlns:a16="http://schemas.microsoft.com/office/drawing/2014/main" id="{46097F87-BC4E-4549-9352-C8571E3AA697}"/>
                        </a:ext>
                      </a:extLst>
                    </p:cNvPr>
                    <p:cNvSpPr>
                      <a:spLocks/>
                    </p:cNvSpPr>
                    <p:nvPr/>
                  </p:nvSpPr>
                  <p:spPr bwMode="auto">
                    <a:xfrm>
                      <a:off x="2885" y="520"/>
                      <a:ext cx="14" cy="20"/>
                    </a:xfrm>
                    <a:custGeom>
                      <a:avLst/>
                      <a:gdLst>
                        <a:gd name="T0" fmla="*/ 0 w 21600"/>
                        <a:gd name="T1" fmla="*/ 0 h 25110"/>
                        <a:gd name="T2" fmla="*/ 0 w 21600"/>
                        <a:gd name="T3" fmla="*/ 0 h 25110"/>
                        <a:gd name="T4" fmla="*/ 0 w 21600"/>
                        <a:gd name="T5" fmla="*/ 0 h 25110"/>
                        <a:gd name="T6" fmla="*/ 0 60000 65536"/>
                        <a:gd name="T7" fmla="*/ 0 60000 65536"/>
                        <a:gd name="T8" fmla="*/ 0 60000 65536"/>
                        <a:gd name="T9" fmla="*/ 0 w 21600"/>
                        <a:gd name="T10" fmla="*/ 0 h 25110"/>
                        <a:gd name="T11" fmla="*/ 21600 w 21600"/>
                        <a:gd name="T12" fmla="*/ 25110 h 25110"/>
                      </a:gdLst>
                      <a:ahLst/>
                      <a:cxnLst>
                        <a:cxn ang="T6">
                          <a:pos x="T0" y="T1"/>
                        </a:cxn>
                        <a:cxn ang="T7">
                          <a:pos x="T2" y="T3"/>
                        </a:cxn>
                        <a:cxn ang="T8">
                          <a:pos x="T4" y="T5"/>
                        </a:cxn>
                      </a:cxnLst>
                      <a:rect l="T9" t="T10" r="T11" b="T12"/>
                      <a:pathLst>
                        <a:path w="21600" h="25110" fill="none" extrusionOk="0">
                          <a:moveTo>
                            <a:pt x="-1" y="0"/>
                          </a:moveTo>
                          <a:cubicBezTo>
                            <a:pt x="11929" y="0"/>
                            <a:pt x="21600" y="9670"/>
                            <a:pt x="21600" y="21600"/>
                          </a:cubicBezTo>
                          <a:cubicBezTo>
                            <a:pt x="21600" y="22775"/>
                            <a:pt x="21503" y="23949"/>
                            <a:pt x="21312" y="25109"/>
                          </a:cubicBezTo>
                        </a:path>
                        <a:path w="21600" h="25110" stroke="0" extrusionOk="0">
                          <a:moveTo>
                            <a:pt x="-1" y="0"/>
                          </a:moveTo>
                          <a:cubicBezTo>
                            <a:pt x="11929" y="0"/>
                            <a:pt x="21600" y="9670"/>
                            <a:pt x="21600" y="21600"/>
                          </a:cubicBezTo>
                          <a:cubicBezTo>
                            <a:pt x="21600" y="22775"/>
                            <a:pt x="21503" y="23949"/>
                            <a:pt x="21312" y="25109"/>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17" name="Arc 300">
                      <a:extLst>
                        <a:ext uri="{FF2B5EF4-FFF2-40B4-BE49-F238E27FC236}">
                          <a16:creationId xmlns:a16="http://schemas.microsoft.com/office/drawing/2014/main" id="{CDD67BAB-D026-4CE6-8738-298F580E9670}"/>
                        </a:ext>
                      </a:extLst>
                    </p:cNvPr>
                    <p:cNvSpPr>
                      <a:spLocks/>
                    </p:cNvSpPr>
                    <p:nvPr/>
                  </p:nvSpPr>
                  <p:spPr bwMode="auto">
                    <a:xfrm>
                      <a:off x="2875" y="523"/>
                      <a:ext cx="15" cy="19"/>
                    </a:xfrm>
                    <a:custGeom>
                      <a:avLst/>
                      <a:gdLst>
                        <a:gd name="T0" fmla="*/ 0 w 23018"/>
                        <a:gd name="T1" fmla="*/ 0 h 24053"/>
                        <a:gd name="T2" fmla="*/ 0 w 23018"/>
                        <a:gd name="T3" fmla="*/ 0 h 24053"/>
                        <a:gd name="T4" fmla="*/ 0 w 23018"/>
                        <a:gd name="T5" fmla="*/ 0 h 24053"/>
                        <a:gd name="T6" fmla="*/ 0 60000 65536"/>
                        <a:gd name="T7" fmla="*/ 0 60000 65536"/>
                        <a:gd name="T8" fmla="*/ 0 60000 65536"/>
                        <a:gd name="T9" fmla="*/ 0 w 23018"/>
                        <a:gd name="T10" fmla="*/ 0 h 24053"/>
                        <a:gd name="T11" fmla="*/ 23018 w 23018"/>
                        <a:gd name="T12" fmla="*/ 24053 h 24053"/>
                      </a:gdLst>
                      <a:ahLst/>
                      <a:cxnLst>
                        <a:cxn ang="T6">
                          <a:pos x="T0" y="T1"/>
                        </a:cxn>
                        <a:cxn ang="T7">
                          <a:pos x="T2" y="T3"/>
                        </a:cxn>
                        <a:cxn ang="T8">
                          <a:pos x="T4" y="T5"/>
                        </a:cxn>
                      </a:cxnLst>
                      <a:rect l="T9" t="T10" r="T11" b="T12"/>
                      <a:pathLst>
                        <a:path w="23018" h="24053" fill="none" extrusionOk="0">
                          <a:moveTo>
                            <a:pt x="-1" y="46"/>
                          </a:moveTo>
                          <a:cubicBezTo>
                            <a:pt x="472" y="15"/>
                            <a:pt x="944" y="-1"/>
                            <a:pt x="1418" y="0"/>
                          </a:cubicBezTo>
                          <a:cubicBezTo>
                            <a:pt x="13347" y="0"/>
                            <a:pt x="23018" y="9670"/>
                            <a:pt x="23018" y="21600"/>
                          </a:cubicBezTo>
                          <a:cubicBezTo>
                            <a:pt x="23018" y="22419"/>
                            <a:pt x="22971" y="23238"/>
                            <a:pt x="22878" y="24053"/>
                          </a:cubicBezTo>
                        </a:path>
                        <a:path w="23018" h="24053" stroke="0" extrusionOk="0">
                          <a:moveTo>
                            <a:pt x="-1" y="46"/>
                          </a:moveTo>
                          <a:cubicBezTo>
                            <a:pt x="472" y="15"/>
                            <a:pt x="944" y="-1"/>
                            <a:pt x="1418" y="0"/>
                          </a:cubicBezTo>
                          <a:cubicBezTo>
                            <a:pt x="13347" y="0"/>
                            <a:pt x="23018" y="9670"/>
                            <a:pt x="23018" y="21600"/>
                          </a:cubicBezTo>
                          <a:cubicBezTo>
                            <a:pt x="23018" y="22419"/>
                            <a:pt x="22971" y="23238"/>
                            <a:pt x="22878" y="24053"/>
                          </a:cubicBezTo>
                          <a:lnTo>
                            <a:pt x="1418"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18" name="Arc 301">
                      <a:extLst>
                        <a:ext uri="{FF2B5EF4-FFF2-40B4-BE49-F238E27FC236}">
                          <a16:creationId xmlns:a16="http://schemas.microsoft.com/office/drawing/2014/main" id="{EDD218D6-87E0-4884-8C8E-585D2425E881}"/>
                        </a:ext>
                      </a:extLst>
                    </p:cNvPr>
                    <p:cNvSpPr>
                      <a:spLocks/>
                    </p:cNvSpPr>
                    <p:nvPr/>
                  </p:nvSpPr>
                  <p:spPr bwMode="auto">
                    <a:xfrm>
                      <a:off x="2866" y="528"/>
                      <a:ext cx="14" cy="19"/>
                    </a:xfrm>
                    <a:custGeom>
                      <a:avLst/>
                      <a:gdLst>
                        <a:gd name="T0" fmla="*/ 0 w 21600"/>
                        <a:gd name="T1" fmla="*/ 0 h 25464"/>
                        <a:gd name="T2" fmla="*/ 0 w 21600"/>
                        <a:gd name="T3" fmla="*/ 0 h 25464"/>
                        <a:gd name="T4" fmla="*/ 0 w 21600"/>
                        <a:gd name="T5" fmla="*/ 0 h 25464"/>
                        <a:gd name="T6" fmla="*/ 0 60000 65536"/>
                        <a:gd name="T7" fmla="*/ 0 60000 65536"/>
                        <a:gd name="T8" fmla="*/ 0 60000 65536"/>
                        <a:gd name="T9" fmla="*/ 0 w 21600"/>
                        <a:gd name="T10" fmla="*/ 0 h 25464"/>
                        <a:gd name="T11" fmla="*/ 21600 w 21600"/>
                        <a:gd name="T12" fmla="*/ 25464 h 25464"/>
                      </a:gdLst>
                      <a:ahLst/>
                      <a:cxnLst>
                        <a:cxn ang="T6">
                          <a:pos x="T0" y="T1"/>
                        </a:cxn>
                        <a:cxn ang="T7">
                          <a:pos x="T2" y="T3"/>
                        </a:cxn>
                        <a:cxn ang="T8">
                          <a:pos x="T4" y="T5"/>
                        </a:cxn>
                      </a:cxnLst>
                      <a:rect l="T9" t="T10" r="T11" b="T12"/>
                      <a:pathLst>
                        <a:path w="21600" h="25464" fill="none" extrusionOk="0">
                          <a:moveTo>
                            <a:pt x="-1" y="0"/>
                          </a:moveTo>
                          <a:cubicBezTo>
                            <a:pt x="11929" y="0"/>
                            <a:pt x="21600" y="9670"/>
                            <a:pt x="21600" y="21600"/>
                          </a:cubicBezTo>
                          <a:cubicBezTo>
                            <a:pt x="21600" y="22895"/>
                            <a:pt x="21483" y="24189"/>
                            <a:pt x="21251" y="25463"/>
                          </a:cubicBezTo>
                        </a:path>
                        <a:path w="21600" h="25464" stroke="0" extrusionOk="0">
                          <a:moveTo>
                            <a:pt x="-1" y="0"/>
                          </a:moveTo>
                          <a:cubicBezTo>
                            <a:pt x="11929" y="0"/>
                            <a:pt x="21600" y="9670"/>
                            <a:pt x="21600" y="21600"/>
                          </a:cubicBezTo>
                          <a:cubicBezTo>
                            <a:pt x="21600" y="22895"/>
                            <a:pt x="21483" y="24189"/>
                            <a:pt x="21251" y="25463"/>
                          </a:cubicBezTo>
                          <a:lnTo>
                            <a:pt x="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810" name="Group 302">
                    <a:extLst>
                      <a:ext uri="{FF2B5EF4-FFF2-40B4-BE49-F238E27FC236}">
                        <a16:creationId xmlns:a16="http://schemas.microsoft.com/office/drawing/2014/main" id="{095ED93F-5910-4D98-AEED-2EBC4E633305}"/>
                      </a:ext>
                    </a:extLst>
                  </p:cNvPr>
                  <p:cNvGrpSpPr>
                    <a:grpSpLocks/>
                  </p:cNvGrpSpPr>
                  <p:nvPr/>
                </p:nvGrpSpPr>
                <p:grpSpPr bwMode="auto">
                  <a:xfrm>
                    <a:off x="2926" y="516"/>
                    <a:ext cx="72" cy="39"/>
                    <a:chOff x="2926" y="516"/>
                    <a:chExt cx="72" cy="39"/>
                  </a:xfrm>
                </p:grpSpPr>
                <p:sp>
                  <p:nvSpPr>
                    <p:cNvPr id="65811" name="Arc 303">
                      <a:extLst>
                        <a:ext uri="{FF2B5EF4-FFF2-40B4-BE49-F238E27FC236}">
                          <a16:creationId xmlns:a16="http://schemas.microsoft.com/office/drawing/2014/main" id="{4968F54A-443E-4FFF-A119-A1D37C4AFB9F}"/>
                        </a:ext>
                      </a:extLst>
                    </p:cNvPr>
                    <p:cNvSpPr>
                      <a:spLocks/>
                    </p:cNvSpPr>
                    <p:nvPr/>
                  </p:nvSpPr>
                  <p:spPr bwMode="auto">
                    <a:xfrm>
                      <a:off x="2926" y="516"/>
                      <a:ext cx="25" cy="12"/>
                    </a:xfrm>
                    <a:custGeom>
                      <a:avLst/>
                      <a:gdLst>
                        <a:gd name="T0" fmla="*/ 0 w 36567"/>
                        <a:gd name="T1" fmla="*/ 0 h 21600"/>
                        <a:gd name="T2" fmla="*/ 0 w 36567"/>
                        <a:gd name="T3" fmla="*/ 0 h 21600"/>
                        <a:gd name="T4" fmla="*/ 0 w 36567"/>
                        <a:gd name="T5" fmla="*/ 0 h 21600"/>
                        <a:gd name="T6" fmla="*/ 0 60000 65536"/>
                        <a:gd name="T7" fmla="*/ 0 60000 65536"/>
                        <a:gd name="T8" fmla="*/ 0 60000 65536"/>
                        <a:gd name="T9" fmla="*/ 0 w 36567"/>
                        <a:gd name="T10" fmla="*/ 0 h 21600"/>
                        <a:gd name="T11" fmla="*/ 36567 w 36567"/>
                        <a:gd name="T12" fmla="*/ 21600 h 21600"/>
                      </a:gdLst>
                      <a:ahLst/>
                      <a:cxnLst>
                        <a:cxn ang="T6">
                          <a:pos x="T0" y="T1"/>
                        </a:cxn>
                        <a:cxn ang="T7">
                          <a:pos x="T2" y="T3"/>
                        </a:cxn>
                        <a:cxn ang="T8">
                          <a:pos x="T4" y="T5"/>
                        </a:cxn>
                      </a:cxnLst>
                      <a:rect l="T9" t="T10" r="T11" b="T12"/>
                      <a:pathLst>
                        <a:path w="36567" h="21600" fill="none" extrusionOk="0">
                          <a:moveTo>
                            <a:pt x="-1" y="19902"/>
                          </a:moveTo>
                          <a:cubicBezTo>
                            <a:pt x="885" y="8666"/>
                            <a:pt x="10261" y="-1"/>
                            <a:pt x="21533" y="0"/>
                          </a:cubicBezTo>
                          <a:cubicBezTo>
                            <a:pt x="27145" y="0"/>
                            <a:pt x="32537" y="2184"/>
                            <a:pt x="36567" y="6090"/>
                          </a:cubicBezTo>
                        </a:path>
                        <a:path w="36567" h="21600" stroke="0" extrusionOk="0">
                          <a:moveTo>
                            <a:pt x="-1" y="19902"/>
                          </a:moveTo>
                          <a:cubicBezTo>
                            <a:pt x="885" y="8666"/>
                            <a:pt x="10261" y="-1"/>
                            <a:pt x="21533" y="0"/>
                          </a:cubicBezTo>
                          <a:cubicBezTo>
                            <a:pt x="27145" y="0"/>
                            <a:pt x="32537" y="2184"/>
                            <a:pt x="36567" y="6090"/>
                          </a:cubicBezTo>
                          <a:lnTo>
                            <a:pt x="21533"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12" name="Arc 304">
                      <a:extLst>
                        <a:ext uri="{FF2B5EF4-FFF2-40B4-BE49-F238E27FC236}">
                          <a16:creationId xmlns:a16="http://schemas.microsoft.com/office/drawing/2014/main" id="{9D1D9543-F25F-43C5-AE43-4AD4698211B3}"/>
                        </a:ext>
                      </a:extLst>
                    </p:cNvPr>
                    <p:cNvSpPr>
                      <a:spLocks/>
                    </p:cNvSpPr>
                    <p:nvPr/>
                  </p:nvSpPr>
                  <p:spPr bwMode="auto">
                    <a:xfrm>
                      <a:off x="2934" y="524"/>
                      <a:ext cx="26" cy="12"/>
                    </a:xfrm>
                    <a:custGeom>
                      <a:avLst/>
                      <a:gdLst>
                        <a:gd name="T0" fmla="*/ 0 w 33951"/>
                        <a:gd name="T1" fmla="*/ 0 h 21600"/>
                        <a:gd name="T2" fmla="*/ 0 w 33951"/>
                        <a:gd name="T3" fmla="*/ 0 h 21600"/>
                        <a:gd name="T4" fmla="*/ 0 w 33951"/>
                        <a:gd name="T5" fmla="*/ 0 h 21600"/>
                        <a:gd name="T6" fmla="*/ 0 60000 65536"/>
                        <a:gd name="T7" fmla="*/ 0 60000 65536"/>
                        <a:gd name="T8" fmla="*/ 0 60000 65536"/>
                        <a:gd name="T9" fmla="*/ 0 w 33951"/>
                        <a:gd name="T10" fmla="*/ 0 h 21600"/>
                        <a:gd name="T11" fmla="*/ 33951 w 33951"/>
                        <a:gd name="T12" fmla="*/ 21600 h 21600"/>
                      </a:gdLst>
                      <a:ahLst/>
                      <a:cxnLst>
                        <a:cxn ang="T6">
                          <a:pos x="T0" y="T1"/>
                        </a:cxn>
                        <a:cxn ang="T7">
                          <a:pos x="T2" y="T3"/>
                        </a:cxn>
                        <a:cxn ang="T8">
                          <a:pos x="T4" y="T5"/>
                        </a:cxn>
                      </a:cxnLst>
                      <a:rect l="T9" t="T10" r="T11" b="T12"/>
                      <a:pathLst>
                        <a:path w="33951" h="21600" fill="none" extrusionOk="0">
                          <a:moveTo>
                            <a:pt x="0" y="21600"/>
                          </a:moveTo>
                          <a:cubicBezTo>
                            <a:pt x="0" y="9670"/>
                            <a:pt x="9670" y="0"/>
                            <a:pt x="21600" y="0"/>
                          </a:cubicBezTo>
                          <a:cubicBezTo>
                            <a:pt x="26016" y="0"/>
                            <a:pt x="30327" y="1353"/>
                            <a:pt x="33950" y="3879"/>
                          </a:cubicBezTo>
                        </a:path>
                        <a:path w="33951" h="21600" stroke="0" extrusionOk="0">
                          <a:moveTo>
                            <a:pt x="0" y="21600"/>
                          </a:moveTo>
                          <a:cubicBezTo>
                            <a:pt x="0" y="9670"/>
                            <a:pt x="9670" y="0"/>
                            <a:pt x="21600" y="0"/>
                          </a:cubicBezTo>
                          <a:cubicBezTo>
                            <a:pt x="26016" y="0"/>
                            <a:pt x="30327" y="1353"/>
                            <a:pt x="33950" y="3879"/>
                          </a:cubicBezTo>
                          <a:lnTo>
                            <a:pt x="21600"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13" name="Arc 305">
                      <a:extLst>
                        <a:ext uri="{FF2B5EF4-FFF2-40B4-BE49-F238E27FC236}">
                          <a16:creationId xmlns:a16="http://schemas.microsoft.com/office/drawing/2014/main" id="{7690033C-EC4D-4765-8749-9F7E8FE8B8EB}"/>
                        </a:ext>
                      </a:extLst>
                    </p:cNvPr>
                    <p:cNvSpPr>
                      <a:spLocks/>
                    </p:cNvSpPr>
                    <p:nvPr/>
                  </p:nvSpPr>
                  <p:spPr bwMode="auto">
                    <a:xfrm>
                      <a:off x="2946" y="531"/>
                      <a:ext cx="30" cy="16"/>
                    </a:xfrm>
                    <a:custGeom>
                      <a:avLst/>
                      <a:gdLst>
                        <a:gd name="T0" fmla="*/ 0 w 30428"/>
                        <a:gd name="T1" fmla="*/ 0 h 21600"/>
                        <a:gd name="T2" fmla="*/ 0 w 30428"/>
                        <a:gd name="T3" fmla="*/ 0 h 21600"/>
                        <a:gd name="T4" fmla="*/ 0 w 30428"/>
                        <a:gd name="T5" fmla="*/ 0 h 21600"/>
                        <a:gd name="T6" fmla="*/ 0 60000 65536"/>
                        <a:gd name="T7" fmla="*/ 0 60000 65536"/>
                        <a:gd name="T8" fmla="*/ 0 60000 65536"/>
                        <a:gd name="T9" fmla="*/ 0 w 30428"/>
                        <a:gd name="T10" fmla="*/ 0 h 21600"/>
                        <a:gd name="T11" fmla="*/ 30428 w 30428"/>
                        <a:gd name="T12" fmla="*/ 21600 h 21600"/>
                      </a:gdLst>
                      <a:ahLst/>
                      <a:cxnLst>
                        <a:cxn ang="T6">
                          <a:pos x="T0" y="T1"/>
                        </a:cxn>
                        <a:cxn ang="T7">
                          <a:pos x="T2" y="T3"/>
                        </a:cxn>
                        <a:cxn ang="T8">
                          <a:pos x="T4" y="T5"/>
                        </a:cxn>
                      </a:cxnLst>
                      <a:rect l="T9" t="T10" r="T11" b="T12"/>
                      <a:pathLst>
                        <a:path w="30428" h="21600" fill="none" extrusionOk="0">
                          <a:moveTo>
                            <a:pt x="0" y="19041"/>
                          </a:moveTo>
                          <a:cubicBezTo>
                            <a:pt x="1296" y="8178"/>
                            <a:pt x="10508" y="-1"/>
                            <a:pt x="21448" y="0"/>
                          </a:cubicBezTo>
                          <a:cubicBezTo>
                            <a:pt x="24546" y="0"/>
                            <a:pt x="27609" y="666"/>
                            <a:pt x="30427" y="1955"/>
                          </a:cubicBezTo>
                        </a:path>
                        <a:path w="30428" h="21600" stroke="0" extrusionOk="0">
                          <a:moveTo>
                            <a:pt x="0" y="19041"/>
                          </a:moveTo>
                          <a:cubicBezTo>
                            <a:pt x="1296" y="8178"/>
                            <a:pt x="10508" y="-1"/>
                            <a:pt x="21448" y="0"/>
                          </a:cubicBezTo>
                          <a:cubicBezTo>
                            <a:pt x="24546" y="0"/>
                            <a:pt x="27609" y="666"/>
                            <a:pt x="30427" y="1955"/>
                          </a:cubicBezTo>
                          <a:lnTo>
                            <a:pt x="21448"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14" name="Arc 306">
                      <a:extLst>
                        <a:ext uri="{FF2B5EF4-FFF2-40B4-BE49-F238E27FC236}">
                          <a16:creationId xmlns:a16="http://schemas.microsoft.com/office/drawing/2014/main" id="{1EF0118F-93FD-48D5-8BB5-CEB72AA61545}"/>
                        </a:ext>
                      </a:extLst>
                    </p:cNvPr>
                    <p:cNvSpPr>
                      <a:spLocks/>
                    </p:cNvSpPr>
                    <p:nvPr/>
                  </p:nvSpPr>
                  <p:spPr bwMode="auto">
                    <a:xfrm>
                      <a:off x="2964" y="535"/>
                      <a:ext cx="34" cy="20"/>
                    </a:xfrm>
                    <a:custGeom>
                      <a:avLst/>
                      <a:gdLst>
                        <a:gd name="T0" fmla="*/ 0 w 29723"/>
                        <a:gd name="T1" fmla="*/ 0 h 21600"/>
                        <a:gd name="T2" fmla="*/ 0 w 29723"/>
                        <a:gd name="T3" fmla="*/ 0 h 21600"/>
                        <a:gd name="T4" fmla="*/ 0 w 29723"/>
                        <a:gd name="T5" fmla="*/ 0 h 21600"/>
                        <a:gd name="T6" fmla="*/ 0 60000 65536"/>
                        <a:gd name="T7" fmla="*/ 0 60000 65536"/>
                        <a:gd name="T8" fmla="*/ 0 60000 65536"/>
                        <a:gd name="T9" fmla="*/ 0 w 29723"/>
                        <a:gd name="T10" fmla="*/ 0 h 21600"/>
                        <a:gd name="T11" fmla="*/ 29723 w 29723"/>
                        <a:gd name="T12" fmla="*/ 21600 h 21600"/>
                      </a:gdLst>
                      <a:ahLst/>
                      <a:cxnLst>
                        <a:cxn ang="T6">
                          <a:pos x="T0" y="T1"/>
                        </a:cxn>
                        <a:cxn ang="T7">
                          <a:pos x="T2" y="T3"/>
                        </a:cxn>
                        <a:cxn ang="T8">
                          <a:pos x="T4" y="T5"/>
                        </a:cxn>
                      </a:cxnLst>
                      <a:rect l="T9" t="T10" r="T11" b="T12"/>
                      <a:pathLst>
                        <a:path w="29723" h="21600" fill="none" extrusionOk="0">
                          <a:moveTo>
                            <a:pt x="0" y="18501"/>
                          </a:moveTo>
                          <a:cubicBezTo>
                            <a:pt x="1540" y="7879"/>
                            <a:pt x="10644" y="-1"/>
                            <a:pt x="21377" y="0"/>
                          </a:cubicBezTo>
                          <a:cubicBezTo>
                            <a:pt x="24242" y="0"/>
                            <a:pt x="27079" y="570"/>
                            <a:pt x="29722" y="1677"/>
                          </a:cubicBezTo>
                        </a:path>
                        <a:path w="29723" h="21600" stroke="0" extrusionOk="0">
                          <a:moveTo>
                            <a:pt x="0" y="18501"/>
                          </a:moveTo>
                          <a:cubicBezTo>
                            <a:pt x="1540" y="7879"/>
                            <a:pt x="10644" y="-1"/>
                            <a:pt x="21377" y="0"/>
                          </a:cubicBezTo>
                          <a:cubicBezTo>
                            <a:pt x="24242" y="0"/>
                            <a:pt x="27079" y="570"/>
                            <a:pt x="29722" y="1677"/>
                          </a:cubicBezTo>
                          <a:lnTo>
                            <a:pt x="21377" y="2160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grpSp>
          <p:nvGrpSpPr>
            <p:cNvPr id="65664" name="Group 307">
              <a:extLst>
                <a:ext uri="{FF2B5EF4-FFF2-40B4-BE49-F238E27FC236}">
                  <a16:creationId xmlns:a16="http://schemas.microsoft.com/office/drawing/2014/main" id="{864E3514-3872-4FBD-900C-03D40CEBB6C1}"/>
                </a:ext>
              </a:extLst>
            </p:cNvPr>
            <p:cNvGrpSpPr>
              <a:grpSpLocks/>
            </p:cNvGrpSpPr>
            <p:nvPr/>
          </p:nvGrpSpPr>
          <p:grpSpPr bwMode="auto">
            <a:xfrm>
              <a:off x="2520" y="387"/>
              <a:ext cx="745" cy="521"/>
              <a:chOff x="2520" y="387"/>
              <a:chExt cx="745" cy="521"/>
            </a:xfrm>
          </p:grpSpPr>
          <p:grpSp>
            <p:nvGrpSpPr>
              <p:cNvPr id="65665" name="Group 308">
                <a:extLst>
                  <a:ext uri="{FF2B5EF4-FFF2-40B4-BE49-F238E27FC236}">
                    <a16:creationId xmlns:a16="http://schemas.microsoft.com/office/drawing/2014/main" id="{52F55FB4-87A1-4B62-BAE8-5BAD514CC70E}"/>
                  </a:ext>
                </a:extLst>
              </p:cNvPr>
              <p:cNvGrpSpPr>
                <a:grpSpLocks/>
              </p:cNvGrpSpPr>
              <p:nvPr/>
            </p:nvGrpSpPr>
            <p:grpSpPr bwMode="auto">
              <a:xfrm>
                <a:off x="2981" y="387"/>
                <a:ext cx="284" cy="362"/>
                <a:chOff x="2981" y="387"/>
                <a:chExt cx="284" cy="362"/>
              </a:xfrm>
            </p:grpSpPr>
            <p:grpSp>
              <p:nvGrpSpPr>
                <p:cNvPr id="65722" name="Group 309">
                  <a:extLst>
                    <a:ext uri="{FF2B5EF4-FFF2-40B4-BE49-F238E27FC236}">
                      <a16:creationId xmlns:a16="http://schemas.microsoft.com/office/drawing/2014/main" id="{E11604A8-44F1-40D2-9EA3-CE33A79B8FF0}"/>
                    </a:ext>
                  </a:extLst>
                </p:cNvPr>
                <p:cNvGrpSpPr>
                  <a:grpSpLocks/>
                </p:cNvGrpSpPr>
                <p:nvPr/>
              </p:nvGrpSpPr>
              <p:grpSpPr bwMode="auto">
                <a:xfrm>
                  <a:off x="3172" y="387"/>
                  <a:ext cx="93" cy="116"/>
                  <a:chOff x="3172" y="387"/>
                  <a:chExt cx="93" cy="116"/>
                </a:xfrm>
              </p:grpSpPr>
              <p:sp>
                <p:nvSpPr>
                  <p:cNvPr id="65790" name="Oval 310">
                    <a:extLst>
                      <a:ext uri="{FF2B5EF4-FFF2-40B4-BE49-F238E27FC236}">
                        <a16:creationId xmlns:a16="http://schemas.microsoft.com/office/drawing/2014/main" id="{FC571E4A-E648-4F7C-99E2-7C0DE7C71B6C}"/>
                      </a:ext>
                    </a:extLst>
                  </p:cNvPr>
                  <p:cNvSpPr>
                    <a:spLocks noChangeArrowheads="1"/>
                  </p:cNvSpPr>
                  <p:nvPr/>
                </p:nvSpPr>
                <p:spPr bwMode="auto">
                  <a:xfrm>
                    <a:off x="3201" y="38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1" name="Oval 311">
                    <a:extLst>
                      <a:ext uri="{FF2B5EF4-FFF2-40B4-BE49-F238E27FC236}">
                        <a16:creationId xmlns:a16="http://schemas.microsoft.com/office/drawing/2014/main" id="{E2E745D4-5D6A-4B9B-AB41-4826624E25AB}"/>
                      </a:ext>
                    </a:extLst>
                  </p:cNvPr>
                  <p:cNvSpPr>
                    <a:spLocks noChangeArrowheads="1"/>
                  </p:cNvSpPr>
                  <p:nvPr/>
                </p:nvSpPr>
                <p:spPr bwMode="auto">
                  <a:xfrm>
                    <a:off x="3206" y="40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2" name="Oval 312">
                    <a:extLst>
                      <a:ext uri="{FF2B5EF4-FFF2-40B4-BE49-F238E27FC236}">
                        <a16:creationId xmlns:a16="http://schemas.microsoft.com/office/drawing/2014/main" id="{524DD69A-BEF2-4FB6-B234-F1A5D0E83097}"/>
                      </a:ext>
                    </a:extLst>
                  </p:cNvPr>
                  <p:cNvSpPr>
                    <a:spLocks noChangeArrowheads="1"/>
                  </p:cNvSpPr>
                  <p:nvPr/>
                </p:nvSpPr>
                <p:spPr bwMode="auto">
                  <a:xfrm>
                    <a:off x="3175" y="39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3" name="Oval 313">
                    <a:extLst>
                      <a:ext uri="{FF2B5EF4-FFF2-40B4-BE49-F238E27FC236}">
                        <a16:creationId xmlns:a16="http://schemas.microsoft.com/office/drawing/2014/main" id="{351EED3C-511A-41E1-8B3D-807247750D02}"/>
                      </a:ext>
                    </a:extLst>
                  </p:cNvPr>
                  <p:cNvSpPr>
                    <a:spLocks noChangeArrowheads="1"/>
                  </p:cNvSpPr>
                  <p:nvPr/>
                </p:nvSpPr>
                <p:spPr bwMode="auto">
                  <a:xfrm>
                    <a:off x="3172" y="42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4" name="Oval 314">
                    <a:extLst>
                      <a:ext uri="{FF2B5EF4-FFF2-40B4-BE49-F238E27FC236}">
                        <a16:creationId xmlns:a16="http://schemas.microsoft.com/office/drawing/2014/main" id="{E6BB8E10-4E90-47C5-909F-D548F41B69CA}"/>
                      </a:ext>
                    </a:extLst>
                  </p:cNvPr>
                  <p:cNvSpPr>
                    <a:spLocks noChangeArrowheads="1"/>
                  </p:cNvSpPr>
                  <p:nvPr/>
                </p:nvSpPr>
                <p:spPr bwMode="auto">
                  <a:xfrm>
                    <a:off x="3227"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5" name="Oval 315">
                    <a:extLst>
                      <a:ext uri="{FF2B5EF4-FFF2-40B4-BE49-F238E27FC236}">
                        <a16:creationId xmlns:a16="http://schemas.microsoft.com/office/drawing/2014/main" id="{01C407BE-C246-4F85-ACB5-78764B48134C}"/>
                      </a:ext>
                    </a:extLst>
                  </p:cNvPr>
                  <p:cNvSpPr>
                    <a:spLocks noChangeArrowheads="1"/>
                  </p:cNvSpPr>
                  <p:nvPr/>
                </p:nvSpPr>
                <p:spPr bwMode="auto">
                  <a:xfrm>
                    <a:off x="3201"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6" name="Oval 316">
                    <a:extLst>
                      <a:ext uri="{FF2B5EF4-FFF2-40B4-BE49-F238E27FC236}">
                        <a16:creationId xmlns:a16="http://schemas.microsoft.com/office/drawing/2014/main" id="{B570FCEE-0BA0-4106-85DD-26CCCECC90F3}"/>
                      </a:ext>
                    </a:extLst>
                  </p:cNvPr>
                  <p:cNvSpPr>
                    <a:spLocks noChangeArrowheads="1"/>
                  </p:cNvSpPr>
                  <p:nvPr/>
                </p:nvSpPr>
                <p:spPr bwMode="auto">
                  <a:xfrm>
                    <a:off x="3185" y="4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7" name="Oval 317">
                    <a:extLst>
                      <a:ext uri="{FF2B5EF4-FFF2-40B4-BE49-F238E27FC236}">
                        <a16:creationId xmlns:a16="http://schemas.microsoft.com/office/drawing/2014/main" id="{FAA7AE7D-16A8-4695-86E9-DD6038506AEC}"/>
                      </a:ext>
                    </a:extLst>
                  </p:cNvPr>
                  <p:cNvSpPr>
                    <a:spLocks noChangeArrowheads="1"/>
                  </p:cNvSpPr>
                  <p:nvPr/>
                </p:nvSpPr>
                <p:spPr bwMode="auto">
                  <a:xfrm>
                    <a:off x="3173" y="445"/>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8" name="Oval 318">
                    <a:extLst>
                      <a:ext uri="{FF2B5EF4-FFF2-40B4-BE49-F238E27FC236}">
                        <a16:creationId xmlns:a16="http://schemas.microsoft.com/office/drawing/2014/main" id="{FF91FBEA-C560-4368-92E2-AF12A411FB13}"/>
                      </a:ext>
                    </a:extLst>
                  </p:cNvPr>
                  <p:cNvSpPr>
                    <a:spLocks noChangeArrowheads="1"/>
                  </p:cNvSpPr>
                  <p:nvPr/>
                </p:nvSpPr>
                <p:spPr bwMode="auto">
                  <a:xfrm>
                    <a:off x="3244" y="4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99" name="Oval 319">
                    <a:extLst>
                      <a:ext uri="{FF2B5EF4-FFF2-40B4-BE49-F238E27FC236}">
                        <a16:creationId xmlns:a16="http://schemas.microsoft.com/office/drawing/2014/main" id="{AAD01063-3086-49EE-8FAD-20DCE077AAB9}"/>
                      </a:ext>
                    </a:extLst>
                  </p:cNvPr>
                  <p:cNvSpPr>
                    <a:spLocks noChangeArrowheads="1"/>
                  </p:cNvSpPr>
                  <p:nvPr/>
                </p:nvSpPr>
                <p:spPr bwMode="auto">
                  <a:xfrm>
                    <a:off x="3212" y="46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00" name="Oval 320">
                    <a:extLst>
                      <a:ext uri="{FF2B5EF4-FFF2-40B4-BE49-F238E27FC236}">
                        <a16:creationId xmlns:a16="http://schemas.microsoft.com/office/drawing/2014/main" id="{04053B39-5D9F-4B19-B34F-9AEC7B08D0BB}"/>
                      </a:ext>
                    </a:extLst>
                  </p:cNvPr>
                  <p:cNvSpPr>
                    <a:spLocks noChangeArrowheads="1"/>
                  </p:cNvSpPr>
                  <p:nvPr/>
                </p:nvSpPr>
                <p:spPr bwMode="auto">
                  <a:xfrm>
                    <a:off x="3227" y="4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01" name="Oval 321">
                    <a:extLst>
                      <a:ext uri="{FF2B5EF4-FFF2-40B4-BE49-F238E27FC236}">
                        <a16:creationId xmlns:a16="http://schemas.microsoft.com/office/drawing/2014/main" id="{1654A07F-42F8-46F8-B7F0-D08922997D69}"/>
                      </a:ext>
                    </a:extLst>
                  </p:cNvPr>
                  <p:cNvSpPr>
                    <a:spLocks noChangeArrowheads="1"/>
                  </p:cNvSpPr>
                  <p:nvPr/>
                </p:nvSpPr>
                <p:spPr bwMode="auto">
                  <a:xfrm>
                    <a:off x="3181" y="47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02" name="Oval 322">
                    <a:extLst>
                      <a:ext uri="{FF2B5EF4-FFF2-40B4-BE49-F238E27FC236}">
                        <a16:creationId xmlns:a16="http://schemas.microsoft.com/office/drawing/2014/main" id="{BE3D1E12-FC53-42C1-9003-77F43175FD02}"/>
                      </a:ext>
                    </a:extLst>
                  </p:cNvPr>
                  <p:cNvSpPr>
                    <a:spLocks noChangeArrowheads="1"/>
                  </p:cNvSpPr>
                  <p:nvPr/>
                </p:nvSpPr>
                <p:spPr bwMode="auto">
                  <a:xfrm>
                    <a:off x="3253" y="4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803" name="Oval 323">
                    <a:extLst>
                      <a:ext uri="{FF2B5EF4-FFF2-40B4-BE49-F238E27FC236}">
                        <a16:creationId xmlns:a16="http://schemas.microsoft.com/office/drawing/2014/main" id="{CA955119-DE48-4AE5-A6F0-772825D242F8}"/>
                      </a:ext>
                    </a:extLst>
                  </p:cNvPr>
                  <p:cNvSpPr>
                    <a:spLocks noChangeArrowheads="1"/>
                  </p:cNvSpPr>
                  <p:nvPr/>
                </p:nvSpPr>
                <p:spPr bwMode="auto">
                  <a:xfrm>
                    <a:off x="3209" y="49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723" name="Group 324">
                  <a:extLst>
                    <a:ext uri="{FF2B5EF4-FFF2-40B4-BE49-F238E27FC236}">
                      <a16:creationId xmlns:a16="http://schemas.microsoft.com/office/drawing/2014/main" id="{FC54940C-D509-445B-AF87-F4ECB1270CFC}"/>
                    </a:ext>
                  </a:extLst>
                </p:cNvPr>
                <p:cNvGrpSpPr>
                  <a:grpSpLocks/>
                </p:cNvGrpSpPr>
                <p:nvPr/>
              </p:nvGrpSpPr>
              <p:grpSpPr bwMode="auto">
                <a:xfrm>
                  <a:off x="3001" y="482"/>
                  <a:ext cx="186" cy="145"/>
                  <a:chOff x="3001" y="482"/>
                  <a:chExt cx="186" cy="145"/>
                </a:xfrm>
              </p:grpSpPr>
              <p:sp>
                <p:nvSpPr>
                  <p:cNvPr id="65749" name="Oval 325">
                    <a:extLst>
                      <a:ext uri="{FF2B5EF4-FFF2-40B4-BE49-F238E27FC236}">
                        <a16:creationId xmlns:a16="http://schemas.microsoft.com/office/drawing/2014/main" id="{F4184955-7789-4069-80F8-1A57CEF96447}"/>
                      </a:ext>
                    </a:extLst>
                  </p:cNvPr>
                  <p:cNvSpPr>
                    <a:spLocks noChangeArrowheads="1"/>
                  </p:cNvSpPr>
                  <p:nvPr/>
                </p:nvSpPr>
                <p:spPr bwMode="auto">
                  <a:xfrm>
                    <a:off x="3054" y="5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750" name="Group 326">
                    <a:extLst>
                      <a:ext uri="{FF2B5EF4-FFF2-40B4-BE49-F238E27FC236}">
                        <a16:creationId xmlns:a16="http://schemas.microsoft.com/office/drawing/2014/main" id="{5515088C-A043-412F-B350-AE382D3F47FC}"/>
                      </a:ext>
                    </a:extLst>
                  </p:cNvPr>
                  <p:cNvGrpSpPr>
                    <a:grpSpLocks/>
                  </p:cNvGrpSpPr>
                  <p:nvPr/>
                </p:nvGrpSpPr>
                <p:grpSpPr bwMode="auto">
                  <a:xfrm>
                    <a:off x="3001" y="482"/>
                    <a:ext cx="186" cy="145"/>
                    <a:chOff x="3001" y="482"/>
                    <a:chExt cx="186" cy="145"/>
                  </a:xfrm>
                </p:grpSpPr>
                <p:sp>
                  <p:nvSpPr>
                    <p:cNvPr id="65751" name="Oval 327">
                      <a:extLst>
                        <a:ext uri="{FF2B5EF4-FFF2-40B4-BE49-F238E27FC236}">
                          <a16:creationId xmlns:a16="http://schemas.microsoft.com/office/drawing/2014/main" id="{8B0D9832-48E1-4264-A085-C56620CA7104}"/>
                        </a:ext>
                      </a:extLst>
                    </p:cNvPr>
                    <p:cNvSpPr>
                      <a:spLocks noChangeArrowheads="1"/>
                    </p:cNvSpPr>
                    <p:nvPr/>
                  </p:nvSpPr>
                  <p:spPr bwMode="auto">
                    <a:xfrm>
                      <a:off x="3086" y="48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2" name="Oval 328">
                      <a:extLst>
                        <a:ext uri="{FF2B5EF4-FFF2-40B4-BE49-F238E27FC236}">
                          <a16:creationId xmlns:a16="http://schemas.microsoft.com/office/drawing/2014/main" id="{918565E3-73CD-46BE-8377-EEDF90E9312C}"/>
                        </a:ext>
                      </a:extLst>
                    </p:cNvPr>
                    <p:cNvSpPr>
                      <a:spLocks noChangeArrowheads="1"/>
                    </p:cNvSpPr>
                    <p:nvPr/>
                  </p:nvSpPr>
                  <p:spPr bwMode="auto">
                    <a:xfrm>
                      <a:off x="3123" y="49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3" name="Oval 329">
                      <a:extLst>
                        <a:ext uri="{FF2B5EF4-FFF2-40B4-BE49-F238E27FC236}">
                          <a16:creationId xmlns:a16="http://schemas.microsoft.com/office/drawing/2014/main" id="{79ABF1AE-99AF-49B0-AD48-1D3D0F69BD5F}"/>
                        </a:ext>
                      </a:extLst>
                    </p:cNvPr>
                    <p:cNvSpPr>
                      <a:spLocks noChangeArrowheads="1"/>
                    </p:cNvSpPr>
                    <p:nvPr/>
                  </p:nvSpPr>
                  <p:spPr bwMode="auto">
                    <a:xfrm>
                      <a:off x="3105" y="4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4" name="Oval 330">
                      <a:extLst>
                        <a:ext uri="{FF2B5EF4-FFF2-40B4-BE49-F238E27FC236}">
                          <a16:creationId xmlns:a16="http://schemas.microsoft.com/office/drawing/2014/main" id="{EA8D4B13-6003-48CB-A391-1FF3535D63B6}"/>
                        </a:ext>
                      </a:extLst>
                    </p:cNvPr>
                    <p:cNvSpPr>
                      <a:spLocks noChangeArrowheads="1"/>
                    </p:cNvSpPr>
                    <p:nvPr/>
                  </p:nvSpPr>
                  <p:spPr bwMode="auto">
                    <a:xfrm>
                      <a:off x="3154" y="519"/>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5" name="Oval 331">
                      <a:extLst>
                        <a:ext uri="{FF2B5EF4-FFF2-40B4-BE49-F238E27FC236}">
                          <a16:creationId xmlns:a16="http://schemas.microsoft.com/office/drawing/2014/main" id="{3A8EA481-9D72-44BD-A3EF-2D6D644967E2}"/>
                        </a:ext>
                      </a:extLst>
                    </p:cNvPr>
                    <p:cNvSpPr>
                      <a:spLocks noChangeArrowheads="1"/>
                    </p:cNvSpPr>
                    <p:nvPr/>
                  </p:nvSpPr>
                  <p:spPr bwMode="auto">
                    <a:xfrm>
                      <a:off x="3135" y="52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6" name="Oval 332">
                      <a:extLst>
                        <a:ext uri="{FF2B5EF4-FFF2-40B4-BE49-F238E27FC236}">
                          <a16:creationId xmlns:a16="http://schemas.microsoft.com/office/drawing/2014/main" id="{ECE9B7DD-0833-4CE7-8426-09A909845081}"/>
                        </a:ext>
                      </a:extLst>
                    </p:cNvPr>
                    <p:cNvSpPr>
                      <a:spLocks noChangeArrowheads="1"/>
                    </p:cNvSpPr>
                    <p:nvPr/>
                  </p:nvSpPr>
                  <p:spPr bwMode="auto">
                    <a:xfrm>
                      <a:off x="3080" y="51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7" name="Oval 333">
                      <a:extLst>
                        <a:ext uri="{FF2B5EF4-FFF2-40B4-BE49-F238E27FC236}">
                          <a16:creationId xmlns:a16="http://schemas.microsoft.com/office/drawing/2014/main" id="{6CBB134E-E19A-4FA5-B249-41C4CBE97A61}"/>
                        </a:ext>
                      </a:extLst>
                    </p:cNvPr>
                    <p:cNvSpPr>
                      <a:spLocks noChangeArrowheads="1"/>
                    </p:cNvSpPr>
                    <p:nvPr/>
                  </p:nvSpPr>
                  <p:spPr bwMode="auto">
                    <a:xfrm>
                      <a:off x="3069" y="49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8" name="Oval 334">
                      <a:extLst>
                        <a:ext uri="{FF2B5EF4-FFF2-40B4-BE49-F238E27FC236}">
                          <a16:creationId xmlns:a16="http://schemas.microsoft.com/office/drawing/2014/main" id="{6AD4D3F8-B043-4CE2-8365-FB978CE5D08A}"/>
                        </a:ext>
                      </a:extLst>
                    </p:cNvPr>
                    <p:cNvSpPr>
                      <a:spLocks noChangeArrowheads="1"/>
                    </p:cNvSpPr>
                    <p:nvPr/>
                  </p:nvSpPr>
                  <p:spPr bwMode="auto">
                    <a:xfrm>
                      <a:off x="3048" y="49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59" name="Oval 335">
                      <a:extLst>
                        <a:ext uri="{FF2B5EF4-FFF2-40B4-BE49-F238E27FC236}">
                          <a16:creationId xmlns:a16="http://schemas.microsoft.com/office/drawing/2014/main" id="{D3FEB88E-0D52-40A2-A803-D8A44514BDA6}"/>
                        </a:ext>
                      </a:extLst>
                    </p:cNvPr>
                    <p:cNvSpPr>
                      <a:spLocks noChangeArrowheads="1"/>
                    </p:cNvSpPr>
                    <p:nvPr/>
                  </p:nvSpPr>
                  <p:spPr bwMode="auto">
                    <a:xfrm>
                      <a:off x="3051" y="50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0" name="Oval 336">
                      <a:extLst>
                        <a:ext uri="{FF2B5EF4-FFF2-40B4-BE49-F238E27FC236}">
                          <a16:creationId xmlns:a16="http://schemas.microsoft.com/office/drawing/2014/main" id="{3117C8B5-A0A1-4B67-A8FC-D8B3AEC342FF}"/>
                        </a:ext>
                      </a:extLst>
                    </p:cNvPr>
                    <p:cNvSpPr>
                      <a:spLocks noChangeArrowheads="1"/>
                    </p:cNvSpPr>
                    <p:nvPr/>
                  </p:nvSpPr>
                  <p:spPr bwMode="auto">
                    <a:xfrm>
                      <a:off x="3044" y="52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1" name="Oval 337">
                      <a:extLst>
                        <a:ext uri="{FF2B5EF4-FFF2-40B4-BE49-F238E27FC236}">
                          <a16:creationId xmlns:a16="http://schemas.microsoft.com/office/drawing/2014/main" id="{C9D171BB-C6D8-4AC5-BC64-0C476D3FE29D}"/>
                        </a:ext>
                      </a:extLst>
                    </p:cNvPr>
                    <p:cNvSpPr>
                      <a:spLocks noChangeArrowheads="1"/>
                    </p:cNvSpPr>
                    <p:nvPr/>
                  </p:nvSpPr>
                  <p:spPr bwMode="auto">
                    <a:xfrm>
                      <a:off x="3021" y="5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2" name="Oval 338">
                      <a:extLst>
                        <a:ext uri="{FF2B5EF4-FFF2-40B4-BE49-F238E27FC236}">
                          <a16:creationId xmlns:a16="http://schemas.microsoft.com/office/drawing/2014/main" id="{7AA7C8B0-5F42-4302-B5D1-F577E3A162BD}"/>
                        </a:ext>
                      </a:extLst>
                    </p:cNvPr>
                    <p:cNvSpPr>
                      <a:spLocks noChangeArrowheads="1"/>
                    </p:cNvSpPr>
                    <p:nvPr/>
                  </p:nvSpPr>
                  <p:spPr bwMode="auto">
                    <a:xfrm>
                      <a:off x="3072" y="54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3" name="Oval 339">
                      <a:extLst>
                        <a:ext uri="{FF2B5EF4-FFF2-40B4-BE49-F238E27FC236}">
                          <a16:creationId xmlns:a16="http://schemas.microsoft.com/office/drawing/2014/main" id="{75C9F7F0-83AE-439B-8992-8A0298EC3054}"/>
                        </a:ext>
                      </a:extLst>
                    </p:cNvPr>
                    <p:cNvSpPr>
                      <a:spLocks noChangeArrowheads="1"/>
                    </p:cNvSpPr>
                    <p:nvPr/>
                  </p:nvSpPr>
                  <p:spPr bwMode="auto">
                    <a:xfrm>
                      <a:off x="3106" y="50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4" name="Oval 340">
                      <a:extLst>
                        <a:ext uri="{FF2B5EF4-FFF2-40B4-BE49-F238E27FC236}">
                          <a16:creationId xmlns:a16="http://schemas.microsoft.com/office/drawing/2014/main" id="{347B2FC7-88D4-4662-AE59-9AF6C9082822}"/>
                        </a:ext>
                      </a:extLst>
                    </p:cNvPr>
                    <p:cNvSpPr>
                      <a:spLocks noChangeArrowheads="1"/>
                    </p:cNvSpPr>
                    <p:nvPr/>
                  </p:nvSpPr>
                  <p:spPr bwMode="auto">
                    <a:xfrm>
                      <a:off x="3014" y="530"/>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5" name="Oval 341">
                      <a:extLst>
                        <a:ext uri="{FF2B5EF4-FFF2-40B4-BE49-F238E27FC236}">
                          <a16:creationId xmlns:a16="http://schemas.microsoft.com/office/drawing/2014/main" id="{AC2A975D-DBAE-48B3-8F42-F679EBBC5865}"/>
                        </a:ext>
                      </a:extLst>
                    </p:cNvPr>
                    <p:cNvSpPr>
                      <a:spLocks noChangeArrowheads="1"/>
                    </p:cNvSpPr>
                    <p:nvPr/>
                  </p:nvSpPr>
                  <p:spPr bwMode="auto">
                    <a:xfrm>
                      <a:off x="3029" y="54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6" name="Oval 342">
                      <a:extLst>
                        <a:ext uri="{FF2B5EF4-FFF2-40B4-BE49-F238E27FC236}">
                          <a16:creationId xmlns:a16="http://schemas.microsoft.com/office/drawing/2014/main" id="{F56C8593-9C68-430B-86CF-B4573EABF767}"/>
                        </a:ext>
                      </a:extLst>
                    </p:cNvPr>
                    <p:cNvSpPr>
                      <a:spLocks noChangeArrowheads="1"/>
                    </p:cNvSpPr>
                    <p:nvPr/>
                  </p:nvSpPr>
                  <p:spPr bwMode="auto">
                    <a:xfrm>
                      <a:off x="3034" y="55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7" name="Oval 343">
                      <a:extLst>
                        <a:ext uri="{FF2B5EF4-FFF2-40B4-BE49-F238E27FC236}">
                          <a16:creationId xmlns:a16="http://schemas.microsoft.com/office/drawing/2014/main" id="{225BE2EE-BC1B-48A7-9938-05ED0D5CF3A2}"/>
                        </a:ext>
                      </a:extLst>
                    </p:cNvPr>
                    <p:cNvSpPr>
                      <a:spLocks noChangeArrowheads="1"/>
                    </p:cNvSpPr>
                    <p:nvPr/>
                  </p:nvSpPr>
                  <p:spPr bwMode="auto">
                    <a:xfrm>
                      <a:off x="3059" y="55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8" name="Oval 344">
                      <a:extLst>
                        <a:ext uri="{FF2B5EF4-FFF2-40B4-BE49-F238E27FC236}">
                          <a16:creationId xmlns:a16="http://schemas.microsoft.com/office/drawing/2014/main" id="{E408C89B-2FE1-40D6-8289-5303DA10E91A}"/>
                        </a:ext>
                      </a:extLst>
                    </p:cNvPr>
                    <p:cNvSpPr>
                      <a:spLocks noChangeArrowheads="1"/>
                    </p:cNvSpPr>
                    <p:nvPr/>
                  </p:nvSpPr>
                  <p:spPr bwMode="auto">
                    <a:xfrm>
                      <a:off x="3020" y="56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69" name="Oval 345">
                      <a:extLst>
                        <a:ext uri="{FF2B5EF4-FFF2-40B4-BE49-F238E27FC236}">
                          <a16:creationId xmlns:a16="http://schemas.microsoft.com/office/drawing/2014/main" id="{F3CA20E0-7BD9-4589-B494-7B7F8666E947}"/>
                        </a:ext>
                      </a:extLst>
                    </p:cNvPr>
                    <p:cNvSpPr>
                      <a:spLocks noChangeArrowheads="1"/>
                    </p:cNvSpPr>
                    <p:nvPr/>
                  </p:nvSpPr>
                  <p:spPr bwMode="auto">
                    <a:xfrm>
                      <a:off x="3001" y="58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0" name="Oval 346">
                      <a:extLst>
                        <a:ext uri="{FF2B5EF4-FFF2-40B4-BE49-F238E27FC236}">
                          <a16:creationId xmlns:a16="http://schemas.microsoft.com/office/drawing/2014/main" id="{49E2AF1E-71D0-47E1-8E28-9BAAE413FC62}"/>
                        </a:ext>
                      </a:extLst>
                    </p:cNvPr>
                    <p:cNvSpPr>
                      <a:spLocks noChangeArrowheads="1"/>
                    </p:cNvSpPr>
                    <p:nvPr/>
                  </p:nvSpPr>
                  <p:spPr bwMode="auto">
                    <a:xfrm>
                      <a:off x="3003" y="603"/>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1" name="Oval 347">
                      <a:extLst>
                        <a:ext uri="{FF2B5EF4-FFF2-40B4-BE49-F238E27FC236}">
                          <a16:creationId xmlns:a16="http://schemas.microsoft.com/office/drawing/2014/main" id="{BFF553A6-9CDB-4A80-BE3A-5F57AE47DFD3}"/>
                        </a:ext>
                      </a:extLst>
                    </p:cNvPr>
                    <p:cNvSpPr>
                      <a:spLocks noChangeArrowheads="1"/>
                    </p:cNvSpPr>
                    <p:nvPr/>
                  </p:nvSpPr>
                  <p:spPr bwMode="auto">
                    <a:xfrm>
                      <a:off x="3028" y="590"/>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2" name="Oval 348">
                      <a:extLst>
                        <a:ext uri="{FF2B5EF4-FFF2-40B4-BE49-F238E27FC236}">
                          <a16:creationId xmlns:a16="http://schemas.microsoft.com/office/drawing/2014/main" id="{6F2D3E9F-0054-4F5C-9C00-84C25C237374}"/>
                        </a:ext>
                      </a:extLst>
                    </p:cNvPr>
                    <p:cNvSpPr>
                      <a:spLocks noChangeArrowheads="1"/>
                    </p:cNvSpPr>
                    <p:nvPr/>
                  </p:nvSpPr>
                  <p:spPr bwMode="auto">
                    <a:xfrm>
                      <a:off x="3058" y="57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3" name="Oval 349">
                      <a:extLst>
                        <a:ext uri="{FF2B5EF4-FFF2-40B4-BE49-F238E27FC236}">
                          <a16:creationId xmlns:a16="http://schemas.microsoft.com/office/drawing/2014/main" id="{40713999-9941-412E-A36B-EABB0F1105E8}"/>
                        </a:ext>
                      </a:extLst>
                    </p:cNvPr>
                    <p:cNvSpPr>
                      <a:spLocks noChangeArrowheads="1"/>
                    </p:cNvSpPr>
                    <p:nvPr/>
                  </p:nvSpPr>
                  <p:spPr bwMode="auto">
                    <a:xfrm>
                      <a:off x="3046" y="60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4" name="Oval 350">
                      <a:extLst>
                        <a:ext uri="{FF2B5EF4-FFF2-40B4-BE49-F238E27FC236}">
                          <a16:creationId xmlns:a16="http://schemas.microsoft.com/office/drawing/2014/main" id="{440BBEC1-79A0-490F-AAC6-6D37C3604E34}"/>
                        </a:ext>
                      </a:extLst>
                    </p:cNvPr>
                    <p:cNvSpPr>
                      <a:spLocks noChangeArrowheads="1"/>
                    </p:cNvSpPr>
                    <p:nvPr/>
                  </p:nvSpPr>
                  <p:spPr bwMode="auto">
                    <a:xfrm>
                      <a:off x="3063" y="58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5" name="Oval 351">
                      <a:extLst>
                        <a:ext uri="{FF2B5EF4-FFF2-40B4-BE49-F238E27FC236}">
                          <a16:creationId xmlns:a16="http://schemas.microsoft.com/office/drawing/2014/main" id="{4C181AF4-6216-4C14-A189-A68BF83AB3C0}"/>
                        </a:ext>
                      </a:extLst>
                    </p:cNvPr>
                    <p:cNvSpPr>
                      <a:spLocks noChangeArrowheads="1"/>
                    </p:cNvSpPr>
                    <p:nvPr/>
                  </p:nvSpPr>
                  <p:spPr bwMode="auto">
                    <a:xfrm>
                      <a:off x="3071" y="59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6" name="Oval 352">
                      <a:extLst>
                        <a:ext uri="{FF2B5EF4-FFF2-40B4-BE49-F238E27FC236}">
                          <a16:creationId xmlns:a16="http://schemas.microsoft.com/office/drawing/2014/main" id="{5B3445AB-08CC-4ECF-9020-8E141329BB8B}"/>
                        </a:ext>
                      </a:extLst>
                    </p:cNvPr>
                    <p:cNvSpPr>
                      <a:spLocks noChangeArrowheads="1"/>
                    </p:cNvSpPr>
                    <p:nvPr/>
                  </p:nvSpPr>
                  <p:spPr bwMode="auto">
                    <a:xfrm>
                      <a:off x="3082" y="571"/>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7" name="Oval 353">
                      <a:extLst>
                        <a:ext uri="{FF2B5EF4-FFF2-40B4-BE49-F238E27FC236}">
                          <a16:creationId xmlns:a16="http://schemas.microsoft.com/office/drawing/2014/main" id="{C1E5A82D-3547-4832-848C-31908BA80F65}"/>
                        </a:ext>
                      </a:extLst>
                    </p:cNvPr>
                    <p:cNvSpPr>
                      <a:spLocks noChangeArrowheads="1"/>
                    </p:cNvSpPr>
                    <p:nvPr/>
                  </p:nvSpPr>
                  <p:spPr bwMode="auto">
                    <a:xfrm>
                      <a:off x="3085" y="58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8" name="Oval 354">
                      <a:extLst>
                        <a:ext uri="{FF2B5EF4-FFF2-40B4-BE49-F238E27FC236}">
                          <a16:creationId xmlns:a16="http://schemas.microsoft.com/office/drawing/2014/main" id="{05DEC6AE-F940-4FB0-8199-38A6603D1E2A}"/>
                        </a:ext>
                      </a:extLst>
                    </p:cNvPr>
                    <p:cNvSpPr>
                      <a:spLocks noChangeArrowheads="1"/>
                    </p:cNvSpPr>
                    <p:nvPr/>
                  </p:nvSpPr>
                  <p:spPr bwMode="auto">
                    <a:xfrm>
                      <a:off x="3103" y="557"/>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79" name="Oval 355">
                      <a:extLst>
                        <a:ext uri="{FF2B5EF4-FFF2-40B4-BE49-F238E27FC236}">
                          <a16:creationId xmlns:a16="http://schemas.microsoft.com/office/drawing/2014/main" id="{FC19E4A3-2873-441D-9191-3DD51C34D3B2}"/>
                        </a:ext>
                      </a:extLst>
                    </p:cNvPr>
                    <p:cNvSpPr>
                      <a:spLocks noChangeArrowheads="1"/>
                    </p:cNvSpPr>
                    <p:nvPr/>
                  </p:nvSpPr>
                  <p:spPr bwMode="auto">
                    <a:xfrm>
                      <a:off x="3102" y="572"/>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0" name="Oval 356">
                      <a:extLst>
                        <a:ext uri="{FF2B5EF4-FFF2-40B4-BE49-F238E27FC236}">
                          <a16:creationId xmlns:a16="http://schemas.microsoft.com/office/drawing/2014/main" id="{0B87FA4E-9FED-499E-8F27-20F74EF2DAA1}"/>
                        </a:ext>
                      </a:extLst>
                    </p:cNvPr>
                    <p:cNvSpPr>
                      <a:spLocks noChangeArrowheads="1"/>
                    </p:cNvSpPr>
                    <p:nvPr/>
                  </p:nvSpPr>
                  <p:spPr bwMode="auto">
                    <a:xfrm>
                      <a:off x="3103" y="59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1" name="Oval 357">
                      <a:extLst>
                        <a:ext uri="{FF2B5EF4-FFF2-40B4-BE49-F238E27FC236}">
                          <a16:creationId xmlns:a16="http://schemas.microsoft.com/office/drawing/2014/main" id="{99BA1906-78B9-411D-BF19-B30B65CFF54E}"/>
                        </a:ext>
                      </a:extLst>
                    </p:cNvPr>
                    <p:cNvSpPr>
                      <a:spLocks noChangeArrowheads="1"/>
                    </p:cNvSpPr>
                    <p:nvPr/>
                  </p:nvSpPr>
                  <p:spPr bwMode="auto">
                    <a:xfrm>
                      <a:off x="3118" y="557"/>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2" name="Oval 358">
                      <a:extLst>
                        <a:ext uri="{FF2B5EF4-FFF2-40B4-BE49-F238E27FC236}">
                          <a16:creationId xmlns:a16="http://schemas.microsoft.com/office/drawing/2014/main" id="{84B5B010-AA53-415B-806F-6FEA287E3CDA}"/>
                        </a:ext>
                      </a:extLst>
                    </p:cNvPr>
                    <p:cNvSpPr>
                      <a:spLocks noChangeArrowheads="1"/>
                    </p:cNvSpPr>
                    <p:nvPr/>
                  </p:nvSpPr>
                  <p:spPr bwMode="auto">
                    <a:xfrm>
                      <a:off x="3137" y="54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3" name="Oval 359">
                      <a:extLst>
                        <a:ext uri="{FF2B5EF4-FFF2-40B4-BE49-F238E27FC236}">
                          <a16:creationId xmlns:a16="http://schemas.microsoft.com/office/drawing/2014/main" id="{7FEB4C19-C98A-4D16-BC14-0604518CC416}"/>
                        </a:ext>
                      </a:extLst>
                    </p:cNvPr>
                    <p:cNvSpPr>
                      <a:spLocks noChangeArrowheads="1"/>
                    </p:cNvSpPr>
                    <p:nvPr/>
                  </p:nvSpPr>
                  <p:spPr bwMode="auto">
                    <a:xfrm>
                      <a:off x="3152" y="54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4" name="Oval 360">
                      <a:extLst>
                        <a:ext uri="{FF2B5EF4-FFF2-40B4-BE49-F238E27FC236}">
                          <a16:creationId xmlns:a16="http://schemas.microsoft.com/office/drawing/2014/main" id="{8F5E8B1A-DE5B-4BB6-A4AB-43C8D0D08DC7}"/>
                        </a:ext>
                      </a:extLst>
                    </p:cNvPr>
                    <p:cNvSpPr>
                      <a:spLocks noChangeArrowheads="1"/>
                    </p:cNvSpPr>
                    <p:nvPr/>
                  </p:nvSpPr>
                  <p:spPr bwMode="auto">
                    <a:xfrm>
                      <a:off x="3175" y="551"/>
                      <a:ext cx="12" cy="11"/>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5" name="Oval 361">
                      <a:extLst>
                        <a:ext uri="{FF2B5EF4-FFF2-40B4-BE49-F238E27FC236}">
                          <a16:creationId xmlns:a16="http://schemas.microsoft.com/office/drawing/2014/main" id="{3D393C35-EFAF-4074-B0D7-B1B4330D7718}"/>
                        </a:ext>
                      </a:extLst>
                    </p:cNvPr>
                    <p:cNvSpPr>
                      <a:spLocks noChangeArrowheads="1"/>
                    </p:cNvSpPr>
                    <p:nvPr/>
                  </p:nvSpPr>
                  <p:spPr bwMode="auto">
                    <a:xfrm>
                      <a:off x="3166" y="56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6" name="Oval 362">
                      <a:extLst>
                        <a:ext uri="{FF2B5EF4-FFF2-40B4-BE49-F238E27FC236}">
                          <a16:creationId xmlns:a16="http://schemas.microsoft.com/office/drawing/2014/main" id="{84A4F440-5005-43BA-A5C2-55DA4CC3DFDD}"/>
                        </a:ext>
                      </a:extLst>
                    </p:cNvPr>
                    <p:cNvSpPr>
                      <a:spLocks noChangeArrowheads="1"/>
                    </p:cNvSpPr>
                    <p:nvPr/>
                  </p:nvSpPr>
                  <p:spPr bwMode="auto">
                    <a:xfrm>
                      <a:off x="3129" y="56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7" name="Oval 363">
                      <a:extLst>
                        <a:ext uri="{FF2B5EF4-FFF2-40B4-BE49-F238E27FC236}">
                          <a16:creationId xmlns:a16="http://schemas.microsoft.com/office/drawing/2014/main" id="{32A668EA-E68F-4B19-9154-D91940BA37DD}"/>
                        </a:ext>
                      </a:extLst>
                    </p:cNvPr>
                    <p:cNvSpPr>
                      <a:spLocks noChangeArrowheads="1"/>
                    </p:cNvSpPr>
                    <p:nvPr/>
                  </p:nvSpPr>
                  <p:spPr bwMode="auto">
                    <a:xfrm>
                      <a:off x="3140" y="5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8" name="Oval 364">
                      <a:extLst>
                        <a:ext uri="{FF2B5EF4-FFF2-40B4-BE49-F238E27FC236}">
                          <a16:creationId xmlns:a16="http://schemas.microsoft.com/office/drawing/2014/main" id="{F9FEF1D9-534C-4C78-B886-9D3E5C7ACEB2}"/>
                        </a:ext>
                      </a:extLst>
                    </p:cNvPr>
                    <p:cNvSpPr>
                      <a:spLocks noChangeArrowheads="1"/>
                    </p:cNvSpPr>
                    <p:nvPr/>
                  </p:nvSpPr>
                  <p:spPr bwMode="auto">
                    <a:xfrm>
                      <a:off x="3115" y="58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89" name="Oval 365">
                      <a:extLst>
                        <a:ext uri="{FF2B5EF4-FFF2-40B4-BE49-F238E27FC236}">
                          <a16:creationId xmlns:a16="http://schemas.microsoft.com/office/drawing/2014/main" id="{34B1088F-31B6-4C5B-A805-965BAECBD577}"/>
                        </a:ext>
                      </a:extLst>
                    </p:cNvPr>
                    <p:cNvSpPr>
                      <a:spLocks noChangeArrowheads="1"/>
                    </p:cNvSpPr>
                    <p:nvPr/>
                  </p:nvSpPr>
                  <p:spPr bwMode="auto">
                    <a:xfrm>
                      <a:off x="3132" y="61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724" name="Group 366">
                  <a:extLst>
                    <a:ext uri="{FF2B5EF4-FFF2-40B4-BE49-F238E27FC236}">
                      <a16:creationId xmlns:a16="http://schemas.microsoft.com/office/drawing/2014/main" id="{ED249741-EDB7-4850-8970-5971B99E3B04}"/>
                    </a:ext>
                  </a:extLst>
                </p:cNvPr>
                <p:cNvGrpSpPr>
                  <a:grpSpLocks/>
                </p:cNvGrpSpPr>
                <p:nvPr/>
              </p:nvGrpSpPr>
              <p:grpSpPr bwMode="auto">
                <a:xfrm>
                  <a:off x="2981" y="633"/>
                  <a:ext cx="168" cy="116"/>
                  <a:chOff x="2981" y="633"/>
                  <a:chExt cx="168" cy="116"/>
                </a:xfrm>
              </p:grpSpPr>
              <p:sp>
                <p:nvSpPr>
                  <p:cNvPr id="65725" name="Oval 367">
                    <a:extLst>
                      <a:ext uri="{FF2B5EF4-FFF2-40B4-BE49-F238E27FC236}">
                        <a16:creationId xmlns:a16="http://schemas.microsoft.com/office/drawing/2014/main" id="{F05B2811-C565-4810-9788-FBD190BB79E0}"/>
                      </a:ext>
                    </a:extLst>
                  </p:cNvPr>
                  <p:cNvSpPr>
                    <a:spLocks noChangeArrowheads="1"/>
                  </p:cNvSpPr>
                  <p:nvPr/>
                </p:nvSpPr>
                <p:spPr bwMode="auto">
                  <a:xfrm>
                    <a:off x="3070" y="64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26" name="Oval 368">
                    <a:extLst>
                      <a:ext uri="{FF2B5EF4-FFF2-40B4-BE49-F238E27FC236}">
                        <a16:creationId xmlns:a16="http://schemas.microsoft.com/office/drawing/2014/main" id="{CD2CF3FD-9AA8-4BDB-AE85-EA6866E86724}"/>
                      </a:ext>
                    </a:extLst>
                  </p:cNvPr>
                  <p:cNvSpPr>
                    <a:spLocks noChangeArrowheads="1"/>
                  </p:cNvSpPr>
                  <p:nvPr/>
                </p:nvSpPr>
                <p:spPr bwMode="auto">
                  <a:xfrm>
                    <a:off x="2998" y="63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27" name="Oval 369">
                    <a:extLst>
                      <a:ext uri="{FF2B5EF4-FFF2-40B4-BE49-F238E27FC236}">
                        <a16:creationId xmlns:a16="http://schemas.microsoft.com/office/drawing/2014/main" id="{91C37D99-1E58-47D6-A759-E955D0083D24}"/>
                      </a:ext>
                    </a:extLst>
                  </p:cNvPr>
                  <p:cNvSpPr>
                    <a:spLocks noChangeArrowheads="1"/>
                  </p:cNvSpPr>
                  <p:nvPr/>
                </p:nvSpPr>
                <p:spPr bwMode="auto">
                  <a:xfrm>
                    <a:off x="3099" y="661"/>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28" name="Oval 370">
                    <a:extLst>
                      <a:ext uri="{FF2B5EF4-FFF2-40B4-BE49-F238E27FC236}">
                        <a16:creationId xmlns:a16="http://schemas.microsoft.com/office/drawing/2014/main" id="{A5AD1808-ADBB-428A-8100-FFAEA284B878}"/>
                      </a:ext>
                    </a:extLst>
                  </p:cNvPr>
                  <p:cNvSpPr>
                    <a:spLocks noChangeArrowheads="1"/>
                  </p:cNvSpPr>
                  <p:nvPr/>
                </p:nvSpPr>
                <p:spPr bwMode="auto">
                  <a:xfrm>
                    <a:off x="3119" y="65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29" name="Oval 371">
                    <a:extLst>
                      <a:ext uri="{FF2B5EF4-FFF2-40B4-BE49-F238E27FC236}">
                        <a16:creationId xmlns:a16="http://schemas.microsoft.com/office/drawing/2014/main" id="{61D83DF8-B8C7-4BA9-84DA-CD7798B23132}"/>
                      </a:ext>
                    </a:extLst>
                  </p:cNvPr>
                  <p:cNvSpPr>
                    <a:spLocks noChangeArrowheads="1"/>
                  </p:cNvSpPr>
                  <p:nvPr/>
                </p:nvSpPr>
                <p:spPr bwMode="auto">
                  <a:xfrm>
                    <a:off x="3137" y="68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0" name="Oval 372">
                    <a:extLst>
                      <a:ext uri="{FF2B5EF4-FFF2-40B4-BE49-F238E27FC236}">
                        <a16:creationId xmlns:a16="http://schemas.microsoft.com/office/drawing/2014/main" id="{40CE11A3-5DD9-4EA0-8296-951F7599C7C1}"/>
                      </a:ext>
                    </a:extLst>
                  </p:cNvPr>
                  <p:cNvSpPr>
                    <a:spLocks noChangeArrowheads="1"/>
                  </p:cNvSpPr>
                  <p:nvPr/>
                </p:nvSpPr>
                <p:spPr bwMode="auto">
                  <a:xfrm>
                    <a:off x="3100" y="67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1" name="Oval 373">
                    <a:extLst>
                      <a:ext uri="{FF2B5EF4-FFF2-40B4-BE49-F238E27FC236}">
                        <a16:creationId xmlns:a16="http://schemas.microsoft.com/office/drawing/2014/main" id="{9EA6B5EF-52DE-4179-ACC3-67AA97CF5CFD}"/>
                      </a:ext>
                    </a:extLst>
                  </p:cNvPr>
                  <p:cNvSpPr>
                    <a:spLocks noChangeArrowheads="1"/>
                  </p:cNvSpPr>
                  <p:nvPr/>
                </p:nvSpPr>
                <p:spPr bwMode="auto">
                  <a:xfrm>
                    <a:off x="3082" y="68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2" name="Oval 374">
                    <a:extLst>
                      <a:ext uri="{FF2B5EF4-FFF2-40B4-BE49-F238E27FC236}">
                        <a16:creationId xmlns:a16="http://schemas.microsoft.com/office/drawing/2014/main" id="{E3F80295-680E-4492-AE14-EA8DFE54CDA5}"/>
                      </a:ext>
                    </a:extLst>
                  </p:cNvPr>
                  <p:cNvSpPr>
                    <a:spLocks noChangeArrowheads="1"/>
                  </p:cNvSpPr>
                  <p:nvPr/>
                </p:nvSpPr>
                <p:spPr bwMode="auto">
                  <a:xfrm>
                    <a:off x="3129" y="69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3" name="Oval 375">
                    <a:extLst>
                      <a:ext uri="{FF2B5EF4-FFF2-40B4-BE49-F238E27FC236}">
                        <a16:creationId xmlns:a16="http://schemas.microsoft.com/office/drawing/2014/main" id="{8594386B-8A41-4840-B314-1146ACD8EF95}"/>
                      </a:ext>
                    </a:extLst>
                  </p:cNvPr>
                  <p:cNvSpPr>
                    <a:spLocks noChangeArrowheads="1"/>
                  </p:cNvSpPr>
                  <p:nvPr/>
                </p:nvSpPr>
                <p:spPr bwMode="auto">
                  <a:xfrm>
                    <a:off x="3022" y="683"/>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4" name="Oval 376">
                    <a:extLst>
                      <a:ext uri="{FF2B5EF4-FFF2-40B4-BE49-F238E27FC236}">
                        <a16:creationId xmlns:a16="http://schemas.microsoft.com/office/drawing/2014/main" id="{4FAC8BB8-1BEE-4A0C-A4E3-BEFAE3035DA3}"/>
                      </a:ext>
                    </a:extLst>
                  </p:cNvPr>
                  <p:cNvSpPr>
                    <a:spLocks noChangeArrowheads="1"/>
                  </p:cNvSpPr>
                  <p:nvPr/>
                </p:nvSpPr>
                <p:spPr bwMode="auto">
                  <a:xfrm>
                    <a:off x="2998" y="687"/>
                    <a:ext cx="11"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5" name="Oval 377">
                    <a:extLst>
                      <a:ext uri="{FF2B5EF4-FFF2-40B4-BE49-F238E27FC236}">
                        <a16:creationId xmlns:a16="http://schemas.microsoft.com/office/drawing/2014/main" id="{4141CD09-A2AD-43AF-B1FB-9A8E946F4A49}"/>
                      </a:ext>
                    </a:extLst>
                  </p:cNvPr>
                  <p:cNvSpPr>
                    <a:spLocks noChangeArrowheads="1"/>
                  </p:cNvSpPr>
                  <p:nvPr/>
                </p:nvSpPr>
                <p:spPr bwMode="auto">
                  <a:xfrm>
                    <a:off x="2994" y="67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6" name="Oval 378">
                    <a:extLst>
                      <a:ext uri="{FF2B5EF4-FFF2-40B4-BE49-F238E27FC236}">
                        <a16:creationId xmlns:a16="http://schemas.microsoft.com/office/drawing/2014/main" id="{8DD4E1AE-6B5D-4F72-AAED-23BE1C532742}"/>
                      </a:ext>
                    </a:extLst>
                  </p:cNvPr>
                  <p:cNvSpPr>
                    <a:spLocks noChangeArrowheads="1"/>
                  </p:cNvSpPr>
                  <p:nvPr/>
                </p:nvSpPr>
                <p:spPr bwMode="auto">
                  <a:xfrm>
                    <a:off x="3045" y="703"/>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7" name="Oval 379">
                    <a:extLst>
                      <a:ext uri="{FF2B5EF4-FFF2-40B4-BE49-F238E27FC236}">
                        <a16:creationId xmlns:a16="http://schemas.microsoft.com/office/drawing/2014/main" id="{88CF4794-F1E7-4829-BA1F-2CE3E4D44B59}"/>
                      </a:ext>
                    </a:extLst>
                  </p:cNvPr>
                  <p:cNvSpPr>
                    <a:spLocks noChangeArrowheads="1"/>
                  </p:cNvSpPr>
                  <p:nvPr/>
                </p:nvSpPr>
                <p:spPr bwMode="auto">
                  <a:xfrm>
                    <a:off x="3105" y="710"/>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8" name="Oval 380">
                    <a:extLst>
                      <a:ext uri="{FF2B5EF4-FFF2-40B4-BE49-F238E27FC236}">
                        <a16:creationId xmlns:a16="http://schemas.microsoft.com/office/drawing/2014/main" id="{D8A6ADFD-F248-404F-9ECC-1B615C0C9314}"/>
                      </a:ext>
                    </a:extLst>
                  </p:cNvPr>
                  <p:cNvSpPr>
                    <a:spLocks noChangeArrowheads="1"/>
                  </p:cNvSpPr>
                  <p:nvPr/>
                </p:nvSpPr>
                <p:spPr bwMode="auto">
                  <a:xfrm>
                    <a:off x="3066" y="706"/>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39" name="Oval 381">
                    <a:extLst>
                      <a:ext uri="{FF2B5EF4-FFF2-40B4-BE49-F238E27FC236}">
                        <a16:creationId xmlns:a16="http://schemas.microsoft.com/office/drawing/2014/main" id="{0C5C3D36-5C33-4186-97A5-1496D1033A3C}"/>
                      </a:ext>
                    </a:extLst>
                  </p:cNvPr>
                  <p:cNvSpPr>
                    <a:spLocks noChangeArrowheads="1"/>
                  </p:cNvSpPr>
                  <p:nvPr/>
                </p:nvSpPr>
                <p:spPr bwMode="auto">
                  <a:xfrm>
                    <a:off x="3079" y="71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0" name="Oval 382">
                    <a:extLst>
                      <a:ext uri="{FF2B5EF4-FFF2-40B4-BE49-F238E27FC236}">
                        <a16:creationId xmlns:a16="http://schemas.microsoft.com/office/drawing/2014/main" id="{731D074B-5D8B-4076-B4E3-94F5E290953A}"/>
                      </a:ext>
                    </a:extLst>
                  </p:cNvPr>
                  <p:cNvSpPr>
                    <a:spLocks noChangeArrowheads="1"/>
                  </p:cNvSpPr>
                  <p:nvPr/>
                </p:nvSpPr>
                <p:spPr bwMode="auto">
                  <a:xfrm>
                    <a:off x="3022" y="708"/>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1" name="Oval 383">
                    <a:extLst>
                      <a:ext uri="{FF2B5EF4-FFF2-40B4-BE49-F238E27FC236}">
                        <a16:creationId xmlns:a16="http://schemas.microsoft.com/office/drawing/2014/main" id="{0F3A5E54-5935-4B60-8BA9-574B5F71543E}"/>
                      </a:ext>
                    </a:extLst>
                  </p:cNvPr>
                  <p:cNvSpPr>
                    <a:spLocks noChangeArrowheads="1"/>
                  </p:cNvSpPr>
                  <p:nvPr/>
                </p:nvSpPr>
                <p:spPr bwMode="auto">
                  <a:xfrm>
                    <a:off x="3017" y="70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2" name="Oval 384">
                    <a:extLst>
                      <a:ext uri="{FF2B5EF4-FFF2-40B4-BE49-F238E27FC236}">
                        <a16:creationId xmlns:a16="http://schemas.microsoft.com/office/drawing/2014/main" id="{9250EB58-4D63-4E8C-9D95-148FEBF7B728}"/>
                      </a:ext>
                    </a:extLst>
                  </p:cNvPr>
                  <p:cNvSpPr>
                    <a:spLocks noChangeArrowheads="1"/>
                  </p:cNvSpPr>
                  <p:nvPr/>
                </p:nvSpPr>
                <p:spPr bwMode="auto">
                  <a:xfrm>
                    <a:off x="3055" y="73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3" name="Oval 385">
                    <a:extLst>
                      <a:ext uri="{FF2B5EF4-FFF2-40B4-BE49-F238E27FC236}">
                        <a16:creationId xmlns:a16="http://schemas.microsoft.com/office/drawing/2014/main" id="{09CFFACC-E5F5-4F1A-99A8-9A4A3BC2749B}"/>
                      </a:ext>
                    </a:extLst>
                  </p:cNvPr>
                  <p:cNvSpPr>
                    <a:spLocks noChangeArrowheads="1"/>
                  </p:cNvSpPr>
                  <p:nvPr/>
                </p:nvSpPr>
                <p:spPr bwMode="auto">
                  <a:xfrm>
                    <a:off x="3035" y="73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4" name="Oval 386">
                    <a:extLst>
                      <a:ext uri="{FF2B5EF4-FFF2-40B4-BE49-F238E27FC236}">
                        <a16:creationId xmlns:a16="http://schemas.microsoft.com/office/drawing/2014/main" id="{714CBD12-3472-4A76-A01A-4C02E35DEBA3}"/>
                      </a:ext>
                    </a:extLst>
                  </p:cNvPr>
                  <p:cNvSpPr>
                    <a:spLocks noChangeArrowheads="1"/>
                  </p:cNvSpPr>
                  <p:nvPr/>
                </p:nvSpPr>
                <p:spPr bwMode="auto">
                  <a:xfrm>
                    <a:off x="3010" y="73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5" name="Oval 387">
                    <a:extLst>
                      <a:ext uri="{FF2B5EF4-FFF2-40B4-BE49-F238E27FC236}">
                        <a16:creationId xmlns:a16="http://schemas.microsoft.com/office/drawing/2014/main" id="{F9A801B9-AC1F-46F1-8F4F-2A5C31A4B922}"/>
                      </a:ext>
                    </a:extLst>
                  </p:cNvPr>
                  <p:cNvSpPr>
                    <a:spLocks noChangeArrowheads="1"/>
                  </p:cNvSpPr>
                  <p:nvPr/>
                </p:nvSpPr>
                <p:spPr bwMode="auto">
                  <a:xfrm>
                    <a:off x="2982" y="65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6" name="Oval 388">
                    <a:extLst>
                      <a:ext uri="{FF2B5EF4-FFF2-40B4-BE49-F238E27FC236}">
                        <a16:creationId xmlns:a16="http://schemas.microsoft.com/office/drawing/2014/main" id="{5D01DD81-2DDC-46F7-B8C1-E2B626178619}"/>
                      </a:ext>
                    </a:extLst>
                  </p:cNvPr>
                  <p:cNvSpPr>
                    <a:spLocks noChangeArrowheads="1"/>
                  </p:cNvSpPr>
                  <p:nvPr/>
                </p:nvSpPr>
                <p:spPr bwMode="auto">
                  <a:xfrm>
                    <a:off x="2981" y="6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7" name="Oval 389">
                    <a:extLst>
                      <a:ext uri="{FF2B5EF4-FFF2-40B4-BE49-F238E27FC236}">
                        <a16:creationId xmlns:a16="http://schemas.microsoft.com/office/drawing/2014/main" id="{FB4EAB43-0539-4DF9-850F-C5CF96E6DE7E}"/>
                      </a:ext>
                    </a:extLst>
                  </p:cNvPr>
                  <p:cNvSpPr>
                    <a:spLocks noChangeArrowheads="1"/>
                  </p:cNvSpPr>
                  <p:nvPr/>
                </p:nvSpPr>
                <p:spPr bwMode="auto">
                  <a:xfrm>
                    <a:off x="2983" y="70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48" name="Oval 390">
                    <a:extLst>
                      <a:ext uri="{FF2B5EF4-FFF2-40B4-BE49-F238E27FC236}">
                        <a16:creationId xmlns:a16="http://schemas.microsoft.com/office/drawing/2014/main" id="{870F73DB-1E65-47D0-912C-1501082DE378}"/>
                      </a:ext>
                    </a:extLst>
                  </p:cNvPr>
                  <p:cNvSpPr>
                    <a:spLocks noChangeArrowheads="1"/>
                  </p:cNvSpPr>
                  <p:nvPr/>
                </p:nvSpPr>
                <p:spPr bwMode="auto">
                  <a:xfrm>
                    <a:off x="2992" y="72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666" name="Group 391">
                <a:extLst>
                  <a:ext uri="{FF2B5EF4-FFF2-40B4-BE49-F238E27FC236}">
                    <a16:creationId xmlns:a16="http://schemas.microsoft.com/office/drawing/2014/main" id="{C2486D38-FECC-48D0-A376-9DE94BFB5131}"/>
                  </a:ext>
                </a:extLst>
              </p:cNvPr>
              <p:cNvGrpSpPr>
                <a:grpSpLocks/>
              </p:cNvGrpSpPr>
              <p:nvPr/>
            </p:nvGrpSpPr>
            <p:grpSpPr bwMode="auto">
              <a:xfrm>
                <a:off x="2520" y="407"/>
                <a:ext cx="320" cy="501"/>
                <a:chOff x="2520" y="407"/>
                <a:chExt cx="320" cy="501"/>
              </a:xfrm>
            </p:grpSpPr>
            <p:grpSp>
              <p:nvGrpSpPr>
                <p:cNvPr id="65667" name="Group 392">
                  <a:extLst>
                    <a:ext uri="{FF2B5EF4-FFF2-40B4-BE49-F238E27FC236}">
                      <a16:creationId xmlns:a16="http://schemas.microsoft.com/office/drawing/2014/main" id="{A1999B3B-0202-476F-A12E-2996C1AAE1FC}"/>
                    </a:ext>
                  </a:extLst>
                </p:cNvPr>
                <p:cNvGrpSpPr>
                  <a:grpSpLocks/>
                </p:cNvGrpSpPr>
                <p:nvPr/>
              </p:nvGrpSpPr>
              <p:grpSpPr bwMode="auto">
                <a:xfrm>
                  <a:off x="2756" y="520"/>
                  <a:ext cx="84" cy="126"/>
                  <a:chOff x="2756" y="520"/>
                  <a:chExt cx="84" cy="126"/>
                </a:xfrm>
              </p:grpSpPr>
              <p:sp>
                <p:nvSpPr>
                  <p:cNvPr id="65709" name="Oval 393">
                    <a:extLst>
                      <a:ext uri="{FF2B5EF4-FFF2-40B4-BE49-F238E27FC236}">
                        <a16:creationId xmlns:a16="http://schemas.microsoft.com/office/drawing/2014/main" id="{03A5521C-491C-4921-B79D-AEBB49FE5C7E}"/>
                      </a:ext>
                    </a:extLst>
                  </p:cNvPr>
                  <p:cNvSpPr>
                    <a:spLocks noChangeArrowheads="1"/>
                  </p:cNvSpPr>
                  <p:nvPr/>
                </p:nvSpPr>
                <p:spPr bwMode="auto">
                  <a:xfrm>
                    <a:off x="2828" y="53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0" name="Oval 394">
                    <a:extLst>
                      <a:ext uri="{FF2B5EF4-FFF2-40B4-BE49-F238E27FC236}">
                        <a16:creationId xmlns:a16="http://schemas.microsoft.com/office/drawing/2014/main" id="{FC898C7F-1278-491D-A420-E66738388905}"/>
                      </a:ext>
                    </a:extLst>
                  </p:cNvPr>
                  <p:cNvSpPr>
                    <a:spLocks noChangeArrowheads="1"/>
                  </p:cNvSpPr>
                  <p:nvPr/>
                </p:nvSpPr>
                <p:spPr bwMode="auto">
                  <a:xfrm>
                    <a:off x="2822" y="52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1" name="Oval 395">
                    <a:extLst>
                      <a:ext uri="{FF2B5EF4-FFF2-40B4-BE49-F238E27FC236}">
                        <a16:creationId xmlns:a16="http://schemas.microsoft.com/office/drawing/2014/main" id="{4F0B25AC-88FF-4586-96B2-0AB0320D5150}"/>
                      </a:ext>
                    </a:extLst>
                  </p:cNvPr>
                  <p:cNvSpPr>
                    <a:spLocks noChangeArrowheads="1"/>
                  </p:cNvSpPr>
                  <p:nvPr/>
                </p:nvSpPr>
                <p:spPr bwMode="auto">
                  <a:xfrm>
                    <a:off x="2782" y="52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2" name="Oval 396">
                    <a:extLst>
                      <a:ext uri="{FF2B5EF4-FFF2-40B4-BE49-F238E27FC236}">
                        <a16:creationId xmlns:a16="http://schemas.microsoft.com/office/drawing/2014/main" id="{7E8ED588-F60E-4215-B636-493823150A1A}"/>
                      </a:ext>
                    </a:extLst>
                  </p:cNvPr>
                  <p:cNvSpPr>
                    <a:spLocks noChangeArrowheads="1"/>
                  </p:cNvSpPr>
                  <p:nvPr/>
                </p:nvSpPr>
                <p:spPr bwMode="auto">
                  <a:xfrm>
                    <a:off x="2756" y="535"/>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3" name="Oval 397">
                    <a:extLst>
                      <a:ext uri="{FF2B5EF4-FFF2-40B4-BE49-F238E27FC236}">
                        <a16:creationId xmlns:a16="http://schemas.microsoft.com/office/drawing/2014/main" id="{EB0C2B58-CB34-48FA-9D5B-BD998CF00F3B}"/>
                      </a:ext>
                    </a:extLst>
                  </p:cNvPr>
                  <p:cNvSpPr>
                    <a:spLocks noChangeArrowheads="1"/>
                  </p:cNvSpPr>
                  <p:nvPr/>
                </p:nvSpPr>
                <p:spPr bwMode="auto">
                  <a:xfrm>
                    <a:off x="2788" y="5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4" name="Oval 398">
                    <a:extLst>
                      <a:ext uri="{FF2B5EF4-FFF2-40B4-BE49-F238E27FC236}">
                        <a16:creationId xmlns:a16="http://schemas.microsoft.com/office/drawing/2014/main" id="{4431C801-38CF-4EBD-A1CF-F9E9D3EB5C31}"/>
                      </a:ext>
                    </a:extLst>
                  </p:cNvPr>
                  <p:cNvSpPr>
                    <a:spLocks noChangeArrowheads="1"/>
                  </p:cNvSpPr>
                  <p:nvPr/>
                </p:nvSpPr>
                <p:spPr bwMode="auto">
                  <a:xfrm>
                    <a:off x="2807" y="57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5" name="Oval 399">
                    <a:extLst>
                      <a:ext uri="{FF2B5EF4-FFF2-40B4-BE49-F238E27FC236}">
                        <a16:creationId xmlns:a16="http://schemas.microsoft.com/office/drawing/2014/main" id="{8C8C1FB8-6721-4A52-94AB-3E403F34232C}"/>
                      </a:ext>
                    </a:extLst>
                  </p:cNvPr>
                  <p:cNvSpPr>
                    <a:spLocks noChangeArrowheads="1"/>
                  </p:cNvSpPr>
                  <p:nvPr/>
                </p:nvSpPr>
                <p:spPr bwMode="auto">
                  <a:xfrm>
                    <a:off x="2782" y="57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6" name="Oval 400">
                    <a:extLst>
                      <a:ext uri="{FF2B5EF4-FFF2-40B4-BE49-F238E27FC236}">
                        <a16:creationId xmlns:a16="http://schemas.microsoft.com/office/drawing/2014/main" id="{4104AF27-E41A-4EB7-A397-A3AD20FF7184}"/>
                      </a:ext>
                    </a:extLst>
                  </p:cNvPr>
                  <p:cNvSpPr>
                    <a:spLocks noChangeArrowheads="1"/>
                  </p:cNvSpPr>
                  <p:nvPr/>
                </p:nvSpPr>
                <p:spPr bwMode="auto">
                  <a:xfrm>
                    <a:off x="2785" y="58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7" name="Oval 401">
                    <a:extLst>
                      <a:ext uri="{FF2B5EF4-FFF2-40B4-BE49-F238E27FC236}">
                        <a16:creationId xmlns:a16="http://schemas.microsoft.com/office/drawing/2014/main" id="{30F47299-D494-4CCA-8479-A8238BC9F002}"/>
                      </a:ext>
                    </a:extLst>
                  </p:cNvPr>
                  <p:cNvSpPr>
                    <a:spLocks noChangeArrowheads="1"/>
                  </p:cNvSpPr>
                  <p:nvPr/>
                </p:nvSpPr>
                <p:spPr bwMode="auto">
                  <a:xfrm>
                    <a:off x="2756" y="58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8" name="Oval 402">
                    <a:extLst>
                      <a:ext uri="{FF2B5EF4-FFF2-40B4-BE49-F238E27FC236}">
                        <a16:creationId xmlns:a16="http://schemas.microsoft.com/office/drawing/2014/main" id="{565900A5-7AFE-4921-8D2E-02162811C8D4}"/>
                      </a:ext>
                    </a:extLst>
                  </p:cNvPr>
                  <p:cNvSpPr>
                    <a:spLocks noChangeArrowheads="1"/>
                  </p:cNvSpPr>
                  <p:nvPr/>
                </p:nvSpPr>
                <p:spPr bwMode="auto">
                  <a:xfrm>
                    <a:off x="2792" y="6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19" name="Oval 403">
                    <a:extLst>
                      <a:ext uri="{FF2B5EF4-FFF2-40B4-BE49-F238E27FC236}">
                        <a16:creationId xmlns:a16="http://schemas.microsoft.com/office/drawing/2014/main" id="{36EB56A3-4D09-4FC8-AB68-ED79B52C5873}"/>
                      </a:ext>
                    </a:extLst>
                  </p:cNvPr>
                  <p:cNvSpPr>
                    <a:spLocks noChangeArrowheads="1"/>
                  </p:cNvSpPr>
                  <p:nvPr/>
                </p:nvSpPr>
                <p:spPr bwMode="auto">
                  <a:xfrm>
                    <a:off x="2756" y="59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20" name="Oval 404">
                    <a:extLst>
                      <a:ext uri="{FF2B5EF4-FFF2-40B4-BE49-F238E27FC236}">
                        <a16:creationId xmlns:a16="http://schemas.microsoft.com/office/drawing/2014/main" id="{EC20294E-0667-46A2-A7E5-0E1211B6240A}"/>
                      </a:ext>
                    </a:extLst>
                  </p:cNvPr>
                  <p:cNvSpPr>
                    <a:spLocks noChangeArrowheads="1"/>
                  </p:cNvSpPr>
                  <p:nvPr/>
                </p:nvSpPr>
                <p:spPr bwMode="auto">
                  <a:xfrm>
                    <a:off x="2764" y="62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21" name="Oval 405">
                    <a:extLst>
                      <a:ext uri="{FF2B5EF4-FFF2-40B4-BE49-F238E27FC236}">
                        <a16:creationId xmlns:a16="http://schemas.microsoft.com/office/drawing/2014/main" id="{F83EDF0D-4F6D-4BCC-9DF2-33C1B4CF2B67}"/>
                      </a:ext>
                    </a:extLst>
                  </p:cNvPr>
                  <p:cNvSpPr>
                    <a:spLocks noChangeArrowheads="1"/>
                  </p:cNvSpPr>
                  <p:nvPr/>
                </p:nvSpPr>
                <p:spPr bwMode="auto">
                  <a:xfrm>
                    <a:off x="2780" y="63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68" name="Group 406">
                  <a:extLst>
                    <a:ext uri="{FF2B5EF4-FFF2-40B4-BE49-F238E27FC236}">
                      <a16:creationId xmlns:a16="http://schemas.microsoft.com/office/drawing/2014/main" id="{8355B285-4D9E-43B7-8674-45FFAB312996}"/>
                    </a:ext>
                  </a:extLst>
                </p:cNvPr>
                <p:cNvGrpSpPr>
                  <a:grpSpLocks/>
                </p:cNvGrpSpPr>
                <p:nvPr/>
              </p:nvGrpSpPr>
              <p:grpSpPr bwMode="auto">
                <a:xfrm>
                  <a:off x="2628" y="407"/>
                  <a:ext cx="62" cy="60"/>
                  <a:chOff x="2628" y="407"/>
                  <a:chExt cx="62" cy="60"/>
                </a:xfrm>
              </p:grpSpPr>
              <p:sp>
                <p:nvSpPr>
                  <p:cNvPr id="65700" name="Oval 407">
                    <a:extLst>
                      <a:ext uri="{FF2B5EF4-FFF2-40B4-BE49-F238E27FC236}">
                        <a16:creationId xmlns:a16="http://schemas.microsoft.com/office/drawing/2014/main" id="{D60F7C8D-3526-458E-808C-E219AA9D6187}"/>
                      </a:ext>
                    </a:extLst>
                  </p:cNvPr>
                  <p:cNvSpPr>
                    <a:spLocks noChangeArrowheads="1"/>
                  </p:cNvSpPr>
                  <p:nvPr/>
                </p:nvSpPr>
                <p:spPr bwMode="auto">
                  <a:xfrm>
                    <a:off x="2677" y="44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1" name="Oval 408">
                    <a:extLst>
                      <a:ext uri="{FF2B5EF4-FFF2-40B4-BE49-F238E27FC236}">
                        <a16:creationId xmlns:a16="http://schemas.microsoft.com/office/drawing/2014/main" id="{F68E90A2-C110-463A-8410-04E38E8B3966}"/>
                      </a:ext>
                    </a:extLst>
                  </p:cNvPr>
                  <p:cNvSpPr>
                    <a:spLocks noChangeArrowheads="1"/>
                  </p:cNvSpPr>
                  <p:nvPr/>
                </p:nvSpPr>
                <p:spPr bwMode="auto">
                  <a:xfrm>
                    <a:off x="2674" y="42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2" name="Oval 409">
                    <a:extLst>
                      <a:ext uri="{FF2B5EF4-FFF2-40B4-BE49-F238E27FC236}">
                        <a16:creationId xmlns:a16="http://schemas.microsoft.com/office/drawing/2014/main" id="{C8A40F85-307F-40E0-AA42-39A66AE11CDC}"/>
                      </a:ext>
                    </a:extLst>
                  </p:cNvPr>
                  <p:cNvSpPr>
                    <a:spLocks noChangeArrowheads="1"/>
                  </p:cNvSpPr>
                  <p:nvPr/>
                </p:nvSpPr>
                <p:spPr bwMode="auto">
                  <a:xfrm>
                    <a:off x="2659" y="40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3" name="Oval 410">
                    <a:extLst>
                      <a:ext uri="{FF2B5EF4-FFF2-40B4-BE49-F238E27FC236}">
                        <a16:creationId xmlns:a16="http://schemas.microsoft.com/office/drawing/2014/main" id="{6C308285-63DA-47B5-8DB5-D1C5B2C8CE6F}"/>
                      </a:ext>
                    </a:extLst>
                  </p:cNvPr>
                  <p:cNvSpPr>
                    <a:spLocks noChangeArrowheads="1"/>
                  </p:cNvSpPr>
                  <p:nvPr/>
                </p:nvSpPr>
                <p:spPr bwMode="auto">
                  <a:xfrm>
                    <a:off x="2631" y="41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4" name="Oval 411">
                    <a:extLst>
                      <a:ext uri="{FF2B5EF4-FFF2-40B4-BE49-F238E27FC236}">
                        <a16:creationId xmlns:a16="http://schemas.microsoft.com/office/drawing/2014/main" id="{AB5E7CFF-E0A2-4719-8267-AC89359D07D9}"/>
                      </a:ext>
                    </a:extLst>
                  </p:cNvPr>
                  <p:cNvSpPr>
                    <a:spLocks noChangeArrowheads="1"/>
                  </p:cNvSpPr>
                  <p:nvPr/>
                </p:nvSpPr>
                <p:spPr bwMode="auto">
                  <a:xfrm>
                    <a:off x="2644" y="429"/>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5" name="Oval 412">
                    <a:extLst>
                      <a:ext uri="{FF2B5EF4-FFF2-40B4-BE49-F238E27FC236}">
                        <a16:creationId xmlns:a16="http://schemas.microsoft.com/office/drawing/2014/main" id="{6F52DFB4-FDDA-4FBC-9AB5-44553D839DAB}"/>
                      </a:ext>
                    </a:extLst>
                  </p:cNvPr>
                  <p:cNvSpPr>
                    <a:spLocks noChangeArrowheads="1"/>
                  </p:cNvSpPr>
                  <p:nvPr/>
                </p:nvSpPr>
                <p:spPr bwMode="auto">
                  <a:xfrm>
                    <a:off x="2652" y="442"/>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6" name="Oval 413">
                    <a:extLst>
                      <a:ext uri="{FF2B5EF4-FFF2-40B4-BE49-F238E27FC236}">
                        <a16:creationId xmlns:a16="http://schemas.microsoft.com/office/drawing/2014/main" id="{8AC4F387-AC07-46A3-9A99-4331AB56A7D0}"/>
                      </a:ext>
                    </a:extLst>
                  </p:cNvPr>
                  <p:cNvSpPr>
                    <a:spLocks noChangeArrowheads="1"/>
                  </p:cNvSpPr>
                  <p:nvPr/>
                </p:nvSpPr>
                <p:spPr bwMode="auto">
                  <a:xfrm>
                    <a:off x="2666" y="45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7" name="Oval 414">
                    <a:extLst>
                      <a:ext uri="{FF2B5EF4-FFF2-40B4-BE49-F238E27FC236}">
                        <a16:creationId xmlns:a16="http://schemas.microsoft.com/office/drawing/2014/main" id="{4E5E9898-DDF8-47E1-80E9-F2A2C83C4C7E}"/>
                      </a:ext>
                    </a:extLst>
                  </p:cNvPr>
                  <p:cNvSpPr>
                    <a:spLocks noChangeArrowheads="1"/>
                  </p:cNvSpPr>
                  <p:nvPr/>
                </p:nvSpPr>
                <p:spPr bwMode="auto">
                  <a:xfrm>
                    <a:off x="2640" y="45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708" name="Oval 415">
                    <a:extLst>
                      <a:ext uri="{FF2B5EF4-FFF2-40B4-BE49-F238E27FC236}">
                        <a16:creationId xmlns:a16="http://schemas.microsoft.com/office/drawing/2014/main" id="{20A44485-2FF8-4A73-9B53-BD29AC191DBC}"/>
                      </a:ext>
                    </a:extLst>
                  </p:cNvPr>
                  <p:cNvSpPr>
                    <a:spLocks noChangeArrowheads="1"/>
                  </p:cNvSpPr>
                  <p:nvPr/>
                </p:nvSpPr>
                <p:spPr bwMode="auto">
                  <a:xfrm>
                    <a:off x="2628" y="4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69" name="Group 416">
                  <a:extLst>
                    <a:ext uri="{FF2B5EF4-FFF2-40B4-BE49-F238E27FC236}">
                      <a16:creationId xmlns:a16="http://schemas.microsoft.com/office/drawing/2014/main" id="{98D1BA40-65C1-4CEC-8ED5-316683FCD216}"/>
                    </a:ext>
                  </a:extLst>
                </p:cNvPr>
                <p:cNvGrpSpPr>
                  <a:grpSpLocks/>
                </p:cNvGrpSpPr>
                <p:nvPr/>
              </p:nvGrpSpPr>
              <p:grpSpPr bwMode="auto">
                <a:xfrm>
                  <a:off x="2520" y="758"/>
                  <a:ext cx="168" cy="150"/>
                  <a:chOff x="2520" y="758"/>
                  <a:chExt cx="168" cy="150"/>
                </a:xfrm>
              </p:grpSpPr>
              <p:sp>
                <p:nvSpPr>
                  <p:cNvPr id="65670" name="Oval 417">
                    <a:extLst>
                      <a:ext uri="{FF2B5EF4-FFF2-40B4-BE49-F238E27FC236}">
                        <a16:creationId xmlns:a16="http://schemas.microsoft.com/office/drawing/2014/main" id="{D84FCEF6-AA5A-4588-A0A6-1FC99BC5514E}"/>
                      </a:ext>
                    </a:extLst>
                  </p:cNvPr>
                  <p:cNvSpPr>
                    <a:spLocks noChangeArrowheads="1"/>
                  </p:cNvSpPr>
                  <p:nvPr/>
                </p:nvSpPr>
                <p:spPr bwMode="auto">
                  <a:xfrm>
                    <a:off x="2642" y="7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1" name="Oval 418">
                    <a:extLst>
                      <a:ext uri="{FF2B5EF4-FFF2-40B4-BE49-F238E27FC236}">
                        <a16:creationId xmlns:a16="http://schemas.microsoft.com/office/drawing/2014/main" id="{758EFC5E-E4F8-42AA-8971-9F4E898AC4FF}"/>
                      </a:ext>
                    </a:extLst>
                  </p:cNvPr>
                  <p:cNvSpPr>
                    <a:spLocks noChangeArrowheads="1"/>
                  </p:cNvSpPr>
                  <p:nvPr/>
                </p:nvSpPr>
                <p:spPr bwMode="auto">
                  <a:xfrm>
                    <a:off x="2670" y="77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2" name="Oval 419">
                    <a:extLst>
                      <a:ext uri="{FF2B5EF4-FFF2-40B4-BE49-F238E27FC236}">
                        <a16:creationId xmlns:a16="http://schemas.microsoft.com/office/drawing/2014/main" id="{883CC6CC-D0E3-47D8-9200-13B861B57D83}"/>
                      </a:ext>
                    </a:extLst>
                  </p:cNvPr>
                  <p:cNvSpPr>
                    <a:spLocks noChangeArrowheads="1"/>
                  </p:cNvSpPr>
                  <p:nvPr/>
                </p:nvSpPr>
                <p:spPr bwMode="auto">
                  <a:xfrm>
                    <a:off x="2626" y="78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3" name="Oval 420">
                    <a:extLst>
                      <a:ext uri="{FF2B5EF4-FFF2-40B4-BE49-F238E27FC236}">
                        <a16:creationId xmlns:a16="http://schemas.microsoft.com/office/drawing/2014/main" id="{887FE9C5-913D-453E-ACF8-DB3C3662B05C}"/>
                      </a:ext>
                    </a:extLst>
                  </p:cNvPr>
                  <p:cNvSpPr>
                    <a:spLocks noChangeArrowheads="1"/>
                  </p:cNvSpPr>
                  <p:nvPr/>
                </p:nvSpPr>
                <p:spPr bwMode="auto">
                  <a:xfrm>
                    <a:off x="2658" y="812"/>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4" name="Oval 421">
                    <a:extLst>
                      <a:ext uri="{FF2B5EF4-FFF2-40B4-BE49-F238E27FC236}">
                        <a16:creationId xmlns:a16="http://schemas.microsoft.com/office/drawing/2014/main" id="{0F603C36-F1EE-43B3-B459-3B7F810686D7}"/>
                      </a:ext>
                    </a:extLst>
                  </p:cNvPr>
                  <p:cNvSpPr>
                    <a:spLocks noChangeArrowheads="1"/>
                  </p:cNvSpPr>
                  <p:nvPr/>
                </p:nvSpPr>
                <p:spPr bwMode="auto">
                  <a:xfrm>
                    <a:off x="2609" y="80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5" name="Oval 422">
                    <a:extLst>
                      <a:ext uri="{FF2B5EF4-FFF2-40B4-BE49-F238E27FC236}">
                        <a16:creationId xmlns:a16="http://schemas.microsoft.com/office/drawing/2014/main" id="{CEE7169B-18B6-4020-9B7C-AE2CDE1670ED}"/>
                      </a:ext>
                    </a:extLst>
                  </p:cNvPr>
                  <p:cNvSpPr>
                    <a:spLocks noChangeArrowheads="1"/>
                  </p:cNvSpPr>
                  <p:nvPr/>
                </p:nvSpPr>
                <p:spPr bwMode="auto">
                  <a:xfrm>
                    <a:off x="2637" y="820"/>
                    <a:ext cx="13"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6" name="Oval 423">
                    <a:extLst>
                      <a:ext uri="{FF2B5EF4-FFF2-40B4-BE49-F238E27FC236}">
                        <a16:creationId xmlns:a16="http://schemas.microsoft.com/office/drawing/2014/main" id="{1C9B262A-8ACD-489A-AF1B-CB26ED351F25}"/>
                      </a:ext>
                    </a:extLst>
                  </p:cNvPr>
                  <p:cNvSpPr>
                    <a:spLocks noChangeArrowheads="1"/>
                  </p:cNvSpPr>
                  <p:nvPr/>
                </p:nvSpPr>
                <p:spPr bwMode="auto">
                  <a:xfrm>
                    <a:off x="2655" y="83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7" name="Oval 424">
                    <a:extLst>
                      <a:ext uri="{FF2B5EF4-FFF2-40B4-BE49-F238E27FC236}">
                        <a16:creationId xmlns:a16="http://schemas.microsoft.com/office/drawing/2014/main" id="{C24B4C23-1AF8-4BAF-8880-00102FFA6BBE}"/>
                      </a:ext>
                    </a:extLst>
                  </p:cNvPr>
                  <p:cNvSpPr>
                    <a:spLocks noChangeArrowheads="1"/>
                  </p:cNvSpPr>
                  <p:nvPr/>
                </p:nvSpPr>
                <p:spPr bwMode="auto">
                  <a:xfrm>
                    <a:off x="2676" y="84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8" name="Oval 425">
                    <a:extLst>
                      <a:ext uri="{FF2B5EF4-FFF2-40B4-BE49-F238E27FC236}">
                        <a16:creationId xmlns:a16="http://schemas.microsoft.com/office/drawing/2014/main" id="{5D6EE82B-E363-42A5-9A3E-73B255B1272B}"/>
                      </a:ext>
                    </a:extLst>
                  </p:cNvPr>
                  <p:cNvSpPr>
                    <a:spLocks noChangeArrowheads="1"/>
                  </p:cNvSpPr>
                  <p:nvPr/>
                </p:nvSpPr>
                <p:spPr bwMode="auto">
                  <a:xfrm>
                    <a:off x="2658" y="858"/>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79" name="Oval 426">
                    <a:extLst>
                      <a:ext uri="{FF2B5EF4-FFF2-40B4-BE49-F238E27FC236}">
                        <a16:creationId xmlns:a16="http://schemas.microsoft.com/office/drawing/2014/main" id="{5AB4C005-AB91-45DF-B7D1-ABC7EDE7C7DF}"/>
                      </a:ext>
                    </a:extLst>
                  </p:cNvPr>
                  <p:cNvSpPr>
                    <a:spLocks noChangeArrowheads="1"/>
                  </p:cNvSpPr>
                  <p:nvPr/>
                </p:nvSpPr>
                <p:spPr bwMode="auto">
                  <a:xfrm>
                    <a:off x="2571" y="78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0" name="Oval 427">
                    <a:extLst>
                      <a:ext uri="{FF2B5EF4-FFF2-40B4-BE49-F238E27FC236}">
                        <a16:creationId xmlns:a16="http://schemas.microsoft.com/office/drawing/2014/main" id="{3C3AD230-9AAA-4245-9EDC-AF65A144EB45}"/>
                      </a:ext>
                    </a:extLst>
                  </p:cNvPr>
                  <p:cNvSpPr>
                    <a:spLocks noChangeArrowheads="1"/>
                  </p:cNvSpPr>
                  <p:nvPr/>
                </p:nvSpPr>
                <p:spPr bwMode="auto">
                  <a:xfrm>
                    <a:off x="2582" y="80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1" name="Oval 428">
                    <a:extLst>
                      <a:ext uri="{FF2B5EF4-FFF2-40B4-BE49-F238E27FC236}">
                        <a16:creationId xmlns:a16="http://schemas.microsoft.com/office/drawing/2014/main" id="{B80E9E47-C97E-4062-BCCC-E180B596B5CC}"/>
                      </a:ext>
                    </a:extLst>
                  </p:cNvPr>
                  <p:cNvSpPr>
                    <a:spLocks noChangeArrowheads="1"/>
                  </p:cNvSpPr>
                  <p:nvPr/>
                </p:nvSpPr>
                <p:spPr bwMode="auto">
                  <a:xfrm>
                    <a:off x="2554" y="80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2" name="Oval 429">
                    <a:extLst>
                      <a:ext uri="{FF2B5EF4-FFF2-40B4-BE49-F238E27FC236}">
                        <a16:creationId xmlns:a16="http://schemas.microsoft.com/office/drawing/2014/main" id="{8C4605C4-7A81-4D1A-9F3F-6257992DE854}"/>
                      </a:ext>
                    </a:extLst>
                  </p:cNvPr>
                  <p:cNvSpPr>
                    <a:spLocks noChangeArrowheads="1"/>
                  </p:cNvSpPr>
                  <p:nvPr/>
                </p:nvSpPr>
                <p:spPr bwMode="auto">
                  <a:xfrm>
                    <a:off x="2536" y="79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3" name="Oval 430">
                    <a:extLst>
                      <a:ext uri="{FF2B5EF4-FFF2-40B4-BE49-F238E27FC236}">
                        <a16:creationId xmlns:a16="http://schemas.microsoft.com/office/drawing/2014/main" id="{A1330CFB-4168-4A2A-A7D4-397EAE07CEE7}"/>
                      </a:ext>
                    </a:extLst>
                  </p:cNvPr>
                  <p:cNvSpPr>
                    <a:spLocks noChangeArrowheads="1"/>
                  </p:cNvSpPr>
                  <p:nvPr/>
                </p:nvSpPr>
                <p:spPr bwMode="auto">
                  <a:xfrm>
                    <a:off x="2520" y="812"/>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4" name="Oval 431">
                    <a:extLst>
                      <a:ext uri="{FF2B5EF4-FFF2-40B4-BE49-F238E27FC236}">
                        <a16:creationId xmlns:a16="http://schemas.microsoft.com/office/drawing/2014/main" id="{7C8CFA94-2B33-479B-B6FB-EB923BBA99C4}"/>
                      </a:ext>
                    </a:extLst>
                  </p:cNvPr>
                  <p:cNvSpPr>
                    <a:spLocks noChangeArrowheads="1"/>
                  </p:cNvSpPr>
                  <p:nvPr/>
                </p:nvSpPr>
                <p:spPr bwMode="auto">
                  <a:xfrm>
                    <a:off x="2574" y="83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5" name="Oval 432">
                    <a:extLst>
                      <a:ext uri="{FF2B5EF4-FFF2-40B4-BE49-F238E27FC236}">
                        <a16:creationId xmlns:a16="http://schemas.microsoft.com/office/drawing/2014/main" id="{91123215-C266-41E2-B919-EF9095A2121A}"/>
                      </a:ext>
                    </a:extLst>
                  </p:cNvPr>
                  <p:cNvSpPr>
                    <a:spLocks noChangeArrowheads="1"/>
                  </p:cNvSpPr>
                  <p:nvPr/>
                </p:nvSpPr>
                <p:spPr bwMode="auto">
                  <a:xfrm>
                    <a:off x="2561" y="84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6" name="Oval 433">
                    <a:extLst>
                      <a:ext uri="{FF2B5EF4-FFF2-40B4-BE49-F238E27FC236}">
                        <a16:creationId xmlns:a16="http://schemas.microsoft.com/office/drawing/2014/main" id="{F0517068-5D37-4D0F-BD03-4F969A91E2D7}"/>
                      </a:ext>
                    </a:extLst>
                  </p:cNvPr>
                  <p:cNvSpPr>
                    <a:spLocks noChangeArrowheads="1"/>
                  </p:cNvSpPr>
                  <p:nvPr/>
                </p:nvSpPr>
                <p:spPr bwMode="auto">
                  <a:xfrm>
                    <a:off x="2520" y="834"/>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7" name="Oval 434">
                    <a:extLst>
                      <a:ext uri="{FF2B5EF4-FFF2-40B4-BE49-F238E27FC236}">
                        <a16:creationId xmlns:a16="http://schemas.microsoft.com/office/drawing/2014/main" id="{E798D302-4DEB-4B45-BEED-3A64C2AD0F8D}"/>
                      </a:ext>
                    </a:extLst>
                  </p:cNvPr>
                  <p:cNvSpPr>
                    <a:spLocks noChangeArrowheads="1"/>
                  </p:cNvSpPr>
                  <p:nvPr/>
                </p:nvSpPr>
                <p:spPr bwMode="auto">
                  <a:xfrm>
                    <a:off x="2536" y="84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8" name="Oval 435">
                    <a:extLst>
                      <a:ext uri="{FF2B5EF4-FFF2-40B4-BE49-F238E27FC236}">
                        <a16:creationId xmlns:a16="http://schemas.microsoft.com/office/drawing/2014/main" id="{DC7235C2-4BF7-4F21-8C8E-C3771D23FB5F}"/>
                      </a:ext>
                    </a:extLst>
                  </p:cNvPr>
                  <p:cNvSpPr>
                    <a:spLocks noChangeArrowheads="1"/>
                  </p:cNvSpPr>
                  <p:nvPr/>
                </p:nvSpPr>
                <p:spPr bwMode="auto">
                  <a:xfrm>
                    <a:off x="2521" y="860"/>
                    <a:ext cx="12" cy="13"/>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89" name="Oval 436">
                    <a:extLst>
                      <a:ext uri="{FF2B5EF4-FFF2-40B4-BE49-F238E27FC236}">
                        <a16:creationId xmlns:a16="http://schemas.microsoft.com/office/drawing/2014/main" id="{980BDFEF-F84E-4621-9202-150EAC4D433C}"/>
                      </a:ext>
                    </a:extLst>
                  </p:cNvPr>
                  <p:cNvSpPr>
                    <a:spLocks noChangeArrowheads="1"/>
                  </p:cNvSpPr>
                  <p:nvPr/>
                </p:nvSpPr>
                <p:spPr bwMode="auto">
                  <a:xfrm>
                    <a:off x="2530" y="871"/>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0" name="Oval 437">
                    <a:extLst>
                      <a:ext uri="{FF2B5EF4-FFF2-40B4-BE49-F238E27FC236}">
                        <a16:creationId xmlns:a16="http://schemas.microsoft.com/office/drawing/2014/main" id="{64F360F4-5ECD-44A9-8BAC-743489905D93}"/>
                      </a:ext>
                    </a:extLst>
                  </p:cNvPr>
                  <p:cNvSpPr>
                    <a:spLocks noChangeArrowheads="1"/>
                  </p:cNvSpPr>
                  <p:nvPr/>
                </p:nvSpPr>
                <p:spPr bwMode="auto">
                  <a:xfrm>
                    <a:off x="2620" y="849"/>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1" name="Oval 438">
                    <a:extLst>
                      <a:ext uri="{FF2B5EF4-FFF2-40B4-BE49-F238E27FC236}">
                        <a16:creationId xmlns:a16="http://schemas.microsoft.com/office/drawing/2014/main" id="{D4CAFBCA-1C40-4960-838D-1C507E90D94B}"/>
                      </a:ext>
                    </a:extLst>
                  </p:cNvPr>
                  <p:cNvSpPr>
                    <a:spLocks noChangeArrowheads="1"/>
                  </p:cNvSpPr>
                  <p:nvPr/>
                </p:nvSpPr>
                <p:spPr bwMode="auto">
                  <a:xfrm>
                    <a:off x="2604" y="850"/>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2" name="Oval 439">
                    <a:extLst>
                      <a:ext uri="{FF2B5EF4-FFF2-40B4-BE49-F238E27FC236}">
                        <a16:creationId xmlns:a16="http://schemas.microsoft.com/office/drawing/2014/main" id="{74A5FC84-36C2-4988-97F4-943201F62011}"/>
                      </a:ext>
                    </a:extLst>
                  </p:cNvPr>
                  <p:cNvSpPr>
                    <a:spLocks noChangeArrowheads="1"/>
                  </p:cNvSpPr>
                  <p:nvPr/>
                </p:nvSpPr>
                <p:spPr bwMode="auto">
                  <a:xfrm>
                    <a:off x="2584" y="863"/>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3" name="Oval 440">
                    <a:extLst>
                      <a:ext uri="{FF2B5EF4-FFF2-40B4-BE49-F238E27FC236}">
                        <a16:creationId xmlns:a16="http://schemas.microsoft.com/office/drawing/2014/main" id="{5C093CFE-78EF-4155-BCB3-052613BFF38F}"/>
                      </a:ext>
                    </a:extLst>
                  </p:cNvPr>
                  <p:cNvSpPr>
                    <a:spLocks noChangeArrowheads="1"/>
                  </p:cNvSpPr>
                  <p:nvPr/>
                </p:nvSpPr>
                <p:spPr bwMode="auto">
                  <a:xfrm>
                    <a:off x="2559" y="86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4" name="Oval 441">
                    <a:extLst>
                      <a:ext uri="{FF2B5EF4-FFF2-40B4-BE49-F238E27FC236}">
                        <a16:creationId xmlns:a16="http://schemas.microsoft.com/office/drawing/2014/main" id="{591BA0EC-6277-4C7A-93D6-8741AA095734}"/>
                      </a:ext>
                    </a:extLst>
                  </p:cNvPr>
                  <p:cNvSpPr>
                    <a:spLocks noChangeArrowheads="1"/>
                  </p:cNvSpPr>
                  <p:nvPr/>
                </p:nvSpPr>
                <p:spPr bwMode="auto">
                  <a:xfrm>
                    <a:off x="2633" y="87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5" name="Oval 442">
                    <a:extLst>
                      <a:ext uri="{FF2B5EF4-FFF2-40B4-BE49-F238E27FC236}">
                        <a16:creationId xmlns:a16="http://schemas.microsoft.com/office/drawing/2014/main" id="{5A27C582-B0FB-4F90-B803-D17F78598FE1}"/>
                      </a:ext>
                    </a:extLst>
                  </p:cNvPr>
                  <p:cNvSpPr>
                    <a:spLocks noChangeArrowheads="1"/>
                  </p:cNvSpPr>
                  <p:nvPr/>
                </p:nvSpPr>
                <p:spPr bwMode="auto">
                  <a:xfrm>
                    <a:off x="2618" y="877"/>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6" name="Oval 443">
                    <a:extLst>
                      <a:ext uri="{FF2B5EF4-FFF2-40B4-BE49-F238E27FC236}">
                        <a16:creationId xmlns:a16="http://schemas.microsoft.com/office/drawing/2014/main" id="{AA4A8E1A-FFC5-4818-9E52-C0B43C50C446}"/>
                      </a:ext>
                    </a:extLst>
                  </p:cNvPr>
                  <p:cNvSpPr>
                    <a:spLocks noChangeArrowheads="1"/>
                  </p:cNvSpPr>
                  <p:nvPr/>
                </p:nvSpPr>
                <p:spPr bwMode="auto">
                  <a:xfrm>
                    <a:off x="2605" y="875"/>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7" name="Oval 444">
                    <a:extLst>
                      <a:ext uri="{FF2B5EF4-FFF2-40B4-BE49-F238E27FC236}">
                        <a16:creationId xmlns:a16="http://schemas.microsoft.com/office/drawing/2014/main" id="{D99229B5-3749-4613-A707-13C9F516E7B2}"/>
                      </a:ext>
                    </a:extLst>
                  </p:cNvPr>
                  <p:cNvSpPr>
                    <a:spLocks noChangeArrowheads="1"/>
                  </p:cNvSpPr>
                  <p:nvPr/>
                </p:nvSpPr>
                <p:spPr bwMode="auto">
                  <a:xfrm>
                    <a:off x="2565" y="881"/>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8" name="Oval 445">
                    <a:extLst>
                      <a:ext uri="{FF2B5EF4-FFF2-40B4-BE49-F238E27FC236}">
                        <a16:creationId xmlns:a16="http://schemas.microsoft.com/office/drawing/2014/main" id="{38BBA031-C2D9-4A9F-BC3F-030040D6AD6E}"/>
                      </a:ext>
                    </a:extLst>
                  </p:cNvPr>
                  <p:cNvSpPr>
                    <a:spLocks noChangeArrowheads="1"/>
                  </p:cNvSpPr>
                  <p:nvPr/>
                </p:nvSpPr>
                <p:spPr bwMode="auto">
                  <a:xfrm>
                    <a:off x="2592" y="894"/>
                    <a:ext cx="13"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99" name="Oval 446">
                    <a:extLst>
                      <a:ext uri="{FF2B5EF4-FFF2-40B4-BE49-F238E27FC236}">
                        <a16:creationId xmlns:a16="http://schemas.microsoft.com/office/drawing/2014/main" id="{94A9FC65-86D4-47CE-9742-71EF7AB2844D}"/>
                      </a:ext>
                    </a:extLst>
                  </p:cNvPr>
                  <p:cNvSpPr>
                    <a:spLocks noChangeArrowheads="1"/>
                  </p:cNvSpPr>
                  <p:nvPr/>
                </p:nvSpPr>
                <p:spPr bwMode="auto">
                  <a:xfrm>
                    <a:off x="2549" y="896"/>
                    <a:ext cx="12" cy="12"/>
                  </a:xfrm>
                  <a:prstGeom prst="ellipse">
                    <a:avLst/>
                  </a:pr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pic>
        <p:nvPicPr>
          <p:cNvPr id="65584" name="Picture 447">
            <a:extLst>
              <a:ext uri="{FF2B5EF4-FFF2-40B4-BE49-F238E27FC236}">
                <a16:creationId xmlns:a16="http://schemas.microsoft.com/office/drawing/2014/main" id="{18138C63-2FCB-44A9-8F2B-50F847BA93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2145" y="376238"/>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85" name="Group 448">
            <a:extLst>
              <a:ext uri="{FF2B5EF4-FFF2-40B4-BE49-F238E27FC236}">
                <a16:creationId xmlns:a16="http://schemas.microsoft.com/office/drawing/2014/main" id="{DB978C69-2A1D-48A7-8677-B193F0F54813}"/>
              </a:ext>
            </a:extLst>
          </p:cNvPr>
          <p:cNvGrpSpPr>
            <a:grpSpLocks/>
          </p:cNvGrpSpPr>
          <p:nvPr/>
        </p:nvGrpSpPr>
        <p:grpSpPr bwMode="auto">
          <a:xfrm>
            <a:off x="2278020" y="1533525"/>
            <a:ext cx="1173163" cy="642938"/>
            <a:chOff x="716" y="965"/>
            <a:chExt cx="739" cy="405"/>
          </a:xfrm>
        </p:grpSpPr>
        <p:grpSp>
          <p:nvGrpSpPr>
            <p:cNvPr id="65634" name="Group 449">
              <a:extLst>
                <a:ext uri="{FF2B5EF4-FFF2-40B4-BE49-F238E27FC236}">
                  <a16:creationId xmlns:a16="http://schemas.microsoft.com/office/drawing/2014/main" id="{70BC9CCA-53ED-4F29-B0AE-38BCAD782481}"/>
                </a:ext>
              </a:extLst>
            </p:cNvPr>
            <p:cNvGrpSpPr>
              <a:grpSpLocks/>
            </p:cNvGrpSpPr>
            <p:nvPr/>
          </p:nvGrpSpPr>
          <p:grpSpPr bwMode="auto">
            <a:xfrm>
              <a:off x="716" y="965"/>
              <a:ext cx="739" cy="405"/>
              <a:chOff x="716" y="965"/>
              <a:chExt cx="739" cy="405"/>
            </a:xfrm>
          </p:grpSpPr>
          <p:sp>
            <p:nvSpPr>
              <p:cNvPr id="65661" name="Freeform 450">
                <a:extLst>
                  <a:ext uri="{FF2B5EF4-FFF2-40B4-BE49-F238E27FC236}">
                    <a16:creationId xmlns:a16="http://schemas.microsoft.com/office/drawing/2014/main" id="{6F2A53B9-A819-417F-BF4A-FFB0931CAEA4}"/>
                  </a:ext>
                </a:extLst>
              </p:cNvPr>
              <p:cNvSpPr>
                <a:spLocks/>
              </p:cNvSpPr>
              <p:nvPr/>
            </p:nvSpPr>
            <p:spPr bwMode="auto">
              <a:xfrm>
                <a:off x="716" y="965"/>
                <a:ext cx="739" cy="404"/>
              </a:xfrm>
              <a:custGeom>
                <a:avLst/>
                <a:gdLst>
                  <a:gd name="T0" fmla="*/ 54 w 2956"/>
                  <a:gd name="T1" fmla="*/ 5 h 1617"/>
                  <a:gd name="T2" fmla="*/ 57 w 2956"/>
                  <a:gd name="T3" fmla="*/ 15 h 1617"/>
                  <a:gd name="T4" fmla="*/ 61 w 2956"/>
                  <a:gd name="T5" fmla="*/ 23 h 1617"/>
                  <a:gd name="T6" fmla="*/ 68 w 2956"/>
                  <a:gd name="T7" fmla="*/ 31 h 1617"/>
                  <a:gd name="T8" fmla="*/ 77 w 2956"/>
                  <a:gd name="T9" fmla="*/ 37 h 1617"/>
                  <a:gd name="T10" fmla="*/ 89 w 2956"/>
                  <a:gd name="T11" fmla="*/ 42 h 1617"/>
                  <a:gd name="T12" fmla="*/ 101 w 2956"/>
                  <a:gd name="T13" fmla="*/ 47 h 1617"/>
                  <a:gd name="T14" fmla="*/ 111 w 2956"/>
                  <a:gd name="T15" fmla="*/ 52 h 1617"/>
                  <a:gd name="T16" fmla="*/ 118 w 2956"/>
                  <a:gd name="T17" fmla="*/ 56 h 1617"/>
                  <a:gd name="T18" fmla="*/ 129 w 2956"/>
                  <a:gd name="T19" fmla="*/ 55 h 1617"/>
                  <a:gd name="T20" fmla="*/ 138 w 2956"/>
                  <a:gd name="T21" fmla="*/ 56 h 1617"/>
                  <a:gd name="T22" fmla="*/ 145 w 2956"/>
                  <a:gd name="T23" fmla="*/ 59 h 1617"/>
                  <a:gd name="T24" fmla="*/ 154 w 2956"/>
                  <a:gd name="T25" fmla="*/ 62 h 1617"/>
                  <a:gd name="T26" fmla="*/ 166 w 2956"/>
                  <a:gd name="T27" fmla="*/ 62 h 1617"/>
                  <a:gd name="T28" fmla="*/ 179 w 2956"/>
                  <a:gd name="T29" fmla="*/ 60 h 1617"/>
                  <a:gd name="T30" fmla="*/ 183 w 2956"/>
                  <a:gd name="T31" fmla="*/ 60 h 1617"/>
                  <a:gd name="T32" fmla="*/ 184 w 2956"/>
                  <a:gd name="T33" fmla="*/ 61 h 1617"/>
                  <a:gd name="T34" fmla="*/ 185 w 2956"/>
                  <a:gd name="T35" fmla="*/ 67 h 1617"/>
                  <a:gd name="T36" fmla="*/ 184 w 2956"/>
                  <a:gd name="T37" fmla="*/ 73 h 1617"/>
                  <a:gd name="T38" fmla="*/ 183 w 2956"/>
                  <a:gd name="T39" fmla="*/ 76 h 1617"/>
                  <a:gd name="T40" fmla="*/ 183 w 2956"/>
                  <a:gd name="T41" fmla="*/ 80 h 1617"/>
                  <a:gd name="T42" fmla="*/ 180 w 2956"/>
                  <a:gd name="T43" fmla="*/ 83 h 1617"/>
                  <a:gd name="T44" fmla="*/ 176 w 2956"/>
                  <a:gd name="T45" fmla="*/ 84 h 1617"/>
                  <a:gd name="T46" fmla="*/ 173 w 2956"/>
                  <a:gd name="T47" fmla="*/ 87 h 1617"/>
                  <a:gd name="T48" fmla="*/ 169 w 2956"/>
                  <a:gd name="T49" fmla="*/ 88 h 1617"/>
                  <a:gd name="T50" fmla="*/ 162 w 2956"/>
                  <a:gd name="T51" fmla="*/ 87 h 1617"/>
                  <a:gd name="T52" fmla="*/ 162 w 2956"/>
                  <a:gd name="T53" fmla="*/ 91 h 1617"/>
                  <a:gd name="T54" fmla="*/ 161 w 2956"/>
                  <a:gd name="T55" fmla="*/ 93 h 1617"/>
                  <a:gd name="T56" fmla="*/ 157 w 2956"/>
                  <a:gd name="T57" fmla="*/ 93 h 1617"/>
                  <a:gd name="T58" fmla="*/ 151 w 2956"/>
                  <a:gd name="T59" fmla="*/ 93 h 1617"/>
                  <a:gd name="T60" fmla="*/ 145 w 2956"/>
                  <a:gd name="T61" fmla="*/ 91 h 1617"/>
                  <a:gd name="T62" fmla="*/ 144 w 2956"/>
                  <a:gd name="T63" fmla="*/ 94 h 1617"/>
                  <a:gd name="T64" fmla="*/ 141 w 2956"/>
                  <a:gd name="T65" fmla="*/ 95 h 1617"/>
                  <a:gd name="T66" fmla="*/ 136 w 2956"/>
                  <a:gd name="T67" fmla="*/ 95 h 1617"/>
                  <a:gd name="T68" fmla="*/ 132 w 2956"/>
                  <a:gd name="T69" fmla="*/ 94 h 1617"/>
                  <a:gd name="T70" fmla="*/ 127 w 2956"/>
                  <a:gd name="T71" fmla="*/ 96 h 1617"/>
                  <a:gd name="T72" fmla="*/ 122 w 2956"/>
                  <a:gd name="T73" fmla="*/ 96 h 1617"/>
                  <a:gd name="T74" fmla="*/ 112 w 2956"/>
                  <a:gd name="T75" fmla="*/ 98 h 1617"/>
                  <a:gd name="T76" fmla="*/ 104 w 2956"/>
                  <a:gd name="T77" fmla="*/ 99 h 1617"/>
                  <a:gd name="T78" fmla="*/ 94 w 2956"/>
                  <a:gd name="T79" fmla="*/ 96 h 1617"/>
                  <a:gd name="T80" fmla="*/ 84 w 2956"/>
                  <a:gd name="T81" fmla="*/ 94 h 1617"/>
                  <a:gd name="T82" fmla="*/ 76 w 2956"/>
                  <a:gd name="T83" fmla="*/ 95 h 1617"/>
                  <a:gd name="T84" fmla="*/ 67 w 2956"/>
                  <a:gd name="T85" fmla="*/ 97 h 1617"/>
                  <a:gd name="T86" fmla="*/ 58 w 2956"/>
                  <a:gd name="T87" fmla="*/ 98 h 1617"/>
                  <a:gd name="T88" fmla="*/ 46 w 2956"/>
                  <a:gd name="T89" fmla="*/ 98 h 1617"/>
                  <a:gd name="T90" fmla="*/ 33 w 2956"/>
                  <a:gd name="T91" fmla="*/ 100 h 1617"/>
                  <a:gd name="T92" fmla="*/ 23 w 2956"/>
                  <a:gd name="T93" fmla="*/ 101 h 1617"/>
                  <a:gd name="T94" fmla="*/ 15 w 2956"/>
                  <a:gd name="T95" fmla="*/ 100 h 1617"/>
                  <a:gd name="T96" fmla="*/ 9 w 2956"/>
                  <a:gd name="T97" fmla="*/ 97 h 1617"/>
                  <a:gd name="T98" fmla="*/ 4 w 2956"/>
                  <a:gd name="T99" fmla="*/ 93 h 1617"/>
                  <a:gd name="T100" fmla="*/ 1 w 2956"/>
                  <a:gd name="T101" fmla="*/ 87 h 1617"/>
                  <a:gd name="T102" fmla="*/ 1 w 2956"/>
                  <a:gd name="T103" fmla="*/ 80 h 1617"/>
                  <a:gd name="T104" fmla="*/ 3 w 2956"/>
                  <a:gd name="T105" fmla="*/ 71 h 1617"/>
                  <a:gd name="T106" fmla="*/ 8 w 2956"/>
                  <a:gd name="T107" fmla="*/ 59 h 1617"/>
                  <a:gd name="T108" fmla="*/ 10 w 2956"/>
                  <a:gd name="T109" fmla="*/ 48 h 1617"/>
                  <a:gd name="T110" fmla="*/ 9 w 2956"/>
                  <a:gd name="T111" fmla="*/ 39 h 1617"/>
                  <a:gd name="T112" fmla="*/ 7 w 2956"/>
                  <a:gd name="T113" fmla="*/ 31 h 1617"/>
                  <a:gd name="T114" fmla="*/ 3 w 2956"/>
                  <a:gd name="T115" fmla="*/ 21 h 1617"/>
                  <a:gd name="T116" fmla="*/ 53 w 2956"/>
                  <a:gd name="T117" fmla="*/ 0 h 16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56"/>
                  <a:gd name="T178" fmla="*/ 0 h 1617"/>
                  <a:gd name="T179" fmla="*/ 2956 w 2956"/>
                  <a:gd name="T180" fmla="*/ 1617 h 16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56" h="1617">
                    <a:moveTo>
                      <a:pt x="852" y="0"/>
                    </a:moveTo>
                    <a:lnTo>
                      <a:pt x="871" y="81"/>
                    </a:lnTo>
                    <a:lnTo>
                      <a:pt x="891" y="158"/>
                    </a:lnTo>
                    <a:lnTo>
                      <a:pt x="916" y="236"/>
                    </a:lnTo>
                    <a:lnTo>
                      <a:pt x="947" y="309"/>
                    </a:lnTo>
                    <a:lnTo>
                      <a:pt x="984" y="373"/>
                    </a:lnTo>
                    <a:lnTo>
                      <a:pt x="1033" y="437"/>
                    </a:lnTo>
                    <a:lnTo>
                      <a:pt x="1086" y="493"/>
                    </a:lnTo>
                    <a:lnTo>
                      <a:pt x="1150" y="549"/>
                    </a:lnTo>
                    <a:lnTo>
                      <a:pt x="1225" y="600"/>
                    </a:lnTo>
                    <a:lnTo>
                      <a:pt x="1310" y="641"/>
                    </a:lnTo>
                    <a:lnTo>
                      <a:pt x="1419" y="678"/>
                    </a:lnTo>
                    <a:lnTo>
                      <a:pt x="1534" y="715"/>
                    </a:lnTo>
                    <a:lnTo>
                      <a:pt x="1620" y="752"/>
                    </a:lnTo>
                    <a:lnTo>
                      <a:pt x="1704" y="791"/>
                    </a:lnTo>
                    <a:lnTo>
                      <a:pt x="1781" y="832"/>
                    </a:lnTo>
                    <a:lnTo>
                      <a:pt x="1836" y="867"/>
                    </a:lnTo>
                    <a:lnTo>
                      <a:pt x="1886" y="906"/>
                    </a:lnTo>
                    <a:lnTo>
                      <a:pt x="1967" y="894"/>
                    </a:lnTo>
                    <a:lnTo>
                      <a:pt x="2060" y="881"/>
                    </a:lnTo>
                    <a:lnTo>
                      <a:pt x="2130" y="885"/>
                    </a:lnTo>
                    <a:lnTo>
                      <a:pt x="2199" y="903"/>
                    </a:lnTo>
                    <a:lnTo>
                      <a:pt x="2256" y="928"/>
                    </a:lnTo>
                    <a:lnTo>
                      <a:pt x="2311" y="952"/>
                    </a:lnTo>
                    <a:lnTo>
                      <a:pt x="2382" y="974"/>
                    </a:lnTo>
                    <a:lnTo>
                      <a:pt x="2456" y="987"/>
                    </a:lnTo>
                    <a:lnTo>
                      <a:pt x="2535" y="993"/>
                    </a:lnTo>
                    <a:lnTo>
                      <a:pt x="2647" y="987"/>
                    </a:lnTo>
                    <a:lnTo>
                      <a:pt x="2763" y="968"/>
                    </a:lnTo>
                    <a:lnTo>
                      <a:pt x="2856" y="956"/>
                    </a:lnTo>
                    <a:lnTo>
                      <a:pt x="2906" y="950"/>
                    </a:lnTo>
                    <a:lnTo>
                      <a:pt x="2922" y="956"/>
                    </a:lnTo>
                    <a:lnTo>
                      <a:pt x="2930" y="967"/>
                    </a:lnTo>
                    <a:lnTo>
                      <a:pt x="2939" y="983"/>
                    </a:lnTo>
                    <a:lnTo>
                      <a:pt x="2948" y="1020"/>
                    </a:lnTo>
                    <a:lnTo>
                      <a:pt x="2956" y="1070"/>
                    </a:lnTo>
                    <a:lnTo>
                      <a:pt x="2955" y="1124"/>
                    </a:lnTo>
                    <a:lnTo>
                      <a:pt x="2943" y="1166"/>
                    </a:lnTo>
                    <a:lnTo>
                      <a:pt x="2931" y="1194"/>
                    </a:lnTo>
                    <a:lnTo>
                      <a:pt x="2918" y="1214"/>
                    </a:lnTo>
                    <a:lnTo>
                      <a:pt x="2925" y="1251"/>
                    </a:lnTo>
                    <a:lnTo>
                      <a:pt x="2918" y="1288"/>
                    </a:lnTo>
                    <a:lnTo>
                      <a:pt x="2900" y="1312"/>
                    </a:lnTo>
                    <a:lnTo>
                      <a:pt x="2878" y="1330"/>
                    </a:lnTo>
                    <a:lnTo>
                      <a:pt x="2852" y="1337"/>
                    </a:lnTo>
                    <a:lnTo>
                      <a:pt x="2813" y="1343"/>
                    </a:lnTo>
                    <a:lnTo>
                      <a:pt x="2800" y="1365"/>
                    </a:lnTo>
                    <a:lnTo>
                      <a:pt x="2773" y="1390"/>
                    </a:lnTo>
                    <a:lnTo>
                      <a:pt x="2741" y="1404"/>
                    </a:lnTo>
                    <a:lnTo>
                      <a:pt x="2706" y="1411"/>
                    </a:lnTo>
                    <a:lnTo>
                      <a:pt x="2671" y="1408"/>
                    </a:lnTo>
                    <a:lnTo>
                      <a:pt x="2597" y="1393"/>
                    </a:lnTo>
                    <a:lnTo>
                      <a:pt x="2603" y="1430"/>
                    </a:lnTo>
                    <a:lnTo>
                      <a:pt x="2597" y="1455"/>
                    </a:lnTo>
                    <a:lnTo>
                      <a:pt x="2585" y="1471"/>
                    </a:lnTo>
                    <a:lnTo>
                      <a:pt x="2566" y="1483"/>
                    </a:lnTo>
                    <a:lnTo>
                      <a:pt x="2538" y="1490"/>
                    </a:lnTo>
                    <a:lnTo>
                      <a:pt x="2504" y="1493"/>
                    </a:lnTo>
                    <a:lnTo>
                      <a:pt x="2467" y="1492"/>
                    </a:lnTo>
                    <a:lnTo>
                      <a:pt x="2414" y="1484"/>
                    </a:lnTo>
                    <a:lnTo>
                      <a:pt x="2368" y="1473"/>
                    </a:lnTo>
                    <a:lnTo>
                      <a:pt x="2318" y="1455"/>
                    </a:lnTo>
                    <a:lnTo>
                      <a:pt x="2315" y="1480"/>
                    </a:lnTo>
                    <a:lnTo>
                      <a:pt x="2302" y="1499"/>
                    </a:lnTo>
                    <a:lnTo>
                      <a:pt x="2282" y="1513"/>
                    </a:lnTo>
                    <a:lnTo>
                      <a:pt x="2254" y="1520"/>
                    </a:lnTo>
                    <a:lnTo>
                      <a:pt x="2220" y="1523"/>
                    </a:lnTo>
                    <a:lnTo>
                      <a:pt x="2171" y="1516"/>
                    </a:lnTo>
                    <a:lnTo>
                      <a:pt x="2128" y="1498"/>
                    </a:lnTo>
                    <a:lnTo>
                      <a:pt x="2104" y="1513"/>
                    </a:lnTo>
                    <a:lnTo>
                      <a:pt x="2075" y="1525"/>
                    </a:lnTo>
                    <a:lnTo>
                      <a:pt x="2038" y="1532"/>
                    </a:lnTo>
                    <a:lnTo>
                      <a:pt x="1998" y="1539"/>
                    </a:lnTo>
                    <a:lnTo>
                      <a:pt x="1948" y="1545"/>
                    </a:lnTo>
                    <a:lnTo>
                      <a:pt x="1874" y="1559"/>
                    </a:lnTo>
                    <a:lnTo>
                      <a:pt x="1793" y="1578"/>
                    </a:lnTo>
                    <a:lnTo>
                      <a:pt x="1729" y="1584"/>
                    </a:lnTo>
                    <a:lnTo>
                      <a:pt x="1670" y="1580"/>
                    </a:lnTo>
                    <a:lnTo>
                      <a:pt x="1582" y="1564"/>
                    </a:lnTo>
                    <a:lnTo>
                      <a:pt x="1502" y="1544"/>
                    </a:lnTo>
                    <a:lnTo>
                      <a:pt x="1412" y="1525"/>
                    </a:lnTo>
                    <a:lnTo>
                      <a:pt x="1335" y="1513"/>
                    </a:lnTo>
                    <a:lnTo>
                      <a:pt x="1272" y="1508"/>
                    </a:lnTo>
                    <a:lnTo>
                      <a:pt x="1217" y="1515"/>
                    </a:lnTo>
                    <a:lnTo>
                      <a:pt x="1156" y="1528"/>
                    </a:lnTo>
                    <a:lnTo>
                      <a:pt x="1076" y="1547"/>
                    </a:lnTo>
                    <a:lnTo>
                      <a:pt x="989" y="1564"/>
                    </a:lnTo>
                    <a:lnTo>
                      <a:pt x="924" y="1569"/>
                    </a:lnTo>
                    <a:lnTo>
                      <a:pt x="859" y="1565"/>
                    </a:lnTo>
                    <a:lnTo>
                      <a:pt x="736" y="1578"/>
                    </a:lnTo>
                    <a:lnTo>
                      <a:pt x="638" y="1590"/>
                    </a:lnTo>
                    <a:lnTo>
                      <a:pt x="526" y="1609"/>
                    </a:lnTo>
                    <a:lnTo>
                      <a:pt x="450" y="1617"/>
                    </a:lnTo>
                    <a:lnTo>
                      <a:pt x="370" y="1612"/>
                    </a:lnTo>
                    <a:lnTo>
                      <a:pt x="302" y="1606"/>
                    </a:lnTo>
                    <a:lnTo>
                      <a:pt x="241" y="1596"/>
                    </a:lnTo>
                    <a:lnTo>
                      <a:pt x="188" y="1583"/>
                    </a:lnTo>
                    <a:lnTo>
                      <a:pt x="137" y="1561"/>
                    </a:lnTo>
                    <a:lnTo>
                      <a:pt x="97" y="1531"/>
                    </a:lnTo>
                    <a:lnTo>
                      <a:pt x="64" y="1494"/>
                    </a:lnTo>
                    <a:lnTo>
                      <a:pt x="42" y="1451"/>
                    </a:lnTo>
                    <a:lnTo>
                      <a:pt x="26" y="1401"/>
                    </a:lnTo>
                    <a:lnTo>
                      <a:pt x="12" y="1343"/>
                    </a:lnTo>
                    <a:lnTo>
                      <a:pt x="8" y="1283"/>
                    </a:lnTo>
                    <a:lnTo>
                      <a:pt x="17" y="1221"/>
                    </a:lnTo>
                    <a:lnTo>
                      <a:pt x="42" y="1140"/>
                    </a:lnTo>
                    <a:lnTo>
                      <a:pt x="85" y="1043"/>
                    </a:lnTo>
                    <a:lnTo>
                      <a:pt x="125" y="950"/>
                    </a:lnTo>
                    <a:lnTo>
                      <a:pt x="153" y="854"/>
                    </a:lnTo>
                    <a:lnTo>
                      <a:pt x="163" y="777"/>
                    </a:lnTo>
                    <a:lnTo>
                      <a:pt x="159" y="700"/>
                    </a:lnTo>
                    <a:lnTo>
                      <a:pt x="148" y="628"/>
                    </a:lnTo>
                    <a:lnTo>
                      <a:pt x="131" y="558"/>
                    </a:lnTo>
                    <a:lnTo>
                      <a:pt x="112" y="496"/>
                    </a:lnTo>
                    <a:lnTo>
                      <a:pt x="87" y="425"/>
                    </a:lnTo>
                    <a:lnTo>
                      <a:pt x="54" y="340"/>
                    </a:lnTo>
                    <a:lnTo>
                      <a:pt x="0" y="222"/>
                    </a:lnTo>
                    <a:lnTo>
                      <a:pt x="852"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62" name="Freeform 451">
                <a:extLst>
                  <a:ext uri="{FF2B5EF4-FFF2-40B4-BE49-F238E27FC236}">
                    <a16:creationId xmlns:a16="http://schemas.microsoft.com/office/drawing/2014/main" id="{0C1E3D3C-AA36-4340-B8F8-A71A741C1B54}"/>
                  </a:ext>
                </a:extLst>
              </p:cNvPr>
              <p:cNvSpPr>
                <a:spLocks/>
              </p:cNvSpPr>
              <p:nvPr/>
            </p:nvSpPr>
            <p:spPr bwMode="auto">
              <a:xfrm>
                <a:off x="716" y="965"/>
                <a:ext cx="739" cy="405"/>
              </a:xfrm>
              <a:custGeom>
                <a:avLst/>
                <a:gdLst>
                  <a:gd name="T0" fmla="*/ 54 w 2958"/>
                  <a:gd name="T1" fmla="*/ 5 h 1619"/>
                  <a:gd name="T2" fmla="*/ 57 w 2958"/>
                  <a:gd name="T3" fmla="*/ 15 h 1619"/>
                  <a:gd name="T4" fmla="*/ 61 w 2958"/>
                  <a:gd name="T5" fmla="*/ 23 h 1619"/>
                  <a:gd name="T6" fmla="*/ 68 w 2958"/>
                  <a:gd name="T7" fmla="*/ 31 h 1619"/>
                  <a:gd name="T8" fmla="*/ 76 w 2958"/>
                  <a:gd name="T9" fmla="*/ 38 h 1619"/>
                  <a:gd name="T10" fmla="*/ 89 w 2958"/>
                  <a:gd name="T11" fmla="*/ 43 h 1619"/>
                  <a:gd name="T12" fmla="*/ 101 w 2958"/>
                  <a:gd name="T13" fmla="*/ 47 h 1619"/>
                  <a:gd name="T14" fmla="*/ 111 w 2958"/>
                  <a:gd name="T15" fmla="*/ 52 h 1619"/>
                  <a:gd name="T16" fmla="*/ 118 w 2958"/>
                  <a:gd name="T17" fmla="*/ 57 h 1619"/>
                  <a:gd name="T18" fmla="*/ 129 w 2958"/>
                  <a:gd name="T19" fmla="*/ 55 h 1619"/>
                  <a:gd name="T20" fmla="*/ 137 w 2958"/>
                  <a:gd name="T21" fmla="*/ 57 h 1619"/>
                  <a:gd name="T22" fmla="*/ 144 w 2958"/>
                  <a:gd name="T23" fmla="*/ 60 h 1619"/>
                  <a:gd name="T24" fmla="*/ 153 w 2958"/>
                  <a:gd name="T25" fmla="*/ 62 h 1619"/>
                  <a:gd name="T26" fmla="*/ 165 w 2958"/>
                  <a:gd name="T27" fmla="*/ 62 h 1619"/>
                  <a:gd name="T28" fmla="*/ 178 w 2958"/>
                  <a:gd name="T29" fmla="*/ 60 h 1619"/>
                  <a:gd name="T30" fmla="*/ 183 w 2958"/>
                  <a:gd name="T31" fmla="*/ 60 h 1619"/>
                  <a:gd name="T32" fmla="*/ 184 w 2958"/>
                  <a:gd name="T33" fmla="*/ 62 h 1619"/>
                  <a:gd name="T34" fmla="*/ 185 w 2958"/>
                  <a:gd name="T35" fmla="*/ 67 h 1619"/>
                  <a:gd name="T36" fmla="*/ 184 w 2958"/>
                  <a:gd name="T37" fmla="*/ 73 h 1619"/>
                  <a:gd name="T38" fmla="*/ 182 w 2958"/>
                  <a:gd name="T39" fmla="*/ 76 h 1619"/>
                  <a:gd name="T40" fmla="*/ 182 w 2958"/>
                  <a:gd name="T41" fmla="*/ 81 h 1619"/>
                  <a:gd name="T42" fmla="*/ 180 w 2958"/>
                  <a:gd name="T43" fmla="*/ 83 h 1619"/>
                  <a:gd name="T44" fmla="*/ 176 w 2958"/>
                  <a:gd name="T45" fmla="*/ 84 h 1619"/>
                  <a:gd name="T46" fmla="*/ 173 w 2958"/>
                  <a:gd name="T47" fmla="*/ 87 h 1619"/>
                  <a:gd name="T48" fmla="*/ 169 w 2958"/>
                  <a:gd name="T49" fmla="*/ 89 h 1619"/>
                  <a:gd name="T50" fmla="*/ 162 w 2958"/>
                  <a:gd name="T51" fmla="*/ 87 h 1619"/>
                  <a:gd name="T52" fmla="*/ 162 w 2958"/>
                  <a:gd name="T53" fmla="*/ 91 h 1619"/>
                  <a:gd name="T54" fmla="*/ 160 w 2958"/>
                  <a:gd name="T55" fmla="*/ 93 h 1619"/>
                  <a:gd name="T56" fmla="*/ 156 w 2958"/>
                  <a:gd name="T57" fmla="*/ 94 h 1619"/>
                  <a:gd name="T58" fmla="*/ 151 w 2958"/>
                  <a:gd name="T59" fmla="*/ 93 h 1619"/>
                  <a:gd name="T60" fmla="*/ 145 w 2958"/>
                  <a:gd name="T61" fmla="*/ 91 h 1619"/>
                  <a:gd name="T62" fmla="*/ 144 w 2958"/>
                  <a:gd name="T63" fmla="*/ 94 h 1619"/>
                  <a:gd name="T64" fmla="*/ 141 w 2958"/>
                  <a:gd name="T65" fmla="*/ 95 h 1619"/>
                  <a:gd name="T66" fmla="*/ 136 w 2958"/>
                  <a:gd name="T67" fmla="*/ 95 h 1619"/>
                  <a:gd name="T68" fmla="*/ 131 w 2958"/>
                  <a:gd name="T69" fmla="*/ 95 h 1619"/>
                  <a:gd name="T70" fmla="*/ 127 w 2958"/>
                  <a:gd name="T71" fmla="*/ 96 h 1619"/>
                  <a:gd name="T72" fmla="*/ 122 w 2958"/>
                  <a:gd name="T73" fmla="*/ 97 h 1619"/>
                  <a:gd name="T74" fmla="*/ 112 w 2958"/>
                  <a:gd name="T75" fmla="*/ 99 h 1619"/>
                  <a:gd name="T76" fmla="*/ 104 w 2958"/>
                  <a:gd name="T77" fmla="*/ 99 h 1619"/>
                  <a:gd name="T78" fmla="*/ 94 w 2958"/>
                  <a:gd name="T79" fmla="*/ 97 h 1619"/>
                  <a:gd name="T80" fmla="*/ 83 w 2958"/>
                  <a:gd name="T81" fmla="*/ 95 h 1619"/>
                  <a:gd name="T82" fmla="*/ 76 w 2958"/>
                  <a:gd name="T83" fmla="*/ 95 h 1619"/>
                  <a:gd name="T84" fmla="*/ 67 w 2958"/>
                  <a:gd name="T85" fmla="*/ 97 h 1619"/>
                  <a:gd name="T86" fmla="*/ 58 w 2958"/>
                  <a:gd name="T87" fmla="*/ 98 h 1619"/>
                  <a:gd name="T88" fmla="*/ 46 w 2958"/>
                  <a:gd name="T89" fmla="*/ 99 h 1619"/>
                  <a:gd name="T90" fmla="*/ 33 w 2958"/>
                  <a:gd name="T91" fmla="*/ 101 h 1619"/>
                  <a:gd name="T92" fmla="*/ 23 w 2958"/>
                  <a:gd name="T93" fmla="*/ 101 h 1619"/>
                  <a:gd name="T94" fmla="*/ 15 w 2958"/>
                  <a:gd name="T95" fmla="*/ 100 h 1619"/>
                  <a:gd name="T96" fmla="*/ 8 w 2958"/>
                  <a:gd name="T97" fmla="*/ 98 h 1619"/>
                  <a:gd name="T98" fmla="*/ 4 w 2958"/>
                  <a:gd name="T99" fmla="*/ 94 h 1619"/>
                  <a:gd name="T100" fmla="*/ 1 w 2958"/>
                  <a:gd name="T101" fmla="*/ 88 h 1619"/>
                  <a:gd name="T102" fmla="*/ 0 w 2958"/>
                  <a:gd name="T103" fmla="*/ 80 h 1619"/>
                  <a:gd name="T104" fmla="*/ 2 w 2958"/>
                  <a:gd name="T105" fmla="*/ 71 h 1619"/>
                  <a:gd name="T106" fmla="*/ 8 w 2958"/>
                  <a:gd name="T107" fmla="*/ 60 h 1619"/>
                  <a:gd name="T108" fmla="*/ 10 w 2958"/>
                  <a:gd name="T109" fmla="*/ 49 h 1619"/>
                  <a:gd name="T110" fmla="*/ 9 w 2958"/>
                  <a:gd name="T111" fmla="*/ 39 h 1619"/>
                  <a:gd name="T112" fmla="*/ 7 w 2958"/>
                  <a:gd name="T113" fmla="*/ 31 h 1619"/>
                  <a:gd name="T114" fmla="*/ 3 w 2958"/>
                  <a:gd name="T115" fmla="*/ 21 h 16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58"/>
                  <a:gd name="T175" fmla="*/ 0 h 1619"/>
                  <a:gd name="T176" fmla="*/ 2958 w 2958"/>
                  <a:gd name="T177" fmla="*/ 1619 h 16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58" h="1619">
                    <a:moveTo>
                      <a:pt x="854" y="0"/>
                    </a:moveTo>
                    <a:lnTo>
                      <a:pt x="872" y="81"/>
                    </a:lnTo>
                    <a:lnTo>
                      <a:pt x="892" y="158"/>
                    </a:lnTo>
                    <a:lnTo>
                      <a:pt x="917" y="236"/>
                    </a:lnTo>
                    <a:lnTo>
                      <a:pt x="948" y="309"/>
                    </a:lnTo>
                    <a:lnTo>
                      <a:pt x="985" y="373"/>
                    </a:lnTo>
                    <a:lnTo>
                      <a:pt x="1034" y="438"/>
                    </a:lnTo>
                    <a:lnTo>
                      <a:pt x="1087" y="494"/>
                    </a:lnTo>
                    <a:lnTo>
                      <a:pt x="1151" y="550"/>
                    </a:lnTo>
                    <a:lnTo>
                      <a:pt x="1226" y="602"/>
                    </a:lnTo>
                    <a:lnTo>
                      <a:pt x="1311" y="642"/>
                    </a:lnTo>
                    <a:lnTo>
                      <a:pt x="1420" y="679"/>
                    </a:lnTo>
                    <a:lnTo>
                      <a:pt x="1535" y="716"/>
                    </a:lnTo>
                    <a:lnTo>
                      <a:pt x="1621" y="753"/>
                    </a:lnTo>
                    <a:lnTo>
                      <a:pt x="1705" y="792"/>
                    </a:lnTo>
                    <a:lnTo>
                      <a:pt x="1782" y="833"/>
                    </a:lnTo>
                    <a:lnTo>
                      <a:pt x="1837" y="868"/>
                    </a:lnTo>
                    <a:lnTo>
                      <a:pt x="1887" y="907"/>
                    </a:lnTo>
                    <a:lnTo>
                      <a:pt x="1968" y="895"/>
                    </a:lnTo>
                    <a:lnTo>
                      <a:pt x="2061" y="883"/>
                    </a:lnTo>
                    <a:lnTo>
                      <a:pt x="2131" y="886"/>
                    </a:lnTo>
                    <a:lnTo>
                      <a:pt x="2200" y="904"/>
                    </a:lnTo>
                    <a:lnTo>
                      <a:pt x="2258" y="929"/>
                    </a:lnTo>
                    <a:lnTo>
                      <a:pt x="2313" y="953"/>
                    </a:lnTo>
                    <a:lnTo>
                      <a:pt x="2384" y="976"/>
                    </a:lnTo>
                    <a:lnTo>
                      <a:pt x="2459" y="988"/>
                    </a:lnTo>
                    <a:lnTo>
                      <a:pt x="2537" y="994"/>
                    </a:lnTo>
                    <a:lnTo>
                      <a:pt x="2649" y="988"/>
                    </a:lnTo>
                    <a:lnTo>
                      <a:pt x="2766" y="969"/>
                    </a:lnTo>
                    <a:lnTo>
                      <a:pt x="2859" y="957"/>
                    </a:lnTo>
                    <a:lnTo>
                      <a:pt x="2908" y="951"/>
                    </a:lnTo>
                    <a:lnTo>
                      <a:pt x="2924" y="957"/>
                    </a:lnTo>
                    <a:lnTo>
                      <a:pt x="2932" y="968"/>
                    </a:lnTo>
                    <a:lnTo>
                      <a:pt x="2941" y="984"/>
                    </a:lnTo>
                    <a:lnTo>
                      <a:pt x="2951" y="1021"/>
                    </a:lnTo>
                    <a:lnTo>
                      <a:pt x="2958" y="1071"/>
                    </a:lnTo>
                    <a:lnTo>
                      <a:pt x="2957" y="1125"/>
                    </a:lnTo>
                    <a:lnTo>
                      <a:pt x="2945" y="1167"/>
                    </a:lnTo>
                    <a:lnTo>
                      <a:pt x="2933" y="1195"/>
                    </a:lnTo>
                    <a:lnTo>
                      <a:pt x="2921" y="1216"/>
                    </a:lnTo>
                    <a:lnTo>
                      <a:pt x="2927" y="1253"/>
                    </a:lnTo>
                    <a:lnTo>
                      <a:pt x="2921" y="1290"/>
                    </a:lnTo>
                    <a:lnTo>
                      <a:pt x="2902" y="1314"/>
                    </a:lnTo>
                    <a:lnTo>
                      <a:pt x="2880" y="1332"/>
                    </a:lnTo>
                    <a:lnTo>
                      <a:pt x="2854" y="1339"/>
                    </a:lnTo>
                    <a:lnTo>
                      <a:pt x="2815" y="1345"/>
                    </a:lnTo>
                    <a:lnTo>
                      <a:pt x="2802" y="1367"/>
                    </a:lnTo>
                    <a:lnTo>
                      <a:pt x="2775" y="1392"/>
                    </a:lnTo>
                    <a:lnTo>
                      <a:pt x="2743" y="1406"/>
                    </a:lnTo>
                    <a:lnTo>
                      <a:pt x="2708" y="1414"/>
                    </a:lnTo>
                    <a:lnTo>
                      <a:pt x="2674" y="1410"/>
                    </a:lnTo>
                    <a:lnTo>
                      <a:pt x="2599" y="1395"/>
                    </a:lnTo>
                    <a:lnTo>
                      <a:pt x="2605" y="1432"/>
                    </a:lnTo>
                    <a:lnTo>
                      <a:pt x="2599" y="1457"/>
                    </a:lnTo>
                    <a:lnTo>
                      <a:pt x="2587" y="1473"/>
                    </a:lnTo>
                    <a:lnTo>
                      <a:pt x="2568" y="1485"/>
                    </a:lnTo>
                    <a:lnTo>
                      <a:pt x="2540" y="1492"/>
                    </a:lnTo>
                    <a:lnTo>
                      <a:pt x="2506" y="1495"/>
                    </a:lnTo>
                    <a:lnTo>
                      <a:pt x="2469" y="1494"/>
                    </a:lnTo>
                    <a:lnTo>
                      <a:pt x="2416" y="1486"/>
                    </a:lnTo>
                    <a:lnTo>
                      <a:pt x="2370" y="1476"/>
                    </a:lnTo>
                    <a:lnTo>
                      <a:pt x="2320" y="1457"/>
                    </a:lnTo>
                    <a:lnTo>
                      <a:pt x="2317" y="1482"/>
                    </a:lnTo>
                    <a:lnTo>
                      <a:pt x="2305" y="1501"/>
                    </a:lnTo>
                    <a:lnTo>
                      <a:pt x="2284" y="1515"/>
                    </a:lnTo>
                    <a:lnTo>
                      <a:pt x="2256" y="1522"/>
                    </a:lnTo>
                    <a:lnTo>
                      <a:pt x="2222" y="1525"/>
                    </a:lnTo>
                    <a:lnTo>
                      <a:pt x="2172" y="1518"/>
                    </a:lnTo>
                    <a:lnTo>
                      <a:pt x="2129" y="1500"/>
                    </a:lnTo>
                    <a:lnTo>
                      <a:pt x="2105" y="1515"/>
                    </a:lnTo>
                    <a:lnTo>
                      <a:pt x="2076" y="1527"/>
                    </a:lnTo>
                    <a:lnTo>
                      <a:pt x="2039" y="1534"/>
                    </a:lnTo>
                    <a:lnTo>
                      <a:pt x="1999" y="1541"/>
                    </a:lnTo>
                    <a:lnTo>
                      <a:pt x="1949" y="1547"/>
                    </a:lnTo>
                    <a:lnTo>
                      <a:pt x="1875" y="1561"/>
                    </a:lnTo>
                    <a:lnTo>
                      <a:pt x="1794" y="1580"/>
                    </a:lnTo>
                    <a:lnTo>
                      <a:pt x="1730" y="1586"/>
                    </a:lnTo>
                    <a:lnTo>
                      <a:pt x="1671" y="1582"/>
                    </a:lnTo>
                    <a:lnTo>
                      <a:pt x="1583" y="1566"/>
                    </a:lnTo>
                    <a:lnTo>
                      <a:pt x="1503" y="1546"/>
                    </a:lnTo>
                    <a:lnTo>
                      <a:pt x="1413" y="1527"/>
                    </a:lnTo>
                    <a:lnTo>
                      <a:pt x="1336" y="1515"/>
                    </a:lnTo>
                    <a:lnTo>
                      <a:pt x="1273" y="1510"/>
                    </a:lnTo>
                    <a:lnTo>
                      <a:pt x="1218" y="1517"/>
                    </a:lnTo>
                    <a:lnTo>
                      <a:pt x="1157" y="1530"/>
                    </a:lnTo>
                    <a:lnTo>
                      <a:pt x="1077" y="1549"/>
                    </a:lnTo>
                    <a:lnTo>
                      <a:pt x="990" y="1566"/>
                    </a:lnTo>
                    <a:lnTo>
                      <a:pt x="925" y="1571"/>
                    </a:lnTo>
                    <a:lnTo>
                      <a:pt x="860" y="1568"/>
                    </a:lnTo>
                    <a:lnTo>
                      <a:pt x="736" y="1580"/>
                    </a:lnTo>
                    <a:lnTo>
                      <a:pt x="638" y="1592"/>
                    </a:lnTo>
                    <a:lnTo>
                      <a:pt x="526" y="1611"/>
                    </a:lnTo>
                    <a:lnTo>
                      <a:pt x="450" y="1619"/>
                    </a:lnTo>
                    <a:lnTo>
                      <a:pt x="370" y="1614"/>
                    </a:lnTo>
                    <a:lnTo>
                      <a:pt x="302" y="1608"/>
                    </a:lnTo>
                    <a:lnTo>
                      <a:pt x="241" y="1598"/>
                    </a:lnTo>
                    <a:lnTo>
                      <a:pt x="188" y="1585"/>
                    </a:lnTo>
                    <a:lnTo>
                      <a:pt x="137" y="1563"/>
                    </a:lnTo>
                    <a:lnTo>
                      <a:pt x="97" y="1533"/>
                    </a:lnTo>
                    <a:lnTo>
                      <a:pt x="64" y="1496"/>
                    </a:lnTo>
                    <a:lnTo>
                      <a:pt x="42" y="1453"/>
                    </a:lnTo>
                    <a:lnTo>
                      <a:pt x="26" y="1403"/>
                    </a:lnTo>
                    <a:lnTo>
                      <a:pt x="12" y="1345"/>
                    </a:lnTo>
                    <a:lnTo>
                      <a:pt x="8" y="1285"/>
                    </a:lnTo>
                    <a:lnTo>
                      <a:pt x="17" y="1223"/>
                    </a:lnTo>
                    <a:lnTo>
                      <a:pt x="42" y="1141"/>
                    </a:lnTo>
                    <a:lnTo>
                      <a:pt x="85" y="1044"/>
                    </a:lnTo>
                    <a:lnTo>
                      <a:pt x="125" y="951"/>
                    </a:lnTo>
                    <a:lnTo>
                      <a:pt x="153" y="855"/>
                    </a:lnTo>
                    <a:lnTo>
                      <a:pt x="163" y="778"/>
                    </a:lnTo>
                    <a:lnTo>
                      <a:pt x="159" y="701"/>
                    </a:lnTo>
                    <a:lnTo>
                      <a:pt x="148" y="629"/>
                    </a:lnTo>
                    <a:lnTo>
                      <a:pt x="131" y="559"/>
                    </a:lnTo>
                    <a:lnTo>
                      <a:pt x="112" y="497"/>
                    </a:lnTo>
                    <a:lnTo>
                      <a:pt x="87" y="426"/>
                    </a:lnTo>
                    <a:lnTo>
                      <a:pt x="54" y="340"/>
                    </a:lnTo>
                    <a:lnTo>
                      <a:pt x="0" y="22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35" name="Group 452">
              <a:extLst>
                <a:ext uri="{FF2B5EF4-FFF2-40B4-BE49-F238E27FC236}">
                  <a16:creationId xmlns:a16="http://schemas.microsoft.com/office/drawing/2014/main" id="{16C426FB-328B-4E4C-8D5B-6C641986908A}"/>
                </a:ext>
              </a:extLst>
            </p:cNvPr>
            <p:cNvGrpSpPr>
              <a:grpSpLocks/>
            </p:cNvGrpSpPr>
            <p:nvPr/>
          </p:nvGrpSpPr>
          <p:grpSpPr bwMode="auto">
            <a:xfrm>
              <a:off x="826" y="1020"/>
              <a:ext cx="620" cy="330"/>
              <a:chOff x="826" y="1020"/>
              <a:chExt cx="620" cy="330"/>
            </a:xfrm>
          </p:grpSpPr>
          <p:grpSp>
            <p:nvGrpSpPr>
              <p:cNvPr id="65636" name="Group 453">
                <a:extLst>
                  <a:ext uri="{FF2B5EF4-FFF2-40B4-BE49-F238E27FC236}">
                    <a16:creationId xmlns:a16="http://schemas.microsoft.com/office/drawing/2014/main" id="{FCBD7CDA-1E55-479C-854C-ABC2D3D92CE6}"/>
                  </a:ext>
                </a:extLst>
              </p:cNvPr>
              <p:cNvGrpSpPr>
                <a:grpSpLocks/>
              </p:cNvGrpSpPr>
              <p:nvPr/>
            </p:nvGrpSpPr>
            <p:grpSpPr bwMode="auto">
              <a:xfrm>
                <a:off x="826" y="1020"/>
                <a:ext cx="425" cy="274"/>
                <a:chOff x="826" y="1020"/>
                <a:chExt cx="425" cy="274"/>
              </a:xfrm>
            </p:grpSpPr>
            <p:grpSp>
              <p:nvGrpSpPr>
                <p:cNvPr id="65653" name="Group 454">
                  <a:extLst>
                    <a:ext uri="{FF2B5EF4-FFF2-40B4-BE49-F238E27FC236}">
                      <a16:creationId xmlns:a16="http://schemas.microsoft.com/office/drawing/2014/main" id="{5AB88DEF-341F-4201-9742-CDAA8D053497}"/>
                    </a:ext>
                  </a:extLst>
                </p:cNvPr>
                <p:cNvGrpSpPr>
                  <a:grpSpLocks/>
                </p:cNvGrpSpPr>
                <p:nvPr/>
              </p:nvGrpSpPr>
              <p:grpSpPr bwMode="auto">
                <a:xfrm>
                  <a:off x="1155" y="1210"/>
                  <a:ext cx="96" cy="59"/>
                  <a:chOff x="1155" y="1210"/>
                  <a:chExt cx="96" cy="59"/>
                </a:xfrm>
              </p:grpSpPr>
              <p:sp>
                <p:nvSpPr>
                  <p:cNvPr id="65658" name="Freeform 455">
                    <a:extLst>
                      <a:ext uri="{FF2B5EF4-FFF2-40B4-BE49-F238E27FC236}">
                        <a16:creationId xmlns:a16="http://schemas.microsoft.com/office/drawing/2014/main" id="{AAC7EFBF-4A1B-4C66-A264-90BD88BC6FE1}"/>
                      </a:ext>
                    </a:extLst>
                  </p:cNvPr>
                  <p:cNvSpPr>
                    <a:spLocks/>
                  </p:cNvSpPr>
                  <p:nvPr/>
                </p:nvSpPr>
                <p:spPr bwMode="auto">
                  <a:xfrm>
                    <a:off x="1155" y="1238"/>
                    <a:ext cx="47" cy="31"/>
                  </a:xfrm>
                  <a:custGeom>
                    <a:avLst/>
                    <a:gdLst>
                      <a:gd name="T0" fmla="*/ 0 w 189"/>
                      <a:gd name="T1" fmla="*/ 0 h 125"/>
                      <a:gd name="T2" fmla="*/ 2 w 189"/>
                      <a:gd name="T3" fmla="*/ 1 h 125"/>
                      <a:gd name="T4" fmla="*/ 5 w 189"/>
                      <a:gd name="T5" fmla="*/ 2 h 125"/>
                      <a:gd name="T6" fmla="*/ 7 w 189"/>
                      <a:gd name="T7" fmla="*/ 3 h 125"/>
                      <a:gd name="T8" fmla="*/ 10 w 189"/>
                      <a:gd name="T9" fmla="*/ 5 h 125"/>
                      <a:gd name="T10" fmla="*/ 12 w 189"/>
                      <a:gd name="T11" fmla="*/ 8 h 125"/>
                      <a:gd name="T12" fmla="*/ 0 60000 65536"/>
                      <a:gd name="T13" fmla="*/ 0 60000 65536"/>
                      <a:gd name="T14" fmla="*/ 0 60000 65536"/>
                      <a:gd name="T15" fmla="*/ 0 60000 65536"/>
                      <a:gd name="T16" fmla="*/ 0 60000 65536"/>
                      <a:gd name="T17" fmla="*/ 0 60000 65536"/>
                      <a:gd name="T18" fmla="*/ 0 w 189"/>
                      <a:gd name="T19" fmla="*/ 0 h 125"/>
                      <a:gd name="T20" fmla="*/ 189 w 189"/>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89" h="125">
                        <a:moveTo>
                          <a:pt x="0" y="0"/>
                        </a:moveTo>
                        <a:lnTo>
                          <a:pt x="41" y="11"/>
                        </a:lnTo>
                        <a:lnTo>
                          <a:pt x="81" y="28"/>
                        </a:lnTo>
                        <a:lnTo>
                          <a:pt x="121" y="53"/>
                        </a:lnTo>
                        <a:lnTo>
                          <a:pt x="155" y="84"/>
                        </a:lnTo>
                        <a:lnTo>
                          <a:pt x="189" y="1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59" name="Freeform 456">
                    <a:extLst>
                      <a:ext uri="{FF2B5EF4-FFF2-40B4-BE49-F238E27FC236}">
                        <a16:creationId xmlns:a16="http://schemas.microsoft.com/office/drawing/2014/main" id="{59242A39-5102-4024-BD8F-A9C2C2AA15BA}"/>
                      </a:ext>
                    </a:extLst>
                  </p:cNvPr>
                  <p:cNvSpPr>
                    <a:spLocks/>
                  </p:cNvSpPr>
                  <p:nvPr/>
                </p:nvSpPr>
                <p:spPr bwMode="auto">
                  <a:xfrm>
                    <a:off x="1185" y="1230"/>
                    <a:ext cx="40" cy="17"/>
                  </a:xfrm>
                  <a:custGeom>
                    <a:avLst/>
                    <a:gdLst>
                      <a:gd name="T0" fmla="*/ 0 w 161"/>
                      <a:gd name="T1" fmla="*/ 0 h 68"/>
                      <a:gd name="T2" fmla="*/ 3 w 161"/>
                      <a:gd name="T3" fmla="*/ 1 h 68"/>
                      <a:gd name="T4" fmla="*/ 5 w 161"/>
                      <a:gd name="T5" fmla="*/ 1 h 68"/>
                      <a:gd name="T6" fmla="*/ 7 w 161"/>
                      <a:gd name="T7" fmla="*/ 2 h 68"/>
                      <a:gd name="T8" fmla="*/ 10 w 161"/>
                      <a:gd name="T9" fmla="*/ 4 h 68"/>
                      <a:gd name="T10" fmla="*/ 0 60000 65536"/>
                      <a:gd name="T11" fmla="*/ 0 60000 65536"/>
                      <a:gd name="T12" fmla="*/ 0 60000 65536"/>
                      <a:gd name="T13" fmla="*/ 0 60000 65536"/>
                      <a:gd name="T14" fmla="*/ 0 60000 65536"/>
                      <a:gd name="T15" fmla="*/ 0 w 161"/>
                      <a:gd name="T16" fmla="*/ 0 h 68"/>
                      <a:gd name="T17" fmla="*/ 161 w 161"/>
                      <a:gd name="T18" fmla="*/ 68 h 68"/>
                    </a:gdLst>
                    <a:ahLst/>
                    <a:cxnLst>
                      <a:cxn ang="T10">
                        <a:pos x="T0" y="T1"/>
                      </a:cxn>
                      <a:cxn ang="T11">
                        <a:pos x="T2" y="T3"/>
                      </a:cxn>
                      <a:cxn ang="T12">
                        <a:pos x="T4" y="T5"/>
                      </a:cxn>
                      <a:cxn ang="T13">
                        <a:pos x="T6" y="T7"/>
                      </a:cxn>
                      <a:cxn ang="T14">
                        <a:pos x="T8" y="T9"/>
                      </a:cxn>
                    </a:cxnLst>
                    <a:rect l="T15" t="T16" r="T17" b="T18"/>
                    <a:pathLst>
                      <a:path w="161" h="68">
                        <a:moveTo>
                          <a:pt x="0" y="0"/>
                        </a:moveTo>
                        <a:lnTo>
                          <a:pt x="44" y="10"/>
                        </a:lnTo>
                        <a:lnTo>
                          <a:pt x="86" y="25"/>
                        </a:lnTo>
                        <a:lnTo>
                          <a:pt x="122" y="42"/>
                        </a:lnTo>
                        <a:lnTo>
                          <a:pt x="161" y="6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60" name="Freeform 457">
                    <a:extLst>
                      <a:ext uri="{FF2B5EF4-FFF2-40B4-BE49-F238E27FC236}">
                        <a16:creationId xmlns:a16="http://schemas.microsoft.com/office/drawing/2014/main" id="{95DCB2D1-C9AA-4A0A-8A31-EB9B0D747595}"/>
                      </a:ext>
                    </a:extLst>
                  </p:cNvPr>
                  <p:cNvSpPr>
                    <a:spLocks/>
                  </p:cNvSpPr>
                  <p:nvPr/>
                </p:nvSpPr>
                <p:spPr bwMode="auto">
                  <a:xfrm>
                    <a:off x="1188" y="1210"/>
                    <a:ext cx="63" cy="22"/>
                  </a:xfrm>
                  <a:custGeom>
                    <a:avLst/>
                    <a:gdLst>
                      <a:gd name="T0" fmla="*/ 0 w 254"/>
                      <a:gd name="T1" fmla="*/ 0 h 84"/>
                      <a:gd name="T2" fmla="*/ 2 w 254"/>
                      <a:gd name="T3" fmla="*/ 0 h 84"/>
                      <a:gd name="T4" fmla="*/ 5 w 254"/>
                      <a:gd name="T5" fmla="*/ 0 h 84"/>
                      <a:gd name="T6" fmla="*/ 7 w 254"/>
                      <a:gd name="T7" fmla="*/ 1 h 84"/>
                      <a:gd name="T8" fmla="*/ 10 w 254"/>
                      <a:gd name="T9" fmla="*/ 2 h 84"/>
                      <a:gd name="T10" fmla="*/ 13 w 254"/>
                      <a:gd name="T11" fmla="*/ 3 h 84"/>
                      <a:gd name="T12" fmla="*/ 16 w 254"/>
                      <a:gd name="T13" fmla="*/ 6 h 84"/>
                      <a:gd name="T14" fmla="*/ 0 60000 65536"/>
                      <a:gd name="T15" fmla="*/ 0 60000 65536"/>
                      <a:gd name="T16" fmla="*/ 0 60000 65536"/>
                      <a:gd name="T17" fmla="*/ 0 60000 65536"/>
                      <a:gd name="T18" fmla="*/ 0 60000 65536"/>
                      <a:gd name="T19" fmla="*/ 0 60000 65536"/>
                      <a:gd name="T20" fmla="*/ 0 60000 65536"/>
                      <a:gd name="T21" fmla="*/ 0 w 254"/>
                      <a:gd name="T22" fmla="*/ 0 h 84"/>
                      <a:gd name="T23" fmla="*/ 254 w 25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84">
                        <a:moveTo>
                          <a:pt x="0" y="5"/>
                        </a:moveTo>
                        <a:lnTo>
                          <a:pt x="37" y="0"/>
                        </a:lnTo>
                        <a:lnTo>
                          <a:pt x="81" y="2"/>
                        </a:lnTo>
                        <a:lnTo>
                          <a:pt x="118" y="8"/>
                        </a:lnTo>
                        <a:lnTo>
                          <a:pt x="161" y="24"/>
                        </a:lnTo>
                        <a:lnTo>
                          <a:pt x="205" y="48"/>
                        </a:lnTo>
                        <a:lnTo>
                          <a:pt x="254" y="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54" name="Group 458">
                  <a:extLst>
                    <a:ext uri="{FF2B5EF4-FFF2-40B4-BE49-F238E27FC236}">
                      <a16:creationId xmlns:a16="http://schemas.microsoft.com/office/drawing/2014/main" id="{9E06E2A8-7DBF-49E3-82AD-594D7BEC50CF}"/>
                    </a:ext>
                  </a:extLst>
                </p:cNvPr>
                <p:cNvGrpSpPr>
                  <a:grpSpLocks/>
                </p:cNvGrpSpPr>
                <p:nvPr/>
              </p:nvGrpSpPr>
              <p:grpSpPr bwMode="auto">
                <a:xfrm>
                  <a:off x="826" y="1020"/>
                  <a:ext cx="137" cy="274"/>
                  <a:chOff x="826" y="1020"/>
                  <a:chExt cx="137" cy="274"/>
                </a:xfrm>
              </p:grpSpPr>
              <p:sp>
                <p:nvSpPr>
                  <p:cNvPr id="65655" name="Freeform 459">
                    <a:extLst>
                      <a:ext uri="{FF2B5EF4-FFF2-40B4-BE49-F238E27FC236}">
                        <a16:creationId xmlns:a16="http://schemas.microsoft.com/office/drawing/2014/main" id="{0B4B3F50-1175-4985-96C8-2E0D2C9FD7D7}"/>
                      </a:ext>
                    </a:extLst>
                  </p:cNvPr>
                  <p:cNvSpPr>
                    <a:spLocks/>
                  </p:cNvSpPr>
                  <p:nvPr/>
                </p:nvSpPr>
                <p:spPr bwMode="auto">
                  <a:xfrm>
                    <a:off x="909" y="1020"/>
                    <a:ext cx="46" cy="68"/>
                  </a:xfrm>
                  <a:custGeom>
                    <a:avLst/>
                    <a:gdLst>
                      <a:gd name="T0" fmla="*/ 0 w 182"/>
                      <a:gd name="T1" fmla="*/ 0 h 272"/>
                      <a:gd name="T2" fmla="*/ 2 w 182"/>
                      <a:gd name="T3" fmla="*/ 3 h 272"/>
                      <a:gd name="T4" fmla="*/ 3 w 182"/>
                      <a:gd name="T5" fmla="*/ 6 h 272"/>
                      <a:gd name="T6" fmla="*/ 5 w 182"/>
                      <a:gd name="T7" fmla="*/ 10 h 272"/>
                      <a:gd name="T8" fmla="*/ 8 w 182"/>
                      <a:gd name="T9" fmla="*/ 14 h 272"/>
                      <a:gd name="T10" fmla="*/ 12 w 182"/>
                      <a:gd name="T11" fmla="*/ 17 h 272"/>
                      <a:gd name="T12" fmla="*/ 0 60000 65536"/>
                      <a:gd name="T13" fmla="*/ 0 60000 65536"/>
                      <a:gd name="T14" fmla="*/ 0 60000 65536"/>
                      <a:gd name="T15" fmla="*/ 0 60000 65536"/>
                      <a:gd name="T16" fmla="*/ 0 60000 65536"/>
                      <a:gd name="T17" fmla="*/ 0 60000 65536"/>
                      <a:gd name="T18" fmla="*/ 0 w 182"/>
                      <a:gd name="T19" fmla="*/ 0 h 272"/>
                      <a:gd name="T20" fmla="*/ 182 w 182"/>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82" h="272">
                        <a:moveTo>
                          <a:pt x="0" y="0"/>
                        </a:moveTo>
                        <a:lnTo>
                          <a:pt x="24" y="53"/>
                        </a:lnTo>
                        <a:lnTo>
                          <a:pt x="51" y="106"/>
                        </a:lnTo>
                        <a:lnTo>
                          <a:pt x="85" y="160"/>
                        </a:lnTo>
                        <a:lnTo>
                          <a:pt x="130" y="222"/>
                        </a:lnTo>
                        <a:lnTo>
                          <a:pt x="182" y="2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56" name="Freeform 460">
                    <a:extLst>
                      <a:ext uri="{FF2B5EF4-FFF2-40B4-BE49-F238E27FC236}">
                        <a16:creationId xmlns:a16="http://schemas.microsoft.com/office/drawing/2014/main" id="{8124475B-11CE-4BA1-9564-F447EB0BE3C2}"/>
                      </a:ext>
                    </a:extLst>
                  </p:cNvPr>
                  <p:cNvSpPr>
                    <a:spLocks/>
                  </p:cNvSpPr>
                  <p:nvPr/>
                </p:nvSpPr>
                <p:spPr bwMode="auto">
                  <a:xfrm>
                    <a:off x="826" y="1128"/>
                    <a:ext cx="32" cy="98"/>
                  </a:xfrm>
                  <a:custGeom>
                    <a:avLst/>
                    <a:gdLst>
                      <a:gd name="T0" fmla="*/ 0 w 130"/>
                      <a:gd name="T1" fmla="*/ 0 h 390"/>
                      <a:gd name="T2" fmla="*/ 1 w 130"/>
                      <a:gd name="T3" fmla="*/ 2 h 390"/>
                      <a:gd name="T4" fmla="*/ 1 w 130"/>
                      <a:gd name="T5" fmla="*/ 5 h 390"/>
                      <a:gd name="T6" fmla="*/ 1 w 130"/>
                      <a:gd name="T7" fmla="*/ 7 h 390"/>
                      <a:gd name="T8" fmla="*/ 1 w 130"/>
                      <a:gd name="T9" fmla="*/ 9 h 390"/>
                      <a:gd name="T10" fmla="*/ 0 w 130"/>
                      <a:gd name="T11" fmla="*/ 11 h 390"/>
                      <a:gd name="T12" fmla="*/ 0 w 130"/>
                      <a:gd name="T13" fmla="*/ 14 h 390"/>
                      <a:gd name="T14" fmla="*/ 0 w 130"/>
                      <a:gd name="T15" fmla="*/ 16 h 390"/>
                      <a:gd name="T16" fmla="*/ 1 w 130"/>
                      <a:gd name="T17" fmla="*/ 17 h 390"/>
                      <a:gd name="T18" fmla="*/ 2 w 130"/>
                      <a:gd name="T19" fmla="*/ 19 h 390"/>
                      <a:gd name="T20" fmla="*/ 4 w 130"/>
                      <a:gd name="T21" fmla="*/ 21 h 390"/>
                      <a:gd name="T22" fmla="*/ 6 w 130"/>
                      <a:gd name="T23" fmla="*/ 22 h 390"/>
                      <a:gd name="T24" fmla="*/ 8 w 130"/>
                      <a:gd name="T25" fmla="*/ 25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390"/>
                      <a:gd name="T41" fmla="*/ 130 w 130"/>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390">
                        <a:moveTo>
                          <a:pt x="0" y="0"/>
                        </a:moveTo>
                        <a:lnTo>
                          <a:pt x="18" y="34"/>
                        </a:lnTo>
                        <a:lnTo>
                          <a:pt x="25" y="75"/>
                        </a:lnTo>
                        <a:lnTo>
                          <a:pt x="24" y="106"/>
                        </a:lnTo>
                        <a:lnTo>
                          <a:pt x="19" y="149"/>
                        </a:lnTo>
                        <a:lnTo>
                          <a:pt x="8" y="179"/>
                        </a:lnTo>
                        <a:lnTo>
                          <a:pt x="0" y="216"/>
                        </a:lnTo>
                        <a:lnTo>
                          <a:pt x="4" y="245"/>
                        </a:lnTo>
                        <a:lnTo>
                          <a:pt x="12" y="272"/>
                        </a:lnTo>
                        <a:lnTo>
                          <a:pt x="33" y="300"/>
                        </a:lnTo>
                        <a:lnTo>
                          <a:pt x="62" y="328"/>
                        </a:lnTo>
                        <a:lnTo>
                          <a:pt x="97" y="350"/>
                        </a:lnTo>
                        <a:lnTo>
                          <a:pt x="130" y="39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57" name="Freeform 461">
                    <a:extLst>
                      <a:ext uri="{FF2B5EF4-FFF2-40B4-BE49-F238E27FC236}">
                        <a16:creationId xmlns:a16="http://schemas.microsoft.com/office/drawing/2014/main" id="{00EC88AD-2728-4425-90C6-0165FA011984}"/>
                      </a:ext>
                    </a:extLst>
                  </p:cNvPr>
                  <p:cNvSpPr>
                    <a:spLocks/>
                  </p:cNvSpPr>
                  <p:nvPr/>
                </p:nvSpPr>
                <p:spPr bwMode="auto">
                  <a:xfrm>
                    <a:off x="846" y="1250"/>
                    <a:ext cx="117" cy="44"/>
                  </a:xfrm>
                  <a:custGeom>
                    <a:avLst/>
                    <a:gdLst>
                      <a:gd name="T0" fmla="*/ 0 w 470"/>
                      <a:gd name="T1" fmla="*/ 0 h 178"/>
                      <a:gd name="T2" fmla="*/ 2 w 470"/>
                      <a:gd name="T3" fmla="*/ 0 h 178"/>
                      <a:gd name="T4" fmla="*/ 4 w 470"/>
                      <a:gd name="T5" fmla="*/ 0 h 178"/>
                      <a:gd name="T6" fmla="*/ 7 w 470"/>
                      <a:gd name="T7" fmla="*/ 1 h 178"/>
                      <a:gd name="T8" fmla="*/ 9 w 470"/>
                      <a:gd name="T9" fmla="*/ 3 h 178"/>
                      <a:gd name="T10" fmla="*/ 12 w 470"/>
                      <a:gd name="T11" fmla="*/ 5 h 178"/>
                      <a:gd name="T12" fmla="*/ 15 w 470"/>
                      <a:gd name="T13" fmla="*/ 7 h 178"/>
                      <a:gd name="T14" fmla="*/ 18 w 470"/>
                      <a:gd name="T15" fmla="*/ 9 h 178"/>
                      <a:gd name="T16" fmla="*/ 20 w 470"/>
                      <a:gd name="T17" fmla="*/ 10 h 178"/>
                      <a:gd name="T18" fmla="*/ 23 w 470"/>
                      <a:gd name="T19" fmla="*/ 11 h 178"/>
                      <a:gd name="T20" fmla="*/ 25 w 470"/>
                      <a:gd name="T21" fmla="*/ 11 h 178"/>
                      <a:gd name="T22" fmla="*/ 27 w 470"/>
                      <a:gd name="T23" fmla="*/ 10 h 178"/>
                      <a:gd name="T24" fmla="*/ 29 w 470"/>
                      <a:gd name="T25" fmla="*/ 1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0"/>
                      <a:gd name="T40" fmla="*/ 0 h 178"/>
                      <a:gd name="T41" fmla="*/ 470 w 470"/>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0" h="178">
                        <a:moveTo>
                          <a:pt x="0" y="7"/>
                        </a:moveTo>
                        <a:lnTo>
                          <a:pt x="37" y="0"/>
                        </a:lnTo>
                        <a:lnTo>
                          <a:pt x="74" y="6"/>
                        </a:lnTo>
                        <a:lnTo>
                          <a:pt x="111" y="24"/>
                        </a:lnTo>
                        <a:lnTo>
                          <a:pt x="152" y="51"/>
                        </a:lnTo>
                        <a:lnTo>
                          <a:pt x="195" y="82"/>
                        </a:lnTo>
                        <a:lnTo>
                          <a:pt x="235" y="113"/>
                        </a:lnTo>
                        <a:lnTo>
                          <a:pt x="296" y="149"/>
                        </a:lnTo>
                        <a:lnTo>
                          <a:pt x="328" y="163"/>
                        </a:lnTo>
                        <a:lnTo>
                          <a:pt x="369" y="174"/>
                        </a:lnTo>
                        <a:lnTo>
                          <a:pt x="406" y="178"/>
                        </a:lnTo>
                        <a:lnTo>
                          <a:pt x="436" y="171"/>
                        </a:lnTo>
                        <a:lnTo>
                          <a:pt x="470" y="15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nvGrpSpPr>
              <p:cNvPr id="65637" name="Group 462">
                <a:extLst>
                  <a:ext uri="{FF2B5EF4-FFF2-40B4-BE49-F238E27FC236}">
                    <a16:creationId xmlns:a16="http://schemas.microsoft.com/office/drawing/2014/main" id="{53526102-731C-4D61-A814-B7510A968CD5}"/>
                  </a:ext>
                </a:extLst>
              </p:cNvPr>
              <p:cNvGrpSpPr>
                <a:grpSpLocks/>
              </p:cNvGrpSpPr>
              <p:nvPr/>
            </p:nvGrpSpPr>
            <p:grpSpPr bwMode="auto">
              <a:xfrm>
                <a:off x="1208" y="1204"/>
                <a:ext cx="238" cy="146"/>
                <a:chOff x="1208" y="1204"/>
                <a:chExt cx="238" cy="146"/>
              </a:xfrm>
            </p:grpSpPr>
            <p:grpSp>
              <p:nvGrpSpPr>
                <p:cNvPr id="65638" name="Group 463">
                  <a:extLst>
                    <a:ext uri="{FF2B5EF4-FFF2-40B4-BE49-F238E27FC236}">
                      <a16:creationId xmlns:a16="http://schemas.microsoft.com/office/drawing/2014/main" id="{73CB2A95-4BB8-4675-AEFE-CC6E8847C68D}"/>
                    </a:ext>
                  </a:extLst>
                </p:cNvPr>
                <p:cNvGrpSpPr>
                  <a:grpSpLocks/>
                </p:cNvGrpSpPr>
                <p:nvPr/>
              </p:nvGrpSpPr>
              <p:grpSpPr bwMode="auto">
                <a:xfrm>
                  <a:off x="1208" y="1223"/>
                  <a:ext cx="238" cy="127"/>
                  <a:chOff x="1208" y="1223"/>
                  <a:chExt cx="238" cy="127"/>
                </a:xfrm>
              </p:grpSpPr>
              <p:sp>
                <p:nvSpPr>
                  <p:cNvPr id="65646" name="Freeform 464">
                    <a:extLst>
                      <a:ext uri="{FF2B5EF4-FFF2-40B4-BE49-F238E27FC236}">
                        <a16:creationId xmlns:a16="http://schemas.microsoft.com/office/drawing/2014/main" id="{0672CD65-1159-4AB7-BD6A-46A1ADAADAB5}"/>
                      </a:ext>
                    </a:extLst>
                  </p:cNvPr>
                  <p:cNvSpPr>
                    <a:spLocks/>
                  </p:cNvSpPr>
                  <p:nvPr/>
                </p:nvSpPr>
                <p:spPr bwMode="auto">
                  <a:xfrm>
                    <a:off x="1299" y="1223"/>
                    <a:ext cx="147" cy="46"/>
                  </a:xfrm>
                  <a:custGeom>
                    <a:avLst/>
                    <a:gdLst>
                      <a:gd name="T0" fmla="*/ 0 w 587"/>
                      <a:gd name="T1" fmla="*/ 0 h 184"/>
                      <a:gd name="T2" fmla="*/ 3 w 587"/>
                      <a:gd name="T3" fmla="*/ 1 h 184"/>
                      <a:gd name="T4" fmla="*/ 5 w 587"/>
                      <a:gd name="T5" fmla="*/ 1 h 184"/>
                      <a:gd name="T6" fmla="*/ 9 w 587"/>
                      <a:gd name="T7" fmla="*/ 2 h 184"/>
                      <a:gd name="T8" fmla="*/ 11 w 587"/>
                      <a:gd name="T9" fmla="*/ 1 h 184"/>
                      <a:gd name="T10" fmla="*/ 14 w 587"/>
                      <a:gd name="T11" fmla="*/ 1 h 184"/>
                      <a:gd name="T12" fmla="*/ 16 w 587"/>
                      <a:gd name="T13" fmla="*/ 1 h 184"/>
                      <a:gd name="T14" fmla="*/ 19 w 587"/>
                      <a:gd name="T15" fmla="*/ 3 h 184"/>
                      <a:gd name="T16" fmla="*/ 22 w 587"/>
                      <a:gd name="T17" fmla="*/ 4 h 184"/>
                      <a:gd name="T18" fmla="*/ 26 w 587"/>
                      <a:gd name="T19" fmla="*/ 6 h 184"/>
                      <a:gd name="T20" fmla="*/ 29 w 587"/>
                      <a:gd name="T21" fmla="*/ 7 h 184"/>
                      <a:gd name="T22" fmla="*/ 31 w 587"/>
                      <a:gd name="T23" fmla="*/ 8 h 184"/>
                      <a:gd name="T24" fmla="*/ 33 w 587"/>
                      <a:gd name="T25" fmla="*/ 9 h 184"/>
                      <a:gd name="T26" fmla="*/ 36 w 587"/>
                      <a:gd name="T27" fmla="*/ 11 h 184"/>
                      <a:gd name="T28" fmla="*/ 37 w 587"/>
                      <a:gd name="T29" fmla="*/ 12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184"/>
                      <a:gd name="T47" fmla="*/ 587 w 587"/>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184">
                        <a:moveTo>
                          <a:pt x="0" y="0"/>
                        </a:moveTo>
                        <a:lnTo>
                          <a:pt x="43" y="14"/>
                        </a:lnTo>
                        <a:lnTo>
                          <a:pt x="81" y="23"/>
                        </a:lnTo>
                        <a:lnTo>
                          <a:pt x="137" y="30"/>
                        </a:lnTo>
                        <a:lnTo>
                          <a:pt x="177" y="23"/>
                        </a:lnTo>
                        <a:lnTo>
                          <a:pt x="224" y="18"/>
                        </a:lnTo>
                        <a:lnTo>
                          <a:pt x="255" y="24"/>
                        </a:lnTo>
                        <a:lnTo>
                          <a:pt x="295" y="40"/>
                        </a:lnTo>
                        <a:lnTo>
                          <a:pt x="342" y="61"/>
                        </a:lnTo>
                        <a:lnTo>
                          <a:pt x="415" y="92"/>
                        </a:lnTo>
                        <a:lnTo>
                          <a:pt x="454" y="107"/>
                        </a:lnTo>
                        <a:lnTo>
                          <a:pt x="488" y="125"/>
                        </a:lnTo>
                        <a:lnTo>
                          <a:pt x="530" y="145"/>
                        </a:lnTo>
                        <a:lnTo>
                          <a:pt x="569" y="169"/>
                        </a:lnTo>
                        <a:lnTo>
                          <a:pt x="587" y="1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7" name="Freeform 465">
                    <a:extLst>
                      <a:ext uri="{FF2B5EF4-FFF2-40B4-BE49-F238E27FC236}">
                        <a16:creationId xmlns:a16="http://schemas.microsoft.com/office/drawing/2014/main" id="{C1D9AD6A-EF20-4F2E-86C2-5A3F3110C71A}"/>
                      </a:ext>
                    </a:extLst>
                  </p:cNvPr>
                  <p:cNvSpPr>
                    <a:spLocks/>
                  </p:cNvSpPr>
                  <p:nvPr/>
                </p:nvSpPr>
                <p:spPr bwMode="auto">
                  <a:xfrm>
                    <a:off x="1276" y="1235"/>
                    <a:ext cx="98" cy="26"/>
                  </a:xfrm>
                  <a:custGeom>
                    <a:avLst/>
                    <a:gdLst>
                      <a:gd name="T0" fmla="*/ 0 w 391"/>
                      <a:gd name="T1" fmla="*/ 0 h 105"/>
                      <a:gd name="T2" fmla="*/ 5 w 391"/>
                      <a:gd name="T3" fmla="*/ 1 h 105"/>
                      <a:gd name="T4" fmla="*/ 8 w 391"/>
                      <a:gd name="T5" fmla="*/ 2 h 105"/>
                      <a:gd name="T6" fmla="*/ 9 w 391"/>
                      <a:gd name="T7" fmla="*/ 2 h 105"/>
                      <a:gd name="T8" fmla="*/ 11 w 391"/>
                      <a:gd name="T9" fmla="*/ 2 h 105"/>
                      <a:gd name="T10" fmla="*/ 14 w 391"/>
                      <a:gd name="T11" fmla="*/ 1 h 105"/>
                      <a:gd name="T12" fmla="*/ 16 w 391"/>
                      <a:gd name="T13" fmla="*/ 1 h 105"/>
                      <a:gd name="T14" fmla="*/ 18 w 391"/>
                      <a:gd name="T15" fmla="*/ 1 h 105"/>
                      <a:gd name="T16" fmla="*/ 20 w 391"/>
                      <a:gd name="T17" fmla="*/ 2 h 105"/>
                      <a:gd name="T18" fmla="*/ 21 w 391"/>
                      <a:gd name="T19" fmla="*/ 4 h 105"/>
                      <a:gd name="T20" fmla="*/ 23 w 391"/>
                      <a:gd name="T21" fmla="*/ 5 h 105"/>
                      <a:gd name="T22" fmla="*/ 25 w 391"/>
                      <a:gd name="T23" fmla="*/ 6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05"/>
                      <a:gd name="T38" fmla="*/ 391 w 391"/>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05">
                        <a:moveTo>
                          <a:pt x="0" y="0"/>
                        </a:moveTo>
                        <a:lnTo>
                          <a:pt x="75" y="12"/>
                        </a:lnTo>
                        <a:lnTo>
                          <a:pt x="121" y="27"/>
                        </a:lnTo>
                        <a:lnTo>
                          <a:pt x="145" y="33"/>
                        </a:lnTo>
                        <a:lnTo>
                          <a:pt x="174" y="30"/>
                        </a:lnTo>
                        <a:lnTo>
                          <a:pt x="217" y="18"/>
                        </a:lnTo>
                        <a:lnTo>
                          <a:pt x="248" y="15"/>
                        </a:lnTo>
                        <a:lnTo>
                          <a:pt x="279" y="18"/>
                        </a:lnTo>
                        <a:lnTo>
                          <a:pt x="311" y="37"/>
                        </a:lnTo>
                        <a:lnTo>
                          <a:pt x="338" y="62"/>
                        </a:lnTo>
                        <a:lnTo>
                          <a:pt x="360" y="83"/>
                        </a:lnTo>
                        <a:lnTo>
                          <a:pt x="391" y="10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8" name="Freeform 466">
                    <a:extLst>
                      <a:ext uri="{FF2B5EF4-FFF2-40B4-BE49-F238E27FC236}">
                        <a16:creationId xmlns:a16="http://schemas.microsoft.com/office/drawing/2014/main" id="{95E1C97D-263B-4EA6-8A7B-194D5DC167C3}"/>
                      </a:ext>
                    </a:extLst>
                  </p:cNvPr>
                  <p:cNvSpPr>
                    <a:spLocks/>
                  </p:cNvSpPr>
                  <p:nvPr/>
                </p:nvSpPr>
                <p:spPr bwMode="auto">
                  <a:xfrm>
                    <a:off x="1248" y="1252"/>
                    <a:ext cx="118" cy="61"/>
                  </a:xfrm>
                  <a:custGeom>
                    <a:avLst/>
                    <a:gdLst>
                      <a:gd name="T0" fmla="*/ 0 w 470"/>
                      <a:gd name="T1" fmla="*/ 1 h 244"/>
                      <a:gd name="T2" fmla="*/ 3 w 470"/>
                      <a:gd name="T3" fmla="*/ 0 h 244"/>
                      <a:gd name="T4" fmla="*/ 4 w 470"/>
                      <a:gd name="T5" fmla="*/ 0 h 244"/>
                      <a:gd name="T6" fmla="*/ 6 w 470"/>
                      <a:gd name="T7" fmla="*/ 1 h 244"/>
                      <a:gd name="T8" fmla="*/ 8 w 470"/>
                      <a:gd name="T9" fmla="*/ 3 h 244"/>
                      <a:gd name="T10" fmla="*/ 12 w 470"/>
                      <a:gd name="T11" fmla="*/ 4 h 244"/>
                      <a:gd name="T12" fmla="*/ 14 w 470"/>
                      <a:gd name="T13" fmla="*/ 4 h 244"/>
                      <a:gd name="T14" fmla="*/ 17 w 470"/>
                      <a:gd name="T15" fmla="*/ 7 h 244"/>
                      <a:gd name="T16" fmla="*/ 19 w 470"/>
                      <a:gd name="T17" fmla="*/ 9 h 244"/>
                      <a:gd name="T18" fmla="*/ 21 w 470"/>
                      <a:gd name="T19" fmla="*/ 11 h 244"/>
                      <a:gd name="T20" fmla="*/ 25 w 470"/>
                      <a:gd name="T21" fmla="*/ 12 h 244"/>
                      <a:gd name="T22" fmla="*/ 27 w 470"/>
                      <a:gd name="T23" fmla="*/ 13 h 244"/>
                      <a:gd name="T24" fmla="*/ 29 w 470"/>
                      <a:gd name="T25" fmla="*/ 14 h 244"/>
                      <a:gd name="T26" fmla="*/ 30 w 470"/>
                      <a:gd name="T27" fmla="*/ 15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
                      <a:gd name="T43" fmla="*/ 0 h 244"/>
                      <a:gd name="T44" fmla="*/ 470 w 470"/>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 h="244">
                        <a:moveTo>
                          <a:pt x="0" y="6"/>
                        </a:moveTo>
                        <a:lnTo>
                          <a:pt x="43" y="0"/>
                        </a:lnTo>
                        <a:lnTo>
                          <a:pt x="69" y="4"/>
                        </a:lnTo>
                        <a:lnTo>
                          <a:pt x="95" y="20"/>
                        </a:lnTo>
                        <a:lnTo>
                          <a:pt x="129" y="50"/>
                        </a:lnTo>
                        <a:lnTo>
                          <a:pt x="185" y="56"/>
                        </a:lnTo>
                        <a:lnTo>
                          <a:pt x="228" y="68"/>
                        </a:lnTo>
                        <a:lnTo>
                          <a:pt x="272" y="105"/>
                        </a:lnTo>
                        <a:lnTo>
                          <a:pt x="303" y="142"/>
                        </a:lnTo>
                        <a:lnTo>
                          <a:pt x="340" y="166"/>
                        </a:lnTo>
                        <a:lnTo>
                          <a:pt x="396" y="185"/>
                        </a:lnTo>
                        <a:lnTo>
                          <a:pt x="433" y="200"/>
                        </a:lnTo>
                        <a:lnTo>
                          <a:pt x="458" y="220"/>
                        </a:lnTo>
                        <a:lnTo>
                          <a:pt x="470" y="2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9" name="Freeform 467">
                    <a:extLst>
                      <a:ext uri="{FF2B5EF4-FFF2-40B4-BE49-F238E27FC236}">
                        <a16:creationId xmlns:a16="http://schemas.microsoft.com/office/drawing/2014/main" id="{67FED326-A96E-4828-A7B8-49580D56473B}"/>
                      </a:ext>
                    </a:extLst>
                  </p:cNvPr>
                  <p:cNvSpPr>
                    <a:spLocks/>
                  </p:cNvSpPr>
                  <p:nvPr/>
                </p:nvSpPr>
                <p:spPr bwMode="auto">
                  <a:xfrm>
                    <a:off x="1209" y="1272"/>
                    <a:ext cx="88" cy="59"/>
                  </a:xfrm>
                  <a:custGeom>
                    <a:avLst/>
                    <a:gdLst>
                      <a:gd name="T0" fmla="*/ 0 w 352"/>
                      <a:gd name="T1" fmla="*/ 2 h 234"/>
                      <a:gd name="T2" fmla="*/ 3 w 352"/>
                      <a:gd name="T3" fmla="*/ 1 h 234"/>
                      <a:gd name="T4" fmla="*/ 5 w 352"/>
                      <a:gd name="T5" fmla="*/ 0 h 234"/>
                      <a:gd name="T6" fmla="*/ 7 w 352"/>
                      <a:gd name="T7" fmla="*/ 0 h 234"/>
                      <a:gd name="T8" fmla="*/ 9 w 352"/>
                      <a:gd name="T9" fmla="*/ 1 h 234"/>
                      <a:gd name="T10" fmla="*/ 11 w 352"/>
                      <a:gd name="T11" fmla="*/ 2 h 234"/>
                      <a:gd name="T12" fmla="*/ 12 w 352"/>
                      <a:gd name="T13" fmla="*/ 4 h 234"/>
                      <a:gd name="T14" fmla="*/ 14 w 352"/>
                      <a:gd name="T15" fmla="*/ 5 h 234"/>
                      <a:gd name="T16" fmla="*/ 16 w 352"/>
                      <a:gd name="T17" fmla="*/ 5 h 234"/>
                      <a:gd name="T18" fmla="*/ 18 w 352"/>
                      <a:gd name="T19" fmla="*/ 5 h 234"/>
                      <a:gd name="T20" fmla="*/ 19 w 352"/>
                      <a:gd name="T21" fmla="*/ 5 h 234"/>
                      <a:gd name="T22" fmla="*/ 20 w 352"/>
                      <a:gd name="T23" fmla="*/ 6 h 234"/>
                      <a:gd name="T24" fmla="*/ 21 w 352"/>
                      <a:gd name="T25" fmla="*/ 8 h 234"/>
                      <a:gd name="T26" fmla="*/ 22 w 352"/>
                      <a:gd name="T27" fmla="*/ 11 h 234"/>
                      <a:gd name="T28" fmla="*/ 22 w 352"/>
                      <a:gd name="T29" fmla="*/ 13 h 234"/>
                      <a:gd name="T30" fmla="*/ 22 w 352"/>
                      <a:gd name="T31" fmla="*/ 15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234"/>
                      <a:gd name="T50" fmla="*/ 352 w 352"/>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234">
                        <a:moveTo>
                          <a:pt x="0" y="24"/>
                        </a:moveTo>
                        <a:lnTo>
                          <a:pt x="38" y="9"/>
                        </a:lnTo>
                        <a:lnTo>
                          <a:pt x="83" y="0"/>
                        </a:lnTo>
                        <a:lnTo>
                          <a:pt x="115" y="4"/>
                        </a:lnTo>
                        <a:lnTo>
                          <a:pt x="145" y="16"/>
                        </a:lnTo>
                        <a:lnTo>
                          <a:pt x="174" y="37"/>
                        </a:lnTo>
                        <a:lnTo>
                          <a:pt x="198" y="54"/>
                        </a:lnTo>
                        <a:lnTo>
                          <a:pt x="226" y="79"/>
                        </a:lnTo>
                        <a:lnTo>
                          <a:pt x="256" y="73"/>
                        </a:lnTo>
                        <a:lnTo>
                          <a:pt x="281" y="76"/>
                        </a:lnTo>
                        <a:lnTo>
                          <a:pt x="299" y="85"/>
                        </a:lnTo>
                        <a:lnTo>
                          <a:pt x="313" y="101"/>
                        </a:lnTo>
                        <a:lnTo>
                          <a:pt x="330" y="129"/>
                        </a:lnTo>
                        <a:lnTo>
                          <a:pt x="346" y="166"/>
                        </a:lnTo>
                        <a:lnTo>
                          <a:pt x="352" y="201"/>
                        </a:lnTo>
                        <a:lnTo>
                          <a:pt x="349" y="2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50" name="Freeform 468">
                    <a:extLst>
                      <a:ext uri="{FF2B5EF4-FFF2-40B4-BE49-F238E27FC236}">
                        <a16:creationId xmlns:a16="http://schemas.microsoft.com/office/drawing/2014/main" id="{46908802-9E6F-4C06-A532-E843879BF63C}"/>
                      </a:ext>
                    </a:extLst>
                  </p:cNvPr>
                  <p:cNvSpPr>
                    <a:spLocks/>
                  </p:cNvSpPr>
                  <p:nvPr/>
                </p:nvSpPr>
                <p:spPr bwMode="auto">
                  <a:xfrm>
                    <a:off x="1251" y="1315"/>
                    <a:ext cx="18" cy="23"/>
                  </a:xfrm>
                  <a:custGeom>
                    <a:avLst/>
                    <a:gdLst>
                      <a:gd name="T0" fmla="*/ 5 w 72"/>
                      <a:gd name="T1" fmla="*/ 0 h 93"/>
                      <a:gd name="T2" fmla="*/ 4 w 72"/>
                      <a:gd name="T3" fmla="*/ 2 h 93"/>
                      <a:gd name="T4" fmla="*/ 3 w 72"/>
                      <a:gd name="T5" fmla="*/ 3 h 93"/>
                      <a:gd name="T6" fmla="*/ 2 w 72"/>
                      <a:gd name="T7" fmla="*/ 5 h 93"/>
                      <a:gd name="T8" fmla="*/ 0 w 72"/>
                      <a:gd name="T9" fmla="*/ 6 h 93"/>
                      <a:gd name="T10" fmla="*/ 0 60000 65536"/>
                      <a:gd name="T11" fmla="*/ 0 60000 65536"/>
                      <a:gd name="T12" fmla="*/ 0 60000 65536"/>
                      <a:gd name="T13" fmla="*/ 0 60000 65536"/>
                      <a:gd name="T14" fmla="*/ 0 60000 65536"/>
                      <a:gd name="T15" fmla="*/ 0 w 72"/>
                      <a:gd name="T16" fmla="*/ 0 h 93"/>
                      <a:gd name="T17" fmla="*/ 72 w 72"/>
                      <a:gd name="T18" fmla="*/ 93 h 93"/>
                    </a:gdLst>
                    <a:ahLst/>
                    <a:cxnLst>
                      <a:cxn ang="T10">
                        <a:pos x="T0" y="T1"/>
                      </a:cxn>
                      <a:cxn ang="T11">
                        <a:pos x="T2" y="T3"/>
                      </a:cxn>
                      <a:cxn ang="T12">
                        <a:pos x="T4" y="T5"/>
                      </a:cxn>
                      <a:cxn ang="T13">
                        <a:pos x="T6" y="T7"/>
                      </a:cxn>
                      <a:cxn ang="T14">
                        <a:pos x="T8" y="T9"/>
                      </a:cxn>
                    </a:cxnLst>
                    <a:rect l="T15" t="T16" r="T17" b="T18"/>
                    <a:pathLst>
                      <a:path w="72" h="93">
                        <a:moveTo>
                          <a:pt x="72" y="0"/>
                        </a:moveTo>
                        <a:lnTo>
                          <a:pt x="65" y="34"/>
                        </a:lnTo>
                        <a:lnTo>
                          <a:pt x="56" y="56"/>
                        </a:lnTo>
                        <a:lnTo>
                          <a:pt x="32" y="75"/>
                        </a:lnTo>
                        <a:lnTo>
                          <a:pt x="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51" name="Freeform 469">
                    <a:extLst>
                      <a:ext uri="{FF2B5EF4-FFF2-40B4-BE49-F238E27FC236}">
                        <a16:creationId xmlns:a16="http://schemas.microsoft.com/office/drawing/2014/main" id="{DAFDB63B-A176-45E0-BA62-02F12B936D26}"/>
                      </a:ext>
                    </a:extLst>
                  </p:cNvPr>
                  <p:cNvSpPr>
                    <a:spLocks/>
                  </p:cNvSpPr>
                  <p:nvPr/>
                </p:nvSpPr>
                <p:spPr bwMode="auto">
                  <a:xfrm>
                    <a:off x="1208" y="1332"/>
                    <a:ext cx="5" cy="18"/>
                  </a:xfrm>
                  <a:custGeom>
                    <a:avLst/>
                    <a:gdLst>
                      <a:gd name="T0" fmla="*/ 1 w 18"/>
                      <a:gd name="T1" fmla="*/ 0 h 74"/>
                      <a:gd name="T2" fmla="*/ 1 w 18"/>
                      <a:gd name="T3" fmla="*/ 2 h 74"/>
                      <a:gd name="T4" fmla="*/ 1 w 18"/>
                      <a:gd name="T5" fmla="*/ 3 h 74"/>
                      <a:gd name="T6" fmla="*/ 0 w 18"/>
                      <a:gd name="T7" fmla="*/ 4 h 74"/>
                      <a:gd name="T8" fmla="*/ 0 60000 65536"/>
                      <a:gd name="T9" fmla="*/ 0 60000 65536"/>
                      <a:gd name="T10" fmla="*/ 0 60000 65536"/>
                      <a:gd name="T11" fmla="*/ 0 60000 65536"/>
                      <a:gd name="T12" fmla="*/ 0 w 18"/>
                      <a:gd name="T13" fmla="*/ 0 h 74"/>
                      <a:gd name="T14" fmla="*/ 18 w 18"/>
                      <a:gd name="T15" fmla="*/ 74 h 74"/>
                    </a:gdLst>
                    <a:ahLst/>
                    <a:cxnLst>
                      <a:cxn ang="T8">
                        <a:pos x="T0" y="T1"/>
                      </a:cxn>
                      <a:cxn ang="T9">
                        <a:pos x="T2" y="T3"/>
                      </a:cxn>
                      <a:cxn ang="T10">
                        <a:pos x="T4" y="T5"/>
                      </a:cxn>
                      <a:cxn ang="T11">
                        <a:pos x="T6" y="T7"/>
                      </a:cxn>
                    </a:cxnLst>
                    <a:rect l="T12" t="T13" r="T14" b="T15"/>
                    <a:pathLst>
                      <a:path w="18" h="74">
                        <a:moveTo>
                          <a:pt x="15" y="0"/>
                        </a:moveTo>
                        <a:lnTo>
                          <a:pt x="18" y="28"/>
                        </a:lnTo>
                        <a:lnTo>
                          <a:pt x="12" y="50"/>
                        </a:lnTo>
                        <a:lnTo>
                          <a:pt x="0" y="7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52" name="Freeform 470">
                    <a:extLst>
                      <a:ext uri="{FF2B5EF4-FFF2-40B4-BE49-F238E27FC236}">
                        <a16:creationId xmlns:a16="http://schemas.microsoft.com/office/drawing/2014/main" id="{1E303A0B-443F-47F0-911C-20C557E7EAE6}"/>
                      </a:ext>
                    </a:extLst>
                  </p:cNvPr>
                  <p:cNvSpPr>
                    <a:spLocks/>
                  </p:cNvSpPr>
                  <p:nvPr/>
                </p:nvSpPr>
                <p:spPr bwMode="auto">
                  <a:xfrm>
                    <a:off x="1304" y="1278"/>
                    <a:ext cx="11" cy="14"/>
                  </a:xfrm>
                  <a:custGeom>
                    <a:avLst/>
                    <a:gdLst>
                      <a:gd name="T0" fmla="*/ 3 w 43"/>
                      <a:gd name="T1" fmla="*/ 0 h 55"/>
                      <a:gd name="T2" fmla="*/ 2 w 43"/>
                      <a:gd name="T3" fmla="*/ 2 h 55"/>
                      <a:gd name="T4" fmla="*/ 0 w 43"/>
                      <a:gd name="T5" fmla="*/ 4 h 55"/>
                      <a:gd name="T6" fmla="*/ 0 60000 65536"/>
                      <a:gd name="T7" fmla="*/ 0 60000 65536"/>
                      <a:gd name="T8" fmla="*/ 0 60000 65536"/>
                      <a:gd name="T9" fmla="*/ 0 w 43"/>
                      <a:gd name="T10" fmla="*/ 0 h 55"/>
                      <a:gd name="T11" fmla="*/ 43 w 43"/>
                      <a:gd name="T12" fmla="*/ 55 h 55"/>
                    </a:gdLst>
                    <a:ahLst/>
                    <a:cxnLst>
                      <a:cxn ang="T6">
                        <a:pos x="T0" y="T1"/>
                      </a:cxn>
                      <a:cxn ang="T7">
                        <a:pos x="T2" y="T3"/>
                      </a:cxn>
                      <a:cxn ang="T8">
                        <a:pos x="T4" y="T5"/>
                      </a:cxn>
                    </a:cxnLst>
                    <a:rect l="T9" t="T10" r="T11" b="T12"/>
                    <a:pathLst>
                      <a:path w="43" h="55">
                        <a:moveTo>
                          <a:pt x="43" y="0"/>
                        </a:moveTo>
                        <a:lnTo>
                          <a:pt x="22" y="30"/>
                        </a:lnTo>
                        <a:lnTo>
                          <a:pt x="0" y="5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39" name="Group 471">
                  <a:extLst>
                    <a:ext uri="{FF2B5EF4-FFF2-40B4-BE49-F238E27FC236}">
                      <a16:creationId xmlns:a16="http://schemas.microsoft.com/office/drawing/2014/main" id="{6BD910C6-A29E-4B8B-9851-BEE4885D647B}"/>
                    </a:ext>
                  </a:extLst>
                </p:cNvPr>
                <p:cNvGrpSpPr>
                  <a:grpSpLocks/>
                </p:cNvGrpSpPr>
                <p:nvPr/>
              </p:nvGrpSpPr>
              <p:grpSpPr bwMode="auto">
                <a:xfrm>
                  <a:off x="1284" y="1204"/>
                  <a:ext cx="162" cy="134"/>
                  <a:chOff x="1284" y="1204"/>
                  <a:chExt cx="162" cy="134"/>
                </a:xfrm>
              </p:grpSpPr>
              <p:sp>
                <p:nvSpPr>
                  <p:cNvPr id="65640" name="Freeform 472">
                    <a:extLst>
                      <a:ext uri="{FF2B5EF4-FFF2-40B4-BE49-F238E27FC236}">
                        <a16:creationId xmlns:a16="http://schemas.microsoft.com/office/drawing/2014/main" id="{4DF6FFA7-5B29-4F40-858F-962398E460AE}"/>
                      </a:ext>
                    </a:extLst>
                  </p:cNvPr>
                  <p:cNvSpPr>
                    <a:spLocks/>
                  </p:cNvSpPr>
                  <p:nvPr/>
                </p:nvSpPr>
                <p:spPr bwMode="auto">
                  <a:xfrm>
                    <a:off x="1383" y="1204"/>
                    <a:ext cx="52" cy="22"/>
                  </a:xfrm>
                  <a:custGeom>
                    <a:avLst/>
                    <a:gdLst>
                      <a:gd name="T0" fmla="*/ 2 w 209"/>
                      <a:gd name="T1" fmla="*/ 1 h 88"/>
                      <a:gd name="T2" fmla="*/ 0 w 209"/>
                      <a:gd name="T3" fmla="*/ 5 h 88"/>
                      <a:gd name="T4" fmla="*/ 2 w 209"/>
                      <a:gd name="T5" fmla="*/ 5 h 88"/>
                      <a:gd name="T6" fmla="*/ 4 w 209"/>
                      <a:gd name="T7" fmla="*/ 6 h 88"/>
                      <a:gd name="T8" fmla="*/ 7 w 209"/>
                      <a:gd name="T9" fmla="*/ 5 h 88"/>
                      <a:gd name="T10" fmla="*/ 9 w 209"/>
                      <a:gd name="T11" fmla="*/ 5 h 88"/>
                      <a:gd name="T12" fmla="*/ 12 w 209"/>
                      <a:gd name="T13" fmla="*/ 4 h 88"/>
                      <a:gd name="T14" fmla="*/ 13 w 209"/>
                      <a:gd name="T15" fmla="*/ 3 h 88"/>
                      <a:gd name="T16" fmla="*/ 13 w 209"/>
                      <a:gd name="T17" fmla="*/ 1 h 88"/>
                      <a:gd name="T18" fmla="*/ 13 w 209"/>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88"/>
                      <a:gd name="T32" fmla="*/ 209 w 209"/>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88">
                        <a:moveTo>
                          <a:pt x="38" y="26"/>
                        </a:moveTo>
                        <a:lnTo>
                          <a:pt x="0" y="75"/>
                        </a:lnTo>
                        <a:lnTo>
                          <a:pt x="28" y="84"/>
                        </a:lnTo>
                        <a:lnTo>
                          <a:pt x="61" y="88"/>
                        </a:lnTo>
                        <a:lnTo>
                          <a:pt x="111" y="85"/>
                        </a:lnTo>
                        <a:lnTo>
                          <a:pt x="154" y="75"/>
                        </a:lnTo>
                        <a:lnTo>
                          <a:pt x="187" y="63"/>
                        </a:lnTo>
                        <a:lnTo>
                          <a:pt x="206" y="47"/>
                        </a:lnTo>
                        <a:lnTo>
                          <a:pt x="209" y="25"/>
                        </a:lnTo>
                        <a:lnTo>
                          <a:pt x="20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1" name="Freeform 473">
                    <a:extLst>
                      <a:ext uri="{FF2B5EF4-FFF2-40B4-BE49-F238E27FC236}">
                        <a16:creationId xmlns:a16="http://schemas.microsoft.com/office/drawing/2014/main" id="{23012C42-E376-4DCC-8A9E-05323BFC791E}"/>
                      </a:ext>
                    </a:extLst>
                  </p:cNvPr>
                  <p:cNvSpPr>
                    <a:spLocks/>
                  </p:cNvSpPr>
                  <p:nvPr/>
                </p:nvSpPr>
                <p:spPr bwMode="auto">
                  <a:xfrm>
                    <a:off x="1392" y="1272"/>
                    <a:ext cx="28" cy="31"/>
                  </a:xfrm>
                  <a:custGeom>
                    <a:avLst/>
                    <a:gdLst>
                      <a:gd name="T0" fmla="*/ 0 w 110"/>
                      <a:gd name="T1" fmla="*/ 0 h 123"/>
                      <a:gd name="T2" fmla="*/ 3 w 110"/>
                      <a:gd name="T3" fmla="*/ 1 h 123"/>
                      <a:gd name="T4" fmla="*/ 6 w 110"/>
                      <a:gd name="T5" fmla="*/ 2 h 123"/>
                      <a:gd name="T6" fmla="*/ 7 w 110"/>
                      <a:gd name="T7" fmla="*/ 3 h 123"/>
                      <a:gd name="T8" fmla="*/ 7 w 110"/>
                      <a:gd name="T9" fmla="*/ 5 h 123"/>
                      <a:gd name="T10" fmla="*/ 7 w 110"/>
                      <a:gd name="T11" fmla="*/ 6 h 123"/>
                      <a:gd name="T12" fmla="*/ 7 w 110"/>
                      <a:gd name="T13" fmla="*/ 8 h 123"/>
                      <a:gd name="T14" fmla="*/ 0 60000 65536"/>
                      <a:gd name="T15" fmla="*/ 0 60000 65536"/>
                      <a:gd name="T16" fmla="*/ 0 60000 65536"/>
                      <a:gd name="T17" fmla="*/ 0 60000 65536"/>
                      <a:gd name="T18" fmla="*/ 0 60000 65536"/>
                      <a:gd name="T19" fmla="*/ 0 60000 65536"/>
                      <a:gd name="T20" fmla="*/ 0 60000 65536"/>
                      <a:gd name="T21" fmla="*/ 0 w 110"/>
                      <a:gd name="T22" fmla="*/ 0 h 123"/>
                      <a:gd name="T23" fmla="*/ 110 w 110"/>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23">
                        <a:moveTo>
                          <a:pt x="0" y="0"/>
                        </a:moveTo>
                        <a:lnTo>
                          <a:pt x="42" y="12"/>
                        </a:lnTo>
                        <a:lnTo>
                          <a:pt x="85" y="24"/>
                        </a:lnTo>
                        <a:lnTo>
                          <a:pt x="101" y="46"/>
                        </a:lnTo>
                        <a:lnTo>
                          <a:pt x="109" y="72"/>
                        </a:lnTo>
                        <a:lnTo>
                          <a:pt x="110" y="98"/>
                        </a:lnTo>
                        <a:lnTo>
                          <a:pt x="107" y="1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2" name="Freeform 474">
                    <a:extLst>
                      <a:ext uri="{FF2B5EF4-FFF2-40B4-BE49-F238E27FC236}">
                        <a16:creationId xmlns:a16="http://schemas.microsoft.com/office/drawing/2014/main" id="{A18365D3-F217-4B46-B47A-66CEBD199621}"/>
                      </a:ext>
                    </a:extLst>
                  </p:cNvPr>
                  <p:cNvSpPr>
                    <a:spLocks/>
                  </p:cNvSpPr>
                  <p:nvPr/>
                </p:nvSpPr>
                <p:spPr bwMode="auto">
                  <a:xfrm>
                    <a:off x="1372" y="1272"/>
                    <a:ext cx="40" cy="16"/>
                  </a:xfrm>
                  <a:custGeom>
                    <a:avLst/>
                    <a:gdLst>
                      <a:gd name="T0" fmla="*/ 10 w 160"/>
                      <a:gd name="T1" fmla="*/ 2 h 62"/>
                      <a:gd name="T2" fmla="*/ 9 w 160"/>
                      <a:gd name="T3" fmla="*/ 3 h 62"/>
                      <a:gd name="T4" fmla="*/ 7 w 160"/>
                      <a:gd name="T5" fmla="*/ 3 h 62"/>
                      <a:gd name="T6" fmla="*/ 5 w 160"/>
                      <a:gd name="T7" fmla="*/ 4 h 62"/>
                      <a:gd name="T8" fmla="*/ 3 w 160"/>
                      <a:gd name="T9" fmla="*/ 4 h 62"/>
                      <a:gd name="T10" fmla="*/ 1 w 160"/>
                      <a:gd name="T11" fmla="*/ 4 h 62"/>
                      <a:gd name="T12" fmla="*/ 0 w 160"/>
                      <a:gd name="T13" fmla="*/ 3 h 62"/>
                      <a:gd name="T14" fmla="*/ 1 w 160"/>
                      <a:gd name="T15" fmla="*/ 2 h 62"/>
                      <a:gd name="T16" fmla="*/ 2 w 160"/>
                      <a:gd name="T17" fmla="*/ 1 h 62"/>
                      <a:gd name="T18" fmla="*/ 3 w 160"/>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62"/>
                      <a:gd name="T32" fmla="*/ 160 w 16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62">
                        <a:moveTo>
                          <a:pt x="160" y="26"/>
                        </a:moveTo>
                        <a:lnTo>
                          <a:pt x="145" y="41"/>
                        </a:lnTo>
                        <a:lnTo>
                          <a:pt x="120" y="51"/>
                        </a:lnTo>
                        <a:lnTo>
                          <a:pt x="87" y="59"/>
                        </a:lnTo>
                        <a:lnTo>
                          <a:pt x="50" y="62"/>
                        </a:lnTo>
                        <a:lnTo>
                          <a:pt x="21" y="55"/>
                        </a:lnTo>
                        <a:lnTo>
                          <a:pt x="0" y="46"/>
                        </a:lnTo>
                        <a:lnTo>
                          <a:pt x="14" y="28"/>
                        </a:lnTo>
                        <a:lnTo>
                          <a:pt x="31" y="13"/>
                        </a:lnTo>
                        <a:lnTo>
                          <a:pt x="5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3" name="Freeform 475">
                    <a:extLst>
                      <a:ext uri="{FF2B5EF4-FFF2-40B4-BE49-F238E27FC236}">
                        <a16:creationId xmlns:a16="http://schemas.microsoft.com/office/drawing/2014/main" id="{1D8099E8-B410-4A3D-9CC1-0ECCCA1E94E6}"/>
                      </a:ext>
                    </a:extLst>
                  </p:cNvPr>
                  <p:cNvSpPr>
                    <a:spLocks/>
                  </p:cNvSpPr>
                  <p:nvPr/>
                </p:nvSpPr>
                <p:spPr bwMode="auto">
                  <a:xfrm>
                    <a:off x="1329" y="1296"/>
                    <a:ext cx="34" cy="20"/>
                  </a:xfrm>
                  <a:custGeom>
                    <a:avLst/>
                    <a:gdLst>
                      <a:gd name="T0" fmla="*/ 3 w 137"/>
                      <a:gd name="T1" fmla="*/ 0 h 77"/>
                      <a:gd name="T2" fmla="*/ 0 w 137"/>
                      <a:gd name="T3" fmla="*/ 3 h 77"/>
                      <a:gd name="T4" fmla="*/ 2 w 137"/>
                      <a:gd name="T5" fmla="*/ 4 h 77"/>
                      <a:gd name="T6" fmla="*/ 4 w 137"/>
                      <a:gd name="T7" fmla="*/ 5 h 77"/>
                      <a:gd name="T8" fmla="*/ 5 w 137"/>
                      <a:gd name="T9" fmla="*/ 5 h 77"/>
                      <a:gd name="T10" fmla="*/ 7 w 137"/>
                      <a:gd name="T11" fmla="*/ 5 h 77"/>
                      <a:gd name="T12" fmla="*/ 8 w 137"/>
                      <a:gd name="T13" fmla="*/ 3 h 77"/>
                      <a:gd name="T14" fmla="*/ 0 60000 65536"/>
                      <a:gd name="T15" fmla="*/ 0 60000 65536"/>
                      <a:gd name="T16" fmla="*/ 0 60000 65536"/>
                      <a:gd name="T17" fmla="*/ 0 60000 65536"/>
                      <a:gd name="T18" fmla="*/ 0 60000 65536"/>
                      <a:gd name="T19" fmla="*/ 0 60000 65536"/>
                      <a:gd name="T20" fmla="*/ 0 60000 65536"/>
                      <a:gd name="T21" fmla="*/ 0 w 137"/>
                      <a:gd name="T22" fmla="*/ 0 h 77"/>
                      <a:gd name="T23" fmla="*/ 137 w 137"/>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77">
                        <a:moveTo>
                          <a:pt x="50" y="0"/>
                        </a:moveTo>
                        <a:lnTo>
                          <a:pt x="0" y="43"/>
                        </a:lnTo>
                        <a:lnTo>
                          <a:pt x="31" y="63"/>
                        </a:lnTo>
                        <a:lnTo>
                          <a:pt x="59" y="72"/>
                        </a:lnTo>
                        <a:lnTo>
                          <a:pt x="88" y="77"/>
                        </a:lnTo>
                        <a:lnTo>
                          <a:pt x="112" y="71"/>
                        </a:lnTo>
                        <a:lnTo>
                          <a:pt x="137" y="4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4" name="Freeform 476">
                    <a:extLst>
                      <a:ext uri="{FF2B5EF4-FFF2-40B4-BE49-F238E27FC236}">
                        <a16:creationId xmlns:a16="http://schemas.microsoft.com/office/drawing/2014/main" id="{757B4A5D-1BFB-44D7-B3CA-241F3AC8D11C}"/>
                      </a:ext>
                    </a:extLst>
                  </p:cNvPr>
                  <p:cNvSpPr>
                    <a:spLocks/>
                  </p:cNvSpPr>
                  <p:nvPr/>
                </p:nvSpPr>
                <p:spPr bwMode="auto">
                  <a:xfrm>
                    <a:off x="1284" y="1312"/>
                    <a:ext cx="9" cy="26"/>
                  </a:xfrm>
                  <a:custGeom>
                    <a:avLst/>
                    <a:gdLst>
                      <a:gd name="T0" fmla="*/ 2 w 38"/>
                      <a:gd name="T1" fmla="*/ 0 h 105"/>
                      <a:gd name="T2" fmla="*/ 1 w 38"/>
                      <a:gd name="T3" fmla="*/ 1 h 105"/>
                      <a:gd name="T4" fmla="*/ 0 w 38"/>
                      <a:gd name="T5" fmla="*/ 2 h 105"/>
                      <a:gd name="T6" fmla="*/ 0 w 38"/>
                      <a:gd name="T7" fmla="*/ 4 h 105"/>
                      <a:gd name="T8" fmla="*/ 0 w 38"/>
                      <a:gd name="T9" fmla="*/ 6 h 105"/>
                      <a:gd name="T10" fmla="*/ 0 60000 65536"/>
                      <a:gd name="T11" fmla="*/ 0 60000 65536"/>
                      <a:gd name="T12" fmla="*/ 0 60000 65536"/>
                      <a:gd name="T13" fmla="*/ 0 60000 65536"/>
                      <a:gd name="T14" fmla="*/ 0 60000 65536"/>
                      <a:gd name="T15" fmla="*/ 0 w 38"/>
                      <a:gd name="T16" fmla="*/ 0 h 105"/>
                      <a:gd name="T17" fmla="*/ 38 w 38"/>
                      <a:gd name="T18" fmla="*/ 105 h 105"/>
                    </a:gdLst>
                    <a:ahLst/>
                    <a:cxnLst>
                      <a:cxn ang="T10">
                        <a:pos x="T0" y="T1"/>
                      </a:cxn>
                      <a:cxn ang="T11">
                        <a:pos x="T2" y="T3"/>
                      </a:cxn>
                      <a:cxn ang="T12">
                        <a:pos x="T4" y="T5"/>
                      </a:cxn>
                      <a:cxn ang="T13">
                        <a:pos x="T6" y="T7"/>
                      </a:cxn>
                      <a:cxn ang="T14">
                        <a:pos x="T8" y="T9"/>
                      </a:cxn>
                    </a:cxnLst>
                    <a:rect l="T15" t="T16" r="T17" b="T18"/>
                    <a:pathLst>
                      <a:path w="38" h="105">
                        <a:moveTo>
                          <a:pt x="38" y="0"/>
                        </a:moveTo>
                        <a:lnTo>
                          <a:pt x="19" y="15"/>
                        </a:lnTo>
                        <a:lnTo>
                          <a:pt x="5" y="38"/>
                        </a:lnTo>
                        <a:lnTo>
                          <a:pt x="0" y="68"/>
                        </a:lnTo>
                        <a:lnTo>
                          <a:pt x="7" y="10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45" name="Freeform 477">
                    <a:extLst>
                      <a:ext uri="{FF2B5EF4-FFF2-40B4-BE49-F238E27FC236}">
                        <a16:creationId xmlns:a16="http://schemas.microsoft.com/office/drawing/2014/main" id="{28B62F55-3304-4318-8855-B2F3301BD33B}"/>
                      </a:ext>
                    </a:extLst>
                  </p:cNvPr>
                  <p:cNvSpPr>
                    <a:spLocks/>
                  </p:cNvSpPr>
                  <p:nvPr/>
                </p:nvSpPr>
                <p:spPr bwMode="auto">
                  <a:xfrm>
                    <a:off x="1420" y="1255"/>
                    <a:ext cx="26" cy="21"/>
                  </a:xfrm>
                  <a:custGeom>
                    <a:avLst/>
                    <a:gdLst>
                      <a:gd name="T0" fmla="*/ 0 w 106"/>
                      <a:gd name="T1" fmla="*/ 0 h 83"/>
                      <a:gd name="T2" fmla="*/ 0 w 106"/>
                      <a:gd name="T3" fmla="*/ 2 h 83"/>
                      <a:gd name="T4" fmla="*/ 0 w 106"/>
                      <a:gd name="T5" fmla="*/ 3 h 83"/>
                      <a:gd name="T6" fmla="*/ 1 w 106"/>
                      <a:gd name="T7" fmla="*/ 4 h 83"/>
                      <a:gd name="T8" fmla="*/ 2 w 106"/>
                      <a:gd name="T9" fmla="*/ 4 h 83"/>
                      <a:gd name="T10" fmla="*/ 3 w 106"/>
                      <a:gd name="T11" fmla="*/ 5 h 83"/>
                      <a:gd name="T12" fmla="*/ 5 w 106"/>
                      <a:gd name="T13" fmla="*/ 5 h 83"/>
                      <a:gd name="T14" fmla="*/ 6 w 106"/>
                      <a:gd name="T15" fmla="*/ 5 h 83"/>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83"/>
                      <a:gd name="T26" fmla="*/ 106 w 106"/>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83">
                        <a:moveTo>
                          <a:pt x="6" y="0"/>
                        </a:moveTo>
                        <a:lnTo>
                          <a:pt x="0" y="25"/>
                        </a:lnTo>
                        <a:lnTo>
                          <a:pt x="2" y="43"/>
                        </a:lnTo>
                        <a:lnTo>
                          <a:pt x="13" y="56"/>
                        </a:lnTo>
                        <a:lnTo>
                          <a:pt x="33" y="69"/>
                        </a:lnTo>
                        <a:lnTo>
                          <a:pt x="58" y="78"/>
                        </a:lnTo>
                        <a:lnTo>
                          <a:pt x="81" y="83"/>
                        </a:lnTo>
                        <a:lnTo>
                          <a:pt x="106" y="7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grpSp>
      </p:grpSp>
      <p:sp>
        <p:nvSpPr>
          <p:cNvPr id="65586" name="Rectangle 478">
            <a:extLst>
              <a:ext uri="{FF2B5EF4-FFF2-40B4-BE49-F238E27FC236}">
                <a16:creationId xmlns:a16="http://schemas.microsoft.com/office/drawing/2014/main" id="{653A44AA-87B3-46AB-9030-C9A5F486BBE3}"/>
              </a:ext>
            </a:extLst>
          </p:cNvPr>
          <p:cNvSpPr>
            <a:spLocks noChangeArrowheads="1"/>
          </p:cNvSpPr>
          <p:nvPr/>
        </p:nvSpPr>
        <p:spPr bwMode="auto">
          <a:xfrm>
            <a:off x="6284870" y="574675"/>
            <a:ext cx="8096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87" name="Rectangle 479">
            <a:extLst>
              <a:ext uri="{FF2B5EF4-FFF2-40B4-BE49-F238E27FC236}">
                <a16:creationId xmlns:a16="http://schemas.microsoft.com/office/drawing/2014/main" id="{C48F21DB-C6C0-4ED6-B19E-0941A1E7CECA}"/>
              </a:ext>
            </a:extLst>
          </p:cNvPr>
          <p:cNvSpPr>
            <a:spLocks noChangeArrowheads="1"/>
          </p:cNvSpPr>
          <p:nvPr/>
        </p:nvSpPr>
        <p:spPr bwMode="auto">
          <a:xfrm>
            <a:off x="6376945" y="641350"/>
            <a:ext cx="629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Plíce</a:t>
            </a:r>
            <a:endParaRPr lang="cs-CZ" altLang="en-US" sz="2400">
              <a:latin typeface="Times New Roman" panose="02020603050405020304" pitchFamily="18" charset="0"/>
            </a:endParaRPr>
          </a:p>
        </p:txBody>
      </p:sp>
      <p:sp>
        <p:nvSpPr>
          <p:cNvPr id="65588" name="Rectangle 480">
            <a:extLst>
              <a:ext uri="{FF2B5EF4-FFF2-40B4-BE49-F238E27FC236}">
                <a16:creationId xmlns:a16="http://schemas.microsoft.com/office/drawing/2014/main" id="{AD5FC90E-5EA1-4438-8A08-3F2DFC7B7698}"/>
              </a:ext>
            </a:extLst>
          </p:cNvPr>
          <p:cNvSpPr>
            <a:spLocks noChangeArrowheads="1"/>
          </p:cNvSpPr>
          <p:nvPr/>
        </p:nvSpPr>
        <p:spPr bwMode="auto">
          <a:xfrm>
            <a:off x="3149557" y="530225"/>
            <a:ext cx="6778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89" name="Rectangle 481">
            <a:extLst>
              <a:ext uri="{FF2B5EF4-FFF2-40B4-BE49-F238E27FC236}">
                <a16:creationId xmlns:a16="http://schemas.microsoft.com/office/drawing/2014/main" id="{7495ADDA-CC8E-4585-850B-6D6DEBED5850}"/>
              </a:ext>
            </a:extLst>
          </p:cNvPr>
          <p:cNvSpPr>
            <a:spLocks noChangeArrowheads="1"/>
          </p:cNvSpPr>
          <p:nvPr/>
        </p:nvSpPr>
        <p:spPr bwMode="auto">
          <a:xfrm>
            <a:off x="3241633" y="596900"/>
            <a:ext cx="49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GIT</a:t>
            </a:r>
            <a:endParaRPr lang="cs-CZ" altLang="en-US" sz="2400">
              <a:latin typeface="Times New Roman" panose="02020603050405020304" pitchFamily="18" charset="0"/>
            </a:endParaRPr>
          </a:p>
        </p:txBody>
      </p:sp>
      <p:sp>
        <p:nvSpPr>
          <p:cNvPr id="65590" name="Rectangle 482">
            <a:extLst>
              <a:ext uri="{FF2B5EF4-FFF2-40B4-BE49-F238E27FC236}">
                <a16:creationId xmlns:a16="http://schemas.microsoft.com/office/drawing/2014/main" id="{18E289B0-36DA-4937-9A1B-DEDA41DF5750}"/>
              </a:ext>
            </a:extLst>
          </p:cNvPr>
          <p:cNvSpPr>
            <a:spLocks noChangeArrowheads="1"/>
          </p:cNvSpPr>
          <p:nvPr/>
        </p:nvSpPr>
        <p:spPr bwMode="auto">
          <a:xfrm>
            <a:off x="8464507" y="982664"/>
            <a:ext cx="11493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591" name="Rectangle 483">
            <a:extLst>
              <a:ext uri="{FF2B5EF4-FFF2-40B4-BE49-F238E27FC236}">
                <a16:creationId xmlns:a16="http://schemas.microsoft.com/office/drawing/2014/main" id="{FDC9456A-6A94-4296-ABD1-F9D8282CA803}"/>
              </a:ext>
            </a:extLst>
          </p:cNvPr>
          <p:cNvSpPr>
            <a:spLocks noChangeArrowheads="1"/>
          </p:cNvSpPr>
          <p:nvPr/>
        </p:nvSpPr>
        <p:spPr bwMode="auto">
          <a:xfrm>
            <a:off x="8556583" y="1049338"/>
            <a:ext cx="973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Ledviny</a:t>
            </a:r>
            <a:endParaRPr lang="cs-CZ" altLang="en-US" sz="2400">
              <a:latin typeface="Times New Roman" panose="02020603050405020304" pitchFamily="18" charset="0"/>
            </a:endParaRPr>
          </a:p>
        </p:txBody>
      </p:sp>
      <p:grpSp>
        <p:nvGrpSpPr>
          <p:cNvPr id="65592" name="Group 484">
            <a:extLst>
              <a:ext uri="{FF2B5EF4-FFF2-40B4-BE49-F238E27FC236}">
                <a16:creationId xmlns:a16="http://schemas.microsoft.com/office/drawing/2014/main" id="{32007438-B980-4C80-B0FC-430135AAAF22}"/>
              </a:ext>
            </a:extLst>
          </p:cNvPr>
          <p:cNvGrpSpPr>
            <a:grpSpLocks/>
          </p:cNvGrpSpPr>
          <p:nvPr/>
        </p:nvGrpSpPr>
        <p:grpSpPr bwMode="auto">
          <a:xfrm>
            <a:off x="2046245" y="1468438"/>
            <a:ext cx="525463" cy="400050"/>
            <a:chOff x="570" y="924"/>
            <a:chExt cx="331" cy="252"/>
          </a:xfrm>
        </p:grpSpPr>
        <p:sp>
          <p:nvSpPr>
            <p:cNvPr id="65632" name="Freeform 485">
              <a:extLst>
                <a:ext uri="{FF2B5EF4-FFF2-40B4-BE49-F238E27FC236}">
                  <a16:creationId xmlns:a16="http://schemas.microsoft.com/office/drawing/2014/main" id="{0738AF47-55F1-4A38-8416-B6A4351DC347}"/>
                </a:ext>
              </a:extLst>
            </p:cNvPr>
            <p:cNvSpPr>
              <a:spLocks/>
            </p:cNvSpPr>
            <p:nvPr/>
          </p:nvSpPr>
          <p:spPr bwMode="auto">
            <a:xfrm>
              <a:off x="647" y="977"/>
              <a:ext cx="254" cy="199"/>
            </a:xfrm>
            <a:custGeom>
              <a:avLst/>
              <a:gdLst>
                <a:gd name="T0" fmla="*/ 240 w 254"/>
                <a:gd name="T1" fmla="*/ 199 h 199"/>
                <a:gd name="T2" fmla="*/ 254 w 254"/>
                <a:gd name="T3" fmla="*/ 180 h 199"/>
                <a:gd name="T4" fmla="*/ 14 w 254"/>
                <a:gd name="T5" fmla="*/ 0 h 199"/>
                <a:gd name="T6" fmla="*/ 0 w 254"/>
                <a:gd name="T7" fmla="*/ 19 h 199"/>
                <a:gd name="T8" fmla="*/ 240 w 254"/>
                <a:gd name="T9" fmla="*/ 199 h 199"/>
                <a:gd name="T10" fmla="*/ 0 60000 65536"/>
                <a:gd name="T11" fmla="*/ 0 60000 65536"/>
                <a:gd name="T12" fmla="*/ 0 60000 65536"/>
                <a:gd name="T13" fmla="*/ 0 60000 65536"/>
                <a:gd name="T14" fmla="*/ 0 60000 65536"/>
                <a:gd name="T15" fmla="*/ 0 w 254"/>
                <a:gd name="T16" fmla="*/ 0 h 199"/>
                <a:gd name="T17" fmla="*/ 254 w 254"/>
                <a:gd name="T18" fmla="*/ 199 h 199"/>
              </a:gdLst>
              <a:ahLst/>
              <a:cxnLst>
                <a:cxn ang="T10">
                  <a:pos x="T0" y="T1"/>
                </a:cxn>
                <a:cxn ang="T11">
                  <a:pos x="T2" y="T3"/>
                </a:cxn>
                <a:cxn ang="T12">
                  <a:pos x="T4" y="T5"/>
                </a:cxn>
                <a:cxn ang="T13">
                  <a:pos x="T6" y="T7"/>
                </a:cxn>
                <a:cxn ang="T14">
                  <a:pos x="T8" y="T9"/>
                </a:cxn>
              </a:cxnLst>
              <a:rect l="T15" t="T16" r="T17" b="T18"/>
              <a:pathLst>
                <a:path w="254" h="199">
                  <a:moveTo>
                    <a:pt x="240" y="199"/>
                  </a:moveTo>
                  <a:lnTo>
                    <a:pt x="254" y="180"/>
                  </a:lnTo>
                  <a:lnTo>
                    <a:pt x="14" y="0"/>
                  </a:lnTo>
                  <a:lnTo>
                    <a:pt x="0" y="19"/>
                  </a:lnTo>
                  <a:lnTo>
                    <a:pt x="240"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33" name="Freeform 486">
              <a:extLst>
                <a:ext uri="{FF2B5EF4-FFF2-40B4-BE49-F238E27FC236}">
                  <a16:creationId xmlns:a16="http://schemas.microsoft.com/office/drawing/2014/main" id="{B0073BD7-BA44-4729-9D90-FCBC8995CB58}"/>
                </a:ext>
              </a:extLst>
            </p:cNvPr>
            <p:cNvSpPr>
              <a:spLocks/>
            </p:cNvSpPr>
            <p:nvPr/>
          </p:nvSpPr>
          <p:spPr bwMode="auto">
            <a:xfrm>
              <a:off x="570" y="924"/>
              <a:ext cx="118" cy="106"/>
            </a:xfrm>
            <a:custGeom>
              <a:avLst/>
              <a:gdLst>
                <a:gd name="T0" fmla="*/ 118 w 118"/>
                <a:gd name="T1" fmla="*/ 21 h 106"/>
                <a:gd name="T2" fmla="*/ 0 w 118"/>
                <a:gd name="T3" fmla="*/ 0 h 106"/>
                <a:gd name="T4" fmla="*/ 54 w 118"/>
                <a:gd name="T5" fmla="*/ 106 h 106"/>
                <a:gd name="T6" fmla="*/ 118 w 118"/>
                <a:gd name="T7" fmla="*/ 21 h 106"/>
                <a:gd name="T8" fmla="*/ 0 60000 65536"/>
                <a:gd name="T9" fmla="*/ 0 60000 65536"/>
                <a:gd name="T10" fmla="*/ 0 60000 65536"/>
                <a:gd name="T11" fmla="*/ 0 60000 65536"/>
                <a:gd name="T12" fmla="*/ 0 w 118"/>
                <a:gd name="T13" fmla="*/ 0 h 106"/>
                <a:gd name="T14" fmla="*/ 118 w 118"/>
                <a:gd name="T15" fmla="*/ 106 h 106"/>
              </a:gdLst>
              <a:ahLst/>
              <a:cxnLst>
                <a:cxn ang="T8">
                  <a:pos x="T0" y="T1"/>
                </a:cxn>
                <a:cxn ang="T9">
                  <a:pos x="T2" y="T3"/>
                </a:cxn>
                <a:cxn ang="T10">
                  <a:pos x="T4" y="T5"/>
                </a:cxn>
                <a:cxn ang="T11">
                  <a:pos x="T6" y="T7"/>
                </a:cxn>
              </a:cxnLst>
              <a:rect l="T12" t="T13" r="T14" b="T15"/>
              <a:pathLst>
                <a:path w="118" h="106">
                  <a:moveTo>
                    <a:pt x="118" y="21"/>
                  </a:moveTo>
                  <a:lnTo>
                    <a:pt x="0" y="0"/>
                  </a:lnTo>
                  <a:lnTo>
                    <a:pt x="54" y="106"/>
                  </a:lnTo>
                  <a:lnTo>
                    <a:pt x="1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93" name="Group 487">
            <a:extLst>
              <a:ext uri="{FF2B5EF4-FFF2-40B4-BE49-F238E27FC236}">
                <a16:creationId xmlns:a16="http://schemas.microsoft.com/office/drawing/2014/main" id="{D760D378-A6CC-4730-A050-1390A6ED2EE8}"/>
              </a:ext>
            </a:extLst>
          </p:cNvPr>
          <p:cNvGrpSpPr>
            <a:grpSpLocks/>
          </p:cNvGrpSpPr>
          <p:nvPr/>
        </p:nvGrpSpPr>
        <p:grpSpPr bwMode="auto">
          <a:xfrm>
            <a:off x="3081294" y="182563"/>
            <a:ext cx="1111250" cy="577850"/>
            <a:chOff x="1222" y="114"/>
            <a:chExt cx="700" cy="364"/>
          </a:xfrm>
        </p:grpSpPr>
        <p:sp>
          <p:nvSpPr>
            <p:cNvPr id="65630" name="Freeform 488">
              <a:extLst>
                <a:ext uri="{FF2B5EF4-FFF2-40B4-BE49-F238E27FC236}">
                  <a16:creationId xmlns:a16="http://schemas.microsoft.com/office/drawing/2014/main" id="{1EEC69C2-ED2E-47F6-BB2B-65DE3E0EBE6F}"/>
                </a:ext>
              </a:extLst>
            </p:cNvPr>
            <p:cNvSpPr>
              <a:spLocks/>
            </p:cNvSpPr>
            <p:nvPr/>
          </p:nvSpPr>
          <p:spPr bwMode="auto">
            <a:xfrm>
              <a:off x="1222" y="114"/>
              <a:ext cx="613" cy="328"/>
            </a:xfrm>
            <a:custGeom>
              <a:avLst/>
              <a:gdLst>
                <a:gd name="T0" fmla="*/ 11 w 613"/>
                <a:gd name="T1" fmla="*/ 0 h 328"/>
                <a:gd name="T2" fmla="*/ 0 w 613"/>
                <a:gd name="T3" fmla="*/ 21 h 328"/>
                <a:gd name="T4" fmla="*/ 602 w 613"/>
                <a:gd name="T5" fmla="*/ 328 h 328"/>
                <a:gd name="T6" fmla="*/ 613 w 613"/>
                <a:gd name="T7" fmla="*/ 307 h 328"/>
                <a:gd name="T8" fmla="*/ 11 w 613"/>
                <a:gd name="T9" fmla="*/ 0 h 328"/>
                <a:gd name="T10" fmla="*/ 0 60000 65536"/>
                <a:gd name="T11" fmla="*/ 0 60000 65536"/>
                <a:gd name="T12" fmla="*/ 0 60000 65536"/>
                <a:gd name="T13" fmla="*/ 0 60000 65536"/>
                <a:gd name="T14" fmla="*/ 0 60000 65536"/>
                <a:gd name="T15" fmla="*/ 0 w 613"/>
                <a:gd name="T16" fmla="*/ 0 h 328"/>
                <a:gd name="T17" fmla="*/ 613 w 613"/>
                <a:gd name="T18" fmla="*/ 328 h 328"/>
              </a:gdLst>
              <a:ahLst/>
              <a:cxnLst>
                <a:cxn ang="T10">
                  <a:pos x="T0" y="T1"/>
                </a:cxn>
                <a:cxn ang="T11">
                  <a:pos x="T2" y="T3"/>
                </a:cxn>
                <a:cxn ang="T12">
                  <a:pos x="T4" y="T5"/>
                </a:cxn>
                <a:cxn ang="T13">
                  <a:pos x="T6" y="T7"/>
                </a:cxn>
                <a:cxn ang="T14">
                  <a:pos x="T8" y="T9"/>
                </a:cxn>
              </a:cxnLst>
              <a:rect l="T15" t="T16" r="T17" b="T18"/>
              <a:pathLst>
                <a:path w="613" h="328">
                  <a:moveTo>
                    <a:pt x="11" y="0"/>
                  </a:moveTo>
                  <a:lnTo>
                    <a:pt x="0" y="21"/>
                  </a:lnTo>
                  <a:lnTo>
                    <a:pt x="602" y="328"/>
                  </a:lnTo>
                  <a:lnTo>
                    <a:pt x="613" y="30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31" name="Freeform 489">
              <a:extLst>
                <a:ext uri="{FF2B5EF4-FFF2-40B4-BE49-F238E27FC236}">
                  <a16:creationId xmlns:a16="http://schemas.microsoft.com/office/drawing/2014/main" id="{43F8308C-1DB3-4C5F-9402-565D7EFB0221}"/>
                </a:ext>
              </a:extLst>
            </p:cNvPr>
            <p:cNvSpPr>
              <a:spLocks/>
            </p:cNvSpPr>
            <p:nvPr/>
          </p:nvSpPr>
          <p:spPr bwMode="auto">
            <a:xfrm>
              <a:off x="1802" y="382"/>
              <a:ext cx="120" cy="96"/>
            </a:xfrm>
            <a:custGeom>
              <a:avLst/>
              <a:gdLst>
                <a:gd name="T0" fmla="*/ 0 w 120"/>
                <a:gd name="T1" fmla="*/ 95 h 96"/>
                <a:gd name="T2" fmla="*/ 120 w 120"/>
                <a:gd name="T3" fmla="*/ 96 h 96"/>
                <a:gd name="T4" fmla="*/ 49 w 120"/>
                <a:gd name="T5" fmla="*/ 0 h 96"/>
                <a:gd name="T6" fmla="*/ 0 w 120"/>
                <a:gd name="T7" fmla="*/ 95 h 96"/>
                <a:gd name="T8" fmla="*/ 0 60000 65536"/>
                <a:gd name="T9" fmla="*/ 0 60000 65536"/>
                <a:gd name="T10" fmla="*/ 0 60000 65536"/>
                <a:gd name="T11" fmla="*/ 0 60000 65536"/>
                <a:gd name="T12" fmla="*/ 0 w 120"/>
                <a:gd name="T13" fmla="*/ 0 h 96"/>
                <a:gd name="T14" fmla="*/ 120 w 120"/>
                <a:gd name="T15" fmla="*/ 96 h 96"/>
              </a:gdLst>
              <a:ahLst/>
              <a:cxnLst>
                <a:cxn ang="T8">
                  <a:pos x="T0" y="T1"/>
                </a:cxn>
                <a:cxn ang="T9">
                  <a:pos x="T2" y="T3"/>
                </a:cxn>
                <a:cxn ang="T10">
                  <a:pos x="T4" y="T5"/>
                </a:cxn>
                <a:cxn ang="T11">
                  <a:pos x="T6" y="T7"/>
                </a:cxn>
              </a:cxnLst>
              <a:rect l="T12" t="T13" r="T14" b="T15"/>
              <a:pathLst>
                <a:path w="120" h="96">
                  <a:moveTo>
                    <a:pt x="0" y="95"/>
                  </a:moveTo>
                  <a:lnTo>
                    <a:pt x="120" y="96"/>
                  </a:lnTo>
                  <a:lnTo>
                    <a:pt x="49" y="0"/>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94" name="Group 490">
            <a:extLst>
              <a:ext uri="{FF2B5EF4-FFF2-40B4-BE49-F238E27FC236}">
                <a16:creationId xmlns:a16="http://schemas.microsoft.com/office/drawing/2014/main" id="{64C34417-FC6C-44D1-926A-A7BE10D9467F}"/>
              </a:ext>
            </a:extLst>
          </p:cNvPr>
          <p:cNvGrpSpPr>
            <a:grpSpLocks/>
          </p:cNvGrpSpPr>
          <p:nvPr/>
        </p:nvGrpSpPr>
        <p:grpSpPr bwMode="auto">
          <a:xfrm>
            <a:off x="8026358" y="161925"/>
            <a:ext cx="1235075" cy="793750"/>
            <a:chOff x="4337" y="101"/>
            <a:chExt cx="778" cy="500"/>
          </a:xfrm>
        </p:grpSpPr>
        <p:sp>
          <p:nvSpPr>
            <p:cNvPr id="65628" name="Freeform 491">
              <a:extLst>
                <a:ext uri="{FF2B5EF4-FFF2-40B4-BE49-F238E27FC236}">
                  <a16:creationId xmlns:a16="http://schemas.microsoft.com/office/drawing/2014/main" id="{5B1C85B2-D2A0-4BDD-B918-D15FCA6CC0B7}"/>
                </a:ext>
              </a:extLst>
            </p:cNvPr>
            <p:cNvSpPr>
              <a:spLocks/>
            </p:cNvSpPr>
            <p:nvPr/>
          </p:nvSpPr>
          <p:spPr bwMode="auto">
            <a:xfrm>
              <a:off x="4337" y="146"/>
              <a:ext cx="697" cy="455"/>
            </a:xfrm>
            <a:custGeom>
              <a:avLst/>
              <a:gdLst>
                <a:gd name="T0" fmla="*/ 0 w 697"/>
                <a:gd name="T1" fmla="*/ 435 h 455"/>
                <a:gd name="T2" fmla="*/ 13 w 697"/>
                <a:gd name="T3" fmla="*/ 455 h 455"/>
                <a:gd name="T4" fmla="*/ 697 w 697"/>
                <a:gd name="T5" fmla="*/ 20 h 455"/>
                <a:gd name="T6" fmla="*/ 684 w 697"/>
                <a:gd name="T7" fmla="*/ 0 h 455"/>
                <a:gd name="T8" fmla="*/ 0 w 697"/>
                <a:gd name="T9" fmla="*/ 435 h 455"/>
                <a:gd name="T10" fmla="*/ 0 60000 65536"/>
                <a:gd name="T11" fmla="*/ 0 60000 65536"/>
                <a:gd name="T12" fmla="*/ 0 60000 65536"/>
                <a:gd name="T13" fmla="*/ 0 60000 65536"/>
                <a:gd name="T14" fmla="*/ 0 60000 65536"/>
                <a:gd name="T15" fmla="*/ 0 w 697"/>
                <a:gd name="T16" fmla="*/ 0 h 455"/>
                <a:gd name="T17" fmla="*/ 697 w 697"/>
                <a:gd name="T18" fmla="*/ 455 h 455"/>
              </a:gdLst>
              <a:ahLst/>
              <a:cxnLst>
                <a:cxn ang="T10">
                  <a:pos x="T0" y="T1"/>
                </a:cxn>
                <a:cxn ang="T11">
                  <a:pos x="T2" y="T3"/>
                </a:cxn>
                <a:cxn ang="T12">
                  <a:pos x="T4" y="T5"/>
                </a:cxn>
                <a:cxn ang="T13">
                  <a:pos x="T6" y="T7"/>
                </a:cxn>
                <a:cxn ang="T14">
                  <a:pos x="T8" y="T9"/>
                </a:cxn>
              </a:cxnLst>
              <a:rect l="T15" t="T16" r="T17" b="T18"/>
              <a:pathLst>
                <a:path w="697" h="455">
                  <a:moveTo>
                    <a:pt x="0" y="435"/>
                  </a:moveTo>
                  <a:lnTo>
                    <a:pt x="13" y="455"/>
                  </a:lnTo>
                  <a:lnTo>
                    <a:pt x="697" y="20"/>
                  </a:lnTo>
                  <a:lnTo>
                    <a:pt x="684" y="0"/>
                  </a:lnTo>
                  <a:lnTo>
                    <a:pt x="0" y="4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29" name="Freeform 492">
              <a:extLst>
                <a:ext uri="{FF2B5EF4-FFF2-40B4-BE49-F238E27FC236}">
                  <a16:creationId xmlns:a16="http://schemas.microsoft.com/office/drawing/2014/main" id="{C6C6BE6B-F862-43D6-BB06-B9DFC1C836A8}"/>
                </a:ext>
              </a:extLst>
            </p:cNvPr>
            <p:cNvSpPr>
              <a:spLocks/>
            </p:cNvSpPr>
            <p:nvPr/>
          </p:nvSpPr>
          <p:spPr bwMode="auto">
            <a:xfrm>
              <a:off x="4996" y="101"/>
              <a:ext cx="119" cy="103"/>
            </a:xfrm>
            <a:custGeom>
              <a:avLst/>
              <a:gdLst>
                <a:gd name="T0" fmla="*/ 57 w 119"/>
                <a:gd name="T1" fmla="*/ 103 h 103"/>
                <a:gd name="T2" fmla="*/ 119 w 119"/>
                <a:gd name="T3" fmla="*/ 0 h 103"/>
                <a:gd name="T4" fmla="*/ 0 w 119"/>
                <a:gd name="T5" fmla="*/ 12 h 103"/>
                <a:gd name="T6" fmla="*/ 57 w 119"/>
                <a:gd name="T7" fmla="*/ 103 h 103"/>
                <a:gd name="T8" fmla="*/ 0 60000 65536"/>
                <a:gd name="T9" fmla="*/ 0 60000 65536"/>
                <a:gd name="T10" fmla="*/ 0 60000 65536"/>
                <a:gd name="T11" fmla="*/ 0 60000 65536"/>
                <a:gd name="T12" fmla="*/ 0 w 119"/>
                <a:gd name="T13" fmla="*/ 0 h 103"/>
                <a:gd name="T14" fmla="*/ 119 w 119"/>
                <a:gd name="T15" fmla="*/ 103 h 103"/>
              </a:gdLst>
              <a:ahLst/>
              <a:cxnLst>
                <a:cxn ang="T8">
                  <a:pos x="T0" y="T1"/>
                </a:cxn>
                <a:cxn ang="T9">
                  <a:pos x="T2" y="T3"/>
                </a:cxn>
                <a:cxn ang="T10">
                  <a:pos x="T4" y="T5"/>
                </a:cxn>
                <a:cxn ang="T11">
                  <a:pos x="T6" y="T7"/>
                </a:cxn>
              </a:cxnLst>
              <a:rect l="T12" t="T13" r="T14" b="T15"/>
              <a:pathLst>
                <a:path w="119" h="103">
                  <a:moveTo>
                    <a:pt x="57" y="103"/>
                  </a:moveTo>
                  <a:lnTo>
                    <a:pt x="119" y="0"/>
                  </a:lnTo>
                  <a:lnTo>
                    <a:pt x="0" y="12"/>
                  </a:lnTo>
                  <a:lnTo>
                    <a:pt x="57"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95" name="Group 493">
            <a:extLst>
              <a:ext uri="{FF2B5EF4-FFF2-40B4-BE49-F238E27FC236}">
                <a16:creationId xmlns:a16="http://schemas.microsoft.com/office/drawing/2014/main" id="{078A2348-9280-4E75-AEAC-8902ED3A7872}"/>
              </a:ext>
            </a:extLst>
          </p:cNvPr>
          <p:cNvGrpSpPr>
            <a:grpSpLocks/>
          </p:cNvGrpSpPr>
          <p:nvPr/>
        </p:nvGrpSpPr>
        <p:grpSpPr bwMode="auto">
          <a:xfrm rot="10800000">
            <a:off x="6243594" y="323850"/>
            <a:ext cx="611188" cy="368300"/>
            <a:chOff x="3214" y="162"/>
            <a:chExt cx="385" cy="232"/>
          </a:xfrm>
        </p:grpSpPr>
        <p:sp>
          <p:nvSpPr>
            <p:cNvPr id="65626" name="Freeform 494">
              <a:extLst>
                <a:ext uri="{FF2B5EF4-FFF2-40B4-BE49-F238E27FC236}">
                  <a16:creationId xmlns:a16="http://schemas.microsoft.com/office/drawing/2014/main" id="{F70B39AD-567E-45DD-B2C6-160A2374F34C}"/>
                </a:ext>
              </a:extLst>
            </p:cNvPr>
            <p:cNvSpPr>
              <a:spLocks/>
            </p:cNvSpPr>
            <p:nvPr/>
          </p:nvSpPr>
          <p:spPr bwMode="auto">
            <a:xfrm>
              <a:off x="3298" y="162"/>
              <a:ext cx="301" cy="190"/>
            </a:xfrm>
            <a:custGeom>
              <a:avLst/>
              <a:gdLst>
                <a:gd name="T0" fmla="*/ 301 w 301"/>
                <a:gd name="T1" fmla="*/ 20 h 190"/>
                <a:gd name="T2" fmla="*/ 289 w 301"/>
                <a:gd name="T3" fmla="*/ 0 h 190"/>
                <a:gd name="T4" fmla="*/ 0 w 301"/>
                <a:gd name="T5" fmla="*/ 170 h 190"/>
                <a:gd name="T6" fmla="*/ 12 w 301"/>
                <a:gd name="T7" fmla="*/ 190 h 190"/>
                <a:gd name="T8" fmla="*/ 301 w 301"/>
                <a:gd name="T9" fmla="*/ 20 h 190"/>
                <a:gd name="T10" fmla="*/ 0 60000 65536"/>
                <a:gd name="T11" fmla="*/ 0 60000 65536"/>
                <a:gd name="T12" fmla="*/ 0 60000 65536"/>
                <a:gd name="T13" fmla="*/ 0 60000 65536"/>
                <a:gd name="T14" fmla="*/ 0 60000 65536"/>
                <a:gd name="T15" fmla="*/ 0 w 301"/>
                <a:gd name="T16" fmla="*/ 0 h 190"/>
                <a:gd name="T17" fmla="*/ 301 w 301"/>
                <a:gd name="T18" fmla="*/ 190 h 190"/>
              </a:gdLst>
              <a:ahLst/>
              <a:cxnLst>
                <a:cxn ang="T10">
                  <a:pos x="T0" y="T1"/>
                </a:cxn>
                <a:cxn ang="T11">
                  <a:pos x="T2" y="T3"/>
                </a:cxn>
                <a:cxn ang="T12">
                  <a:pos x="T4" y="T5"/>
                </a:cxn>
                <a:cxn ang="T13">
                  <a:pos x="T6" y="T7"/>
                </a:cxn>
                <a:cxn ang="T14">
                  <a:pos x="T8" y="T9"/>
                </a:cxn>
              </a:cxnLst>
              <a:rect l="T15" t="T16" r="T17" b="T18"/>
              <a:pathLst>
                <a:path w="301" h="190">
                  <a:moveTo>
                    <a:pt x="301" y="20"/>
                  </a:moveTo>
                  <a:lnTo>
                    <a:pt x="289" y="0"/>
                  </a:lnTo>
                  <a:lnTo>
                    <a:pt x="0" y="170"/>
                  </a:lnTo>
                  <a:lnTo>
                    <a:pt x="12" y="190"/>
                  </a:lnTo>
                  <a:lnTo>
                    <a:pt x="30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27" name="Freeform 495">
              <a:extLst>
                <a:ext uri="{FF2B5EF4-FFF2-40B4-BE49-F238E27FC236}">
                  <a16:creationId xmlns:a16="http://schemas.microsoft.com/office/drawing/2014/main" id="{73112501-0F21-4DFE-80E0-05A90841B452}"/>
                </a:ext>
              </a:extLst>
            </p:cNvPr>
            <p:cNvSpPr>
              <a:spLocks/>
            </p:cNvSpPr>
            <p:nvPr/>
          </p:nvSpPr>
          <p:spPr bwMode="auto">
            <a:xfrm>
              <a:off x="3214" y="293"/>
              <a:ext cx="119" cy="101"/>
            </a:xfrm>
            <a:custGeom>
              <a:avLst/>
              <a:gdLst>
                <a:gd name="T0" fmla="*/ 65 w 119"/>
                <a:gd name="T1" fmla="*/ 0 h 101"/>
                <a:gd name="T2" fmla="*/ 0 w 119"/>
                <a:gd name="T3" fmla="*/ 101 h 101"/>
                <a:gd name="T4" fmla="*/ 119 w 119"/>
                <a:gd name="T5" fmla="*/ 93 h 101"/>
                <a:gd name="T6" fmla="*/ 65 w 119"/>
                <a:gd name="T7" fmla="*/ 0 h 101"/>
                <a:gd name="T8" fmla="*/ 0 60000 65536"/>
                <a:gd name="T9" fmla="*/ 0 60000 65536"/>
                <a:gd name="T10" fmla="*/ 0 60000 65536"/>
                <a:gd name="T11" fmla="*/ 0 60000 65536"/>
                <a:gd name="T12" fmla="*/ 0 w 119"/>
                <a:gd name="T13" fmla="*/ 0 h 101"/>
                <a:gd name="T14" fmla="*/ 119 w 119"/>
                <a:gd name="T15" fmla="*/ 101 h 101"/>
              </a:gdLst>
              <a:ahLst/>
              <a:cxnLst>
                <a:cxn ang="T8">
                  <a:pos x="T0" y="T1"/>
                </a:cxn>
                <a:cxn ang="T9">
                  <a:pos x="T2" y="T3"/>
                </a:cxn>
                <a:cxn ang="T10">
                  <a:pos x="T4" y="T5"/>
                </a:cxn>
                <a:cxn ang="T11">
                  <a:pos x="T6" y="T7"/>
                </a:cxn>
              </a:cxnLst>
              <a:rect l="T12" t="T13" r="T14" b="T15"/>
              <a:pathLst>
                <a:path w="119" h="101">
                  <a:moveTo>
                    <a:pt x="65" y="0"/>
                  </a:moveTo>
                  <a:lnTo>
                    <a:pt x="0" y="101"/>
                  </a:lnTo>
                  <a:lnTo>
                    <a:pt x="119" y="93"/>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96" name="Group 496">
            <a:extLst>
              <a:ext uri="{FF2B5EF4-FFF2-40B4-BE49-F238E27FC236}">
                <a16:creationId xmlns:a16="http://schemas.microsoft.com/office/drawing/2014/main" id="{9276D301-E50B-4751-979B-D2796CF2858A}"/>
              </a:ext>
            </a:extLst>
          </p:cNvPr>
          <p:cNvGrpSpPr>
            <a:grpSpLocks/>
          </p:cNvGrpSpPr>
          <p:nvPr/>
        </p:nvGrpSpPr>
        <p:grpSpPr bwMode="auto">
          <a:xfrm>
            <a:off x="4652920" y="311151"/>
            <a:ext cx="720725" cy="454025"/>
            <a:chOff x="2212" y="111"/>
            <a:chExt cx="454" cy="286"/>
          </a:xfrm>
        </p:grpSpPr>
        <p:sp>
          <p:nvSpPr>
            <p:cNvPr id="65624" name="Freeform 497">
              <a:extLst>
                <a:ext uri="{FF2B5EF4-FFF2-40B4-BE49-F238E27FC236}">
                  <a16:creationId xmlns:a16="http://schemas.microsoft.com/office/drawing/2014/main" id="{D8DF846F-86E6-43AB-899A-23708E94825D}"/>
                </a:ext>
              </a:extLst>
            </p:cNvPr>
            <p:cNvSpPr>
              <a:spLocks/>
            </p:cNvSpPr>
            <p:nvPr/>
          </p:nvSpPr>
          <p:spPr bwMode="auto">
            <a:xfrm>
              <a:off x="2212" y="111"/>
              <a:ext cx="371" cy="242"/>
            </a:xfrm>
            <a:custGeom>
              <a:avLst/>
              <a:gdLst>
                <a:gd name="T0" fmla="*/ 12 w 371"/>
                <a:gd name="T1" fmla="*/ 0 h 242"/>
                <a:gd name="T2" fmla="*/ 0 w 371"/>
                <a:gd name="T3" fmla="*/ 20 h 242"/>
                <a:gd name="T4" fmla="*/ 359 w 371"/>
                <a:gd name="T5" fmla="*/ 242 h 242"/>
                <a:gd name="T6" fmla="*/ 371 w 371"/>
                <a:gd name="T7" fmla="*/ 222 h 242"/>
                <a:gd name="T8" fmla="*/ 12 w 371"/>
                <a:gd name="T9" fmla="*/ 0 h 242"/>
                <a:gd name="T10" fmla="*/ 0 60000 65536"/>
                <a:gd name="T11" fmla="*/ 0 60000 65536"/>
                <a:gd name="T12" fmla="*/ 0 60000 65536"/>
                <a:gd name="T13" fmla="*/ 0 60000 65536"/>
                <a:gd name="T14" fmla="*/ 0 60000 65536"/>
                <a:gd name="T15" fmla="*/ 0 w 371"/>
                <a:gd name="T16" fmla="*/ 0 h 242"/>
                <a:gd name="T17" fmla="*/ 371 w 371"/>
                <a:gd name="T18" fmla="*/ 242 h 242"/>
              </a:gdLst>
              <a:ahLst/>
              <a:cxnLst>
                <a:cxn ang="T10">
                  <a:pos x="T0" y="T1"/>
                </a:cxn>
                <a:cxn ang="T11">
                  <a:pos x="T2" y="T3"/>
                </a:cxn>
                <a:cxn ang="T12">
                  <a:pos x="T4" y="T5"/>
                </a:cxn>
                <a:cxn ang="T13">
                  <a:pos x="T6" y="T7"/>
                </a:cxn>
                <a:cxn ang="T14">
                  <a:pos x="T8" y="T9"/>
                </a:cxn>
              </a:cxnLst>
              <a:rect l="T15" t="T16" r="T17" b="T18"/>
              <a:pathLst>
                <a:path w="371" h="242">
                  <a:moveTo>
                    <a:pt x="12" y="0"/>
                  </a:moveTo>
                  <a:lnTo>
                    <a:pt x="0" y="20"/>
                  </a:lnTo>
                  <a:lnTo>
                    <a:pt x="359" y="242"/>
                  </a:lnTo>
                  <a:lnTo>
                    <a:pt x="371" y="22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25" name="Freeform 498">
              <a:extLst>
                <a:ext uri="{FF2B5EF4-FFF2-40B4-BE49-F238E27FC236}">
                  <a16:creationId xmlns:a16="http://schemas.microsoft.com/office/drawing/2014/main" id="{7553CDDF-8C95-48F5-956D-C8E828976E47}"/>
                </a:ext>
              </a:extLst>
            </p:cNvPr>
            <p:cNvSpPr>
              <a:spLocks/>
            </p:cNvSpPr>
            <p:nvPr/>
          </p:nvSpPr>
          <p:spPr bwMode="auto">
            <a:xfrm>
              <a:off x="2547" y="296"/>
              <a:ext cx="119" cy="101"/>
            </a:xfrm>
            <a:custGeom>
              <a:avLst/>
              <a:gdLst>
                <a:gd name="T0" fmla="*/ 0 w 119"/>
                <a:gd name="T1" fmla="*/ 91 h 101"/>
                <a:gd name="T2" fmla="*/ 119 w 119"/>
                <a:gd name="T3" fmla="*/ 101 h 101"/>
                <a:gd name="T4" fmla="*/ 56 w 119"/>
                <a:gd name="T5" fmla="*/ 0 h 101"/>
                <a:gd name="T6" fmla="*/ 0 w 119"/>
                <a:gd name="T7" fmla="*/ 91 h 101"/>
                <a:gd name="T8" fmla="*/ 0 60000 65536"/>
                <a:gd name="T9" fmla="*/ 0 60000 65536"/>
                <a:gd name="T10" fmla="*/ 0 60000 65536"/>
                <a:gd name="T11" fmla="*/ 0 60000 65536"/>
                <a:gd name="T12" fmla="*/ 0 w 119"/>
                <a:gd name="T13" fmla="*/ 0 h 101"/>
                <a:gd name="T14" fmla="*/ 119 w 119"/>
                <a:gd name="T15" fmla="*/ 101 h 101"/>
              </a:gdLst>
              <a:ahLst/>
              <a:cxnLst>
                <a:cxn ang="T8">
                  <a:pos x="T0" y="T1"/>
                </a:cxn>
                <a:cxn ang="T9">
                  <a:pos x="T2" y="T3"/>
                </a:cxn>
                <a:cxn ang="T10">
                  <a:pos x="T4" y="T5"/>
                </a:cxn>
                <a:cxn ang="T11">
                  <a:pos x="T6" y="T7"/>
                </a:cxn>
              </a:cxnLst>
              <a:rect l="T12" t="T13" r="T14" b="T15"/>
              <a:pathLst>
                <a:path w="119" h="101">
                  <a:moveTo>
                    <a:pt x="0" y="91"/>
                  </a:moveTo>
                  <a:lnTo>
                    <a:pt x="119" y="101"/>
                  </a:lnTo>
                  <a:lnTo>
                    <a:pt x="56"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97" name="Group 499">
            <a:extLst>
              <a:ext uri="{FF2B5EF4-FFF2-40B4-BE49-F238E27FC236}">
                <a16:creationId xmlns:a16="http://schemas.microsoft.com/office/drawing/2014/main" id="{6B992FBA-2695-47E7-894D-82E95210F746}"/>
              </a:ext>
            </a:extLst>
          </p:cNvPr>
          <p:cNvGrpSpPr>
            <a:grpSpLocks/>
          </p:cNvGrpSpPr>
          <p:nvPr/>
        </p:nvGrpSpPr>
        <p:grpSpPr bwMode="auto">
          <a:xfrm>
            <a:off x="4383045" y="1195389"/>
            <a:ext cx="873125" cy="669925"/>
            <a:chOff x="2042" y="752"/>
            <a:chExt cx="550" cy="422"/>
          </a:xfrm>
        </p:grpSpPr>
        <p:sp>
          <p:nvSpPr>
            <p:cNvPr id="65622" name="Freeform 500">
              <a:extLst>
                <a:ext uri="{FF2B5EF4-FFF2-40B4-BE49-F238E27FC236}">
                  <a16:creationId xmlns:a16="http://schemas.microsoft.com/office/drawing/2014/main" id="{443E251A-A3A5-489D-9D75-73651F99AA3A}"/>
                </a:ext>
              </a:extLst>
            </p:cNvPr>
            <p:cNvSpPr>
              <a:spLocks/>
            </p:cNvSpPr>
            <p:nvPr/>
          </p:nvSpPr>
          <p:spPr bwMode="auto">
            <a:xfrm>
              <a:off x="2042" y="752"/>
              <a:ext cx="474" cy="369"/>
            </a:xfrm>
            <a:custGeom>
              <a:avLst/>
              <a:gdLst>
                <a:gd name="T0" fmla="*/ 460 w 474"/>
                <a:gd name="T1" fmla="*/ 369 h 369"/>
                <a:gd name="T2" fmla="*/ 474 w 474"/>
                <a:gd name="T3" fmla="*/ 350 h 369"/>
                <a:gd name="T4" fmla="*/ 14 w 474"/>
                <a:gd name="T5" fmla="*/ 0 h 369"/>
                <a:gd name="T6" fmla="*/ 0 w 474"/>
                <a:gd name="T7" fmla="*/ 19 h 369"/>
                <a:gd name="T8" fmla="*/ 460 w 474"/>
                <a:gd name="T9" fmla="*/ 369 h 369"/>
                <a:gd name="T10" fmla="*/ 0 60000 65536"/>
                <a:gd name="T11" fmla="*/ 0 60000 65536"/>
                <a:gd name="T12" fmla="*/ 0 60000 65536"/>
                <a:gd name="T13" fmla="*/ 0 60000 65536"/>
                <a:gd name="T14" fmla="*/ 0 60000 65536"/>
                <a:gd name="T15" fmla="*/ 0 w 474"/>
                <a:gd name="T16" fmla="*/ 0 h 369"/>
                <a:gd name="T17" fmla="*/ 474 w 474"/>
                <a:gd name="T18" fmla="*/ 369 h 369"/>
              </a:gdLst>
              <a:ahLst/>
              <a:cxnLst>
                <a:cxn ang="T10">
                  <a:pos x="T0" y="T1"/>
                </a:cxn>
                <a:cxn ang="T11">
                  <a:pos x="T2" y="T3"/>
                </a:cxn>
                <a:cxn ang="T12">
                  <a:pos x="T4" y="T5"/>
                </a:cxn>
                <a:cxn ang="T13">
                  <a:pos x="T6" y="T7"/>
                </a:cxn>
                <a:cxn ang="T14">
                  <a:pos x="T8" y="T9"/>
                </a:cxn>
              </a:cxnLst>
              <a:rect l="T15" t="T16" r="T17" b="T18"/>
              <a:pathLst>
                <a:path w="474" h="369">
                  <a:moveTo>
                    <a:pt x="460" y="369"/>
                  </a:moveTo>
                  <a:lnTo>
                    <a:pt x="474" y="350"/>
                  </a:lnTo>
                  <a:lnTo>
                    <a:pt x="14" y="0"/>
                  </a:lnTo>
                  <a:lnTo>
                    <a:pt x="0" y="19"/>
                  </a:lnTo>
                  <a:lnTo>
                    <a:pt x="460"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23" name="Freeform 501">
              <a:extLst>
                <a:ext uri="{FF2B5EF4-FFF2-40B4-BE49-F238E27FC236}">
                  <a16:creationId xmlns:a16="http://schemas.microsoft.com/office/drawing/2014/main" id="{88DB70C6-14BB-474D-95B8-395507FCD788}"/>
                </a:ext>
              </a:extLst>
            </p:cNvPr>
            <p:cNvSpPr>
              <a:spLocks/>
            </p:cNvSpPr>
            <p:nvPr/>
          </p:nvSpPr>
          <p:spPr bwMode="auto">
            <a:xfrm>
              <a:off x="2474" y="1067"/>
              <a:ext cx="118" cy="107"/>
            </a:xfrm>
            <a:custGeom>
              <a:avLst/>
              <a:gdLst>
                <a:gd name="T0" fmla="*/ 0 w 118"/>
                <a:gd name="T1" fmla="*/ 85 h 107"/>
                <a:gd name="T2" fmla="*/ 118 w 118"/>
                <a:gd name="T3" fmla="*/ 107 h 107"/>
                <a:gd name="T4" fmla="*/ 65 w 118"/>
                <a:gd name="T5" fmla="*/ 0 h 107"/>
                <a:gd name="T6" fmla="*/ 0 w 118"/>
                <a:gd name="T7" fmla="*/ 85 h 107"/>
                <a:gd name="T8" fmla="*/ 0 60000 65536"/>
                <a:gd name="T9" fmla="*/ 0 60000 65536"/>
                <a:gd name="T10" fmla="*/ 0 60000 65536"/>
                <a:gd name="T11" fmla="*/ 0 60000 65536"/>
                <a:gd name="T12" fmla="*/ 0 w 118"/>
                <a:gd name="T13" fmla="*/ 0 h 107"/>
                <a:gd name="T14" fmla="*/ 118 w 118"/>
                <a:gd name="T15" fmla="*/ 107 h 107"/>
              </a:gdLst>
              <a:ahLst/>
              <a:cxnLst>
                <a:cxn ang="T8">
                  <a:pos x="T0" y="T1"/>
                </a:cxn>
                <a:cxn ang="T9">
                  <a:pos x="T2" y="T3"/>
                </a:cxn>
                <a:cxn ang="T10">
                  <a:pos x="T4" y="T5"/>
                </a:cxn>
                <a:cxn ang="T11">
                  <a:pos x="T6" y="T7"/>
                </a:cxn>
              </a:cxnLst>
              <a:rect l="T12" t="T13" r="T14" b="T15"/>
              <a:pathLst>
                <a:path w="118" h="107">
                  <a:moveTo>
                    <a:pt x="0" y="85"/>
                  </a:moveTo>
                  <a:lnTo>
                    <a:pt x="118" y="107"/>
                  </a:lnTo>
                  <a:lnTo>
                    <a:pt x="65" y="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98" name="Group 502">
            <a:extLst>
              <a:ext uri="{FF2B5EF4-FFF2-40B4-BE49-F238E27FC236}">
                <a16:creationId xmlns:a16="http://schemas.microsoft.com/office/drawing/2014/main" id="{6D193223-AEA2-4B87-824B-DD531015B08D}"/>
              </a:ext>
            </a:extLst>
          </p:cNvPr>
          <p:cNvGrpSpPr>
            <a:grpSpLocks/>
          </p:cNvGrpSpPr>
          <p:nvPr/>
        </p:nvGrpSpPr>
        <p:grpSpPr bwMode="auto">
          <a:xfrm>
            <a:off x="4305258" y="1365250"/>
            <a:ext cx="708025" cy="496888"/>
            <a:chOff x="1993" y="859"/>
            <a:chExt cx="446" cy="313"/>
          </a:xfrm>
        </p:grpSpPr>
        <p:sp>
          <p:nvSpPr>
            <p:cNvPr id="65620" name="Freeform 503">
              <a:extLst>
                <a:ext uri="{FF2B5EF4-FFF2-40B4-BE49-F238E27FC236}">
                  <a16:creationId xmlns:a16="http://schemas.microsoft.com/office/drawing/2014/main" id="{56E0BAC9-131E-4A10-BCF0-D3F77D5EDB5D}"/>
                </a:ext>
              </a:extLst>
            </p:cNvPr>
            <p:cNvSpPr>
              <a:spLocks/>
            </p:cNvSpPr>
            <p:nvPr/>
          </p:nvSpPr>
          <p:spPr bwMode="auto">
            <a:xfrm>
              <a:off x="2073" y="909"/>
              <a:ext cx="366" cy="263"/>
            </a:xfrm>
            <a:custGeom>
              <a:avLst/>
              <a:gdLst>
                <a:gd name="T0" fmla="*/ 353 w 366"/>
                <a:gd name="T1" fmla="*/ 263 h 263"/>
                <a:gd name="T2" fmla="*/ 366 w 366"/>
                <a:gd name="T3" fmla="*/ 244 h 263"/>
                <a:gd name="T4" fmla="*/ 13 w 366"/>
                <a:gd name="T5" fmla="*/ 0 h 263"/>
                <a:gd name="T6" fmla="*/ 0 w 366"/>
                <a:gd name="T7" fmla="*/ 19 h 263"/>
                <a:gd name="T8" fmla="*/ 353 w 366"/>
                <a:gd name="T9" fmla="*/ 263 h 263"/>
                <a:gd name="T10" fmla="*/ 0 60000 65536"/>
                <a:gd name="T11" fmla="*/ 0 60000 65536"/>
                <a:gd name="T12" fmla="*/ 0 60000 65536"/>
                <a:gd name="T13" fmla="*/ 0 60000 65536"/>
                <a:gd name="T14" fmla="*/ 0 60000 65536"/>
                <a:gd name="T15" fmla="*/ 0 w 366"/>
                <a:gd name="T16" fmla="*/ 0 h 263"/>
                <a:gd name="T17" fmla="*/ 366 w 366"/>
                <a:gd name="T18" fmla="*/ 263 h 263"/>
              </a:gdLst>
              <a:ahLst/>
              <a:cxnLst>
                <a:cxn ang="T10">
                  <a:pos x="T0" y="T1"/>
                </a:cxn>
                <a:cxn ang="T11">
                  <a:pos x="T2" y="T3"/>
                </a:cxn>
                <a:cxn ang="T12">
                  <a:pos x="T4" y="T5"/>
                </a:cxn>
                <a:cxn ang="T13">
                  <a:pos x="T6" y="T7"/>
                </a:cxn>
                <a:cxn ang="T14">
                  <a:pos x="T8" y="T9"/>
                </a:cxn>
              </a:cxnLst>
              <a:rect l="T15" t="T16" r="T17" b="T18"/>
              <a:pathLst>
                <a:path w="366" h="263">
                  <a:moveTo>
                    <a:pt x="353" y="263"/>
                  </a:moveTo>
                  <a:lnTo>
                    <a:pt x="366" y="244"/>
                  </a:lnTo>
                  <a:lnTo>
                    <a:pt x="13" y="0"/>
                  </a:lnTo>
                  <a:lnTo>
                    <a:pt x="0" y="19"/>
                  </a:lnTo>
                  <a:lnTo>
                    <a:pt x="353"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21" name="Freeform 504">
              <a:extLst>
                <a:ext uri="{FF2B5EF4-FFF2-40B4-BE49-F238E27FC236}">
                  <a16:creationId xmlns:a16="http://schemas.microsoft.com/office/drawing/2014/main" id="{F6C7DD3A-0FF9-4A4A-8447-AA860F00F075}"/>
                </a:ext>
              </a:extLst>
            </p:cNvPr>
            <p:cNvSpPr>
              <a:spLocks/>
            </p:cNvSpPr>
            <p:nvPr/>
          </p:nvSpPr>
          <p:spPr bwMode="auto">
            <a:xfrm>
              <a:off x="1993" y="859"/>
              <a:ext cx="119" cy="105"/>
            </a:xfrm>
            <a:custGeom>
              <a:avLst/>
              <a:gdLst>
                <a:gd name="T0" fmla="*/ 119 w 119"/>
                <a:gd name="T1" fmla="*/ 17 h 105"/>
                <a:gd name="T2" fmla="*/ 0 w 119"/>
                <a:gd name="T3" fmla="*/ 0 h 105"/>
                <a:gd name="T4" fmla="*/ 58 w 119"/>
                <a:gd name="T5" fmla="*/ 105 h 105"/>
                <a:gd name="T6" fmla="*/ 119 w 119"/>
                <a:gd name="T7" fmla="*/ 17 h 105"/>
                <a:gd name="T8" fmla="*/ 0 60000 65536"/>
                <a:gd name="T9" fmla="*/ 0 60000 65536"/>
                <a:gd name="T10" fmla="*/ 0 60000 65536"/>
                <a:gd name="T11" fmla="*/ 0 60000 65536"/>
                <a:gd name="T12" fmla="*/ 0 w 119"/>
                <a:gd name="T13" fmla="*/ 0 h 105"/>
                <a:gd name="T14" fmla="*/ 119 w 119"/>
                <a:gd name="T15" fmla="*/ 105 h 105"/>
              </a:gdLst>
              <a:ahLst/>
              <a:cxnLst>
                <a:cxn ang="T8">
                  <a:pos x="T0" y="T1"/>
                </a:cxn>
                <a:cxn ang="T9">
                  <a:pos x="T2" y="T3"/>
                </a:cxn>
                <a:cxn ang="T10">
                  <a:pos x="T4" y="T5"/>
                </a:cxn>
                <a:cxn ang="T11">
                  <a:pos x="T6" y="T7"/>
                </a:cxn>
              </a:cxnLst>
              <a:rect l="T12" t="T13" r="T14" b="T15"/>
              <a:pathLst>
                <a:path w="119" h="105">
                  <a:moveTo>
                    <a:pt x="119" y="17"/>
                  </a:moveTo>
                  <a:lnTo>
                    <a:pt x="0" y="0"/>
                  </a:lnTo>
                  <a:lnTo>
                    <a:pt x="58" y="105"/>
                  </a:lnTo>
                  <a:lnTo>
                    <a:pt x="1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599" name="Group 505">
            <a:extLst>
              <a:ext uri="{FF2B5EF4-FFF2-40B4-BE49-F238E27FC236}">
                <a16:creationId xmlns:a16="http://schemas.microsoft.com/office/drawing/2014/main" id="{877EC45E-C6DC-470A-A15D-95E4873BB06B}"/>
              </a:ext>
            </a:extLst>
          </p:cNvPr>
          <p:cNvGrpSpPr>
            <a:grpSpLocks/>
          </p:cNvGrpSpPr>
          <p:nvPr/>
        </p:nvGrpSpPr>
        <p:grpSpPr bwMode="auto">
          <a:xfrm>
            <a:off x="6367420" y="981075"/>
            <a:ext cx="1185863" cy="890588"/>
            <a:chOff x="3292" y="617"/>
            <a:chExt cx="747" cy="561"/>
          </a:xfrm>
        </p:grpSpPr>
        <p:sp>
          <p:nvSpPr>
            <p:cNvPr id="65618" name="Freeform 506">
              <a:extLst>
                <a:ext uri="{FF2B5EF4-FFF2-40B4-BE49-F238E27FC236}">
                  <a16:creationId xmlns:a16="http://schemas.microsoft.com/office/drawing/2014/main" id="{C65D3881-F659-4A0B-B75A-20B260BFEF9E}"/>
                </a:ext>
              </a:extLst>
            </p:cNvPr>
            <p:cNvSpPr>
              <a:spLocks/>
            </p:cNvSpPr>
            <p:nvPr/>
          </p:nvSpPr>
          <p:spPr bwMode="auto">
            <a:xfrm>
              <a:off x="3292" y="670"/>
              <a:ext cx="670" cy="508"/>
            </a:xfrm>
            <a:custGeom>
              <a:avLst/>
              <a:gdLst>
                <a:gd name="T0" fmla="*/ 0 w 670"/>
                <a:gd name="T1" fmla="*/ 489 h 508"/>
                <a:gd name="T2" fmla="*/ 14 w 670"/>
                <a:gd name="T3" fmla="*/ 508 h 508"/>
                <a:gd name="T4" fmla="*/ 670 w 670"/>
                <a:gd name="T5" fmla="*/ 19 h 508"/>
                <a:gd name="T6" fmla="*/ 656 w 670"/>
                <a:gd name="T7" fmla="*/ 0 h 508"/>
                <a:gd name="T8" fmla="*/ 0 w 670"/>
                <a:gd name="T9" fmla="*/ 489 h 508"/>
                <a:gd name="T10" fmla="*/ 0 60000 65536"/>
                <a:gd name="T11" fmla="*/ 0 60000 65536"/>
                <a:gd name="T12" fmla="*/ 0 60000 65536"/>
                <a:gd name="T13" fmla="*/ 0 60000 65536"/>
                <a:gd name="T14" fmla="*/ 0 60000 65536"/>
                <a:gd name="T15" fmla="*/ 0 w 670"/>
                <a:gd name="T16" fmla="*/ 0 h 508"/>
                <a:gd name="T17" fmla="*/ 670 w 670"/>
                <a:gd name="T18" fmla="*/ 508 h 508"/>
              </a:gdLst>
              <a:ahLst/>
              <a:cxnLst>
                <a:cxn ang="T10">
                  <a:pos x="T0" y="T1"/>
                </a:cxn>
                <a:cxn ang="T11">
                  <a:pos x="T2" y="T3"/>
                </a:cxn>
                <a:cxn ang="T12">
                  <a:pos x="T4" y="T5"/>
                </a:cxn>
                <a:cxn ang="T13">
                  <a:pos x="T6" y="T7"/>
                </a:cxn>
                <a:cxn ang="T14">
                  <a:pos x="T8" y="T9"/>
                </a:cxn>
              </a:cxnLst>
              <a:rect l="T15" t="T16" r="T17" b="T18"/>
              <a:pathLst>
                <a:path w="670" h="508">
                  <a:moveTo>
                    <a:pt x="0" y="489"/>
                  </a:moveTo>
                  <a:lnTo>
                    <a:pt x="14" y="508"/>
                  </a:lnTo>
                  <a:lnTo>
                    <a:pt x="670" y="19"/>
                  </a:lnTo>
                  <a:lnTo>
                    <a:pt x="656" y="0"/>
                  </a:lnTo>
                  <a:lnTo>
                    <a:pt x="0" y="4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19" name="Freeform 507">
              <a:extLst>
                <a:ext uri="{FF2B5EF4-FFF2-40B4-BE49-F238E27FC236}">
                  <a16:creationId xmlns:a16="http://schemas.microsoft.com/office/drawing/2014/main" id="{CE01DD00-252C-41B5-AAD4-7E42535D2D5D}"/>
                </a:ext>
              </a:extLst>
            </p:cNvPr>
            <p:cNvSpPr>
              <a:spLocks/>
            </p:cNvSpPr>
            <p:nvPr/>
          </p:nvSpPr>
          <p:spPr bwMode="auto">
            <a:xfrm>
              <a:off x="3922" y="617"/>
              <a:ext cx="117" cy="107"/>
            </a:xfrm>
            <a:custGeom>
              <a:avLst/>
              <a:gdLst>
                <a:gd name="T0" fmla="*/ 63 w 117"/>
                <a:gd name="T1" fmla="*/ 107 h 107"/>
                <a:gd name="T2" fmla="*/ 117 w 117"/>
                <a:gd name="T3" fmla="*/ 0 h 107"/>
                <a:gd name="T4" fmla="*/ 0 w 117"/>
                <a:gd name="T5" fmla="*/ 21 h 107"/>
                <a:gd name="T6" fmla="*/ 63 w 117"/>
                <a:gd name="T7" fmla="*/ 107 h 107"/>
                <a:gd name="T8" fmla="*/ 0 60000 65536"/>
                <a:gd name="T9" fmla="*/ 0 60000 65536"/>
                <a:gd name="T10" fmla="*/ 0 60000 65536"/>
                <a:gd name="T11" fmla="*/ 0 60000 65536"/>
                <a:gd name="T12" fmla="*/ 0 w 117"/>
                <a:gd name="T13" fmla="*/ 0 h 107"/>
                <a:gd name="T14" fmla="*/ 117 w 117"/>
                <a:gd name="T15" fmla="*/ 107 h 107"/>
              </a:gdLst>
              <a:ahLst/>
              <a:cxnLst>
                <a:cxn ang="T8">
                  <a:pos x="T0" y="T1"/>
                </a:cxn>
                <a:cxn ang="T9">
                  <a:pos x="T2" y="T3"/>
                </a:cxn>
                <a:cxn ang="T10">
                  <a:pos x="T4" y="T5"/>
                </a:cxn>
                <a:cxn ang="T11">
                  <a:pos x="T6" y="T7"/>
                </a:cxn>
              </a:cxnLst>
              <a:rect l="T12" t="T13" r="T14" b="T15"/>
              <a:pathLst>
                <a:path w="117" h="107">
                  <a:moveTo>
                    <a:pt x="63" y="107"/>
                  </a:moveTo>
                  <a:lnTo>
                    <a:pt x="117" y="0"/>
                  </a:lnTo>
                  <a:lnTo>
                    <a:pt x="0" y="21"/>
                  </a:lnTo>
                  <a:lnTo>
                    <a:pt x="63"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00" name="Group 508">
            <a:extLst>
              <a:ext uri="{FF2B5EF4-FFF2-40B4-BE49-F238E27FC236}">
                <a16:creationId xmlns:a16="http://schemas.microsoft.com/office/drawing/2014/main" id="{DA82C4A9-F1CC-470D-8A4F-A60BF1EE4DF2}"/>
              </a:ext>
            </a:extLst>
          </p:cNvPr>
          <p:cNvGrpSpPr>
            <a:grpSpLocks/>
          </p:cNvGrpSpPr>
          <p:nvPr/>
        </p:nvGrpSpPr>
        <p:grpSpPr bwMode="auto">
          <a:xfrm>
            <a:off x="6637295" y="1198563"/>
            <a:ext cx="904875" cy="660400"/>
            <a:chOff x="3477" y="754"/>
            <a:chExt cx="555" cy="416"/>
          </a:xfrm>
        </p:grpSpPr>
        <p:sp>
          <p:nvSpPr>
            <p:cNvPr id="65616" name="Freeform 509">
              <a:extLst>
                <a:ext uri="{FF2B5EF4-FFF2-40B4-BE49-F238E27FC236}">
                  <a16:creationId xmlns:a16="http://schemas.microsoft.com/office/drawing/2014/main" id="{08FC1792-4518-4199-BE84-94B80882F475}"/>
                </a:ext>
              </a:extLst>
            </p:cNvPr>
            <p:cNvSpPr>
              <a:spLocks/>
            </p:cNvSpPr>
            <p:nvPr/>
          </p:nvSpPr>
          <p:spPr bwMode="auto">
            <a:xfrm>
              <a:off x="3554" y="754"/>
              <a:ext cx="478" cy="364"/>
            </a:xfrm>
            <a:custGeom>
              <a:avLst/>
              <a:gdLst>
                <a:gd name="T0" fmla="*/ 0 w 478"/>
                <a:gd name="T1" fmla="*/ 345 h 364"/>
                <a:gd name="T2" fmla="*/ 14 w 478"/>
                <a:gd name="T3" fmla="*/ 364 h 364"/>
                <a:gd name="T4" fmla="*/ 478 w 478"/>
                <a:gd name="T5" fmla="*/ 19 h 364"/>
                <a:gd name="T6" fmla="*/ 464 w 478"/>
                <a:gd name="T7" fmla="*/ 0 h 364"/>
                <a:gd name="T8" fmla="*/ 0 w 478"/>
                <a:gd name="T9" fmla="*/ 345 h 364"/>
                <a:gd name="T10" fmla="*/ 0 60000 65536"/>
                <a:gd name="T11" fmla="*/ 0 60000 65536"/>
                <a:gd name="T12" fmla="*/ 0 60000 65536"/>
                <a:gd name="T13" fmla="*/ 0 60000 65536"/>
                <a:gd name="T14" fmla="*/ 0 60000 65536"/>
                <a:gd name="T15" fmla="*/ 0 w 478"/>
                <a:gd name="T16" fmla="*/ 0 h 364"/>
                <a:gd name="T17" fmla="*/ 478 w 478"/>
                <a:gd name="T18" fmla="*/ 364 h 364"/>
              </a:gdLst>
              <a:ahLst/>
              <a:cxnLst>
                <a:cxn ang="T10">
                  <a:pos x="T0" y="T1"/>
                </a:cxn>
                <a:cxn ang="T11">
                  <a:pos x="T2" y="T3"/>
                </a:cxn>
                <a:cxn ang="T12">
                  <a:pos x="T4" y="T5"/>
                </a:cxn>
                <a:cxn ang="T13">
                  <a:pos x="T6" y="T7"/>
                </a:cxn>
                <a:cxn ang="T14">
                  <a:pos x="T8" y="T9"/>
                </a:cxn>
              </a:cxnLst>
              <a:rect l="T15" t="T16" r="T17" b="T18"/>
              <a:pathLst>
                <a:path w="478" h="364">
                  <a:moveTo>
                    <a:pt x="0" y="345"/>
                  </a:moveTo>
                  <a:lnTo>
                    <a:pt x="14" y="364"/>
                  </a:lnTo>
                  <a:lnTo>
                    <a:pt x="478" y="19"/>
                  </a:lnTo>
                  <a:lnTo>
                    <a:pt x="464" y="0"/>
                  </a:lnTo>
                  <a:lnTo>
                    <a:pt x="0"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17" name="Freeform 510">
              <a:extLst>
                <a:ext uri="{FF2B5EF4-FFF2-40B4-BE49-F238E27FC236}">
                  <a16:creationId xmlns:a16="http://schemas.microsoft.com/office/drawing/2014/main" id="{9139285F-598C-4F98-BD06-AD328F75485B}"/>
                </a:ext>
              </a:extLst>
            </p:cNvPr>
            <p:cNvSpPr>
              <a:spLocks/>
            </p:cNvSpPr>
            <p:nvPr/>
          </p:nvSpPr>
          <p:spPr bwMode="auto">
            <a:xfrm>
              <a:off x="3477" y="1063"/>
              <a:ext cx="117" cy="107"/>
            </a:xfrm>
            <a:custGeom>
              <a:avLst/>
              <a:gdLst>
                <a:gd name="T0" fmla="*/ 54 w 117"/>
                <a:gd name="T1" fmla="*/ 0 h 107"/>
                <a:gd name="T2" fmla="*/ 0 w 117"/>
                <a:gd name="T3" fmla="*/ 107 h 107"/>
                <a:gd name="T4" fmla="*/ 117 w 117"/>
                <a:gd name="T5" fmla="*/ 86 h 107"/>
                <a:gd name="T6" fmla="*/ 54 w 117"/>
                <a:gd name="T7" fmla="*/ 0 h 107"/>
                <a:gd name="T8" fmla="*/ 0 60000 65536"/>
                <a:gd name="T9" fmla="*/ 0 60000 65536"/>
                <a:gd name="T10" fmla="*/ 0 60000 65536"/>
                <a:gd name="T11" fmla="*/ 0 60000 65536"/>
                <a:gd name="T12" fmla="*/ 0 w 117"/>
                <a:gd name="T13" fmla="*/ 0 h 107"/>
                <a:gd name="T14" fmla="*/ 117 w 117"/>
                <a:gd name="T15" fmla="*/ 107 h 107"/>
              </a:gdLst>
              <a:ahLst/>
              <a:cxnLst>
                <a:cxn ang="T8">
                  <a:pos x="T0" y="T1"/>
                </a:cxn>
                <a:cxn ang="T9">
                  <a:pos x="T2" y="T3"/>
                </a:cxn>
                <a:cxn ang="T10">
                  <a:pos x="T4" y="T5"/>
                </a:cxn>
                <a:cxn ang="T11">
                  <a:pos x="T6" y="T7"/>
                </a:cxn>
              </a:cxnLst>
              <a:rect l="T12" t="T13" r="T14" b="T15"/>
              <a:pathLst>
                <a:path w="117" h="107">
                  <a:moveTo>
                    <a:pt x="54" y="0"/>
                  </a:moveTo>
                  <a:lnTo>
                    <a:pt x="0" y="107"/>
                  </a:lnTo>
                  <a:lnTo>
                    <a:pt x="117" y="8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01" name="Group 511">
            <a:extLst>
              <a:ext uri="{FF2B5EF4-FFF2-40B4-BE49-F238E27FC236}">
                <a16:creationId xmlns:a16="http://schemas.microsoft.com/office/drawing/2014/main" id="{017D8340-1D8C-4ECF-B90D-DBE36CD8A9AF}"/>
              </a:ext>
            </a:extLst>
          </p:cNvPr>
          <p:cNvGrpSpPr>
            <a:grpSpLocks/>
          </p:cNvGrpSpPr>
          <p:nvPr/>
        </p:nvGrpSpPr>
        <p:grpSpPr bwMode="auto">
          <a:xfrm>
            <a:off x="2955883" y="1892301"/>
            <a:ext cx="1990725" cy="169863"/>
            <a:chOff x="1143" y="1191"/>
            <a:chExt cx="1254" cy="107"/>
          </a:xfrm>
        </p:grpSpPr>
        <p:sp>
          <p:nvSpPr>
            <p:cNvPr id="65614" name="Freeform 512">
              <a:extLst>
                <a:ext uri="{FF2B5EF4-FFF2-40B4-BE49-F238E27FC236}">
                  <a16:creationId xmlns:a16="http://schemas.microsoft.com/office/drawing/2014/main" id="{DC65D7F2-E882-41D9-997A-2FEF0D4D8C44}"/>
                </a:ext>
              </a:extLst>
            </p:cNvPr>
            <p:cNvSpPr>
              <a:spLocks/>
            </p:cNvSpPr>
            <p:nvPr/>
          </p:nvSpPr>
          <p:spPr bwMode="auto">
            <a:xfrm>
              <a:off x="1248" y="1228"/>
              <a:ext cx="1149" cy="29"/>
            </a:xfrm>
            <a:custGeom>
              <a:avLst/>
              <a:gdLst>
                <a:gd name="T0" fmla="*/ 1149 w 1149"/>
                <a:gd name="T1" fmla="*/ 24 h 29"/>
                <a:gd name="T2" fmla="*/ 1149 w 1149"/>
                <a:gd name="T3" fmla="*/ 0 h 29"/>
                <a:gd name="T4" fmla="*/ 0 w 1149"/>
                <a:gd name="T5" fmla="*/ 5 h 29"/>
                <a:gd name="T6" fmla="*/ 0 w 1149"/>
                <a:gd name="T7" fmla="*/ 29 h 29"/>
                <a:gd name="T8" fmla="*/ 1149 w 1149"/>
                <a:gd name="T9" fmla="*/ 24 h 29"/>
                <a:gd name="T10" fmla="*/ 0 60000 65536"/>
                <a:gd name="T11" fmla="*/ 0 60000 65536"/>
                <a:gd name="T12" fmla="*/ 0 60000 65536"/>
                <a:gd name="T13" fmla="*/ 0 60000 65536"/>
                <a:gd name="T14" fmla="*/ 0 60000 65536"/>
                <a:gd name="T15" fmla="*/ 0 w 1149"/>
                <a:gd name="T16" fmla="*/ 0 h 29"/>
                <a:gd name="T17" fmla="*/ 1149 w 1149"/>
                <a:gd name="T18" fmla="*/ 29 h 29"/>
              </a:gdLst>
              <a:ahLst/>
              <a:cxnLst>
                <a:cxn ang="T10">
                  <a:pos x="T0" y="T1"/>
                </a:cxn>
                <a:cxn ang="T11">
                  <a:pos x="T2" y="T3"/>
                </a:cxn>
                <a:cxn ang="T12">
                  <a:pos x="T4" y="T5"/>
                </a:cxn>
                <a:cxn ang="T13">
                  <a:pos x="T6" y="T7"/>
                </a:cxn>
                <a:cxn ang="T14">
                  <a:pos x="T8" y="T9"/>
                </a:cxn>
              </a:cxnLst>
              <a:rect l="T15" t="T16" r="T17" b="T18"/>
              <a:pathLst>
                <a:path w="1149" h="29">
                  <a:moveTo>
                    <a:pt x="1149" y="24"/>
                  </a:moveTo>
                  <a:lnTo>
                    <a:pt x="1149" y="0"/>
                  </a:lnTo>
                  <a:lnTo>
                    <a:pt x="0" y="5"/>
                  </a:lnTo>
                  <a:lnTo>
                    <a:pt x="0" y="29"/>
                  </a:lnTo>
                  <a:lnTo>
                    <a:pt x="114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15" name="Freeform 513">
              <a:extLst>
                <a:ext uri="{FF2B5EF4-FFF2-40B4-BE49-F238E27FC236}">
                  <a16:creationId xmlns:a16="http://schemas.microsoft.com/office/drawing/2014/main" id="{0BF45244-5298-442A-9F31-37E69A9EC63F}"/>
                </a:ext>
              </a:extLst>
            </p:cNvPr>
            <p:cNvSpPr>
              <a:spLocks/>
            </p:cNvSpPr>
            <p:nvPr/>
          </p:nvSpPr>
          <p:spPr bwMode="auto">
            <a:xfrm>
              <a:off x="1143" y="1191"/>
              <a:ext cx="107" cy="107"/>
            </a:xfrm>
            <a:custGeom>
              <a:avLst/>
              <a:gdLst>
                <a:gd name="T0" fmla="*/ 107 w 107"/>
                <a:gd name="T1" fmla="*/ 0 h 107"/>
                <a:gd name="T2" fmla="*/ 0 w 107"/>
                <a:gd name="T3" fmla="*/ 54 h 107"/>
                <a:gd name="T4" fmla="*/ 107 w 107"/>
                <a:gd name="T5" fmla="*/ 107 h 107"/>
                <a:gd name="T6" fmla="*/ 107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0"/>
                  </a:moveTo>
                  <a:lnTo>
                    <a:pt x="0" y="54"/>
                  </a:lnTo>
                  <a:lnTo>
                    <a:pt x="107" y="107"/>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5602" name="Group 514">
            <a:extLst>
              <a:ext uri="{FF2B5EF4-FFF2-40B4-BE49-F238E27FC236}">
                <a16:creationId xmlns:a16="http://schemas.microsoft.com/office/drawing/2014/main" id="{4D6C5268-A9BC-404E-8BAB-4C3994BC5EE7}"/>
              </a:ext>
            </a:extLst>
          </p:cNvPr>
          <p:cNvGrpSpPr>
            <a:grpSpLocks/>
          </p:cNvGrpSpPr>
          <p:nvPr/>
        </p:nvGrpSpPr>
        <p:grpSpPr bwMode="auto">
          <a:xfrm>
            <a:off x="1657307" y="115889"/>
            <a:ext cx="8153400" cy="1755775"/>
            <a:chOff x="325" y="72"/>
            <a:chExt cx="5136" cy="1106"/>
          </a:xfrm>
        </p:grpSpPr>
        <p:sp>
          <p:nvSpPr>
            <p:cNvPr id="65612" name="Freeform 515">
              <a:extLst>
                <a:ext uri="{FF2B5EF4-FFF2-40B4-BE49-F238E27FC236}">
                  <a16:creationId xmlns:a16="http://schemas.microsoft.com/office/drawing/2014/main" id="{BFFC87F4-A358-4CAB-AA0F-B44C611961EB}"/>
                </a:ext>
              </a:extLst>
            </p:cNvPr>
            <p:cNvSpPr>
              <a:spLocks/>
            </p:cNvSpPr>
            <p:nvPr/>
          </p:nvSpPr>
          <p:spPr bwMode="auto">
            <a:xfrm>
              <a:off x="325" y="72"/>
              <a:ext cx="188" cy="1106"/>
            </a:xfrm>
            <a:custGeom>
              <a:avLst/>
              <a:gdLst>
                <a:gd name="T0" fmla="*/ 188 w 188"/>
                <a:gd name="T1" fmla="*/ 0 h 1106"/>
                <a:gd name="T2" fmla="*/ 167 w 188"/>
                <a:gd name="T3" fmla="*/ 2 h 1106"/>
                <a:gd name="T4" fmla="*/ 135 w 188"/>
                <a:gd name="T5" fmla="*/ 16 h 1106"/>
                <a:gd name="T6" fmla="*/ 119 w 188"/>
                <a:gd name="T7" fmla="*/ 28 h 1106"/>
                <a:gd name="T8" fmla="*/ 100 w 188"/>
                <a:gd name="T9" fmla="*/ 57 h 1106"/>
                <a:gd name="T10" fmla="*/ 93 w 188"/>
                <a:gd name="T11" fmla="*/ 79 h 1106"/>
                <a:gd name="T12" fmla="*/ 91 w 188"/>
                <a:gd name="T13" fmla="*/ 462 h 1106"/>
                <a:gd name="T14" fmla="*/ 84 w 188"/>
                <a:gd name="T15" fmla="*/ 497 h 1106"/>
                <a:gd name="T16" fmla="*/ 85 w 188"/>
                <a:gd name="T17" fmla="*/ 493 h 1106"/>
                <a:gd name="T18" fmla="*/ 66 w 188"/>
                <a:gd name="T19" fmla="*/ 522 h 1106"/>
                <a:gd name="T20" fmla="*/ 57 w 188"/>
                <a:gd name="T21" fmla="*/ 537 h 1106"/>
                <a:gd name="T22" fmla="*/ 39 w 188"/>
                <a:gd name="T23" fmla="*/ 540 h 1106"/>
                <a:gd name="T24" fmla="*/ 24 w 188"/>
                <a:gd name="T25" fmla="*/ 551 h 1106"/>
                <a:gd name="T26" fmla="*/ 6 w 188"/>
                <a:gd name="T27" fmla="*/ 547 h 1106"/>
                <a:gd name="T28" fmla="*/ 4 w 188"/>
                <a:gd name="T29" fmla="*/ 548 h 1106"/>
                <a:gd name="T30" fmla="*/ 0 w 188"/>
                <a:gd name="T31" fmla="*/ 553 h 1106"/>
                <a:gd name="T32" fmla="*/ 4 w 188"/>
                <a:gd name="T33" fmla="*/ 558 h 1106"/>
                <a:gd name="T34" fmla="*/ 24 w 188"/>
                <a:gd name="T35" fmla="*/ 561 h 1106"/>
                <a:gd name="T36" fmla="*/ 22 w 188"/>
                <a:gd name="T37" fmla="*/ 560 h 1106"/>
                <a:gd name="T38" fmla="*/ 54 w 188"/>
                <a:gd name="T39" fmla="*/ 574 h 1106"/>
                <a:gd name="T40" fmla="*/ 52 w 188"/>
                <a:gd name="T41" fmla="*/ 573 h 1106"/>
                <a:gd name="T42" fmla="*/ 77 w 188"/>
                <a:gd name="T43" fmla="*/ 598 h 1106"/>
                <a:gd name="T44" fmla="*/ 90 w 188"/>
                <a:gd name="T45" fmla="*/ 609 h 1106"/>
                <a:gd name="T46" fmla="*/ 89 w 188"/>
                <a:gd name="T47" fmla="*/ 626 h 1106"/>
                <a:gd name="T48" fmla="*/ 91 w 188"/>
                <a:gd name="T49" fmla="*/ 1009 h 1106"/>
                <a:gd name="T50" fmla="*/ 98 w 188"/>
                <a:gd name="T51" fmla="*/ 1044 h 1106"/>
                <a:gd name="T52" fmla="*/ 108 w 188"/>
                <a:gd name="T53" fmla="*/ 1064 h 1106"/>
                <a:gd name="T54" fmla="*/ 133 w 188"/>
                <a:gd name="T55" fmla="*/ 1089 h 1106"/>
                <a:gd name="T56" fmla="*/ 150 w 188"/>
                <a:gd name="T57" fmla="*/ 1098 h 1106"/>
                <a:gd name="T58" fmla="*/ 170 w 188"/>
                <a:gd name="T59" fmla="*/ 1104 h 1106"/>
                <a:gd name="T60" fmla="*/ 188 w 188"/>
                <a:gd name="T61" fmla="*/ 1094 h 1106"/>
                <a:gd name="T62" fmla="*/ 170 w 188"/>
                <a:gd name="T63" fmla="*/ 1098 h 1106"/>
                <a:gd name="T64" fmla="*/ 155 w 188"/>
                <a:gd name="T65" fmla="*/ 1087 h 1106"/>
                <a:gd name="T66" fmla="*/ 137 w 188"/>
                <a:gd name="T67" fmla="*/ 1084 h 1106"/>
                <a:gd name="T68" fmla="*/ 128 w 188"/>
                <a:gd name="T69" fmla="*/ 1069 h 1106"/>
                <a:gd name="T70" fmla="*/ 109 w 188"/>
                <a:gd name="T71" fmla="*/ 1040 h 1106"/>
                <a:gd name="T72" fmla="*/ 110 w 188"/>
                <a:gd name="T73" fmla="*/ 1044 h 1106"/>
                <a:gd name="T74" fmla="*/ 103 w 188"/>
                <a:gd name="T75" fmla="*/ 1009 h 1106"/>
                <a:gd name="T76" fmla="*/ 101 w 188"/>
                <a:gd name="T77" fmla="*/ 626 h 1106"/>
                <a:gd name="T78" fmla="*/ 94 w 188"/>
                <a:gd name="T79" fmla="*/ 604 h 1106"/>
                <a:gd name="T80" fmla="*/ 75 w 188"/>
                <a:gd name="T81" fmla="*/ 575 h 1106"/>
                <a:gd name="T82" fmla="*/ 59 w 188"/>
                <a:gd name="T83" fmla="*/ 563 h 1106"/>
                <a:gd name="T84" fmla="*/ 27 w 188"/>
                <a:gd name="T85" fmla="*/ 549 h 1106"/>
                <a:gd name="T86" fmla="*/ 6 w 188"/>
                <a:gd name="T87" fmla="*/ 547 h 1106"/>
                <a:gd name="T88" fmla="*/ 8 w 188"/>
                <a:gd name="T89" fmla="*/ 558 h 1106"/>
                <a:gd name="T90" fmla="*/ 12 w 188"/>
                <a:gd name="T91" fmla="*/ 553 h 1106"/>
                <a:gd name="T92" fmla="*/ 8 w 188"/>
                <a:gd name="T93" fmla="*/ 548 h 1106"/>
                <a:gd name="T94" fmla="*/ 6 w 188"/>
                <a:gd name="T95" fmla="*/ 559 h 1106"/>
                <a:gd name="T96" fmla="*/ 27 w 188"/>
                <a:gd name="T97" fmla="*/ 557 h 1106"/>
                <a:gd name="T98" fmla="*/ 59 w 188"/>
                <a:gd name="T99" fmla="*/ 543 h 1106"/>
                <a:gd name="T100" fmla="*/ 75 w 188"/>
                <a:gd name="T101" fmla="*/ 531 h 1106"/>
                <a:gd name="T102" fmla="*/ 94 w 188"/>
                <a:gd name="T103" fmla="*/ 502 h 1106"/>
                <a:gd name="T104" fmla="*/ 96 w 188"/>
                <a:gd name="T105" fmla="*/ 497 h 1106"/>
                <a:gd name="T106" fmla="*/ 103 w 188"/>
                <a:gd name="T107" fmla="*/ 462 h 1106"/>
                <a:gd name="T108" fmla="*/ 105 w 188"/>
                <a:gd name="T109" fmla="*/ 79 h 1106"/>
                <a:gd name="T110" fmla="*/ 104 w 188"/>
                <a:gd name="T111" fmla="*/ 62 h 1106"/>
                <a:gd name="T112" fmla="*/ 117 w 188"/>
                <a:gd name="T113" fmla="*/ 51 h 1106"/>
                <a:gd name="T114" fmla="*/ 142 w 188"/>
                <a:gd name="T115" fmla="*/ 26 h 1106"/>
                <a:gd name="T116" fmla="*/ 140 w 188"/>
                <a:gd name="T117" fmla="*/ 27 h 1106"/>
                <a:gd name="T118" fmla="*/ 172 w 188"/>
                <a:gd name="T119" fmla="*/ 13 h 1106"/>
                <a:gd name="T120" fmla="*/ 170 w 188"/>
                <a:gd name="T121" fmla="*/ 14 h 1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106"/>
                <a:gd name="T185" fmla="*/ 188 w 188"/>
                <a:gd name="T186" fmla="*/ 1106 h 1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106">
                  <a:moveTo>
                    <a:pt x="188" y="12"/>
                  </a:moveTo>
                  <a:lnTo>
                    <a:pt x="188" y="0"/>
                  </a:lnTo>
                  <a:lnTo>
                    <a:pt x="170" y="2"/>
                  </a:lnTo>
                  <a:lnTo>
                    <a:pt x="167" y="2"/>
                  </a:lnTo>
                  <a:lnTo>
                    <a:pt x="150" y="8"/>
                  </a:lnTo>
                  <a:lnTo>
                    <a:pt x="135" y="16"/>
                  </a:lnTo>
                  <a:lnTo>
                    <a:pt x="133" y="17"/>
                  </a:lnTo>
                  <a:lnTo>
                    <a:pt x="119" y="28"/>
                  </a:lnTo>
                  <a:lnTo>
                    <a:pt x="108" y="42"/>
                  </a:lnTo>
                  <a:lnTo>
                    <a:pt x="100" y="57"/>
                  </a:lnTo>
                  <a:lnTo>
                    <a:pt x="98" y="62"/>
                  </a:lnTo>
                  <a:lnTo>
                    <a:pt x="93" y="79"/>
                  </a:lnTo>
                  <a:lnTo>
                    <a:pt x="91" y="97"/>
                  </a:lnTo>
                  <a:lnTo>
                    <a:pt x="91" y="462"/>
                  </a:lnTo>
                  <a:lnTo>
                    <a:pt x="89" y="480"/>
                  </a:lnTo>
                  <a:lnTo>
                    <a:pt x="84" y="497"/>
                  </a:lnTo>
                  <a:lnTo>
                    <a:pt x="90" y="497"/>
                  </a:lnTo>
                  <a:lnTo>
                    <a:pt x="85" y="493"/>
                  </a:lnTo>
                  <a:lnTo>
                    <a:pt x="77" y="508"/>
                  </a:lnTo>
                  <a:lnTo>
                    <a:pt x="66" y="522"/>
                  </a:lnTo>
                  <a:lnTo>
                    <a:pt x="52" y="533"/>
                  </a:lnTo>
                  <a:lnTo>
                    <a:pt x="57" y="537"/>
                  </a:lnTo>
                  <a:lnTo>
                    <a:pt x="54" y="532"/>
                  </a:lnTo>
                  <a:lnTo>
                    <a:pt x="39" y="540"/>
                  </a:lnTo>
                  <a:lnTo>
                    <a:pt x="22" y="546"/>
                  </a:lnTo>
                  <a:lnTo>
                    <a:pt x="24" y="551"/>
                  </a:lnTo>
                  <a:lnTo>
                    <a:pt x="24" y="545"/>
                  </a:lnTo>
                  <a:lnTo>
                    <a:pt x="6" y="547"/>
                  </a:lnTo>
                  <a:lnTo>
                    <a:pt x="4" y="548"/>
                  </a:lnTo>
                  <a:lnTo>
                    <a:pt x="2" y="549"/>
                  </a:lnTo>
                  <a:lnTo>
                    <a:pt x="0" y="553"/>
                  </a:lnTo>
                  <a:lnTo>
                    <a:pt x="2" y="557"/>
                  </a:lnTo>
                  <a:lnTo>
                    <a:pt x="4" y="558"/>
                  </a:lnTo>
                  <a:lnTo>
                    <a:pt x="6" y="559"/>
                  </a:lnTo>
                  <a:lnTo>
                    <a:pt x="24" y="561"/>
                  </a:lnTo>
                  <a:lnTo>
                    <a:pt x="24" y="555"/>
                  </a:lnTo>
                  <a:lnTo>
                    <a:pt x="22" y="560"/>
                  </a:lnTo>
                  <a:lnTo>
                    <a:pt x="39" y="566"/>
                  </a:lnTo>
                  <a:lnTo>
                    <a:pt x="54" y="574"/>
                  </a:lnTo>
                  <a:lnTo>
                    <a:pt x="57" y="569"/>
                  </a:lnTo>
                  <a:lnTo>
                    <a:pt x="52" y="573"/>
                  </a:lnTo>
                  <a:lnTo>
                    <a:pt x="66" y="584"/>
                  </a:lnTo>
                  <a:lnTo>
                    <a:pt x="77" y="598"/>
                  </a:lnTo>
                  <a:lnTo>
                    <a:pt x="85" y="613"/>
                  </a:lnTo>
                  <a:lnTo>
                    <a:pt x="90" y="609"/>
                  </a:lnTo>
                  <a:lnTo>
                    <a:pt x="84" y="609"/>
                  </a:lnTo>
                  <a:lnTo>
                    <a:pt x="89" y="626"/>
                  </a:lnTo>
                  <a:lnTo>
                    <a:pt x="91" y="644"/>
                  </a:lnTo>
                  <a:lnTo>
                    <a:pt x="91" y="1009"/>
                  </a:lnTo>
                  <a:lnTo>
                    <a:pt x="93" y="1027"/>
                  </a:lnTo>
                  <a:lnTo>
                    <a:pt x="98" y="1044"/>
                  </a:lnTo>
                  <a:lnTo>
                    <a:pt x="100" y="1049"/>
                  </a:lnTo>
                  <a:lnTo>
                    <a:pt x="108" y="1064"/>
                  </a:lnTo>
                  <a:lnTo>
                    <a:pt x="119" y="1078"/>
                  </a:lnTo>
                  <a:lnTo>
                    <a:pt x="133" y="1089"/>
                  </a:lnTo>
                  <a:lnTo>
                    <a:pt x="135" y="1090"/>
                  </a:lnTo>
                  <a:lnTo>
                    <a:pt x="150" y="1098"/>
                  </a:lnTo>
                  <a:lnTo>
                    <a:pt x="167" y="1104"/>
                  </a:lnTo>
                  <a:lnTo>
                    <a:pt x="170" y="1104"/>
                  </a:lnTo>
                  <a:lnTo>
                    <a:pt x="188" y="1106"/>
                  </a:lnTo>
                  <a:lnTo>
                    <a:pt x="188" y="1094"/>
                  </a:lnTo>
                  <a:lnTo>
                    <a:pt x="170" y="1092"/>
                  </a:lnTo>
                  <a:lnTo>
                    <a:pt x="170" y="1098"/>
                  </a:lnTo>
                  <a:lnTo>
                    <a:pt x="172" y="1093"/>
                  </a:lnTo>
                  <a:lnTo>
                    <a:pt x="155" y="1087"/>
                  </a:lnTo>
                  <a:lnTo>
                    <a:pt x="140" y="1079"/>
                  </a:lnTo>
                  <a:lnTo>
                    <a:pt x="137" y="1084"/>
                  </a:lnTo>
                  <a:lnTo>
                    <a:pt x="142" y="1080"/>
                  </a:lnTo>
                  <a:lnTo>
                    <a:pt x="128" y="1069"/>
                  </a:lnTo>
                  <a:lnTo>
                    <a:pt x="117" y="1055"/>
                  </a:lnTo>
                  <a:lnTo>
                    <a:pt x="109" y="1040"/>
                  </a:lnTo>
                  <a:lnTo>
                    <a:pt x="104" y="1044"/>
                  </a:lnTo>
                  <a:lnTo>
                    <a:pt x="110" y="1044"/>
                  </a:lnTo>
                  <a:lnTo>
                    <a:pt x="105" y="1027"/>
                  </a:lnTo>
                  <a:lnTo>
                    <a:pt x="103" y="1009"/>
                  </a:lnTo>
                  <a:lnTo>
                    <a:pt x="103" y="644"/>
                  </a:lnTo>
                  <a:lnTo>
                    <a:pt x="101" y="626"/>
                  </a:lnTo>
                  <a:lnTo>
                    <a:pt x="96" y="609"/>
                  </a:lnTo>
                  <a:lnTo>
                    <a:pt x="94" y="604"/>
                  </a:lnTo>
                  <a:lnTo>
                    <a:pt x="86" y="589"/>
                  </a:lnTo>
                  <a:lnTo>
                    <a:pt x="75" y="575"/>
                  </a:lnTo>
                  <a:lnTo>
                    <a:pt x="61" y="564"/>
                  </a:lnTo>
                  <a:lnTo>
                    <a:pt x="59" y="563"/>
                  </a:lnTo>
                  <a:lnTo>
                    <a:pt x="44" y="555"/>
                  </a:lnTo>
                  <a:lnTo>
                    <a:pt x="27" y="549"/>
                  </a:lnTo>
                  <a:lnTo>
                    <a:pt x="24" y="549"/>
                  </a:lnTo>
                  <a:lnTo>
                    <a:pt x="6" y="547"/>
                  </a:lnTo>
                  <a:lnTo>
                    <a:pt x="6" y="559"/>
                  </a:lnTo>
                  <a:lnTo>
                    <a:pt x="8" y="558"/>
                  </a:lnTo>
                  <a:lnTo>
                    <a:pt x="10" y="557"/>
                  </a:lnTo>
                  <a:lnTo>
                    <a:pt x="12" y="553"/>
                  </a:lnTo>
                  <a:lnTo>
                    <a:pt x="10" y="549"/>
                  </a:lnTo>
                  <a:lnTo>
                    <a:pt x="8" y="548"/>
                  </a:lnTo>
                  <a:lnTo>
                    <a:pt x="6" y="553"/>
                  </a:lnTo>
                  <a:lnTo>
                    <a:pt x="6" y="559"/>
                  </a:lnTo>
                  <a:lnTo>
                    <a:pt x="24" y="557"/>
                  </a:lnTo>
                  <a:lnTo>
                    <a:pt x="27" y="557"/>
                  </a:lnTo>
                  <a:lnTo>
                    <a:pt x="44" y="551"/>
                  </a:lnTo>
                  <a:lnTo>
                    <a:pt x="59" y="543"/>
                  </a:lnTo>
                  <a:lnTo>
                    <a:pt x="61" y="542"/>
                  </a:lnTo>
                  <a:lnTo>
                    <a:pt x="75" y="531"/>
                  </a:lnTo>
                  <a:lnTo>
                    <a:pt x="86" y="517"/>
                  </a:lnTo>
                  <a:lnTo>
                    <a:pt x="94" y="502"/>
                  </a:lnTo>
                  <a:lnTo>
                    <a:pt x="96" y="497"/>
                  </a:lnTo>
                  <a:lnTo>
                    <a:pt x="101" y="480"/>
                  </a:lnTo>
                  <a:lnTo>
                    <a:pt x="103" y="462"/>
                  </a:lnTo>
                  <a:lnTo>
                    <a:pt x="103" y="97"/>
                  </a:lnTo>
                  <a:lnTo>
                    <a:pt x="105" y="79"/>
                  </a:lnTo>
                  <a:lnTo>
                    <a:pt x="110" y="62"/>
                  </a:lnTo>
                  <a:lnTo>
                    <a:pt x="104" y="62"/>
                  </a:lnTo>
                  <a:lnTo>
                    <a:pt x="109" y="66"/>
                  </a:lnTo>
                  <a:lnTo>
                    <a:pt x="117" y="51"/>
                  </a:lnTo>
                  <a:lnTo>
                    <a:pt x="128" y="37"/>
                  </a:lnTo>
                  <a:lnTo>
                    <a:pt x="142" y="26"/>
                  </a:lnTo>
                  <a:lnTo>
                    <a:pt x="137" y="22"/>
                  </a:lnTo>
                  <a:lnTo>
                    <a:pt x="140" y="27"/>
                  </a:lnTo>
                  <a:lnTo>
                    <a:pt x="155" y="19"/>
                  </a:lnTo>
                  <a:lnTo>
                    <a:pt x="172" y="13"/>
                  </a:lnTo>
                  <a:lnTo>
                    <a:pt x="170" y="8"/>
                  </a:lnTo>
                  <a:lnTo>
                    <a:pt x="170" y="14"/>
                  </a:lnTo>
                  <a:lnTo>
                    <a:pt x="18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13" name="Freeform 516">
              <a:extLst>
                <a:ext uri="{FF2B5EF4-FFF2-40B4-BE49-F238E27FC236}">
                  <a16:creationId xmlns:a16="http://schemas.microsoft.com/office/drawing/2014/main" id="{390B9890-DA68-42FF-9DA4-35338F610649}"/>
                </a:ext>
              </a:extLst>
            </p:cNvPr>
            <p:cNvSpPr>
              <a:spLocks/>
            </p:cNvSpPr>
            <p:nvPr/>
          </p:nvSpPr>
          <p:spPr bwMode="auto">
            <a:xfrm>
              <a:off x="5273" y="72"/>
              <a:ext cx="188" cy="1106"/>
            </a:xfrm>
            <a:custGeom>
              <a:avLst/>
              <a:gdLst>
                <a:gd name="T0" fmla="*/ 0 w 188"/>
                <a:gd name="T1" fmla="*/ 12 h 1106"/>
                <a:gd name="T2" fmla="*/ 18 w 188"/>
                <a:gd name="T3" fmla="*/ 8 h 1106"/>
                <a:gd name="T4" fmla="*/ 33 w 188"/>
                <a:gd name="T5" fmla="*/ 19 h 1106"/>
                <a:gd name="T6" fmla="*/ 51 w 188"/>
                <a:gd name="T7" fmla="*/ 22 h 1106"/>
                <a:gd name="T8" fmla="*/ 60 w 188"/>
                <a:gd name="T9" fmla="*/ 37 h 1106"/>
                <a:gd name="T10" fmla="*/ 79 w 188"/>
                <a:gd name="T11" fmla="*/ 66 h 1106"/>
                <a:gd name="T12" fmla="*/ 78 w 188"/>
                <a:gd name="T13" fmla="*/ 62 h 1106"/>
                <a:gd name="T14" fmla="*/ 85 w 188"/>
                <a:gd name="T15" fmla="*/ 97 h 1106"/>
                <a:gd name="T16" fmla="*/ 87 w 188"/>
                <a:gd name="T17" fmla="*/ 480 h 1106"/>
                <a:gd name="T18" fmla="*/ 94 w 188"/>
                <a:gd name="T19" fmla="*/ 502 h 1106"/>
                <a:gd name="T20" fmla="*/ 113 w 188"/>
                <a:gd name="T21" fmla="*/ 531 h 1106"/>
                <a:gd name="T22" fmla="*/ 129 w 188"/>
                <a:gd name="T23" fmla="*/ 543 h 1106"/>
                <a:gd name="T24" fmla="*/ 161 w 188"/>
                <a:gd name="T25" fmla="*/ 557 h 1106"/>
                <a:gd name="T26" fmla="*/ 182 w 188"/>
                <a:gd name="T27" fmla="*/ 559 h 1106"/>
                <a:gd name="T28" fmla="*/ 182 w 188"/>
                <a:gd name="T29" fmla="*/ 547 h 1106"/>
                <a:gd name="T30" fmla="*/ 178 w 188"/>
                <a:gd name="T31" fmla="*/ 549 h 1106"/>
                <a:gd name="T32" fmla="*/ 178 w 188"/>
                <a:gd name="T33" fmla="*/ 557 h 1106"/>
                <a:gd name="T34" fmla="*/ 182 w 188"/>
                <a:gd name="T35" fmla="*/ 547 h 1106"/>
                <a:gd name="T36" fmla="*/ 161 w 188"/>
                <a:gd name="T37" fmla="*/ 549 h 1106"/>
                <a:gd name="T38" fmla="*/ 129 w 188"/>
                <a:gd name="T39" fmla="*/ 563 h 1106"/>
                <a:gd name="T40" fmla="*/ 113 w 188"/>
                <a:gd name="T41" fmla="*/ 575 h 1106"/>
                <a:gd name="T42" fmla="*/ 94 w 188"/>
                <a:gd name="T43" fmla="*/ 604 h 1106"/>
                <a:gd name="T44" fmla="*/ 87 w 188"/>
                <a:gd name="T45" fmla="*/ 626 h 1106"/>
                <a:gd name="T46" fmla="*/ 85 w 188"/>
                <a:gd name="T47" fmla="*/ 1009 h 1106"/>
                <a:gd name="T48" fmla="*/ 78 w 188"/>
                <a:gd name="T49" fmla="*/ 1044 h 1106"/>
                <a:gd name="T50" fmla="*/ 79 w 188"/>
                <a:gd name="T51" fmla="*/ 1040 h 1106"/>
                <a:gd name="T52" fmla="*/ 60 w 188"/>
                <a:gd name="T53" fmla="*/ 1069 h 1106"/>
                <a:gd name="T54" fmla="*/ 51 w 188"/>
                <a:gd name="T55" fmla="*/ 1084 h 1106"/>
                <a:gd name="T56" fmla="*/ 33 w 188"/>
                <a:gd name="T57" fmla="*/ 1087 h 1106"/>
                <a:gd name="T58" fmla="*/ 18 w 188"/>
                <a:gd name="T59" fmla="*/ 1098 h 1106"/>
                <a:gd name="T60" fmla="*/ 0 w 188"/>
                <a:gd name="T61" fmla="*/ 1094 h 1106"/>
                <a:gd name="T62" fmla="*/ 18 w 188"/>
                <a:gd name="T63" fmla="*/ 1104 h 1106"/>
                <a:gd name="T64" fmla="*/ 38 w 188"/>
                <a:gd name="T65" fmla="*/ 1098 h 1106"/>
                <a:gd name="T66" fmla="*/ 55 w 188"/>
                <a:gd name="T67" fmla="*/ 1089 h 1106"/>
                <a:gd name="T68" fmla="*/ 80 w 188"/>
                <a:gd name="T69" fmla="*/ 1064 h 1106"/>
                <a:gd name="T70" fmla="*/ 90 w 188"/>
                <a:gd name="T71" fmla="*/ 1044 h 1106"/>
                <a:gd name="T72" fmla="*/ 95 w 188"/>
                <a:gd name="T73" fmla="*/ 1027 h 1106"/>
                <a:gd name="T74" fmla="*/ 97 w 188"/>
                <a:gd name="T75" fmla="*/ 644 h 1106"/>
                <a:gd name="T76" fmla="*/ 104 w 188"/>
                <a:gd name="T77" fmla="*/ 609 h 1106"/>
                <a:gd name="T78" fmla="*/ 103 w 188"/>
                <a:gd name="T79" fmla="*/ 613 h 1106"/>
                <a:gd name="T80" fmla="*/ 122 w 188"/>
                <a:gd name="T81" fmla="*/ 584 h 1106"/>
                <a:gd name="T82" fmla="*/ 131 w 188"/>
                <a:gd name="T83" fmla="*/ 569 h 1106"/>
                <a:gd name="T84" fmla="*/ 149 w 188"/>
                <a:gd name="T85" fmla="*/ 566 h 1106"/>
                <a:gd name="T86" fmla="*/ 164 w 188"/>
                <a:gd name="T87" fmla="*/ 555 h 1106"/>
                <a:gd name="T88" fmla="*/ 182 w 188"/>
                <a:gd name="T89" fmla="*/ 559 h 1106"/>
                <a:gd name="T90" fmla="*/ 184 w 188"/>
                <a:gd name="T91" fmla="*/ 558 h 1106"/>
                <a:gd name="T92" fmla="*/ 188 w 188"/>
                <a:gd name="T93" fmla="*/ 553 h 1106"/>
                <a:gd name="T94" fmla="*/ 184 w 188"/>
                <a:gd name="T95" fmla="*/ 548 h 1106"/>
                <a:gd name="T96" fmla="*/ 164 w 188"/>
                <a:gd name="T97" fmla="*/ 545 h 1106"/>
                <a:gd name="T98" fmla="*/ 166 w 188"/>
                <a:gd name="T99" fmla="*/ 546 h 1106"/>
                <a:gd name="T100" fmla="*/ 134 w 188"/>
                <a:gd name="T101" fmla="*/ 532 h 1106"/>
                <a:gd name="T102" fmla="*/ 136 w 188"/>
                <a:gd name="T103" fmla="*/ 533 h 1106"/>
                <a:gd name="T104" fmla="*/ 111 w 188"/>
                <a:gd name="T105" fmla="*/ 508 h 1106"/>
                <a:gd name="T106" fmla="*/ 98 w 188"/>
                <a:gd name="T107" fmla="*/ 497 h 1106"/>
                <a:gd name="T108" fmla="*/ 99 w 188"/>
                <a:gd name="T109" fmla="*/ 480 h 1106"/>
                <a:gd name="T110" fmla="*/ 97 w 188"/>
                <a:gd name="T111" fmla="*/ 97 h 1106"/>
                <a:gd name="T112" fmla="*/ 90 w 188"/>
                <a:gd name="T113" fmla="*/ 62 h 1106"/>
                <a:gd name="T114" fmla="*/ 80 w 188"/>
                <a:gd name="T115" fmla="*/ 42 h 1106"/>
                <a:gd name="T116" fmla="*/ 55 w 188"/>
                <a:gd name="T117" fmla="*/ 17 h 1106"/>
                <a:gd name="T118" fmla="*/ 38 w 188"/>
                <a:gd name="T119" fmla="*/ 8 h 1106"/>
                <a:gd name="T120" fmla="*/ 18 w 188"/>
                <a:gd name="T121" fmla="*/ 2 h 1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106"/>
                <a:gd name="T185" fmla="*/ 188 w 188"/>
                <a:gd name="T186" fmla="*/ 1106 h 1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106">
                  <a:moveTo>
                    <a:pt x="0" y="0"/>
                  </a:moveTo>
                  <a:lnTo>
                    <a:pt x="0" y="12"/>
                  </a:lnTo>
                  <a:lnTo>
                    <a:pt x="18" y="14"/>
                  </a:lnTo>
                  <a:lnTo>
                    <a:pt x="18" y="8"/>
                  </a:lnTo>
                  <a:lnTo>
                    <a:pt x="16" y="13"/>
                  </a:lnTo>
                  <a:lnTo>
                    <a:pt x="33" y="19"/>
                  </a:lnTo>
                  <a:lnTo>
                    <a:pt x="48" y="27"/>
                  </a:lnTo>
                  <a:lnTo>
                    <a:pt x="51" y="22"/>
                  </a:lnTo>
                  <a:lnTo>
                    <a:pt x="46" y="26"/>
                  </a:lnTo>
                  <a:lnTo>
                    <a:pt x="60" y="37"/>
                  </a:lnTo>
                  <a:lnTo>
                    <a:pt x="71" y="51"/>
                  </a:lnTo>
                  <a:lnTo>
                    <a:pt x="79" y="66"/>
                  </a:lnTo>
                  <a:lnTo>
                    <a:pt x="84" y="62"/>
                  </a:lnTo>
                  <a:lnTo>
                    <a:pt x="78" y="62"/>
                  </a:lnTo>
                  <a:lnTo>
                    <a:pt x="83" y="79"/>
                  </a:lnTo>
                  <a:lnTo>
                    <a:pt x="85" y="97"/>
                  </a:lnTo>
                  <a:lnTo>
                    <a:pt x="85" y="462"/>
                  </a:lnTo>
                  <a:lnTo>
                    <a:pt x="87" y="480"/>
                  </a:lnTo>
                  <a:lnTo>
                    <a:pt x="92" y="497"/>
                  </a:lnTo>
                  <a:lnTo>
                    <a:pt x="94" y="502"/>
                  </a:lnTo>
                  <a:lnTo>
                    <a:pt x="102" y="517"/>
                  </a:lnTo>
                  <a:lnTo>
                    <a:pt x="113" y="531"/>
                  </a:lnTo>
                  <a:lnTo>
                    <a:pt x="127" y="542"/>
                  </a:lnTo>
                  <a:lnTo>
                    <a:pt x="129" y="543"/>
                  </a:lnTo>
                  <a:lnTo>
                    <a:pt x="144" y="551"/>
                  </a:lnTo>
                  <a:lnTo>
                    <a:pt x="161" y="557"/>
                  </a:lnTo>
                  <a:lnTo>
                    <a:pt x="164" y="557"/>
                  </a:lnTo>
                  <a:lnTo>
                    <a:pt x="182" y="559"/>
                  </a:lnTo>
                  <a:lnTo>
                    <a:pt x="182" y="553"/>
                  </a:lnTo>
                  <a:lnTo>
                    <a:pt x="182" y="547"/>
                  </a:lnTo>
                  <a:lnTo>
                    <a:pt x="180" y="548"/>
                  </a:lnTo>
                  <a:lnTo>
                    <a:pt x="178" y="549"/>
                  </a:lnTo>
                  <a:lnTo>
                    <a:pt x="176" y="553"/>
                  </a:lnTo>
                  <a:lnTo>
                    <a:pt x="178" y="557"/>
                  </a:lnTo>
                  <a:lnTo>
                    <a:pt x="180" y="558"/>
                  </a:lnTo>
                  <a:lnTo>
                    <a:pt x="182" y="547"/>
                  </a:lnTo>
                  <a:lnTo>
                    <a:pt x="164" y="549"/>
                  </a:lnTo>
                  <a:lnTo>
                    <a:pt x="161" y="549"/>
                  </a:lnTo>
                  <a:lnTo>
                    <a:pt x="144" y="555"/>
                  </a:lnTo>
                  <a:lnTo>
                    <a:pt x="129" y="563"/>
                  </a:lnTo>
                  <a:lnTo>
                    <a:pt x="127" y="564"/>
                  </a:lnTo>
                  <a:lnTo>
                    <a:pt x="113" y="575"/>
                  </a:lnTo>
                  <a:lnTo>
                    <a:pt x="102" y="589"/>
                  </a:lnTo>
                  <a:lnTo>
                    <a:pt x="94" y="604"/>
                  </a:lnTo>
                  <a:lnTo>
                    <a:pt x="92" y="609"/>
                  </a:lnTo>
                  <a:lnTo>
                    <a:pt x="87" y="626"/>
                  </a:lnTo>
                  <a:lnTo>
                    <a:pt x="85" y="644"/>
                  </a:lnTo>
                  <a:lnTo>
                    <a:pt x="85" y="1009"/>
                  </a:lnTo>
                  <a:lnTo>
                    <a:pt x="83" y="1027"/>
                  </a:lnTo>
                  <a:lnTo>
                    <a:pt x="78" y="1044"/>
                  </a:lnTo>
                  <a:lnTo>
                    <a:pt x="84" y="1044"/>
                  </a:lnTo>
                  <a:lnTo>
                    <a:pt x="79" y="1040"/>
                  </a:lnTo>
                  <a:lnTo>
                    <a:pt x="71" y="1055"/>
                  </a:lnTo>
                  <a:lnTo>
                    <a:pt x="60" y="1069"/>
                  </a:lnTo>
                  <a:lnTo>
                    <a:pt x="46" y="1080"/>
                  </a:lnTo>
                  <a:lnTo>
                    <a:pt x="51" y="1084"/>
                  </a:lnTo>
                  <a:lnTo>
                    <a:pt x="48" y="1079"/>
                  </a:lnTo>
                  <a:lnTo>
                    <a:pt x="33" y="1087"/>
                  </a:lnTo>
                  <a:lnTo>
                    <a:pt x="16" y="1093"/>
                  </a:lnTo>
                  <a:lnTo>
                    <a:pt x="18" y="1098"/>
                  </a:lnTo>
                  <a:lnTo>
                    <a:pt x="18" y="1092"/>
                  </a:lnTo>
                  <a:lnTo>
                    <a:pt x="0" y="1094"/>
                  </a:lnTo>
                  <a:lnTo>
                    <a:pt x="0" y="1106"/>
                  </a:lnTo>
                  <a:lnTo>
                    <a:pt x="18" y="1104"/>
                  </a:lnTo>
                  <a:lnTo>
                    <a:pt x="21" y="1104"/>
                  </a:lnTo>
                  <a:lnTo>
                    <a:pt x="38" y="1098"/>
                  </a:lnTo>
                  <a:lnTo>
                    <a:pt x="53" y="1090"/>
                  </a:lnTo>
                  <a:lnTo>
                    <a:pt x="55" y="1089"/>
                  </a:lnTo>
                  <a:lnTo>
                    <a:pt x="69" y="1078"/>
                  </a:lnTo>
                  <a:lnTo>
                    <a:pt x="80" y="1064"/>
                  </a:lnTo>
                  <a:lnTo>
                    <a:pt x="88" y="1049"/>
                  </a:lnTo>
                  <a:lnTo>
                    <a:pt x="90" y="1044"/>
                  </a:lnTo>
                  <a:lnTo>
                    <a:pt x="95" y="1027"/>
                  </a:lnTo>
                  <a:lnTo>
                    <a:pt x="97" y="1009"/>
                  </a:lnTo>
                  <a:lnTo>
                    <a:pt x="97" y="644"/>
                  </a:lnTo>
                  <a:lnTo>
                    <a:pt x="99" y="626"/>
                  </a:lnTo>
                  <a:lnTo>
                    <a:pt x="104" y="609"/>
                  </a:lnTo>
                  <a:lnTo>
                    <a:pt x="98" y="609"/>
                  </a:lnTo>
                  <a:lnTo>
                    <a:pt x="103" y="613"/>
                  </a:lnTo>
                  <a:lnTo>
                    <a:pt x="111" y="598"/>
                  </a:lnTo>
                  <a:lnTo>
                    <a:pt x="122" y="584"/>
                  </a:lnTo>
                  <a:lnTo>
                    <a:pt x="136" y="573"/>
                  </a:lnTo>
                  <a:lnTo>
                    <a:pt x="131" y="569"/>
                  </a:lnTo>
                  <a:lnTo>
                    <a:pt x="134" y="574"/>
                  </a:lnTo>
                  <a:lnTo>
                    <a:pt x="149" y="566"/>
                  </a:lnTo>
                  <a:lnTo>
                    <a:pt x="166" y="560"/>
                  </a:lnTo>
                  <a:lnTo>
                    <a:pt x="164" y="555"/>
                  </a:lnTo>
                  <a:lnTo>
                    <a:pt x="164" y="561"/>
                  </a:lnTo>
                  <a:lnTo>
                    <a:pt x="182" y="559"/>
                  </a:lnTo>
                  <a:lnTo>
                    <a:pt x="184" y="558"/>
                  </a:lnTo>
                  <a:lnTo>
                    <a:pt x="186" y="557"/>
                  </a:lnTo>
                  <a:lnTo>
                    <a:pt x="188" y="553"/>
                  </a:lnTo>
                  <a:lnTo>
                    <a:pt x="186" y="549"/>
                  </a:lnTo>
                  <a:lnTo>
                    <a:pt x="184" y="548"/>
                  </a:lnTo>
                  <a:lnTo>
                    <a:pt x="182" y="547"/>
                  </a:lnTo>
                  <a:lnTo>
                    <a:pt x="164" y="545"/>
                  </a:lnTo>
                  <a:lnTo>
                    <a:pt x="164" y="551"/>
                  </a:lnTo>
                  <a:lnTo>
                    <a:pt x="166" y="546"/>
                  </a:lnTo>
                  <a:lnTo>
                    <a:pt x="149" y="540"/>
                  </a:lnTo>
                  <a:lnTo>
                    <a:pt x="134" y="532"/>
                  </a:lnTo>
                  <a:lnTo>
                    <a:pt x="131" y="537"/>
                  </a:lnTo>
                  <a:lnTo>
                    <a:pt x="136" y="533"/>
                  </a:lnTo>
                  <a:lnTo>
                    <a:pt x="122" y="522"/>
                  </a:lnTo>
                  <a:lnTo>
                    <a:pt x="111" y="508"/>
                  </a:lnTo>
                  <a:lnTo>
                    <a:pt x="103" y="493"/>
                  </a:lnTo>
                  <a:lnTo>
                    <a:pt x="98" y="497"/>
                  </a:lnTo>
                  <a:lnTo>
                    <a:pt x="104" y="497"/>
                  </a:lnTo>
                  <a:lnTo>
                    <a:pt x="99" y="480"/>
                  </a:lnTo>
                  <a:lnTo>
                    <a:pt x="97" y="462"/>
                  </a:lnTo>
                  <a:lnTo>
                    <a:pt x="97" y="97"/>
                  </a:lnTo>
                  <a:lnTo>
                    <a:pt x="95" y="79"/>
                  </a:lnTo>
                  <a:lnTo>
                    <a:pt x="90" y="62"/>
                  </a:lnTo>
                  <a:lnTo>
                    <a:pt x="88" y="57"/>
                  </a:lnTo>
                  <a:lnTo>
                    <a:pt x="80" y="42"/>
                  </a:lnTo>
                  <a:lnTo>
                    <a:pt x="69" y="28"/>
                  </a:lnTo>
                  <a:lnTo>
                    <a:pt x="55" y="17"/>
                  </a:lnTo>
                  <a:lnTo>
                    <a:pt x="53" y="16"/>
                  </a:lnTo>
                  <a:lnTo>
                    <a:pt x="38" y="8"/>
                  </a:lnTo>
                  <a:lnTo>
                    <a:pt x="21" y="2"/>
                  </a:lnTo>
                  <a:lnTo>
                    <a:pt x="18"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603" name="Rectangle 517">
            <a:extLst>
              <a:ext uri="{FF2B5EF4-FFF2-40B4-BE49-F238E27FC236}">
                <a16:creationId xmlns:a16="http://schemas.microsoft.com/office/drawing/2014/main" id="{DB2876EF-4C52-44D7-B951-C982AC55E5CD}"/>
              </a:ext>
            </a:extLst>
          </p:cNvPr>
          <p:cNvSpPr>
            <a:spLocks noChangeArrowheads="1"/>
          </p:cNvSpPr>
          <p:nvPr/>
        </p:nvSpPr>
        <p:spPr bwMode="auto">
          <a:xfrm rot="16200000">
            <a:off x="642775" y="827366"/>
            <a:ext cx="1502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„výměníky“</a:t>
            </a:r>
            <a:endParaRPr lang="cs-CZ" altLang="en-US" sz="2400">
              <a:latin typeface="Times New Roman" panose="02020603050405020304" pitchFamily="18" charset="0"/>
            </a:endParaRPr>
          </a:p>
        </p:txBody>
      </p:sp>
      <p:grpSp>
        <p:nvGrpSpPr>
          <p:cNvPr id="65604" name="Group 518">
            <a:extLst>
              <a:ext uri="{FF2B5EF4-FFF2-40B4-BE49-F238E27FC236}">
                <a16:creationId xmlns:a16="http://schemas.microsoft.com/office/drawing/2014/main" id="{13BF700D-86FB-4F54-A88F-CEE59CAB7DE4}"/>
              </a:ext>
            </a:extLst>
          </p:cNvPr>
          <p:cNvGrpSpPr>
            <a:grpSpLocks/>
          </p:cNvGrpSpPr>
          <p:nvPr/>
        </p:nvGrpSpPr>
        <p:grpSpPr bwMode="auto">
          <a:xfrm>
            <a:off x="2389144" y="857251"/>
            <a:ext cx="1703388" cy="885825"/>
            <a:chOff x="764" y="540"/>
            <a:chExt cx="1073" cy="558"/>
          </a:xfrm>
        </p:grpSpPr>
        <p:sp>
          <p:nvSpPr>
            <p:cNvPr id="65610" name="Freeform 519">
              <a:extLst>
                <a:ext uri="{FF2B5EF4-FFF2-40B4-BE49-F238E27FC236}">
                  <a16:creationId xmlns:a16="http://schemas.microsoft.com/office/drawing/2014/main" id="{EAAF4823-37ED-4574-810A-4E04F61BC9A0}"/>
                </a:ext>
              </a:extLst>
            </p:cNvPr>
            <p:cNvSpPr>
              <a:spLocks/>
            </p:cNvSpPr>
            <p:nvPr/>
          </p:nvSpPr>
          <p:spPr bwMode="auto">
            <a:xfrm>
              <a:off x="852" y="577"/>
              <a:ext cx="985" cy="521"/>
            </a:xfrm>
            <a:custGeom>
              <a:avLst/>
              <a:gdLst>
                <a:gd name="T0" fmla="*/ 974 w 985"/>
                <a:gd name="T1" fmla="*/ 521 h 521"/>
                <a:gd name="T2" fmla="*/ 985 w 985"/>
                <a:gd name="T3" fmla="*/ 500 h 521"/>
                <a:gd name="T4" fmla="*/ 11 w 985"/>
                <a:gd name="T5" fmla="*/ 0 h 521"/>
                <a:gd name="T6" fmla="*/ 0 w 985"/>
                <a:gd name="T7" fmla="*/ 21 h 521"/>
                <a:gd name="T8" fmla="*/ 974 w 985"/>
                <a:gd name="T9" fmla="*/ 521 h 521"/>
                <a:gd name="T10" fmla="*/ 0 60000 65536"/>
                <a:gd name="T11" fmla="*/ 0 60000 65536"/>
                <a:gd name="T12" fmla="*/ 0 60000 65536"/>
                <a:gd name="T13" fmla="*/ 0 60000 65536"/>
                <a:gd name="T14" fmla="*/ 0 60000 65536"/>
                <a:gd name="T15" fmla="*/ 0 w 985"/>
                <a:gd name="T16" fmla="*/ 0 h 521"/>
                <a:gd name="T17" fmla="*/ 985 w 985"/>
                <a:gd name="T18" fmla="*/ 521 h 521"/>
              </a:gdLst>
              <a:ahLst/>
              <a:cxnLst>
                <a:cxn ang="T10">
                  <a:pos x="T0" y="T1"/>
                </a:cxn>
                <a:cxn ang="T11">
                  <a:pos x="T2" y="T3"/>
                </a:cxn>
                <a:cxn ang="T12">
                  <a:pos x="T4" y="T5"/>
                </a:cxn>
                <a:cxn ang="T13">
                  <a:pos x="T6" y="T7"/>
                </a:cxn>
                <a:cxn ang="T14">
                  <a:pos x="T8" y="T9"/>
                </a:cxn>
              </a:cxnLst>
              <a:rect l="T15" t="T16" r="T17" b="T18"/>
              <a:pathLst>
                <a:path w="985" h="521">
                  <a:moveTo>
                    <a:pt x="974" y="521"/>
                  </a:moveTo>
                  <a:lnTo>
                    <a:pt x="985" y="500"/>
                  </a:lnTo>
                  <a:lnTo>
                    <a:pt x="11" y="0"/>
                  </a:lnTo>
                  <a:lnTo>
                    <a:pt x="0" y="21"/>
                  </a:lnTo>
                  <a:lnTo>
                    <a:pt x="974"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11" name="Freeform 520">
              <a:extLst>
                <a:ext uri="{FF2B5EF4-FFF2-40B4-BE49-F238E27FC236}">
                  <a16:creationId xmlns:a16="http://schemas.microsoft.com/office/drawing/2014/main" id="{30292712-CA55-4F84-974B-AFE3E6B966B8}"/>
                </a:ext>
              </a:extLst>
            </p:cNvPr>
            <p:cNvSpPr>
              <a:spLocks/>
            </p:cNvSpPr>
            <p:nvPr/>
          </p:nvSpPr>
          <p:spPr bwMode="auto">
            <a:xfrm>
              <a:off x="764" y="540"/>
              <a:ext cx="120" cy="96"/>
            </a:xfrm>
            <a:custGeom>
              <a:avLst/>
              <a:gdLst>
                <a:gd name="T0" fmla="*/ 120 w 120"/>
                <a:gd name="T1" fmla="*/ 1 h 96"/>
                <a:gd name="T2" fmla="*/ 0 w 120"/>
                <a:gd name="T3" fmla="*/ 0 h 96"/>
                <a:gd name="T4" fmla="*/ 71 w 120"/>
                <a:gd name="T5" fmla="*/ 96 h 96"/>
                <a:gd name="T6" fmla="*/ 120 w 120"/>
                <a:gd name="T7" fmla="*/ 1 h 96"/>
                <a:gd name="T8" fmla="*/ 0 60000 65536"/>
                <a:gd name="T9" fmla="*/ 0 60000 65536"/>
                <a:gd name="T10" fmla="*/ 0 60000 65536"/>
                <a:gd name="T11" fmla="*/ 0 60000 65536"/>
                <a:gd name="T12" fmla="*/ 0 w 120"/>
                <a:gd name="T13" fmla="*/ 0 h 96"/>
                <a:gd name="T14" fmla="*/ 120 w 120"/>
                <a:gd name="T15" fmla="*/ 96 h 96"/>
              </a:gdLst>
              <a:ahLst/>
              <a:cxnLst>
                <a:cxn ang="T8">
                  <a:pos x="T0" y="T1"/>
                </a:cxn>
                <a:cxn ang="T9">
                  <a:pos x="T2" y="T3"/>
                </a:cxn>
                <a:cxn ang="T10">
                  <a:pos x="T4" y="T5"/>
                </a:cxn>
                <a:cxn ang="T11">
                  <a:pos x="T6" y="T7"/>
                </a:cxn>
              </a:cxnLst>
              <a:rect l="T12" t="T13" r="T14" b="T15"/>
              <a:pathLst>
                <a:path w="120" h="96">
                  <a:moveTo>
                    <a:pt x="120" y="1"/>
                  </a:moveTo>
                  <a:lnTo>
                    <a:pt x="0" y="0"/>
                  </a:lnTo>
                  <a:lnTo>
                    <a:pt x="71" y="96"/>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605" name="Rectangle 521">
            <a:extLst>
              <a:ext uri="{FF2B5EF4-FFF2-40B4-BE49-F238E27FC236}">
                <a16:creationId xmlns:a16="http://schemas.microsoft.com/office/drawing/2014/main" id="{627FC99D-E475-433E-8C3F-CB4E35C641CE}"/>
              </a:ext>
            </a:extLst>
          </p:cNvPr>
          <p:cNvSpPr>
            <a:spLocks noChangeArrowheads="1"/>
          </p:cNvSpPr>
          <p:nvPr/>
        </p:nvSpPr>
        <p:spPr bwMode="auto">
          <a:xfrm>
            <a:off x="2724107" y="2703513"/>
            <a:ext cx="1211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i="1">
                <a:solidFill>
                  <a:srgbClr val="000000"/>
                </a:solidFill>
                <a:latin typeface="Times New Roman" panose="02020603050405020304" pitchFamily="18" charset="0"/>
              </a:rPr>
              <a:t>Cirkulace</a:t>
            </a:r>
            <a:endParaRPr lang="cs-CZ" altLang="en-US" sz="2400">
              <a:latin typeface="Times New Roman" panose="02020603050405020304" pitchFamily="18" charset="0"/>
            </a:endParaRPr>
          </a:p>
        </p:txBody>
      </p:sp>
      <p:grpSp>
        <p:nvGrpSpPr>
          <p:cNvPr id="65606" name="Group 522">
            <a:extLst>
              <a:ext uri="{FF2B5EF4-FFF2-40B4-BE49-F238E27FC236}">
                <a16:creationId xmlns:a16="http://schemas.microsoft.com/office/drawing/2014/main" id="{828668F9-1271-4895-A880-0C16D7AA132C}"/>
              </a:ext>
            </a:extLst>
          </p:cNvPr>
          <p:cNvGrpSpPr>
            <a:grpSpLocks/>
          </p:cNvGrpSpPr>
          <p:nvPr/>
        </p:nvGrpSpPr>
        <p:grpSpPr bwMode="auto">
          <a:xfrm>
            <a:off x="2392318" y="2601913"/>
            <a:ext cx="10651073" cy="933450"/>
            <a:chOff x="845" y="1503"/>
            <a:chExt cx="4769" cy="588"/>
          </a:xfrm>
        </p:grpSpPr>
        <p:sp>
          <p:nvSpPr>
            <p:cNvPr id="65608" name="Freeform 523">
              <a:extLst>
                <a:ext uri="{FF2B5EF4-FFF2-40B4-BE49-F238E27FC236}">
                  <a16:creationId xmlns:a16="http://schemas.microsoft.com/office/drawing/2014/main" id="{CF9CD848-EAC0-49CB-9BB8-6F65C447B484}"/>
                </a:ext>
              </a:extLst>
            </p:cNvPr>
            <p:cNvSpPr>
              <a:spLocks/>
            </p:cNvSpPr>
            <p:nvPr/>
          </p:nvSpPr>
          <p:spPr bwMode="auto">
            <a:xfrm>
              <a:off x="845" y="1503"/>
              <a:ext cx="102" cy="588"/>
            </a:xfrm>
            <a:custGeom>
              <a:avLst/>
              <a:gdLst>
                <a:gd name="T0" fmla="*/ 102 w 102"/>
                <a:gd name="T1" fmla="*/ 0 h 588"/>
                <a:gd name="T2" fmla="*/ 90 w 102"/>
                <a:gd name="T3" fmla="*/ 1 h 588"/>
                <a:gd name="T4" fmla="*/ 72 w 102"/>
                <a:gd name="T5" fmla="*/ 9 h 588"/>
                <a:gd name="T6" fmla="*/ 63 w 102"/>
                <a:gd name="T7" fmla="*/ 15 h 588"/>
                <a:gd name="T8" fmla="*/ 53 w 102"/>
                <a:gd name="T9" fmla="*/ 31 h 588"/>
                <a:gd name="T10" fmla="*/ 49 w 102"/>
                <a:gd name="T11" fmla="*/ 44 h 588"/>
                <a:gd name="T12" fmla="*/ 48 w 102"/>
                <a:gd name="T13" fmla="*/ 246 h 588"/>
                <a:gd name="T14" fmla="*/ 44 w 102"/>
                <a:gd name="T15" fmla="*/ 265 h 588"/>
                <a:gd name="T16" fmla="*/ 46 w 102"/>
                <a:gd name="T17" fmla="*/ 260 h 588"/>
                <a:gd name="T18" fmla="*/ 36 w 102"/>
                <a:gd name="T19" fmla="*/ 276 h 588"/>
                <a:gd name="T20" fmla="*/ 33 w 102"/>
                <a:gd name="T21" fmla="*/ 286 h 588"/>
                <a:gd name="T22" fmla="*/ 22 w 102"/>
                <a:gd name="T23" fmla="*/ 285 h 588"/>
                <a:gd name="T24" fmla="*/ 16 w 102"/>
                <a:gd name="T25" fmla="*/ 293 h 588"/>
                <a:gd name="T26" fmla="*/ 6 w 102"/>
                <a:gd name="T27" fmla="*/ 288 h 588"/>
                <a:gd name="T28" fmla="*/ 4 w 102"/>
                <a:gd name="T29" fmla="*/ 289 h 588"/>
                <a:gd name="T30" fmla="*/ 0 w 102"/>
                <a:gd name="T31" fmla="*/ 294 h 588"/>
                <a:gd name="T32" fmla="*/ 4 w 102"/>
                <a:gd name="T33" fmla="*/ 299 h 588"/>
                <a:gd name="T34" fmla="*/ 16 w 102"/>
                <a:gd name="T35" fmla="*/ 301 h 588"/>
                <a:gd name="T36" fmla="*/ 13 w 102"/>
                <a:gd name="T37" fmla="*/ 300 h 588"/>
                <a:gd name="T38" fmla="*/ 31 w 102"/>
                <a:gd name="T39" fmla="*/ 308 h 588"/>
                <a:gd name="T40" fmla="*/ 29 w 102"/>
                <a:gd name="T41" fmla="*/ 307 h 588"/>
                <a:gd name="T42" fmla="*/ 41 w 102"/>
                <a:gd name="T43" fmla="*/ 319 h 588"/>
                <a:gd name="T44" fmla="*/ 50 w 102"/>
                <a:gd name="T45" fmla="*/ 323 h 588"/>
                <a:gd name="T46" fmla="*/ 47 w 102"/>
                <a:gd name="T47" fmla="*/ 332 h 588"/>
                <a:gd name="T48" fmla="*/ 48 w 102"/>
                <a:gd name="T49" fmla="*/ 534 h 588"/>
                <a:gd name="T50" fmla="*/ 52 w 102"/>
                <a:gd name="T51" fmla="*/ 553 h 588"/>
                <a:gd name="T52" fmla="*/ 58 w 102"/>
                <a:gd name="T53" fmla="*/ 566 h 588"/>
                <a:gd name="T54" fmla="*/ 70 w 102"/>
                <a:gd name="T55" fmla="*/ 578 h 588"/>
                <a:gd name="T56" fmla="*/ 81 w 102"/>
                <a:gd name="T57" fmla="*/ 584 h 588"/>
                <a:gd name="T58" fmla="*/ 92 w 102"/>
                <a:gd name="T59" fmla="*/ 587 h 588"/>
                <a:gd name="T60" fmla="*/ 102 w 102"/>
                <a:gd name="T61" fmla="*/ 576 h 588"/>
                <a:gd name="T62" fmla="*/ 92 w 102"/>
                <a:gd name="T63" fmla="*/ 581 h 588"/>
                <a:gd name="T64" fmla="*/ 86 w 102"/>
                <a:gd name="T65" fmla="*/ 573 h 588"/>
                <a:gd name="T66" fmla="*/ 75 w 102"/>
                <a:gd name="T67" fmla="*/ 574 h 588"/>
                <a:gd name="T68" fmla="*/ 72 w 102"/>
                <a:gd name="T69" fmla="*/ 564 h 588"/>
                <a:gd name="T70" fmla="*/ 62 w 102"/>
                <a:gd name="T71" fmla="*/ 548 h 588"/>
                <a:gd name="T72" fmla="*/ 64 w 102"/>
                <a:gd name="T73" fmla="*/ 553 h 588"/>
                <a:gd name="T74" fmla="*/ 60 w 102"/>
                <a:gd name="T75" fmla="*/ 534 h 588"/>
                <a:gd name="T76" fmla="*/ 59 w 102"/>
                <a:gd name="T77" fmla="*/ 332 h 588"/>
                <a:gd name="T78" fmla="*/ 55 w 102"/>
                <a:gd name="T79" fmla="*/ 319 h 588"/>
                <a:gd name="T80" fmla="*/ 45 w 102"/>
                <a:gd name="T81" fmla="*/ 303 h 588"/>
                <a:gd name="T82" fmla="*/ 36 w 102"/>
                <a:gd name="T83" fmla="*/ 297 h 588"/>
                <a:gd name="T84" fmla="*/ 18 w 102"/>
                <a:gd name="T85" fmla="*/ 289 h 588"/>
                <a:gd name="T86" fmla="*/ 6 w 102"/>
                <a:gd name="T87" fmla="*/ 288 h 588"/>
                <a:gd name="T88" fmla="*/ 8 w 102"/>
                <a:gd name="T89" fmla="*/ 299 h 588"/>
                <a:gd name="T90" fmla="*/ 12 w 102"/>
                <a:gd name="T91" fmla="*/ 294 h 588"/>
                <a:gd name="T92" fmla="*/ 8 w 102"/>
                <a:gd name="T93" fmla="*/ 289 h 588"/>
                <a:gd name="T94" fmla="*/ 6 w 102"/>
                <a:gd name="T95" fmla="*/ 300 h 588"/>
                <a:gd name="T96" fmla="*/ 18 w 102"/>
                <a:gd name="T97" fmla="*/ 299 h 588"/>
                <a:gd name="T98" fmla="*/ 36 w 102"/>
                <a:gd name="T99" fmla="*/ 291 h 588"/>
                <a:gd name="T100" fmla="*/ 45 w 102"/>
                <a:gd name="T101" fmla="*/ 285 h 588"/>
                <a:gd name="T102" fmla="*/ 55 w 102"/>
                <a:gd name="T103" fmla="*/ 269 h 588"/>
                <a:gd name="T104" fmla="*/ 56 w 102"/>
                <a:gd name="T105" fmla="*/ 265 h 588"/>
                <a:gd name="T106" fmla="*/ 60 w 102"/>
                <a:gd name="T107" fmla="*/ 246 h 588"/>
                <a:gd name="T108" fmla="*/ 61 w 102"/>
                <a:gd name="T109" fmla="*/ 44 h 588"/>
                <a:gd name="T110" fmla="*/ 58 w 102"/>
                <a:gd name="T111" fmla="*/ 35 h 588"/>
                <a:gd name="T112" fmla="*/ 67 w 102"/>
                <a:gd name="T113" fmla="*/ 31 h 588"/>
                <a:gd name="T114" fmla="*/ 79 w 102"/>
                <a:gd name="T115" fmla="*/ 19 h 588"/>
                <a:gd name="T116" fmla="*/ 77 w 102"/>
                <a:gd name="T117" fmla="*/ 20 h 588"/>
                <a:gd name="T118" fmla="*/ 95 w 102"/>
                <a:gd name="T119" fmla="*/ 12 h 588"/>
                <a:gd name="T120" fmla="*/ 92 w 102"/>
                <a:gd name="T121" fmla="*/ 13 h 5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588"/>
                <a:gd name="T185" fmla="*/ 102 w 102"/>
                <a:gd name="T186" fmla="*/ 588 h 5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588">
                  <a:moveTo>
                    <a:pt x="102" y="12"/>
                  </a:moveTo>
                  <a:lnTo>
                    <a:pt x="102" y="0"/>
                  </a:lnTo>
                  <a:lnTo>
                    <a:pt x="92" y="1"/>
                  </a:lnTo>
                  <a:lnTo>
                    <a:pt x="90" y="1"/>
                  </a:lnTo>
                  <a:lnTo>
                    <a:pt x="81" y="4"/>
                  </a:lnTo>
                  <a:lnTo>
                    <a:pt x="72" y="9"/>
                  </a:lnTo>
                  <a:lnTo>
                    <a:pt x="70" y="10"/>
                  </a:lnTo>
                  <a:lnTo>
                    <a:pt x="63" y="15"/>
                  </a:lnTo>
                  <a:lnTo>
                    <a:pt x="58" y="22"/>
                  </a:lnTo>
                  <a:lnTo>
                    <a:pt x="53" y="31"/>
                  </a:lnTo>
                  <a:lnTo>
                    <a:pt x="52" y="35"/>
                  </a:lnTo>
                  <a:lnTo>
                    <a:pt x="49" y="44"/>
                  </a:lnTo>
                  <a:lnTo>
                    <a:pt x="48" y="54"/>
                  </a:lnTo>
                  <a:lnTo>
                    <a:pt x="48" y="246"/>
                  </a:lnTo>
                  <a:lnTo>
                    <a:pt x="47" y="256"/>
                  </a:lnTo>
                  <a:lnTo>
                    <a:pt x="44" y="265"/>
                  </a:lnTo>
                  <a:lnTo>
                    <a:pt x="50" y="265"/>
                  </a:lnTo>
                  <a:lnTo>
                    <a:pt x="46" y="260"/>
                  </a:lnTo>
                  <a:lnTo>
                    <a:pt x="41" y="269"/>
                  </a:lnTo>
                  <a:lnTo>
                    <a:pt x="36" y="276"/>
                  </a:lnTo>
                  <a:lnTo>
                    <a:pt x="29" y="281"/>
                  </a:lnTo>
                  <a:lnTo>
                    <a:pt x="33" y="286"/>
                  </a:lnTo>
                  <a:lnTo>
                    <a:pt x="31" y="280"/>
                  </a:lnTo>
                  <a:lnTo>
                    <a:pt x="22" y="285"/>
                  </a:lnTo>
                  <a:lnTo>
                    <a:pt x="13" y="288"/>
                  </a:lnTo>
                  <a:lnTo>
                    <a:pt x="16" y="293"/>
                  </a:lnTo>
                  <a:lnTo>
                    <a:pt x="16" y="287"/>
                  </a:lnTo>
                  <a:lnTo>
                    <a:pt x="6" y="288"/>
                  </a:lnTo>
                  <a:lnTo>
                    <a:pt x="4" y="289"/>
                  </a:lnTo>
                  <a:lnTo>
                    <a:pt x="2" y="290"/>
                  </a:lnTo>
                  <a:lnTo>
                    <a:pt x="0" y="294"/>
                  </a:lnTo>
                  <a:lnTo>
                    <a:pt x="2" y="298"/>
                  </a:lnTo>
                  <a:lnTo>
                    <a:pt x="4" y="299"/>
                  </a:lnTo>
                  <a:lnTo>
                    <a:pt x="6" y="300"/>
                  </a:lnTo>
                  <a:lnTo>
                    <a:pt x="16" y="301"/>
                  </a:lnTo>
                  <a:lnTo>
                    <a:pt x="16" y="295"/>
                  </a:lnTo>
                  <a:lnTo>
                    <a:pt x="13" y="300"/>
                  </a:lnTo>
                  <a:lnTo>
                    <a:pt x="22" y="303"/>
                  </a:lnTo>
                  <a:lnTo>
                    <a:pt x="31" y="308"/>
                  </a:lnTo>
                  <a:lnTo>
                    <a:pt x="33" y="302"/>
                  </a:lnTo>
                  <a:lnTo>
                    <a:pt x="29" y="307"/>
                  </a:lnTo>
                  <a:lnTo>
                    <a:pt x="36" y="312"/>
                  </a:lnTo>
                  <a:lnTo>
                    <a:pt x="41" y="319"/>
                  </a:lnTo>
                  <a:lnTo>
                    <a:pt x="46" y="328"/>
                  </a:lnTo>
                  <a:lnTo>
                    <a:pt x="50" y="323"/>
                  </a:lnTo>
                  <a:lnTo>
                    <a:pt x="44" y="323"/>
                  </a:lnTo>
                  <a:lnTo>
                    <a:pt x="47" y="332"/>
                  </a:lnTo>
                  <a:lnTo>
                    <a:pt x="48" y="342"/>
                  </a:lnTo>
                  <a:lnTo>
                    <a:pt x="48" y="534"/>
                  </a:lnTo>
                  <a:lnTo>
                    <a:pt x="49" y="544"/>
                  </a:lnTo>
                  <a:lnTo>
                    <a:pt x="52" y="553"/>
                  </a:lnTo>
                  <a:lnTo>
                    <a:pt x="53" y="557"/>
                  </a:lnTo>
                  <a:lnTo>
                    <a:pt x="58" y="566"/>
                  </a:lnTo>
                  <a:lnTo>
                    <a:pt x="63" y="573"/>
                  </a:lnTo>
                  <a:lnTo>
                    <a:pt x="70" y="578"/>
                  </a:lnTo>
                  <a:lnTo>
                    <a:pt x="72" y="579"/>
                  </a:lnTo>
                  <a:lnTo>
                    <a:pt x="81" y="584"/>
                  </a:lnTo>
                  <a:lnTo>
                    <a:pt x="90" y="587"/>
                  </a:lnTo>
                  <a:lnTo>
                    <a:pt x="92" y="587"/>
                  </a:lnTo>
                  <a:lnTo>
                    <a:pt x="102" y="588"/>
                  </a:lnTo>
                  <a:lnTo>
                    <a:pt x="102" y="576"/>
                  </a:lnTo>
                  <a:lnTo>
                    <a:pt x="92" y="575"/>
                  </a:lnTo>
                  <a:lnTo>
                    <a:pt x="92" y="581"/>
                  </a:lnTo>
                  <a:lnTo>
                    <a:pt x="95" y="576"/>
                  </a:lnTo>
                  <a:lnTo>
                    <a:pt x="86" y="573"/>
                  </a:lnTo>
                  <a:lnTo>
                    <a:pt x="77" y="568"/>
                  </a:lnTo>
                  <a:lnTo>
                    <a:pt x="75" y="574"/>
                  </a:lnTo>
                  <a:lnTo>
                    <a:pt x="79" y="569"/>
                  </a:lnTo>
                  <a:lnTo>
                    <a:pt x="72" y="564"/>
                  </a:lnTo>
                  <a:lnTo>
                    <a:pt x="67" y="557"/>
                  </a:lnTo>
                  <a:lnTo>
                    <a:pt x="62" y="548"/>
                  </a:lnTo>
                  <a:lnTo>
                    <a:pt x="58" y="553"/>
                  </a:lnTo>
                  <a:lnTo>
                    <a:pt x="64" y="553"/>
                  </a:lnTo>
                  <a:lnTo>
                    <a:pt x="61" y="544"/>
                  </a:lnTo>
                  <a:lnTo>
                    <a:pt x="60" y="534"/>
                  </a:lnTo>
                  <a:lnTo>
                    <a:pt x="60" y="342"/>
                  </a:lnTo>
                  <a:lnTo>
                    <a:pt x="59" y="332"/>
                  </a:lnTo>
                  <a:lnTo>
                    <a:pt x="56" y="323"/>
                  </a:lnTo>
                  <a:lnTo>
                    <a:pt x="55" y="319"/>
                  </a:lnTo>
                  <a:lnTo>
                    <a:pt x="50" y="310"/>
                  </a:lnTo>
                  <a:lnTo>
                    <a:pt x="45" y="303"/>
                  </a:lnTo>
                  <a:lnTo>
                    <a:pt x="38" y="298"/>
                  </a:lnTo>
                  <a:lnTo>
                    <a:pt x="36" y="297"/>
                  </a:lnTo>
                  <a:lnTo>
                    <a:pt x="27" y="292"/>
                  </a:lnTo>
                  <a:lnTo>
                    <a:pt x="18" y="289"/>
                  </a:lnTo>
                  <a:lnTo>
                    <a:pt x="16" y="289"/>
                  </a:lnTo>
                  <a:lnTo>
                    <a:pt x="6" y="288"/>
                  </a:lnTo>
                  <a:lnTo>
                    <a:pt x="6" y="300"/>
                  </a:lnTo>
                  <a:lnTo>
                    <a:pt x="8" y="299"/>
                  </a:lnTo>
                  <a:lnTo>
                    <a:pt x="10" y="298"/>
                  </a:lnTo>
                  <a:lnTo>
                    <a:pt x="12" y="294"/>
                  </a:lnTo>
                  <a:lnTo>
                    <a:pt x="10" y="290"/>
                  </a:lnTo>
                  <a:lnTo>
                    <a:pt x="8" y="289"/>
                  </a:lnTo>
                  <a:lnTo>
                    <a:pt x="6" y="294"/>
                  </a:lnTo>
                  <a:lnTo>
                    <a:pt x="6" y="300"/>
                  </a:lnTo>
                  <a:lnTo>
                    <a:pt x="16" y="299"/>
                  </a:lnTo>
                  <a:lnTo>
                    <a:pt x="18" y="299"/>
                  </a:lnTo>
                  <a:lnTo>
                    <a:pt x="27" y="296"/>
                  </a:lnTo>
                  <a:lnTo>
                    <a:pt x="36" y="291"/>
                  </a:lnTo>
                  <a:lnTo>
                    <a:pt x="38" y="290"/>
                  </a:lnTo>
                  <a:lnTo>
                    <a:pt x="45" y="285"/>
                  </a:lnTo>
                  <a:lnTo>
                    <a:pt x="50" y="278"/>
                  </a:lnTo>
                  <a:lnTo>
                    <a:pt x="55" y="269"/>
                  </a:lnTo>
                  <a:lnTo>
                    <a:pt x="56" y="265"/>
                  </a:lnTo>
                  <a:lnTo>
                    <a:pt x="59" y="256"/>
                  </a:lnTo>
                  <a:lnTo>
                    <a:pt x="60" y="246"/>
                  </a:lnTo>
                  <a:lnTo>
                    <a:pt x="60" y="54"/>
                  </a:lnTo>
                  <a:lnTo>
                    <a:pt x="61" y="44"/>
                  </a:lnTo>
                  <a:lnTo>
                    <a:pt x="64" y="35"/>
                  </a:lnTo>
                  <a:lnTo>
                    <a:pt x="58" y="35"/>
                  </a:lnTo>
                  <a:lnTo>
                    <a:pt x="62" y="40"/>
                  </a:lnTo>
                  <a:lnTo>
                    <a:pt x="67" y="31"/>
                  </a:lnTo>
                  <a:lnTo>
                    <a:pt x="72" y="24"/>
                  </a:lnTo>
                  <a:lnTo>
                    <a:pt x="79" y="19"/>
                  </a:lnTo>
                  <a:lnTo>
                    <a:pt x="75" y="14"/>
                  </a:lnTo>
                  <a:lnTo>
                    <a:pt x="77" y="20"/>
                  </a:lnTo>
                  <a:lnTo>
                    <a:pt x="86" y="15"/>
                  </a:lnTo>
                  <a:lnTo>
                    <a:pt x="95" y="12"/>
                  </a:lnTo>
                  <a:lnTo>
                    <a:pt x="92" y="7"/>
                  </a:lnTo>
                  <a:lnTo>
                    <a:pt x="92" y="13"/>
                  </a:lnTo>
                  <a:lnTo>
                    <a:pt x="10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609" name="Freeform 524">
              <a:extLst>
                <a:ext uri="{FF2B5EF4-FFF2-40B4-BE49-F238E27FC236}">
                  <a16:creationId xmlns:a16="http://schemas.microsoft.com/office/drawing/2014/main" id="{41757C75-9FB6-4CEA-8012-935AC6FC04A7}"/>
                </a:ext>
              </a:extLst>
            </p:cNvPr>
            <p:cNvSpPr>
              <a:spLocks/>
            </p:cNvSpPr>
            <p:nvPr/>
          </p:nvSpPr>
          <p:spPr bwMode="auto">
            <a:xfrm>
              <a:off x="5512" y="1503"/>
              <a:ext cx="102" cy="588"/>
            </a:xfrm>
            <a:custGeom>
              <a:avLst/>
              <a:gdLst>
                <a:gd name="T0" fmla="*/ 0 w 102"/>
                <a:gd name="T1" fmla="*/ 12 h 588"/>
                <a:gd name="T2" fmla="*/ 10 w 102"/>
                <a:gd name="T3" fmla="*/ 7 h 588"/>
                <a:gd name="T4" fmla="*/ 16 w 102"/>
                <a:gd name="T5" fmla="*/ 15 h 588"/>
                <a:gd name="T6" fmla="*/ 27 w 102"/>
                <a:gd name="T7" fmla="*/ 14 h 588"/>
                <a:gd name="T8" fmla="*/ 30 w 102"/>
                <a:gd name="T9" fmla="*/ 24 h 588"/>
                <a:gd name="T10" fmla="*/ 40 w 102"/>
                <a:gd name="T11" fmla="*/ 40 h 588"/>
                <a:gd name="T12" fmla="*/ 38 w 102"/>
                <a:gd name="T13" fmla="*/ 35 h 588"/>
                <a:gd name="T14" fmla="*/ 42 w 102"/>
                <a:gd name="T15" fmla="*/ 54 h 588"/>
                <a:gd name="T16" fmla="*/ 43 w 102"/>
                <a:gd name="T17" fmla="*/ 256 h 588"/>
                <a:gd name="T18" fmla="*/ 47 w 102"/>
                <a:gd name="T19" fmla="*/ 269 h 588"/>
                <a:gd name="T20" fmla="*/ 57 w 102"/>
                <a:gd name="T21" fmla="*/ 285 h 588"/>
                <a:gd name="T22" fmla="*/ 66 w 102"/>
                <a:gd name="T23" fmla="*/ 291 h 588"/>
                <a:gd name="T24" fmla="*/ 84 w 102"/>
                <a:gd name="T25" fmla="*/ 299 h 588"/>
                <a:gd name="T26" fmla="*/ 96 w 102"/>
                <a:gd name="T27" fmla="*/ 300 h 588"/>
                <a:gd name="T28" fmla="*/ 96 w 102"/>
                <a:gd name="T29" fmla="*/ 288 h 588"/>
                <a:gd name="T30" fmla="*/ 92 w 102"/>
                <a:gd name="T31" fmla="*/ 290 h 588"/>
                <a:gd name="T32" fmla="*/ 92 w 102"/>
                <a:gd name="T33" fmla="*/ 298 h 588"/>
                <a:gd name="T34" fmla="*/ 96 w 102"/>
                <a:gd name="T35" fmla="*/ 288 h 588"/>
                <a:gd name="T36" fmla="*/ 84 w 102"/>
                <a:gd name="T37" fmla="*/ 289 h 588"/>
                <a:gd name="T38" fmla="*/ 66 w 102"/>
                <a:gd name="T39" fmla="*/ 297 h 588"/>
                <a:gd name="T40" fmla="*/ 57 w 102"/>
                <a:gd name="T41" fmla="*/ 303 h 588"/>
                <a:gd name="T42" fmla="*/ 47 w 102"/>
                <a:gd name="T43" fmla="*/ 319 h 588"/>
                <a:gd name="T44" fmla="*/ 43 w 102"/>
                <a:gd name="T45" fmla="*/ 332 h 588"/>
                <a:gd name="T46" fmla="*/ 42 w 102"/>
                <a:gd name="T47" fmla="*/ 534 h 588"/>
                <a:gd name="T48" fmla="*/ 38 w 102"/>
                <a:gd name="T49" fmla="*/ 553 h 588"/>
                <a:gd name="T50" fmla="*/ 40 w 102"/>
                <a:gd name="T51" fmla="*/ 548 h 588"/>
                <a:gd name="T52" fmla="*/ 30 w 102"/>
                <a:gd name="T53" fmla="*/ 564 h 588"/>
                <a:gd name="T54" fmla="*/ 27 w 102"/>
                <a:gd name="T55" fmla="*/ 574 h 588"/>
                <a:gd name="T56" fmla="*/ 16 w 102"/>
                <a:gd name="T57" fmla="*/ 573 h 588"/>
                <a:gd name="T58" fmla="*/ 10 w 102"/>
                <a:gd name="T59" fmla="*/ 581 h 588"/>
                <a:gd name="T60" fmla="*/ 0 w 102"/>
                <a:gd name="T61" fmla="*/ 576 h 588"/>
                <a:gd name="T62" fmla="*/ 10 w 102"/>
                <a:gd name="T63" fmla="*/ 587 h 588"/>
                <a:gd name="T64" fmla="*/ 21 w 102"/>
                <a:gd name="T65" fmla="*/ 584 h 588"/>
                <a:gd name="T66" fmla="*/ 32 w 102"/>
                <a:gd name="T67" fmla="*/ 578 h 588"/>
                <a:gd name="T68" fmla="*/ 44 w 102"/>
                <a:gd name="T69" fmla="*/ 566 h 588"/>
                <a:gd name="T70" fmla="*/ 50 w 102"/>
                <a:gd name="T71" fmla="*/ 553 h 588"/>
                <a:gd name="T72" fmla="*/ 53 w 102"/>
                <a:gd name="T73" fmla="*/ 544 h 588"/>
                <a:gd name="T74" fmla="*/ 54 w 102"/>
                <a:gd name="T75" fmla="*/ 342 h 588"/>
                <a:gd name="T76" fmla="*/ 58 w 102"/>
                <a:gd name="T77" fmla="*/ 323 h 588"/>
                <a:gd name="T78" fmla="*/ 56 w 102"/>
                <a:gd name="T79" fmla="*/ 328 h 588"/>
                <a:gd name="T80" fmla="*/ 66 w 102"/>
                <a:gd name="T81" fmla="*/ 312 h 588"/>
                <a:gd name="T82" fmla="*/ 69 w 102"/>
                <a:gd name="T83" fmla="*/ 302 h 588"/>
                <a:gd name="T84" fmla="*/ 80 w 102"/>
                <a:gd name="T85" fmla="*/ 303 h 588"/>
                <a:gd name="T86" fmla="*/ 86 w 102"/>
                <a:gd name="T87" fmla="*/ 295 h 588"/>
                <a:gd name="T88" fmla="*/ 96 w 102"/>
                <a:gd name="T89" fmla="*/ 300 h 588"/>
                <a:gd name="T90" fmla="*/ 98 w 102"/>
                <a:gd name="T91" fmla="*/ 299 h 588"/>
                <a:gd name="T92" fmla="*/ 102 w 102"/>
                <a:gd name="T93" fmla="*/ 294 h 588"/>
                <a:gd name="T94" fmla="*/ 98 w 102"/>
                <a:gd name="T95" fmla="*/ 289 h 588"/>
                <a:gd name="T96" fmla="*/ 86 w 102"/>
                <a:gd name="T97" fmla="*/ 287 h 588"/>
                <a:gd name="T98" fmla="*/ 89 w 102"/>
                <a:gd name="T99" fmla="*/ 288 h 588"/>
                <a:gd name="T100" fmla="*/ 71 w 102"/>
                <a:gd name="T101" fmla="*/ 280 h 588"/>
                <a:gd name="T102" fmla="*/ 73 w 102"/>
                <a:gd name="T103" fmla="*/ 281 h 588"/>
                <a:gd name="T104" fmla="*/ 61 w 102"/>
                <a:gd name="T105" fmla="*/ 269 h 588"/>
                <a:gd name="T106" fmla="*/ 52 w 102"/>
                <a:gd name="T107" fmla="*/ 265 h 588"/>
                <a:gd name="T108" fmla="*/ 55 w 102"/>
                <a:gd name="T109" fmla="*/ 256 h 588"/>
                <a:gd name="T110" fmla="*/ 54 w 102"/>
                <a:gd name="T111" fmla="*/ 54 h 588"/>
                <a:gd name="T112" fmla="*/ 50 w 102"/>
                <a:gd name="T113" fmla="*/ 35 h 588"/>
                <a:gd name="T114" fmla="*/ 44 w 102"/>
                <a:gd name="T115" fmla="*/ 22 h 588"/>
                <a:gd name="T116" fmla="*/ 32 w 102"/>
                <a:gd name="T117" fmla="*/ 10 h 588"/>
                <a:gd name="T118" fmla="*/ 21 w 102"/>
                <a:gd name="T119" fmla="*/ 4 h 588"/>
                <a:gd name="T120" fmla="*/ 10 w 102"/>
                <a:gd name="T121" fmla="*/ 1 h 5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588"/>
                <a:gd name="T185" fmla="*/ 102 w 102"/>
                <a:gd name="T186" fmla="*/ 588 h 5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588">
                  <a:moveTo>
                    <a:pt x="0" y="0"/>
                  </a:moveTo>
                  <a:lnTo>
                    <a:pt x="0" y="12"/>
                  </a:lnTo>
                  <a:lnTo>
                    <a:pt x="10" y="13"/>
                  </a:lnTo>
                  <a:lnTo>
                    <a:pt x="10" y="7"/>
                  </a:lnTo>
                  <a:lnTo>
                    <a:pt x="7" y="12"/>
                  </a:lnTo>
                  <a:lnTo>
                    <a:pt x="16" y="15"/>
                  </a:lnTo>
                  <a:lnTo>
                    <a:pt x="25" y="20"/>
                  </a:lnTo>
                  <a:lnTo>
                    <a:pt x="27" y="14"/>
                  </a:lnTo>
                  <a:lnTo>
                    <a:pt x="23" y="19"/>
                  </a:lnTo>
                  <a:lnTo>
                    <a:pt x="30" y="24"/>
                  </a:lnTo>
                  <a:lnTo>
                    <a:pt x="35" y="31"/>
                  </a:lnTo>
                  <a:lnTo>
                    <a:pt x="40" y="40"/>
                  </a:lnTo>
                  <a:lnTo>
                    <a:pt x="44" y="35"/>
                  </a:lnTo>
                  <a:lnTo>
                    <a:pt x="38" y="35"/>
                  </a:lnTo>
                  <a:lnTo>
                    <a:pt x="41" y="44"/>
                  </a:lnTo>
                  <a:lnTo>
                    <a:pt x="42" y="54"/>
                  </a:lnTo>
                  <a:lnTo>
                    <a:pt x="42" y="246"/>
                  </a:lnTo>
                  <a:lnTo>
                    <a:pt x="43" y="256"/>
                  </a:lnTo>
                  <a:lnTo>
                    <a:pt x="46" y="265"/>
                  </a:lnTo>
                  <a:lnTo>
                    <a:pt x="47" y="269"/>
                  </a:lnTo>
                  <a:lnTo>
                    <a:pt x="52" y="278"/>
                  </a:lnTo>
                  <a:lnTo>
                    <a:pt x="57" y="285"/>
                  </a:lnTo>
                  <a:lnTo>
                    <a:pt x="64" y="290"/>
                  </a:lnTo>
                  <a:lnTo>
                    <a:pt x="66" y="291"/>
                  </a:lnTo>
                  <a:lnTo>
                    <a:pt x="75" y="296"/>
                  </a:lnTo>
                  <a:lnTo>
                    <a:pt x="84" y="299"/>
                  </a:lnTo>
                  <a:lnTo>
                    <a:pt x="86" y="299"/>
                  </a:lnTo>
                  <a:lnTo>
                    <a:pt x="96" y="300"/>
                  </a:lnTo>
                  <a:lnTo>
                    <a:pt x="96" y="294"/>
                  </a:lnTo>
                  <a:lnTo>
                    <a:pt x="96" y="288"/>
                  </a:lnTo>
                  <a:lnTo>
                    <a:pt x="94" y="289"/>
                  </a:lnTo>
                  <a:lnTo>
                    <a:pt x="92" y="290"/>
                  </a:lnTo>
                  <a:lnTo>
                    <a:pt x="90" y="294"/>
                  </a:lnTo>
                  <a:lnTo>
                    <a:pt x="92" y="298"/>
                  </a:lnTo>
                  <a:lnTo>
                    <a:pt x="94" y="299"/>
                  </a:lnTo>
                  <a:lnTo>
                    <a:pt x="96" y="288"/>
                  </a:lnTo>
                  <a:lnTo>
                    <a:pt x="86" y="289"/>
                  </a:lnTo>
                  <a:lnTo>
                    <a:pt x="84" y="289"/>
                  </a:lnTo>
                  <a:lnTo>
                    <a:pt x="75" y="292"/>
                  </a:lnTo>
                  <a:lnTo>
                    <a:pt x="66" y="297"/>
                  </a:lnTo>
                  <a:lnTo>
                    <a:pt x="64" y="298"/>
                  </a:lnTo>
                  <a:lnTo>
                    <a:pt x="57" y="303"/>
                  </a:lnTo>
                  <a:lnTo>
                    <a:pt x="52" y="310"/>
                  </a:lnTo>
                  <a:lnTo>
                    <a:pt x="47" y="319"/>
                  </a:lnTo>
                  <a:lnTo>
                    <a:pt x="46" y="323"/>
                  </a:lnTo>
                  <a:lnTo>
                    <a:pt x="43" y="332"/>
                  </a:lnTo>
                  <a:lnTo>
                    <a:pt x="42" y="342"/>
                  </a:lnTo>
                  <a:lnTo>
                    <a:pt x="42" y="534"/>
                  </a:lnTo>
                  <a:lnTo>
                    <a:pt x="41" y="544"/>
                  </a:lnTo>
                  <a:lnTo>
                    <a:pt x="38" y="553"/>
                  </a:lnTo>
                  <a:lnTo>
                    <a:pt x="44" y="553"/>
                  </a:lnTo>
                  <a:lnTo>
                    <a:pt x="40" y="548"/>
                  </a:lnTo>
                  <a:lnTo>
                    <a:pt x="35" y="557"/>
                  </a:lnTo>
                  <a:lnTo>
                    <a:pt x="30" y="564"/>
                  </a:lnTo>
                  <a:lnTo>
                    <a:pt x="23" y="569"/>
                  </a:lnTo>
                  <a:lnTo>
                    <a:pt x="27" y="574"/>
                  </a:lnTo>
                  <a:lnTo>
                    <a:pt x="25" y="568"/>
                  </a:lnTo>
                  <a:lnTo>
                    <a:pt x="16" y="573"/>
                  </a:lnTo>
                  <a:lnTo>
                    <a:pt x="7" y="576"/>
                  </a:lnTo>
                  <a:lnTo>
                    <a:pt x="10" y="581"/>
                  </a:lnTo>
                  <a:lnTo>
                    <a:pt x="10" y="575"/>
                  </a:lnTo>
                  <a:lnTo>
                    <a:pt x="0" y="576"/>
                  </a:lnTo>
                  <a:lnTo>
                    <a:pt x="0" y="588"/>
                  </a:lnTo>
                  <a:lnTo>
                    <a:pt x="10" y="587"/>
                  </a:lnTo>
                  <a:lnTo>
                    <a:pt x="12" y="587"/>
                  </a:lnTo>
                  <a:lnTo>
                    <a:pt x="21" y="584"/>
                  </a:lnTo>
                  <a:lnTo>
                    <a:pt x="30" y="579"/>
                  </a:lnTo>
                  <a:lnTo>
                    <a:pt x="32" y="578"/>
                  </a:lnTo>
                  <a:lnTo>
                    <a:pt x="39" y="573"/>
                  </a:lnTo>
                  <a:lnTo>
                    <a:pt x="44" y="566"/>
                  </a:lnTo>
                  <a:lnTo>
                    <a:pt x="49" y="557"/>
                  </a:lnTo>
                  <a:lnTo>
                    <a:pt x="50" y="553"/>
                  </a:lnTo>
                  <a:lnTo>
                    <a:pt x="53" y="544"/>
                  </a:lnTo>
                  <a:lnTo>
                    <a:pt x="54" y="534"/>
                  </a:lnTo>
                  <a:lnTo>
                    <a:pt x="54" y="342"/>
                  </a:lnTo>
                  <a:lnTo>
                    <a:pt x="55" y="332"/>
                  </a:lnTo>
                  <a:lnTo>
                    <a:pt x="58" y="323"/>
                  </a:lnTo>
                  <a:lnTo>
                    <a:pt x="52" y="323"/>
                  </a:lnTo>
                  <a:lnTo>
                    <a:pt x="56" y="328"/>
                  </a:lnTo>
                  <a:lnTo>
                    <a:pt x="61" y="319"/>
                  </a:lnTo>
                  <a:lnTo>
                    <a:pt x="66" y="312"/>
                  </a:lnTo>
                  <a:lnTo>
                    <a:pt x="73" y="307"/>
                  </a:lnTo>
                  <a:lnTo>
                    <a:pt x="69" y="302"/>
                  </a:lnTo>
                  <a:lnTo>
                    <a:pt x="71" y="308"/>
                  </a:lnTo>
                  <a:lnTo>
                    <a:pt x="80" y="303"/>
                  </a:lnTo>
                  <a:lnTo>
                    <a:pt x="89" y="300"/>
                  </a:lnTo>
                  <a:lnTo>
                    <a:pt x="86" y="295"/>
                  </a:lnTo>
                  <a:lnTo>
                    <a:pt x="86" y="301"/>
                  </a:lnTo>
                  <a:lnTo>
                    <a:pt x="96" y="300"/>
                  </a:lnTo>
                  <a:lnTo>
                    <a:pt x="98" y="299"/>
                  </a:lnTo>
                  <a:lnTo>
                    <a:pt x="100" y="298"/>
                  </a:lnTo>
                  <a:lnTo>
                    <a:pt x="102" y="294"/>
                  </a:lnTo>
                  <a:lnTo>
                    <a:pt x="100" y="290"/>
                  </a:lnTo>
                  <a:lnTo>
                    <a:pt x="98" y="289"/>
                  </a:lnTo>
                  <a:lnTo>
                    <a:pt x="96" y="288"/>
                  </a:lnTo>
                  <a:lnTo>
                    <a:pt x="86" y="287"/>
                  </a:lnTo>
                  <a:lnTo>
                    <a:pt x="86" y="293"/>
                  </a:lnTo>
                  <a:lnTo>
                    <a:pt x="89" y="288"/>
                  </a:lnTo>
                  <a:lnTo>
                    <a:pt x="80" y="285"/>
                  </a:lnTo>
                  <a:lnTo>
                    <a:pt x="71" y="280"/>
                  </a:lnTo>
                  <a:lnTo>
                    <a:pt x="69" y="286"/>
                  </a:lnTo>
                  <a:lnTo>
                    <a:pt x="73" y="281"/>
                  </a:lnTo>
                  <a:lnTo>
                    <a:pt x="66" y="276"/>
                  </a:lnTo>
                  <a:lnTo>
                    <a:pt x="61" y="269"/>
                  </a:lnTo>
                  <a:lnTo>
                    <a:pt x="56" y="260"/>
                  </a:lnTo>
                  <a:lnTo>
                    <a:pt x="52" y="265"/>
                  </a:lnTo>
                  <a:lnTo>
                    <a:pt x="58" y="265"/>
                  </a:lnTo>
                  <a:lnTo>
                    <a:pt x="55" y="256"/>
                  </a:lnTo>
                  <a:lnTo>
                    <a:pt x="54" y="246"/>
                  </a:lnTo>
                  <a:lnTo>
                    <a:pt x="54" y="54"/>
                  </a:lnTo>
                  <a:lnTo>
                    <a:pt x="53" y="44"/>
                  </a:lnTo>
                  <a:lnTo>
                    <a:pt x="50" y="35"/>
                  </a:lnTo>
                  <a:lnTo>
                    <a:pt x="49" y="31"/>
                  </a:lnTo>
                  <a:lnTo>
                    <a:pt x="44" y="22"/>
                  </a:lnTo>
                  <a:lnTo>
                    <a:pt x="39" y="15"/>
                  </a:lnTo>
                  <a:lnTo>
                    <a:pt x="32" y="10"/>
                  </a:lnTo>
                  <a:lnTo>
                    <a:pt x="30" y="9"/>
                  </a:lnTo>
                  <a:lnTo>
                    <a:pt x="21" y="4"/>
                  </a:lnTo>
                  <a:lnTo>
                    <a:pt x="12" y="1"/>
                  </a:lnTo>
                  <a:lnTo>
                    <a:pt x="1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65607" name="Rectangle 525">
            <a:extLst>
              <a:ext uri="{FF2B5EF4-FFF2-40B4-BE49-F238E27FC236}">
                <a16:creationId xmlns:a16="http://schemas.microsoft.com/office/drawing/2014/main" id="{3FD67956-D2B3-4775-BD3D-64161DE931A2}"/>
              </a:ext>
            </a:extLst>
          </p:cNvPr>
          <p:cNvSpPr>
            <a:spLocks noChangeArrowheads="1"/>
          </p:cNvSpPr>
          <p:nvPr/>
        </p:nvSpPr>
        <p:spPr bwMode="auto">
          <a:xfrm>
            <a:off x="1258844" y="2851150"/>
            <a:ext cx="1261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„míchání“</a:t>
            </a:r>
            <a:endParaRPr lang="cs-CZ" altLang="en-US" sz="2400">
              <a:latin typeface="Times New Roman" panose="02020603050405020304" pitchFamily="18" charset="0"/>
            </a:endParaRPr>
          </a:p>
        </p:txBody>
      </p:sp>
      <p:grpSp>
        <p:nvGrpSpPr>
          <p:cNvPr id="6" name="Skupina 5">
            <a:extLst>
              <a:ext uri="{FF2B5EF4-FFF2-40B4-BE49-F238E27FC236}">
                <a16:creationId xmlns:a16="http://schemas.microsoft.com/office/drawing/2014/main" id="{8FCAB8C2-D20F-4399-B3A5-C0FB636E85CB}"/>
              </a:ext>
            </a:extLst>
          </p:cNvPr>
          <p:cNvGrpSpPr/>
          <p:nvPr/>
        </p:nvGrpSpPr>
        <p:grpSpPr>
          <a:xfrm>
            <a:off x="-26388" y="185887"/>
            <a:ext cx="1218042" cy="3547520"/>
            <a:chOff x="321318" y="185887"/>
            <a:chExt cx="1218042" cy="3547520"/>
          </a:xfrm>
        </p:grpSpPr>
        <p:sp>
          <p:nvSpPr>
            <p:cNvPr id="3" name="TextovéPole 2">
              <a:extLst>
                <a:ext uri="{FF2B5EF4-FFF2-40B4-BE49-F238E27FC236}">
                  <a16:creationId xmlns:a16="http://schemas.microsoft.com/office/drawing/2014/main" id="{C00074B3-92ED-4332-B856-A6368C52C0BC}"/>
                </a:ext>
              </a:extLst>
            </p:cNvPr>
            <p:cNvSpPr txBox="1"/>
            <p:nvPr/>
          </p:nvSpPr>
          <p:spPr>
            <a:xfrm rot="16200000">
              <a:off x="-1172360" y="1778064"/>
              <a:ext cx="3449021" cy="461665"/>
            </a:xfrm>
            <a:prstGeom prst="rect">
              <a:avLst/>
            </a:prstGeom>
            <a:noFill/>
          </p:spPr>
          <p:txBody>
            <a:bodyPr wrap="none" rtlCol="0">
              <a:spAutoFit/>
            </a:bodyPr>
            <a:lstStyle/>
            <a:p>
              <a:r>
                <a:rPr lang="cs-CZ" sz="2400" dirty="0"/>
                <a:t>Neuroendokrinní regulace</a:t>
              </a:r>
              <a:endParaRPr lang="en-US" sz="2400" dirty="0"/>
            </a:p>
          </p:txBody>
        </p:sp>
        <p:sp>
          <p:nvSpPr>
            <p:cNvPr id="5" name="Blesk 4">
              <a:extLst>
                <a:ext uri="{FF2B5EF4-FFF2-40B4-BE49-F238E27FC236}">
                  <a16:creationId xmlns:a16="http://schemas.microsoft.com/office/drawing/2014/main" id="{D0A799DF-D10B-46AE-A3C9-B1150B78ED0A}"/>
                </a:ext>
              </a:extLst>
            </p:cNvPr>
            <p:cNvSpPr/>
            <p:nvPr/>
          </p:nvSpPr>
          <p:spPr>
            <a:xfrm>
              <a:off x="775004" y="185887"/>
              <a:ext cx="764356" cy="24756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0" name="Blesk 529">
              <a:extLst>
                <a:ext uri="{FF2B5EF4-FFF2-40B4-BE49-F238E27FC236}">
                  <a16:creationId xmlns:a16="http://schemas.microsoft.com/office/drawing/2014/main" id="{2CF1246A-7849-4DAE-8469-624320271780}"/>
                </a:ext>
              </a:extLst>
            </p:cNvPr>
            <p:cNvSpPr/>
            <p:nvPr/>
          </p:nvSpPr>
          <p:spPr>
            <a:xfrm>
              <a:off x="749024" y="530859"/>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1" name="Blesk 530">
              <a:extLst>
                <a:ext uri="{FF2B5EF4-FFF2-40B4-BE49-F238E27FC236}">
                  <a16:creationId xmlns:a16="http://schemas.microsoft.com/office/drawing/2014/main" id="{CE60DF98-B899-4B1E-8471-C36019BDFBA8}"/>
                </a:ext>
              </a:extLst>
            </p:cNvPr>
            <p:cNvSpPr/>
            <p:nvPr/>
          </p:nvSpPr>
          <p:spPr>
            <a:xfrm>
              <a:off x="709266" y="907940"/>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2" name="Blesk 531">
              <a:extLst>
                <a:ext uri="{FF2B5EF4-FFF2-40B4-BE49-F238E27FC236}">
                  <a16:creationId xmlns:a16="http://schemas.microsoft.com/office/drawing/2014/main" id="{8F523183-A833-4022-BD5E-670949FF5E78}"/>
                </a:ext>
              </a:extLst>
            </p:cNvPr>
            <p:cNvSpPr/>
            <p:nvPr/>
          </p:nvSpPr>
          <p:spPr>
            <a:xfrm>
              <a:off x="721966" y="1278634"/>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3" name="Blesk 532">
              <a:extLst>
                <a:ext uri="{FF2B5EF4-FFF2-40B4-BE49-F238E27FC236}">
                  <a16:creationId xmlns:a16="http://schemas.microsoft.com/office/drawing/2014/main" id="{616D955D-C109-4BDF-9D8C-FF391AFD77F8}"/>
                </a:ext>
              </a:extLst>
            </p:cNvPr>
            <p:cNvSpPr/>
            <p:nvPr/>
          </p:nvSpPr>
          <p:spPr>
            <a:xfrm>
              <a:off x="734193" y="1636424"/>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4" name="Blesk 533">
              <a:extLst>
                <a:ext uri="{FF2B5EF4-FFF2-40B4-BE49-F238E27FC236}">
                  <a16:creationId xmlns:a16="http://schemas.microsoft.com/office/drawing/2014/main" id="{06E69852-01BA-45EB-9E55-765328C01B1B}"/>
                </a:ext>
              </a:extLst>
            </p:cNvPr>
            <p:cNvSpPr/>
            <p:nvPr/>
          </p:nvSpPr>
          <p:spPr>
            <a:xfrm>
              <a:off x="746420" y="1974897"/>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5" name="Blesk 534">
              <a:extLst>
                <a:ext uri="{FF2B5EF4-FFF2-40B4-BE49-F238E27FC236}">
                  <a16:creationId xmlns:a16="http://schemas.microsoft.com/office/drawing/2014/main" id="{4CC00A85-CD74-4FCF-A0B2-61BBE710308C}"/>
                </a:ext>
              </a:extLst>
            </p:cNvPr>
            <p:cNvSpPr/>
            <p:nvPr/>
          </p:nvSpPr>
          <p:spPr>
            <a:xfrm>
              <a:off x="758647" y="2306931"/>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6" name="Blesk 535">
              <a:extLst>
                <a:ext uri="{FF2B5EF4-FFF2-40B4-BE49-F238E27FC236}">
                  <a16:creationId xmlns:a16="http://schemas.microsoft.com/office/drawing/2014/main" id="{1CCB9BBA-CDF3-4712-99A1-B2DE26E191A0}"/>
                </a:ext>
              </a:extLst>
            </p:cNvPr>
            <p:cNvSpPr/>
            <p:nvPr/>
          </p:nvSpPr>
          <p:spPr>
            <a:xfrm>
              <a:off x="770874" y="2658282"/>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537" name="Blesk 536">
              <a:extLst>
                <a:ext uri="{FF2B5EF4-FFF2-40B4-BE49-F238E27FC236}">
                  <a16:creationId xmlns:a16="http://schemas.microsoft.com/office/drawing/2014/main" id="{B1CF2C42-02A0-4D4C-B7C2-9CE23C9A342C}"/>
                </a:ext>
              </a:extLst>
            </p:cNvPr>
            <p:cNvSpPr/>
            <p:nvPr/>
          </p:nvSpPr>
          <p:spPr>
            <a:xfrm>
              <a:off x="757345" y="3003194"/>
              <a:ext cx="764356" cy="26670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63">
                                            <p:txEl>
                                              <p:pRg st="6" end="6"/>
                                            </p:txEl>
                                          </p:spTgt>
                                        </p:tgtEl>
                                        <p:attrNameLst>
                                          <p:attrName>style.visibility</p:attrName>
                                        </p:attrNameLst>
                                      </p:cBhvr>
                                      <p:to>
                                        <p:strVal val="visible"/>
                                      </p:to>
                                    </p:set>
                                    <p:animEffect transition="in" filter="fade">
                                      <p:cBhvr>
                                        <p:cTn id="7" dur="500"/>
                                        <p:tgtEl>
                                          <p:spTgt spid="6556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63">
                                            <p:txEl>
                                              <p:pRg st="7" end="7"/>
                                            </p:txEl>
                                          </p:spTgt>
                                        </p:tgtEl>
                                        <p:attrNameLst>
                                          <p:attrName>style.visibility</p:attrName>
                                        </p:attrNameLst>
                                      </p:cBhvr>
                                      <p:to>
                                        <p:strVal val="visible"/>
                                      </p:to>
                                    </p:set>
                                    <p:animEffect transition="in" filter="fade">
                                      <p:cBhvr>
                                        <p:cTn id="12" dur="500"/>
                                        <p:tgtEl>
                                          <p:spTgt spid="6556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63">
                                            <p:txEl>
                                              <p:pRg st="8" end="8"/>
                                            </p:txEl>
                                          </p:spTgt>
                                        </p:tgtEl>
                                        <p:attrNameLst>
                                          <p:attrName>style.visibility</p:attrName>
                                        </p:attrNameLst>
                                      </p:cBhvr>
                                      <p:to>
                                        <p:strVal val="visible"/>
                                      </p:to>
                                    </p:set>
                                    <p:animEffect transition="in" filter="fade">
                                      <p:cBhvr>
                                        <p:cTn id="17" dur="500"/>
                                        <p:tgtEl>
                                          <p:spTgt spid="6556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63">
                                            <p:txEl>
                                              <p:pRg st="9" end="9"/>
                                            </p:txEl>
                                          </p:spTgt>
                                        </p:tgtEl>
                                        <p:attrNameLst>
                                          <p:attrName>style.visibility</p:attrName>
                                        </p:attrNameLst>
                                      </p:cBhvr>
                                      <p:to>
                                        <p:strVal val="visible"/>
                                      </p:to>
                                    </p:set>
                                    <p:animEffect transition="in" filter="fade">
                                      <p:cBhvr>
                                        <p:cTn id="22" dur="500"/>
                                        <p:tgtEl>
                                          <p:spTgt spid="6556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563">
                                            <p:txEl>
                                              <p:pRg st="10" end="10"/>
                                            </p:txEl>
                                          </p:spTgt>
                                        </p:tgtEl>
                                        <p:attrNameLst>
                                          <p:attrName>style.visibility</p:attrName>
                                        </p:attrNameLst>
                                      </p:cBhvr>
                                      <p:to>
                                        <p:strVal val="visible"/>
                                      </p:to>
                                    </p:set>
                                    <p:animEffect transition="in" filter="fade">
                                      <p:cBhvr>
                                        <p:cTn id="27" dur="500"/>
                                        <p:tgtEl>
                                          <p:spTgt spid="6556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563">
                                            <p:txEl>
                                              <p:pRg st="11" end="11"/>
                                            </p:txEl>
                                          </p:spTgt>
                                        </p:tgtEl>
                                        <p:attrNameLst>
                                          <p:attrName>style.visibility</p:attrName>
                                        </p:attrNameLst>
                                      </p:cBhvr>
                                      <p:to>
                                        <p:strVal val="visible"/>
                                      </p:to>
                                    </p:set>
                                    <p:animEffect transition="in" filter="fade">
                                      <p:cBhvr>
                                        <p:cTn id="32" dur="500"/>
                                        <p:tgtEl>
                                          <p:spTgt spid="6556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563">
                                            <p:txEl>
                                              <p:pRg st="12" end="12"/>
                                            </p:txEl>
                                          </p:spTgt>
                                        </p:tgtEl>
                                        <p:attrNameLst>
                                          <p:attrName>style.visibility</p:attrName>
                                        </p:attrNameLst>
                                      </p:cBhvr>
                                      <p:to>
                                        <p:strVal val="visible"/>
                                      </p:to>
                                    </p:set>
                                    <p:animEffect transition="in" filter="fade">
                                      <p:cBhvr>
                                        <p:cTn id="37" dur="500"/>
                                        <p:tgtEl>
                                          <p:spTgt spid="6556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5563">
                                            <p:txEl>
                                              <p:pRg st="13" end="13"/>
                                            </p:txEl>
                                          </p:spTgt>
                                        </p:tgtEl>
                                        <p:attrNameLst>
                                          <p:attrName>style.visibility</p:attrName>
                                        </p:attrNameLst>
                                      </p:cBhvr>
                                      <p:to>
                                        <p:strVal val="visible"/>
                                      </p:to>
                                    </p:set>
                                    <p:animEffect transition="in" filter="fade">
                                      <p:cBhvr>
                                        <p:cTn id="42" dur="500"/>
                                        <p:tgtEl>
                                          <p:spTgt spid="6556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51236"/>
                                        </p:tgtEl>
                                        <p:attrNameLst>
                                          <p:attrName>style.visibility</p:attrName>
                                        </p:attrNameLst>
                                      </p:cBhvr>
                                      <p:to>
                                        <p:strVal val="visible"/>
                                      </p:to>
                                    </p:set>
                                    <p:animEffect transition="in" filter="checkerboard(across)">
                                      <p:cBhvr>
                                        <p:cTn id="47" dur="500"/>
                                        <p:tgtEl>
                                          <p:spTgt spid="3512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51235"/>
                                        </p:tgtEl>
                                        <p:attrNameLst>
                                          <p:attrName>style.visibility</p:attrName>
                                        </p:attrNameLst>
                                      </p:cBhvr>
                                      <p:to>
                                        <p:strVal val="visible"/>
                                      </p:to>
                                    </p:set>
                                    <p:animEffect transition="in" filter="checkerboard(across)">
                                      <p:cBhvr>
                                        <p:cTn id="52" dur="500"/>
                                        <p:tgtEl>
                                          <p:spTgt spid="3512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51234"/>
                                        </p:tgtEl>
                                        <p:attrNameLst>
                                          <p:attrName>style.visibility</p:attrName>
                                        </p:attrNameLst>
                                      </p:cBhvr>
                                      <p:to>
                                        <p:strVal val="visible"/>
                                      </p:to>
                                    </p:set>
                                    <p:animEffect transition="in" filter="checkerboard(across)">
                                      <p:cBhvr>
                                        <p:cTn id="57" dur="500"/>
                                        <p:tgtEl>
                                          <p:spTgt spid="35123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39"/>
                                        </p:tgtEl>
                                        <p:attrNameLst>
                                          <p:attrName>style.visibility</p:attrName>
                                        </p:attrNameLst>
                                      </p:cBhvr>
                                      <p:to>
                                        <p:strVal val="visible"/>
                                      </p:to>
                                    </p:set>
                                    <p:animEffect transition="in" filter="checkerboard(across)">
                                      <p:cBhvr>
                                        <p:cTn id="62" dur="500"/>
                                        <p:tgtEl>
                                          <p:spTgt spid="53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51237"/>
                                        </p:tgtEl>
                                        <p:attrNameLst>
                                          <p:attrName>style.visibility</p:attrName>
                                        </p:attrNameLst>
                                      </p:cBhvr>
                                      <p:to>
                                        <p:strVal val="visible"/>
                                      </p:to>
                                    </p:set>
                                    <p:animEffect transition="in" filter="checkerboard(across)">
                                      <p:cBhvr>
                                        <p:cTn id="67" dur="500"/>
                                        <p:tgtEl>
                                          <p:spTgt spid="35123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0-#ppt_w/2"/>
                                          </p:val>
                                        </p:tav>
                                        <p:tav tm="100000">
                                          <p:val>
                                            <p:strVal val="#ppt_x"/>
                                          </p:val>
                                        </p:tav>
                                      </p:tavLst>
                                    </p:anim>
                                    <p:anim calcmode="lin" valueType="num">
                                      <p:cBhvr additive="base">
                                        <p:cTn id="7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0" animBg="1"/>
      <p:bldP spid="351234" grpId="0" animBg="1"/>
      <p:bldP spid="351235" grpId="0" animBg="1"/>
      <p:bldP spid="351236" grpId="0" animBg="1"/>
      <p:bldP spid="3512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8F55A73-A681-EBAD-0CBB-03A3FA712E26}"/>
              </a:ext>
            </a:extLst>
          </p:cNvPr>
          <p:cNvPicPr>
            <a:picLocks noChangeAspect="1"/>
          </p:cNvPicPr>
          <p:nvPr/>
        </p:nvPicPr>
        <p:blipFill>
          <a:blip r:embed="rId2"/>
          <a:stretch>
            <a:fillRect/>
          </a:stretch>
        </p:blipFill>
        <p:spPr>
          <a:xfrm>
            <a:off x="1735699" y="482622"/>
            <a:ext cx="8720602" cy="5892756"/>
          </a:xfrm>
          <a:prstGeom prst="rect">
            <a:avLst/>
          </a:prstGeom>
        </p:spPr>
      </p:pic>
    </p:spTree>
    <p:extLst>
      <p:ext uri="{BB962C8B-B14F-4D97-AF65-F5344CB8AC3E}">
        <p14:creationId xmlns:p14="http://schemas.microsoft.com/office/powerpoint/2010/main" val="394629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0F6FEA-E17E-3441-710F-F839E83D6903}"/>
              </a:ext>
            </a:extLst>
          </p:cNvPr>
          <p:cNvSpPr>
            <a:spLocks noGrp="1"/>
          </p:cNvSpPr>
          <p:nvPr>
            <p:ph type="title"/>
          </p:nvPr>
        </p:nvSpPr>
        <p:spPr/>
        <p:txBody>
          <a:bodyPr/>
          <a:lstStyle/>
          <a:p>
            <a:r>
              <a:rPr lang="cs-CZ" dirty="0"/>
              <a:t>Bilance</a:t>
            </a:r>
          </a:p>
        </p:txBody>
      </p:sp>
      <p:pic>
        <p:nvPicPr>
          <p:cNvPr id="5" name="Obrázek 4">
            <a:extLst>
              <a:ext uri="{FF2B5EF4-FFF2-40B4-BE49-F238E27FC236}">
                <a16:creationId xmlns:a16="http://schemas.microsoft.com/office/drawing/2014/main" id="{3B28FF9B-D952-ADDB-4FF3-ACCE0C6C8B6B}"/>
              </a:ext>
            </a:extLst>
          </p:cNvPr>
          <p:cNvPicPr>
            <a:picLocks noChangeAspect="1"/>
          </p:cNvPicPr>
          <p:nvPr/>
        </p:nvPicPr>
        <p:blipFill>
          <a:blip r:embed="rId2"/>
          <a:stretch>
            <a:fillRect/>
          </a:stretch>
        </p:blipFill>
        <p:spPr>
          <a:xfrm>
            <a:off x="1235460" y="1228507"/>
            <a:ext cx="8753145" cy="5629493"/>
          </a:xfrm>
          <a:prstGeom prst="rect">
            <a:avLst/>
          </a:prstGeom>
        </p:spPr>
      </p:pic>
    </p:spTree>
    <p:extLst>
      <p:ext uri="{BB962C8B-B14F-4D97-AF65-F5344CB8AC3E}">
        <p14:creationId xmlns:p14="http://schemas.microsoft.com/office/powerpoint/2010/main" val="195982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0F6FEA-E17E-3441-710F-F839E83D6903}"/>
              </a:ext>
            </a:extLst>
          </p:cNvPr>
          <p:cNvSpPr>
            <a:spLocks noGrp="1"/>
          </p:cNvSpPr>
          <p:nvPr>
            <p:ph type="title"/>
          </p:nvPr>
        </p:nvSpPr>
        <p:spPr>
          <a:xfrm>
            <a:off x="659521" y="7423"/>
            <a:ext cx="10972800" cy="1143000"/>
          </a:xfrm>
        </p:spPr>
        <p:txBody>
          <a:bodyPr/>
          <a:lstStyle/>
          <a:p>
            <a:r>
              <a:rPr lang="cs-CZ" dirty="0" err="1"/>
              <a:t>Elektroneutralita</a:t>
            </a:r>
            <a:endParaRPr lang="cs-CZ" dirty="0"/>
          </a:p>
        </p:txBody>
      </p:sp>
      <p:pic>
        <p:nvPicPr>
          <p:cNvPr id="4" name="Obrázek 3">
            <a:extLst>
              <a:ext uri="{FF2B5EF4-FFF2-40B4-BE49-F238E27FC236}">
                <a16:creationId xmlns:a16="http://schemas.microsoft.com/office/drawing/2014/main" id="{3AA7C03C-B1B9-AB4C-0916-66D922CFA745}"/>
              </a:ext>
            </a:extLst>
          </p:cNvPr>
          <p:cNvPicPr>
            <a:picLocks noChangeAspect="1"/>
          </p:cNvPicPr>
          <p:nvPr/>
        </p:nvPicPr>
        <p:blipFill>
          <a:blip r:embed="rId2"/>
          <a:stretch>
            <a:fillRect/>
          </a:stretch>
        </p:blipFill>
        <p:spPr>
          <a:xfrm>
            <a:off x="765274" y="852257"/>
            <a:ext cx="10083254" cy="5759090"/>
          </a:xfrm>
          <a:prstGeom prst="rect">
            <a:avLst/>
          </a:prstGeom>
        </p:spPr>
      </p:pic>
      <p:sp>
        <p:nvSpPr>
          <p:cNvPr id="3" name="Ovál 2">
            <a:extLst>
              <a:ext uri="{FF2B5EF4-FFF2-40B4-BE49-F238E27FC236}">
                <a16:creationId xmlns:a16="http://schemas.microsoft.com/office/drawing/2014/main" id="{6FB75E51-3486-5432-640C-0A150BCFC0BF}"/>
              </a:ext>
            </a:extLst>
          </p:cNvPr>
          <p:cNvSpPr/>
          <p:nvPr/>
        </p:nvSpPr>
        <p:spPr>
          <a:xfrm>
            <a:off x="2565918" y="2855167"/>
            <a:ext cx="321906" cy="37789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353F5A64-78A7-7536-8A5F-1A31E0FB054C}"/>
              </a:ext>
            </a:extLst>
          </p:cNvPr>
          <p:cNvSpPr/>
          <p:nvPr/>
        </p:nvSpPr>
        <p:spPr>
          <a:xfrm>
            <a:off x="4306078" y="5033865"/>
            <a:ext cx="329681" cy="1726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B3721F80-F929-C216-3259-91853317AD49}"/>
              </a:ext>
            </a:extLst>
          </p:cNvPr>
          <p:cNvSpPr/>
          <p:nvPr/>
        </p:nvSpPr>
        <p:spPr>
          <a:xfrm>
            <a:off x="6459895" y="4971662"/>
            <a:ext cx="329681" cy="1726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EE5CACC3-EAA2-34C5-F7EB-7FFB1E52B4F2}"/>
              </a:ext>
            </a:extLst>
          </p:cNvPr>
          <p:cNvSpPr/>
          <p:nvPr/>
        </p:nvSpPr>
        <p:spPr>
          <a:xfrm>
            <a:off x="6463008" y="5156719"/>
            <a:ext cx="329681" cy="172617"/>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6A5DDB5E-7117-3DA6-4049-E8092D7D9DE5}"/>
              </a:ext>
            </a:extLst>
          </p:cNvPr>
          <p:cNvSpPr/>
          <p:nvPr/>
        </p:nvSpPr>
        <p:spPr>
          <a:xfrm>
            <a:off x="4301418" y="5178492"/>
            <a:ext cx="329681" cy="172617"/>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2DA850A3-D184-E001-9E64-489B8CBB0E54}"/>
              </a:ext>
            </a:extLst>
          </p:cNvPr>
          <p:cNvSpPr/>
          <p:nvPr/>
        </p:nvSpPr>
        <p:spPr>
          <a:xfrm>
            <a:off x="2060516" y="4444484"/>
            <a:ext cx="329681" cy="211492"/>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244F5AC1-2018-353A-CA02-AC537B5CEA9F}"/>
              </a:ext>
            </a:extLst>
          </p:cNvPr>
          <p:cNvSpPr/>
          <p:nvPr/>
        </p:nvSpPr>
        <p:spPr>
          <a:xfrm>
            <a:off x="2581478" y="1303181"/>
            <a:ext cx="329681" cy="21149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45F16C3D-D8A2-5715-E88A-07FDD134B0B9}"/>
              </a:ext>
            </a:extLst>
          </p:cNvPr>
          <p:cNvSpPr/>
          <p:nvPr/>
        </p:nvSpPr>
        <p:spPr>
          <a:xfrm>
            <a:off x="4819273" y="3520310"/>
            <a:ext cx="329681" cy="21149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F25341E6-D5FE-BE8D-ADAC-9E12EF2F961A}"/>
              </a:ext>
            </a:extLst>
          </p:cNvPr>
          <p:cNvSpPr/>
          <p:nvPr/>
        </p:nvSpPr>
        <p:spPr>
          <a:xfrm>
            <a:off x="6973093" y="3635386"/>
            <a:ext cx="329681" cy="21149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a:extLst>
              <a:ext uri="{FF2B5EF4-FFF2-40B4-BE49-F238E27FC236}">
                <a16:creationId xmlns:a16="http://schemas.microsoft.com/office/drawing/2014/main" id="{19ED74A5-8F05-D3A2-2E00-647551D0D1AF}"/>
              </a:ext>
            </a:extLst>
          </p:cNvPr>
          <p:cNvSpPr/>
          <p:nvPr/>
        </p:nvSpPr>
        <p:spPr>
          <a:xfrm>
            <a:off x="5408267" y="3442604"/>
            <a:ext cx="329681" cy="256988"/>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a:extLst>
              <a:ext uri="{FF2B5EF4-FFF2-40B4-BE49-F238E27FC236}">
                <a16:creationId xmlns:a16="http://schemas.microsoft.com/office/drawing/2014/main" id="{22DBE058-8317-F458-F694-007A54D0D0C8}"/>
              </a:ext>
            </a:extLst>
          </p:cNvPr>
          <p:cNvSpPr/>
          <p:nvPr/>
        </p:nvSpPr>
        <p:spPr>
          <a:xfrm>
            <a:off x="7557420" y="3352409"/>
            <a:ext cx="329681" cy="256988"/>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a:extLst>
              <a:ext uri="{FF2B5EF4-FFF2-40B4-BE49-F238E27FC236}">
                <a16:creationId xmlns:a16="http://schemas.microsoft.com/office/drawing/2014/main" id="{5C7C0D6A-691A-648A-ACC8-3368FD150C16}"/>
              </a:ext>
            </a:extLst>
          </p:cNvPr>
          <p:cNvSpPr/>
          <p:nvPr/>
        </p:nvSpPr>
        <p:spPr>
          <a:xfrm>
            <a:off x="3138215" y="1514672"/>
            <a:ext cx="329681" cy="214605"/>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311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0F6FEA-E17E-3441-710F-F839E83D6903}"/>
              </a:ext>
            </a:extLst>
          </p:cNvPr>
          <p:cNvSpPr>
            <a:spLocks noGrp="1"/>
          </p:cNvSpPr>
          <p:nvPr>
            <p:ph type="title"/>
          </p:nvPr>
        </p:nvSpPr>
        <p:spPr>
          <a:xfrm>
            <a:off x="659521" y="7423"/>
            <a:ext cx="10972800" cy="1143000"/>
          </a:xfrm>
        </p:spPr>
        <p:txBody>
          <a:bodyPr/>
          <a:lstStyle/>
          <a:p>
            <a:r>
              <a:rPr lang="cs-CZ" dirty="0" err="1"/>
              <a:t>Izoosmolarita</a:t>
            </a:r>
            <a:endParaRPr lang="cs-CZ" dirty="0"/>
          </a:p>
        </p:txBody>
      </p:sp>
      <p:pic>
        <p:nvPicPr>
          <p:cNvPr id="5" name="Obrázek 4">
            <a:extLst>
              <a:ext uri="{FF2B5EF4-FFF2-40B4-BE49-F238E27FC236}">
                <a16:creationId xmlns:a16="http://schemas.microsoft.com/office/drawing/2014/main" id="{E236E3CF-5FB2-EB28-C702-CEAA3AF6D972}"/>
              </a:ext>
            </a:extLst>
          </p:cNvPr>
          <p:cNvPicPr>
            <a:picLocks noChangeAspect="1"/>
          </p:cNvPicPr>
          <p:nvPr/>
        </p:nvPicPr>
        <p:blipFill>
          <a:blip r:embed="rId2"/>
          <a:stretch>
            <a:fillRect/>
          </a:stretch>
        </p:blipFill>
        <p:spPr>
          <a:xfrm>
            <a:off x="1393599" y="1130316"/>
            <a:ext cx="8872203" cy="4890971"/>
          </a:xfrm>
          <a:prstGeom prst="rect">
            <a:avLst/>
          </a:prstGeom>
        </p:spPr>
      </p:pic>
      <p:sp>
        <p:nvSpPr>
          <p:cNvPr id="3" name="Ovál 2">
            <a:extLst>
              <a:ext uri="{FF2B5EF4-FFF2-40B4-BE49-F238E27FC236}">
                <a16:creationId xmlns:a16="http://schemas.microsoft.com/office/drawing/2014/main" id="{4F7E4B2D-C376-06BA-2BE7-A3F0133F059E}"/>
              </a:ext>
            </a:extLst>
          </p:cNvPr>
          <p:cNvSpPr/>
          <p:nvPr/>
        </p:nvSpPr>
        <p:spPr>
          <a:xfrm>
            <a:off x="3718249" y="4066594"/>
            <a:ext cx="321906" cy="37789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93309846-966F-E0DD-8FEF-06552E8EFC65}"/>
              </a:ext>
            </a:extLst>
          </p:cNvPr>
          <p:cNvSpPr/>
          <p:nvPr/>
        </p:nvSpPr>
        <p:spPr>
          <a:xfrm>
            <a:off x="5720842" y="2691487"/>
            <a:ext cx="329681" cy="256988"/>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FA960DC5-7F32-BA66-D78F-8F904F646EBA}"/>
              </a:ext>
            </a:extLst>
          </p:cNvPr>
          <p:cNvSpPr/>
          <p:nvPr/>
        </p:nvSpPr>
        <p:spPr>
          <a:xfrm>
            <a:off x="5701015" y="4490694"/>
            <a:ext cx="329681" cy="21149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CBC98142-7FBB-FFFD-2DE9-6A66B72F49C7}"/>
              </a:ext>
            </a:extLst>
          </p:cNvPr>
          <p:cNvSpPr/>
          <p:nvPr/>
        </p:nvSpPr>
        <p:spPr>
          <a:xfrm>
            <a:off x="7761530" y="4490694"/>
            <a:ext cx="329681" cy="21149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8F0C22AE-09F7-6DE6-9C17-11CEFA6B4FD7}"/>
              </a:ext>
            </a:extLst>
          </p:cNvPr>
          <p:cNvSpPr/>
          <p:nvPr/>
        </p:nvSpPr>
        <p:spPr>
          <a:xfrm>
            <a:off x="7758024" y="2694594"/>
            <a:ext cx="329681" cy="256988"/>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410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laudeBernard">
            <a:extLst>
              <a:ext uri="{FF2B5EF4-FFF2-40B4-BE49-F238E27FC236}">
                <a16:creationId xmlns:a16="http://schemas.microsoft.com/office/drawing/2014/main" id="{73D57169-C2F7-4413-BA2D-4BF6E9C8B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4" y="333376"/>
            <a:ext cx="1666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a:extLst>
              <a:ext uri="{FF2B5EF4-FFF2-40B4-BE49-F238E27FC236}">
                <a16:creationId xmlns:a16="http://schemas.microsoft.com/office/drawing/2014/main" id="{DE44895E-8FEA-41BE-958D-420A394878F7}"/>
              </a:ext>
            </a:extLst>
          </p:cNvPr>
          <p:cNvSpPr txBox="1">
            <a:spLocks noChangeArrowheads="1"/>
          </p:cNvSpPr>
          <p:nvPr/>
        </p:nvSpPr>
        <p:spPr bwMode="auto">
          <a:xfrm>
            <a:off x="2474913" y="2874963"/>
            <a:ext cx="213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a:latin typeface="Times New Roman" panose="02020603050405020304" pitchFamily="18" charset="0"/>
              </a:rPr>
              <a:t>1865 Claude Bernard</a:t>
            </a:r>
          </a:p>
        </p:txBody>
      </p:sp>
      <p:pic>
        <p:nvPicPr>
          <p:cNvPr id="50180" name="Picture 4" descr="kapr_index">
            <a:extLst>
              <a:ext uri="{FF2B5EF4-FFF2-40B4-BE49-F238E27FC236}">
                <a16:creationId xmlns:a16="http://schemas.microsoft.com/office/drawing/2014/main" id="{3EFB7A37-9EBB-4C01-8F6E-C4B2F3D29F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852739"/>
            <a:ext cx="49545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a:extLst>
              <a:ext uri="{FF2B5EF4-FFF2-40B4-BE49-F238E27FC236}">
                <a16:creationId xmlns:a16="http://schemas.microsoft.com/office/drawing/2014/main" id="{C14DCB3C-2946-4A16-9B16-CBD6BFF9360D}"/>
              </a:ext>
            </a:extLst>
          </p:cNvPr>
          <p:cNvSpPr txBox="1">
            <a:spLocks noChangeArrowheads="1"/>
          </p:cNvSpPr>
          <p:nvPr/>
        </p:nvSpPr>
        <p:spPr bwMode="auto">
          <a:xfrm>
            <a:off x="6003925" y="1885951"/>
            <a:ext cx="405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organismu</a:t>
            </a:r>
          </a:p>
        </p:txBody>
      </p:sp>
      <p:pic>
        <p:nvPicPr>
          <p:cNvPr id="314374" name="Picture 6" descr="j0223796">
            <a:extLst>
              <a:ext uri="{FF2B5EF4-FFF2-40B4-BE49-F238E27FC236}">
                <a16:creationId xmlns:a16="http://schemas.microsoft.com/office/drawing/2014/main" id="{344B4169-14CE-4839-9E5F-24D5526171B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08664" y="3429000"/>
            <a:ext cx="20208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75" name="Text Box 7">
            <a:extLst>
              <a:ext uri="{FF2B5EF4-FFF2-40B4-BE49-F238E27FC236}">
                <a16:creationId xmlns:a16="http://schemas.microsoft.com/office/drawing/2014/main" id="{E18D848F-8987-47EF-9AFC-430B631D0BB4}"/>
              </a:ext>
            </a:extLst>
          </p:cNvPr>
          <p:cNvSpPr txBox="1">
            <a:spLocks noChangeArrowheads="1"/>
          </p:cNvSpPr>
          <p:nvPr/>
        </p:nvSpPr>
        <p:spPr bwMode="auto">
          <a:xfrm>
            <a:off x="1847851" y="6092826"/>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buněk</a:t>
            </a:r>
          </a:p>
        </p:txBody>
      </p:sp>
      <p:sp>
        <p:nvSpPr>
          <p:cNvPr id="314376" name="AutoShape 8">
            <a:extLst>
              <a:ext uri="{FF2B5EF4-FFF2-40B4-BE49-F238E27FC236}">
                <a16:creationId xmlns:a16="http://schemas.microsoft.com/office/drawing/2014/main" id="{1383FDF3-B4BF-4F7E-AAFE-8ED60B0584C1}"/>
              </a:ext>
            </a:extLst>
          </p:cNvPr>
          <p:cNvSpPr>
            <a:spLocks noChangeArrowheads="1"/>
          </p:cNvSpPr>
          <p:nvPr/>
        </p:nvSpPr>
        <p:spPr bwMode="auto">
          <a:xfrm flipH="1">
            <a:off x="3792538" y="4437064"/>
            <a:ext cx="1295400" cy="1582737"/>
          </a:xfrm>
          <a:prstGeom prst="lightningBol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4377" name="AutoShape 9">
            <a:extLst>
              <a:ext uri="{FF2B5EF4-FFF2-40B4-BE49-F238E27FC236}">
                <a16:creationId xmlns:a16="http://schemas.microsoft.com/office/drawing/2014/main" id="{09152E59-1291-4883-8220-DECCC19DEE88}"/>
              </a:ext>
            </a:extLst>
          </p:cNvPr>
          <p:cNvSpPr>
            <a:spLocks noChangeArrowheads="1"/>
          </p:cNvSpPr>
          <p:nvPr/>
        </p:nvSpPr>
        <p:spPr bwMode="auto">
          <a:xfrm flipV="1">
            <a:off x="5016500" y="2276475"/>
            <a:ext cx="1079500" cy="1728788"/>
          </a:xfrm>
          <a:prstGeom prst="lightningBol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4374"/>
                                        </p:tgtEl>
                                        <p:attrNameLst>
                                          <p:attrName>style.visibility</p:attrName>
                                        </p:attrNameLst>
                                      </p:cBhvr>
                                      <p:to>
                                        <p:strVal val="visible"/>
                                      </p:to>
                                    </p:set>
                                    <p:animEffect transition="in" filter="checkerboard(across)">
                                      <p:cBhvr>
                                        <p:cTn id="7" dur="500"/>
                                        <p:tgtEl>
                                          <p:spTgt spid="3143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4375"/>
                                        </p:tgtEl>
                                        <p:attrNameLst>
                                          <p:attrName>style.visibility</p:attrName>
                                        </p:attrNameLst>
                                      </p:cBhvr>
                                      <p:to>
                                        <p:strVal val="visible"/>
                                      </p:to>
                                    </p:set>
                                    <p:animEffect transition="in" filter="checkerboard(across)">
                                      <p:cBhvr>
                                        <p:cTn id="10" dur="500"/>
                                        <p:tgtEl>
                                          <p:spTgt spid="3143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14374"/>
                                        </p:tgtEl>
                                        <p:attrNameLst>
                                          <p:attrName>style.visibility</p:attrName>
                                        </p:attrNameLst>
                                      </p:cBhvr>
                                      <p:to>
                                        <p:strVal val="visible"/>
                                      </p:to>
                                    </p:set>
                                    <p:animEffect transition="in" filter="checkerboard(across)">
                                      <p:cBhvr>
                                        <p:cTn id="15" dur="500"/>
                                        <p:tgtEl>
                                          <p:spTgt spid="314374"/>
                                        </p:tgtEl>
                                      </p:cBhvr>
                                    </p:animEffect>
                                  </p:childTnLst>
                                </p:cTn>
                              </p:par>
                              <p:par>
                                <p:cTn id="16" presetID="5" presetClass="entr" presetSubtype="10" fill="hold" grpId="1" nodeType="withEffect">
                                  <p:stCondLst>
                                    <p:cond delay="0"/>
                                  </p:stCondLst>
                                  <p:childTnLst>
                                    <p:set>
                                      <p:cBhvr>
                                        <p:cTn id="17" dur="1" fill="hold">
                                          <p:stCondLst>
                                            <p:cond delay="0"/>
                                          </p:stCondLst>
                                        </p:cTn>
                                        <p:tgtEl>
                                          <p:spTgt spid="314375"/>
                                        </p:tgtEl>
                                        <p:attrNameLst>
                                          <p:attrName>style.visibility</p:attrName>
                                        </p:attrNameLst>
                                      </p:cBhvr>
                                      <p:to>
                                        <p:strVal val="visible"/>
                                      </p:to>
                                    </p:set>
                                    <p:animEffect transition="in" filter="checkerboard(across)">
                                      <p:cBhvr>
                                        <p:cTn id="18" dur="500"/>
                                        <p:tgtEl>
                                          <p:spTgt spid="31437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14376"/>
                                        </p:tgtEl>
                                        <p:attrNameLst>
                                          <p:attrName>style.visibility</p:attrName>
                                        </p:attrNameLst>
                                      </p:cBhvr>
                                      <p:to>
                                        <p:strVal val="visible"/>
                                      </p:to>
                                    </p:set>
                                    <p:animEffect transition="in" filter="checkerboard(across)">
                                      <p:cBhvr>
                                        <p:cTn id="21" dur="500"/>
                                        <p:tgtEl>
                                          <p:spTgt spid="31437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14377"/>
                                        </p:tgtEl>
                                        <p:attrNameLst>
                                          <p:attrName>style.visibility</p:attrName>
                                        </p:attrNameLst>
                                      </p:cBhvr>
                                      <p:to>
                                        <p:strVal val="visible"/>
                                      </p:to>
                                    </p:set>
                                    <p:animEffect transition="in" filter="checkerboard(across)">
                                      <p:cBhvr>
                                        <p:cTn id="24" dur="500"/>
                                        <p:tgtEl>
                                          <p:spTgt spid="3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5" grpId="0"/>
      <p:bldP spid="314375" grpId="1"/>
      <p:bldP spid="314376" grpId="0" animBg="1"/>
      <p:bldP spid="3143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C29EA94C-4757-4704-B38B-F5DD56F555BD}"/>
              </a:ext>
            </a:extLst>
          </p:cNvPr>
          <p:cNvSpPr>
            <a:spLocks noGrp="1" noChangeArrowheads="1"/>
          </p:cNvSpPr>
          <p:nvPr>
            <p:ph type="title"/>
          </p:nvPr>
        </p:nvSpPr>
        <p:spPr>
          <a:xfrm>
            <a:off x="911424" y="116632"/>
            <a:ext cx="9587409" cy="1008063"/>
          </a:xfrm>
        </p:spPr>
        <p:txBody>
          <a:bodyPr>
            <a:normAutofit/>
          </a:bodyPr>
          <a:lstStyle/>
          <a:p>
            <a:pPr eaLnBrk="1" hangingPunct="1"/>
            <a:r>
              <a:rPr lang="cs-CZ" altLang="cs-CZ" sz="4000" dirty="0"/>
              <a:t>Homeostáza vnitřního prostředí a její poruchy</a:t>
            </a:r>
          </a:p>
        </p:txBody>
      </p:sp>
      <p:sp>
        <p:nvSpPr>
          <p:cNvPr id="353283" name="Rectangle 3">
            <a:extLst>
              <a:ext uri="{FF2B5EF4-FFF2-40B4-BE49-F238E27FC236}">
                <a16:creationId xmlns:a16="http://schemas.microsoft.com/office/drawing/2014/main" id="{CFBCE917-485E-4C90-814F-0F428CA4E68A}"/>
              </a:ext>
            </a:extLst>
          </p:cNvPr>
          <p:cNvSpPr>
            <a:spLocks noGrp="1" noChangeArrowheads="1"/>
          </p:cNvSpPr>
          <p:nvPr>
            <p:ph idx="1"/>
          </p:nvPr>
        </p:nvSpPr>
        <p:spPr>
          <a:xfrm>
            <a:off x="1343472" y="980728"/>
            <a:ext cx="9587408" cy="5589240"/>
          </a:xfrm>
        </p:spPr>
        <p:txBody>
          <a:bodyPr/>
          <a:lstStyle/>
          <a:p>
            <a:pPr eaLnBrk="1" hangingPunct="1"/>
            <a:r>
              <a:rPr lang="cs-CZ" altLang="cs-CZ" b="1" dirty="0"/>
              <a:t>Fyziologie a patofyziologie objemové a osmotické homeostázy</a:t>
            </a:r>
          </a:p>
          <a:p>
            <a:pPr eaLnBrk="1" hangingPunct="1"/>
            <a:r>
              <a:rPr lang="cs-CZ" altLang="cs-CZ" b="1" dirty="0"/>
              <a:t>Fyziologie a patofyziologie iontové rovnováhy</a:t>
            </a:r>
          </a:p>
          <a:p>
            <a:pPr eaLnBrk="1" hangingPunct="1"/>
            <a:r>
              <a:rPr lang="cs-CZ" altLang="cs-CZ" b="1" dirty="0"/>
              <a:t>Fyziologie a patofyziologie přenosu krevních plynů</a:t>
            </a:r>
          </a:p>
          <a:p>
            <a:r>
              <a:rPr lang="cs-CZ" altLang="cs-CZ" b="1" dirty="0"/>
              <a:t>Fyziologie a patofyziologie acidobazické rovnováhy</a:t>
            </a:r>
          </a:p>
          <a:p>
            <a:r>
              <a:rPr lang="cs-CZ" altLang="cs-CZ" b="1" dirty="0"/>
              <a:t>Fyziologie a patofyziologie </a:t>
            </a:r>
            <a:r>
              <a:rPr lang="cs-CZ" altLang="cs-CZ" b="1" dirty="0" err="1"/>
              <a:t>glykoregulace</a:t>
            </a:r>
            <a:endParaRPr lang="cs-CZ" altLang="cs-CZ" b="1" dirty="0"/>
          </a:p>
          <a:p>
            <a:r>
              <a:rPr lang="cs-CZ" altLang="cs-CZ" b="1" dirty="0"/>
              <a:t>Fyziologie a patofyziologie termoregulace</a:t>
            </a:r>
          </a:p>
          <a:p>
            <a:r>
              <a:rPr lang="cs-CZ" altLang="cs-CZ" b="1" dirty="0">
                <a:solidFill>
                  <a:srgbClr val="FF0000"/>
                </a:solidFill>
              </a:rPr>
              <a:t>Smíšené poruchy vnitřního prostředí</a:t>
            </a:r>
            <a:r>
              <a:rPr lang="cs-CZ" altLang="cs-CZ" dirty="0"/>
              <a:t> </a:t>
            </a:r>
          </a:p>
          <a:p>
            <a:pPr marL="0" indent="0">
              <a:buNone/>
            </a:pPr>
            <a:endParaRPr lang="cs-CZ" altLang="cs-CZ" b="1" dirty="0"/>
          </a:p>
          <a:p>
            <a:pPr eaLnBrk="1" hangingPunct="1"/>
            <a:endParaRPr lang="cs-CZ" altLang="cs-CZ"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checkerboard(across)">
                                      <p:cBhvr>
                                        <p:cTn id="7" dur="500"/>
                                        <p:tgtEl>
                                          <p:spTgt spid="353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3283">
                                            <p:txEl>
                                              <p:pRg st="1" end="1"/>
                                            </p:txEl>
                                          </p:spTgt>
                                        </p:tgtEl>
                                        <p:attrNameLst>
                                          <p:attrName>style.visibility</p:attrName>
                                        </p:attrNameLst>
                                      </p:cBhvr>
                                      <p:to>
                                        <p:strVal val="visible"/>
                                      </p:to>
                                    </p:set>
                                    <p:animEffect transition="in" filter="checkerboard(across)">
                                      <p:cBhvr>
                                        <p:cTn id="12" dur="500"/>
                                        <p:tgtEl>
                                          <p:spTgt spid="353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53283">
                                            <p:txEl>
                                              <p:pRg st="2" end="2"/>
                                            </p:txEl>
                                          </p:spTgt>
                                        </p:tgtEl>
                                        <p:attrNameLst>
                                          <p:attrName>style.visibility</p:attrName>
                                        </p:attrNameLst>
                                      </p:cBhvr>
                                      <p:to>
                                        <p:strVal val="visible"/>
                                      </p:to>
                                    </p:set>
                                    <p:animEffect transition="in" filter="checkerboard(across)">
                                      <p:cBhvr>
                                        <p:cTn id="17" dur="500"/>
                                        <p:tgtEl>
                                          <p:spTgt spid="353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53283">
                                            <p:txEl>
                                              <p:pRg st="3" end="3"/>
                                            </p:txEl>
                                          </p:spTgt>
                                        </p:tgtEl>
                                        <p:attrNameLst>
                                          <p:attrName>style.visibility</p:attrName>
                                        </p:attrNameLst>
                                      </p:cBhvr>
                                      <p:to>
                                        <p:strVal val="visible"/>
                                      </p:to>
                                    </p:set>
                                    <p:animEffect transition="in" filter="checkerboard(across)">
                                      <p:cBhvr>
                                        <p:cTn id="22" dur="500"/>
                                        <p:tgtEl>
                                          <p:spTgt spid="353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3283">
                                            <p:txEl>
                                              <p:pRg st="4" end="4"/>
                                            </p:txEl>
                                          </p:spTgt>
                                        </p:tgtEl>
                                        <p:attrNameLst>
                                          <p:attrName>style.visibility</p:attrName>
                                        </p:attrNameLst>
                                      </p:cBhvr>
                                      <p:to>
                                        <p:strVal val="visible"/>
                                      </p:to>
                                    </p:set>
                                    <p:animEffect transition="in" filter="checkerboard(across)">
                                      <p:cBhvr>
                                        <p:cTn id="27" dur="500"/>
                                        <p:tgtEl>
                                          <p:spTgt spid="353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53283">
                                            <p:txEl>
                                              <p:pRg st="5" end="5"/>
                                            </p:txEl>
                                          </p:spTgt>
                                        </p:tgtEl>
                                        <p:attrNameLst>
                                          <p:attrName>style.visibility</p:attrName>
                                        </p:attrNameLst>
                                      </p:cBhvr>
                                      <p:to>
                                        <p:strVal val="visible"/>
                                      </p:to>
                                    </p:set>
                                    <p:animEffect transition="in" filter="checkerboard(across)">
                                      <p:cBhvr>
                                        <p:cTn id="32" dur="500"/>
                                        <p:tgtEl>
                                          <p:spTgt spid="353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53283">
                                            <p:txEl>
                                              <p:pRg st="6" end="6"/>
                                            </p:txEl>
                                          </p:spTgt>
                                        </p:tgtEl>
                                        <p:attrNameLst>
                                          <p:attrName>style.visibility</p:attrName>
                                        </p:attrNameLst>
                                      </p:cBhvr>
                                      <p:to>
                                        <p:strVal val="visible"/>
                                      </p:to>
                                    </p:set>
                                    <p:animEffect transition="in" filter="checkerboard(across)">
                                      <p:cBhvr>
                                        <p:cTn id="37" dur="500"/>
                                        <p:tgtEl>
                                          <p:spTgt spid="353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hlinkClick r:id="" action="ppaction://noaction"/>
            <a:extLst>
              <a:ext uri="{FF2B5EF4-FFF2-40B4-BE49-F238E27FC236}">
                <a16:creationId xmlns:a16="http://schemas.microsoft.com/office/drawing/2014/main" id="{CAB6EFFD-0365-4046-91E0-A3345F6A3650}"/>
              </a:ext>
            </a:extLst>
          </p:cNvPr>
          <p:cNvSpPr txBox="1"/>
          <p:nvPr/>
        </p:nvSpPr>
        <p:spPr>
          <a:xfrm>
            <a:off x="1151769" y="3684859"/>
            <a:ext cx="2531462"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r" eaLnBrk="1" hangingPunct="1">
              <a:defRPr/>
            </a:pPr>
            <a:r>
              <a:rPr lang="cs-CZ" dirty="0"/>
              <a:t>Poruchy cirkulace</a:t>
            </a:r>
          </a:p>
        </p:txBody>
      </p:sp>
      <p:sp>
        <p:nvSpPr>
          <p:cNvPr id="5" name="TextovéPole 4">
            <a:hlinkClick r:id="" action="ppaction://noaction"/>
            <a:extLst>
              <a:ext uri="{FF2B5EF4-FFF2-40B4-BE49-F238E27FC236}">
                <a16:creationId xmlns:a16="http://schemas.microsoft.com/office/drawing/2014/main" id="{6DF9ECF3-C87B-4239-B176-A198893FC309}"/>
              </a:ext>
            </a:extLst>
          </p:cNvPr>
          <p:cNvSpPr txBox="1"/>
          <p:nvPr/>
        </p:nvSpPr>
        <p:spPr>
          <a:xfrm>
            <a:off x="3272015" y="1930227"/>
            <a:ext cx="1716205"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cs-CZ" dirty="0"/>
              <a:t>Poruchy ledvin</a:t>
            </a:r>
          </a:p>
        </p:txBody>
      </p:sp>
      <p:sp>
        <p:nvSpPr>
          <p:cNvPr id="6" name="TextovéPole 5">
            <a:extLst>
              <a:ext uri="{FF2B5EF4-FFF2-40B4-BE49-F238E27FC236}">
                <a16:creationId xmlns:a16="http://schemas.microsoft.com/office/drawing/2014/main" id="{B8A1CF27-1A76-4F54-B601-924DDB22D75A}"/>
              </a:ext>
            </a:extLst>
          </p:cNvPr>
          <p:cNvSpPr txBox="1"/>
          <p:nvPr/>
        </p:nvSpPr>
        <p:spPr>
          <a:xfrm>
            <a:off x="4439816" y="5756797"/>
            <a:ext cx="3736920"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acidobazické homeostázy</a:t>
            </a:r>
          </a:p>
        </p:txBody>
      </p:sp>
      <p:sp>
        <p:nvSpPr>
          <p:cNvPr id="7" name="TextovéPole 6">
            <a:extLst>
              <a:ext uri="{FF2B5EF4-FFF2-40B4-BE49-F238E27FC236}">
                <a16:creationId xmlns:a16="http://schemas.microsoft.com/office/drawing/2014/main" id="{F8C998A1-51FC-43F1-B1CE-486045AE945C}"/>
              </a:ext>
            </a:extLst>
          </p:cNvPr>
          <p:cNvSpPr txBox="1"/>
          <p:nvPr/>
        </p:nvSpPr>
        <p:spPr>
          <a:xfrm>
            <a:off x="7605853" y="4507968"/>
            <a:ext cx="3147015"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iontové homeostázy</a:t>
            </a:r>
          </a:p>
        </p:txBody>
      </p:sp>
      <p:sp>
        <p:nvSpPr>
          <p:cNvPr id="8" name="TextovéPole 7">
            <a:extLst>
              <a:ext uri="{FF2B5EF4-FFF2-40B4-BE49-F238E27FC236}">
                <a16:creationId xmlns:a16="http://schemas.microsoft.com/office/drawing/2014/main" id="{27050BBA-6A8C-4D2A-9EC1-D6924EA58283}"/>
              </a:ext>
            </a:extLst>
          </p:cNvPr>
          <p:cNvSpPr txBox="1"/>
          <p:nvPr/>
        </p:nvSpPr>
        <p:spPr>
          <a:xfrm>
            <a:off x="1631786" y="2898032"/>
            <a:ext cx="2041861"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cs-CZ" dirty="0"/>
              <a:t>Poruchy respirace</a:t>
            </a:r>
          </a:p>
        </p:txBody>
      </p:sp>
      <p:sp>
        <p:nvSpPr>
          <p:cNvPr id="9" name="TextovéPole 8">
            <a:extLst>
              <a:ext uri="{FF2B5EF4-FFF2-40B4-BE49-F238E27FC236}">
                <a16:creationId xmlns:a16="http://schemas.microsoft.com/office/drawing/2014/main" id="{969152A5-8F33-488B-A34A-EFFB0E85959C}"/>
              </a:ext>
            </a:extLst>
          </p:cNvPr>
          <p:cNvSpPr txBox="1"/>
          <p:nvPr/>
        </p:nvSpPr>
        <p:spPr>
          <a:xfrm>
            <a:off x="7510299" y="3631576"/>
            <a:ext cx="4686918"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cs-CZ" dirty="0"/>
              <a:t>Poruchy objemové a osmotické homeostázy </a:t>
            </a:r>
          </a:p>
        </p:txBody>
      </p:sp>
      <p:sp>
        <p:nvSpPr>
          <p:cNvPr id="10" name="TextovéPole 9">
            <a:extLst>
              <a:ext uri="{FF2B5EF4-FFF2-40B4-BE49-F238E27FC236}">
                <a16:creationId xmlns:a16="http://schemas.microsoft.com/office/drawing/2014/main" id="{54F4793C-A017-47A8-B087-FE47BBBB7EB8}"/>
              </a:ext>
            </a:extLst>
          </p:cNvPr>
          <p:cNvSpPr txBox="1"/>
          <p:nvPr/>
        </p:nvSpPr>
        <p:spPr>
          <a:xfrm>
            <a:off x="1875229" y="5303052"/>
            <a:ext cx="2531462"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a:t>
            </a:r>
            <a:r>
              <a:rPr lang="cs-CZ" dirty="0" err="1"/>
              <a:t>glukoregulace</a:t>
            </a:r>
            <a:endParaRPr lang="cs-CZ" dirty="0"/>
          </a:p>
        </p:txBody>
      </p:sp>
      <p:sp>
        <p:nvSpPr>
          <p:cNvPr id="11" name="TextovéPole 10">
            <a:extLst>
              <a:ext uri="{FF2B5EF4-FFF2-40B4-BE49-F238E27FC236}">
                <a16:creationId xmlns:a16="http://schemas.microsoft.com/office/drawing/2014/main" id="{03B777A5-6F99-432E-9232-92FB98471E6C}"/>
              </a:ext>
            </a:extLst>
          </p:cNvPr>
          <p:cNvSpPr txBox="1"/>
          <p:nvPr/>
        </p:nvSpPr>
        <p:spPr>
          <a:xfrm>
            <a:off x="5221736" y="1447541"/>
            <a:ext cx="370776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cs-CZ" dirty="0"/>
              <a:t>Poruchy gastrointestinálního traktu</a:t>
            </a:r>
          </a:p>
        </p:txBody>
      </p:sp>
      <p:sp>
        <p:nvSpPr>
          <p:cNvPr id="12" name="TextovéPole 11">
            <a:extLst>
              <a:ext uri="{FF2B5EF4-FFF2-40B4-BE49-F238E27FC236}">
                <a16:creationId xmlns:a16="http://schemas.microsoft.com/office/drawing/2014/main" id="{B45FE300-E502-4CD5-B15B-838C6D6C96D1}"/>
              </a:ext>
            </a:extLst>
          </p:cNvPr>
          <p:cNvSpPr txBox="1"/>
          <p:nvPr/>
        </p:nvSpPr>
        <p:spPr>
          <a:xfrm>
            <a:off x="6804172" y="5118386"/>
            <a:ext cx="3685624"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transportu krevních plynů</a:t>
            </a:r>
          </a:p>
        </p:txBody>
      </p:sp>
      <p:pic>
        <p:nvPicPr>
          <p:cNvPr id="3084" name="Picture 2" descr="C:\Users\jirka\AppData\Local\Microsoft\Windows\Temporary Internet Files\Content.IE5\3QEVY6B9\MP900400454[1].jpg">
            <a:extLst>
              <a:ext uri="{FF2B5EF4-FFF2-40B4-BE49-F238E27FC236}">
                <a16:creationId xmlns:a16="http://schemas.microsoft.com/office/drawing/2014/main" id="{0A67208A-0A9B-412D-9513-738CE2B86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102" y="3212569"/>
            <a:ext cx="2159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ousměrná svislá šipka 15">
            <a:extLst>
              <a:ext uri="{FF2B5EF4-FFF2-40B4-BE49-F238E27FC236}">
                <a16:creationId xmlns:a16="http://schemas.microsoft.com/office/drawing/2014/main" id="{D4BEAC97-3406-40E0-BE85-9189285FFAA4}"/>
              </a:ext>
            </a:extLst>
          </p:cNvPr>
          <p:cNvSpPr/>
          <p:nvPr/>
        </p:nvSpPr>
        <p:spPr>
          <a:xfrm rot="2605080">
            <a:off x="4574610" y="4523979"/>
            <a:ext cx="360363" cy="9298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7" name="Obousměrná svislá šipka 16">
            <a:extLst>
              <a:ext uri="{FF2B5EF4-FFF2-40B4-BE49-F238E27FC236}">
                <a16:creationId xmlns:a16="http://schemas.microsoft.com/office/drawing/2014/main" id="{9DC4AE32-8BBA-470A-9A54-9B971435491E}"/>
              </a:ext>
            </a:extLst>
          </p:cNvPr>
          <p:cNvSpPr/>
          <p:nvPr/>
        </p:nvSpPr>
        <p:spPr>
          <a:xfrm rot="6304119">
            <a:off x="3990792" y="3622391"/>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8" name="Obousměrná svislá šipka 17">
            <a:extLst>
              <a:ext uri="{FF2B5EF4-FFF2-40B4-BE49-F238E27FC236}">
                <a16:creationId xmlns:a16="http://schemas.microsoft.com/office/drawing/2014/main" id="{453AB525-717A-465C-951D-0EEF6449E6ED}"/>
              </a:ext>
            </a:extLst>
          </p:cNvPr>
          <p:cNvSpPr/>
          <p:nvPr/>
        </p:nvSpPr>
        <p:spPr>
          <a:xfrm rot="6573265">
            <a:off x="3965259" y="2854087"/>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9" name="Obousměrná svislá šipka 18">
            <a:extLst>
              <a:ext uri="{FF2B5EF4-FFF2-40B4-BE49-F238E27FC236}">
                <a16:creationId xmlns:a16="http://schemas.microsoft.com/office/drawing/2014/main" id="{7B731BD3-F687-4231-9280-FEB11A1EDBF6}"/>
              </a:ext>
            </a:extLst>
          </p:cNvPr>
          <p:cNvSpPr/>
          <p:nvPr/>
        </p:nvSpPr>
        <p:spPr>
          <a:xfrm rot="9214978">
            <a:off x="4555242" y="2299326"/>
            <a:ext cx="360363" cy="1033376"/>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0" name="Obousměrná svislá šipka 19">
            <a:extLst>
              <a:ext uri="{FF2B5EF4-FFF2-40B4-BE49-F238E27FC236}">
                <a16:creationId xmlns:a16="http://schemas.microsoft.com/office/drawing/2014/main" id="{9CAB3383-67A7-40FD-87AC-796237EB6DBF}"/>
              </a:ext>
            </a:extLst>
          </p:cNvPr>
          <p:cNvSpPr/>
          <p:nvPr/>
        </p:nvSpPr>
        <p:spPr>
          <a:xfrm rot="10800000">
            <a:off x="5463728" y="4672988"/>
            <a:ext cx="360362" cy="1100858"/>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1" name="Obousměrná svislá šipka 20">
            <a:extLst>
              <a:ext uri="{FF2B5EF4-FFF2-40B4-BE49-F238E27FC236}">
                <a16:creationId xmlns:a16="http://schemas.microsoft.com/office/drawing/2014/main" id="{F9E7DE2E-5EF7-4B3A-834E-7C63CE61EB46}"/>
              </a:ext>
            </a:extLst>
          </p:cNvPr>
          <p:cNvSpPr/>
          <p:nvPr/>
        </p:nvSpPr>
        <p:spPr>
          <a:xfrm rot="8024199">
            <a:off x="6268383" y="4511937"/>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2" name="Obousměrná svislá šipka 21">
            <a:extLst>
              <a:ext uri="{FF2B5EF4-FFF2-40B4-BE49-F238E27FC236}">
                <a16:creationId xmlns:a16="http://schemas.microsoft.com/office/drawing/2014/main" id="{25BBFF6B-DE2B-4177-94C8-BD4DF135181B}"/>
              </a:ext>
            </a:extLst>
          </p:cNvPr>
          <p:cNvSpPr/>
          <p:nvPr/>
        </p:nvSpPr>
        <p:spPr>
          <a:xfrm rot="1097872">
            <a:off x="6073026" y="1856225"/>
            <a:ext cx="360363" cy="1398853"/>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3" name="Obousměrná svislá šipka 22">
            <a:extLst>
              <a:ext uri="{FF2B5EF4-FFF2-40B4-BE49-F238E27FC236}">
                <a16:creationId xmlns:a16="http://schemas.microsoft.com/office/drawing/2014/main" id="{7F9A5920-6C7B-4021-80AB-34CE3B18089A}"/>
              </a:ext>
            </a:extLst>
          </p:cNvPr>
          <p:cNvSpPr/>
          <p:nvPr/>
        </p:nvSpPr>
        <p:spPr>
          <a:xfrm rot="5400000">
            <a:off x="6994838" y="3460672"/>
            <a:ext cx="360363" cy="727758"/>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4" name="Obousměrná svislá šipka 23">
            <a:extLst>
              <a:ext uri="{FF2B5EF4-FFF2-40B4-BE49-F238E27FC236}">
                <a16:creationId xmlns:a16="http://schemas.microsoft.com/office/drawing/2014/main" id="{41FB6D17-A83C-4339-88B9-F7A76A62ACF4}"/>
              </a:ext>
            </a:extLst>
          </p:cNvPr>
          <p:cNvSpPr/>
          <p:nvPr/>
        </p:nvSpPr>
        <p:spPr>
          <a:xfrm rot="6483992">
            <a:off x="7027208" y="4059500"/>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6" name="Nadpis 1">
            <a:extLst>
              <a:ext uri="{FF2B5EF4-FFF2-40B4-BE49-F238E27FC236}">
                <a16:creationId xmlns:a16="http://schemas.microsoft.com/office/drawing/2014/main" id="{31434DDE-1862-4C78-A92F-1230FBB297B9}"/>
              </a:ext>
            </a:extLst>
          </p:cNvPr>
          <p:cNvSpPr txBox="1">
            <a:spLocks/>
          </p:cNvSpPr>
          <p:nvPr/>
        </p:nvSpPr>
        <p:spPr bwMode="auto">
          <a:xfrm>
            <a:off x="850006" y="222250"/>
            <a:ext cx="92274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cs-CZ" kern="0" dirty="0"/>
              <a:t>Klinika – integrativní patofyziologie</a:t>
            </a:r>
          </a:p>
        </p:txBody>
      </p:sp>
      <p:sp>
        <p:nvSpPr>
          <p:cNvPr id="27" name="TextovéPole 26">
            <a:extLst>
              <a:ext uri="{FF2B5EF4-FFF2-40B4-BE49-F238E27FC236}">
                <a16:creationId xmlns:a16="http://schemas.microsoft.com/office/drawing/2014/main" id="{D2245FCE-39BB-4A48-A846-CF91D8FDAC14}"/>
              </a:ext>
            </a:extLst>
          </p:cNvPr>
          <p:cNvSpPr txBox="1"/>
          <p:nvPr/>
        </p:nvSpPr>
        <p:spPr>
          <a:xfrm>
            <a:off x="7538899" y="2496802"/>
            <a:ext cx="414346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cs-CZ" dirty="0"/>
              <a:t>Poruchy neuroendokrinní regulace</a:t>
            </a:r>
          </a:p>
        </p:txBody>
      </p:sp>
      <p:sp>
        <p:nvSpPr>
          <p:cNvPr id="28" name="Obousměrná svislá šipka 21">
            <a:extLst>
              <a:ext uri="{FF2B5EF4-FFF2-40B4-BE49-F238E27FC236}">
                <a16:creationId xmlns:a16="http://schemas.microsoft.com/office/drawing/2014/main" id="{38C1C591-0B0E-47FD-86DB-7920FC1EAF5A}"/>
              </a:ext>
            </a:extLst>
          </p:cNvPr>
          <p:cNvSpPr/>
          <p:nvPr/>
        </p:nvSpPr>
        <p:spPr>
          <a:xfrm rot="3618820">
            <a:off x="6961309" y="2580404"/>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9" name="TextovéPole 28">
            <a:extLst>
              <a:ext uri="{FF2B5EF4-FFF2-40B4-BE49-F238E27FC236}">
                <a16:creationId xmlns:a16="http://schemas.microsoft.com/office/drawing/2014/main" id="{6A301346-CA57-4117-B39F-0DBD086314AD}"/>
              </a:ext>
            </a:extLst>
          </p:cNvPr>
          <p:cNvSpPr txBox="1"/>
          <p:nvPr/>
        </p:nvSpPr>
        <p:spPr>
          <a:xfrm>
            <a:off x="967350" y="4628931"/>
            <a:ext cx="2591381"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a:spAutoFit/>
          </a:bodyPr>
          <a:lstStyle/>
          <a:p>
            <a:pPr algn="r" eaLnBrk="1" hangingPunct="1">
              <a:defRPr/>
            </a:pPr>
            <a:r>
              <a:rPr lang="cs-CZ" dirty="0"/>
              <a:t>Poruchy termoregulace</a:t>
            </a:r>
          </a:p>
        </p:txBody>
      </p:sp>
      <p:sp>
        <p:nvSpPr>
          <p:cNvPr id="30" name="Obousměrná svislá šipka 21">
            <a:extLst>
              <a:ext uri="{FF2B5EF4-FFF2-40B4-BE49-F238E27FC236}">
                <a16:creationId xmlns:a16="http://schemas.microsoft.com/office/drawing/2014/main" id="{612C1CCE-ECD2-4508-AB78-2A334CFE95F7}"/>
              </a:ext>
            </a:extLst>
          </p:cNvPr>
          <p:cNvSpPr/>
          <p:nvPr/>
        </p:nvSpPr>
        <p:spPr>
          <a:xfrm rot="4600854">
            <a:off x="3949937" y="4113070"/>
            <a:ext cx="360363" cy="1081863"/>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 name="TextovéPole 1">
            <a:extLst>
              <a:ext uri="{FF2B5EF4-FFF2-40B4-BE49-F238E27FC236}">
                <a16:creationId xmlns:a16="http://schemas.microsoft.com/office/drawing/2014/main" id="{A4F7D545-919E-42D6-A2B0-19E35309421A}"/>
              </a:ext>
            </a:extLst>
          </p:cNvPr>
          <p:cNvSpPr txBox="1"/>
          <p:nvPr/>
        </p:nvSpPr>
        <p:spPr>
          <a:xfrm>
            <a:off x="5007718" y="3419088"/>
            <a:ext cx="1443559" cy="923330"/>
          </a:xfrm>
          <a:prstGeom prst="rect">
            <a:avLst/>
          </a:prstGeom>
          <a:solidFill>
            <a:srgbClr val="FFC000"/>
          </a:solidFill>
        </p:spPr>
        <p:txBody>
          <a:bodyPr wrap="square" rtlCol="0">
            <a:spAutoFit/>
          </a:bodyPr>
          <a:lstStyle/>
          <a:p>
            <a:pPr algn="ctr"/>
            <a:r>
              <a:rPr lang="cs-CZ" dirty="0"/>
              <a:t>Pochopení vzájemných souvislostí</a:t>
            </a:r>
            <a:endParaRPr lang="en-US" dirty="0"/>
          </a:p>
        </p:txBody>
      </p:sp>
      <p:sp>
        <p:nvSpPr>
          <p:cNvPr id="14" name="TextBox 13">
            <a:hlinkClick r:id="rId5" action="ppaction://hlinksldjump"/>
            <a:extLst>
              <a:ext uri="{FF2B5EF4-FFF2-40B4-BE49-F238E27FC236}">
                <a16:creationId xmlns:a16="http://schemas.microsoft.com/office/drawing/2014/main" id="{B827E3D9-F2CC-29DC-83B5-B4FAF93CA24C}"/>
              </a:ext>
            </a:extLst>
          </p:cNvPr>
          <p:cNvSpPr txBox="1"/>
          <p:nvPr/>
        </p:nvSpPr>
        <p:spPr>
          <a:xfrm>
            <a:off x="0" y="6506568"/>
            <a:ext cx="1659429" cy="369332"/>
          </a:xfrm>
          <a:prstGeom prst="rect">
            <a:avLst/>
          </a:prstGeom>
          <a:solidFill>
            <a:srgbClr val="92D050"/>
          </a:solidFill>
        </p:spPr>
        <p:txBody>
          <a:bodyPr wrap="none" rtlCol="0">
            <a:spAutoFit/>
          </a:bodyPr>
          <a:lstStyle/>
          <a:p>
            <a:r>
              <a:rPr lang="cs-CZ" dirty="0"/>
              <a:t>Zpět na obsah</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23"/>
                                        </p:tgtEl>
                                      </p:cBhvr>
                                    </p:animEffect>
                                    <p:animScale>
                                      <p:cBhvr>
                                        <p:cTn id="95" dur="250" autoRev="1" fill="hold"/>
                                        <p:tgtEl>
                                          <p:spTgt spid="23"/>
                                        </p:tgtEl>
                                      </p:cBhvr>
                                      <p:by x="105000" y="105000"/>
                                    </p:animScale>
                                  </p:childTnLst>
                                </p:cTn>
                              </p:par>
                              <p:par>
                                <p:cTn id="96" presetID="26" presetClass="emph" presetSubtype="0" fill="hold" grpId="1" nodeType="withEffect">
                                  <p:stCondLst>
                                    <p:cond delay="0"/>
                                  </p:stCondLst>
                                  <p:childTnLst>
                                    <p:animEffect transition="out" filter="fade">
                                      <p:cBhvr>
                                        <p:cTn id="97" dur="500" tmFilter="0, 0; .2, .5; .8, .5; 1, 0"/>
                                        <p:tgtEl>
                                          <p:spTgt spid="24"/>
                                        </p:tgtEl>
                                      </p:cBhvr>
                                    </p:animEffect>
                                    <p:animScale>
                                      <p:cBhvr>
                                        <p:cTn id="98" dur="250" autoRev="1" fill="hold"/>
                                        <p:tgtEl>
                                          <p:spTgt spid="24"/>
                                        </p:tgtEl>
                                      </p:cBhvr>
                                      <p:by x="105000" y="105000"/>
                                    </p:animScale>
                                  </p:childTnLst>
                                </p:cTn>
                              </p:par>
                              <p:par>
                                <p:cTn id="99" presetID="26" presetClass="emph" presetSubtype="0" fill="hold" grpId="1" nodeType="withEffect">
                                  <p:stCondLst>
                                    <p:cond delay="0"/>
                                  </p:stCondLst>
                                  <p:childTnLst>
                                    <p:animEffect transition="out" filter="fade">
                                      <p:cBhvr>
                                        <p:cTn id="100" dur="500" tmFilter="0, 0; .2, .5; .8, .5; 1, 0"/>
                                        <p:tgtEl>
                                          <p:spTgt spid="21"/>
                                        </p:tgtEl>
                                      </p:cBhvr>
                                    </p:animEffect>
                                    <p:animScale>
                                      <p:cBhvr>
                                        <p:cTn id="101" dur="250" autoRev="1" fill="hold"/>
                                        <p:tgtEl>
                                          <p:spTgt spid="21"/>
                                        </p:tgtEl>
                                      </p:cBhvr>
                                      <p:by x="105000" y="105000"/>
                                    </p:animScale>
                                  </p:childTnLst>
                                </p:cTn>
                              </p:par>
                              <p:par>
                                <p:cTn id="102" presetID="26" presetClass="emph" presetSubtype="0" fill="hold" grpId="1" nodeType="withEffect">
                                  <p:stCondLst>
                                    <p:cond delay="0"/>
                                  </p:stCondLst>
                                  <p:childTnLst>
                                    <p:animEffect transition="out" filter="fade">
                                      <p:cBhvr>
                                        <p:cTn id="103" dur="500" tmFilter="0, 0; .2, .5; .8, .5; 1, 0"/>
                                        <p:tgtEl>
                                          <p:spTgt spid="20"/>
                                        </p:tgtEl>
                                      </p:cBhvr>
                                    </p:animEffect>
                                    <p:animScale>
                                      <p:cBhvr>
                                        <p:cTn id="104" dur="250" autoRev="1" fill="hold"/>
                                        <p:tgtEl>
                                          <p:spTgt spid="20"/>
                                        </p:tgtEl>
                                      </p:cBhvr>
                                      <p:by x="105000" y="105000"/>
                                    </p:animScale>
                                  </p:childTnLst>
                                </p:cTn>
                              </p:par>
                              <p:par>
                                <p:cTn id="105" presetID="26" presetClass="emph" presetSubtype="0" fill="hold" grpId="1" nodeType="with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fill="hold" grpId="1" nodeType="withEffect">
                                  <p:stCondLst>
                                    <p:cond delay="0"/>
                                  </p:stCondLst>
                                  <p:childTnLst>
                                    <p:animEffect transition="out" filter="fade">
                                      <p:cBhvr>
                                        <p:cTn id="109" dur="500" tmFilter="0, 0; .2, .5; .8, .5; 1, 0"/>
                                        <p:tgtEl>
                                          <p:spTgt spid="17"/>
                                        </p:tgtEl>
                                      </p:cBhvr>
                                    </p:animEffect>
                                    <p:animScale>
                                      <p:cBhvr>
                                        <p:cTn id="110" dur="250" autoRev="1" fill="hold"/>
                                        <p:tgtEl>
                                          <p:spTgt spid="17"/>
                                        </p:tgtEl>
                                      </p:cBhvr>
                                      <p:by x="105000" y="105000"/>
                                    </p:animScale>
                                  </p:childTnLst>
                                </p:cTn>
                              </p:par>
                              <p:par>
                                <p:cTn id="111" presetID="26" presetClass="emph" presetSubtype="0" fill="hold" grpId="1" nodeType="withEffect">
                                  <p:stCondLst>
                                    <p:cond delay="0"/>
                                  </p:stCondLst>
                                  <p:childTnLst>
                                    <p:animEffect transition="out" filter="fade">
                                      <p:cBhvr>
                                        <p:cTn id="112" dur="500" tmFilter="0, 0; .2, .5; .8, .5; 1, 0"/>
                                        <p:tgtEl>
                                          <p:spTgt spid="18"/>
                                        </p:tgtEl>
                                      </p:cBhvr>
                                    </p:animEffect>
                                    <p:animScale>
                                      <p:cBhvr>
                                        <p:cTn id="113" dur="250" autoRev="1" fill="hold"/>
                                        <p:tgtEl>
                                          <p:spTgt spid="18"/>
                                        </p:tgtEl>
                                      </p:cBhvr>
                                      <p:by x="105000" y="105000"/>
                                    </p:animScale>
                                  </p:childTnLst>
                                </p:cTn>
                              </p:par>
                              <p:par>
                                <p:cTn id="114" presetID="26" presetClass="emph" presetSubtype="0" fill="hold" grpId="1" nodeType="withEffect">
                                  <p:stCondLst>
                                    <p:cond delay="0"/>
                                  </p:stCondLst>
                                  <p:childTnLst>
                                    <p:animEffect transition="out" filter="fade">
                                      <p:cBhvr>
                                        <p:cTn id="115" dur="500" tmFilter="0, 0; .2, .5; .8, .5; 1, 0"/>
                                        <p:tgtEl>
                                          <p:spTgt spid="19"/>
                                        </p:tgtEl>
                                      </p:cBhvr>
                                    </p:animEffect>
                                    <p:animScale>
                                      <p:cBhvr>
                                        <p:cTn id="116" dur="250" autoRev="1" fill="hold"/>
                                        <p:tgtEl>
                                          <p:spTgt spid="19"/>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22"/>
                                        </p:tgtEl>
                                      </p:cBhvr>
                                    </p:animEffect>
                                    <p:animScale>
                                      <p:cBhvr>
                                        <p:cTn id="119" dur="250" autoRev="1" fill="hold"/>
                                        <p:tgtEl>
                                          <p:spTgt spid="22"/>
                                        </p:tgtEl>
                                      </p:cBhvr>
                                      <p:by x="105000" y="105000"/>
                                    </p:animScale>
                                  </p:childTnLst>
                                </p:cTn>
                              </p:par>
                              <p:par>
                                <p:cTn id="120" presetID="26" presetClass="emph" presetSubtype="0" fill="hold" grpId="1" nodeType="withEffect">
                                  <p:stCondLst>
                                    <p:cond delay="0"/>
                                  </p:stCondLst>
                                  <p:childTnLst>
                                    <p:animEffect transition="out" filter="fade">
                                      <p:cBhvr>
                                        <p:cTn id="121" dur="500" tmFilter="0, 0; .2, .5; .8, .5; 1, 0"/>
                                        <p:tgtEl>
                                          <p:spTgt spid="28"/>
                                        </p:tgtEl>
                                      </p:cBhvr>
                                    </p:animEffect>
                                    <p:animScale>
                                      <p:cBhvr>
                                        <p:cTn id="122" dur="250" autoRev="1" fill="hold"/>
                                        <p:tgtEl>
                                          <p:spTgt spid="28"/>
                                        </p:tgtEl>
                                      </p:cBhvr>
                                      <p:by x="105000" y="105000"/>
                                    </p:animScale>
                                  </p:childTnLst>
                                </p:cTn>
                              </p:par>
                              <p:par>
                                <p:cTn id="123" presetID="26" presetClass="emph" presetSubtype="0" fill="hold" grpId="1" nodeType="withEffect">
                                  <p:stCondLst>
                                    <p:cond delay="0"/>
                                  </p:stCondLst>
                                  <p:childTnLst>
                                    <p:animEffect transition="out" filter="fade">
                                      <p:cBhvr>
                                        <p:cTn id="124" dur="500" tmFilter="0, 0; .2, .5; .8, .5; 1, 0"/>
                                        <p:tgtEl>
                                          <p:spTgt spid="30"/>
                                        </p:tgtEl>
                                      </p:cBhvr>
                                    </p:animEffect>
                                    <p:animScale>
                                      <p:cBhvr>
                                        <p:cTn id="125" dur="250" autoRev="1" fill="hold"/>
                                        <p:tgtEl>
                                          <p:spTgt spid="30"/>
                                        </p:tgtEl>
                                      </p:cBhvr>
                                      <p:by x="105000" y="105000"/>
                                    </p:animScale>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7" grpId="0" animBg="1"/>
      <p:bldP spid="28" grpId="0" animBg="1"/>
      <p:bldP spid="28" grpId="1" animBg="1"/>
      <p:bldP spid="29" grpId="0" animBg="1"/>
      <p:bldP spid="30" grpId="0" animBg="1"/>
      <p:bldP spid="30" grpId="1"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laudeBernard">
            <a:extLst>
              <a:ext uri="{FF2B5EF4-FFF2-40B4-BE49-F238E27FC236}">
                <a16:creationId xmlns:a16="http://schemas.microsoft.com/office/drawing/2014/main" id="{0A873A2A-2F7D-4512-B30F-187378614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4" y="333376"/>
            <a:ext cx="1666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a:extLst>
              <a:ext uri="{FF2B5EF4-FFF2-40B4-BE49-F238E27FC236}">
                <a16:creationId xmlns:a16="http://schemas.microsoft.com/office/drawing/2014/main" id="{029E2038-6092-47FB-ABEA-E38EE1E3ADCC}"/>
              </a:ext>
            </a:extLst>
          </p:cNvPr>
          <p:cNvSpPr txBox="1">
            <a:spLocks noChangeArrowheads="1"/>
          </p:cNvSpPr>
          <p:nvPr/>
        </p:nvSpPr>
        <p:spPr bwMode="auto">
          <a:xfrm>
            <a:off x="2474913" y="2874963"/>
            <a:ext cx="213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a:latin typeface="Times New Roman" panose="02020603050405020304" pitchFamily="18" charset="0"/>
              </a:rPr>
              <a:t>1865 Claude Bernard</a:t>
            </a:r>
          </a:p>
        </p:txBody>
      </p:sp>
      <p:sp>
        <p:nvSpPr>
          <p:cNvPr id="51204" name="Text Box 4">
            <a:extLst>
              <a:ext uri="{FF2B5EF4-FFF2-40B4-BE49-F238E27FC236}">
                <a16:creationId xmlns:a16="http://schemas.microsoft.com/office/drawing/2014/main" id="{1DA17261-E32B-4447-864B-3A6D32B9D946}"/>
              </a:ext>
            </a:extLst>
          </p:cNvPr>
          <p:cNvSpPr txBox="1">
            <a:spLocks noChangeArrowheads="1"/>
          </p:cNvSpPr>
          <p:nvPr/>
        </p:nvSpPr>
        <p:spPr bwMode="auto">
          <a:xfrm>
            <a:off x="6003925" y="1885951"/>
            <a:ext cx="405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organismu</a:t>
            </a:r>
          </a:p>
        </p:txBody>
      </p:sp>
      <p:pic>
        <p:nvPicPr>
          <p:cNvPr id="51205" name="Picture 5" descr="j0182837">
            <a:extLst>
              <a:ext uri="{FF2B5EF4-FFF2-40B4-BE49-F238E27FC236}">
                <a16:creationId xmlns:a16="http://schemas.microsoft.com/office/drawing/2014/main" id="{8B0AE325-51DA-4FAF-953D-F0B4BFCD9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1" y="3141663"/>
            <a:ext cx="42338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6">
            <a:extLst>
              <a:ext uri="{FF2B5EF4-FFF2-40B4-BE49-F238E27FC236}">
                <a16:creationId xmlns:a16="http://schemas.microsoft.com/office/drawing/2014/main" id="{168EB622-A52E-48FE-A1AF-35B7A6A1C60A}"/>
              </a:ext>
            </a:extLst>
          </p:cNvPr>
          <p:cNvSpPr txBox="1">
            <a:spLocks noChangeArrowheads="1"/>
          </p:cNvSpPr>
          <p:nvPr/>
        </p:nvSpPr>
        <p:spPr bwMode="auto">
          <a:xfrm>
            <a:off x="1847851" y="6092826"/>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buněk</a:t>
            </a:r>
          </a:p>
        </p:txBody>
      </p:sp>
      <p:sp>
        <p:nvSpPr>
          <p:cNvPr id="51207" name="Line 7">
            <a:extLst>
              <a:ext uri="{FF2B5EF4-FFF2-40B4-BE49-F238E27FC236}">
                <a16:creationId xmlns:a16="http://schemas.microsoft.com/office/drawing/2014/main" id="{E91F827A-EF95-445A-9A72-35505E1DF68E}"/>
              </a:ext>
            </a:extLst>
          </p:cNvPr>
          <p:cNvSpPr>
            <a:spLocks noChangeShapeType="1"/>
          </p:cNvSpPr>
          <p:nvPr/>
        </p:nvSpPr>
        <p:spPr bwMode="auto">
          <a:xfrm flipV="1">
            <a:off x="4295776" y="4724400"/>
            <a:ext cx="1800225" cy="1441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6424" name="Text Box 8">
            <a:extLst>
              <a:ext uri="{FF2B5EF4-FFF2-40B4-BE49-F238E27FC236}">
                <a16:creationId xmlns:a16="http://schemas.microsoft.com/office/drawing/2014/main" id="{10516958-04C0-4E5A-BED9-4058C5151877}"/>
              </a:ext>
            </a:extLst>
          </p:cNvPr>
          <p:cNvSpPr txBox="1">
            <a:spLocks noChangeArrowheads="1"/>
          </p:cNvSpPr>
          <p:nvPr/>
        </p:nvSpPr>
        <p:spPr bwMode="auto">
          <a:xfrm>
            <a:off x="5303838" y="6092826"/>
            <a:ext cx="3014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 vnitřní prostředí</a:t>
            </a:r>
          </a:p>
        </p:txBody>
      </p:sp>
      <p:sp>
        <p:nvSpPr>
          <p:cNvPr id="316425" name="Text Box 9">
            <a:extLst>
              <a:ext uri="{FF2B5EF4-FFF2-40B4-BE49-F238E27FC236}">
                <a16:creationId xmlns:a16="http://schemas.microsoft.com/office/drawing/2014/main" id="{2CD6B80B-CA9B-46A5-911E-3A5728012BEF}"/>
              </a:ext>
            </a:extLst>
          </p:cNvPr>
          <p:cNvSpPr txBox="1">
            <a:spLocks noChangeArrowheads="1"/>
          </p:cNvSpPr>
          <p:nvPr/>
        </p:nvSpPr>
        <p:spPr bwMode="auto">
          <a:xfrm>
            <a:off x="1919289" y="4149726"/>
            <a:ext cx="3349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Jeho </a:t>
            </a:r>
            <a:r>
              <a:rPr lang="cs-CZ" altLang="en-US" sz="2800" b="1">
                <a:latin typeface="Times New Roman" panose="02020603050405020304" pitchFamily="18" charset="0"/>
              </a:rPr>
              <a:t>vlastnosti </a:t>
            </a:r>
          </a:p>
          <a:p>
            <a:pPr eaLnBrk="1" hangingPunct="1"/>
            <a:r>
              <a:rPr lang="cs-CZ" altLang="en-US" sz="2800">
                <a:latin typeface="Times New Roman" panose="02020603050405020304" pitchFamily="18" charset="0"/>
              </a:rPr>
              <a:t>musí umožňovat optimální činnost buněčných struktur</a:t>
            </a:r>
          </a:p>
        </p:txBody>
      </p:sp>
      <p:sp>
        <p:nvSpPr>
          <p:cNvPr id="316426" name="AutoShape 10">
            <a:extLst>
              <a:ext uri="{FF2B5EF4-FFF2-40B4-BE49-F238E27FC236}">
                <a16:creationId xmlns:a16="http://schemas.microsoft.com/office/drawing/2014/main" id="{D72EDB05-3DC9-47F9-98D9-3952FA79D1AE}"/>
              </a:ext>
            </a:extLst>
          </p:cNvPr>
          <p:cNvSpPr>
            <a:spLocks noChangeArrowheads="1"/>
          </p:cNvSpPr>
          <p:nvPr/>
        </p:nvSpPr>
        <p:spPr bwMode="auto">
          <a:xfrm>
            <a:off x="4691064" y="2493964"/>
            <a:ext cx="5976937" cy="1870075"/>
          </a:xfrm>
          <a:prstGeom prst="wedgeEllipseCallout">
            <a:avLst>
              <a:gd name="adj1" fmla="val -56773"/>
              <a:gd name="adj2" fmla="val 54755"/>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000">
                <a:latin typeface="Times New Roman" panose="02020603050405020304" pitchFamily="18" charset="0"/>
              </a:rPr>
              <a:t>tj. teplota, objem, osmolarita, pH, iontové složení, koncentrace O</a:t>
            </a:r>
            <a:r>
              <a:rPr lang="cs-CZ" altLang="en-US" sz="2000" baseline="-25000">
                <a:latin typeface="Times New Roman" panose="02020603050405020304" pitchFamily="18" charset="0"/>
              </a:rPr>
              <a:t>2</a:t>
            </a:r>
            <a:r>
              <a:rPr lang="cs-CZ" altLang="en-US" sz="2000">
                <a:latin typeface="Times New Roman" panose="02020603050405020304" pitchFamily="18" charset="0"/>
              </a:rPr>
              <a:t>, CO</a:t>
            </a:r>
            <a:r>
              <a:rPr lang="cs-CZ" altLang="en-US" sz="2000" baseline="-25000">
                <a:latin typeface="Times New Roman" panose="02020603050405020304" pitchFamily="18" charset="0"/>
              </a:rPr>
              <a:t>2</a:t>
            </a:r>
            <a:r>
              <a:rPr lang="cs-CZ" altLang="en-US" sz="2000">
                <a:latin typeface="Times New Roman" panose="02020603050405020304" pitchFamily="18" charset="0"/>
              </a:rPr>
              <a:t>, koncentrace glukózy a dalších živin</a:t>
            </a:r>
          </a:p>
          <a:p>
            <a:pPr algn="ctr" eaLnBrk="1" hangingPunct="1"/>
            <a:endParaRPr lang="cs-CZ" altLang="en-US" sz="2000">
              <a:latin typeface="Times New Roman" panose="02020603050405020304" pitchFamily="18" charset="0"/>
            </a:endParaRPr>
          </a:p>
        </p:txBody>
      </p:sp>
      <p:sp>
        <p:nvSpPr>
          <p:cNvPr id="316427" name="AutoShape 11">
            <a:extLst>
              <a:ext uri="{FF2B5EF4-FFF2-40B4-BE49-F238E27FC236}">
                <a16:creationId xmlns:a16="http://schemas.microsoft.com/office/drawing/2014/main" id="{755CC980-27DA-4CC7-ADE7-4D711BDCB015}"/>
              </a:ext>
            </a:extLst>
          </p:cNvPr>
          <p:cNvSpPr>
            <a:spLocks noChangeArrowheads="1"/>
          </p:cNvSpPr>
          <p:nvPr/>
        </p:nvSpPr>
        <p:spPr bwMode="auto">
          <a:xfrm>
            <a:off x="6527800" y="4005264"/>
            <a:ext cx="4356100" cy="2376487"/>
          </a:xfrm>
          <a:prstGeom prst="cloudCallout">
            <a:avLst>
              <a:gd name="adj1" fmla="val -27148"/>
              <a:gd name="adj2" fmla="val -59019"/>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1600" b="1">
                <a:latin typeface="Times New Roman" panose="02020603050405020304" pitchFamily="18" charset="0"/>
              </a:rPr>
              <a:t>JSOU STABILNÍ, NEZÁVISLE NA MĚNÍCICH SE PODMÍNKÁCH VNĚJŠÍHO PROSTŘEDÍ A RŮZNÉ ÚROVNI METABOLICKÉ ČINNOSTI BUNĚK</a:t>
            </a:r>
          </a:p>
          <a:p>
            <a:pPr algn="ctr" eaLnBrk="1" hangingPunct="1"/>
            <a:endParaRPr lang="cs-CZ" altLang="en-US" sz="1600">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6425"/>
                                        </p:tgtEl>
                                        <p:attrNameLst>
                                          <p:attrName>style.visibility</p:attrName>
                                        </p:attrNameLst>
                                      </p:cBhvr>
                                      <p:to>
                                        <p:strVal val="visible"/>
                                      </p:to>
                                    </p:set>
                                    <p:animEffect transition="in" filter="checkerboard(across)">
                                      <p:cBhvr>
                                        <p:cTn id="7" dur="500"/>
                                        <p:tgtEl>
                                          <p:spTgt spid="316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6426"/>
                                        </p:tgtEl>
                                        <p:attrNameLst>
                                          <p:attrName>style.visibility</p:attrName>
                                        </p:attrNameLst>
                                      </p:cBhvr>
                                      <p:to>
                                        <p:strVal val="visible"/>
                                      </p:to>
                                    </p:set>
                                    <p:animEffect transition="in" filter="checkerboard(across)">
                                      <p:cBhvr>
                                        <p:cTn id="12" dur="500"/>
                                        <p:tgtEl>
                                          <p:spTgt spid="316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6427"/>
                                        </p:tgtEl>
                                        <p:attrNameLst>
                                          <p:attrName>style.visibility</p:attrName>
                                        </p:attrNameLst>
                                      </p:cBhvr>
                                      <p:to>
                                        <p:strVal val="visible"/>
                                      </p:to>
                                    </p:set>
                                    <p:animEffect transition="in" filter="checkerboard(across)">
                                      <p:cBhvr>
                                        <p:cTn id="17" dur="500"/>
                                        <p:tgtEl>
                                          <p:spTgt spid="3164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6424"/>
                                        </p:tgtEl>
                                        <p:attrNameLst>
                                          <p:attrName>style.visibility</p:attrName>
                                        </p:attrNameLst>
                                      </p:cBhvr>
                                      <p:to>
                                        <p:strVal val="visible"/>
                                      </p:to>
                                    </p:set>
                                    <p:animEffect transition="in" filter="checkerboard(across)">
                                      <p:cBhvr>
                                        <p:cTn id="22" dur="500"/>
                                        <p:tgtEl>
                                          <p:spTgt spid="316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4" grpId="0"/>
      <p:bldP spid="316425" grpId="0"/>
      <p:bldP spid="316426" grpId="0" animBg="1"/>
      <p:bldP spid="3164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83E0C5F1-8BE6-4809-80E9-32407323C8F3}"/>
              </a:ext>
            </a:extLst>
          </p:cNvPr>
          <p:cNvSpPr txBox="1">
            <a:spLocks noChangeArrowheads="1"/>
          </p:cNvSpPr>
          <p:nvPr/>
        </p:nvSpPr>
        <p:spPr bwMode="auto">
          <a:xfrm>
            <a:off x="2474913" y="2874963"/>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a:latin typeface="Times New Roman" panose="02020603050405020304" pitchFamily="18" charset="0"/>
              </a:rPr>
              <a:t>1932 Walter Cannon</a:t>
            </a:r>
          </a:p>
        </p:txBody>
      </p:sp>
      <p:sp>
        <p:nvSpPr>
          <p:cNvPr id="52227" name="Text Box 3">
            <a:extLst>
              <a:ext uri="{FF2B5EF4-FFF2-40B4-BE49-F238E27FC236}">
                <a16:creationId xmlns:a16="http://schemas.microsoft.com/office/drawing/2014/main" id="{0E854166-32FC-4799-BD77-75336B72D37A}"/>
              </a:ext>
            </a:extLst>
          </p:cNvPr>
          <p:cNvSpPr txBox="1">
            <a:spLocks noChangeArrowheads="1"/>
          </p:cNvSpPr>
          <p:nvPr/>
        </p:nvSpPr>
        <p:spPr bwMode="auto">
          <a:xfrm>
            <a:off x="6003925" y="1885951"/>
            <a:ext cx="405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organismu</a:t>
            </a:r>
          </a:p>
        </p:txBody>
      </p:sp>
      <p:pic>
        <p:nvPicPr>
          <p:cNvPr id="52228" name="Picture 4" descr="j0182837">
            <a:extLst>
              <a:ext uri="{FF2B5EF4-FFF2-40B4-BE49-F238E27FC236}">
                <a16:creationId xmlns:a16="http://schemas.microsoft.com/office/drawing/2014/main" id="{90A3472B-F189-4C26-8771-51070F33A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1" y="3141663"/>
            <a:ext cx="42338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F14FD11C-D4ED-4A44-9149-5179E927BB3D}"/>
              </a:ext>
            </a:extLst>
          </p:cNvPr>
          <p:cNvSpPr txBox="1">
            <a:spLocks noChangeArrowheads="1"/>
          </p:cNvSpPr>
          <p:nvPr/>
        </p:nvSpPr>
        <p:spPr bwMode="auto">
          <a:xfrm>
            <a:off x="1847851" y="6092826"/>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buněk</a:t>
            </a:r>
          </a:p>
        </p:txBody>
      </p:sp>
      <p:sp>
        <p:nvSpPr>
          <p:cNvPr id="52230" name="Line 6">
            <a:extLst>
              <a:ext uri="{FF2B5EF4-FFF2-40B4-BE49-F238E27FC236}">
                <a16:creationId xmlns:a16="http://schemas.microsoft.com/office/drawing/2014/main" id="{68CB2E98-44EB-4CE6-A406-C279A0F67B42}"/>
              </a:ext>
            </a:extLst>
          </p:cNvPr>
          <p:cNvSpPr>
            <a:spLocks noChangeShapeType="1"/>
          </p:cNvSpPr>
          <p:nvPr/>
        </p:nvSpPr>
        <p:spPr bwMode="auto">
          <a:xfrm flipV="1">
            <a:off x="4295776" y="4724400"/>
            <a:ext cx="1800225" cy="1441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1" name="Text Box 7">
            <a:extLst>
              <a:ext uri="{FF2B5EF4-FFF2-40B4-BE49-F238E27FC236}">
                <a16:creationId xmlns:a16="http://schemas.microsoft.com/office/drawing/2014/main" id="{90E810D9-E5E1-49BD-A04E-BD286E69816E}"/>
              </a:ext>
            </a:extLst>
          </p:cNvPr>
          <p:cNvSpPr txBox="1">
            <a:spLocks noChangeArrowheads="1"/>
          </p:cNvSpPr>
          <p:nvPr/>
        </p:nvSpPr>
        <p:spPr bwMode="auto">
          <a:xfrm>
            <a:off x="5303838" y="6092826"/>
            <a:ext cx="3014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 vnitřní prostředí</a:t>
            </a:r>
          </a:p>
        </p:txBody>
      </p:sp>
      <p:sp>
        <p:nvSpPr>
          <p:cNvPr id="52232" name="Text Box 8">
            <a:extLst>
              <a:ext uri="{FF2B5EF4-FFF2-40B4-BE49-F238E27FC236}">
                <a16:creationId xmlns:a16="http://schemas.microsoft.com/office/drawing/2014/main" id="{697E41D8-6D01-4583-B06D-499FE22832B2}"/>
              </a:ext>
            </a:extLst>
          </p:cNvPr>
          <p:cNvSpPr txBox="1">
            <a:spLocks noChangeArrowheads="1"/>
          </p:cNvSpPr>
          <p:nvPr/>
        </p:nvSpPr>
        <p:spPr bwMode="auto">
          <a:xfrm>
            <a:off x="1919289" y="4149726"/>
            <a:ext cx="3349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Jeho </a:t>
            </a:r>
            <a:r>
              <a:rPr lang="cs-CZ" altLang="en-US" sz="2800" b="1">
                <a:latin typeface="Times New Roman" panose="02020603050405020304" pitchFamily="18" charset="0"/>
              </a:rPr>
              <a:t>vlastnosti </a:t>
            </a:r>
          </a:p>
          <a:p>
            <a:pPr eaLnBrk="1" hangingPunct="1"/>
            <a:r>
              <a:rPr lang="cs-CZ" altLang="en-US" sz="2800">
                <a:latin typeface="Times New Roman" panose="02020603050405020304" pitchFamily="18" charset="0"/>
              </a:rPr>
              <a:t>musí umožňovat optimální činnost buněčných struktur</a:t>
            </a:r>
          </a:p>
        </p:txBody>
      </p:sp>
      <p:sp>
        <p:nvSpPr>
          <p:cNvPr id="52233" name="AutoShape 9">
            <a:extLst>
              <a:ext uri="{FF2B5EF4-FFF2-40B4-BE49-F238E27FC236}">
                <a16:creationId xmlns:a16="http://schemas.microsoft.com/office/drawing/2014/main" id="{E636C1EE-9F7B-436B-83CF-DCA1179D036A}"/>
              </a:ext>
            </a:extLst>
          </p:cNvPr>
          <p:cNvSpPr>
            <a:spLocks noChangeArrowheads="1"/>
          </p:cNvSpPr>
          <p:nvPr/>
        </p:nvSpPr>
        <p:spPr bwMode="auto">
          <a:xfrm>
            <a:off x="4691064" y="2493964"/>
            <a:ext cx="5976937" cy="1870075"/>
          </a:xfrm>
          <a:prstGeom prst="wedgeEllipseCallout">
            <a:avLst>
              <a:gd name="adj1" fmla="val -56773"/>
              <a:gd name="adj2" fmla="val 54755"/>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000" dirty="0">
                <a:latin typeface="Times New Roman" panose="02020603050405020304" pitchFamily="18" charset="0"/>
              </a:rPr>
              <a:t>tj. teplota, objem, osmolarita, pH, iontové složení, koncentrace O</a:t>
            </a:r>
            <a:r>
              <a:rPr lang="cs-CZ" altLang="en-US" sz="2000" baseline="-25000" dirty="0">
                <a:latin typeface="Times New Roman" panose="02020603050405020304" pitchFamily="18" charset="0"/>
              </a:rPr>
              <a:t>2</a:t>
            </a:r>
            <a:r>
              <a:rPr lang="cs-CZ" altLang="en-US" sz="2000" dirty="0">
                <a:latin typeface="Times New Roman" panose="02020603050405020304" pitchFamily="18" charset="0"/>
              </a:rPr>
              <a:t>, CO</a:t>
            </a:r>
            <a:r>
              <a:rPr lang="cs-CZ" altLang="en-US" sz="2000" baseline="-25000" dirty="0">
                <a:latin typeface="Times New Roman" panose="02020603050405020304" pitchFamily="18" charset="0"/>
              </a:rPr>
              <a:t>2</a:t>
            </a:r>
            <a:r>
              <a:rPr lang="cs-CZ" altLang="en-US" sz="2000" dirty="0">
                <a:latin typeface="Times New Roman" panose="02020603050405020304" pitchFamily="18" charset="0"/>
              </a:rPr>
              <a:t>, koncentrace glukózy a dalších živin</a:t>
            </a:r>
          </a:p>
          <a:p>
            <a:pPr algn="ctr" eaLnBrk="1" hangingPunct="1"/>
            <a:endParaRPr lang="cs-CZ" altLang="en-US" sz="2000" dirty="0">
              <a:latin typeface="Times New Roman" panose="02020603050405020304" pitchFamily="18" charset="0"/>
            </a:endParaRPr>
          </a:p>
        </p:txBody>
      </p:sp>
      <p:sp>
        <p:nvSpPr>
          <p:cNvPr id="52234" name="AutoShape 10">
            <a:extLst>
              <a:ext uri="{FF2B5EF4-FFF2-40B4-BE49-F238E27FC236}">
                <a16:creationId xmlns:a16="http://schemas.microsoft.com/office/drawing/2014/main" id="{BB73177A-0F40-4EF9-B049-5EE5E772AFB0}"/>
              </a:ext>
            </a:extLst>
          </p:cNvPr>
          <p:cNvSpPr>
            <a:spLocks noChangeArrowheads="1"/>
          </p:cNvSpPr>
          <p:nvPr/>
        </p:nvSpPr>
        <p:spPr bwMode="auto">
          <a:xfrm>
            <a:off x="6527800" y="4005264"/>
            <a:ext cx="4356100" cy="2376487"/>
          </a:xfrm>
          <a:prstGeom prst="cloudCallout">
            <a:avLst>
              <a:gd name="adj1" fmla="val -27148"/>
              <a:gd name="adj2" fmla="val -59019"/>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1600" b="1">
                <a:latin typeface="Times New Roman" panose="02020603050405020304" pitchFamily="18" charset="0"/>
              </a:rPr>
              <a:t>JSOU STABILNÍ, NEZÁVISLE NA MĚNÍCICH SE PODMÍNKÁCH VNĚJŠÍHO PROSTŘEDÍ A RŮZNÉ ÚROVNI METABOLICKÉ ČINNOSTI BUNĚK</a:t>
            </a:r>
          </a:p>
          <a:p>
            <a:pPr algn="ctr" eaLnBrk="1" hangingPunct="1"/>
            <a:endParaRPr lang="cs-CZ" altLang="en-US" sz="1600">
              <a:latin typeface="Times New Roman" panose="02020603050405020304" pitchFamily="18" charset="0"/>
            </a:endParaRPr>
          </a:p>
        </p:txBody>
      </p:sp>
      <p:pic>
        <p:nvPicPr>
          <p:cNvPr id="52235" name="Picture 11" descr="cannontop">
            <a:extLst>
              <a:ext uri="{FF2B5EF4-FFF2-40B4-BE49-F238E27FC236}">
                <a16:creationId xmlns:a16="http://schemas.microsoft.com/office/drawing/2014/main" id="{52BADB77-4E10-4D99-9B30-63329F167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9" y="333376"/>
            <a:ext cx="16271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Text Box 12">
            <a:extLst>
              <a:ext uri="{FF2B5EF4-FFF2-40B4-BE49-F238E27FC236}">
                <a16:creationId xmlns:a16="http://schemas.microsoft.com/office/drawing/2014/main" id="{5BB32FEA-6DE2-4E54-B0A1-04E1E5B4962D}"/>
              </a:ext>
            </a:extLst>
          </p:cNvPr>
          <p:cNvSpPr txBox="1">
            <a:spLocks noChangeArrowheads="1"/>
          </p:cNvSpPr>
          <p:nvPr/>
        </p:nvSpPr>
        <p:spPr bwMode="auto">
          <a:xfrm>
            <a:off x="4943475" y="333375"/>
            <a:ext cx="50419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dirty="0">
                <a:latin typeface="Times New Roman" panose="02020603050405020304" pitchFamily="18" charset="0"/>
              </a:rPr>
              <a:t>Homeostáza </a:t>
            </a:r>
            <a:r>
              <a:rPr lang="cs-CZ" altLang="en-US" sz="2800" i="1" dirty="0">
                <a:latin typeface="Times New Roman" panose="02020603050405020304" pitchFamily="18" charset="0"/>
              </a:rPr>
              <a:t>= regulace parametrů vnitřního prostředí v rozmezí náležitých hodnot</a:t>
            </a:r>
          </a:p>
        </p:txBody>
      </p:sp>
      <p:pic>
        <p:nvPicPr>
          <p:cNvPr id="14" name="Picture 2" descr="claudeBernard">
            <a:extLst>
              <a:ext uri="{FF2B5EF4-FFF2-40B4-BE49-F238E27FC236}">
                <a16:creationId xmlns:a16="http://schemas.microsoft.com/office/drawing/2014/main" id="{9045AE4A-D1E4-4D58-B3FE-FF8EBF3538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4" y="333376"/>
            <a:ext cx="1666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a:extLst>
              <a:ext uri="{FF2B5EF4-FFF2-40B4-BE49-F238E27FC236}">
                <a16:creationId xmlns:a16="http://schemas.microsoft.com/office/drawing/2014/main" id="{D44012D5-F4DB-4431-BD82-761DCEA56463}"/>
              </a:ext>
            </a:extLst>
          </p:cNvPr>
          <p:cNvSpPr txBox="1">
            <a:spLocks noChangeArrowheads="1"/>
          </p:cNvSpPr>
          <p:nvPr/>
        </p:nvSpPr>
        <p:spPr bwMode="auto">
          <a:xfrm>
            <a:off x="2474913" y="2874963"/>
            <a:ext cx="2139950" cy="366712"/>
          </a:xfrm>
          <a:prstGeom prst="rect">
            <a:avLst/>
          </a:prstGeom>
          <a:solidFill>
            <a:schemeClr val="bg1"/>
          </a:solid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dirty="0">
                <a:latin typeface="Times New Roman" panose="02020603050405020304" pitchFamily="18" charset="0"/>
              </a:rPr>
              <a:t>1865 Claude Bernard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36"/>
                                        </p:tgtEl>
                                        <p:attrNameLst>
                                          <p:attrName>style.visibility</p:attrName>
                                        </p:attrNameLst>
                                      </p:cBhvr>
                                      <p:to>
                                        <p:strVal val="visible"/>
                                      </p:to>
                                    </p:set>
                                    <p:animEffect transition="in" filter="fade">
                                      <p:cBhvr>
                                        <p:cTn id="7" dur="500"/>
                                        <p:tgtEl>
                                          <p:spTgt spid="52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1F4B80F-A3DC-4317-931B-E9546B6D4625}"/>
              </a:ext>
            </a:extLst>
          </p:cNvPr>
          <p:cNvSpPr>
            <a:spLocks noChangeArrowheads="1"/>
          </p:cNvSpPr>
          <p:nvPr/>
        </p:nvSpPr>
        <p:spPr bwMode="auto">
          <a:xfrm>
            <a:off x="5664200" y="3789364"/>
            <a:ext cx="1873250" cy="13684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400">
                <a:latin typeface="Times New Roman" panose="02020603050405020304" pitchFamily="18" charset="0"/>
              </a:rPr>
              <a:t>extracelulární </a:t>
            </a:r>
          </a:p>
          <a:p>
            <a:pPr algn="ctr" eaLnBrk="1" hangingPunct="1"/>
            <a:r>
              <a:rPr lang="cs-CZ" altLang="en-US" sz="2400">
                <a:latin typeface="Times New Roman" panose="02020603050405020304" pitchFamily="18" charset="0"/>
              </a:rPr>
              <a:t>tekutina</a:t>
            </a:r>
          </a:p>
        </p:txBody>
      </p:sp>
      <p:sp>
        <p:nvSpPr>
          <p:cNvPr id="58371" name="Text Box 3">
            <a:extLst>
              <a:ext uri="{FF2B5EF4-FFF2-40B4-BE49-F238E27FC236}">
                <a16:creationId xmlns:a16="http://schemas.microsoft.com/office/drawing/2014/main" id="{B719DAFF-F426-44A5-8374-73B90443502D}"/>
              </a:ext>
            </a:extLst>
          </p:cNvPr>
          <p:cNvSpPr txBox="1">
            <a:spLocks noChangeArrowheads="1"/>
          </p:cNvSpPr>
          <p:nvPr/>
        </p:nvSpPr>
        <p:spPr bwMode="auto">
          <a:xfrm>
            <a:off x="2459596" y="2848770"/>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dirty="0">
                <a:latin typeface="Times New Roman" panose="02020603050405020304" pitchFamily="18" charset="0"/>
              </a:rPr>
              <a:t>1932 Walter </a:t>
            </a:r>
            <a:r>
              <a:rPr lang="cs-CZ" altLang="en-US" dirty="0" err="1">
                <a:latin typeface="Times New Roman" panose="02020603050405020304" pitchFamily="18" charset="0"/>
              </a:rPr>
              <a:t>Cannon</a:t>
            </a:r>
            <a:endParaRPr lang="cs-CZ" altLang="en-US" dirty="0">
              <a:latin typeface="Times New Roman" panose="02020603050405020304" pitchFamily="18" charset="0"/>
            </a:endParaRPr>
          </a:p>
        </p:txBody>
      </p:sp>
      <p:sp>
        <p:nvSpPr>
          <p:cNvPr id="58372" name="Text Box 4">
            <a:extLst>
              <a:ext uri="{FF2B5EF4-FFF2-40B4-BE49-F238E27FC236}">
                <a16:creationId xmlns:a16="http://schemas.microsoft.com/office/drawing/2014/main" id="{BAD6698B-8321-43E4-AA45-AED8A349650B}"/>
              </a:ext>
            </a:extLst>
          </p:cNvPr>
          <p:cNvSpPr txBox="1">
            <a:spLocks noChangeArrowheads="1"/>
          </p:cNvSpPr>
          <p:nvPr/>
        </p:nvSpPr>
        <p:spPr bwMode="auto">
          <a:xfrm>
            <a:off x="6003925" y="1885951"/>
            <a:ext cx="405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organismu</a:t>
            </a:r>
          </a:p>
        </p:txBody>
      </p:sp>
      <p:sp>
        <p:nvSpPr>
          <p:cNvPr id="58373" name="Text Box 5">
            <a:extLst>
              <a:ext uri="{FF2B5EF4-FFF2-40B4-BE49-F238E27FC236}">
                <a16:creationId xmlns:a16="http://schemas.microsoft.com/office/drawing/2014/main" id="{096CF4D1-AC63-4583-8051-71573067E937}"/>
              </a:ext>
            </a:extLst>
          </p:cNvPr>
          <p:cNvSpPr txBox="1">
            <a:spLocks noChangeArrowheads="1"/>
          </p:cNvSpPr>
          <p:nvPr/>
        </p:nvSpPr>
        <p:spPr bwMode="auto">
          <a:xfrm>
            <a:off x="1847851" y="6092826"/>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buněk</a:t>
            </a:r>
          </a:p>
        </p:txBody>
      </p:sp>
      <p:sp>
        <p:nvSpPr>
          <p:cNvPr id="58374" name="Line 6">
            <a:extLst>
              <a:ext uri="{FF2B5EF4-FFF2-40B4-BE49-F238E27FC236}">
                <a16:creationId xmlns:a16="http://schemas.microsoft.com/office/drawing/2014/main" id="{0498BF68-6C84-4C3A-A2E6-87D0868B57D9}"/>
              </a:ext>
            </a:extLst>
          </p:cNvPr>
          <p:cNvSpPr>
            <a:spLocks noChangeShapeType="1"/>
          </p:cNvSpPr>
          <p:nvPr/>
        </p:nvSpPr>
        <p:spPr bwMode="auto">
          <a:xfrm flipV="1">
            <a:off x="4295776" y="4724400"/>
            <a:ext cx="1800225" cy="1441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5" name="Text Box 7">
            <a:extLst>
              <a:ext uri="{FF2B5EF4-FFF2-40B4-BE49-F238E27FC236}">
                <a16:creationId xmlns:a16="http://schemas.microsoft.com/office/drawing/2014/main" id="{CDB1948C-E64F-4B4B-8E76-C6F9AB2642CA}"/>
              </a:ext>
            </a:extLst>
          </p:cNvPr>
          <p:cNvSpPr txBox="1">
            <a:spLocks noChangeArrowheads="1"/>
          </p:cNvSpPr>
          <p:nvPr/>
        </p:nvSpPr>
        <p:spPr bwMode="auto">
          <a:xfrm>
            <a:off x="5303838" y="6092826"/>
            <a:ext cx="3014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 vnitřní prostředí</a:t>
            </a:r>
          </a:p>
        </p:txBody>
      </p:sp>
      <p:sp>
        <p:nvSpPr>
          <p:cNvPr id="58376" name="Text Box 8">
            <a:extLst>
              <a:ext uri="{FF2B5EF4-FFF2-40B4-BE49-F238E27FC236}">
                <a16:creationId xmlns:a16="http://schemas.microsoft.com/office/drawing/2014/main" id="{F6F990A4-BE2C-4F97-BF7B-9A459DC63313}"/>
              </a:ext>
            </a:extLst>
          </p:cNvPr>
          <p:cNvSpPr txBox="1">
            <a:spLocks noChangeArrowheads="1"/>
          </p:cNvSpPr>
          <p:nvPr/>
        </p:nvSpPr>
        <p:spPr bwMode="auto">
          <a:xfrm>
            <a:off x="1919289" y="4149726"/>
            <a:ext cx="3349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Jeho </a:t>
            </a:r>
            <a:r>
              <a:rPr lang="cs-CZ" altLang="en-US" sz="2800" b="1">
                <a:latin typeface="Times New Roman" panose="02020603050405020304" pitchFamily="18" charset="0"/>
              </a:rPr>
              <a:t>vlastnosti </a:t>
            </a:r>
          </a:p>
          <a:p>
            <a:pPr eaLnBrk="1" hangingPunct="1"/>
            <a:r>
              <a:rPr lang="cs-CZ" altLang="en-US" sz="2800">
                <a:latin typeface="Times New Roman" panose="02020603050405020304" pitchFamily="18" charset="0"/>
              </a:rPr>
              <a:t>musí umožňovat optimální činnost buněčných struktur</a:t>
            </a:r>
          </a:p>
        </p:txBody>
      </p:sp>
      <p:pic>
        <p:nvPicPr>
          <p:cNvPr id="58377" name="Picture 9" descr="cannontop">
            <a:extLst>
              <a:ext uri="{FF2B5EF4-FFF2-40B4-BE49-F238E27FC236}">
                <a16:creationId xmlns:a16="http://schemas.microsoft.com/office/drawing/2014/main" id="{9007ABF7-B316-4B55-9B55-DA4055B99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333376"/>
            <a:ext cx="16271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Text Box 10">
            <a:extLst>
              <a:ext uri="{FF2B5EF4-FFF2-40B4-BE49-F238E27FC236}">
                <a16:creationId xmlns:a16="http://schemas.microsoft.com/office/drawing/2014/main" id="{B21AD402-4657-45D6-8404-11541D0152F1}"/>
              </a:ext>
            </a:extLst>
          </p:cNvPr>
          <p:cNvSpPr txBox="1">
            <a:spLocks noChangeArrowheads="1"/>
          </p:cNvSpPr>
          <p:nvPr/>
        </p:nvSpPr>
        <p:spPr bwMode="auto">
          <a:xfrm>
            <a:off x="4943475" y="333375"/>
            <a:ext cx="50419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Homeostáza </a:t>
            </a:r>
            <a:r>
              <a:rPr lang="cs-CZ" altLang="en-US" sz="2800" i="1">
                <a:latin typeface="Times New Roman" panose="02020603050405020304" pitchFamily="18" charset="0"/>
              </a:rPr>
              <a:t>= regulace parametrů vnitřního prostředí v rozmezí náležitých hodnot</a:t>
            </a:r>
          </a:p>
        </p:txBody>
      </p:sp>
      <p:sp>
        <p:nvSpPr>
          <p:cNvPr id="58379" name="Rectangle 11">
            <a:extLst>
              <a:ext uri="{FF2B5EF4-FFF2-40B4-BE49-F238E27FC236}">
                <a16:creationId xmlns:a16="http://schemas.microsoft.com/office/drawing/2014/main" id="{4BABFCCB-0842-4679-B2B8-1A88CEF84DAD}"/>
              </a:ext>
            </a:extLst>
          </p:cNvPr>
          <p:cNvSpPr>
            <a:spLocks noChangeArrowheads="1"/>
          </p:cNvSpPr>
          <p:nvPr/>
        </p:nvSpPr>
        <p:spPr bwMode="auto">
          <a:xfrm>
            <a:off x="7896226" y="3644900"/>
            <a:ext cx="2303463" cy="172878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400">
                <a:latin typeface="Times New Roman" panose="02020603050405020304" pitchFamily="18" charset="0"/>
              </a:rPr>
              <a:t>intracelulární </a:t>
            </a:r>
          </a:p>
          <a:p>
            <a:pPr algn="ctr" eaLnBrk="1" hangingPunct="1"/>
            <a:r>
              <a:rPr lang="cs-CZ" altLang="en-US" sz="2400">
                <a:latin typeface="Times New Roman" panose="02020603050405020304" pitchFamily="18" charset="0"/>
              </a:rPr>
              <a:t>tekutina</a:t>
            </a:r>
          </a:p>
        </p:txBody>
      </p:sp>
      <p:sp>
        <p:nvSpPr>
          <p:cNvPr id="58380" name="Line 12">
            <a:extLst>
              <a:ext uri="{FF2B5EF4-FFF2-40B4-BE49-F238E27FC236}">
                <a16:creationId xmlns:a16="http://schemas.microsoft.com/office/drawing/2014/main" id="{160148A4-B349-49DC-AB57-DF5ABE1735A0}"/>
              </a:ext>
            </a:extLst>
          </p:cNvPr>
          <p:cNvSpPr>
            <a:spLocks noChangeShapeType="1"/>
          </p:cNvSpPr>
          <p:nvPr/>
        </p:nvSpPr>
        <p:spPr bwMode="auto">
          <a:xfrm>
            <a:off x="7464425" y="4652963"/>
            <a:ext cx="50323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2A5BB46-FA6E-45D4-8581-D2531B24C2B8}"/>
              </a:ext>
            </a:extLst>
          </p:cNvPr>
          <p:cNvSpPr>
            <a:spLocks noChangeArrowheads="1"/>
          </p:cNvSpPr>
          <p:nvPr/>
        </p:nvSpPr>
        <p:spPr bwMode="auto">
          <a:xfrm>
            <a:off x="5664200" y="3789364"/>
            <a:ext cx="1873250" cy="13684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400">
                <a:latin typeface="Times New Roman" panose="02020603050405020304" pitchFamily="18" charset="0"/>
              </a:rPr>
              <a:t>extracelulární </a:t>
            </a:r>
          </a:p>
          <a:p>
            <a:pPr algn="ctr" eaLnBrk="1" hangingPunct="1"/>
            <a:r>
              <a:rPr lang="cs-CZ" altLang="en-US" sz="2400">
                <a:latin typeface="Times New Roman" panose="02020603050405020304" pitchFamily="18" charset="0"/>
              </a:rPr>
              <a:t>tekutina</a:t>
            </a:r>
          </a:p>
        </p:txBody>
      </p:sp>
      <p:sp>
        <p:nvSpPr>
          <p:cNvPr id="59395" name="Text Box 3">
            <a:extLst>
              <a:ext uri="{FF2B5EF4-FFF2-40B4-BE49-F238E27FC236}">
                <a16:creationId xmlns:a16="http://schemas.microsoft.com/office/drawing/2014/main" id="{370FB298-F96C-4850-9B9A-CDD058D04D90}"/>
              </a:ext>
            </a:extLst>
          </p:cNvPr>
          <p:cNvSpPr txBox="1">
            <a:spLocks noChangeArrowheads="1"/>
          </p:cNvSpPr>
          <p:nvPr/>
        </p:nvSpPr>
        <p:spPr bwMode="auto">
          <a:xfrm>
            <a:off x="2474913" y="2874963"/>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a:latin typeface="Times New Roman" panose="02020603050405020304" pitchFamily="18" charset="0"/>
              </a:rPr>
              <a:t>1932 Walter Cannon</a:t>
            </a:r>
          </a:p>
        </p:txBody>
      </p:sp>
      <p:sp>
        <p:nvSpPr>
          <p:cNvPr id="59396" name="Text Box 4">
            <a:extLst>
              <a:ext uri="{FF2B5EF4-FFF2-40B4-BE49-F238E27FC236}">
                <a16:creationId xmlns:a16="http://schemas.microsoft.com/office/drawing/2014/main" id="{EFCEBD58-7124-4EAF-8277-DD29CB75AF76}"/>
              </a:ext>
            </a:extLst>
          </p:cNvPr>
          <p:cNvSpPr txBox="1">
            <a:spLocks noChangeArrowheads="1"/>
          </p:cNvSpPr>
          <p:nvPr/>
        </p:nvSpPr>
        <p:spPr bwMode="auto">
          <a:xfrm>
            <a:off x="6003925" y="1885951"/>
            <a:ext cx="405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organismu</a:t>
            </a:r>
          </a:p>
        </p:txBody>
      </p:sp>
      <p:sp>
        <p:nvSpPr>
          <p:cNvPr id="59397" name="Text Box 5">
            <a:extLst>
              <a:ext uri="{FF2B5EF4-FFF2-40B4-BE49-F238E27FC236}">
                <a16:creationId xmlns:a16="http://schemas.microsoft.com/office/drawing/2014/main" id="{6B7DCD4B-7813-4619-A73F-1FDFC677B794}"/>
              </a:ext>
            </a:extLst>
          </p:cNvPr>
          <p:cNvSpPr txBox="1">
            <a:spLocks noChangeArrowheads="1"/>
          </p:cNvSpPr>
          <p:nvPr/>
        </p:nvSpPr>
        <p:spPr bwMode="auto">
          <a:xfrm>
            <a:off x="1847851" y="6092826"/>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buněk</a:t>
            </a:r>
          </a:p>
        </p:txBody>
      </p:sp>
      <p:sp>
        <p:nvSpPr>
          <p:cNvPr id="59398" name="Line 6">
            <a:extLst>
              <a:ext uri="{FF2B5EF4-FFF2-40B4-BE49-F238E27FC236}">
                <a16:creationId xmlns:a16="http://schemas.microsoft.com/office/drawing/2014/main" id="{61745360-2F95-4EA9-A8E5-3094C119795C}"/>
              </a:ext>
            </a:extLst>
          </p:cNvPr>
          <p:cNvSpPr>
            <a:spLocks noChangeShapeType="1"/>
          </p:cNvSpPr>
          <p:nvPr/>
        </p:nvSpPr>
        <p:spPr bwMode="auto">
          <a:xfrm flipV="1">
            <a:off x="4295776" y="4724400"/>
            <a:ext cx="1800225" cy="1441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Text Box 7">
            <a:extLst>
              <a:ext uri="{FF2B5EF4-FFF2-40B4-BE49-F238E27FC236}">
                <a16:creationId xmlns:a16="http://schemas.microsoft.com/office/drawing/2014/main" id="{5042C1D7-80A8-492D-B36D-697C97DDE3B0}"/>
              </a:ext>
            </a:extLst>
          </p:cNvPr>
          <p:cNvSpPr txBox="1">
            <a:spLocks noChangeArrowheads="1"/>
          </p:cNvSpPr>
          <p:nvPr/>
        </p:nvSpPr>
        <p:spPr bwMode="auto">
          <a:xfrm>
            <a:off x="5303838" y="6092826"/>
            <a:ext cx="3014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 vnitřní prostředí</a:t>
            </a:r>
          </a:p>
        </p:txBody>
      </p:sp>
      <p:sp>
        <p:nvSpPr>
          <p:cNvPr id="59400" name="Text Box 8">
            <a:extLst>
              <a:ext uri="{FF2B5EF4-FFF2-40B4-BE49-F238E27FC236}">
                <a16:creationId xmlns:a16="http://schemas.microsoft.com/office/drawing/2014/main" id="{B8A46E2A-1285-4BA2-AE94-FF059485C56E}"/>
              </a:ext>
            </a:extLst>
          </p:cNvPr>
          <p:cNvSpPr txBox="1">
            <a:spLocks noChangeArrowheads="1"/>
          </p:cNvSpPr>
          <p:nvPr/>
        </p:nvSpPr>
        <p:spPr bwMode="auto">
          <a:xfrm>
            <a:off x="1919289" y="4149726"/>
            <a:ext cx="3349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Jeho </a:t>
            </a:r>
            <a:r>
              <a:rPr lang="cs-CZ" altLang="en-US" sz="2800" b="1">
                <a:latin typeface="Times New Roman" panose="02020603050405020304" pitchFamily="18" charset="0"/>
              </a:rPr>
              <a:t>vlastnosti </a:t>
            </a:r>
          </a:p>
          <a:p>
            <a:pPr eaLnBrk="1" hangingPunct="1"/>
            <a:r>
              <a:rPr lang="cs-CZ" altLang="en-US" sz="2800">
                <a:latin typeface="Times New Roman" panose="02020603050405020304" pitchFamily="18" charset="0"/>
              </a:rPr>
              <a:t>musí umožňovat optimální činnost buněčných struktur</a:t>
            </a:r>
          </a:p>
        </p:txBody>
      </p:sp>
      <p:pic>
        <p:nvPicPr>
          <p:cNvPr id="59401" name="Picture 9" descr="cannontop">
            <a:extLst>
              <a:ext uri="{FF2B5EF4-FFF2-40B4-BE49-F238E27FC236}">
                <a16:creationId xmlns:a16="http://schemas.microsoft.com/office/drawing/2014/main" id="{D8D46A0E-DF2A-4FA8-BE62-E440865FB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333376"/>
            <a:ext cx="16271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Text Box 10">
            <a:extLst>
              <a:ext uri="{FF2B5EF4-FFF2-40B4-BE49-F238E27FC236}">
                <a16:creationId xmlns:a16="http://schemas.microsoft.com/office/drawing/2014/main" id="{2AD09336-C505-4CB8-B212-16D54469F04A}"/>
              </a:ext>
            </a:extLst>
          </p:cNvPr>
          <p:cNvSpPr txBox="1">
            <a:spLocks noChangeArrowheads="1"/>
          </p:cNvSpPr>
          <p:nvPr/>
        </p:nvSpPr>
        <p:spPr bwMode="auto">
          <a:xfrm>
            <a:off x="4943475" y="333375"/>
            <a:ext cx="50419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Homeostáza </a:t>
            </a:r>
            <a:r>
              <a:rPr lang="cs-CZ" altLang="en-US" sz="2800" i="1">
                <a:latin typeface="Times New Roman" panose="02020603050405020304" pitchFamily="18" charset="0"/>
              </a:rPr>
              <a:t>= regulace parametrů vnitřního prostředí v rozmezí náležitých hodnot</a:t>
            </a:r>
          </a:p>
        </p:txBody>
      </p:sp>
      <p:sp>
        <p:nvSpPr>
          <p:cNvPr id="59403" name="Rectangle 11">
            <a:extLst>
              <a:ext uri="{FF2B5EF4-FFF2-40B4-BE49-F238E27FC236}">
                <a16:creationId xmlns:a16="http://schemas.microsoft.com/office/drawing/2014/main" id="{D21CEFC7-CF0B-4DCF-9EE1-B7A4E2C9CA0E}"/>
              </a:ext>
            </a:extLst>
          </p:cNvPr>
          <p:cNvSpPr>
            <a:spLocks noChangeArrowheads="1"/>
          </p:cNvSpPr>
          <p:nvPr/>
        </p:nvSpPr>
        <p:spPr bwMode="auto">
          <a:xfrm>
            <a:off x="7896226" y="3644900"/>
            <a:ext cx="2303463" cy="172878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400">
                <a:latin typeface="Times New Roman" panose="02020603050405020304" pitchFamily="18" charset="0"/>
              </a:rPr>
              <a:t>intracelulární </a:t>
            </a:r>
          </a:p>
          <a:p>
            <a:pPr algn="ctr" eaLnBrk="1" hangingPunct="1"/>
            <a:r>
              <a:rPr lang="cs-CZ" altLang="en-US" sz="2400">
                <a:latin typeface="Times New Roman" panose="02020603050405020304" pitchFamily="18" charset="0"/>
              </a:rPr>
              <a:t>tekutina</a:t>
            </a:r>
          </a:p>
        </p:txBody>
      </p:sp>
      <p:sp>
        <p:nvSpPr>
          <p:cNvPr id="59404" name="Line 12">
            <a:extLst>
              <a:ext uri="{FF2B5EF4-FFF2-40B4-BE49-F238E27FC236}">
                <a16:creationId xmlns:a16="http://schemas.microsoft.com/office/drawing/2014/main" id="{38BB076A-E39B-4E0D-9973-6877DB74C3CE}"/>
              </a:ext>
            </a:extLst>
          </p:cNvPr>
          <p:cNvSpPr>
            <a:spLocks noChangeShapeType="1"/>
          </p:cNvSpPr>
          <p:nvPr/>
        </p:nvSpPr>
        <p:spPr bwMode="auto">
          <a:xfrm>
            <a:off x="7464425" y="4652963"/>
            <a:ext cx="50323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5" name="Line 13">
            <a:extLst>
              <a:ext uri="{FF2B5EF4-FFF2-40B4-BE49-F238E27FC236}">
                <a16:creationId xmlns:a16="http://schemas.microsoft.com/office/drawing/2014/main" id="{B84C6C1F-9CF8-4C05-A7DD-7DFB9095AD69}"/>
              </a:ext>
            </a:extLst>
          </p:cNvPr>
          <p:cNvSpPr>
            <a:spLocks noChangeShapeType="1"/>
          </p:cNvSpPr>
          <p:nvPr/>
        </p:nvSpPr>
        <p:spPr bwMode="auto">
          <a:xfrm>
            <a:off x="9409113" y="5373689"/>
            <a:ext cx="0"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6" name="Line 14">
            <a:extLst>
              <a:ext uri="{FF2B5EF4-FFF2-40B4-BE49-F238E27FC236}">
                <a16:creationId xmlns:a16="http://schemas.microsoft.com/office/drawing/2014/main" id="{EF780149-9535-40C5-8FD2-E71E929C334E}"/>
              </a:ext>
            </a:extLst>
          </p:cNvPr>
          <p:cNvSpPr>
            <a:spLocks noChangeShapeType="1"/>
          </p:cNvSpPr>
          <p:nvPr/>
        </p:nvSpPr>
        <p:spPr bwMode="auto">
          <a:xfrm>
            <a:off x="9625013" y="5373688"/>
            <a:ext cx="0" cy="431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9407" name="Text Box 15">
            <a:extLst>
              <a:ext uri="{FF2B5EF4-FFF2-40B4-BE49-F238E27FC236}">
                <a16:creationId xmlns:a16="http://schemas.microsoft.com/office/drawing/2014/main" id="{2F45B6C2-F9AC-4397-9F02-C6DFFBA2A81F}"/>
              </a:ext>
            </a:extLst>
          </p:cNvPr>
          <p:cNvSpPr txBox="1">
            <a:spLocks noChangeArrowheads="1"/>
          </p:cNvSpPr>
          <p:nvPr/>
        </p:nvSpPr>
        <p:spPr bwMode="auto">
          <a:xfrm>
            <a:off x="8386763" y="5734051"/>
            <a:ext cx="2317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Metabolismus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571A50D-ED72-453A-8AF6-343381CE2AD5}"/>
              </a:ext>
            </a:extLst>
          </p:cNvPr>
          <p:cNvSpPr>
            <a:spLocks noChangeArrowheads="1"/>
          </p:cNvSpPr>
          <p:nvPr/>
        </p:nvSpPr>
        <p:spPr bwMode="auto">
          <a:xfrm>
            <a:off x="5664200" y="3789364"/>
            <a:ext cx="1873250" cy="13684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400">
                <a:latin typeface="Times New Roman" panose="02020603050405020304" pitchFamily="18" charset="0"/>
              </a:rPr>
              <a:t>extracelulární </a:t>
            </a:r>
          </a:p>
          <a:p>
            <a:pPr algn="ctr" eaLnBrk="1" hangingPunct="1"/>
            <a:r>
              <a:rPr lang="cs-CZ" altLang="en-US" sz="2400">
                <a:latin typeface="Times New Roman" panose="02020603050405020304" pitchFamily="18" charset="0"/>
              </a:rPr>
              <a:t>tekutina</a:t>
            </a:r>
          </a:p>
        </p:txBody>
      </p:sp>
      <p:sp>
        <p:nvSpPr>
          <p:cNvPr id="60419" name="Text Box 3">
            <a:extLst>
              <a:ext uri="{FF2B5EF4-FFF2-40B4-BE49-F238E27FC236}">
                <a16:creationId xmlns:a16="http://schemas.microsoft.com/office/drawing/2014/main" id="{62602A32-53EA-4944-83F8-C44A0DCB111D}"/>
              </a:ext>
            </a:extLst>
          </p:cNvPr>
          <p:cNvSpPr txBox="1">
            <a:spLocks noChangeArrowheads="1"/>
          </p:cNvSpPr>
          <p:nvPr/>
        </p:nvSpPr>
        <p:spPr bwMode="auto">
          <a:xfrm>
            <a:off x="2474913" y="2874963"/>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a:latin typeface="Times New Roman" panose="02020603050405020304" pitchFamily="18" charset="0"/>
              </a:rPr>
              <a:t>1932 Walter Cannon</a:t>
            </a:r>
          </a:p>
        </p:txBody>
      </p:sp>
      <p:sp>
        <p:nvSpPr>
          <p:cNvPr id="60420" name="Text Box 4">
            <a:extLst>
              <a:ext uri="{FF2B5EF4-FFF2-40B4-BE49-F238E27FC236}">
                <a16:creationId xmlns:a16="http://schemas.microsoft.com/office/drawing/2014/main" id="{53ADAB67-7DBE-4828-9CC7-C3597112D04A}"/>
              </a:ext>
            </a:extLst>
          </p:cNvPr>
          <p:cNvSpPr txBox="1">
            <a:spLocks noChangeArrowheads="1"/>
          </p:cNvSpPr>
          <p:nvPr/>
        </p:nvSpPr>
        <p:spPr bwMode="auto">
          <a:xfrm>
            <a:off x="6003926" y="1885951"/>
            <a:ext cx="4352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Vnější prostředí organismu</a:t>
            </a:r>
          </a:p>
        </p:txBody>
      </p:sp>
      <p:sp>
        <p:nvSpPr>
          <p:cNvPr id="60421" name="Text Box 5">
            <a:extLst>
              <a:ext uri="{FF2B5EF4-FFF2-40B4-BE49-F238E27FC236}">
                <a16:creationId xmlns:a16="http://schemas.microsoft.com/office/drawing/2014/main" id="{7B10D943-73D0-4B2F-BDD3-89D16658F280}"/>
              </a:ext>
            </a:extLst>
          </p:cNvPr>
          <p:cNvSpPr txBox="1">
            <a:spLocks noChangeArrowheads="1"/>
          </p:cNvSpPr>
          <p:nvPr/>
        </p:nvSpPr>
        <p:spPr bwMode="auto">
          <a:xfrm>
            <a:off x="1847851" y="6092826"/>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Vnější prostředí buněk</a:t>
            </a:r>
          </a:p>
        </p:txBody>
      </p:sp>
      <p:sp>
        <p:nvSpPr>
          <p:cNvPr id="60422" name="Line 6">
            <a:extLst>
              <a:ext uri="{FF2B5EF4-FFF2-40B4-BE49-F238E27FC236}">
                <a16:creationId xmlns:a16="http://schemas.microsoft.com/office/drawing/2014/main" id="{3621758E-9861-40FA-9019-B7CA25C7662F}"/>
              </a:ext>
            </a:extLst>
          </p:cNvPr>
          <p:cNvSpPr>
            <a:spLocks noChangeShapeType="1"/>
          </p:cNvSpPr>
          <p:nvPr/>
        </p:nvSpPr>
        <p:spPr bwMode="auto">
          <a:xfrm flipV="1">
            <a:off x="4295776" y="4724400"/>
            <a:ext cx="1800225" cy="1441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Text Box 7">
            <a:extLst>
              <a:ext uri="{FF2B5EF4-FFF2-40B4-BE49-F238E27FC236}">
                <a16:creationId xmlns:a16="http://schemas.microsoft.com/office/drawing/2014/main" id="{7F489A9D-CCB5-4495-994B-5D292E701359}"/>
              </a:ext>
            </a:extLst>
          </p:cNvPr>
          <p:cNvSpPr txBox="1">
            <a:spLocks noChangeArrowheads="1"/>
          </p:cNvSpPr>
          <p:nvPr/>
        </p:nvSpPr>
        <p:spPr bwMode="auto">
          <a:xfrm>
            <a:off x="5303838" y="6092826"/>
            <a:ext cx="3014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 vnitřní prostředí</a:t>
            </a:r>
          </a:p>
        </p:txBody>
      </p:sp>
      <p:sp>
        <p:nvSpPr>
          <p:cNvPr id="60424" name="Text Box 8">
            <a:extLst>
              <a:ext uri="{FF2B5EF4-FFF2-40B4-BE49-F238E27FC236}">
                <a16:creationId xmlns:a16="http://schemas.microsoft.com/office/drawing/2014/main" id="{240F96A8-5AF2-465F-958E-4626C5092165}"/>
              </a:ext>
            </a:extLst>
          </p:cNvPr>
          <p:cNvSpPr txBox="1">
            <a:spLocks noChangeArrowheads="1"/>
          </p:cNvSpPr>
          <p:nvPr/>
        </p:nvSpPr>
        <p:spPr bwMode="auto">
          <a:xfrm>
            <a:off x="1919289" y="4149726"/>
            <a:ext cx="3349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a:latin typeface="Times New Roman" panose="02020603050405020304" pitchFamily="18" charset="0"/>
              </a:rPr>
              <a:t>Jeho </a:t>
            </a:r>
            <a:r>
              <a:rPr lang="cs-CZ" altLang="en-US" sz="2800" b="1">
                <a:latin typeface="Times New Roman" panose="02020603050405020304" pitchFamily="18" charset="0"/>
              </a:rPr>
              <a:t>vlastnosti </a:t>
            </a:r>
          </a:p>
          <a:p>
            <a:pPr eaLnBrk="1" hangingPunct="1"/>
            <a:r>
              <a:rPr lang="cs-CZ" altLang="en-US" sz="2800">
                <a:latin typeface="Times New Roman" panose="02020603050405020304" pitchFamily="18" charset="0"/>
              </a:rPr>
              <a:t>musí umožňovat optimální činnost buněčných struktur</a:t>
            </a:r>
          </a:p>
        </p:txBody>
      </p:sp>
      <p:pic>
        <p:nvPicPr>
          <p:cNvPr id="60425" name="Picture 9" descr="cannontop">
            <a:extLst>
              <a:ext uri="{FF2B5EF4-FFF2-40B4-BE49-F238E27FC236}">
                <a16:creationId xmlns:a16="http://schemas.microsoft.com/office/drawing/2014/main" id="{446316C1-80C5-464D-8783-E6834AB61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333376"/>
            <a:ext cx="16271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Text Box 10">
            <a:extLst>
              <a:ext uri="{FF2B5EF4-FFF2-40B4-BE49-F238E27FC236}">
                <a16:creationId xmlns:a16="http://schemas.microsoft.com/office/drawing/2014/main" id="{B365964A-8535-41FE-A24A-8E551FB6DDDC}"/>
              </a:ext>
            </a:extLst>
          </p:cNvPr>
          <p:cNvSpPr txBox="1">
            <a:spLocks noChangeArrowheads="1"/>
          </p:cNvSpPr>
          <p:nvPr/>
        </p:nvSpPr>
        <p:spPr bwMode="auto">
          <a:xfrm>
            <a:off x="4943475" y="333375"/>
            <a:ext cx="50419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Homeostáza </a:t>
            </a:r>
            <a:r>
              <a:rPr lang="cs-CZ" altLang="en-US" sz="2800" i="1">
                <a:latin typeface="Times New Roman" panose="02020603050405020304" pitchFamily="18" charset="0"/>
              </a:rPr>
              <a:t>= regulace parametrů vnitřního prostředí v rozmezí náležitých hodnot</a:t>
            </a:r>
          </a:p>
        </p:txBody>
      </p:sp>
      <p:sp>
        <p:nvSpPr>
          <p:cNvPr id="60427" name="Rectangle 11">
            <a:extLst>
              <a:ext uri="{FF2B5EF4-FFF2-40B4-BE49-F238E27FC236}">
                <a16:creationId xmlns:a16="http://schemas.microsoft.com/office/drawing/2014/main" id="{BD48A98D-C270-475E-BD3C-54790B13F3FE}"/>
              </a:ext>
            </a:extLst>
          </p:cNvPr>
          <p:cNvSpPr>
            <a:spLocks noChangeArrowheads="1"/>
          </p:cNvSpPr>
          <p:nvPr/>
        </p:nvSpPr>
        <p:spPr bwMode="auto">
          <a:xfrm>
            <a:off x="7896226" y="3644900"/>
            <a:ext cx="2303463" cy="172878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en-US" sz="2400">
                <a:latin typeface="Times New Roman" panose="02020603050405020304" pitchFamily="18" charset="0"/>
              </a:rPr>
              <a:t>intracelulární </a:t>
            </a:r>
          </a:p>
          <a:p>
            <a:pPr algn="ctr" eaLnBrk="1" hangingPunct="1"/>
            <a:r>
              <a:rPr lang="cs-CZ" altLang="en-US" sz="2400">
                <a:latin typeface="Times New Roman" panose="02020603050405020304" pitchFamily="18" charset="0"/>
              </a:rPr>
              <a:t>tekutina</a:t>
            </a:r>
          </a:p>
        </p:txBody>
      </p:sp>
      <p:sp>
        <p:nvSpPr>
          <p:cNvPr id="60428" name="Line 12">
            <a:extLst>
              <a:ext uri="{FF2B5EF4-FFF2-40B4-BE49-F238E27FC236}">
                <a16:creationId xmlns:a16="http://schemas.microsoft.com/office/drawing/2014/main" id="{154819ED-3D6B-48C2-992E-EE985679A792}"/>
              </a:ext>
            </a:extLst>
          </p:cNvPr>
          <p:cNvSpPr>
            <a:spLocks noChangeShapeType="1"/>
          </p:cNvSpPr>
          <p:nvPr/>
        </p:nvSpPr>
        <p:spPr bwMode="auto">
          <a:xfrm>
            <a:off x="7464425" y="4652963"/>
            <a:ext cx="50323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9" name="Line 13">
            <a:extLst>
              <a:ext uri="{FF2B5EF4-FFF2-40B4-BE49-F238E27FC236}">
                <a16:creationId xmlns:a16="http://schemas.microsoft.com/office/drawing/2014/main" id="{200DC491-48E1-4AFF-8903-83704499B8A3}"/>
              </a:ext>
            </a:extLst>
          </p:cNvPr>
          <p:cNvSpPr>
            <a:spLocks noChangeShapeType="1"/>
          </p:cNvSpPr>
          <p:nvPr/>
        </p:nvSpPr>
        <p:spPr bwMode="auto">
          <a:xfrm>
            <a:off x="9409113" y="5373689"/>
            <a:ext cx="0"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0" name="Line 14">
            <a:extLst>
              <a:ext uri="{FF2B5EF4-FFF2-40B4-BE49-F238E27FC236}">
                <a16:creationId xmlns:a16="http://schemas.microsoft.com/office/drawing/2014/main" id="{0AF53442-DE67-4450-A249-58683C737313}"/>
              </a:ext>
            </a:extLst>
          </p:cNvPr>
          <p:cNvSpPr>
            <a:spLocks noChangeShapeType="1"/>
          </p:cNvSpPr>
          <p:nvPr/>
        </p:nvSpPr>
        <p:spPr bwMode="auto">
          <a:xfrm>
            <a:off x="9625013" y="5373688"/>
            <a:ext cx="0" cy="431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0431" name="Text Box 15">
            <a:extLst>
              <a:ext uri="{FF2B5EF4-FFF2-40B4-BE49-F238E27FC236}">
                <a16:creationId xmlns:a16="http://schemas.microsoft.com/office/drawing/2014/main" id="{6D510CEA-A15F-49E2-8FF3-8A70587320E7}"/>
              </a:ext>
            </a:extLst>
          </p:cNvPr>
          <p:cNvSpPr txBox="1">
            <a:spLocks noChangeArrowheads="1"/>
          </p:cNvSpPr>
          <p:nvPr/>
        </p:nvSpPr>
        <p:spPr bwMode="auto">
          <a:xfrm>
            <a:off x="8386763" y="5734051"/>
            <a:ext cx="2317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a:latin typeface="Times New Roman" panose="02020603050405020304" pitchFamily="18" charset="0"/>
              </a:rPr>
              <a:t>Metabolismus</a:t>
            </a:r>
          </a:p>
        </p:txBody>
      </p:sp>
      <p:sp>
        <p:nvSpPr>
          <p:cNvPr id="60432" name="Line 16">
            <a:extLst>
              <a:ext uri="{FF2B5EF4-FFF2-40B4-BE49-F238E27FC236}">
                <a16:creationId xmlns:a16="http://schemas.microsoft.com/office/drawing/2014/main" id="{31F315E0-17B7-41B9-9B67-C6145B5AB96C}"/>
              </a:ext>
            </a:extLst>
          </p:cNvPr>
          <p:cNvSpPr>
            <a:spLocks noChangeShapeType="1"/>
          </p:cNvSpPr>
          <p:nvPr/>
        </p:nvSpPr>
        <p:spPr bwMode="auto">
          <a:xfrm>
            <a:off x="6888163" y="2420939"/>
            <a:ext cx="0" cy="1366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3" name="Line 17">
            <a:extLst>
              <a:ext uri="{FF2B5EF4-FFF2-40B4-BE49-F238E27FC236}">
                <a16:creationId xmlns:a16="http://schemas.microsoft.com/office/drawing/2014/main" id="{759A343F-E025-4458-B941-249C730CF7D7}"/>
              </a:ext>
            </a:extLst>
          </p:cNvPr>
          <p:cNvSpPr>
            <a:spLocks noChangeShapeType="1"/>
          </p:cNvSpPr>
          <p:nvPr/>
        </p:nvSpPr>
        <p:spPr bwMode="auto">
          <a:xfrm>
            <a:off x="7104063" y="2420938"/>
            <a:ext cx="0" cy="1295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a:extLst>
              <a:ext uri="{FF2B5EF4-FFF2-40B4-BE49-F238E27FC236}">
                <a16:creationId xmlns:a16="http://schemas.microsoft.com/office/drawing/2014/main" id="{4B00C201-6AE0-4A4F-9420-EC6129982772}"/>
              </a:ext>
            </a:extLst>
          </p:cNvPr>
          <p:cNvSpPr txBox="1">
            <a:spLocks noChangeArrowheads="1"/>
          </p:cNvSpPr>
          <p:nvPr/>
        </p:nvSpPr>
        <p:spPr bwMode="auto">
          <a:xfrm>
            <a:off x="9575801" y="4795838"/>
            <a:ext cx="96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en-US" sz="2400" b="1">
                <a:latin typeface="Times New Roman" panose="02020603050405020304" pitchFamily="18" charset="0"/>
              </a:rPr>
              <a:t>Výdej</a:t>
            </a:r>
            <a:endParaRPr lang="cs-CZ" altLang="en-US" sz="2400">
              <a:latin typeface="Times New Roman" panose="02020603050405020304" pitchFamily="18" charset="0"/>
            </a:endParaRPr>
          </a:p>
        </p:txBody>
      </p:sp>
      <p:grpSp>
        <p:nvGrpSpPr>
          <p:cNvPr id="1029" name="Group 3">
            <a:extLst>
              <a:ext uri="{FF2B5EF4-FFF2-40B4-BE49-F238E27FC236}">
                <a16:creationId xmlns:a16="http://schemas.microsoft.com/office/drawing/2014/main" id="{5266F251-F159-4A52-B446-DEE7730C1867}"/>
              </a:ext>
            </a:extLst>
          </p:cNvPr>
          <p:cNvGrpSpPr>
            <a:grpSpLocks/>
          </p:cNvGrpSpPr>
          <p:nvPr/>
        </p:nvGrpSpPr>
        <p:grpSpPr bwMode="auto">
          <a:xfrm>
            <a:off x="7248525" y="2678113"/>
            <a:ext cx="1277938" cy="2438400"/>
            <a:chOff x="1190" y="1848"/>
            <a:chExt cx="1113" cy="1934"/>
          </a:xfrm>
        </p:grpSpPr>
        <p:sp>
          <p:nvSpPr>
            <p:cNvPr id="1048" name="AutoShape 4">
              <a:extLst>
                <a:ext uri="{FF2B5EF4-FFF2-40B4-BE49-F238E27FC236}">
                  <a16:creationId xmlns:a16="http://schemas.microsoft.com/office/drawing/2014/main" id="{BFCAB74D-F110-44AC-8ED2-FE6B0E4B92EE}"/>
                </a:ext>
              </a:extLst>
            </p:cNvPr>
            <p:cNvSpPr>
              <a:spLocks noChangeArrowheads="1"/>
            </p:cNvSpPr>
            <p:nvPr/>
          </p:nvSpPr>
          <p:spPr bwMode="auto">
            <a:xfrm>
              <a:off x="1265" y="1911"/>
              <a:ext cx="958" cy="1351"/>
            </a:xfrm>
            <a:prstGeom prst="can">
              <a:avLst>
                <a:gd name="adj" fmla="val 35256"/>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049" name="Group 5">
              <a:extLst>
                <a:ext uri="{FF2B5EF4-FFF2-40B4-BE49-F238E27FC236}">
                  <a16:creationId xmlns:a16="http://schemas.microsoft.com/office/drawing/2014/main" id="{20DD1F74-EEE3-4E72-9889-F9406BD8BCAF}"/>
                </a:ext>
              </a:extLst>
            </p:cNvPr>
            <p:cNvGrpSpPr>
              <a:grpSpLocks/>
            </p:cNvGrpSpPr>
            <p:nvPr/>
          </p:nvGrpSpPr>
          <p:grpSpPr bwMode="auto">
            <a:xfrm>
              <a:off x="1265" y="2865"/>
              <a:ext cx="962" cy="870"/>
              <a:chOff x="2539" y="2227"/>
              <a:chExt cx="962" cy="870"/>
            </a:xfrm>
          </p:grpSpPr>
          <p:sp>
            <p:nvSpPr>
              <p:cNvPr id="1052" name="Freeform 6">
                <a:extLst>
                  <a:ext uri="{FF2B5EF4-FFF2-40B4-BE49-F238E27FC236}">
                    <a16:creationId xmlns:a16="http://schemas.microsoft.com/office/drawing/2014/main" id="{0A727B88-55C3-437A-A9BD-D17D09415EBF}"/>
                  </a:ext>
                </a:extLst>
              </p:cNvPr>
              <p:cNvSpPr>
                <a:spLocks/>
              </p:cNvSpPr>
              <p:nvPr/>
            </p:nvSpPr>
            <p:spPr bwMode="auto">
              <a:xfrm>
                <a:off x="2539" y="2399"/>
                <a:ext cx="958" cy="698"/>
              </a:xfrm>
              <a:custGeom>
                <a:avLst/>
                <a:gdLst>
                  <a:gd name="T0" fmla="*/ 0 w 1915"/>
                  <a:gd name="T1" fmla="*/ 0 h 1396"/>
                  <a:gd name="T2" fmla="*/ 0 w 1915"/>
                  <a:gd name="T3" fmla="*/ 261 h 1396"/>
                  <a:gd name="T4" fmla="*/ 4 w 1915"/>
                  <a:gd name="T5" fmla="*/ 275 h 1396"/>
                  <a:gd name="T6" fmla="*/ 8 w 1915"/>
                  <a:gd name="T7" fmla="*/ 284 h 1396"/>
                  <a:gd name="T8" fmla="*/ 14 w 1915"/>
                  <a:gd name="T9" fmla="*/ 293 h 1396"/>
                  <a:gd name="T10" fmla="*/ 22 w 1915"/>
                  <a:gd name="T11" fmla="*/ 300 h 1396"/>
                  <a:gd name="T12" fmla="*/ 33 w 1915"/>
                  <a:gd name="T13" fmla="*/ 307 h 1396"/>
                  <a:gd name="T14" fmla="*/ 45 w 1915"/>
                  <a:gd name="T15" fmla="*/ 313 h 1396"/>
                  <a:gd name="T16" fmla="*/ 58 w 1915"/>
                  <a:gd name="T17" fmla="*/ 319 h 1396"/>
                  <a:gd name="T18" fmla="*/ 74 w 1915"/>
                  <a:gd name="T19" fmla="*/ 325 h 1396"/>
                  <a:gd name="T20" fmla="*/ 91 w 1915"/>
                  <a:gd name="T21" fmla="*/ 331 h 1396"/>
                  <a:gd name="T22" fmla="*/ 106 w 1915"/>
                  <a:gd name="T23" fmla="*/ 335 h 1396"/>
                  <a:gd name="T24" fmla="*/ 126 w 1915"/>
                  <a:gd name="T25" fmla="*/ 339 h 1396"/>
                  <a:gd name="T26" fmla="*/ 145 w 1915"/>
                  <a:gd name="T27" fmla="*/ 342 h 1396"/>
                  <a:gd name="T28" fmla="*/ 162 w 1915"/>
                  <a:gd name="T29" fmla="*/ 345 h 1396"/>
                  <a:gd name="T30" fmla="*/ 180 w 1915"/>
                  <a:gd name="T31" fmla="*/ 347 h 1396"/>
                  <a:gd name="T32" fmla="*/ 200 w 1915"/>
                  <a:gd name="T33" fmla="*/ 348 h 1396"/>
                  <a:gd name="T34" fmla="*/ 221 w 1915"/>
                  <a:gd name="T35" fmla="*/ 349 h 1396"/>
                  <a:gd name="T36" fmla="*/ 246 w 1915"/>
                  <a:gd name="T37" fmla="*/ 349 h 1396"/>
                  <a:gd name="T38" fmla="*/ 271 w 1915"/>
                  <a:gd name="T39" fmla="*/ 348 h 1396"/>
                  <a:gd name="T40" fmla="*/ 294 w 1915"/>
                  <a:gd name="T41" fmla="*/ 347 h 1396"/>
                  <a:gd name="T42" fmla="*/ 317 w 1915"/>
                  <a:gd name="T43" fmla="*/ 345 h 1396"/>
                  <a:gd name="T44" fmla="*/ 339 w 1915"/>
                  <a:gd name="T45" fmla="*/ 341 h 1396"/>
                  <a:gd name="T46" fmla="*/ 355 w 1915"/>
                  <a:gd name="T47" fmla="*/ 338 h 1396"/>
                  <a:gd name="T48" fmla="*/ 376 w 1915"/>
                  <a:gd name="T49" fmla="*/ 333 h 1396"/>
                  <a:gd name="T50" fmla="*/ 392 w 1915"/>
                  <a:gd name="T51" fmla="*/ 328 h 1396"/>
                  <a:gd name="T52" fmla="*/ 408 w 1915"/>
                  <a:gd name="T53" fmla="*/ 324 h 1396"/>
                  <a:gd name="T54" fmla="*/ 423 w 1915"/>
                  <a:gd name="T55" fmla="*/ 318 h 1396"/>
                  <a:gd name="T56" fmla="*/ 437 w 1915"/>
                  <a:gd name="T57" fmla="*/ 312 h 1396"/>
                  <a:gd name="T58" fmla="*/ 448 w 1915"/>
                  <a:gd name="T59" fmla="*/ 306 h 1396"/>
                  <a:gd name="T60" fmla="*/ 458 w 1915"/>
                  <a:gd name="T61" fmla="*/ 298 h 1396"/>
                  <a:gd name="T62" fmla="*/ 465 w 1915"/>
                  <a:gd name="T63" fmla="*/ 292 h 1396"/>
                  <a:gd name="T64" fmla="*/ 471 w 1915"/>
                  <a:gd name="T65" fmla="*/ 285 h 1396"/>
                  <a:gd name="T66" fmla="*/ 476 w 1915"/>
                  <a:gd name="T67" fmla="*/ 275 h 1396"/>
                  <a:gd name="T68" fmla="*/ 479 w 1915"/>
                  <a:gd name="T69" fmla="*/ 263 h 1396"/>
                  <a:gd name="T70" fmla="*/ 479 w 1915"/>
                  <a:gd name="T71" fmla="*/ 1 h 1396"/>
                  <a:gd name="T72" fmla="*/ 0 w 1915"/>
                  <a:gd name="T73" fmla="*/ 0 h 13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5"/>
                  <a:gd name="T112" fmla="*/ 0 h 1396"/>
                  <a:gd name="T113" fmla="*/ 1915 w 1915"/>
                  <a:gd name="T114" fmla="*/ 1396 h 13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5" h="1396">
                    <a:moveTo>
                      <a:pt x="0" y="0"/>
                    </a:moveTo>
                    <a:lnTo>
                      <a:pt x="0" y="1041"/>
                    </a:lnTo>
                    <a:lnTo>
                      <a:pt x="13" y="1098"/>
                    </a:lnTo>
                    <a:lnTo>
                      <a:pt x="31" y="1135"/>
                    </a:lnTo>
                    <a:lnTo>
                      <a:pt x="54" y="1170"/>
                    </a:lnTo>
                    <a:lnTo>
                      <a:pt x="88" y="1197"/>
                    </a:lnTo>
                    <a:lnTo>
                      <a:pt x="132" y="1228"/>
                    </a:lnTo>
                    <a:lnTo>
                      <a:pt x="179" y="1251"/>
                    </a:lnTo>
                    <a:lnTo>
                      <a:pt x="230" y="1275"/>
                    </a:lnTo>
                    <a:lnTo>
                      <a:pt x="296" y="1298"/>
                    </a:lnTo>
                    <a:lnTo>
                      <a:pt x="362" y="1322"/>
                    </a:lnTo>
                    <a:lnTo>
                      <a:pt x="424" y="1337"/>
                    </a:lnTo>
                    <a:lnTo>
                      <a:pt x="501" y="1354"/>
                    </a:lnTo>
                    <a:lnTo>
                      <a:pt x="580" y="1367"/>
                    </a:lnTo>
                    <a:lnTo>
                      <a:pt x="648" y="1377"/>
                    </a:lnTo>
                    <a:lnTo>
                      <a:pt x="718" y="1386"/>
                    </a:lnTo>
                    <a:lnTo>
                      <a:pt x="797" y="1391"/>
                    </a:lnTo>
                    <a:lnTo>
                      <a:pt x="884" y="1396"/>
                    </a:lnTo>
                    <a:lnTo>
                      <a:pt x="983" y="1396"/>
                    </a:lnTo>
                    <a:lnTo>
                      <a:pt x="1081" y="1391"/>
                    </a:lnTo>
                    <a:lnTo>
                      <a:pt x="1176" y="1386"/>
                    </a:lnTo>
                    <a:lnTo>
                      <a:pt x="1265" y="1377"/>
                    </a:lnTo>
                    <a:lnTo>
                      <a:pt x="1355" y="1364"/>
                    </a:lnTo>
                    <a:lnTo>
                      <a:pt x="1420" y="1352"/>
                    </a:lnTo>
                    <a:lnTo>
                      <a:pt x="1503" y="1332"/>
                    </a:lnTo>
                    <a:lnTo>
                      <a:pt x="1568" y="1312"/>
                    </a:lnTo>
                    <a:lnTo>
                      <a:pt x="1629" y="1293"/>
                    </a:lnTo>
                    <a:lnTo>
                      <a:pt x="1689" y="1272"/>
                    </a:lnTo>
                    <a:lnTo>
                      <a:pt x="1747" y="1246"/>
                    </a:lnTo>
                    <a:lnTo>
                      <a:pt x="1789" y="1222"/>
                    </a:lnTo>
                    <a:lnTo>
                      <a:pt x="1830" y="1190"/>
                    </a:lnTo>
                    <a:lnTo>
                      <a:pt x="1858" y="1167"/>
                    </a:lnTo>
                    <a:lnTo>
                      <a:pt x="1881" y="1140"/>
                    </a:lnTo>
                    <a:lnTo>
                      <a:pt x="1904" y="1099"/>
                    </a:lnTo>
                    <a:lnTo>
                      <a:pt x="1915" y="1052"/>
                    </a:lnTo>
                    <a:lnTo>
                      <a:pt x="1915" y="1"/>
                    </a:lnTo>
                    <a:lnTo>
                      <a:pt x="0" y="0"/>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3" name="Oval 7">
                <a:extLst>
                  <a:ext uri="{FF2B5EF4-FFF2-40B4-BE49-F238E27FC236}">
                    <a16:creationId xmlns:a16="http://schemas.microsoft.com/office/drawing/2014/main" id="{6FB84A0A-DA7F-4E24-8CCE-1DCC99B5C861}"/>
                  </a:ext>
                </a:extLst>
              </p:cNvPr>
              <p:cNvSpPr>
                <a:spLocks noChangeArrowheads="1"/>
              </p:cNvSpPr>
              <p:nvPr/>
            </p:nvSpPr>
            <p:spPr bwMode="auto">
              <a:xfrm>
                <a:off x="2539" y="2227"/>
                <a:ext cx="962" cy="335"/>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 name="Oval 8">
                <a:extLst>
                  <a:ext uri="{FF2B5EF4-FFF2-40B4-BE49-F238E27FC236}">
                    <a16:creationId xmlns:a16="http://schemas.microsoft.com/office/drawing/2014/main" id="{5D68E8F3-D97B-46FB-A67B-DB97B799A879}"/>
                  </a:ext>
                </a:extLst>
              </p:cNvPr>
              <p:cNvSpPr>
                <a:spLocks noChangeArrowheads="1"/>
              </p:cNvSpPr>
              <p:nvPr/>
            </p:nvSpPr>
            <p:spPr bwMode="auto">
              <a:xfrm>
                <a:off x="2574" y="2250"/>
                <a:ext cx="889" cy="293"/>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050" name="AutoShape 9">
              <a:extLst>
                <a:ext uri="{FF2B5EF4-FFF2-40B4-BE49-F238E27FC236}">
                  <a16:creationId xmlns:a16="http://schemas.microsoft.com/office/drawing/2014/main" id="{17307446-8D45-4E0D-8185-1F125A1FD83E}"/>
                </a:ext>
              </a:extLst>
            </p:cNvPr>
            <p:cNvSpPr>
              <a:spLocks noChangeArrowheads="1"/>
            </p:cNvSpPr>
            <p:nvPr/>
          </p:nvSpPr>
          <p:spPr bwMode="auto">
            <a:xfrm>
              <a:off x="1190" y="1848"/>
              <a:ext cx="1113" cy="1934"/>
            </a:xfrm>
            <a:prstGeom prst="can">
              <a:avLst>
                <a:gd name="adj" fmla="val 43441"/>
              </a:avLst>
            </a:prstGeom>
            <a:solidFill>
              <a:schemeClr val="folHlink">
                <a:alpha val="50195"/>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6906" name="Oval 10">
              <a:extLst>
                <a:ext uri="{FF2B5EF4-FFF2-40B4-BE49-F238E27FC236}">
                  <a16:creationId xmlns:a16="http://schemas.microsoft.com/office/drawing/2014/main" id="{323D30BE-CD37-4FA7-817F-F03BBC491CF2}"/>
                </a:ext>
              </a:extLst>
            </p:cNvPr>
            <p:cNvSpPr>
              <a:spLocks noChangeArrowheads="1"/>
            </p:cNvSpPr>
            <p:nvPr/>
          </p:nvSpPr>
          <p:spPr bwMode="auto">
            <a:xfrm>
              <a:off x="1269" y="1906"/>
              <a:ext cx="950" cy="345"/>
            </a:xfrm>
            <a:prstGeom prst="ellipse">
              <a:avLst/>
            </a:prstGeom>
            <a:gradFill rotWithShape="0">
              <a:gsLst>
                <a:gs pos="0">
                  <a:schemeClr val="bg2">
                    <a:gamma/>
                    <a:shade val="46275"/>
                    <a:invGamma/>
                  </a:schemeClr>
                </a:gs>
                <a:gs pos="100000">
                  <a:schemeClr val="bg2"/>
                </a:gs>
              </a:gsLst>
              <a:lin ang="0" scaled="1"/>
            </a:gradFill>
            <a:ln w="9525">
              <a:solidFill>
                <a:schemeClr val="tx1"/>
              </a:solidFill>
              <a:round/>
              <a:headEnd/>
              <a:tailEnd/>
            </a:ln>
            <a:effectLst/>
          </p:spPr>
          <p:txBody>
            <a:bodyPr wrap="none" anchor="ctr"/>
            <a:lstStyle/>
            <a:p>
              <a:pPr>
                <a:defRPr/>
              </a:pPr>
              <a:endParaRPr lang="cs-CZ"/>
            </a:p>
          </p:txBody>
        </p:sp>
      </p:grpSp>
      <p:grpSp>
        <p:nvGrpSpPr>
          <p:cNvPr id="1030" name="Group 11">
            <a:extLst>
              <a:ext uri="{FF2B5EF4-FFF2-40B4-BE49-F238E27FC236}">
                <a16:creationId xmlns:a16="http://schemas.microsoft.com/office/drawing/2014/main" id="{F612AA34-6EA0-423C-A77C-49615D2EB947}"/>
              </a:ext>
            </a:extLst>
          </p:cNvPr>
          <p:cNvGrpSpPr>
            <a:grpSpLocks/>
          </p:cNvGrpSpPr>
          <p:nvPr/>
        </p:nvGrpSpPr>
        <p:grpSpPr bwMode="auto">
          <a:xfrm>
            <a:off x="9317038" y="5008564"/>
            <a:ext cx="76200" cy="320675"/>
            <a:chOff x="4076" y="3462"/>
            <a:chExt cx="66" cy="255"/>
          </a:xfrm>
        </p:grpSpPr>
        <p:sp>
          <p:nvSpPr>
            <p:cNvPr id="1046" name="Freeform 12">
              <a:extLst>
                <a:ext uri="{FF2B5EF4-FFF2-40B4-BE49-F238E27FC236}">
                  <a16:creationId xmlns:a16="http://schemas.microsoft.com/office/drawing/2014/main" id="{DA59D264-2BFB-4F8C-B77B-7D8882AFE67A}"/>
                </a:ext>
              </a:extLst>
            </p:cNvPr>
            <p:cNvSpPr>
              <a:spLocks/>
            </p:cNvSpPr>
            <p:nvPr/>
          </p:nvSpPr>
          <p:spPr bwMode="auto">
            <a:xfrm>
              <a:off x="4076" y="3462"/>
              <a:ext cx="66" cy="124"/>
            </a:xfrm>
            <a:custGeom>
              <a:avLst/>
              <a:gdLst>
                <a:gd name="T0" fmla="*/ 11 w 196"/>
                <a:gd name="T1" fmla="*/ 0 h 371"/>
                <a:gd name="T2" fmla="*/ 12 w 196"/>
                <a:gd name="T3" fmla="*/ 6 h 371"/>
                <a:gd name="T4" fmla="*/ 12 w 196"/>
                <a:gd name="T5" fmla="*/ 10 h 371"/>
                <a:gd name="T6" fmla="*/ 14 w 196"/>
                <a:gd name="T7" fmla="*/ 14 h 371"/>
                <a:gd name="T8" fmla="*/ 15 w 196"/>
                <a:gd name="T9" fmla="*/ 16 h 371"/>
                <a:gd name="T10" fmla="*/ 17 w 196"/>
                <a:gd name="T11" fmla="*/ 18 h 371"/>
                <a:gd name="T12" fmla="*/ 19 w 196"/>
                <a:gd name="T13" fmla="*/ 22 h 371"/>
                <a:gd name="T14" fmla="*/ 21 w 196"/>
                <a:gd name="T15" fmla="*/ 25 h 371"/>
                <a:gd name="T16" fmla="*/ 22 w 196"/>
                <a:gd name="T17" fmla="*/ 27 h 371"/>
                <a:gd name="T18" fmla="*/ 22 w 196"/>
                <a:gd name="T19" fmla="*/ 31 h 371"/>
                <a:gd name="T20" fmla="*/ 22 w 196"/>
                <a:gd name="T21" fmla="*/ 34 h 371"/>
                <a:gd name="T22" fmla="*/ 20 w 196"/>
                <a:gd name="T23" fmla="*/ 37 h 371"/>
                <a:gd name="T24" fmla="*/ 19 w 196"/>
                <a:gd name="T25" fmla="*/ 38 h 371"/>
                <a:gd name="T26" fmla="*/ 16 w 196"/>
                <a:gd name="T27" fmla="*/ 40 h 371"/>
                <a:gd name="T28" fmla="*/ 14 w 196"/>
                <a:gd name="T29" fmla="*/ 41 h 371"/>
                <a:gd name="T30" fmla="*/ 11 w 196"/>
                <a:gd name="T31" fmla="*/ 41 h 371"/>
                <a:gd name="T32" fmla="*/ 9 w 196"/>
                <a:gd name="T33" fmla="*/ 41 h 371"/>
                <a:gd name="T34" fmla="*/ 6 w 196"/>
                <a:gd name="T35" fmla="*/ 40 h 371"/>
                <a:gd name="T36" fmla="*/ 4 w 196"/>
                <a:gd name="T37" fmla="*/ 39 h 371"/>
                <a:gd name="T38" fmla="*/ 2 w 196"/>
                <a:gd name="T39" fmla="*/ 37 h 371"/>
                <a:gd name="T40" fmla="*/ 1 w 196"/>
                <a:gd name="T41" fmla="*/ 35 h 371"/>
                <a:gd name="T42" fmla="*/ 0 w 196"/>
                <a:gd name="T43" fmla="*/ 33 h 371"/>
                <a:gd name="T44" fmla="*/ 0 w 196"/>
                <a:gd name="T45" fmla="*/ 30 h 371"/>
                <a:gd name="T46" fmla="*/ 1 w 196"/>
                <a:gd name="T47" fmla="*/ 27 h 371"/>
                <a:gd name="T48" fmla="*/ 1 w 196"/>
                <a:gd name="T49" fmla="*/ 24 h 371"/>
                <a:gd name="T50" fmla="*/ 3 w 196"/>
                <a:gd name="T51" fmla="*/ 21 h 371"/>
                <a:gd name="T52" fmla="*/ 6 w 196"/>
                <a:gd name="T53" fmla="*/ 18 h 371"/>
                <a:gd name="T54" fmla="*/ 7 w 196"/>
                <a:gd name="T55" fmla="*/ 16 h 371"/>
                <a:gd name="T56" fmla="*/ 8 w 196"/>
                <a:gd name="T57" fmla="*/ 13 h 371"/>
                <a:gd name="T58" fmla="*/ 9 w 196"/>
                <a:gd name="T59" fmla="*/ 10 h 371"/>
                <a:gd name="T60" fmla="*/ 10 w 196"/>
                <a:gd name="T61" fmla="*/ 6 h 371"/>
                <a:gd name="T62" fmla="*/ 11 w 196"/>
                <a:gd name="T63" fmla="*/ 0 h 3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1"/>
                <a:gd name="T98" fmla="*/ 196 w 196"/>
                <a:gd name="T99" fmla="*/ 371 h 3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1">
                  <a:moveTo>
                    <a:pt x="95" y="0"/>
                  </a:moveTo>
                  <a:lnTo>
                    <a:pt x="105" y="58"/>
                  </a:lnTo>
                  <a:lnTo>
                    <a:pt x="111" y="88"/>
                  </a:lnTo>
                  <a:lnTo>
                    <a:pt x="121" y="122"/>
                  </a:lnTo>
                  <a:lnTo>
                    <a:pt x="132" y="142"/>
                  </a:lnTo>
                  <a:lnTo>
                    <a:pt x="147" y="166"/>
                  </a:lnTo>
                  <a:lnTo>
                    <a:pt x="167" y="194"/>
                  </a:lnTo>
                  <a:lnTo>
                    <a:pt x="184" y="220"/>
                  </a:lnTo>
                  <a:lnTo>
                    <a:pt x="192" y="246"/>
                  </a:lnTo>
                  <a:lnTo>
                    <a:pt x="196" y="279"/>
                  </a:lnTo>
                  <a:lnTo>
                    <a:pt x="189" y="307"/>
                  </a:lnTo>
                  <a:lnTo>
                    <a:pt x="178" y="328"/>
                  </a:lnTo>
                  <a:lnTo>
                    <a:pt x="162" y="345"/>
                  </a:lnTo>
                  <a:lnTo>
                    <a:pt x="141" y="361"/>
                  </a:lnTo>
                  <a:lnTo>
                    <a:pt x="121" y="368"/>
                  </a:lnTo>
                  <a:lnTo>
                    <a:pt x="99" y="371"/>
                  </a:lnTo>
                  <a:lnTo>
                    <a:pt x="76" y="368"/>
                  </a:lnTo>
                  <a:lnTo>
                    <a:pt x="54" y="362"/>
                  </a:lnTo>
                  <a:lnTo>
                    <a:pt x="34" y="351"/>
                  </a:lnTo>
                  <a:lnTo>
                    <a:pt x="19" y="335"/>
                  </a:lnTo>
                  <a:lnTo>
                    <a:pt x="8" y="316"/>
                  </a:lnTo>
                  <a:lnTo>
                    <a:pt x="3" y="297"/>
                  </a:lnTo>
                  <a:lnTo>
                    <a:pt x="0" y="272"/>
                  </a:lnTo>
                  <a:lnTo>
                    <a:pt x="5" y="240"/>
                  </a:lnTo>
                  <a:lnTo>
                    <a:pt x="13" y="218"/>
                  </a:lnTo>
                  <a:lnTo>
                    <a:pt x="30" y="191"/>
                  </a:lnTo>
                  <a:lnTo>
                    <a:pt x="49" y="166"/>
                  </a:lnTo>
                  <a:lnTo>
                    <a:pt x="62" y="141"/>
                  </a:lnTo>
                  <a:lnTo>
                    <a:pt x="72" y="120"/>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7" name="Freeform 13">
              <a:extLst>
                <a:ext uri="{FF2B5EF4-FFF2-40B4-BE49-F238E27FC236}">
                  <a16:creationId xmlns:a16="http://schemas.microsoft.com/office/drawing/2014/main" id="{DDEEF164-7B11-47A2-91B5-6CF7ECDF0011}"/>
                </a:ext>
              </a:extLst>
            </p:cNvPr>
            <p:cNvSpPr>
              <a:spLocks/>
            </p:cNvSpPr>
            <p:nvPr/>
          </p:nvSpPr>
          <p:spPr bwMode="auto">
            <a:xfrm>
              <a:off x="4076" y="3593"/>
              <a:ext cx="66" cy="124"/>
            </a:xfrm>
            <a:custGeom>
              <a:avLst/>
              <a:gdLst>
                <a:gd name="T0" fmla="*/ 11 w 196"/>
                <a:gd name="T1" fmla="*/ 0 h 372"/>
                <a:gd name="T2" fmla="*/ 12 w 196"/>
                <a:gd name="T3" fmla="*/ 7 h 372"/>
                <a:gd name="T4" fmla="*/ 12 w 196"/>
                <a:gd name="T5" fmla="*/ 10 h 372"/>
                <a:gd name="T6" fmla="*/ 14 w 196"/>
                <a:gd name="T7" fmla="*/ 14 h 372"/>
                <a:gd name="T8" fmla="*/ 15 w 196"/>
                <a:gd name="T9" fmla="*/ 16 h 372"/>
                <a:gd name="T10" fmla="*/ 17 w 196"/>
                <a:gd name="T11" fmla="*/ 19 h 372"/>
                <a:gd name="T12" fmla="*/ 19 w 196"/>
                <a:gd name="T13" fmla="*/ 22 h 372"/>
                <a:gd name="T14" fmla="*/ 21 w 196"/>
                <a:gd name="T15" fmla="*/ 24 h 372"/>
                <a:gd name="T16" fmla="*/ 22 w 196"/>
                <a:gd name="T17" fmla="*/ 27 h 372"/>
                <a:gd name="T18" fmla="*/ 22 w 196"/>
                <a:gd name="T19" fmla="*/ 31 h 372"/>
                <a:gd name="T20" fmla="*/ 22 w 196"/>
                <a:gd name="T21" fmla="*/ 34 h 372"/>
                <a:gd name="T22" fmla="*/ 20 w 196"/>
                <a:gd name="T23" fmla="*/ 36 h 372"/>
                <a:gd name="T24" fmla="*/ 19 w 196"/>
                <a:gd name="T25" fmla="*/ 38 h 372"/>
                <a:gd name="T26" fmla="*/ 16 w 196"/>
                <a:gd name="T27" fmla="*/ 40 h 372"/>
                <a:gd name="T28" fmla="*/ 14 w 196"/>
                <a:gd name="T29" fmla="*/ 41 h 372"/>
                <a:gd name="T30" fmla="*/ 11 w 196"/>
                <a:gd name="T31" fmla="*/ 41 h 372"/>
                <a:gd name="T32" fmla="*/ 9 w 196"/>
                <a:gd name="T33" fmla="*/ 41 h 372"/>
                <a:gd name="T34" fmla="*/ 6 w 196"/>
                <a:gd name="T35" fmla="*/ 40 h 372"/>
                <a:gd name="T36" fmla="*/ 4 w 196"/>
                <a:gd name="T37" fmla="*/ 39 h 372"/>
                <a:gd name="T38" fmla="*/ 2 w 196"/>
                <a:gd name="T39" fmla="*/ 37 h 372"/>
                <a:gd name="T40" fmla="*/ 1 w 196"/>
                <a:gd name="T41" fmla="*/ 35 h 372"/>
                <a:gd name="T42" fmla="*/ 0 w 196"/>
                <a:gd name="T43" fmla="*/ 33 h 372"/>
                <a:gd name="T44" fmla="*/ 0 w 196"/>
                <a:gd name="T45" fmla="*/ 30 h 372"/>
                <a:gd name="T46" fmla="*/ 1 w 196"/>
                <a:gd name="T47" fmla="*/ 27 h 372"/>
                <a:gd name="T48" fmla="*/ 1 w 196"/>
                <a:gd name="T49" fmla="*/ 24 h 372"/>
                <a:gd name="T50" fmla="*/ 3 w 196"/>
                <a:gd name="T51" fmla="*/ 21 h 372"/>
                <a:gd name="T52" fmla="*/ 6 w 196"/>
                <a:gd name="T53" fmla="*/ 19 h 372"/>
                <a:gd name="T54" fmla="*/ 7 w 196"/>
                <a:gd name="T55" fmla="*/ 16 h 372"/>
                <a:gd name="T56" fmla="*/ 8 w 196"/>
                <a:gd name="T57" fmla="*/ 13 h 372"/>
                <a:gd name="T58" fmla="*/ 9 w 196"/>
                <a:gd name="T59" fmla="*/ 10 h 372"/>
                <a:gd name="T60" fmla="*/ 10 w 196"/>
                <a:gd name="T61" fmla="*/ 7 h 372"/>
                <a:gd name="T62" fmla="*/ 11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59"/>
                  </a:lnTo>
                  <a:lnTo>
                    <a:pt x="111" y="88"/>
                  </a:lnTo>
                  <a:lnTo>
                    <a:pt x="121" y="122"/>
                  </a:lnTo>
                  <a:lnTo>
                    <a:pt x="132" y="143"/>
                  </a:lnTo>
                  <a:lnTo>
                    <a:pt x="147" y="167"/>
                  </a:lnTo>
                  <a:lnTo>
                    <a:pt x="167" y="195"/>
                  </a:lnTo>
                  <a:lnTo>
                    <a:pt x="184" y="220"/>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7"/>
                  </a:lnTo>
                  <a:lnTo>
                    <a:pt x="62" y="141"/>
                  </a:lnTo>
                  <a:lnTo>
                    <a:pt x="72" y="120"/>
                  </a:lnTo>
                  <a:lnTo>
                    <a:pt x="81" y="90"/>
                  </a:lnTo>
                  <a:lnTo>
                    <a:pt x="86" y="59"/>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aphicFrame>
        <p:nvGraphicFramePr>
          <p:cNvPr id="1026" name="Object 14">
            <a:extLst>
              <a:ext uri="{FF2B5EF4-FFF2-40B4-BE49-F238E27FC236}">
                <a16:creationId xmlns:a16="http://schemas.microsoft.com/office/drawing/2014/main" id="{04EC9BFF-59BB-428F-AACE-D9122309275B}"/>
              </a:ext>
            </a:extLst>
          </p:cNvPr>
          <p:cNvGraphicFramePr>
            <a:graphicFrameLocks noChangeAspect="1"/>
          </p:cNvGraphicFramePr>
          <p:nvPr/>
        </p:nvGraphicFramePr>
        <p:xfrm>
          <a:off x="8702676" y="4284663"/>
          <a:ext cx="822325" cy="715962"/>
        </p:xfrm>
        <a:graphic>
          <a:graphicData uri="http://schemas.openxmlformats.org/presentationml/2006/ole">
            <mc:AlternateContent xmlns:mc="http://schemas.openxmlformats.org/markup-compatibility/2006">
              <mc:Choice xmlns:v="urn:schemas-microsoft-com:vml" Requires="v">
                <p:oleObj name="Clip" r:id="rId4" imgW="9134280" imgH="6848280" progId="MS_ClipArt_Gallery.2">
                  <p:embed/>
                </p:oleObj>
              </mc:Choice>
              <mc:Fallback>
                <p:oleObj name="Clip" r:id="rId4" imgW="9134280" imgH="6848280" progId="MS_ClipArt_Gallery.2">
                  <p:embed/>
                  <p:pic>
                    <p:nvPicPr>
                      <p:cNvPr id="1026" name="Object 14">
                        <a:extLst>
                          <a:ext uri="{FF2B5EF4-FFF2-40B4-BE49-F238E27FC236}">
                            <a16:creationId xmlns:a16="http://schemas.microsoft.com/office/drawing/2014/main" id="{04EC9BFF-59BB-428F-AACE-D912230927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2676" y="4284663"/>
                        <a:ext cx="82232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Rectangle 15">
            <a:extLst>
              <a:ext uri="{FF2B5EF4-FFF2-40B4-BE49-F238E27FC236}">
                <a16:creationId xmlns:a16="http://schemas.microsoft.com/office/drawing/2014/main" id="{381004B1-3F94-4CE2-94E0-E1D5ED15E564}"/>
              </a:ext>
            </a:extLst>
          </p:cNvPr>
          <p:cNvSpPr>
            <a:spLocks noChangeArrowheads="1"/>
          </p:cNvSpPr>
          <p:nvPr/>
        </p:nvSpPr>
        <p:spPr bwMode="auto">
          <a:xfrm>
            <a:off x="8528051" y="4465638"/>
            <a:ext cx="371475" cy="387350"/>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2" name="Rectangle 16">
            <a:extLst>
              <a:ext uri="{FF2B5EF4-FFF2-40B4-BE49-F238E27FC236}">
                <a16:creationId xmlns:a16="http://schemas.microsoft.com/office/drawing/2014/main" id="{92669983-9DFE-473F-9ED9-F8E72795F980}"/>
              </a:ext>
            </a:extLst>
          </p:cNvPr>
          <p:cNvSpPr>
            <a:spLocks noChangeArrowheads="1"/>
          </p:cNvSpPr>
          <p:nvPr/>
        </p:nvSpPr>
        <p:spPr bwMode="auto">
          <a:xfrm>
            <a:off x="8429625" y="4630738"/>
            <a:ext cx="463550" cy="74612"/>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033" name="Group 17">
            <a:extLst>
              <a:ext uri="{FF2B5EF4-FFF2-40B4-BE49-F238E27FC236}">
                <a16:creationId xmlns:a16="http://schemas.microsoft.com/office/drawing/2014/main" id="{E15598CA-B42B-4053-81D5-C3F2705AD5B8}"/>
              </a:ext>
            </a:extLst>
          </p:cNvPr>
          <p:cNvGrpSpPr>
            <a:grpSpLocks/>
          </p:cNvGrpSpPr>
          <p:nvPr/>
        </p:nvGrpSpPr>
        <p:grpSpPr bwMode="auto">
          <a:xfrm>
            <a:off x="7432676" y="1195389"/>
            <a:ext cx="879475" cy="1404937"/>
            <a:chOff x="628" y="1648"/>
            <a:chExt cx="766" cy="1115"/>
          </a:xfrm>
        </p:grpSpPr>
        <p:sp>
          <p:nvSpPr>
            <p:cNvPr id="1037" name="Freeform 18">
              <a:extLst>
                <a:ext uri="{FF2B5EF4-FFF2-40B4-BE49-F238E27FC236}">
                  <a16:creationId xmlns:a16="http://schemas.microsoft.com/office/drawing/2014/main" id="{70A2E0C8-4158-49ED-9ECD-298317022455}"/>
                </a:ext>
              </a:extLst>
            </p:cNvPr>
            <p:cNvSpPr>
              <a:spLocks/>
            </p:cNvSpPr>
            <p:nvPr/>
          </p:nvSpPr>
          <p:spPr bwMode="auto">
            <a:xfrm>
              <a:off x="635" y="1733"/>
              <a:ext cx="752" cy="765"/>
            </a:xfrm>
            <a:custGeom>
              <a:avLst/>
              <a:gdLst>
                <a:gd name="T0" fmla="*/ 0 w 2256"/>
                <a:gd name="T1" fmla="*/ 0 h 2295"/>
                <a:gd name="T2" fmla="*/ 104 w 2256"/>
                <a:gd name="T3" fmla="*/ 131 h 2295"/>
                <a:gd name="T4" fmla="*/ 109 w 2256"/>
                <a:gd name="T5" fmla="*/ 242 h 2295"/>
                <a:gd name="T6" fmla="*/ 109 w 2256"/>
                <a:gd name="T7" fmla="*/ 245 h 2295"/>
                <a:gd name="T8" fmla="*/ 110 w 2256"/>
                <a:gd name="T9" fmla="*/ 247 h 2295"/>
                <a:gd name="T10" fmla="*/ 111 w 2256"/>
                <a:gd name="T11" fmla="*/ 248 h 2295"/>
                <a:gd name="T12" fmla="*/ 112 w 2256"/>
                <a:gd name="T13" fmla="*/ 250 h 2295"/>
                <a:gd name="T14" fmla="*/ 114 w 2256"/>
                <a:gd name="T15" fmla="*/ 251 h 2295"/>
                <a:gd name="T16" fmla="*/ 115 w 2256"/>
                <a:gd name="T17" fmla="*/ 252 h 2295"/>
                <a:gd name="T18" fmla="*/ 118 w 2256"/>
                <a:gd name="T19" fmla="*/ 253 h 2295"/>
                <a:gd name="T20" fmla="*/ 120 w 2256"/>
                <a:gd name="T21" fmla="*/ 254 h 2295"/>
                <a:gd name="T22" fmla="*/ 123 w 2256"/>
                <a:gd name="T23" fmla="*/ 255 h 2295"/>
                <a:gd name="T24" fmla="*/ 125 w 2256"/>
                <a:gd name="T25" fmla="*/ 255 h 2295"/>
                <a:gd name="T26" fmla="*/ 127 w 2256"/>
                <a:gd name="T27" fmla="*/ 255 h 2295"/>
                <a:gd name="T28" fmla="*/ 129 w 2256"/>
                <a:gd name="T29" fmla="*/ 255 h 2295"/>
                <a:gd name="T30" fmla="*/ 131 w 2256"/>
                <a:gd name="T31" fmla="*/ 254 h 2295"/>
                <a:gd name="T32" fmla="*/ 134 w 2256"/>
                <a:gd name="T33" fmla="*/ 253 h 2295"/>
                <a:gd name="T34" fmla="*/ 136 w 2256"/>
                <a:gd name="T35" fmla="*/ 252 h 2295"/>
                <a:gd name="T36" fmla="*/ 137 w 2256"/>
                <a:gd name="T37" fmla="*/ 251 h 2295"/>
                <a:gd name="T38" fmla="*/ 139 w 2256"/>
                <a:gd name="T39" fmla="*/ 249 h 2295"/>
                <a:gd name="T40" fmla="*/ 140 w 2256"/>
                <a:gd name="T41" fmla="*/ 247 h 2295"/>
                <a:gd name="T42" fmla="*/ 141 w 2256"/>
                <a:gd name="T43" fmla="*/ 245 h 2295"/>
                <a:gd name="T44" fmla="*/ 142 w 2256"/>
                <a:gd name="T45" fmla="*/ 242 h 2295"/>
                <a:gd name="T46" fmla="*/ 148 w 2256"/>
                <a:gd name="T47" fmla="*/ 129 h 2295"/>
                <a:gd name="T48" fmla="*/ 251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8" name="Oval 19">
              <a:extLst>
                <a:ext uri="{FF2B5EF4-FFF2-40B4-BE49-F238E27FC236}">
                  <a16:creationId xmlns:a16="http://schemas.microsoft.com/office/drawing/2014/main" id="{39D04F54-1B2F-4BE2-ABA5-70120E541A55}"/>
                </a:ext>
              </a:extLst>
            </p:cNvPr>
            <p:cNvSpPr>
              <a:spLocks noChangeArrowheads="1"/>
            </p:cNvSpPr>
            <p:nvPr/>
          </p:nvSpPr>
          <p:spPr bwMode="auto">
            <a:xfrm>
              <a:off x="628" y="1648"/>
              <a:ext cx="766" cy="14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 name="Freeform 20">
              <a:extLst>
                <a:ext uri="{FF2B5EF4-FFF2-40B4-BE49-F238E27FC236}">
                  <a16:creationId xmlns:a16="http://schemas.microsoft.com/office/drawing/2014/main" id="{39C9CA15-C82C-43A5-B0C1-94033DF48F00}"/>
                </a:ext>
              </a:extLst>
            </p:cNvPr>
            <p:cNvSpPr>
              <a:spLocks/>
            </p:cNvSpPr>
            <p:nvPr/>
          </p:nvSpPr>
          <p:spPr bwMode="auto">
            <a:xfrm>
              <a:off x="688" y="1755"/>
              <a:ext cx="652" cy="720"/>
            </a:xfrm>
            <a:custGeom>
              <a:avLst/>
              <a:gdLst>
                <a:gd name="T0" fmla="*/ 0 w 1956"/>
                <a:gd name="T1" fmla="*/ 2 h 2159"/>
                <a:gd name="T2" fmla="*/ 95 w 1956"/>
                <a:gd name="T3" fmla="*/ 118 h 2159"/>
                <a:gd name="T4" fmla="*/ 98 w 1956"/>
                <a:gd name="T5" fmla="*/ 232 h 2159"/>
                <a:gd name="T6" fmla="*/ 99 w 1956"/>
                <a:gd name="T7" fmla="*/ 234 h 2159"/>
                <a:gd name="T8" fmla="*/ 100 w 1956"/>
                <a:gd name="T9" fmla="*/ 236 h 2159"/>
                <a:gd name="T10" fmla="*/ 101 w 1956"/>
                <a:gd name="T11" fmla="*/ 238 h 2159"/>
                <a:gd name="T12" fmla="*/ 102 w 1956"/>
                <a:gd name="T13" fmla="*/ 239 h 2159"/>
                <a:gd name="T14" fmla="*/ 104 w 1956"/>
                <a:gd name="T15" fmla="*/ 240 h 2159"/>
                <a:gd name="T16" fmla="*/ 107 w 1956"/>
                <a:gd name="T17" fmla="*/ 240 h 2159"/>
                <a:gd name="T18" fmla="*/ 109 w 1956"/>
                <a:gd name="T19" fmla="*/ 240 h 2159"/>
                <a:gd name="T20" fmla="*/ 112 w 1956"/>
                <a:gd name="T21" fmla="*/ 239 h 2159"/>
                <a:gd name="T22" fmla="*/ 114 w 1956"/>
                <a:gd name="T23" fmla="*/ 238 h 2159"/>
                <a:gd name="T24" fmla="*/ 116 w 1956"/>
                <a:gd name="T25" fmla="*/ 236 h 2159"/>
                <a:gd name="T26" fmla="*/ 116 w 1956"/>
                <a:gd name="T27" fmla="*/ 234 h 2159"/>
                <a:gd name="T28" fmla="*/ 117 w 1956"/>
                <a:gd name="T29" fmla="*/ 232 h 2159"/>
                <a:gd name="T30" fmla="*/ 122 w 1956"/>
                <a:gd name="T31" fmla="*/ 116 h 2159"/>
                <a:gd name="T32" fmla="*/ 217 w 1956"/>
                <a:gd name="T33" fmla="*/ 0 h 2159"/>
                <a:gd name="T34" fmla="*/ 199 w 1956"/>
                <a:gd name="T35" fmla="*/ 5 h 2159"/>
                <a:gd name="T36" fmla="*/ 170 w 1956"/>
                <a:gd name="T37" fmla="*/ 9 h 2159"/>
                <a:gd name="T38" fmla="*/ 139 w 1956"/>
                <a:gd name="T39" fmla="*/ 11 h 2159"/>
                <a:gd name="T40" fmla="*/ 107 w 1956"/>
                <a:gd name="T41" fmla="*/ 12 h 2159"/>
                <a:gd name="T42" fmla="*/ 74 w 1956"/>
                <a:gd name="T43" fmla="*/ 11 h 2159"/>
                <a:gd name="T44" fmla="*/ 44 w 1956"/>
                <a:gd name="T45" fmla="*/ 9 h 2159"/>
                <a:gd name="T46" fmla="*/ 20 w 1956"/>
                <a:gd name="T47" fmla="*/ 6 h 2159"/>
                <a:gd name="T48" fmla="*/ 0 w 1956"/>
                <a:gd name="T49" fmla="*/ 2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 name="Freeform 21">
              <a:extLst>
                <a:ext uri="{FF2B5EF4-FFF2-40B4-BE49-F238E27FC236}">
                  <a16:creationId xmlns:a16="http://schemas.microsoft.com/office/drawing/2014/main" id="{7C627708-5804-4309-8719-E3368322AA07}"/>
                </a:ext>
              </a:extLst>
            </p:cNvPr>
            <p:cNvSpPr>
              <a:spLocks/>
            </p:cNvSpPr>
            <p:nvPr/>
          </p:nvSpPr>
          <p:spPr bwMode="auto">
            <a:xfrm>
              <a:off x="800" y="1901"/>
              <a:ext cx="421" cy="576"/>
            </a:xfrm>
            <a:custGeom>
              <a:avLst/>
              <a:gdLst>
                <a:gd name="T0" fmla="*/ 0 w 1264"/>
                <a:gd name="T1" fmla="*/ 0 h 1728"/>
                <a:gd name="T2" fmla="*/ 58 w 1264"/>
                <a:gd name="T3" fmla="*/ 69 h 1728"/>
                <a:gd name="T4" fmla="*/ 59 w 1264"/>
                <a:gd name="T5" fmla="*/ 184 h 1728"/>
                <a:gd name="T6" fmla="*/ 60 w 1264"/>
                <a:gd name="T7" fmla="*/ 186 h 1728"/>
                <a:gd name="T8" fmla="*/ 61 w 1264"/>
                <a:gd name="T9" fmla="*/ 188 h 1728"/>
                <a:gd name="T10" fmla="*/ 63 w 1264"/>
                <a:gd name="T11" fmla="*/ 189 h 1728"/>
                <a:gd name="T12" fmla="*/ 64 w 1264"/>
                <a:gd name="T13" fmla="*/ 191 h 1728"/>
                <a:gd name="T14" fmla="*/ 68 w 1264"/>
                <a:gd name="T15" fmla="*/ 191 h 1728"/>
                <a:gd name="T16" fmla="*/ 70 w 1264"/>
                <a:gd name="T17" fmla="*/ 192 h 1728"/>
                <a:gd name="T18" fmla="*/ 72 w 1264"/>
                <a:gd name="T19" fmla="*/ 192 h 1728"/>
                <a:gd name="T20" fmla="*/ 75 w 1264"/>
                <a:gd name="T21" fmla="*/ 191 h 1728"/>
                <a:gd name="T22" fmla="*/ 77 w 1264"/>
                <a:gd name="T23" fmla="*/ 190 h 1728"/>
                <a:gd name="T24" fmla="*/ 79 w 1264"/>
                <a:gd name="T25" fmla="*/ 188 h 1728"/>
                <a:gd name="T26" fmla="*/ 80 w 1264"/>
                <a:gd name="T27" fmla="*/ 185 h 1728"/>
                <a:gd name="T28" fmla="*/ 81 w 1264"/>
                <a:gd name="T29" fmla="*/ 184 h 1728"/>
                <a:gd name="T30" fmla="*/ 84 w 1264"/>
                <a:gd name="T31" fmla="*/ 67 h 1728"/>
                <a:gd name="T32" fmla="*/ 14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 name="Freeform 22">
              <a:extLst>
                <a:ext uri="{FF2B5EF4-FFF2-40B4-BE49-F238E27FC236}">
                  <a16:creationId xmlns:a16="http://schemas.microsoft.com/office/drawing/2014/main" id="{0C6E4136-383A-4B32-9ED9-23E3EB36B55B}"/>
                </a:ext>
              </a:extLst>
            </p:cNvPr>
            <p:cNvSpPr>
              <a:spLocks/>
            </p:cNvSpPr>
            <p:nvPr/>
          </p:nvSpPr>
          <p:spPr bwMode="auto">
            <a:xfrm>
              <a:off x="978" y="2508"/>
              <a:ext cx="66" cy="124"/>
            </a:xfrm>
            <a:custGeom>
              <a:avLst/>
              <a:gdLst>
                <a:gd name="T0" fmla="*/ 11 w 196"/>
                <a:gd name="T1" fmla="*/ 0 h 370"/>
                <a:gd name="T2" fmla="*/ 12 w 196"/>
                <a:gd name="T3" fmla="*/ 6 h 370"/>
                <a:gd name="T4" fmla="*/ 12 w 196"/>
                <a:gd name="T5" fmla="*/ 10 h 370"/>
                <a:gd name="T6" fmla="*/ 14 w 196"/>
                <a:gd name="T7" fmla="*/ 14 h 370"/>
                <a:gd name="T8" fmla="*/ 15 w 196"/>
                <a:gd name="T9" fmla="*/ 16 h 370"/>
                <a:gd name="T10" fmla="*/ 17 w 196"/>
                <a:gd name="T11" fmla="*/ 19 h 370"/>
                <a:gd name="T12" fmla="*/ 19 w 196"/>
                <a:gd name="T13" fmla="*/ 22 h 370"/>
                <a:gd name="T14" fmla="*/ 21 w 196"/>
                <a:gd name="T15" fmla="*/ 25 h 370"/>
                <a:gd name="T16" fmla="*/ 22 w 196"/>
                <a:gd name="T17" fmla="*/ 27 h 370"/>
                <a:gd name="T18" fmla="*/ 22 w 196"/>
                <a:gd name="T19" fmla="*/ 31 h 370"/>
                <a:gd name="T20" fmla="*/ 22 w 196"/>
                <a:gd name="T21" fmla="*/ 35 h 370"/>
                <a:gd name="T22" fmla="*/ 20 w 196"/>
                <a:gd name="T23" fmla="*/ 37 h 370"/>
                <a:gd name="T24" fmla="*/ 19 w 196"/>
                <a:gd name="T25" fmla="*/ 39 h 370"/>
                <a:gd name="T26" fmla="*/ 16 w 196"/>
                <a:gd name="T27" fmla="*/ 41 h 370"/>
                <a:gd name="T28" fmla="*/ 14 w 196"/>
                <a:gd name="T29" fmla="*/ 41 h 370"/>
                <a:gd name="T30" fmla="*/ 11 w 196"/>
                <a:gd name="T31" fmla="*/ 42 h 370"/>
                <a:gd name="T32" fmla="*/ 9 w 196"/>
                <a:gd name="T33" fmla="*/ 41 h 370"/>
                <a:gd name="T34" fmla="*/ 6 w 196"/>
                <a:gd name="T35" fmla="*/ 41 h 370"/>
                <a:gd name="T36" fmla="*/ 4 w 196"/>
                <a:gd name="T37" fmla="*/ 39 h 370"/>
                <a:gd name="T38" fmla="*/ 2 w 196"/>
                <a:gd name="T39" fmla="*/ 38 h 370"/>
                <a:gd name="T40" fmla="*/ 1 w 196"/>
                <a:gd name="T41" fmla="*/ 36 h 370"/>
                <a:gd name="T42" fmla="*/ 0 w 196"/>
                <a:gd name="T43" fmla="*/ 33 h 370"/>
                <a:gd name="T44" fmla="*/ 0 w 196"/>
                <a:gd name="T45" fmla="*/ 30 h 370"/>
                <a:gd name="T46" fmla="*/ 1 w 196"/>
                <a:gd name="T47" fmla="*/ 27 h 370"/>
                <a:gd name="T48" fmla="*/ 1 w 196"/>
                <a:gd name="T49" fmla="*/ 24 h 370"/>
                <a:gd name="T50" fmla="*/ 3 w 196"/>
                <a:gd name="T51" fmla="*/ 21 h 370"/>
                <a:gd name="T52" fmla="*/ 6 w 196"/>
                <a:gd name="T53" fmla="*/ 19 h 370"/>
                <a:gd name="T54" fmla="*/ 7 w 196"/>
                <a:gd name="T55" fmla="*/ 16 h 370"/>
                <a:gd name="T56" fmla="*/ 8 w 196"/>
                <a:gd name="T57" fmla="*/ 13 h 370"/>
                <a:gd name="T58" fmla="*/ 9 w 196"/>
                <a:gd name="T59" fmla="*/ 10 h 370"/>
                <a:gd name="T60" fmla="*/ 10 w 196"/>
                <a:gd name="T61" fmla="*/ 6 h 370"/>
                <a:gd name="T62" fmla="*/ 11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 name="Oval 23">
              <a:extLst>
                <a:ext uri="{FF2B5EF4-FFF2-40B4-BE49-F238E27FC236}">
                  <a16:creationId xmlns:a16="http://schemas.microsoft.com/office/drawing/2014/main" id="{8C4BE35E-4182-4F48-BE65-4976474C88DE}"/>
                </a:ext>
              </a:extLst>
            </p:cNvPr>
            <p:cNvSpPr>
              <a:spLocks noChangeArrowheads="1"/>
            </p:cNvSpPr>
            <p:nvPr/>
          </p:nvSpPr>
          <p:spPr bwMode="auto">
            <a:xfrm>
              <a:off x="666" y="1662"/>
              <a:ext cx="690" cy="11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3" name="Freeform 24">
              <a:extLst>
                <a:ext uri="{FF2B5EF4-FFF2-40B4-BE49-F238E27FC236}">
                  <a16:creationId xmlns:a16="http://schemas.microsoft.com/office/drawing/2014/main" id="{A36B24DE-1EE9-4463-A683-25C303217013}"/>
                </a:ext>
              </a:extLst>
            </p:cNvPr>
            <p:cNvSpPr>
              <a:spLocks/>
            </p:cNvSpPr>
            <p:nvPr/>
          </p:nvSpPr>
          <p:spPr bwMode="auto">
            <a:xfrm>
              <a:off x="978" y="2639"/>
              <a:ext cx="66" cy="124"/>
            </a:xfrm>
            <a:custGeom>
              <a:avLst/>
              <a:gdLst>
                <a:gd name="T0" fmla="*/ 11 w 196"/>
                <a:gd name="T1" fmla="*/ 0 h 372"/>
                <a:gd name="T2" fmla="*/ 12 w 196"/>
                <a:gd name="T3" fmla="*/ 7 h 372"/>
                <a:gd name="T4" fmla="*/ 12 w 196"/>
                <a:gd name="T5" fmla="*/ 10 h 372"/>
                <a:gd name="T6" fmla="*/ 14 w 196"/>
                <a:gd name="T7" fmla="*/ 14 h 372"/>
                <a:gd name="T8" fmla="*/ 15 w 196"/>
                <a:gd name="T9" fmla="*/ 16 h 372"/>
                <a:gd name="T10" fmla="*/ 17 w 196"/>
                <a:gd name="T11" fmla="*/ 19 h 372"/>
                <a:gd name="T12" fmla="*/ 19 w 196"/>
                <a:gd name="T13" fmla="*/ 22 h 372"/>
                <a:gd name="T14" fmla="*/ 21 w 196"/>
                <a:gd name="T15" fmla="*/ 25 h 372"/>
                <a:gd name="T16" fmla="*/ 22 w 196"/>
                <a:gd name="T17" fmla="*/ 27 h 372"/>
                <a:gd name="T18" fmla="*/ 22 w 196"/>
                <a:gd name="T19" fmla="*/ 31 h 372"/>
                <a:gd name="T20" fmla="*/ 22 w 196"/>
                <a:gd name="T21" fmla="*/ 34 h 372"/>
                <a:gd name="T22" fmla="*/ 20 w 196"/>
                <a:gd name="T23" fmla="*/ 36 h 372"/>
                <a:gd name="T24" fmla="*/ 19 w 196"/>
                <a:gd name="T25" fmla="*/ 38 h 372"/>
                <a:gd name="T26" fmla="*/ 16 w 196"/>
                <a:gd name="T27" fmla="*/ 40 h 372"/>
                <a:gd name="T28" fmla="*/ 14 w 196"/>
                <a:gd name="T29" fmla="*/ 41 h 372"/>
                <a:gd name="T30" fmla="*/ 11 w 196"/>
                <a:gd name="T31" fmla="*/ 41 h 372"/>
                <a:gd name="T32" fmla="*/ 9 w 196"/>
                <a:gd name="T33" fmla="*/ 41 h 372"/>
                <a:gd name="T34" fmla="*/ 6 w 196"/>
                <a:gd name="T35" fmla="*/ 40 h 372"/>
                <a:gd name="T36" fmla="*/ 4 w 196"/>
                <a:gd name="T37" fmla="*/ 39 h 372"/>
                <a:gd name="T38" fmla="*/ 2 w 196"/>
                <a:gd name="T39" fmla="*/ 37 h 372"/>
                <a:gd name="T40" fmla="*/ 1 w 196"/>
                <a:gd name="T41" fmla="*/ 35 h 372"/>
                <a:gd name="T42" fmla="*/ 0 w 196"/>
                <a:gd name="T43" fmla="*/ 33 h 372"/>
                <a:gd name="T44" fmla="*/ 0 w 196"/>
                <a:gd name="T45" fmla="*/ 30 h 372"/>
                <a:gd name="T46" fmla="*/ 1 w 196"/>
                <a:gd name="T47" fmla="*/ 27 h 372"/>
                <a:gd name="T48" fmla="*/ 1 w 196"/>
                <a:gd name="T49" fmla="*/ 24 h 372"/>
                <a:gd name="T50" fmla="*/ 3 w 196"/>
                <a:gd name="T51" fmla="*/ 21 h 372"/>
                <a:gd name="T52" fmla="*/ 6 w 196"/>
                <a:gd name="T53" fmla="*/ 19 h 372"/>
                <a:gd name="T54" fmla="*/ 7 w 196"/>
                <a:gd name="T55" fmla="*/ 16 h 372"/>
                <a:gd name="T56" fmla="*/ 8 w 196"/>
                <a:gd name="T57" fmla="*/ 13 h 372"/>
                <a:gd name="T58" fmla="*/ 9 w 196"/>
                <a:gd name="T59" fmla="*/ 10 h 372"/>
                <a:gd name="T60" fmla="*/ 10 w 196"/>
                <a:gd name="T61" fmla="*/ 7 h 372"/>
                <a:gd name="T62" fmla="*/ 11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 name="Oval 25">
              <a:extLst>
                <a:ext uri="{FF2B5EF4-FFF2-40B4-BE49-F238E27FC236}">
                  <a16:creationId xmlns:a16="http://schemas.microsoft.com/office/drawing/2014/main" id="{876A58E7-F569-4351-9525-FD2534705214}"/>
                </a:ext>
              </a:extLst>
            </p:cNvPr>
            <p:cNvSpPr>
              <a:spLocks noChangeArrowheads="1"/>
            </p:cNvSpPr>
            <p:nvPr/>
          </p:nvSpPr>
          <p:spPr bwMode="auto">
            <a:xfrm>
              <a:off x="796" y="1855"/>
              <a:ext cx="430" cy="75"/>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5" name="Oval 26">
              <a:extLst>
                <a:ext uri="{FF2B5EF4-FFF2-40B4-BE49-F238E27FC236}">
                  <a16:creationId xmlns:a16="http://schemas.microsoft.com/office/drawing/2014/main" id="{554FDFC6-D1B3-4AD1-8B65-1FF1011F7663}"/>
                </a:ext>
              </a:extLst>
            </p:cNvPr>
            <p:cNvSpPr>
              <a:spLocks noChangeArrowheads="1"/>
            </p:cNvSpPr>
            <p:nvPr/>
          </p:nvSpPr>
          <p:spPr bwMode="auto">
            <a:xfrm>
              <a:off x="982" y="2430"/>
              <a:ext cx="57" cy="58"/>
            </a:xfrm>
            <a:prstGeom prst="ellipse">
              <a:avLst/>
            </a:prstGeom>
            <a:solidFill>
              <a:srgbClr val="009999"/>
            </a:solidFill>
            <a:ln w="17463">
              <a:solidFill>
                <a:srgbClr val="40404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aphicFrame>
        <p:nvGraphicFramePr>
          <p:cNvPr id="1027" name="Object 27">
            <a:extLst>
              <a:ext uri="{FF2B5EF4-FFF2-40B4-BE49-F238E27FC236}">
                <a16:creationId xmlns:a16="http://schemas.microsoft.com/office/drawing/2014/main" id="{1921D28F-7AFA-4527-8C05-F5FDD65313B8}"/>
              </a:ext>
            </a:extLst>
          </p:cNvPr>
          <p:cNvGraphicFramePr>
            <a:graphicFrameLocks noChangeAspect="1"/>
          </p:cNvGraphicFramePr>
          <p:nvPr/>
        </p:nvGraphicFramePr>
        <p:xfrm>
          <a:off x="2862264" y="1195389"/>
          <a:ext cx="2820987" cy="2524125"/>
        </p:xfrm>
        <a:graphic>
          <a:graphicData uri="http://schemas.openxmlformats.org/presentationml/2006/ole">
            <mc:AlternateContent xmlns:mc="http://schemas.openxmlformats.org/markup-compatibility/2006">
              <mc:Choice xmlns:v="urn:schemas-microsoft-com:vml" Requires="v">
                <p:oleObj name="Clip" r:id="rId6" imgW="1785960" imgH="1429560" progId="MS_ClipArt_Gallery.2">
                  <p:embed/>
                </p:oleObj>
              </mc:Choice>
              <mc:Fallback>
                <p:oleObj name="Clip" r:id="rId6" imgW="1785960" imgH="1429560" progId="MS_ClipArt_Gallery.2">
                  <p:embed/>
                  <p:pic>
                    <p:nvPicPr>
                      <p:cNvPr id="1027" name="Object 27">
                        <a:extLst>
                          <a:ext uri="{FF2B5EF4-FFF2-40B4-BE49-F238E27FC236}">
                            <a16:creationId xmlns:a16="http://schemas.microsoft.com/office/drawing/2014/main" id="{1921D28F-7AFA-4527-8C05-F5FDD65313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2264" y="1195389"/>
                        <a:ext cx="2820987" cy="252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 name="Text Box 28">
            <a:extLst>
              <a:ext uri="{FF2B5EF4-FFF2-40B4-BE49-F238E27FC236}">
                <a16:creationId xmlns:a16="http://schemas.microsoft.com/office/drawing/2014/main" id="{348B38E7-6DB9-45F8-B8A4-40B1A9400749}"/>
              </a:ext>
            </a:extLst>
          </p:cNvPr>
          <p:cNvSpPr txBox="1">
            <a:spLocks noChangeArrowheads="1"/>
          </p:cNvSpPr>
          <p:nvPr/>
        </p:nvSpPr>
        <p:spPr bwMode="auto">
          <a:xfrm>
            <a:off x="8464550" y="143192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en-US" sz="2400" b="1">
                <a:latin typeface="Times New Roman" panose="02020603050405020304" pitchFamily="18" charset="0"/>
              </a:rPr>
              <a:t>Příjem</a:t>
            </a:r>
          </a:p>
        </p:txBody>
      </p:sp>
      <p:sp>
        <p:nvSpPr>
          <p:cNvPr id="1035" name="Text Box 29">
            <a:extLst>
              <a:ext uri="{FF2B5EF4-FFF2-40B4-BE49-F238E27FC236}">
                <a16:creationId xmlns:a16="http://schemas.microsoft.com/office/drawing/2014/main" id="{069852C9-6E21-4D08-8CBC-F138A07574E6}"/>
              </a:ext>
            </a:extLst>
          </p:cNvPr>
          <p:cNvSpPr txBox="1">
            <a:spLocks noChangeArrowheads="1"/>
          </p:cNvSpPr>
          <p:nvPr/>
        </p:nvSpPr>
        <p:spPr bwMode="auto">
          <a:xfrm>
            <a:off x="7221538" y="4437063"/>
            <a:ext cx="1376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en-US" sz="2400" b="1">
                <a:latin typeface="Times New Roman" panose="02020603050405020304" pitchFamily="18" charset="0"/>
              </a:rPr>
              <a:t>Zásoba</a:t>
            </a:r>
          </a:p>
        </p:txBody>
      </p:sp>
      <p:sp>
        <p:nvSpPr>
          <p:cNvPr id="1036" name="Text Box 30">
            <a:extLst>
              <a:ext uri="{FF2B5EF4-FFF2-40B4-BE49-F238E27FC236}">
                <a16:creationId xmlns:a16="http://schemas.microsoft.com/office/drawing/2014/main" id="{C242B467-B0A7-43B3-AF6D-832AF5FB19C0}"/>
              </a:ext>
            </a:extLst>
          </p:cNvPr>
          <p:cNvSpPr txBox="1">
            <a:spLocks noChangeArrowheads="1"/>
          </p:cNvSpPr>
          <p:nvPr/>
        </p:nvSpPr>
        <p:spPr bwMode="auto">
          <a:xfrm>
            <a:off x="1502602" y="3891390"/>
            <a:ext cx="569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en-US" sz="2400" b="1">
                <a:latin typeface="Times New Roman" panose="02020603050405020304" pitchFamily="18" charset="0"/>
              </a:rPr>
              <a:t>Bilance mezi příjmem a výdejem látky</a:t>
            </a:r>
          </a:p>
          <a:p>
            <a:pPr algn="ctr"/>
            <a:r>
              <a:rPr lang="cs-CZ" altLang="en-US" sz="2400" b="1">
                <a:latin typeface="Times New Roman" panose="02020603050405020304" pitchFamily="18" charset="0"/>
              </a:rPr>
              <a:t>určuje, zda se rozvíjí retence nebo deplece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73879554-FEAA-471F-B76F-711BC2E974E8}"/>
              </a:ext>
            </a:extLst>
          </p:cNvPr>
          <p:cNvSpPr>
            <a:spLocks noChangeArrowheads="1"/>
          </p:cNvSpPr>
          <p:nvPr/>
        </p:nvSpPr>
        <p:spPr bwMode="auto">
          <a:xfrm>
            <a:off x="4235451" y="2205038"/>
            <a:ext cx="3876675" cy="1966912"/>
          </a:xfrm>
          <a:prstGeom prst="rect">
            <a:avLst/>
          </a:prstGeom>
          <a:solidFill>
            <a:srgbClr val="CCFF99"/>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2" name="Freeform 3">
            <a:extLst>
              <a:ext uri="{FF2B5EF4-FFF2-40B4-BE49-F238E27FC236}">
                <a16:creationId xmlns:a16="http://schemas.microsoft.com/office/drawing/2014/main" id="{A6919D88-B1D4-4C84-A7C1-5C01136E4200}"/>
              </a:ext>
            </a:extLst>
          </p:cNvPr>
          <p:cNvSpPr>
            <a:spLocks/>
          </p:cNvSpPr>
          <p:nvPr/>
        </p:nvSpPr>
        <p:spPr bwMode="auto">
          <a:xfrm>
            <a:off x="1857376" y="4610100"/>
            <a:ext cx="8512175" cy="1460500"/>
          </a:xfrm>
          <a:custGeom>
            <a:avLst/>
            <a:gdLst>
              <a:gd name="T0" fmla="*/ 345262173 w 5362"/>
              <a:gd name="T1" fmla="*/ 2520950 h 920"/>
              <a:gd name="T2" fmla="*/ 272176875 w 5362"/>
              <a:gd name="T3" fmla="*/ 17641889 h 920"/>
              <a:gd name="T4" fmla="*/ 201612476 w 5362"/>
              <a:gd name="T5" fmla="*/ 47883762 h 920"/>
              <a:gd name="T6" fmla="*/ 141128748 w 5362"/>
              <a:gd name="T7" fmla="*/ 88206264 h 920"/>
              <a:gd name="T8" fmla="*/ 88206255 w 5362"/>
              <a:gd name="T9" fmla="*/ 141128762 h 920"/>
              <a:gd name="T10" fmla="*/ 47883757 w 5362"/>
              <a:gd name="T11" fmla="*/ 201612496 h 920"/>
              <a:gd name="T12" fmla="*/ 17640300 w 5362"/>
              <a:gd name="T13" fmla="*/ 272176902 h 920"/>
              <a:gd name="T14" fmla="*/ 2520950 w 5362"/>
              <a:gd name="T15" fmla="*/ 345262208 h 920"/>
              <a:gd name="T16" fmla="*/ 0 w 5362"/>
              <a:gd name="T17" fmla="*/ 1932960918 h 920"/>
              <a:gd name="T18" fmla="*/ 7559675 w 5362"/>
              <a:gd name="T19" fmla="*/ 2011084948 h 920"/>
              <a:gd name="T20" fmla="*/ 30241876 w 5362"/>
              <a:gd name="T21" fmla="*/ 2081649304 h 920"/>
              <a:gd name="T22" fmla="*/ 65524063 w 5362"/>
              <a:gd name="T23" fmla="*/ 2147173349 h 920"/>
              <a:gd name="T24" fmla="*/ 113406246 w 5362"/>
              <a:gd name="T25" fmla="*/ 2147483647 h 920"/>
              <a:gd name="T26" fmla="*/ 171370612 w 5362"/>
              <a:gd name="T27" fmla="*/ 2147483647 h 920"/>
              <a:gd name="T28" fmla="*/ 236894700 w 5362"/>
              <a:gd name="T29" fmla="*/ 2147483647 h 920"/>
              <a:gd name="T30" fmla="*/ 307459050 w 5362"/>
              <a:gd name="T31" fmla="*/ 2147483647 h 920"/>
              <a:gd name="T32" fmla="*/ 385584659 w 5362"/>
              <a:gd name="T33" fmla="*/ 2147483647 h 920"/>
              <a:gd name="T34" fmla="*/ 2147483647 w 5362"/>
              <a:gd name="T35" fmla="*/ 2147483647 h 920"/>
              <a:gd name="T36" fmla="*/ 2147483647 w 5362"/>
              <a:gd name="T37" fmla="*/ 2147483647 h 920"/>
              <a:gd name="T38" fmla="*/ 2147483647 w 5362"/>
              <a:gd name="T39" fmla="*/ 2147483647 h 920"/>
              <a:gd name="T40" fmla="*/ 2147483647 w 5362"/>
              <a:gd name="T41" fmla="*/ 2147483647 h 920"/>
              <a:gd name="T42" fmla="*/ 2147483647 w 5362"/>
              <a:gd name="T43" fmla="*/ 2147483647 h 920"/>
              <a:gd name="T44" fmla="*/ 2147483647 w 5362"/>
              <a:gd name="T45" fmla="*/ 2116931482 h 920"/>
              <a:gd name="T46" fmla="*/ 2147483647 w 5362"/>
              <a:gd name="T47" fmla="*/ 2046367126 h 920"/>
              <a:gd name="T48" fmla="*/ 2147483647 w 5362"/>
              <a:gd name="T49" fmla="*/ 1973283408 h 920"/>
              <a:gd name="T50" fmla="*/ 2147483647 w 5362"/>
              <a:gd name="T51" fmla="*/ 385584697 h 920"/>
              <a:gd name="T52" fmla="*/ 2147483647 w 5362"/>
              <a:gd name="T53" fmla="*/ 307459080 h 920"/>
              <a:gd name="T54" fmla="*/ 2147483647 w 5362"/>
              <a:gd name="T55" fmla="*/ 236894724 h 920"/>
              <a:gd name="T56" fmla="*/ 2147483647 w 5362"/>
              <a:gd name="T57" fmla="*/ 171370629 h 920"/>
              <a:gd name="T58" fmla="*/ 2147483647 w 5362"/>
              <a:gd name="T59" fmla="*/ 113407845 h 920"/>
              <a:gd name="T60" fmla="*/ 2147483647 w 5362"/>
              <a:gd name="T61" fmla="*/ 65524070 h 920"/>
              <a:gd name="T62" fmla="*/ 2147483647 w 5362"/>
              <a:gd name="T63" fmla="*/ 30241879 h 920"/>
              <a:gd name="T64" fmla="*/ 2147483647 w 5362"/>
              <a:gd name="T65" fmla="*/ 7561264 h 920"/>
              <a:gd name="T66" fmla="*/ 2147483647 w 5362"/>
              <a:gd name="T67" fmla="*/ 0 h 9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62"/>
              <a:gd name="T103" fmla="*/ 0 h 920"/>
              <a:gd name="T104" fmla="*/ 5362 w 5362"/>
              <a:gd name="T105" fmla="*/ 920 h 9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62" h="920">
                <a:moveTo>
                  <a:pt x="153" y="0"/>
                </a:moveTo>
                <a:lnTo>
                  <a:pt x="137" y="1"/>
                </a:lnTo>
                <a:lnTo>
                  <a:pt x="122" y="3"/>
                </a:lnTo>
                <a:lnTo>
                  <a:pt x="108" y="7"/>
                </a:lnTo>
                <a:lnTo>
                  <a:pt x="94" y="12"/>
                </a:lnTo>
                <a:lnTo>
                  <a:pt x="80" y="19"/>
                </a:lnTo>
                <a:lnTo>
                  <a:pt x="68" y="26"/>
                </a:lnTo>
                <a:lnTo>
                  <a:pt x="56" y="35"/>
                </a:lnTo>
                <a:lnTo>
                  <a:pt x="45" y="45"/>
                </a:lnTo>
                <a:lnTo>
                  <a:pt x="35" y="56"/>
                </a:lnTo>
                <a:lnTo>
                  <a:pt x="26" y="68"/>
                </a:lnTo>
                <a:lnTo>
                  <a:pt x="19" y="80"/>
                </a:lnTo>
                <a:lnTo>
                  <a:pt x="12" y="94"/>
                </a:lnTo>
                <a:lnTo>
                  <a:pt x="7" y="108"/>
                </a:lnTo>
                <a:lnTo>
                  <a:pt x="3" y="122"/>
                </a:lnTo>
                <a:lnTo>
                  <a:pt x="1" y="137"/>
                </a:lnTo>
                <a:lnTo>
                  <a:pt x="0" y="153"/>
                </a:lnTo>
                <a:lnTo>
                  <a:pt x="0" y="767"/>
                </a:lnTo>
                <a:lnTo>
                  <a:pt x="1" y="783"/>
                </a:lnTo>
                <a:lnTo>
                  <a:pt x="3" y="798"/>
                </a:lnTo>
                <a:lnTo>
                  <a:pt x="7" y="812"/>
                </a:lnTo>
                <a:lnTo>
                  <a:pt x="12" y="826"/>
                </a:lnTo>
                <a:lnTo>
                  <a:pt x="19" y="840"/>
                </a:lnTo>
                <a:lnTo>
                  <a:pt x="26" y="852"/>
                </a:lnTo>
                <a:lnTo>
                  <a:pt x="35" y="864"/>
                </a:lnTo>
                <a:lnTo>
                  <a:pt x="45" y="875"/>
                </a:lnTo>
                <a:lnTo>
                  <a:pt x="56" y="885"/>
                </a:lnTo>
                <a:lnTo>
                  <a:pt x="68" y="894"/>
                </a:lnTo>
                <a:lnTo>
                  <a:pt x="80" y="901"/>
                </a:lnTo>
                <a:lnTo>
                  <a:pt x="94" y="908"/>
                </a:lnTo>
                <a:lnTo>
                  <a:pt x="108" y="913"/>
                </a:lnTo>
                <a:lnTo>
                  <a:pt x="122" y="917"/>
                </a:lnTo>
                <a:lnTo>
                  <a:pt x="137" y="919"/>
                </a:lnTo>
                <a:lnTo>
                  <a:pt x="153" y="920"/>
                </a:lnTo>
                <a:lnTo>
                  <a:pt x="5209" y="920"/>
                </a:lnTo>
                <a:lnTo>
                  <a:pt x="5225" y="919"/>
                </a:lnTo>
                <a:lnTo>
                  <a:pt x="5240" y="917"/>
                </a:lnTo>
                <a:lnTo>
                  <a:pt x="5254" y="913"/>
                </a:lnTo>
                <a:lnTo>
                  <a:pt x="5268" y="908"/>
                </a:lnTo>
                <a:lnTo>
                  <a:pt x="5282" y="901"/>
                </a:lnTo>
                <a:lnTo>
                  <a:pt x="5294" y="894"/>
                </a:lnTo>
                <a:lnTo>
                  <a:pt x="5306" y="885"/>
                </a:lnTo>
                <a:lnTo>
                  <a:pt x="5317" y="875"/>
                </a:lnTo>
                <a:lnTo>
                  <a:pt x="5327" y="864"/>
                </a:lnTo>
                <a:lnTo>
                  <a:pt x="5336" y="852"/>
                </a:lnTo>
                <a:lnTo>
                  <a:pt x="5343" y="840"/>
                </a:lnTo>
                <a:lnTo>
                  <a:pt x="5350" y="826"/>
                </a:lnTo>
                <a:lnTo>
                  <a:pt x="5355" y="812"/>
                </a:lnTo>
                <a:lnTo>
                  <a:pt x="5359" y="798"/>
                </a:lnTo>
                <a:lnTo>
                  <a:pt x="5361" y="783"/>
                </a:lnTo>
                <a:lnTo>
                  <a:pt x="5362" y="767"/>
                </a:lnTo>
                <a:lnTo>
                  <a:pt x="5362" y="153"/>
                </a:lnTo>
                <a:lnTo>
                  <a:pt x="5361" y="137"/>
                </a:lnTo>
                <a:lnTo>
                  <a:pt x="5359" y="122"/>
                </a:lnTo>
                <a:lnTo>
                  <a:pt x="5355" y="108"/>
                </a:lnTo>
                <a:lnTo>
                  <a:pt x="5350" y="94"/>
                </a:lnTo>
                <a:lnTo>
                  <a:pt x="5343" y="80"/>
                </a:lnTo>
                <a:lnTo>
                  <a:pt x="5336" y="68"/>
                </a:lnTo>
                <a:lnTo>
                  <a:pt x="5327" y="56"/>
                </a:lnTo>
                <a:lnTo>
                  <a:pt x="5317" y="45"/>
                </a:lnTo>
                <a:lnTo>
                  <a:pt x="5306" y="35"/>
                </a:lnTo>
                <a:lnTo>
                  <a:pt x="5294" y="26"/>
                </a:lnTo>
                <a:lnTo>
                  <a:pt x="5282" y="19"/>
                </a:lnTo>
                <a:lnTo>
                  <a:pt x="5268" y="12"/>
                </a:lnTo>
                <a:lnTo>
                  <a:pt x="5254" y="7"/>
                </a:lnTo>
                <a:lnTo>
                  <a:pt x="5240" y="3"/>
                </a:lnTo>
                <a:lnTo>
                  <a:pt x="5225" y="1"/>
                </a:lnTo>
                <a:lnTo>
                  <a:pt x="5209" y="0"/>
                </a:lnTo>
                <a:lnTo>
                  <a:pt x="153" y="0"/>
                </a:lnTo>
                <a:close/>
              </a:path>
            </a:pathLst>
          </a:custGeom>
          <a:solidFill>
            <a:srgbClr val="00CC99"/>
          </a:solidFill>
          <a:ln w="190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053" name="Group 4">
            <a:extLst>
              <a:ext uri="{FF2B5EF4-FFF2-40B4-BE49-F238E27FC236}">
                <a16:creationId xmlns:a16="http://schemas.microsoft.com/office/drawing/2014/main" id="{61BE2830-AA85-4F78-9AFB-2836D61DEEFB}"/>
              </a:ext>
            </a:extLst>
          </p:cNvPr>
          <p:cNvGrpSpPr>
            <a:grpSpLocks/>
          </p:cNvGrpSpPr>
          <p:nvPr/>
        </p:nvGrpSpPr>
        <p:grpSpPr bwMode="auto">
          <a:xfrm>
            <a:off x="6238876" y="4152900"/>
            <a:ext cx="169863" cy="412750"/>
            <a:chOff x="2827" y="2616"/>
            <a:chExt cx="107" cy="260"/>
          </a:xfrm>
        </p:grpSpPr>
        <p:sp>
          <p:nvSpPr>
            <p:cNvPr id="2082" name="Rectangle 5">
              <a:extLst>
                <a:ext uri="{FF2B5EF4-FFF2-40B4-BE49-F238E27FC236}">
                  <a16:creationId xmlns:a16="http://schemas.microsoft.com/office/drawing/2014/main" id="{ECD524B7-627C-4B14-B0FF-8955843984C4}"/>
                </a:ext>
              </a:extLst>
            </p:cNvPr>
            <p:cNvSpPr>
              <a:spLocks noChangeArrowheads="1"/>
            </p:cNvSpPr>
            <p:nvPr/>
          </p:nvSpPr>
          <p:spPr bwMode="auto">
            <a:xfrm>
              <a:off x="2868" y="2721"/>
              <a:ext cx="24" cy="1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83" name="Freeform 6">
              <a:extLst>
                <a:ext uri="{FF2B5EF4-FFF2-40B4-BE49-F238E27FC236}">
                  <a16:creationId xmlns:a16="http://schemas.microsoft.com/office/drawing/2014/main" id="{8954409C-008D-4F2D-A289-D20678316A8C}"/>
                </a:ext>
              </a:extLst>
            </p:cNvPr>
            <p:cNvSpPr>
              <a:spLocks/>
            </p:cNvSpPr>
            <p:nvPr/>
          </p:nvSpPr>
          <p:spPr bwMode="auto">
            <a:xfrm>
              <a:off x="2827" y="2616"/>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054" name="Group 7">
            <a:extLst>
              <a:ext uri="{FF2B5EF4-FFF2-40B4-BE49-F238E27FC236}">
                <a16:creationId xmlns:a16="http://schemas.microsoft.com/office/drawing/2014/main" id="{7AD2F9A4-F4E5-41D6-810C-D90C49887530}"/>
              </a:ext>
            </a:extLst>
          </p:cNvPr>
          <p:cNvGrpSpPr>
            <a:grpSpLocks/>
          </p:cNvGrpSpPr>
          <p:nvPr/>
        </p:nvGrpSpPr>
        <p:grpSpPr bwMode="auto">
          <a:xfrm>
            <a:off x="5776913" y="4175126"/>
            <a:ext cx="169862" cy="411163"/>
            <a:chOff x="2536" y="2630"/>
            <a:chExt cx="107" cy="259"/>
          </a:xfrm>
        </p:grpSpPr>
        <p:sp>
          <p:nvSpPr>
            <p:cNvPr id="2080" name="Rectangle 8">
              <a:extLst>
                <a:ext uri="{FF2B5EF4-FFF2-40B4-BE49-F238E27FC236}">
                  <a16:creationId xmlns:a16="http://schemas.microsoft.com/office/drawing/2014/main" id="{E6ECA1D5-05D5-4E4C-9AC8-6138CFF5B9B7}"/>
                </a:ext>
              </a:extLst>
            </p:cNvPr>
            <p:cNvSpPr>
              <a:spLocks noChangeArrowheads="1"/>
            </p:cNvSpPr>
            <p:nvPr/>
          </p:nvSpPr>
          <p:spPr bwMode="auto">
            <a:xfrm>
              <a:off x="2578" y="2630"/>
              <a:ext cx="24" cy="154"/>
            </a:xfrm>
            <a:prstGeom prst="rect">
              <a:avLst/>
            </a:prstGeom>
            <a:solidFill>
              <a:srgbClr val="000000"/>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81" name="Freeform 9">
              <a:extLst>
                <a:ext uri="{FF2B5EF4-FFF2-40B4-BE49-F238E27FC236}">
                  <a16:creationId xmlns:a16="http://schemas.microsoft.com/office/drawing/2014/main" id="{598D4122-1FEC-4947-8816-F6902ECB68F7}"/>
                </a:ext>
              </a:extLst>
            </p:cNvPr>
            <p:cNvSpPr>
              <a:spLocks/>
            </p:cNvSpPr>
            <p:nvPr/>
          </p:nvSpPr>
          <p:spPr bwMode="auto">
            <a:xfrm>
              <a:off x="2536" y="2782"/>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w="127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055" name="Group 10">
            <a:extLst>
              <a:ext uri="{FF2B5EF4-FFF2-40B4-BE49-F238E27FC236}">
                <a16:creationId xmlns:a16="http://schemas.microsoft.com/office/drawing/2014/main" id="{43EEFE3A-A1F5-4961-AE8C-5DB15E46D25B}"/>
              </a:ext>
            </a:extLst>
          </p:cNvPr>
          <p:cNvGrpSpPr>
            <a:grpSpLocks/>
          </p:cNvGrpSpPr>
          <p:nvPr/>
        </p:nvGrpSpPr>
        <p:grpSpPr bwMode="auto">
          <a:xfrm>
            <a:off x="6278563" y="6054726"/>
            <a:ext cx="169862" cy="447675"/>
            <a:chOff x="2852" y="3814"/>
            <a:chExt cx="107" cy="282"/>
          </a:xfrm>
        </p:grpSpPr>
        <p:sp>
          <p:nvSpPr>
            <p:cNvPr id="2078" name="Rectangle 11">
              <a:extLst>
                <a:ext uri="{FF2B5EF4-FFF2-40B4-BE49-F238E27FC236}">
                  <a16:creationId xmlns:a16="http://schemas.microsoft.com/office/drawing/2014/main" id="{278745B3-65F8-4560-85CD-70F48F2F5E15}"/>
                </a:ext>
              </a:extLst>
            </p:cNvPr>
            <p:cNvSpPr>
              <a:spLocks noChangeArrowheads="1"/>
            </p:cNvSpPr>
            <p:nvPr/>
          </p:nvSpPr>
          <p:spPr bwMode="auto">
            <a:xfrm>
              <a:off x="2893" y="3919"/>
              <a:ext cx="24"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79" name="Freeform 12">
              <a:extLst>
                <a:ext uri="{FF2B5EF4-FFF2-40B4-BE49-F238E27FC236}">
                  <a16:creationId xmlns:a16="http://schemas.microsoft.com/office/drawing/2014/main" id="{017DDB5F-E670-4E86-B518-242283320873}"/>
                </a:ext>
              </a:extLst>
            </p:cNvPr>
            <p:cNvSpPr>
              <a:spLocks/>
            </p:cNvSpPr>
            <p:nvPr/>
          </p:nvSpPr>
          <p:spPr bwMode="auto">
            <a:xfrm>
              <a:off x="2852" y="3814"/>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056" name="Group 13">
            <a:extLst>
              <a:ext uri="{FF2B5EF4-FFF2-40B4-BE49-F238E27FC236}">
                <a16:creationId xmlns:a16="http://schemas.microsoft.com/office/drawing/2014/main" id="{104FC0B6-B96B-4067-AB63-8EAD3A983569}"/>
              </a:ext>
            </a:extLst>
          </p:cNvPr>
          <p:cNvGrpSpPr>
            <a:grpSpLocks/>
          </p:cNvGrpSpPr>
          <p:nvPr/>
        </p:nvGrpSpPr>
        <p:grpSpPr bwMode="auto">
          <a:xfrm>
            <a:off x="5794376" y="6070601"/>
            <a:ext cx="169863" cy="385763"/>
            <a:chOff x="2547" y="3824"/>
            <a:chExt cx="107" cy="243"/>
          </a:xfrm>
        </p:grpSpPr>
        <p:sp>
          <p:nvSpPr>
            <p:cNvPr id="2076" name="Rectangle 14">
              <a:extLst>
                <a:ext uri="{FF2B5EF4-FFF2-40B4-BE49-F238E27FC236}">
                  <a16:creationId xmlns:a16="http://schemas.microsoft.com/office/drawing/2014/main" id="{C8D318E7-6B01-4DF3-B150-93847F567461}"/>
                </a:ext>
              </a:extLst>
            </p:cNvPr>
            <p:cNvSpPr>
              <a:spLocks noChangeArrowheads="1"/>
            </p:cNvSpPr>
            <p:nvPr/>
          </p:nvSpPr>
          <p:spPr bwMode="auto">
            <a:xfrm>
              <a:off x="2589" y="3824"/>
              <a:ext cx="24"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77" name="Freeform 15">
              <a:extLst>
                <a:ext uri="{FF2B5EF4-FFF2-40B4-BE49-F238E27FC236}">
                  <a16:creationId xmlns:a16="http://schemas.microsoft.com/office/drawing/2014/main" id="{358AF220-56FF-4D7E-91E7-8983C45EB925}"/>
                </a:ext>
              </a:extLst>
            </p:cNvPr>
            <p:cNvSpPr>
              <a:spLocks/>
            </p:cNvSpPr>
            <p:nvPr/>
          </p:nvSpPr>
          <p:spPr bwMode="auto">
            <a:xfrm>
              <a:off x="2547" y="3960"/>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057" name="Rectangle 16">
            <a:extLst>
              <a:ext uri="{FF2B5EF4-FFF2-40B4-BE49-F238E27FC236}">
                <a16:creationId xmlns:a16="http://schemas.microsoft.com/office/drawing/2014/main" id="{D7A4A831-9E06-4AA0-926B-468B4170B1F5}"/>
              </a:ext>
            </a:extLst>
          </p:cNvPr>
          <p:cNvSpPr>
            <a:spLocks noChangeArrowheads="1"/>
          </p:cNvSpPr>
          <p:nvPr/>
        </p:nvSpPr>
        <p:spPr bwMode="auto">
          <a:xfrm>
            <a:off x="4440239" y="3063875"/>
            <a:ext cx="3642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Extracelulární tekutina - ECT</a:t>
            </a:r>
            <a:endParaRPr lang="cs-CZ" altLang="en-US" sz="2400">
              <a:latin typeface="Times New Roman" panose="02020603050405020304" pitchFamily="18" charset="0"/>
            </a:endParaRPr>
          </a:p>
        </p:txBody>
      </p:sp>
      <p:sp>
        <p:nvSpPr>
          <p:cNvPr id="2058" name="Rectangle 17">
            <a:extLst>
              <a:ext uri="{FF2B5EF4-FFF2-40B4-BE49-F238E27FC236}">
                <a16:creationId xmlns:a16="http://schemas.microsoft.com/office/drawing/2014/main" id="{5EC9D97F-C043-4FFE-8059-1DCB5649C31B}"/>
              </a:ext>
            </a:extLst>
          </p:cNvPr>
          <p:cNvSpPr>
            <a:spLocks noChangeArrowheads="1"/>
          </p:cNvSpPr>
          <p:nvPr/>
        </p:nvSpPr>
        <p:spPr bwMode="auto">
          <a:xfrm>
            <a:off x="4164013" y="4991100"/>
            <a:ext cx="3454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a:solidFill>
                  <a:srgbClr val="000000"/>
                </a:solidFill>
                <a:latin typeface="Times New Roman" panose="02020603050405020304" pitchFamily="18" charset="0"/>
              </a:rPr>
              <a:t>intracelulární tekutina - ICT</a:t>
            </a:r>
            <a:endParaRPr lang="cs-CZ" altLang="en-US" sz="2400">
              <a:latin typeface="Times New Roman" panose="02020603050405020304" pitchFamily="18" charset="0"/>
            </a:endParaRPr>
          </a:p>
        </p:txBody>
      </p:sp>
      <p:sp>
        <p:nvSpPr>
          <p:cNvPr id="2059" name="Rectangle 18">
            <a:extLst>
              <a:ext uri="{FF2B5EF4-FFF2-40B4-BE49-F238E27FC236}">
                <a16:creationId xmlns:a16="http://schemas.microsoft.com/office/drawing/2014/main" id="{653CC097-2C68-41DC-96D2-4D3BDA9675A7}"/>
              </a:ext>
            </a:extLst>
          </p:cNvPr>
          <p:cNvSpPr>
            <a:spLocks noChangeArrowheads="1"/>
          </p:cNvSpPr>
          <p:nvPr/>
        </p:nvSpPr>
        <p:spPr bwMode="auto">
          <a:xfrm>
            <a:off x="4879976" y="6397625"/>
            <a:ext cx="1895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0" name="Rectangle 19">
            <a:extLst>
              <a:ext uri="{FF2B5EF4-FFF2-40B4-BE49-F238E27FC236}">
                <a16:creationId xmlns:a16="http://schemas.microsoft.com/office/drawing/2014/main" id="{96E36E9A-99C2-4D63-B424-E53AAF7A5B3D}"/>
              </a:ext>
            </a:extLst>
          </p:cNvPr>
          <p:cNvSpPr>
            <a:spLocks noChangeArrowheads="1"/>
          </p:cNvSpPr>
          <p:nvPr/>
        </p:nvSpPr>
        <p:spPr bwMode="auto">
          <a:xfrm>
            <a:off x="5199064" y="6464300"/>
            <a:ext cx="1777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en-US" sz="2400" b="1" i="1">
                <a:solidFill>
                  <a:srgbClr val="000000"/>
                </a:solidFill>
                <a:latin typeface="Times New Roman" panose="02020603050405020304" pitchFamily="18" charset="0"/>
              </a:rPr>
              <a:t>Metabolismus</a:t>
            </a:r>
            <a:endParaRPr lang="cs-CZ" altLang="en-US" sz="2400" b="1">
              <a:latin typeface="Times New Roman" panose="02020603050405020304" pitchFamily="18" charset="0"/>
            </a:endParaRPr>
          </a:p>
        </p:txBody>
      </p:sp>
      <p:sp>
        <p:nvSpPr>
          <p:cNvPr id="2061" name="Rectangle 20">
            <a:extLst>
              <a:ext uri="{FF2B5EF4-FFF2-40B4-BE49-F238E27FC236}">
                <a16:creationId xmlns:a16="http://schemas.microsoft.com/office/drawing/2014/main" id="{E9B31E6B-E4BD-48F3-A956-B5BB41784717}"/>
              </a:ext>
            </a:extLst>
          </p:cNvPr>
          <p:cNvSpPr>
            <a:spLocks noChangeArrowheads="1"/>
          </p:cNvSpPr>
          <p:nvPr/>
        </p:nvSpPr>
        <p:spPr bwMode="auto">
          <a:xfrm>
            <a:off x="2976564" y="2533650"/>
            <a:ext cx="1385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2" name="Rectangle 21">
            <a:extLst>
              <a:ext uri="{FF2B5EF4-FFF2-40B4-BE49-F238E27FC236}">
                <a16:creationId xmlns:a16="http://schemas.microsoft.com/office/drawing/2014/main" id="{7A745EC4-332E-4989-98AF-DC3E45FEC274}"/>
              </a:ext>
            </a:extLst>
          </p:cNvPr>
          <p:cNvSpPr>
            <a:spLocks noChangeArrowheads="1"/>
          </p:cNvSpPr>
          <p:nvPr/>
        </p:nvSpPr>
        <p:spPr bwMode="auto">
          <a:xfrm>
            <a:off x="12304713" y="2092326"/>
            <a:ext cx="246062" cy="1228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063" name="Group 22">
            <a:extLst>
              <a:ext uri="{FF2B5EF4-FFF2-40B4-BE49-F238E27FC236}">
                <a16:creationId xmlns:a16="http://schemas.microsoft.com/office/drawing/2014/main" id="{90769F39-FB45-4FC5-A881-AD86EEBF9A5F}"/>
              </a:ext>
            </a:extLst>
          </p:cNvPr>
          <p:cNvGrpSpPr>
            <a:grpSpLocks/>
          </p:cNvGrpSpPr>
          <p:nvPr/>
        </p:nvGrpSpPr>
        <p:grpSpPr bwMode="auto">
          <a:xfrm>
            <a:off x="6159501" y="1590676"/>
            <a:ext cx="169863" cy="542925"/>
            <a:chOff x="2968" y="839"/>
            <a:chExt cx="107" cy="342"/>
          </a:xfrm>
        </p:grpSpPr>
        <p:sp>
          <p:nvSpPr>
            <p:cNvPr id="2074" name="Freeform 23">
              <a:extLst>
                <a:ext uri="{FF2B5EF4-FFF2-40B4-BE49-F238E27FC236}">
                  <a16:creationId xmlns:a16="http://schemas.microsoft.com/office/drawing/2014/main" id="{C12A8AC7-0B5A-42D7-B72F-1C8F47AC12E2}"/>
                </a:ext>
              </a:extLst>
            </p:cNvPr>
            <p:cNvSpPr>
              <a:spLocks/>
            </p:cNvSpPr>
            <p:nvPr/>
          </p:nvSpPr>
          <p:spPr bwMode="auto">
            <a:xfrm>
              <a:off x="3008" y="944"/>
              <a:ext cx="25" cy="237"/>
            </a:xfrm>
            <a:custGeom>
              <a:avLst/>
              <a:gdLst>
                <a:gd name="T0" fmla="*/ 0 w 25"/>
                <a:gd name="T1" fmla="*/ 237 h 237"/>
                <a:gd name="T2" fmla="*/ 24 w 25"/>
                <a:gd name="T3" fmla="*/ 237 h 237"/>
                <a:gd name="T4" fmla="*/ 25 w 25"/>
                <a:gd name="T5" fmla="*/ 0 h 237"/>
                <a:gd name="T6" fmla="*/ 1 w 25"/>
                <a:gd name="T7" fmla="*/ 0 h 237"/>
                <a:gd name="T8" fmla="*/ 0 w 25"/>
                <a:gd name="T9" fmla="*/ 237 h 237"/>
                <a:gd name="T10" fmla="*/ 0 60000 65536"/>
                <a:gd name="T11" fmla="*/ 0 60000 65536"/>
                <a:gd name="T12" fmla="*/ 0 60000 65536"/>
                <a:gd name="T13" fmla="*/ 0 60000 65536"/>
                <a:gd name="T14" fmla="*/ 0 60000 65536"/>
                <a:gd name="T15" fmla="*/ 0 w 25"/>
                <a:gd name="T16" fmla="*/ 0 h 237"/>
                <a:gd name="T17" fmla="*/ 25 w 25"/>
                <a:gd name="T18" fmla="*/ 237 h 237"/>
              </a:gdLst>
              <a:ahLst/>
              <a:cxnLst>
                <a:cxn ang="T10">
                  <a:pos x="T0" y="T1"/>
                </a:cxn>
                <a:cxn ang="T11">
                  <a:pos x="T2" y="T3"/>
                </a:cxn>
                <a:cxn ang="T12">
                  <a:pos x="T4" y="T5"/>
                </a:cxn>
                <a:cxn ang="T13">
                  <a:pos x="T6" y="T7"/>
                </a:cxn>
                <a:cxn ang="T14">
                  <a:pos x="T8" y="T9"/>
                </a:cxn>
              </a:cxnLst>
              <a:rect l="T15" t="T16" r="T17" b="T18"/>
              <a:pathLst>
                <a:path w="25" h="237">
                  <a:moveTo>
                    <a:pt x="0" y="237"/>
                  </a:moveTo>
                  <a:lnTo>
                    <a:pt x="24" y="237"/>
                  </a:lnTo>
                  <a:lnTo>
                    <a:pt x="25" y="0"/>
                  </a:lnTo>
                  <a:lnTo>
                    <a:pt x="1" y="0"/>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75" name="Freeform 24">
              <a:extLst>
                <a:ext uri="{FF2B5EF4-FFF2-40B4-BE49-F238E27FC236}">
                  <a16:creationId xmlns:a16="http://schemas.microsoft.com/office/drawing/2014/main" id="{D2947386-9EA9-44EB-A80B-3F0F0EF64298}"/>
                </a:ext>
              </a:extLst>
            </p:cNvPr>
            <p:cNvSpPr>
              <a:spLocks/>
            </p:cNvSpPr>
            <p:nvPr/>
          </p:nvSpPr>
          <p:spPr bwMode="auto">
            <a:xfrm>
              <a:off x="2968" y="839"/>
              <a:ext cx="107" cy="107"/>
            </a:xfrm>
            <a:custGeom>
              <a:avLst/>
              <a:gdLst>
                <a:gd name="T0" fmla="*/ 107 w 107"/>
                <a:gd name="T1" fmla="*/ 107 h 107"/>
                <a:gd name="T2" fmla="*/ 53 w 107"/>
                <a:gd name="T3" fmla="*/ 0 h 107"/>
                <a:gd name="T4" fmla="*/ 0 w 107"/>
                <a:gd name="T5" fmla="*/ 107 h 107"/>
                <a:gd name="T6" fmla="*/ 107 w 107"/>
                <a:gd name="T7" fmla="*/ 107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107"/>
                  </a:moveTo>
                  <a:lnTo>
                    <a:pt x="53" y="0"/>
                  </a:lnTo>
                  <a:lnTo>
                    <a:pt x="0" y="107"/>
                  </a:lnTo>
                  <a:lnTo>
                    <a:pt x="10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064" name="Group 25">
            <a:extLst>
              <a:ext uri="{FF2B5EF4-FFF2-40B4-BE49-F238E27FC236}">
                <a16:creationId xmlns:a16="http://schemas.microsoft.com/office/drawing/2014/main" id="{920032C9-F46E-4B30-BC91-33D6040F8950}"/>
              </a:ext>
            </a:extLst>
          </p:cNvPr>
          <p:cNvGrpSpPr>
            <a:grpSpLocks/>
          </p:cNvGrpSpPr>
          <p:nvPr/>
        </p:nvGrpSpPr>
        <p:grpSpPr bwMode="auto">
          <a:xfrm>
            <a:off x="5808663" y="1601788"/>
            <a:ext cx="169862" cy="508000"/>
            <a:chOff x="2747" y="846"/>
            <a:chExt cx="107" cy="320"/>
          </a:xfrm>
        </p:grpSpPr>
        <p:sp>
          <p:nvSpPr>
            <p:cNvPr id="2072" name="Rectangle 26">
              <a:extLst>
                <a:ext uri="{FF2B5EF4-FFF2-40B4-BE49-F238E27FC236}">
                  <a16:creationId xmlns:a16="http://schemas.microsoft.com/office/drawing/2014/main" id="{122905DA-F0E4-4C95-993E-387220A1D9D8}"/>
                </a:ext>
              </a:extLst>
            </p:cNvPr>
            <p:cNvSpPr>
              <a:spLocks noChangeArrowheads="1"/>
            </p:cNvSpPr>
            <p:nvPr/>
          </p:nvSpPr>
          <p:spPr bwMode="auto">
            <a:xfrm>
              <a:off x="2789" y="846"/>
              <a:ext cx="24" cy="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73" name="Freeform 27">
              <a:extLst>
                <a:ext uri="{FF2B5EF4-FFF2-40B4-BE49-F238E27FC236}">
                  <a16:creationId xmlns:a16="http://schemas.microsoft.com/office/drawing/2014/main" id="{E3096D27-1B81-4062-80CB-DB831B256A54}"/>
                </a:ext>
              </a:extLst>
            </p:cNvPr>
            <p:cNvSpPr>
              <a:spLocks/>
            </p:cNvSpPr>
            <p:nvPr/>
          </p:nvSpPr>
          <p:spPr bwMode="auto">
            <a:xfrm>
              <a:off x="2747" y="1059"/>
              <a:ext cx="107" cy="107"/>
            </a:xfrm>
            <a:custGeom>
              <a:avLst/>
              <a:gdLst>
                <a:gd name="T0" fmla="*/ 0 w 107"/>
                <a:gd name="T1" fmla="*/ 0 h 107"/>
                <a:gd name="T2" fmla="*/ 54 w 107"/>
                <a:gd name="T3" fmla="*/ 107 h 107"/>
                <a:gd name="T4" fmla="*/ 107 w 107"/>
                <a:gd name="T5" fmla="*/ 0 h 107"/>
                <a:gd name="T6" fmla="*/ 0 w 107"/>
                <a:gd name="T7" fmla="*/ 0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0" y="0"/>
                  </a:moveTo>
                  <a:lnTo>
                    <a:pt x="54" y="107"/>
                  </a:lnTo>
                  <a:lnTo>
                    <a:pt x="10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065" name="Text Box 28">
            <a:extLst>
              <a:ext uri="{FF2B5EF4-FFF2-40B4-BE49-F238E27FC236}">
                <a16:creationId xmlns:a16="http://schemas.microsoft.com/office/drawing/2014/main" id="{1BDB3FF8-9EB8-408A-A7FC-1B4FDFA564F0}"/>
              </a:ext>
            </a:extLst>
          </p:cNvPr>
          <p:cNvSpPr txBox="1">
            <a:spLocks noChangeArrowheads="1"/>
          </p:cNvSpPr>
          <p:nvPr/>
        </p:nvSpPr>
        <p:spPr bwMode="auto">
          <a:xfrm>
            <a:off x="4135438" y="908051"/>
            <a:ext cx="417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b="1" i="1">
                <a:latin typeface="Times New Roman" panose="02020603050405020304" pitchFamily="18" charset="0"/>
              </a:rPr>
              <a:t>Vnější prostředí organismu</a:t>
            </a:r>
          </a:p>
        </p:txBody>
      </p:sp>
      <p:pic>
        <p:nvPicPr>
          <p:cNvPr id="338973" name="Picture 29" descr="j0345367">
            <a:extLst>
              <a:ext uri="{FF2B5EF4-FFF2-40B4-BE49-F238E27FC236}">
                <a16:creationId xmlns:a16="http://schemas.microsoft.com/office/drawing/2014/main" id="{5812AB9D-50C7-49D1-BD9D-B33669122D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9289"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74" name="Text Box 30">
            <a:extLst>
              <a:ext uri="{FF2B5EF4-FFF2-40B4-BE49-F238E27FC236}">
                <a16:creationId xmlns:a16="http://schemas.microsoft.com/office/drawing/2014/main" id="{C67783B5-3EF1-4A0F-8FE7-EC608B3754C4}"/>
              </a:ext>
            </a:extLst>
          </p:cNvPr>
          <p:cNvSpPr txBox="1">
            <a:spLocks noChangeArrowheads="1"/>
          </p:cNvSpPr>
          <p:nvPr/>
        </p:nvSpPr>
        <p:spPr bwMode="auto">
          <a:xfrm>
            <a:off x="1524001" y="1700213"/>
            <a:ext cx="1978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Koncentrace</a:t>
            </a:r>
          </a:p>
        </p:txBody>
      </p:sp>
      <p:graphicFrame>
        <p:nvGraphicFramePr>
          <p:cNvPr id="338975" name="Object 31">
            <a:extLst>
              <a:ext uri="{FF2B5EF4-FFF2-40B4-BE49-F238E27FC236}">
                <a16:creationId xmlns:a16="http://schemas.microsoft.com/office/drawing/2014/main" id="{F928F65D-53DB-4DEB-865D-B39DC9C9A977}"/>
              </a:ext>
            </a:extLst>
          </p:cNvPr>
          <p:cNvGraphicFramePr>
            <a:graphicFrameLocks noChangeAspect="1"/>
          </p:cNvGraphicFramePr>
          <p:nvPr/>
        </p:nvGraphicFramePr>
        <p:xfrm>
          <a:off x="10771188" y="1713708"/>
          <a:ext cx="884238" cy="792162"/>
        </p:xfrm>
        <a:graphic>
          <a:graphicData uri="http://schemas.openxmlformats.org/presentationml/2006/ole">
            <mc:AlternateContent xmlns:mc="http://schemas.openxmlformats.org/markup-compatibility/2006">
              <mc:Choice xmlns:v="urn:schemas-microsoft-com:vml" Requires="v">
                <p:oleObj name="Clip" r:id="rId7" imgW="1785960" imgH="1429560" progId="MS_ClipArt_Gallery.2">
                  <p:embed/>
                </p:oleObj>
              </mc:Choice>
              <mc:Fallback>
                <p:oleObj name="Clip" r:id="rId7" imgW="1785960" imgH="1429560" progId="MS_ClipArt_Gallery.2">
                  <p:embed/>
                  <p:pic>
                    <p:nvPicPr>
                      <p:cNvPr id="338975" name="Object 31">
                        <a:extLst>
                          <a:ext uri="{FF2B5EF4-FFF2-40B4-BE49-F238E27FC236}">
                            <a16:creationId xmlns:a16="http://schemas.microsoft.com/office/drawing/2014/main" id="{F928F65D-53DB-4DEB-865D-B39DC9C9A9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1188" y="1713708"/>
                        <a:ext cx="884238"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976" name="Text Box 32">
            <a:extLst>
              <a:ext uri="{FF2B5EF4-FFF2-40B4-BE49-F238E27FC236}">
                <a16:creationId xmlns:a16="http://schemas.microsoft.com/office/drawing/2014/main" id="{9437D1D8-1897-40EA-891D-AE0E70C12F55}"/>
              </a:ext>
            </a:extLst>
          </p:cNvPr>
          <p:cNvSpPr txBox="1">
            <a:spLocks noChangeArrowheads="1"/>
          </p:cNvSpPr>
          <p:nvPr/>
        </p:nvSpPr>
        <p:spPr bwMode="auto">
          <a:xfrm>
            <a:off x="10019507" y="2528888"/>
            <a:ext cx="218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en-US" sz="2800" dirty="0">
                <a:latin typeface="Times New Roman" panose="02020603050405020304" pitchFamily="18" charset="0"/>
              </a:rPr>
              <a:t>Odhad bilancí</a:t>
            </a:r>
          </a:p>
        </p:txBody>
      </p:sp>
      <p:pic>
        <p:nvPicPr>
          <p:cNvPr id="338977" name="Picture 33" descr="j0345367">
            <a:extLst>
              <a:ext uri="{FF2B5EF4-FFF2-40B4-BE49-F238E27FC236}">
                <a16:creationId xmlns:a16="http://schemas.microsoft.com/office/drawing/2014/main" id="{61182EB4-1529-4487-A6E2-D57D573EE8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1014" y="0"/>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78" name="Line 34">
            <a:extLst>
              <a:ext uri="{FF2B5EF4-FFF2-40B4-BE49-F238E27FC236}">
                <a16:creationId xmlns:a16="http://schemas.microsoft.com/office/drawing/2014/main" id="{F7E76000-D2D8-4E36-8630-F15B8932C28E}"/>
              </a:ext>
            </a:extLst>
          </p:cNvPr>
          <p:cNvSpPr>
            <a:spLocks noChangeShapeType="1"/>
          </p:cNvSpPr>
          <p:nvPr/>
        </p:nvSpPr>
        <p:spPr bwMode="auto">
          <a:xfrm>
            <a:off x="2927351" y="2205038"/>
            <a:ext cx="1655763" cy="6477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979" name="Line 35">
            <a:extLst>
              <a:ext uri="{FF2B5EF4-FFF2-40B4-BE49-F238E27FC236}">
                <a16:creationId xmlns:a16="http://schemas.microsoft.com/office/drawing/2014/main" id="{B0B4C98D-F4B5-4310-9FD7-89B896D29BDA}"/>
              </a:ext>
            </a:extLst>
          </p:cNvPr>
          <p:cNvSpPr>
            <a:spLocks noChangeShapeType="1"/>
          </p:cNvSpPr>
          <p:nvPr/>
        </p:nvSpPr>
        <p:spPr bwMode="auto">
          <a:xfrm>
            <a:off x="10056813" y="1196974"/>
            <a:ext cx="971549" cy="560389"/>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 name="201020_0342">
            <a:hlinkClick r:id="" action="ppaction://media"/>
            <a:extLst>
              <a:ext uri="{FF2B5EF4-FFF2-40B4-BE49-F238E27FC236}">
                <a16:creationId xmlns:a16="http://schemas.microsoft.com/office/drawing/2014/main" id="{B1CADA6D-616F-4E3A-9E3B-E60508F8C6D2}"/>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2777787" y="1122364"/>
            <a:ext cx="304800" cy="304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8973"/>
                                        </p:tgtEl>
                                        <p:attrNameLst>
                                          <p:attrName>style.visibility</p:attrName>
                                        </p:attrNameLst>
                                      </p:cBhvr>
                                      <p:to>
                                        <p:strVal val="visible"/>
                                      </p:to>
                                    </p:set>
                                    <p:animEffect transition="in" filter="checkerboard(across)">
                                      <p:cBhvr>
                                        <p:cTn id="7" dur="500"/>
                                        <p:tgtEl>
                                          <p:spTgt spid="3389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38974"/>
                                        </p:tgtEl>
                                        <p:attrNameLst>
                                          <p:attrName>style.visibility</p:attrName>
                                        </p:attrNameLst>
                                      </p:cBhvr>
                                      <p:to>
                                        <p:strVal val="visible"/>
                                      </p:to>
                                    </p:set>
                                    <p:animEffect transition="in" filter="checkerboard(across)">
                                      <p:cBhvr>
                                        <p:cTn id="10" dur="500"/>
                                        <p:tgtEl>
                                          <p:spTgt spid="338974"/>
                                        </p:tgtEl>
                                      </p:cBhvr>
                                    </p:animEffect>
                                  </p:childTnLst>
                                </p:cTn>
                              </p:par>
                              <p:par>
                                <p:cTn id="11" presetID="5" presetClass="entr" presetSubtype="10" fill="hold" nodeType="withEffect">
                                  <p:stCondLst>
                                    <p:cond delay="0"/>
                                  </p:stCondLst>
                                  <p:childTnLst>
                                    <p:set>
                                      <p:cBhvr>
                                        <p:cTn id="12" dur="1" fill="hold">
                                          <p:stCondLst>
                                            <p:cond delay="0"/>
                                          </p:stCondLst>
                                        </p:cTn>
                                        <p:tgtEl>
                                          <p:spTgt spid="338978"/>
                                        </p:tgtEl>
                                        <p:attrNameLst>
                                          <p:attrName>style.visibility</p:attrName>
                                        </p:attrNameLst>
                                      </p:cBhvr>
                                      <p:to>
                                        <p:strVal val="visible"/>
                                      </p:to>
                                    </p:set>
                                    <p:animEffect transition="in" filter="checkerboard(across)">
                                      <p:cBhvr>
                                        <p:cTn id="13" dur="500"/>
                                        <p:tgtEl>
                                          <p:spTgt spid="3389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8976"/>
                                        </p:tgtEl>
                                        <p:attrNameLst>
                                          <p:attrName>style.visibility</p:attrName>
                                        </p:attrNameLst>
                                      </p:cBhvr>
                                      <p:to>
                                        <p:strVal val="visible"/>
                                      </p:to>
                                    </p:set>
                                    <p:animEffect transition="in" filter="checkerboard(across)">
                                      <p:cBhvr>
                                        <p:cTn id="18" dur="500"/>
                                        <p:tgtEl>
                                          <p:spTgt spid="338976"/>
                                        </p:tgtEl>
                                      </p:cBhvr>
                                    </p:animEffect>
                                  </p:childTnLst>
                                </p:cTn>
                              </p:par>
                              <p:par>
                                <p:cTn id="19" presetID="5" presetClass="entr" presetSubtype="10" fill="hold" nodeType="withEffect">
                                  <p:stCondLst>
                                    <p:cond delay="0"/>
                                  </p:stCondLst>
                                  <p:childTnLst>
                                    <p:set>
                                      <p:cBhvr>
                                        <p:cTn id="20" dur="1" fill="hold">
                                          <p:stCondLst>
                                            <p:cond delay="0"/>
                                          </p:stCondLst>
                                        </p:cTn>
                                        <p:tgtEl>
                                          <p:spTgt spid="338975"/>
                                        </p:tgtEl>
                                        <p:attrNameLst>
                                          <p:attrName>style.visibility</p:attrName>
                                        </p:attrNameLst>
                                      </p:cBhvr>
                                      <p:to>
                                        <p:strVal val="visible"/>
                                      </p:to>
                                    </p:set>
                                    <p:animEffect transition="in" filter="checkerboard(across)">
                                      <p:cBhvr>
                                        <p:cTn id="21" dur="500"/>
                                        <p:tgtEl>
                                          <p:spTgt spid="338975"/>
                                        </p:tgtEl>
                                      </p:cBhvr>
                                    </p:animEffect>
                                  </p:childTnLst>
                                </p:cTn>
                              </p:par>
                              <p:par>
                                <p:cTn id="22" presetID="5" presetClass="entr" presetSubtype="10" fill="hold" nodeType="withEffect">
                                  <p:stCondLst>
                                    <p:cond delay="0"/>
                                  </p:stCondLst>
                                  <p:childTnLst>
                                    <p:set>
                                      <p:cBhvr>
                                        <p:cTn id="23" dur="1" fill="hold">
                                          <p:stCondLst>
                                            <p:cond delay="0"/>
                                          </p:stCondLst>
                                        </p:cTn>
                                        <p:tgtEl>
                                          <p:spTgt spid="338979"/>
                                        </p:tgtEl>
                                        <p:attrNameLst>
                                          <p:attrName>style.visibility</p:attrName>
                                        </p:attrNameLst>
                                      </p:cBhvr>
                                      <p:to>
                                        <p:strVal val="visible"/>
                                      </p:to>
                                    </p:set>
                                    <p:animEffect transition="in" filter="checkerboard(across)">
                                      <p:cBhvr>
                                        <p:cTn id="24" dur="500"/>
                                        <p:tgtEl>
                                          <p:spTgt spid="338979"/>
                                        </p:tgtEl>
                                      </p:cBhvr>
                                    </p:animEffect>
                                  </p:childTnLst>
                                </p:cTn>
                              </p:par>
                              <p:par>
                                <p:cTn id="25" presetID="5" presetClass="entr" presetSubtype="10" fill="hold" nodeType="withEffect">
                                  <p:stCondLst>
                                    <p:cond delay="0"/>
                                  </p:stCondLst>
                                  <p:childTnLst>
                                    <p:set>
                                      <p:cBhvr>
                                        <p:cTn id="26" dur="1" fill="hold">
                                          <p:stCondLst>
                                            <p:cond delay="0"/>
                                          </p:stCondLst>
                                        </p:cTn>
                                        <p:tgtEl>
                                          <p:spTgt spid="338977"/>
                                        </p:tgtEl>
                                        <p:attrNameLst>
                                          <p:attrName>style.visibility</p:attrName>
                                        </p:attrNameLst>
                                      </p:cBhvr>
                                      <p:to>
                                        <p:strVal val="visible"/>
                                      </p:to>
                                    </p:set>
                                    <p:animEffect transition="in" filter="checkerboard(across)">
                                      <p:cBhvr>
                                        <p:cTn id="27" dur="500"/>
                                        <p:tgtEl>
                                          <p:spTgt spid="33897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338974" grpId="0"/>
      <p:bldP spid="3389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631"/>
  <p:tag name="TIMING" val="|8.46|2.387"/>
  <p:tag name="ISPRING_SLIDE_ID_2" val="{6950AF7E-ADF7-4CE4-955E-65C31DC6A88F}"/>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746"/>
  <p:tag name="ISPRING_SLIDE_ID_2" val="{28B5A8DF-7BC1-49D0-A02A-FC35ADE69CF0}"/>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961"/>
  <p:tag name="ISPRING_SLIDE_ID_2" val="{38534F1E-D064-47EB-A5A3-CE042C3F3BD3}"/>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0.936"/>
  <p:tag name="TIMING" val="|10.796|55.166|13.494|25.751"/>
  <p:tag name="ISPRING_SLIDE_ID_2" val="{38C7F4D8-92FA-4322-975A-3A68E793117E}"/>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892"/>
  <p:tag name="TIMING" val="|20.463"/>
  <p:tag name="ISPRING_SLIDE_ID_2" val="{CCD65F22-2C31-43B9-A9A2-0B4AF125A8C3}"/>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7.468"/>
  <p:tag name="TIMING" val="|4.811|0.707|0.61|0.203|0.512|0.177|0.502|0.113|1.923|0.947|1.45|1.406|3.822|15.129"/>
  <p:tag name="ISPRING_SLIDE_ID_2" val="{ABEA1E9C-725C-4C86-B8C8-74A783D4E638}"/>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1.073"/>
  <p:tag name="TIMING" val="|6.01|4.094|2.54|0.963|4.204|1.347|7.858"/>
  <p:tag name="ISPRING_SLIDE_ID_2" val="{0D54B0AB-E860-45FC-9FDD-53DF06E7D0FB}"/>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6.628"/>
  <p:tag name="TIMING" val="|4.836|0.545|0.581|0.375|3.919|2.741|6.879|0.229|0.551|0.248|3.172|5.496|8.727|12.421"/>
  <p:tag name="ISPRING_SLIDE_ID_2" val="{C60A6717-EEAD-429A-B15E-621D31C7BA5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165"/>
  <p:tag name="TIMING" val="|5.061|0.893|9.13|7.759"/>
  <p:tag name="ISPRING_SLIDE_ID_2" val="{1107DD06-2F22-41B7-B4EB-56AE7F0D078E}"/>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361"/>
  <p:tag name="TIMING" val="|13.623|4.907"/>
  <p:tag name="ISPRING_SLIDE_ID_2" val="{FA069025-F49F-4FBF-B39C-95E34FFFC6AD}"/>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342"/>
  <p:tag name="ISPRING_SLIDE_ID_2" val="{BC595691-1CC6-47F2-A0E2-40CD4AC8C125}"/>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937"/>
  <p:tag name="ISPRING_SLIDE_ID_2" val="{CE7D56D5-3AE8-46DE-A6E2-65B01C3DDD87}"/>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19"/>
  <p:tag name="ISPRING_SLIDE_ID_2" val="{C0A1E61A-4748-4426-AA18-0C889AB4E37C}"/>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483"/>
  <p:tag name="ISPRING_SLIDE_ID_2" val="{BC6157BF-B337-4905-8CF6-C805AB306E7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282"/>
  <p:tag name="TIMING" val="|6.968|11.415"/>
  <p:tag name="ISPRING_SLIDE_ID_2" val="{A90D3135-72BB-4EBC-89A5-43C427A2ED0E}"/>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9.551"/>
  <p:tag name="TIMING" val="|17.172|25.722"/>
  <p:tag name="ISPRING_SLIDE_ID_2" val="{06A662F9-A867-43B0-8DFC-9714C53DA27A}"/>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1803</Words>
  <Application>Microsoft Office PowerPoint</Application>
  <PresentationFormat>Širokoúhlá obrazovka</PresentationFormat>
  <Paragraphs>357</Paragraphs>
  <Slides>21</Slides>
  <Notes>16</Notes>
  <HiddenSlides>0</HiddenSlides>
  <MMClips>1</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21</vt:i4>
      </vt:variant>
    </vt:vector>
  </HeadingPairs>
  <TitlesOfParts>
    <vt:vector size="27" baseType="lpstr">
      <vt:lpstr>Arial</vt:lpstr>
      <vt:lpstr>Calibri</vt:lpstr>
      <vt:lpstr>Calibri Light</vt:lpstr>
      <vt:lpstr>Times New Roman</vt:lpstr>
      <vt:lpstr>Motiv Office</vt:lpstr>
      <vt:lpstr>Clip</vt:lpstr>
      <vt:lpstr>Co je vnitřní prostředí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Bilance</vt:lpstr>
      <vt:lpstr>Elektroneutralita</vt:lpstr>
      <vt:lpstr>Izoosmolarita</vt:lpstr>
      <vt:lpstr>Homeostáza vnitřního prostředí a její poruchy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Jiří Kofránek</dc:creator>
  <cp:lastModifiedBy>Jiří Kofránek</cp:lastModifiedBy>
  <cp:revision>1</cp:revision>
  <dcterms:created xsi:type="dcterms:W3CDTF">2025-10-26T23:12:21Z</dcterms:created>
  <dcterms:modified xsi:type="dcterms:W3CDTF">2025-10-26T23:14:23Z</dcterms:modified>
</cp:coreProperties>
</file>