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81" r:id="rId3"/>
    <p:sldId id="382" r:id="rId4"/>
    <p:sldId id="383" r:id="rId5"/>
    <p:sldId id="740" r:id="rId6"/>
    <p:sldId id="686" r:id="rId7"/>
    <p:sldId id="689" r:id="rId8"/>
    <p:sldId id="741" r:id="rId9"/>
    <p:sldId id="840" r:id="rId10"/>
    <p:sldId id="841" r:id="rId11"/>
    <p:sldId id="748" r:id="rId12"/>
    <p:sldId id="754" r:id="rId13"/>
    <p:sldId id="839" r:id="rId14"/>
    <p:sldId id="842" r:id="rId15"/>
    <p:sldId id="843" r:id="rId16"/>
    <p:sldId id="290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19" y="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83BD3-142C-48B3-9A97-D1BDBFA6D405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EEE75-A52E-4E03-A7DB-B41F35CF12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64/ajrccm.162.6.9904099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9BE6E899-EF66-46A0-B84C-A6D315F0EC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C1DE606-23C8-4490-870B-EDA92005FF8B}" type="slidenum">
              <a:rPr lang="cs-CZ" altLang="cs-CZ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067652D7-CDE5-4236-89F2-5D1135E41E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08348A3C-3047-40FF-9274-38D1A9649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Problémy experimentálně stanoveného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Siggaard-Andesrenova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nomogramu vedly k tomu, že v oblasti studia acidobazických stavů se pozornost obrátila k metodám popisu fyziologické reality na základě matematického popisu fyzikálně chemických vztahů, které by nahradily experimentálně získané empirické závislosti.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klinice se často pro popis acidobazických poruch využívá přístup, který navrhl kanadský fyziolog Peter Stewart (75, 76) a který dále rozvinul Fencl,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Jabor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Kazda,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Figge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další.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 rozdíl od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Siggaard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-Andersena se Stewartův popis omezuje pouze na krevní plazmu, je však schopen přesně popsat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hypo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hyperalbuminémie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diluční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acidózy i koncentrační alkalózy.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Stewartovy kalkulace vycházejí z kombinace fyzikálně chemických rovnic.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Původní Stewartovy kalkulace vycházejí z následujících jednoduchých předpokladů: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platit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iontová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rovnice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vody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[OH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Kw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Stálost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součtu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koncentrací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slabých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netěkavých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kyselin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-),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jejich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pufračních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bází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-),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tvořících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případě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plazmy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jsou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nebikarbonátové pufry tvořeny albuminem a fosfáty.: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[ATOT]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Disociační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rovnováha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soustavy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nebikarbonátového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KBUF × 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Disociační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rovnováha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soustavy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bikarbonátového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[HCO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M × pCO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Disociační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rovnováha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mezi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bikarbonátem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karbonátem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N × [HCO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Elektroneutralita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Součet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rovnat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Pokud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od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koncentrací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plně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odečteme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všechny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koncentrace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plně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chemicky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nereagujících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dostaneme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součet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nábojů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pufračních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bazí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bikarbonátových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Tento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rozdíl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koncentrací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Stewart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nazval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jako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tzv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. 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MyriadPro-BoldIt" panose="020B0703030403090204" pitchFamily="34" charset="0"/>
                <a:ea typeface="Times New Roman" panose="02020603050405020304" pitchFamily="18" charset="0"/>
                <a:cs typeface="MyriadPro-BoldIt" panose="020B0703030403090204" pitchFamily="34" charset="0"/>
              </a:rPr>
              <a:t>„strong ion difference“ – SID 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(v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češtině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se mu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někdy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říká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„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reziduální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anionty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“)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SID = [HCO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+ [CO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+ 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48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Hyperchloremická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acidóza – pokles SID a vzestup chloridů.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856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C4806-5A6B-CA62-50B0-0CFCA6762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15BFB56-3BFB-2D06-8ABD-4F4654E84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3F86513-8302-BA64-EEC1-CCFD6450BB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Acidóza při retenci silných kyselin – acidóza ze zvýšení silných neměřených aniontů – formální příčina: pokles SID a vzestup 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A66C7E1-4EA1-357E-38B9-694CE89AD3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767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EBECF-3884-79F7-AEAA-C40AE5819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70C9A7C-8622-8CB6-96AD-D6D3FC006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E56EABD-4CCD-7776-86E1-BD6221584C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Hypoalbuminemická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acidóza – formální příčina: pokles albuminu při nezměněné hodnotě SID.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02AF6C-9BCF-8F3E-C7AB-C68F48FC2F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37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8661A-D07C-2098-BD64-90164454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E32A60C-C148-2CB7-C763-774BDA7FFE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67B87C8-C19E-1B88-2922-EAE53D64EB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Hyperfosfatemická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acidóza – formální příčina: vzestup fosfátů při nezměněné hodnotě SID.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3AF8B9E-8690-C8F2-F17B-C0C968BE25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48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F4674FF-7A26-0B59-126F-702CF3D518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2B5E25-7AB1-4C65-8EB5-D5AF4E213161}" type="slidenum">
              <a:rPr lang="cs-CZ" altLang="cs-CZ"/>
              <a:pPr>
                <a:spcBef>
                  <a:spcPct val="0"/>
                </a:spcBef>
              </a:pPr>
              <a:t>16</a:t>
            </a:fld>
            <a:endParaRPr lang="cs-CZ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2829699-7596-F9A9-5DAE-8BE6B42513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450AD80-73CF-C332-C699-B7F2923FD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C23D7B1E-DDC5-4544-BA1F-241F20DEF1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9F890AF-9EBF-42FF-8462-FAE798B1ACB9}" type="slidenum">
              <a:rPr lang="cs-CZ" altLang="cs-CZ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3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EA455B31-DADD-44FA-9207-58DBE23EB0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C50F2F19-A50E-4DC5-95B0-04DAAB935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Kombinací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výše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uvedených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rovnic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dostaneme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algebraickou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rovnici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čtvrtého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stupně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,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z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níž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lze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vypočítat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koncentraci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vodíkových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iontů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 [H</a:t>
            </a:r>
            <a:r>
              <a:rPr lang="cs-CZ" sz="1800" b="0" i="1" u="none" strike="noStrike" baseline="30000" dirty="0">
                <a:latin typeface="MyriadPro-Regular" panose="020B0503030403020204" pitchFamily="34" charset="0"/>
              </a:rPr>
              <a:t>+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]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v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závislosti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na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SID,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celkové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koncentraci</a:t>
            </a:r>
            <a:endParaRPr lang="en-US" sz="1800" b="0" i="1" u="none" strike="noStrike" baseline="0" dirty="0">
              <a:latin typeface="MyriadPro-Regular" panose="020B0503030403020204" pitchFamily="34" charset="0"/>
            </a:endParaRPr>
          </a:p>
          <a:p>
            <a:pPr algn="l"/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slabých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kyselin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a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jejich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pufračních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bází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[A</a:t>
            </a:r>
            <a:r>
              <a:rPr lang="en-US" sz="1800" b="0" i="1" u="none" strike="noStrike" baseline="-25000" dirty="0">
                <a:latin typeface="MyriadPro-Regular" panose="020B0503030403020204" pitchFamily="34" charset="0"/>
              </a:rPr>
              <a:t>TOT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] a pCO</a:t>
            </a:r>
            <a:r>
              <a:rPr lang="en-US" sz="1800" b="0" i="1" u="none" strike="noStrike" baseline="-25000" dirty="0">
                <a:latin typeface="MyriadPro-Regular" panose="020B0503030403020204" pitchFamily="34" charset="0"/>
              </a:rPr>
              <a:t>2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(v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rovnici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je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závislá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proměnná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označena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červenou barvou a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podtržením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,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nezávislé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proměnné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jsou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vyznačeny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tučně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a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konstanty</a:t>
            </a:r>
            <a:endParaRPr lang="en-US" sz="1800" b="0" i="1" u="none" strike="noStrike" baseline="0" dirty="0">
              <a:latin typeface="MyriadPro-Regular" panose="020B0503030403020204" pitchFamily="34" charset="0"/>
            </a:endParaRPr>
          </a:p>
          <a:p>
            <a:pPr algn="l"/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proloženě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)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.</a:t>
            </a:r>
          </a:p>
          <a:p>
            <a:r>
              <a:rPr lang="en-US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Řešením této rovnice dostaneme koncentraci vodíkových iontů, která je závislá na třech na sobě nezávislých parametrech: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arenBoth"/>
            </a:pP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 respirační složce acidobazické rovnováhy – tj. pCO2,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arenBoth"/>
            </a:pP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 hodnotě SID a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arenBoth"/>
            </a:pP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 celkové koncentraci </a:t>
            </a:r>
            <a:r>
              <a:rPr lang="cs-CZ" sz="1800" i="1" dirty="0" err="1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nebikarbonátových</a:t>
            </a: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bází a kyselin [ATOT]: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cs-CZ" sz="1800" b="0" i="0" u="none" strike="noStrike" baseline="0" dirty="0">
              <a:latin typeface="ArialMT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pH = </a:t>
            </a:r>
            <a:r>
              <a:rPr lang="en-US" sz="1800" b="0" i="0" u="none" strike="noStrike" baseline="0" dirty="0" err="1">
                <a:latin typeface="ArialMT"/>
              </a:rPr>
              <a:t>funkce</a:t>
            </a:r>
            <a:r>
              <a:rPr lang="en-US" sz="1800" b="0" i="0" u="none" strike="noStrike" baseline="0" dirty="0">
                <a:latin typeface="ArialMT"/>
              </a:rPr>
              <a:t> (pCO2, SID, [A</a:t>
            </a:r>
            <a:r>
              <a:rPr lang="en-US" sz="1800" b="0" i="0" u="none" strike="noStrike" baseline="-25000" dirty="0">
                <a:latin typeface="ArialMT"/>
              </a:rPr>
              <a:t>TOT</a:t>
            </a:r>
            <a:r>
              <a:rPr lang="en-US" sz="1800" b="0" i="0" u="none" strike="noStrike" baseline="0" dirty="0">
                <a:latin typeface="ArialMT"/>
              </a:rPr>
              <a:t>])</a:t>
            </a:r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3817895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C32C8081-B42C-4221-8BEA-91D402F108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9778705-40B9-498D-9359-FB7319BBA0C3}" type="slidenum">
              <a:rPr lang="cs-CZ" altLang="cs-CZ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4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0BE4893E-B8F3-4F8B-A1D7-1FBFA9D5FC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83783DD1-F43E-4036-A639-9B67B78FC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endParaRPr lang="cs-CZ" sz="1800" b="0" i="0" u="none" strike="noStrike" baseline="0" dirty="0">
              <a:latin typeface="MyriadPro-Regular" panose="020B0503030403020204" pitchFamily="34" charset="0"/>
            </a:endParaRPr>
          </a:p>
          <a:p>
            <a:pPr algn="l"/>
            <a:endParaRPr lang="cs-CZ" sz="1800" b="0" i="0" u="none" strike="noStrike" baseline="0" dirty="0">
              <a:latin typeface="MyriadPro-Regular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399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fyzikálně-chemických vztahů vyplývá, že hodnoty pH a koncentraci bikarbonátů v plazmě lze vypočítat ze tří vzájemně nezávislých proměnných: z hladiny pCO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plazmě, z hodnoty SID a z celkové koncentrace všech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[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cs-CZ" sz="1800" i="1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tj. z koncentrace albuminu [Alb] a z celkové koncentrace fosfátů [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[PO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]+[HPO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]+[H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01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Zdánlivá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SID</a:t>
            </a:r>
            <a:r>
              <a:rPr lang="cs-CZ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a skutečná hodnota SID, zjištěná z koncentrací měřený silných iontů. Problém je stanovení hodnoty tzv. neměřených aniontů – (UA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99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Obr 13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Způsob výpočtu hodnoty zdánlivého SID a hodnoty neměřených aniontů (UA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z hodnot pH, celkové koncentrace fosfátů (P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a koncentrace albuminu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Alb</a:t>
            </a:r>
            <a:r>
              <a:rPr lang="cs-CZ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navržený Fenclem a spol. Vypočítává se negativní náboj fosfátů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[H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 [HPO4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]) a negativní náboj Albuminu (Alb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Pak z klinicky měřených hodnot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iontogramu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hodnot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Alb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[HCO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se vypočítává koncentrace neměřených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aiontů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(kam patří např. anionty silných kyselin, např SO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ale i anionty organických kyselin, např laktátu, citrátu aj., které jsou při pH v organismu prakticky zcela disociované a chovají se proto jako silné kyseliny).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(článek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Fenla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spol: </a:t>
            </a:r>
            <a:r>
              <a:rPr lang="cs-CZ" sz="1800" u="sng" dirty="0">
                <a:solidFill>
                  <a:srgbClr val="0000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hlinkClick r:id="rId3"/>
              </a:rPr>
              <a:t>https://doi.org/10.1164/ajrccm.162.6.9904099</a:t>
            </a:r>
            <a:r>
              <a:rPr lang="cs-CZ" sz="1800" b="1" i="1" dirty="0">
                <a:solidFill>
                  <a:srgbClr val="666666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cs-CZ" sz="1800" i="1" dirty="0">
                <a:solidFill>
                  <a:srgbClr val="666666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40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65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6C50C-49AA-C44A-8FB9-758652A74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1CA8169-5A22-00A3-4EC7-DC38328C3E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FF1C5CD-574D-0806-5441-EC955880E3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D2FF4C0-0C66-B96A-2D72-FAFF43F7B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7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4732C-B0F7-F730-F658-0938B61A6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8D8DD6E-B9C1-E9B6-9770-25220498A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C6235B7-A6EB-E8A2-3514-C675AD1F02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Kontrakční alkalóza – formální příčina vzestup SID a vzestup koncentrace chloridů</a:t>
            </a:r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1E0BB02-32CB-0BB1-425A-0261670A0C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23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CB0E6A-6A50-6425-8763-ABED70D70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588E83E-EF82-02FD-ABDE-F0C2DE2B7B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5D241D-4562-0AB8-ADE5-60A79A5F2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E377B3-F891-6AA3-3F92-BF7657DF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AB509C-F485-04E7-E5EF-67FD0DC87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4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17B86-666C-366C-6252-FE83F6A6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CEF50D8-63D0-F8E5-3A97-BD1BBB456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E8993C-6EF3-C6BA-E1BC-22008EF3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DAE162-8493-5962-21F8-300BA4DD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7AE714-6E24-CA87-02D9-4C0256649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43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6777A5D-A867-E487-0E41-AFA885A2C7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57F63F7-6E12-7A1D-E237-2B6C285F3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B7D049-77D0-BB1D-AC3B-7932449C7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0F6C7B-7051-4B69-39E4-F5FCEB87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DAE943-6DBF-EC79-3B87-5BEF63CD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29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494E92-32D2-BEBF-4DFB-78809AFA4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074432-8AFA-CB66-E721-0281A5C6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D2A73A-DE81-F384-E35E-2B61EC18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4FF2C8-0BEB-35A8-6309-8C2B38FB4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B3B534-C471-43A2-7B92-4CB5B574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5650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F0CE15-59AD-8B83-3B26-8E03DC42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185DEA3-761E-2BAC-D540-A67354B5D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51B0D8-099A-1C2B-6F26-D4A1A0F5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9E4362-0B2B-8293-DD67-14A69976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151834-E456-973F-ABF2-77691EF59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21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F8294C-9DDA-C807-7E91-1198BEA19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303DC7-7BDE-44FF-1913-525DC2C1E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A5D32D-3240-907E-34AE-C1CF86EB1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44FFF0-D397-ACE1-417F-107A54533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A94E7C6-5F9A-CBC1-A442-970BF830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1E3F8F-2AA5-514E-77BB-4BDD27AD3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98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605D61-3BCB-B067-58D8-ACA1ABB6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F98A88-B20F-DFF9-FCE2-6413B39C2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26BB095-D4F2-F76D-3808-99B99D69B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64A7FC4-9E41-60C5-67BE-F2F65D9B6E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BE7EC91-9974-1B95-DA50-120A66C1D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AB0BE1C-0135-CABB-F151-2E2DEB80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620AA15-7D4E-EA61-0262-AABA875B4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E0EBEBC-C099-CEAB-715D-82522F6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67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EF8393-A9FF-2085-5BA2-3572C968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1F2A7CB-B8C3-5381-9DAB-A5DD538C1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C05734C-8A02-0E23-5C90-012BBFA96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58AA722-D525-72F4-548D-ABEA91E4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172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388879D-2B5D-4189-E8E6-4BCC1A46F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5AC010D-2ACB-0BB1-6EE9-9F3625E7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1E2E03-F3FB-9916-0C0E-3A3E4F8B6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312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B974F0-B1D5-55C3-2754-F68610A8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640095-C78F-1923-F54F-738E22E09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031D365-D67C-24DB-B6DD-C31FE18E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3A3B714-93AA-4CBF-E250-A7A57DD5C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103D8A-5535-0B01-66AA-B78E59D0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6229BF-B2EB-3E63-1DBE-40FDEB2FE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63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F9E8E4-6A95-FDA1-3424-FAE71D070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6528478-43AD-8D24-A2AA-281ED839C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ECC82A3-DF5E-7039-D03C-15999F663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AF0F77-F174-2387-4263-79B7D5CFC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766876F-262D-71C7-9AA8-E0445E265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C439A2B-53F6-A39D-DFBE-92592A1FC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7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52B8F28-CBCD-4B23-7F94-7719F8A49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CBFAA4-9B2C-003C-14F8-A3EB0CD59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A98372-5EEB-975F-A554-B51F0FA44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A17CD-B6AF-4E17-9566-327027D7B90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18F211-1944-E32D-3D63-5994C8CDE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C6E137-B4FE-4A5C-C07A-AFDA153E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22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AF9547-6854-FC96-BC2A-030FF31302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Poruchy acidobazické </a:t>
            </a:r>
            <a:r>
              <a:rPr lang="cs-CZ" dirty="0" err="1"/>
              <a:t>rovnéváhy</a:t>
            </a:r>
            <a:r>
              <a:rPr lang="cs-CZ" dirty="0"/>
              <a:t> dle Stewarta a Fencla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2B7F020-FE1E-0DE8-DF55-984CAFCE3F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cs-CZ"/>
              <a:t>zv</a:t>
            </a:r>
            <a:r>
              <a:rPr lang="cs-CZ" dirty="0"/>
              <a:t>. „moderní přístup“</a:t>
            </a:r>
          </a:p>
        </p:txBody>
      </p:sp>
    </p:spTree>
    <p:extLst>
      <p:ext uri="{BB962C8B-B14F-4D97-AF65-F5344CB8AC3E}">
        <p14:creationId xmlns:p14="http://schemas.microsoft.com/office/powerpoint/2010/main" val="1596848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8E93E-CA3D-109B-ED5F-FC34D609E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53A71D17-4E62-2DB7-49AD-54E049F78C95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1480634-9438-57AD-BEBD-FDCD7211CDCF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E593C29-42E9-D057-B716-0139B54B4BC2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0329AE5-F517-22A2-9B75-3C25E47152DF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BE83578-9027-15A4-5207-04257227792A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411ED1A9-7185-A8CC-B7F0-16D66E4DA1C6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083942B-3689-87D0-89B8-FEB617A25EC3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30825D6-8364-D38E-03C3-71259EC9545F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B706CEC4-E247-903E-0315-0A211428878D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8808C67-3AFF-43A5-8CE7-DB09C00E39E0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34EA0800-973A-2DD4-0A07-66082DBA6599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2C778E08-C890-73E9-BBD9-C518FDED6CE5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38" name="Skupina 37">
            <a:extLst>
              <a:ext uri="{FF2B5EF4-FFF2-40B4-BE49-F238E27FC236}">
                <a16:creationId xmlns:a16="http://schemas.microsoft.com/office/drawing/2014/main" id="{CB92E7DA-4115-2819-AFD4-CE6DFCDE3187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2" name="Obdélník 11">
              <a:extLst>
                <a:ext uri="{FF2B5EF4-FFF2-40B4-BE49-F238E27FC236}">
                  <a16:creationId xmlns:a16="http://schemas.microsoft.com/office/drawing/2014/main" id="{F90EA948-3005-7E22-8859-F18D88429738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9E17E694-5F6E-31C3-FC19-2A7AF0DA0F04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39" name="Skupina 38">
            <a:extLst>
              <a:ext uri="{FF2B5EF4-FFF2-40B4-BE49-F238E27FC236}">
                <a16:creationId xmlns:a16="http://schemas.microsoft.com/office/drawing/2014/main" id="{2F7C7D69-E5A2-40B9-313C-CA44F55AD361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CCF3ABCC-D8CA-B0EF-E29A-496E391142FA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9807AD75-2EFD-B82E-FAEF-03474D77F76C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175A8259-9FD7-25ED-9EC9-0FDB82BC92AD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8BD964DD-5274-B0E4-73EB-86ACA2D3AC46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015A78B0-6CB4-4398-653C-0F166B004F9C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5D3312D7-FE77-099E-671D-1669CD3B732C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AB9EEF2E-752E-B6B7-6A96-89D5551EDF43}"/>
              </a:ext>
            </a:extLst>
          </p:cNvPr>
          <p:cNvCxnSpPr>
            <a:cxnSpLocks/>
            <a:stCxn id="15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BD5D9D46-5AD2-39F5-9A24-8154A7A30709}"/>
              </a:ext>
            </a:extLst>
          </p:cNvPr>
          <p:cNvCxnSpPr>
            <a:cxnSpLocks/>
            <a:stCxn id="16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>
            <a:extLst>
              <a:ext uri="{FF2B5EF4-FFF2-40B4-BE49-F238E27FC236}">
                <a16:creationId xmlns:a16="http://schemas.microsoft.com/office/drawing/2014/main" id="{CD6EC038-1BDF-F538-F4B3-4DCC79AE8938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C2AEEFC3-C854-1A6A-8F0F-8A23ED87A5D1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C9FDCE3D-A8CE-C201-1C5A-60DF143ACC00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B150D937-E8E4-F7C3-356A-85CF41202EAB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7D12F3F9-BD77-463F-7ED2-FFF7F97EA85A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2E005FB5-5316-74EF-FA82-7B27AD84087F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A80124AA-A83C-B538-0DFA-23A959666E43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2CB4B49F-3556-B4B0-8D95-B210B8AB37B7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6EB48ABC-A8DA-3653-D4AE-1B6586D655ED}"/>
              </a:ext>
            </a:extLst>
          </p:cNvPr>
          <p:cNvSpPr txBox="1"/>
          <p:nvPr/>
        </p:nvSpPr>
        <p:spPr>
          <a:xfrm>
            <a:off x="9257182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E6AC4ED4-77F2-A5E0-81A0-989FD1EE084D}"/>
              </a:ext>
            </a:extLst>
          </p:cNvPr>
          <p:cNvSpPr txBox="1"/>
          <p:nvPr/>
        </p:nvSpPr>
        <p:spPr>
          <a:xfrm>
            <a:off x="10892146" y="-6258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578C625C-9C0E-4F74-3215-B6477EB6E0DA}"/>
              </a:ext>
            </a:extLst>
          </p:cNvPr>
          <p:cNvSpPr txBox="1"/>
          <p:nvPr/>
        </p:nvSpPr>
        <p:spPr>
          <a:xfrm>
            <a:off x="11263099" y="224575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F0297D1E-9490-BF5E-ABBC-3CB0789B7766}"/>
              </a:ext>
            </a:extLst>
          </p:cNvPr>
          <p:cNvSpPr txBox="1"/>
          <p:nvPr/>
        </p:nvSpPr>
        <p:spPr>
          <a:xfrm>
            <a:off x="11247494" y="561192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grpSp>
        <p:nvGrpSpPr>
          <p:cNvPr id="46" name="Skupina 45">
            <a:extLst>
              <a:ext uri="{FF2B5EF4-FFF2-40B4-BE49-F238E27FC236}">
                <a16:creationId xmlns:a16="http://schemas.microsoft.com/office/drawing/2014/main" id="{9DA1F3C6-9575-C10F-B8EC-45CA7E5B567D}"/>
              </a:ext>
            </a:extLst>
          </p:cNvPr>
          <p:cNvGrpSpPr/>
          <p:nvPr/>
        </p:nvGrpSpPr>
        <p:grpSpPr>
          <a:xfrm>
            <a:off x="8549548" y="78715"/>
            <a:ext cx="1878064" cy="6230606"/>
            <a:chOff x="2333896" y="818993"/>
            <a:chExt cx="1878064" cy="5490327"/>
          </a:xfrm>
        </p:grpSpPr>
        <p:sp>
          <p:nvSpPr>
            <p:cNvPr id="47" name="Obdélník 46">
              <a:extLst>
                <a:ext uri="{FF2B5EF4-FFF2-40B4-BE49-F238E27FC236}">
                  <a16:creationId xmlns:a16="http://schemas.microsoft.com/office/drawing/2014/main" id="{B0BB0C87-CFA3-30CF-1823-541D721B4BC8}"/>
                </a:ext>
              </a:extLst>
            </p:cNvPr>
            <p:cNvSpPr/>
            <p:nvPr/>
          </p:nvSpPr>
          <p:spPr>
            <a:xfrm>
              <a:off x="3275856" y="1216870"/>
              <a:ext cx="936104" cy="5092449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bdélník 47">
              <a:extLst>
                <a:ext uri="{FF2B5EF4-FFF2-40B4-BE49-F238E27FC236}">
                  <a16:creationId xmlns:a16="http://schemas.microsoft.com/office/drawing/2014/main" id="{5CFCB0DF-05D3-13E3-015C-AEC6F128636F}"/>
                </a:ext>
              </a:extLst>
            </p:cNvPr>
            <p:cNvSpPr/>
            <p:nvPr/>
          </p:nvSpPr>
          <p:spPr>
            <a:xfrm>
              <a:off x="3275856" y="989112"/>
              <a:ext cx="936104" cy="22775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Obdélník 48">
              <a:extLst>
                <a:ext uri="{FF2B5EF4-FFF2-40B4-BE49-F238E27FC236}">
                  <a16:creationId xmlns:a16="http://schemas.microsoft.com/office/drawing/2014/main" id="{23F68BEE-AF25-A09C-C4EB-6CEE8C725993}"/>
                </a:ext>
              </a:extLst>
            </p:cNvPr>
            <p:cNvSpPr/>
            <p:nvPr/>
          </p:nvSpPr>
          <p:spPr>
            <a:xfrm>
              <a:off x="3275856" y="881761"/>
              <a:ext cx="936104" cy="9963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Obdélník 49">
              <a:extLst>
                <a:ext uri="{FF2B5EF4-FFF2-40B4-BE49-F238E27FC236}">
                  <a16:creationId xmlns:a16="http://schemas.microsoft.com/office/drawing/2014/main" id="{E870146E-FD7C-AC28-BF77-1E7285559BC4}"/>
                </a:ext>
              </a:extLst>
            </p:cNvPr>
            <p:cNvSpPr/>
            <p:nvPr/>
          </p:nvSpPr>
          <p:spPr>
            <a:xfrm>
              <a:off x="3275856" y="823951"/>
              <a:ext cx="936104" cy="6928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bdélník 50">
              <a:extLst>
                <a:ext uri="{FF2B5EF4-FFF2-40B4-BE49-F238E27FC236}">
                  <a16:creationId xmlns:a16="http://schemas.microsoft.com/office/drawing/2014/main" id="{CE51AF6A-6D40-3F63-6237-DC30F7A2E779}"/>
                </a:ext>
              </a:extLst>
            </p:cNvPr>
            <p:cNvSpPr/>
            <p:nvPr/>
          </p:nvSpPr>
          <p:spPr>
            <a:xfrm>
              <a:off x="2339752" y="2564904"/>
              <a:ext cx="936104" cy="3744416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Obdélník 51">
              <a:extLst>
                <a:ext uri="{FF2B5EF4-FFF2-40B4-BE49-F238E27FC236}">
                  <a16:creationId xmlns:a16="http://schemas.microsoft.com/office/drawing/2014/main" id="{F3AAB9F4-C920-82A0-BE49-74472BB593C5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TextovéPole 52">
              <a:extLst>
                <a:ext uri="{FF2B5EF4-FFF2-40B4-BE49-F238E27FC236}">
                  <a16:creationId xmlns:a16="http://schemas.microsoft.com/office/drawing/2014/main" id="{30E436C5-ADFB-EB85-576E-944CC4AEF09D}"/>
                </a:ext>
              </a:extLst>
            </p:cNvPr>
            <p:cNvSpPr txBox="1"/>
            <p:nvPr/>
          </p:nvSpPr>
          <p:spPr>
            <a:xfrm>
              <a:off x="3419872" y="4005064"/>
              <a:ext cx="659155" cy="4068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Na</a:t>
              </a:r>
              <a:r>
                <a:rPr lang="cs-CZ" baseline="50000" dirty="0"/>
                <a:t>+</a:t>
              </a:r>
              <a:endParaRPr lang="en-US" baseline="50000" dirty="0"/>
            </a:p>
          </p:txBody>
        </p:sp>
        <p:sp>
          <p:nvSpPr>
            <p:cNvPr id="54" name="TextovéPole 53">
              <a:extLst>
                <a:ext uri="{FF2B5EF4-FFF2-40B4-BE49-F238E27FC236}">
                  <a16:creationId xmlns:a16="http://schemas.microsoft.com/office/drawing/2014/main" id="{B7190F86-4DF9-2433-AEFC-AE1012011759}"/>
                </a:ext>
              </a:extLst>
            </p:cNvPr>
            <p:cNvSpPr txBox="1"/>
            <p:nvPr/>
          </p:nvSpPr>
          <p:spPr>
            <a:xfrm>
              <a:off x="2558810" y="4005064"/>
              <a:ext cx="543739" cy="4068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Cl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  <p:grpSp>
          <p:nvGrpSpPr>
            <p:cNvPr id="55" name="Skupina 54">
              <a:extLst>
                <a:ext uri="{FF2B5EF4-FFF2-40B4-BE49-F238E27FC236}">
                  <a16:creationId xmlns:a16="http://schemas.microsoft.com/office/drawing/2014/main" id="{13800287-7417-83DF-E53A-484EB0485527}"/>
                </a:ext>
              </a:extLst>
            </p:cNvPr>
            <p:cNvGrpSpPr/>
            <p:nvPr/>
          </p:nvGrpSpPr>
          <p:grpSpPr>
            <a:xfrm>
              <a:off x="2337542" y="2103237"/>
              <a:ext cx="936104" cy="462123"/>
              <a:chOff x="2339752" y="2192728"/>
              <a:chExt cx="936104" cy="372176"/>
            </a:xfrm>
          </p:grpSpPr>
          <p:sp>
            <p:nvSpPr>
              <p:cNvPr id="62" name="Obdélník 61">
                <a:extLst>
                  <a:ext uri="{FF2B5EF4-FFF2-40B4-BE49-F238E27FC236}">
                    <a16:creationId xmlns:a16="http://schemas.microsoft.com/office/drawing/2014/main" id="{76694EC9-8CC0-DBB1-2249-00E9E61F2CFA}"/>
                  </a:ext>
                </a:extLst>
              </p:cNvPr>
              <p:cNvSpPr/>
              <p:nvPr/>
            </p:nvSpPr>
            <p:spPr>
              <a:xfrm>
                <a:off x="2339752" y="2210649"/>
                <a:ext cx="936104" cy="354255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12D7DF85-A4ED-F08B-54E9-C3C89B18DE05}"/>
                  </a:ext>
                </a:extLst>
              </p:cNvPr>
              <p:cNvSpPr txBox="1"/>
              <p:nvPr/>
            </p:nvSpPr>
            <p:spPr>
              <a:xfrm>
                <a:off x="2417204" y="2192728"/>
                <a:ext cx="699230" cy="3276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UA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6" name="Skupina 55">
              <a:extLst>
                <a:ext uri="{FF2B5EF4-FFF2-40B4-BE49-F238E27FC236}">
                  <a16:creationId xmlns:a16="http://schemas.microsoft.com/office/drawing/2014/main" id="{18B03AA4-AE57-5282-36F8-9A8B497B5C1C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60" name="Obdélník 59">
                <a:extLst>
                  <a:ext uri="{FF2B5EF4-FFF2-40B4-BE49-F238E27FC236}">
                    <a16:creationId xmlns:a16="http://schemas.microsoft.com/office/drawing/2014/main" id="{B31AD227-92B1-1B8C-6012-BF6758904C23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2507C798-5665-666E-C052-8FA94370B62E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4278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7" name="Skupina 56">
              <a:extLst>
                <a:ext uri="{FF2B5EF4-FFF2-40B4-BE49-F238E27FC236}">
                  <a16:creationId xmlns:a16="http://schemas.microsoft.com/office/drawing/2014/main" id="{166FE1BF-A0D7-0CB8-0E09-4013C3E4341B}"/>
                </a:ext>
              </a:extLst>
            </p:cNvPr>
            <p:cNvGrpSpPr/>
            <p:nvPr/>
          </p:nvGrpSpPr>
          <p:grpSpPr>
            <a:xfrm>
              <a:off x="2333896" y="886468"/>
              <a:ext cx="939750" cy="424683"/>
              <a:chOff x="2336106" y="916085"/>
              <a:chExt cx="939750" cy="424683"/>
            </a:xfrm>
          </p:grpSpPr>
          <p:sp>
            <p:nvSpPr>
              <p:cNvPr id="58" name="Obdélník 57">
                <a:extLst>
                  <a:ext uri="{FF2B5EF4-FFF2-40B4-BE49-F238E27FC236}">
                    <a16:creationId xmlns:a16="http://schemas.microsoft.com/office/drawing/2014/main" id="{22186A1E-629A-F6D0-DE05-9CB3C983E300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9" name="TextovéPole 58">
                <a:extLst>
                  <a:ext uri="{FF2B5EF4-FFF2-40B4-BE49-F238E27FC236}">
                    <a16:creationId xmlns:a16="http://schemas.microsoft.com/office/drawing/2014/main" id="{F45B64A7-C381-8D5D-3AFD-D233EB2F60DE}"/>
                  </a:ext>
                </a:extLst>
              </p:cNvPr>
              <p:cNvSpPr txBox="1"/>
              <p:nvPr/>
            </p:nvSpPr>
            <p:spPr>
              <a:xfrm>
                <a:off x="2336106" y="916085"/>
                <a:ext cx="715260" cy="4068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64" name="Přímá spojnice 63">
            <a:extLst>
              <a:ext uri="{FF2B5EF4-FFF2-40B4-BE49-F238E27FC236}">
                <a16:creationId xmlns:a16="http://schemas.microsoft.com/office/drawing/2014/main" id="{C3559AB9-812D-0E34-C87D-8CCDACD984F8}"/>
              </a:ext>
            </a:extLst>
          </p:cNvPr>
          <p:cNvCxnSpPr>
            <a:cxnSpLocks/>
            <a:stCxn id="43" idx="1"/>
            <a:endCxn id="49" idx="3"/>
          </p:cNvCxnSpPr>
          <p:nvPr/>
        </p:nvCxnSpPr>
        <p:spPr>
          <a:xfrm flipH="1" flipV="1">
            <a:off x="10427613" y="206483"/>
            <a:ext cx="835487" cy="248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64">
            <a:extLst>
              <a:ext uri="{FF2B5EF4-FFF2-40B4-BE49-F238E27FC236}">
                <a16:creationId xmlns:a16="http://schemas.microsoft.com/office/drawing/2014/main" id="{497B00F3-BE8D-E934-A19F-3443A33BEC66}"/>
              </a:ext>
            </a:extLst>
          </p:cNvPr>
          <p:cNvCxnSpPr>
            <a:cxnSpLocks/>
            <a:stCxn id="42" idx="1"/>
          </p:cNvCxnSpPr>
          <p:nvPr/>
        </p:nvCxnSpPr>
        <p:spPr>
          <a:xfrm flipH="1" flipV="1">
            <a:off x="10420871" y="133347"/>
            <a:ext cx="471274" cy="91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nice 65">
            <a:extLst>
              <a:ext uri="{FF2B5EF4-FFF2-40B4-BE49-F238E27FC236}">
                <a16:creationId xmlns:a16="http://schemas.microsoft.com/office/drawing/2014/main" id="{E82DE112-3E80-2922-873D-5DDF6198355C}"/>
              </a:ext>
            </a:extLst>
          </p:cNvPr>
          <p:cNvCxnSpPr>
            <a:cxnSpLocks/>
            <a:stCxn id="45" idx="1"/>
            <a:endCxn id="48" idx="3"/>
          </p:cNvCxnSpPr>
          <p:nvPr/>
        </p:nvCxnSpPr>
        <p:spPr>
          <a:xfrm flipH="1" flipV="1">
            <a:off x="10427612" y="401006"/>
            <a:ext cx="819882" cy="3910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nice 66">
            <a:extLst>
              <a:ext uri="{FF2B5EF4-FFF2-40B4-BE49-F238E27FC236}">
                <a16:creationId xmlns:a16="http://schemas.microsoft.com/office/drawing/2014/main" id="{3BE999D9-2096-9FBB-8F98-CB95445C3BB8}"/>
              </a:ext>
            </a:extLst>
          </p:cNvPr>
          <p:cNvCxnSpPr>
            <a:cxnSpLocks/>
          </p:cNvCxnSpPr>
          <p:nvPr/>
        </p:nvCxnSpPr>
        <p:spPr>
          <a:xfrm flipV="1">
            <a:off x="8292550" y="136953"/>
            <a:ext cx="266988" cy="106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>
            <a:extLst>
              <a:ext uri="{FF2B5EF4-FFF2-40B4-BE49-F238E27FC236}">
                <a16:creationId xmlns:a16="http://schemas.microsoft.com/office/drawing/2014/main" id="{F0F93574-126F-EB47-D2DE-A67DD3818349}"/>
              </a:ext>
            </a:extLst>
          </p:cNvPr>
          <p:cNvCxnSpPr/>
          <p:nvPr/>
        </p:nvCxnSpPr>
        <p:spPr>
          <a:xfrm flipH="1">
            <a:off x="7475284" y="156973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nice 68">
            <a:extLst>
              <a:ext uri="{FF2B5EF4-FFF2-40B4-BE49-F238E27FC236}">
                <a16:creationId xmlns:a16="http://schemas.microsoft.com/office/drawing/2014/main" id="{4922D91A-5B2E-7FB0-0A80-FEC705150298}"/>
              </a:ext>
            </a:extLst>
          </p:cNvPr>
          <p:cNvCxnSpPr/>
          <p:nvPr/>
        </p:nvCxnSpPr>
        <p:spPr>
          <a:xfrm flipH="1">
            <a:off x="7552736" y="78715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Přímá spojnice se šipkou 69">
            <a:extLst>
              <a:ext uri="{FF2B5EF4-FFF2-40B4-BE49-F238E27FC236}">
                <a16:creationId xmlns:a16="http://schemas.microsoft.com/office/drawing/2014/main" id="{25270C42-6C3B-C471-CC81-6514CFAA329F}"/>
              </a:ext>
            </a:extLst>
          </p:cNvPr>
          <p:cNvCxnSpPr>
            <a:cxnSpLocks/>
          </p:cNvCxnSpPr>
          <p:nvPr/>
        </p:nvCxnSpPr>
        <p:spPr>
          <a:xfrm>
            <a:off x="7920871" y="101698"/>
            <a:ext cx="0" cy="1468033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769D37A9-BCF9-9344-A479-E1096A9455FF}"/>
              </a:ext>
            </a:extLst>
          </p:cNvPr>
          <p:cNvSpPr txBox="1"/>
          <p:nvPr/>
        </p:nvSpPr>
        <p:spPr>
          <a:xfrm>
            <a:off x="7392797" y="492947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72" name="TextovéPole 71">
            <a:extLst>
              <a:ext uri="{FF2B5EF4-FFF2-40B4-BE49-F238E27FC236}">
                <a16:creationId xmlns:a16="http://schemas.microsoft.com/office/drawing/2014/main" id="{D6E038D7-CED7-9403-8001-EC27BB81106E}"/>
              </a:ext>
            </a:extLst>
          </p:cNvPr>
          <p:cNvSpPr txBox="1"/>
          <p:nvPr/>
        </p:nvSpPr>
        <p:spPr>
          <a:xfrm>
            <a:off x="8064409" y="146375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3" name="Šipka: dolů 72">
            <a:extLst>
              <a:ext uri="{FF2B5EF4-FFF2-40B4-BE49-F238E27FC236}">
                <a16:creationId xmlns:a16="http://schemas.microsoft.com/office/drawing/2014/main" id="{D40C04D4-9D6F-C65A-F780-66DA9AA1B5D0}"/>
              </a:ext>
            </a:extLst>
          </p:cNvPr>
          <p:cNvSpPr/>
          <p:nvPr/>
        </p:nvSpPr>
        <p:spPr>
          <a:xfrm rot="10800000">
            <a:off x="7281743" y="541580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Šipka: dolů 73">
            <a:extLst>
              <a:ext uri="{FF2B5EF4-FFF2-40B4-BE49-F238E27FC236}">
                <a16:creationId xmlns:a16="http://schemas.microsoft.com/office/drawing/2014/main" id="{78775E11-C585-215C-D47D-BB24AB36CC04}"/>
              </a:ext>
            </a:extLst>
          </p:cNvPr>
          <p:cNvSpPr/>
          <p:nvPr/>
        </p:nvSpPr>
        <p:spPr>
          <a:xfrm rot="10800000">
            <a:off x="9522293" y="3729891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TextovéPole 74">
            <a:extLst>
              <a:ext uri="{FF2B5EF4-FFF2-40B4-BE49-F238E27FC236}">
                <a16:creationId xmlns:a16="http://schemas.microsoft.com/office/drawing/2014/main" id="{7944F94D-8C91-B343-FF38-A07CFEDC44E4}"/>
              </a:ext>
            </a:extLst>
          </p:cNvPr>
          <p:cNvSpPr txBox="1"/>
          <p:nvPr/>
        </p:nvSpPr>
        <p:spPr>
          <a:xfrm>
            <a:off x="6467172" y="2359660"/>
            <a:ext cx="1654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Vzestup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[Na</a:t>
            </a:r>
            <a:r>
              <a:rPr lang="cs-CZ" sz="2000" baseline="30000" dirty="0">
                <a:solidFill>
                  <a:srgbClr val="FF0000"/>
                </a:solidFill>
              </a:rPr>
              <a:t>+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6" name="TextovéPole 75">
            <a:extLst>
              <a:ext uri="{FF2B5EF4-FFF2-40B4-BE49-F238E27FC236}">
                <a16:creationId xmlns:a16="http://schemas.microsoft.com/office/drawing/2014/main" id="{D264012D-2AF2-0A8D-8A74-9254425EB934}"/>
              </a:ext>
            </a:extLst>
          </p:cNvPr>
          <p:cNvSpPr txBox="1"/>
          <p:nvPr/>
        </p:nvSpPr>
        <p:spPr>
          <a:xfrm>
            <a:off x="6375484" y="3235114"/>
            <a:ext cx="205056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/>
              <a:t>Kontrakční alkalóza</a:t>
            </a:r>
          </a:p>
          <a:p>
            <a:pPr algn="ctr"/>
            <a:r>
              <a:rPr lang="cs-CZ" sz="1800" dirty="0"/>
              <a:t>(ztráta vody)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50825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D816399-6823-4026-B08C-FC9ABD2F49A9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212D7B1-48A3-49AD-B547-F78A581A6F3D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C0729C2-A035-4E5D-A32F-FAE56A2B9FA3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B2A5616-055A-4717-A206-BC34496E648F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5F03352-2990-46C4-8366-81C246F87670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9C0B1992-4519-4CF1-96FE-19F2A5A8E374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40A157E-05AE-4135-82F3-AC89D5DB9485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D5754FA-9A9E-4F01-8A06-4F5F4C788018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2B6CC79-4181-4730-9888-B92F66871E8D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32BAE72-08B2-4EC9-A723-8DFEE5AB4F93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2490952-10F9-41F2-AD49-BD6AABC8573F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0D43227-EEAB-442A-9198-B1565290FC63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166EFD25-1D38-47C6-808A-7FFDC3EDBCBE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6A84B7C5-7EFE-4154-8227-86EE31F2F10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9A81C5C0-F1BE-4634-8C54-1738F83945A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E489EB93-04A6-46FA-AD39-34695A56501A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3E82080C-8902-437F-8AE8-5CB46B7EEEC0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0478F51E-1AB0-404F-B396-DEC54D6F979A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14BA82A9-876D-4F09-86D0-B1B083090945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15C3B55A-3959-4A4C-90BC-7CEF7CCB9CC6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D10F9A22-BF3D-4E94-86DE-BC4990F031FC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2F30DE93-A191-4903-8AA4-E7F6AE015CC8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7B25032-DDBB-4755-91E6-FD1DF7EE63EE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65DA5384-10B5-4D5F-859B-CC1D27EF168F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5281BC61-5016-4DE1-B3FB-5D2F2381DCA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8ED79C0C-CE71-4686-A0E6-59DC14069AA4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2A542FAE-1A9A-4569-8511-5F5C4FF4BD2C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43CC2666-25A8-4389-9622-13211B705CBD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3FE8F8B4-70A1-4E8A-88CB-D05D380E06BF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9843088E-EAD6-4C5C-8894-D64D9B45437D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643718ED-5556-4EC6-9BBE-A6A3E3F1D818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DC231398-3153-45E6-90F0-C07C2B8755F2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C45938E4-96CC-4333-805B-0564C0A71418}"/>
              </a:ext>
            </a:extLst>
          </p:cNvPr>
          <p:cNvSpPr/>
          <p:nvPr/>
        </p:nvSpPr>
        <p:spPr>
          <a:xfrm>
            <a:off x="9474418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5A42D1C1-EDDF-40FB-BD1A-0B02661CCF23}"/>
              </a:ext>
            </a:extLst>
          </p:cNvPr>
          <p:cNvSpPr/>
          <p:nvPr/>
        </p:nvSpPr>
        <p:spPr>
          <a:xfrm>
            <a:off x="9474418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A4ED319E-6FA3-40B5-A599-276B359F73ED}"/>
              </a:ext>
            </a:extLst>
          </p:cNvPr>
          <p:cNvSpPr/>
          <p:nvPr/>
        </p:nvSpPr>
        <p:spPr>
          <a:xfrm>
            <a:off x="9474418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EAA78CF2-8F1B-42A5-A2DE-390206CC406B}"/>
              </a:ext>
            </a:extLst>
          </p:cNvPr>
          <p:cNvSpPr/>
          <p:nvPr/>
        </p:nvSpPr>
        <p:spPr>
          <a:xfrm>
            <a:off x="9474418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839DD158-95CD-4752-8A00-082E39233646}"/>
              </a:ext>
            </a:extLst>
          </p:cNvPr>
          <p:cNvSpPr/>
          <p:nvPr/>
        </p:nvSpPr>
        <p:spPr>
          <a:xfrm>
            <a:off x="8538314" y="2234940"/>
            <a:ext cx="936104" cy="4074381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C8F1CB9D-47C1-45B7-9DC3-15A52DDE1F78}"/>
              </a:ext>
            </a:extLst>
          </p:cNvPr>
          <p:cNvSpPr txBox="1"/>
          <p:nvPr/>
        </p:nvSpPr>
        <p:spPr>
          <a:xfrm>
            <a:off x="9240092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B89E3290-C543-4063-8DDB-905AA219051A}"/>
              </a:ext>
            </a:extLst>
          </p:cNvPr>
          <p:cNvSpPr txBox="1"/>
          <p:nvPr/>
        </p:nvSpPr>
        <p:spPr>
          <a:xfrm>
            <a:off x="10667866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C207419F-9BE4-4AA9-89F0-7CD274988303}"/>
              </a:ext>
            </a:extLst>
          </p:cNvPr>
          <p:cNvSpPr txBox="1"/>
          <p:nvPr/>
        </p:nvSpPr>
        <p:spPr>
          <a:xfrm>
            <a:off x="10841636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20E74AC3-1C2D-43F3-B83D-0376671D39F5}"/>
              </a:ext>
            </a:extLst>
          </p:cNvPr>
          <p:cNvSpPr txBox="1"/>
          <p:nvPr/>
        </p:nvSpPr>
        <p:spPr>
          <a:xfrm>
            <a:off x="11326104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A7ADB9AA-F31A-41DD-8309-1A7CDB19B451}"/>
              </a:ext>
            </a:extLst>
          </p:cNvPr>
          <p:cNvSpPr txBox="1"/>
          <p:nvPr/>
        </p:nvSpPr>
        <p:spPr>
          <a:xfrm>
            <a:off x="9618435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FEE31D0A-5CC0-4559-B940-FB703A981866}"/>
              </a:ext>
            </a:extLst>
          </p:cNvPr>
          <p:cNvSpPr txBox="1"/>
          <p:nvPr/>
        </p:nvSpPr>
        <p:spPr>
          <a:xfrm>
            <a:off x="8757373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47" name="Skupina 46">
            <a:extLst>
              <a:ext uri="{FF2B5EF4-FFF2-40B4-BE49-F238E27FC236}">
                <a16:creationId xmlns:a16="http://schemas.microsoft.com/office/drawing/2014/main" id="{30CFF619-9E21-4750-A411-51C1A510429E}"/>
              </a:ext>
            </a:extLst>
          </p:cNvPr>
          <p:cNvGrpSpPr/>
          <p:nvPr/>
        </p:nvGrpSpPr>
        <p:grpSpPr>
          <a:xfrm>
            <a:off x="8536104" y="1772815"/>
            <a:ext cx="936104" cy="462123"/>
            <a:chOff x="2339752" y="2192728"/>
            <a:chExt cx="936104" cy="372176"/>
          </a:xfrm>
        </p:grpSpPr>
        <p:sp>
          <p:nvSpPr>
            <p:cNvPr id="48" name="Obdélník 47">
              <a:extLst>
                <a:ext uri="{FF2B5EF4-FFF2-40B4-BE49-F238E27FC236}">
                  <a16:creationId xmlns:a16="http://schemas.microsoft.com/office/drawing/2014/main" id="{6A73095C-5467-480C-8086-CB9D9B4E17C0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TextovéPole 48">
              <a:extLst>
                <a:ext uri="{FF2B5EF4-FFF2-40B4-BE49-F238E27FC236}">
                  <a16:creationId xmlns:a16="http://schemas.microsoft.com/office/drawing/2014/main" id="{86B92517-6A6B-455E-A581-3AFD088E31E3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0" name="Skupina 49">
            <a:extLst>
              <a:ext uri="{FF2B5EF4-FFF2-40B4-BE49-F238E27FC236}">
                <a16:creationId xmlns:a16="http://schemas.microsoft.com/office/drawing/2014/main" id="{C68AE3AA-5572-4525-BAF5-8E41E81AC649}"/>
              </a:ext>
            </a:extLst>
          </p:cNvPr>
          <p:cNvGrpSpPr/>
          <p:nvPr/>
        </p:nvGrpSpPr>
        <p:grpSpPr>
          <a:xfrm>
            <a:off x="8536104" y="792615"/>
            <a:ext cx="1008114" cy="1026692"/>
            <a:chOff x="2337542" y="784345"/>
            <a:chExt cx="1008114" cy="1348511"/>
          </a:xfrm>
        </p:grpSpPr>
        <p:sp>
          <p:nvSpPr>
            <p:cNvPr id="51" name="Obdélník 50">
              <a:extLst>
                <a:ext uri="{FF2B5EF4-FFF2-40B4-BE49-F238E27FC236}">
                  <a16:creationId xmlns:a16="http://schemas.microsoft.com/office/drawing/2014/main" id="{32555EBD-3715-4695-A98F-FABF2BBA1B31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52" name="Skupina 51">
              <a:extLst>
                <a:ext uri="{FF2B5EF4-FFF2-40B4-BE49-F238E27FC236}">
                  <a16:creationId xmlns:a16="http://schemas.microsoft.com/office/drawing/2014/main" id="{4533DAF3-9970-473F-B960-8F66A67E7B82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56" name="Obdélník 55">
                <a:extLst>
                  <a:ext uri="{FF2B5EF4-FFF2-40B4-BE49-F238E27FC236}">
                    <a16:creationId xmlns:a16="http://schemas.microsoft.com/office/drawing/2014/main" id="{69C9E384-9BA5-4D57-A572-3FB6D9571508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7" name="TextovéPole 56">
                <a:extLst>
                  <a:ext uri="{FF2B5EF4-FFF2-40B4-BE49-F238E27FC236}">
                    <a16:creationId xmlns:a16="http://schemas.microsoft.com/office/drawing/2014/main" id="{BC5A837D-A4FF-48D7-8656-C9ADB6DBB2BD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637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3" name="Skupina 52">
              <a:extLst>
                <a:ext uri="{FF2B5EF4-FFF2-40B4-BE49-F238E27FC236}">
                  <a16:creationId xmlns:a16="http://schemas.microsoft.com/office/drawing/2014/main" id="{23F720B7-E1AA-49FC-9572-A36BA6876610}"/>
                </a:ext>
              </a:extLst>
            </p:cNvPr>
            <p:cNvGrpSpPr/>
            <p:nvPr/>
          </p:nvGrpSpPr>
          <p:grpSpPr>
            <a:xfrm>
              <a:off x="2337542" y="784345"/>
              <a:ext cx="936104" cy="606375"/>
              <a:chOff x="2339752" y="813962"/>
              <a:chExt cx="936104" cy="606375"/>
            </a:xfrm>
          </p:grpSpPr>
          <p:sp>
            <p:nvSpPr>
              <p:cNvPr id="54" name="Obdélník 53">
                <a:extLst>
                  <a:ext uri="{FF2B5EF4-FFF2-40B4-BE49-F238E27FC236}">
                    <a16:creationId xmlns:a16="http://schemas.microsoft.com/office/drawing/2014/main" id="{37D584C4-F3B7-4D34-B580-0BB1C65810D5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5" name="TextovéPole 54">
                <a:extLst>
                  <a:ext uri="{FF2B5EF4-FFF2-40B4-BE49-F238E27FC236}">
                    <a16:creationId xmlns:a16="http://schemas.microsoft.com/office/drawing/2014/main" id="{4FA9E8DA-EC54-4A3A-A4B3-D9C58BC69CA4}"/>
                  </a:ext>
                </a:extLst>
              </p:cNvPr>
              <p:cNvSpPr txBox="1"/>
              <p:nvPr/>
            </p:nvSpPr>
            <p:spPr>
              <a:xfrm>
                <a:off x="2389499" y="813962"/>
                <a:ext cx="715260" cy="6063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58" name="Přímá spojnice 57">
            <a:extLst>
              <a:ext uri="{FF2B5EF4-FFF2-40B4-BE49-F238E27FC236}">
                <a16:creationId xmlns:a16="http://schemas.microsoft.com/office/drawing/2014/main" id="{98526C28-FA46-438C-A4D8-CBF52135D398}"/>
              </a:ext>
            </a:extLst>
          </p:cNvPr>
          <p:cNvCxnSpPr>
            <a:cxnSpLocks/>
          </p:cNvCxnSpPr>
          <p:nvPr/>
        </p:nvCxnSpPr>
        <p:spPr>
          <a:xfrm flipH="1">
            <a:off x="10277589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>
            <a:extLst>
              <a:ext uri="{FF2B5EF4-FFF2-40B4-BE49-F238E27FC236}">
                <a16:creationId xmlns:a16="http://schemas.microsoft.com/office/drawing/2014/main" id="{3AA411F9-545D-4CED-9B0F-B5714BA6E9E0}"/>
              </a:ext>
            </a:extLst>
          </p:cNvPr>
          <p:cNvCxnSpPr>
            <a:cxnSpLocks/>
            <a:stCxn id="43" idx="1"/>
            <a:endCxn id="38" idx="3"/>
          </p:cNvCxnSpPr>
          <p:nvPr/>
        </p:nvCxnSpPr>
        <p:spPr>
          <a:xfrm flipH="1">
            <a:off x="10410522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F77EBA78-39A7-4B07-A108-D7A4F0BCC44C}"/>
              </a:ext>
            </a:extLst>
          </p:cNvPr>
          <p:cNvCxnSpPr>
            <a:cxnSpLocks/>
            <a:stCxn id="44" idx="1"/>
            <a:endCxn id="37" idx="3"/>
          </p:cNvCxnSpPr>
          <p:nvPr/>
        </p:nvCxnSpPr>
        <p:spPr>
          <a:xfrm flipH="1">
            <a:off x="10410522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8E7186CA-FE78-4B1F-97CB-4B125D7F041D}"/>
              </a:ext>
            </a:extLst>
          </p:cNvPr>
          <p:cNvCxnSpPr>
            <a:cxnSpLocks/>
          </p:cNvCxnSpPr>
          <p:nvPr/>
        </p:nvCxnSpPr>
        <p:spPr>
          <a:xfrm flipV="1">
            <a:off x="8897131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>
            <a:extLst>
              <a:ext uri="{FF2B5EF4-FFF2-40B4-BE49-F238E27FC236}">
                <a16:creationId xmlns:a16="http://schemas.microsoft.com/office/drawing/2014/main" id="{532F5F0D-F31C-40D5-AEEB-05150ED2ECEC}"/>
              </a:ext>
            </a:extLst>
          </p:cNvPr>
          <p:cNvCxnSpPr/>
          <p:nvPr/>
        </p:nvCxnSpPr>
        <p:spPr>
          <a:xfrm flipH="1">
            <a:off x="7458194" y="1819307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9E1BF905-A424-4A25-8F72-0B022CBDF01D}"/>
              </a:ext>
            </a:extLst>
          </p:cNvPr>
          <p:cNvCxnSpPr/>
          <p:nvPr/>
        </p:nvCxnSpPr>
        <p:spPr>
          <a:xfrm flipH="1">
            <a:off x="7535646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804DD1A1-2AD1-4EBC-A065-2238D9BE8EA0}"/>
              </a:ext>
            </a:extLst>
          </p:cNvPr>
          <p:cNvCxnSpPr>
            <a:cxnSpLocks/>
          </p:cNvCxnSpPr>
          <p:nvPr/>
        </p:nvCxnSpPr>
        <p:spPr>
          <a:xfrm>
            <a:off x="7903781" y="813781"/>
            <a:ext cx="0" cy="10055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9CF23A76-2E9A-4AF2-97C6-379DF8C64F99}"/>
              </a:ext>
            </a:extLst>
          </p:cNvPr>
          <p:cNvSpPr txBox="1"/>
          <p:nvPr/>
        </p:nvSpPr>
        <p:spPr>
          <a:xfrm>
            <a:off x="7177064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66" name="TextovéPole 65">
            <a:extLst>
              <a:ext uri="{FF2B5EF4-FFF2-40B4-BE49-F238E27FC236}">
                <a16:creationId xmlns:a16="http://schemas.microsoft.com/office/drawing/2014/main" id="{F27C349B-F19F-4724-9CFC-8B57FEE786F0}"/>
              </a:ext>
            </a:extLst>
          </p:cNvPr>
          <p:cNvSpPr txBox="1"/>
          <p:nvPr/>
        </p:nvSpPr>
        <p:spPr>
          <a:xfrm>
            <a:off x="6324488" y="3235113"/>
            <a:ext cx="1903085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 err="1"/>
              <a:t>Hyperchloremická</a:t>
            </a:r>
            <a:endParaRPr lang="cs-CZ" sz="1800" dirty="0"/>
          </a:p>
          <a:p>
            <a:pPr algn="ctr"/>
            <a:r>
              <a:rPr lang="cs-CZ" sz="1800" dirty="0"/>
              <a:t> acidóza</a:t>
            </a:r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1348CC88-2FDA-4B7A-A26E-7E7728361B47}"/>
              </a:ext>
            </a:extLst>
          </p:cNvPr>
          <p:cNvSpPr txBox="1"/>
          <p:nvPr/>
        </p:nvSpPr>
        <p:spPr>
          <a:xfrm>
            <a:off x="6358393" y="2527227"/>
            <a:ext cx="15584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Pokles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[Cl</a:t>
            </a:r>
            <a:r>
              <a:rPr lang="cs-CZ" sz="2000" baseline="30000" dirty="0">
                <a:solidFill>
                  <a:srgbClr val="FF0000"/>
                </a:solidFill>
              </a:rPr>
              <a:t>-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8" name="Šipka: dolů 67">
            <a:extLst>
              <a:ext uri="{FF2B5EF4-FFF2-40B4-BE49-F238E27FC236}">
                <a16:creationId xmlns:a16="http://schemas.microsoft.com/office/drawing/2014/main" id="{289F6B15-45DF-474B-B564-8AA45E882C2B}"/>
              </a:ext>
            </a:extLst>
          </p:cNvPr>
          <p:cNvSpPr/>
          <p:nvPr/>
        </p:nvSpPr>
        <p:spPr>
          <a:xfrm>
            <a:off x="7050906" y="1336886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Šipka: dolů 68">
            <a:extLst>
              <a:ext uri="{FF2B5EF4-FFF2-40B4-BE49-F238E27FC236}">
                <a16:creationId xmlns:a16="http://schemas.microsoft.com/office/drawing/2014/main" id="{E16E32C7-D725-4BD3-AA0F-77218B009941}"/>
              </a:ext>
            </a:extLst>
          </p:cNvPr>
          <p:cNvSpPr/>
          <p:nvPr/>
        </p:nvSpPr>
        <p:spPr>
          <a:xfrm rot="10800000">
            <a:off x="8596311" y="406359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19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D816399-6823-4026-B08C-FC9ABD2F49A9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212D7B1-48A3-49AD-B547-F78A581A6F3D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C0729C2-A035-4E5D-A32F-FAE56A2B9FA3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B2A5616-055A-4717-A206-BC34496E648F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5F03352-2990-46C4-8366-81C246F87670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9C0B1992-4519-4CF1-96FE-19F2A5A8E374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40A157E-05AE-4135-82F3-AC89D5DB9485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D5754FA-9A9E-4F01-8A06-4F5F4C788018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2B6CC79-4181-4730-9888-B92F66871E8D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32BAE72-08B2-4EC9-A723-8DFEE5AB4F93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2490952-10F9-41F2-AD49-BD6AABC8573F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0D43227-EEAB-442A-9198-B1565290FC63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166EFD25-1D38-47C6-808A-7FFDC3EDBCBE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6A84B7C5-7EFE-4154-8227-86EE31F2F10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9A81C5C0-F1BE-4634-8C54-1738F83945A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E489EB93-04A6-46FA-AD39-34695A56501A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3E82080C-8902-437F-8AE8-5CB46B7EEEC0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0478F51E-1AB0-404F-B396-DEC54D6F979A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14BA82A9-876D-4F09-86D0-B1B083090945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15C3B55A-3959-4A4C-90BC-7CEF7CCB9CC6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D10F9A22-BF3D-4E94-86DE-BC4990F031FC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2F30DE93-A191-4903-8AA4-E7F6AE015CC8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7B25032-DDBB-4755-91E6-FD1DF7EE63EE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65DA5384-10B5-4D5F-859B-CC1D27EF168F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5281BC61-5016-4DE1-B3FB-5D2F2381DCA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8ED79C0C-CE71-4686-A0E6-59DC14069AA4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2A542FAE-1A9A-4569-8511-5F5C4FF4BD2C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43CC2666-25A8-4389-9622-13211B705CBD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3FE8F8B4-70A1-4E8A-88CB-D05D380E06BF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9843088E-EAD6-4C5C-8894-D64D9B45437D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643718ED-5556-4EC6-9BBE-A6A3E3F1D818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DC231398-3153-45E6-90F0-C07C2B8755F2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D80D2530-D8B6-4042-85F0-5AD5DE93FA95}"/>
              </a:ext>
            </a:extLst>
          </p:cNvPr>
          <p:cNvSpPr/>
          <p:nvPr/>
        </p:nvSpPr>
        <p:spPr>
          <a:xfrm>
            <a:off x="949149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188F1985-41FE-436D-A9D2-8B4E99B0021C}"/>
              </a:ext>
            </a:extLst>
          </p:cNvPr>
          <p:cNvSpPr/>
          <p:nvPr/>
        </p:nvSpPr>
        <p:spPr>
          <a:xfrm>
            <a:off x="949149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31EED208-8015-4105-AF36-A8A8DE9B81F4}"/>
              </a:ext>
            </a:extLst>
          </p:cNvPr>
          <p:cNvSpPr/>
          <p:nvPr/>
        </p:nvSpPr>
        <p:spPr>
          <a:xfrm>
            <a:off x="949149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D81C7F4E-EC03-43C2-B84E-24C161873DC4}"/>
              </a:ext>
            </a:extLst>
          </p:cNvPr>
          <p:cNvSpPr/>
          <p:nvPr/>
        </p:nvSpPr>
        <p:spPr>
          <a:xfrm>
            <a:off x="949149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56B3333B-89FD-437E-BCC3-EF28FC8A80BD}"/>
              </a:ext>
            </a:extLst>
          </p:cNvPr>
          <p:cNvSpPr/>
          <p:nvPr/>
        </p:nvSpPr>
        <p:spPr>
          <a:xfrm>
            <a:off x="8555395" y="3068960"/>
            <a:ext cx="936104" cy="3240360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80D63049-86BE-4CEE-88F0-93A84617C1CB}"/>
              </a:ext>
            </a:extLst>
          </p:cNvPr>
          <p:cNvSpPr txBox="1"/>
          <p:nvPr/>
        </p:nvSpPr>
        <p:spPr>
          <a:xfrm>
            <a:off x="9257173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3CCFDE13-0620-4118-BF46-D7FA1DEC489A}"/>
              </a:ext>
            </a:extLst>
          </p:cNvPr>
          <p:cNvSpPr txBox="1"/>
          <p:nvPr/>
        </p:nvSpPr>
        <p:spPr>
          <a:xfrm>
            <a:off x="1068494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FB857E82-79D1-4DC7-BDC8-8A63E09EE90E}"/>
              </a:ext>
            </a:extLst>
          </p:cNvPr>
          <p:cNvSpPr txBox="1"/>
          <p:nvPr/>
        </p:nvSpPr>
        <p:spPr>
          <a:xfrm>
            <a:off x="1085871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518BB760-40E6-4554-9BF4-DFA533D285CB}"/>
              </a:ext>
            </a:extLst>
          </p:cNvPr>
          <p:cNvSpPr txBox="1"/>
          <p:nvPr/>
        </p:nvSpPr>
        <p:spPr>
          <a:xfrm>
            <a:off x="1134318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46B59458-C7ED-41E3-985E-C07D3C554A8E}"/>
              </a:ext>
            </a:extLst>
          </p:cNvPr>
          <p:cNvSpPr txBox="1"/>
          <p:nvPr/>
        </p:nvSpPr>
        <p:spPr>
          <a:xfrm>
            <a:off x="963551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6B317A25-A695-47F2-AA1F-4F78C1F17499}"/>
              </a:ext>
            </a:extLst>
          </p:cNvPr>
          <p:cNvSpPr txBox="1"/>
          <p:nvPr/>
        </p:nvSpPr>
        <p:spPr>
          <a:xfrm>
            <a:off x="877445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47" name="Skupina 46">
            <a:extLst>
              <a:ext uri="{FF2B5EF4-FFF2-40B4-BE49-F238E27FC236}">
                <a16:creationId xmlns:a16="http://schemas.microsoft.com/office/drawing/2014/main" id="{DE30D16C-760B-4ED5-985D-208BE350C60D}"/>
              </a:ext>
            </a:extLst>
          </p:cNvPr>
          <p:cNvGrpSpPr/>
          <p:nvPr/>
        </p:nvGrpSpPr>
        <p:grpSpPr>
          <a:xfrm>
            <a:off x="8555395" y="2599745"/>
            <a:ext cx="936104" cy="462123"/>
            <a:chOff x="2339752" y="2192728"/>
            <a:chExt cx="936104" cy="372176"/>
          </a:xfrm>
        </p:grpSpPr>
        <p:sp>
          <p:nvSpPr>
            <p:cNvPr id="48" name="Obdélník 47">
              <a:extLst>
                <a:ext uri="{FF2B5EF4-FFF2-40B4-BE49-F238E27FC236}">
                  <a16:creationId xmlns:a16="http://schemas.microsoft.com/office/drawing/2014/main" id="{032E36EC-2C52-4F6E-BCA1-DDBF4F57AC73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TextovéPole 48">
              <a:extLst>
                <a:ext uri="{FF2B5EF4-FFF2-40B4-BE49-F238E27FC236}">
                  <a16:creationId xmlns:a16="http://schemas.microsoft.com/office/drawing/2014/main" id="{96EC3522-B093-4505-B08F-CCFBDC9CAD76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0" name="Skupina 49">
            <a:extLst>
              <a:ext uri="{FF2B5EF4-FFF2-40B4-BE49-F238E27FC236}">
                <a16:creationId xmlns:a16="http://schemas.microsoft.com/office/drawing/2014/main" id="{03D73510-5081-450E-B3E2-8679D8B8D74F}"/>
              </a:ext>
            </a:extLst>
          </p:cNvPr>
          <p:cNvGrpSpPr/>
          <p:nvPr/>
        </p:nvGrpSpPr>
        <p:grpSpPr>
          <a:xfrm>
            <a:off x="8553185" y="818994"/>
            <a:ext cx="1008114" cy="1795913"/>
            <a:chOff x="2337542" y="818993"/>
            <a:chExt cx="1008114" cy="1313863"/>
          </a:xfrm>
        </p:grpSpPr>
        <p:sp>
          <p:nvSpPr>
            <p:cNvPr id="51" name="Obdélník 50">
              <a:extLst>
                <a:ext uri="{FF2B5EF4-FFF2-40B4-BE49-F238E27FC236}">
                  <a16:creationId xmlns:a16="http://schemas.microsoft.com/office/drawing/2014/main" id="{0E14B95A-9DDF-46CC-B458-106108229956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52" name="Skupina 51">
              <a:extLst>
                <a:ext uri="{FF2B5EF4-FFF2-40B4-BE49-F238E27FC236}">
                  <a16:creationId xmlns:a16="http://schemas.microsoft.com/office/drawing/2014/main" id="{211F38DC-9E20-4FA2-8C6D-0D14AFAB06C9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56" name="Obdélník 55">
                <a:extLst>
                  <a:ext uri="{FF2B5EF4-FFF2-40B4-BE49-F238E27FC236}">
                    <a16:creationId xmlns:a16="http://schemas.microsoft.com/office/drawing/2014/main" id="{2D5D3702-86AA-46A7-A41E-039940383850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7" name="TextovéPole 56">
                <a:extLst>
                  <a:ext uri="{FF2B5EF4-FFF2-40B4-BE49-F238E27FC236}">
                    <a16:creationId xmlns:a16="http://schemas.microsoft.com/office/drawing/2014/main" id="{F1A47B74-C45A-448E-B7B9-AEDCD171496A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3551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3" name="Skupina 52">
              <a:extLst>
                <a:ext uri="{FF2B5EF4-FFF2-40B4-BE49-F238E27FC236}">
                  <a16:creationId xmlns:a16="http://schemas.microsoft.com/office/drawing/2014/main" id="{DB7096A3-F17A-4510-8D7D-A942E22EF91A}"/>
                </a:ext>
              </a:extLst>
            </p:cNvPr>
            <p:cNvGrpSpPr/>
            <p:nvPr/>
          </p:nvGrpSpPr>
          <p:grpSpPr>
            <a:xfrm>
              <a:off x="2337542" y="896444"/>
              <a:ext cx="936104" cy="414707"/>
              <a:chOff x="2339752" y="926061"/>
              <a:chExt cx="936104" cy="414707"/>
            </a:xfrm>
          </p:grpSpPr>
          <p:sp>
            <p:nvSpPr>
              <p:cNvPr id="54" name="Obdélník 53">
                <a:extLst>
                  <a:ext uri="{FF2B5EF4-FFF2-40B4-BE49-F238E27FC236}">
                    <a16:creationId xmlns:a16="http://schemas.microsoft.com/office/drawing/2014/main" id="{E469EB84-3317-4678-BC58-3CC4BD6B36BB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5" name="TextovéPole 54">
                <a:extLst>
                  <a:ext uri="{FF2B5EF4-FFF2-40B4-BE49-F238E27FC236}">
                    <a16:creationId xmlns:a16="http://schemas.microsoft.com/office/drawing/2014/main" id="{36D8F24E-12EC-4161-A3AB-B930D356F85F}"/>
                  </a:ext>
                </a:extLst>
              </p:cNvPr>
              <p:cNvSpPr txBox="1"/>
              <p:nvPr/>
            </p:nvSpPr>
            <p:spPr>
              <a:xfrm>
                <a:off x="2418523" y="926061"/>
                <a:ext cx="715260" cy="3377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58" name="Přímá spojnice 57">
            <a:extLst>
              <a:ext uri="{FF2B5EF4-FFF2-40B4-BE49-F238E27FC236}">
                <a16:creationId xmlns:a16="http://schemas.microsoft.com/office/drawing/2014/main" id="{A6077F1C-7C71-4291-A6EB-177B9348B787}"/>
              </a:ext>
            </a:extLst>
          </p:cNvPr>
          <p:cNvCxnSpPr>
            <a:cxnSpLocks/>
          </p:cNvCxnSpPr>
          <p:nvPr/>
        </p:nvCxnSpPr>
        <p:spPr>
          <a:xfrm flipH="1">
            <a:off x="1029467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>
            <a:extLst>
              <a:ext uri="{FF2B5EF4-FFF2-40B4-BE49-F238E27FC236}">
                <a16:creationId xmlns:a16="http://schemas.microsoft.com/office/drawing/2014/main" id="{7EF19B59-C5ED-4F4F-970F-3EE557C4C0D2}"/>
              </a:ext>
            </a:extLst>
          </p:cNvPr>
          <p:cNvCxnSpPr>
            <a:cxnSpLocks/>
            <a:stCxn id="43" idx="1"/>
            <a:endCxn id="38" idx="3"/>
          </p:cNvCxnSpPr>
          <p:nvPr/>
        </p:nvCxnSpPr>
        <p:spPr>
          <a:xfrm flipH="1">
            <a:off x="1042760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7B84C2E8-B217-4678-97E5-B922AEE23298}"/>
              </a:ext>
            </a:extLst>
          </p:cNvPr>
          <p:cNvCxnSpPr>
            <a:cxnSpLocks/>
            <a:stCxn id="44" idx="1"/>
            <a:endCxn id="37" idx="3"/>
          </p:cNvCxnSpPr>
          <p:nvPr/>
        </p:nvCxnSpPr>
        <p:spPr>
          <a:xfrm flipH="1">
            <a:off x="1042760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4939113A-0822-4CFF-9B91-603229F03ABD}"/>
              </a:ext>
            </a:extLst>
          </p:cNvPr>
          <p:cNvCxnSpPr>
            <a:cxnSpLocks/>
          </p:cNvCxnSpPr>
          <p:nvPr/>
        </p:nvCxnSpPr>
        <p:spPr>
          <a:xfrm flipV="1">
            <a:off x="891421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>
            <a:extLst>
              <a:ext uri="{FF2B5EF4-FFF2-40B4-BE49-F238E27FC236}">
                <a16:creationId xmlns:a16="http://schemas.microsoft.com/office/drawing/2014/main" id="{9886BC64-E836-4839-A552-7EF168B4F4B3}"/>
              </a:ext>
            </a:extLst>
          </p:cNvPr>
          <p:cNvCxnSpPr/>
          <p:nvPr/>
        </p:nvCxnSpPr>
        <p:spPr>
          <a:xfrm flipH="1">
            <a:off x="7489349" y="2621998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5F13F189-84F4-43A0-A431-0DA4A45D78F2}"/>
              </a:ext>
            </a:extLst>
          </p:cNvPr>
          <p:cNvCxnSpPr/>
          <p:nvPr/>
        </p:nvCxnSpPr>
        <p:spPr>
          <a:xfrm flipH="1">
            <a:off x="755272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E7548EB5-4A92-4A24-90CA-A113F28E93B4}"/>
              </a:ext>
            </a:extLst>
          </p:cNvPr>
          <p:cNvCxnSpPr>
            <a:cxnSpLocks/>
          </p:cNvCxnSpPr>
          <p:nvPr/>
        </p:nvCxnSpPr>
        <p:spPr>
          <a:xfrm>
            <a:off x="7920862" y="813780"/>
            <a:ext cx="0" cy="180821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FD1AC5B9-66CD-45D5-B72A-1F2146C54ED5}"/>
              </a:ext>
            </a:extLst>
          </p:cNvPr>
          <p:cNvSpPr txBox="1"/>
          <p:nvPr/>
        </p:nvSpPr>
        <p:spPr>
          <a:xfrm>
            <a:off x="719414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66" name="TextovéPole 65">
            <a:extLst>
              <a:ext uri="{FF2B5EF4-FFF2-40B4-BE49-F238E27FC236}">
                <a16:creationId xmlns:a16="http://schemas.microsoft.com/office/drawing/2014/main" id="{AB866553-C1F4-4D47-88EA-00981D0954A0}"/>
              </a:ext>
            </a:extLst>
          </p:cNvPr>
          <p:cNvSpPr txBox="1"/>
          <p:nvPr/>
        </p:nvSpPr>
        <p:spPr>
          <a:xfrm>
            <a:off x="6440779" y="3230740"/>
            <a:ext cx="1838965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 err="1"/>
              <a:t>Hypochloremická</a:t>
            </a:r>
            <a:endParaRPr lang="cs-CZ" sz="1800" dirty="0"/>
          </a:p>
          <a:p>
            <a:pPr algn="ctr"/>
            <a:r>
              <a:rPr lang="cs-CZ" sz="1800" dirty="0"/>
              <a:t> alkalóza</a:t>
            </a:r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12A5FF5D-DBE1-40F9-9F6C-5BAB10EC624C}"/>
              </a:ext>
            </a:extLst>
          </p:cNvPr>
          <p:cNvSpPr txBox="1"/>
          <p:nvPr/>
        </p:nvSpPr>
        <p:spPr>
          <a:xfrm>
            <a:off x="6375474" y="2527227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Vzestup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Pokles [Cl</a:t>
            </a:r>
            <a:r>
              <a:rPr lang="cs-CZ" sz="2000" baseline="30000" dirty="0">
                <a:solidFill>
                  <a:srgbClr val="FF0000"/>
                </a:solidFill>
              </a:rPr>
              <a:t>-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8" name="Šipka: dolů 67">
            <a:extLst>
              <a:ext uri="{FF2B5EF4-FFF2-40B4-BE49-F238E27FC236}">
                <a16:creationId xmlns:a16="http://schemas.microsoft.com/office/drawing/2014/main" id="{2788B85A-7105-4264-8CAA-B382E38936BA}"/>
              </a:ext>
            </a:extLst>
          </p:cNvPr>
          <p:cNvSpPr/>
          <p:nvPr/>
        </p:nvSpPr>
        <p:spPr>
          <a:xfrm rot="10800000">
            <a:off x="7067987" y="129803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Šipka: dolů 68">
            <a:extLst>
              <a:ext uri="{FF2B5EF4-FFF2-40B4-BE49-F238E27FC236}">
                <a16:creationId xmlns:a16="http://schemas.microsoft.com/office/drawing/2014/main" id="{DC588285-DD91-4060-AC32-797F94DAE764}"/>
              </a:ext>
            </a:extLst>
          </p:cNvPr>
          <p:cNvSpPr/>
          <p:nvPr/>
        </p:nvSpPr>
        <p:spPr>
          <a:xfrm>
            <a:off x="8615169" y="408461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69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46A46-BD01-1B7F-E9BF-0827F1965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7C8E874C-E904-F0E0-C4CB-37782ADA5DA2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2852A8B-4D4D-DE21-C372-75A1860AA5ED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8095650-DD65-FD81-165D-145F68B3A312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F831470-B978-AD37-E95C-8E031F4F97B0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413C0785-53C3-D213-17DC-E1811A149917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D0002C01-8E7E-A572-88A3-9F9FD1236194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02F674C-D1D9-1951-D5CA-164362530588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E075B45-F10E-CE46-EFBA-30DA6A763986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3DF5D60-8427-1CEE-33DF-8089EEF19325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77047D7-B0AE-47C8-B911-BD731C4C9155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1809DFF2-04AF-234D-21EC-4AFA3FFBC0AB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0A0F7AD9-E203-5C3D-00C4-F9B2512F68E7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32A99D03-3162-5008-B7D2-0F2F8B7A91FB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06F80B4E-18DD-D166-B7F6-74C88BDDC2C8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C0CFF45A-EDB3-01F7-A739-E09F1C1571BC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F60C9230-6239-86D8-BA94-4C820E5ED910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9BEDD25F-F523-F249-3200-64F32F100F9E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CA25917C-409E-5A4B-43AE-D8C3CD1A8985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015E0A3A-D306-854D-DCFA-5EFCD563884C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59F68E33-B0F6-5F4A-6ACA-100C4B734DC5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DD3FCFB8-2BE1-3C00-B477-C08C64576EDD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A8D75759-0B50-674D-39EC-EB856B8B59A8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0E6AE8A8-5F7E-962B-7962-E2815A8C49AC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052D5BB2-66CB-7A55-4A80-DDCDBB5F0595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BBAB877C-5C5B-FEDC-6D56-7FBFF24E1CF8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896119A9-702C-8050-DF8E-5CA9C7F71B2F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BE1AC8FD-4CFC-6574-CEAE-00A5B9C53D90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BA976149-7FAA-A7F1-B4FA-F7940CF3BDEF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87C690CA-6CD9-CB97-F905-9992732AB09D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87B7FE95-E7B4-B254-892C-3CE3ED9AE7FB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8B0D4A26-BBCC-817A-36A9-C7D74C5B94C0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3B4ACA20-F918-0318-2D72-5D37BEDDE1D1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8BEA50D6-EBC6-3331-E22D-980C5D5C5D7D}"/>
              </a:ext>
            </a:extLst>
          </p:cNvPr>
          <p:cNvSpPr/>
          <p:nvPr/>
        </p:nvSpPr>
        <p:spPr>
          <a:xfrm>
            <a:off x="9474415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5CF93F71-E278-291B-245E-D1A720EB6C9F}"/>
              </a:ext>
            </a:extLst>
          </p:cNvPr>
          <p:cNvSpPr/>
          <p:nvPr/>
        </p:nvSpPr>
        <p:spPr>
          <a:xfrm>
            <a:off x="9474415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79FB9603-AE21-CE4D-02EA-D0C5758D959D}"/>
              </a:ext>
            </a:extLst>
          </p:cNvPr>
          <p:cNvSpPr/>
          <p:nvPr/>
        </p:nvSpPr>
        <p:spPr>
          <a:xfrm>
            <a:off x="9474415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C2576729-0FBD-780F-D5B7-ED31640D6CEE}"/>
              </a:ext>
            </a:extLst>
          </p:cNvPr>
          <p:cNvSpPr/>
          <p:nvPr/>
        </p:nvSpPr>
        <p:spPr>
          <a:xfrm>
            <a:off x="9474415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7FA00AA2-B612-E5F1-71C8-8E7A52077B4B}"/>
              </a:ext>
            </a:extLst>
          </p:cNvPr>
          <p:cNvSpPr/>
          <p:nvPr/>
        </p:nvSpPr>
        <p:spPr>
          <a:xfrm>
            <a:off x="8538311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Obdélník 40">
            <a:extLst>
              <a:ext uri="{FF2B5EF4-FFF2-40B4-BE49-F238E27FC236}">
                <a16:creationId xmlns:a16="http://schemas.microsoft.com/office/drawing/2014/main" id="{1DB24B86-14BE-17F5-996D-AC634541A6C4}"/>
              </a:ext>
            </a:extLst>
          </p:cNvPr>
          <p:cNvSpPr/>
          <p:nvPr/>
        </p:nvSpPr>
        <p:spPr>
          <a:xfrm>
            <a:off x="8538311" y="818995"/>
            <a:ext cx="936104" cy="59284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5B76D3E9-C818-79EB-17CC-3E19FD5D883C}"/>
              </a:ext>
            </a:extLst>
          </p:cNvPr>
          <p:cNvSpPr txBox="1"/>
          <p:nvPr/>
        </p:nvSpPr>
        <p:spPr>
          <a:xfrm>
            <a:off x="9240089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00C54359-CBA8-F5AE-4136-E17F44C63E43}"/>
              </a:ext>
            </a:extLst>
          </p:cNvPr>
          <p:cNvSpPr txBox="1"/>
          <p:nvPr/>
        </p:nvSpPr>
        <p:spPr>
          <a:xfrm>
            <a:off x="10667863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2C97336D-4623-1044-5A98-AD0824C81FC3}"/>
              </a:ext>
            </a:extLst>
          </p:cNvPr>
          <p:cNvSpPr txBox="1"/>
          <p:nvPr/>
        </p:nvSpPr>
        <p:spPr>
          <a:xfrm>
            <a:off x="10841633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66ABFFF2-4E43-F579-F76F-EB02DCA05A07}"/>
              </a:ext>
            </a:extLst>
          </p:cNvPr>
          <p:cNvSpPr txBox="1"/>
          <p:nvPr/>
        </p:nvSpPr>
        <p:spPr>
          <a:xfrm>
            <a:off x="11326101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0FAB1D7D-E9E8-D367-E73C-B6A3F7034303}"/>
              </a:ext>
            </a:extLst>
          </p:cNvPr>
          <p:cNvSpPr txBox="1"/>
          <p:nvPr/>
        </p:nvSpPr>
        <p:spPr>
          <a:xfrm>
            <a:off x="9618432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1E001135-A43B-1B19-AF53-53E2C27CAB14}"/>
              </a:ext>
            </a:extLst>
          </p:cNvPr>
          <p:cNvSpPr txBox="1"/>
          <p:nvPr/>
        </p:nvSpPr>
        <p:spPr>
          <a:xfrm>
            <a:off x="8757370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48" name="Skupina 47">
            <a:extLst>
              <a:ext uri="{FF2B5EF4-FFF2-40B4-BE49-F238E27FC236}">
                <a16:creationId xmlns:a16="http://schemas.microsoft.com/office/drawing/2014/main" id="{8D32C0FF-412F-23ED-EA65-F5506CF2FCFF}"/>
              </a:ext>
            </a:extLst>
          </p:cNvPr>
          <p:cNvGrpSpPr/>
          <p:nvPr/>
        </p:nvGrpSpPr>
        <p:grpSpPr>
          <a:xfrm>
            <a:off x="8536101" y="1786617"/>
            <a:ext cx="936104" cy="778286"/>
            <a:chOff x="2339752" y="1937736"/>
            <a:chExt cx="936104" cy="626802"/>
          </a:xfrm>
        </p:grpSpPr>
        <p:sp>
          <p:nvSpPr>
            <p:cNvPr id="49" name="Obdélník 48">
              <a:extLst>
                <a:ext uri="{FF2B5EF4-FFF2-40B4-BE49-F238E27FC236}">
                  <a16:creationId xmlns:a16="http://schemas.microsoft.com/office/drawing/2014/main" id="{AD0FD66A-42ED-C15E-C27F-206586AA0F71}"/>
                </a:ext>
              </a:extLst>
            </p:cNvPr>
            <p:cNvSpPr/>
            <p:nvPr/>
          </p:nvSpPr>
          <p:spPr>
            <a:xfrm>
              <a:off x="2339752" y="1937736"/>
              <a:ext cx="936104" cy="626802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TextovéPole 49">
              <a:extLst>
                <a:ext uri="{FF2B5EF4-FFF2-40B4-BE49-F238E27FC236}">
                  <a16:creationId xmlns:a16="http://schemas.microsoft.com/office/drawing/2014/main" id="{FE083680-A561-63DA-E992-5945BE69020F}"/>
                </a:ext>
              </a:extLst>
            </p:cNvPr>
            <p:cNvSpPr txBox="1"/>
            <p:nvPr/>
          </p:nvSpPr>
          <p:spPr>
            <a:xfrm>
              <a:off x="2526099" y="2080725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1" name="Skupina 50">
            <a:extLst>
              <a:ext uri="{FF2B5EF4-FFF2-40B4-BE49-F238E27FC236}">
                <a16:creationId xmlns:a16="http://schemas.microsoft.com/office/drawing/2014/main" id="{38EE9BFC-CAE8-8015-6CD4-F3AD75E268E0}"/>
              </a:ext>
            </a:extLst>
          </p:cNvPr>
          <p:cNvGrpSpPr/>
          <p:nvPr/>
        </p:nvGrpSpPr>
        <p:grpSpPr>
          <a:xfrm>
            <a:off x="8536101" y="1225692"/>
            <a:ext cx="1008114" cy="552103"/>
            <a:chOff x="2339752" y="1207018"/>
            <a:chExt cx="1005909" cy="864096"/>
          </a:xfrm>
        </p:grpSpPr>
        <p:sp>
          <p:nvSpPr>
            <p:cNvPr id="52" name="Obdélník 51">
              <a:extLst>
                <a:ext uri="{FF2B5EF4-FFF2-40B4-BE49-F238E27FC236}">
                  <a16:creationId xmlns:a16="http://schemas.microsoft.com/office/drawing/2014/main" id="{11E06586-97C0-53E8-D4BF-0C8DE2991D1F}"/>
                </a:ext>
              </a:extLst>
            </p:cNvPr>
            <p:cNvSpPr/>
            <p:nvPr/>
          </p:nvSpPr>
          <p:spPr>
            <a:xfrm>
              <a:off x="2339752" y="120701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TextovéPole 52">
              <a:extLst>
                <a:ext uri="{FF2B5EF4-FFF2-40B4-BE49-F238E27FC236}">
                  <a16:creationId xmlns:a16="http://schemas.microsoft.com/office/drawing/2014/main" id="{211DDFFB-DA84-0597-95AF-9BDD2B4F374B}"/>
                </a:ext>
              </a:extLst>
            </p:cNvPr>
            <p:cNvSpPr txBox="1"/>
            <p:nvPr/>
          </p:nvSpPr>
          <p:spPr>
            <a:xfrm>
              <a:off x="2340857" y="1448356"/>
              <a:ext cx="1004804" cy="485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4" name="Skupina 53">
            <a:extLst>
              <a:ext uri="{FF2B5EF4-FFF2-40B4-BE49-F238E27FC236}">
                <a16:creationId xmlns:a16="http://schemas.microsoft.com/office/drawing/2014/main" id="{9EBF5E18-4E69-5E4A-2FD6-9335AF4AA0EB}"/>
              </a:ext>
            </a:extLst>
          </p:cNvPr>
          <p:cNvGrpSpPr/>
          <p:nvPr/>
        </p:nvGrpSpPr>
        <p:grpSpPr>
          <a:xfrm>
            <a:off x="8536101" y="868899"/>
            <a:ext cx="936104" cy="352483"/>
            <a:chOff x="2339752" y="893221"/>
            <a:chExt cx="936104" cy="461665"/>
          </a:xfrm>
        </p:grpSpPr>
        <p:sp>
          <p:nvSpPr>
            <p:cNvPr id="55" name="Obdélník 54">
              <a:extLst>
                <a:ext uri="{FF2B5EF4-FFF2-40B4-BE49-F238E27FC236}">
                  <a16:creationId xmlns:a16="http://schemas.microsoft.com/office/drawing/2014/main" id="{BA7732D3-F350-D731-AAE1-5C7A42C81D41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TextovéPole 55">
              <a:extLst>
                <a:ext uri="{FF2B5EF4-FFF2-40B4-BE49-F238E27FC236}">
                  <a16:creationId xmlns:a16="http://schemas.microsoft.com/office/drawing/2014/main" id="{D0C0AF2C-66B7-425D-A857-B67040C42CD2}"/>
                </a:ext>
              </a:extLst>
            </p:cNvPr>
            <p:cNvSpPr txBox="1"/>
            <p:nvPr/>
          </p:nvSpPr>
          <p:spPr>
            <a:xfrm>
              <a:off x="2397536" y="89322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57" name="Přímá spojnice 56">
            <a:extLst>
              <a:ext uri="{FF2B5EF4-FFF2-40B4-BE49-F238E27FC236}">
                <a16:creationId xmlns:a16="http://schemas.microsoft.com/office/drawing/2014/main" id="{35CD138D-A159-B37F-122A-C2FF874FAEAF}"/>
              </a:ext>
            </a:extLst>
          </p:cNvPr>
          <p:cNvCxnSpPr>
            <a:cxnSpLocks/>
          </p:cNvCxnSpPr>
          <p:nvPr/>
        </p:nvCxnSpPr>
        <p:spPr>
          <a:xfrm flipH="1">
            <a:off x="10277586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>
            <a:extLst>
              <a:ext uri="{FF2B5EF4-FFF2-40B4-BE49-F238E27FC236}">
                <a16:creationId xmlns:a16="http://schemas.microsoft.com/office/drawing/2014/main" id="{5D7B5934-FEF8-917E-CF56-A5089AFE0614}"/>
              </a:ext>
            </a:extLst>
          </p:cNvPr>
          <p:cNvCxnSpPr>
            <a:cxnSpLocks/>
            <a:stCxn id="44" idx="1"/>
            <a:endCxn id="38" idx="3"/>
          </p:cNvCxnSpPr>
          <p:nvPr/>
        </p:nvCxnSpPr>
        <p:spPr>
          <a:xfrm flipH="1">
            <a:off x="10410519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>
            <a:extLst>
              <a:ext uri="{FF2B5EF4-FFF2-40B4-BE49-F238E27FC236}">
                <a16:creationId xmlns:a16="http://schemas.microsoft.com/office/drawing/2014/main" id="{37F50C6F-4891-ACE2-E618-C13399192051}"/>
              </a:ext>
            </a:extLst>
          </p:cNvPr>
          <p:cNvCxnSpPr>
            <a:cxnSpLocks/>
            <a:stCxn id="45" idx="1"/>
            <a:endCxn id="37" idx="3"/>
          </p:cNvCxnSpPr>
          <p:nvPr/>
        </p:nvCxnSpPr>
        <p:spPr>
          <a:xfrm flipH="1">
            <a:off x="10410519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52236F7D-E96E-F853-F143-5B38EB717A15}"/>
              </a:ext>
            </a:extLst>
          </p:cNvPr>
          <p:cNvCxnSpPr>
            <a:cxnSpLocks/>
          </p:cNvCxnSpPr>
          <p:nvPr/>
        </p:nvCxnSpPr>
        <p:spPr>
          <a:xfrm flipV="1">
            <a:off x="8897128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A0C1F121-0FDE-C7EB-822A-5E0DEC7F66F0}"/>
              </a:ext>
            </a:extLst>
          </p:cNvPr>
          <p:cNvCxnSpPr/>
          <p:nvPr/>
        </p:nvCxnSpPr>
        <p:spPr>
          <a:xfrm flipH="1">
            <a:off x="7431376" y="174120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>
            <a:extLst>
              <a:ext uri="{FF2B5EF4-FFF2-40B4-BE49-F238E27FC236}">
                <a16:creationId xmlns:a16="http://schemas.microsoft.com/office/drawing/2014/main" id="{F705DDFC-E6DB-36EA-66FB-DDA45A06B63F}"/>
              </a:ext>
            </a:extLst>
          </p:cNvPr>
          <p:cNvCxnSpPr/>
          <p:nvPr/>
        </p:nvCxnSpPr>
        <p:spPr>
          <a:xfrm flipH="1">
            <a:off x="7535643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4C02112A-F480-C25E-42A5-B18347BA4692}"/>
              </a:ext>
            </a:extLst>
          </p:cNvPr>
          <p:cNvCxnSpPr/>
          <p:nvPr/>
        </p:nvCxnSpPr>
        <p:spPr>
          <a:xfrm flipH="1">
            <a:off x="7458191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45E6C514-CE93-430E-C0DC-58BFD45274BF}"/>
              </a:ext>
            </a:extLst>
          </p:cNvPr>
          <p:cNvCxnSpPr>
            <a:cxnSpLocks/>
          </p:cNvCxnSpPr>
          <p:nvPr/>
        </p:nvCxnSpPr>
        <p:spPr>
          <a:xfrm>
            <a:off x="7903778" y="813780"/>
            <a:ext cx="0" cy="91954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2B486F29-0EF1-9C91-9969-66F044EA8E8D}"/>
              </a:ext>
            </a:extLst>
          </p:cNvPr>
          <p:cNvSpPr txBox="1"/>
          <p:nvPr/>
        </p:nvSpPr>
        <p:spPr>
          <a:xfrm>
            <a:off x="7177061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66" name="Přímá spojnice se šipkou 65">
            <a:extLst>
              <a:ext uri="{FF2B5EF4-FFF2-40B4-BE49-F238E27FC236}">
                <a16:creationId xmlns:a16="http://schemas.microsoft.com/office/drawing/2014/main" id="{5D9878D1-BF53-AA70-C9A1-6C121BCC837E}"/>
              </a:ext>
            </a:extLst>
          </p:cNvPr>
          <p:cNvCxnSpPr>
            <a:cxnSpLocks/>
          </p:cNvCxnSpPr>
          <p:nvPr/>
        </p:nvCxnSpPr>
        <p:spPr>
          <a:xfrm>
            <a:off x="7905818" y="1786617"/>
            <a:ext cx="0" cy="804121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08EF7054-813B-D6FA-6DDA-BB415BBC1DF9}"/>
              </a:ext>
            </a:extLst>
          </p:cNvPr>
          <p:cNvSpPr txBox="1"/>
          <p:nvPr/>
        </p:nvSpPr>
        <p:spPr>
          <a:xfrm>
            <a:off x="7177060" y="1866767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68" name="TextovéPole 67">
            <a:extLst>
              <a:ext uri="{FF2B5EF4-FFF2-40B4-BE49-F238E27FC236}">
                <a16:creationId xmlns:a16="http://schemas.microsoft.com/office/drawing/2014/main" id="{19E0AB71-3FA5-C4DE-1843-367D403002BC}"/>
              </a:ext>
            </a:extLst>
          </p:cNvPr>
          <p:cNvSpPr txBox="1"/>
          <p:nvPr/>
        </p:nvSpPr>
        <p:spPr>
          <a:xfrm>
            <a:off x="6298661" y="3230740"/>
            <a:ext cx="2167643" cy="11387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Acidóza ze zvýšení </a:t>
            </a:r>
          </a:p>
          <a:p>
            <a:pPr algn="ctr"/>
            <a:r>
              <a:rPr lang="cs-CZ" sz="1800" dirty="0"/>
              <a:t>silných neměřených</a:t>
            </a:r>
          </a:p>
          <a:p>
            <a:pPr algn="ctr"/>
            <a:r>
              <a:rPr lang="cs-CZ" sz="1800" dirty="0"/>
              <a:t> aniontů</a:t>
            </a:r>
          </a:p>
          <a:p>
            <a:pPr algn="ctr"/>
            <a:r>
              <a:rPr lang="cs-CZ" sz="1400" dirty="0"/>
              <a:t>(retence silných kyselin)</a:t>
            </a:r>
          </a:p>
        </p:txBody>
      </p:sp>
      <p:sp>
        <p:nvSpPr>
          <p:cNvPr id="69" name="TextovéPole 68">
            <a:extLst>
              <a:ext uri="{FF2B5EF4-FFF2-40B4-BE49-F238E27FC236}">
                <a16:creationId xmlns:a16="http://schemas.microsoft.com/office/drawing/2014/main" id="{9F003B42-B274-17A0-0F41-3EA8B51C4876}"/>
              </a:ext>
            </a:extLst>
          </p:cNvPr>
          <p:cNvSpPr txBox="1"/>
          <p:nvPr/>
        </p:nvSpPr>
        <p:spPr>
          <a:xfrm>
            <a:off x="6358391" y="2527227"/>
            <a:ext cx="16882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Pokles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[UA</a:t>
            </a:r>
            <a:r>
              <a:rPr lang="cs-CZ" sz="2000" baseline="30000" dirty="0">
                <a:solidFill>
                  <a:srgbClr val="FF0000"/>
                </a:solidFill>
              </a:rPr>
              <a:t>-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0" name="Šipka: dolů 69">
            <a:extLst>
              <a:ext uri="{FF2B5EF4-FFF2-40B4-BE49-F238E27FC236}">
                <a16:creationId xmlns:a16="http://schemas.microsoft.com/office/drawing/2014/main" id="{958218BB-AAAF-DEF7-0EEE-0C381E62FC8C}"/>
              </a:ext>
            </a:extLst>
          </p:cNvPr>
          <p:cNvSpPr/>
          <p:nvPr/>
        </p:nvSpPr>
        <p:spPr>
          <a:xfrm>
            <a:off x="7050903" y="1336886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Šipka: dolů 70">
            <a:extLst>
              <a:ext uri="{FF2B5EF4-FFF2-40B4-BE49-F238E27FC236}">
                <a16:creationId xmlns:a16="http://schemas.microsoft.com/office/drawing/2014/main" id="{F3D795DA-ABDF-5B20-8919-68D53ACC7E8C}"/>
              </a:ext>
            </a:extLst>
          </p:cNvPr>
          <p:cNvSpPr/>
          <p:nvPr/>
        </p:nvSpPr>
        <p:spPr>
          <a:xfrm rot="10800000">
            <a:off x="8559529" y="2019725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60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71E7E-82E8-6DDE-7CE3-35B2D9144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703D69B8-4CBB-E03B-6A6D-AE8994F6DAC7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20993DA-93E5-7452-10D9-F13390BAEE97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DC273B8-6F06-2BF3-86E0-9884BF34D70A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CEF0E1E-2ABD-D54C-FF06-955BB58AE011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ECFAB00-68FD-AABE-F520-59BD5A470511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D4902EC-2F87-7DDE-631A-C947BF638068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18DE4DF-7A6A-4A06-8B93-8227A974300C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026C9AC-BC30-3814-3A5D-DD7CA6A96D32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45B90F63-ABC2-1B64-B97F-D0EDE5881EE6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E5F80F95-74F3-8452-D14E-760B123D38AA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7BEB82FC-33B2-E2AB-8D01-E3B52A48E0D8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335DAFF-7AE6-F05F-1259-8CCA37EE3010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54F21B5A-152C-0C10-613E-3FDB2D6EA177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0FB40BB4-49C2-05C7-1AFD-39D024DA88AE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EF9D51BD-1091-E477-7634-C52535F2447C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EDC5D597-E52D-E9C2-2267-A0F0B24484F3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84E018D2-5792-99B9-0A47-5A6565E1F3A3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9BA58887-D1AA-3EB8-AF4D-E2BE371E180E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5183FE00-3D9E-F851-638A-F82BF4BCE4AA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DA893F8D-F456-3919-0EC8-EFA44668C339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BAEAA5E6-C3EB-D9BC-C126-816317A4EFA5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AEE08B1B-29EE-5CE2-F3E3-52A8D48502C6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D71318F-4FA6-95FB-8153-A6623C47ACE2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3928776B-8F5F-50A2-4D1D-111AAB6D9E13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1D9007BC-66AF-4C53-661F-3D1DC68BE8AD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030B2EE7-6597-C3D0-A54C-73CDB7F35E95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F43A3858-2920-B891-D171-FB0E509B45E1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769BF4B0-8449-FA09-7D18-FF93C6EA6496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B78F2292-45A1-7315-82F9-8A39D7F94369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AACBB1D8-DC41-BE01-FA11-B2C65A063602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89534CB3-B104-0049-6B81-1D36AB1D0315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AE63995D-BC51-D4CB-A502-0F37965B5350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69" name="Obdélník 68">
            <a:extLst>
              <a:ext uri="{FF2B5EF4-FFF2-40B4-BE49-F238E27FC236}">
                <a16:creationId xmlns:a16="http://schemas.microsoft.com/office/drawing/2014/main" id="{E528BA0C-FA71-2C8F-02A6-40BA98FEA7E9}"/>
              </a:ext>
            </a:extLst>
          </p:cNvPr>
          <p:cNvSpPr/>
          <p:nvPr/>
        </p:nvSpPr>
        <p:spPr>
          <a:xfrm>
            <a:off x="9465867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0" name="Obdélník 69">
            <a:extLst>
              <a:ext uri="{FF2B5EF4-FFF2-40B4-BE49-F238E27FC236}">
                <a16:creationId xmlns:a16="http://schemas.microsoft.com/office/drawing/2014/main" id="{9D666D34-2C46-A7D0-2990-1FF2B714BE41}"/>
              </a:ext>
            </a:extLst>
          </p:cNvPr>
          <p:cNvSpPr/>
          <p:nvPr/>
        </p:nvSpPr>
        <p:spPr>
          <a:xfrm>
            <a:off x="9465867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Obdélník 70">
            <a:extLst>
              <a:ext uri="{FF2B5EF4-FFF2-40B4-BE49-F238E27FC236}">
                <a16:creationId xmlns:a16="http://schemas.microsoft.com/office/drawing/2014/main" id="{B331AFC3-70FC-06D4-7A48-152AEC3BB8BE}"/>
              </a:ext>
            </a:extLst>
          </p:cNvPr>
          <p:cNvSpPr/>
          <p:nvPr/>
        </p:nvSpPr>
        <p:spPr>
          <a:xfrm>
            <a:off x="9465867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Obdélník 71">
            <a:extLst>
              <a:ext uri="{FF2B5EF4-FFF2-40B4-BE49-F238E27FC236}">
                <a16:creationId xmlns:a16="http://schemas.microsoft.com/office/drawing/2014/main" id="{7D3ED89D-7CF3-0BB7-1FF1-D935D06DAA3E}"/>
              </a:ext>
            </a:extLst>
          </p:cNvPr>
          <p:cNvSpPr/>
          <p:nvPr/>
        </p:nvSpPr>
        <p:spPr>
          <a:xfrm>
            <a:off x="9465867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97D7C30A-8CC7-92E2-BA0B-28A35D1B6EC8}"/>
              </a:ext>
            </a:extLst>
          </p:cNvPr>
          <p:cNvSpPr/>
          <p:nvPr/>
        </p:nvSpPr>
        <p:spPr>
          <a:xfrm>
            <a:off x="8529763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Obdélník 73">
            <a:extLst>
              <a:ext uri="{FF2B5EF4-FFF2-40B4-BE49-F238E27FC236}">
                <a16:creationId xmlns:a16="http://schemas.microsoft.com/office/drawing/2014/main" id="{528A3042-B88C-9F86-517B-0973DC6718B6}"/>
              </a:ext>
            </a:extLst>
          </p:cNvPr>
          <p:cNvSpPr/>
          <p:nvPr/>
        </p:nvSpPr>
        <p:spPr>
          <a:xfrm>
            <a:off x="8529763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TextovéPole 74">
            <a:extLst>
              <a:ext uri="{FF2B5EF4-FFF2-40B4-BE49-F238E27FC236}">
                <a16:creationId xmlns:a16="http://schemas.microsoft.com/office/drawing/2014/main" id="{689BEA56-12F6-DD0A-672E-1FF8A5383967}"/>
              </a:ext>
            </a:extLst>
          </p:cNvPr>
          <p:cNvSpPr txBox="1"/>
          <p:nvPr/>
        </p:nvSpPr>
        <p:spPr>
          <a:xfrm>
            <a:off x="9231541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6" name="TextovéPole 75">
            <a:extLst>
              <a:ext uri="{FF2B5EF4-FFF2-40B4-BE49-F238E27FC236}">
                <a16:creationId xmlns:a16="http://schemas.microsoft.com/office/drawing/2014/main" id="{3CDB31A9-7C0B-FFB5-72CE-4685B6305A0F}"/>
              </a:ext>
            </a:extLst>
          </p:cNvPr>
          <p:cNvSpPr txBox="1"/>
          <p:nvPr/>
        </p:nvSpPr>
        <p:spPr>
          <a:xfrm>
            <a:off x="10659315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77" name="TextovéPole 76">
            <a:extLst>
              <a:ext uri="{FF2B5EF4-FFF2-40B4-BE49-F238E27FC236}">
                <a16:creationId xmlns:a16="http://schemas.microsoft.com/office/drawing/2014/main" id="{68837FAA-2DE5-EE6F-425B-F7B2DFA49E93}"/>
              </a:ext>
            </a:extLst>
          </p:cNvPr>
          <p:cNvSpPr txBox="1"/>
          <p:nvPr/>
        </p:nvSpPr>
        <p:spPr>
          <a:xfrm>
            <a:off x="10833085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715AD345-EDF4-DFAE-9355-22AECC5B02CD}"/>
              </a:ext>
            </a:extLst>
          </p:cNvPr>
          <p:cNvSpPr txBox="1"/>
          <p:nvPr/>
        </p:nvSpPr>
        <p:spPr>
          <a:xfrm>
            <a:off x="11317553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79" name="TextovéPole 78">
            <a:extLst>
              <a:ext uri="{FF2B5EF4-FFF2-40B4-BE49-F238E27FC236}">
                <a16:creationId xmlns:a16="http://schemas.microsoft.com/office/drawing/2014/main" id="{E5F2B680-2FBB-AA9F-197C-C3507594486F}"/>
              </a:ext>
            </a:extLst>
          </p:cNvPr>
          <p:cNvSpPr txBox="1"/>
          <p:nvPr/>
        </p:nvSpPr>
        <p:spPr>
          <a:xfrm>
            <a:off x="9609884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48E3469F-9B06-0150-AE02-D6EA130F8D50}"/>
              </a:ext>
            </a:extLst>
          </p:cNvPr>
          <p:cNvSpPr txBox="1"/>
          <p:nvPr/>
        </p:nvSpPr>
        <p:spPr>
          <a:xfrm>
            <a:off x="8748822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81" name="Skupina 80">
            <a:extLst>
              <a:ext uri="{FF2B5EF4-FFF2-40B4-BE49-F238E27FC236}">
                <a16:creationId xmlns:a16="http://schemas.microsoft.com/office/drawing/2014/main" id="{4768CDEC-D8FA-FF77-0A7A-A6BFF6F5F8D7}"/>
              </a:ext>
            </a:extLst>
          </p:cNvPr>
          <p:cNvGrpSpPr/>
          <p:nvPr/>
        </p:nvGrpSpPr>
        <p:grpSpPr>
          <a:xfrm>
            <a:off x="8527553" y="2103238"/>
            <a:ext cx="936104" cy="462123"/>
            <a:chOff x="2339752" y="2192728"/>
            <a:chExt cx="936104" cy="372176"/>
          </a:xfrm>
        </p:grpSpPr>
        <p:sp>
          <p:nvSpPr>
            <p:cNvPr id="82" name="Obdélník 81">
              <a:extLst>
                <a:ext uri="{FF2B5EF4-FFF2-40B4-BE49-F238E27FC236}">
                  <a16:creationId xmlns:a16="http://schemas.microsoft.com/office/drawing/2014/main" id="{909E09CC-B5ED-2172-0B2C-85FF7A396726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TextovéPole 82">
              <a:extLst>
                <a:ext uri="{FF2B5EF4-FFF2-40B4-BE49-F238E27FC236}">
                  <a16:creationId xmlns:a16="http://schemas.microsoft.com/office/drawing/2014/main" id="{C5ACE34F-6E88-D4A8-AA8B-73FDD969F451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84" name="Skupina 83">
            <a:extLst>
              <a:ext uri="{FF2B5EF4-FFF2-40B4-BE49-F238E27FC236}">
                <a16:creationId xmlns:a16="http://schemas.microsoft.com/office/drawing/2014/main" id="{D31E0CC5-D814-3A37-4F4C-1DE9827580BD}"/>
              </a:ext>
            </a:extLst>
          </p:cNvPr>
          <p:cNvGrpSpPr/>
          <p:nvPr/>
        </p:nvGrpSpPr>
        <p:grpSpPr>
          <a:xfrm>
            <a:off x="8527554" y="1128709"/>
            <a:ext cx="1027259" cy="1004148"/>
            <a:chOff x="2339752" y="1340768"/>
            <a:chExt cx="1025012" cy="864096"/>
          </a:xfrm>
        </p:grpSpPr>
        <p:sp>
          <p:nvSpPr>
            <p:cNvPr id="85" name="Obdélník 84">
              <a:extLst>
                <a:ext uri="{FF2B5EF4-FFF2-40B4-BE49-F238E27FC236}">
                  <a16:creationId xmlns:a16="http://schemas.microsoft.com/office/drawing/2014/main" id="{6E5D384C-DF50-34AD-3F74-1336BCF74F48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TextovéPole 85">
              <a:extLst>
                <a:ext uri="{FF2B5EF4-FFF2-40B4-BE49-F238E27FC236}">
                  <a16:creationId xmlns:a16="http://schemas.microsoft.com/office/drawing/2014/main" id="{AB114BCC-7F07-CF91-6B70-6D19F2CAFACD}"/>
                </a:ext>
              </a:extLst>
            </p:cNvPr>
            <p:cNvSpPr txBox="1"/>
            <p:nvPr/>
          </p:nvSpPr>
          <p:spPr>
            <a:xfrm>
              <a:off x="2359960" y="1547554"/>
              <a:ext cx="1004804" cy="3972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87" name="Skupina 86">
            <a:extLst>
              <a:ext uri="{FF2B5EF4-FFF2-40B4-BE49-F238E27FC236}">
                <a16:creationId xmlns:a16="http://schemas.microsoft.com/office/drawing/2014/main" id="{EF7A1888-0B42-244C-DD8C-4D0BA7B02EAD}"/>
              </a:ext>
            </a:extLst>
          </p:cNvPr>
          <p:cNvGrpSpPr/>
          <p:nvPr/>
        </p:nvGrpSpPr>
        <p:grpSpPr>
          <a:xfrm>
            <a:off x="8527553" y="811616"/>
            <a:ext cx="936104" cy="400110"/>
            <a:chOff x="2339752" y="790893"/>
            <a:chExt cx="936104" cy="698547"/>
          </a:xfrm>
        </p:grpSpPr>
        <p:sp>
          <p:nvSpPr>
            <p:cNvPr id="88" name="Obdélník 87">
              <a:extLst>
                <a:ext uri="{FF2B5EF4-FFF2-40B4-BE49-F238E27FC236}">
                  <a16:creationId xmlns:a16="http://schemas.microsoft.com/office/drawing/2014/main" id="{6F0BDB2B-D24A-6CBC-DCAD-C2CF9E003600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TextovéPole 88">
              <a:extLst>
                <a:ext uri="{FF2B5EF4-FFF2-40B4-BE49-F238E27FC236}">
                  <a16:creationId xmlns:a16="http://schemas.microsoft.com/office/drawing/2014/main" id="{A8AD41A4-2174-47B9-CB58-AB5008200D24}"/>
                </a:ext>
              </a:extLst>
            </p:cNvPr>
            <p:cNvSpPr txBox="1"/>
            <p:nvPr/>
          </p:nvSpPr>
          <p:spPr>
            <a:xfrm>
              <a:off x="2437525" y="790893"/>
              <a:ext cx="627095" cy="6985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dirty="0"/>
                <a:t>Alb</a:t>
              </a:r>
              <a:r>
                <a:rPr lang="cs-CZ" sz="2000" baseline="50000" dirty="0"/>
                <a:t>-</a:t>
              </a:r>
              <a:endParaRPr lang="en-US" sz="2000" baseline="50000" dirty="0"/>
            </a:p>
          </p:txBody>
        </p:sp>
      </p:grpSp>
      <p:cxnSp>
        <p:nvCxnSpPr>
          <p:cNvPr id="90" name="Přímá spojnice 89">
            <a:extLst>
              <a:ext uri="{FF2B5EF4-FFF2-40B4-BE49-F238E27FC236}">
                <a16:creationId xmlns:a16="http://schemas.microsoft.com/office/drawing/2014/main" id="{01BA2B23-9512-615D-04C7-E664E5127D05}"/>
              </a:ext>
            </a:extLst>
          </p:cNvPr>
          <p:cNvCxnSpPr>
            <a:cxnSpLocks/>
          </p:cNvCxnSpPr>
          <p:nvPr/>
        </p:nvCxnSpPr>
        <p:spPr>
          <a:xfrm flipH="1">
            <a:off x="10269038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nice 90">
            <a:extLst>
              <a:ext uri="{FF2B5EF4-FFF2-40B4-BE49-F238E27FC236}">
                <a16:creationId xmlns:a16="http://schemas.microsoft.com/office/drawing/2014/main" id="{98E87784-B893-BF95-773F-EDE77592562D}"/>
              </a:ext>
            </a:extLst>
          </p:cNvPr>
          <p:cNvCxnSpPr>
            <a:cxnSpLocks/>
            <a:stCxn id="77" idx="1"/>
            <a:endCxn id="71" idx="3"/>
          </p:cNvCxnSpPr>
          <p:nvPr/>
        </p:nvCxnSpPr>
        <p:spPr>
          <a:xfrm flipH="1">
            <a:off x="10401971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Přímá spojnice 91">
            <a:extLst>
              <a:ext uri="{FF2B5EF4-FFF2-40B4-BE49-F238E27FC236}">
                <a16:creationId xmlns:a16="http://schemas.microsoft.com/office/drawing/2014/main" id="{995E3FCC-4C50-09A3-40E9-58E32008FAF6}"/>
              </a:ext>
            </a:extLst>
          </p:cNvPr>
          <p:cNvCxnSpPr>
            <a:cxnSpLocks/>
            <a:stCxn id="78" idx="1"/>
            <a:endCxn id="70" idx="3"/>
          </p:cNvCxnSpPr>
          <p:nvPr/>
        </p:nvCxnSpPr>
        <p:spPr>
          <a:xfrm flipH="1">
            <a:off x="10401971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nice 92">
            <a:extLst>
              <a:ext uri="{FF2B5EF4-FFF2-40B4-BE49-F238E27FC236}">
                <a16:creationId xmlns:a16="http://schemas.microsoft.com/office/drawing/2014/main" id="{D4CA4B87-D729-27DA-B7C5-AC94CDDC2C32}"/>
              </a:ext>
            </a:extLst>
          </p:cNvPr>
          <p:cNvCxnSpPr>
            <a:cxnSpLocks/>
          </p:cNvCxnSpPr>
          <p:nvPr/>
        </p:nvCxnSpPr>
        <p:spPr>
          <a:xfrm flipV="1">
            <a:off x="8888580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římá spojnice 93">
            <a:extLst>
              <a:ext uri="{FF2B5EF4-FFF2-40B4-BE49-F238E27FC236}">
                <a16:creationId xmlns:a16="http://schemas.microsoft.com/office/drawing/2014/main" id="{86552418-BF1A-A93F-1BCD-91D0C5C4D169}"/>
              </a:ext>
            </a:extLst>
          </p:cNvPr>
          <p:cNvCxnSpPr/>
          <p:nvPr/>
        </p:nvCxnSpPr>
        <p:spPr>
          <a:xfrm flipH="1">
            <a:off x="7449643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nice 94">
            <a:extLst>
              <a:ext uri="{FF2B5EF4-FFF2-40B4-BE49-F238E27FC236}">
                <a16:creationId xmlns:a16="http://schemas.microsoft.com/office/drawing/2014/main" id="{4D9E0C5F-04BD-7D67-29D6-64E3AB4E15A8}"/>
              </a:ext>
            </a:extLst>
          </p:cNvPr>
          <p:cNvCxnSpPr/>
          <p:nvPr/>
        </p:nvCxnSpPr>
        <p:spPr>
          <a:xfrm flipH="1">
            <a:off x="7527095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nice se šipkou 95">
            <a:extLst>
              <a:ext uri="{FF2B5EF4-FFF2-40B4-BE49-F238E27FC236}">
                <a16:creationId xmlns:a16="http://schemas.microsoft.com/office/drawing/2014/main" id="{6F66A4C9-4107-7E9B-53F8-9F61F0D17F69}"/>
              </a:ext>
            </a:extLst>
          </p:cNvPr>
          <p:cNvCxnSpPr>
            <a:cxnSpLocks/>
          </p:cNvCxnSpPr>
          <p:nvPr/>
        </p:nvCxnSpPr>
        <p:spPr>
          <a:xfrm>
            <a:off x="7895230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ovéPole 96">
            <a:extLst>
              <a:ext uri="{FF2B5EF4-FFF2-40B4-BE49-F238E27FC236}">
                <a16:creationId xmlns:a16="http://schemas.microsoft.com/office/drawing/2014/main" id="{C6BB0A6D-D557-72C7-6A57-F78CA0F40572}"/>
              </a:ext>
            </a:extLst>
          </p:cNvPr>
          <p:cNvSpPr txBox="1"/>
          <p:nvPr/>
        </p:nvSpPr>
        <p:spPr>
          <a:xfrm>
            <a:off x="7168513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98" name="TextovéPole 97">
            <a:extLst>
              <a:ext uri="{FF2B5EF4-FFF2-40B4-BE49-F238E27FC236}">
                <a16:creationId xmlns:a16="http://schemas.microsoft.com/office/drawing/2014/main" id="{C37929FD-72D4-CFBB-A78A-6195CF2946FF}"/>
              </a:ext>
            </a:extLst>
          </p:cNvPr>
          <p:cNvSpPr txBox="1"/>
          <p:nvPr/>
        </p:nvSpPr>
        <p:spPr>
          <a:xfrm>
            <a:off x="6290113" y="3230740"/>
            <a:ext cx="216764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 err="1"/>
              <a:t>Hypoalbuminecká</a:t>
            </a:r>
            <a:r>
              <a:rPr lang="cs-CZ" sz="1800" dirty="0"/>
              <a:t> alkalóza</a:t>
            </a:r>
            <a:endParaRPr lang="cs-CZ" sz="1400" dirty="0"/>
          </a:p>
        </p:txBody>
      </p:sp>
      <p:sp>
        <p:nvSpPr>
          <p:cNvPr id="99" name="TextovéPole 98">
            <a:extLst>
              <a:ext uri="{FF2B5EF4-FFF2-40B4-BE49-F238E27FC236}">
                <a16:creationId xmlns:a16="http://schemas.microsoft.com/office/drawing/2014/main" id="{01875538-B90B-6908-D275-AA9CFCDEEBCD}"/>
              </a:ext>
            </a:extLst>
          </p:cNvPr>
          <p:cNvSpPr txBox="1"/>
          <p:nvPr/>
        </p:nvSpPr>
        <p:spPr>
          <a:xfrm>
            <a:off x="6349843" y="2527227"/>
            <a:ext cx="1898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Stálé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Pokles albuminu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0" name="Šipka: dolů 99">
            <a:extLst>
              <a:ext uri="{FF2B5EF4-FFF2-40B4-BE49-F238E27FC236}">
                <a16:creationId xmlns:a16="http://schemas.microsoft.com/office/drawing/2014/main" id="{11107629-D227-7E41-3426-8D0B2708EABA}"/>
              </a:ext>
            </a:extLst>
          </p:cNvPr>
          <p:cNvSpPr/>
          <p:nvPr/>
        </p:nvSpPr>
        <p:spPr>
          <a:xfrm>
            <a:off x="8512236" y="90104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21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16B71-CA0A-CF97-77B2-2AF09437E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C0D61AA6-0D3B-DC73-CF69-E98AC49239CC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756A4AD-C36A-1282-46CD-B27471827C6C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38767B3-5E6A-5E6C-759F-48CC3C7A63AD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C10B850-C86E-B2EB-F40E-C938783648A8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9BEB6E6-023D-A2D9-050F-CBD9D61600E5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EF631115-62D5-9124-42C2-0FF9AB32EA58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4826398-845E-4403-5E65-C9DF5F893420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C0290FB-316B-7A25-DCEB-F5BD5DFD5CEE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D3497F2-32CA-34F9-BD33-311437808337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CCD8140-1500-7883-02AD-B5EC5DB7C824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4A4B9C0-E771-D909-4F0D-97366BE97CA4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C73D1534-B002-09C3-76B1-607F83BF8A10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C6148975-7E71-59D3-D123-21A2412981C0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AD2D8DF0-2A11-ED18-5A42-F65441EEF50C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2F0D940E-F56C-62B6-AAC4-FBC34E8E4C9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2DD2C913-FA11-08F3-98C4-C08C8509840A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089B9F8A-67CB-701A-18E7-E2FF5BCFB8A1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106DB76B-6EA7-5724-D8FF-8353F935B036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63D39A39-66A4-3683-FAE8-2968869B8738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81E29941-755B-88A6-3045-15ED10E2FC3E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70B42FF0-AE86-BF47-1C44-547F2D74F030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31CD0048-D9B6-FA22-3393-02828C0738BF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3423D638-4763-FEC4-C413-E3B708C29291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DBB5DB01-DF98-7F54-45DD-2C743C4C6C2F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39C3B8F8-B9BF-B548-9F2B-35735AB1EFA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4EB34408-9185-E262-9DF7-83776D3E94DE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BCFAE9A2-7B12-4893-0806-2B6DC50BEA21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E19AB792-E161-D1EA-D991-83BCAD26D6D9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22B8DA90-B681-74FF-AADB-58F2D52E8476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6B0995B2-2AF4-7BC7-1DF3-87BE43B1199B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73C6BBC9-2E9D-E71E-9923-C059BB79F8C1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E278F032-CC81-D958-9E87-6CEF531D8D0F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2" name="Obdélník 71">
            <a:extLst>
              <a:ext uri="{FF2B5EF4-FFF2-40B4-BE49-F238E27FC236}">
                <a16:creationId xmlns:a16="http://schemas.microsoft.com/office/drawing/2014/main" id="{195BA874-120D-3F93-1087-4F4296BF6EB4}"/>
              </a:ext>
            </a:extLst>
          </p:cNvPr>
          <p:cNvSpPr/>
          <p:nvPr/>
        </p:nvSpPr>
        <p:spPr>
          <a:xfrm>
            <a:off x="9482960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4A8F6DAE-10E3-D89B-B90B-742F610C0732}"/>
              </a:ext>
            </a:extLst>
          </p:cNvPr>
          <p:cNvSpPr/>
          <p:nvPr/>
        </p:nvSpPr>
        <p:spPr>
          <a:xfrm>
            <a:off x="9482960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Obdélník 73">
            <a:extLst>
              <a:ext uri="{FF2B5EF4-FFF2-40B4-BE49-F238E27FC236}">
                <a16:creationId xmlns:a16="http://schemas.microsoft.com/office/drawing/2014/main" id="{73E120FB-FAC6-1220-63B7-A74CA6DC98B3}"/>
              </a:ext>
            </a:extLst>
          </p:cNvPr>
          <p:cNvSpPr/>
          <p:nvPr/>
        </p:nvSpPr>
        <p:spPr>
          <a:xfrm>
            <a:off x="9482960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Obdélník 74">
            <a:extLst>
              <a:ext uri="{FF2B5EF4-FFF2-40B4-BE49-F238E27FC236}">
                <a16:creationId xmlns:a16="http://schemas.microsoft.com/office/drawing/2014/main" id="{C065E9FA-83DB-DF1B-F597-A41FE6B747AD}"/>
              </a:ext>
            </a:extLst>
          </p:cNvPr>
          <p:cNvSpPr/>
          <p:nvPr/>
        </p:nvSpPr>
        <p:spPr>
          <a:xfrm>
            <a:off x="9482960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Obdélník 75">
            <a:extLst>
              <a:ext uri="{FF2B5EF4-FFF2-40B4-BE49-F238E27FC236}">
                <a16:creationId xmlns:a16="http://schemas.microsoft.com/office/drawing/2014/main" id="{32977D7F-998D-3A53-758E-CBE489ACBB6D}"/>
              </a:ext>
            </a:extLst>
          </p:cNvPr>
          <p:cNvSpPr/>
          <p:nvPr/>
        </p:nvSpPr>
        <p:spPr>
          <a:xfrm>
            <a:off x="8546856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Obdélník 76">
            <a:extLst>
              <a:ext uri="{FF2B5EF4-FFF2-40B4-BE49-F238E27FC236}">
                <a16:creationId xmlns:a16="http://schemas.microsoft.com/office/drawing/2014/main" id="{BFEEE62A-4E01-26B1-26E4-9D9994C68C1E}"/>
              </a:ext>
            </a:extLst>
          </p:cNvPr>
          <p:cNvSpPr/>
          <p:nvPr/>
        </p:nvSpPr>
        <p:spPr>
          <a:xfrm>
            <a:off x="8546856" y="818993"/>
            <a:ext cx="936104" cy="331491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7E190797-A00F-3DCA-15D1-B4264BEA4B79}"/>
              </a:ext>
            </a:extLst>
          </p:cNvPr>
          <p:cNvSpPr txBox="1"/>
          <p:nvPr/>
        </p:nvSpPr>
        <p:spPr>
          <a:xfrm>
            <a:off x="8762893" y="735088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9" name="TextovéPole 78">
            <a:extLst>
              <a:ext uri="{FF2B5EF4-FFF2-40B4-BE49-F238E27FC236}">
                <a16:creationId xmlns:a16="http://schemas.microsoft.com/office/drawing/2014/main" id="{43CF459C-F6F3-7C62-7463-E2A3CE77D36B}"/>
              </a:ext>
            </a:extLst>
          </p:cNvPr>
          <p:cNvSpPr txBox="1"/>
          <p:nvPr/>
        </p:nvSpPr>
        <p:spPr>
          <a:xfrm>
            <a:off x="10676408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0D6614DF-26ED-8D2C-3FBA-D4034D15E268}"/>
              </a:ext>
            </a:extLst>
          </p:cNvPr>
          <p:cNvSpPr txBox="1"/>
          <p:nvPr/>
        </p:nvSpPr>
        <p:spPr>
          <a:xfrm>
            <a:off x="10850178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FA85811E-C4BE-880E-0669-5418808088A4}"/>
              </a:ext>
            </a:extLst>
          </p:cNvPr>
          <p:cNvSpPr txBox="1"/>
          <p:nvPr/>
        </p:nvSpPr>
        <p:spPr>
          <a:xfrm>
            <a:off x="11334646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AB124598-1C1B-ECF6-2FA9-9CA3F9D547AB}"/>
              </a:ext>
            </a:extLst>
          </p:cNvPr>
          <p:cNvSpPr txBox="1"/>
          <p:nvPr/>
        </p:nvSpPr>
        <p:spPr>
          <a:xfrm>
            <a:off x="9626977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B9B77D39-BDF6-A7DD-0865-7D23642F58CA}"/>
              </a:ext>
            </a:extLst>
          </p:cNvPr>
          <p:cNvSpPr txBox="1"/>
          <p:nvPr/>
        </p:nvSpPr>
        <p:spPr>
          <a:xfrm>
            <a:off x="8765915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84" name="Skupina 83">
            <a:extLst>
              <a:ext uri="{FF2B5EF4-FFF2-40B4-BE49-F238E27FC236}">
                <a16:creationId xmlns:a16="http://schemas.microsoft.com/office/drawing/2014/main" id="{E412FA32-4B8C-6856-3A84-D4DC623B986F}"/>
              </a:ext>
            </a:extLst>
          </p:cNvPr>
          <p:cNvGrpSpPr/>
          <p:nvPr/>
        </p:nvGrpSpPr>
        <p:grpSpPr>
          <a:xfrm>
            <a:off x="8544646" y="2103238"/>
            <a:ext cx="936104" cy="462123"/>
            <a:chOff x="2339752" y="2192728"/>
            <a:chExt cx="936104" cy="372176"/>
          </a:xfrm>
        </p:grpSpPr>
        <p:sp>
          <p:nvSpPr>
            <p:cNvPr id="85" name="Obdélník 84">
              <a:extLst>
                <a:ext uri="{FF2B5EF4-FFF2-40B4-BE49-F238E27FC236}">
                  <a16:creationId xmlns:a16="http://schemas.microsoft.com/office/drawing/2014/main" id="{A5DA27D8-B380-9B85-57DB-6DE1D95FAA76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TextovéPole 85">
              <a:extLst>
                <a:ext uri="{FF2B5EF4-FFF2-40B4-BE49-F238E27FC236}">
                  <a16:creationId xmlns:a16="http://schemas.microsoft.com/office/drawing/2014/main" id="{CF4560CD-4FD3-090E-2100-DE26C251233E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87" name="Skupina 86">
            <a:extLst>
              <a:ext uri="{FF2B5EF4-FFF2-40B4-BE49-F238E27FC236}">
                <a16:creationId xmlns:a16="http://schemas.microsoft.com/office/drawing/2014/main" id="{1CFED88B-8D4E-3480-7E1B-64AB7396AD2E}"/>
              </a:ext>
            </a:extLst>
          </p:cNvPr>
          <p:cNvGrpSpPr/>
          <p:nvPr/>
        </p:nvGrpSpPr>
        <p:grpSpPr>
          <a:xfrm>
            <a:off x="8544646" y="1089376"/>
            <a:ext cx="1008114" cy="1043481"/>
            <a:chOff x="2337542" y="830723"/>
            <a:chExt cx="1008114" cy="1302133"/>
          </a:xfrm>
        </p:grpSpPr>
        <p:grpSp>
          <p:nvGrpSpPr>
            <p:cNvPr id="88" name="Skupina 87">
              <a:extLst>
                <a:ext uri="{FF2B5EF4-FFF2-40B4-BE49-F238E27FC236}">
                  <a16:creationId xmlns:a16="http://schemas.microsoft.com/office/drawing/2014/main" id="{7B513C99-846E-D240-B341-CB74C18D3671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92" name="Obdélník 91">
                <a:extLst>
                  <a:ext uri="{FF2B5EF4-FFF2-40B4-BE49-F238E27FC236}">
                    <a16:creationId xmlns:a16="http://schemas.microsoft.com/office/drawing/2014/main" id="{97ACE9A3-508C-81A5-02AB-E7508311E994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3" name="TextovéPole 92">
                <a:extLst>
                  <a:ext uri="{FF2B5EF4-FFF2-40B4-BE49-F238E27FC236}">
                    <a16:creationId xmlns:a16="http://schemas.microsoft.com/office/drawing/2014/main" id="{AEF5A392-FBD7-D7E2-D41C-4CCFD19E953D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605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89" name="Skupina 88">
              <a:extLst>
                <a:ext uri="{FF2B5EF4-FFF2-40B4-BE49-F238E27FC236}">
                  <a16:creationId xmlns:a16="http://schemas.microsoft.com/office/drawing/2014/main" id="{ABF089D0-1F24-A632-4BD6-4EF6A6130FFC}"/>
                </a:ext>
              </a:extLst>
            </p:cNvPr>
            <p:cNvGrpSpPr/>
            <p:nvPr/>
          </p:nvGrpSpPr>
          <p:grpSpPr>
            <a:xfrm>
              <a:off x="2337542" y="830723"/>
              <a:ext cx="936104" cy="576100"/>
              <a:chOff x="2339752" y="860340"/>
              <a:chExt cx="936104" cy="576100"/>
            </a:xfrm>
          </p:grpSpPr>
          <p:sp>
            <p:nvSpPr>
              <p:cNvPr id="90" name="Obdélník 89">
                <a:extLst>
                  <a:ext uri="{FF2B5EF4-FFF2-40B4-BE49-F238E27FC236}">
                    <a16:creationId xmlns:a16="http://schemas.microsoft.com/office/drawing/2014/main" id="{EF0ED15A-D1DB-A9F0-87FD-22910E55DD17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1" name="TextovéPole 90">
                <a:extLst>
                  <a:ext uri="{FF2B5EF4-FFF2-40B4-BE49-F238E27FC236}">
                    <a16:creationId xmlns:a16="http://schemas.microsoft.com/office/drawing/2014/main" id="{603DCD0B-623B-42C9-58E8-872F670A46C9}"/>
                  </a:ext>
                </a:extLst>
              </p:cNvPr>
              <p:cNvSpPr txBox="1"/>
              <p:nvPr/>
            </p:nvSpPr>
            <p:spPr>
              <a:xfrm>
                <a:off x="2417204" y="860340"/>
                <a:ext cx="730444" cy="576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94" name="Přímá spojnice 93">
            <a:extLst>
              <a:ext uri="{FF2B5EF4-FFF2-40B4-BE49-F238E27FC236}">
                <a16:creationId xmlns:a16="http://schemas.microsoft.com/office/drawing/2014/main" id="{73BBC6C6-A627-EBF7-3F03-30C3B9368723}"/>
              </a:ext>
            </a:extLst>
          </p:cNvPr>
          <p:cNvCxnSpPr>
            <a:cxnSpLocks/>
          </p:cNvCxnSpPr>
          <p:nvPr/>
        </p:nvCxnSpPr>
        <p:spPr>
          <a:xfrm flipH="1">
            <a:off x="10286131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nice 94">
            <a:extLst>
              <a:ext uri="{FF2B5EF4-FFF2-40B4-BE49-F238E27FC236}">
                <a16:creationId xmlns:a16="http://schemas.microsoft.com/office/drawing/2014/main" id="{BF7953DF-3F08-9207-DE0F-4F5ED3A4DE15}"/>
              </a:ext>
            </a:extLst>
          </p:cNvPr>
          <p:cNvCxnSpPr>
            <a:cxnSpLocks/>
            <a:stCxn id="80" idx="1"/>
            <a:endCxn id="74" idx="3"/>
          </p:cNvCxnSpPr>
          <p:nvPr/>
        </p:nvCxnSpPr>
        <p:spPr>
          <a:xfrm flipH="1">
            <a:off x="10419064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nice 95">
            <a:extLst>
              <a:ext uri="{FF2B5EF4-FFF2-40B4-BE49-F238E27FC236}">
                <a16:creationId xmlns:a16="http://schemas.microsoft.com/office/drawing/2014/main" id="{F27DD545-E42B-6DD4-B538-D2259B68544B}"/>
              </a:ext>
            </a:extLst>
          </p:cNvPr>
          <p:cNvCxnSpPr>
            <a:cxnSpLocks/>
            <a:stCxn id="81" idx="1"/>
            <a:endCxn id="73" idx="3"/>
          </p:cNvCxnSpPr>
          <p:nvPr/>
        </p:nvCxnSpPr>
        <p:spPr>
          <a:xfrm flipH="1">
            <a:off x="10419064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Přímá spojnice 96">
            <a:extLst>
              <a:ext uri="{FF2B5EF4-FFF2-40B4-BE49-F238E27FC236}">
                <a16:creationId xmlns:a16="http://schemas.microsoft.com/office/drawing/2014/main" id="{927E56D2-BEC7-C8C5-0B75-9171300454D9}"/>
              </a:ext>
            </a:extLst>
          </p:cNvPr>
          <p:cNvCxnSpPr/>
          <p:nvPr/>
        </p:nvCxnSpPr>
        <p:spPr>
          <a:xfrm flipH="1">
            <a:off x="7466736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Přímá spojnice 97">
            <a:extLst>
              <a:ext uri="{FF2B5EF4-FFF2-40B4-BE49-F238E27FC236}">
                <a16:creationId xmlns:a16="http://schemas.microsoft.com/office/drawing/2014/main" id="{1CB15C62-FC78-48A4-6CC5-DC3A60E9E324}"/>
              </a:ext>
            </a:extLst>
          </p:cNvPr>
          <p:cNvCxnSpPr/>
          <p:nvPr/>
        </p:nvCxnSpPr>
        <p:spPr>
          <a:xfrm flipH="1">
            <a:off x="7544188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Přímá spojnice 98">
            <a:extLst>
              <a:ext uri="{FF2B5EF4-FFF2-40B4-BE49-F238E27FC236}">
                <a16:creationId xmlns:a16="http://schemas.microsoft.com/office/drawing/2014/main" id="{A4150CA3-E722-BD1C-CC45-51098955DD24}"/>
              </a:ext>
            </a:extLst>
          </p:cNvPr>
          <p:cNvCxnSpPr/>
          <p:nvPr/>
        </p:nvCxnSpPr>
        <p:spPr>
          <a:xfrm flipH="1">
            <a:off x="7466736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Přímá spojnice se šipkou 99">
            <a:extLst>
              <a:ext uri="{FF2B5EF4-FFF2-40B4-BE49-F238E27FC236}">
                <a16:creationId xmlns:a16="http://schemas.microsoft.com/office/drawing/2014/main" id="{390820AC-525C-C695-2DEB-D642AFCFDB00}"/>
              </a:ext>
            </a:extLst>
          </p:cNvPr>
          <p:cNvCxnSpPr>
            <a:cxnSpLocks/>
          </p:cNvCxnSpPr>
          <p:nvPr/>
        </p:nvCxnSpPr>
        <p:spPr>
          <a:xfrm>
            <a:off x="7912323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ovéPole 100">
            <a:extLst>
              <a:ext uri="{FF2B5EF4-FFF2-40B4-BE49-F238E27FC236}">
                <a16:creationId xmlns:a16="http://schemas.microsoft.com/office/drawing/2014/main" id="{CDC9E92A-A1F3-0522-CE5E-88E625B75B8D}"/>
              </a:ext>
            </a:extLst>
          </p:cNvPr>
          <p:cNvSpPr txBox="1"/>
          <p:nvPr/>
        </p:nvSpPr>
        <p:spPr>
          <a:xfrm>
            <a:off x="7185606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102" name="Přímá spojnice se šipkou 101">
            <a:extLst>
              <a:ext uri="{FF2B5EF4-FFF2-40B4-BE49-F238E27FC236}">
                <a16:creationId xmlns:a16="http://schemas.microsoft.com/office/drawing/2014/main" id="{E52737C7-D3E1-343C-F3F5-CFE3BE0B4E57}"/>
              </a:ext>
            </a:extLst>
          </p:cNvPr>
          <p:cNvCxnSpPr>
            <a:cxnSpLocks/>
          </p:cNvCxnSpPr>
          <p:nvPr/>
        </p:nvCxnSpPr>
        <p:spPr>
          <a:xfrm>
            <a:off x="7912324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ovéPole 102">
            <a:extLst>
              <a:ext uri="{FF2B5EF4-FFF2-40B4-BE49-F238E27FC236}">
                <a16:creationId xmlns:a16="http://schemas.microsoft.com/office/drawing/2014/main" id="{AA4C3110-33B8-D773-C841-B13F5FB32430}"/>
              </a:ext>
            </a:extLst>
          </p:cNvPr>
          <p:cNvSpPr txBox="1"/>
          <p:nvPr/>
        </p:nvSpPr>
        <p:spPr>
          <a:xfrm>
            <a:off x="7185605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4" name="TextovéPole 103">
            <a:extLst>
              <a:ext uri="{FF2B5EF4-FFF2-40B4-BE49-F238E27FC236}">
                <a16:creationId xmlns:a16="http://schemas.microsoft.com/office/drawing/2014/main" id="{29A72B44-3166-7FF7-1982-7F608A32D523}"/>
              </a:ext>
            </a:extLst>
          </p:cNvPr>
          <p:cNvSpPr txBox="1"/>
          <p:nvPr/>
        </p:nvSpPr>
        <p:spPr>
          <a:xfrm>
            <a:off x="6307206" y="3230740"/>
            <a:ext cx="216764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 err="1"/>
              <a:t>Hyperfosfatemická</a:t>
            </a:r>
            <a:r>
              <a:rPr lang="cs-CZ" sz="1800" dirty="0"/>
              <a:t> acidóza</a:t>
            </a:r>
            <a:endParaRPr lang="cs-CZ" sz="1400" dirty="0"/>
          </a:p>
        </p:txBody>
      </p:sp>
      <p:sp>
        <p:nvSpPr>
          <p:cNvPr id="105" name="TextovéPole 104">
            <a:extLst>
              <a:ext uri="{FF2B5EF4-FFF2-40B4-BE49-F238E27FC236}">
                <a16:creationId xmlns:a16="http://schemas.microsoft.com/office/drawing/2014/main" id="{232455AD-6DE0-7129-B76C-CEB5FBAC9EEF}"/>
              </a:ext>
            </a:extLst>
          </p:cNvPr>
          <p:cNvSpPr txBox="1"/>
          <p:nvPr/>
        </p:nvSpPr>
        <p:spPr>
          <a:xfrm>
            <a:off x="6366935" y="2527227"/>
            <a:ext cx="17988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Stálé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fosfátů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6" name="Šipka: dolů 105">
            <a:extLst>
              <a:ext uri="{FF2B5EF4-FFF2-40B4-BE49-F238E27FC236}">
                <a16:creationId xmlns:a16="http://schemas.microsoft.com/office/drawing/2014/main" id="{D3792853-FF66-C09F-6FFA-24082532AC54}"/>
              </a:ext>
            </a:extLst>
          </p:cNvPr>
          <p:cNvSpPr/>
          <p:nvPr/>
        </p:nvSpPr>
        <p:spPr>
          <a:xfrm rot="10800000">
            <a:off x="8533891" y="840406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13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C1DA92C-8F2A-D98E-EF80-14A437C1D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-315913"/>
            <a:ext cx="8229600" cy="1139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3600">
                <a:solidFill>
                  <a:schemeClr val="tx2"/>
                </a:solidFill>
                <a:latin typeface="Georgia" panose="02040502050405020303" pitchFamily="18" charset="0"/>
              </a:rPr>
              <a:t>„Moderní přístup“ Stewarta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01F1DF2-EAEC-7492-9FA2-C1E002235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908051"/>
            <a:ext cx="2479675" cy="136207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PLÍCE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Ventilace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Perfúze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09EB3BE-EFF9-C652-1107-2748ADA7B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471738"/>
            <a:ext cx="2479675" cy="242411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TKÁNĚ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Perfúze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Metabolismus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Transport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FDB10C26-73CA-C434-73D7-F5ADAC7E1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9" y="3810001"/>
            <a:ext cx="2179637" cy="4048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CO</a:t>
            </a:r>
            <a:r>
              <a:rPr lang="cs-CZ" altLang="cs-CZ" sz="1200" b="1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FCF1C2CD-7B79-99C9-C8F9-102803D14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9" y="4333875"/>
            <a:ext cx="2179637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SILNÉ IONTY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B0F82007-C571-D347-7590-7CA8005EA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9" y="1779588"/>
            <a:ext cx="2179637" cy="404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CO</a:t>
            </a:r>
            <a:r>
              <a:rPr lang="cs-CZ" altLang="cs-CZ" sz="1200" b="1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FBBB3E26-F9A7-F708-27CF-8F407779F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029201"/>
            <a:ext cx="2479675" cy="16224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LEDVINY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Filtrace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Resorpce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Sekrece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75341C8B-89BC-60CD-CB1A-169E0B854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1" y="6126163"/>
            <a:ext cx="2182813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SILNÉ IONTY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8" name="Rectangle 10">
            <a:extLst>
              <a:ext uri="{FF2B5EF4-FFF2-40B4-BE49-F238E27FC236}">
                <a16:creationId xmlns:a16="http://schemas.microsoft.com/office/drawing/2014/main" id="{511BF1AB-A5AE-5908-D4B8-DB60BA980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439" y="5233988"/>
            <a:ext cx="2478087" cy="162401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GIT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Absorbce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Sekrece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9" name="Rectangle 11">
            <a:extLst>
              <a:ext uri="{FF2B5EF4-FFF2-40B4-BE49-F238E27FC236}">
                <a16:creationId xmlns:a16="http://schemas.microsoft.com/office/drawing/2014/main" id="{59C1A623-1A2F-71D5-9307-F2B10BEB5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6308725"/>
            <a:ext cx="2182813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SILNÉ IONTY</a:t>
            </a: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0" name="Rectangle 12">
            <a:extLst>
              <a:ext uri="{FF2B5EF4-FFF2-40B4-BE49-F238E27FC236}">
                <a16:creationId xmlns:a16="http://schemas.microsoft.com/office/drawing/2014/main" id="{C284AC1F-20A4-EBE9-802B-D2B6AB2C9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2664" y="979488"/>
            <a:ext cx="5546725" cy="391636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KREV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1" name="Rectangle 13">
            <a:extLst>
              <a:ext uri="{FF2B5EF4-FFF2-40B4-BE49-F238E27FC236}">
                <a16:creationId xmlns:a16="http://schemas.microsoft.com/office/drawing/2014/main" id="{609FD75C-CEEB-B783-719D-5E19A3328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438" y="1446213"/>
            <a:ext cx="2286000" cy="33067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Nezávislé proměnné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PCO</a:t>
            </a:r>
            <a:r>
              <a:rPr lang="cs-CZ" altLang="cs-CZ" sz="1400" b="1" baseline="-25000" dirty="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SID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cs-CZ" altLang="cs-CZ" sz="14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Buf</a:t>
            </a:r>
            <a:r>
              <a:rPr lang="cs-CZ" altLang="cs-CZ" sz="1400" b="1" baseline="-25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TOT</a:t>
            </a: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  <a:endParaRPr lang="cs-CZ" altLang="cs-CZ" sz="2000" dirty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2" name="Rectangle 14">
            <a:extLst>
              <a:ext uri="{FF2B5EF4-FFF2-40B4-BE49-F238E27FC236}">
                <a16:creationId xmlns:a16="http://schemas.microsoft.com/office/drawing/2014/main" id="{CD65B8E6-0760-164E-DE3F-639DF07CF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713" y="1420813"/>
            <a:ext cx="2386012" cy="3308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Závislé proměnné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[HCO</a:t>
            </a:r>
            <a:r>
              <a:rPr lang="cs-CZ" altLang="cs-CZ" sz="1400" b="1" baseline="-2500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[Buf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[CO</a:t>
            </a:r>
            <a:r>
              <a:rPr lang="cs-CZ" altLang="cs-CZ" sz="1400" b="1" baseline="-2500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2-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[OH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[H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   (pH)</a:t>
            </a: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3" name="Freeform 15">
            <a:extLst>
              <a:ext uri="{FF2B5EF4-FFF2-40B4-BE49-F238E27FC236}">
                <a16:creationId xmlns:a16="http://schemas.microsoft.com/office/drawing/2014/main" id="{525100FE-A4C6-0B88-4BEA-CA02FE5C32CA}"/>
              </a:ext>
            </a:extLst>
          </p:cNvPr>
          <p:cNvSpPr>
            <a:spLocks/>
          </p:cNvSpPr>
          <p:nvPr/>
        </p:nvSpPr>
        <p:spPr bwMode="auto">
          <a:xfrm>
            <a:off x="4087814" y="2908300"/>
            <a:ext cx="1754187" cy="3435350"/>
          </a:xfrm>
          <a:custGeom>
            <a:avLst/>
            <a:gdLst>
              <a:gd name="T0" fmla="*/ 0 w 1105"/>
              <a:gd name="T1" fmla="*/ 2147483646 h 2164"/>
              <a:gd name="T2" fmla="*/ 2147483646 w 1105"/>
              <a:gd name="T3" fmla="*/ 2147483646 h 2164"/>
              <a:gd name="T4" fmla="*/ 2147483646 w 1105"/>
              <a:gd name="T5" fmla="*/ 2147483646 h 2164"/>
              <a:gd name="T6" fmla="*/ 2147483646 w 1105"/>
              <a:gd name="T7" fmla="*/ 0 h 2164"/>
              <a:gd name="T8" fmla="*/ 0 60000 65536"/>
              <a:gd name="T9" fmla="*/ 0 60000 65536"/>
              <a:gd name="T10" fmla="*/ 0 60000 65536"/>
              <a:gd name="T11" fmla="*/ 0 60000 65536"/>
              <a:gd name="T12" fmla="*/ 0 w 1105"/>
              <a:gd name="T13" fmla="*/ 0 h 2164"/>
              <a:gd name="T14" fmla="*/ 1105 w 1105"/>
              <a:gd name="T15" fmla="*/ 2164 h 21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5" h="2164">
                <a:moveTo>
                  <a:pt x="0" y="2164"/>
                </a:moveTo>
                <a:lnTo>
                  <a:pt x="315" y="2163"/>
                </a:lnTo>
                <a:lnTo>
                  <a:pt x="323" y="521"/>
                </a:lnTo>
                <a:lnTo>
                  <a:pt x="110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Rectangle 16">
            <a:extLst>
              <a:ext uri="{FF2B5EF4-FFF2-40B4-BE49-F238E27FC236}">
                <a16:creationId xmlns:a16="http://schemas.microsoft.com/office/drawing/2014/main" id="{F52AF9CA-17A5-E93F-9229-FB8388B62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939" y="5029201"/>
            <a:ext cx="2479675" cy="16224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JÁTRA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Syntéza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Degradace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5" name="Rectangle 17">
            <a:extLst>
              <a:ext uri="{FF2B5EF4-FFF2-40B4-BE49-F238E27FC236}">
                <a16:creationId xmlns:a16="http://schemas.microsoft.com/office/drawing/2014/main" id="{4DCE9BB4-6C9A-A8F1-8F1B-8061C0012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6576" y="6018213"/>
            <a:ext cx="2182813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PROTEINY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6" name="Freeform 18">
            <a:extLst>
              <a:ext uri="{FF2B5EF4-FFF2-40B4-BE49-F238E27FC236}">
                <a16:creationId xmlns:a16="http://schemas.microsoft.com/office/drawing/2014/main" id="{E818DF99-1050-BEFE-B9F9-52238A4F19D1}"/>
              </a:ext>
            </a:extLst>
          </p:cNvPr>
          <p:cNvSpPr>
            <a:spLocks/>
          </p:cNvSpPr>
          <p:nvPr/>
        </p:nvSpPr>
        <p:spPr bwMode="auto">
          <a:xfrm>
            <a:off x="4678364" y="2924175"/>
            <a:ext cx="1201737" cy="3621088"/>
          </a:xfrm>
          <a:custGeom>
            <a:avLst/>
            <a:gdLst>
              <a:gd name="T0" fmla="*/ 2147483646 w 713"/>
              <a:gd name="T1" fmla="*/ 2147483646 h 2208"/>
              <a:gd name="T2" fmla="*/ 0 w 713"/>
              <a:gd name="T3" fmla="*/ 2147483646 h 2208"/>
              <a:gd name="T4" fmla="*/ 2147483646 w 713"/>
              <a:gd name="T5" fmla="*/ 2147483646 h 2208"/>
              <a:gd name="T6" fmla="*/ 2147483646 w 713"/>
              <a:gd name="T7" fmla="*/ 0 h 2208"/>
              <a:gd name="T8" fmla="*/ 0 60000 65536"/>
              <a:gd name="T9" fmla="*/ 0 60000 65536"/>
              <a:gd name="T10" fmla="*/ 0 60000 65536"/>
              <a:gd name="T11" fmla="*/ 0 60000 65536"/>
              <a:gd name="T12" fmla="*/ 0 w 713"/>
              <a:gd name="T13" fmla="*/ 0 h 2208"/>
              <a:gd name="T14" fmla="*/ 713 w 713"/>
              <a:gd name="T15" fmla="*/ 2208 h 22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13" h="2208">
                <a:moveTo>
                  <a:pt x="218" y="2193"/>
                </a:moveTo>
                <a:lnTo>
                  <a:pt x="0" y="2208"/>
                </a:lnTo>
                <a:lnTo>
                  <a:pt x="24" y="763"/>
                </a:lnTo>
                <a:lnTo>
                  <a:pt x="713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Freeform 19">
            <a:extLst>
              <a:ext uri="{FF2B5EF4-FFF2-40B4-BE49-F238E27FC236}">
                <a16:creationId xmlns:a16="http://schemas.microsoft.com/office/drawing/2014/main" id="{E8B380EC-C2A2-AE88-F39D-AA6B56AC4269}"/>
              </a:ext>
            </a:extLst>
          </p:cNvPr>
          <p:cNvSpPr>
            <a:spLocks/>
          </p:cNvSpPr>
          <p:nvPr/>
        </p:nvSpPr>
        <p:spPr bwMode="auto">
          <a:xfrm>
            <a:off x="4087814" y="2852738"/>
            <a:ext cx="1792287" cy="1674812"/>
          </a:xfrm>
          <a:custGeom>
            <a:avLst/>
            <a:gdLst>
              <a:gd name="T0" fmla="*/ 0 w 1071"/>
              <a:gd name="T1" fmla="*/ 2147483646 h 1013"/>
              <a:gd name="T2" fmla="*/ 2147483646 w 1071"/>
              <a:gd name="T3" fmla="*/ 2147483646 h 1013"/>
              <a:gd name="T4" fmla="*/ 2147483646 w 1071"/>
              <a:gd name="T5" fmla="*/ 2147483646 h 1013"/>
              <a:gd name="T6" fmla="*/ 2147483646 w 1071"/>
              <a:gd name="T7" fmla="*/ 0 h 1013"/>
              <a:gd name="T8" fmla="*/ 0 60000 65536"/>
              <a:gd name="T9" fmla="*/ 0 60000 65536"/>
              <a:gd name="T10" fmla="*/ 0 60000 65536"/>
              <a:gd name="T11" fmla="*/ 0 60000 65536"/>
              <a:gd name="T12" fmla="*/ 0 w 1071"/>
              <a:gd name="T13" fmla="*/ 0 h 1013"/>
              <a:gd name="T14" fmla="*/ 1071 w 1071"/>
              <a:gd name="T15" fmla="*/ 1013 h 101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71" h="1013">
                <a:moveTo>
                  <a:pt x="0" y="1013"/>
                </a:moveTo>
                <a:lnTo>
                  <a:pt x="217" y="1005"/>
                </a:lnTo>
                <a:lnTo>
                  <a:pt x="196" y="42"/>
                </a:lnTo>
                <a:lnTo>
                  <a:pt x="1071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Freeform 20">
            <a:extLst>
              <a:ext uri="{FF2B5EF4-FFF2-40B4-BE49-F238E27FC236}">
                <a16:creationId xmlns:a16="http://schemas.microsoft.com/office/drawing/2014/main" id="{3D979FF9-746C-BA51-6D23-5EF0302DB776}"/>
              </a:ext>
            </a:extLst>
          </p:cNvPr>
          <p:cNvSpPr>
            <a:spLocks/>
          </p:cNvSpPr>
          <p:nvPr/>
        </p:nvSpPr>
        <p:spPr bwMode="auto">
          <a:xfrm>
            <a:off x="3648076" y="2500314"/>
            <a:ext cx="2106613" cy="1285875"/>
          </a:xfrm>
          <a:custGeom>
            <a:avLst/>
            <a:gdLst>
              <a:gd name="T0" fmla="*/ 0 w 2187"/>
              <a:gd name="T1" fmla="*/ 2147483646 h 760"/>
              <a:gd name="T2" fmla="*/ 0 w 2187"/>
              <a:gd name="T3" fmla="*/ 2147483646 h 760"/>
              <a:gd name="T4" fmla="*/ 2147483646 w 2187"/>
              <a:gd name="T5" fmla="*/ 0 h 760"/>
              <a:gd name="T6" fmla="*/ 0 60000 65536"/>
              <a:gd name="T7" fmla="*/ 0 60000 65536"/>
              <a:gd name="T8" fmla="*/ 0 60000 65536"/>
              <a:gd name="T9" fmla="*/ 0 w 2187"/>
              <a:gd name="T10" fmla="*/ 0 h 760"/>
              <a:gd name="T11" fmla="*/ 2187 w 2187"/>
              <a:gd name="T12" fmla="*/ 760 h 7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7" h="760">
                <a:moveTo>
                  <a:pt x="0" y="760"/>
                </a:moveTo>
                <a:lnTo>
                  <a:pt x="0" y="27"/>
                </a:lnTo>
                <a:lnTo>
                  <a:pt x="2187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>
            <a:extLst>
              <a:ext uri="{FF2B5EF4-FFF2-40B4-BE49-F238E27FC236}">
                <a16:creationId xmlns:a16="http://schemas.microsoft.com/office/drawing/2014/main" id="{DC3B5F11-7831-1A90-A78D-3CC84E8F6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1626" y="1958976"/>
            <a:ext cx="1624013" cy="4619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Freeform 22">
            <a:extLst>
              <a:ext uri="{FF2B5EF4-FFF2-40B4-BE49-F238E27FC236}">
                <a16:creationId xmlns:a16="http://schemas.microsoft.com/office/drawing/2014/main" id="{92EB8C10-0988-E59D-3CDA-07DBF15CA33E}"/>
              </a:ext>
            </a:extLst>
          </p:cNvPr>
          <p:cNvSpPr>
            <a:spLocks/>
          </p:cNvSpPr>
          <p:nvPr/>
        </p:nvSpPr>
        <p:spPr bwMode="auto">
          <a:xfrm>
            <a:off x="6392863" y="3327401"/>
            <a:ext cx="1763712" cy="2905125"/>
          </a:xfrm>
          <a:custGeom>
            <a:avLst/>
            <a:gdLst>
              <a:gd name="T0" fmla="*/ 2147483646 w 1111"/>
              <a:gd name="T1" fmla="*/ 2147483646 h 1830"/>
              <a:gd name="T2" fmla="*/ 2147483646 w 1111"/>
              <a:gd name="T3" fmla="*/ 2147483646 h 1830"/>
              <a:gd name="T4" fmla="*/ 2147483646 w 1111"/>
              <a:gd name="T5" fmla="*/ 2147483646 h 1830"/>
              <a:gd name="T6" fmla="*/ 0 w 1111"/>
              <a:gd name="T7" fmla="*/ 0 h 1830"/>
              <a:gd name="T8" fmla="*/ 0 60000 65536"/>
              <a:gd name="T9" fmla="*/ 0 60000 65536"/>
              <a:gd name="T10" fmla="*/ 0 60000 65536"/>
              <a:gd name="T11" fmla="*/ 0 60000 65536"/>
              <a:gd name="T12" fmla="*/ 0 w 1111"/>
              <a:gd name="T13" fmla="*/ 0 h 1830"/>
              <a:gd name="T14" fmla="*/ 1111 w 1111"/>
              <a:gd name="T15" fmla="*/ 1830 h 18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1" h="1830">
                <a:moveTo>
                  <a:pt x="1111" y="1822"/>
                </a:moveTo>
                <a:lnTo>
                  <a:pt x="723" y="1830"/>
                </a:lnTo>
                <a:lnTo>
                  <a:pt x="739" y="598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AutoShape 23">
            <a:extLst>
              <a:ext uri="{FF2B5EF4-FFF2-40B4-BE49-F238E27FC236}">
                <a16:creationId xmlns:a16="http://schemas.microsoft.com/office/drawing/2014/main" id="{AD888C31-D7CE-C394-CBFE-CCC3F9720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3439" y="2889251"/>
            <a:ext cx="676275" cy="358775"/>
          </a:xfrm>
          <a:prstGeom prst="rightArrow">
            <a:avLst>
              <a:gd name="adj1" fmla="val 50000"/>
              <a:gd name="adj2" fmla="val 4712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64EC993C-0F5D-4EEC-9382-720EE654927D}"/>
              </a:ext>
            </a:extLst>
          </p:cNvPr>
          <p:cNvSpPr/>
          <p:nvPr/>
        </p:nvSpPr>
        <p:spPr>
          <a:xfrm>
            <a:off x="3411746" y="1989250"/>
            <a:ext cx="727018" cy="1427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4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E33FBFE3-DBD5-44C9-9E18-D06D64B1C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630" y="692362"/>
            <a:ext cx="8217853" cy="1007985"/>
          </a:xfrm>
        </p:spPr>
        <p:txBody>
          <a:bodyPr/>
          <a:lstStyle/>
          <a:p>
            <a:pPr eaLnBrk="1" hangingPunct="1"/>
            <a:r>
              <a:rPr lang="cs-CZ" altLang="cs-CZ"/>
              <a:t>Stewartova teorie</a:t>
            </a:r>
            <a:r>
              <a:rPr lang="en-US" altLang="cs-CZ"/>
              <a:t> (1983)</a:t>
            </a:r>
            <a:endParaRPr lang="cs-CZ" altLang="cs-CZ"/>
          </a:p>
        </p:txBody>
      </p:sp>
      <p:sp>
        <p:nvSpPr>
          <p:cNvPr id="61464" name="Rectangle 24">
            <a:extLst>
              <a:ext uri="{FF2B5EF4-FFF2-40B4-BE49-F238E27FC236}">
                <a16:creationId xmlns:a16="http://schemas.microsoft.com/office/drawing/2014/main" id="{4C94C49B-1089-4965-9A84-CFEDF4B6FB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99156" y="2060681"/>
            <a:ext cx="4968492" cy="4103371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 [OH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K'</a:t>
            </a:r>
            <a:r>
              <a:rPr lang="cs-CZ" altLang="cs-CZ" baseline="-25000">
                <a:solidFill>
                  <a:srgbClr val="006600"/>
                </a:solidFill>
              </a:rPr>
              <a:t>w</a:t>
            </a:r>
            <a:endParaRPr lang="en-US" altLang="cs-CZ" baseline="-25000">
              <a:solidFill>
                <a:srgbClr val="006600"/>
              </a:solidFill>
            </a:endParaRP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[A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+</a:t>
            </a:r>
            <a:r>
              <a:rPr lang="cs-CZ" altLang="cs-CZ" b="1"/>
              <a:t>[HA]</a:t>
            </a:r>
            <a:r>
              <a:rPr lang="cs-CZ" altLang="cs-CZ"/>
              <a:t> = </a:t>
            </a:r>
            <a:r>
              <a:rPr lang="cs-CZ" altLang="cs-CZ">
                <a:solidFill>
                  <a:srgbClr val="FF0000"/>
                </a:solidFill>
              </a:rPr>
              <a:t>[A</a:t>
            </a:r>
            <a:r>
              <a:rPr lang="cs-CZ" altLang="cs-CZ" baseline="-25000">
                <a:solidFill>
                  <a:srgbClr val="FF0000"/>
                </a:solidFill>
              </a:rPr>
              <a:t>TOT</a:t>
            </a:r>
            <a:r>
              <a:rPr lang="cs-CZ" altLang="cs-CZ">
                <a:solidFill>
                  <a:srgbClr val="FF0000"/>
                </a:solidFill>
              </a:rPr>
              <a:t>]</a:t>
            </a:r>
            <a:endParaRPr lang="en-US" altLang="cs-CZ">
              <a:solidFill>
                <a:srgbClr val="FF0000"/>
              </a:solidFill>
            </a:endParaRP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[A</a:t>
            </a:r>
            <a:r>
              <a:rPr lang="cs-CZ" altLang="cs-CZ" b="1" baseline="30000"/>
              <a:t>-</a:t>
            </a:r>
            <a:r>
              <a:rPr lang="cs-CZ" altLang="cs-CZ" b="1"/>
              <a:t>] 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K</a:t>
            </a:r>
            <a:r>
              <a:rPr lang="cs-CZ" altLang="cs-CZ" baseline="-25000">
                <a:solidFill>
                  <a:srgbClr val="006600"/>
                </a:solidFill>
              </a:rPr>
              <a:t>A</a:t>
            </a:r>
            <a:r>
              <a:rPr lang="cs-CZ" altLang="cs-CZ"/>
              <a:t>  </a:t>
            </a:r>
            <a:r>
              <a:rPr lang="cs-CZ" altLang="cs-CZ" b="1"/>
              <a:t>[HA]</a:t>
            </a:r>
            <a:endParaRPr lang="en-US" altLang="cs-CZ" b="1"/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 [HCO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M</a:t>
            </a:r>
            <a:r>
              <a:rPr lang="cs-CZ" altLang="cs-CZ"/>
              <a:t> × </a:t>
            </a:r>
            <a:r>
              <a:rPr lang="cs-CZ" altLang="cs-CZ">
                <a:solidFill>
                  <a:srgbClr val="FF0000"/>
                </a:solidFill>
              </a:rPr>
              <a:t>pCO</a:t>
            </a:r>
            <a:r>
              <a:rPr lang="cs-CZ" altLang="cs-CZ" baseline="-25000">
                <a:solidFill>
                  <a:srgbClr val="FF0000"/>
                </a:solidFill>
              </a:rPr>
              <a:t>2</a:t>
            </a:r>
            <a:endParaRPr lang="en-US" altLang="cs-CZ" baseline="-25000">
              <a:solidFill>
                <a:srgbClr val="FF0000"/>
              </a:solidFill>
            </a:endParaRP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 [CO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2-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N</a:t>
            </a:r>
            <a:r>
              <a:rPr lang="cs-CZ" altLang="cs-CZ"/>
              <a:t> × </a:t>
            </a:r>
            <a:r>
              <a:rPr lang="cs-CZ" altLang="cs-CZ" b="1"/>
              <a:t>[HCO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endParaRPr lang="en-US" altLang="cs-CZ" b="1"/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>
                <a:solidFill>
                  <a:srgbClr val="FF0000"/>
                </a:solidFill>
              </a:rPr>
              <a:t>SID</a:t>
            </a:r>
            <a:r>
              <a:rPr lang="cs-CZ" altLang="cs-CZ"/>
              <a:t>+ </a:t>
            </a: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/>
              <a:t>–</a:t>
            </a:r>
            <a:r>
              <a:rPr lang="en-US" altLang="cs-CZ"/>
              <a:t> </a:t>
            </a:r>
            <a:r>
              <a:rPr lang="cs-CZ" altLang="cs-CZ" b="1"/>
              <a:t>[HCO3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en-US" altLang="cs-CZ" b="1"/>
              <a:t> </a:t>
            </a:r>
            <a:r>
              <a:rPr lang="en-US" altLang="cs-CZ"/>
              <a:t> </a:t>
            </a:r>
            <a:r>
              <a:rPr lang="cs-CZ" altLang="cs-CZ"/>
              <a:t>–</a:t>
            </a:r>
            <a:r>
              <a:rPr lang="en-US" altLang="cs-CZ"/>
              <a:t>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cs-CZ"/>
              <a:t>   </a:t>
            </a:r>
            <a:r>
              <a:rPr lang="cs-CZ" altLang="cs-CZ" b="1"/>
              <a:t>[A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– </a:t>
            </a:r>
            <a:r>
              <a:rPr lang="cs-CZ" altLang="cs-CZ" b="1"/>
              <a:t>[CO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2-</a:t>
            </a:r>
            <a:r>
              <a:rPr lang="cs-CZ" altLang="cs-CZ" b="1"/>
              <a:t>]</a:t>
            </a:r>
            <a:r>
              <a:rPr lang="cs-CZ" altLang="cs-CZ"/>
              <a:t>– </a:t>
            </a:r>
            <a:r>
              <a:rPr lang="cs-CZ" altLang="cs-CZ" b="1"/>
              <a:t>[OH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 = 0 </a:t>
            </a:r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ACC21363-95D0-4172-AE00-44C84BFBF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393" y="2035284"/>
            <a:ext cx="128101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800"/>
              <a:t>Ca</a:t>
            </a:r>
            <a:r>
              <a:rPr lang="en-US" altLang="cs-CZ" sz="2800" baseline="30000"/>
              <a:t>+</a:t>
            </a:r>
            <a:r>
              <a:rPr lang="en-US" altLang="cs-CZ" sz="2800"/>
              <a:t> Mg</a:t>
            </a:r>
            <a:r>
              <a:rPr lang="en-US" altLang="cs-CZ" sz="2800" baseline="30000"/>
              <a:t>+</a:t>
            </a:r>
            <a:endParaRPr lang="cs-CZ" altLang="cs-CZ" sz="2800" baseline="30000"/>
          </a:p>
        </p:txBody>
      </p:sp>
      <p:sp>
        <p:nvSpPr>
          <p:cNvPr id="80914" name="Rectangle 6">
            <a:extLst>
              <a:ext uri="{FF2B5EF4-FFF2-40B4-BE49-F238E27FC236}">
                <a16:creationId xmlns:a16="http://schemas.microsoft.com/office/drawing/2014/main" id="{2CF10DEE-0412-426E-931A-A035A6EC7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2188" y="1989251"/>
            <a:ext cx="709558" cy="2854104"/>
          </a:xfrm>
          <a:prstGeom prst="rect">
            <a:avLst/>
          </a:prstGeom>
          <a:solidFill>
            <a:srgbClr val="92D050"/>
          </a:solidFill>
          <a:ln w="15875">
            <a:solidFill>
              <a:srgbClr val="58041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US" altLang="cs-CZ" sz="1799"/>
          </a:p>
        </p:txBody>
      </p:sp>
      <p:sp>
        <p:nvSpPr>
          <p:cNvPr id="100358" name="Rectangle 7">
            <a:extLst>
              <a:ext uri="{FF2B5EF4-FFF2-40B4-BE49-F238E27FC236}">
                <a16:creationId xmlns:a16="http://schemas.microsoft.com/office/drawing/2014/main" id="{1102D88F-C324-456A-A54D-1F4EFE393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1746" y="3416301"/>
            <a:ext cx="707971" cy="1427053"/>
          </a:xfrm>
          <a:prstGeom prst="rect">
            <a:avLst/>
          </a:prstGeom>
          <a:solidFill>
            <a:srgbClr val="FFFF00"/>
          </a:solidFill>
          <a:ln w="15875">
            <a:solidFill>
              <a:srgbClr val="58041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cs-CZ" sz="1799"/>
          </a:p>
        </p:txBody>
      </p:sp>
      <p:sp>
        <p:nvSpPr>
          <p:cNvPr id="100359" name="Line 8">
            <a:extLst>
              <a:ext uri="{FF2B5EF4-FFF2-40B4-BE49-F238E27FC236}">
                <a16:creationId xmlns:a16="http://schemas.microsoft.com/office/drawing/2014/main" id="{E55048D9-1D1E-45C3-BFE3-6500FFC03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2188" y="2065444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0" name="Line 9">
            <a:extLst>
              <a:ext uri="{FF2B5EF4-FFF2-40B4-BE49-F238E27FC236}">
                <a16:creationId xmlns:a16="http://schemas.microsoft.com/office/drawing/2014/main" id="{F699971D-1C09-4133-9E73-C19CED282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2188" y="2516259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1" name="Line 10">
            <a:extLst>
              <a:ext uri="{FF2B5EF4-FFF2-40B4-BE49-F238E27FC236}">
                <a16:creationId xmlns:a16="http://schemas.microsoft.com/office/drawing/2014/main" id="{F4AD2AAE-F739-4093-9EF1-527342EDED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9683" y="2743253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2" name="Line 11">
            <a:extLst>
              <a:ext uri="{FF2B5EF4-FFF2-40B4-BE49-F238E27FC236}">
                <a16:creationId xmlns:a16="http://schemas.microsoft.com/office/drawing/2014/main" id="{952E5A0F-101C-47A8-AC67-60A569BBB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1746" y="3416301"/>
            <a:ext cx="709557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3" name="Line 12">
            <a:extLst>
              <a:ext uri="{FF2B5EF4-FFF2-40B4-BE49-F238E27FC236}">
                <a16:creationId xmlns:a16="http://schemas.microsoft.com/office/drawing/2014/main" id="{F99BB64C-38BA-44EA-B433-E2A447161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9683" y="3727427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4" name="Line 13">
            <a:extLst>
              <a:ext uri="{FF2B5EF4-FFF2-40B4-BE49-F238E27FC236}">
                <a16:creationId xmlns:a16="http://schemas.microsoft.com/office/drawing/2014/main" id="{BE24FB6B-0DCB-4546-B5D4-5B6C60BA3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4406" y="1989250"/>
            <a:ext cx="1573090" cy="0"/>
          </a:xfrm>
          <a:prstGeom prst="line">
            <a:avLst/>
          </a:prstGeom>
          <a:noFill/>
          <a:ln w="19050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5" name="Line 14">
            <a:extLst>
              <a:ext uri="{FF2B5EF4-FFF2-40B4-BE49-F238E27FC236}">
                <a16:creationId xmlns:a16="http://schemas.microsoft.com/office/drawing/2014/main" id="{4604F99D-2A33-44D0-80BD-ACB50B1B9D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4406" y="4843354"/>
            <a:ext cx="1573090" cy="0"/>
          </a:xfrm>
          <a:prstGeom prst="line">
            <a:avLst/>
          </a:prstGeom>
          <a:noFill/>
          <a:ln w="19050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6" name="Line 15">
            <a:extLst>
              <a:ext uri="{FF2B5EF4-FFF2-40B4-BE49-F238E27FC236}">
                <a16:creationId xmlns:a16="http://schemas.microsoft.com/office/drawing/2014/main" id="{74541267-1BE6-43B9-85CD-C2567FABF9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67226" y="2046395"/>
            <a:ext cx="75083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7" name="Rectangle 16">
            <a:extLst>
              <a:ext uri="{FF2B5EF4-FFF2-40B4-BE49-F238E27FC236}">
                <a16:creationId xmlns:a16="http://schemas.microsoft.com/office/drawing/2014/main" id="{17A43463-D541-4468-856E-1C0C1EB8E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3055" y="2173385"/>
            <a:ext cx="902811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1799" b="1"/>
              <a:t>HCO</a:t>
            </a:r>
            <a:r>
              <a:rPr lang="en-US" altLang="cs-CZ" sz="1799" b="1" baseline="-25000"/>
              <a:t>3</a:t>
            </a:r>
            <a:r>
              <a:rPr lang="en-US" altLang="cs-CZ" sz="1799" b="1" baseline="30000"/>
              <a:t>-</a:t>
            </a:r>
            <a:endParaRPr lang="cs-CZ" altLang="cs-CZ" sz="1799" b="1" baseline="30000"/>
          </a:p>
        </p:txBody>
      </p:sp>
      <p:sp>
        <p:nvSpPr>
          <p:cNvPr id="100368" name="Rectangle 17">
            <a:extLst>
              <a:ext uri="{FF2B5EF4-FFF2-40B4-BE49-F238E27FC236}">
                <a16:creationId xmlns:a16="http://schemas.microsoft.com/office/drawing/2014/main" id="{2FD66B5B-2C54-4AB5-B426-5697BCAA9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584" y="2805161"/>
            <a:ext cx="757180" cy="46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2399"/>
              <a:t>A</a:t>
            </a:r>
            <a:r>
              <a:rPr lang="en-US" altLang="cs-CZ" sz="2399" baseline="30000"/>
              <a:t>-</a:t>
            </a:r>
            <a:endParaRPr lang="cs-CZ" altLang="cs-CZ" sz="2399" baseline="30000"/>
          </a:p>
        </p:txBody>
      </p:sp>
      <p:sp>
        <p:nvSpPr>
          <p:cNvPr id="100369" name="Rectangle 18">
            <a:extLst>
              <a:ext uri="{FF2B5EF4-FFF2-40B4-BE49-F238E27FC236}">
                <a16:creationId xmlns:a16="http://schemas.microsoft.com/office/drawing/2014/main" id="{81C758A8-0238-4116-9A4C-2C450B08E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0473" y="3382968"/>
            <a:ext cx="739718" cy="379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/>
              <a:t>U</a:t>
            </a:r>
            <a:r>
              <a:rPr lang="en-US" altLang="cs-CZ" sz="1400"/>
              <a:t>A</a:t>
            </a:r>
            <a:r>
              <a:rPr lang="en-US" altLang="cs-CZ" sz="2800" baseline="30000"/>
              <a:t>-</a:t>
            </a:r>
            <a:endParaRPr lang="cs-CZ" altLang="cs-CZ" sz="2800" baseline="30000"/>
          </a:p>
        </p:txBody>
      </p:sp>
      <p:sp>
        <p:nvSpPr>
          <p:cNvPr id="100370" name="Rectangle 19">
            <a:extLst>
              <a:ext uri="{FF2B5EF4-FFF2-40B4-BE49-F238E27FC236}">
                <a16:creationId xmlns:a16="http://schemas.microsoft.com/office/drawing/2014/main" id="{A8CE830A-8910-41AB-A2C8-D303CE372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585" y="4260786"/>
            <a:ext cx="7397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800"/>
              <a:t>Cl</a:t>
            </a:r>
            <a:r>
              <a:rPr lang="en-US" altLang="cs-CZ" sz="2800" baseline="30000"/>
              <a:t>-</a:t>
            </a:r>
            <a:endParaRPr lang="cs-CZ" altLang="cs-CZ" sz="2800" baseline="30000"/>
          </a:p>
        </p:txBody>
      </p:sp>
      <p:sp>
        <p:nvSpPr>
          <p:cNvPr id="100371" name="Rectangle 20">
            <a:extLst>
              <a:ext uri="{FF2B5EF4-FFF2-40B4-BE49-F238E27FC236}">
                <a16:creationId xmlns:a16="http://schemas.microsoft.com/office/drawing/2014/main" id="{6C09008E-BDFF-4641-B155-F05CB3ADC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1551" y="3270262"/>
            <a:ext cx="739718" cy="46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399"/>
              <a:t>Na</a:t>
            </a:r>
            <a:r>
              <a:rPr lang="en-US" altLang="cs-CZ" sz="2399" baseline="30000"/>
              <a:t>+</a:t>
            </a:r>
            <a:endParaRPr lang="cs-CZ" altLang="cs-CZ" sz="2399" baseline="30000"/>
          </a:p>
        </p:txBody>
      </p:sp>
      <p:sp>
        <p:nvSpPr>
          <p:cNvPr id="100372" name="Rectangle 21">
            <a:extLst>
              <a:ext uri="{FF2B5EF4-FFF2-40B4-BE49-F238E27FC236}">
                <a16:creationId xmlns:a16="http://schemas.microsoft.com/office/drawing/2014/main" id="{E83D8A8D-A416-4C2D-B11D-5D0E338F5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1551" y="2046396"/>
            <a:ext cx="7397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800"/>
              <a:t>K</a:t>
            </a:r>
            <a:r>
              <a:rPr lang="en-US" altLang="cs-CZ" sz="2800" baseline="30000"/>
              <a:t>+</a:t>
            </a:r>
            <a:endParaRPr lang="cs-CZ" altLang="cs-CZ" sz="2800" baseline="30000"/>
          </a:p>
        </p:txBody>
      </p:sp>
      <p:sp>
        <p:nvSpPr>
          <p:cNvPr id="100373" name="AutoShape 22">
            <a:extLst>
              <a:ext uri="{FF2B5EF4-FFF2-40B4-BE49-F238E27FC236}">
                <a16:creationId xmlns:a16="http://schemas.microsoft.com/office/drawing/2014/main" id="{C6435BFF-01AE-43F3-93A1-1D16130350FD}"/>
              </a:ext>
            </a:extLst>
          </p:cNvPr>
          <p:cNvSpPr>
            <a:spLocks/>
          </p:cNvSpPr>
          <p:nvPr/>
        </p:nvSpPr>
        <p:spPr bwMode="auto">
          <a:xfrm>
            <a:off x="4313376" y="1989250"/>
            <a:ext cx="174611" cy="1455624"/>
          </a:xfrm>
          <a:prstGeom prst="rightBrace">
            <a:avLst>
              <a:gd name="adj1" fmla="val 69470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cs-CZ" sz="1799"/>
          </a:p>
        </p:txBody>
      </p:sp>
      <p:sp>
        <p:nvSpPr>
          <p:cNvPr id="100374" name="Rectangle 23">
            <a:extLst>
              <a:ext uri="{FF2B5EF4-FFF2-40B4-BE49-F238E27FC236}">
                <a16:creationId xmlns:a16="http://schemas.microsoft.com/office/drawing/2014/main" id="{8A276B12-1971-4294-B155-7D0293E0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719" y="2513084"/>
            <a:ext cx="757180" cy="46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399"/>
              <a:t>SID</a:t>
            </a:r>
            <a:endParaRPr lang="cs-CZ" altLang="cs-CZ" sz="2399" baseline="30000"/>
          </a:p>
        </p:txBody>
      </p:sp>
      <p:pic>
        <p:nvPicPr>
          <p:cNvPr id="25" name="Picture 8" descr="http://www.acidbase.org/i/stewart.jpg">
            <a:extLst>
              <a:ext uri="{FF2B5EF4-FFF2-40B4-BE49-F238E27FC236}">
                <a16:creationId xmlns:a16="http://schemas.microsoft.com/office/drawing/2014/main" id="{6BA3C374-01FC-48EB-A379-D5ACBFE45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3900" r="6395"/>
          <a:stretch>
            <a:fillRect/>
          </a:stretch>
        </p:blipFill>
        <p:spPr bwMode="auto">
          <a:xfrm>
            <a:off x="9310440" y="266"/>
            <a:ext cx="1357208" cy="225407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0377" name="TextovéPole 25">
            <a:extLst>
              <a:ext uri="{FF2B5EF4-FFF2-40B4-BE49-F238E27FC236}">
                <a16:creationId xmlns:a16="http://schemas.microsoft.com/office/drawing/2014/main" id="{685D9583-A1AB-48C7-9FEF-23B84B5A0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576" y="2201957"/>
            <a:ext cx="1564852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799"/>
              <a:t>Peter Stewart</a:t>
            </a:r>
          </a:p>
        </p:txBody>
      </p:sp>
    </p:spTree>
    <p:extLst>
      <p:ext uri="{BB962C8B-B14F-4D97-AF65-F5344CB8AC3E}">
        <p14:creationId xmlns:p14="http://schemas.microsoft.com/office/powerpoint/2010/main" val="256131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23A20AC-9BD9-4E48-859D-30D6A9121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630" y="692362"/>
            <a:ext cx="8217853" cy="1007985"/>
          </a:xfrm>
        </p:spPr>
        <p:txBody>
          <a:bodyPr/>
          <a:lstStyle/>
          <a:p>
            <a:pPr eaLnBrk="1" hangingPunct="1"/>
            <a:r>
              <a:rPr lang="cs-CZ" altLang="cs-CZ"/>
              <a:t>Stewartova teorie</a:t>
            </a:r>
            <a:r>
              <a:rPr lang="en-US" altLang="cs-CZ"/>
              <a:t> – </a:t>
            </a:r>
            <a:r>
              <a:rPr lang="cs-CZ" altLang="cs-CZ"/>
              <a:t>řešení rovnice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9F38664A-66E8-4CFE-96DA-862086FE5B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518" y="2133700"/>
            <a:ext cx="8228966" cy="24477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 b="1" baseline="30000"/>
              <a:t>4</a:t>
            </a:r>
            <a:r>
              <a:rPr lang="cs-CZ" altLang="cs-CZ"/>
              <a:t> + (</a:t>
            </a:r>
            <a:r>
              <a:rPr lang="cs-CZ" altLang="cs-CZ" u="sng">
                <a:solidFill>
                  <a:schemeClr val="accent2"/>
                </a:solidFill>
              </a:rPr>
              <a:t>SID</a:t>
            </a:r>
            <a:r>
              <a:rPr lang="cs-CZ" altLang="cs-CZ">
                <a:solidFill>
                  <a:schemeClr val="accent2"/>
                </a:solidFill>
              </a:rPr>
              <a:t> </a:t>
            </a:r>
            <a:r>
              <a:rPr lang="cs-CZ" altLang="cs-CZ"/>
              <a:t>+ </a:t>
            </a:r>
            <a:r>
              <a:rPr lang="cs-CZ" altLang="cs-CZ" i="1">
                <a:solidFill>
                  <a:srgbClr val="006600"/>
                </a:solidFill>
              </a:rPr>
              <a:t>K</a:t>
            </a:r>
            <a:r>
              <a:rPr lang="cs-CZ" altLang="cs-CZ" i="1" baseline="-25000">
                <a:solidFill>
                  <a:srgbClr val="006600"/>
                </a:solidFill>
              </a:rPr>
              <a:t>A</a:t>
            </a:r>
            <a:r>
              <a:rPr lang="cs-CZ" altLang="cs-CZ"/>
              <a:t>) </a:t>
            </a: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 b="1" baseline="30000"/>
              <a:t>3</a:t>
            </a:r>
            <a:r>
              <a:rPr lang="en-US" altLang="cs-CZ" b="1" baseline="30000"/>
              <a:t> </a:t>
            </a:r>
            <a:r>
              <a:rPr lang="cs-CZ" altLang="cs-CZ"/>
              <a:t>+ </a:t>
            </a:r>
            <a:endParaRPr lang="en-US" altLang="cs-CZ"/>
          </a:p>
          <a:p>
            <a:pPr eaLnBrk="1" hangingPunct="1">
              <a:buFontTx/>
              <a:buNone/>
            </a:pPr>
            <a:r>
              <a:rPr lang="cs-CZ" altLang="cs-CZ"/>
              <a:t>+(</a:t>
            </a:r>
            <a:r>
              <a:rPr lang="cs-CZ" altLang="cs-CZ" i="1">
                <a:solidFill>
                  <a:srgbClr val="006600"/>
                </a:solidFill>
              </a:rPr>
              <a:t>K</a:t>
            </a:r>
            <a:r>
              <a:rPr lang="cs-CZ" altLang="cs-CZ" i="1" baseline="-25000">
                <a:solidFill>
                  <a:srgbClr val="006600"/>
                </a:solidFill>
              </a:rPr>
              <a:t>BUF</a:t>
            </a:r>
            <a:r>
              <a:rPr lang="cs-CZ" altLang="cs-CZ"/>
              <a:t> (</a:t>
            </a:r>
            <a:r>
              <a:rPr lang="cs-CZ" altLang="cs-CZ" u="sng">
                <a:solidFill>
                  <a:schemeClr val="accent2"/>
                </a:solidFill>
              </a:rPr>
              <a:t>SID</a:t>
            </a:r>
            <a:r>
              <a:rPr lang="cs-CZ" altLang="cs-CZ"/>
              <a:t> - </a:t>
            </a:r>
            <a:r>
              <a:rPr lang="cs-CZ" altLang="cs-CZ" u="sng">
                <a:solidFill>
                  <a:schemeClr val="accent2"/>
                </a:solidFill>
              </a:rPr>
              <a:t>[A</a:t>
            </a:r>
            <a:r>
              <a:rPr lang="cs-CZ" altLang="cs-CZ" u="sng" baseline="-25000">
                <a:solidFill>
                  <a:schemeClr val="accent2"/>
                </a:solidFill>
              </a:rPr>
              <a:t>TOT</a:t>
            </a:r>
            <a:r>
              <a:rPr lang="cs-CZ" altLang="cs-CZ" u="sng">
                <a:solidFill>
                  <a:schemeClr val="accent2"/>
                </a:solidFill>
              </a:rPr>
              <a:t>]</a:t>
            </a:r>
            <a:r>
              <a:rPr lang="cs-CZ" altLang="cs-CZ" u="sng"/>
              <a:t>)</a:t>
            </a:r>
            <a:r>
              <a:rPr lang="cs-CZ" altLang="cs-CZ"/>
              <a:t>-</a:t>
            </a:r>
            <a:r>
              <a:rPr lang="en-US" altLang="cs-CZ"/>
              <a:t> </a:t>
            </a:r>
            <a:r>
              <a:rPr lang="cs-CZ" altLang="cs-CZ" i="1">
                <a:solidFill>
                  <a:srgbClr val="006600"/>
                </a:solidFill>
              </a:rPr>
              <a:t>K'</a:t>
            </a:r>
            <a:r>
              <a:rPr lang="cs-CZ" altLang="cs-CZ" i="1" baseline="-25000">
                <a:solidFill>
                  <a:srgbClr val="006600"/>
                </a:solidFill>
              </a:rPr>
              <a:t>w</a:t>
            </a:r>
            <a:r>
              <a:rPr lang="en-US" altLang="cs-CZ"/>
              <a:t>-</a:t>
            </a:r>
            <a:r>
              <a:rPr lang="cs-CZ" altLang="cs-CZ" i="1">
                <a:solidFill>
                  <a:srgbClr val="006600"/>
                </a:solidFill>
              </a:rPr>
              <a:t>M</a:t>
            </a:r>
            <a:r>
              <a:rPr lang="cs-CZ" altLang="cs-CZ"/>
              <a:t>×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/>
              <a:t>)</a:t>
            </a:r>
            <a:r>
              <a:rPr lang="cs-CZ" altLang="cs-CZ" b="1"/>
              <a:t>[H</a:t>
            </a:r>
            <a:r>
              <a:rPr lang="en-US" altLang="cs-CZ" b="1" baseline="30000"/>
              <a:t>+</a:t>
            </a:r>
            <a:r>
              <a:rPr lang="cs-CZ" altLang="cs-CZ" b="1"/>
              <a:t>]</a:t>
            </a:r>
            <a:r>
              <a:rPr lang="cs-CZ" altLang="cs-CZ" b="1" baseline="30000"/>
              <a:t>2</a:t>
            </a:r>
            <a:r>
              <a:rPr lang="en-US" altLang="cs-CZ" b="1" baseline="30000"/>
              <a:t> </a:t>
            </a:r>
            <a:endParaRPr lang="en-US" altLang="cs-CZ"/>
          </a:p>
          <a:p>
            <a:pPr eaLnBrk="1" hangingPunct="1">
              <a:buFontTx/>
              <a:buNone/>
            </a:pPr>
            <a:r>
              <a:rPr lang="cs-CZ" altLang="cs-CZ"/>
              <a:t>- (</a:t>
            </a:r>
            <a:r>
              <a:rPr lang="cs-CZ" altLang="cs-CZ" i="1">
                <a:solidFill>
                  <a:srgbClr val="006600"/>
                </a:solidFill>
              </a:rPr>
              <a:t>K</a:t>
            </a:r>
            <a:r>
              <a:rPr lang="cs-CZ" altLang="cs-CZ" i="1" baseline="-25000">
                <a:solidFill>
                  <a:srgbClr val="006600"/>
                </a:solidFill>
              </a:rPr>
              <a:t>BUF</a:t>
            </a:r>
            <a:r>
              <a:rPr lang="cs-CZ" altLang="cs-CZ"/>
              <a:t>(</a:t>
            </a:r>
            <a:r>
              <a:rPr lang="cs-CZ" altLang="cs-CZ" i="1">
                <a:solidFill>
                  <a:srgbClr val="006600"/>
                </a:solidFill>
              </a:rPr>
              <a:t>K'</a:t>
            </a:r>
            <a:r>
              <a:rPr lang="cs-CZ" altLang="cs-CZ" i="1" baseline="-25000">
                <a:solidFill>
                  <a:srgbClr val="006600"/>
                </a:solidFill>
              </a:rPr>
              <a:t>w</a:t>
            </a:r>
            <a:r>
              <a:rPr lang="cs-CZ" altLang="cs-CZ" i="1" baseline="30000">
                <a:solidFill>
                  <a:srgbClr val="006600"/>
                </a:solidFill>
              </a:rPr>
              <a:t>2</a:t>
            </a:r>
            <a:r>
              <a:rPr lang="cs-CZ" altLang="cs-CZ"/>
              <a:t> + </a:t>
            </a:r>
            <a:r>
              <a:rPr lang="cs-CZ" altLang="cs-CZ">
                <a:solidFill>
                  <a:srgbClr val="006600"/>
                </a:solidFill>
              </a:rPr>
              <a:t>M </a:t>
            </a:r>
            <a:r>
              <a:rPr lang="cs-CZ" altLang="cs-CZ"/>
              <a:t>× 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/>
              <a:t>)-</a:t>
            </a:r>
            <a:r>
              <a:rPr lang="cs-CZ" altLang="cs-CZ" i="1">
                <a:solidFill>
                  <a:srgbClr val="006600"/>
                </a:solidFill>
              </a:rPr>
              <a:t>N</a:t>
            </a:r>
            <a:r>
              <a:rPr lang="cs-CZ" altLang="cs-CZ"/>
              <a:t>×</a:t>
            </a:r>
            <a:r>
              <a:rPr lang="cs-CZ" altLang="cs-CZ" i="1">
                <a:solidFill>
                  <a:srgbClr val="006600"/>
                </a:solidFill>
              </a:rPr>
              <a:t>M</a:t>
            </a:r>
            <a:r>
              <a:rPr lang="cs-CZ" altLang="cs-CZ"/>
              <a:t>×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/>
              <a:t>)</a:t>
            </a: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en-US" altLang="cs-CZ" b="1"/>
              <a:t> </a:t>
            </a:r>
            <a:endParaRPr lang="en-US" altLang="cs-CZ"/>
          </a:p>
          <a:p>
            <a:pPr eaLnBrk="1" hangingPunct="1">
              <a:buFontTx/>
              <a:buNone/>
            </a:pPr>
            <a:r>
              <a:rPr lang="en-US" altLang="cs-CZ" i="1"/>
              <a:t>- </a:t>
            </a:r>
            <a:r>
              <a:rPr lang="cs-CZ" altLang="cs-CZ" i="1">
                <a:solidFill>
                  <a:srgbClr val="006600"/>
                </a:solidFill>
              </a:rPr>
              <a:t>K'</a:t>
            </a:r>
            <a:r>
              <a:rPr lang="cs-CZ" altLang="cs-CZ" i="1" baseline="-25000">
                <a:solidFill>
                  <a:srgbClr val="006600"/>
                </a:solidFill>
              </a:rPr>
              <a:t>w</a:t>
            </a:r>
            <a:r>
              <a:rPr lang="cs-CZ" altLang="cs-CZ"/>
              <a:t>×</a:t>
            </a:r>
            <a:r>
              <a:rPr lang="cs-CZ" altLang="cs-CZ" i="1">
                <a:solidFill>
                  <a:srgbClr val="006600"/>
                </a:solidFill>
              </a:rPr>
              <a:t>N</a:t>
            </a:r>
            <a:r>
              <a:rPr lang="cs-CZ" altLang="cs-CZ"/>
              <a:t>×</a:t>
            </a:r>
            <a:r>
              <a:rPr lang="cs-CZ" altLang="cs-CZ" i="1">
                <a:solidFill>
                  <a:srgbClr val="006600"/>
                </a:solidFill>
              </a:rPr>
              <a:t>M</a:t>
            </a:r>
            <a:r>
              <a:rPr lang="cs-CZ" altLang="cs-CZ"/>
              <a:t>×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>
                <a:solidFill>
                  <a:schemeClr val="accent2"/>
                </a:solidFill>
              </a:rPr>
              <a:t> </a:t>
            </a:r>
            <a:r>
              <a:rPr lang="cs-CZ" altLang="cs-CZ"/>
              <a:t>= 0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8566576-35E9-4CF9-A0FA-6EC918177C2D}"/>
              </a:ext>
            </a:extLst>
          </p:cNvPr>
          <p:cNvGrpSpPr>
            <a:grpSpLocks/>
          </p:cNvGrpSpPr>
          <p:nvPr/>
        </p:nvGrpSpPr>
        <p:grpSpPr bwMode="auto">
          <a:xfrm>
            <a:off x="2711711" y="4508420"/>
            <a:ext cx="5687574" cy="1368320"/>
            <a:chOff x="748" y="2840"/>
            <a:chExt cx="3583" cy="862"/>
          </a:xfrm>
        </p:grpSpPr>
        <p:sp>
          <p:nvSpPr>
            <p:cNvPr id="102405" name="Rectangle 5">
              <a:extLst>
                <a:ext uri="{FF2B5EF4-FFF2-40B4-BE49-F238E27FC236}">
                  <a16:creationId xmlns:a16="http://schemas.microsoft.com/office/drawing/2014/main" id="{15A3C960-12F8-480B-8771-F57E17674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976"/>
              <a:ext cx="3583" cy="726"/>
            </a:xfrm>
            <a:prstGeom prst="rect">
              <a:avLst/>
            </a:prstGeom>
            <a:solidFill>
              <a:srgbClr val="F8B20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sz="1799"/>
            </a:p>
          </p:txBody>
        </p:sp>
        <p:sp>
          <p:nvSpPr>
            <p:cNvPr id="102406" name="Text Box 6">
              <a:extLst>
                <a:ext uri="{FF2B5EF4-FFF2-40B4-BE49-F238E27FC236}">
                  <a16:creationId xmlns:a16="http://schemas.microsoft.com/office/drawing/2014/main" id="{D061C897-008E-4CD9-8A15-F22871FCF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2840"/>
              <a:ext cx="3332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b="1"/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cs-CZ" b="1"/>
                <a:t>pH = </a:t>
              </a:r>
              <a:r>
                <a:rPr lang="en-US" altLang="cs-CZ" b="1" i="1"/>
                <a:t>f </a:t>
              </a:r>
              <a:r>
                <a:rPr lang="en-US" altLang="cs-CZ" b="1"/>
                <a:t>(pCO2, SID, </a:t>
              </a:r>
              <a:r>
                <a:rPr lang="cs-CZ" altLang="cs-CZ" b="1"/>
                <a:t>A</a:t>
              </a:r>
              <a:r>
                <a:rPr lang="en-US" altLang="cs-CZ" b="1" baseline="-25000"/>
                <a:t>TOT</a:t>
              </a:r>
              <a:r>
                <a:rPr lang="en-US" altLang="cs-CZ" b="1"/>
                <a:t>)</a:t>
              </a:r>
              <a:endParaRPr lang="cs-CZ" altLang="cs-CZ" b="1"/>
            </a:p>
          </p:txBody>
        </p:sp>
      </p:grpSp>
    </p:spTree>
    <p:extLst>
      <p:ext uri="{BB962C8B-B14F-4D97-AF65-F5344CB8AC3E}">
        <p14:creationId xmlns:p14="http://schemas.microsoft.com/office/powerpoint/2010/main" val="309576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E54EC43-197F-4688-89DE-747B4D1D9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7823" y="134395"/>
            <a:ext cx="9088553" cy="122386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altLang="cs-CZ" dirty="0"/>
              <a:t>Závislost A</a:t>
            </a:r>
            <a:r>
              <a:rPr lang="cs-CZ" altLang="cs-CZ" baseline="-25000" dirty="0"/>
              <a:t>TOT</a:t>
            </a:r>
            <a:r>
              <a:rPr lang="cs-CZ" altLang="cs-CZ" dirty="0"/>
              <a:t> na hladině albuminu a fosfátů </a:t>
            </a:r>
          </a:p>
        </p:txBody>
      </p:sp>
      <p:grpSp>
        <p:nvGrpSpPr>
          <p:cNvPr id="104452" name="Group 5">
            <a:extLst>
              <a:ext uri="{FF2B5EF4-FFF2-40B4-BE49-F238E27FC236}">
                <a16:creationId xmlns:a16="http://schemas.microsoft.com/office/drawing/2014/main" id="{830E5164-68CF-4990-88A9-2146DC5A9252}"/>
              </a:ext>
            </a:extLst>
          </p:cNvPr>
          <p:cNvGrpSpPr>
            <a:grpSpLocks/>
          </p:cNvGrpSpPr>
          <p:nvPr/>
        </p:nvGrpSpPr>
        <p:grpSpPr bwMode="auto">
          <a:xfrm>
            <a:off x="3842544" y="4882521"/>
            <a:ext cx="6027273" cy="1368320"/>
            <a:chOff x="748" y="2840"/>
            <a:chExt cx="3797" cy="862"/>
          </a:xfrm>
        </p:grpSpPr>
        <p:sp>
          <p:nvSpPr>
            <p:cNvPr id="104905" name="Rectangle 6">
              <a:extLst>
                <a:ext uri="{FF2B5EF4-FFF2-40B4-BE49-F238E27FC236}">
                  <a16:creationId xmlns:a16="http://schemas.microsoft.com/office/drawing/2014/main" id="{A850D304-11E4-458A-A138-D07337AF2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976"/>
              <a:ext cx="3583" cy="726"/>
            </a:xfrm>
            <a:prstGeom prst="rect">
              <a:avLst/>
            </a:prstGeom>
            <a:solidFill>
              <a:srgbClr val="F8B20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sz="1799"/>
            </a:p>
          </p:txBody>
        </p:sp>
        <p:sp>
          <p:nvSpPr>
            <p:cNvPr id="104906" name="Text Box 7">
              <a:extLst>
                <a:ext uri="{FF2B5EF4-FFF2-40B4-BE49-F238E27FC236}">
                  <a16:creationId xmlns:a16="http://schemas.microsoft.com/office/drawing/2014/main" id="{8DF71D0B-F865-4702-8D1D-C8A441DC88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2840"/>
              <a:ext cx="3752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b="1" dirty="0"/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cs-CZ" b="1" dirty="0"/>
                <a:t>pH = </a:t>
              </a:r>
              <a:r>
                <a:rPr lang="en-US" altLang="cs-CZ" b="1" i="1" dirty="0"/>
                <a:t>f </a:t>
              </a:r>
              <a:r>
                <a:rPr lang="en-US" altLang="cs-CZ" b="1" dirty="0"/>
                <a:t>(pCO2, SID, </a:t>
              </a:r>
              <a:r>
                <a:rPr lang="cs-CZ" altLang="cs-CZ" b="1" dirty="0"/>
                <a:t>Alb, </a:t>
              </a:r>
              <a:r>
                <a:rPr lang="cs-CZ" altLang="cs-CZ" b="1" dirty="0" err="1"/>
                <a:t>Pi</a:t>
              </a:r>
              <a:r>
                <a:rPr lang="en-US" altLang="cs-CZ" b="1" dirty="0"/>
                <a:t>)</a:t>
              </a:r>
              <a:endParaRPr lang="cs-CZ" altLang="cs-CZ" b="1" dirty="0"/>
            </a:p>
          </p:txBody>
        </p:sp>
      </p:grpSp>
      <p:pic>
        <p:nvPicPr>
          <p:cNvPr id="7" name="Picture 10" descr="Dr. Fencl">
            <a:extLst>
              <a:ext uri="{FF2B5EF4-FFF2-40B4-BE49-F238E27FC236}">
                <a16:creationId xmlns:a16="http://schemas.microsoft.com/office/drawing/2014/main" id="{BC35C705-55C9-4B8D-8258-F3D469CA1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828" y="746330"/>
            <a:ext cx="1771513" cy="221439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454" name="TextovéPole 7">
            <a:extLst>
              <a:ext uri="{FF2B5EF4-FFF2-40B4-BE49-F238E27FC236}">
                <a16:creationId xmlns:a16="http://schemas.microsoft.com/office/drawing/2014/main" id="{46E7BDFF-0843-430F-8038-68521B283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310" y="3167737"/>
            <a:ext cx="1699504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799" dirty="0"/>
              <a:t>Vladimír Fencl</a:t>
            </a:r>
          </a:p>
        </p:txBody>
      </p:sp>
      <p:grpSp>
        <p:nvGrpSpPr>
          <p:cNvPr id="459" name="Group 4">
            <a:extLst>
              <a:ext uri="{FF2B5EF4-FFF2-40B4-BE49-F238E27FC236}">
                <a16:creationId xmlns:a16="http://schemas.microsoft.com/office/drawing/2014/main" id="{BFEEDCBC-5CC8-4223-ABEF-F2318F14983A}"/>
              </a:ext>
            </a:extLst>
          </p:cNvPr>
          <p:cNvGrpSpPr>
            <a:grpSpLocks/>
          </p:cNvGrpSpPr>
          <p:nvPr/>
        </p:nvGrpSpPr>
        <p:grpSpPr bwMode="auto">
          <a:xfrm>
            <a:off x="3733681" y="2708984"/>
            <a:ext cx="5687574" cy="1404830"/>
            <a:chOff x="623" y="4069"/>
            <a:chExt cx="3583" cy="885"/>
          </a:xfrm>
        </p:grpSpPr>
        <p:sp>
          <p:nvSpPr>
            <p:cNvPr id="460" name="Rectangle 5">
              <a:extLst>
                <a:ext uri="{FF2B5EF4-FFF2-40B4-BE49-F238E27FC236}">
                  <a16:creationId xmlns:a16="http://schemas.microsoft.com/office/drawing/2014/main" id="{BDA5AFCE-B607-42BF-A535-CE3F2A85F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" y="4228"/>
              <a:ext cx="3583" cy="726"/>
            </a:xfrm>
            <a:prstGeom prst="rect">
              <a:avLst/>
            </a:prstGeom>
            <a:solidFill>
              <a:srgbClr val="F8B20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sz="1799"/>
            </a:p>
          </p:txBody>
        </p:sp>
        <p:sp>
          <p:nvSpPr>
            <p:cNvPr id="461" name="Text Box 6">
              <a:extLst>
                <a:ext uri="{FF2B5EF4-FFF2-40B4-BE49-F238E27FC236}">
                  <a16:creationId xmlns:a16="http://schemas.microsoft.com/office/drawing/2014/main" id="{9B60EFD9-8C29-4671-A551-F110D3C579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" y="4069"/>
              <a:ext cx="3332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b="1" dirty="0"/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cs-CZ" b="1" dirty="0"/>
                <a:t>pH = </a:t>
              </a:r>
              <a:r>
                <a:rPr lang="en-US" altLang="cs-CZ" b="1" i="1" dirty="0"/>
                <a:t>f </a:t>
              </a:r>
              <a:r>
                <a:rPr lang="en-US" altLang="cs-CZ" b="1" dirty="0"/>
                <a:t>(pCO2, SID, </a:t>
              </a:r>
              <a:r>
                <a:rPr lang="cs-CZ" altLang="cs-CZ" b="1" dirty="0"/>
                <a:t>A</a:t>
              </a:r>
              <a:r>
                <a:rPr lang="en-US" altLang="cs-CZ" b="1" baseline="-25000" dirty="0"/>
                <a:t>TOT</a:t>
              </a:r>
              <a:r>
                <a:rPr lang="en-US" altLang="cs-CZ" b="1" dirty="0"/>
                <a:t>)</a:t>
              </a:r>
              <a:endParaRPr lang="cs-CZ" altLang="cs-CZ" b="1" dirty="0"/>
            </a:p>
          </p:txBody>
        </p:sp>
      </p:grpSp>
      <p:sp>
        <p:nvSpPr>
          <p:cNvPr id="4" name="Šipka: dolů 3">
            <a:extLst>
              <a:ext uri="{FF2B5EF4-FFF2-40B4-BE49-F238E27FC236}">
                <a16:creationId xmlns:a16="http://schemas.microsoft.com/office/drawing/2014/main" id="{2CA5C7B3-E203-4EC7-8837-50FD55A5ABB8}"/>
              </a:ext>
            </a:extLst>
          </p:cNvPr>
          <p:cNvSpPr/>
          <p:nvPr/>
        </p:nvSpPr>
        <p:spPr>
          <a:xfrm rot="972032">
            <a:off x="8969745" y="2261464"/>
            <a:ext cx="231305" cy="1122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Šipka: dolů 465">
            <a:extLst>
              <a:ext uri="{FF2B5EF4-FFF2-40B4-BE49-F238E27FC236}">
                <a16:creationId xmlns:a16="http://schemas.microsoft.com/office/drawing/2014/main" id="{27A15F3A-AE0F-41DE-8E07-14D9F5C34EFF}"/>
              </a:ext>
            </a:extLst>
          </p:cNvPr>
          <p:cNvSpPr/>
          <p:nvPr/>
        </p:nvSpPr>
        <p:spPr>
          <a:xfrm rot="18513380">
            <a:off x="7575074" y="1926521"/>
            <a:ext cx="215005" cy="1704342"/>
          </a:xfrm>
          <a:prstGeom prst="downArrow">
            <a:avLst>
              <a:gd name="adj1" fmla="val 5153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B414B9E-47BA-4ADE-B36D-2418EFB7D20E}"/>
              </a:ext>
            </a:extLst>
          </p:cNvPr>
          <p:cNvSpPr txBox="1"/>
          <p:nvPr/>
        </p:nvSpPr>
        <p:spPr>
          <a:xfrm>
            <a:off x="6570324" y="1721600"/>
            <a:ext cx="821819" cy="584775"/>
          </a:xfrm>
          <a:prstGeom prst="rect">
            <a:avLst/>
          </a:prstGeom>
          <a:solidFill>
            <a:srgbClr val="F8B202"/>
          </a:solidFill>
        </p:spPr>
        <p:txBody>
          <a:bodyPr wrap="square" rtlCol="0">
            <a:spAutoFit/>
          </a:bodyPr>
          <a:lstStyle/>
          <a:p>
            <a:r>
              <a:rPr lang="cs-CZ" sz="3200" dirty="0"/>
              <a:t>Alb</a:t>
            </a:r>
            <a:endParaRPr lang="en-US" sz="3200" dirty="0"/>
          </a:p>
        </p:txBody>
      </p:sp>
      <p:sp>
        <p:nvSpPr>
          <p:cNvPr id="464" name="TextovéPole 463">
            <a:extLst>
              <a:ext uri="{FF2B5EF4-FFF2-40B4-BE49-F238E27FC236}">
                <a16:creationId xmlns:a16="http://schemas.microsoft.com/office/drawing/2014/main" id="{4B9347CC-6D3C-4D10-AB27-0F46B31CDED1}"/>
              </a:ext>
            </a:extLst>
          </p:cNvPr>
          <p:cNvSpPr txBox="1"/>
          <p:nvPr/>
        </p:nvSpPr>
        <p:spPr>
          <a:xfrm>
            <a:off x="8817754" y="1705625"/>
            <a:ext cx="1336180" cy="584775"/>
          </a:xfrm>
          <a:prstGeom prst="rect">
            <a:avLst/>
          </a:prstGeom>
          <a:solidFill>
            <a:srgbClr val="F8B202"/>
          </a:solidFill>
        </p:spPr>
        <p:txBody>
          <a:bodyPr wrap="square" rtlCol="0">
            <a:spAutoFit/>
          </a:bodyPr>
          <a:lstStyle/>
          <a:p>
            <a:r>
              <a:rPr lang="cs-CZ" sz="3200" dirty="0"/>
              <a:t>P</a:t>
            </a:r>
            <a:r>
              <a:rPr lang="cs-CZ" sz="3200" baseline="-25000" dirty="0"/>
              <a:t>TOT</a:t>
            </a:r>
            <a:endParaRPr lang="en-US" sz="3200" baseline="-25000" dirty="0"/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3E0C8FB6-D9D9-4CEA-A314-CE8AB8B0C125}"/>
              </a:ext>
            </a:extLst>
          </p:cNvPr>
          <p:cNvSpPr/>
          <p:nvPr/>
        </p:nvSpPr>
        <p:spPr>
          <a:xfrm>
            <a:off x="6714699" y="4113814"/>
            <a:ext cx="491319" cy="1023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A597EA-136D-4C04-87EC-308AA78C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C7FC368-46FA-47C6-A38D-05B5FA75C4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385718"/>
            <a:ext cx="7597992" cy="6607678"/>
          </a:xfr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881C623A-E305-09BF-12B0-F0E97C0EB0F3}"/>
              </a:ext>
            </a:extLst>
          </p:cNvPr>
          <p:cNvSpPr txBox="1">
            <a:spLocks/>
          </p:cNvSpPr>
          <p:nvPr/>
        </p:nvSpPr>
        <p:spPr>
          <a:xfrm>
            <a:off x="3503712" y="-77078"/>
            <a:ext cx="6429375" cy="589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en-US" sz="2800" dirty="0" err="1"/>
              <a:t>Pufrační</a:t>
            </a:r>
            <a:r>
              <a:rPr lang="cs-CZ" altLang="en-US" sz="2800" dirty="0"/>
              <a:t> systémy plazmy</a:t>
            </a:r>
          </a:p>
        </p:txBody>
      </p:sp>
    </p:spTree>
    <p:extLst>
      <p:ext uri="{BB962C8B-B14F-4D97-AF65-F5344CB8AC3E}">
        <p14:creationId xmlns:p14="http://schemas.microsoft.com/office/powerpoint/2010/main" val="329842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DA3BA6D-D611-4008-BC12-78B47C89F104}"/>
              </a:ext>
            </a:extLst>
          </p:cNvPr>
          <p:cNvSpPr/>
          <p:nvPr/>
        </p:nvSpPr>
        <p:spPr>
          <a:xfrm>
            <a:off x="4799856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6A2F1C-AE4B-4C43-8264-2CC4137CB64F}"/>
              </a:ext>
            </a:extLst>
          </p:cNvPr>
          <p:cNvSpPr/>
          <p:nvPr/>
        </p:nvSpPr>
        <p:spPr>
          <a:xfrm>
            <a:off x="4799856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8F0E437-0DAC-4BCB-8A0C-FD91528535C7}"/>
              </a:ext>
            </a:extLst>
          </p:cNvPr>
          <p:cNvSpPr/>
          <p:nvPr/>
        </p:nvSpPr>
        <p:spPr>
          <a:xfrm>
            <a:off x="4799856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B0186E5-7195-423C-BF2D-37B3D93BB2B7}"/>
              </a:ext>
            </a:extLst>
          </p:cNvPr>
          <p:cNvSpPr/>
          <p:nvPr/>
        </p:nvSpPr>
        <p:spPr>
          <a:xfrm>
            <a:off x="4799856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854ED6D4-7820-4FE3-AE57-551969C9E726}"/>
              </a:ext>
            </a:extLst>
          </p:cNvPr>
          <p:cNvSpPr/>
          <p:nvPr/>
        </p:nvSpPr>
        <p:spPr>
          <a:xfrm>
            <a:off x="3863752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AA3C4561-27B8-4960-8498-CD0227F0F0F6}"/>
              </a:ext>
            </a:extLst>
          </p:cNvPr>
          <p:cNvSpPr/>
          <p:nvPr/>
        </p:nvSpPr>
        <p:spPr>
          <a:xfrm>
            <a:off x="3863752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9138FF0-4833-44C9-B63C-709B365882CF}"/>
              </a:ext>
            </a:extLst>
          </p:cNvPr>
          <p:cNvSpPr txBox="1"/>
          <p:nvPr/>
        </p:nvSpPr>
        <p:spPr>
          <a:xfrm>
            <a:off x="4565530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5CC9D54-3B08-47AB-9946-F3929D74B9EA}"/>
              </a:ext>
            </a:extLst>
          </p:cNvPr>
          <p:cNvSpPr txBox="1"/>
          <p:nvPr/>
        </p:nvSpPr>
        <p:spPr>
          <a:xfrm>
            <a:off x="5993304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42C0CC90-FD20-4196-96A0-4437F1E2D9AA}"/>
              </a:ext>
            </a:extLst>
          </p:cNvPr>
          <p:cNvSpPr txBox="1"/>
          <p:nvPr/>
        </p:nvSpPr>
        <p:spPr>
          <a:xfrm>
            <a:off x="6167074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41C3B3ED-7319-4FB3-AAE4-FF76942423C7}"/>
              </a:ext>
            </a:extLst>
          </p:cNvPr>
          <p:cNvSpPr txBox="1"/>
          <p:nvPr/>
        </p:nvSpPr>
        <p:spPr>
          <a:xfrm>
            <a:off x="6651542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14B99448-0AB3-4B12-A172-28E520450692}"/>
              </a:ext>
            </a:extLst>
          </p:cNvPr>
          <p:cNvSpPr txBox="1"/>
          <p:nvPr/>
        </p:nvSpPr>
        <p:spPr>
          <a:xfrm>
            <a:off x="4943873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71B37486-C20F-46A9-BB8D-CF792D541855}"/>
              </a:ext>
            </a:extLst>
          </p:cNvPr>
          <p:cNvSpPr txBox="1"/>
          <p:nvPr/>
        </p:nvSpPr>
        <p:spPr>
          <a:xfrm>
            <a:off x="4082811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38" name="Skupina 37">
            <a:extLst>
              <a:ext uri="{FF2B5EF4-FFF2-40B4-BE49-F238E27FC236}">
                <a16:creationId xmlns:a16="http://schemas.microsoft.com/office/drawing/2014/main" id="{699FA68C-3025-49D1-B38A-18CA2EBCEE8A}"/>
              </a:ext>
            </a:extLst>
          </p:cNvPr>
          <p:cNvGrpSpPr/>
          <p:nvPr/>
        </p:nvGrpSpPr>
        <p:grpSpPr>
          <a:xfrm>
            <a:off x="3861542" y="2142580"/>
            <a:ext cx="936104" cy="473597"/>
            <a:chOff x="2339752" y="2210649"/>
            <a:chExt cx="936104" cy="381417"/>
          </a:xfrm>
        </p:grpSpPr>
        <p:sp>
          <p:nvSpPr>
            <p:cNvPr id="12" name="Obdélník 11">
              <a:extLst>
                <a:ext uri="{FF2B5EF4-FFF2-40B4-BE49-F238E27FC236}">
                  <a16:creationId xmlns:a16="http://schemas.microsoft.com/office/drawing/2014/main" id="{FCD03DF3-DB78-4D1B-9C50-BA4AAB2F4DA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5BDEA2DB-D58F-40FC-AA34-773E3D2B6372}"/>
                </a:ext>
              </a:extLst>
            </p:cNvPr>
            <p:cNvSpPr txBox="1"/>
            <p:nvPr/>
          </p:nvSpPr>
          <p:spPr>
            <a:xfrm>
              <a:off x="2417204" y="2220259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39" name="Skupina 38">
            <a:extLst>
              <a:ext uri="{FF2B5EF4-FFF2-40B4-BE49-F238E27FC236}">
                <a16:creationId xmlns:a16="http://schemas.microsoft.com/office/drawing/2014/main" id="{22158593-219F-42A4-B3BC-333829F03BFB}"/>
              </a:ext>
            </a:extLst>
          </p:cNvPr>
          <p:cNvGrpSpPr/>
          <p:nvPr/>
        </p:nvGrpSpPr>
        <p:grpSpPr>
          <a:xfrm>
            <a:off x="3863752" y="1311152"/>
            <a:ext cx="1008112" cy="821705"/>
            <a:chOff x="2339752" y="1340768"/>
            <a:chExt cx="1008112" cy="864096"/>
          </a:xfrm>
        </p:grpSpPr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A24959D0-39BE-4CF3-A362-8A90E8CC8165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285456BB-CB15-4925-9AC3-CFA80A2D3656}"/>
                </a:ext>
              </a:extLst>
            </p:cNvPr>
            <p:cNvSpPr txBox="1"/>
            <p:nvPr/>
          </p:nvSpPr>
          <p:spPr>
            <a:xfrm>
              <a:off x="2340857" y="1541983"/>
              <a:ext cx="1007007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D42C24B5-4D73-4A48-8F63-C8EE2947C575}"/>
              </a:ext>
            </a:extLst>
          </p:cNvPr>
          <p:cNvGrpSpPr/>
          <p:nvPr/>
        </p:nvGrpSpPr>
        <p:grpSpPr>
          <a:xfrm>
            <a:off x="3791744" y="879104"/>
            <a:ext cx="1005902" cy="461665"/>
            <a:chOff x="2269954" y="908720"/>
            <a:chExt cx="1005902" cy="461665"/>
          </a:xfrm>
        </p:grpSpPr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D488D28B-EF39-4FDC-BE61-57D9E6BC4BDA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BF2D18C0-2C88-4820-B738-3D021C8F96C5}"/>
                </a:ext>
              </a:extLst>
            </p:cNvPr>
            <p:cNvSpPr txBox="1"/>
            <p:nvPr/>
          </p:nvSpPr>
          <p:spPr>
            <a:xfrm>
              <a:off x="2269954" y="908720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3163AA08-9B46-42E5-A704-94C8AA136BF7}"/>
              </a:ext>
            </a:extLst>
          </p:cNvPr>
          <p:cNvCxnSpPr>
            <a:cxnSpLocks/>
          </p:cNvCxnSpPr>
          <p:nvPr/>
        </p:nvCxnSpPr>
        <p:spPr>
          <a:xfrm flipH="1">
            <a:off x="5603027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E9AE8FD1-A88C-4F1B-847B-4175DC5AD493}"/>
              </a:ext>
            </a:extLst>
          </p:cNvPr>
          <p:cNvCxnSpPr>
            <a:cxnSpLocks/>
            <a:stCxn id="15" idx="1"/>
            <a:endCxn id="6" idx="3"/>
          </p:cNvCxnSpPr>
          <p:nvPr/>
        </p:nvCxnSpPr>
        <p:spPr>
          <a:xfrm flipH="1">
            <a:off x="5735960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B50C2F1D-CEEE-4E76-BA7C-6B2E147D5E7C}"/>
              </a:ext>
            </a:extLst>
          </p:cNvPr>
          <p:cNvCxnSpPr>
            <a:cxnSpLocks/>
            <a:stCxn id="16" idx="1"/>
            <a:endCxn id="5" idx="3"/>
          </p:cNvCxnSpPr>
          <p:nvPr/>
        </p:nvCxnSpPr>
        <p:spPr>
          <a:xfrm flipH="1">
            <a:off x="5735960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>
            <a:extLst>
              <a:ext uri="{FF2B5EF4-FFF2-40B4-BE49-F238E27FC236}">
                <a16:creationId xmlns:a16="http://schemas.microsoft.com/office/drawing/2014/main" id="{3FADF9D3-24D8-4F25-B3CD-A729612BD2D1}"/>
              </a:ext>
            </a:extLst>
          </p:cNvPr>
          <p:cNvCxnSpPr>
            <a:cxnSpLocks/>
          </p:cNvCxnSpPr>
          <p:nvPr/>
        </p:nvCxnSpPr>
        <p:spPr>
          <a:xfrm flipV="1">
            <a:off x="4222569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C9043B01-77D0-4EC1-AFF7-447F95074492}"/>
              </a:ext>
            </a:extLst>
          </p:cNvPr>
          <p:cNvCxnSpPr>
            <a:cxnSpLocks/>
          </p:cNvCxnSpPr>
          <p:nvPr/>
        </p:nvCxnSpPr>
        <p:spPr>
          <a:xfrm flipH="1" flipV="1">
            <a:off x="1991544" y="2564904"/>
            <a:ext cx="2012990" cy="75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127C7140-6C25-40F9-B591-B6665B9EB597}"/>
              </a:ext>
            </a:extLst>
          </p:cNvPr>
          <p:cNvCxnSpPr>
            <a:cxnSpLocks/>
          </p:cNvCxnSpPr>
          <p:nvPr/>
        </p:nvCxnSpPr>
        <p:spPr>
          <a:xfrm flipH="1">
            <a:off x="1919536" y="823951"/>
            <a:ext cx="28781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014B7BC6-BA78-40AB-BD07-826C14F1BA2C}"/>
              </a:ext>
            </a:extLst>
          </p:cNvPr>
          <p:cNvCxnSpPr>
            <a:cxnSpLocks/>
          </p:cNvCxnSpPr>
          <p:nvPr/>
        </p:nvCxnSpPr>
        <p:spPr>
          <a:xfrm>
            <a:off x="2639616" y="813780"/>
            <a:ext cx="0" cy="1751124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9876B1C5-6641-4D1A-85D7-B2B204258F36}"/>
              </a:ext>
            </a:extLst>
          </p:cNvPr>
          <p:cNvSpPr txBox="1"/>
          <p:nvPr/>
        </p:nvSpPr>
        <p:spPr>
          <a:xfrm>
            <a:off x="1699660" y="1311152"/>
            <a:ext cx="978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SID</a:t>
            </a:r>
            <a:r>
              <a:rPr lang="cs-CZ" baseline="-25000" dirty="0" err="1"/>
              <a:t>app</a:t>
            </a:r>
            <a:endParaRPr lang="en-US" baseline="-25000" dirty="0"/>
          </a:p>
        </p:txBody>
      </p: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A79EF98E-1C62-4E29-9D4D-808507872DA2}"/>
              </a:ext>
            </a:extLst>
          </p:cNvPr>
          <p:cNvCxnSpPr>
            <a:cxnSpLocks/>
          </p:cNvCxnSpPr>
          <p:nvPr/>
        </p:nvCxnSpPr>
        <p:spPr>
          <a:xfrm flipH="1">
            <a:off x="3238858" y="2127640"/>
            <a:ext cx="58129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>
            <a:extLst>
              <a:ext uri="{FF2B5EF4-FFF2-40B4-BE49-F238E27FC236}">
                <a16:creationId xmlns:a16="http://schemas.microsoft.com/office/drawing/2014/main" id="{04F16616-2463-4884-B5A6-0D977C8D65D7}"/>
              </a:ext>
            </a:extLst>
          </p:cNvPr>
          <p:cNvCxnSpPr>
            <a:cxnSpLocks/>
          </p:cNvCxnSpPr>
          <p:nvPr/>
        </p:nvCxnSpPr>
        <p:spPr>
          <a:xfrm>
            <a:off x="3321855" y="813780"/>
            <a:ext cx="0" cy="131239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E2963D54-E7AC-47B8-9217-1E9478AEDB90}"/>
              </a:ext>
            </a:extLst>
          </p:cNvPr>
          <p:cNvSpPr txBox="1"/>
          <p:nvPr/>
        </p:nvSpPr>
        <p:spPr>
          <a:xfrm>
            <a:off x="2711625" y="1290395"/>
            <a:ext cx="631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/>
              <a:t>SID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3990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DA3BA6D-D611-4008-BC12-78B47C89F104}"/>
              </a:ext>
            </a:extLst>
          </p:cNvPr>
          <p:cNvSpPr/>
          <p:nvPr/>
        </p:nvSpPr>
        <p:spPr>
          <a:xfrm>
            <a:off x="8329926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6A2F1C-AE4B-4C43-8264-2CC4137CB64F}"/>
              </a:ext>
            </a:extLst>
          </p:cNvPr>
          <p:cNvSpPr/>
          <p:nvPr/>
        </p:nvSpPr>
        <p:spPr>
          <a:xfrm>
            <a:off x="8329926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8F0E437-0DAC-4BCB-8A0C-FD91528535C7}"/>
              </a:ext>
            </a:extLst>
          </p:cNvPr>
          <p:cNvSpPr/>
          <p:nvPr/>
        </p:nvSpPr>
        <p:spPr>
          <a:xfrm>
            <a:off x="8329926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B0186E5-7195-423C-BF2D-37B3D93BB2B7}"/>
              </a:ext>
            </a:extLst>
          </p:cNvPr>
          <p:cNvSpPr/>
          <p:nvPr/>
        </p:nvSpPr>
        <p:spPr>
          <a:xfrm>
            <a:off x="8329926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854ED6D4-7820-4FE3-AE57-551969C9E726}"/>
              </a:ext>
            </a:extLst>
          </p:cNvPr>
          <p:cNvSpPr/>
          <p:nvPr/>
        </p:nvSpPr>
        <p:spPr>
          <a:xfrm>
            <a:off x="7393822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AA3C4561-27B8-4960-8498-CD0227F0F0F6}"/>
              </a:ext>
            </a:extLst>
          </p:cNvPr>
          <p:cNvSpPr/>
          <p:nvPr/>
        </p:nvSpPr>
        <p:spPr>
          <a:xfrm>
            <a:off x="7392144" y="818994"/>
            <a:ext cx="936104" cy="110155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5CC9D54-3B08-47AB-9946-F3929D74B9EA}"/>
              </a:ext>
            </a:extLst>
          </p:cNvPr>
          <p:cNvSpPr txBox="1"/>
          <p:nvPr/>
        </p:nvSpPr>
        <p:spPr>
          <a:xfrm>
            <a:off x="9523374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42C0CC90-FD20-4196-96A0-4437F1E2D9AA}"/>
              </a:ext>
            </a:extLst>
          </p:cNvPr>
          <p:cNvSpPr txBox="1"/>
          <p:nvPr/>
        </p:nvSpPr>
        <p:spPr>
          <a:xfrm>
            <a:off x="9697144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41C3B3ED-7319-4FB3-AAE4-FF76942423C7}"/>
              </a:ext>
            </a:extLst>
          </p:cNvPr>
          <p:cNvSpPr txBox="1"/>
          <p:nvPr/>
        </p:nvSpPr>
        <p:spPr>
          <a:xfrm>
            <a:off x="10181612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14B99448-0AB3-4B12-A172-28E520450692}"/>
              </a:ext>
            </a:extLst>
          </p:cNvPr>
          <p:cNvSpPr txBox="1"/>
          <p:nvPr/>
        </p:nvSpPr>
        <p:spPr>
          <a:xfrm>
            <a:off x="8473943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71B37486-C20F-46A9-BB8D-CF792D541855}"/>
              </a:ext>
            </a:extLst>
          </p:cNvPr>
          <p:cNvSpPr txBox="1"/>
          <p:nvPr/>
        </p:nvSpPr>
        <p:spPr>
          <a:xfrm>
            <a:off x="7612881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38" name="Skupina 37">
            <a:extLst>
              <a:ext uri="{FF2B5EF4-FFF2-40B4-BE49-F238E27FC236}">
                <a16:creationId xmlns:a16="http://schemas.microsoft.com/office/drawing/2014/main" id="{699FA68C-3025-49D1-B38A-18CA2EBCEE8A}"/>
              </a:ext>
            </a:extLst>
          </p:cNvPr>
          <p:cNvGrpSpPr/>
          <p:nvPr/>
        </p:nvGrpSpPr>
        <p:grpSpPr>
          <a:xfrm>
            <a:off x="7391612" y="2103238"/>
            <a:ext cx="936104" cy="462123"/>
            <a:chOff x="2339752" y="2192728"/>
            <a:chExt cx="936104" cy="372176"/>
          </a:xfrm>
        </p:grpSpPr>
        <p:sp>
          <p:nvSpPr>
            <p:cNvPr id="12" name="Obdélník 11">
              <a:extLst>
                <a:ext uri="{FF2B5EF4-FFF2-40B4-BE49-F238E27FC236}">
                  <a16:creationId xmlns:a16="http://schemas.microsoft.com/office/drawing/2014/main" id="{FCD03DF3-DB78-4D1B-9C50-BA4AAB2F4DA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5BDEA2DB-D58F-40FC-AA34-773E3D2B637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39" name="Skupina 38">
            <a:extLst>
              <a:ext uri="{FF2B5EF4-FFF2-40B4-BE49-F238E27FC236}">
                <a16:creationId xmlns:a16="http://schemas.microsoft.com/office/drawing/2014/main" id="{22158593-219F-42A4-B3BC-333829F03BFB}"/>
              </a:ext>
            </a:extLst>
          </p:cNvPr>
          <p:cNvGrpSpPr/>
          <p:nvPr/>
        </p:nvGrpSpPr>
        <p:grpSpPr>
          <a:xfrm>
            <a:off x="7393822" y="1311152"/>
            <a:ext cx="1008112" cy="821705"/>
            <a:chOff x="2339752" y="1340768"/>
            <a:chExt cx="1008112" cy="864096"/>
          </a:xfrm>
        </p:grpSpPr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A24959D0-39BE-4CF3-A362-8A90E8CC8165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285456BB-CB15-4925-9AC3-CFA80A2D3656}"/>
                </a:ext>
              </a:extLst>
            </p:cNvPr>
            <p:cNvSpPr txBox="1"/>
            <p:nvPr/>
          </p:nvSpPr>
          <p:spPr>
            <a:xfrm>
              <a:off x="2340857" y="1541983"/>
              <a:ext cx="1007007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D42C24B5-4D73-4A48-8F63-C8EE2947C575}"/>
              </a:ext>
            </a:extLst>
          </p:cNvPr>
          <p:cNvGrpSpPr/>
          <p:nvPr/>
        </p:nvGrpSpPr>
        <p:grpSpPr>
          <a:xfrm>
            <a:off x="7390466" y="895270"/>
            <a:ext cx="937782" cy="461665"/>
            <a:chOff x="2338074" y="903105"/>
            <a:chExt cx="937782" cy="461665"/>
          </a:xfrm>
        </p:grpSpPr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D488D28B-EF39-4FDC-BE61-57D9E6BC4BDA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BF2D18C0-2C88-4820-B738-3D021C8F96C5}"/>
                </a:ext>
              </a:extLst>
            </p:cNvPr>
            <p:cNvSpPr txBox="1"/>
            <p:nvPr/>
          </p:nvSpPr>
          <p:spPr>
            <a:xfrm>
              <a:off x="2338074" y="903105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3163AA08-9B46-42E5-A704-94C8AA136BF7}"/>
              </a:ext>
            </a:extLst>
          </p:cNvPr>
          <p:cNvCxnSpPr>
            <a:cxnSpLocks/>
          </p:cNvCxnSpPr>
          <p:nvPr/>
        </p:nvCxnSpPr>
        <p:spPr>
          <a:xfrm flipH="1">
            <a:off x="9133097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E9AE8FD1-A88C-4F1B-847B-4175DC5AD493}"/>
              </a:ext>
            </a:extLst>
          </p:cNvPr>
          <p:cNvCxnSpPr>
            <a:cxnSpLocks/>
            <a:stCxn id="15" idx="1"/>
            <a:endCxn id="6" idx="3"/>
          </p:cNvCxnSpPr>
          <p:nvPr/>
        </p:nvCxnSpPr>
        <p:spPr>
          <a:xfrm flipH="1">
            <a:off x="9266030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B50C2F1D-CEEE-4E76-BA7C-6B2E147D5E7C}"/>
              </a:ext>
            </a:extLst>
          </p:cNvPr>
          <p:cNvCxnSpPr>
            <a:cxnSpLocks/>
            <a:stCxn id="16" idx="1"/>
            <a:endCxn id="5" idx="3"/>
          </p:cNvCxnSpPr>
          <p:nvPr/>
        </p:nvCxnSpPr>
        <p:spPr>
          <a:xfrm flipH="1">
            <a:off x="9266030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>
            <a:extLst>
              <a:ext uri="{FF2B5EF4-FFF2-40B4-BE49-F238E27FC236}">
                <a16:creationId xmlns:a16="http://schemas.microsoft.com/office/drawing/2014/main" id="{3FADF9D3-24D8-4F25-B3CD-A729612BD2D1}"/>
              </a:ext>
            </a:extLst>
          </p:cNvPr>
          <p:cNvCxnSpPr>
            <a:cxnSpLocks/>
          </p:cNvCxnSpPr>
          <p:nvPr/>
        </p:nvCxnSpPr>
        <p:spPr>
          <a:xfrm flipH="1" flipV="1">
            <a:off x="7465831" y="583708"/>
            <a:ext cx="286809" cy="230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9876B1C5-6641-4D1A-85D7-B2B204258F36}"/>
              </a:ext>
            </a:extLst>
          </p:cNvPr>
          <p:cNvSpPr txBox="1"/>
          <p:nvPr/>
        </p:nvSpPr>
        <p:spPr>
          <a:xfrm>
            <a:off x="2653283" y="1798980"/>
            <a:ext cx="104015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 err="1"/>
              <a:t>Alb</a:t>
            </a:r>
            <a:r>
              <a:rPr lang="cs-CZ" baseline="-25000" dirty="0" err="1"/>
              <a:t>TOT</a:t>
            </a:r>
            <a:endParaRPr lang="en-US" baseline="-25000" dirty="0"/>
          </a:p>
        </p:txBody>
      </p:sp>
      <p:pic>
        <p:nvPicPr>
          <p:cNvPr id="32" name="Picture 8" descr="http://www.medconn.com/propic/200942213427501.jpg">
            <a:extLst>
              <a:ext uri="{FF2B5EF4-FFF2-40B4-BE49-F238E27FC236}">
                <a16:creationId xmlns:a16="http://schemas.microsoft.com/office/drawing/2014/main" id="{D9FE5771-6EE0-4CAA-BA20-F045D6DBF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42" r="22578"/>
          <a:stretch>
            <a:fillRect/>
          </a:stretch>
        </p:blipFill>
        <p:spPr bwMode="auto">
          <a:xfrm>
            <a:off x="1538195" y="2736370"/>
            <a:ext cx="1796795" cy="16502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ovéPole 32">
            <a:extLst>
              <a:ext uri="{FF2B5EF4-FFF2-40B4-BE49-F238E27FC236}">
                <a16:creationId xmlns:a16="http://schemas.microsoft.com/office/drawing/2014/main" id="{49E6EAA6-23D3-4784-8858-53767D99885E}"/>
              </a:ext>
            </a:extLst>
          </p:cNvPr>
          <p:cNvSpPr txBox="1"/>
          <p:nvPr/>
        </p:nvSpPr>
        <p:spPr>
          <a:xfrm>
            <a:off x="1537181" y="4356106"/>
            <a:ext cx="179679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Vyšetření ABR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D13F9AAD-D6EE-47ED-ABDD-501DEE9C3DBD}"/>
              </a:ext>
            </a:extLst>
          </p:cNvPr>
          <p:cNvSpPr txBox="1"/>
          <p:nvPr/>
        </p:nvSpPr>
        <p:spPr>
          <a:xfrm>
            <a:off x="2684060" y="482477"/>
            <a:ext cx="75001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P</a:t>
            </a:r>
            <a:r>
              <a:rPr lang="cs-CZ" baseline="-25000" dirty="0"/>
              <a:t>TOT</a:t>
            </a:r>
            <a:endParaRPr lang="en-US" baseline="-250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6BE89FD-BC25-4C72-A3A0-CB077E638ADC}"/>
              </a:ext>
            </a:extLst>
          </p:cNvPr>
          <p:cNvSpPr txBox="1"/>
          <p:nvPr/>
        </p:nvSpPr>
        <p:spPr>
          <a:xfrm>
            <a:off x="4040904" y="1271663"/>
            <a:ext cx="1850828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Výpočet Alb</a:t>
            </a:r>
            <a:r>
              <a:rPr lang="cs-CZ" baseline="48000" dirty="0"/>
              <a:t>-</a:t>
            </a:r>
            <a:endParaRPr lang="en-US" baseline="48000" dirty="0"/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0FC97BDC-5555-4FEC-8B68-B51609F3B59E}"/>
              </a:ext>
            </a:extLst>
          </p:cNvPr>
          <p:cNvSpPr txBox="1"/>
          <p:nvPr/>
        </p:nvSpPr>
        <p:spPr>
          <a:xfrm>
            <a:off x="4029150" y="724886"/>
            <a:ext cx="1850827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Výpočet </a:t>
            </a:r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B43271ED-0E86-40AE-AF73-224DD3699A8E}"/>
              </a:ext>
            </a:extLst>
          </p:cNvPr>
          <p:cNvSpPr txBox="1"/>
          <p:nvPr/>
        </p:nvSpPr>
        <p:spPr>
          <a:xfrm>
            <a:off x="1880296" y="1271662"/>
            <a:ext cx="69603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pH</a:t>
            </a:r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F2A37627-FE94-432C-B674-D70871EAD21E}"/>
              </a:ext>
            </a:extLst>
          </p:cNvPr>
          <p:cNvSpPr txBox="1"/>
          <p:nvPr/>
        </p:nvSpPr>
        <p:spPr>
          <a:xfrm>
            <a:off x="4925870" y="1915029"/>
            <a:ext cx="9541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[HCO</a:t>
            </a:r>
            <a:r>
              <a:rPr lang="cs-CZ" sz="1800" baseline="-25000" dirty="0"/>
              <a:t>3</a:t>
            </a:r>
            <a:r>
              <a:rPr lang="cs-CZ" sz="1800" baseline="50000" dirty="0"/>
              <a:t>-</a:t>
            </a:r>
            <a:r>
              <a:rPr lang="cs-CZ" sz="1800" dirty="0"/>
              <a:t>]</a:t>
            </a:r>
            <a:endParaRPr lang="en-US" sz="1800" dirty="0"/>
          </a:p>
        </p:txBody>
      </p:sp>
      <p:cxnSp>
        <p:nvCxnSpPr>
          <p:cNvPr id="48" name="Přímá spojnice se šipkou 47">
            <a:extLst>
              <a:ext uri="{FF2B5EF4-FFF2-40B4-BE49-F238E27FC236}">
                <a16:creationId xmlns:a16="http://schemas.microsoft.com/office/drawing/2014/main" id="{80D42FDD-DFE0-41A0-B63D-23BC8359E2E7}"/>
              </a:ext>
            </a:extLst>
          </p:cNvPr>
          <p:cNvCxnSpPr>
            <a:cxnSpLocks/>
            <a:stCxn id="41" idx="3"/>
            <a:endCxn id="36" idx="1"/>
          </p:cNvCxnSpPr>
          <p:nvPr/>
        </p:nvCxnSpPr>
        <p:spPr>
          <a:xfrm flipV="1">
            <a:off x="2576327" y="955718"/>
            <a:ext cx="1452823" cy="5006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se šipkou 51">
            <a:extLst>
              <a:ext uri="{FF2B5EF4-FFF2-40B4-BE49-F238E27FC236}">
                <a16:creationId xmlns:a16="http://schemas.microsoft.com/office/drawing/2014/main" id="{FE78072A-275A-419F-AA28-F42EF9AC7A21}"/>
              </a:ext>
            </a:extLst>
          </p:cNvPr>
          <p:cNvCxnSpPr>
            <a:cxnSpLocks/>
            <a:stCxn id="67" idx="3"/>
            <a:endCxn id="4" idx="1"/>
          </p:cNvCxnSpPr>
          <p:nvPr/>
        </p:nvCxnSpPr>
        <p:spPr>
          <a:xfrm flipV="1">
            <a:off x="3693440" y="1502496"/>
            <a:ext cx="347465" cy="5273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3FBCB9B2-E437-4FC1-AB68-5122D48DCA30}"/>
              </a:ext>
            </a:extLst>
          </p:cNvPr>
          <p:cNvSpPr txBox="1"/>
          <p:nvPr/>
        </p:nvSpPr>
        <p:spPr>
          <a:xfrm>
            <a:off x="7098092" y="234817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cxnSp>
        <p:nvCxnSpPr>
          <p:cNvPr id="83" name="Přímá spojnice se šipkou 82">
            <a:extLst>
              <a:ext uri="{FF2B5EF4-FFF2-40B4-BE49-F238E27FC236}">
                <a16:creationId xmlns:a16="http://schemas.microsoft.com/office/drawing/2014/main" id="{C3AF8C39-805A-439F-80FD-3A83D3DD2DF5}"/>
              </a:ext>
            </a:extLst>
          </p:cNvPr>
          <p:cNvCxnSpPr>
            <a:cxnSpLocks/>
            <a:stCxn id="41" idx="3"/>
            <a:endCxn id="4" idx="1"/>
          </p:cNvCxnSpPr>
          <p:nvPr/>
        </p:nvCxnSpPr>
        <p:spPr>
          <a:xfrm>
            <a:off x="2576326" y="1456329"/>
            <a:ext cx="1464578" cy="461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nice se šipkou 85">
            <a:extLst>
              <a:ext uri="{FF2B5EF4-FFF2-40B4-BE49-F238E27FC236}">
                <a16:creationId xmlns:a16="http://schemas.microsoft.com/office/drawing/2014/main" id="{74B7FC9C-447B-4AA8-90AD-BAB109F76DA4}"/>
              </a:ext>
            </a:extLst>
          </p:cNvPr>
          <p:cNvCxnSpPr>
            <a:cxnSpLocks/>
            <a:stCxn id="34" idx="3"/>
            <a:endCxn id="36" idx="1"/>
          </p:cNvCxnSpPr>
          <p:nvPr/>
        </p:nvCxnSpPr>
        <p:spPr>
          <a:xfrm>
            <a:off x="3434075" y="713310"/>
            <a:ext cx="595075" cy="2424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nice se šipkou 90">
            <a:extLst>
              <a:ext uri="{FF2B5EF4-FFF2-40B4-BE49-F238E27FC236}">
                <a16:creationId xmlns:a16="http://schemas.microsoft.com/office/drawing/2014/main" id="{F5069D9C-481F-4E41-BB81-45CE42E08CA2}"/>
              </a:ext>
            </a:extLst>
          </p:cNvPr>
          <p:cNvCxnSpPr>
            <a:cxnSpLocks/>
            <a:endCxn id="41" idx="2"/>
          </p:cNvCxnSpPr>
          <p:nvPr/>
        </p:nvCxnSpPr>
        <p:spPr>
          <a:xfrm flipH="1" flipV="1">
            <a:off x="2228312" y="1640995"/>
            <a:ext cx="204825" cy="13862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nice se šipkou 94">
            <a:extLst>
              <a:ext uri="{FF2B5EF4-FFF2-40B4-BE49-F238E27FC236}">
                <a16:creationId xmlns:a16="http://schemas.microsoft.com/office/drawing/2014/main" id="{E7A5BA36-0EF7-489D-953B-C1C29556A227}"/>
              </a:ext>
            </a:extLst>
          </p:cNvPr>
          <p:cNvCxnSpPr>
            <a:cxnSpLocks/>
            <a:endCxn id="42" idx="1"/>
          </p:cNvCxnSpPr>
          <p:nvPr/>
        </p:nvCxnSpPr>
        <p:spPr>
          <a:xfrm flipV="1">
            <a:off x="2643385" y="2059947"/>
            <a:ext cx="2282484" cy="10072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500" name="Přímá spojnice 106499">
            <a:extLst>
              <a:ext uri="{FF2B5EF4-FFF2-40B4-BE49-F238E27FC236}">
                <a16:creationId xmlns:a16="http://schemas.microsoft.com/office/drawing/2014/main" id="{172CFDEE-5324-4E47-9CD5-5D1914FFF288}"/>
              </a:ext>
            </a:extLst>
          </p:cNvPr>
          <p:cNvCxnSpPr>
            <a:cxnSpLocks/>
          </p:cNvCxnSpPr>
          <p:nvPr/>
        </p:nvCxnSpPr>
        <p:spPr>
          <a:xfrm flipH="1">
            <a:off x="6240016" y="2132856"/>
            <a:ext cx="115159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Přímá spojnice 100">
            <a:extLst>
              <a:ext uri="{FF2B5EF4-FFF2-40B4-BE49-F238E27FC236}">
                <a16:creationId xmlns:a16="http://schemas.microsoft.com/office/drawing/2014/main" id="{A89DC98B-A0C2-496E-BC8A-DFB3AED69A0E}"/>
              </a:ext>
            </a:extLst>
          </p:cNvPr>
          <p:cNvCxnSpPr>
            <a:cxnSpLocks/>
          </p:cNvCxnSpPr>
          <p:nvPr/>
        </p:nvCxnSpPr>
        <p:spPr>
          <a:xfrm flipH="1">
            <a:off x="6305386" y="823951"/>
            <a:ext cx="108622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Přímá spojnice 101">
            <a:extLst>
              <a:ext uri="{FF2B5EF4-FFF2-40B4-BE49-F238E27FC236}">
                <a16:creationId xmlns:a16="http://schemas.microsoft.com/office/drawing/2014/main" id="{61EA2DD3-840A-45F4-9963-F14AF92E2708}"/>
              </a:ext>
            </a:extLst>
          </p:cNvPr>
          <p:cNvCxnSpPr>
            <a:cxnSpLocks/>
          </p:cNvCxnSpPr>
          <p:nvPr/>
        </p:nvCxnSpPr>
        <p:spPr>
          <a:xfrm flipH="1">
            <a:off x="6305386" y="2564904"/>
            <a:ext cx="108622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Přímá spojnice se šipkou 102">
            <a:extLst>
              <a:ext uri="{FF2B5EF4-FFF2-40B4-BE49-F238E27FC236}">
                <a16:creationId xmlns:a16="http://schemas.microsoft.com/office/drawing/2014/main" id="{DF756C97-0955-4C26-8064-C9BB1267A7D8}"/>
              </a:ext>
            </a:extLst>
          </p:cNvPr>
          <p:cNvCxnSpPr>
            <a:cxnSpLocks/>
          </p:cNvCxnSpPr>
          <p:nvPr/>
        </p:nvCxnSpPr>
        <p:spPr>
          <a:xfrm>
            <a:off x="7032104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ovéPole 104">
            <a:extLst>
              <a:ext uri="{FF2B5EF4-FFF2-40B4-BE49-F238E27FC236}">
                <a16:creationId xmlns:a16="http://schemas.microsoft.com/office/drawing/2014/main" id="{250C04F5-BA47-46A0-81A3-95C124DA85B7}"/>
              </a:ext>
            </a:extLst>
          </p:cNvPr>
          <p:cNvSpPr txBox="1"/>
          <p:nvPr/>
        </p:nvSpPr>
        <p:spPr>
          <a:xfrm>
            <a:off x="6154470" y="1238687"/>
            <a:ext cx="84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SID</a:t>
            </a:r>
            <a:r>
              <a:rPr lang="cs-CZ" baseline="-25000" dirty="0" err="1"/>
              <a:t>ef</a:t>
            </a:r>
            <a:endParaRPr lang="en-US" baseline="-25000" dirty="0"/>
          </a:p>
        </p:txBody>
      </p:sp>
      <p:cxnSp>
        <p:nvCxnSpPr>
          <p:cNvPr id="124" name="Přímá spojnice se šipkou 123">
            <a:extLst>
              <a:ext uri="{FF2B5EF4-FFF2-40B4-BE49-F238E27FC236}">
                <a16:creationId xmlns:a16="http://schemas.microsoft.com/office/drawing/2014/main" id="{FA8AF9AB-9FDA-4BA0-9060-0AC6B41704BE}"/>
              </a:ext>
            </a:extLst>
          </p:cNvPr>
          <p:cNvCxnSpPr>
            <a:cxnSpLocks/>
          </p:cNvCxnSpPr>
          <p:nvPr/>
        </p:nvCxnSpPr>
        <p:spPr>
          <a:xfrm>
            <a:off x="7032105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ovéPole 125">
            <a:extLst>
              <a:ext uri="{FF2B5EF4-FFF2-40B4-BE49-F238E27FC236}">
                <a16:creationId xmlns:a16="http://schemas.microsoft.com/office/drawing/2014/main" id="{885B778C-DE6A-434B-968A-267651F75CAF}"/>
              </a:ext>
            </a:extLst>
          </p:cNvPr>
          <p:cNvSpPr txBox="1"/>
          <p:nvPr/>
        </p:nvSpPr>
        <p:spPr>
          <a:xfrm>
            <a:off x="6305386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6524" name="TextovéPole 106523">
            <a:extLst>
              <a:ext uri="{FF2B5EF4-FFF2-40B4-BE49-F238E27FC236}">
                <a16:creationId xmlns:a16="http://schemas.microsoft.com/office/drawing/2014/main" id="{1471D37C-70EC-4B79-95AE-FCC2DA90D18C}"/>
              </a:ext>
            </a:extLst>
          </p:cNvPr>
          <p:cNvSpPr txBox="1"/>
          <p:nvPr/>
        </p:nvSpPr>
        <p:spPr>
          <a:xfrm>
            <a:off x="1840556" y="4915756"/>
            <a:ext cx="5230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Výpočet nábojů na albuminu a fosfátech</a:t>
            </a:r>
            <a:endParaRPr lang="en-US" dirty="0"/>
          </a:p>
        </p:txBody>
      </p:sp>
      <p:sp>
        <p:nvSpPr>
          <p:cNvPr id="131" name="TextovéPole 130">
            <a:extLst>
              <a:ext uri="{FF2B5EF4-FFF2-40B4-BE49-F238E27FC236}">
                <a16:creationId xmlns:a16="http://schemas.microsoft.com/office/drawing/2014/main" id="{9519FC9A-9526-43C4-8980-7C3568F5C133}"/>
              </a:ext>
            </a:extLst>
          </p:cNvPr>
          <p:cNvSpPr txBox="1"/>
          <p:nvPr/>
        </p:nvSpPr>
        <p:spPr>
          <a:xfrm>
            <a:off x="1880297" y="5606223"/>
            <a:ext cx="3389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Stanovení hodnoty </a:t>
            </a:r>
            <a:r>
              <a:rPr lang="cs-CZ" dirty="0" err="1"/>
              <a:t>SID</a:t>
            </a:r>
            <a:r>
              <a:rPr lang="cs-CZ" baseline="-25000" dirty="0" err="1"/>
              <a:t>ef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132" name="TextovéPole 131">
            <a:extLst>
              <a:ext uri="{FF2B5EF4-FFF2-40B4-BE49-F238E27FC236}">
                <a16:creationId xmlns:a16="http://schemas.microsoft.com/office/drawing/2014/main" id="{8207F07A-02C7-417F-8B4A-2168882E4B91}"/>
              </a:ext>
            </a:extLst>
          </p:cNvPr>
          <p:cNvSpPr txBox="1"/>
          <p:nvPr/>
        </p:nvSpPr>
        <p:spPr>
          <a:xfrm>
            <a:off x="2001126" y="6396336"/>
            <a:ext cx="3567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Stanovení koncentrace 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6525" name="Šipka: dolů 106524">
            <a:extLst>
              <a:ext uri="{FF2B5EF4-FFF2-40B4-BE49-F238E27FC236}">
                <a16:creationId xmlns:a16="http://schemas.microsoft.com/office/drawing/2014/main" id="{2C8C9331-82E2-4078-BECB-22D5F9B00A75}"/>
              </a:ext>
            </a:extLst>
          </p:cNvPr>
          <p:cNvSpPr/>
          <p:nvPr/>
        </p:nvSpPr>
        <p:spPr>
          <a:xfrm>
            <a:off x="2875781" y="5299138"/>
            <a:ext cx="484884" cy="38284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4" name="Šipka: dolů 133">
            <a:extLst>
              <a:ext uri="{FF2B5EF4-FFF2-40B4-BE49-F238E27FC236}">
                <a16:creationId xmlns:a16="http://schemas.microsoft.com/office/drawing/2014/main" id="{FA24BD61-7CA6-4A96-80EE-3DBFA3F60F43}"/>
              </a:ext>
            </a:extLst>
          </p:cNvPr>
          <p:cNvSpPr/>
          <p:nvPr/>
        </p:nvSpPr>
        <p:spPr>
          <a:xfrm>
            <a:off x="2841602" y="6033474"/>
            <a:ext cx="484884" cy="38284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5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6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" grpId="0" animBg="1"/>
      <p:bldP spid="36" grpId="0" animBg="1"/>
      <p:bldP spid="41" grpId="0" animBg="1"/>
      <p:bldP spid="42" grpId="0" animBg="1"/>
      <p:bldP spid="105" grpId="0"/>
      <p:bldP spid="126" grpId="0"/>
      <p:bldP spid="131" grpId="0"/>
      <p:bldP spid="132" grpId="0"/>
      <p:bldP spid="106525" grpId="0" animBg="1"/>
      <p:bldP spid="1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A597EA-136D-4C04-87EC-308AA78C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C7482FF-A305-4660-8405-8E5005024C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</p:spTree>
    <p:extLst>
      <p:ext uri="{BB962C8B-B14F-4D97-AF65-F5344CB8AC3E}">
        <p14:creationId xmlns:p14="http://schemas.microsoft.com/office/powerpoint/2010/main" val="150870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1F5F0-D7D4-7CDC-48CD-F7A52080F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485C703-99AB-F268-2281-E38BA9F83AB4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DD93B1E-FF01-0C0A-66C6-7E62CCFF867B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9F489FC-8968-B8FC-E0C4-9A252E05070F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BD45603-CDDB-7653-D225-89A03F70AFAA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2DA51D9-9153-314C-AA01-5F6A816E4ED0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C217075-3EA9-EE35-F81E-F0B32768EAC0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DDD9D75-0CC0-C358-E39C-8936A3B38DA0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74F2BA32-D576-4B76-5051-71AA749CFB01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31AE40F-2250-4200-BB6F-171C3C36A858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FF69362-CE05-F80B-89C5-F075A559D757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69D8DB7-4816-FE66-2519-A6BD806A98ED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ADD33825-62F1-3C7E-DC09-3B15D3A01718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6AE9D005-7FEE-0C57-2363-CF233FD7CBC4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B9DBF324-AE8E-736E-4CAE-ADD47C17332E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3B52842F-301B-4E34-AFC0-320A1B1F132B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2514C7A4-EE7D-65EA-7DA7-973F3460F1DC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3FC2017D-0E13-B9F2-FCD7-AF6347DD094B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3B3825D3-4D9E-EC9B-3039-4665C820B3EA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1C627B16-0F57-598B-A889-1D59EA8BD077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FE555946-04D6-67C9-7C7B-EF5386C600FF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74106604-830C-E8DB-96A5-C548319B34F5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F7B4FC74-0985-259B-9853-39F4BC6DB8F3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802B54F1-8359-E3B7-3D95-E3FC8319D81B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81ADE130-5D72-2FAF-B028-F35B8C5C9E33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672FC957-EA14-71A1-CB20-74DBDC483F1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C0ED36C1-0F81-300C-CE97-43F6ED2972A8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D2C72C34-BD7E-2AAD-1E39-23D01E0CD844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8198C40F-44CB-AD45-5CEB-2709593A3375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4F8C4326-4F72-31C0-EFDB-22AF2E144434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913AF6AD-BECA-A2F3-F163-DDAF115DF434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893590DC-82B1-8198-8336-5243C0128E42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6985208D-B114-7D46-5791-184F814386FA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4" name="TextovéPole 103">
            <a:extLst>
              <a:ext uri="{FF2B5EF4-FFF2-40B4-BE49-F238E27FC236}">
                <a16:creationId xmlns:a16="http://schemas.microsoft.com/office/drawing/2014/main" id="{25022B9A-FD15-5B55-E049-FA2612F171C2}"/>
              </a:ext>
            </a:extLst>
          </p:cNvPr>
          <p:cNvSpPr txBox="1"/>
          <p:nvPr/>
        </p:nvSpPr>
        <p:spPr>
          <a:xfrm>
            <a:off x="9553020" y="665707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5" name="TextovéPole 104">
            <a:extLst>
              <a:ext uri="{FF2B5EF4-FFF2-40B4-BE49-F238E27FC236}">
                <a16:creationId xmlns:a16="http://schemas.microsoft.com/office/drawing/2014/main" id="{56B47FFC-C5BA-ACA1-F9F7-2CD3E5EA2A31}"/>
              </a:ext>
            </a:extLst>
          </p:cNvPr>
          <p:cNvSpPr txBox="1"/>
          <p:nvPr/>
        </p:nvSpPr>
        <p:spPr>
          <a:xfrm>
            <a:off x="10785350" y="782664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06" name="TextovéPole 105">
            <a:extLst>
              <a:ext uri="{FF2B5EF4-FFF2-40B4-BE49-F238E27FC236}">
                <a16:creationId xmlns:a16="http://schemas.microsoft.com/office/drawing/2014/main" id="{670EC2DD-4E6F-A611-3ED7-0A98E6A14033}"/>
              </a:ext>
            </a:extLst>
          </p:cNvPr>
          <p:cNvSpPr txBox="1"/>
          <p:nvPr/>
        </p:nvSpPr>
        <p:spPr>
          <a:xfrm>
            <a:off x="10864007" y="1150183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07" name="TextovéPole 106">
            <a:extLst>
              <a:ext uri="{FF2B5EF4-FFF2-40B4-BE49-F238E27FC236}">
                <a16:creationId xmlns:a16="http://schemas.microsoft.com/office/drawing/2014/main" id="{1402FC10-0CD2-67EB-B079-B11220C6A107}"/>
              </a:ext>
            </a:extLst>
          </p:cNvPr>
          <p:cNvSpPr txBox="1"/>
          <p:nvPr/>
        </p:nvSpPr>
        <p:spPr>
          <a:xfrm>
            <a:off x="11071736" y="1453045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08" name="TextovéPole 107">
            <a:extLst>
              <a:ext uri="{FF2B5EF4-FFF2-40B4-BE49-F238E27FC236}">
                <a16:creationId xmlns:a16="http://schemas.microsoft.com/office/drawing/2014/main" id="{C0C8A03F-DFC2-6253-319A-62E0E581CC0C}"/>
              </a:ext>
            </a:extLst>
          </p:cNvPr>
          <p:cNvSpPr txBox="1"/>
          <p:nvPr/>
        </p:nvSpPr>
        <p:spPr>
          <a:xfrm>
            <a:off x="9644061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09" name="TextovéPole 108">
            <a:extLst>
              <a:ext uri="{FF2B5EF4-FFF2-40B4-BE49-F238E27FC236}">
                <a16:creationId xmlns:a16="http://schemas.microsoft.com/office/drawing/2014/main" id="{FB7C97BF-81EA-7CB4-79C2-194A41DFE9B5}"/>
              </a:ext>
            </a:extLst>
          </p:cNvPr>
          <p:cNvSpPr txBox="1"/>
          <p:nvPr/>
        </p:nvSpPr>
        <p:spPr>
          <a:xfrm>
            <a:off x="8782999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10" name="Skupina 109">
            <a:extLst>
              <a:ext uri="{FF2B5EF4-FFF2-40B4-BE49-F238E27FC236}">
                <a16:creationId xmlns:a16="http://schemas.microsoft.com/office/drawing/2014/main" id="{EDE3B0EE-1742-FDAB-9FAA-D974E88BAB7F}"/>
              </a:ext>
            </a:extLst>
          </p:cNvPr>
          <p:cNvGrpSpPr/>
          <p:nvPr/>
        </p:nvGrpSpPr>
        <p:grpSpPr>
          <a:xfrm>
            <a:off x="8561730" y="1412786"/>
            <a:ext cx="1874418" cy="4896534"/>
            <a:chOff x="2337542" y="818993"/>
            <a:chExt cx="1874418" cy="5490327"/>
          </a:xfrm>
        </p:grpSpPr>
        <p:sp>
          <p:nvSpPr>
            <p:cNvPr id="111" name="Obdélník 110">
              <a:extLst>
                <a:ext uri="{FF2B5EF4-FFF2-40B4-BE49-F238E27FC236}">
                  <a16:creationId xmlns:a16="http://schemas.microsoft.com/office/drawing/2014/main" id="{5A88D277-3CF5-444C-1FA2-52A4C9C1DFF9}"/>
                </a:ext>
              </a:extLst>
            </p:cNvPr>
            <p:cNvSpPr/>
            <p:nvPr/>
          </p:nvSpPr>
          <p:spPr>
            <a:xfrm>
              <a:off x="3275856" y="1216870"/>
              <a:ext cx="936104" cy="5092449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bdélník 111">
              <a:extLst>
                <a:ext uri="{FF2B5EF4-FFF2-40B4-BE49-F238E27FC236}">
                  <a16:creationId xmlns:a16="http://schemas.microsoft.com/office/drawing/2014/main" id="{490E96D0-A6FC-458E-0FEF-7907E8058FB1}"/>
                </a:ext>
              </a:extLst>
            </p:cNvPr>
            <p:cNvSpPr/>
            <p:nvPr/>
          </p:nvSpPr>
          <p:spPr>
            <a:xfrm>
              <a:off x="3275856" y="989112"/>
              <a:ext cx="936104" cy="22775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bdélník 112">
              <a:extLst>
                <a:ext uri="{FF2B5EF4-FFF2-40B4-BE49-F238E27FC236}">
                  <a16:creationId xmlns:a16="http://schemas.microsoft.com/office/drawing/2014/main" id="{A74FCB81-4E5F-285C-1215-3DDE6ACEE818}"/>
                </a:ext>
              </a:extLst>
            </p:cNvPr>
            <p:cNvSpPr/>
            <p:nvPr/>
          </p:nvSpPr>
          <p:spPr>
            <a:xfrm>
              <a:off x="3275856" y="881761"/>
              <a:ext cx="936104" cy="9963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bdélník 113">
              <a:extLst>
                <a:ext uri="{FF2B5EF4-FFF2-40B4-BE49-F238E27FC236}">
                  <a16:creationId xmlns:a16="http://schemas.microsoft.com/office/drawing/2014/main" id="{6FAFA7FB-12FF-DB26-8DB7-12A6142F0A69}"/>
                </a:ext>
              </a:extLst>
            </p:cNvPr>
            <p:cNvSpPr/>
            <p:nvPr/>
          </p:nvSpPr>
          <p:spPr>
            <a:xfrm>
              <a:off x="3275856" y="823951"/>
              <a:ext cx="936104" cy="6928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bdélník 114">
              <a:extLst>
                <a:ext uri="{FF2B5EF4-FFF2-40B4-BE49-F238E27FC236}">
                  <a16:creationId xmlns:a16="http://schemas.microsoft.com/office/drawing/2014/main" id="{DEE93656-8C11-BA6E-4305-5BE812894EA8}"/>
                </a:ext>
              </a:extLst>
            </p:cNvPr>
            <p:cNvSpPr/>
            <p:nvPr/>
          </p:nvSpPr>
          <p:spPr>
            <a:xfrm>
              <a:off x="2339752" y="2564904"/>
              <a:ext cx="936104" cy="3744416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bdélník 115">
              <a:extLst>
                <a:ext uri="{FF2B5EF4-FFF2-40B4-BE49-F238E27FC236}">
                  <a16:creationId xmlns:a16="http://schemas.microsoft.com/office/drawing/2014/main" id="{03146ACF-2179-35F7-BA12-A5B3CA7B1DCF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17" name="Skupina 116">
              <a:extLst>
                <a:ext uri="{FF2B5EF4-FFF2-40B4-BE49-F238E27FC236}">
                  <a16:creationId xmlns:a16="http://schemas.microsoft.com/office/drawing/2014/main" id="{FDAEFBCF-86FD-EB98-2CF1-790353CF2AAD}"/>
                </a:ext>
              </a:extLst>
            </p:cNvPr>
            <p:cNvGrpSpPr/>
            <p:nvPr/>
          </p:nvGrpSpPr>
          <p:grpSpPr>
            <a:xfrm>
              <a:off x="2337542" y="2103239"/>
              <a:ext cx="936104" cy="517650"/>
              <a:chOff x="2339752" y="2192728"/>
              <a:chExt cx="936104" cy="416895"/>
            </a:xfrm>
          </p:grpSpPr>
          <p:sp>
            <p:nvSpPr>
              <p:cNvPr id="124" name="Obdélník 123">
                <a:extLst>
                  <a:ext uri="{FF2B5EF4-FFF2-40B4-BE49-F238E27FC236}">
                    <a16:creationId xmlns:a16="http://schemas.microsoft.com/office/drawing/2014/main" id="{01355239-46F4-FCFC-13AC-9BF465D66F15}"/>
                  </a:ext>
                </a:extLst>
              </p:cNvPr>
              <p:cNvSpPr/>
              <p:nvPr/>
            </p:nvSpPr>
            <p:spPr>
              <a:xfrm>
                <a:off x="2339752" y="2210649"/>
                <a:ext cx="936104" cy="354255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5" name="TextovéPole 124">
                <a:extLst>
                  <a:ext uri="{FF2B5EF4-FFF2-40B4-BE49-F238E27FC236}">
                    <a16:creationId xmlns:a16="http://schemas.microsoft.com/office/drawing/2014/main" id="{D4D0CEC1-B284-AE52-A687-C0B558EEB13D}"/>
                  </a:ext>
                </a:extLst>
              </p:cNvPr>
              <p:cNvSpPr txBox="1"/>
              <p:nvPr/>
            </p:nvSpPr>
            <p:spPr>
              <a:xfrm>
                <a:off x="2417204" y="2192728"/>
                <a:ext cx="699230" cy="4168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UA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118" name="Skupina 117">
              <a:extLst>
                <a:ext uri="{FF2B5EF4-FFF2-40B4-BE49-F238E27FC236}">
                  <a16:creationId xmlns:a16="http://schemas.microsoft.com/office/drawing/2014/main" id="{D914997C-5564-C1DB-2F1E-9D8253D990AF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122" name="Obdélník 121">
                <a:extLst>
                  <a:ext uri="{FF2B5EF4-FFF2-40B4-BE49-F238E27FC236}">
                    <a16:creationId xmlns:a16="http://schemas.microsoft.com/office/drawing/2014/main" id="{049EF4B3-D0BE-5D51-DCC4-7FA535743800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3" name="TextovéPole 122">
                <a:extLst>
                  <a:ext uri="{FF2B5EF4-FFF2-40B4-BE49-F238E27FC236}">
                    <a16:creationId xmlns:a16="http://schemas.microsoft.com/office/drawing/2014/main" id="{D448E9C8-0264-CEC8-D52D-BB310E2476ED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544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119" name="Skupina 118">
              <a:extLst>
                <a:ext uri="{FF2B5EF4-FFF2-40B4-BE49-F238E27FC236}">
                  <a16:creationId xmlns:a16="http://schemas.microsoft.com/office/drawing/2014/main" id="{589BEC15-DC8C-C53A-238A-B289463DC6ED}"/>
                </a:ext>
              </a:extLst>
            </p:cNvPr>
            <p:cNvGrpSpPr/>
            <p:nvPr/>
          </p:nvGrpSpPr>
          <p:grpSpPr>
            <a:xfrm>
              <a:off x="2337542" y="856849"/>
              <a:ext cx="936104" cy="517650"/>
              <a:chOff x="2339752" y="886466"/>
              <a:chExt cx="936104" cy="517650"/>
            </a:xfrm>
          </p:grpSpPr>
          <p:sp>
            <p:nvSpPr>
              <p:cNvPr id="120" name="Obdélník 119">
                <a:extLst>
                  <a:ext uri="{FF2B5EF4-FFF2-40B4-BE49-F238E27FC236}">
                    <a16:creationId xmlns:a16="http://schemas.microsoft.com/office/drawing/2014/main" id="{E2E43858-22EC-A187-8D32-D1F07F826D71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1" name="TextovéPole 120">
                <a:extLst>
                  <a:ext uri="{FF2B5EF4-FFF2-40B4-BE49-F238E27FC236}">
                    <a16:creationId xmlns:a16="http://schemas.microsoft.com/office/drawing/2014/main" id="{413C5679-A9DD-E3A9-78CE-6957E07232DC}"/>
                  </a:ext>
                </a:extLst>
              </p:cNvPr>
              <p:cNvSpPr txBox="1"/>
              <p:nvPr/>
            </p:nvSpPr>
            <p:spPr>
              <a:xfrm>
                <a:off x="2389499" y="886466"/>
                <a:ext cx="715260" cy="5176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126" name="Přímá spojnice 125">
            <a:extLst>
              <a:ext uri="{FF2B5EF4-FFF2-40B4-BE49-F238E27FC236}">
                <a16:creationId xmlns:a16="http://schemas.microsoft.com/office/drawing/2014/main" id="{63AC7BE5-819A-1FA2-E65E-DC66EE7C3843}"/>
              </a:ext>
            </a:extLst>
          </p:cNvPr>
          <p:cNvCxnSpPr>
            <a:cxnSpLocks/>
          </p:cNvCxnSpPr>
          <p:nvPr/>
        </p:nvCxnSpPr>
        <p:spPr>
          <a:xfrm flipH="1">
            <a:off x="10421400" y="1073685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Přímá spojnice 126">
            <a:extLst>
              <a:ext uri="{FF2B5EF4-FFF2-40B4-BE49-F238E27FC236}">
                <a16:creationId xmlns:a16="http://schemas.microsoft.com/office/drawing/2014/main" id="{B2AAD004-F1DE-FDF7-AD04-738C7BA43AA1}"/>
              </a:ext>
            </a:extLst>
          </p:cNvPr>
          <p:cNvCxnSpPr>
            <a:cxnSpLocks/>
            <a:stCxn id="106" idx="1"/>
            <a:endCxn id="113" idx="3"/>
          </p:cNvCxnSpPr>
          <p:nvPr/>
        </p:nvCxnSpPr>
        <p:spPr>
          <a:xfrm flipH="1">
            <a:off x="10436149" y="1381016"/>
            <a:ext cx="427859" cy="132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Přímá spojnice 127">
            <a:extLst>
              <a:ext uri="{FF2B5EF4-FFF2-40B4-BE49-F238E27FC236}">
                <a16:creationId xmlns:a16="http://schemas.microsoft.com/office/drawing/2014/main" id="{A6BC8F2D-5B4E-195D-7C6C-117D7529A446}"/>
              </a:ext>
            </a:extLst>
          </p:cNvPr>
          <p:cNvCxnSpPr>
            <a:cxnSpLocks/>
            <a:stCxn id="107" idx="1"/>
            <a:endCxn id="112" idx="3"/>
          </p:cNvCxnSpPr>
          <p:nvPr/>
        </p:nvCxnSpPr>
        <p:spPr>
          <a:xfrm flipH="1" flipV="1">
            <a:off x="10436148" y="1666069"/>
            <a:ext cx="635588" cy="178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Přímá spojnice 128">
            <a:extLst>
              <a:ext uri="{FF2B5EF4-FFF2-40B4-BE49-F238E27FC236}">
                <a16:creationId xmlns:a16="http://schemas.microsoft.com/office/drawing/2014/main" id="{57D7335E-D513-23C7-65B8-D99E03AE2FF2}"/>
              </a:ext>
            </a:extLst>
          </p:cNvPr>
          <p:cNvCxnSpPr>
            <a:cxnSpLocks/>
          </p:cNvCxnSpPr>
          <p:nvPr/>
        </p:nvCxnSpPr>
        <p:spPr>
          <a:xfrm flipV="1">
            <a:off x="9167792" y="961753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Přímá spojnice 129">
            <a:extLst>
              <a:ext uri="{FF2B5EF4-FFF2-40B4-BE49-F238E27FC236}">
                <a16:creationId xmlns:a16="http://schemas.microsoft.com/office/drawing/2014/main" id="{44F239E8-377D-75B8-89D3-F5795C4F74A8}"/>
              </a:ext>
            </a:extLst>
          </p:cNvPr>
          <p:cNvCxnSpPr/>
          <p:nvPr/>
        </p:nvCxnSpPr>
        <p:spPr>
          <a:xfrm flipH="1">
            <a:off x="7483820" y="2589539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Přímá spojnice 130">
            <a:extLst>
              <a:ext uri="{FF2B5EF4-FFF2-40B4-BE49-F238E27FC236}">
                <a16:creationId xmlns:a16="http://schemas.microsoft.com/office/drawing/2014/main" id="{29E076B7-4091-36BE-5531-F88E2DB4F5EC}"/>
              </a:ext>
            </a:extLst>
          </p:cNvPr>
          <p:cNvCxnSpPr/>
          <p:nvPr/>
        </p:nvCxnSpPr>
        <p:spPr>
          <a:xfrm flipH="1">
            <a:off x="7485257" y="1405633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Přímá spojnice se šipkou 131">
            <a:extLst>
              <a:ext uri="{FF2B5EF4-FFF2-40B4-BE49-F238E27FC236}">
                <a16:creationId xmlns:a16="http://schemas.microsoft.com/office/drawing/2014/main" id="{B419B52F-59D6-C6A7-1FDE-77929CB9C283}"/>
              </a:ext>
            </a:extLst>
          </p:cNvPr>
          <p:cNvCxnSpPr>
            <a:cxnSpLocks/>
          </p:cNvCxnSpPr>
          <p:nvPr/>
        </p:nvCxnSpPr>
        <p:spPr>
          <a:xfrm flipH="1">
            <a:off x="7911928" y="1427595"/>
            <a:ext cx="3940" cy="113054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ovéPole 132">
            <a:extLst>
              <a:ext uri="{FF2B5EF4-FFF2-40B4-BE49-F238E27FC236}">
                <a16:creationId xmlns:a16="http://schemas.microsoft.com/office/drawing/2014/main" id="{5106D30C-8474-B555-F5E0-0A5EEB521DAE}"/>
              </a:ext>
            </a:extLst>
          </p:cNvPr>
          <p:cNvSpPr txBox="1"/>
          <p:nvPr/>
        </p:nvSpPr>
        <p:spPr>
          <a:xfrm>
            <a:off x="7230332" y="1781317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134" name="TextovéPole 133">
            <a:extLst>
              <a:ext uri="{FF2B5EF4-FFF2-40B4-BE49-F238E27FC236}">
                <a16:creationId xmlns:a16="http://schemas.microsoft.com/office/drawing/2014/main" id="{A6D19E22-6BE3-D728-3442-B7C4DE979367}"/>
              </a:ext>
            </a:extLst>
          </p:cNvPr>
          <p:cNvSpPr txBox="1"/>
          <p:nvPr/>
        </p:nvSpPr>
        <p:spPr>
          <a:xfrm>
            <a:off x="6384020" y="3235114"/>
            <a:ext cx="1640193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 err="1"/>
              <a:t>Diluční</a:t>
            </a:r>
            <a:r>
              <a:rPr lang="cs-CZ" sz="1800" dirty="0"/>
              <a:t> acidóza</a:t>
            </a:r>
          </a:p>
          <a:p>
            <a:pPr algn="ctr"/>
            <a:r>
              <a:rPr lang="cs-CZ" sz="1800" dirty="0"/>
              <a:t>(</a:t>
            </a:r>
            <a:r>
              <a:rPr lang="cs-CZ" sz="1800" dirty="0" err="1"/>
              <a:t>převodnění</a:t>
            </a:r>
            <a:r>
              <a:rPr lang="cs-CZ" sz="1800" dirty="0"/>
              <a:t>)</a:t>
            </a:r>
            <a:endParaRPr lang="en-US" sz="1800" dirty="0"/>
          </a:p>
        </p:txBody>
      </p:sp>
      <p:sp>
        <p:nvSpPr>
          <p:cNvPr id="135" name="TextovéPole 134">
            <a:extLst>
              <a:ext uri="{FF2B5EF4-FFF2-40B4-BE49-F238E27FC236}">
                <a16:creationId xmlns:a16="http://schemas.microsoft.com/office/drawing/2014/main" id="{9B375263-60CC-2EDF-7E8F-FF828A56E187}"/>
              </a:ext>
            </a:extLst>
          </p:cNvPr>
          <p:cNvSpPr txBox="1"/>
          <p:nvPr/>
        </p:nvSpPr>
        <p:spPr>
          <a:xfrm>
            <a:off x="9676292" y="4201283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36" name="TextovéPole 135">
            <a:extLst>
              <a:ext uri="{FF2B5EF4-FFF2-40B4-BE49-F238E27FC236}">
                <a16:creationId xmlns:a16="http://schemas.microsoft.com/office/drawing/2014/main" id="{2C9BDE9C-B04B-E852-19DF-A7D360E340E2}"/>
              </a:ext>
            </a:extLst>
          </p:cNvPr>
          <p:cNvSpPr txBox="1"/>
          <p:nvPr/>
        </p:nvSpPr>
        <p:spPr>
          <a:xfrm>
            <a:off x="8732956" y="4178136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37" name="TextovéPole 136">
            <a:extLst>
              <a:ext uri="{FF2B5EF4-FFF2-40B4-BE49-F238E27FC236}">
                <a16:creationId xmlns:a16="http://schemas.microsoft.com/office/drawing/2014/main" id="{3FE71A68-E3A8-3191-5BD8-ED94419F77E3}"/>
              </a:ext>
            </a:extLst>
          </p:cNvPr>
          <p:cNvSpPr txBox="1"/>
          <p:nvPr/>
        </p:nvSpPr>
        <p:spPr>
          <a:xfrm>
            <a:off x="6384019" y="2527227"/>
            <a:ext cx="14975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Pokles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Pokles [Na</a:t>
            </a:r>
            <a:r>
              <a:rPr lang="cs-CZ" sz="2000" baseline="30000" dirty="0">
                <a:solidFill>
                  <a:srgbClr val="FF0000"/>
                </a:solidFill>
              </a:rPr>
              <a:t>+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8" name="Šipka: dolů 137">
            <a:extLst>
              <a:ext uri="{FF2B5EF4-FFF2-40B4-BE49-F238E27FC236}">
                <a16:creationId xmlns:a16="http://schemas.microsoft.com/office/drawing/2014/main" id="{85092A30-9428-46CE-0E4D-8B7460A4B595}"/>
              </a:ext>
            </a:extLst>
          </p:cNvPr>
          <p:cNvSpPr/>
          <p:nvPr/>
        </p:nvSpPr>
        <p:spPr>
          <a:xfrm>
            <a:off x="7122011" y="1876247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9" name="Šipka: dolů 138">
            <a:extLst>
              <a:ext uri="{FF2B5EF4-FFF2-40B4-BE49-F238E27FC236}">
                <a16:creationId xmlns:a16="http://schemas.microsoft.com/office/drawing/2014/main" id="{1B1670AE-48DE-6935-CAC0-662CA09EA321}"/>
              </a:ext>
            </a:extLst>
          </p:cNvPr>
          <p:cNvSpPr/>
          <p:nvPr/>
        </p:nvSpPr>
        <p:spPr>
          <a:xfrm>
            <a:off x="9556925" y="4304454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141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1423</Words>
  <Application>Microsoft Office PowerPoint</Application>
  <PresentationFormat>Širokoúhlá obrazovka</PresentationFormat>
  <Paragraphs>346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7" baseType="lpstr">
      <vt:lpstr>Arial</vt:lpstr>
      <vt:lpstr>ArialMT</vt:lpstr>
      <vt:lpstr>Calibri</vt:lpstr>
      <vt:lpstr>Calibri Light</vt:lpstr>
      <vt:lpstr>Georgia</vt:lpstr>
      <vt:lpstr>MyriadPro-BoldIt</vt:lpstr>
      <vt:lpstr>MyriadPro-Regular</vt:lpstr>
      <vt:lpstr>Open Sans</vt:lpstr>
      <vt:lpstr>Times New Roman</vt:lpstr>
      <vt:lpstr>Verdana</vt:lpstr>
      <vt:lpstr>Motiv Office</vt:lpstr>
      <vt:lpstr>Poruchy acidobazické rovnéváhy dle Stewarta a Fencla</vt:lpstr>
      <vt:lpstr>Stewartova teorie (1983)</vt:lpstr>
      <vt:lpstr>Stewartova teorie – řešení rovnice</vt:lpstr>
      <vt:lpstr>Závislost ATOT na hladině albuminu a fosfátů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Kofránek</dc:creator>
  <cp:lastModifiedBy>Jiří Kofránek</cp:lastModifiedBy>
  <cp:revision>1</cp:revision>
  <dcterms:created xsi:type="dcterms:W3CDTF">2025-10-27T00:35:55Z</dcterms:created>
  <dcterms:modified xsi:type="dcterms:W3CDTF">2025-10-27T00:36:12Z</dcterms:modified>
</cp:coreProperties>
</file>